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1" r:id="rId1"/>
  </p:sldMasterIdLst>
  <p:notesMasterIdLst>
    <p:notesMasterId r:id="rId2"/>
  </p:notesMasterIdLst>
  <p:sldIdLst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10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33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0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5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6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15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6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8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4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45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2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2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5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96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Rectangle 3"/>
          <p:cNvSpPr/>
          <p:nvPr/>
        </p:nvSpPr>
        <p:spPr>
          <a:xfrm>
            <a:off x="3104147" y="695956"/>
            <a:ext cx="9087853" cy="4163666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onales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598" name="TextBox 1"/>
          <p:cNvSpPr txBox="1"/>
          <p:nvPr/>
        </p:nvSpPr>
        <p:spPr>
          <a:xfrm rot="20710511">
            <a:off x="450376" y="1628795"/>
            <a:ext cx="1119117" cy="1323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es-ES" smtClean="0">
                <a:solidFill>
                  <a:schemeClr val="bg1"/>
                </a:solidFill>
              </a:rPr>
              <a:t>Folleto de la página 3-28</a:t>
            </a:r>
            <a:endParaRPr dirty="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37" name=""/><p:cNvGrpSpPr/><p:nvPr/></p:nvGrpSpPr><p:grpSpPr><a:xfrm><a:off x="0" y="0"/><a:ext cx="0" cy="0"/><a:chOff x="0" y="0"/><a:chExt cx="0" cy="0"/></a:xfrm></p:grpSpPr><p:sp><p:nvSpPr><p:cNvPr id="1048599" name=""/><p:cNvSpPr txBox="1"/><p:nvPr/></p:nvSpPr><p:spPr><a:xfrm><a:off x="4484472" y="629982"/><a:ext cx="7218272" cy="1043940"/></a:xfrm><a:prstGeom prst="rect"/></p:spPr><p:txBody><a:bodyPr rtlCol="0" wrap="square"><a:spAutoFit/></a:bodyPr><a:p><a:r><a:rPr b="1" sz="3200" lang="es-US"><a:solidFill><a:srgbClr val="000000"/></a:solidFill></a:rPr><a:t>Áreas </a:t></a:r><a:r><a:rPr altLang="es-US" b="1" sz="3200" lang="en-US"><a:solidFill><a:srgbClr val="000000"/></a:solidFill></a:rPr><a:t>f</a:t></a:r><a:r><a:rPr altLang="es-US" b="1" sz="3200" lang="en-US"><a:solidFill><a:srgbClr val="000000"/></a:solidFill></a:rPr><a:t>u</a:t></a:r><a:r><a:rPr altLang="es-US" b="1" sz="3200" lang="en-US"><a:solidFill><a:srgbClr val="000000"/></a:solidFill></a:rPr><a:t>n</a:t></a:r><a:r><a:rPr altLang="es-US" b="1" sz="3200" lang="en-US"><a:solidFill><a:srgbClr val="000000"/></a:solidFill></a:rPr><a:t>c</a:t></a:r><a:r><a:rPr altLang="es-US" b="1" sz="3200" lang="en-US"><a:solidFill><a:srgbClr val="000000"/></a:solidFill></a:rPr><a:t>i</a:t></a:r><a:r><a:rPr altLang="es-US" b="1" sz="3200" lang="en-US"><a:solidFill><a:srgbClr val="000000"/></a:solidFill></a:rPr><a:t>o</a:t></a:r><a:r><a:rPr altLang="es-US" b="1" sz="3200" lang="en-US"><a:solidFill><a:srgbClr val="000000"/></a:solidFill></a:rPr><a:t>nales </a:t></a:r><a:r><a:rPr b="1" sz="3200" lang="es-US"><a:solidFill><a:srgbClr val="000000"/></a:solidFill></a:rPr><a:t>de la empresa </a:t></a:r><a:endParaRPr b="1" sz="3200" lang="es-US"><a:solidFill><a:srgbClr val="000000"/></a:solidFill></a:endParaRPr></a:p></p:txBody></p:sp><p:sp><p:nvSpPr><p:cNvPr id="1048600" name=""/><p:cNvSpPr txBox="1"/><p:nvPr/></p:nvSpPr><p:spPr><a:xfrm><a:off x="4000236" y="1781157"/><a:ext cx="5817732" cy="2177415"/></a:xfrm><a:prstGeom prst="rect"/></p:spPr><p:txBody><a:bodyPr rtlCol="0" wrap="square"><a:spAutoFit/></a:bodyPr><a:p><a:pPr indent="-457200" marL="457200"><a:buFont typeface="Arial"/><a:buChar char="•"/></a:pPr><a:r><a:rPr sz="2800" lang="es-US"><a:solidFill><a:srgbClr val="000000"/></a:solidFill></a:rPr><a:t>Recursos Humanos.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Inventarios y almacenaje.</a:t></a:r><a:endParaRPr sz="2800" lang="es-US"><a:solidFill><a:srgbClr val="000000"/></a:solidFill></a:endParaRPr></a:p><a:p><a:pPr indent="-457200" marL="457200"><a:buFont typeface="Arial"/><a:buChar char="•"/></a:pPr><a:r><a:rPr b="0" sz="2800" lang="es-US"><a:solidFill><a:srgbClr val="000000"/></a:solidFill></a:rPr><a:t>Compras o aprovisionamiento.</a:t></a:r><a:endParaRPr b="0" sz="2800" lang="es-US"><a:solidFill><a:srgbClr val="000000"/></a:solidFill></a:endParaRPr></a:p><a:p><a:pPr indent="-457200" marL="457200"><a:buFont typeface="Arial"/><a:buChar char="•"/></a:pPr><a:r><a:rPr b="1" sz="2800" lang="es-US"><a:solidFill><a:srgbClr val="FF0000"/></a:solidFill></a:rPr><a:t>Cobros</a:t></a:r><a:r><a:rPr sz="2800" lang="es-US"><a:solidFill><a:srgbClr val="000000"/></a:solidFill></a:rPr><a:t>.</a:t></a:r><a:endParaRPr sz="2800" lang="es-US"><a:solidFill><a:srgbClr val="FF0000"/></a:solidFill></a:endParaRPr></a:p><a:p><a:pPr indent="-457200" marL="457200"><a:buFont typeface="Arial"/><a:buChar char="•"/></a:pPr><a:r><a:rPr b="1" sz="2800" lang="es-US"><a:solidFill><a:srgbClr val="FF0000"/></a:solidFill></a:rPr><a:t>Ventas.</a:t></a:r><a:endParaRPr b="1" sz="2800" lang="es-US"><a:solidFill><a:srgbClr val="FF0000"/></a:solidFill></a:endParaRPr></a:p></p:txBody></p:sp></p:spTree></p:cSld><p:clrMapOvr><a:masterClrMapping/></p:clrMapOvr>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 txBox="1"/>
          <p:nvPr/>
        </p:nvSpPr>
        <p:spPr>
          <a:xfrm>
            <a:off x="3429528" y="535711"/>
            <a:ext cx="8376717" cy="598868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OBJETIVOS DE AUDITORIA DE GESTION DE COBROS
</a:t>
            </a:r>
            <a:r>
              <a:rPr sz="2000" lang="es-US">
                <a:solidFill>
                  <a:srgbClr val="000000"/>
                </a:solidFill>
              </a:rPr>
              <a:t>
</a:t>
            </a:r>
            <a:r>
              <a:rPr sz="2000" lang="es-US" u="sng">
                <a:solidFill>
                  <a:srgbClr val="000000"/>
                </a:solidFill>
              </a:rPr>
              <a:t>MEDICION Y COMPARACION DE LOGROS
</a:t>
            </a:r>
            <a:r>
              <a:rPr sz="2000" lang="es-US">
                <a:solidFill>
                  <a:srgbClr val="000000"/>
                </a:solidFill>
              </a:rPr>
              <a:t>
Medir, evaluar y comparar los resultados favorables y no favorables alcanzados en la gestión de cobros en la entidad auditada, a partir de los procedimientos previstos en materia de:
Requisitos para el otorgamiento de créditos;
Períodos de crédito;
Descuento por pronto pago;
Procedimientos de cobranza; 
Pérdidas por cuentas incobrables; y
Instrumentos de pago y títulos de crédito.
</a:t>
            </a:r>
            <a:r>
              <a:rPr sz="2000" lang="es-US" u="sng">
                <a:solidFill>
                  <a:srgbClr val="000000"/>
                </a:solidFill>
              </a:rPr>
              <a:t>CULTURA DE LA RESPONSABILIDAD
</a:t>
            </a:r>
            <a:r>
              <a:rPr sz="2000" lang="es-US">
                <a:solidFill>
                  <a:srgbClr val="000000"/>
                </a:solidFill>
              </a:rPr>
              <a:t>Verificar la existencia de una cultura de la responsabilidad en la gestión de cobros, por parte de los directivos y especialistas que participan en el dentro de la entidad auditada.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 txBox="1"/>
          <p:nvPr/>
        </p:nvSpPr>
        <p:spPr>
          <a:xfrm>
            <a:off x="3662458" y="250038"/>
            <a:ext cx="8098532" cy="6406515"/>
          </a:xfrm>
          <a:prstGeom prst="rect"/>
        </p:spPr>
        <p:txBody>
          <a:bodyPr rtlCol="0" wrap="square">
            <a:spAutoFit/>
          </a:bodyPr>
          <a:p>
            <a:r>
              <a:rPr sz="2000" lang="es-US" u="sng">
                <a:solidFill>
                  <a:srgbClr val="000000"/>
                </a:solidFill>
              </a:rPr>
              <a:t>CONTROL INTERNO EFICAZ
</a:t>
            </a:r>
            <a:r>
              <a:rPr sz="2000" lang="es-US">
                <a:solidFill>
                  <a:srgbClr val="000000"/>
                </a:solidFill>
              </a:rPr>
              <a:t>Evaluar el cumplimiento de los procedimientos de control interno en materia de cobros, que promueva el logro de los objetivos y metas de la entidad, la detección temprana de desviaciones o áreas susceptibles de mejoras y la aplicación de las medidas que sean necesarias de manera oportuna.
</a:t>
            </a:r>
            <a:r>
              <a:rPr sz="2000" lang="es-US" u="sng">
                <a:solidFill>
                  <a:srgbClr val="000000"/>
                </a:solidFill>
              </a:rPr>
              <a:t>MEJORAMIENTO DE LA PLANIFICACION
</a:t>
            </a:r>
            <a:r>
              <a:rPr sz="2000" lang="es-US">
                <a:solidFill>
                  <a:srgbClr val="000000"/>
                </a:solidFill>
              </a:rPr>
              <a:t>Comprobar el cumplimiento de los procedimientos establecidos para el diseño, formulación, aprobación, ejecución y control de los planes de Ventas aprobados y su impacto en la gestión de cobros en la entidad auditada.
</a:t>
            </a:r>
            <a:r>
              <a:rPr sz="2000" lang="es-US" u="sng">
                <a:solidFill>
                  <a:srgbClr val="000000"/>
                </a:solidFill>
              </a:rPr>
              <a:t>NECESIDAD DE UN BUEN SISTEMA INTEGRAL DE INFORMACION Y COMUNICACIÓN
</a:t>
            </a:r>
            <a:r>
              <a:rPr sz="2000" lang="es-US">
                <a:solidFill>
                  <a:srgbClr val="000000"/>
                </a:solidFill>
              </a:rPr>
              <a:t>Comprobar que los sistemas de información y comunicación implementados para la gestión de cobros, permiten garantizar los flujos de efectivo necesarios para asegurar los procesos productivos o de servicios de la entidad auditada.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 txBox="1"/>
          <p:nvPr/>
        </p:nvSpPr>
        <p:spPr>
          <a:xfrm>
            <a:off x="3688941" y="215992"/>
            <a:ext cx="8013538" cy="644271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PROGRAMA DE AUDITORIA DE LA GESTION DE COBROS
</a:t>
            </a:r>
            <a:r>
              <a:rPr altLang="es-US" b="1" sz="2400" lang="en-US">
                <a:solidFill>
                  <a:srgbClr val="000000"/>
                </a:solidFill>
              </a:rPr>
              <a:t>1</a:t>
            </a:r>
            <a:r>
              <a:rPr altLang="es-US" b="1" sz="2400" lang="en-US">
                <a:solidFill>
                  <a:srgbClr val="000000"/>
                </a:solidFill>
              </a:rPr>
              <a:t>.</a:t>
            </a:r>
            <a:r>
              <a:rPr altLang="es-US" b="1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Verificar que se cumplen los procedimientos previstos para el diseño, formulación, aprobación, ejecución y control de las políticas de Crédito Comercial, teniendo en cuenta los criterios establecidos para:
Requisitos para el otorgamiento;
Períodos de crédito;
Descuento por pronto pago;
Procedimientos de cobranza; y
Pérdidas por cuentas incobrables.
</a:t>
            </a:r>
            <a:r>
              <a:rPr altLang="es-US" sz="2400" lang="en-US">
                <a:solidFill>
                  <a:srgbClr val="000000"/>
                </a:solidFill>
              </a:rPr>
              <a:t>2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Comprobar el cumplimiento de los procedimientos de control interno establecidos para los procesos de:
Política de Crédito Comercial; 
Utilización de instrumentos de pago y títulos de crédito; y
Contratación.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 txBox="1"/>
          <p:nvPr/>
        </p:nvSpPr>
        <p:spPr>
          <a:xfrm>
            <a:off x="3360351" y="207343"/>
            <a:ext cx="8419952" cy="6576060"/>
          </a:xfrm>
          <a:prstGeom prst="rect"/>
        </p:spPr>
        <p:txBody>
          <a:bodyPr rtlCol="0" wrap="square">
            <a:spAutoFit/>
          </a:bodyPr>
          <a:p>
            <a:r>
              <a:rPr b="1" sz="1800" lang="es-US">
                <a:solidFill>
                  <a:srgbClr val="000000"/>
                </a:solidFill>
              </a:rPr>
              <a:t>TECNICAS DE RECOLECCION DE INFORMACION Y EVIDENCIAS DE AUDITORIA A LA GESTION DE COBROS
</a:t>
            </a:r>
            <a:r>
              <a:rPr b="1" sz="1800" lang="es-US">
                <a:solidFill>
                  <a:srgbClr val="000000"/>
                </a:solidFill>
              </a:rPr>
              <a:t>TESTIMONIAL</a:t>
            </a:r>
            <a:r>
              <a:rPr sz="1800" lang="es-US">
                <a:solidFill>
                  <a:srgbClr val="000000"/>
                </a:solidFill>
              </a:rPr>
              <a:t>:
Entrevistas con los responsables y especialistas.
Encuestas con los clientes.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n-US" b="1" sz="1800" lang="es-US">
                <a:solidFill>
                  <a:srgbClr val="000000"/>
                </a:solidFill>
              </a:rPr>
              <a:t>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VERBAL Y OCULAR
</a:t>
            </a:r>
            <a:r>
              <a:rPr b="1" sz="1800" lang="es-US">
                <a:solidFill>
                  <a:srgbClr val="000000"/>
                </a:solidFill>
              </a:rPr>
              <a:t>DOCUMENTADA</a:t>
            </a:r>
            <a:r>
              <a:rPr sz="1800" lang="es-US">
                <a:solidFill>
                  <a:srgbClr val="000000"/>
                </a:solidFill>
              </a:rPr>
              <a:t>
Expedientes de clientes.
Contratos de compraventa.
Facturas de venta.
Política de crédito comercial de la organización.
Evaluación de clientes.
Reclamaciones de clientes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n-US" b="1" sz="1800" lang="es-US">
                <a:solidFill>
                  <a:srgbClr val="000000"/>
                </a:solidFill>
              </a:rPr>
              <a:t>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b="0" sz="1800" lang="es-US">
                <a:solidFill>
                  <a:srgbClr val="000000"/>
                </a:solidFill>
              </a:rPr>
              <a:t>DOCUMENTAL</a:t>
            </a:r>
            <a:r>
              <a:rPr sz="1800" lang="es-US">
                <a:solidFill>
                  <a:srgbClr val="000000"/>
                </a:solidFill>
              </a:rPr>
              <a:t>
</a:t>
            </a:r>
            <a:r>
              <a:rPr b="1" sz="1800" lang="es-US">
                <a:solidFill>
                  <a:srgbClr val="000000"/>
                </a:solidFill>
              </a:rPr>
              <a:t>ANALITICAS</a:t>
            </a:r>
            <a:r>
              <a:rPr sz="1800" lang="es-US">
                <a:solidFill>
                  <a:srgbClr val="000000"/>
                </a:solidFill>
              </a:rPr>
              <a:t> (PAPELES DE TRABAJO PREPARADOS POR EL AUDITOR):
Análisis comparativos Plan vs. Real 
Análisis de las cuentas por cobrar por edades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n-US" b="1" sz="1800" lang="es-US">
                <a:solidFill>
                  <a:srgbClr val="000000"/>
                </a:solidFill>
              </a:rPr>
              <a:t>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sz="1800" lang="es-US">
                <a:solidFill>
                  <a:srgbClr val="000000"/>
                </a:solidFill>
              </a:rPr>
              <a:t>ESCRITA
</a:t>
            </a:r>
            <a:endParaRPr b="1"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 txBox="1"/>
          <p:nvPr/>
        </p:nvSpPr>
        <p:spPr>
          <a:xfrm>
            <a:off x="3567881" y="276524"/>
            <a:ext cx="8307540" cy="6047740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INDICADORES DE GESTION DE COBROS
</a:t>
            </a:r>
            <a:r>
              <a:rPr sz="2000" lang="es-US">
                <a:solidFill>
                  <a:srgbClr val="000000"/>
                </a:solidFill>
              </a:rPr>
              <a:t>
1. ROTACION DE CUENTAS POR COBRAR =
	VENTAS NETAS/ PROMEDIO DE CUENTAS POR COBRAR
2. CICLO DE COBROS EN DIAS =
	360 DÍAS/ ROTACION DE CUENTAS POR COBRAR
3. IMPORTE TOTAL CUENTAS INCOBRABLES
4. IMPORTE TOTAL CUENTAS POR COBRAR CON MAS DE 90 DÍAS
5. # RECLAMACIONES POR IMPAGOS EN LITIGIO JUDICIAL
6. IMPORTE TOTAL CUENTAS POR COBRAR EN LITIGIO JUDICIAL
7. MARGEN DE UTILIDAD BRUTA = UTILIDAD BRUTA/ VENTAS NETAS
8. MARGEN DE UTILIDAD NETA = UTILIDAD NETA/ VENTAS NETAS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 txBox="1"/>
          <p:nvPr/>
        </p:nvSpPr>
        <p:spPr>
          <a:xfrm>
            <a:off x="3369000" y="302466"/>
            <a:ext cx="8549657" cy="5393055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00000"/>
              </a:lnSpc>
            </a:pPr>
            <a:r>
              <a:rPr b="1" sz="2000" lang="es-US">
                <a:solidFill>
                  <a:srgbClr val="000000"/>
                </a:solidFill>
              </a:rPr>
              <a:t>OBJETIVOS DE AUDITORIA DE GESTION DE VENTAS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endParaRPr sz="2000" lang="es-US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sz="2000" lang="es-US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b="0" sz="2000" lang="es-US" u="sng">
                <a:solidFill>
                  <a:srgbClr val="000000"/>
                </a:solidFill>
              </a:rPr>
              <a:t>MEDICION Y COMPARACION DE LOGROS
</a:t>
            </a:r>
            <a:r>
              <a:rPr sz="2000" lang="es-US">
                <a:solidFill>
                  <a:srgbClr val="000000"/>
                </a:solidFill>
              </a:rPr>
              <a:t>
Medir, evaluar y comparar los resultados favorables y no favorables alcanzados en la gestión de ventas en la entidad auditada, a partir de los procedimientos previstos en materia de:
Servicio al cliente;
Punto de venta; 
Fuerza de ventas; y
Contratación.
</a:t>
            </a:r>
            <a:r>
              <a:rPr sz="2000" lang="es-US" u="sng">
                <a:solidFill>
                  <a:srgbClr val="000000"/>
                </a:solidFill>
              </a:rPr>
              <a:t>CULTURA DE LA RESPONSABILIDAD
</a:t>
            </a:r>
            <a:r>
              <a:rPr sz="2000" lang="es-US">
                <a:solidFill>
                  <a:srgbClr val="000000"/>
                </a:solidFill>
              </a:rPr>
              <a:t>
Verificar la existencia de una cultura de la responsabilidad en la gestión de ventas, por parte de los directivos y especialistas que participan en el dentro de la entidad auditada.</a:t>
            </a:r>
            <a:endParaRPr b="0" sz="20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 txBox="1"/>
          <p:nvPr/>
        </p:nvSpPr>
        <p:spPr>
          <a:xfrm>
            <a:off x="3256587" y="605120"/>
            <a:ext cx="8584245" cy="5609591"/>
          </a:xfrm>
          <a:prstGeom prst="rect"/>
        </p:spPr>
        <p:txBody>
          <a:bodyPr rtlCol="0" wrap="square">
            <a:spAutoFit/>
          </a:bodyPr>
          <a:p>
            <a:r>
              <a:rPr sz="1800" lang="es-US" u="sng">
                <a:solidFill>
                  <a:srgbClr val="000000"/>
                </a:solidFill>
              </a:rPr>
              <a:t>CONTROL INTERNO EFICAZ
</a:t>
            </a:r>
            <a:r>
              <a:rPr sz="1800" lang="es-US">
                <a:solidFill>
                  <a:srgbClr val="000000"/>
                </a:solidFill>
              </a:rPr>
              <a:t>
Evaluar el cumplimiento de los procedimientos de control interno en materia de ventas, que promueva el logro de los objetivos y metas de la entidad, la detección temprana de desviaciones o áreas susceptibles de mejoras y la aplicación de las medidas que sean necesarias de manera oportuna.
</a:t>
            </a:r>
            <a:r>
              <a:rPr sz="1800" lang="es-US" u="sng">
                <a:solidFill>
                  <a:srgbClr val="000000"/>
                </a:solidFill>
              </a:rPr>
              <a:t>MEJORAMIENTO DE LA PLANIFICACION
</a:t>
            </a:r>
            <a:r>
              <a:rPr sz="1800" lang="es-US">
                <a:solidFill>
                  <a:srgbClr val="000000"/>
                </a:solidFill>
              </a:rPr>
              <a:t>Comprobar el cumplimiento de los procedimientos establecidos para el diseño, formulación, aprobación, ejecución y control de los planes de Ventas aprobados  por la Alta Dirección en la entidad auditada.
</a:t>
            </a:r>
            <a:r>
              <a:rPr sz="1800" lang="es-US" u="sng">
                <a:solidFill>
                  <a:srgbClr val="000000"/>
                </a:solidFill>
              </a:rPr>
              <a:t>NECESIDAD DE UN BUEN SISTEMA INTEGRAL DE INFORMACION Y COMUNICACIÓN
</a:t>
            </a:r>
            <a:r>
              <a:rPr sz="1800" lang="es-US">
                <a:solidFill>
                  <a:srgbClr val="000000"/>
                </a:solidFill>
              </a:rPr>
              <a:t>Comprobar que los sistemas de información y comunicación implementados para la gestión de ventas, permiten conocer los criterios de los clientes sobre los productos y servicios que oferta la entidad auditada.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 txBox="1"/>
          <p:nvPr/>
        </p:nvSpPr>
        <p:spPr>
          <a:xfrm>
            <a:off x="3532661" y="345702"/>
            <a:ext cx="8324834" cy="6226810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PROGRAMA DE AUDITORIA DE LA GESTION DE VENTAS
</a:t>
            </a:r>
            <a:r>
              <a:rPr altLang="es-US" b="1" sz="2000" lang="en-US">
                <a:solidFill>
                  <a:srgbClr val="000000"/>
                </a:solidFill>
              </a:rPr>
              <a:t>1</a:t>
            </a:r>
            <a:r>
              <a:rPr altLang="es-US" b="1" sz="2000" lang="en-US">
                <a:solidFill>
                  <a:srgbClr val="000000"/>
                </a:solidFill>
              </a:rPr>
              <a:t>.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se cumplen los procedimientos previstos para el diseño, formulación, aprobación, ejecución y control de las políticas de Ventas, teniendo en cuenta los criterios establecidos para:
Servicio al cliente;
Puntos de venta;
Fuerza de Ventas;
Procedimientos de cobranza; y
Pérdidas por cuentas incobrables.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Comprobar el cumplimiento de los procedimientos de control interno establecidos para los procesos de:
Política de servicio al cliente; 
Estructura organizativa del área de Ventas;
Ciclo de plazo del pedido;
Seguimiento/garantía del producto vendido o servicio prestado;
Atención a quejas y reclamaciones del cliente;
Merchandising del punto de venta; y
Contratación.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 txBox="1"/>
          <p:nvPr/>
        </p:nvSpPr>
        <p:spPr>
          <a:xfrm>
            <a:off x="3205927" y="216379"/>
            <a:ext cx="8964718" cy="6576060"/>
          </a:xfrm>
          <a:prstGeom prst="rect"/>
        </p:spPr>
        <p:txBody>
          <a:bodyPr rtlCol="0" wrap="square">
            <a:spAutoFit/>
          </a:bodyPr>
          <a:p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b="1" sz="1800" lang="es-US">
                <a:solidFill>
                  <a:srgbClr val="000000"/>
                </a:solidFill>
              </a:rPr>
              <a:t>ECNICAS DE RECOLECCION DE INFORMACION Y EVIDENCIAS DE AUDITORIA A LA GESTION DE VENTAS
</a:t>
            </a:r>
            <a:r>
              <a:rPr sz="1800" lang="es-US">
                <a:solidFill>
                  <a:srgbClr val="000000"/>
                </a:solidFill>
              </a:rPr>
              <a:t>
</a:t>
            </a:r>
            <a:r>
              <a:rPr b="1" sz="1800" lang="es-US">
                <a:solidFill>
                  <a:srgbClr val="000000"/>
                </a:solidFill>
              </a:rPr>
              <a:t>TESTIMONIAL</a:t>
            </a:r>
            <a:r>
              <a:rPr sz="1800" lang="es-US">
                <a:solidFill>
                  <a:srgbClr val="000000"/>
                </a:solidFill>
              </a:rPr>
              <a:t>:
Entrevistas con los responsables y especialistas.
Encuestas con los clientes.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s-US" b="1" sz="1800" lang="en-US">
                <a:solidFill>
                  <a:srgbClr val="000000"/>
                </a:solidFill>
              </a:rPr>
              <a:t>e</a:t>
            </a:r>
            <a:r>
              <a:rPr altLang="es-US" b="1" sz="1800" lang="en-US">
                <a:solidFill>
                  <a:srgbClr val="000000"/>
                </a:solidFill>
              </a:rPr>
              <a:t>c</a:t>
            </a:r>
            <a:r>
              <a:rPr altLang="es-US" b="1" sz="1800" lang="en-US">
                <a:solidFill>
                  <a:srgbClr val="000000"/>
                </a:solidFill>
              </a:rPr>
              <a:t>n</a:t>
            </a:r>
            <a:r>
              <a:rPr altLang="es-US" b="1" sz="1800" lang="en-US">
                <a:solidFill>
                  <a:srgbClr val="000000"/>
                </a:solidFill>
              </a:rPr>
              <a:t>i</a:t>
            </a:r>
            <a:r>
              <a:rPr altLang="es-US" b="1" sz="1800" lang="en-US">
                <a:solidFill>
                  <a:srgbClr val="000000"/>
                </a:solidFill>
              </a:rPr>
              <a:t>c</a:t>
            </a:r>
            <a:r>
              <a:rPr altLang="es-US" b="1" sz="1800" lang="en-US">
                <a:solidFill>
                  <a:srgbClr val="000000"/>
                </a:solidFill>
              </a:rPr>
              <a:t>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VERBAL Y OCULAR
</a:t>
            </a:r>
            <a:r>
              <a:rPr b="1" sz="1800" lang="es-US">
                <a:solidFill>
                  <a:srgbClr val="000000"/>
                </a:solidFill>
              </a:rPr>
              <a:t>DOCUMENTADA</a:t>
            </a:r>
            <a:r>
              <a:rPr sz="1800" lang="es-US">
                <a:solidFill>
                  <a:srgbClr val="000000"/>
                </a:solidFill>
              </a:rPr>
              <a:t>
Contratos de compra – venta.
Facturas de venta.
Plan de ventas y su ejecución.
Manuales de productos o servicios.
Expedientes de clientes.
Organigrama de la empresa con la distribución geográfica de los puntos de ventas.
Políticas de servicio al cliente aprobadas por la Alta Dirección de la entidad auditada.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n-US" b="1" sz="1800" lang="es-US">
                <a:solidFill>
                  <a:srgbClr val="000000"/>
                </a:solidFill>
              </a:rPr>
              <a:t>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sz="1800" lang="es-US">
                <a:solidFill>
                  <a:srgbClr val="000000"/>
                </a:solidFill>
              </a:rPr>
              <a:t>DOCUMENTAL</a:t>
            </a:r>
            <a:endParaRPr b="1" sz="1800" lang="es-US">
              <a:solidFill>
                <a:srgbClr val="000000"/>
              </a:solidFill>
            </a:endParaRPr>
          </a:p>
          <a:p>
            <a:endParaRPr sz="1800" lang="es-US">
              <a:solidFill>
                <a:srgbClr val="000000"/>
              </a:solidFill>
            </a:endParaRPr>
          </a:p>
          <a:p>
            <a:r>
              <a:rPr b="1" sz="1800" lang="es-US">
                <a:solidFill>
                  <a:srgbClr val="000000"/>
                </a:solidFill>
              </a:rPr>
              <a:t>ANALITICAS</a:t>
            </a:r>
            <a:r>
              <a:rPr sz="1800" lang="es-US">
                <a:solidFill>
                  <a:srgbClr val="000000"/>
                </a:solidFill>
              </a:rPr>
              <a:t> (PAPELES DE TRABAJO PREPARADOS POR EL AUDITOR):
Análisis comparativos Plan vs. Real 
Análisis de las ventas por períodos, territorios, países, clientes.
Cumplimiento de los procedimientos previstos para la gestión de ventas.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n-US" b="1" sz="1800" lang="es-US">
                <a:solidFill>
                  <a:srgbClr val="000000"/>
                </a:solidFill>
              </a:rPr>
              <a:t>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sz="1800" lang="es-US">
                <a:solidFill>
                  <a:srgbClr val="000000"/>
                </a:solidFill>
              </a:rPr>
              <a:t>ESCRITA
</a:t>
            </a:r>
            <a:endParaRPr b="1"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>
            <a:off x="3524646" y="708889"/>
            <a:ext cx="8290479" cy="5515610"/>
          </a:xfrm>
          <a:prstGeom prst="rect"/>
        </p:spPr>
        <p:txBody>
          <a:bodyPr rtlCol="0" wrap="square">
            <a:spAutoFit/>
          </a:bodyPr>
          <a:p>
            <a:r>
              <a:rPr altLang="es-US" b="1" sz="2400" lang="en-US">
                <a:solidFill>
                  <a:srgbClr val="000000"/>
                </a:solidFill>
              </a:rPr>
              <a:t>I</a:t>
            </a:r>
            <a:r>
              <a:rPr altLang="es-US" b="1" sz="2400" lang="en-US">
                <a:solidFill>
                  <a:srgbClr val="000000"/>
                </a:solidFill>
              </a:rPr>
              <a:t>N</a:t>
            </a:r>
            <a:r>
              <a:rPr altLang="es-US" b="1" sz="2400" lang="en-US">
                <a:solidFill>
                  <a:srgbClr val="000000"/>
                </a:solidFill>
              </a:rPr>
              <a:t>D</a:t>
            </a:r>
            <a:r>
              <a:rPr altLang="es-US" b="1" sz="2400" lang="en-US">
                <a:solidFill>
                  <a:srgbClr val="000000"/>
                </a:solidFill>
              </a:rPr>
              <a:t>I</a:t>
            </a:r>
            <a:r>
              <a:rPr altLang="es-US" b="1" sz="2400" lang="en-US">
                <a:solidFill>
                  <a:srgbClr val="000000"/>
                </a:solidFill>
              </a:rPr>
              <a:t>C</a:t>
            </a:r>
            <a:r>
              <a:rPr altLang="es-US" b="1" sz="2400" lang="en-US">
                <a:solidFill>
                  <a:srgbClr val="000000"/>
                </a:solidFill>
              </a:rPr>
              <a:t>ADORES </a:t>
            </a:r>
            <a:r>
              <a:rPr altLang="es-US" b="1" sz="2400" lang="en-US">
                <a:solidFill>
                  <a:srgbClr val="000000"/>
                </a:solidFill>
              </a:rPr>
              <a:t>D</a:t>
            </a:r>
            <a:r>
              <a:rPr altLang="es-US" b="1" sz="2400" lang="en-US">
                <a:solidFill>
                  <a:srgbClr val="000000"/>
                </a:solidFill>
              </a:rPr>
              <a:t>E</a:t>
            </a:r>
            <a:r>
              <a:rPr altLang="es-US" b="1" sz="2400" lang="en-US">
                <a:solidFill>
                  <a:srgbClr val="000000"/>
                </a:solidFill>
              </a:rPr>
              <a:t> </a:t>
            </a:r>
            <a:r>
              <a:rPr altLang="es-US" b="1" sz="2400" lang="en-US">
                <a:solidFill>
                  <a:srgbClr val="000000"/>
                </a:solidFill>
              </a:rPr>
              <a:t>G</a:t>
            </a:r>
            <a:r>
              <a:rPr altLang="es-US" b="1" sz="2400" lang="en-US">
                <a:solidFill>
                  <a:srgbClr val="000000"/>
                </a:solidFill>
              </a:rPr>
              <a:t>E</a:t>
            </a:r>
            <a:r>
              <a:rPr altLang="es-US" b="1" sz="2400" lang="en-US">
                <a:solidFill>
                  <a:srgbClr val="000000"/>
                </a:solidFill>
              </a:rPr>
              <a:t>S</a:t>
            </a:r>
            <a:r>
              <a:rPr altLang="es-US" b="1" sz="2400" lang="en-US">
                <a:solidFill>
                  <a:srgbClr val="000000"/>
                </a:solidFill>
              </a:rPr>
              <a:t>TIÓN </a:t>
            </a:r>
            <a:r>
              <a:rPr altLang="es-US" b="1" sz="2400" lang="en-US">
                <a:solidFill>
                  <a:srgbClr val="000000"/>
                </a:solidFill>
              </a:rPr>
              <a:t>D</a:t>
            </a:r>
            <a:r>
              <a:rPr altLang="es-US" b="1" sz="2400" lang="en-US">
                <a:solidFill>
                  <a:srgbClr val="000000"/>
                </a:solidFill>
              </a:rPr>
              <a:t>E</a:t>
            </a:r>
            <a:r>
              <a:rPr altLang="es-US" b="1" sz="2400" lang="en-US">
                <a:solidFill>
                  <a:srgbClr val="000000"/>
                </a:solidFill>
              </a:rPr>
              <a:t> </a:t>
            </a:r>
            <a:r>
              <a:rPr altLang="es-US" b="1" sz="2400" lang="en-US">
                <a:solidFill>
                  <a:srgbClr val="000000"/>
                </a:solidFill>
              </a:rPr>
              <a:t>V</a:t>
            </a:r>
            <a:r>
              <a:rPr altLang="es-US" b="1" sz="2400" lang="en-US">
                <a:solidFill>
                  <a:srgbClr val="000000"/>
                </a:solidFill>
              </a:rPr>
              <a:t>E</a:t>
            </a:r>
            <a:r>
              <a:rPr altLang="es-US" b="1" sz="2400" lang="en-US">
                <a:solidFill>
                  <a:srgbClr val="000000"/>
                </a:solidFill>
              </a:rPr>
              <a:t>N</a:t>
            </a:r>
            <a:r>
              <a:rPr altLang="es-US" b="1" sz="2400" lang="en-US">
                <a:solidFill>
                  <a:srgbClr val="000000"/>
                </a:solidFill>
              </a:rPr>
              <a:t>T</a:t>
            </a:r>
            <a:r>
              <a:rPr altLang="es-US" b="1" sz="2400" lang="en-US">
                <a:solidFill>
                  <a:srgbClr val="000000"/>
                </a:solidFill>
              </a:rPr>
              <a:t>A</a:t>
            </a:r>
            <a:r>
              <a:rPr altLang="es-US" b="1" sz="2400" lang="en-US">
                <a:solidFill>
                  <a:srgbClr val="000000"/>
                </a:solidFill>
              </a:rPr>
              <a:t>S</a:t>
            </a:r>
            <a:r>
              <a:rPr altLang="es-US" b="1" sz="2400" lang="en-US">
                <a:solidFill>
                  <a:srgbClr val="000000"/>
                </a:solidFill>
              </a:rPr>
              <a:t> </a:t>
            </a:r>
            <a:endParaRPr b="1" sz="2400" lang="es-US">
              <a:solidFill>
                <a:srgbClr val="000000"/>
              </a:solidFill>
            </a:endParaRPr>
          </a:p>
          <a:p>
            <a:endParaRPr sz="2400" lang="es-US">
              <a:solidFill>
                <a:srgbClr val="000000"/>
              </a:solidFill>
            </a:endParaRPr>
          </a:p>
          <a:p>
            <a:r>
              <a:rPr altLang="es-US" sz="2400" lang="en-US">
                <a:solidFill>
                  <a:srgbClr val="000000"/>
                </a:solidFill>
              </a:rPr>
              <a:t>1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% GASTOS DE DISTRIBUCIÓN Y VENTAS =
GASTOS DE DISTRIBUCION Y VENTAS/COSTO DE VENTAS
</a:t>
            </a:r>
            <a:r>
              <a:rPr altLang="es-US" sz="2400" lang="en-US">
                <a:solidFill>
                  <a:srgbClr val="000000"/>
                </a:solidFill>
              </a:rPr>
              <a:t>2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% CUMPLIMIENTO DEL PLAN DE VENTAS = REAL/PLAN
</a:t>
            </a:r>
            <a:r>
              <a:rPr altLang="es-US" sz="2400" lang="en-US">
                <a:solidFill>
                  <a:srgbClr val="000000"/>
                </a:solidFill>
              </a:rPr>
              <a:t>3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RENDIMIENTO DE LAS VENTAS = UTILIDAD NETA/VENTAS NETAS
</a:t>
            </a:r>
            <a:r>
              <a:rPr altLang="es-US" sz="2400" lang="en-US">
                <a:solidFill>
                  <a:srgbClr val="000000"/>
                </a:solidFill>
              </a:rPr>
              <a:t>4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VENTAS POR VENDEDOR = VENTAS NETAS/ VENDEDOR
</a:t>
            </a:r>
            <a:r>
              <a:rPr altLang="es-US" sz="2400" lang="en-US">
                <a:solidFill>
                  <a:srgbClr val="000000"/>
                </a:solidFill>
              </a:rPr>
              <a:t>5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PROPORCION DE LAS DEVOLUCIONES EN VENTAS =
DEVOLUCIONES EN VENTAS/VENTAS NETAS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5859512" y="383702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1" name=""/>
          <p:cNvSpPr txBox="1"/>
          <p:nvPr/>
        </p:nvSpPr>
        <p:spPr>
          <a:xfrm>
            <a:off x="3412233" y="916424"/>
            <a:ext cx="8428599" cy="5930265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Estudio de los conceptos fundamentales, comunes (Objetivos de auditoría, Programa de auditoría, Técnicas de recolección de documentos, Evidencias de auditoría e Indicadores de gestión)  y por cada tema: 3.4 (Gestión de cobros, Política de crédito comercial, Instrumentos de pago y títulos de crédito), 3.5 (Servicio al cliente, Punto de Venta, Merchandising, Fuerza de Ventas y Contratación) y 3.6 (Estructura financiera sana, Fuentes de financiación a corto plazo sin garantía, Fuentes bancarias de fondos a corto plazo sin garantía, Fuentes extrabancarias de financiación sin garantía, Fuentes de financiación a corto plazo con garantía, Fuentes de financiación a largo plazo)que culmine en la actualización del Mapa de Conocimientos o Cuadro Comparativo orientado desde el tema 2.1.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Laboratorio Auditoría de Gestión con las Preguntas de Repaso y el Caso de Estudio Integrador Empresa de Mantenimientos y Reparaciones S.A Ejercicio 3.4.1 al 3.4.4 y el 3.6.1 al 3.6.4. 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2021-11-14T15:27:01Z</dcterms:created>
  <dcterms:modified xsi:type="dcterms:W3CDTF">2026-08-23T03:41:55Z</dcterms:modified>
</cp:coreProperties>
</file>