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80" r:id="rId2"/>
    <p:sldId id="260" r:id="rId3"/>
    <p:sldId id="271" r:id="rId4"/>
    <p:sldId id="321" r:id="rId5"/>
    <p:sldId id="314" r:id="rId6"/>
    <p:sldId id="322" r:id="rId7"/>
    <p:sldId id="313" r:id="rId8"/>
    <p:sldId id="319" r:id="rId9"/>
    <p:sldId id="320" r:id="rId10"/>
    <p:sldId id="305" r:id="rId11"/>
    <p:sldId id="315" r:id="rId12"/>
    <p:sldId id="323" r:id="rId13"/>
    <p:sldId id="317" r:id="rId14"/>
    <p:sldId id="324" r:id="rId15"/>
    <p:sldId id="325" r:id="rId16"/>
    <p:sldId id="326" r:id="rId17"/>
    <p:sldId id="327" r:id="rId18"/>
    <p:sldId id="316" r:id="rId19"/>
    <p:sldId id="328" r:id="rId20"/>
    <p:sldId id="311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42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CB03C-4907-445E-92B0-99FAD53B2505}" type="datetimeFigureOut">
              <a:rPr lang="es-ES" smtClean="0"/>
              <a:t>19/07/2019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2E4A4-437E-4B97-8B90-8DA3713D1D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4554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MX" altLang="es-ES" smtClean="0"/>
          </a:p>
        </p:txBody>
      </p:sp>
      <p:sp>
        <p:nvSpPr>
          <p:cNvPr id="4096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022B2D0-729C-4847-B531-C1B16BFC4107}" type="slidenum">
              <a:rPr lang="es-ES" altLang="es-ES"/>
              <a:pPr eaLnBrk="1" hangingPunct="1"/>
              <a:t>6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157832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19/07/2019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eila@uart.edu.cu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28596" y="428604"/>
            <a:ext cx="8501122" cy="9756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smtClean="0">
                <a:solidFill>
                  <a:srgbClr val="002060"/>
                </a:solidFill>
                <a:latin typeface="+mj-lt"/>
              </a:rPr>
              <a:t>Conferencia No.6:</a:t>
            </a:r>
            <a:r>
              <a:rPr lang="es-ES" sz="4400" dirty="0" smtClean="0">
                <a:latin typeface="+mj-lt"/>
              </a:rPr>
              <a:t/>
            </a:r>
            <a:br>
              <a:rPr lang="es-ES" sz="4400" dirty="0" smtClean="0">
                <a:latin typeface="+mj-lt"/>
              </a:rPr>
            </a:br>
            <a:endParaRPr lang="es-ES" sz="4400" dirty="0" smtClean="0">
              <a:latin typeface="+mj-lt"/>
            </a:endParaRPr>
          </a:p>
          <a:p>
            <a:pPr algn="ctr"/>
            <a:r>
              <a:rPr lang="es-ES" sz="5400" dirty="0" smtClean="0">
                <a:solidFill>
                  <a:srgbClr val="FF0000"/>
                </a:solidFill>
                <a:latin typeface="+mj-lt"/>
              </a:rPr>
              <a:t> Los componentes EVALUACIÓN y FORMAS DE ORGANIZACIÓN del PEA</a:t>
            </a:r>
            <a:endParaRPr lang="es-ES" sz="3600" dirty="0" smtClean="0">
              <a:latin typeface="+mj-lt"/>
            </a:endParaRPr>
          </a:p>
          <a:p>
            <a:endParaRPr lang="es-ES" sz="3600" b="1" dirty="0" smtClean="0">
              <a:latin typeface="+mj-lt"/>
            </a:endParaRPr>
          </a:p>
          <a:p>
            <a:r>
              <a:rPr lang="es-ES" sz="3600" b="1" dirty="0" smtClean="0">
                <a:solidFill>
                  <a:srgbClr val="FF0000"/>
                </a:solidFill>
                <a:latin typeface="+mj-lt"/>
              </a:rPr>
              <a:t>Ponente: </a:t>
            </a:r>
            <a:r>
              <a:rPr lang="es-ES" sz="3600" b="1" dirty="0" err="1" smtClean="0">
                <a:solidFill>
                  <a:srgbClr val="FF0000"/>
                </a:solidFill>
                <a:latin typeface="+mj-lt"/>
              </a:rPr>
              <a:t>DrC.</a:t>
            </a:r>
            <a:r>
              <a:rPr lang="es-ES" sz="36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s-ES" sz="3600" b="1" dirty="0" err="1" smtClean="0">
                <a:solidFill>
                  <a:srgbClr val="FF0000"/>
                </a:solidFill>
                <a:latin typeface="+mj-lt"/>
              </a:rPr>
              <a:t>Deila</a:t>
            </a:r>
            <a:r>
              <a:rPr lang="es-ES" sz="3600" b="1" dirty="0" smtClean="0">
                <a:solidFill>
                  <a:srgbClr val="FF0000"/>
                </a:solidFill>
                <a:latin typeface="+mj-lt"/>
              </a:rPr>
              <a:t> Vázquez Abella</a:t>
            </a:r>
          </a:p>
          <a:p>
            <a:r>
              <a:rPr lang="es-ES" sz="3600" b="1" dirty="0" smtClean="0">
                <a:solidFill>
                  <a:srgbClr val="FF0000"/>
                </a:solidFill>
                <a:latin typeface="+mj-lt"/>
              </a:rPr>
              <a:t>Prof. Titular. </a:t>
            </a:r>
          </a:p>
          <a:p>
            <a:r>
              <a:rPr lang="es-ES" sz="3600" b="1" dirty="0" smtClean="0">
                <a:latin typeface="+mj-lt"/>
                <a:hlinkClick r:id="rId2"/>
              </a:rPr>
              <a:t>E-mail: deila@uart.edu.cu</a:t>
            </a:r>
            <a:endParaRPr lang="es-ES" sz="3600" b="1" dirty="0" smtClean="0">
              <a:latin typeface="+mj-lt"/>
            </a:endParaRPr>
          </a:p>
          <a:p>
            <a:endParaRPr lang="es-ES" sz="3600" b="1" dirty="0" smtClean="0">
              <a:latin typeface="+mj-lt"/>
            </a:endParaRPr>
          </a:p>
          <a:p>
            <a:r>
              <a:rPr lang="es-ES" sz="3600" b="1" dirty="0" smtClean="0">
                <a:latin typeface="+mj-lt"/>
              </a:rPr>
              <a:t> </a:t>
            </a:r>
            <a:endParaRPr lang="es-ES" sz="3200" dirty="0" smtClean="0">
              <a:solidFill>
                <a:schemeClr val="accent1">
                  <a:lumMod val="75000"/>
                </a:schemeClr>
              </a:solidFill>
              <a:latin typeface="+mj-lt"/>
              <a:cs typeface="Times New Roman" pitchFamily="18" charset="0"/>
            </a:endParaRPr>
          </a:p>
          <a:p>
            <a:endParaRPr lang="es-ES" sz="3600" dirty="0" smtClean="0">
              <a:latin typeface="+mj-lt"/>
            </a:endParaRPr>
          </a:p>
          <a:p>
            <a:endParaRPr lang="es-ES" sz="3600" dirty="0" smtClean="0">
              <a:latin typeface="+mj-lt"/>
            </a:endParaRP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SUMARIO                 OBJETIVO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Los componentes Evaluación y Formas de organización del PEA</a:t>
            </a:r>
          </a:p>
          <a:p>
            <a:pPr marL="0" lvl="0" indent="0">
              <a:buNone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Tipos de evaluación y formas de organización.</a:t>
            </a:r>
          </a:p>
          <a:p>
            <a:pPr marL="0" lvl="0" indent="0">
              <a:buNone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 con los demás componentes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sz="2800" dirty="0" smtClean="0">
                <a:latin typeface="+mj-lt"/>
              </a:rPr>
              <a:t>Caracterizar los </a:t>
            </a:r>
            <a:r>
              <a:rPr lang="es-ES" sz="2800" dirty="0" smtClean="0">
                <a:latin typeface="+mj-lt"/>
              </a:rPr>
              <a:t>componentes </a:t>
            </a:r>
            <a:r>
              <a:rPr lang="es-ES" sz="2800" dirty="0" err="1" smtClean="0">
                <a:latin typeface="+mj-lt"/>
              </a:rPr>
              <a:t>mediatizadores</a:t>
            </a:r>
            <a:r>
              <a:rPr lang="es-ES" sz="2800" dirty="0" smtClean="0">
                <a:latin typeface="+mj-lt"/>
              </a:rPr>
              <a:t> del PEA </a:t>
            </a:r>
            <a:r>
              <a:rPr lang="es-ES" sz="2800" dirty="0" smtClean="0">
                <a:solidFill>
                  <a:srgbClr val="FF0000"/>
                </a:solidFill>
                <a:latin typeface="+mj-lt"/>
              </a:rPr>
              <a:t>evaluación y formas de organización</a:t>
            </a:r>
            <a:r>
              <a:rPr lang="es-ES" sz="2800" dirty="0" smtClean="0">
                <a:latin typeface="+mj-lt"/>
              </a:rPr>
              <a:t>, permitiéndoles su preparación para la asesoría psicopedagógica a los directivos y docentes en su eslabón de base de la profesión.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dirty="0"/>
          </a:p>
        </p:txBody>
      </p:sp>
      <p:grpSp>
        <p:nvGrpSpPr>
          <p:cNvPr id="2" name="Grupo 1"/>
          <p:cNvGrpSpPr/>
          <p:nvPr/>
        </p:nvGrpSpPr>
        <p:grpSpPr>
          <a:xfrm>
            <a:off x="391886" y="990600"/>
            <a:ext cx="8752114" cy="5867400"/>
            <a:chOff x="2716213" y="1014413"/>
            <a:chExt cx="6021387" cy="5030277"/>
          </a:xfrm>
          <a:noFill/>
        </p:grpSpPr>
        <p:sp>
          <p:nvSpPr>
            <p:cNvPr id="2055" name="Oval 7"/>
            <p:cNvSpPr>
              <a:spLocks noChangeArrowheads="1"/>
            </p:cNvSpPr>
            <p:nvPr/>
          </p:nvSpPr>
          <p:spPr bwMode="auto">
            <a:xfrm>
              <a:off x="5233988" y="3371850"/>
              <a:ext cx="1866900" cy="1747838"/>
            </a:xfrm>
            <a:prstGeom prst="ellipse">
              <a:avLst/>
            </a:prstGeom>
            <a:solidFill>
              <a:srgbClr val="002060">
                <a:alpha val="46000"/>
              </a:srgbClr>
            </a:solidFill>
            <a:ln w="28575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r>
                <a:rPr lang="pt-BR" b="1" dirty="0">
                  <a:solidFill>
                    <a:prstClr val="black"/>
                  </a:solidFill>
                  <a:latin typeface="Arial Black" panose="020B0A04020102020204" pitchFamily="34" charset="0"/>
                </a:rPr>
                <a:t>             </a:t>
              </a:r>
            </a:p>
            <a:p>
              <a:pPr>
                <a:defRPr/>
              </a:pPr>
              <a:r>
                <a:rPr lang="pt-BR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anose="020B0A04020102020204" pitchFamily="34" charset="0"/>
                </a:rPr>
                <a:t>        </a:t>
              </a:r>
              <a:r>
                <a:rPr lang="pt-BR" sz="16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anose="020B0A04020102020204" pitchFamily="34" charset="0"/>
                </a:rPr>
                <a:t>PROFESOR</a:t>
              </a:r>
              <a:endParaRPr lang="pt-BR" dirty="0">
                <a:latin typeface="Arial Black" panose="020B0A04020102020204" pitchFamily="34" charset="0"/>
              </a:endParaRPr>
            </a:p>
          </p:txBody>
        </p:sp>
        <p:sp>
          <p:nvSpPr>
            <p:cNvPr id="26627" name="Oval 8" descr="70%"/>
            <p:cNvSpPr>
              <a:spLocks noChangeArrowheads="1"/>
            </p:cNvSpPr>
            <p:nvPr/>
          </p:nvSpPr>
          <p:spPr bwMode="auto">
            <a:xfrm>
              <a:off x="5341939" y="3656013"/>
              <a:ext cx="1646237" cy="914400"/>
            </a:xfrm>
            <a:prstGeom prst="ellipse">
              <a:avLst/>
            </a:prstGeom>
            <a:grpFill/>
            <a:ln w="28575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pt-BR" altLang="en-US" sz="18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pt-BR" altLang="en-US" sz="18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pt-BR" altLang="en-US" sz="18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prstClr val="black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       </a:t>
              </a:r>
              <a:r>
                <a:rPr lang="pt-BR" altLang="en-US" sz="18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GRUPO</a:t>
              </a:r>
            </a:p>
          </p:txBody>
        </p:sp>
        <p:sp>
          <p:nvSpPr>
            <p:cNvPr id="26628" name="Oval 9"/>
            <p:cNvSpPr>
              <a:spLocks noChangeArrowheads="1"/>
            </p:cNvSpPr>
            <p:nvPr/>
          </p:nvSpPr>
          <p:spPr bwMode="auto">
            <a:xfrm>
              <a:off x="5467350" y="3752850"/>
              <a:ext cx="1428749" cy="457200"/>
            </a:xfrm>
            <a:prstGeom prst="ellipse">
              <a:avLst/>
            </a:prstGeom>
            <a:grpFill/>
            <a:ln w="38100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ES" altLang="en-US" sz="1400" b="1" dirty="0" smtClean="0">
                  <a:latin typeface="Arial Black" panose="020B0A04020102020204" pitchFamily="34" charset="0"/>
                  <a:cs typeface="Arial" panose="020B0604020202020204" pitchFamily="34" charset="0"/>
                </a:rPr>
                <a:t>ESTUDIANTE</a:t>
              </a:r>
              <a:endParaRPr lang="es-ES" altLang="en-US" sz="1400" b="1" dirty="0"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29" name="Line 23"/>
            <p:cNvSpPr>
              <a:spLocks noChangeShapeType="1"/>
            </p:cNvSpPr>
            <p:nvPr/>
          </p:nvSpPr>
          <p:spPr bwMode="auto">
            <a:xfrm>
              <a:off x="7905750" y="3752850"/>
              <a:ext cx="0" cy="0"/>
            </a:xfrm>
            <a:prstGeom prst="line">
              <a:avLst/>
            </a:prstGeom>
            <a:grpFill/>
            <a:ln w="9525">
              <a:solidFill>
                <a:srgbClr val="00206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0" name="Line 3"/>
            <p:cNvSpPr>
              <a:spLocks noChangeShapeType="1"/>
            </p:cNvSpPr>
            <p:nvPr/>
          </p:nvSpPr>
          <p:spPr bwMode="auto">
            <a:xfrm flipH="1">
              <a:off x="6229350" y="2743200"/>
              <a:ext cx="0" cy="28194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1" name="Line 4"/>
            <p:cNvSpPr>
              <a:spLocks noChangeShapeType="1"/>
            </p:cNvSpPr>
            <p:nvPr/>
          </p:nvSpPr>
          <p:spPr bwMode="auto">
            <a:xfrm flipH="1">
              <a:off x="4449763" y="3295650"/>
              <a:ext cx="2819400" cy="8382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2" name="Line 5"/>
            <p:cNvSpPr>
              <a:spLocks noChangeShapeType="1"/>
            </p:cNvSpPr>
            <p:nvPr/>
          </p:nvSpPr>
          <p:spPr bwMode="auto">
            <a:xfrm>
              <a:off x="4933950" y="3219450"/>
              <a:ext cx="2667000" cy="97155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3" name="Line 6"/>
            <p:cNvSpPr>
              <a:spLocks noChangeShapeType="1"/>
            </p:cNvSpPr>
            <p:nvPr/>
          </p:nvSpPr>
          <p:spPr bwMode="auto">
            <a:xfrm flipH="1">
              <a:off x="4552950" y="4419600"/>
              <a:ext cx="2895600" cy="1905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4" name="Rectangle 14"/>
            <p:cNvSpPr>
              <a:spLocks noChangeArrowheads="1"/>
            </p:cNvSpPr>
            <p:nvPr/>
          </p:nvSpPr>
          <p:spPr bwMode="auto">
            <a:xfrm>
              <a:off x="7502526" y="4232275"/>
              <a:ext cx="1044575" cy="274638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prstClr val="black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   </a:t>
              </a:r>
              <a:r>
                <a:rPr lang="pt-BR" altLang="en-US" sz="18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MEDIOS</a:t>
              </a:r>
            </a:p>
          </p:txBody>
        </p:sp>
        <p:sp>
          <p:nvSpPr>
            <p:cNvPr id="26635" name="Rectangle 10"/>
            <p:cNvSpPr>
              <a:spLocks noChangeArrowheads="1"/>
            </p:cNvSpPr>
            <p:nvPr/>
          </p:nvSpPr>
          <p:spPr bwMode="auto">
            <a:xfrm>
              <a:off x="5641975" y="1777937"/>
              <a:ext cx="1234538" cy="326641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prstClr val="black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</a:t>
              </a:r>
              <a:r>
                <a:rPr lang="pt-BR" altLang="en-US" sz="18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PROBLEMA</a:t>
              </a:r>
            </a:p>
          </p:txBody>
        </p:sp>
        <p:sp>
          <p:nvSpPr>
            <p:cNvPr id="26636" name="Rectangle 11"/>
            <p:cNvSpPr>
              <a:spLocks noChangeArrowheads="1"/>
            </p:cNvSpPr>
            <p:nvPr/>
          </p:nvSpPr>
          <p:spPr bwMode="auto">
            <a:xfrm>
              <a:off x="5651501" y="2386307"/>
              <a:ext cx="1206288" cy="312443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OBJETIVOS</a:t>
              </a:r>
            </a:p>
          </p:txBody>
        </p:sp>
        <p:sp>
          <p:nvSpPr>
            <p:cNvPr id="26638" name="Rectangle 13"/>
            <p:cNvSpPr>
              <a:spLocks noChangeArrowheads="1"/>
            </p:cNvSpPr>
            <p:nvPr/>
          </p:nvSpPr>
          <p:spPr bwMode="auto">
            <a:xfrm>
              <a:off x="7143751" y="2838450"/>
              <a:ext cx="1044575" cy="274638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MÉTODOS</a:t>
              </a:r>
            </a:p>
          </p:txBody>
        </p:sp>
        <p:sp>
          <p:nvSpPr>
            <p:cNvPr id="26639" name="Rectangle 15"/>
            <p:cNvSpPr>
              <a:spLocks noChangeArrowheads="1"/>
            </p:cNvSpPr>
            <p:nvPr/>
          </p:nvSpPr>
          <p:spPr bwMode="auto">
            <a:xfrm>
              <a:off x="3095626" y="4084842"/>
              <a:ext cx="1298187" cy="269670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ES" altLang="en-US" sz="1600" b="1" dirty="0">
                  <a:solidFill>
                    <a:prstClr val="black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</a:t>
              </a:r>
              <a:r>
                <a:rPr lang="es-ES" altLang="en-US" sz="16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EVALUACIÓN</a:t>
              </a:r>
              <a:endParaRPr lang="es-ES" altLang="en-US" sz="1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0" name="Rectangle 16"/>
            <p:cNvSpPr>
              <a:spLocks noChangeArrowheads="1"/>
            </p:cNvSpPr>
            <p:nvPr/>
          </p:nvSpPr>
          <p:spPr bwMode="auto">
            <a:xfrm>
              <a:off x="4918064" y="5718049"/>
              <a:ext cx="2621250" cy="326641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prstClr val="black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   </a:t>
              </a:r>
              <a:r>
                <a:rPr lang="pt-BR" altLang="en-US" sz="14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FORMAS DE  ORG</a:t>
              </a:r>
              <a:r>
                <a:rPr lang="pt-BR" altLang="en-US" sz="16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ANIZACIÓN</a:t>
              </a:r>
              <a:endParaRPr lang="pt-BR" altLang="en-US" sz="1800" b="1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pt-BR" altLang="en-US" sz="18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1" name="Rectangle 17"/>
            <p:cNvSpPr>
              <a:spLocks noChangeArrowheads="1"/>
            </p:cNvSpPr>
            <p:nvPr/>
          </p:nvSpPr>
          <p:spPr bwMode="auto">
            <a:xfrm>
              <a:off x="2716213" y="1014413"/>
              <a:ext cx="1905000" cy="381000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SOCIEDAD</a:t>
              </a:r>
              <a:endParaRPr lang="pt-BR" altLang="en-US" sz="1800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2" name="Line 18"/>
            <p:cNvSpPr>
              <a:spLocks noChangeShapeType="1"/>
            </p:cNvSpPr>
            <p:nvPr/>
          </p:nvSpPr>
          <p:spPr bwMode="auto">
            <a:xfrm>
              <a:off x="4697413" y="1295400"/>
              <a:ext cx="838200" cy="457200"/>
            </a:xfrm>
            <a:prstGeom prst="line">
              <a:avLst/>
            </a:prstGeom>
            <a:grpFill/>
            <a:ln w="76200">
              <a:solidFill>
                <a:srgbClr val="00206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3" name="Line 19"/>
            <p:cNvSpPr>
              <a:spLocks noChangeShapeType="1"/>
            </p:cNvSpPr>
            <p:nvPr/>
          </p:nvSpPr>
          <p:spPr bwMode="auto">
            <a:xfrm>
              <a:off x="6229350" y="2152650"/>
              <a:ext cx="0" cy="228600"/>
            </a:xfrm>
            <a:prstGeom prst="line">
              <a:avLst/>
            </a:prstGeom>
            <a:grpFill/>
            <a:ln w="76200">
              <a:solidFill>
                <a:srgbClr val="00206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4" name="Line 20"/>
            <p:cNvSpPr>
              <a:spLocks noChangeShapeType="1"/>
            </p:cNvSpPr>
            <p:nvPr/>
          </p:nvSpPr>
          <p:spPr bwMode="auto">
            <a:xfrm flipH="1">
              <a:off x="4857750" y="2628900"/>
              <a:ext cx="762000" cy="228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5" name="Line 21"/>
            <p:cNvSpPr>
              <a:spLocks noChangeShapeType="1"/>
            </p:cNvSpPr>
            <p:nvPr/>
          </p:nvSpPr>
          <p:spPr bwMode="auto">
            <a:xfrm>
              <a:off x="6762750" y="2590800"/>
              <a:ext cx="533400" cy="228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6" name="Line 22"/>
            <p:cNvSpPr>
              <a:spLocks noChangeShapeType="1"/>
            </p:cNvSpPr>
            <p:nvPr/>
          </p:nvSpPr>
          <p:spPr bwMode="auto">
            <a:xfrm>
              <a:off x="5086350" y="2990850"/>
              <a:ext cx="1905000" cy="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7" name="Line 24"/>
            <p:cNvSpPr>
              <a:spLocks noChangeShapeType="1"/>
            </p:cNvSpPr>
            <p:nvPr/>
          </p:nvSpPr>
          <p:spPr bwMode="auto">
            <a:xfrm>
              <a:off x="7905750" y="3219450"/>
              <a:ext cx="152400" cy="8382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8" name="Freeform 25"/>
            <p:cNvSpPr>
              <a:spLocks/>
            </p:cNvSpPr>
            <p:nvPr/>
          </p:nvSpPr>
          <p:spPr bwMode="auto">
            <a:xfrm>
              <a:off x="6896100" y="2286000"/>
              <a:ext cx="1841500" cy="1778000"/>
            </a:xfrm>
            <a:custGeom>
              <a:avLst/>
              <a:gdLst>
                <a:gd name="T0" fmla="*/ 2147483647 w 1160"/>
                <a:gd name="T1" fmla="*/ 2147483647 h 1120"/>
                <a:gd name="T2" fmla="*/ 2147483647 w 1160"/>
                <a:gd name="T3" fmla="*/ 2147483647 h 1120"/>
                <a:gd name="T4" fmla="*/ 0 w 1160"/>
                <a:gd name="T5" fmla="*/ 2147483647 h 1120"/>
                <a:gd name="T6" fmla="*/ 0 60000 65536"/>
                <a:gd name="T7" fmla="*/ 0 60000 65536"/>
                <a:gd name="T8" fmla="*/ 0 60000 65536"/>
                <a:gd name="T9" fmla="*/ 0 w 1160"/>
                <a:gd name="T10" fmla="*/ 0 h 1120"/>
                <a:gd name="T11" fmla="*/ 1160 w 1160"/>
                <a:gd name="T12" fmla="*/ 1120 h 11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60" h="1120">
                  <a:moveTo>
                    <a:pt x="912" y="1120"/>
                  </a:moveTo>
                  <a:cubicBezTo>
                    <a:pt x="1036" y="720"/>
                    <a:pt x="1160" y="320"/>
                    <a:pt x="1008" y="160"/>
                  </a:cubicBezTo>
                  <a:cubicBezTo>
                    <a:pt x="856" y="0"/>
                    <a:pt x="168" y="160"/>
                    <a:pt x="0" y="160"/>
                  </a:cubicBezTo>
                </a:path>
              </a:pathLst>
            </a:cu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srgbClr val="FFC000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9" name="Line 26"/>
            <p:cNvSpPr>
              <a:spLocks noChangeShapeType="1"/>
            </p:cNvSpPr>
            <p:nvPr/>
          </p:nvSpPr>
          <p:spPr bwMode="auto">
            <a:xfrm flipH="1">
              <a:off x="3687763" y="3295650"/>
              <a:ext cx="457200" cy="609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0" name="Freeform 27"/>
            <p:cNvSpPr>
              <a:spLocks/>
            </p:cNvSpPr>
            <p:nvPr/>
          </p:nvSpPr>
          <p:spPr bwMode="auto">
            <a:xfrm>
              <a:off x="2952750" y="2133600"/>
              <a:ext cx="2514600" cy="1771650"/>
            </a:xfrm>
            <a:custGeom>
              <a:avLst/>
              <a:gdLst>
                <a:gd name="T0" fmla="*/ 2147483647 w 1536"/>
                <a:gd name="T1" fmla="*/ 2147483647 h 1208"/>
                <a:gd name="T2" fmla="*/ 2147483647 w 1536"/>
                <a:gd name="T3" fmla="*/ 2147483647 h 1208"/>
                <a:gd name="T4" fmla="*/ 2147483647 w 1536"/>
                <a:gd name="T5" fmla="*/ 2147483647 h 1208"/>
                <a:gd name="T6" fmla="*/ 0 60000 65536"/>
                <a:gd name="T7" fmla="*/ 0 60000 65536"/>
                <a:gd name="T8" fmla="*/ 0 60000 65536"/>
                <a:gd name="T9" fmla="*/ 0 w 1536"/>
                <a:gd name="T10" fmla="*/ 0 h 1208"/>
                <a:gd name="T11" fmla="*/ 1536 w 1536"/>
                <a:gd name="T12" fmla="*/ 1208 h 1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36" h="1208">
                  <a:moveTo>
                    <a:pt x="384" y="1208"/>
                  </a:moveTo>
                  <a:cubicBezTo>
                    <a:pt x="192" y="756"/>
                    <a:pt x="0" y="304"/>
                    <a:pt x="192" y="152"/>
                  </a:cubicBezTo>
                  <a:cubicBezTo>
                    <a:pt x="384" y="0"/>
                    <a:pt x="960" y="148"/>
                    <a:pt x="1536" y="296"/>
                  </a:cubicBezTo>
                </a:path>
              </a:pathLst>
            </a:cu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1" name="Line 28"/>
            <p:cNvSpPr>
              <a:spLocks noChangeShapeType="1"/>
            </p:cNvSpPr>
            <p:nvPr/>
          </p:nvSpPr>
          <p:spPr bwMode="auto">
            <a:xfrm>
              <a:off x="4705350" y="3295650"/>
              <a:ext cx="762000" cy="2133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2" name="Line 29"/>
            <p:cNvSpPr>
              <a:spLocks noChangeShapeType="1"/>
            </p:cNvSpPr>
            <p:nvPr/>
          </p:nvSpPr>
          <p:spPr bwMode="auto">
            <a:xfrm flipH="1">
              <a:off x="6953250" y="3295650"/>
              <a:ext cx="533400" cy="2133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3" name="Line 30"/>
            <p:cNvSpPr>
              <a:spLocks noChangeShapeType="1"/>
            </p:cNvSpPr>
            <p:nvPr/>
          </p:nvSpPr>
          <p:spPr bwMode="auto">
            <a:xfrm flipH="1">
              <a:off x="7296150" y="4819650"/>
              <a:ext cx="685800" cy="609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4" name="Line 31"/>
            <p:cNvSpPr>
              <a:spLocks noChangeShapeType="1"/>
            </p:cNvSpPr>
            <p:nvPr/>
          </p:nvSpPr>
          <p:spPr bwMode="auto">
            <a:xfrm>
              <a:off x="4171950" y="4591050"/>
              <a:ext cx="838200" cy="990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655" name="7 CuadroTexto"/>
          <p:cNvSpPr txBox="1">
            <a:spLocks noChangeArrowheads="1"/>
          </p:cNvSpPr>
          <p:nvPr/>
        </p:nvSpPr>
        <p:spPr bwMode="auto">
          <a:xfrm>
            <a:off x="996044" y="119746"/>
            <a:ext cx="7756765" cy="8002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fontAlgn="base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s-ES" altLang="en-US" sz="20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CARÁCTER SISTÉMICO DEL PROCESO DE ENSEÑANZA - APRENDIZAJE</a:t>
            </a:r>
            <a:endParaRPr lang="es-ES_tradnl" altLang="en-US" sz="2000" b="1" dirty="0">
              <a:solidFill>
                <a:srgbClr val="FF000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Rectangle 15"/>
          <p:cNvSpPr>
            <a:spLocks noChangeArrowheads="1"/>
          </p:cNvSpPr>
          <p:nvPr/>
        </p:nvSpPr>
        <p:spPr bwMode="auto">
          <a:xfrm>
            <a:off x="1371601" y="2895600"/>
            <a:ext cx="1676400" cy="466948"/>
          </a:xfrm>
          <a:prstGeom prst="rect">
            <a:avLst/>
          </a:prstGeom>
          <a:solidFill>
            <a:schemeClr val="bg1"/>
          </a:solidFill>
          <a:ln w="9525">
            <a:solidFill>
              <a:srgbClr val="00206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" altLang="en-US" sz="1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ES" altLang="en-US" sz="1400" b="1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CONTENIDOS</a:t>
            </a:r>
            <a:endParaRPr lang="es-ES" altLang="en-US" sz="1400" b="1" dirty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63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89000">
                <a:schemeClr val="accent1">
                  <a:tint val="44500"/>
                  <a:satMod val="160000"/>
                </a:schemeClr>
              </a:gs>
              <a:gs pos="100000">
                <a:srgbClr val="00B0F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28600" y="5410200"/>
            <a:ext cx="8442325" cy="1323975"/>
          </a:xfrm>
          <a:prstGeom prst="rect">
            <a:avLst/>
          </a:prstGeom>
          <a:noFill/>
          <a:ln w="6350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" altLang="es-ES">
                <a:latin typeface="Verdana" panose="020B0604030504040204" pitchFamily="34" charset="0"/>
              </a:rPr>
              <a:t>La evaluación debe medir el desarrollo integral de los componentes de la personalidad: cognoscitivos, afectivos, motivacionales, axiológicos y creativos.  Rosario Mañalich (2005)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252413" y="2819400"/>
            <a:ext cx="8434387" cy="2246313"/>
          </a:xfrm>
          <a:prstGeom prst="rect">
            <a:avLst/>
          </a:prstGeom>
          <a:noFill/>
          <a:ln w="6350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" altLang="es-ES">
                <a:latin typeface="Verdana" panose="020B0604030504040204" pitchFamily="34" charset="0"/>
              </a:rPr>
              <a:t>“... es el componente del PEA que revela el estado de los procesos de desarrollo cognitivo, afectivo, volitivo y comunicativo del alumno en relación con los objetivos a lograr, que se expresa a través de un juicio. Se desarrolla como un proceso sistemático interno a través de todas las estructuras didácticas [ …] unido al criterio evaluativo del docente, la coevaluación y la autoevaluación”.    Ramón Pla López  (2000)</a:t>
            </a: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252413" y="1116013"/>
            <a:ext cx="8434387" cy="1322387"/>
          </a:xfrm>
          <a:prstGeom prst="rect">
            <a:avLst/>
          </a:prstGeom>
          <a:noFill/>
          <a:ln w="6350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s-ES" altLang="es-ES">
                <a:latin typeface="Verdana" panose="020B0604030504040204" pitchFamily="34" charset="0"/>
              </a:rPr>
              <a:t>“… en un sentido amplio evaluar es un proceso sistemático y continuo que valora el logro de los objetivos de la educación, a través del análisis del rendimiento de los alumnos, y lo expresa en un juicio…”    R. M. Álvarez de Zayas (1979)</a:t>
            </a:r>
          </a:p>
        </p:txBody>
      </p:sp>
      <p:sp>
        <p:nvSpPr>
          <p:cNvPr id="11268" name="Text Box 12"/>
          <p:cNvSpPr txBox="1">
            <a:spLocks noChangeArrowheads="1"/>
          </p:cNvSpPr>
          <p:nvPr/>
        </p:nvSpPr>
        <p:spPr bwMode="auto">
          <a:xfrm>
            <a:off x="1452563" y="238125"/>
            <a:ext cx="5943600" cy="523875"/>
          </a:xfrm>
          <a:prstGeom prst="rect">
            <a:avLst/>
          </a:prstGeom>
          <a:noFill/>
          <a:ln w="63500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CO" altLang="es-ES" sz="2800" b="1">
                <a:solidFill>
                  <a:srgbClr val="000000"/>
                </a:solidFill>
                <a:latin typeface="Verdana" panose="020B0604030504040204" pitchFamily="34" charset="0"/>
              </a:rPr>
              <a:t>Definición de evaluación </a:t>
            </a:r>
            <a:endParaRPr lang="es-ES" altLang="es-ES" sz="2800" b="1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252413" y="1103313"/>
            <a:ext cx="8434387" cy="1322387"/>
          </a:xfrm>
          <a:prstGeom prst="rect">
            <a:avLst/>
          </a:prstGeom>
          <a:noFill/>
          <a:ln w="63500" algn="ctr">
            <a:solidFill>
              <a:srgbClr val="00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s-ES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“… en un sentido amplio evaluar es un </a:t>
            </a:r>
            <a:r>
              <a:rPr lang="es-E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Arial" charset="0"/>
              </a:rPr>
              <a:t>proceso </a:t>
            </a:r>
            <a:r>
              <a:rPr lang="es-ES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sistemático y continuo que valora el logro de los objetivos de la educación, a través del análisis del rendimiento de los alumnos, y lo expresa en un juicio…”    R. M. Álvarez de Zayas (1979)</a:t>
            </a: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236538" y="5410200"/>
            <a:ext cx="8442325" cy="1323975"/>
          </a:xfrm>
          <a:prstGeom prst="rect">
            <a:avLst/>
          </a:prstGeom>
          <a:noFill/>
          <a:ln w="63500" algn="ctr">
            <a:solidFill>
              <a:srgbClr val="00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s-ES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La evaluación debe medir el desarrollo integral de los componentes de la </a:t>
            </a:r>
            <a:r>
              <a:rPr lang="es-E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Arial" charset="0"/>
              </a:rPr>
              <a:t>personalidad</a:t>
            </a:r>
            <a:r>
              <a:rPr lang="es-ES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: </a:t>
            </a:r>
            <a:r>
              <a:rPr lang="es-E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Arial" charset="0"/>
              </a:rPr>
              <a:t>cognoscitivos, afectivos, motivacionales, axiológicos y creativos</a:t>
            </a:r>
            <a:r>
              <a:rPr lang="es-ES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.  Rosario </a:t>
            </a:r>
            <a:r>
              <a:rPr lang="es-ES" dirty="0" err="1">
                <a:solidFill>
                  <a:srgbClr val="000000"/>
                </a:solidFill>
                <a:latin typeface="Verdana" pitchFamily="34" charset="0"/>
                <a:cs typeface="Arial" charset="0"/>
              </a:rPr>
              <a:t>Mañalich</a:t>
            </a:r>
            <a:r>
              <a:rPr lang="es-ES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(2005)</a:t>
            </a: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252413" y="2819400"/>
            <a:ext cx="8434387" cy="2246313"/>
          </a:xfrm>
          <a:prstGeom prst="rect">
            <a:avLst/>
          </a:prstGeom>
          <a:noFill/>
          <a:ln w="63500" algn="ctr">
            <a:solidFill>
              <a:srgbClr val="00000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s-ES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“... es el componente del PEA que revela el estado de los </a:t>
            </a:r>
            <a:r>
              <a:rPr lang="es-E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Arial" charset="0"/>
              </a:rPr>
              <a:t>procesos</a:t>
            </a:r>
            <a:r>
              <a:rPr lang="es-ES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de desarrollo </a:t>
            </a:r>
            <a:r>
              <a:rPr lang="es-E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Arial" charset="0"/>
              </a:rPr>
              <a:t>cognitivo, afectivo, volitivo y comunicativo</a:t>
            </a:r>
            <a:r>
              <a:rPr lang="es-ES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del alumno en relación con los objetivos a lograr, que se expresa a través de un juicio. Se desarrolla como un </a:t>
            </a:r>
            <a:r>
              <a:rPr lang="es-E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cs typeface="Arial" charset="0"/>
              </a:rPr>
              <a:t>proceso</a:t>
            </a:r>
            <a:r>
              <a:rPr lang="es-ES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sistemático interno a través de todas las estructuras didácticas [ …] unido al criterio evaluativo del docente, la </a:t>
            </a:r>
            <a:r>
              <a:rPr lang="es-ES" dirty="0" err="1">
                <a:solidFill>
                  <a:srgbClr val="000000"/>
                </a:solidFill>
                <a:latin typeface="Verdana" pitchFamily="34" charset="0"/>
                <a:cs typeface="Arial" charset="0"/>
              </a:rPr>
              <a:t>coevaluación</a:t>
            </a:r>
            <a:r>
              <a:rPr lang="es-ES" dirty="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y la autoevaluación”.    </a:t>
            </a:r>
            <a:r>
              <a:rPr lang="es-ES" dirty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Ramón Pla López  (2000)</a:t>
            </a:r>
          </a:p>
        </p:txBody>
      </p:sp>
    </p:spTree>
    <p:extLst>
      <p:ext uri="{BB962C8B-B14F-4D97-AF65-F5344CB8AC3E}">
        <p14:creationId xmlns:p14="http://schemas.microsoft.com/office/powerpoint/2010/main" val="228767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0" grpId="0" animBg="1"/>
      <p:bldP spid="11268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704088"/>
            <a:ext cx="8075240" cy="564672"/>
          </a:xfrm>
        </p:spPr>
        <p:txBody>
          <a:bodyPr>
            <a:noAutofit/>
          </a:bodyPr>
          <a:lstStyle/>
          <a:p>
            <a:r>
              <a:rPr lang="es-ES" sz="4400" dirty="0" smtClean="0"/>
              <a:t>La evaluación:</a:t>
            </a:r>
            <a:endParaRPr lang="es-ES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549009"/>
            <a:ext cx="8229600" cy="438912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Es el componente que responde a la pregunta </a:t>
            </a:r>
            <a:r>
              <a:rPr lang="es-E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¿en qué medida?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han sido cumplidos los objetivos del PEA.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el encargado de </a:t>
            </a:r>
            <a:r>
              <a:rPr lang="es-E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 el </a:t>
            </a:r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proceso. </a:t>
            </a:r>
          </a:p>
          <a:p>
            <a:pPr algn="just"/>
            <a:endParaRPr lang="es-ES" sz="2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Tiene funciones </a:t>
            </a:r>
            <a:r>
              <a:rPr lang="es-E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instructivas y educativas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y se pone al servicio de valores universales y contextuales particulares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cualidades de la evaluación para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responder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 un PEA desarrollador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 Desarrolladora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, procesal, holística, contextualizada, democrática, formativa (al servicio de valores), cualitativa, investigativa, sistemática, que contemple la revalorización de errores, que tengan en cuenta indicadores que garanticen su objetividad, que promueva y transite por formas como la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heteroevaluación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, coevaluación y la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autoevaluación.</a:t>
            </a:r>
          </a:p>
          <a:p>
            <a:pPr marL="0" indent="0">
              <a:buNone/>
            </a:pPr>
            <a:endParaRPr lang="es-ES" sz="2400" dirty="0"/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8184" y="132014"/>
            <a:ext cx="2160240" cy="1440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2721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33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20000"/>
                  <a:lumOff val="80000"/>
                </a:schemeClr>
              </a:gs>
              <a:gs pos="89000">
                <a:schemeClr val="accent1">
                  <a:tint val="44500"/>
                  <a:satMod val="160000"/>
                </a:schemeClr>
              </a:gs>
              <a:gs pos="100000">
                <a:srgbClr val="00B0F0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s-MX" altLang="es-ES" smtClean="0"/>
          </a:p>
          <a:p>
            <a:pPr eaLnBrk="1" hangingPunct="1">
              <a:buFontTx/>
              <a:buNone/>
            </a:pPr>
            <a:endParaRPr lang="es-MX" altLang="es-ES" smtClean="0"/>
          </a:p>
          <a:p>
            <a:pPr eaLnBrk="1" hangingPunct="1">
              <a:buFontTx/>
              <a:buNone/>
            </a:pPr>
            <a:endParaRPr lang="es-MX" altLang="es-ES" smtClean="0"/>
          </a:p>
          <a:p>
            <a:pPr eaLnBrk="1" hangingPunct="1">
              <a:buFontTx/>
              <a:buNone/>
            </a:pPr>
            <a:r>
              <a:rPr lang="es-MX" altLang="es-ES" smtClean="0"/>
              <a:t>  </a:t>
            </a:r>
          </a:p>
          <a:p>
            <a:pPr eaLnBrk="1" hangingPunct="1">
              <a:buFontTx/>
              <a:buNone/>
            </a:pPr>
            <a:endParaRPr lang="es-MX" altLang="es-ES" smtClean="0"/>
          </a:p>
          <a:p>
            <a:pPr eaLnBrk="1" hangingPunct="1">
              <a:buFontTx/>
              <a:buNone/>
            </a:pPr>
            <a:r>
              <a:rPr lang="es-MX" altLang="es-ES" smtClean="0"/>
              <a:t>                                                                                                </a:t>
            </a:r>
            <a:endParaRPr lang="en-US" altLang="es-ES" smtClean="0"/>
          </a:p>
        </p:txBody>
      </p:sp>
      <p:sp>
        <p:nvSpPr>
          <p:cNvPr id="14341" name="Rectangle 9"/>
          <p:cNvSpPr>
            <a:spLocks noChangeArrowheads="1"/>
          </p:cNvSpPr>
          <p:nvPr/>
        </p:nvSpPr>
        <p:spPr bwMode="auto">
          <a:xfrm>
            <a:off x="2514600" y="2438400"/>
            <a:ext cx="1371600" cy="1143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sz="2800" b="1" dirty="0"/>
              <a:t>TIPOS</a:t>
            </a:r>
            <a:r>
              <a:rPr lang="es-MX" dirty="0"/>
              <a:t> </a:t>
            </a:r>
            <a:endParaRPr lang="en-US" dirty="0"/>
          </a:p>
        </p:txBody>
      </p:sp>
      <p:sp>
        <p:nvSpPr>
          <p:cNvPr id="14342" name="Rectangle 10"/>
          <p:cNvSpPr>
            <a:spLocks noChangeArrowheads="1"/>
          </p:cNvSpPr>
          <p:nvPr/>
        </p:nvSpPr>
        <p:spPr bwMode="auto">
          <a:xfrm>
            <a:off x="304800" y="2438400"/>
            <a:ext cx="1524000" cy="11430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sz="2800" b="1"/>
              <a:t>V</a:t>
            </a:r>
            <a:r>
              <a:rPr lang="en-US" sz="2800" b="1">
                <a:cs typeface="Arial" charset="0"/>
              </a:rPr>
              <a:t>Í</a:t>
            </a:r>
            <a:r>
              <a:rPr lang="es-MX" sz="2800" b="1"/>
              <a:t>AS</a:t>
            </a:r>
            <a:endParaRPr lang="en-US" sz="2800" b="1"/>
          </a:p>
        </p:txBody>
      </p:sp>
      <p:sp>
        <p:nvSpPr>
          <p:cNvPr id="14343" name="Rectangle 12"/>
          <p:cNvSpPr>
            <a:spLocks noChangeArrowheads="1"/>
          </p:cNvSpPr>
          <p:nvPr/>
        </p:nvSpPr>
        <p:spPr bwMode="auto">
          <a:xfrm flipV="1">
            <a:off x="4419600" y="2438400"/>
            <a:ext cx="1828800" cy="1066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10800000" wrap="none" anchor="ctr"/>
          <a:lstStyle/>
          <a:p>
            <a:pPr algn="ctr">
              <a:defRPr/>
            </a:pPr>
            <a:r>
              <a:rPr lang="es-MX" sz="2800" b="1" dirty="0"/>
              <a:t>FORMAS</a:t>
            </a:r>
            <a:endParaRPr lang="en-US" sz="2800" b="1" dirty="0"/>
          </a:p>
        </p:txBody>
      </p:sp>
      <p:sp>
        <p:nvSpPr>
          <p:cNvPr id="14344" name="Rectangle 13"/>
          <p:cNvSpPr>
            <a:spLocks noChangeArrowheads="1"/>
          </p:cNvSpPr>
          <p:nvPr/>
        </p:nvSpPr>
        <p:spPr bwMode="auto">
          <a:xfrm>
            <a:off x="6858000" y="2438400"/>
            <a:ext cx="2057400" cy="10668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es-MX" sz="2800" b="1" dirty="0"/>
              <a:t>T</a:t>
            </a:r>
            <a:r>
              <a:rPr lang="en-US" sz="2800" b="1" dirty="0">
                <a:cs typeface="Arial" charset="0"/>
              </a:rPr>
              <a:t>É</a:t>
            </a:r>
            <a:r>
              <a:rPr lang="es-MX" sz="2800" b="1" dirty="0"/>
              <a:t>CNICAS</a:t>
            </a:r>
            <a:r>
              <a:rPr lang="es-MX" b="1" dirty="0"/>
              <a:t> </a:t>
            </a:r>
            <a:endParaRPr lang="en-US" b="1" dirty="0"/>
          </a:p>
        </p:txBody>
      </p:sp>
      <p:sp>
        <p:nvSpPr>
          <p:cNvPr id="48136" name="Line 14"/>
          <p:cNvSpPr>
            <a:spLocks noChangeShapeType="1"/>
          </p:cNvSpPr>
          <p:nvPr/>
        </p:nvSpPr>
        <p:spPr bwMode="auto">
          <a:xfrm>
            <a:off x="2057400" y="1524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8137" name="Line 16"/>
          <p:cNvSpPr>
            <a:spLocks noChangeShapeType="1"/>
          </p:cNvSpPr>
          <p:nvPr/>
        </p:nvSpPr>
        <p:spPr bwMode="auto">
          <a:xfrm>
            <a:off x="3352800" y="17526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8138" name="Line 18"/>
          <p:cNvSpPr>
            <a:spLocks noChangeShapeType="1"/>
          </p:cNvSpPr>
          <p:nvPr/>
        </p:nvSpPr>
        <p:spPr bwMode="auto">
          <a:xfrm>
            <a:off x="5181600" y="1676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8139" name="Line 19"/>
          <p:cNvSpPr>
            <a:spLocks noChangeShapeType="1"/>
          </p:cNvSpPr>
          <p:nvPr/>
        </p:nvSpPr>
        <p:spPr bwMode="auto">
          <a:xfrm>
            <a:off x="609600" y="1905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8140" name="Line 27"/>
          <p:cNvSpPr>
            <a:spLocks noChangeShapeType="1"/>
          </p:cNvSpPr>
          <p:nvPr/>
        </p:nvSpPr>
        <p:spPr bwMode="auto">
          <a:xfrm>
            <a:off x="4267200" y="2667000"/>
            <a:ext cx="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9" name="18 Flecha izquierda y derecha"/>
          <p:cNvSpPr/>
          <p:nvPr/>
        </p:nvSpPr>
        <p:spPr>
          <a:xfrm>
            <a:off x="1905000" y="2971800"/>
            <a:ext cx="533400" cy="228600"/>
          </a:xfrm>
          <a:prstGeom prst="leftRightArrow">
            <a:avLst/>
          </a:prstGeom>
          <a:ln>
            <a:solidFill>
              <a:srgbClr val="00206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0" name="19 Flecha izquierda y derecha"/>
          <p:cNvSpPr/>
          <p:nvPr/>
        </p:nvSpPr>
        <p:spPr>
          <a:xfrm>
            <a:off x="3962400" y="2971800"/>
            <a:ext cx="457200" cy="228600"/>
          </a:xfrm>
          <a:prstGeom prst="leftRightArrow">
            <a:avLst/>
          </a:prstGeom>
          <a:ln>
            <a:solidFill>
              <a:srgbClr val="00206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1" name="20 Flecha izquierda y derecha"/>
          <p:cNvSpPr/>
          <p:nvPr/>
        </p:nvSpPr>
        <p:spPr>
          <a:xfrm>
            <a:off x="6324600" y="2971800"/>
            <a:ext cx="457200" cy="228600"/>
          </a:xfrm>
          <a:prstGeom prst="leftRightArrow">
            <a:avLst/>
          </a:prstGeom>
          <a:ln>
            <a:solidFill>
              <a:srgbClr val="00206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3" name="22 Flecha abajo"/>
          <p:cNvSpPr/>
          <p:nvPr/>
        </p:nvSpPr>
        <p:spPr>
          <a:xfrm>
            <a:off x="838200" y="1905000"/>
            <a:ext cx="381000" cy="45720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4" name="23 Flecha abajo"/>
          <p:cNvSpPr/>
          <p:nvPr/>
        </p:nvSpPr>
        <p:spPr>
          <a:xfrm flipH="1">
            <a:off x="2971800" y="1905000"/>
            <a:ext cx="381000" cy="45720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7" name="26 Flecha abajo"/>
          <p:cNvSpPr/>
          <p:nvPr/>
        </p:nvSpPr>
        <p:spPr>
          <a:xfrm>
            <a:off x="5029200" y="1905000"/>
            <a:ext cx="304800" cy="38100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8" name="27 Flecha abajo"/>
          <p:cNvSpPr/>
          <p:nvPr/>
        </p:nvSpPr>
        <p:spPr>
          <a:xfrm>
            <a:off x="7543800" y="1905000"/>
            <a:ext cx="304800" cy="457200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29" name="28 CuadroTexto"/>
          <p:cNvSpPr txBox="1"/>
          <p:nvPr/>
        </p:nvSpPr>
        <p:spPr>
          <a:xfrm>
            <a:off x="228600" y="4267200"/>
            <a:ext cx="1905000" cy="708025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rgbClr val="00206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ES" b="1" dirty="0">
                <a:cs typeface="Arial" charset="0"/>
              </a:rPr>
              <a:t>- Observación</a:t>
            </a:r>
          </a:p>
          <a:p>
            <a:pPr>
              <a:defRPr/>
            </a:pPr>
            <a:r>
              <a:rPr lang="es-ES" b="1" dirty="0">
                <a:cs typeface="Arial" charset="0"/>
              </a:rPr>
              <a:t>- Control</a:t>
            </a:r>
          </a:p>
        </p:txBody>
      </p:sp>
      <p:sp>
        <p:nvSpPr>
          <p:cNvPr id="30" name="29 Flecha abajo"/>
          <p:cNvSpPr/>
          <p:nvPr/>
        </p:nvSpPr>
        <p:spPr>
          <a:xfrm>
            <a:off x="685800" y="3657600"/>
            <a:ext cx="304800" cy="457200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1" name="30 CuadroTexto"/>
          <p:cNvSpPr txBox="1"/>
          <p:nvPr/>
        </p:nvSpPr>
        <p:spPr>
          <a:xfrm>
            <a:off x="2362200" y="4191000"/>
            <a:ext cx="1828800" cy="1016000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rgbClr val="00206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ES" b="1" dirty="0">
                <a:cs typeface="Arial" charset="0"/>
              </a:rPr>
              <a:t>- Sistemática</a:t>
            </a:r>
          </a:p>
          <a:p>
            <a:pPr>
              <a:defRPr/>
            </a:pPr>
            <a:r>
              <a:rPr lang="es-ES" b="1" dirty="0">
                <a:cs typeface="Arial" charset="0"/>
              </a:rPr>
              <a:t>- Parcial</a:t>
            </a:r>
          </a:p>
          <a:p>
            <a:pPr>
              <a:defRPr/>
            </a:pPr>
            <a:r>
              <a:rPr lang="es-ES" b="1" dirty="0">
                <a:cs typeface="Arial" charset="0"/>
              </a:rPr>
              <a:t>- Final</a:t>
            </a:r>
          </a:p>
        </p:txBody>
      </p:sp>
      <p:sp>
        <p:nvSpPr>
          <p:cNvPr id="32" name="31 Flecha abajo"/>
          <p:cNvSpPr/>
          <p:nvPr/>
        </p:nvSpPr>
        <p:spPr>
          <a:xfrm>
            <a:off x="2971800" y="3657600"/>
            <a:ext cx="304800" cy="381000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3" name="32 CuadroTexto"/>
          <p:cNvSpPr txBox="1"/>
          <p:nvPr/>
        </p:nvSpPr>
        <p:spPr>
          <a:xfrm>
            <a:off x="4572000" y="4191000"/>
            <a:ext cx="1600200" cy="1323975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rgbClr val="002060"/>
            </a:solidFill>
          </a:ln>
        </p:spPr>
        <p:txBody>
          <a:bodyPr>
            <a:spAutoFit/>
          </a:bodyPr>
          <a:lstStyle/>
          <a:p>
            <a:pPr>
              <a:buFontTx/>
              <a:buChar char="-"/>
              <a:defRPr/>
            </a:pPr>
            <a:r>
              <a:rPr lang="es-ES" b="1" dirty="0">
                <a:cs typeface="Arial" charset="0"/>
              </a:rPr>
              <a:t> Oral</a:t>
            </a:r>
          </a:p>
          <a:p>
            <a:pPr>
              <a:buFontTx/>
              <a:buChar char="-"/>
              <a:defRPr/>
            </a:pPr>
            <a:r>
              <a:rPr lang="es-ES" b="1" dirty="0">
                <a:cs typeface="Arial" charset="0"/>
              </a:rPr>
              <a:t> Escrita</a:t>
            </a:r>
          </a:p>
          <a:p>
            <a:pPr>
              <a:buFontTx/>
              <a:buChar char="-"/>
              <a:defRPr/>
            </a:pPr>
            <a:r>
              <a:rPr lang="es-ES" b="1" dirty="0">
                <a:cs typeface="Arial" charset="0"/>
              </a:rPr>
              <a:t>Gráfica</a:t>
            </a:r>
          </a:p>
          <a:p>
            <a:pPr>
              <a:buFontTx/>
              <a:buChar char="-"/>
              <a:defRPr/>
            </a:pPr>
            <a:r>
              <a:rPr lang="es-ES" b="1" dirty="0">
                <a:cs typeface="Arial" charset="0"/>
              </a:rPr>
              <a:t> Práctica</a:t>
            </a:r>
          </a:p>
        </p:txBody>
      </p:sp>
      <p:sp>
        <p:nvSpPr>
          <p:cNvPr id="35" name="34 Flecha abajo"/>
          <p:cNvSpPr/>
          <p:nvPr/>
        </p:nvSpPr>
        <p:spPr>
          <a:xfrm>
            <a:off x="5105400" y="3657600"/>
            <a:ext cx="304800" cy="381000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6" name="35 CuadroTexto"/>
          <p:cNvSpPr txBox="1"/>
          <p:nvPr/>
        </p:nvSpPr>
        <p:spPr>
          <a:xfrm>
            <a:off x="6781800" y="4267200"/>
            <a:ext cx="2133600" cy="1016000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rgbClr val="002060"/>
            </a:solidFill>
          </a:ln>
        </p:spPr>
        <p:txBody>
          <a:bodyPr>
            <a:spAutoFit/>
          </a:bodyPr>
          <a:lstStyle/>
          <a:p>
            <a:pPr>
              <a:buFontTx/>
              <a:buChar char="-"/>
              <a:defRPr/>
            </a:pPr>
            <a:r>
              <a:rPr lang="es-ES" b="1" dirty="0">
                <a:cs typeface="Arial" charset="0"/>
              </a:rPr>
              <a:t>Interrogatorio</a:t>
            </a:r>
          </a:p>
          <a:p>
            <a:pPr>
              <a:buFontTx/>
              <a:buChar char="-"/>
              <a:defRPr/>
            </a:pPr>
            <a:r>
              <a:rPr lang="es-ES" b="1" dirty="0">
                <a:cs typeface="Arial" charset="0"/>
              </a:rPr>
              <a:t> Prueba</a:t>
            </a:r>
          </a:p>
          <a:p>
            <a:pPr>
              <a:buFontTx/>
              <a:buChar char="-"/>
              <a:defRPr/>
            </a:pPr>
            <a:r>
              <a:rPr lang="es-ES" b="1" dirty="0">
                <a:cs typeface="Arial" charset="0"/>
              </a:rPr>
              <a:t> Trabajo </a:t>
            </a:r>
            <a:r>
              <a:rPr lang="es-ES" b="1" dirty="0" err="1">
                <a:cs typeface="Arial" charset="0"/>
              </a:rPr>
              <a:t>Indep</a:t>
            </a:r>
            <a:r>
              <a:rPr lang="es-ES" dirty="0">
                <a:cs typeface="Arial" charset="0"/>
              </a:rPr>
              <a:t>.</a:t>
            </a:r>
          </a:p>
        </p:txBody>
      </p:sp>
      <p:sp>
        <p:nvSpPr>
          <p:cNvPr id="37" name="36 Flecha abajo"/>
          <p:cNvSpPr/>
          <p:nvPr/>
        </p:nvSpPr>
        <p:spPr>
          <a:xfrm>
            <a:off x="7772400" y="3733800"/>
            <a:ext cx="304800" cy="381000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39" name="38 Flecha curvada hacia la derecha"/>
          <p:cNvSpPr/>
          <p:nvPr/>
        </p:nvSpPr>
        <p:spPr>
          <a:xfrm>
            <a:off x="0" y="2971800"/>
            <a:ext cx="685800" cy="2819400"/>
          </a:xfrm>
          <a:prstGeom prst="curv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40" name="39 Flecha curvada hacia la izquierda"/>
          <p:cNvSpPr/>
          <p:nvPr/>
        </p:nvSpPr>
        <p:spPr>
          <a:xfrm>
            <a:off x="8534400" y="2514600"/>
            <a:ext cx="609600" cy="3276600"/>
          </a:xfrm>
          <a:prstGeom prst="curved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41" name="40 CuadroTexto"/>
          <p:cNvSpPr txBox="1"/>
          <p:nvPr/>
        </p:nvSpPr>
        <p:spPr>
          <a:xfrm>
            <a:off x="914400" y="5638800"/>
            <a:ext cx="7391400" cy="107791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s-ES" sz="3200" b="1" dirty="0">
                <a:solidFill>
                  <a:srgbClr val="FF0000"/>
                </a:solidFill>
                <a:latin typeface="Arial Black" pitchFamily="34" charset="0"/>
              </a:rPr>
              <a:t>CARÁCTER DE SISTEMA DE LA EVALUACIÓN</a:t>
            </a:r>
          </a:p>
        </p:txBody>
      </p:sp>
      <p:sp>
        <p:nvSpPr>
          <p:cNvPr id="38" name="37 Rectángulo"/>
          <p:cNvSpPr/>
          <p:nvPr/>
        </p:nvSpPr>
        <p:spPr>
          <a:xfrm>
            <a:off x="798513" y="457200"/>
            <a:ext cx="7278687" cy="14478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42" name="41 CuadroTexto"/>
          <p:cNvSpPr txBox="1"/>
          <p:nvPr/>
        </p:nvSpPr>
        <p:spPr>
          <a:xfrm>
            <a:off x="1393825" y="596900"/>
            <a:ext cx="630237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COMPONENTES DE LA EVALUACIÓN </a:t>
            </a:r>
          </a:p>
        </p:txBody>
      </p:sp>
    </p:spTree>
    <p:extLst>
      <p:ext uri="{BB962C8B-B14F-4D97-AF65-F5344CB8AC3E}">
        <p14:creationId xmlns:p14="http://schemas.microsoft.com/office/powerpoint/2010/main" val="177976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animBg="1"/>
      <p:bldP spid="14342" grpId="0" animBg="1"/>
      <p:bldP spid="14343" grpId="0" animBg="1"/>
      <p:bldP spid="14344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 animBg="1"/>
      <p:bldP spid="36" grpId="0" animBg="1"/>
      <p:bldP spid="37" grpId="0" animBg="1"/>
      <p:bldP spid="39" grpId="0" animBg="1"/>
      <p:bldP spid="40" grpId="0" animBg="1"/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70744" y="476672"/>
            <a:ext cx="5175448" cy="504056"/>
          </a:xfrm>
        </p:spPr>
        <p:txBody>
          <a:bodyPr>
            <a:noAutofit/>
          </a:bodyPr>
          <a:lstStyle/>
          <a:p>
            <a:r>
              <a:rPr lang="es-ES" sz="3600" dirty="0" smtClean="0"/>
              <a:t>¿Qué se evalúa?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0744" y="1628800"/>
            <a:ext cx="8229600" cy="438912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El nivel de desarrollo alcanzado por el estudiante en la apropiación del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contenido</a:t>
            </a:r>
          </a:p>
          <a:p>
            <a:pPr marL="0" indent="0" algn="just">
              <a:buNone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El desempeño de los protagonistas, cada uno en el rol que le corresponde: los estudiantes en la apropiación creadora de los contenidos, y los docentes, en la organización de las tareas y condiciones para una apropiación de esta naturaleza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 algn="just">
              <a:buNone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 El diseño del proceso en sus diferentes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niveles</a:t>
            </a:r>
          </a:p>
          <a:p>
            <a:pPr marL="0" indent="0" algn="just">
              <a:buNone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Los métodos de aprendizaje y de enseñanza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planificados</a:t>
            </a:r>
          </a:p>
          <a:p>
            <a:pPr marL="0" indent="0" algn="just">
              <a:buNone/>
            </a:pP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El propio componente evaluativo, su planificación, los instrumentos elaborados y aplicados, así como su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procesamiento.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0800" y="0"/>
            <a:ext cx="2443200" cy="162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5390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70744" y="476672"/>
            <a:ext cx="5175448" cy="504056"/>
          </a:xfrm>
        </p:spPr>
        <p:txBody>
          <a:bodyPr>
            <a:noAutofit/>
          </a:bodyPr>
          <a:lstStyle/>
          <a:p>
            <a:r>
              <a:rPr lang="es-ES" sz="3600" dirty="0" smtClean="0"/>
              <a:t>¿Cómo se evalúa?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0744" y="1628800"/>
            <a:ext cx="8229600" cy="4389120"/>
          </a:xfrm>
        </p:spPr>
        <p:txBody>
          <a:bodyPr>
            <a:normAutofit/>
          </a:bodyPr>
          <a:lstStyle/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La preparación de pruebas, exámenes, preguntas, tareas individuales y grupales, teóricas y prácticas, actividades investigativas, entre otros procedimientos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evaluación.</a:t>
            </a:r>
          </a:p>
          <a:p>
            <a:pPr marL="0" indent="0" algn="just">
              <a:buNone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Técnicas y procedimientos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evaluación como la observación, los registros anecdóticos y los diarios de clase, los textos escritos, producciones plásticas y musicales y otros productos de la actividad, los juegos de simulación y dramáticos, las entrevistas, los diálogos, debates y asambleas, entre otros recopilados por Briones (1995),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0800" y="0"/>
            <a:ext cx="2443200" cy="162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532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70744" y="476672"/>
            <a:ext cx="5175448" cy="504056"/>
          </a:xfrm>
        </p:spPr>
        <p:txBody>
          <a:bodyPr>
            <a:noAutofit/>
          </a:bodyPr>
          <a:lstStyle/>
          <a:p>
            <a:r>
              <a:rPr lang="es-ES" sz="3600" dirty="0" smtClean="0"/>
              <a:t>¿Cuándo se evalúa?</a:t>
            </a:r>
            <a:endParaRPr lang="es-ES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0744" y="1628800"/>
            <a:ext cx="8229600" cy="4389120"/>
          </a:xfrm>
        </p:spPr>
        <p:txBody>
          <a:bodyPr>
            <a:normAutofit/>
          </a:bodyPr>
          <a:lstStyle/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Siempre, evaluando en cada momento lo que se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necesite, se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evaluará la marcha sistemática del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proceso</a:t>
            </a:r>
          </a:p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 evaluación parcial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y final será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determinada por el docente acorde con los momentos en que deben evidenciarse saltos cualitativos en el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estudiante.</a:t>
            </a:r>
          </a:p>
          <a:p>
            <a:pPr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 evaluación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desarrolladora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contribuir a un diagnóstico dinámico, continuo e integral del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estudiantado.</a:t>
            </a:r>
          </a:p>
          <a:p>
            <a:pPr algn="just"/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0800" y="0"/>
            <a:ext cx="2443200" cy="162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323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5472608" cy="432048"/>
          </a:xfrm>
        </p:spPr>
        <p:txBody>
          <a:bodyPr>
            <a:noAutofit/>
          </a:bodyPr>
          <a:lstStyle/>
          <a:p>
            <a:r>
              <a:rPr lang="es-ES" sz="3200" dirty="0" smtClean="0"/>
              <a:t>¿Qué debes tener en cuenta sobre la evaluación?</a:t>
            </a:r>
            <a:endParaRPr lang="es-ES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5536" y="1572174"/>
            <a:ext cx="8229600" cy="438912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¿Cómo se relaciona con la tríada objetivo-contenido-método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Se comprueba lo esencial del contenido? ¿Cómo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Cómo se expresa el carácter general de la evaluación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Se comprueba el nivel de asimilación en conocimiento y acción del estudiante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Fue adecuada la práctica que se proporciona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Se comprueba el desarrollo de la personalidad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Tributa hacia un PEA desarrollador? </a:t>
            </a: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8184" y="132014"/>
            <a:ext cx="2160240" cy="1440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70677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5472608" cy="432048"/>
          </a:xfrm>
        </p:spPr>
        <p:txBody>
          <a:bodyPr>
            <a:noAutofit/>
          </a:bodyPr>
          <a:lstStyle/>
          <a:p>
            <a:r>
              <a:rPr lang="es-ES" sz="3600" dirty="0" smtClean="0"/>
              <a:t>Las Formas de organización:</a:t>
            </a:r>
            <a:endParaRPr lang="es-ES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389120"/>
          </a:xfrm>
        </p:spPr>
        <p:txBody>
          <a:bodyPr>
            <a:normAutofit/>
          </a:bodyPr>
          <a:lstStyle/>
          <a:p>
            <a:pPr algn="just">
              <a:buNone/>
              <a:defRPr/>
            </a:pP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“Manera en que se manifiesta externamente la relación profesor-alumno, es decir, la confrontación del alumno con la materia de enseñanza bajo la dirección del profesor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”. G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MX" sz="2400" dirty="0" err="1">
                <a:latin typeface="Arial" panose="020B0604020202020204" pitchFamily="34" charset="0"/>
                <a:cs typeface="Arial" panose="020B0604020202020204" pitchFamily="34" charset="0"/>
              </a:rPr>
              <a:t>Labarrere</a:t>
            </a: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, l989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None/>
              <a:defRPr/>
            </a:pPr>
            <a:endParaRPr lang="es-MX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  <a:defRPr/>
            </a:pPr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“Es la organización, el orden que adopta el proceso para alcanzar el objetivo, en el que se destaca primero que todo la relación profesor-estudiante</a:t>
            </a:r>
            <a:r>
              <a:rPr lang="es-MX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”(C. Álvarez de Zayas, 1989)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  <a:defRPr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8184" y="132014"/>
            <a:ext cx="2160240" cy="1440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98510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5472608" cy="432048"/>
          </a:xfrm>
        </p:spPr>
        <p:txBody>
          <a:bodyPr>
            <a:noAutofit/>
          </a:bodyPr>
          <a:lstStyle/>
          <a:p>
            <a:r>
              <a:rPr lang="es-ES" sz="3600" dirty="0" smtClean="0"/>
              <a:t>Las Formas de organización:</a:t>
            </a:r>
            <a:endParaRPr lang="es-ES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38912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constituyen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componente integrador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del PEA, esto se evidencia en la manera en que se ponen en interrelación todos los componentes personales y no personales del proceso. </a:t>
            </a: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pueden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cambiar hasta en el transcurso de una misma clase, por eso al igual que el método este componente es dinámico, ajustable a las condiciones y necesidades específicas del PEA en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cuestión.</a:t>
            </a: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8184" y="132014"/>
            <a:ext cx="2160240" cy="1440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1265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5472608" cy="432048"/>
          </a:xfrm>
        </p:spPr>
        <p:txBody>
          <a:bodyPr>
            <a:noAutofit/>
          </a:bodyPr>
          <a:lstStyle/>
          <a:p>
            <a:r>
              <a:rPr lang="es-ES" sz="3600" dirty="0" smtClean="0"/>
              <a:t>Las Formas de organización: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38912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Responden a la pregunta: ¿Cómo organizar el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PEA?</a:t>
            </a: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Existen 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diferentes formas de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organización: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tutorial, grupal, frontal, dirigida o a distancia, por correspondencia, académica o  laboral, clases (típicas, televisivas, digitalizadas),  la consulta y otras formas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que respondan a un PEA desarrollador, deberán ser: flexibles, dinámicas, significativas, atractivas, que garanticen la implicación del estudiante y  que fomenten el trabajo independiente en estrecha relación con el grupal.</a:t>
            </a:r>
          </a:p>
          <a:p>
            <a:pPr marL="0" indent="0" algn="just">
              <a:buNone/>
            </a:pP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8184" y="132014"/>
            <a:ext cx="2160240" cy="1440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7832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28750" y="857250"/>
            <a:ext cx="6072188" cy="83026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/>
              <a:t>FORMAS DE ORGANIZACIÓN DEL PROCESO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/>
              <a:t>DOCENTE-EDUCATIVO</a:t>
            </a:r>
          </a:p>
        </p:txBody>
      </p:sp>
      <p:sp>
        <p:nvSpPr>
          <p:cNvPr id="3" name="2 Flecha abajo"/>
          <p:cNvSpPr/>
          <p:nvPr/>
        </p:nvSpPr>
        <p:spPr>
          <a:xfrm>
            <a:off x="1857375" y="1714500"/>
            <a:ext cx="214313" cy="642938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4" name="3 Flecha abajo"/>
          <p:cNvSpPr/>
          <p:nvPr/>
        </p:nvSpPr>
        <p:spPr>
          <a:xfrm>
            <a:off x="6429375" y="1785938"/>
            <a:ext cx="214313" cy="571500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5" name="4 Elipse"/>
          <p:cNvSpPr/>
          <p:nvPr/>
        </p:nvSpPr>
        <p:spPr>
          <a:xfrm>
            <a:off x="928688" y="2500313"/>
            <a:ext cx="2357437" cy="5715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/>
              <a:t>ESCOLARES</a:t>
            </a:r>
          </a:p>
        </p:txBody>
      </p:sp>
      <p:sp>
        <p:nvSpPr>
          <p:cNvPr id="6" name="5 Elipse"/>
          <p:cNvSpPr/>
          <p:nvPr/>
        </p:nvSpPr>
        <p:spPr>
          <a:xfrm>
            <a:off x="5072063" y="2428875"/>
            <a:ext cx="3500437" cy="57150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chemeClr val="tx1"/>
                </a:solidFill>
              </a:rPr>
              <a:t>EXTRAESCOLARES</a:t>
            </a:r>
          </a:p>
        </p:txBody>
      </p:sp>
      <p:sp>
        <p:nvSpPr>
          <p:cNvPr id="7" name="6 Flecha abajo"/>
          <p:cNvSpPr/>
          <p:nvPr/>
        </p:nvSpPr>
        <p:spPr>
          <a:xfrm>
            <a:off x="1785938" y="3143250"/>
            <a:ext cx="285750" cy="428625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928688" y="3857625"/>
            <a:ext cx="3000375" cy="2357438"/>
          </a:xfrm>
          <a:prstGeom prst="roundRect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ES" sz="2400" b="1" dirty="0"/>
              <a:t>La clase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ES" sz="2400" b="1" dirty="0"/>
              <a:t>Trabajo en biblioteca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ES" sz="2400" b="1" dirty="0"/>
              <a:t>Círculo de interés,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/>
              <a:t>otras.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4929188" y="3786188"/>
            <a:ext cx="3786187" cy="2500312"/>
          </a:xfrm>
          <a:prstGeom prst="roundRect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ES" sz="2400" b="1" dirty="0"/>
              <a:t>Visitas a museos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ES" sz="2400" b="1" dirty="0"/>
              <a:t>Recorridos por lugares históricos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ES" sz="2400" b="1" dirty="0"/>
              <a:t>Trabajo en archivos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s-ES" sz="2400" b="1" dirty="0"/>
              <a:t>Actividades en la comunidad, otras.</a:t>
            </a:r>
          </a:p>
        </p:txBody>
      </p:sp>
      <p:sp>
        <p:nvSpPr>
          <p:cNvPr id="10" name="9 Flecha abajo"/>
          <p:cNvSpPr/>
          <p:nvPr/>
        </p:nvSpPr>
        <p:spPr>
          <a:xfrm>
            <a:off x="6429375" y="3071813"/>
            <a:ext cx="285750" cy="571500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1" name="10 Flecha izquierda y derecha"/>
          <p:cNvSpPr/>
          <p:nvPr/>
        </p:nvSpPr>
        <p:spPr>
          <a:xfrm>
            <a:off x="3643313" y="2714625"/>
            <a:ext cx="1214437" cy="357188"/>
          </a:xfrm>
          <a:prstGeom prst="leftRightArrow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257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107362" cy="121602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 smtClean="0">
                <a:solidFill>
                  <a:schemeClr val="bg1"/>
                </a:solidFill>
                <a:latin typeface="Arial Black" pitchFamily="34" charset="0"/>
              </a:rPr>
              <a:t>LA CLASE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16113"/>
            <a:ext cx="8001000" cy="4267200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endParaRPr lang="es-ES_tradnl" altLang="es-ES" sz="4000" b="1" smtClean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s-ES" altLang="es-ES" sz="3700" smtClean="0">
              <a:latin typeface="Arial Black" panose="020B0A04020102020204" pitchFamily="34" charset="0"/>
            </a:endParaRPr>
          </a:p>
          <a:p>
            <a:pPr marL="0" indent="0" algn="ctr" eaLnBrk="1" hangingPunct="1">
              <a:buFont typeface="Wingdings" panose="05000000000000000000" pitchFamily="2" charset="2"/>
              <a:buNone/>
            </a:pPr>
            <a:r>
              <a:rPr lang="es-ES" altLang="es-ES" sz="3700" smtClean="0">
                <a:solidFill>
                  <a:srgbClr val="002060"/>
                </a:solidFill>
                <a:latin typeface="Arial Black" panose="020B0A04020102020204" pitchFamily="34" charset="0"/>
              </a:rPr>
              <a:t>FORMA FUNDAMENTAL DE ORGANIZACIÓN DEL PROCESO DOCENTE</a:t>
            </a:r>
          </a:p>
        </p:txBody>
      </p:sp>
      <p:sp>
        <p:nvSpPr>
          <p:cNvPr id="4" name="3 Flecha abajo"/>
          <p:cNvSpPr/>
          <p:nvPr/>
        </p:nvSpPr>
        <p:spPr>
          <a:xfrm>
            <a:off x="4357688" y="1714500"/>
            <a:ext cx="484187" cy="11922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60097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52400" y="76200"/>
            <a:ext cx="87630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dirty="0">
                <a:solidFill>
                  <a:srgbClr val="002060"/>
                </a:solidFill>
                <a:latin typeface="Arial Black" panose="020B0A04020102020204" pitchFamily="34" charset="0"/>
                <a:cs typeface="+mn-cs"/>
              </a:rPr>
              <a:t>LA ESTRUCTURA DIDÁCTICA DE LA CLASE</a:t>
            </a:r>
            <a:endParaRPr lang="es-ES_tradnl" sz="2800" dirty="0">
              <a:solidFill>
                <a:srgbClr val="002060"/>
              </a:solidFill>
              <a:latin typeface="Arial Black" panose="020B0A04020102020204" pitchFamily="34" charset="0"/>
              <a:cs typeface="+mn-cs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52400" y="600075"/>
            <a:ext cx="8763000" cy="10144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>
                <a:solidFill>
                  <a:prstClr val="black"/>
                </a:solidFill>
                <a:latin typeface="Arial Black" panose="020B0A04020102020204" pitchFamily="34" charset="0"/>
                <a:cs typeface="+mn-cs"/>
              </a:rPr>
              <a:t>Es, en lo esencial,  su organización atendiendo a las funciones didácticas o etapas del proceso de enseñanza- aprendizaje.</a:t>
            </a:r>
            <a:endParaRPr lang="es-ES_tradnl" sz="2000" dirty="0">
              <a:solidFill>
                <a:prstClr val="black"/>
              </a:solidFill>
              <a:latin typeface="Arial Black" panose="020B0A04020102020204" pitchFamily="34" charset="0"/>
              <a:cs typeface="+mn-cs"/>
            </a:endParaRPr>
          </a:p>
        </p:txBody>
      </p:sp>
      <p:pic>
        <p:nvPicPr>
          <p:cNvPr id="72708" name="3 Imag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85938"/>
            <a:ext cx="8991600" cy="484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795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b="1" dirty="0" smtClean="0"/>
              <a:t>TIPOS DE CLASE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3200" dirty="0" smtClean="0">
                <a:solidFill>
                  <a:srgbClr val="FF0000"/>
                </a:solidFill>
              </a:rPr>
              <a:t>En el Nivel Medio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s-ES" sz="3600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" sz="3600" b="1" dirty="0" smtClean="0"/>
              <a:t>Introductoria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" sz="3600" b="1" dirty="0" smtClean="0"/>
              <a:t>De nueva materia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" sz="3600" b="1" dirty="0" smtClean="0"/>
              <a:t>De consolidación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" sz="3600" b="1" dirty="0" smtClean="0"/>
              <a:t>De control</a:t>
            </a:r>
          </a:p>
        </p:txBody>
      </p:sp>
      <p:sp>
        <p:nvSpPr>
          <p:cNvPr id="6" name="5 Marcador de texto"/>
          <p:cNvSpPr>
            <a:spLocks noGrp="1"/>
          </p:cNvSpPr>
          <p:nvPr>
            <p:ph type="body" sz="quarter" idx="3"/>
          </p:nvPr>
        </p:nvSpPr>
        <p:spPr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3200" dirty="0" smtClean="0">
                <a:solidFill>
                  <a:srgbClr val="FF0000"/>
                </a:solidFill>
              </a:rPr>
              <a:t>En el Nivel Superior</a:t>
            </a:r>
          </a:p>
        </p:txBody>
      </p:sp>
      <p:sp>
        <p:nvSpPr>
          <p:cNvPr id="7" name="6 Marcador de contenido"/>
          <p:cNvSpPr>
            <a:spLocks noGrp="1"/>
          </p:cNvSpPr>
          <p:nvPr>
            <p:ph sz="quarter" idx="4"/>
          </p:nvPr>
        </p:nvSpPr>
        <p:spPr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s-ES_tradnl" sz="2800" dirty="0" smtClean="0">
              <a:latin typeface="Arial Black" pitchFamily="34" charset="0"/>
              <a:cs typeface="Tahoma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2800" dirty="0" smtClean="0">
                <a:latin typeface="Arial Black" pitchFamily="34" charset="0"/>
                <a:cs typeface="Tahoma" pitchFamily="34" charset="0"/>
              </a:rPr>
              <a:t>Conferencia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2800" dirty="0" smtClean="0">
                <a:latin typeface="Arial Black" pitchFamily="34" charset="0"/>
                <a:cs typeface="Tahoma" pitchFamily="34" charset="0"/>
              </a:rPr>
              <a:t>Seminario</a:t>
            </a:r>
            <a:r>
              <a:rPr lang="es-ES_tradnl" sz="2800" b="1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2800" dirty="0" smtClean="0">
                <a:latin typeface="Arial Black" pitchFamily="34" charset="0"/>
                <a:cs typeface="Tahoma" pitchFamily="34" charset="0"/>
              </a:rPr>
              <a:t>Clase práctica</a:t>
            </a:r>
            <a:r>
              <a:rPr lang="es-ES_tradnl" sz="2800" b="1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2800" dirty="0" smtClean="0">
                <a:solidFill>
                  <a:srgbClr val="7030A0"/>
                </a:solidFill>
                <a:latin typeface="Arial Black" pitchFamily="34" charset="0"/>
                <a:cs typeface="Tahoma" pitchFamily="34" charset="0"/>
              </a:rPr>
              <a:t>Práctica de laboratorio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2800" dirty="0" smtClean="0">
                <a:latin typeface="Arial Black" pitchFamily="34" charset="0"/>
                <a:cs typeface="Tahoma" pitchFamily="34" charset="0"/>
              </a:rPr>
              <a:t>Clase encuentro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2800" dirty="0" smtClean="0">
                <a:latin typeface="Arial Black" pitchFamily="34" charset="0"/>
                <a:cs typeface="Tahoma" pitchFamily="34" charset="0"/>
              </a:rPr>
              <a:t>Taller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50479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  <p:bldP spid="5" grpId="0" build="p" animBg="1"/>
      <p:bldP spid="6" grpId="0" build="p" animBg="1"/>
      <p:bldP spid="7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5472608" cy="432048"/>
          </a:xfrm>
        </p:spPr>
        <p:txBody>
          <a:bodyPr>
            <a:noAutofit/>
          </a:bodyPr>
          <a:lstStyle/>
          <a:p>
            <a:r>
              <a:rPr lang="es-ES" sz="2800" dirty="0" smtClean="0"/>
              <a:t>¿Qué debes tener en cuenta sobre las formas de organización?</a:t>
            </a:r>
            <a:endParaRPr lang="es-ES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38912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¿Responden las Formas organizativas (F.O) a los objetivos propuestos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Se corresponde la F.O con el contenido predominante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¿Propicia la forma seleccionada las acciones del estudiante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Se orienta el estudio independiente en función de los conocimientos y acción del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estudiante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y acorde al contenido predominante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Se organizan las distintas F.O de un tema  en función del desarrollo de los conocimientos, las habilidades y los valores morales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Tributan a un PEA desarrollador? </a:t>
            </a: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8184" y="132014"/>
            <a:ext cx="2160240" cy="1440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52089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5472608" cy="432048"/>
          </a:xfrm>
        </p:spPr>
        <p:txBody>
          <a:bodyPr>
            <a:noAutofit/>
          </a:bodyPr>
          <a:lstStyle/>
          <a:p>
            <a:r>
              <a:rPr lang="es-ES" sz="2800" dirty="0" smtClean="0"/>
              <a:t>Conclusiones</a:t>
            </a:r>
            <a:endParaRPr lang="es-ES" sz="2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389120"/>
          </a:xfrm>
        </p:spPr>
        <p:txBody>
          <a:bodyPr>
            <a:normAutofit/>
          </a:bodyPr>
          <a:lstStyle/>
          <a:p>
            <a:pPr algn="just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 evaluación y las formas de organización constituyen los componentes regulador e integrador del PEA.</a:t>
            </a:r>
          </a:p>
          <a:p>
            <a:pPr algn="just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Expresan una relación sistémica estrecha con los demás componentes, esencialmente favorecen el cumplimiento del objetivo planificado, tienen rasgos esenciales que lo distinguen pero se subordinan al </a:t>
            </a:r>
            <a:r>
              <a:rPr lang="es-ES" sz="2800" smtClean="0">
                <a:latin typeface="Arial" panose="020B0604020202020204" pitchFamily="34" charset="0"/>
                <a:cs typeface="Arial" panose="020B0604020202020204" pitchFamily="34" charset="0"/>
              </a:rPr>
              <a:t>objetivo rector del PEA.</a:t>
            </a: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8184" y="132014"/>
            <a:ext cx="2160240" cy="1440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03582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8602" y="536066"/>
            <a:ext cx="5357842" cy="1132732"/>
          </a:xfrm>
        </p:spPr>
        <p:txBody>
          <a:bodyPr>
            <a:noAutofit/>
          </a:bodyPr>
          <a:lstStyle/>
          <a:p>
            <a:r>
              <a:rPr lang="es-ES" sz="4000" dirty="0" smtClean="0"/>
              <a:t>Bibliografía:</a:t>
            </a:r>
            <a:endParaRPr lang="es-ES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/>
          </a:bodyPr>
          <a:lstStyle/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Libro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Aprender y Enseñar en la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Escuela: Una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Concepción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Desarrolladora, de Doris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Castellanos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Simons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y et al.</a:t>
            </a:r>
          </a:p>
          <a:p>
            <a:pPr algn="just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Libro Nociones de Sociología, Psicología y Pedagogía, de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Ana María González Soca y Carmen Reinoso 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Cápiro</a:t>
            </a:r>
            <a:r>
              <a:rPr lang="es-ES" sz="240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81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2232</TotalTime>
  <Words>1386</Words>
  <Application>Microsoft Office PowerPoint</Application>
  <PresentationFormat>Presentación en pantalla (4:3)</PresentationFormat>
  <Paragraphs>169</Paragraphs>
  <Slides>20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30" baseType="lpstr">
      <vt:lpstr>Arial</vt:lpstr>
      <vt:lpstr>Arial Black</vt:lpstr>
      <vt:lpstr>Calibri</vt:lpstr>
      <vt:lpstr>Constantia</vt:lpstr>
      <vt:lpstr>Tahoma</vt:lpstr>
      <vt:lpstr>Times New Roman</vt:lpstr>
      <vt:lpstr>Verdana</vt:lpstr>
      <vt:lpstr>Wingdings</vt:lpstr>
      <vt:lpstr>Wingdings 2</vt:lpstr>
      <vt:lpstr>Flujo</vt:lpstr>
      <vt:lpstr>Presentación de PowerPoint</vt:lpstr>
      <vt:lpstr>SUMARIO                 OBJETIVO</vt:lpstr>
      <vt:lpstr>Presentación de PowerPoint</vt:lpstr>
      <vt:lpstr>Presentación de PowerPoint</vt:lpstr>
      <vt:lpstr>La evaluación:</vt:lpstr>
      <vt:lpstr>Presentación de PowerPoint</vt:lpstr>
      <vt:lpstr>¿Qué se evalúa?</vt:lpstr>
      <vt:lpstr>¿Cómo se evalúa?</vt:lpstr>
      <vt:lpstr>¿Cuándo se evalúa?</vt:lpstr>
      <vt:lpstr>¿Qué debes tener en cuenta sobre la evaluación?</vt:lpstr>
      <vt:lpstr>Las Formas de organización:</vt:lpstr>
      <vt:lpstr>Las Formas de organización:</vt:lpstr>
      <vt:lpstr>Las Formas de organización:</vt:lpstr>
      <vt:lpstr>Presentación de PowerPoint</vt:lpstr>
      <vt:lpstr>LA CLASE</vt:lpstr>
      <vt:lpstr>Presentación de PowerPoint</vt:lpstr>
      <vt:lpstr>TIPOS DE CLASE</vt:lpstr>
      <vt:lpstr>¿Qué debes tener en cuenta sobre las formas de organización?</vt:lpstr>
      <vt:lpstr>Conclusiones</vt:lpstr>
      <vt:lpstr>Bibliografía: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ujc</dc:creator>
  <cp:lastModifiedBy>Dimitris</cp:lastModifiedBy>
  <cp:revision>315</cp:revision>
  <dcterms:created xsi:type="dcterms:W3CDTF">2023-02-11T08:47:13Z</dcterms:created>
  <dcterms:modified xsi:type="dcterms:W3CDTF">2019-07-19T04:21:54Z</dcterms:modified>
</cp:coreProperties>
</file>