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84" r:id="rId1"/>
  </p:sldMasterIdLst>
  <p:notesMasterIdLst>
    <p:notesMasterId r:id="rId2"/>
  </p:notesMasterIdLst>
  <p:sldIdLst>
    <p:sldId id="302"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3" r:id="rId17"/>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p:restoredLeft sz="15731" autoAdjust="0"/>
    <p:restoredTop sz="94660"/>
  </p:normalViewPr>
  <p:slideViewPr>
    <p:cSldViewPr>
      <p:cViewPr varScale="1">
        <p:scale>
          <a:sx n="69" d="100"/>
          <a:sy n="69" d="100"/>
        </p:scale>
        <p:origin x="-13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tableStyles" Target="tableStyles.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3" name=""/>
        <p:cNvGrpSpPr/>
        <p:nvPr/>
      </p:nvGrpSpPr>
      <p:grpSpPr>
        <a:xfrm>
          <a:off x="0" y="0"/>
          <a:ext cx="0" cy="0"/>
          <a:chOff x="0" y="0"/>
          <a:chExt cx="0" cy="0"/>
        </a:xfrm>
      </p:grpSpPr>
      <p:sp>
        <p:nvSpPr>
          <p:cNvPr id="104869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9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9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9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0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42" name=""/>
        <p:cNvGrpSpPr/>
        <p:nvPr/>
      </p:nvGrpSpPr>
      <p:grpSpPr>
        <a:xfrm>
          <a:off x="0" y="0"/>
          <a:ext cx="0" cy="0"/>
          <a:chOff x="0" y="0"/>
          <a:chExt cx="0" cy="0"/>
        </a:xfrm>
      </p:grpSpPr>
      <p:sp>
        <p:nvSpPr>
          <p:cNvPr id="1048627"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628"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629"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30" name="19 Marcador de pie de página"/>
          <p:cNvSpPr>
            <a:spLocks noGrp="1"/>
          </p:cNvSpPr>
          <p:nvPr>
            <p:ph type="ftr" sz="quarter" idx="11"/>
          </p:nvPr>
        </p:nvSpPr>
        <p:spPr/>
        <p:txBody>
          <a:bodyPr/>
          <a:p>
            <a:endParaRPr dirty="0" lang="en-US"/>
          </a:p>
        </p:txBody>
      </p:sp>
      <p:sp>
        <p:nvSpPr>
          <p:cNvPr id="1048631"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32"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633"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28" name=""/>
        <p:cNvGrpSpPr/>
        <p:nvPr/>
      </p:nvGrpSpPr>
      <p:grpSpPr>
        <a:xfrm>
          <a:off x="0" y="0"/>
          <a:ext cx="0" cy="0"/>
          <a:chOff x="0" y="0"/>
          <a:chExt cx="0" cy="0"/>
        </a:xfrm>
      </p:grpSpPr>
      <p:sp>
        <p:nvSpPr>
          <p:cNvPr id="1048586"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87"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588"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4 Marcador de pie de página"/>
          <p:cNvSpPr>
            <a:spLocks noGrp="1"/>
          </p:cNvSpPr>
          <p:nvPr>
            <p:ph type="ftr" sz="quarter" idx="11"/>
          </p:nvPr>
        </p:nvSpPr>
        <p:spPr/>
        <p:txBody>
          <a:bodyPr/>
          <a:p>
            <a:endParaRPr dirty="0" lang="en-US"/>
          </a:p>
        </p:txBody>
      </p:sp>
      <p:sp>
        <p:nvSpPr>
          <p:cNvPr id="1048590"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48" name=""/>
        <p:cNvGrpSpPr/>
        <p:nvPr/>
      </p:nvGrpSpPr>
      <p:grpSpPr>
        <a:xfrm>
          <a:off x="0" y="0"/>
          <a:ext cx="0" cy="0"/>
          <a:chOff x="0" y="0"/>
          <a:chExt cx="0" cy="0"/>
        </a:xfrm>
      </p:grpSpPr>
      <p:sp>
        <p:nvSpPr>
          <p:cNvPr id="1048662"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63"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664"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665"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6" name="4 Marcador de pie de página"/>
          <p:cNvSpPr>
            <a:spLocks noGrp="1"/>
          </p:cNvSpPr>
          <p:nvPr>
            <p:ph type="ftr" sz="quarter" idx="11"/>
          </p:nvPr>
        </p:nvSpPr>
        <p:spPr/>
        <p:txBody>
          <a:bodyPr/>
          <a:p>
            <a:endParaRPr dirty="0" lang="en-US"/>
          </a:p>
        </p:txBody>
      </p:sp>
      <p:sp>
        <p:nvSpPr>
          <p:cNvPr id="1048667"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68"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69"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670"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49" name=""/>
        <p:cNvGrpSpPr/>
        <p:nvPr/>
      </p:nvGrpSpPr>
      <p:grpSpPr>
        <a:xfrm>
          <a:off x="0" y="0"/>
          <a:ext cx="0" cy="0"/>
          <a:chOff x="0" y="0"/>
          <a:chExt cx="0" cy="0"/>
        </a:xfrm>
      </p:grpSpPr>
      <p:sp>
        <p:nvSpPr>
          <p:cNvPr id="1048671"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672"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3"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4"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75" name="5 Marcador de pie de página"/>
          <p:cNvSpPr>
            <a:spLocks noGrp="1"/>
          </p:cNvSpPr>
          <p:nvPr>
            <p:ph type="ftr" sz="quarter" idx="11"/>
          </p:nvPr>
        </p:nvSpPr>
        <p:spPr/>
        <p:txBody>
          <a:bodyPr/>
          <a:p>
            <a:endParaRPr dirty="0" lang="en-US"/>
          </a:p>
        </p:txBody>
      </p:sp>
      <p:sp>
        <p:nvSpPr>
          <p:cNvPr id="1048676"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50" name=""/>
        <p:cNvGrpSpPr/>
        <p:nvPr/>
      </p:nvGrpSpPr>
      <p:grpSpPr>
        <a:xfrm>
          <a:off x="0" y="0"/>
          <a:ext cx="0" cy="0"/>
          <a:chOff x="0" y="0"/>
          <a:chExt cx="0" cy="0"/>
        </a:xfrm>
      </p:grpSpPr>
      <p:sp>
        <p:nvSpPr>
          <p:cNvPr id="1048677"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678"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79"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80"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1"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2"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3" name="7 Marcador de pie de página"/>
          <p:cNvSpPr>
            <a:spLocks noGrp="1"/>
          </p:cNvSpPr>
          <p:nvPr>
            <p:ph type="ftr" sz="quarter" idx="11"/>
          </p:nvPr>
        </p:nvSpPr>
        <p:spPr/>
        <p:txBody>
          <a:bodyPr/>
          <a:p>
            <a:endParaRPr dirty="0" lang="en-US"/>
          </a:p>
        </p:txBody>
      </p:sp>
      <p:sp>
        <p:nvSpPr>
          <p:cNvPr id="1048684"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44" name=""/>
        <p:cNvGrpSpPr/>
        <p:nvPr/>
      </p:nvGrpSpPr>
      <p:grpSpPr>
        <a:xfrm>
          <a:off x="0" y="0"/>
          <a:ext cx="0" cy="0"/>
          <a:chOff x="0" y="0"/>
          <a:chExt cx="0" cy="0"/>
        </a:xfrm>
      </p:grpSpPr>
      <p:sp>
        <p:nvSpPr>
          <p:cNvPr id="1048639"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640"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1" name="3 Marcador de pie de página"/>
          <p:cNvSpPr>
            <a:spLocks noGrp="1"/>
          </p:cNvSpPr>
          <p:nvPr>
            <p:ph type="ftr" sz="quarter" idx="11"/>
          </p:nvPr>
        </p:nvSpPr>
        <p:spPr/>
        <p:txBody>
          <a:bodyPr/>
          <a:p>
            <a:endParaRPr dirty="0" lang="en-US"/>
          </a:p>
        </p:txBody>
      </p:sp>
      <p:sp>
        <p:nvSpPr>
          <p:cNvPr id="1048642"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51" name=""/>
        <p:cNvGrpSpPr/>
        <p:nvPr/>
      </p:nvGrpSpPr>
      <p:grpSpPr>
        <a:xfrm>
          <a:off x="0" y="0"/>
          <a:ext cx="0" cy="0"/>
          <a:chOff x="0" y="0"/>
          <a:chExt cx="0" cy="0"/>
        </a:xfrm>
      </p:grpSpPr>
      <p:sp>
        <p:nvSpPr>
          <p:cNvPr id="1048685"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86"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7" name="2 Marcador de pie de página"/>
          <p:cNvSpPr>
            <a:spLocks noGrp="1"/>
          </p:cNvSpPr>
          <p:nvPr>
            <p:ph type="ftr" sz="quarter" idx="11"/>
          </p:nvPr>
        </p:nvSpPr>
        <p:spPr/>
        <p:txBody>
          <a:bodyPr/>
          <a:p>
            <a:endParaRPr dirty="0" lang="en-US"/>
          </a:p>
        </p:txBody>
      </p:sp>
      <p:sp>
        <p:nvSpPr>
          <p:cNvPr id="1048688"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89"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52" name=""/>
        <p:cNvGrpSpPr/>
        <p:nvPr/>
      </p:nvGrpSpPr>
      <p:grpSpPr>
        <a:xfrm>
          <a:off x="0" y="0"/>
          <a:ext cx="0" cy="0"/>
          <a:chOff x="0" y="0"/>
          <a:chExt cx="0" cy="0"/>
        </a:xfrm>
      </p:grpSpPr>
      <p:sp>
        <p:nvSpPr>
          <p:cNvPr id="1048690"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691"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692"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3"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94" name="5 Marcador de pie de página"/>
          <p:cNvSpPr>
            <a:spLocks noGrp="1"/>
          </p:cNvSpPr>
          <p:nvPr>
            <p:ph type="ftr" sz="quarter" idx="11"/>
          </p:nvPr>
        </p:nvSpPr>
        <p:spPr/>
        <p:txBody>
          <a:bodyPr/>
          <a:p>
            <a:endParaRPr dirty="0" lang="en-US"/>
          </a:p>
        </p:txBody>
      </p:sp>
      <p:sp>
        <p:nvSpPr>
          <p:cNvPr id="1048695"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46" name=""/>
        <p:cNvGrpSpPr/>
        <p:nvPr/>
      </p:nvGrpSpPr>
      <p:grpSpPr>
        <a:xfrm>
          <a:off x="0" y="0"/>
          <a:ext cx="0" cy="0"/>
          <a:chOff x="0" y="0"/>
          <a:chExt cx="0" cy="0"/>
        </a:xfrm>
      </p:grpSpPr>
      <p:sp>
        <p:nvSpPr>
          <p:cNvPr id="1048648"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649"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50" name="5 Marcador de pie de página"/>
          <p:cNvSpPr>
            <a:spLocks noGrp="1"/>
          </p:cNvSpPr>
          <p:nvPr>
            <p:ph type="ftr" sz="quarter" idx="11"/>
          </p:nvPr>
        </p:nvSpPr>
        <p:spPr/>
        <p:txBody>
          <a:bodyPr/>
          <a:p>
            <a:endParaRPr dirty="0" lang="en-US"/>
          </a:p>
        </p:txBody>
      </p:sp>
      <p:sp>
        <p:nvSpPr>
          <p:cNvPr id="1048651"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52"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65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654"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5"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6"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47" name=""/>
        <p:cNvGrpSpPr/>
        <p:nvPr/>
      </p:nvGrpSpPr>
      <p:grpSpPr>
        <a:xfrm>
          <a:off x="0" y="0"/>
          <a:ext cx="0" cy="0"/>
          <a:chOff x="0" y="0"/>
          <a:chExt cx="0" cy="0"/>
        </a:xfrm>
      </p:grpSpPr>
      <p:sp>
        <p:nvSpPr>
          <p:cNvPr id="1048657"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658"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59"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0" name="4 Marcador de pie de página"/>
          <p:cNvSpPr>
            <a:spLocks noGrp="1"/>
          </p:cNvSpPr>
          <p:nvPr>
            <p:ph type="ftr" sz="quarter" idx="11"/>
          </p:nvPr>
        </p:nvSpPr>
        <p:spPr/>
        <p:txBody>
          <a:bodyPr/>
          <a:p>
            <a:endParaRPr dirty="0" lang="en-US"/>
          </a:p>
        </p:txBody>
      </p:sp>
      <p:sp>
        <p:nvSpPr>
          <p:cNvPr id="1048661"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45" name=""/>
        <p:cNvGrpSpPr/>
        <p:nvPr/>
      </p:nvGrpSpPr>
      <p:grpSpPr>
        <a:xfrm>
          <a:off x="0" y="0"/>
          <a:ext cx="0" cy="0"/>
          <a:chOff x="0" y="0"/>
          <a:chExt cx="0" cy="0"/>
        </a:xfrm>
      </p:grpSpPr>
      <p:sp>
        <p:nvSpPr>
          <p:cNvPr id="1048643"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644"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45"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6" name="4 Marcador de pie de página"/>
          <p:cNvSpPr>
            <a:spLocks noGrp="1"/>
          </p:cNvSpPr>
          <p:nvPr>
            <p:ph type="ftr" sz="quarter" idx="11"/>
          </p:nvPr>
        </p:nvSpPr>
        <p:spPr/>
        <p:txBody>
          <a:bodyPr/>
          <a:p>
            <a:endParaRPr dirty="0" lang="en-US"/>
          </a:p>
        </p:txBody>
      </p:sp>
      <p:sp>
        <p:nvSpPr>
          <p:cNvPr id="1048647"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6"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34" name="1 Título"/>
          <p:cNvSpPr>
            <a:spLocks noGrp="1"/>
          </p:cNvSpPr>
          <p:nvPr>
            <p:ph type="ctrTitle"/>
          </p:nvPr>
        </p:nvSpPr>
        <p:spPr>
          <a:xfrm>
            <a:off x="1068404" y="85725"/>
            <a:ext cx="6170596"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a:t>
            </a:r>
            <a:r>
              <a:rPr altLang="en-US" b="1" dirty="0" sz="2000" lang="es-ES" smtClean="0">
                <a:solidFill>
                  <a:schemeClr val="tx1"/>
                </a:solidFill>
                <a:effectLst/>
                <a:latin typeface="Arial" pitchFamily="34" charset="0"/>
                <a:cs typeface="Arial" pitchFamily="34" charset="0"/>
              </a:rPr>
              <a:t>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35" name="2 Subtítulo"/>
          <p:cNvSpPr>
            <a:spLocks noGrp="1"/>
          </p:cNvSpPr>
          <p:nvPr>
            <p:ph type="subTitle" idx="1"/>
          </p:nvPr>
        </p:nvSpPr>
        <p:spPr>
          <a:xfrm>
            <a:off x="1068423" y="2740991"/>
            <a:ext cx="7924800" cy="980928"/>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36"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637"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8"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638"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dirty="0" sz="2000" lang="es-ES" smtClean="0">
                <a:latin typeface="Century Gothic" panose="020B0502020202020204" pitchFamily="34" charset="0"/>
              </a:rPr>
              <a:t>Lic.</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1" name="Título 1"/>
          <p:cNvSpPr>
            <a:spLocks noGrp="1"/>
          </p:cNvSpPr>
          <p:nvPr>
            <p:ph type="title"/>
          </p:nvPr>
        </p:nvSpPr>
        <p:spPr>
          <a:xfrm>
            <a:off x="1435608" y="0"/>
            <a:ext cx="7498080" cy="990600"/>
          </a:xfrm>
        </p:spPr>
        <p:txBody>
          <a:bodyPr/>
          <a:p>
            <a:pPr algn="ctr"/>
            <a:r>
              <a:rPr b="1" dirty="0" sz="3200" lang="es-ES" smtClean="0">
                <a:solidFill>
                  <a:schemeClr val="tx2">
                    <a:lumMod val="60000"/>
                    <a:lumOff val="40000"/>
                  </a:schemeClr>
                </a:solidFill>
                <a:effectLst/>
                <a:latin typeface="Aharoni" panose="02010803020104030203" pitchFamily="2" charset="-79"/>
                <a:cs typeface="Aharoni" panose="02010803020104030203" pitchFamily="2" charset="-79"/>
              </a:rPr>
              <a:t>Bibliografía</a:t>
            </a:r>
            <a:r>
              <a:rPr b="1" dirty="0" lang="es-ES" smtClean="0">
                <a:solidFill>
                  <a:schemeClr val="tx2">
                    <a:lumMod val="60000"/>
                    <a:lumOff val="40000"/>
                  </a:schemeClr>
                </a:solidFill>
                <a:effectLst/>
                <a:latin typeface="Aharoni" panose="02010803020104030203" pitchFamily="2" charset="-79"/>
                <a:cs typeface="Aharoni" panose="02010803020104030203" pitchFamily="2" charset="-79"/>
              </a:rPr>
              <a:t>:</a:t>
            </a:r>
            <a:endParaRPr b="1" dirty="0" sz="3200" lang="es-ES">
              <a:solidFill>
                <a:schemeClr val="tx2">
                  <a:lumMod val="60000"/>
                  <a:lumOff val="40000"/>
                </a:schemeClr>
              </a:solidFill>
              <a:effectLst/>
              <a:latin typeface="Aharoni" panose="02010803020104030203" pitchFamily="2" charset="-79"/>
              <a:cs typeface="Aharoni" panose="02010803020104030203" pitchFamily="2" charset="-79"/>
            </a:endParaRPr>
          </a:p>
        </p:txBody>
      </p:sp>
      <p:sp>
        <p:nvSpPr>
          <p:cNvPr id="1048592" name="Marcador de contenido 2"/>
          <p:cNvSpPr>
            <a:spLocks noGrp="1"/>
          </p:cNvSpPr>
          <p:nvPr>
            <p:ph idx="1"/>
          </p:nvPr>
        </p:nvSpPr>
        <p:spPr>
          <a:xfrm>
            <a:off x="990600" y="838200"/>
            <a:ext cx="7943088" cy="6019800"/>
          </a:xfrm>
        </p:spPr>
        <p:txBody>
          <a:bodyPr>
            <a:normAutofit fontScale="62321" lnSpcReduction="20000"/>
          </a:bodyPr>
          <a:p>
            <a:pPr algn="just">
              <a:buFont typeface="Wingdings" panose="05000000000000000000" pitchFamily="2" charset="2"/>
              <a:buChar char="v"/>
            </a:pPr>
            <a:r>
              <a:rPr b="1" dirty="0" sz="3800" lang="es-ES" smtClean="0">
                <a:solidFill>
                  <a:schemeClr val="tx2">
                    <a:lumMod val="60000"/>
                    <a:lumOff val="40000"/>
                  </a:schemeClr>
                </a:solidFill>
                <a:latin typeface="Aharoni" panose="02010803020104030203" pitchFamily="2" charset="-79"/>
                <a:cs typeface="Aharoni" panose="02010803020104030203" pitchFamily="2" charset="-79"/>
              </a:rPr>
              <a:t>BÁSICA:</a:t>
            </a:r>
            <a:endParaRPr b="1" dirty="0" sz="3800" lang="es-ES">
              <a:solidFill>
                <a:schemeClr val="tx2">
                  <a:lumMod val="60000"/>
                  <a:lumOff val="40000"/>
                </a:schemeClr>
              </a:solidFill>
              <a:latin typeface="Aharoni" panose="02010803020104030203" pitchFamily="2" charset="-79"/>
              <a:cs typeface="Aharoni" panose="02010803020104030203" pitchFamily="2" charset="-79"/>
            </a:endParaRPr>
          </a:p>
          <a:p>
            <a:pPr lvl="0"/>
            <a:r>
              <a:rPr dirty="0" lang="es-ES" smtClean="0"/>
              <a:t>Auditoría</a:t>
            </a:r>
            <a:r>
              <a:rPr dirty="0" lang="es-ES"/>
              <a:t>, Cook and </a:t>
            </a:r>
            <a:r>
              <a:rPr dirty="0" lang="es-ES" err="1"/>
              <a:t>Winkle</a:t>
            </a:r>
            <a:r>
              <a:rPr dirty="0" lang="es-ES"/>
              <a:t>, tomos I y </a:t>
            </a:r>
            <a:r>
              <a:rPr dirty="0" lang="es-ES" smtClean="0"/>
              <a:t>II</a:t>
            </a:r>
          </a:p>
          <a:p>
            <a:pPr lvl="0"/>
            <a:r>
              <a:rPr dirty="0" lang="es-ES" smtClean="0"/>
              <a:t>Principios </a:t>
            </a:r>
            <a:r>
              <a:rPr dirty="0" lang="es-ES"/>
              <a:t>de Auditoría, </a:t>
            </a:r>
            <a:r>
              <a:rPr dirty="0" lang="es-ES" err="1"/>
              <a:t>Meigs</a:t>
            </a:r>
            <a:r>
              <a:rPr dirty="0" lang="es-ES"/>
              <a:t>, </a:t>
            </a:r>
            <a:r>
              <a:rPr dirty="0" lang="es-ES" err="1"/>
              <a:t>Larsen</a:t>
            </a:r>
            <a:r>
              <a:rPr dirty="0" lang="es-ES"/>
              <a:t> and </a:t>
            </a:r>
            <a:r>
              <a:rPr dirty="0" lang="es-ES" err="1"/>
              <a:t>Meigs</a:t>
            </a:r>
            <a:r>
              <a:rPr dirty="0" lang="es-ES"/>
              <a:t>, tomos I y </a:t>
            </a:r>
            <a:r>
              <a:rPr dirty="0" lang="es-ES" smtClean="0"/>
              <a:t>II</a:t>
            </a:r>
          </a:p>
          <a:p>
            <a:pPr lvl="0"/>
            <a:r>
              <a:rPr dirty="0" lang="es-ES" smtClean="0"/>
              <a:t>Folleto </a:t>
            </a:r>
            <a:r>
              <a:rPr dirty="0" lang="es-ES"/>
              <a:t>Control Interno de la Universidad de la </a:t>
            </a:r>
            <a:r>
              <a:rPr dirty="0" lang="es-ES" smtClean="0"/>
              <a:t>Habana</a:t>
            </a:r>
          </a:p>
          <a:p>
            <a:pPr lvl="0"/>
            <a:r>
              <a:rPr dirty="0" lang="es-ES" smtClean="0"/>
              <a:t>Laboratorio </a:t>
            </a:r>
            <a:r>
              <a:rPr dirty="0" lang="es-ES"/>
              <a:t>Control Interno. </a:t>
            </a:r>
            <a:r>
              <a:rPr dirty="0" lang="es-ES" err="1"/>
              <a:t>Multimedias</a:t>
            </a:r>
            <a:r>
              <a:rPr dirty="0" lang="es-ES"/>
              <a:t>, de Control Interno y Auditoría de la Universidad de la Habana.</a:t>
            </a:r>
          </a:p>
          <a:p>
            <a:pPr algn="just" lvl="0">
              <a:buClr>
                <a:srgbClr val="5AABCC"/>
              </a:buClr>
              <a:buFont typeface="Wingdings" panose="05000000000000000000" pitchFamily="2" charset="2"/>
              <a:buChar char="v"/>
            </a:pPr>
            <a:endParaRPr b="1" dirty="0" sz="2800" lang="es-ES" smtClean="0">
              <a:solidFill>
                <a:schemeClr val="tx2">
                  <a:lumMod val="60000"/>
                  <a:lumOff val="40000"/>
                </a:schemeClr>
              </a:solidFill>
              <a:latin typeface="Aharoni" panose="02010803020104030203" pitchFamily="2" charset="-79"/>
              <a:cs typeface="Aharoni" panose="02010803020104030203" pitchFamily="2" charset="-79"/>
            </a:endParaRPr>
          </a:p>
          <a:p>
            <a:pPr algn="just" lvl="0">
              <a:buClr>
                <a:srgbClr val="5AABCC"/>
              </a:buClr>
              <a:buFont typeface="Wingdings" panose="05000000000000000000" pitchFamily="2" charset="2"/>
              <a:buChar char="v"/>
            </a:pPr>
            <a:r>
              <a:rPr b="1" dirty="0" sz="3800" lang="es-ES" smtClean="0">
                <a:solidFill>
                  <a:schemeClr val="tx2">
                    <a:lumMod val="60000"/>
                    <a:lumOff val="40000"/>
                  </a:schemeClr>
                </a:solidFill>
                <a:latin typeface="Aharoni" panose="02010803020104030203" pitchFamily="2" charset="-79"/>
                <a:cs typeface="Aharoni" panose="02010803020104030203" pitchFamily="2" charset="-79"/>
              </a:rPr>
              <a:t>COMPLEMENTARIA:</a:t>
            </a:r>
            <a:endParaRPr b="1" dirty="0" sz="3800" lang="es-ES">
              <a:solidFill>
                <a:schemeClr val="tx2">
                  <a:lumMod val="60000"/>
                  <a:lumOff val="40000"/>
                </a:schemeClr>
              </a:solidFill>
              <a:latin typeface="Aharoni" panose="02010803020104030203" pitchFamily="2" charset="-79"/>
              <a:cs typeface="Aharoni" panose="02010803020104030203" pitchFamily="2" charset="-79"/>
            </a:endParaRPr>
          </a:p>
          <a:p>
            <a:pPr lvl="0"/>
            <a:r>
              <a:rPr dirty="0" lang="es-ES" smtClean="0"/>
              <a:t>Los </a:t>
            </a:r>
            <a:r>
              <a:rPr dirty="0" lang="es-ES"/>
              <a:t>nuevos conceptos de control interno (informe </a:t>
            </a:r>
            <a:r>
              <a:rPr dirty="0" lang="es-ES" smtClean="0"/>
              <a:t>COSO)</a:t>
            </a:r>
          </a:p>
          <a:p>
            <a:pPr lvl="0"/>
            <a:r>
              <a:rPr dirty="0" lang="es-ES" smtClean="0"/>
              <a:t>Gestión </a:t>
            </a:r>
            <a:r>
              <a:rPr dirty="0" lang="es-ES"/>
              <a:t>de Riesgos Corporativos-Un Marco Integrado, </a:t>
            </a:r>
            <a:r>
              <a:rPr dirty="0" lang="es-ES" smtClean="0"/>
              <a:t>COSO+ERM)</a:t>
            </a:r>
          </a:p>
          <a:p>
            <a:pPr lvl="0"/>
            <a:r>
              <a:rPr dirty="0" lang="es-ES" smtClean="0"/>
              <a:t>Marco </a:t>
            </a:r>
            <a:r>
              <a:rPr dirty="0" lang="es-ES"/>
              <a:t>Integrado de Control Interno para Latinoamérica, (</a:t>
            </a:r>
            <a:r>
              <a:rPr dirty="0" lang="es-ES" smtClean="0"/>
              <a:t>MICIL)</a:t>
            </a:r>
          </a:p>
          <a:p>
            <a:pPr lvl="0"/>
            <a:r>
              <a:rPr dirty="0" lang="es-ES" smtClean="0"/>
              <a:t>Ley </a:t>
            </a:r>
            <a:r>
              <a:rPr dirty="0" lang="es-ES"/>
              <a:t>de Control Interno Venezuela, </a:t>
            </a:r>
            <a:r>
              <a:rPr dirty="0" lang="es-ES" smtClean="0"/>
              <a:t>1997</a:t>
            </a:r>
          </a:p>
          <a:p>
            <a:pPr lvl="0"/>
            <a:r>
              <a:rPr dirty="0" lang="es-ES" smtClean="0"/>
              <a:t>Resolución </a:t>
            </a:r>
            <a:r>
              <a:rPr dirty="0" lang="es-ES"/>
              <a:t>No. 297/2003 del </a:t>
            </a:r>
            <a:r>
              <a:rPr dirty="0" lang="es-ES" smtClean="0"/>
              <a:t>MFP de </a:t>
            </a:r>
            <a:r>
              <a:rPr dirty="0" lang="es-ES"/>
              <a:t>la República de </a:t>
            </a:r>
            <a:r>
              <a:rPr dirty="0" lang="es-ES" smtClean="0"/>
              <a:t>Cuba</a:t>
            </a:r>
          </a:p>
          <a:p>
            <a:pPr lvl="0"/>
            <a:r>
              <a:rPr dirty="0" lang="es-ES" smtClean="0"/>
              <a:t>Ley </a:t>
            </a:r>
            <a:r>
              <a:rPr dirty="0" lang="es-ES"/>
              <a:t>No. 107/2009 de la ANPP de la República de Cuba; Reglamento de la Ley No. 107/2009 de la ANPP de la República de </a:t>
            </a:r>
            <a:r>
              <a:rPr dirty="0" lang="es-ES" smtClean="0"/>
              <a:t>Cuba</a:t>
            </a:r>
          </a:p>
          <a:p>
            <a:pPr lvl="0"/>
            <a:r>
              <a:rPr dirty="0" lang="es-ES" smtClean="0"/>
              <a:t>Resolución </a:t>
            </a:r>
            <a:r>
              <a:rPr dirty="0" lang="es-ES"/>
              <a:t>No. 60/2011 de la CGR: Directrices para las Normas de Control Interno de </a:t>
            </a:r>
            <a:r>
              <a:rPr dirty="0" lang="es-ES" smtClean="0"/>
              <a:t>la</a:t>
            </a:r>
            <a:endParaRPr dirty="0" lang="es-ES"/>
          </a:p>
        </p:txBody>
      </p:sp>
      <p:pic>
        <p:nvPicPr>
          <p:cNvPr id="2097152" name="Imagen 3"/>
          <p:cNvPicPr>
            <a:picLocks noChangeAspect="1"/>
          </p:cNvPicPr>
          <p:nvPr/>
        </p:nvPicPr>
        <p:blipFill>
          <a:blip xmlns:r="http://schemas.openxmlformats.org/officeDocument/2006/relationships" r:embed="rId1"/>
          <a:stretch>
            <a:fillRect/>
          </a:stretch>
        </p:blipFill>
        <p:spPr>
          <a:xfrm>
            <a:off x="7148183" y="152401"/>
            <a:ext cx="1771650" cy="990599"/>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3" name="Título 1"/>
          <p:cNvSpPr>
            <a:spLocks noGrp="1"/>
          </p:cNvSpPr>
          <p:nvPr>
            <p:ph type="title"/>
          </p:nvPr>
        </p:nvSpPr>
        <p:spPr>
          <a:xfrm>
            <a:off x="1183047" y="767170"/>
            <a:ext cx="5721104" cy="560274"/>
          </a:xfrm>
        </p:spPr>
        <p:txBody>
          <a:bodyPr>
            <a:normAutofit fontScale="90000"/>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Conferencia No. 1</a:t>
            </a:r>
            <a:r>
              <a:rPr b="1" dirty="0" sz="3200" lang="es-ES" smtClean="0">
                <a:solidFill>
                  <a:schemeClr val="tx2">
                    <a:lumMod val="60000"/>
                    <a:lumOff val="40000"/>
                  </a:schemeClr>
                </a:solidFill>
              </a:rPr>
              <a:t/>
            </a:r>
            <a:br>
              <a:rPr b="1" dirty="0" sz="3200" lang="es-ES" smtClean="0">
                <a:solidFill>
                  <a:schemeClr val="tx2">
                    <a:lumMod val="60000"/>
                    <a:lumOff val="40000"/>
                  </a:schemeClr>
                </a:solidFill>
              </a:rPr>
            </a:br>
            <a:endParaRPr b="1" dirty="0" sz="3200" lang="es-ES">
              <a:solidFill>
                <a:schemeClr val="tx2">
                  <a:lumMod val="60000"/>
                  <a:lumOff val="40000"/>
                </a:schemeClr>
              </a:solidFill>
            </a:endParaRPr>
          </a:p>
        </p:txBody>
      </p:sp>
      <p:sp>
        <p:nvSpPr>
          <p:cNvPr id="1048594" name="Marcador de contenido 2"/>
          <p:cNvSpPr>
            <a:spLocks noGrp="1"/>
          </p:cNvSpPr>
          <p:nvPr>
            <p:ph idx="1"/>
          </p:nvPr>
        </p:nvSpPr>
        <p:spPr>
          <a:xfrm>
            <a:off x="1150254" y="1447800"/>
            <a:ext cx="7783434" cy="4800600"/>
          </a:xfrm>
        </p:spPr>
        <p:txBody>
          <a:bodyPr>
            <a:normAutofit/>
          </a:bodyPr>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Tema I</a:t>
            </a:r>
            <a:r>
              <a:rPr b="1" dirty="0" sz="2400" lang="es-ES" smtClean="0">
                <a:latin typeface="Verdana" panose="020B0604030504040204" pitchFamily="34" charset="0"/>
                <a:ea typeface="Verdana" panose="020B0604030504040204" pitchFamily="34" charset="0"/>
                <a:cs typeface="Verdana" panose="020B0604030504040204" pitchFamily="34" charset="0"/>
              </a:rPr>
              <a:t>:</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n-US" b="1" dirty="0" sz="2400" lang="es-ES" smtClean="0">
                <a:latin typeface="Arial" panose="020B0604020202020204" pitchFamily="34" charset="0"/>
                <a:ea typeface="Verdana" panose="020B0604030504040204" pitchFamily="34" charset="0"/>
                <a:cs typeface="Arial" panose="020B0604020202020204" pitchFamily="34" charset="0"/>
              </a:rPr>
              <a:t>ño </a:t>
            </a:r>
            <a:r>
              <a:rPr altLang="es-ES" b="1" dirty="0" sz="2400" lang="en-US" smtClean="0">
                <a:latin typeface="Arial" panose="020B0604020202020204" pitchFamily="34" charset="0"/>
                <a:ea typeface="Verdana" panose="020B0604030504040204" pitchFamily="34" charset="0"/>
                <a:cs typeface="Arial" panose="020B0604020202020204" pitchFamily="34" charset="0"/>
              </a:rPr>
              <a:t>y</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R</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s-ES" b="1" dirty="0" sz="2400" lang="en-US" smtClean="0">
                <a:latin typeface="Arial" panose="020B0604020202020204" pitchFamily="34" charset="0"/>
                <a:ea typeface="Verdana" panose="020B0604030504040204" pitchFamily="34" charset="0"/>
                <a:cs typeface="Arial" panose="020B0604020202020204" pitchFamily="34" charset="0"/>
              </a:rPr>
              <a:t>v</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sión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s-ES" b="1" dirty="0" sz="2400" lang="en-US" smtClean="0">
                <a:latin typeface="Arial" panose="020B0604020202020204" pitchFamily="34" charset="0"/>
                <a:ea typeface="Verdana" panose="020B0604030504040204" pitchFamily="34" charset="0"/>
                <a:cs typeface="Arial" panose="020B0604020202020204" pitchFamily="34" charset="0"/>
              </a:rPr>
              <a:t>l</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S</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stema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de </a:t>
            </a:r>
            <a:r>
              <a:rPr altLang="es-ES" b="1" dirty="0" sz="2400" lang="en-US" smtClean="0">
                <a:latin typeface="Arial" panose="020B0604020202020204" pitchFamily="34" charset="0"/>
                <a:ea typeface="Verdana" panose="020B0604030504040204" pitchFamily="34" charset="0"/>
                <a:cs typeface="Arial" panose="020B0604020202020204" pitchFamily="34" charset="0"/>
              </a:rPr>
              <a:t>C</a:t>
            </a:r>
            <a:r>
              <a:rPr altLang="es-ES" b="1" dirty="0" sz="2400" lang="en-US" smtClean="0">
                <a:latin typeface="Arial" panose="020B0604020202020204" pitchFamily="34" charset="0"/>
                <a:ea typeface="Verdana" panose="020B0604030504040204" pitchFamily="34" charset="0"/>
                <a:cs typeface="Arial" panose="020B0604020202020204" pitchFamily="34" charset="0"/>
              </a:rPr>
              <a:t>o</a:t>
            </a:r>
            <a:r>
              <a:rPr altLang="es-ES" b="1" dirty="0" sz="2400" lang="en-US" smtClean="0">
                <a:latin typeface="Arial" panose="020B0604020202020204" pitchFamily="34" charset="0"/>
                <a:ea typeface="Verdana" panose="020B0604030504040204" pitchFamily="34" charset="0"/>
                <a:cs typeface="Arial" panose="020B0604020202020204" pitchFamily="34" charset="0"/>
              </a:rPr>
              <a:t>n</a:t>
            </a:r>
            <a:r>
              <a:rPr altLang="es-ES" b="1" dirty="0" sz="2400" lang="en-US" smtClean="0">
                <a:latin typeface="Arial" panose="020B0604020202020204" pitchFamily="34" charset="0"/>
                <a:ea typeface="Verdana" panose="020B0604030504040204" pitchFamily="34" charset="0"/>
                <a:cs typeface="Arial" panose="020B0604020202020204" pitchFamily="34" charset="0"/>
              </a:rPr>
              <a:t>trol </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n</a:t>
            </a:r>
            <a:r>
              <a:rPr altLang="es-ES" b="1" dirty="0" sz="2400" lang="en-US" smtClean="0">
                <a:latin typeface="Arial" panose="020B0604020202020204" pitchFamily="34" charset="0"/>
                <a:ea typeface="Verdana" panose="020B0604030504040204" pitchFamily="34" charset="0"/>
                <a:cs typeface="Arial" panose="020B0604020202020204" pitchFamily="34" charset="0"/>
              </a:rPr>
              <a:t>t</a:t>
            </a:r>
            <a:r>
              <a:rPr altLang="es-ES" b="1" dirty="0" sz="2400" lang="en-US" smtClean="0">
                <a:latin typeface="Arial" panose="020B0604020202020204" pitchFamily="34" charset="0"/>
                <a:ea typeface="Verdana" panose="020B0604030504040204" pitchFamily="34" charset="0"/>
                <a:cs typeface="Arial" panose="020B0604020202020204" pitchFamily="34" charset="0"/>
              </a:rPr>
              <a:t>erno </a:t>
            </a:r>
            <a:endParaRPr dirty="0" sz="2400" lang="en-US" smtClean="0">
              <a:latin typeface="Arial" panose="020B0604020202020204" pitchFamily="34" charset="0"/>
              <a:cs typeface="Arial" panose="020B0604020202020204" pitchFamily="34" charset="0"/>
            </a:endParaRPr>
          </a:p>
          <a:p>
            <a:pPr algn="just" indent="0" marL="82296">
              <a:buNone/>
            </a:pPr>
            <a:r>
              <a:rPr b="1" dirty="0" sz="2400" lang="en-US" smtClean="0">
                <a:latin typeface="Verdana" panose="020B0604030504040204" pitchFamily="34" charset="0"/>
                <a:ea typeface="Verdana" panose="020B0604030504040204" pitchFamily="34" charset="0"/>
                <a:cs typeface="Verdana" panose="020B0604030504040204" pitchFamily="34" charset="0"/>
              </a:rPr>
              <a:t>T</a:t>
            </a:r>
            <a:r>
              <a:rPr altLang="es-ES" b="1" dirty="0" sz="2400" lang="es-ES">
                <a:latin typeface="Verdana" panose="020B0604030504040204" pitchFamily="34" charset="0"/>
                <a:ea typeface="Verdana" panose="020B0604030504040204" pitchFamily="34" charset="0"/>
                <a:cs typeface="Verdana" panose="020B0604030504040204" pitchFamily="34" charset="0"/>
              </a:rPr>
              <a:t>í</a:t>
            </a:r>
            <a:r>
              <a:rPr b="1" dirty="0" sz="2400" lang="en-US" smtClean="0">
                <a:latin typeface="Verdana" panose="020B0604030504040204" pitchFamily="34" charset="0"/>
                <a:ea typeface="Verdana" panose="020B0604030504040204" pitchFamily="34" charset="0"/>
                <a:cs typeface="Verdana" panose="020B0604030504040204" pitchFamily="34" charset="0"/>
              </a:rPr>
              <a:t>tulo: </a:t>
            </a:r>
            <a:r>
              <a:rPr b="0" dirty="0" sz="2400" lang="en-US" err="1" smtClean="0">
                <a:latin typeface="Arial" panose="020B0604020202020204" pitchFamily="34" charset="0"/>
                <a:ea typeface="Verdana" panose="020B0604030504040204" pitchFamily="34" charset="0"/>
                <a:cs typeface="Arial" panose="020B0604020202020204" pitchFamily="34" charset="0"/>
              </a:rPr>
              <a:t>E</a:t>
            </a:r>
            <a:r>
              <a:rPr b="0" dirty="0" sz="2400" lang="en-US" err="1" smtClean="0">
                <a:latin typeface="Arial" panose="020B0604020202020204" pitchFamily="34" charset="0"/>
                <a:ea typeface="Verdana" panose="020B0604030504040204" pitchFamily="34" charset="0"/>
                <a:cs typeface="Arial" panose="020B0604020202020204" pitchFamily="34" charset="0"/>
              </a:rPr>
              <a:t>l</a:t>
            </a:r>
            <a:r>
              <a:rPr b="0" dirty="0" sz="2400" lang="en-US" err="1" smtClean="0">
                <a:latin typeface="Arial" panose="020B0604020202020204" pitchFamily="34" charset="0"/>
                <a:ea typeface="Verdana" panose="020B0604030504040204" pitchFamily="34" charset="0"/>
                <a:cs typeface="Arial" panose="020B0604020202020204" pitchFamily="34" charset="0"/>
              </a:rPr>
              <a:t>ementos </a:t>
            </a:r>
            <a:r>
              <a:rPr b="0" dirty="0" sz="2400" lang="en-US" err="1" smtClean="0">
                <a:latin typeface="Arial" panose="020B0604020202020204" pitchFamily="34" charset="0"/>
                <a:ea typeface="Verdana" panose="020B0604030504040204" pitchFamily="34" charset="0"/>
                <a:cs typeface="Arial" panose="020B0604020202020204" pitchFamily="34" charset="0"/>
              </a:rPr>
              <a:t>t</a:t>
            </a:r>
            <a:r>
              <a:rPr b="0" dirty="0" sz="2400" lang="en-US" err="1" smtClean="0">
                <a:latin typeface="Arial" panose="020B0604020202020204" pitchFamily="34" charset="0"/>
                <a:ea typeface="Verdana" panose="020B0604030504040204" pitchFamily="34" charset="0"/>
                <a:cs typeface="Arial" panose="020B0604020202020204" pitchFamily="34" charset="0"/>
              </a:rPr>
              <a:t>eórico</a:t>
            </a:r>
            <a:r>
              <a:rPr b="0" dirty="0" sz="2400" lang="en-US" err="1" smtClean="0">
                <a:latin typeface="Arial" panose="020B0604020202020204" pitchFamily="34" charset="0"/>
                <a:ea typeface="Verdana" panose="020B0604030504040204" pitchFamily="34" charset="0"/>
                <a:cs typeface="Arial" panose="020B0604020202020204" pitchFamily="34" charset="0"/>
              </a:rPr>
              <a:t>s</a:t>
            </a:r>
            <a:r>
              <a:rPr b="0" dirty="0" sz="2400" lang="en-US" smtClean="0">
                <a:latin typeface="Arial" panose="020B0604020202020204" pitchFamily="34" charset="0"/>
                <a:ea typeface="Verdana" panose="020B0604030504040204" pitchFamily="34" charset="0"/>
                <a:cs typeface="Arial" panose="020B0604020202020204" pitchFamily="34" charset="0"/>
              </a:rPr>
              <a:t> </a:t>
            </a:r>
            <a:r>
              <a:rPr dirty="0" sz="2400" lang="en-US" smtClean="0">
                <a:latin typeface="Arial" panose="020B0604020202020204" pitchFamily="34" charset="0"/>
                <a:ea typeface="Verdana" panose="020B0604030504040204" pitchFamily="34" charset="0"/>
                <a:cs typeface="Arial" panose="020B0604020202020204" pitchFamily="34" charset="0"/>
              </a:rPr>
              <a:t>del Sistema de Control </a:t>
            </a:r>
            <a:r>
              <a:rPr dirty="0" sz="2400" lang="en-US" err="1" smtClean="0">
                <a:latin typeface="Arial" panose="020B0604020202020204" pitchFamily="34" charset="0"/>
                <a:ea typeface="Verdana" panose="020B0604030504040204" pitchFamily="34" charset="0"/>
                <a:cs typeface="Arial" panose="020B0604020202020204" pitchFamily="34" charset="0"/>
              </a:rPr>
              <a:t>Interno</a:t>
            </a:r>
            <a:endParaRPr b="0" dirty="0" sz="2400" lang="en-US" smtClean="0">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400" lang="en-US" smtClean="0">
                <a:latin typeface="Verdana" panose="020B0604030504040204" pitchFamily="34" charset="0"/>
                <a:ea typeface="Verdana" panose="020B0604030504040204" pitchFamily="34" charset="0"/>
                <a:cs typeface="Verdana" panose="020B0604030504040204" pitchFamily="34" charset="0"/>
              </a:rPr>
              <a:t> </a:t>
            </a:r>
            <a:endParaRPr b="1" dirty="0" sz="2400" lang="en-US">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S</a:t>
            </a:r>
            <a:r>
              <a:rPr b="1" dirty="0" sz="2400" lang="es-ES" smtClean="0">
                <a:latin typeface="Verdana" panose="020B0604030504040204" pitchFamily="34" charset="0"/>
                <a:ea typeface="Verdana" panose="020B0604030504040204" pitchFamily="34" charset="0"/>
                <a:cs typeface="Verdana" panose="020B0604030504040204" pitchFamily="34" charset="0"/>
              </a:rPr>
              <a:t>umario</a:t>
            </a:r>
            <a:r>
              <a:rPr b="1" dirty="0" sz="2400" lang="es-ES" smtClean="0"/>
              <a:t>:</a:t>
            </a:r>
          </a:p>
          <a:p>
            <a:pPr algn="just"/>
            <a:r>
              <a:rPr dirty="0" sz="2400" lang="es-ES" smtClean="0">
                <a:latin typeface="Arial" panose="020B0604020202020204" pitchFamily="34" charset="0"/>
                <a:cs typeface="Arial" panose="020B0604020202020204" pitchFamily="34" charset="0"/>
              </a:rPr>
              <a:t>Antecedentes Históricos</a:t>
            </a:r>
          </a:p>
          <a:p>
            <a:pPr algn="just"/>
            <a:r>
              <a:rPr dirty="0" sz="2400" lang="es-ES" smtClean="0">
                <a:latin typeface="Arial" panose="020B0604020202020204" pitchFamily="34" charset="0"/>
                <a:cs typeface="Arial" panose="020B0604020202020204" pitchFamily="34" charset="0"/>
              </a:rPr>
              <a:t>Definición</a:t>
            </a:r>
          </a:p>
          <a:p>
            <a:pPr algn="just"/>
            <a:r>
              <a:rPr dirty="0" sz="2400" lang="es-MX">
                <a:latin typeface="Arial" panose="020B0604020202020204" pitchFamily="34" charset="0"/>
                <a:cs typeface="Arial" panose="020B0604020202020204" pitchFamily="34" charset="0"/>
              </a:rPr>
              <a:t>Relación entre el sistema de contabilidad y el sistema de control interno</a:t>
            </a:r>
            <a:endParaRPr dirty="0" sz="2400" lang="es-ES">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5" name="Título 1"/>
          <p:cNvSpPr>
            <a:spLocks noGrp="1"/>
          </p:cNvSpPr>
          <p:nvPr>
            <p:ph type="title"/>
          </p:nvPr>
        </p:nvSpPr>
        <p:spPr>
          <a:xfrm>
            <a:off x="1435608" y="0"/>
            <a:ext cx="7498080" cy="914400"/>
          </a:xfrm>
        </p:spPr>
        <p:txBody>
          <a:bodyPr>
            <a:norm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Antecedentes Históricos</a:t>
            </a:r>
            <a:r>
              <a:rPr dirty="0" sz="3600" lang="es-ES" smtClean="0">
                <a:effectLst/>
                <a:latin typeface="Arabic Typesetting" panose="03020402040406030203" pitchFamily="66" charset="-78"/>
                <a:cs typeface="Arabic Typesetting" panose="03020402040406030203" pitchFamily="66" charset="-78"/>
              </a:rPr>
              <a:t>:</a:t>
            </a:r>
            <a:endParaRPr dirty="0" sz="3600" lang="es-ES">
              <a:effectLst/>
              <a:latin typeface="Arabic Typesetting" panose="03020402040406030203" pitchFamily="66" charset="-78"/>
              <a:cs typeface="Arabic Typesetting" panose="03020402040406030203" pitchFamily="66" charset="-78"/>
            </a:endParaRPr>
          </a:p>
        </p:txBody>
      </p:sp>
      <p:sp>
        <p:nvSpPr>
          <p:cNvPr id="1048596" name="Marcador de contenido 2"/>
          <p:cNvSpPr>
            <a:spLocks noGrp="1"/>
          </p:cNvSpPr>
          <p:nvPr>
            <p:ph idx="1"/>
          </p:nvPr>
        </p:nvSpPr>
        <p:spPr>
          <a:xfrm>
            <a:off x="1094366" y="693894"/>
            <a:ext cx="8153400" cy="6410555"/>
          </a:xfrm>
        </p:spPr>
        <p:txBody>
          <a:bodyPr>
            <a:noAutofit/>
          </a:bodyPr>
          <a:p>
            <a:pPr algn="just" indent="-285750" marL="368046">
              <a:buFont typeface="Arial"/>
              <a:buChar char="•"/>
            </a:pPr>
            <a:r>
              <a:rPr dirty="0" sz="1800" lang="es-ES" smtClean="0">
                <a:latin typeface="Arial" panose="020B0604020202020204" pitchFamily="34" charset="0"/>
                <a:cs typeface="Arial" panose="020B0604020202020204" pitchFamily="34" charset="0"/>
              </a:rPr>
              <a:t>Se origino c</a:t>
            </a:r>
            <a:r>
              <a:rPr dirty="0" sz="1800" lang="es-MX" err="1" smtClean="0">
                <a:latin typeface="Arial" panose="020B0604020202020204" pitchFamily="34" charset="0"/>
                <a:cs typeface="Arial" panose="020B0604020202020204" pitchFamily="34" charset="0"/>
              </a:rPr>
              <a:t>on</a:t>
            </a:r>
            <a:r>
              <a:rPr dirty="0" sz="1800" lang="es-MX" smtClean="0">
                <a:latin typeface="Arial" panose="020B0604020202020204" pitchFamily="34" charset="0"/>
                <a:cs typeface="Arial" panose="020B0604020202020204" pitchFamily="34" charset="0"/>
              </a:rPr>
              <a:t> </a:t>
            </a:r>
            <a:r>
              <a:rPr dirty="0" sz="1800" lang="es-MX">
                <a:latin typeface="Arial" panose="020B0604020202020204" pitchFamily="34" charset="0"/>
                <a:cs typeface="Arial" panose="020B0604020202020204" pitchFamily="34" charset="0"/>
              </a:rPr>
              <a:t>el surgimiento de la partida doble,  pero no fue hasta fines del siglo XIX que los hombres de negocios se preocuparon por formar y establecer sistemas adecuados para la </a:t>
            </a:r>
            <a:r>
              <a:rPr dirty="0" sz="1800" lang="es-MX" smtClean="0">
                <a:latin typeface="Arial" panose="020B0604020202020204" pitchFamily="34" charset="0"/>
                <a:cs typeface="Arial" panose="020B0604020202020204" pitchFamily="34" charset="0"/>
              </a:rPr>
              <a:t>protección </a:t>
            </a:r>
            <a:r>
              <a:rPr dirty="0" sz="1800" lang="es-MX">
                <a:latin typeface="Arial" panose="020B0604020202020204" pitchFamily="34" charset="0"/>
                <a:cs typeface="Arial" panose="020B0604020202020204" pitchFamily="34" charset="0"/>
              </a:rPr>
              <a:t>de sus intereses</a:t>
            </a:r>
            <a:r>
              <a:rPr dirty="0" sz="1800" lang="es-MX" smtClean="0">
                <a:latin typeface="Arial" panose="020B0604020202020204" pitchFamily="34" charset="0"/>
                <a:cs typeface="Arial" panose="020B0604020202020204" pitchFamily="34" charset="0"/>
              </a:rPr>
              <a:t>.</a:t>
            </a:r>
            <a:endParaRPr sz="1800"/>
          </a:p>
          <a:p>
            <a:pPr algn="just" indent="-285750" marL="368046">
              <a:buFont typeface="Arial"/>
              <a:buChar char="•"/>
            </a:pPr>
            <a:r>
              <a:rPr dirty="0" sz="1800" lang="es-MX">
                <a:latin typeface="Arial" panose="020B0604020202020204" pitchFamily="34" charset="0"/>
                <a:cs typeface="Arial" panose="020B0604020202020204" pitchFamily="34" charset="0"/>
              </a:rPr>
              <a:t>Los romanos cumplían </a:t>
            </a:r>
            <a:r>
              <a:rPr dirty="0" sz="1800" lang="es-MX" smtClean="0">
                <a:latin typeface="Arial" panose="020B0604020202020204" pitchFamily="34" charset="0"/>
                <a:cs typeface="Arial" panose="020B0604020202020204" pitchFamily="34" charset="0"/>
              </a:rPr>
              <a:t>uno </a:t>
            </a:r>
            <a:r>
              <a:rPr dirty="0" sz="1800" lang="es-MX">
                <a:latin typeface="Arial" panose="020B0604020202020204" pitchFamily="34" charset="0"/>
                <a:cs typeface="Arial" panose="020B0604020202020204" pitchFamily="34" charset="0"/>
              </a:rPr>
              <a:t>de los requisitos inherentes a todo sistema de control interno, </a:t>
            </a:r>
            <a:r>
              <a:rPr dirty="0" sz="1800" lang="es-MX" u="sng" smtClean="0">
                <a:latin typeface="Arial" panose="020B0604020202020204" pitchFamily="34" charset="0"/>
                <a:cs typeface="Arial" panose="020B0604020202020204" pitchFamily="34" charset="0"/>
              </a:rPr>
              <a:t>la </a:t>
            </a:r>
            <a:r>
              <a:rPr dirty="0" sz="1800" lang="es-MX" u="sng">
                <a:latin typeface="Arial" panose="020B0604020202020204" pitchFamily="34" charset="0"/>
                <a:cs typeface="Arial" panose="020B0604020202020204" pitchFamily="34" charset="0"/>
              </a:rPr>
              <a:t>división de responsabilidades</a:t>
            </a:r>
            <a:r>
              <a:rPr dirty="0" sz="1800" lang="es-MX">
                <a:latin typeface="Arial" panose="020B0604020202020204" pitchFamily="34" charset="0"/>
                <a:cs typeface="Arial" panose="020B0604020202020204" pitchFamily="34" charset="0"/>
              </a:rPr>
              <a:t>.  Autorización de los gastos y de los impuestos era de responsabilidad del </a:t>
            </a:r>
            <a:r>
              <a:rPr dirty="0" sz="1800" lang="es-MX" smtClean="0">
                <a:latin typeface="Arial" panose="020B0604020202020204" pitchFamily="34" charset="0"/>
                <a:cs typeface="Arial" panose="020B0604020202020204" pitchFamily="34" charset="0"/>
              </a:rPr>
              <a:t>senado, </a:t>
            </a:r>
            <a:r>
              <a:rPr dirty="0" sz="1800" lang="es-MX">
                <a:latin typeface="Arial" panose="020B0604020202020204" pitchFamily="34" charset="0"/>
                <a:cs typeface="Arial" panose="020B0604020202020204" pitchFamily="34" charset="0"/>
              </a:rPr>
              <a:t>los fondos eran custodiados por los administradores de la asamblea legislativa</a:t>
            </a:r>
            <a:r>
              <a:rPr dirty="0" sz="1800" lang="es-MX" smtClean="0">
                <a:latin typeface="Arial" panose="020B0604020202020204" pitchFamily="34" charset="0"/>
                <a:cs typeface="Arial" panose="020B0604020202020204" pitchFamily="34" charset="0"/>
              </a:rPr>
              <a:t>.</a:t>
            </a:r>
            <a:endParaRPr sz="1800"/>
          </a:p>
          <a:p>
            <a:pPr algn="just" indent="-285750" marL="368046">
              <a:buFont typeface="Arial"/>
              <a:buChar char="•"/>
            </a:pPr>
            <a:r>
              <a:rPr dirty="0" sz="1800" lang="es-MX" smtClean="0">
                <a:latin typeface="Arial" panose="020B0604020202020204" pitchFamily="34" charset="0"/>
                <a:cs typeface="Arial" panose="020B0604020202020204" pitchFamily="34" charset="0"/>
              </a:rPr>
              <a:t>Los </a:t>
            </a:r>
            <a:r>
              <a:rPr dirty="0" sz="1800" lang="es-MX" err="1">
                <a:latin typeface="Arial" panose="020B0604020202020204" pitchFamily="34" charset="0"/>
                <a:cs typeface="Arial" panose="020B0604020202020204" pitchFamily="34" charset="0"/>
              </a:rPr>
              <a:t>Médicis</a:t>
            </a:r>
            <a:r>
              <a:rPr dirty="0" sz="1800" lang="es-MX">
                <a:latin typeface="Arial" panose="020B0604020202020204" pitchFamily="34" charset="0"/>
                <a:cs typeface="Arial" panose="020B0604020202020204" pitchFamily="34" charset="0"/>
              </a:rPr>
              <a:t>, en el siglo XV,  introdujeron control sobre las cantidades de </a:t>
            </a:r>
            <a:r>
              <a:rPr dirty="0" sz="1800" lang="es-MX" smtClean="0">
                <a:latin typeface="Arial" panose="020B0604020202020204" pitchFamily="34" charset="0"/>
                <a:cs typeface="Arial" panose="020B0604020202020204" pitchFamily="34" charset="0"/>
              </a:rPr>
              <a:t>materias </a:t>
            </a:r>
            <a:r>
              <a:rPr dirty="0" sz="1800" lang="es-MX">
                <a:latin typeface="Arial" panose="020B0604020202020204" pitchFamily="34" charset="0"/>
                <a:cs typeface="Arial" panose="020B0604020202020204" pitchFamily="34" charset="0"/>
              </a:rPr>
              <a:t>primas puestas en fase de fabricación, </a:t>
            </a:r>
            <a:r>
              <a:rPr dirty="0" sz="1800" lang="es-MX" smtClean="0">
                <a:latin typeface="Arial" panose="020B0604020202020204" pitchFamily="34" charset="0"/>
                <a:cs typeface="Arial" panose="020B0604020202020204" pitchFamily="34" charset="0"/>
              </a:rPr>
              <a:t>anotando </a:t>
            </a:r>
            <a:r>
              <a:rPr dirty="0" sz="1800" lang="es-MX">
                <a:latin typeface="Arial" panose="020B0604020202020204" pitchFamily="34" charset="0"/>
                <a:cs typeface="Arial" panose="020B0604020202020204" pitchFamily="34" charset="0"/>
              </a:rPr>
              <a:t>las cantidades suministradas a cada puesto de trabajo con las unidades fabricadas por el mismo. </a:t>
            </a:r>
            <a:r>
              <a:rPr dirty="0" sz="1800" lang="es-MX" smtClean="0">
                <a:latin typeface="Arial" panose="020B0604020202020204" pitchFamily="34" charset="0"/>
                <a:cs typeface="Arial" panose="020B0604020202020204" pitchFamily="34" charset="0"/>
              </a:rPr>
              <a:t>Esta forma de control tenía el </a:t>
            </a:r>
            <a:r>
              <a:rPr dirty="0" sz="1800" lang="es-MX" u="sng">
                <a:latin typeface="Arial" panose="020B0604020202020204" pitchFamily="34" charset="0"/>
                <a:cs typeface="Arial" panose="020B0604020202020204" pitchFamily="34" charset="0"/>
              </a:rPr>
              <a:t>objetivo </a:t>
            </a:r>
            <a:r>
              <a:rPr dirty="0" sz="1800" lang="es-MX" u="sng" smtClean="0">
                <a:latin typeface="Arial" panose="020B0604020202020204" pitchFamily="34" charset="0"/>
                <a:cs typeface="Arial" panose="020B0604020202020204" pitchFamily="34" charset="0"/>
              </a:rPr>
              <a:t>de </a:t>
            </a:r>
            <a:r>
              <a:rPr dirty="0" sz="1800" lang="es-MX" u="sng">
                <a:latin typeface="Arial" panose="020B0604020202020204" pitchFamily="34" charset="0"/>
                <a:cs typeface="Arial" panose="020B0604020202020204" pitchFamily="34" charset="0"/>
              </a:rPr>
              <a:t>limitar el riesgo de errores y </a:t>
            </a:r>
            <a:r>
              <a:rPr dirty="0" sz="1800" lang="es-MX" u="sng" smtClean="0">
                <a:latin typeface="Arial" panose="020B0604020202020204" pitchFamily="34" charset="0"/>
                <a:cs typeface="Arial" panose="020B0604020202020204" pitchFamily="34" charset="0"/>
              </a:rPr>
              <a:t>fraudes.</a:t>
            </a:r>
            <a:endParaRPr sz="1800"/>
          </a:p>
          <a:p>
            <a:pPr algn="just" indent="-285750" marL="368046">
              <a:buFont typeface="Arial"/>
              <a:buChar char="•"/>
            </a:pPr>
            <a:r>
              <a:rPr altLang="es-ES" dirty="0" sz="1800" lang="en-US"/>
              <a:t>Con la Revolución Industrial, se introdujo de modo creciente las máquinas que eran operadas por varias personas para la producción de artículos industriales, haciéndose cada vez más complejos los procesos en los cuales intervenían más personas y como consecuencia de esto surge la necesidad de controlar las operaciones, con la creación de sistemas y procedimientos que previeran o disminuyeran fraudes o errores, debido a esto comenzó a hacerse sentir la necesidad de llevar a cabo un control sobre la gestión de los negocios, .</a:t>
            </a:r>
            <a:endParaRPr dirty="0" sz="1800" lang="es-ES"/>
          </a:p>
          <a:p>
            <a:pPr algn="just" indent="-285750" marL="368046">
              <a:buFont typeface="Arial"/>
              <a:buChar char="•"/>
            </a:pPr>
            <a:endParaRPr dirty="0" sz="1800"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7" name="Título 1"/>
          <p:cNvSpPr>
            <a:spLocks noGrp="1"/>
          </p:cNvSpPr>
          <p:nvPr>
            <p:ph type="title"/>
          </p:nvPr>
        </p:nvSpPr>
        <p:spPr>
          <a:xfrm>
            <a:off x="1435608" y="0"/>
            <a:ext cx="7498080" cy="1143000"/>
          </a:xfrm>
        </p:spPr>
        <p:txBody>
          <a:bodyPr>
            <a:noAutofit/>
          </a:bodyPr>
          <a:p>
            <a:pPr algn="ct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Antecedentes Históricos:</a:t>
            </a:r>
            <a:endParaRPr b="1" dirty="0" sz="3600" lang="es-ES">
              <a:solidFill>
                <a:schemeClr val="tx2">
                  <a:lumMod val="60000"/>
                  <a:lumOff val="40000"/>
                </a:schemeClr>
              </a:solidFill>
            </a:endParaRPr>
          </a:p>
        </p:txBody>
      </p:sp>
      <p:sp>
        <p:nvSpPr>
          <p:cNvPr id="1048598" name="Marcador de contenido 2"/>
          <p:cNvSpPr>
            <a:spLocks noGrp="1"/>
          </p:cNvSpPr>
          <p:nvPr>
            <p:ph idx="1"/>
          </p:nvPr>
        </p:nvSpPr>
        <p:spPr>
          <a:xfrm>
            <a:off x="1042482" y="922824"/>
            <a:ext cx="8153400" cy="5715000"/>
          </a:xfrm>
        </p:spPr>
        <p:txBody>
          <a:bodyPr>
            <a:normAutofit/>
          </a:bodyPr>
          <a:p>
            <a:pPr indent="0" marL="82296">
              <a:buNone/>
            </a:pPr>
            <a:r>
              <a:rPr dirty="0" sz="2400" lang="es-ES"/>
              <a:t>En Cuba por mucho tiempo el alcance del sistema de Control Interno estuvo limitado a las áreas económicas, se hablaba de Control Interno y se tenía la cultura de que era inherente a las actividades de contabilidad y finanzas; el resto de las áreas operacionales y de hecho sus trabajadores no se sentían </a:t>
            </a:r>
            <a:r>
              <a:rPr dirty="0" sz="2400" lang="es-ES" smtClean="0"/>
              <a:t>involucrados</a:t>
            </a:r>
            <a:endParaRPr sz="2400"/>
          </a:p>
          <a:p>
            <a:pPr indent="0" marL="82296">
              <a:buNone/>
            </a:pPr>
            <a:r>
              <a:rPr dirty="0" sz="2400" lang="es-ES" smtClean="0"/>
              <a:t>Producto </a:t>
            </a:r>
            <a:r>
              <a:rPr dirty="0" sz="2400" lang="es-ES"/>
              <a:t>de lo anterior, no todos los directivos de nuestras organizaciones veían en el sistema de Control Interno un instrumento de gestión capaz de ser utilizado para lograr la eficiencia y eficacia de las operaciones que se habían propuesto. </a:t>
            </a:r>
            <a:endParaRPr sz="2400"/>
          </a:p>
          <a:p>
            <a:endParaRPr dirty="0" sz="2400"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9" name="Título 1"/>
          <p:cNvSpPr>
            <a:spLocks noGrp="1"/>
          </p:cNvSpPr>
          <p:nvPr>
            <p:ph type="title"/>
          </p:nvPr>
        </p:nvSpPr>
        <p:spPr>
          <a:xfrm>
            <a:off x="1287364" y="0"/>
            <a:ext cx="7498080" cy="1295400"/>
          </a:xfrm>
        </p:spPr>
        <p:txBody>
          <a:bodyPr>
            <a:normAutofit/>
          </a:bodyPr>
          <a:p>
            <a:pPr algn="ctr"/>
            <a:r>
              <a:rPr b="1" dirty="0" sz="40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endParaRPr b="1" dirty="0" sz="4000" lang="es-ES">
              <a:solidFill>
                <a:schemeClr val="tx2">
                  <a:lumMod val="60000"/>
                  <a:lumOff val="40000"/>
                </a:schemeClr>
              </a:solidFill>
            </a:endParaRPr>
          </a:p>
        </p:txBody>
      </p:sp>
      <p:sp>
        <p:nvSpPr>
          <p:cNvPr id="1048600" name="Rectángulo redondeado 7"/>
          <p:cNvSpPr/>
          <p:nvPr/>
        </p:nvSpPr>
        <p:spPr>
          <a:xfrm>
            <a:off x="1294291" y="1295400"/>
            <a:ext cx="2133600" cy="53340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01" name="Rectángulo redondeado 8"/>
          <p:cNvSpPr/>
          <p:nvPr/>
        </p:nvSpPr>
        <p:spPr>
          <a:xfrm>
            <a:off x="4103093" y="1260764"/>
            <a:ext cx="2133600" cy="536863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02" name="Rectángulo redondeado 9"/>
          <p:cNvSpPr/>
          <p:nvPr/>
        </p:nvSpPr>
        <p:spPr>
          <a:xfrm>
            <a:off x="6898041" y="1260764"/>
            <a:ext cx="2132491" cy="53340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03" name="CuadroTexto 10"/>
          <p:cNvSpPr txBox="1"/>
          <p:nvPr/>
        </p:nvSpPr>
        <p:spPr>
          <a:xfrm>
            <a:off x="1447800" y="1524000"/>
            <a:ext cx="1752600" cy="5107940"/>
          </a:xfrm>
          <a:prstGeom prst="rect"/>
          <a:noFill/>
        </p:spPr>
        <p:txBody>
          <a:bodyPr rtlCol="0" wrap="square">
            <a:spAutoFit/>
          </a:bodyPr>
          <a:p>
            <a:pPr algn="ctr"/>
            <a:r>
              <a:rPr b="1" dirty="0" sz="2400" lang="es-ES" smtClean="0"/>
              <a:t>Sistema: </a:t>
            </a:r>
          </a:p>
          <a:p>
            <a:pPr algn="just"/>
            <a:endParaRPr dirty="0" lang="es-ES" smtClean="0"/>
          </a:p>
          <a:p>
            <a:pPr algn="just"/>
            <a:r>
              <a:rPr dirty="0" lang="es-ES" smtClean="0"/>
              <a:t>Es un objeto complejo cuyos componentes se relacionan con al menos algún otro componente</a:t>
            </a:r>
          </a:p>
          <a:p>
            <a:pPr algn="just"/>
            <a:r>
              <a:rPr dirty="0" lang="es-ES" smtClean="0"/>
              <a:t>Todos los sistemas tienen composición, estructura y entorno.</a:t>
            </a:r>
            <a:endParaRPr dirty="0" lang="es-ES"/>
          </a:p>
        </p:txBody>
      </p:sp>
      <p:sp>
        <p:nvSpPr>
          <p:cNvPr id="1048604" name="CuadroTexto 11"/>
          <p:cNvSpPr txBox="1"/>
          <p:nvPr/>
        </p:nvSpPr>
        <p:spPr>
          <a:xfrm>
            <a:off x="4267200" y="1499755"/>
            <a:ext cx="1828800" cy="4518660"/>
          </a:xfrm>
          <a:prstGeom prst="rect"/>
          <a:noFill/>
        </p:spPr>
        <p:txBody>
          <a:bodyPr rtlCol="0" wrap="square">
            <a:spAutoFit/>
          </a:bodyPr>
          <a:p>
            <a:pPr algn="ctr"/>
            <a:r>
              <a:rPr b="1" dirty="0" sz="2400" lang="es-ES" smtClean="0"/>
              <a:t>Control:</a:t>
            </a:r>
          </a:p>
          <a:p>
            <a:endParaRPr dirty="0" lang="es-ES" smtClean="0"/>
          </a:p>
          <a:p>
            <a:r>
              <a:rPr dirty="0" lang="es-ES" smtClean="0"/>
              <a:t>Es la medición del desempeño de lo ejecutado, compara los objetivos y metas fijadas. Se detectan los desvíos e irregularidades y se toman las medidas para corregirlas.</a:t>
            </a:r>
            <a:endParaRPr dirty="0" sz="1400" lang="es-ES"/>
          </a:p>
        </p:txBody>
      </p:sp>
      <p:sp>
        <p:nvSpPr>
          <p:cNvPr id="1048605" name="CuadroTexto 12"/>
          <p:cNvSpPr txBox="1"/>
          <p:nvPr/>
        </p:nvSpPr>
        <p:spPr>
          <a:xfrm>
            <a:off x="7011786" y="1478973"/>
            <a:ext cx="1905000" cy="1948180"/>
          </a:xfrm>
          <a:prstGeom prst="rect"/>
          <a:noFill/>
        </p:spPr>
        <p:txBody>
          <a:bodyPr rtlCol="0" wrap="square">
            <a:spAutoFit/>
          </a:bodyPr>
          <a:p>
            <a:pPr algn="ctr"/>
            <a:r>
              <a:rPr b="1" dirty="0" sz="2400" lang="es-ES" smtClean="0"/>
              <a:t>Interno:</a:t>
            </a:r>
          </a:p>
          <a:p>
            <a:pPr algn="ctr"/>
            <a:endParaRPr dirty="0" lang="es-ES" smtClean="0"/>
          </a:p>
          <a:p>
            <a:pPr algn="ctr"/>
            <a:r>
              <a:rPr dirty="0" lang="es-ES" smtClean="0"/>
              <a:t>Proceso o actividad propias de la organización</a:t>
            </a:r>
            <a:endParaRPr dirty="0" lang="es-ES"/>
          </a:p>
        </p:txBody>
      </p:sp>
      <p:pic>
        <p:nvPicPr>
          <p:cNvPr id="2097153" name="Imagen 2"/>
          <p:cNvPicPr>
            <a:picLocks noChangeAspect="1"/>
          </p:cNvPicPr>
          <p:nvPr/>
        </p:nvPicPr>
        <p:blipFill>
          <a:blip xmlns:r="http://schemas.openxmlformats.org/officeDocument/2006/relationships" r:embed="rId1"/>
          <a:stretch>
            <a:fillRect/>
          </a:stretch>
        </p:blipFill>
        <p:spPr>
          <a:xfrm>
            <a:off x="557961" y="5679027"/>
            <a:ext cx="1810057" cy="985170"/>
          </a:xfrm>
          <a:prstGeom prst="rect"/>
        </p:spPr>
      </p:pic>
      <p:pic>
        <p:nvPicPr>
          <p:cNvPr id="2097154" name="Imagen 3"/>
          <p:cNvPicPr>
            <a:picLocks noChangeAspect="1"/>
          </p:cNvPicPr>
          <p:nvPr/>
        </p:nvPicPr>
        <p:blipFill>
          <a:blip xmlns:r="http://schemas.openxmlformats.org/officeDocument/2006/relationships" r:embed="rId2"/>
          <a:stretch>
            <a:fillRect/>
          </a:stretch>
        </p:blipFill>
        <p:spPr>
          <a:xfrm>
            <a:off x="3657600" y="5651318"/>
            <a:ext cx="1679433" cy="978082"/>
          </a:xfrm>
          <a:prstGeom prst="rect"/>
        </p:spPr>
      </p:pic>
      <p:pic>
        <p:nvPicPr>
          <p:cNvPr id="2097155" name="Imagen 4"/>
          <p:cNvPicPr>
            <a:picLocks noChangeAspect="1"/>
          </p:cNvPicPr>
          <p:nvPr/>
        </p:nvPicPr>
        <p:blipFill>
          <a:blip xmlns:r="http://schemas.openxmlformats.org/officeDocument/2006/relationships" r:embed="rId3"/>
          <a:stretch>
            <a:fillRect/>
          </a:stretch>
        </p:blipFill>
        <p:spPr>
          <a:xfrm>
            <a:off x="6608133" y="5614125"/>
            <a:ext cx="1654383" cy="1050072"/>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6" name="Título 1"/>
          <p:cNvSpPr>
            <a:spLocks noGrp="1"/>
          </p:cNvSpPr>
          <p:nvPr>
            <p:ph type="title"/>
          </p:nvPr>
        </p:nvSpPr>
        <p:spPr>
          <a:xfrm>
            <a:off x="1111343" y="330742"/>
            <a:ext cx="7498080" cy="914400"/>
          </a:xfrm>
        </p:spPr>
        <p:txBody>
          <a:bodyPr>
            <a:no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b="1" dirty="0" sz="36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07" name="Marcador de contenido 2"/>
          <p:cNvSpPr>
            <a:spLocks noGrp="1"/>
          </p:cNvSpPr>
          <p:nvPr>
            <p:ph idx="1"/>
          </p:nvPr>
        </p:nvSpPr>
        <p:spPr>
          <a:xfrm>
            <a:off x="990600" y="1219200"/>
            <a:ext cx="8153400" cy="5638800"/>
          </a:xfrm>
        </p:spPr>
        <p:txBody>
          <a:bodyPr>
            <a:normAutofit fontScale="81094" lnSpcReduction="10000"/>
          </a:bodyPr>
          <a:p>
            <a:r>
              <a:rPr dirty="0" lang="es-ES"/>
              <a:t>Sistema Nacional de Contabilidad – Comité Estatal de Finanzas (Cuba) 1980</a:t>
            </a:r>
            <a:r>
              <a:rPr dirty="0" lang="es-ES" smtClean="0"/>
              <a:t>.</a:t>
            </a:r>
            <a:endParaRPr dirty="0" i="1" lang="es-ES"/>
          </a:p>
          <a:p>
            <a:pPr indent="0" marL="82296">
              <a:buNone/>
            </a:pPr>
            <a:r>
              <a:rPr dirty="0" lang="es-ES"/>
              <a:t>“El Control Interno comprende el plan de organización, así como los métodos debidamente clasificados y coordinados, además de las medidas adoptadas en una entidad para proteger sus recursos, </a:t>
            </a:r>
            <a:r>
              <a:rPr dirty="0" lang="es-ES" smtClean="0"/>
              <a:t>proponer con </a:t>
            </a:r>
            <a:r>
              <a:rPr dirty="0" lang="es-ES"/>
              <a:t>exactitud y </a:t>
            </a:r>
            <a:r>
              <a:rPr dirty="0" lang="es-ES" smtClean="0"/>
              <a:t>confiabilidad información </a:t>
            </a:r>
            <a:r>
              <a:rPr dirty="0" lang="es-ES"/>
              <a:t>económica, operativa y contable, apoyar y medir la eficiencia de las  operaciones y el cumplimiento de los planes, así como estimular la observancia de las normas, procedimientos y regulaciones establecidas”.</a:t>
            </a:r>
            <a:endParaRPr dirty="0" i="1" lang="es-ES"/>
          </a:p>
          <a:p>
            <a:pPr indent="0" marL="82296">
              <a:buNone/>
            </a:pPr>
            <a:r>
              <a:rPr dirty="0" lang="es-ES"/>
              <a:t> </a:t>
            </a:r>
            <a:endParaRPr dirty="0" i="1" lang="es-ES"/>
          </a:p>
          <a:p>
            <a:pPr algn="ctr" indent="0" marL="82296">
              <a:buNone/>
            </a:pPr>
            <a:endParaRPr dirty="0" lang="es-E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8" name="Título 1"/>
          <p:cNvSpPr>
            <a:spLocks noGrp="1"/>
          </p:cNvSpPr>
          <p:nvPr>
            <p:ph type="title"/>
          </p:nvPr>
        </p:nvSpPr>
        <p:spPr>
          <a:xfrm>
            <a:off x="1435608" y="0"/>
            <a:ext cx="7498080" cy="1066800"/>
          </a:xfrm>
        </p:spPr>
        <p:txBody>
          <a:bodyPr>
            <a:normAutofit/>
          </a:bodyPr>
          <a:p>
            <a:pPr algn="ct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endParaRPr b="1" dirty="0" sz="3600" lang="es-ES">
              <a:solidFill>
                <a:schemeClr val="tx2">
                  <a:lumMod val="60000"/>
                  <a:lumOff val="40000"/>
                </a:schemeClr>
              </a:solidFill>
            </a:endParaRPr>
          </a:p>
        </p:txBody>
      </p:sp>
      <p:sp>
        <p:nvSpPr>
          <p:cNvPr id="1048609" name="Rectangle 3"/>
          <p:cNvSpPr>
            <a:spLocks noGrp="1" noChangeArrowheads="1"/>
          </p:cNvSpPr>
          <p:nvPr>
            <p:ph idx="1"/>
          </p:nvPr>
        </p:nvSpPr>
        <p:spPr bwMode="auto">
          <a:xfrm>
            <a:off x="973281" y="793261"/>
            <a:ext cx="8153400" cy="2889248"/>
          </a:xfrm>
          <a:prstGeom prst="rect"/>
          <a:noFill/>
          <a:ln>
            <a:noFill/>
          </a:ln>
          <a:effectLst/>
        </p:spPr>
        <p:txBody>
          <a:bodyPr anchor="ctr" anchorCtr="0" bIns="45720" compatLnSpc="1" lIns="91440" numCol="1" rIns="91440" tIns="45720" vert="horz" wrap="square">
            <a:prstTxWarp prst="textNoShape"/>
            <a:spAutoFit/>
          </a:bodyPr>
          <a:p>
            <a:pPr algn="just" eaLnBrk="0" fontAlgn="base" hangingPunct="0" indent="-457200" marL="457200">
              <a:spcBef>
                <a:spcPct val="0"/>
              </a:spcBef>
              <a:spcAft>
                <a:spcPct val="0"/>
              </a:spcAft>
              <a:buSzTx/>
              <a:buFont typeface="Arial" panose="020B0604020202020204" pitchFamily="34" charset="0"/>
              <a:buChar char="•"/>
            </a:pPr>
            <a:r>
              <a:rPr altLang="es-ES" baseline="0" b="1" cap="none" dirty="0" sz="2000" i="0" kumimoji="0" lang="es-MX" normalizeH="0" strike="noStrike" u="none" smtClean="0">
                <a:ln>
                  <a:noFill/>
                </a:ln>
                <a:solidFill>
                  <a:schemeClr val="tx1"/>
                </a:solidFill>
                <a:effectLst/>
                <a:ea typeface="Times New Roman" panose="02020603050405020304" pitchFamily="18" charset="0"/>
                <a:cs typeface="Tahoma" panose="020B0604030504040204" pitchFamily="34" charset="0"/>
              </a:rPr>
              <a:t>LEY No. 107/09 “DE LA CONTRALORÍA GENERAL DE LA REPÚBLICA DE CUBA”</a:t>
            </a:r>
            <a:endParaRPr altLang="es-ES" baseline="0" b="1" cap="none" dirty="0" sz="2000" i="0" kumimoji="0" lang="es-ES" normalizeH="0" strike="noStrike" u="none" smtClean="0">
              <a:ln>
                <a:noFill/>
              </a:ln>
              <a:solidFill>
                <a:schemeClr val="tx1"/>
              </a:solidFill>
              <a:effectLst/>
            </a:endParaRPr>
          </a:p>
          <a:p>
            <a:pPr algn="just" eaLnBrk="0" fontAlgn="base" hangingPunct="0" indent="0" lvl="0" marL="0">
              <a:spcBef>
                <a:spcPct val="0"/>
              </a:spcBef>
              <a:spcAft>
                <a:spcPct val="0"/>
              </a:spcAft>
              <a:buClrTx/>
              <a:buSzTx/>
              <a:buNone/>
            </a:pPr>
            <a:r>
              <a:rPr b="1" dirty="0" sz="1800" i="1" lang="es-ES" smtClean="0"/>
              <a:t>Órganos del Sistema de Control Interno</a:t>
            </a:r>
            <a:r>
              <a:rPr dirty="0" sz="1800" lang="es-ES" smtClean="0"/>
              <a:t>: Se consideran componentes estructurales y orgánicos del sistema de control interno, la administración, la auditoría interna y cualquier otra estructura administrativa que realice actividades de supervisión e inspección en su ámbito y que tengan como misión esencial y básica asegurar los recursos que se disponen para el desarrollo de sus objetivos y funciones</a:t>
            </a:r>
            <a:endParaRPr altLang="es-ES" baseline="0" b="0" cap="none" dirty="0" sz="1800" i="0" kumimoji="0" lang="es-ES" normalizeH="0" strike="noStrike" u="none" smtClean="0">
              <a:ln>
                <a:noFill/>
              </a:ln>
              <a:solidFill>
                <a:schemeClr val="tx1"/>
              </a:solidFill>
              <a:effectLst/>
              <a:latin typeface="Arial" panose="020B0604020202020204" pitchFamily="34" charset="0"/>
            </a:endParaRPr>
          </a:p>
          <a:p>
            <a:pPr eaLnBrk="0" fontAlgn="base" hangingPunct="0" indent="0" lvl="0" marL="0">
              <a:spcBef>
                <a:spcPct val="0"/>
              </a:spcBef>
              <a:spcAft>
                <a:spcPct val="0"/>
              </a:spcAft>
              <a:buClrTx/>
              <a:buSzTx/>
              <a:buNone/>
            </a:pPr>
            <a:endParaRPr altLang="es-ES" baseline="0" b="0" cap="none" dirty="0" sz="1800" i="0" kumimoji="0" lang="es-ES" normalizeH="0" strike="noStrike" u="none">
              <a:ln>
                <a:noFill/>
              </a:ln>
              <a:solidFill>
                <a:schemeClr val="tx1"/>
              </a:solidFill>
              <a:effectLst/>
              <a:latin typeface="Arial" panose="020B0604020202020204" pitchFamily="34" charset="0"/>
            </a:endParaRPr>
          </a:p>
        </p:txBody>
      </p:sp>
      <p:sp>
        <p:nvSpPr>
          <p:cNvPr id="1048610" name="Rectangle 8"/>
          <p:cNvSpPr>
            <a:spLocks noChangeArrowheads="1"/>
          </p:cNvSpPr>
          <p:nvPr/>
        </p:nvSpPr>
        <p:spPr bwMode="auto">
          <a:xfrm>
            <a:off x="973281" y="3514259"/>
            <a:ext cx="8188037" cy="3210559"/>
          </a:xfrm>
          <a:prstGeom prst="rect"/>
          <a:noFill/>
          <a:ln>
            <a:noFill/>
          </a:ln>
          <a:effectLst/>
        </p:spPr>
        <p:txBody>
          <a:bodyPr anchor="ctr" anchorCtr="0" bIns="45720" compatLnSpc="1" lIns="91440" numCol="1" rIns="91440" tIns="45720" vert="horz" wrap="square">
            <a:prstTxWarp prst="textNoShape"/>
            <a:spAutoFit/>
          </a:bodyPr>
          <a:p>
            <a:pPr algn="l" defTabSz="914400" eaLnBrk="0" fontAlgn="base" hangingPunct="0" indent="-285750" latinLnBrk="0" lvl="0" marL="285750" marR="0" rtl="0">
              <a:lnSpc>
                <a:spcPct val="100000"/>
              </a:lnSpc>
              <a:spcBef>
                <a:spcPct val="0"/>
              </a:spcBef>
              <a:spcAft>
                <a:spcPct val="0"/>
              </a:spcAft>
              <a:buClr>
                <a:schemeClr val="accent1"/>
              </a:buClr>
              <a:buSzTx/>
              <a:buFont typeface="Arial" panose="020B0604020202020204" pitchFamily="34" charset="0"/>
              <a:buChar char="•"/>
            </a:pPr>
            <a:r>
              <a:rPr altLang="es-ES" baseline="0" b="1" cap="none" dirty="0" sz="2000" i="0" kumimoji="0" lang="es-ES" normalizeH="0" strike="noStrike" u="none" smtClean="0">
                <a:ln>
                  <a:noFill/>
                </a:ln>
                <a:solidFill>
                  <a:srgbClr val="000000"/>
                </a:solidFill>
                <a:effectLst/>
                <a:ea typeface="Times New Roman" panose="02020603050405020304" pitchFamily="18" charset="0"/>
                <a:cs typeface="Tahoma" panose="020B0604030504040204" pitchFamily="34" charset="0"/>
              </a:rPr>
              <a:t>RESOLUCIÓN No. 60/11 “NORMAS DEL SISTEMA DE CONTROL INTERNO” DE LA CONTROLARIA GENERAL DE LA REPÚBLICA</a:t>
            </a:r>
            <a:endParaRPr b="1"/>
          </a:p>
          <a:p>
            <a:pPr algn="just" eaLnBrk="0" fontAlgn="base" hangingPunct="0" lvl="0">
              <a:spcBef>
                <a:spcPct val="0"/>
              </a:spcBef>
              <a:spcAft>
                <a:spcPct val="0"/>
              </a:spcAft>
              <a:buClr>
                <a:schemeClr val="accent1"/>
              </a:buClr>
            </a:pPr>
            <a:r>
              <a:rPr dirty="0" lang="es-ES"/>
              <a:t>El </a:t>
            </a:r>
            <a:r>
              <a:rPr b="1" dirty="0" i="1" lang="es-ES"/>
              <a:t>control interno</a:t>
            </a:r>
            <a:r>
              <a:rPr dirty="0" lang="es-ES"/>
              <a:t> es el </a:t>
            </a:r>
            <a:r>
              <a:rPr b="1" dirty="0" lang="es-ES"/>
              <a:t>proceso</a:t>
            </a:r>
            <a:r>
              <a:rPr dirty="0" lang="es-ES"/>
              <a:t> integrado a las operaciones con un </a:t>
            </a:r>
            <a:r>
              <a:rPr b="1" dirty="0" lang="es-ES"/>
              <a:t>enfoque de mejoramiento continuo</a:t>
            </a:r>
            <a:r>
              <a:rPr dirty="0" lang="es-ES"/>
              <a:t>, extendido a todas las </a:t>
            </a:r>
            <a:r>
              <a:rPr b="1" dirty="0" lang="es-ES"/>
              <a:t>actividades inherentes a la gestión</a:t>
            </a:r>
            <a:r>
              <a:rPr dirty="0" lang="es-ES"/>
              <a:t>, efectuado por la </a:t>
            </a:r>
            <a:r>
              <a:rPr b="1" dirty="0" lang="es-ES"/>
              <a:t>dirección y el resto del personal</a:t>
            </a:r>
            <a:r>
              <a:rPr dirty="0" lang="es-ES"/>
              <a:t>; se implementa mediante un </a:t>
            </a:r>
            <a:r>
              <a:rPr b="1" dirty="0" lang="es-ES"/>
              <a:t>sistema integrado de normas y procedimientos</a:t>
            </a:r>
            <a:r>
              <a:rPr dirty="0" lang="es-ES"/>
              <a:t>, que contribuyen a </a:t>
            </a:r>
            <a:r>
              <a:rPr b="1" dirty="0" lang="es-ES"/>
              <a:t>prever y limitar los riesgos internos y externos</a:t>
            </a:r>
            <a:r>
              <a:rPr dirty="0" lang="es-ES"/>
              <a:t>, proporciona una </a:t>
            </a:r>
            <a:r>
              <a:rPr b="1" dirty="0" lang="es-ES"/>
              <a:t>seguridad razonable</a:t>
            </a:r>
            <a:r>
              <a:rPr dirty="0" lang="es-ES"/>
              <a:t> al logro de los </a:t>
            </a:r>
            <a:r>
              <a:rPr b="1" dirty="0" lang="es-ES"/>
              <a:t>objetivos institucionales</a:t>
            </a:r>
            <a:r>
              <a:rPr dirty="0" lang="es-ES"/>
              <a:t> y una adecuada </a:t>
            </a:r>
            <a:r>
              <a:rPr b="1" dirty="0" lang="es-ES"/>
              <a:t>rendición de cuentas</a:t>
            </a:r>
            <a:endParaRPr altLang="es-ES" baseline="0" b="0" cap="none" dirty="0" sz="2000" i="0" kumimoji="0" lang="es-ES" normalizeH="0" strike="noStrike" u="none" smtClean="0">
              <a:ln>
                <a:noFill/>
              </a:ln>
              <a:solidFill>
                <a:schemeClr val="tx1"/>
              </a:solidFill>
              <a:effectLst/>
            </a:endParaRPr>
          </a:p>
          <a:p>
            <a:pPr algn="l" defTabSz="914400" eaLnBrk="0" fontAlgn="base" hangingPunct="0" indent="0" latinLnBrk="0" lvl="0" marL="0" marR="0" rtl="0">
              <a:lnSpc>
                <a:spcPct val="100000"/>
              </a:lnSpc>
              <a:spcBef>
                <a:spcPct val="0"/>
              </a:spcBef>
              <a:spcAft>
                <a:spcPct val="0"/>
              </a:spcAft>
              <a:buClrTx/>
              <a:buSzTx/>
              <a:buFontTx/>
              <a:buNone/>
            </a:pPr>
            <a:endParaRPr altLang="es-ES" baseline="0" b="0" cap="none" dirty="0" sz="1800" i="0" kumimoji="0" lang="es-ES" normalizeH="0" strike="noStrike" u="none" smtClean="0">
              <a:ln>
                <a:noFill/>
              </a:ln>
              <a:solidFill>
                <a:schemeClr val="tx1"/>
              </a:solidFill>
              <a:effectLst/>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1" name="Título 1"/>
          <p:cNvSpPr>
            <a:spLocks noGrp="1"/>
          </p:cNvSpPr>
          <p:nvPr>
            <p:ph type="title"/>
          </p:nvPr>
        </p:nvSpPr>
        <p:spPr/>
        <p:txBody>
          <a:bodyPr>
            <a:noAutofit/>
          </a:bodyPr>
          <a:p>
            <a:pPr algn="ctr"/>
            <a:r>
              <a:rPr b="1" dirty="0" sz="24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De </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la definición </a:t>
            </a:r>
            <a:r>
              <a:rPr altLang="es-ES" b="1" dirty="0" sz="2400" lang="es-ES">
                <a:solidFill>
                  <a:schemeClr val="tx2">
                    <a:lumMod val="60000"/>
                    <a:lumOff val="40000"/>
                  </a:schemeClr>
                </a:solidFill>
                <a:effectLst/>
                <a:latin typeface="Arabic Typesetting" panose="03020402040406030203" pitchFamily="66" charset="-78"/>
                <a:ea typeface="Times New Roman" panose="02020603050405020304" pitchFamily="18" charset="0"/>
                <a:cs typeface="Arabic Typesetting" panose="03020402040406030203" pitchFamily="66" charset="-78"/>
              </a:rPr>
              <a:t>RESOLUCIÓN No. 60/11</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 </a:t>
            </a:r>
            <a:r>
              <a:rPr b="1" dirty="0" sz="24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resulta interesante destacar los aspectos </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siguientes:</a:t>
            </a:r>
            <a:endParaRPr b="1" dirty="0" sz="24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12" name="Marcador de contenido 2"/>
          <p:cNvSpPr>
            <a:spLocks noGrp="1"/>
          </p:cNvSpPr>
          <p:nvPr>
            <p:ph idx="1"/>
          </p:nvPr>
        </p:nvSpPr>
        <p:spPr>
          <a:xfrm>
            <a:off x="990600" y="1447800"/>
            <a:ext cx="8077200" cy="5410200"/>
          </a:xfrm>
        </p:spPr>
        <p:txBody>
          <a:bodyPr>
            <a:noAutofit/>
          </a:bodyPr>
          <a:p>
            <a:pPr lvl="0"/>
            <a:r>
              <a:rPr dirty="0" sz="2000" lang="es-ES_tradnl"/>
              <a:t>El Control Interno se define como </a:t>
            </a:r>
            <a:r>
              <a:rPr b="1" dirty="0" sz="2000" lang="es-ES_tradnl" u="sng"/>
              <a:t>un proceso</a:t>
            </a:r>
            <a:r>
              <a:rPr dirty="0" sz="2000" lang="es-ES_tradnl"/>
              <a:t>, y por lo tanto el mismo podrá ser evaluado en cualquier punto de su </a:t>
            </a:r>
            <a:r>
              <a:rPr dirty="0" sz="2000" lang="es-ES_tradnl" smtClean="0"/>
              <a:t>desarrollo</a:t>
            </a:r>
            <a:r>
              <a:rPr b="1" dirty="0" sz="2000" lang="es-ES_tradnl" smtClean="0"/>
              <a:t>. </a:t>
            </a:r>
            <a:r>
              <a:rPr dirty="0" sz="2000" lang="es-ES_tradnl" smtClean="0"/>
              <a:t>El </a:t>
            </a:r>
            <a:r>
              <a:rPr dirty="0" sz="2000" lang="es-ES_tradnl"/>
              <a:t>mismo es un medio para alcanzar un fin, y no un fin en sí mismo.  </a:t>
            </a:r>
            <a:endParaRPr dirty="0" sz="2000" lang="es-ES"/>
          </a:p>
          <a:p>
            <a:pPr lvl="0"/>
            <a:r>
              <a:rPr dirty="0" sz="2000" lang="es-ES"/>
              <a:t>E</a:t>
            </a:r>
            <a:r>
              <a:rPr dirty="0" sz="2000" lang="es-ES_tradnl"/>
              <a:t>l Control Interno debe estar </a:t>
            </a:r>
            <a:r>
              <a:rPr b="1" dirty="0" sz="2000" lang="es-ES_tradnl" u="sng"/>
              <a:t>integrado</a:t>
            </a:r>
            <a:r>
              <a:rPr b="1" dirty="0" sz="2000" lang="es-ES_tradnl"/>
              <a:t> </a:t>
            </a:r>
            <a:r>
              <a:rPr dirty="0" sz="2000" lang="es-ES_tradnl"/>
              <a:t>a los procesos operativos de la entidad, y no ser un “agregado” a los mismos.  Todos los integrantes de la organización son responsables </a:t>
            </a:r>
            <a:r>
              <a:rPr dirty="0" sz="2000" lang="es-ES_tradnl" smtClean="0"/>
              <a:t>del </a:t>
            </a:r>
            <a:r>
              <a:rPr dirty="0" sz="2000" lang="es-ES_tradnl"/>
              <a:t>Control </a:t>
            </a:r>
            <a:r>
              <a:rPr dirty="0" sz="2000" lang="es-ES_tradnl" smtClean="0"/>
              <a:t>Interno, </a:t>
            </a:r>
            <a:r>
              <a:rPr dirty="0" sz="2000" lang="es-ES_tradnl"/>
              <a:t>no tratándose solamente de manuales de organización y procedimientos que indican lo que se debe hacer</a:t>
            </a:r>
            <a:r>
              <a:rPr dirty="0" sz="2000" lang="es-ES_tradnl" smtClean="0"/>
              <a:t>.</a:t>
            </a:r>
            <a:endParaRPr dirty="0" sz="2000" lang="es-ES"/>
          </a:p>
          <a:p>
            <a:r>
              <a:rPr dirty="0" sz="2000" lang="es-ES_tradnl" smtClean="0"/>
              <a:t>El </a:t>
            </a:r>
            <a:r>
              <a:rPr dirty="0" sz="2000" lang="es-ES_tradnl"/>
              <a:t>Control Interno sólo puede proporcionar </a:t>
            </a:r>
            <a:r>
              <a:rPr b="1" dirty="0" sz="2000" lang="es-ES_tradnl" u="sng"/>
              <a:t>un grado de seguridad razonable</a:t>
            </a:r>
            <a:r>
              <a:rPr dirty="0" sz="2000" lang="es-ES_tradnl"/>
              <a:t> con relación al logro de </a:t>
            </a:r>
            <a:r>
              <a:rPr b="1" dirty="0" sz="2000" lang="es-ES_tradnl" u="sng"/>
              <a:t>los </a:t>
            </a:r>
            <a:r>
              <a:rPr b="1" dirty="0" sz="2000" lang="es-ES_tradnl" u="sng" smtClean="0"/>
              <a:t>objetivos </a:t>
            </a:r>
            <a:r>
              <a:rPr b="1" dirty="0" sz="2000" lang="es-ES" u="sng"/>
              <a:t>institucionales</a:t>
            </a:r>
            <a:r>
              <a:rPr dirty="0" sz="2000" lang="es-ES_tradnl" u="sng" smtClean="0"/>
              <a:t> </a:t>
            </a:r>
            <a:r>
              <a:rPr dirty="0" sz="2000" lang="es-ES_tradnl"/>
              <a:t>fijados.  La seguridad total o absoluta no existe en este sentido, ya que pueden tomarse decisiones erróneas o producirse acuerdos entre varias personas que vulneren el Sistema de Control Interno por más fuerte que el mismo sea.</a:t>
            </a:r>
            <a:endParaRPr dirty="0" sz="2000" lang="es-E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3" name="Título 1"/>
          <p:cNvSpPr>
            <a:spLocks noGrp="1"/>
          </p:cNvSpPr>
          <p:nvPr>
            <p:ph type="title"/>
          </p:nvPr>
        </p:nvSpPr>
        <p:spPr/>
        <p:txBody>
          <a:bodyPr>
            <a:normAutofit/>
          </a:bodyPr>
          <a:p>
            <a:pPr algn="ctr"/>
            <a:r>
              <a:rPr b="1" dirty="0" sz="32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Clasificación del Control </a:t>
            </a:r>
            <a:r>
              <a:rPr b="1" dirty="0" sz="32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Interno</a:t>
            </a:r>
            <a:r>
              <a:rPr dirty="0" sz="3200" lang="es-ES">
                <a:effectLst/>
              </a:rPr>
              <a:t/>
            </a:r>
            <a:br>
              <a:rPr dirty="0" sz="3200" lang="es-ES">
                <a:effectLst/>
              </a:rPr>
            </a:br>
            <a:endParaRPr dirty="0" sz="3200" lang="es-ES"/>
          </a:p>
        </p:txBody>
      </p:sp>
      <p:sp>
        <p:nvSpPr>
          <p:cNvPr id="1048614" name="Marcador de contenido 2"/>
          <p:cNvSpPr>
            <a:spLocks noGrp="1"/>
          </p:cNvSpPr>
          <p:nvPr>
            <p:ph idx="1"/>
          </p:nvPr>
        </p:nvSpPr>
        <p:spPr>
          <a:xfrm>
            <a:off x="1435608" y="1066800"/>
            <a:ext cx="7498080" cy="5181600"/>
          </a:xfrm>
        </p:spPr>
        <p:txBody>
          <a:bodyPr/>
          <a:p>
            <a:pPr algn="ctr" indent="0" marL="82296">
              <a:buNone/>
            </a:pPr>
            <a:r>
              <a:rPr dirty="0" lang="es-MX"/>
              <a:t>El Instituto Americano de Contadores Públicos </a:t>
            </a:r>
            <a:r>
              <a:rPr dirty="0" lang="es-MX" smtClean="0"/>
              <a:t>Certificados </a:t>
            </a:r>
            <a:r>
              <a:rPr dirty="0" lang="es-ES"/>
              <a:t>(AICPA por sus siglas en inglés)</a:t>
            </a:r>
            <a:r>
              <a:rPr dirty="0" lang="es-MX" smtClean="0"/>
              <a:t> </a:t>
            </a:r>
            <a:r>
              <a:rPr dirty="0" lang="es-MX"/>
              <a:t>admitió desde 1973 que en todo sistema global de control existen dos aspectos: </a:t>
            </a:r>
            <a:endParaRPr dirty="0" lang="es-MX" smtClean="0"/>
          </a:p>
        </p:txBody>
      </p:sp>
      <p:sp>
        <p:nvSpPr>
          <p:cNvPr id="1048615" name="Rectángulo redondeado 3"/>
          <p:cNvSpPr/>
          <p:nvPr/>
        </p:nvSpPr>
        <p:spPr>
          <a:xfrm>
            <a:off x="1428680" y="4267200"/>
            <a:ext cx="3465961" cy="194656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sz="2400" lang="es-ES"/>
          </a:p>
        </p:txBody>
      </p:sp>
      <p:sp>
        <p:nvSpPr>
          <p:cNvPr id="1048616" name="Rectángulo redondeado 4"/>
          <p:cNvSpPr/>
          <p:nvPr/>
        </p:nvSpPr>
        <p:spPr>
          <a:xfrm>
            <a:off x="5205430" y="4267200"/>
            <a:ext cx="3212591" cy="194656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7" name="CuadroTexto 5"/>
          <p:cNvSpPr txBox="1"/>
          <p:nvPr/>
        </p:nvSpPr>
        <p:spPr>
          <a:xfrm>
            <a:off x="1449463" y="4512162"/>
            <a:ext cx="3180953" cy="1139191"/>
          </a:xfrm>
          <a:prstGeom prst="rect"/>
          <a:noFill/>
        </p:spPr>
        <p:txBody>
          <a:bodyPr rtlCol="0" wrap="square">
            <a:spAutoFit/>
          </a:bodyPr>
          <a:p>
            <a:pPr algn="ctr"/>
            <a:r>
              <a:rPr dirty="0" sz="3200" i="1" lang="es-MX"/>
              <a:t>los controles</a:t>
            </a:r>
            <a:r>
              <a:rPr dirty="0" sz="3200" lang="es-MX"/>
              <a:t> </a:t>
            </a:r>
            <a:r>
              <a:rPr dirty="0" sz="3200" i="1" lang="es-MX"/>
              <a:t>administrativos</a:t>
            </a:r>
            <a:endParaRPr dirty="0" sz="3200" lang="es-ES"/>
          </a:p>
        </p:txBody>
      </p:sp>
      <p:sp>
        <p:nvSpPr>
          <p:cNvPr id="1048618" name="CuadroTexto 6"/>
          <p:cNvSpPr txBox="1"/>
          <p:nvPr/>
        </p:nvSpPr>
        <p:spPr>
          <a:xfrm>
            <a:off x="5363925" y="4505235"/>
            <a:ext cx="2895600" cy="1139191"/>
          </a:xfrm>
          <a:prstGeom prst="rect"/>
          <a:noFill/>
        </p:spPr>
        <p:txBody>
          <a:bodyPr rtlCol="0" wrap="square">
            <a:spAutoFit/>
          </a:bodyPr>
          <a:p>
            <a:pPr algn="ctr" indent="0" marL="82296">
              <a:buNone/>
            </a:pPr>
            <a:r>
              <a:rPr dirty="0" sz="3200" i="1" lang="es-MX"/>
              <a:t>los controles </a:t>
            </a:r>
            <a:r>
              <a:rPr dirty="0" sz="3200" i="1" lang="es-MX" smtClean="0"/>
              <a:t>contables </a:t>
            </a:r>
            <a:endParaRPr dirty="0" sz="3200"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9" name="Título 1"/>
          <p:cNvSpPr>
            <a:spLocks noGrp="1"/>
          </p:cNvSpPr>
          <p:nvPr>
            <p:ph type="title"/>
          </p:nvPr>
        </p:nvSpPr>
        <p:spPr/>
        <p:txBody>
          <a:bodyPr>
            <a:noAutofit/>
          </a:bodyPr>
          <a:p>
            <a:pPr algn="ctr"/>
            <a:r>
              <a:rPr b="1" dirty="0" sz="2800" lang="es-MX">
                <a:solidFill>
                  <a:schemeClr val="tx2">
                    <a:lumMod val="60000"/>
                    <a:lumOff val="40000"/>
                  </a:schemeClr>
                </a:solidFill>
                <a:effectLst/>
                <a:latin typeface="Arabic Typesetting" panose="03020402040406030203" pitchFamily="66" charset="-78"/>
                <a:cs typeface="Arabic Typesetting" panose="03020402040406030203" pitchFamily="66" charset="-78"/>
              </a:rPr>
              <a:t>Relación entre el sistema de contabilidad y el sistema de control interno</a:t>
            </a:r>
            <a:endParaRPr b="1" dirty="0" sz="28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20" name="Marcador de contenido 2"/>
          <p:cNvSpPr>
            <a:spLocks noGrp="1"/>
          </p:cNvSpPr>
          <p:nvPr>
            <p:ph idx="1"/>
          </p:nvPr>
        </p:nvSpPr>
        <p:spPr>
          <a:xfrm>
            <a:off x="990600" y="1447800"/>
            <a:ext cx="7943088" cy="5257800"/>
          </a:xfrm>
        </p:spPr>
        <p:txBody>
          <a:bodyPr>
            <a:normAutofit fontScale="69375" lnSpcReduction="20000"/>
          </a:bodyPr>
          <a:p>
            <a:r>
              <a:rPr dirty="0" lang="es-MX"/>
              <a:t>El objetivo de un sistema contable es proveer información financiera útil. El objetivo del sistema de control interno es mantener a la empresa operando de acuerdo con los planes y políticas de la empresa. Estos dos sistemas están estrechamente correlacionados, de hecho cada uno depende considerablemente del otro.</a:t>
            </a:r>
            <a:endParaRPr dirty="0" lang="es-ES"/>
          </a:p>
          <a:p>
            <a:r>
              <a:rPr dirty="0" lang="es-MX"/>
              <a:t>El sistema de contabilidad depende de los procedimientos de control interno para asegurar la confiabilidad de los datos contables. Por su parte mucho de los procedimientos </a:t>
            </a:r>
            <a:r>
              <a:rPr dirty="0" lang="es-MX" smtClean="0"/>
              <a:t>del control interno hacen </a:t>
            </a:r>
            <a:r>
              <a:rPr dirty="0" lang="es-MX"/>
              <a:t>uso de la contabilidad para seguirle la pista a los  activos y controlar el desempeño de los departamentos. La necesidad de una adecuado control interno explica la naturaleza y existencia misma de muchos registros informes, documentos y procedimientos contables. </a:t>
            </a:r>
            <a:endParaRPr dirty="0" lang="es-ES"/>
          </a:p>
          <a:p>
            <a:pPr indent="0" marL="82296">
              <a:buNone/>
            </a:pPr>
            <a:endParaRPr dirty="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1" name="Título 1"/>
          <p:cNvSpPr>
            <a:spLocks noGrp="1"/>
          </p:cNvSpPr>
          <p:nvPr>
            <p:ph type="title"/>
          </p:nvPr>
        </p:nvSpPr>
        <p:spPr>
          <a:xfrm>
            <a:off x="1357784" y="-37471"/>
            <a:ext cx="7498080" cy="2087562"/>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Requisitos que debe cumplir el </a:t>
            </a: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Control Interno </a:t>
            </a: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en los departamentos contables:</a:t>
            </a: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b="1" dirty="0" sz="32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22" name="Marcador de contenido 2"/>
          <p:cNvSpPr>
            <a:spLocks noGrp="1"/>
          </p:cNvSpPr>
          <p:nvPr>
            <p:ph idx="1"/>
          </p:nvPr>
        </p:nvSpPr>
        <p:spPr>
          <a:xfrm>
            <a:off x="1157595" y="1331061"/>
            <a:ext cx="7866888" cy="5257800"/>
          </a:xfrm>
        </p:spPr>
        <p:txBody>
          <a:bodyPr>
            <a:normAutofit fontScale="62344" lnSpcReduction="20000"/>
          </a:bodyPr>
          <a:p>
            <a:pPr indent="0" marL="82296">
              <a:buNone/>
            </a:pPr>
            <a:endParaRPr dirty="0" lang="es-ES"/>
          </a:p>
          <a:p>
            <a:pPr lvl="0"/>
            <a:r>
              <a:rPr dirty="0" lang="es-ES_tradnl"/>
              <a:t>Es responsabilidad de cada entidad mantener el efectivo y valores equivalentes en lugar apropiado que ofrezca garantía contra robos, incendios, etc</a:t>
            </a:r>
            <a:r>
              <a:rPr dirty="0" lang="es-ES_tradnl" smtClean="0"/>
              <a:t>.</a:t>
            </a:r>
            <a:endParaRPr dirty="0" lang="es-ES"/>
          </a:p>
          <a:p>
            <a:pPr lvl="0"/>
            <a:r>
              <a:rPr dirty="0" lang="es-ES_tradnl"/>
              <a:t> El cajero debe ser el único que posea la combinación de la caja fuerte, debiendo existir copia de la misma en sobre sellado en poder de la dirección</a:t>
            </a:r>
            <a:r>
              <a:rPr dirty="0" lang="es-ES_tradnl" smtClean="0"/>
              <a:t>.</a:t>
            </a:r>
            <a:endParaRPr dirty="0" lang="es-ES"/>
          </a:p>
          <a:p>
            <a:pPr lvl="0"/>
            <a:r>
              <a:rPr dirty="0" lang="es-ES_tradnl"/>
              <a:t> El cajero debe firmar el Acta de Responsabilidad Material por la custodia del efectivo depositado en la caja y dicha Acta se guardará en el área económica</a:t>
            </a:r>
            <a:r>
              <a:rPr dirty="0" lang="es-ES_tradnl" smtClean="0"/>
              <a:t>.</a:t>
            </a:r>
            <a:endParaRPr dirty="0" lang="es-ES"/>
          </a:p>
          <a:p>
            <a:pPr lvl="0"/>
            <a:r>
              <a:rPr dirty="0" lang="es-ES_tradnl"/>
              <a:t>El total del efectivo depositado en caja debe arquearse por lo menos una vez al mes, sorpresiva y sistemáticamente y al sustituirse al cajero. El arqueo debe realizarse por el empleado del área contable, verificándose además que existe resolución del director que fije el montante de cada fondo operado</a:t>
            </a:r>
            <a:r>
              <a:rPr dirty="0" lang="es-ES_tradnl" smtClean="0"/>
              <a:t>.</a:t>
            </a:r>
            <a:endParaRPr dirty="0" lang="es-ES"/>
          </a:p>
          <a:p>
            <a:pPr lvl="0"/>
            <a:r>
              <a:rPr dirty="0" lang="es-ES_tradnl"/>
              <a:t>Por cada faltante o sobrante de recursos monetarios detectado se elaborará y contabilizará inmediatamente el expediente correspondiente</a:t>
            </a:r>
            <a:r>
              <a:rPr dirty="0" lang="es-ES_tradnl" smtClean="0"/>
              <a:t>.</a:t>
            </a:r>
            <a:endParaRPr dirty="0"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23" name="Título 1"/>
          <p:cNvSpPr>
            <a:spLocks noGrp="1"/>
          </p:cNvSpPr>
          <p:nvPr>
            <p:ph type="title"/>
          </p:nvPr>
        </p:nvSpPr>
        <p:spPr>
          <a:xfrm>
            <a:off x="1435608" y="274638"/>
            <a:ext cx="7498080" cy="1630362"/>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Requisitos que debe cumplir el Control Interno en los departamentos contables:</a:t>
            </a: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dirty="0" sz="2800" lang="es-ES"/>
          </a:p>
        </p:txBody>
      </p:sp>
      <p:sp>
        <p:nvSpPr>
          <p:cNvPr id="1048624" name="Marcador de contenido 2"/>
          <p:cNvSpPr>
            <a:spLocks noGrp="1"/>
          </p:cNvSpPr>
          <p:nvPr>
            <p:ph idx="1"/>
          </p:nvPr>
        </p:nvSpPr>
        <p:spPr>
          <a:xfrm>
            <a:off x="1014917" y="1442922"/>
            <a:ext cx="7866888" cy="5181600"/>
          </a:xfrm>
        </p:spPr>
        <p:txBody>
          <a:bodyPr>
            <a:normAutofit fontScale="38594" lnSpcReduction="20000"/>
          </a:bodyPr>
          <a:p>
            <a:pPr lvl="0"/>
            <a:r>
              <a:rPr dirty="0" sz="5500" lang="es-ES_tradnl"/>
              <a:t>El área contable debe controlar los cupones de combustibles entregados al cajero, así como su distribución.</a:t>
            </a:r>
            <a:endParaRPr dirty="0" sz="5500" lang="es-ES"/>
          </a:p>
          <a:p>
            <a:pPr lvl="0"/>
            <a:r>
              <a:rPr dirty="0" sz="5500" lang="es-ES_tradnl"/>
              <a:t>El importe de los ingresos cobrados en efectivo deben ser verificados y corresponderse con la suma de los documentos justificativos de éstos, depositándose diariamente; debiendo estar firmados por las personas que los liquidan</a:t>
            </a:r>
            <a:r>
              <a:rPr dirty="0" sz="5500" lang="es-ES_tradnl" smtClean="0"/>
              <a:t>.</a:t>
            </a:r>
            <a:endParaRPr dirty="0" sz="5500" lang="es-ES"/>
          </a:p>
          <a:p>
            <a:pPr lvl="0"/>
            <a:r>
              <a:rPr dirty="0" sz="5500" lang="es-ES_tradnl"/>
              <a:t>Los salarios no reclamados y los indebidos, así como los Anticipos de Gastos de Viajes liquidados, se reintegran y liquidan dentro de los términos establecidos para estas operaciones</a:t>
            </a:r>
            <a:r>
              <a:rPr dirty="0" sz="5500" lang="es-ES_tradnl" smtClean="0"/>
              <a:t>.</a:t>
            </a:r>
            <a:endParaRPr dirty="0" sz="5500" lang="es-ES"/>
          </a:p>
          <a:p>
            <a:pPr lvl="0"/>
            <a:r>
              <a:rPr dirty="0" sz="5500" lang="es-ES_tradnl"/>
              <a:t>El modelo Control de Anticipos a Justificar debe estar actualizado, fiscalizándose las fechas de vencimiento de los anticipos otorgados para garantizar su liquidación en tiempo</a:t>
            </a:r>
            <a:r>
              <a:rPr dirty="0" sz="5500" lang="es-ES_tradnl" smtClean="0"/>
              <a:t>.</a:t>
            </a:r>
          </a:p>
          <a:p>
            <a:r>
              <a:rPr dirty="0" sz="5500" lang="es-ES_tradnl"/>
              <a:t>Es preciso aplicar la responsabilidad material en el caso de faltantes de recursos monetarios.</a:t>
            </a:r>
            <a:endParaRPr dirty="0" sz="5500" lang="es-ES"/>
          </a:p>
          <a:p>
            <a:pPr indent="0" lvl="0" marL="82296">
              <a:buNone/>
            </a:pPr>
            <a:endParaRPr dirty="0" lang="es-ES"/>
          </a:p>
          <a:p>
            <a:endParaRPr dirty="0"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5" name="Título 1"/>
          <p:cNvSpPr>
            <a:spLocks noGrp="1"/>
          </p:cNvSpPr>
          <p:nvPr>
            <p:ph type="title"/>
          </p:nvPr>
        </p:nvSpPr>
        <p:spPr/>
        <p:txBody>
          <a:bodyPr>
            <a:normAutofit/>
          </a:bodyPr>
          <a:p>
            <a:pPr algn="ctr"/>
            <a:r>
              <a:rPr b="1" dirty="0" sz="4400" lang="es-ES" smtClean="0">
                <a:ln>
                  <a:solidFill>
                    <a:srgbClr val="00493F"/>
                  </a:solidFill>
                </a:ln>
                <a:solidFill>
                  <a:schemeClr val="tx2">
                    <a:lumMod val="60000"/>
                    <a:lumOff val="40000"/>
                  </a:schemeClr>
                </a:solidFill>
                <a:effectLst/>
                <a:latin typeface="Arabic Typesetting" panose="03020402040406030203" pitchFamily="66" charset="-78"/>
                <a:ea typeface="Verdana" panose="020B0604030504040204" pitchFamily="34" charset="0"/>
                <a:cs typeface="Arabic Typesetting" panose="03020402040406030203" pitchFamily="66" charset="-78"/>
              </a:rPr>
              <a:t>Estudio Independiente</a:t>
            </a:r>
            <a:endParaRPr dirty="0" sz="44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26" name="Marcador de contenido 2"/>
          <p:cNvSpPr>
            <a:spLocks noGrp="1"/>
          </p:cNvSpPr>
          <p:nvPr>
            <p:ph idx="1"/>
          </p:nvPr>
        </p:nvSpPr>
        <p:spPr/>
        <p:txBody>
          <a:bodyPr>
            <a:normAutofit/>
          </a:bodyPr>
          <a:p>
            <a:pPr indent="-514350" marL="596646">
              <a:buFont typeface="+mj-lt"/>
              <a:buAutoNum type="arabicPeriod"/>
            </a:pPr>
            <a:r>
              <a:rPr dirty="0" sz="2800" lang="es-ES" smtClean="0"/>
              <a:t>Investigar acerca de los objetivos que debe cumplir el SCI</a:t>
            </a:r>
            <a:endParaRPr sz="2800"/>
          </a:p>
          <a:p>
            <a:pPr indent="-514350" marL="596646">
              <a:buFont typeface="+mj-lt"/>
              <a:buAutoNum type="arabicPeriod"/>
            </a:pPr>
            <a:r>
              <a:rPr b="1" dirty="0" sz="2800" lang="es-ES">
                <a:latin typeface="Arial" panose="020B0604020202020204" pitchFamily="34" charset="0"/>
                <a:cs typeface="Arial" panose="020B0604020202020204" pitchFamily="34" charset="0"/>
              </a:rPr>
              <a:t>¿</a:t>
            </a:r>
            <a:r>
              <a:rPr dirty="0" sz="2800" lang="es-ES" smtClean="0"/>
              <a:t>Cuales son las características generales del SCI</a:t>
            </a:r>
            <a:r>
              <a:rPr b="1" dirty="0" sz="2800" lang="es-ES" smtClean="0">
                <a:latin typeface="Arial" panose="020B0604020202020204" pitchFamily="34" charset="0"/>
                <a:cs typeface="Arial" panose="020B0604020202020204" pitchFamily="34" charset="0"/>
              </a:rPr>
              <a:t>?. </a:t>
            </a:r>
            <a:r>
              <a:rPr dirty="0" sz="2800" lang="es-ES" smtClean="0">
                <a:latin typeface="Arial" panose="020B0604020202020204" pitchFamily="34" charset="0"/>
                <a:cs typeface="Arial" panose="020B0604020202020204" pitchFamily="34" charset="0"/>
              </a:rPr>
              <a:t>Explíquelas.</a:t>
            </a:r>
            <a:endParaRPr sz="2800"/>
          </a:p>
          <a:p>
            <a:pPr indent="-514350" marL="596646">
              <a:buFont typeface="+mj-lt"/>
              <a:buAutoNum type="arabicPeriod"/>
            </a:pPr>
            <a:r>
              <a:rPr dirty="0" sz="2800" lang="es-ES" smtClean="0">
                <a:latin typeface="Arial" panose="020B0604020202020204" pitchFamily="34" charset="0"/>
                <a:cs typeface="Arial" panose="020B0604020202020204" pitchFamily="34" charset="0"/>
              </a:rPr>
              <a:t>Estudiar para la siguiente clase:</a:t>
            </a:r>
            <a:endParaRPr sz="2800"/>
          </a:p>
          <a:p>
            <a:r>
              <a:rPr dirty="0" sz="2800" lang="es-ES" smtClean="0"/>
              <a:t>La </a:t>
            </a:r>
            <a:r>
              <a:rPr dirty="0" sz="2800" lang="es-ES"/>
              <a:t>Ley </a:t>
            </a:r>
            <a:r>
              <a:rPr dirty="0" sz="2800" lang="es-ES" smtClean="0"/>
              <a:t>107/2009.</a:t>
            </a:r>
            <a:endParaRPr sz="2800"/>
          </a:p>
          <a:p>
            <a:r>
              <a:rPr dirty="0" sz="2800" lang="es-ES"/>
              <a:t>L</a:t>
            </a:r>
            <a:r>
              <a:rPr dirty="0" sz="2800" lang="es-ES" smtClean="0"/>
              <a:t>a </a:t>
            </a:r>
            <a:r>
              <a:rPr dirty="0" sz="2800" lang="es-ES"/>
              <a:t>Resolución 60/2011</a:t>
            </a:r>
            <a:r>
              <a:rPr dirty="0" sz="2800" lang="es-ES" smtClean="0"/>
              <a:t>.</a:t>
            </a:r>
            <a:endParaRPr sz="2800"/>
          </a:p>
          <a:p>
            <a:pPr indent="0" marL="82296">
              <a:buNone/>
            </a:pPr>
            <a:endParaRPr dirty="0" sz="2800" lang="es-ES" smtClean="0"/>
          </a:p>
          <a:p>
            <a:endParaRPr dirty="0" sz="2800" lang="es-ES"/>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pic>
        <p:nvPicPr>
          <p:cNvPr id="2097156" name="Imagen 3"/>
          <p:cNvPicPr>
            <a:picLocks noChangeAspect="1"/>
          </p:cNvPicPr>
          <p:nvPr/>
        </p:nvPicPr>
        <p:blipFill>
          <a:blip xmlns:r="http://schemas.openxmlformats.org/officeDocument/2006/relationships" r:embed="rId1"/>
          <a:stretch>
            <a:fillRect/>
          </a:stretch>
        </p:blipFill>
        <p:spPr>
          <a:xfrm rot="971440">
            <a:off x="6696593" y="4268565"/>
            <a:ext cx="1958845" cy="2175054"/>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703" name="1 Título"/>
          <p:cNvSpPr>
            <a:spLocks noGrp="1"/>
          </p:cNvSpPr>
          <p:nvPr>
            <p:ph type="ctrTitle"/>
          </p:nvPr>
        </p:nvSpPr>
        <p:spPr>
          <a:xfrm>
            <a:off x="1068404" y="85725"/>
            <a:ext cx="6170596"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a:t>
            </a:r>
            <a:r>
              <a:rPr altLang="en-US" b="1" dirty="0" sz="2000" lang="es-ES" smtClean="0">
                <a:solidFill>
                  <a:schemeClr val="tx1"/>
                </a:solidFill>
                <a:effectLst/>
                <a:latin typeface="Arial" pitchFamily="34" charset="0"/>
                <a:cs typeface="Arial" pitchFamily="34" charset="0"/>
              </a:rPr>
              <a:t>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705" name="2 Subtítulo"/>
          <p:cNvSpPr>
            <a:spLocks noGrp="1"/>
          </p:cNvSpPr>
          <p:nvPr>
            <p:ph type="subTitle" idx="1"/>
          </p:nvPr>
        </p:nvSpPr>
        <p:spPr>
          <a:xfrm>
            <a:off x="1068423" y="2740991"/>
            <a:ext cx="7924800" cy="980928"/>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707"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0"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09"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2"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11"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dirty="0" sz="2000" lang="es-ES" smtClean="0">
                <a:latin typeface="Century Gothic" panose="020B0502020202020204" pitchFamily="34" charset="0"/>
              </a:rPr>
              <a:t>Lic.</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DELL</cp:lastModifiedBy>
  <dcterms:created xsi:type="dcterms:W3CDTF">2017-11-07T16:12:46Z</dcterms:created>
  <dcterms:modified xsi:type="dcterms:W3CDTF">2026-09-16T17:56:17Z</dcterms:modified>
</cp:coreProperties>
</file>