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5" r:id="rId9"/>
    <p:sldId id="264" r:id="rId10"/>
    <p:sldId id="262" r:id="rId11"/>
    <p:sldId id="263" r:id="rId12"/>
  </p:sldIdLst>
  <p:sldSz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clrMru>
    <a:srgbClr val="00808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4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tableStyles" Target="tableStyles.xml"/><Relationship Id="rId14" Type="http://schemas.openxmlformats.org/officeDocument/2006/relationships/presProps" Target="presProps.xml"/><Relationship Id="rId15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0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ctrTitle" hasCustomPrompt="1"/>
          </p:nvPr>
        </p:nvSpPr>
        <p:spPr>
          <a:xfrm>
            <a:off x="802227" y="3836213"/>
            <a:ext cx="10791152" cy="1845096"/>
          </a:xfrm>
          <a:noFill/>
          <a:effectLst>
            <a:outerShdw algn="tl" blurRad="50800" dir="2700000" dist="38100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r">
              <a:defRPr sz="4800">
                <a:solidFill>
                  <a:schemeClr val="bg1"/>
                </a:solidFill>
              </a:defRPr>
            </a:lvl1pPr>
          </a:lstStyle>
          <a:p>
            <a:r>
              <a:rPr dirty="0" lang="en-US"/>
              <a:t>Click to edit </a:t>
            </a:r>
            <a:br>
              <a:rPr dirty="0" lang="en-US"/>
            </a:br>
            <a:r>
              <a:rPr dirty="0" lang="en-US"/>
              <a:t>Master title style</a:t>
            </a:r>
          </a:p>
        </p:txBody>
      </p:sp>
      <p:sp>
        <p:nvSpPr>
          <p:cNvPr id="1048601" name="Subtitle 2"/>
          <p:cNvSpPr>
            <a:spLocks noGrp="1"/>
          </p:cNvSpPr>
          <p:nvPr>
            <p:ph type="subTitle" idx="1"/>
          </p:nvPr>
        </p:nvSpPr>
        <p:spPr>
          <a:xfrm>
            <a:off x="802226" y="5668674"/>
            <a:ext cx="10791155" cy="814425"/>
          </a:xfrm>
        </p:spPr>
        <p:txBody>
          <a:bodyPr>
            <a:normAutofit/>
          </a:bodyPr>
          <a:lstStyle>
            <a:lvl1pPr algn="r" indent="0" marL="0">
              <a:buNone/>
              <a:defRPr b="0" sz="3733" i="0">
                <a:solidFill>
                  <a:srgbClr val="002060"/>
                </a:solidFill>
              </a:defRPr>
            </a:lvl1pPr>
            <a:lvl2pPr algn="ctr" indent="0" marL="609585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121917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1828754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2438339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3047924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3657509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4267093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4876678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dirty="0" lang="en-US"/>
              <a:t>Click to edit Master subtitle style</a:t>
            </a:r>
          </a:p>
        </p:txBody>
      </p:sp>
      <p:sp>
        <p:nvSpPr>
          <p:cNvPr id="104860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0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Title 1"/>
          <p:cNvSpPr>
            <a:spLocks noGrp="1"/>
          </p:cNvSpPr>
          <p:nvPr>
            <p:ph type="title"/>
          </p:nvPr>
        </p:nvSpPr>
        <p:spPr>
          <a:xfrm>
            <a:off x="598620" y="1722845"/>
            <a:ext cx="10994760" cy="1018033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24" name="Content Placeholder 2"/>
          <p:cNvSpPr>
            <a:spLocks noGrp="1"/>
          </p:cNvSpPr>
          <p:nvPr>
            <p:ph idx="1"/>
          </p:nvPr>
        </p:nvSpPr>
        <p:spPr>
          <a:xfrm>
            <a:off x="598621" y="2818180"/>
            <a:ext cx="10994760" cy="3461307"/>
          </a:xfrm>
        </p:spPr>
        <p:txBody>
          <a:bodyPr/>
          <a:lstStyle>
            <a:lvl1pPr algn="l">
              <a:defRPr sz="3733">
                <a:solidFill>
                  <a:schemeClr val="bg1"/>
                </a:solidFill>
              </a:defRPr>
            </a:lvl1pPr>
            <a:lvl2pPr algn="l">
              <a:defRPr>
                <a:solidFill>
                  <a:schemeClr val="bg1"/>
                </a:solidFill>
              </a:defRPr>
            </a:lvl2pPr>
            <a:lvl3pPr algn="l">
              <a:defRPr>
                <a:solidFill>
                  <a:schemeClr val="bg1"/>
                </a:solidFill>
              </a:defRPr>
            </a:lvl3pPr>
            <a:lvl4pPr algn="l">
              <a:defRPr>
                <a:solidFill>
                  <a:schemeClr val="bg1"/>
                </a:solidFill>
              </a:defRPr>
            </a:lvl4pPr>
            <a:lvl5pPr algn="l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2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1_Title and Content">
    <p:bg>
      <p:bgPr>
        <a:blipFill rotWithShape="1" dpi="0">
          <a:blip xmlns:r="http://schemas.openxmlformats.org/officeDocument/2006/relationships" r:embed="rId1">
            <a:lum/>
          </a:blip>
          <a:srcRect/>
          <a:stretch>
            <a:fillRect/>
          </a:stretch>
        </a:blipFill>
      </p:bgPr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Title 1"/>
          <p:cNvSpPr>
            <a:spLocks noGrp="1"/>
          </p:cNvSpPr>
          <p:nvPr>
            <p:ph type="title"/>
          </p:nvPr>
        </p:nvSpPr>
        <p:spPr>
          <a:xfrm>
            <a:off x="3652719" y="578507"/>
            <a:ext cx="7940660" cy="763525"/>
          </a:xfrm>
        </p:spPr>
        <p:txBody>
          <a:bodyPr>
            <a:normAutofit/>
          </a:bodyPr>
          <a:lstStyle>
            <a:lvl1pPr algn="l">
              <a:defRPr sz="48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583" name="Content Placeholder 2"/>
          <p:cNvSpPr>
            <a:spLocks noGrp="1"/>
          </p:cNvSpPr>
          <p:nvPr>
            <p:ph idx="1"/>
          </p:nvPr>
        </p:nvSpPr>
        <p:spPr>
          <a:xfrm>
            <a:off x="3652719" y="1598079"/>
            <a:ext cx="7940660" cy="4681415"/>
          </a:xfrm>
        </p:spPr>
        <p:txBody>
          <a:bodyPr/>
          <a:lstStyle>
            <a:lvl1pPr>
              <a:defRPr sz="3733">
                <a:solidFill>
                  <a:srgbClr val="002060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58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dirty="0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b="1" cap="all" sz="5333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41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indent="0" marL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indent="0" marL="609585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indent="0" marL="121917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indent="0" marL="182875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indent="0" marL="243833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indent="0" marL="3047924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indent="0" marL="3657509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indent="0" marL="4267093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indent="0" marL="4876678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6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7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4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1"/>
          <p:cNvSpPr>
            <a:spLocks noGrp="1"/>
          </p:cNvSpPr>
          <p:nvPr>
            <p:ph type="title"/>
          </p:nvPr>
        </p:nvSpPr>
        <p:spPr>
          <a:xfrm>
            <a:off x="598620" y="1596540"/>
            <a:ext cx="10994761" cy="814427"/>
          </a:xfrm>
        </p:spPr>
        <p:txBody>
          <a:bodyPr>
            <a:normAutofit/>
          </a:bodyPr>
          <a:lstStyle>
            <a:lvl1pPr algn="l">
              <a:defRPr baseline="0" sz="4800">
                <a:solidFill>
                  <a:srgbClr val="00206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dirty="0" lang="en-US"/>
              <a:t>Click to edit Master title style</a:t>
            </a:r>
          </a:p>
        </p:txBody>
      </p:sp>
      <p:sp>
        <p:nvSpPr>
          <p:cNvPr id="1048606" name="Text Placeholder 2"/>
          <p:cNvSpPr>
            <a:spLocks noGrp="1"/>
          </p:cNvSpPr>
          <p:nvPr>
            <p:ph type="body" idx="1"/>
          </p:nvPr>
        </p:nvSpPr>
        <p:spPr>
          <a:xfrm>
            <a:off x="715839" y="2446425"/>
            <a:ext cx="5386917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7" name="Content Placeholder 3"/>
          <p:cNvSpPr>
            <a:spLocks noGrp="1"/>
          </p:cNvSpPr>
          <p:nvPr>
            <p:ph sz="half" idx="2"/>
          </p:nvPr>
        </p:nvSpPr>
        <p:spPr>
          <a:xfrm>
            <a:off x="715839" y="3021786"/>
            <a:ext cx="5386917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0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1" y="2446425"/>
            <a:ext cx="5389033" cy="639763"/>
          </a:xfrm>
        </p:spPr>
        <p:txBody>
          <a:bodyPr anchor="b"/>
          <a:lstStyle>
            <a:lvl1pPr algn="ctr" indent="0" marL="0">
              <a:buNone/>
              <a:defRPr b="1" sz="3200">
                <a:solidFill>
                  <a:schemeClr val="bg1"/>
                </a:solidFill>
              </a:defRPr>
            </a:lvl1pPr>
            <a:lvl2pPr indent="0" marL="609585">
              <a:buNone/>
              <a:defRPr b="1" sz="2667"/>
            </a:lvl2pPr>
            <a:lvl3pPr indent="0" marL="1219170">
              <a:buNone/>
              <a:defRPr b="1" sz="2400"/>
            </a:lvl3pPr>
            <a:lvl4pPr indent="0" marL="1828754">
              <a:buNone/>
              <a:defRPr b="1" sz="2133"/>
            </a:lvl4pPr>
            <a:lvl5pPr indent="0" marL="2438339">
              <a:buNone/>
              <a:defRPr b="1" sz="2133"/>
            </a:lvl5pPr>
            <a:lvl6pPr indent="0" marL="3047924">
              <a:buNone/>
              <a:defRPr b="1" sz="2133"/>
            </a:lvl6pPr>
            <a:lvl7pPr indent="0" marL="3657509">
              <a:buNone/>
              <a:defRPr b="1" sz="2133"/>
            </a:lvl7pPr>
            <a:lvl8pPr indent="0" marL="4267093">
              <a:buNone/>
              <a:defRPr b="1" sz="2133"/>
            </a:lvl8pPr>
            <a:lvl9pPr indent="0" marL="4876678">
              <a:buNone/>
              <a:defRPr b="1" sz="2133"/>
            </a:lvl9pPr>
          </a:lstStyle>
          <a:p>
            <a:pPr lvl="0"/>
            <a:r>
              <a:rPr dirty="0" lang="en-US"/>
              <a:t>Click to edit Master text styles</a:t>
            </a:r>
          </a:p>
        </p:txBody>
      </p:sp>
      <p:sp>
        <p:nvSpPr>
          <p:cNvPr id="1048609" name="Content Placeholder 5"/>
          <p:cNvSpPr>
            <a:spLocks noGrp="1"/>
          </p:cNvSpPr>
          <p:nvPr>
            <p:ph sz="quarter" idx="4"/>
          </p:nvPr>
        </p:nvSpPr>
        <p:spPr>
          <a:xfrm>
            <a:off x="6096001" y="3021786"/>
            <a:ext cx="5389033" cy="2850495"/>
          </a:xfrm>
        </p:spPr>
        <p:txBody>
          <a:bodyPr/>
          <a:lstStyle>
            <a:lvl1pPr algn="ctr">
              <a:defRPr sz="3200">
                <a:solidFill>
                  <a:schemeClr val="bg1"/>
                </a:solidFill>
              </a:defRPr>
            </a:lvl1pPr>
            <a:lvl2pPr algn="ctr">
              <a:defRPr sz="2667">
                <a:solidFill>
                  <a:schemeClr val="bg1"/>
                </a:solidFill>
              </a:defRPr>
            </a:lvl2pPr>
            <a:lvl3pPr algn="ctr">
              <a:defRPr sz="2400">
                <a:solidFill>
                  <a:schemeClr val="bg1"/>
                </a:solidFill>
              </a:defRPr>
            </a:lvl3pPr>
            <a:lvl4pPr algn="ctr">
              <a:defRPr sz="2133">
                <a:solidFill>
                  <a:schemeClr val="bg1"/>
                </a:solidFill>
              </a:defRPr>
            </a:lvl4pPr>
            <a:lvl5pPr algn="ctr">
              <a:defRPr sz="2133">
                <a:solidFill>
                  <a:schemeClr val="bg1"/>
                </a:solidFill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dirty="0" lang="en-US"/>
              <a:t>Click to edit Master text styles</a:t>
            </a:r>
          </a:p>
          <a:p>
            <a:pPr lvl="1"/>
            <a:r>
              <a:rPr dirty="0" lang="en-US"/>
              <a:t>Second level</a:t>
            </a:r>
          </a:p>
          <a:p>
            <a:pPr lvl="2"/>
            <a:r>
              <a:rPr dirty="0" lang="en-US"/>
              <a:t>Third level</a:t>
            </a:r>
          </a:p>
          <a:p>
            <a:pPr lvl="3"/>
            <a:r>
              <a:rPr dirty="0" lang="en-US"/>
              <a:t>Fourth level</a:t>
            </a:r>
          </a:p>
          <a:p>
            <a:pPr lvl="4"/>
            <a:r>
              <a:rPr dirty="0" lang="en-US"/>
              <a:t>Fifth level</a:t>
            </a:r>
          </a:p>
        </p:txBody>
      </p:sp>
      <p:sp>
        <p:nvSpPr>
          <p:cNvPr id="104861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2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3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5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29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0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b="1" sz="26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5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indent="0" marL="0">
              <a:buNone/>
              <a:defRPr sz="4267"/>
            </a:lvl1pPr>
            <a:lvl2pPr indent="0" marL="609585">
              <a:buNone/>
              <a:defRPr sz="3733"/>
            </a:lvl2pPr>
            <a:lvl3pPr indent="0" marL="1219170">
              <a:buNone/>
              <a:defRPr sz="3200"/>
            </a:lvl3pPr>
            <a:lvl4pPr indent="0" marL="1828754">
              <a:buNone/>
              <a:defRPr sz="2667"/>
            </a:lvl4pPr>
            <a:lvl5pPr indent="0" marL="2438339">
              <a:buNone/>
              <a:defRPr sz="2667"/>
            </a:lvl5pPr>
            <a:lvl6pPr indent="0" marL="3047924">
              <a:buNone/>
              <a:defRPr sz="2667"/>
            </a:lvl6pPr>
            <a:lvl7pPr indent="0" marL="3657509">
              <a:buNone/>
              <a:defRPr sz="2667"/>
            </a:lvl7pPr>
            <a:lvl8pPr indent="0" marL="4267093">
              <a:buNone/>
              <a:defRPr sz="2667"/>
            </a:lvl8pPr>
            <a:lvl9pPr indent="0" marL="4876678">
              <a:buNone/>
              <a:defRPr sz="2667"/>
            </a:lvl9pPr>
          </a:lstStyle>
          <a:p>
            <a:endParaRPr lang="en-US"/>
          </a:p>
        </p:txBody>
      </p:sp>
      <p:sp>
        <p:nvSpPr>
          <p:cNvPr id="1048636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indent="0" marL="0">
              <a:buNone/>
              <a:defRPr sz="1867"/>
            </a:lvl1pPr>
            <a:lvl2pPr indent="0" marL="609585">
              <a:buNone/>
              <a:defRPr sz="1600"/>
            </a:lvl2pPr>
            <a:lvl3pPr indent="0" marL="1219170">
              <a:buNone/>
              <a:defRPr sz="1333"/>
            </a:lvl3pPr>
            <a:lvl4pPr indent="0" marL="1828754">
              <a:buNone/>
              <a:defRPr sz="1200"/>
            </a:lvl4pPr>
            <a:lvl5pPr indent="0" marL="2438339">
              <a:buNone/>
              <a:defRPr sz="1200"/>
            </a:lvl5pPr>
            <a:lvl6pPr indent="0" marL="3047924">
              <a:buNone/>
              <a:defRPr sz="1200"/>
            </a:lvl6pPr>
            <a:lvl7pPr indent="0" marL="3657509">
              <a:buNone/>
              <a:defRPr sz="1200"/>
            </a:lvl7pPr>
            <a:lvl8pPr indent="0" marL="4267093">
              <a:buNone/>
              <a:defRPr sz="1200"/>
            </a:lvl8pPr>
            <a:lvl9pPr indent="0" marL="4876678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19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2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1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6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97152" name="Picture 6" descr="E:\websites\free-power-point-templates\2012\logos.png"/>
          <p:cNvPicPr>
            <a:picLocks noChangeAspect="1" noChangeArrowheads="1"/>
          </p:cNvPicPr>
          <p:nvPr userDrawn="1"/>
        </p:nvPicPr>
        <p:blipFill>
          <a:blip xmlns:r="http://schemas.openxmlformats.org/officeDocument/2006/relationships" r:embed="rId1"/>
          <a:stretch>
            <a:fillRect/>
          </a:stretch>
        </p:blipFill>
        <p:spPr bwMode="auto">
          <a:xfrm>
            <a:off x="5224408" y="3101618"/>
            <a:ext cx="1951712" cy="702615"/>
          </a:xfrm>
          <a:prstGeom prst="rect"/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image" Target="../media/image4.jpeg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 dpi="0">
          <a:blip xmlns:r="http://schemas.openxmlformats.org/officeDocument/2006/relationships" r:embed="rId13">
            <a:lum/>
          </a:blip>
          <a:srcRect/>
          <a:stretch>
            <a:fillRect/>
          </a:stretch>
        </a:blipFill>
      </p:bgPr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53074F12-AA26-4AC8-9962-C36BB8F32554}" type="datetimeFigureOut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l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B82CCC60-E8CD-4174-8B1A-7DF615B22EEF}" type="slidenum">
              <a:rPr baseline="0" b="0" cap="none" sz="1600" i="0" kern="1200" kumimoji="0" lang="en-US" noProof="0" normalizeH="0" spc="0" strike="noStrike" u="none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algn="r" defTabSz="1219170" eaLnBrk="1" fontAlgn="auto" hangingPunct="1" indent="0" latinLnBrk="0" lvl="0" marL="0" marR="0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</a:fld>
            <a:endParaRPr baseline="0" b="0" cap="none" sz="1600" i="0" kern="1200" kumimoji="0" lang="en-US" noProof="0" normalizeH="0" spc="0" strike="noStrike" u="none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48581" name="TextBox 6"/>
          <p:cNvSpPr txBox="1"/>
          <p:nvPr userDrawn="1"/>
        </p:nvSpPr>
        <p:spPr>
          <a:xfrm>
            <a:off x="-12200" y="6951663"/>
            <a:ext cx="11186167" cy="666977"/>
          </a:xfrm>
          <a:prstGeom prst="rect"/>
          <a:noFill/>
        </p:spPr>
        <p:txBody>
          <a:bodyPr rtlCol="0" wrap="square">
            <a:spAutoFit/>
          </a:bodyPr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This presentation uses a free template provided by FPPT.com</a:t>
            </a:r>
          </a:p>
          <a:p>
            <a:pPr algn="l" defTabSz="121917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sz="1867" i="0" kern="1200" kumimoji="0" lang="en-US" noProof="0" normalizeH="0" spc="0" strike="noStrike" u="none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www.free-power-point-templates.com</a:t>
            </a:r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219170" eaLnBrk="1" hangingPunct="1" latinLnBrk="0" rtl="0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1219170" eaLnBrk="1" hangingPunct="1" indent="-457189" latinLnBrk="0" marL="457189" rtl="0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indent="-380990" latinLnBrk="0" marL="990575" rtl="0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indent="-304792" latinLnBrk="0" marL="1523962" rtl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indent="-304792" latinLnBrk="0" marL="2133547" rtl="0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indent="-304792" latinLnBrk="0" marL="2743131" rtl="0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indent="-304792" latinLnBrk="0" marL="335271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indent="-304792" latinLnBrk="0" marL="3962301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indent="-304792" latinLnBrk="0" marL="4571886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indent="-304792" latinLnBrk="0" marL="5181470" rtl="0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1219170" eaLnBrk="1" hangingPunct="1" latinLnBrk="0" marL="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1219170" eaLnBrk="1" hangingPunct="1" latinLnBrk="0" marL="609585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1219170" eaLnBrk="1" hangingPunct="1" latinLnBrk="0" marL="1219170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1219170" eaLnBrk="1" hangingPunct="1" latinLnBrk="0" marL="182875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1219170" eaLnBrk="1" hangingPunct="1" latinLnBrk="0" marL="243833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1219170" eaLnBrk="1" hangingPunct="1" latinLnBrk="0" marL="3047924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1219170" eaLnBrk="1" hangingPunct="1" latinLnBrk="0" marL="3657509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1219170" eaLnBrk="1" hangingPunct="1" latinLnBrk="0" marL="4267093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1219170" eaLnBrk="1" hangingPunct="1" latinLnBrk="0" marL="4876678" rtl="0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88" name="CuadroTexto 4"/>
          <p:cNvSpPr txBox="1"/>
          <p:nvPr/>
        </p:nvSpPr>
        <p:spPr>
          <a:xfrm rot="20530022">
            <a:off x="419408" y="1866933"/>
            <a:ext cx="1839325" cy="1104263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L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b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o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ratorio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de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j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cicios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de 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u</a:t>
            </a:r>
            <a:r>
              <a:rPr altLang="zh-CN"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ditoría </a:t>
            </a:r>
            <a:endParaRPr altLang="en-US" lang="zh-CN"/>
          </a:p>
        </p:txBody>
      </p:sp>
      <p:sp>
        <p:nvSpPr>
          <p:cNvPr id="104858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r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ana 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Rectangle 3"/>
          <p:cNvSpPr/>
          <p:nvPr/>
        </p:nvSpPr>
        <p:spPr>
          <a:xfrm>
            <a:off x="3450030" y="1266679"/>
            <a:ext cx="8153968" cy="3337678"/>
          </a:xfrm>
          <a:prstGeom prst="rect"/>
        </p:spPr>
        <p:txBody>
          <a:bodyPr wrap="square">
            <a:spAutoFit/>
          </a:bodyPr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Práctica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Tema 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b="1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Auditoría de Gestión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n-US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áreas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ales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es-ES" dirty="0" sz="3200" lang="en-U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 sz="3200"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b="1" dirty="0" sz="3200" lang="es-ES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Sumario</a:t>
            </a:r>
            <a:r>
              <a:rPr dirty="0" sz="3200" lang="es-E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altLang="en-US" lang="zh-CN"/>
          </a:p>
          <a:p>
            <a:pPr algn="just" indent="-457200" marL="457200">
              <a:lnSpc>
                <a:spcPct val="107000"/>
              </a:lnSpc>
              <a:spcAft>
                <a:spcPts val="800"/>
              </a:spcAft>
              <a:buFontTx/>
              <a:buChar char="-"/>
            </a:pP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tión 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novación </a:t>
            </a:r>
            <a:r>
              <a:rPr altLang="zh-CN" dirty="0" sz="3200" lang="en-US" smtClean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altLang="en-US" lang="zh-C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"/>
          <p:cNvSpPr txBox="1"/>
          <p:nvPr/>
        </p:nvSpPr>
        <p:spPr>
          <a:xfrm>
            <a:off x="3360352" y="51693"/>
            <a:ext cx="8739893" cy="6626860"/>
          </a:xfrm>
          <a:prstGeom prst="rect"/>
        </p:spPr>
        <p:txBody>
          <a:bodyPr rtlCol="0" wrap="square">
            <a:spAutoFit/>
          </a:bodyPr>
          <a:p>
            <a:r>
              <a:rPr b="1" sz="1800" lang="es-US">
                <a:solidFill>
                  <a:srgbClr val="000000"/>
                </a:solidFill>
              </a:rPr>
              <a:t>PREGUNTAS DE REPASO
</a:t>
            </a:r>
            <a:r>
              <a:rPr b="1" sz="1800" lang="es-US">
                <a:solidFill>
                  <a:srgbClr val="000000"/>
                </a:solidFill>
              </a:rPr>
              <a:t>2.6.1</a:t>
            </a:r>
            <a:r>
              <a:rPr sz="1800" lang="es-US">
                <a:solidFill>
                  <a:srgbClr val="000000"/>
                </a:solidFill>
              </a:rPr>
              <a:t> Marque con una X el concepto correcto a que se refiere la definición dada. Complete los espacios en blanco. Explique su respuesta en ambos casos.
Mencione los procesos de gestión básicos a evaluar en la gestión de Investigación y Desarrollo (I+D).
_______________________________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altLang="es-US" sz="1800" lang="en-US">
                <a:solidFill>
                  <a:srgbClr val="000000"/>
                </a:solidFill>
              </a:rPr>
              <a:t> </a:t>
            </a:r>
            <a:r>
              <a:rPr sz="1800" lang="es-US">
                <a:solidFill>
                  <a:srgbClr val="000000"/>
                </a:solidFill>
              </a:rPr>
              <a:t>
Los Programas de Ciencia e Innovación Tecnológica constituyen la célula básica para la organización, ejecución, financiamiento y control de actividades vinculadas con la investigación científica, el desarrollo tecnológico, la innovación tecnológica, la prestación de servicios científicos y tecnológicos de alto nivel de especialización, las producciones especializadas, la formación de recursos humanos, la gerencia y otras, que materializan objetivos y resultados propios o de los programas en que están insertados.
Falso _____ 
Verdadero ______
Los Proyectos de Ciencia e Innovación Tecnológica constituyen el conjunto integrado de actividades diversas de ciencia y tecnología, organizadas fundamentalmente en proyectos, con el objetivo de resolver los problemas identificados en las prioridades, y dirigidos a lograr resultados e impactos específicos en un período determinado.
Falso _____ 
Verdadero ______</a:t>
            </a:r>
            <a:endParaRPr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"/>
          <p:cNvSpPr txBox="1"/>
          <p:nvPr/>
        </p:nvSpPr>
        <p:spPr>
          <a:xfrm>
            <a:off x="3239293" y="-17485"/>
            <a:ext cx="8757187" cy="7109460"/>
          </a:xfrm>
          <a:prstGeom prst="rect"/>
        </p:spPr>
        <p:txBody>
          <a:bodyPr rtlCol="0" wrap="square">
            <a:spAutoFit/>
          </a:bodyPr>
          <a:p>
            <a:r>
              <a:rPr sz="1800" lang="es-US">
                <a:solidFill>
                  <a:srgbClr val="000000"/>
                </a:solidFill>
              </a:rPr>
              <a:t>Documento emitido, a solicitud, por una oficina gubernamental ( o una oficina regional que actúa para diversos países) que describe una invención y crea una situación jurídica a la que la invención puede normalmente ser explotada (fabricada, utilizada, vendida, importada) sólo con la autorización del titular. La protección que se confiere está limitada en el tiempo (generalmente de 15 a 20  años).
Patente _____
	  Marca _____
	  Invención ____
Significa una solución a un problema concreto en la esfera de la tecnología, que puede referirse a un producto o a un procedimiento. Es patentable si se trata de un proceder nuevo, que envuelve una actividad inventiva y que es susceptible de aplicación industrial.
Marca_______
Invención _____
	  Patente ______
Significa un signo que sirve par distinguir las mercancías, como hace la marca de servicio con respecto a los servicios de una empresa comercial o industrial (de ese modo señala su origen y conlleva la garantía de una cierta calidad permanente). El signo puede consistir en una o más palabras, letras, números, dibujos, fotos, etc. Distintivos
Marca_______
Invención _____
	  Patente ______
</a:t>
            </a:r>
            <a:endParaRPr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"/>
          <p:cNvSpPr txBox="1"/>
          <p:nvPr/>
        </p:nvSpPr>
        <p:spPr>
          <a:xfrm>
            <a:off x="3291175" y="259228"/>
            <a:ext cx="8688010" cy="6465571"/>
          </a:xfrm>
          <a:prstGeom prst="rect"/>
        </p:spPr>
        <p:txBody>
          <a:bodyPr rtlCol="0" wrap="square">
            <a:spAutoFit/>
          </a:bodyPr>
          <a:p>
            <a:r>
              <a:rPr sz="2000" lang="es-US">
                <a:solidFill>
                  <a:srgbClr val="000000"/>
                </a:solidFill>
              </a:rPr>
              <a:t>Significa los conocimientos sistemáticos para la fabricación de un producto, la aplicación de un procedimiento o la prestación de un servicio, o en la información o calificación técnicas, o en los servicios y asistencia proporcionados por expertos para la proyección, la instalación, la operación, o el mantenimiento de una planta industrial o para la administración de una empresa industrial o comercial o sus actividades.
Licencia _______
Tecnología _____
	  Patente ______
Las tareas principales de la Planificación de la Ciencia, Tecnología y Medio ambiente se refieren a:
La planificación de las investigaciones científicas y los trabajos de desarrollo. __
No desarrollar de nuevos productos ni sustituir de los obsoletos. ____
No adquisición ni venta de patentes. ______
____________________________________________________
____________________________________________________
____________________________________________________
</a:t>
            </a:r>
            <a:endParaRPr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"/>
          <p:cNvSpPr txBox="1"/>
          <p:nvPr/>
        </p:nvSpPr>
        <p:spPr>
          <a:xfrm>
            <a:off x="3170116" y="138166"/>
            <a:ext cx="8930129" cy="6306820"/>
          </a:xfrm>
          <a:prstGeom prst="rect"/>
        </p:spPr>
        <p:txBody>
          <a:bodyPr rtlCol="0" wrap="square">
            <a:spAutoFit/>
          </a:bodyPr>
          <a:p>
            <a:r>
              <a:rPr sz="1800" lang="es-US">
                <a:solidFill>
                  <a:srgbClr val="000000"/>
                </a:solidFill>
              </a:rPr>
              <a:t>Los organismos y entidades vinculados al Sistema de Programas y Proyectos de Ciencia e Innovación Tecnológica deben efectuar:
Evaluaciones parciales ______
Evaluaciones finales _______
Auditoría de Proyecto _____
Las formas en que se puede organizar el Sistema Interno de Propiedad Industrial son las siguientes:
Area organizativa que dirija y participe en la actividad relativa a la Propiedad Industrial. ____
__________________________________
__________________________________
Para el diseño de un Sistema Interno de Propiedad Industrial, la entidad debe considerar los factores siguientes:
nivel de subordinación, marco y grado de autonomía, sector de competencia y radio de acción_____
cultura existente en materia de Propiedad Industrial, y cantidad  de funcionarios capacitados en esta disciplina _____
_______________________________
_______________________________
_______________________________</a:t>
            </a:r>
            <a:endParaRPr sz="18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"/>
          <p:cNvSpPr txBox="1"/>
          <p:nvPr/>
        </p:nvSpPr>
        <p:spPr>
          <a:xfrm>
            <a:off x="3239293" y="190050"/>
            <a:ext cx="8654105" cy="6466205"/>
          </a:xfrm>
          <a:prstGeom prst="rect"/>
        </p:spPr>
        <p:txBody>
          <a:bodyPr rtlCol="0" wrap="square">
            <a:spAutoFit/>
          </a:bodyPr>
          <a:p>
            <a:r>
              <a:rPr altLang="es-US" b="1" sz="2000" lang="en-US">
                <a:solidFill>
                  <a:srgbClr val="000000"/>
                </a:solidFill>
              </a:rPr>
              <a:t>2</a:t>
            </a:r>
            <a:r>
              <a:rPr altLang="es-US" b="1" sz="2000" lang="en-US">
                <a:solidFill>
                  <a:srgbClr val="000000"/>
                </a:solidFill>
              </a:rPr>
              <a:t>.</a:t>
            </a:r>
            <a:r>
              <a:rPr altLang="es-US" b="1" sz="2000" lang="en-US">
                <a:solidFill>
                  <a:srgbClr val="000000"/>
                </a:solidFill>
              </a:rPr>
              <a:t>6</a:t>
            </a:r>
            <a:r>
              <a:rPr altLang="es-US" b="1" sz="2000" lang="en-US">
                <a:solidFill>
                  <a:srgbClr val="000000"/>
                </a:solidFill>
              </a:rPr>
              <a:t>.</a:t>
            </a:r>
            <a:r>
              <a:rPr altLang="es-US" b="1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Ejemplifique para cada uno de los procedimientos de auditoría al Sistema de Investigación y Desarrollo, qué técnica de recolección de información y evidencia de auditoría Ud. utilizaría.
</a:t>
            </a:r>
            <a:r>
              <a:rPr altLang="es-US" sz="2000" lang="en-US">
                <a:solidFill>
                  <a:srgbClr val="000000"/>
                </a:solidFill>
              </a:rPr>
              <a:t>1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Evaluar el cumplimiento de los procedimientos establecidos para los procesos de diseño, formulación, aprobación, ejecución y control de los planes a corto, mediano y largo plazo, vinculados con los programas y proyectos de Ciencia e Innovación Tecnológica.
</a:t>
            </a:r>
            <a:r>
              <a:rPr altLang="es-US" sz="2000" lang="en-US">
                <a:solidFill>
                  <a:srgbClr val="000000"/>
                </a:solidFill>
              </a:rPr>
              <a:t>2</a:t>
            </a:r>
            <a:r>
              <a:rPr altLang="es-US" sz="2000" lang="en-US">
                <a:solidFill>
                  <a:srgbClr val="000000"/>
                </a:solidFill>
              </a:rPr>
              <a:t>.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altLang="es-US" sz="2000" lang="en-US">
                <a:solidFill>
                  <a:srgbClr val="000000"/>
                </a:solidFill>
              </a:rPr>
              <a:t> </a:t>
            </a:r>
            <a:r>
              <a:rPr sz="2000" lang="es-US">
                <a:solidFill>
                  <a:srgbClr val="000000"/>
                </a:solidFill>
              </a:rPr>
              <a:t>Revisar los procesos asociados a la implementación del Sistema de Propiedad Industrial en la entidad auditada, que debe incluir, como mínimo, procedimientos referidos a:
Consulta de la documentación necesaria en materia de Propiedad Industrial;
Evaluación de la conveniencia de la protección jurídica en Cuba y en el extranjero de los resultados de las investigaciones aplicadas y otros resultados tecnológicos; y
Implementación de los mecanismos y procedimientos como Información Oficial Clasificada o Limitada de los conocimientos e informaciones técnicas y de otro tipo.</a:t>
            </a:r>
            <a:endParaRPr b="1" sz="20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3" name=""/>
          <p:cNvSpPr txBox="1"/>
          <p:nvPr/>
        </p:nvSpPr>
        <p:spPr>
          <a:xfrm>
            <a:off x="3334998" y="277221"/>
            <a:ext cx="8428599" cy="4800600"/>
          </a:xfrm>
          <a:prstGeom prst="rect"/>
        </p:spPr>
        <p:txBody>
          <a:bodyPr rtlCol="0" wrap="square">
            <a:spAutoFit/>
          </a:bodyPr>
          <a:p>
            <a:r>
              <a:rPr altLang="es-US" sz="2400" lang="en-US">
                <a:solidFill>
                  <a:srgbClr val="000000"/>
                </a:solidFill>
              </a:rPr>
              <a:t>3</a:t>
            </a:r>
            <a:r>
              <a:rPr altLang="es-US" sz="2400" lang="en-US">
                <a:solidFill>
                  <a:srgbClr val="000000"/>
                </a:solidFill>
              </a:rPr>
              <a:t>.</a:t>
            </a:r>
            <a:r>
              <a:rPr altLang="es-US" sz="2400" lang="en-US">
                <a:solidFill>
                  <a:srgbClr val="000000"/>
                </a:solidFill>
              </a:rPr>
              <a:t> </a:t>
            </a:r>
            <a:r>
              <a:rPr sz="2400" lang="es-US">
                <a:solidFill>
                  <a:srgbClr val="000000"/>
                </a:solidFill>
              </a:rPr>
              <a:t>Comprobar el cumplimiento de los lineamientos metodológicos para el diseño y la organización de Sistemas Internos de Propiedad Industrial, a partir de la evaluación de los factores siguientes:
Perfil de la actividad de la entidad;
Dimensión del integrante del Sistema y cantidad de resultados, actuales o estimados; 
Situación en el mercado e impacto de su actividad;
Nivel de subordinación, marco y grado de autonomía, sector de competencia y radio de acción; y
Cultura existente en materia de Propiedad Industrial, y cantidad de funcionarios capacitados en esta disciplina.</a:t>
            </a:r>
            <a:endParaRPr sz="2400" lang="es-US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Rectangle 3"/>
          <p:cNvSpPr/>
          <p:nvPr/>
        </p:nvSpPr>
        <p:spPr>
          <a:xfrm>
            <a:off x="3134470" y="447977"/>
            <a:ext cx="9016621" cy="1829641"/>
          </a:xfrm>
          <a:prstGeom prst="rect"/>
        </p:spPr>
        <p:txBody>
          <a:bodyPr wrap="square">
            <a:spAutoFit/>
          </a:bodyPr>
          <a:p>
            <a:pPr algn="just" indent="0" lvl="0"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 sz="2000" lang="en-US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jercicio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2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6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4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C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d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s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udio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6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 smtClean="0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del 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T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e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m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l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l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l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a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b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o</a:t>
            </a:r>
            <a:r>
              <a:rPr altLang="es-ES" dirty="0" sz="2000" lang="en-US" spc="-15">
                <a:latin typeface="Arial" panose="020B0604020202020204" pitchFamily="34" charset="0"/>
                <a:ea typeface="Times New Roman" panose="02020603050405020304" pitchFamily="18" charset="0"/>
              </a:rPr>
              <a:t>ratorio </a:t>
            </a:r>
            <a:r>
              <a:rPr dirty="0" sz="2000" lang="es-ES" spc="-15">
                <a:latin typeface="Arial" panose="020B0604020202020204" pitchFamily="34" charset="0"/>
                <a:ea typeface="Times New Roman" panose="02020603050405020304" pitchFamily="18" charset="0"/>
              </a:rPr>
              <a:t>de Auditoría de Gestión </a:t>
            </a:r>
            <a:endParaRPr dirty="0" sz="2000" lang="en-US"/>
          </a:p>
          <a:p>
            <a:pPr algn="just" indent="-342900" lvl="0" marL="34290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arenR"/>
            </a:pPr>
            <a:endParaRPr dirty="0" sz="2000" lang="es-ES" smtClean="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1048596" name="Rectangle 4"/>
          <p:cNvSpPr/>
          <p:nvPr/>
        </p:nvSpPr>
        <p:spPr>
          <a:xfrm rot="20534529">
            <a:off x="399530" y="1898110"/>
            <a:ext cx="1841500" cy="687070"/>
          </a:xfrm>
          <a:prstGeom prst="rect"/>
        </p:spPr>
        <p:txBody>
          <a:bodyPr wrap="none">
            <a:spAutoFit/>
          </a:bodyPr>
          <a:p>
            <a:pPr algn="ctr"/>
            <a:r>
              <a:rPr dirty="0" sz="2000" lang="es-ES_tradnl" spc="1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Estudio</a:t>
            </a:r>
          </a:p>
          <a:p>
            <a:pPr algn="ctr"/>
            <a:r>
              <a:rPr dirty="0" sz="2000" lang="es-ES_tradnl" spc="1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dirty="0" sz="2000" lang="es-ES_tradnl" spc="1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independiente</a:t>
            </a:r>
            <a:endParaRPr dirty="0" sz="2000" lang="en-US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7" name="Title 3"/>
          <p:cNvSpPr>
            <a:spLocks noGrp="1"/>
          </p:cNvSpPr>
          <p:nvPr>
            <p:ph type="title"/>
          </p:nvPr>
        </p:nvSpPr>
        <p:spPr>
          <a:xfrm>
            <a:off x="3041008" y="1873903"/>
            <a:ext cx="8539281" cy="763525"/>
          </a:xfrm>
        </p:spPr>
        <p:txBody>
          <a:bodyPr>
            <a:noAutofit/>
          </a:bodyPr>
          <a:p>
            <a:pPr algn="ctr"/>
            <a:r>
              <a:rPr dirty="0" lang="en-US" smtClean="0">
                <a:solidFill>
                  <a:schemeClr val="tx1"/>
                </a:solidFill>
              </a:rPr>
              <a:t>Auditoría de Gestión  </a:t>
            </a:r>
            <a:endParaRPr dirty="0" lang="en-US">
              <a:solidFill>
                <a:schemeClr val="tx1"/>
              </a:solidFill>
            </a:endParaRPr>
          </a:p>
        </p:txBody>
      </p:sp>
      <p:sp>
        <p:nvSpPr>
          <p:cNvPr id="1048598" name="CuadroTexto 4"/>
          <p:cNvSpPr txBox="1"/>
          <p:nvPr/>
        </p:nvSpPr>
        <p:spPr>
          <a:xfrm rot="20530022">
            <a:off x="419408" y="1866933"/>
            <a:ext cx="1839325" cy="1104263"/>
          </a:xfrm>
          <a:prstGeom prst="rect"/>
          <a:noFill/>
        </p:spPr>
        <p:txBody>
          <a:bodyPr rtlCol="0" wrap="square">
            <a:spAutoFit/>
          </a:bodyPr>
          <a:p>
            <a:pPr algn="l" defTabSz="914400" eaLnBrk="1" fontAlgn="auto" hangingPunct="1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L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b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o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atorio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j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r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cicio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s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e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 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a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u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d</a:t>
            </a:r>
            <a:r>
              <a:rPr baseline="0" b="0" cap="none" dirty="0" sz="2000" i="0" kern="1200" kumimoji="0" lang="en-US" noProof="0" normalizeH="0" spc="0" strike="noStrike" u="none" smtClean="0">
                <a:ln>
                  <a:noFill/>
                </a:ln>
                <a:solidFill>
                  <a:prstClr val="white"/>
                </a:solidFill>
                <a:effectLst/>
                <a:latin typeface="Calibri"/>
                <a:ea typeface="+mn-ea"/>
                <a:cs typeface="+mn-cs"/>
              </a:rPr>
              <a:t>itoría </a:t>
            </a:r>
            <a:endParaRPr altLang="en-US" lang="zh-CN"/>
          </a:p>
        </p:txBody>
      </p:sp>
      <p:sp>
        <p:nvSpPr>
          <p:cNvPr id="1048599" name="Title 3"/>
          <p:cNvSpPr txBox="1"/>
          <p:nvPr/>
        </p:nvSpPr>
        <p:spPr>
          <a:xfrm>
            <a:off x="3708776" y="4112136"/>
            <a:ext cx="7203746" cy="763525"/>
          </a:xfrm>
          <a:prstGeom prst="rect"/>
        </p:spPr>
        <p:txBody>
          <a:bodyPr anchor="ctr" bIns="45720" lIns="91440" rIns="91440" rtlCol="0" tIns="45720" vert="horz">
            <a:normAutofit/>
          </a:bodyPr>
          <a:lstStyle>
            <a:lvl1pPr algn="l" defTabSz="1219170" eaLnBrk="1" hangingPunct="1" latinLnBrk="0" rtl="0">
              <a:spcBef>
                <a:spcPct val="0"/>
              </a:spcBef>
              <a:buNone/>
              <a:defRPr sz="4800" kern="1200">
                <a:solidFill>
                  <a:srgbClr val="FF9900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 defTabSz="1219170" eaLnBrk="1" fontAlgn="auto" hangingPunct="1" indent="0" latinLnBrk="0" lvl="0" marL="0" marR="0" rtl="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Profesora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s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: </a:t>
            </a:r>
            <a:r>
              <a:rPr baseline="0" b="0" cap="none" dirty="0" sz="3200" i="0" kern="1200" kumimoji="0" lang="en-US" noProof="0" normalizeH="0" spc="0" err="1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Lic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.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Y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e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n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P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a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d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i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la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Triana </a:t>
            </a:r>
            <a:r>
              <a:rPr baseline="0" b="0" cap="none" dirty="0" sz="3200" i="0" kern="1200" kumimoji="0" lang="en-US" noProof="0" normalizeH="0" spc="0" strike="noStrike" u="none" smtClean="0">
                <a:ln>
                  <a:noFill/>
                </a:ln>
                <a:solidFill>
                  <a:prstClr val="black"/>
                </a:solidFill>
                <a:effectLst>
                  <a:outerShdw algn="tl" blurRad="50800" dir="2700000" dist="38100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Calibri"/>
                <a:ea typeface="+mj-ea"/>
                <a:cs typeface="+mj-cs"/>
              </a:rPr>
              <a:t> </a:t>
            </a:r>
            <a:endParaRPr baseline="0" b="0" cap="none" dirty="0" sz="3200" i="0" kern="1200" kumimoji="0" lang="en-US" noProof="0" normalizeH="0" spc="0" strike="noStrike" u="none">
              <a:ln>
                <a:noFill/>
              </a:ln>
              <a:solidFill>
                <a:prstClr val="black"/>
              </a:solidFill>
              <a:effectLst>
                <a:outerShdw algn="tl" blurRad="50800" dir="2700000" dist="38100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5to año Pan D</dc:title>
  <dc:creator>Usuario de Windows</dc:creator>
  <cp:lastModifiedBy>Windows User</cp:lastModifiedBy>
  <dcterms:created xsi:type="dcterms:W3CDTF">2021-11-10T11:27:01Z</dcterms:created>
  <dcterms:modified xsi:type="dcterms:W3CDTF">2026-08-24T17:26:55Z</dcterms:modified>
</cp:coreProperties>
</file>