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bookmarkIdSeed="4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60" r:id="rId5"/>
    <p:sldId id="261" r:id="rId6"/>
    <p:sldId id="262" r:id="rId7"/>
    <p:sldId id="263" r:id="rId8"/>
    <p:sldId id="274" r:id="rId9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Omar" initials="O" lastIdx="0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731" autoAdjust="0"/>
    <p:restoredTop sz="94011" autoAdjust="0"/>
  </p:normalViewPr>
  <p:slideViewPr>
    <p:cSldViewPr>
      <p:cViewPr>
        <p:scale>
          <a:sx n="75" d="100"/>
          <a:sy n="75" d="100"/>
        </p:scale>
        <p:origin x="-121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tableStyles" Target="tableStyles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commentAuthors" Target="commentAuthor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1048699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AFBB21B6-CF6D-465A-A420-60543C587541}" type="datetimeFigureOut">
              <a:rPr lang="es-ES" smtClean="0"/>
            </a:fld>
            <a:endParaRPr lang="es-ES"/>
          </a:p>
        </p:txBody>
      </p:sp>
      <p:sp>
        <p:nvSpPr>
          <p:cNvPr id="1048700" name="Marcador de imagen de diapositiva 3"/>
          <p:cNvSpPr>
            <a:spLocks noChangeAspect="1" noRot="1" noGrp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s-ES"/>
          </a:p>
        </p:txBody>
      </p:sp>
      <p:sp>
        <p:nvSpPr>
          <p:cNvPr id="1048701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1048702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1048703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CB64CF2D-735D-40D0-B4A4-462987726FA5}" type="slidenum">
              <a:rPr lang="es-ES" smtClean="0"/>
            </a:fld>
            <a:endParaRPr lang="es-E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Marcador de imagen de diapositiva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s-ES"/>
          </a:p>
        </p:txBody>
      </p:sp>
      <p:sp>
        <p:nvSpPr>
          <p:cNvPr id="1048607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CB64CF2D-735D-40D0-B4A4-462987726FA5}" type="slidenum">
              <a:rPr lang="es-ES" smtClean="0"/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Diapositiva de título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587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algn="l" indent="0" marL="27432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048588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589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9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591" name="7 Elipse"/>
          <p:cNvSpPr/>
          <p:nvPr/>
        </p:nvSpPr>
        <p:spPr>
          <a:xfrm>
            <a:off x="921433" y="1413802"/>
            <a:ext cx="210312" cy="210312"/>
          </a:xfrm>
          <a:prstGeom prst="ellipse"/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92" name="8 Elipse"/>
          <p:cNvSpPr/>
          <p:nvPr/>
        </p:nvSpPr>
        <p:spPr>
          <a:xfrm>
            <a:off x="1157176" y="1345016"/>
            <a:ext cx="64008" cy="64008"/>
          </a:xfrm>
          <a:prstGeom prst="ellipse"/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ítulo y objetos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1 Título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599" name="2 Marcador de contenido"/>
          <p:cNvSpPr>
            <a:spLocks noGrp="1"/>
          </p:cNvSpPr>
          <p:nvPr>
            <p:ph idx="1"/>
          </p:nvPr>
        </p:nvSpPr>
        <p:spPr/>
        <p:txBody>
          <a:bodyPr/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00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01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02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Encabezado de sección"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6 Rectángulo"/>
          <p:cNvSpPr/>
          <p:nvPr/>
        </p:nvSpPr>
        <p:spPr>
          <a:xfrm>
            <a:off x="2282890" y="-54"/>
            <a:ext cx="6858000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65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b="1" cap="all" sz="40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66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indent="0" marL="18288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6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6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6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670" name="9 Rectángulo"/>
          <p:cNvSpPr/>
          <p:nvPr/>
        </p:nvSpPr>
        <p:spPr bwMode="invGray">
          <a:xfrm>
            <a:off x="2286000" y="0"/>
            <a:ext cx="76200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71" name="7 Elipse"/>
          <p:cNvSpPr/>
          <p:nvPr/>
        </p:nvSpPr>
        <p:spPr>
          <a:xfrm>
            <a:off x="2172321" y="2814656"/>
            <a:ext cx="210312" cy="210312"/>
          </a:xfrm>
          <a:prstGeom prst="ellipse"/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72" name="8 Elipse"/>
          <p:cNvSpPr/>
          <p:nvPr/>
        </p:nvSpPr>
        <p:spPr>
          <a:xfrm>
            <a:off x="2408064" y="2745870"/>
            <a:ext cx="64008" cy="64008"/>
          </a:xfrm>
          <a:prstGeom prst="ellipse"/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Dos objetos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74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75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76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77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78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Comparación"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baseline="0" b="1" cap="none" sz="45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80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algn="l" indent="0" marL="64008">
              <a:lnSpc>
                <a:spcPct val="100000"/>
              </a:lnSpc>
              <a:spcBef>
                <a:spcPts val="100"/>
              </a:spcBef>
              <a:buNone/>
              <a:defRPr b="0" sz="1900">
                <a:solidFill>
                  <a:schemeClr val="tx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81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algn="l" indent="0" marL="64008">
              <a:lnSpc>
                <a:spcPct val="100000"/>
              </a:lnSpc>
              <a:spcBef>
                <a:spcPts val="100"/>
              </a:spcBef>
              <a:buNone/>
              <a:defRPr b="0" sz="1900">
                <a:solidFill>
                  <a:schemeClr val="tx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82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indent="-274320" marL="393192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83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indent="-274320" marL="393192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84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85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86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Sólo el título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42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43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44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En blanco"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4 Rectángulo"/>
          <p:cNvSpPr/>
          <p:nvPr/>
        </p:nvSpPr>
        <p:spPr>
          <a:xfrm>
            <a:off x="1014984" y="0"/>
            <a:ext cx="8129016" cy="6858000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88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89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90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691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Tx">
  <p:cSld name="Contenido con título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baseline="0" b="1" cap="all" sz="22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9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indent="0" marL="4572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9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9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9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9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Imagen con título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b="1" sz="2100">
                <a:effectLst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51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52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53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654" name="7 Rectángulo"/>
          <p:cNvSpPr/>
          <p:nvPr/>
        </p:nvSpPr>
        <p:spPr>
          <a:xfrm>
            <a:off x="762000" y="1066800"/>
            <a:ext cx="4572000" cy="4572000"/>
          </a:xfrm>
          <a:prstGeom prst="rect"/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algn="tl" blurRad="55500" dir="5400000" dist="18500" rotWithShape="0">
              <a:srgbClr val="000000">
                <a:alpha val="35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anchor="t" lIns="91440" rtlCol="0" tIns="274320">
            <a:normAutofit/>
          </a:bodyPr>
          <a:p>
            <a:pPr algn="l" eaLnBrk="1" hangingPunct="1" indent="-283464" latinLnBrk="0" marL="0" rtl="0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dirty="0" sz="3200" kern="1200"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655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anchor="t" lIns="91440" tIns="274320"/>
          <a:lstStyle>
            <a:lvl1pPr indent="0">
              <a:buNone/>
              <a:defRPr sz="3200"/>
            </a:lvl1pPr>
          </a:lstStyle>
          <a:p>
            <a:pPr algn="l" eaLnBrk="1" hangingPunct="1" latinLnBrk="0" marL="0"/>
            <a:r>
              <a:rPr dirty="0" kumimoji="0" lang="es-ES" smtClean="0"/>
              <a:t>Haga clic en el icono para agregar una imagen</a:t>
            </a:r>
            <a:endParaRPr dirty="0" kumimoji="0" lang="en-US"/>
          </a:p>
        </p:txBody>
      </p:sp>
      <p:sp>
        <p:nvSpPr>
          <p:cNvPr id="1048656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/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algn="tl" blurRad="25400" dir="3300000" dist="25400" rotWithShape="0" sx="96000" sy="9600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57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/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algn="tl" blurRad="25400" dir="3300000" dist="25400" rotWithShape="0" sx="96000" sy="9600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58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algn="l" indent="0" marL="0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ítulo y texto vertical"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1 Título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60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61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62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63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Título vertical y texto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46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4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4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4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77" name="7 Elipse"/>
          <p:cNvSpPr/>
          <p:nvPr/>
        </p:nvSpPr>
        <p:spPr>
          <a:xfrm>
            <a:off x="168816" y="21102"/>
            <a:ext cx="1702191" cy="1702191"/>
          </a:xfrm>
          <a:prstGeom prst="ellipse"/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algn="tl" blurRad="25400" dir="5400000" dist="25400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78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algn="tl" blurRad="12700" dir="4500000" dist="15000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79" name="11 Rectángulo"/>
          <p:cNvSpPr/>
          <p:nvPr/>
        </p:nvSpPr>
        <p:spPr>
          <a:xfrm>
            <a:off x="1012873" y="-54"/>
            <a:ext cx="8131127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80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/>
        </p:spPr>
        <p:txBody>
          <a:bodyPr anchor="ctr">
            <a:normAutofit/>
          </a:bodyPr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581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/>
        </p:spPr>
        <p:txBody>
          <a:bodyPr>
            <a:normAutofit/>
          </a:bodyPr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  <a:p>
            <a:pPr eaLnBrk="1" hangingPunct="1" latinLnBrk="0" lvl="1"/>
            <a:r>
              <a:rPr kumimoji="0" lang="es-ES" smtClean="0"/>
              <a:t>Segundo nivel</a:t>
            </a:r>
          </a:p>
          <a:p>
            <a:pPr eaLnBrk="1" hangingPunct="1" latinLnBrk="0" lvl="2"/>
            <a:r>
              <a:rPr kumimoji="0" lang="es-ES" smtClean="0"/>
              <a:t>Tercer nivel</a:t>
            </a:r>
          </a:p>
          <a:p>
            <a:pPr eaLnBrk="1" hangingPunct="1" latinLnBrk="0" lvl="3"/>
            <a:r>
              <a:rPr kumimoji="0" lang="es-ES" smtClean="0"/>
              <a:t>Cuarto nivel</a:t>
            </a:r>
          </a:p>
          <a:p>
            <a:pPr eaLnBrk="1" hangingPunct="1" latinLnBrk="0" lvl="4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48582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/>
        </p:spPr>
        <p:txBody>
          <a:bodyPr anchor="b"/>
          <a:lstStyle>
            <a:lvl1pPr algn="r" eaLnBrk="1" hangingPunct="1" latinLnBrk="0">
              <a:defRPr sz="1200" kumimoji="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583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/>
        </p:spPr>
        <p:txBody>
          <a:bodyPr anchor="b"/>
          <a:lstStyle>
            <a:lvl1pPr eaLnBrk="1" hangingPunct="1" latinLnBrk="0">
              <a:defRPr sz="1200" kumimoji="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dirty="0" lang="en-US"/>
          </a:p>
        </p:txBody>
      </p:sp>
      <p:sp>
        <p:nvSpPr>
          <p:cNvPr id="1048584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/>
        </p:spPr>
        <p:txBody>
          <a:bodyPr anchor="b"/>
          <a:lstStyle>
            <a:lvl1pPr algn="ctr" eaLnBrk="1" hangingPunct="1" latinLnBrk="0">
              <a:defRPr sz="1200" kumimoji="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58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eaLnBrk="1" hangingPunct="1" latinLnBrk="0" rtl="0">
        <a:spcBef>
          <a:spcPct val="0"/>
        </a:spcBef>
        <a:buNone/>
        <a:defRPr sz="4300" kern="1200" kumimoji="0">
          <a:solidFill>
            <a:schemeClr val="tx2">
              <a:satMod val="130000"/>
            </a:schemeClr>
          </a:solidFill>
          <a:effectLst>
            <a:outerShdw algn="tl" blurRad="50000" dir="5400000" dist="30000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algn="l" eaLnBrk="1" hangingPunct="1" indent="-283464" latinLnBrk="0" marL="365760" rtl="0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sz="3200"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indent="-237744" latinLnBrk="0" marL="640080" rtl="0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sz="2800"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indent="-228600" latinLnBrk="0" marL="886968" rtl="0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sz="2400"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indent="-173736" latinLnBrk="0" marL="1097280" rtl="0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indent="-182880" latinLnBrk="0" marL="1298448" rtl="0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indent="-182880" latinLnBrk="0" marL="1508760" rtl="0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indent="-182880" latinLnBrk="0" marL="1719072" rtl="0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indent="-182880" latinLnBrk="0" marL="1920240" rtl="0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indent="-182880" latinLnBrk="0" marL="2130552" rtl="0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eaLnBrk="1" hangingPunct="1" latinLnBrk="0" marL="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latinLnBrk="0" marL="457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latinLnBrk="0" marL="914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latinLnBrk="0" marL="1371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latinLnBrk="0" marL="18288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latinLnBrk="0" marL="22860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latinLnBrk="0" marL="2743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latinLnBrk="0" marL="3200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latinLnBrk="0" marL="3657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1 Título"/>
          <p:cNvSpPr>
            <a:spLocks noGrp="1"/>
          </p:cNvSpPr>
          <p:nvPr>
            <p:ph type="ctrTitle"/>
          </p:nvPr>
        </p:nvSpPr>
        <p:spPr>
          <a:xfrm>
            <a:off x="1094346" y="85725"/>
            <a:ext cx="6144654" cy="1971675"/>
          </a:xfrm>
        </p:spPr>
        <p:txBody>
          <a:bodyPr>
            <a:noAutofit/>
          </a:bodyPr>
          <a:p>
            <a:pPr algn="ctr"/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Universidad de Artemisa </a:t>
            </a:r>
            <a:b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Facultad de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cias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Agropecuarias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Técnicas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y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Económicas </a:t>
            </a:r>
            <a:b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Departamento de Ciencias Económicas</a:t>
            </a:r>
            <a:r>
              <a:rPr dirty="0" sz="2600" lang="en-US" smtClean="0">
                <a:solidFill>
                  <a:schemeClr val="tx1"/>
                </a:solidFill>
              </a:rPr>
              <a:t/>
            </a:r>
            <a:br>
              <a:rPr dirty="0" sz="2600" lang="en-US" smtClean="0">
                <a:solidFill>
                  <a:schemeClr val="tx1"/>
                </a:solidFill>
              </a:rPr>
            </a:br>
            <a:endParaRPr dirty="0" sz="2600" lang="en-US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594" name="2 Subtítulo"/>
          <p:cNvSpPr>
            <a:spLocks noGrp="1"/>
          </p:cNvSpPr>
          <p:nvPr>
            <p:ph type="subTitle" idx="1"/>
          </p:nvPr>
        </p:nvSpPr>
        <p:spPr>
          <a:xfrm>
            <a:off x="990600" y="2390775"/>
            <a:ext cx="7924800" cy="1952625"/>
          </a:xfrm>
        </p:spPr>
        <p:txBody>
          <a:bodyPr>
            <a:normAutofit/>
          </a:bodyPr>
          <a:p>
            <a:pPr algn="ctr"/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Auditor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ía 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</a:t>
            </a:r>
            <a:endParaRPr dirty="0" sz="3200" lang="en-US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Sistema de Control Interno</a:t>
            </a:r>
            <a:endParaRPr dirty="0" sz="3200" lang="en-US" smtClean="0">
              <a:latin typeface="Arial" pitchFamily="34" charset="0"/>
              <a:cs typeface="Arial" pitchFamily="34" charset="0"/>
            </a:endParaRPr>
          </a:p>
          <a:p>
            <a:pPr algn="r"/>
            <a:endParaRPr dirty="0" sz="3200" lang="es-ES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59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2" name="Imagen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7034561" y="85725"/>
            <a:ext cx="1880839" cy="1524000"/>
          </a:xfrm>
          <a:prstGeom prst="rect"/>
          <a:noFill/>
        </p:spPr>
      </p:pic>
      <p:sp>
        <p:nvSpPr>
          <p:cNvPr id="1048596" name="Rectangle 3"/>
          <p:cNvSpPr>
            <a:spLocks noChangeArrowheads="1"/>
          </p:cNvSpPr>
          <p:nvPr/>
        </p:nvSpPr>
        <p:spPr bwMode="auto">
          <a:xfrm>
            <a:off x="0" y="1287145"/>
            <a:ext cx="240030" cy="35941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3" name="Picture 5" descr="D:\frida25814\facultad\2015\imagenes para ppt\imagesCATVB5Y0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1143000" y="4755594"/>
            <a:ext cx="2867025" cy="1590675"/>
          </a:xfrm>
          <a:prstGeom prst="rect"/>
          <a:noFill/>
          <a:ln>
            <a:noFill/>
          </a:ln>
        </p:spPr>
      </p:pic>
      <p:sp>
        <p:nvSpPr>
          <p:cNvPr id="1048597" name="CuadroTexto 4"/>
          <p:cNvSpPr txBox="1"/>
          <p:nvPr/>
        </p:nvSpPr>
        <p:spPr>
          <a:xfrm>
            <a:off x="4191000" y="5038725"/>
            <a:ext cx="4422156" cy="389255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2000" lang="es-ES" smtClean="0">
                <a:latin typeface="Century Gothic" panose="020B0502020202020204" pitchFamily="34" charset="0"/>
              </a:rPr>
              <a:t>Profesor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s</a:t>
            </a:r>
            <a:r>
              <a:rPr dirty="0" sz="2000" lang="es-ES" smtClean="0">
                <a:latin typeface="Century Gothic" panose="020B0502020202020204" pitchFamily="34" charset="0"/>
              </a:rPr>
              <a:t>: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L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c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.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Y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e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nli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Padilla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Triana </a:t>
            </a:r>
            <a:endParaRPr dirty="0"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ítulo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325562"/>
          </a:xfrm>
        </p:spPr>
        <p:txBody>
          <a:bodyPr>
            <a:normAutofit/>
          </a:bodyPr>
          <a:p>
            <a:pPr algn="ctr"/>
            <a:r>
              <a:rPr b="1" dirty="0" sz="36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Clase Pr</a:t>
            </a:r>
            <a:r>
              <a:rPr b="1" dirty="0" sz="36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á</a:t>
            </a:r>
            <a:r>
              <a:rPr b="1" dirty="0" sz="36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ctica No. </a:t>
            </a:r>
            <a:r>
              <a:rPr altLang="es-ES" b="1" dirty="0" sz="3600" lang="en-U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2</a:t>
            </a:r>
            <a:r>
              <a:rPr b="1" dirty="0" sz="3600" lang="es-ES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b="1" dirty="0" sz="3600" lang="es-ES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b="1" dirty="0" sz="3600" lang="es-ES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04" name="Marcador de contenido 2"/>
          <p:cNvSpPr>
            <a:spLocks noGrp="1"/>
          </p:cNvSpPr>
          <p:nvPr>
            <p:ph idx="1"/>
          </p:nvPr>
        </p:nvSpPr>
        <p:spPr>
          <a:xfrm>
            <a:off x="1137284" y="1447800"/>
            <a:ext cx="7796404" cy="4800600"/>
          </a:xfrm>
        </p:spPr>
        <p:txBody>
          <a:bodyPr>
            <a:normAutofit/>
          </a:bodyPr>
          <a:p>
            <a:pPr algn="just" indent="0" marL="82296">
              <a:buNone/>
            </a:pPr>
            <a:r>
              <a:rPr b="1" dirty="0" sz="2800" lang="es-E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Tema I</a:t>
            </a:r>
            <a:r>
              <a:rPr altLang="es-ES" b="1" dirty="0" sz="2800"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b="1" dirty="0" sz="2800" lang="es-ES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dirty="0" sz="2800" lang="es-ES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biente 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dirty="0" sz="2800"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indent="0" marL="82296">
              <a:buNone/>
            </a:pPr>
            <a:endParaRPr b="1" dirty="0" sz="2800" lang="en-U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indent="0" marL="82296">
              <a:buNone/>
            </a:pPr>
            <a:r>
              <a:rPr b="1" dirty="0" sz="2800" lang="es-E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b="1" dirty="0" sz="2800" lang="es-ES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umario</a:t>
            </a:r>
            <a:r>
              <a:rPr b="1" dirty="0" sz="2800" lang="es-ES" smtClean="0"/>
              <a:t>:</a:t>
            </a:r>
            <a:endParaRPr sz="2800"/>
          </a:p>
          <a:p>
            <a:r>
              <a:rPr dirty="0" sz="2800" lang="es-ES" smtClean="0"/>
              <a:t>Resolución de ejercicios </a:t>
            </a:r>
            <a:r>
              <a:rPr altLang="es-ES" dirty="0" sz="2800" lang="en-US" smtClean="0"/>
              <a:t>a</a:t>
            </a:r>
            <a:r>
              <a:rPr altLang="es-ES" dirty="0" sz="2800" lang="en-US" smtClean="0"/>
              <a:t>p</a:t>
            </a:r>
            <a:r>
              <a:rPr altLang="es-ES" dirty="0" sz="2800" lang="en-US" smtClean="0"/>
              <a:t>l</a:t>
            </a:r>
            <a:r>
              <a:rPr altLang="es-ES" dirty="0" sz="2800" lang="en-US" smtClean="0"/>
              <a:t>i</a:t>
            </a:r>
            <a:r>
              <a:rPr altLang="es-ES" dirty="0" sz="2800" lang="en-US" smtClean="0"/>
              <a:t>c</a:t>
            </a:r>
            <a:r>
              <a:rPr altLang="es-ES" dirty="0" sz="2800" lang="en-US" smtClean="0"/>
              <a:t>a</a:t>
            </a:r>
            <a:r>
              <a:rPr altLang="es-ES" dirty="0" sz="2800" lang="en-US" smtClean="0"/>
              <a:t>n</a:t>
            </a:r>
            <a:r>
              <a:rPr altLang="es-ES" dirty="0" sz="2800" lang="en-US" smtClean="0"/>
              <a:t>d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l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s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c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n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c</a:t>
            </a:r>
            <a:r>
              <a:rPr altLang="es-ES" dirty="0" sz="2800" lang="en-US" smtClean="0"/>
              <a:t>imientos </a:t>
            </a:r>
            <a:r>
              <a:rPr altLang="es-ES" dirty="0" sz="2800" lang="en-US" smtClean="0"/>
              <a:t>a</a:t>
            </a:r>
            <a:r>
              <a:rPr altLang="es-ES" dirty="0" sz="2800" lang="en-US" smtClean="0"/>
              <a:t>d</a:t>
            </a:r>
            <a:r>
              <a:rPr altLang="es-ES" dirty="0" sz="2800" lang="en-US" smtClean="0"/>
              <a:t>q</a:t>
            </a:r>
            <a:r>
              <a:rPr altLang="es-ES" dirty="0" sz="2800" lang="en-US" smtClean="0"/>
              <a:t>u</a:t>
            </a:r>
            <a:r>
              <a:rPr altLang="es-ES" dirty="0" sz="2800" lang="en-US" smtClean="0"/>
              <a:t>i</a:t>
            </a:r>
            <a:r>
              <a:rPr altLang="es-ES" dirty="0" sz="2800" lang="en-US" smtClean="0"/>
              <a:t>r</a:t>
            </a:r>
            <a:r>
              <a:rPr altLang="es-ES" dirty="0" sz="2800" lang="en-US" smtClean="0"/>
              <a:t>i</a:t>
            </a:r>
            <a:r>
              <a:rPr altLang="es-ES" dirty="0" sz="2800" lang="en-US" smtClean="0"/>
              <a:t>d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s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d</a:t>
            </a:r>
            <a:r>
              <a:rPr altLang="es-ES" dirty="0" sz="2800" lang="en-US" smtClean="0"/>
              <a:t>urante </a:t>
            </a:r>
            <a:r>
              <a:rPr altLang="es-ES" dirty="0" sz="2800" lang="en-US" smtClean="0"/>
              <a:t>l</a:t>
            </a:r>
            <a:r>
              <a:rPr altLang="es-ES" dirty="0" sz="2800" lang="en-US" smtClean="0"/>
              <a:t>a</a:t>
            </a:r>
            <a:r>
              <a:rPr altLang="es-ES" dirty="0" sz="2800" lang="en-US" smtClean="0"/>
              <a:t>s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c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n</a:t>
            </a:r>
            <a:r>
              <a:rPr altLang="es-ES" dirty="0" sz="2800" lang="en-US" smtClean="0"/>
              <a:t>f</a:t>
            </a:r>
            <a:r>
              <a:rPr altLang="es-ES" dirty="0" sz="2800" lang="en-US" smtClean="0"/>
              <a:t>erencias </a:t>
            </a:r>
            <a:r>
              <a:rPr altLang="es-ES" dirty="0" sz="2800" lang="en-US" smtClean="0"/>
              <a:t>d</a:t>
            </a:r>
            <a:r>
              <a:rPr altLang="es-ES" dirty="0" sz="2800" lang="en-US" smtClean="0"/>
              <a:t>e</a:t>
            </a:r>
            <a:r>
              <a:rPr altLang="es-ES" dirty="0" sz="2800" lang="en-US" smtClean="0"/>
              <a:t>l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t</a:t>
            </a:r>
            <a:r>
              <a:rPr altLang="es-ES" dirty="0" sz="2800" lang="en-US" smtClean="0"/>
              <a:t>e</a:t>
            </a:r>
            <a:r>
              <a:rPr altLang="es-ES" dirty="0" sz="2800" lang="en-US" smtClean="0"/>
              <a:t>m</a:t>
            </a:r>
            <a:r>
              <a:rPr altLang="es-ES" dirty="0" sz="2800" lang="en-US" smtClean="0"/>
              <a:t>a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I</a:t>
            </a:r>
            <a:r>
              <a:rPr altLang="es-ES" dirty="0" sz="2800" lang="en-US" smtClean="0"/>
              <a:t>I</a:t>
            </a:r>
            <a:r>
              <a:rPr altLang="es-ES" dirty="0" sz="2800" lang="en-US" smtClean="0"/>
              <a:t>.</a:t>
            </a:r>
            <a:endParaRPr dirty="0" sz="2800" lang="es-E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"/>
          <p:cNvSpPr txBox="1"/>
          <p:nvPr/>
        </p:nvSpPr>
        <p:spPr>
          <a:xfrm>
            <a:off x="1298841" y="535549"/>
            <a:ext cx="7749804" cy="5443221"/>
          </a:xfrm>
          <a:prstGeom prst="rect"/>
        </p:spPr>
        <p:txBody>
          <a:bodyPr rtlCol="0" wrap="square">
            <a:spAutoFit/>
          </a:bodyPr>
          <a:p>
            <a:r>
              <a:rPr b="1" sz="2400" lang="es-US">
                <a:solidFill>
                  <a:srgbClr val="000000"/>
                </a:solidFill>
              </a:rPr>
              <a:t>EJERCICIO 1.3
</a:t>
            </a:r>
            <a:endParaRPr b="1" sz="2400" lang="es-US">
              <a:solidFill>
                <a:srgbClr val="000000"/>
              </a:solidFill>
            </a:endParaRPr>
          </a:p>
          <a:p>
            <a:r>
              <a:rPr sz="2400" lang="es-US">
                <a:solidFill>
                  <a:srgbClr val="000000"/>
                </a:solidFill>
              </a:rPr>
              <a:t>Responda el resultado afirmativamente o negativamente.
</a:t>
            </a:r>
            <a:endParaRPr sz="2400" lang="es-US">
              <a:solidFill>
                <a:srgbClr val="000000"/>
              </a:solidFill>
            </a:endParaRPr>
          </a:p>
          <a:p>
            <a:r>
              <a:rPr sz="2400" lang="es-US">
                <a:solidFill>
                  <a:srgbClr val="000000"/>
                </a:solidFill>
              </a:rPr>
              <a:t>La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auditoría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forense: Consiste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en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la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investigación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y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verificación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de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información,  operaciones, actividades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y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otras, para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reunir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y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presentar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el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soporte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técnico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que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sustente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presuntos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hechos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delictivos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y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de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corrupción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administrativa.
SI___
No___
</a:t>
            </a:r>
            <a:endParaRPr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"/>
          <p:cNvSpPr txBox="1"/>
          <p:nvPr/>
        </p:nvSpPr>
        <p:spPr>
          <a:xfrm>
            <a:off x="1157556" y="476421"/>
            <a:ext cx="7581184" cy="5347335"/>
          </a:xfrm>
          <a:prstGeom prst="rect"/>
        </p:spPr>
        <p:txBody>
          <a:bodyPr rtlCol="0" wrap="square">
            <a:spAutoFit/>
          </a:bodyPr>
          <a:p>
            <a:r>
              <a:rPr b="1" sz="2800" lang="es-US">
                <a:solidFill>
                  <a:srgbClr val="000000"/>
                </a:solidFill>
              </a:rPr>
              <a:t>EJERCICIO 1.4</a:t>
            </a:r>
            <a:endParaRPr sz="2800" lang="es-US">
              <a:solidFill>
                <a:srgbClr val="000000"/>
              </a:solidFill>
            </a:endParaRPr>
          </a:p>
          <a:p>
            <a:r>
              <a:rPr b="1" sz="2800" lang="es-US">
                <a:solidFill>
                  <a:srgbClr val="000000"/>
                </a:solidFill>
              </a:rPr>
              <a:t>
</a:t>
            </a:r>
            <a:r>
              <a:rPr sz="2800" lang="es-US">
                <a:solidFill>
                  <a:srgbClr val="000000"/>
                </a:solidFill>
              </a:rPr>
              <a:t>Responda el resultado afirmativamente o negativamente.
En la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ejecución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de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la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auditoría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intervienen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cuatro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fases: Planeación,Ejecución, Informe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y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Seguimiento.</a:t>
            </a:r>
            <a:endParaRPr sz="2800" lang="es-US">
              <a:solidFill>
                <a:srgbClr val="000000"/>
              </a:solidFill>
            </a:endParaRPr>
          </a:p>
          <a:p>
            <a:r>
              <a:rPr sz="2800" lang="es-US">
                <a:solidFill>
                  <a:srgbClr val="000000"/>
                </a:solidFill>
              </a:rPr>
              <a:t> 
SI___
No___
</a:t>
            </a:r>
            <a:endParaRPr sz="2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"/>
          <p:cNvSpPr txBox="1"/>
          <p:nvPr/>
        </p:nvSpPr>
        <p:spPr>
          <a:xfrm>
            <a:off x="1131615" y="442984"/>
            <a:ext cx="7749887" cy="6014085"/>
          </a:xfrm>
          <a:prstGeom prst="rect"/>
        </p:spPr>
        <p:txBody>
          <a:bodyPr rtlCol="0" wrap="square">
            <a:spAutoFit/>
          </a:bodyPr>
          <a:p>
            <a:r>
              <a:rPr b="1" sz="2800" lang="es-US">
                <a:solidFill>
                  <a:srgbClr val="000000"/>
                </a:solidFill>
              </a:rPr>
              <a:t>EJERCICIO 1.10
</a:t>
            </a:r>
            <a:r>
              <a:rPr sz="2800" lang="es-US">
                <a:solidFill>
                  <a:srgbClr val="000000"/>
                </a:solidFill>
              </a:rPr>
              <a:t>Responda el resultado afirmativamente o negativamente.
El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auditor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no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tiene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la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obligación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de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informar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sobre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los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resultados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de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la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auditoría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a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los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involucrados, excepto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cuando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se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trate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de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auditorías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que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hayan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sido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iniciadas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a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solicitud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de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las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instancias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correspondientes,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las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que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se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informan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en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el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momento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procesa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lo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portuno.</a:t>
            </a:r>
            <a:endParaRPr sz="2800" lang="es-US">
              <a:solidFill>
                <a:srgbClr val="000000"/>
              </a:solidFill>
            </a:endParaRPr>
          </a:p>
          <a:p>
            <a:r>
              <a:rPr sz="2800" lang="es-US">
                <a:solidFill>
                  <a:srgbClr val="000000"/>
                </a:solidFill>
              </a:rPr>
              <a:t>
SI___
No___
</a:t>
            </a:r>
            <a:endParaRPr sz="2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7" name=""/>
          <p:cNvSpPr txBox="1"/>
          <p:nvPr/>
        </p:nvSpPr>
        <p:spPr>
          <a:xfrm>
            <a:off x="1235380" y="384615"/>
            <a:ext cx="7567432" cy="5871210"/>
          </a:xfrm>
          <a:prstGeom prst="rect"/>
        </p:spPr>
        <p:txBody>
          <a:bodyPr rtlCol="0" wrap="square">
            <a:spAutoFit/>
          </a:bodyPr>
          <a:p>
            <a:r>
              <a:rPr b="1" sz="2400" lang="es-US">
                <a:solidFill>
                  <a:srgbClr val="000000"/>
                </a:solidFill>
              </a:rPr>
              <a:t>EJERCICIO 1.13
</a:t>
            </a:r>
            <a:r>
              <a:rPr sz="2400" lang="es-US">
                <a:solidFill>
                  <a:srgbClr val="000000"/>
                </a:solidFill>
              </a:rPr>
              <a:t>Responda el resultado afirmativamente o negativamente.
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partir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de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las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regulaciones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metodológicas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de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la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Contraloría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General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de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la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República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y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otras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emitidas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por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los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organismos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rectores, las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unidades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organizativas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de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auditoría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sistemáticamente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tienen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la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responsabilidad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entre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otras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de:
Establece</a:t>
            </a:r>
            <a:r>
              <a:rPr altLang="es-US" sz="2400" lang="en-US">
                <a:solidFill>
                  <a:srgbClr val="000000"/>
                </a:solidFill>
              </a:rPr>
              <a:t>r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un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plan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de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capacitación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que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permita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el</a:t>
            </a:r>
            <a:r>
              <a:rPr sz="2400" lang="es-US">
                <a:solidFill>
                  <a:srgbClr val="000000"/>
                </a:solidFill>
              </a:rPr>
              <a:t>evar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la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formación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técnica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profesional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de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los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auditores</a:t>
            </a:r>
            <a:endParaRPr sz="2400" lang="es-US">
              <a:solidFill>
                <a:srgbClr val="000000"/>
              </a:solidFill>
            </a:endParaRPr>
          </a:p>
          <a:p>
            <a:r>
              <a:rPr sz="2400" lang="es-US">
                <a:solidFill>
                  <a:srgbClr val="000000"/>
                </a:solidFill>
              </a:rPr>
              <a:t>
SI___
No___
</a:t>
            </a:r>
            <a:endParaRPr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1 Título"/>
          <p:cNvSpPr>
            <a:spLocks noGrp="1"/>
          </p:cNvSpPr>
          <p:nvPr>
            <p:ph type="ctrTitle"/>
          </p:nvPr>
        </p:nvSpPr>
        <p:spPr>
          <a:xfrm>
            <a:off x="1094346" y="85725"/>
            <a:ext cx="6144654" cy="1971675"/>
          </a:xfrm>
        </p:spPr>
        <p:txBody>
          <a:bodyPr>
            <a:noAutofit/>
          </a:bodyPr>
          <a:p>
            <a:pPr algn="ctr"/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Universidad de Artemisa </a:t>
            </a:r>
            <a:b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Facultad de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cias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Agropecuarias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Técnicas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y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Económicas </a:t>
            </a:r>
            <a:b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Departamento de Ciencias Económicas</a:t>
            </a:r>
            <a:r>
              <a:rPr dirty="0" sz="2600" lang="en-US" smtClean="0">
                <a:solidFill>
                  <a:schemeClr val="tx1"/>
                </a:solidFill>
              </a:rPr>
              <a:t/>
            </a:r>
            <a:br>
              <a:rPr dirty="0" sz="2600" lang="en-US" smtClean="0">
                <a:solidFill>
                  <a:schemeClr val="tx1"/>
                </a:solidFill>
              </a:rPr>
            </a:br>
            <a:endParaRPr dirty="0" sz="2600" lang="en-US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37" name="2 Subtítulo"/>
          <p:cNvSpPr>
            <a:spLocks noGrp="1"/>
          </p:cNvSpPr>
          <p:nvPr>
            <p:ph type="subTitle" idx="1"/>
          </p:nvPr>
        </p:nvSpPr>
        <p:spPr>
          <a:xfrm>
            <a:off x="990600" y="2390775"/>
            <a:ext cx="7924800" cy="1952625"/>
          </a:xfrm>
        </p:spPr>
        <p:txBody>
          <a:bodyPr>
            <a:normAutofit/>
          </a:bodyPr>
          <a:p>
            <a:pPr algn="ctr"/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Auditor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ía 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</a:t>
            </a:r>
            <a:endParaRPr dirty="0" sz="3200" lang="en-US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Sistema de Control Interno</a:t>
            </a:r>
            <a:endParaRPr dirty="0" sz="3200" lang="en-US" smtClean="0">
              <a:latin typeface="Arial" pitchFamily="34" charset="0"/>
              <a:cs typeface="Arial" pitchFamily="34" charset="0"/>
            </a:endParaRPr>
          </a:p>
          <a:p>
            <a:pPr algn="r"/>
            <a:endParaRPr dirty="0" sz="3200" lang="es-ES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5" name="Imagen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7034561" y="85725"/>
            <a:ext cx="1880839" cy="1524000"/>
          </a:xfrm>
          <a:prstGeom prst="rect"/>
          <a:noFill/>
        </p:spPr>
      </p:pic>
      <p:sp>
        <p:nvSpPr>
          <p:cNvPr id="1048639" name="Rectangle 3"/>
          <p:cNvSpPr>
            <a:spLocks noChangeArrowheads="1"/>
          </p:cNvSpPr>
          <p:nvPr/>
        </p:nvSpPr>
        <p:spPr bwMode="auto">
          <a:xfrm>
            <a:off x="0" y="1287145"/>
            <a:ext cx="240030" cy="35941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6" name="Picture 5" descr="D:\frida25814\facultad\2015\imagenes para ppt\imagesCATVB5Y0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1143000" y="4755594"/>
            <a:ext cx="2867025" cy="1590675"/>
          </a:xfrm>
          <a:prstGeom prst="rect"/>
          <a:noFill/>
          <a:ln>
            <a:noFill/>
          </a:ln>
        </p:spPr>
      </p:pic>
      <p:sp>
        <p:nvSpPr>
          <p:cNvPr id="1048640" name="CuadroTexto 4"/>
          <p:cNvSpPr txBox="1"/>
          <p:nvPr/>
        </p:nvSpPr>
        <p:spPr>
          <a:xfrm>
            <a:off x="4191000" y="5038725"/>
            <a:ext cx="4422156" cy="389255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2000" lang="es-ES" smtClean="0">
                <a:latin typeface="Century Gothic" panose="020B0502020202020204" pitchFamily="34" charset="0"/>
              </a:rPr>
              <a:t>Profesor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s</a:t>
            </a:r>
            <a:r>
              <a:rPr dirty="0" sz="2000" lang="es-ES" smtClean="0">
                <a:latin typeface="Century Gothic" panose="020B0502020202020204" pitchFamily="34" charset="0"/>
              </a:rPr>
              <a:t>: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L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c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.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Y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e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nli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Padilla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Triana </a:t>
            </a:r>
            <a:endParaRPr dirty="0" lang="es-ES"/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Solsticio">
      <a:dk1>
        <a:sysClr lastClr="000000" val="windowText"/>
      </a:dk1>
      <a:lt1>
        <a:sysClr lastClr="FFFFFF" val="window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r="5400000" dist="254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r="5400000" dist="254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dir="tl" rig="brightRoom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r="5400000" dist="254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dir="tl" rig="brightRoom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algn="tl" flip="xy" sx="90000" sy="90000" tx="0" ty="0"/>
        </a:blipFill>
      </a:bgFillStyleLst>
    </a:fmtScheme>
  </a:themeElements>
</a:theme>
</file>

<file path=ppt/theme/theme2.xml><?xml version="1.0" encoding="utf-8"?>
<a:theme xmlns:a="http://schemas.openxmlformats.org/drawingml/2006/main" name="Tema de Offic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Universidad de Artemisa  Facultad: Ingeniería y Ciencias Empresariales.</dc:title>
  <dc:creator>Osvaldo Borges</dc:creator>
  <cp:lastModifiedBy>Usuario de Windows</cp:lastModifiedBy>
  <dcterms:created xsi:type="dcterms:W3CDTF">2017-11-07T06:12:46Z</dcterms:created>
  <dcterms:modified xsi:type="dcterms:W3CDTF">2026-09-05T20:50:05Z</dcterms:modified>
</cp:coreProperties>
</file>