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</p:sldIdLst>
  <p:sldSz cx="9144000" cy="6858000"/>
  <p:notesSz cx="9144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Relationship Id="rId68" Type="http://schemas.openxmlformats.org/officeDocument/2006/relationships/slide" Target="slides/slide63.xml"/><Relationship Id="rId69" Type="http://schemas.openxmlformats.org/officeDocument/2006/relationships/slide" Target="slides/slide64.xml"/><Relationship Id="rId70" Type="http://schemas.openxmlformats.org/officeDocument/2006/relationships/slide" Target="slides/slide65.xml"/><Relationship Id="rId71" Type="http://schemas.openxmlformats.org/officeDocument/2006/relationships/slide" Target="slides/slide66.xml"/><Relationship Id="rId72" Type="http://schemas.openxmlformats.org/officeDocument/2006/relationships/slide" Target="slides/slide67.xml"/><Relationship Id="rId73" Type="http://schemas.openxmlformats.org/officeDocument/2006/relationships/slide" Target="slides/slide68.xml"/><Relationship Id="rId74" Type="http://schemas.openxmlformats.org/officeDocument/2006/relationships/slide" Target="slides/slide69.xml"/><Relationship Id="rId75" Type="http://schemas.openxmlformats.org/officeDocument/2006/relationships/slide" Target="slides/slide70.xml"/><Relationship Id="rId76" Type="http://schemas.openxmlformats.org/officeDocument/2006/relationships/slide" Target="slides/slide7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90701" y="729966"/>
            <a:ext cx="7162596" cy="32448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79244" y="4368800"/>
            <a:ext cx="5013325" cy="878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2734" y="191846"/>
            <a:ext cx="7958531" cy="124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5940" y="1956054"/>
            <a:ext cx="7773034" cy="41160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2.jp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jpg"/><Relationship Id="rId7" Type="http://schemas.openxmlformats.org/officeDocument/2006/relationships/image" Target="../media/image14.png"/><Relationship Id="rId8" Type="http://schemas.openxmlformats.org/officeDocument/2006/relationships/image" Target="../media/image15.jpg"/><Relationship Id="rId9" Type="http://schemas.openxmlformats.org/officeDocument/2006/relationships/image" Target="../media/image16.png"/><Relationship Id="rId10" Type="http://schemas.openxmlformats.org/officeDocument/2006/relationships/image" Target="../media/image17.jpg"/><Relationship Id="rId11" Type="http://schemas.openxmlformats.org/officeDocument/2006/relationships/image" Target="../media/image18.jpg"/><Relationship Id="rId12" Type="http://schemas.openxmlformats.org/officeDocument/2006/relationships/image" Target="../media/image19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21.jpg"/><Relationship Id="rId4" Type="http://schemas.openxmlformats.org/officeDocument/2006/relationships/image" Target="../media/image22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7.jpg"/><Relationship Id="rId3" Type="http://schemas.openxmlformats.org/officeDocument/2006/relationships/image" Target="../media/image28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9.jpg"/><Relationship Id="rId3" Type="http://schemas.openxmlformats.org/officeDocument/2006/relationships/image" Target="../media/image30.png"/><Relationship Id="rId4" Type="http://schemas.openxmlformats.org/officeDocument/2006/relationships/image" Target="../media/image3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2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image" Target="../media/image35.png"/><Relationship Id="rId4" Type="http://schemas.openxmlformats.org/officeDocument/2006/relationships/image" Target="../media/image36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3" Type="http://schemas.openxmlformats.org/officeDocument/2006/relationships/image" Target="../media/image38.png"/><Relationship Id="rId4" Type="http://schemas.openxmlformats.org/officeDocument/2006/relationships/image" Target="../media/image39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0.png"/><Relationship Id="rId3" Type="http://schemas.openxmlformats.org/officeDocument/2006/relationships/image" Target="../media/image4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44.png"/><Relationship Id="rId4" Type="http://schemas.openxmlformats.org/officeDocument/2006/relationships/image" Target="../media/image45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6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7.jp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8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9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0.jpg"/><Relationship Id="rId3" Type="http://schemas.openxmlformats.org/officeDocument/2006/relationships/image" Target="../media/image51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2.jpg"/><Relationship Id="rId3" Type="http://schemas.openxmlformats.org/officeDocument/2006/relationships/image" Target="../media/image53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.png"/><Relationship Id="rId3" Type="http://schemas.openxmlformats.org/officeDocument/2006/relationships/image" Target="../media/image54.png"/><Relationship Id="rId4" Type="http://schemas.openxmlformats.org/officeDocument/2006/relationships/image" Target="../media/image45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5.jp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6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.png"/><Relationship Id="rId3" Type="http://schemas.openxmlformats.org/officeDocument/2006/relationships/image" Target="../media/image54.png"/><Relationship Id="rId4" Type="http://schemas.openxmlformats.org/officeDocument/2006/relationships/image" Target="../media/image45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7.jpg"/><Relationship Id="rId3" Type="http://schemas.openxmlformats.org/officeDocument/2006/relationships/image" Target="../media/image58.jpg"/><Relationship Id="rId4" Type="http://schemas.openxmlformats.org/officeDocument/2006/relationships/image" Target="../media/image59.jpg"/><Relationship Id="rId5" Type="http://schemas.openxmlformats.org/officeDocument/2006/relationships/image" Target="../media/image60.jpg"/><Relationship Id="rId6" Type="http://schemas.openxmlformats.org/officeDocument/2006/relationships/image" Target="../media/image61.jpg"/><Relationship Id="rId7" Type="http://schemas.openxmlformats.org/officeDocument/2006/relationships/image" Target="../media/image62.jp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.png"/><Relationship Id="rId3" Type="http://schemas.openxmlformats.org/officeDocument/2006/relationships/image" Target="../media/image54.png"/><Relationship Id="rId4" Type="http://schemas.openxmlformats.org/officeDocument/2006/relationships/image" Target="../media/image45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3.png"/><Relationship Id="rId3" Type="http://schemas.openxmlformats.org/officeDocument/2006/relationships/image" Target="../media/image64.jp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5.jpg"/><Relationship Id="rId3" Type="http://schemas.openxmlformats.org/officeDocument/2006/relationships/image" Target="../media/image66.jpg"/><Relationship Id="rId4" Type="http://schemas.openxmlformats.org/officeDocument/2006/relationships/image" Target="../media/image67.jp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68.png"/><Relationship Id="rId4" Type="http://schemas.openxmlformats.org/officeDocument/2006/relationships/image" Target="../media/image45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.png"/><Relationship Id="rId3" Type="http://schemas.openxmlformats.org/officeDocument/2006/relationships/image" Target="../media/image54.png"/><Relationship Id="rId4" Type="http://schemas.openxmlformats.org/officeDocument/2006/relationships/image" Target="../media/image45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9.jp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0.jp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1.jp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3.png"/><Relationship Id="rId3" Type="http://schemas.openxmlformats.org/officeDocument/2006/relationships/image" Target="../media/image64.jpg"/><Relationship Id="rId4" Type="http://schemas.openxmlformats.org/officeDocument/2006/relationships/image" Target="../media/image72.png"/><Relationship Id="rId5" Type="http://schemas.openxmlformats.org/officeDocument/2006/relationships/image" Target="../media/image73.jp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.png"/><Relationship Id="rId3" Type="http://schemas.openxmlformats.org/officeDocument/2006/relationships/image" Target="../media/image44.png"/><Relationship Id="rId4" Type="http://schemas.openxmlformats.org/officeDocument/2006/relationships/image" Target="../media/image45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4.jp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5.jp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6.jp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jp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7.jpg"/><Relationship Id="rId3" Type="http://schemas.openxmlformats.org/officeDocument/2006/relationships/image" Target="../media/image78.jp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9.jpg"/><Relationship Id="rId3" Type="http://schemas.openxmlformats.org/officeDocument/2006/relationships/image" Target="../media/image80.jpg"/><Relationship Id="rId4" Type="http://schemas.openxmlformats.org/officeDocument/2006/relationships/image" Target="../media/image81.jpg"/><Relationship Id="rId5" Type="http://schemas.openxmlformats.org/officeDocument/2006/relationships/image" Target="../media/image82.jp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3.jpg"/><Relationship Id="rId3" Type="http://schemas.openxmlformats.org/officeDocument/2006/relationships/image" Target="../media/image84.jp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5.jp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54.png"/><Relationship Id="rId4" Type="http://schemas.openxmlformats.org/officeDocument/2006/relationships/image" Target="../media/image45.pn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6.jpg"/><Relationship Id="rId3" Type="http://schemas.openxmlformats.org/officeDocument/2006/relationships/image" Target="../media/image87.jpg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8.jpg"/></Relationships>
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9.jpg"/><Relationship Id="rId3" Type="http://schemas.openxmlformats.org/officeDocument/2006/relationships/image" Target="../media/image90.png"/></Relationships>

</file>

<file path=ppt/slides/_rels/slide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1.png"/></Relationships>

</file>

<file path=ppt/slides/_rels/slide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2.png"/></Relationships>

</file>

<file path=ppt/slides/_rels/slide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3.jpg"/><Relationship Id="rId3" Type="http://schemas.openxmlformats.org/officeDocument/2006/relationships/image" Target="../media/image94.jpg"/></Relationships>

</file>

<file path=ppt/slides/_rels/slide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54.png"/><Relationship Id="rId4" Type="http://schemas.openxmlformats.org/officeDocument/2006/relationships/image" Target="../media/image45.png"/></Relationships>

</file>

<file path=ppt/slides/_rels/slide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5.jpg"/><Relationship Id="rId3" Type="http://schemas.openxmlformats.org/officeDocument/2006/relationships/image" Target="../media/image96.jpg"/></Relationships>

</file>

<file path=ppt/slides/_rels/slide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7.jpg"/><Relationship Id="rId3" Type="http://schemas.openxmlformats.org/officeDocument/2006/relationships/image" Target="../media/image98.png"/><Relationship Id="rId4" Type="http://schemas.openxmlformats.org/officeDocument/2006/relationships/image" Target="../media/image99.jpg"/><Relationship Id="rId5" Type="http://schemas.openxmlformats.org/officeDocument/2006/relationships/image" Target="../media/image100.jpg"/><Relationship Id="rId6" Type="http://schemas.openxmlformats.org/officeDocument/2006/relationships/image" Target="../media/image101.jpg"/></Relationships>

</file>

<file path=ppt/slides/_rels/slide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2.jpg"/><Relationship Id="rId3" Type="http://schemas.openxmlformats.org/officeDocument/2006/relationships/image" Target="../media/image103.jpg"/></Relationships>

</file>

<file path=ppt/slides/_rels/slide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.png"/><Relationship Id="rId3" Type="http://schemas.openxmlformats.org/officeDocument/2006/relationships/image" Target="../media/image54.png"/><Relationship Id="rId4" Type="http://schemas.openxmlformats.org/officeDocument/2006/relationships/image" Target="../media/image45.png"/></Relationships>

</file>

<file path=ppt/slides/_rels/slide6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4.png"/><Relationship Id="rId3" Type="http://schemas.openxmlformats.org/officeDocument/2006/relationships/image" Target="../media/image105.png"/><Relationship Id="rId4" Type="http://schemas.openxmlformats.org/officeDocument/2006/relationships/image" Target="../media/image106.png"/></Relationships>

</file>

<file path=ppt/slides/_rels/slide6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7.jpg"/><Relationship Id="rId3" Type="http://schemas.openxmlformats.org/officeDocument/2006/relationships/image" Target="../media/image104.png"/><Relationship Id="rId4" Type="http://schemas.openxmlformats.org/officeDocument/2006/relationships/image" Target="../media/image108.jpg"/></Relationships>

</file>

<file path=ppt/slides/_rels/slide6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9.jpg"/></Relationships>

</file>

<file path=ppt/slides/_rels/slide6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0.png"/><Relationship Id="rId3" Type="http://schemas.openxmlformats.org/officeDocument/2006/relationships/image" Target="../media/image104.png"/><Relationship Id="rId4" Type="http://schemas.openxmlformats.org/officeDocument/2006/relationships/image" Target="../media/image111.png"/></Relationships>

</file>

<file path=ppt/slides/_rels/slide6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3" Type="http://schemas.openxmlformats.org/officeDocument/2006/relationships/image" Target="../media/image54.png"/><Relationship Id="rId4" Type="http://schemas.openxmlformats.org/officeDocument/2006/relationships/image" Target="../media/image45.png"/></Relationships>

</file>

<file path=ppt/slides/_rels/slide6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2.jpg"/><Relationship Id="rId3" Type="http://schemas.openxmlformats.org/officeDocument/2006/relationships/image" Target="../media/image113.png"/></Relationships>

</file>

<file path=ppt/slides/_rels/slide6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4.png"/><Relationship Id="rId3" Type="http://schemas.openxmlformats.org/officeDocument/2006/relationships/image" Target="../media/image44.png"/><Relationship Id="rId4" Type="http://schemas.openxmlformats.org/officeDocument/2006/relationships/image" Target="../media/image45.png"/></Relationships>

</file>

<file path=ppt/slides/_rels/slide7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5.jpg"/></Relationships>

</file>

<file path=ppt/slides/_rels/slide7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6.png"/><Relationship Id="rId3" Type="http://schemas.openxmlformats.org/officeDocument/2006/relationships/image" Target="../media/image117.png"/><Relationship Id="rId4" Type="http://schemas.openxmlformats.org/officeDocument/2006/relationships/image" Target="../media/image118.png"/><Relationship Id="rId5" Type="http://schemas.openxmlformats.org/officeDocument/2006/relationships/image" Target="../media/image119.png"/><Relationship Id="rId6" Type="http://schemas.openxmlformats.org/officeDocument/2006/relationships/image" Target="../media/image120.png"/><Relationship Id="rId7" Type="http://schemas.openxmlformats.org/officeDocument/2006/relationships/image" Target="../media/image121.png"/><Relationship Id="rId8" Type="http://schemas.openxmlformats.org/officeDocument/2006/relationships/image" Target="../media/image122.png"/><Relationship Id="rId9" Type="http://schemas.openxmlformats.org/officeDocument/2006/relationships/image" Target="../media/image123.png"/><Relationship Id="rId10" Type="http://schemas.openxmlformats.org/officeDocument/2006/relationships/image" Target="../media/image124.png"/><Relationship Id="rId11" Type="http://schemas.openxmlformats.org/officeDocument/2006/relationships/image" Target="../media/image125.png"/><Relationship Id="rId12" Type="http://schemas.openxmlformats.org/officeDocument/2006/relationships/image" Target="../media/image126.png"/><Relationship Id="rId13" Type="http://schemas.openxmlformats.org/officeDocument/2006/relationships/image" Target="../media/image127.png"/><Relationship Id="rId14" Type="http://schemas.openxmlformats.org/officeDocument/2006/relationships/image" Target="../media/image128.png"/><Relationship Id="rId15" Type="http://schemas.openxmlformats.org/officeDocument/2006/relationships/image" Target="../media/image129.png"/><Relationship Id="rId16" Type="http://schemas.openxmlformats.org/officeDocument/2006/relationships/image" Target="../media/image130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ctr" marL="11430" marR="5080" indent="1270">
              <a:lnSpc>
                <a:spcPct val="120000"/>
              </a:lnSpc>
              <a:spcBef>
                <a:spcPts val="95"/>
              </a:spcBef>
            </a:pPr>
            <a:r>
              <a:rPr dirty="0" sz="4400">
                <a:solidFill>
                  <a:srgbClr val="1F487C"/>
                </a:solidFill>
              </a:rPr>
              <a:t>PLAN</a:t>
            </a:r>
            <a:r>
              <a:rPr dirty="0" sz="4400" spc="-114">
                <a:solidFill>
                  <a:srgbClr val="1F487C"/>
                </a:solidFill>
              </a:rPr>
              <a:t> </a:t>
            </a:r>
            <a:r>
              <a:rPr dirty="0" sz="4400">
                <a:solidFill>
                  <a:srgbClr val="1F487C"/>
                </a:solidFill>
              </a:rPr>
              <a:t>DE</a:t>
            </a:r>
            <a:r>
              <a:rPr dirty="0" sz="4400" spc="-114">
                <a:solidFill>
                  <a:srgbClr val="1F487C"/>
                </a:solidFill>
              </a:rPr>
              <a:t> </a:t>
            </a:r>
            <a:r>
              <a:rPr dirty="0" sz="4400" spc="-50">
                <a:solidFill>
                  <a:srgbClr val="1F487C"/>
                </a:solidFill>
              </a:rPr>
              <a:t>ESTADO</a:t>
            </a:r>
            <a:r>
              <a:rPr dirty="0" sz="4400" spc="-114">
                <a:solidFill>
                  <a:srgbClr val="1F487C"/>
                </a:solidFill>
              </a:rPr>
              <a:t> </a:t>
            </a:r>
            <a:r>
              <a:rPr dirty="0" sz="4400" spc="-25">
                <a:solidFill>
                  <a:srgbClr val="1F487C"/>
                </a:solidFill>
              </a:rPr>
              <a:t>PARA</a:t>
            </a:r>
            <a:r>
              <a:rPr dirty="0" sz="4400" spc="-114">
                <a:solidFill>
                  <a:srgbClr val="1F487C"/>
                </a:solidFill>
              </a:rPr>
              <a:t> </a:t>
            </a:r>
            <a:r>
              <a:rPr dirty="0" sz="4400" spc="-25">
                <a:solidFill>
                  <a:srgbClr val="1F487C"/>
                </a:solidFill>
              </a:rPr>
              <a:t>EL </a:t>
            </a:r>
            <a:r>
              <a:rPr dirty="0" sz="4400" spc="-30">
                <a:solidFill>
                  <a:srgbClr val="1F487C"/>
                </a:solidFill>
              </a:rPr>
              <a:t>ENFRENTAMIENTO</a:t>
            </a:r>
            <a:r>
              <a:rPr dirty="0" sz="4400" spc="-90">
                <a:solidFill>
                  <a:srgbClr val="1F487C"/>
                </a:solidFill>
              </a:rPr>
              <a:t> </a:t>
            </a:r>
            <a:r>
              <a:rPr dirty="0" sz="4400">
                <a:solidFill>
                  <a:srgbClr val="1F487C"/>
                </a:solidFill>
              </a:rPr>
              <a:t>AL</a:t>
            </a:r>
            <a:r>
              <a:rPr dirty="0" sz="4400" spc="-55">
                <a:solidFill>
                  <a:srgbClr val="1F487C"/>
                </a:solidFill>
              </a:rPr>
              <a:t> </a:t>
            </a:r>
            <a:r>
              <a:rPr dirty="0" sz="4400" spc="-10">
                <a:solidFill>
                  <a:srgbClr val="1F487C"/>
                </a:solidFill>
              </a:rPr>
              <a:t>CAMBIO </a:t>
            </a:r>
            <a:r>
              <a:rPr dirty="0" sz="4400" spc="-25">
                <a:solidFill>
                  <a:srgbClr val="1F487C"/>
                </a:solidFill>
              </a:rPr>
              <a:t>CLIMÁTICO</a:t>
            </a:r>
            <a:r>
              <a:rPr dirty="0" sz="4400" spc="-170">
                <a:solidFill>
                  <a:srgbClr val="1F487C"/>
                </a:solidFill>
              </a:rPr>
              <a:t> </a:t>
            </a:r>
            <a:r>
              <a:rPr dirty="0" sz="4400" spc="-45">
                <a:solidFill>
                  <a:srgbClr val="1F487C"/>
                </a:solidFill>
              </a:rPr>
              <a:t>TAREA</a:t>
            </a:r>
            <a:r>
              <a:rPr dirty="0" sz="4400" spc="-185">
                <a:solidFill>
                  <a:srgbClr val="1F487C"/>
                </a:solidFill>
              </a:rPr>
              <a:t> </a:t>
            </a:r>
            <a:r>
              <a:rPr dirty="0" sz="4400">
                <a:solidFill>
                  <a:srgbClr val="1F487C"/>
                </a:solidFill>
              </a:rPr>
              <a:t>VIDA</a:t>
            </a:r>
            <a:r>
              <a:rPr dirty="0" sz="4400" spc="-160">
                <a:solidFill>
                  <a:srgbClr val="1F487C"/>
                </a:solidFill>
              </a:rPr>
              <a:t> </a:t>
            </a:r>
            <a:r>
              <a:rPr dirty="0" sz="4400" spc="-25">
                <a:solidFill>
                  <a:srgbClr val="1F487C"/>
                </a:solidFill>
              </a:rPr>
              <a:t>EN </a:t>
            </a:r>
            <a:r>
              <a:rPr dirty="0" sz="4400" spc="-10">
                <a:solidFill>
                  <a:srgbClr val="1F487C"/>
                </a:solidFill>
              </a:rPr>
              <a:t>ARTEMISA</a:t>
            </a:r>
            <a:endParaRPr sz="4400"/>
          </a:p>
        </p:txBody>
      </p:sp>
      <p:sp>
        <p:nvSpPr>
          <p:cNvPr id="3" name="object 3" descr=""/>
          <p:cNvSpPr txBox="1">
            <a:spLocks noGrp="1"/>
          </p:cNvSpPr>
          <p:nvPr>
            <p:ph type="subTitle" idx="4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1252855" algn="l"/>
              </a:tabLst>
            </a:pPr>
            <a:r>
              <a:rPr dirty="0" sz="2800" spc="-10">
                <a:solidFill>
                  <a:srgbClr val="375F92"/>
                </a:solidFill>
              </a:rPr>
              <a:t>Autora:</a:t>
            </a:r>
            <a:r>
              <a:rPr dirty="0" sz="2800">
                <a:solidFill>
                  <a:srgbClr val="375F92"/>
                </a:solidFill>
              </a:rPr>
              <a:t>	M.Sc.</a:t>
            </a:r>
            <a:r>
              <a:rPr dirty="0" sz="2800" spc="-50">
                <a:solidFill>
                  <a:srgbClr val="375F92"/>
                </a:solidFill>
              </a:rPr>
              <a:t> </a:t>
            </a:r>
            <a:r>
              <a:rPr dirty="0" sz="2800" spc="-25">
                <a:solidFill>
                  <a:srgbClr val="375F92"/>
                </a:solidFill>
              </a:rPr>
              <a:t>Yolanda</a:t>
            </a:r>
            <a:r>
              <a:rPr dirty="0" sz="2800" spc="-75">
                <a:solidFill>
                  <a:srgbClr val="375F92"/>
                </a:solidFill>
              </a:rPr>
              <a:t> </a:t>
            </a:r>
            <a:r>
              <a:rPr dirty="0" sz="2800">
                <a:solidFill>
                  <a:srgbClr val="375F92"/>
                </a:solidFill>
              </a:rPr>
              <a:t>Sosa</a:t>
            </a:r>
            <a:r>
              <a:rPr dirty="0" sz="2800" spc="-65">
                <a:solidFill>
                  <a:srgbClr val="375F92"/>
                </a:solidFill>
              </a:rPr>
              <a:t> </a:t>
            </a:r>
            <a:r>
              <a:rPr dirty="0" sz="2800" spc="-10">
                <a:solidFill>
                  <a:srgbClr val="375F92"/>
                </a:solidFill>
              </a:rPr>
              <a:t>García Universidad</a:t>
            </a:r>
            <a:r>
              <a:rPr dirty="0" sz="2800" spc="-45">
                <a:solidFill>
                  <a:srgbClr val="375F92"/>
                </a:solidFill>
              </a:rPr>
              <a:t> </a:t>
            </a:r>
            <a:r>
              <a:rPr dirty="0" sz="2800">
                <a:solidFill>
                  <a:srgbClr val="375F92"/>
                </a:solidFill>
              </a:rPr>
              <a:t>de</a:t>
            </a:r>
            <a:r>
              <a:rPr dirty="0" sz="2800" spc="-70">
                <a:solidFill>
                  <a:srgbClr val="375F92"/>
                </a:solidFill>
              </a:rPr>
              <a:t> </a:t>
            </a:r>
            <a:r>
              <a:rPr dirty="0" sz="2800" spc="-10">
                <a:solidFill>
                  <a:srgbClr val="375F92"/>
                </a:solidFill>
              </a:rPr>
              <a:t>Artemisa.</a:t>
            </a:r>
            <a:endParaRPr sz="2800"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724" y="5286375"/>
            <a:ext cx="1939777" cy="1571625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7000875" y="5072024"/>
            <a:ext cx="1714500" cy="1362075"/>
            <a:chOff x="7000875" y="5072024"/>
            <a:chExt cx="1714500" cy="136207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00875" y="5072024"/>
              <a:ext cx="1714500" cy="1292733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7343775" y="6281813"/>
              <a:ext cx="1090295" cy="147955"/>
            </a:xfrm>
            <a:custGeom>
              <a:avLst/>
              <a:gdLst/>
              <a:ahLst/>
              <a:cxnLst/>
              <a:rect l="l" t="t" r="r" b="b"/>
              <a:pathLst>
                <a:path w="1090295" h="147954">
                  <a:moveTo>
                    <a:pt x="1007745" y="2438"/>
                  </a:moveTo>
                  <a:lnTo>
                    <a:pt x="934084" y="2438"/>
                  </a:lnTo>
                  <a:lnTo>
                    <a:pt x="851789" y="145148"/>
                  </a:lnTo>
                  <a:lnTo>
                    <a:pt x="920876" y="145148"/>
                  </a:lnTo>
                  <a:lnTo>
                    <a:pt x="931545" y="121589"/>
                  </a:lnTo>
                  <a:lnTo>
                    <a:pt x="1076378" y="121589"/>
                  </a:lnTo>
                  <a:lnTo>
                    <a:pt x="1058627" y="90728"/>
                  </a:lnTo>
                  <a:lnTo>
                    <a:pt x="946150" y="90728"/>
                  </a:lnTo>
                  <a:lnTo>
                    <a:pt x="964098" y="52250"/>
                  </a:lnTo>
                  <a:lnTo>
                    <a:pt x="970026" y="39420"/>
                  </a:lnTo>
                  <a:lnTo>
                    <a:pt x="1029064" y="39420"/>
                  </a:lnTo>
                  <a:lnTo>
                    <a:pt x="1007745" y="2438"/>
                  </a:lnTo>
                  <a:close/>
                </a:path>
                <a:path w="1090295" h="147954">
                  <a:moveTo>
                    <a:pt x="1076378" y="121589"/>
                  </a:moveTo>
                  <a:lnTo>
                    <a:pt x="1008252" y="121589"/>
                  </a:lnTo>
                  <a:lnTo>
                    <a:pt x="1019175" y="145148"/>
                  </a:lnTo>
                  <a:lnTo>
                    <a:pt x="1089914" y="145148"/>
                  </a:lnTo>
                  <a:lnTo>
                    <a:pt x="1076378" y="121589"/>
                  </a:lnTo>
                  <a:close/>
                </a:path>
                <a:path w="1090295" h="147954">
                  <a:moveTo>
                    <a:pt x="1029064" y="39420"/>
                  </a:moveTo>
                  <a:lnTo>
                    <a:pt x="970026" y="39420"/>
                  </a:lnTo>
                  <a:lnTo>
                    <a:pt x="976100" y="52250"/>
                  </a:lnTo>
                  <a:lnTo>
                    <a:pt x="994155" y="90728"/>
                  </a:lnTo>
                  <a:lnTo>
                    <a:pt x="1058627" y="90728"/>
                  </a:lnTo>
                  <a:lnTo>
                    <a:pt x="1029064" y="39420"/>
                  </a:lnTo>
                  <a:close/>
                </a:path>
                <a:path w="1090295" h="147954">
                  <a:moveTo>
                    <a:pt x="673607" y="2438"/>
                  </a:moveTo>
                  <a:lnTo>
                    <a:pt x="584707" y="2438"/>
                  </a:lnTo>
                  <a:lnTo>
                    <a:pt x="584707" y="145148"/>
                  </a:lnTo>
                  <a:lnTo>
                    <a:pt x="640079" y="145148"/>
                  </a:lnTo>
                  <a:lnTo>
                    <a:pt x="640079" y="36309"/>
                  </a:lnTo>
                  <a:lnTo>
                    <a:pt x="686983" y="36309"/>
                  </a:lnTo>
                  <a:lnTo>
                    <a:pt x="673607" y="2438"/>
                  </a:lnTo>
                  <a:close/>
                </a:path>
                <a:path w="1090295" h="147954">
                  <a:moveTo>
                    <a:pt x="686983" y="36309"/>
                  </a:moveTo>
                  <a:lnTo>
                    <a:pt x="640079" y="36309"/>
                  </a:lnTo>
                  <a:lnTo>
                    <a:pt x="672030" y="117937"/>
                  </a:lnTo>
                  <a:lnTo>
                    <a:pt x="682625" y="145148"/>
                  </a:lnTo>
                  <a:lnTo>
                    <a:pt x="732790" y="145148"/>
                  </a:lnTo>
                  <a:lnTo>
                    <a:pt x="754698" y="89268"/>
                  </a:lnTo>
                  <a:lnTo>
                    <a:pt x="707898" y="89268"/>
                  </a:lnTo>
                  <a:lnTo>
                    <a:pt x="686983" y="36309"/>
                  </a:lnTo>
                  <a:close/>
                </a:path>
                <a:path w="1090295" h="147954">
                  <a:moveTo>
                    <a:pt x="830833" y="36309"/>
                  </a:moveTo>
                  <a:lnTo>
                    <a:pt x="775461" y="36309"/>
                  </a:lnTo>
                  <a:lnTo>
                    <a:pt x="775461" y="145148"/>
                  </a:lnTo>
                  <a:lnTo>
                    <a:pt x="830833" y="145148"/>
                  </a:lnTo>
                  <a:lnTo>
                    <a:pt x="830833" y="36309"/>
                  </a:lnTo>
                  <a:close/>
                </a:path>
                <a:path w="1090295" h="147954">
                  <a:moveTo>
                    <a:pt x="830833" y="2438"/>
                  </a:moveTo>
                  <a:lnTo>
                    <a:pt x="741933" y="2438"/>
                  </a:lnTo>
                  <a:lnTo>
                    <a:pt x="707898" y="89268"/>
                  </a:lnTo>
                  <a:lnTo>
                    <a:pt x="754698" y="89268"/>
                  </a:lnTo>
                  <a:lnTo>
                    <a:pt x="775461" y="36309"/>
                  </a:lnTo>
                  <a:lnTo>
                    <a:pt x="830833" y="36309"/>
                  </a:lnTo>
                  <a:lnTo>
                    <a:pt x="830833" y="2438"/>
                  </a:lnTo>
                  <a:close/>
                </a:path>
                <a:path w="1090295" h="147954">
                  <a:moveTo>
                    <a:pt x="485648" y="37680"/>
                  </a:moveTo>
                  <a:lnTo>
                    <a:pt x="417956" y="37680"/>
                  </a:lnTo>
                  <a:lnTo>
                    <a:pt x="417956" y="145148"/>
                  </a:lnTo>
                  <a:lnTo>
                    <a:pt x="485648" y="145148"/>
                  </a:lnTo>
                  <a:lnTo>
                    <a:pt x="485648" y="37680"/>
                  </a:lnTo>
                  <a:close/>
                </a:path>
                <a:path w="1090295" h="147954">
                  <a:moveTo>
                    <a:pt x="554481" y="2438"/>
                  </a:moveTo>
                  <a:lnTo>
                    <a:pt x="349123" y="2438"/>
                  </a:lnTo>
                  <a:lnTo>
                    <a:pt x="349123" y="37680"/>
                  </a:lnTo>
                  <a:lnTo>
                    <a:pt x="554481" y="37680"/>
                  </a:lnTo>
                  <a:lnTo>
                    <a:pt x="554481" y="2438"/>
                  </a:lnTo>
                  <a:close/>
                </a:path>
                <a:path w="1090295" h="147954">
                  <a:moveTo>
                    <a:pt x="315722" y="2438"/>
                  </a:moveTo>
                  <a:lnTo>
                    <a:pt x="247903" y="2438"/>
                  </a:lnTo>
                  <a:lnTo>
                    <a:pt x="247903" y="145148"/>
                  </a:lnTo>
                  <a:lnTo>
                    <a:pt x="315722" y="145148"/>
                  </a:lnTo>
                  <a:lnTo>
                    <a:pt x="315722" y="2438"/>
                  </a:lnTo>
                  <a:close/>
                </a:path>
                <a:path w="1090295" h="147954">
                  <a:moveTo>
                    <a:pt x="110617" y="0"/>
                  </a:moveTo>
                  <a:lnTo>
                    <a:pt x="63722" y="4754"/>
                  </a:lnTo>
                  <a:lnTo>
                    <a:pt x="16234" y="29556"/>
                  </a:lnTo>
                  <a:lnTo>
                    <a:pt x="30" y="73164"/>
                  </a:lnTo>
                  <a:lnTo>
                    <a:pt x="0" y="73444"/>
                  </a:lnTo>
                  <a:lnTo>
                    <a:pt x="1023" y="86133"/>
                  </a:lnTo>
                  <a:lnTo>
                    <a:pt x="25030" y="124903"/>
                  </a:lnTo>
                  <a:lnTo>
                    <a:pt x="67569" y="143777"/>
                  </a:lnTo>
                  <a:lnTo>
                    <a:pt x="97586" y="147239"/>
                  </a:lnTo>
                  <a:lnTo>
                    <a:pt x="99722" y="147239"/>
                  </a:lnTo>
                  <a:lnTo>
                    <a:pt x="113665" y="147586"/>
                  </a:lnTo>
                  <a:lnTo>
                    <a:pt x="152009" y="144463"/>
                  </a:lnTo>
                  <a:lnTo>
                    <a:pt x="194055" y="125577"/>
                  </a:lnTo>
                  <a:lnTo>
                    <a:pt x="204219" y="114477"/>
                  </a:lnTo>
                  <a:lnTo>
                    <a:pt x="109854" y="114477"/>
                  </a:lnTo>
                  <a:lnTo>
                    <a:pt x="102238" y="114034"/>
                  </a:lnTo>
                  <a:lnTo>
                    <a:pt x="100943" y="114034"/>
                  </a:lnTo>
                  <a:lnTo>
                    <a:pt x="92059" y="112279"/>
                  </a:lnTo>
                  <a:lnTo>
                    <a:pt x="67835" y="73444"/>
                  </a:lnTo>
                  <a:lnTo>
                    <a:pt x="67818" y="73164"/>
                  </a:lnTo>
                  <a:lnTo>
                    <a:pt x="91948" y="36018"/>
                  </a:lnTo>
                  <a:lnTo>
                    <a:pt x="100803" y="33909"/>
                  </a:lnTo>
                  <a:lnTo>
                    <a:pt x="99283" y="33909"/>
                  </a:lnTo>
                  <a:lnTo>
                    <a:pt x="112268" y="33007"/>
                  </a:lnTo>
                  <a:lnTo>
                    <a:pt x="203490" y="33007"/>
                  </a:lnTo>
                  <a:lnTo>
                    <a:pt x="196199" y="24728"/>
                  </a:lnTo>
                  <a:lnTo>
                    <a:pt x="162605" y="6134"/>
                  </a:lnTo>
                  <a:lnTo>
                    <a:pt x="130169" y="681"/>
                  </a:lnTo>
                  <a:lnTo>
                    <a:pt x="110617" y="0"/>
                  </a:lnTo>
                  <a:close/>
                </a:path>
                <a:path w="1090295" h="147954">
                  <a:moveTo>
                    <a:pt x="153543" y="86741"/>
                  </a:moveTo>
                  <a:lnTo>
                    <a:pt x="118975" y="114034"/>
                  </a:lnTo>
                  <a:lnTo>
                    <a:pt x="109854" y="114477"/>
                  </a:lnTo>
                  <a:lnTo>
                    <a:pt x="204219" y="114477"/>
                  </a:lnTo>
                  <a:lnTo>
                    <a:pt x="205120" y="113339"/>
                  </a:lnTo>
                  <a:lnTo>
                    <a:pt x="209397" y="106216"/>
                  </a:lnTo>
                  <a:lnTo>
                    <a:pt x="212851" y="98425"/>
                  </a:lnTo>
                  <a:lnTo>
                    <a:pt x="153543" y="86741"/>
                  </a:lnTo>
                  <a:close/>
                </a:path>
                <a:path w="1090295" h="147954">
                  <a:moveTo>
                    <a:pt x="203490" y="33007"/>
                  </a:moveTo>
                  <a:lnTo>
                    <a:pt x="118999" y="33007"/>
                  </a:lnTo>
                  <a:lnTo>
                    <a:pt x="125095" y="33909"/>
                  </a:lnTo>
                  <a:lnTo>
                    <a:pt x="136017" y="37541"/>
                  </a:lnTo>
                  <a:lnTo>
                    <a:pt x="140716" y="40144"/>
                  </a:lnTo>
                  <a:lnTo>
                    <a:pt x="144399" y="43510"/>
                  </a:lnTo>
                  <a:lnTo>
                    <a:pt x="146684" y="45529"/>
                  </a:lnTo>
                  <a:lnTo>
                    <a:pt x="148971" y="48704"/>
                  </a:lnTo>
                  <a:lnTo>
                    <a:pt x="151002" y="53060"/>
                  </a:lnTo>
                  <a:lnTo>
                    <a:pt x="210693" y="44386"/>
                  </a:lnTo>
                  <a:lnTo>
                    <a:pt x="204263" y="33909"/>
                  </a:lnTo>
                  <a:lnTo>
                    <a:pt x="203490" y="3300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90991" y="6279680"/>
              <a:ext cx="247269" cy="151853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7591679" y="6284252"/>
              <a:ext cx="582930" cy="142875"/>
            </a:xfrm>
            <a:custGeom>
              <a:avLst/>
              <a:gdLst/>
              <a:ahLst/>
              <a:cxnLst/>
              <a:rect l="l" t="t" r="r" b="b"/>
              <a:pathLst>
                <a:path w="582929" h="142875">
                  <a:moveTo>
                    <a:pt x="336803" y="0"/>
                  </a:moveTo>
                  <a:lnTo>
                    <a:pt x="359070" y="0"/>
                  </a:lnTo>
                  <a:lnTo>
                    <a:pt x="381301" y="0"/>
                  </a:lnTo>
                  <a:lnTo>
                    <a:pt x="403508" y="0"/>
                  </a:lnTo>
                  <a:lnTo>
                    <a:pt x="425703" y="0"/>
                  </a:lnTo>
                  <a:lnTo>
                    <a:pt x="434276" y="21707"/>
                  </a:lnTo>
                  <a:lnTo>
                    <a:pt x="442849" y="43414"/>
                  </a:lnTo>
                  <a:lnTo>
                    <a:pt x="451421" y="65122"/>
                  </a:lnTo>
                  <a:lnTo>
                    <a:pt x="459994" y="86829"/>
                  </a:lnTo>
                  <a:lnTo>
                    <a:pt x="468491" y="65122"/>
                  </a:lnTo>
                  <a:lnTo>
                    <a:pt x="477012" y="43414"/>
                  </a:lnTo>
                  <a:lnTo>
                    <a:pt x="485532" y="21707"/>
                  </a:lnTo>
                  <a:lnTo>
                    <a:pt x="494029" y="0"/>
                  </a:lnTo>
                  <a:lnTo>
                    <a:pt x="516225" y="0"/>
                  </a:lnTo>
                  <a:lnTo>
                    <a:pt x="538432" y="0"/>
                  </a:lnTo>
                  <a:lnTo>
                    <a:pt x="560663" y="0"/>
                  </a:lnTo>
                  <a:lnTo>
                    <a:pt x="582929" y="0"/>
                  </a:lnTo>
                  <a:lnTo>
                    <a:pt x="582929" y="35673"/>
                  </a:lnTo>
                  <a:lnTo>
                    <a:pt x="582929" y="71350"/>
                  </a:lnTo>
                  <a:lnTo>
                    <a:pt x="582929" y="107029"/>
                  </a:lnTo>
                  <a:lnTo>
                    <a:pt x="582929" y="142709"/>
                  </a:lnTo>
                  <a:lnTo>
                    <a:pt x="569045" y="142709"/>
                  </a:lnTo>
                  <a:lnTo>
                    <a:pt x="555196" y="142709"/>
                  </a:lnTo>
                  <a:lnTo>
                    <a:pt x="541371" y="142709"/>
                  </a:lnTo>
                  <a:lnTo>
                    <a:pt x="527557" y="142709"/>
                  </a:lnTo>
                  <a:lnTo>
                    <a:pt x="527557" y="115498"/>
                  </a:lnTo>
                  <a:lnTo>
                    <a:pt x="527557" y="88290"/>
                  </a:lnTo>
                  <a:lnTo>
                    <a:pt x="527557" y="61081"/>
                  </a:lnTo>
                  <a:lnTo>
                    <a:pt x="527557" y="33870"/>
                  </a:lnTo>
                  <a:lnTo>
                    <a:pt x="516890" y="61081"/>
                  </a:lnTo>
                  <a:lnTo>
                    <a:pt x="506222" y="88290"/>
                  </a:lnTo>
                  <a:lnTo>
                    <a:pt x="495554" y="115498"/>
                  </a:lnTo>
                  <a:lnTo>
                    <a:pt x="484886" y="142709"/>
                  </a:lnTo>
                  <a:lnTo>
                    <a:pt x="472332" y="142709"/>
                  </a:lnTo>
                  <a:lnTo>
                    <a:pt x="459803" y="142709"/>
                  </a:lnTo>
                  <a:lnTo>
                    <a:pt x="447274" y="142709"/>
                  </a:lnTo>
                  <a:lnTo>
                    <a:pt x="434721" y="142709"/>
                  </a:lnTo>
                  <a:lnTo>
                    <a:pt x="424126" y="115498"/>
                  </a:lnTo>
                  <a:lnTo>
                    <a:pt x="413496" y="88290"/>
                  </a:lnTo>
                  <a:lnTo>
                    <a:pt x="402842" y="61081"/>
                  </a:lnTo>
                  <a:lnTo>
                    <a:pt x="392175" y="33870"/>
                  </a:lnTo>
                  <a:lnTo>
                    <a:pt x="392175" y="61081"/>
                  </a:lnTo>
                  <a:lnTo>
                    <a:pt x="392175" y="88290"/>
                  </a:lnTo>
                  <a:lnTo>
                    <a:pt x="392175" y="115498"/>
                  </a:lnTo>
                  <a:lnTo>
                    <a:pt x="392175" y="142709"/>
                  </a:lnTo>
                  <a:lnTo>
                    <a:pt x="378362" y="142709"/>
                  </a:lnTo>
                  <a:lnTo>
                    <a:pt x="364537" y="142709"/>
                  </a:lnTo>
                  <a:lnTo>
                    <a:pt x="350688" y="142709"/>
                  </a:lnTo>
                  <a:lnTo>
                    <a:pt x="336803" y="142709"/>
                  </a:lnTo>
                  <a:lnTo>
                    <a:pt x="336803" y="107029"/>
                  </a:lnTo>
                  <a:lnTo>
                    <a:pt x="336803" y="71350"/>
                  </a:lnTo>
                  <a:lnTo>
                    <a:pt x="336803" y="35673"/>
                  </a:lnTo>
                  <a:lnTo>
                    <a:pt x="336803" y="0"/>
                  </a:lnTo>
                  <a:close/>
                </a:path>
                <a:path w="582929" h="142875">
                  <a:moveTo>
                    <a:pt x="101219" y="0"/>
                  </a:moveTo>
                  <a:lnTo>
                    <a:pt x="152558" y="0"/>
                  </a:lnTo>
                  <a:lnTo>
                    <a:pt x="203898" y="0"/>
                  </a:lnTo>
                  <a:lnTo>
                    <a:pt x="255238" y="0"/>
                  </a:lnTo>
                  <a:lnTo>
                    <a:pt x="306577" y="0"/>
                  </a:lnTo>
                  <a:lnTo>
                    <a:pt x="306577" y="8810"/>
                  </a:lnTo>
                  <a:lnTo>
                    <a:pt x="306577" y="17621"/>
                  </a:lnTo>
                  <a:lnTo>
                    <a:pt x="306577" y="26431"/>
                  </a:lnTo>
                  <a:lnTo>
                    <a:pt x="306577" y="35242"/>
                  </a:lnTo>
                  <a:lnTo>
                    <a:pt x="289411" y="35242"/>
                  </a:lnTo>
                  <a:lnTo>
                    <a:pt x="272208" y="35242"/>
                  </a:lnTo>
                  <a:lnTo>
                    <a:pt x="254982" y="35242"/>
                  </a:lnTo>
                  <a:lnTo>
                    <a:pt x="237744" y="35242"/>
                  </a:lnTo>
                  <a:lnTo>
                    <a:pt x="237744" y="62105"/>
                  </a:lnTo>
                  <a:lnTo>
                    <a:pt x="237744" y="88971"/>
                  </a:lnTo>
                  <a:lnTo>
                    <a:pt x="237744" y="115840"/>
                  </a:lnTo>
                  <a:lnTo>
                    <a:pt x="237744" y="142709"/>
                  </a:lnTo>
                  <a:lnTo>
                    <a:pt x="220809" y="142709"/>
                  </a:lnTo>
                  <a:lnTo>
                    <a:pt x="203898" y="142709"/>
                  </a:lnTo>
                  <a:lnTo>
                    <a:pt x="186987" y="142709"/>
                  </a:lnTo>
                  <a:lnTo>
                    <a:pt x="170052" y="142709"/>
                  </a:lnTo>
                  <a:lnTo>
                    <a:pt x="170052" y="115840"/>
                  </a:lnTo>
                  <a:lnTo>
                    <a:pt x="170052" y="88971"/>
                  </a:lnTo>
                  <a:lnTo>
                    <a:pt x="170052" y="62105"/>
                  </a:lnTo>
                  <a:lnTo>
                    <a:pt x="170052" y="35242"/>
                  </a:lnTo>
                  <a:lnTo>
                    <a:pt x="152832" y="35242"/>
                  </a:lnTo>
                  <a:lnTo>
                    <a:pt x="135635" y="35242"/>
                  </a:lnTo>
                  <a:lnTo>
                    <a:pt x="118439" y="35242"/>
                  </a:lnTo>
                  <a:lnTo>
                    <a:pt x="101219" y="35242"/>
                  </a:lnTo>
                  <a:lnTo>
                    <a:pt x="101219" y="26431"/>
                  </a:lnTo>
                  <a:lnTo>
                    <a:pt x="101219" y="17621"/>
                  </a:lnTo>
                  <a:lnTo>
                    <a:pt x="101219" y="8810"/>
                  </a:lnTo>
                  <a:lnTo>
                    <a:pt x="101219" y="0"/>
                  </a:lnTo>
                  <a:close/>
                </a:path>
                <a:path w="582929" h="142875">
                  <a:moveTo>
                    <a:pt x="0" y="0"/>
                  </a:moveTo>
                  <a:lnTo>
                    <a:pt x="16954" y="0"/>
                  </a:lnTo>
                  <a:lnTo>
                    <a:pt x="33909" y="0"/>
                  </a:lnTo>
                  <a:lnTo>
                    <a:pt x="50863" y="0"/>
                  </a:lnTo>
                  <a:lnTo>
                    <a:pt x="67818" y="0"/>
                  </a:lnTo>
                  <a:lnTo>
                    <a:pt x="67818" y="35673"/>
                  </a:lnTo>
                  <a:lnTo>
                    <a:pt x="67818" y="71350"/>
                  </a:lnTo>
                  <a:lnTo>
                    <a:pt x="67818" y="107029"/>
                  </a:lnTo>
                  <a:lnTo>
                    <a:pt x="67818" y="142709"/>
                  </a:lnTo>
                  <a:lnTo>
                    <a:pt x="50863" y="142709"/>
                  </a:lnTo>
                  <a:lnTo>
                    <a:pt x="33908" y="142709"/>
                  </a:lnTo>
                  <a:lnTo>
                    <a:pt x="16954" y="142709"/>
                  </a:lnTo>
                  <a:lnTo>
                    <a:pt x="0" y="142709"/>
                  </a:lnTo>
                  <a:lnTo>
                    <a:pt x="0" y="107029"/>
                  </a:lnTo>
                  <a:lnTo>
                    <a:pt x="0" y="71350"/>
                  </a:lnTo>
                  <a:lnTo>
                    <a:pt x="0" y="35673"/>
                  </a:lnTo>
                  <a:lnTo>
                    <a:pt x="0" y="0"/>
                  </a:lnTo>
                  <a:close/>
                </a:path>
              </a:pathLst>
            </a:custGeom>
            <a:ln w="9144">
              <a:solidFill>
                <a:srgbClr val="0099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339202" y="6277241"/>
              <a:ext cx="221996" cy="15673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538212" y="5670575"/>
              <a:ext cx="639826" cy="16930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799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3571875" y="1428750"/>
              <a:ext cx="1714500" cy="1571625"/>
            </a:xfrm>
            <a:custGeom>
              <a:avLst/>
              <a:gdLst/>
              <a:ahLst/>
              <a:cxnLst/>
              <a:rect l="l" t="t" r="r" b="b"/>
              <a:pathLst>
                <a:path w="1714500" h="1571625">
                  <a:moveTo>
                    <a:pt x="0" y="785876"/>
                  </a:moveTo>
                  <a:lnTo>
                    <a:pt x="1455" y="739693"/>
                  </a:lnTo>
                  <a:lnTo>
                    <a:pt x="5767" y="694215"/>
                  </a:lnTo>
                  <a:lnTo>
                    <a:pt x="12855" y="649513"/>
                  </a:lnTo>
                  <a:lnTo>
                    <a:pt x="22640" y="605663"/>
                  </a:lnTo>
                  <a:lnTo>
                    <a:pt x="35040" y="562737"/>
                  </a:lnTo>
                  <a:lnTo>
                    <a:pt x="49975" y="520809"/>
                  </a:lnTo>
                  <a:lnTo>
                    <a:pt x="67365" y="479952"/>
                  </a:lnTo>
                  <a:lnTo>
                    <a:pt x="87130" y="440241"/>
                  </a:lnTo>
                  <a:lnTo>
                    <a:pt x="109188" y="401750"/>
                  </a:lnTo>
                  <a:lnTo>
                    <a:pt x="133461" y="364551"/>
                  </a:lnTo>
                  <a:lnTo>
                    <a:pt x="159866" y="328718"/>
                  </a:lnTo>
                  <a:lnTo>
                    <a:pt x="188325" y="294326"/>
                  </a:lnTo>
                  <a:lnTo>
                    <a:pt x="218755" y="261447"/>
                  </a:lnTo>
                  <a:lnTo>
                    <a:pt x="251079" y="230155"/>
                  </a:lnTo>
                  <a:lnTo>
                    <a:pt x="285213" y="200525"/>
                  </a:lnTo>
                  <a:lnTo>
                    <a:pt x="321079" y="172629"/>
                  </a:lnTo>
                  <a:lnTo>
                    <a:pt x="358596" y="146542"/>
                  </a:lnTo>
                  <a:lnTo>
                    <a:pt x="397684" y="122337"/>
                  </a:lnTo>
                  <a:lnTo>
                    <a:pt x="438261" y="100087"/>
                  </a:lnTo>
                  <a:lnTo>
                    <a:pt x="480248" y="79867"/>
                  </a:lnTo>
                  <a:lnTo>
                    <a:pt x="523565" y="61749"/>
                  </a:lnTo>
                  <a:lnTo>
                    <a:pt x="568130" y="45809"/>
                  </a:lnTo>
                  <a:lnTo>
                    <a:pt x="613865" y="32118"/>
                  </a:lnTo>
                  <a:lnTo>
                    <a:pt x="660687" y="20752"/>
                  </a:lnTo>
                  <a:lnTo>
                    <a:pt x="708517" y="11783"/>
                  </a:lnTo>
                  <a:lnTo>
                    <a:pt x="757274" y="5286"/>
                  </a:lnTo>
                  <a:lnTo>
                    <a:pt x="806879" y="1333"/>
                  </a:lnTo>
                  <a:lnTo>
                    <a:pt x="857250" y="0"/>
                  </a:lnTo>
                  <a:lnTo>
                    <a:pt x="907620" y="1333"/>
                  </a:lnTo>
                  <a:lnTo>
                    <a:pt x="957225" y="5286"/>
                  </a:lnTo>
                  <a:lnTo>
                    <a:pt x="1005982" y="11783"/>
                  </a:lnTo>
                  <a:lnTo>
                    <a:pt x="1053812" y="20752"/>
                  </a:lnTo>
                  <a:lnTo>
                    <a:pt x="1100634" y="32118"/>
                  </a:lnTo>
                  <a:lnTo>
                    <a:pt x="1146369" y="45809"/>
                  </a:lnTo>
                  <a:lnTo>
                    <a:pt x="1190934" y="61749"/>
                  </a:lnTo>
                  <a:lnTo>
                    <a:pt x="1234251" y="79867"/>
                  </a:lnTo>
                  <a:lnTo>
                    <a:pt x="1276238" y="100087"/>
                  </a:lnTo>
                  <a:lnTo>
                    <a:pt x="1316815" y="122337"/>
                  </a:lnTo>
                  <a:lnTo>
                    <a:pt x="1355903" y="146542"/>
                  </a:lnTo>
                  <a:lnTo>
                    <a:pt x="1393420" y="172629"/>
                  </a:lnTo>
                  <a:lnTo>
                    <a:pt x="1429286" y="200525"/>
                  </a:lnTo>
                  <a:lnTo>
                    <a:pt x="1463421" y="230155"/>
                  </a:lnTo>
                  <a:lnTo>
                    <a:pt x="1495744" y="261447"/>
                  </a:lnTo>
                  <a:lnTo>
                    <a:pt x="1526174" y="294326"/>
                  </a:lnTo>
                  <a:lnTo>
                    <a:pt x="1554633" y="328718"/>
                  </a:lnTo>
                  <a:lnTo>
                    <a:pt x="1581038" y="364551"/>
                  </a:lnTo>
                  <a:lnTo>
                    <a:pt x="1605311" y="401750"/>
                  </a:lnTo>
                  <a:lnTo>
                    <a:pt x="1627369" y="440241"/>
                  </a:lnTo>
                  <a:lnTo>
                    <a:pt x="1647134" y="479952"/>
                  </a:lnTo>
                  <a:lnTo>
                    <a:pt x="1664524" y="520809"/>
                  </a:lnTo>
                  <a:lnTo>
                    <a:pt x="1679459" y="562737"/>
                  </a:lnTo>
                  <a:lnTo>
                    <a:pt x="1691859" y="605663"/>
                  </a:lnTo>
                  <a:lnTo>
                    <a:pt x="1701644" y="649513"/>
                  </a:lnTo>
                  <a:lnTo>
                    <a:pt x="1708732" y="694215"/>
                  </a:lnTo>
                  <a:lnTo>
                    <a:pt x="1713044" y="739693"/>
                  </a:lnTo>
                  <a:lnTo>
                    <a:pt x="1714500" y="785876"/>
                  </a:lnTo>
                  <a:lnTo>
                    <a:pt x="1713044" y="832044"/>
                  </a:lnTo>
                  <a:lnTo>
                    <a:pt x="1708732" y="877511"/>
                  </a:lnTo>
                  <a:lnTo>
                    <a:pt x="1701644" y="922201"/>
                  </a:lnTo>
                  <a:lnTo>
                    <a:pt x="1691859" y="966041"/>
                  </a:lnTo>
                  <a:lnTo>
                    <a:pt x="1679459" y="1008958"/>
                  </a:lnTo>
                  <a:lnTo>
                    <a:pt x="1664524" y="1050877"/>
                  </a:lnTo>
                  <a:lnTo>
                    <a:pt x="1647134" y="1091725"/>
                  </a:lnTo>
                  <a:lnTo>
                    <a:pt x="1627369" y="1131429"/>
                  </a:lnTo>
                  <a:lnTo>
                    <a:pt x="1605311" y="1169914"/>
                  </a:lnTo>
                  <a:lnTo>
                    <a:pt x="1581038" y="1207107"/>
                  </a:lnTo>
                  <a:lnTo>
                    <a:pt x="1554633" y="1242934"/>
                  </a:lnTo>
                  <a:lnTo>
                    <a:pt x="1526174" y="1277322"/>
                  </a:lnTo>
                  <a:lnTo>
                    <a:pt x="1495744" y="1310197"/>
                  </a:lnTo>
                  <a:lnTo>
                    <a:pt x="1463420" y="1341485"/>
                  </a:lnTo>
                  <a:lnTo>
                    <a:pt x="1429286" y="1371112"/>
                  </a:lnTo>
                  <a:lnTo>
                    <a:pt x="1393420" y="1399005"/>
                  </a:lnTo>
                  <a:lnTo>
                    <a:pt x="1355903" y="1425090"/>
                  </a:lnTo>
                  <a:lnTo>
                    <a:pt x="1316815" y="1449293"/>
                  </a:lnTo>
                  <a:lnTo>
                    <a:pt x="1276238" y="1471541"/>
                  </a:lnTo>
                  <a:lnTo>
                    <a:pt x="1234251" y="1491760"/>
                  </a:lnTo>
                  <a:lnTo>
                    <a:pt x="1190934" y="1509877"/>
                  </a:lnTo>
                  <a:lnTo>
                    <a:pt x="1146369" y="1525817"/>
                  </a:lnTo>
                  <a:lnTo>
                    <a:pt x="1100634" y="1539506"/>
                  </a:lnTo>
                  <a:lnTo>
                    <a:pt x="1053812" y="1550872"/>
                  </a:lnTo>
                  <a:lnTo>
                    <a:pt x="1005982" y="1559841"/>
                  </a:lnTo>
                  <a:lnTo>
                    <a:pt x="957225" y="1566338"/>
                  </a:lnTo>
                  <a:lnTo>
                    <a:pt x="907620" y="1570291"/>
                  </a:lnTo>
                  <a:lnTo>
                    <a:pt x="857250" y="1571625"/>
                  </a:lnTo>
                  <a:lnTo>
                    <a:pt x="806879" y="1570291"/>
                  </a:lnTo>
                  <a:lnTo>
                    <a:pt x="757274" y="1566338"/>
                  </a:lnTo>
                  <a:lnTo>
                    <a:pt x="708517" y="1559841"/>
                  </a:lnTo>
                  <a:lnTo>
                    <a:pt x="660687" y="1550872"/>
                  </a:lnTo>
                  <a:lnTo>
                    <a:pt x="613865" y="1539506"/>
                  </a:lnTo>
                  <a:lnTo>
                    <a:pt x="568130" y="1525817"/>
                  </a:lnTo>
                  <a:lnTo>
                    <a:pt x="523565" y="1509877"/>
                  </a:lnTo>
                  <a:lnTo>
                    <a:pt x="480248" y="1491760"/>
                  </a:lnTo>
                  <a:lnTo>
                    <a:pt x="438261" y="1471541"/>
                  </a:lnTo>
                  <a:lnTo>
                    <a:pt x="397684" y="1449293"/>
                  </a:lnTo>
                  <a:lnTo>
                    <a:pt x="358596" y="1425090"/>
                  </a:lnTo>
                  <a:lnTo>
                    <a:pt x="321079" y="1399005"/>
                  </a:lnTo>
                  <a:lnTo>
                    <a:pt x="285213" y="1371112"/>
                  </a:lnTo>
                  <a:lnTo>
                    <a:pt x="251078" y="1341485"/>
                  </a:lnTo>
                  <a:lnTo>
                    <a:pt x="218755" y="1310197"/>
                  </a:lnTo>
                  <a:lnTo>
                    <a:pt x="188325" y="1277322"/>
                  </a:lnTo>
                  <a:lnTo>
                    <a:pt x="159866" y="1242934"/>
                  </a:lnTo>
                  <a:lnTo>
                    <a:pt x="133461" y="1207107"/>
                  </a:lnTo>
                  <a:lnTo>
                    <a:pt x="109188" y="1169914"/>
                  </a:lnTo>
                  <a:lnTo>
                    <a:pt x="87130" y="1131429"/>
                  </a:lnTo>
                  <a:lnTo>
                    <a:pt x="67365" y="1091725"/>
                  </a:lnTo>
                  <a:lnTo>
                    <a:pt x="49975" y="1050877"/>
                  </a:lnTo>
                  <a:lnTo>
                    <a:pt x="35040" y="1008958"/>
                  </a:lnTo>
                  <a:lnTo>
                    <a:pt x="22640" y="966041"/>
                  </a:lnTo>
                  <a:lnTo>
                    <a:pt x="12855" y="922201"/>
                  </a:lnTo>
                  <a:lnTo>
                    <a:pt x="5767" y="877511"/>
                  </a:lnTo>
                  <a:lnTo>
                    <a:pt x="1455" y="832044"/>
                  </a:lnTo>
                  <a:lnTo>
                    <a:pt x="0" y="785876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747895" y="3042285"/>
              <a:ext cx="981710" cy="1608455"/>
            </a:xfrm>
            <a:custGeom>
              <a:avLst/>
              <a:gdLst/>
              <a:ahLst/>
              <a:cxnLst/>
              <a:rect l="l" t="t" r="r" b="b"/>
              <a:pathLst>
                <a:path w="981710" h="1608454">
                  <a:moveTo>
                    <a:pt x="49910" y="0"/>
                  </a:moveTo>
                  <a:lnTo>
                    <a:pt x="0" y="174878"/>
                  </a:lnTo>
                  <a:lnTo>
                    <a:pt x="56133" y="143637"/>
                  </a:lnTo>
                  <a:lnTo>
                    <a:pt x="869188" y="1607946"/>
                  </a:lnTo>
                  <a:lnTo>
                    <a:pt x="981582" y="1545463"/>
                  </a:lnTo>
                  <a:lnTo>
                    <a:pt x="168528" y="81279"/>
                  </a:lnTo>
                  <a:lnTo>
                    <a:pt x="224789" y="50037"/>
                  </a:lnTo>
                  <a:lnTo>
                    <a:pt x="4991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4747895" y="3042285"/>
              <a:ext cx="981710" cy="1608455"/>
            </a:xfrm>
            <a:custGeom>
              <a:avLst/>
              <a:gdLst/>
              <a:ahLst/>
              <a:cxnLst/>
              <a:rect l="l" t="t" r="r" b="b"/>
              <a:pathLst>
                <a:path w="981710" h="1608454">
                  <a:moveTo>
                    <a:pt x="0" y="174878"/>
                  </a:moveTo>
                  <a:lnTo>
                    <a:pt x="49910" y="0"/>
                  </a:lnTo>
                  <a:lnTo>
                    <a:pt x="224789" y="50037"/>
                  </a:lnTo>
                  <a:lnTo>
                    <a:pt x="168528" y="81279"/>
                  </a:lnTo>
                  <a:lnTo>
                    <a:pt x="981582" y="1545463"/>
                  </a:lnTo>
                  <a:lnTo>
                    <a:pt x="869188" y="1607946"/>
                  </a:lnTo>
                  <a:lnTo>
                    <a:pt x="56133" y="143637"/>
                  </a:lnTo>
                  <a:lnTo>
                    <a:pt x="0" y="174878"/>
                  </a:lnTo>
                  <a:close/>
                </a:path>
              </a:pathLst>
            </a:custGeom>
            <a:ln w="254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292346" y="4804409"/>
            <a:ext cx="4275455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>
                <a:solidFill>
                  <a:srgbClr val="FF0000"/>
                </a:solidFill>
                <a:latin typeface="Arial"/>
                <a:cs typeface="Arial"/>
              </a:rPr>
              <a:t>Provincia</a:t>
            </a:r>
            <a:r>
              <a:rPr dirty="0" sz="3200" spc="-4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FF0000"/>
                </a:solidFill>
                <a:latin typeface="Arial"/>
                <a:cs typeface="Arial"/>
              </a:rPr>
              <a:t>de</a:t>
            </a:r>
            <a:r>
              <a:rPr dirty="0" sz="3200" spc="-14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3200" spc="-10">
                <a:solidFill>
                  <a:srgbClr val="FF0000"/>
                </a:solidFill>
                <a:latin typeface="Arial"/>
                <a:cs typeface="Arial"/>
              </a:rPr>
              <a:t>Artemisa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295400"/>
            <a:ext cx="9144000" cy="5105400"/>
            <a:chOff x="0" y="1295400"/>
            <a:chExt cx="9144000" cy="51054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95400"/>
              <a:ext cx="9144000" cy="510540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500037" y="2276475"/>
              <a:ext cx="7430134" cy="2573655"/>
            </a:xfrm>
            <a:custGeom>
              <a:avLst/>
              <a:gdLst/>
              <a:ahLst/>
              <a:cxnLst/>
              <a:rect l="l" t="t" r="r" b="b"/>
              <a:pathLst>
                <a:path w="7430134" h="2573654">
                  <a:moveTo>
                    <a:pt x="3351237" y="0"/>
                  </a:moveTo>
                  <a:lnTo>
                    <a:pt x="4921338" y="2573274"/>
                  </a:lnTo>
                </a:path>
                <a:path w="7430134" h="2573654">
                  <a:moveTo>
                    <a:pt x="0" y="1657350"/>
                  </a:moveTo>
                  <a:lnTo>
                    <a:pt x="7429588" y="152400"/>
                  </a:lnTo>
                </a:path>
              </a:pathLst>
            </a:custGeom>
            <a:ln w="95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4120972" y="2790570"/>
              <a:ext cx="1724660" cy="1433830"/>
            </a:xfrm>
            <a:custGeom>
              <a:avLst/>
              <a:gdLst/>
              <a:ahLst/>
              <a:cxnLst/>
              <a:rect l="l" t="t" r="r" b="b"/>
              <a:pathLst>
                <a:path w="1724660" h="1433829">
                  <a:moveTo>
                    <a:pt x="228142" y="627126"/>
                  </a:moveTo>
                  <a:lnTo>
                    <a:pt x="228041" y="624713"/>
                  </a:lnTo>
                  <a:lnTo>
                    <a:pt x="227990" y="623443"/>
                  </a:lnTo>
                  <a:lnTo>
                    <a:pt x="227888" y="620522"/>
                  </a:lnTo>
                  <a:lnTo>
                    <a:pt x="227799" y="618236"/>
                  </a:lnTo>
                  <a:lnTo>
                    <a:pt x="227723" y="616331"/>
                  </a:lnTo>
                  <a:lnTo>
                    <a:pt x="227634" y="614108"/>
                  </a:lnTo>
                  <a:lnTo>
                    <a:pt x="223850" y="599782"/>
                  </a:lnTo>
                  <a:lnTo>
                    <a:pt x="195707" y="553237"/>
                  </a:lnTo>
                  <a:lnTo>
                    <a:pt x="161848" y="527939"/>
                  </a:lnTo>
                  <a:lnTo>
                    <a:pt x="137528" y="523989"/>
                  </a:lnTo>
                  <a:lnTo>
                    <a:pt x="124802" y="525386"/>
                  </a:lnTo>
                  <a:lnTo>
                    <a:pt x="111683" y="529082"/>
                  </a:lnTo>
                  <a:lnTo>
                    <a:pt x="135559" y="582168"/>
                  </a:lnTo>
                  <a:lnTo>
                    <a:pt x="145465" y="577342"/>
                  </a:lnTo>
                  <a:lnTo>
                    <a:pt x="153339" y="575564"/>
                  </a:lnTo>
                  <a:lnTo>
                    <a:pt x="159435" y="576707"/>
                  </a:lnTo>
                  <a:lnTo>
                    <a:pt x="165531" y="577977"/>
                  </a:lnTo>
                  <a:lnTo>
                    <a:pt x="170611" y="581533"/>
                  </a:lnTo>
                  <a:lnTo>
                    <a:pt x="174675" y="587502"/>
                  </a:lnTo>
                  <a:lnTo>
                    <a:pt x="178612" y="593217"/>
                  </a:lnTo>
                  <a:lnTo>
                    <a:pt x="180009" y="598805"/>
                  </a:lnTo>
                  <a:lnTo>
                    <a:pt x="177977" y="609854"/>
                  </a:lnTo>
                  <a:lnTo>
                    <a:pt x="174675" y="614553"/>
                  </a:lnTo>
                  <a:lnTo>
                    <a:pt x="169214" y="618236"/>
                  </a:lnTo>
                  <a:lnTo>
                    <a:pt x="163499" y="622173"/>
                  </a:lnTo>
                  <a:lnTo>
                    <a:pt x="157022" y="623443"/>
                  </a:lnTo>
                  <a:lnTo>
                    <a:pt x="143268" y="620522"/>
                  </a:lnTo>
                  <a:lnTo>
                    <a:pt x="142849" y="620522"/>
                  </a:lnTo>
                  <a:lnTo>
                    <a:pt x="136829" y="616331"/>
                  </a:lnTo>
                  <a:lnTo>
                    <a:pt x="132461" y="609854"/>
                  </a:lnTo>
                  <a:lnTo>
                    <a:pt x="131241" y="608203"/>
                  </a:lnTo>
                  <a:lnTo>
                    <a:pt x="129971" y="605917"/>
                  </a:lnTo>
                  <a:lnTo>
                    <a:pt x="128574" y="602869"/>
                  </a:lnTo>
                  <a:lnTo>
                    <a:pt x="90982" y="624713"/>
                  </a:lnTo>
                  <a:lnTo>
                    <a:pt x="97713" y="630301"/>
                  </a:lnTo>
                  <a:lnTo>
                    <a:pt x="102412" y="635000"/>
                  </a:lnTo>
                  <a:lnTo>
                    <a:pt x="104978" y="638810"/>
                  </a:lnTo>
                  <a:lnTo>
                    <a:pt x="109410" y="645223"/>
                  </a:lnTo>
                  <a:lnTo>
                    <a:pt x="110172" y="646366"/>
                  </a:lnTo>
                  <a:lnTo>
                    <a:pt x="111810" y="653669"/>
                  </a:lnTo>
                  <a:lnTo>
                    <a:pt x="110159" y="661162"/>
                  </a:lnTo>
                  <a:lnTo>
                    <a:pt x="76987" y="687857"/>
                  </a:lnTo>
                  <a:lnTo>
                    <a:pt x="71043" y="687705"/>
                  </a:lnTo>
                  <a:lnTo>
                    <a:pt x="63042" y="686562"/>
                  </a:lnTo>
                  <a:lnTo>
                    <a:pt x="56692" y="682625"/>
                  </a:lnTo>
                  <a:lnTo>
                    <a:pt x="47802" y="669544"/>
                  </a:lnTo>
                  <a:lnTo>
                    <a:pt x="46151" y="662940"/>
                  </a:lnTo>
                  <a:lnTo>
                    <a:pt x="47167" y="656209"/>
                  </a:lnTo>
                  <a:lnTo>
                    <a:pt x="48653" y="650900"/>
                  </a:lnTo>
                  <a:lnTo>
                    <a:pt x="51612" y="645223"/>
                  </a:lnTo>
                  <a:lnTo>
                    <a:pt x="55981" y="639178"/>
                  </a:lnTo>
                  <a:lnTo>
                    <a:pt x="61772" y="632714"/>
                  </a:lnTo>
                  <a:lnTo>
                    <a:pt x="21005" y="587248"/>
                  </a:lnTo>
                  <a:lnTo>
                    <a:pt x="749" y="628980"/>
                  </a:lnTo>
                  <a:lnTo>
                    <a:pt x="0" y="637590"/>
                  </a:lnTo>
                  <a:lnTo>
                    <a:pt x="279" y="645223"/>
                  </a:lnTo>
                  <a:lnTo>
                    <a:pt x="317" y="646366"/>
                  </a:lnTo>
                  <a:lnTo>
                    <a:pt x="14935" y="686181"/>
                  </a:lnTo>
                  <a:lnTo>
                    <a:pt x="40081" y="719455"/>
                  </a:lnTo>
                  <a:lnTo>
                    <a:pt x="76974" y="740511"/>
                  </a:lnTo>
                  <a:lnTo>
                    <a:pt x="86715" y="741908"/>
                  </a:lnTo>
                  <a:lnTo>
                    <a:pt x="96012" y="741908"/>
                  </a:lnTo>
                  <a:lnTo>
                    <a:pt x="105689" y="740511"/>
                  </a:lnTo>
                  <a:lnTo>
                    <a:pt x="106045" y="740511"/>
                  </a:lnTo>
                  <a:lnTo>
                    <a:pt x="143217" y="720140"/>
                  </a:lnTo>
                  <a:lnTo>
                    <a:pt x="156006" y="694182"/>
                  </a:lnTo>
                  <a:lnTo>
                    <a:pt x="155625" y="687857"/>
                  </a:lnTo>
                  <a:lnTo>
                    <a:pt x="155524" y="686181"/>
                  </a:lnTo>
                  <a:lnTo>
                    <a:pt x="155422" y="682625"/>
                  </a:lnTo>
                  <a:lnTo>
                    <a:pt x="155371" y="680466"/>
                  </a:lnTo>
                  <a:lnTo>
                    <a:pt x="153720" y="673735"/>
                  </a:lnTo>
                  <a:lnTo>
                    <a:pt x="150672" y="665607"/>
                  </a:lnTo>
                  <a:lnTo>
                    <a:pt x="158470" y="669112"/>
                  </a:lnTo>
                  <a:lnTo>
                    <a:pt x="166052" y="671614"/>
                  </a:lnTo>
                  <a:lnTo>
                    <a:pt x="173367" y="673112"/>
                  </a:lnTo>
                  <a:lnTo>
                    <a:pt x="180378" y="673620"/>
                  </a:lnTo>
                  <a:lnTo>
                    <a:pt x="186321" y="673112"/>
                  </a:lnTo>
                  <a:lnTo>
                    <a:pt x="186880" y="673112"/>
                  </a:lnTo>
                  <a:lnTo>
                    <a:pt x="193243" y="671614"/>
                  </a:lnTo>
                  <a:lnTo>
                    <a:pt x="193446" y="671614"/>
                  </a:lnTo>
                  <a:lnTo>
                    <a:pt x="199644" y="669112"/>
                  </a:lnTo>
                  <a:lnTo>
                    <a:pt x="200736" y="668528"/>
                  </a:lnTo>
                  <a:lnTo>
                    <a:pt x="205701" y="665607"/>
                  </a:lnTo>
                  <a:lnTo>
                    <a:pt x="214744" y="657961"/>
                  </a:lnTo>
                  <a:lnTo>
                    <a:pt x="221399" y="649071"/>
                  </a:lnTo>
                  <a:lnTo>
                    <a:pt x="225717" y="639178"/>
                  </a:lnTo>
                  <a:lnTo>
                    <a:pt x="225818" y="638937"/>
                  </a:lnTo>
                  <a:lnTo>
                    <a:pt x="225882" y="638810"/>
                  </a:lnTo>
                  <a:lnTo>
                    <a:pt x="228142" y="627126"/>
                  </a:lnTo>
                  <a:close/>
                </a:path>
                <a:path w="1724660" h="1433829">
                  <a:moveTo>
                    <a:pt x="349808" y="776351"/>
                  </a:moveTo>
                  <a:lnTo>
                    <a:pt x="322173" y="736142"/>
                  </a:lnTo>
                  <a:lnTo>
                    <a:pt x="321360" y="734949"/>
                  </a:lnTo>
                  <a:lnTo>
                    <a:pt x="310261" y="736142"/>
                  </a:lnTo>
                  <a:lnTo>
                    <a:pt x="299580" y="736142"/>
                  </a:lnTo>
                  <a:lnTo>
                    <a:pt x="289229" y="734949"/>
                  </a:lnTo>
                  <a:lnTo>
                    <a:pt x="288848" y="734949"/>
                  </a:lnTo>
                  <a:lnTo>
                    <a:pt x="243382" y="715378"/>
                  </a:lnTo>
                  <a:lnTo>
                    <a:pt x="230809" y="706247"/>
                  </a:lnTo>
                  <a:lnTo>
                    <a:pt x="189788" y="734441"/>
                  </a:lnTo>
                  <a:lnTo>
                    <a:pt x="227685" y="759282"/>
                  </a:lnTo>
                  <a:lnTo>
                    <a:pt x="252018" y="768985"/>
                  </a:lnTo>
                  <a:lnTo>
                    <a:pt x="132003" y="851281"/>
                  </a:lnTo>
                  <a:lnTo>
                    <a:pt x="166674" y="901827"/>
                  </a:lnTo>
                  <a:lnTo>
                    <a:pt x="349808" y="776351"/>
                  </a:lnTo>
                  <a:close/>
                </a:path>
                <a:path w="1724660" h="1433829">
                  <a:moveTo>
                    <a:pt x="497763" y="1105154"/>
                  </a:moveTo>
                  <a:lnTo>
                    <a:pt x="487222" y="1089787"/>
                  </a:lnTo>
                  <a:lnTo>
                    <a:pt x="475373" y="1072515"/>
                  </a:lnTo>
                  <a:lnTo>
                    <a:pt x="455599" y="1043686"/>
                  </a:lnTo>
                  <a:lnTo>
                    <a:pt x="386765" y="1036066"/>
                  </a:lnTo>
                  <a:lnTo>
                    <a:pt x="479602" y="972312"/>
                  </a:lnTo>
                  <a:lnTo>
                    <a:pt x="444677" y="921258"/>
                  </a:lnTo>
                  <a:lnTo>
                    <a:pt x="264718" y="1044702"/>
                  </a:lnTo>
                  <a:lnTo>
                    <a:pt x="299643" y="1095756"/>
                  </a:lnTo>
                  <a:lnTo>
                    <a:pt x="333552" y="1072515"/>
                  </a:lnTo>
                  <a:lnTo>
                    <a:pt x="364794" y="1078738"/>
                  </a:lnTo>
                  <a:lnTo>
                    <a:pt x="330631" y="1140968"/>
                  </a:lnTo>
                  <a:lnTo>
                    <a:pt x="369239" y="1197229"/>
                  </a:lnTo>
                  <a:lnTo>
                    <a:pt x="420039" y="1089787"/>
                  </a:lnTo>
                  <a:lnTo>
                    <a:pt x="497763" y="1105154"/>
                  </a:lnTo>
                  <a:close/>
                </a:path>
                <a:path w="1724660" h="1433829">
                  <a:moveTo>
                    <a:pt x="644956" y="1328623"/>
                  </a:moveTo>
                  <a:lnTo>
                    <a:pt x="643648" y="1318348"/>
                  </a:lnTo>
                  <a:lnTo>
                    <a:pt x="640003" y="1307998"/>
                  </a:lnTo>
                  <a:lnTo>
                    <a:pt x="634034" y="1297571"/>
                  </a:lnTo>
                  <a:lnTo>
                    <a:pt x="630758" y="1293241"/>
                  </a:lnTo>
                  <a:lnTo>
                    <a:pt x="629005" y="1290916"/>
                  </a:lnTo>
                  <a:lnTo>
                    <a:pt x="590727" y="1268945"/>
                  </a:lnTo>
                  <a:lnTo>
                    <a:pt x="580948" y="1267206"/>
                  </a:lnTo>
                  <a:lnTo>
                    <a:pt x="583920" y="1260640"/>
                  </a:lnTo>
                  <a:lnTo>
                    <a:pt x="585965" y="1254086"/>
                  </a:lnTo>
                  <a:lnTo>
                    <a:pt x="587044" y="1247546"/>
                  </a:lnTo>
                  <a:lnTo>
                    <a:pt x="587171" y="1241044"/>
                  </a:lnTo>
                  <a:lnTo>
                    <a:pt x="586168" y="1234478"/>
                  </a:lnTo>
                  <a:lnTo>
                    <a:pt x="583933" y="1227543"/>
                  </a:lnTo>
                  <a:lnTo>
                    <a:pt x="580453" y="1220241"/>
                  </a:lnTo>
                  <a:lnTo>
                    <a:pt x="575741" y="1212596"/>
                  </a:lnTo>
                  <a:lnTo>
                    <a:pt x="572109" y="1207795"/>
                  </a:lnTo>
                  <a:lnTo>
                    <a:pt x="572008" y="1207643"/>
                  </a:lnTo>
                  <a:lnTo>
                    <a:pt x="539953" y="1185646"/>
                  </a:lnTo>
                  <a:lnTo>
                    <a:pt x="522909" y="1182497"/>
                  </a:lnTo>
                  <a:lnTo>
                    <a:pt x="541832" y="1169543"/>
                  </a:lnTo>
                  <a:lnTo>
                    <a:pt x="509955" y="1122807"/>
                  </a:lnTo>
                  <a:lnTo>
                    <a:pt x="379387" y="1212316"/>
                  </a:lnTo>
                  <a:lnTo>
                    <a:pt x="379577" y="1212316"/>
                  </a:lnTo>
                  <a:lnTo>
                    <a:pt x="413816" y="1262253"/>
                  </a:lnTo>
                  <a:lnTo>
                    <a:pt x="480364" y="1216660"/>
                  </a:lnTo>
                  <a:lnTo>
                    <a:pt x="505510" y="1207643"/>
                  </a:lnTo>
                  <a:lnTo>
                    <a:pt x="512495" y="1208278"/>
                  </a:lnTo>
                  <a:lnTo>
                    <a:pt x="517829" y="1211580"/>
                  </a:lnTo>
                  <a:lnTo>
                    <a:pt x="521766" y="1217295"/>
                  </a:lnTo>
                  <a:lnTo>
                    <a:pt x="524179" y="1220851"/>
                  </a:lnTo>
                  <a:lnTo>
                    <a:pt x="525322" y="1224661"/>
                  </a:lnTo>
                  <a:lnTo>
                    <a:pt x="525132" y="1227543"/>
                  </a:lnTo>
                  <a:lnTo>
                    <a:pt x="525068" y="1228598"/>
                  </a:lnTo>
                  <a:lnTo>
                    <a:pt x="509955" y="1248537"/>
                  </a:lnTo>
                  <a:lnTo>
                    <a:pt x="438200" y="1297813"/>
                  </a:lnTo>
                  <a:lnTo>
                    <a:pt x="472490" y="1347851"/>
                  </a:lnTo>
                  <a:lnTo>
                    <a:pt x="539800" y="1301750"/>
                  </a:lnTo>
                  <a:lnTo>
                    <a:pt x="546595" y="1297571"/>
                  </a:lnTo>
                  <a:lnTo>
                    <a:pt x="552907" y="1294726"/>
                  </a:lnTo>
                  <a:lnTo>
                    <a:pt x="558685" y="1293241"/>
                  </a:lnTo>
                  <a:lnTo>
                    <a:pt x="565162" y="1293241"/>
                  </a:lnTo>
                  <a:lnTo>
                    <a:pt x="570661" y="1293749"/>
                  </a:lnTo>
                  <a:lnTo>
                    <a:pt x="576122" y="1297051"/>
                  </a:lnTo>
                  <a:lnTo>
                    <a:pt x="580059" y="1302893"/>
                  </a:lnTo>
                  <a:lnTo>
                    <a:pt x="583488" y="1307846"/>
                  </a:lnTo>
                  <a:lnTo>
                    <a:pt x="496874" y="1383284"/>
                  </a:lnTo>
                  <a:lnTo>
                    <a:pt x="531164" y="1433449"/>
                  </a:lnTo>
                  <a:lnTo>
                    <a:pt x="613079" y="1377315"/>
                  </a:lnTo>
                  <a:lnTo>
                    <a:pt x="640359" y="1348816"/>
                  </a:lnTo>
                  <a:lnTo>
                    <a:pt x="643940" y="1338834"/>
                  </a:lnTo>
                  <a:lnTo>
                    <a:pt x="644956" y="1328623"/>
                  </a:lnTo>
                  <a:close/>
                </a:path>
                <a:path w="1724660" h="1433829">
                  <a:moveTo>
                    <a:pt x="681024" y="295529"/>
                  </a:moveTo>
                  <a:lnTo>
                    <a:pt x="664057" y="158750"/>
                  </a:lnTo>
                  <a:lnTo>
                    <a:pt x="653719" y="75311"/>
                  </a:lnTo>
                  <a:lnTo>
                    <a:pt x="603935" y="81407"/>
                  </a:lnTo>
                  <a:lnTo>
                    <a:pt x="581583" y="118999"/>
                  </a:lnTo>
                  <a:lnTo>
                    <a:pt x="550735" y="141719"/>
                  </a:lnTo>
                  <a:lnTo>
                    <a:pt x="536879" y="148717"/>
                  </a:lnTo>
                  <a:lnTo>
                    <a:pt x="542975" y="197993"/>
                  </a:lnTo>
                  <a:lnTo>
                    <a:pt x="582485" y="175831"/>
                  </a:lnTo>
                  <a:lnTo>
                    <a:pt x="602284" y="158750"/>
                  </a:lnTo>
                  <a:lnTo>
                    <a:pt x="620191" y="303022"/>
                  </a:lnTo>
                  <a:lnTo>
                    <a:pt x="681024" y="295529"/>
                  </a:lnTo>
                  <a:close/>
                </a:path>
                <a:path w="1724660" h="1433829">
                  <a:moveTo>
                    <a:pt x="911377" y="183273"/>
                  </a:moveTo>
                  <a:lnTo>
                    <a:pt x="907237" y="142621"/>
                  </a:lnTo>
                  <a:lnTo>
                    <a:pt x="896924" y="105918"/>
                  </a:lnTo>
                  <a:lnTo>
                    <a:pt x="893114" y="96443"/>
                  </a:lnTo>
                  <a:lnTo>
                    <a:pt x="890066" y="90551"/>
                  </a:lnTo>
                  <a:lnTo>
                    <a:pt x="885875" y="84709"/>
                  </a:lnTo>
                  <a:lnTo>
                    <a:pt x="881811" y="78740"/>
                  </a:lnTo>
                  <a:lnTo>
                    <a:pt x="876350" y="73279"/>
                  </a:lnTo>
                  <a:lnTo>
                    <a:pt x="869746" y="68199"/>
                  </a:lnTo>
                  <a:lnTo>
                    <a:pt x="864476" y="64706"/>
                  </a:lnTo>
                  <a:lnTo>
                    <a:pt x="858608" y="61658"/>
                  </a:lnTo>
                  <a:lnTo>
                    <a:pt x="852258" y="59143"/>
                  </a:lnTo>
                  <a:lnTo>
                    <a:pt x="852258" y="201104"/>
                  </a:lnTo>
                  <a:lnTo>
                    <a:pt x="852017" y="205651"/>
                  </a:lnTo>
                  <a:lnTo>
                    <a:pt x="851928" y="207302"/>
                  </a:lnTo>
                  <a:lnTo>
                    <a:pt x="851839" y="209169"/>
                  </a:lnTo>
                  <a:lnTo>
                    <a:pt x="851027" y="217868"/>
                  </a:lnTo>
                  <a:lnTo>
                    <a:pt x="829487" y="239141"/>
                  </a:lnTo>
                  <a:lnTo>
                    <a:pt x="822820" y="239001"/>
                  </a:lnTo>
                  <a:lnTo>
                    <a:pt x="798195" y="205651"/>
                  </a:lnTo>
                  <a:lnTo>
                    <a:pt x="795083" y="191160"/>
                  </a:lnTo>
                  <a:lnTo>
                    <a:pt x="794956" y="190576"/>
                  </a:lnTo>
                  <a:lnTo>
                    <a:pt x="794842" y="190055"/>
                  </a:lnTo>
                  <a:lnTo>
                    <a:pt x="792022" y="171069"/>
                  </a:lnTo>
                  <a:lnTo>
                    <a:pt x="790143" y="152171"/>
                  </a:lnTo>
                  <a:lnTo>
                    <a:pt x="789457" y="136385"/>
                  </a:lnTo>
                  <a:lnTo>
                    <a:pt x="789940" y="125158"/>
                  </a:lnTo>
                  <a:lnTo>
                    <a:pt x="811263" y="96443"/>
                  </a:lnTo>
                  <a:lnTo>
                    <a:pt x="818426" y="96443"/>
                  </a:lnTo>
                  <a:lnTo>
                    <a:pt x="843394" y="129705"/>
                  </a:lnTo>
                  <a:lnTo>
                    <a:pt x="851065" y="178308"/>
                  </a:lnTo>
                  <a:lnTo>
                    <a:pt x="851954" y="190055"/>
                  </a:lnTo>
                  <a:lnTo>
                    <a:pt x="852043" y="191160"/>
                  </a:lnTo>
                  <a:lnTo>
                    <a:pt x="852258" y="59143"/>
                  </a:lnTo>
                  <a:lnTo>
                    <a:pt x="828624" y="54965"/>
                  </a:lnTo>
                  <a:lnTo>
                    <a:pt x="819023" y="55130"/>
                  </a:lnTo>
                  <a:lnTo>
                    <a:pt x="769581" y="67170"/>
                  </a:lnTo>
                  <a:lnTo>
                    <a:pt x="735952" y="105016"/>
                  </a:lnTo>
                  <a:lnTo>
                    <a:pt x="730186" y="149593"/>
                  </a:lnTo>
                  <a:lnTo>
                    <a:pt x="732332" y="178308"/>
                  </a:lnTo>
                  <a:lnTo>
                    <a:pt x="742365" y="223647"/>
                  </a:lnTo>
                  <a:lnTo>
                    <a:pt x="765378" y="262013"/>
                  </a:lnTo>
                  <a:lnTo>
                    <a:pt x="809701" y="281101"/>
                  </a:lnTo>
                  <a:lnTo>
                    <a:pt x="821588" y="281266"/>
                  </a:lnTo>
                  <a:lnTo>
                    <a:pt x="834694" y="280162"/>
                  </a:lnTo>
                  <a:lnTo>
                    <a:pt x="875372" y="268211"/>
                  </a:lnTo>
                  <a:lnTo>
                    <a:pt x="902081" y="239141"/>
                  </a:lnTo>
                  <a:lnTo>
                    <a:pt x="906754" y="227660"/>
                  </a:lnTo>
                  <a:lnTo>
                    <a:pt x="910551" y="207302"/>
                  </a:lnTo>
                  <a:lnTo>
                    <a:pt x="911377" y="183273"/>
                  </a:lnTo>
                  <a:close/>
                </a:path>
                <a:path w="1724660" h="1433829">
                  <a:moveTo>
                    <a:pt x="1112545" y="158305"/>
                  </a:moveTo>
                  <a:lnTo>
                    <a:pt x="1108354" y="117716"/>
                  </a:lnTo>
                  <a:lnTo>
                    <a:pt x="1098092" y="80899"/>
                  </a:lnTo>
                  <a:lnTo>
                    <a:pt x="1094244" y="71501"/>
                  </a:lnTo>
                  <a:lnTo>
                    <a:pt x="1091234" y="65659"/>
                  </a:lnTo>
                  <a:lnTo>
                    <a:pt x="1059776" y="36728"/>
                  </a:lnTo>
                  <a:lnTo>
                    <a:pt x="1053426" y="34239"/>
                  </a:lnTo>
                  <a:lnTo>
                    <a:pt x="1053426" y="176212"/>
                  </a:lnTo>
                  <a:lnTo>
                    <a:pt x="1053185" y="180746"/>
                  </a:lnTo>
                  <a:lnTo>
                    <a:pt x="1053109" y="182308"/>
                  </a:lnTo>
                  <a:lnTo>
                    <a:pt x="1053007" y="184277"/>
                  </a:lnTo>
                  <a:lnTo>
                    <a:pt x="1052195" y="192925"/>
                  </a:lnTo>
                  <a:lnTo>
                    <a:pt x="1052118" y="193802"/>
                  </a:lnTo>
                  <a:lnTo>
                    <a:pt x="1049578" y="201041"/>
                  </a:lnTo>
                  <a:lnTo>
                    <a:pt x="1041704" y="210693"/>
                  </a:lnTo>
                  <a:lnTo>
                    <a:pt x="1036624" y="213487"/>
                  </a:lnTo>
                  <a:lnTo>
                    <a:pt x="1030528" y="214249"/>
                  </a:lnTo>
                  <a:lnTo>
                    <a:pt x="1023924" y="214109"/>
                  </a:lnTo>
                  <a:lnTo>
                    <a:pt x="999312" y="180746"/>
                  </a:lnTo>
                  <a:lnTo>
                    <a:pt x="996099" y="165608"/>
                  </a:lnTo>
                  <a:lnTo>
                    <a:pt x="995997" y="165163"/>
                  </a:lnTo>
                  <a:lnTo>
                    <a:pt x="993190" y="146177"/>
                  </a:lnTo>
                  <a:lnTo>
                    <a:pt x="991247" y="127254"/>
                  </a:lnTo>
                  <a:lnTo>
                    <a:pt x="990587" y="111442"/>
                  </a:lnTo>
                  <a:lnTo>
                    <a:pt x="991082" y="100228"/>
                  </a:lnTo>
                  <a:lnTo>
                    <a:pt x="991146" y="98780"/>
                  </a:lnTo>
                  <a:lnTo>
                    <a:pt x="1012164" y="71501"/>
                  </a:lnTo>
                  <a:lnTo>
                    <a:pt x="1019543" y="71501"/>
                  </a:lnTo>
                  <a:lnTo>
                    <a:pt x="1044562" y="104800"/>
                  </a:lnTo>
                  <a:lnTo>
                    <a:pt x="1052233" y="153416"/>
                  </a:lnTo>
                  <a:lnTo>
                    <a:pt x="1053122" y="165163"/>
                  </a:lnTo>
                  <a:lnTo>
                    <a:pt x="1053211" y="166243"/>
                  </a:lnTo>
                  <a:lnTo>
                    <a:pt x="1053426" y="176212"/>
                  </a:lnTo>
                  <a:lnTo>
                    <a:pt x="1053426" y="34239"/>
                  </a:lnTo>
                  <a:lnTo>
                    <a:pt x="1046276" y="32131"/>
                  </a:lnTo>
                  <a:lnTo>
                    <a:pt x="1038479" y="30657"/>
                  </a:lnTo>
                  <a:lnTo>
                    <a:pt x="1029792" y="30010"/>
                  </a:lnTo>
                  <a:lnTo>
                    <a:pt x="1020191" y="30175"/>
                  </a:lnTo>
                  <a:lnTo>
                    <a:pt x="970749" y="42265"/>
                  </a:lnTo>
                  <a:lnTo>
                    <a:pt x="937120" y="80073"/>
                  </a:lnTo>
                  <a:lnTo>
                    <a:pt x="931354" y="124688"/>
                  </a:lnTo>
                  <a:lnTo>
                    <a:pt x="933500" y="153416"/>
                  </a:lnTo>
                  <a:lnTo>
                    <a:pt x="935215" y="165163"/>
                  </a:lnTo>
                  <a:lnTo>
                    <a:pt x="935278" y="165608"/>
                  </a:lnTo>
                  <a:lnTo>
                    <a:pt x="947115" y="208216"/>
                  </a:lnTo>
                  <a:lnTo>
                    <a:pt x="974013" y="243268"/>
                  </a:lnTo>
                  <a:lnTo>
                    <a:pt x="1010805" y="256146"/>
                  </a:lnTo>
                  <a:lnTo>
                    <a:pt x="1022731" y="256349"/>
                  </a:lnTo>
                  <a:lnTo>
                    <a:pt x="1035862" y="255270"/>
                  </a:lnTo>
                  <a:lnTo>
                    <a:pt x="1076502" y="243268"/>
                  </a:lnTo>
                  <a:lnTo>
                    <a:pt x="1103249" y="214249"/>
                  </a:lnTo>
                  <a:lnTo>
                    <a:pt x="1111719" y="182308"/>
                  </a:lnTo>
                  <a:lnTo>
                    <a:pt x="1112545" y="158305"/>
                  </a:lnTo>
                  <a:close/>
                </a:path>
                <a:path w="1724660" h="1433829">
                  <a:moveTo>
                    <a:pt x="1440357" y="201422"/>
                  </a:moveTo>
                  <a:lnTo>
                    <a:pt x="1401813" y="150876"/>
                  </a:lnTo>
                  <a:lnTo>
                    <a:pt x="1371993" y="111760"/>
                  </a:lnTo>
                  <a:lnTo>
                    <a:pt x="1368221" y="106807"/>
                  </a:lnTo>
                  <a:lnTo>
                    <a:pt x="1417624" y="44958"/>
                  </a:lnTo>
                  <a:lnTo>
                    <a:pt x="1343710" y="54102"/>
                  </a:lnTo>
                  <a:lnTo>
                    <a:pt x="1305229" y="111760"/>
                  </a:lnTo>
                  <a:lnTo>
                    <a:pt x="1291386" y="0"/>
                  </a:lnTo>
                  <a:lnTo>
                    <a:pt x="1229918" y="7620"/>
                  </a:lnTo>
                  <a:lnTo>
                    <a:pt x="1256842" y="224155"/>
                  </a:lnTo>
                  <a:lnTo>
                    <a:pt x="1318183" y="216535"/>
                  </a:lnTo>
                  <a:lnTo>
                    <a:pt x="1313230" y="175768"/>
                  </a:lnTo>
                  <a:lnTo>
                    <a:pt x="1333042" y="150876"/>
                  </a:lnTo>
                  <a:lnTo>
                    <a:pt x="1372666" y="209804"/>
                  </a:lnTo>
                  <a:lnTo>
                    <a:pt x="1440357" y="201422"/>
                  </a:lnTo>
                  <a:close/>
                </a:path>
                <a:path w="1724660" h="1433829">
                  <a:moveTo>
                    <a:pt x="1724583" y="166116"/>
                  </a:moveTo>
                  <a:lnTo>
                    <a:pt x="1712264" y="67564"/>
                  </a:lnTo>
                  <a:lnTo>
                    <a:pt x="1711236" y="61976"/>
                  </a:lnTo>
                  <a:lnTo>
                    <a:pt x="1710550" y="58166"/>
                  </a:lnTo>
                  <a:lnTo>
                    <a:pt x="1692325" y="22479"/>
                  </a:lnTo>
                  <a:lnTo>
                    <a:pt x="1663179" y="11823"/>
                  </a:lnTo>
                  <a:lnTo>
                    <a:pt x="1651177" y="12319"/>
                  </a:lnTo>
                  <a:lnTo>
                    <a:pt x="1611718" y="31038"/>
                  </a:lnTo>
                  <a:lnTo>
                    <a:pt x="1599869" y="45593"/>
                  </a:lnTo>
                  <a:lnTo>
                    <a:pt x="1595361" y="39852"/>
                  </a:lnTo>
                  <a:lnTo>
                    <a:pt x="1557858" y="24358"/>
                  </a:lnTo>
                  <a:lnTo>
                    <a:pt x="1548942" y="25019"/>
                  </a:lnTo>
                  <a:lnTo>
                    <a:pt x="1508531" y="44437"/>
                  </a:lnTo>
                  <a:lnTo>
                    <a:pt x="1497888" y="58166"/>
                  </a:lnTo>
                  <a:lnTo>
                    <a:pt x="1495094" y="35306"/>
                  </a:lnTo>
                  <a:lnTo>
                    <a:pt x="1438960" y="42291"/>
                  </a:lnTo>
                  <a:lnTo>
                    <a:pt x="1458391" y="199136"/>
                  </a:lnTo>
                  <a:lnTo>
                    <a:pt x="1518589" y="191643"/>
                  </a:lnTo>
                  <a:lnTo>
                    <a:pt x="1508696" y="111760"/>
                  </a:lnTo>
                  <a:lnTo>
                    <a:pt x="1508112" y="103263"/>
                  </a:lnTo>
                  <a:lnTo>
                    <a:pt x="1508290" y="99949"/>
                  </a:lnTo>
                  <a:lnTo>
                    <a:pt x="1508404" y="97917"/>
                  </a:lnTo>
                  <a:lnTo>
                    <a:pt x="1508506" y="96037"/>
                  </a:lnTo>
                  <a:lnTo>
                    <a:pt x="1528241" y="75184"/>
                  </a:lnTo>
                  <a:lnTo>
                    <a:pt x="1532559" y="74549"/>
                  </a:lnTo>
                  <a:lnTo>
                    <a:pt x="1536369" y="75311"/>
                  </a:lnTo>
                  <a:lnTo>
                    <a:pt x="1539798" y="77343"/>
                  </a:lnTo>
                  <a:lnTo>
                    <a:pt x="1543354" y="79375"/>
                  </a:lnTo>
                  <a:lnTo>
                    <a:pt x="1545894" y="82296"/>
                  </a:lnTo>
                  <a:lnTo>
                    <a:pt x="1547672" y="86106"/>
                  </a:lnTo>
                  <a:lnTo>
                    <a:pt x="1548815" y="88392"/>
                  </a:lnTo>
                  <a:lnTo>
                    <a:pt x="1549831" y="93091"/>
                  </a:lnTo>
                  <a:lnTo>
                    <a:pt x="1550593" y="99949"/>
                  </a:lnTo>
                  <a:lnTo>
                    <a:pt x="1561388" y="186309"/>
                  </a:lnTo>
                  <a:lnTo>
                    <a:pt x="1621586" y="178943"/>
                  </a:lnTo>
                  <a:lnTo>
                    <a:pt x="1611553" y="97917"/>
                  </a:lnTo>
                  <a:lnTo>
                    <a:pt x="1610982" y="89979"/>
                  </a:lnTo>
                  <a:lnTo>
                    <a:pt x="1611058" y="88392"/>
                  </a:lnTo>
                  <a:lnTo>
                    <a:pt x="1611185" y="86106"/>
                  </a:lnTo>
                  <a:lnTo>
                    <a:pt x="1611299" y="84201"/>
                  </a:lnTo>
                  <a:lnTo>
                    <a:pt x="1611350" y="83083"/>
                  </a:lnTo>
                  <a:lnTo>
                    <a:pt x="1637080" y="61976"/>
                  </a:lnTo>
                  <a:lnTo>
                    <a:pt x="1642414" y="64008"/>
                  </a:lnTo>
                  <a:lnTo>
                    <a:pt x="1647113" y="68961"/>
                  </a:lnTo>
                  <a:lnTo>
                    <a:pt x="1650288" y="72009"/>
                  </a:lnTo>
                  <a:lnTo>
                    <a:pt x="1651812" y="75946"/>
                  </a:lnTo>
                  <a:lnTo>
                    <a:pt x="1652333" y="77343"/>
                  </a:lnTo>
                  <a:lnTo>
                    <a:pt x="1653209" y="84201"/>
                  </a:lnTo>
                  <a:lnTo>
                    <a:pt x="1664258" y="173609"/>
                  </a:lnTo>
                  <a:lnTo>
                    <a:pt x="1724583" y="16611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864360">
              <a:lnSpc>
                <a:spcPct val="100000"/>
              </a:lnSpc>
              <a:spcBef>
                <a:spcPts val="100"/>
              </a:spcBef>
            </a:pPr>
            <a:r>
              <a:rPr dirty="0" sz="3200">
                <a:solidFill>
                  <a:srgbClr val="000000"/>
                </a:solidFill>
              </a:rPr>
              <a:t>PROVINCIA</a:t>
            </a:r>
            <a:r>
              <a:rPr dirty="0" sz="3200" spc="-85">
                <a:solidFill>
                  <a:srgbClr val="000000"/>
                </a:solidFill>
              </a:rPr>
              <a:t> </a:t>
            </a:r>
            <a:r>
              <a:rPr dirty="0" sz="3200">
                <a:solidFill>
                  <a:srgbClr val="000000"/>
                </a:solidFill>
              </a:rPr>
              <a:t>DE</a:t>
            </a:r>
            <a:r>
              <a:rPr dirty="0" sz="3200" spc="-50">
                <a:solidFill>
                  <a:srgbClr val="000000"/>
                </a:solidFill>
              </a:rPr>
              <a:t> </a:t>
            </a:r>
            <a:r>
              <a:rPr dirty="0" sz="3200" spc="-10">
                <a:solidFill>
                  <a:srgbClr val="000000"/>
                </a:solidFill>
              </a:rPr>
              <a:t>ARTEMISA</a:t>
            </a:r>
            <a:endParaRPr sz="32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25145" y="928611"/>
            <a:ext cx="8843010" cy="5929630"/>
            <a:chOff x="225145" y="928611"/>
            <a:chExt cx="8843010" cy="592963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9684" y="2375916"/>
              <a:ext cx="8298180" cy="1513331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7492" y="1469136"/>
              <a:ext cx="8401812" cy="346710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500037" y="2357374"/>
              <a:ext cx="8286750" cy="1500505"/>
            </a:xfrm>
            <a:custGeom>
              <a:avLst/>
              <a:gdLst/>
              <a:ahLst/>
              <a:cxnLst/>
              <a:rect l="l" t="t" r="r" b="b"/>
              <a:pathLst>
                <a:path w="8286750" h="1500504">
                  <a:moveTo>
                    <a:pt x="8286750" y="0"/>
                  </a:moveTo>
                  <a:lnTo>
                    <a:pt x="0" y="0"/>
                  </a:lnTo>
                  <a:lnTo>
                    <a:pt x="0" y="1500251"/>
                  </a:lnTo>
                  <a:lnTo>
                    <a:pt x="8286750" y="1500251"/>
                  </a:lnTo>
                  <a:lnTo>
                    <a:pt x="8286750" y="0"/>
                  </a:lnTo>
                  <a:close/>
                </a:path>
              </a:pathLst>
            </a:custGeom>
            <a:solidFill>
              <a:srgbClr val="C5D9F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500037" y="2357374"/>
              <a:ext cx="8286750" cy="1500505"/>
            </a:xfrm>
            <a:custGeom>
              <a:avLst/>
              <a:gdLst/>
              <a:ahLst/>
              <a:cxnLst/>
              <a:rect l="l" t="t" r="r" b="b"/>
              <a:pathLst>
                <a:path w="8286750" h="1500504">
                  <a:moveTo>
                    <a:pt x="0" y="1500251"/>
                  </a:moveTo>
                  <a:lnTo>
                    <a:pt x="8286750" y="1500251"/>
                  </a:lnTo>
                  <a:lnTo>
                    <a:pt x="8286750" y="0"/>
                  </a:lnTo>
                  <a:lnTo>
                    <a:pt x="0" y="0"/>
                  </a:lnTo>
                  <a:lnTo>
                    <a:pt x="0" y="1500251"/>
                  </a:lnTo>
                  <a:close/>
                </a:path>
              </a:pathLst>
            </a:custGeom>
            <a:ln w="9525">
              <a:solidFill>
                <a:srgbClr val="C5D9F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3231" y="1441704"/>
              <a:ext cx="7860792" cy="3470148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72796" y="4594860"/>
              <a:ext cx="2959608" cy="2263140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67537" y="4790211"/>
              <a:ext cx="2372360" cy="1894458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250691" y="4594860"/>
              <a:ext cx="2820924" cy="2263140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446272" y="4790186"/>
              <a:ext cx="2232279" cy="191071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094476" y="4594860"/>
              <a:ext cx="2973324" cy="2263140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289294" y="4790186"/>
              <a:ext cx="2384932" cy="1904491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25145" y="4145851"/>
              <a:ext cx="8695563" cy="363283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071748" y="928611"/>
              <a:ext cx="2451989" cy="1143012"/>
            </a:xfrm>
            <a:prstGeom prst="rect">
              <a:avLst/>
            </a:prstGeom>
          </p:spPr>
        </p:pic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457200" y="12"/>
            <a:ext cx="8229600" cy="857250"/>
          </a:xfrm>
          <a:prstGeom prst="rect"/>
          <a:solidFill>
            <a:srgbClr val="4F81BC"/>
          </a:solidFill>
        </p:spPr>
        <p:txBody>
          <a:bodyPr wrap="square" lIns="0" tIns="5715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450"/>
              </a:spcBef>
            </a:pPr>
            <a:r>
              <a:rPr dirty="0" sz="4400" b="0">
                <a:latin typeface="Calibri"/>
                <a:cs typeface="Calibri"/>
              </a:rPr>
              <a:t>Estudios</a:t>
            </a:r>
            <a:r>
              <a:rPr dirty="0" sz="4400" spc="-114" b="0">
                <a:latin typeface="Calibri"/>
                <a:cs typeface="Calibri"/>
              </a:rPr>
              <a:t> </a:t>
            </a:r>
            <a:r>
              <a:rPr dirty="0" sz="4400" spc="-10" b="0">
                <a:latin typeface="Calibri"/>
                <a:cs typeface="Calibri"/>
              </a:rPr>
              <a:t>antecedentes</a:t>
            </a:r>
            <a:endParaRPr sz="4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47776" y="4007865"/>
            <a:ext cx="348615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latin typeface="Calibri"/>
                <a:cs typeface="Calibri"/>
              </a:rPr>
              <a:t>Escuela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de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pesca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en</a:t>
            </a:r>
            <a:r>
              <a:rPr dirty="0" sz="2000" spc="409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El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Mosquito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6262496" y="4007865"/>
            <a:ext cx="148717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latin typeface="Calibri"/>
                <a:cs typeface="Calibri"/>
              </a:rPr>
              <a:t>Playa</a:t>
            </a:r>
            <a:r>
              <a:rPr dirty="0" sz="2000" spc="-100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Baracoa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4415154" y="5690717"/>
            <a:ext cx="414972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En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la </a:t>
            </a:r>
            <a:r>
              <a:rPr dirty="0" sz="2000" spc="-10" b="1">
                <a:latin typeface="Calibri"/>
                <a:cs typeface="Calibri"/>
              </a:rPr>
              <a:t>desembocadura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del</a:t>
            </a:r>
            <a:r>
              <a:rPr dirty="0" sz="2000" spc="-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río</a:t>
            </a:r>
            <a:r>
              <a:rPr dirty="0" sz="2000" spc="-10" b="1">
                <a:latin typeface="Calibri"/>
                <a:cs typeface="Calibri"/>
              </a:rPr>
              <a:t> Guajaibón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29251" y="1214500"/>
            <a:ext cx="3457575" cy="259232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2912" y="1214500"/>
            <a:ext cx="3887851" cy="2519299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06297" y="79628"/>
            <a:ext cx="7526020" cy="1001394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 indent="33020">
              <a:lnSpc>
                <a:spcPct val="100000"/>
              </a:lnSpc>
              <a:spcBef>
                <a:spcPts val="100"/>
              </a:spcBef>
            </a:pPr>
            <a:r>
              <a:rPr dirty="0" sz="3200">
                <a:solidFill>
                  <a:srgbClr val="000000"/>
                </a:solidFill>
                <a:latin typeface="Arial"/>
                <a:cs typeface="Arial"/>
              </a:rPr>
              <a:t>Paisajes</a:t>
            </a:r>
            <a:r>
              <a:rPr dirty="0" sz="3200" spc="-4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00"/>
                </a:solidFill>
                <a:latin typeface="Arial"/>
                <a:cs typeface="Arial"/>
              </a:rPr>
              <a:t>de</a:t>
            </a:r>
            <a:r>
              <a:rPr dirty="0" sz="3200" spc="-2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00"/>
                </a:solidFill>
                <a:latin typeface="Arial"/>
                <a:cs typeface="Arial"/>
              </a:rPr>
              <a:t>regiones</a:t>
            </a:r>
            <a:r>
              <a:rPr dirty="0" sz="3200" spc="-5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00"/>
                </a:solidFill>
                <a:latin typeface="Arial"/>
                <a:cs typeface="Arial"/>
              </a:rPr>
              <a:t>costeras</a:t>
            </a:r>
            <a:r>
              <a:rPr dirty="0" sz="3200" spc="-4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200" spc="-10">
                <a:solidFill>
                  <a:srgbClr val="000000"/>
                </a:solidFill>
                <a:latin typeface="Arial"/>
                <a:cs typeface="Arial"/>
              </a:rPr>
              <a:t>rocosas </a:t>
            </a:r>
            <a:r>
              <a:rPr dirty="0" sz="3200">
                <a:solidFill>
                  <a:srgbClr val="000000"/>
                </a:solidFill>
                <a:latin typeface="Arial"/>
                <a:cs typeface="Arial"/>
              </a:rPr>
              <a:t>y</a:t>
            </a:r>
            <a:r>
              <a:rPr dirty="0" sz="3200" spc="-2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00"/>
                </a:solidFill>
                <a:latin typeface="Arial"/>
                <a:cs typeface="Arial"/>
              </a:rPr>
              <a:t>pequeñas</a:t>
            </a:r>
            <a:r>
              <a:rPr dirty="0" sz="3200" spc="-5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00"/>
                </a:solidFill>
                <a:latin typeface="Arial"/>
                <a:cs typeface="Arial"/>
              </a:rPr>
              <a:t>playas</a:t>
            </a:r>
            <a:r>
              <a:rPr dirty="0" sz="3200" spc="-3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00"/>
                </a:solidFill>
                <a:latin typeface="Arial"/>
                <a:cs typeface="Arial"/>
              </a:rPr>
              <a:t>arenosas</a:t>
            </a:r>
            <a:r>
              <a:rPr dirty="0" sz="3200" spc="-5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200">
                <a:solidFill>
                  <a:srgbClr val="000000"/>
                </a:solidFill>
                <a:latin typeface="Arial"/>
                <a:cs typeface="Arial"/>
              </a:rPr>
              <a:t>al</a:t>
            </a:r>
            <a:r>
              <a:rPr dirty="0" sz="3200" spc="-2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3200" spc="-10">
                <a:solidFill>
                  <a:srgbClr val="000000"/>
                </a:solidFill>
                <a:latin typeface="Arial"/>
                <a:cs typeface="Arial"/>
              </a:rPr>
              <a:t>norte</a:t>
            </a:r>
            <a:endParaRPr sz="3200">
              <a:latin typeface="Arial"/>
              <a:cs typeface="Arial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7" y="4572025"/>
            <a:ext cx="3181350" cy="20002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1474" y="1428711"/>
            <a:ext cx="8001000" cy="49292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3842" rIns="0" bIns="0" rtlCol="0" vert="horz">
            <a:spAutoFit/>
          </a:bodyPr>
          <a:lstStyle/>
          <a:p>
            <a:pPr marL="1870710">
              <a:lnSpc>
                <a:spcPct val="100000"/>
              </a:lnSpc>
              <a:spcBef>
                <a:spcPts val="100"/>
              </a:spcBef>
            </a:pPr>
            <a:r>
              <a:rPr dirty="0" sz="3200">
                <a:solidFill>
                  <a:srgbClr val="000000"/>
                </a:solidFill>
              </a:rPr>
              <a:t>Paisajes</a:t>
            </a:r>
            <a:r>
              <a:rPr dirty="0" sz="3200" spc="-95">
                <a:solidFill>
                  <a:srgbClr val="000000"/>
                </a:solidFill>
              </a:rPr>
              <a:t> </a:t>
            </a:r>
            <a:r>
              <a:rPr dirty="0" sz="3200">
                <a:solidFill>
                  <a:srgbClr val="000000"/>
                </a:solidFill>
              </a:rPr>
              <a:t>con</a:t>
            </a:r>
            <a:r>
              <a:rPr dirty="0" sz="3200" spc="-85">
                <a:solidFill>
                  <a:srgbClr val="000000"/>
                </a:solidFill>
              </a:rPr>
              <a:t> </a:t>
            </a:r>
            <a:r>
              <a:rPr dirty="0" sz="3200">
                <a:solidFill>
                  <a:srgbClr val="000000"/>
                </a:solidFill>
              </a:rPr>
              <a:t>playas</a:t>
            </a:r>
            <a:r>
              <a:rPr dirty="0" sz="3200" spc="-110">
                <a:solidFill>
                  <a:srgbClr val="000000"/>
                </a:solidFill>
              </a:rPr>
              <a:t> </a:t>
            </a:r>
            <a:r>
              <a:rPr dirty="0" sz="3200" spc="-10">
                <a:solidFill>
                  <a:srgbClr val="000000"/>
                </a:solidFill>
              </a:rPr>
              <a:t>arenosas</a:t>
            </a:r>
            <a:endParaRPr sz="3200"/>
          </a:p>
          <a:p>
            <a:pPr marL="1729105">
              <a:lnSpc>
                <a:spcPct val="100000"/>
              </a:lnSpc>
              <a:spcBef>
                <a:spcPts val="20"/>
              </a:spcBef>
            </a:pPr>
            <a:r>
              <a:rPr dirty="0" sz="2800">
                <a:solidFill>
                  <a:srgbClr val="000000"/>
                </a:solidFill>
              </a:rPr>
              <a:t>Playa</a:t>
            </a:r>
            <a:r>
              <a:rPr dirty="0" sz="2800" spc="-130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Herradura,</a:t>
            </a:r>
            <a:r>
              <a:rPr dirty="0" sz="2800" spc="-12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Municipio</a:t>
            </a:r>
            <a:r>
              <a:rPr dirty="0" sz="2800" spc="-135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Mariel</a:t>
            </a:r>
            <a:endParaRPr sz="2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14373"/>
            <a:ext cx="9144000" cy="564362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25272" y="507238"/>
            <a:ext cx="7376159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536065" algn="l"/>
              </a:tabLst>
            </a:pPr>
            <a:r>
              <a:rPr dirty="0" sz="3200" spc="-10">
                <a:solidFill>
                  <a:srgbClr val="000000"/>
                </a:solidFill>
              </a:rPr>
              <a:t>Paisajes</a:t>
            </a:r>
            <a:r>
              <a:rPr dirty="0" sz="3200">
                <a:solidFill>
                  <a:srgbClr val="000000"/>
                </a:solidFill>
              </a:rPr>
              <a:t>	con</a:t>
            </a:r>
            <a:r>
              <a:rPr dirty="0" sz="3200" spc="-60">
                <a:solidFill>
                  <a:srgbClr val="000000"/>
                </a:solidFill>
              </a:rPr>
              <a:t> </a:t>
            </a:r>
            <a:r>
              <a:rPr dirty="0" sz="3200">
                <a:solidFill>
                  <a:srgbClr val="000000"/>
                </a:solidFill>
              </a:rPr>
              <a:t>manglares</a:t>
            </a:r>
            <a:r>
              <a:rPr dirty="0" sz="3200" spc="-65">
                <a:solidFill>
                  <a:srgbClr val="000000"/>
                </a:solidFill>
              </a:rPr>
              <a:t> </a:t>
            </a:r>
            <a:r>
              <a:rPr dirty="0" sz="3200">
                <a:solidFill>
                  <a:srgbClr val="000000"/>
                </a:solidFill>
              </a:rPr>
              <a:t>y</a:t>
            </a:r>
            <a:r>
              <a:rPr dirty="0" sz="3200" spc="-25">
                <a:solidFill>
                  <a:srgbClr val="000000"/>
                </a:solidFill>
              </a:rPr>
              <a:t> </a:t>
            </a:r>
            <a:r>
              <a:rPr dirty="0" sz="3200">
                <a:solidFill>
                  <a:srgbClr val="000000"/>
                </a:solidFill>
              </a:rPr>
              <a:t>lagunas</a:t>
            </a:r>
            <a:r>
              <a:rPr dirty="0" sz="3200" spc="-55">
                <a:solidFill>
                  <a:srgbClr val="000000"/>
                </a:solidFill>
              </a:rPr>
              <a:t> </a:t>
            </a:r>
            <a:r>
              <a:rPr dirty="0" sz="3200" spc="-10">
                <a:solidFill>
                  <a:srgbClr val="000000"/>
                </a:solidFill>
              </a:rPr>
              <a:t>interiores</a:t>
            </a:r>
            <a:endParaRPr sz="3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441325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solidFill>
                  <a:srgbClr val="000000"/>
                </a:solidFill>
              </a:rPr>
              <a:t>Laguna</a:t>
            </a:r>
            <a:r>
              <a:rPr dirty="0" sz="2800" spc="-7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interior</a:t>
            </a:r>
            <a:r>
              <a:rPr dirty="0" sz="2800" spc="-7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y</a:t>
            </a:r>
            <a:r>
              <a:rPr dirty="0" sz="2800" spc="-75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manglares</a:t>
            </a:r>
            <a:r>
              <a:rPr dirty="0" sz="2800" spc="-7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de</a:t>
            </a:r>
            <a:r>
              <a:rPr dirty="0" sz="2800" spc="-80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substrato</a:t>
            </a:r>
            <a:r>
              <a:rPr dirty="0" sz="2800" spc="-85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rocoso</a:t>
            </a:r>
            <a:endParaRPr sz="28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574" y="785748"/>
            <a:ext cx="9096375" cy="561505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9180" y="10160"/>
            <a:ext cx="5409565" cy="8788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solidFill>
                  <a:srgbClr val="000000"/>
                </a:solidFill>
              </a:rPr>
              <a:t>Golfo</a:t>
            </a:r>
            <a:r>
              <a:rPr dirty="0" sz="2800" spc="-6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de</a:t>
            </a:r>
            <a:r>
              <a:rPr dirty="0" sz="2800" spc="-60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Batabanó</a:t>
            </a:r>
            <a:endParaRPr sz="2800"/>
          </a:p>
          <a:p>
            <a:pPr algn="ctr">
              <a:lnSpc>
                <a:spcPct val="100000"/>
              </a:lnSpc>
            </a:pPr>
            <a:r>
              <a:rPr dirty="0" sz="2800">
                <a:solidFill>
                  <a:srgbClr val="000000"/>
                </a:solidFill>
              </a:rPr>
              <a:t>Cayos</a:t>
            </a:r>
            <a:r>
              <a:rPr dirty="0" sz="2800" spc="-5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de</a:t>
            </a:r>
            <a:r>
              <a:rPr dirty="0" sz="2800" spc="-5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mangle</a:t>
            </a:r>
            <a:r>
              <a:rPr dirty="0" sz="2800" spc="-4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y</a:t>
            </a:r>
            <a:r>
              <a:rPr dirty="0" sz="2800" spc="-5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canales</a:t>
            </a:r>
            <a:r>
              <a:rPr dirty="0" sz="2800" spc="-4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de</a:t>
            </a:r>
            <a:r>
              <a:rPr dirty="0" sz="2800" spc="-55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marea</a:t>
            </a:r>
            <a:endParaRPr sz="28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142999"/>
            <a:ext cx="9144000" cy="5715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905063"/>
            <a:ext cx="9144000" cy="3919854"/>
            <a:chOff x="0" y="1905063"/>
            <a:chExt cx="9144000" cy="391985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905063"/>
              <a:ext cx="9144000" cy="3919474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3702050" y="2503424"/>
              <a:ext cx="5051425" cy="2324100"/>
            </a:xfrm>
            <a:custGeom>
              <a:avLst/>
              <a:gdLst/>
              <a:ahLst/>
              <a:cxnLst/>
              <a:rect l="l" t="t" r="r" b="b"/>
              <a:pathLst>
                <a:path w="5051425" h="2324100">
                  <a:moveTo>
                    <a:pt x="0" y="0"/>
                  </a:moveTo>
                  <a:lnTo>
                    <a:pt x="50583" y="2599"/>
                  </a:lnTo>
                  <a:lnTo>
                    <a:pt x="101049" y="5602"/>
                  </a:lnTo>
                  <a:lnTo>
                    <a:pt x="151304" y="9429"/>
                  </a:lnTo>
                  <a:lnTo>
                    <a:pt x="201252" y="14506"/>
                  </a:lnTo>
                  <a:lnTo>
                    <a:pt x="250798" y="21254"/>
                  </a:lnTo>
                  <a:lnTo>
                    <a:pt x="299847" y="30099"/>
                  </a:lnTo>
                  <a:lnTo>
                    <a:pt x="348693" y="41248"/>
                  </a:lnTo>
                  <a:lnTo>
                    <a:pt x="397542" y="54482"/>
                  </a:lnTo>
                  <a:lnTo>
                    <a:pt x="445976" y="69389"/>
                  </a:lnTo>
                  <a:lnTo>
                    <a:pt x="493573" y="85555"/>
                  </a:lnTo>
                  <a:lnTo>
                    <a:pt x="539915" y="102568"/>
                  </a:lnTo>
                  <a:lnTo>
                    <a:pt x="584580" y="120014"/>
                  </a:lnTo>
                  <a:lnTo>
                    <a:pt x="635938" y="141822"/>
                  </a:lnTo>
                  <a:lnTo>
                    <a:pt x="685248" y="165086"/>
                  </a:lnTo>
                  <a:lnTo>
                    <a:pt x="732869" y="189436"/>
                  </a:lnTo>
                  <a:lnTo>
                    <a:pt x="779161" y="214498"/>
                  </a:lnTo>
                  <a:lnTo>
                    <a:pt x="824484" y="239902"/>
                  </a:lnTo>
                  <a:lnTo>
                    <a:pt x="868602" y="266865"/>
                  </a:lnTo>
                  <a:lnTo>
                    <a:pt x="911282" y="295644"/>
                  </a:lnTo>
                  <a:lnTo>
                    <a:pt x="952884" y="324430"/>
                  </a:lnTo>
                  <a:lnTo>
                    <a:pt x="993765" y="351411"/>
                  </a:lnTo>
                  <a:lnTo>
                    <a:pt x="1034288" y="374776"/>
                  </a:lnTo>
                  <a:lnTo>
                    <a:pt x="1079142" y="398111"/>
                  </a:lnTo>
                  <a:lnTo>
                    <a:pt x="1119568" y="416956"/>
                  </a:lnTo>
                  <a:lnTo>
                    <a:pt x="1166090" y="433445"/>
                  </a:lnTo>
                  <a:lnTo>
                    <a:pt x="1229233" y="449706"/>
                  </a:lnTo>
                  <a:lnTo>
                    <a:pt x="1270914" y="458262"/>
                  </a:lnTo>
                  <a:lnTo>
                    <a:pt x="1319531" y="466861"/>
                  </a:lnTo>
                  <a:lnTo>
                    <a:pt x="1372891" y="475332"/>
                  </a:lnTo>
                  <a:lnTo>
                    <a:pt x="1428797" y="483504"/>
                  </a:lnTo>
                  <a:lnTo>
                    <a:pt x="1485054" y="491206"/>
                  </a:lnTo>
                  <a:lnTo>
                    <a:pt x="1539468" y="498266"/>
                  </a:lnTo>
                  <a:lnTo>
                    <a:pt x="1589842" y="504514"/>
                  </a:lnTo>
                  <a:lnTo>
                    <a:pt x="1633982" y="509777"/>
                  </a:lnTo>
                  <a:lnTo>
                    <a:pt x="1693409" y="513713"/>
                  </a:lnTo>
                  <a:lnTo>
                    <a:pt x="1744589" y="513224"/>
                  </a:lnTo>
                  <a:lnTo>
                    <a:pt x="1790033" y="512265"/>
                  </a:lnTo>
                  <a:lnTo>
                    <a:pt x="1832252" y="514792"/>
                  </a:lnTo>
                  <a:lnTo>
                    <a:pt x="1873758" y="524763"/>
                  </a:lnTo>
                  <a:lnTo>
                    <a:pt x="1912626" y="543789"/>
                  </a:lnTo>
                  <a:lnTo>
                    <a:pt x="1947172" y="569313"/>
                  </a:lnTo>
                  <a:lnTo>
                    <a:pt x="1980267" y="598812"/>
                  </a:lnTo>
                  <a:lnTo>
                    <a:pt x="2014782" y="629761"/>
                  </a:lnTo>
                  <a:lnTo>
                    <a:pt x="2053589" y="659638"/>
                  </a:lnTo>
                  <a:lnTo>
                    <a:pt x="2090454" y="683588"/>
                  </a:lnTo>
                  <a:lnTo>
                    <a:pt x="2130236" y="707945"/>
                  </a:lnTo>
                  <a:lnTo>
                    <a:pt x="2171684" y="732710"/>
                  </a:lnTo>
                  <a:lnTo>
                    <a:pt x="2213544" y="757888"/>
                  </a:lnTo>
                  <a:lnTo>
                    <a:pt x="2254564" y="783483"/>
                  </a:lnTo>
                  <a:lnTo>
                    <a:pt x="2293492" y="809498"/>
                  </a:lnTo>
                  <a:lnTo>
                    <a:pt x="2337136" y="840554"/>
                  </a:lnTo>
                  <a:lnTo>
                    <a:pt x="2378865" y="871500"/>
                  </a:lnTo>
                  <a:lnTo>
                    <a:pt x="2419753" y="903416"/>
                  </a:lnTo>
                  <a:lnTo>
                    <a:pt x="2460872" y="937379"/>
                  </a:lnTo>
                  <a:lnTo>
                    <a:pt x="2503297" y="974471"/>
                  </a:lnTo>
                  <a:lnTo>
                    <a:pt x="2539580" y="1009493"/>
                  </a:lnTo>
                  <a:lnTo>
                    <a:pt x="2576058" y="1048272"/>
                  </a:lnTo>
                  <a:lnTo>
                    <a:pt x="2612945" y="1088723"/>
                  </a:lnTo>
                  <a:lnTo>
                    <a:pt x="2650457" y="1128761"/>
                  </a:lnTo>
                  <a:lnTo>
                    <a:pt x="2688808" y="1166302"/>
                  </a:lnTo>
                  <a:lnTo>
                    <a:pt x="2728214" y="1199261"/>
                  </a:lnTo>
                  <a:lnTo>
                    <a:pt x="2801741" y="1245623"/>
                  </a:lnTo>
                  <a:lnTo>
                    <a:pt x="2885614" y="1289177"/>
                  </a:lnTo>
                  <a:lnTo>
                    <a:pt x="2954510" y="1321490"/>
                  </a:lnTo>
                  <a:lnTo>
                    <a:pt x="2983103" y="1334134"/>
                  </a:lnTo>
                  <a:lnTo>
                    <a:pt x="3025428" y="1357062"/>
                  </a:lnTo>
                  <a:lnTo>
                    <a:pt x="3070386" y="1382169"/>
                  </a:lnTo>
                  <a:lnTo>
                    <a:pt x="3116923" y="1408276"/>
                  </a:lnTo>
                  <a:lnTo>
                    <a:pt x="3163988" y="1434203"/>
                  </a:lnTo>
                  <a:lnTo>
                    <a:pt x="3210525" y="1458770"/>
                  </a:lnTo>
                  <a:lnTo>
                    <a:pt x="3255483" y="1480798"/>
                  </a:lnTo>
                  <a:lnTo>
                    <a:pt x="3297808" y="1499108"/>
                  </a:lnTo>
                  <a:lnTo>
                    <a:pt x="3353602" y="1517570"/>
                  </a:lnTo>
                  <a:lnTo>
                    <a:pt x="3406988" y="1529919"/>
                  </a:lnTo>
                  <a:lnTo>
                    <a:pt x="3457966" y="1539030"/>
                  </a:lnTo>
                  <a:lnTo>
                    <a:pt x="3506536" y="1547782"/>
                  </a:lnTo>
                  <a:lnTo>
                    <a:pt x="3552698" y="1559052"/>
                  </a:lnTo>
                  <a:lnTo>
                    <a:pt x="3604569" y="1579189"/>
                  </a:lnTo>
                  <a:lnTo>
                    <a:pt x="3651059" y="1602136"/>
                  </a:lnTo>
                  <a:lnTo>
                    <a:pt x="3697073" y="1622274"/>
                  </a:lnTo>
                  <a:lnTo>
                    <a:pt x="3747516" y="1633982"/>
                  </a:lnTo>
                  <a:lnTo>
                    <a:pt x="3815593" y="1632459"/>
                  </a:lnTo>
                  <a:lnTo>
                    <a:pt x="3894661" y="1621805"/>
                  </a:lnTo>
                  <a:lnTo>
                    <a:pt x="3960131" y="1609746"/>
                  </a:lnTo>
                  <a:lnTo>
                    <a:pt x="3987419" y="1604009"/>
                  </a:lnTo>
                </a:path>
                <a:path w="5051425" h="2324100">
                  <a:moveTo>
                    <a:pt x="4302125" y="1979040"/>
                  </a:moveTo>
                  <a:lnTo>
                    <a:pt x="4350787" y="1978429"/>
                  </a:lnTo>
                  <a:lnTo>
                    <a:pt x="4399272" y="1978719"/>
                  </a:lnTo>
                  <a:lnTo>
                    <a:pt x="4447404" y="1980814"/>
                  </a:lnTo>
                  <a:lnTo>
                    <a:pt x="4495006" y="1985616"/>
                  </a:lnTo>
                  <a:lnTo>
                    <a:pt x="4541901" y="1994027"/>
                  </a:lnTo>
                  <a:lnTo>
                    <a:pt x="4588797" y="2006037"/>
                  </a:lnTo>
                  <a:lnTo>
                    <a:pt x="4635803" y="2021040"/>
                  </a:lnTo>
                  <a:lnTo>
                    <a:pt x="4681840" y="2039042"/>
                  </a:lnTo>
                  <a:lnTo>
                    <a:pt x="4725829" y="2060050"/>
                  </a:lnTo>
                  <a:lnTo>
                    <a:pt x="4766691" y="2084070"/>
                  </a:lnTo>
                  <a:lnTo>
                    <a:pt x="4804195" y="2113737"/>
                  </a:lnTo>
                  <a:lnTo>
                    <a:pt x="4839072" y="2149043"/>
                  </a:lnTo>
                  <a:lnTo>
                    <a:pt x="4871682" y="2186025"/>
                  </a:lnTo>
                  <a:lnTo>
                    <a:pt x="4902383" y="2220722"/>
                  </a:lnTo>
                  <a:lnTo>
                    <a:pt x="4931536" y="2249170"/>
                  </a:lnTo>
                  <a:lnTo>
                    <a:pt x="4965217" y="2275308"/>
                  </a:lnTo>
                  <a:lnTo>
                    <a:pt x="4995719" y="2295112"/>
                  </a:lnTo>
                  <a:lnTo>
                    <a:pt x="5024102" y="2310677"/>
                  </a:lnTo>
                  <a:lnTo>
                    <a:pt x="5051425" y="2324100"/>
                  </a:lnTo>
                </a:path>
              </a:pathLst>
            </a:custGeom>
            <a:ln w="38100">
              <a:solidFill>
                <a:srgbClr val="F7954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7358126" y="4214812"/>
              <a:ext cx="1285875" cy="929005"/>
            </a:xfrm>
            <a:custGeom>
              <a:avLst/>
              <a:gdLst/>
              <a:ahLst/>
              <a:cxnLst/>
              <a:rect l="l" t="t" r="r" b="b"/>
              <a:pathLst>
                <a:path w="1285875" h="929004">
                  <a:moveTo>
                    <a:pt x="71424" y="0"/>
                  </a:moveTo>
                  <a:lnTo>
                    <a:pt x="0" y="0"/>
                  </a:lnTo>
                  <a:lnTo>
                    <a:pt x="0" y="71437"/>
                  </a:lnTo>
                  <a:lnTo>
                    <a:pt x="71424" y="71437"/>
                  </a:lnTo>
                  <a:lnTo>
                    <a:pt x="71424" y="0"/>
                  </a:lnTo>
                  <a:close/>
                </a:path>
                <a:path w="1285875" h="929004">
                  <a:moveTo>
                    <a:pt x="1000061" y="857250"/>
                  </a:moveTo>
                  <a:lnTo>
                    <a:pt x="928624" y="857250"/>
                  </a:lnTo>
                  <a:lnTo>
                    <a:pt x="928624" y="928687"/>
                  </a:lnTo>
                  <a:lnTo>
                    <a:pt x="1000061" y="928687"/>
                  </a:lnTo>
                  <a:lnTo>
                    <a:pt x="1000061" y="857250"/>
                  </a:lnTo>
                  <a:close/>
                </a:path>
                <a:path w="1285875" h="929004">
                  <a:moveTo>
                    <a:pt x="1285811" y="642874"/>
                  </a:moveTo>
                  <a:lnTo>
                    <a:pt x="1214374" y="642874"/>
                  </a:lnTo>
                  <a:lnTo>
                    <a:pt x="1214374" y="714311"/>
                  </a:lnTo>
                  <a:lnTo>
                    <a:pt x="1285811" y="714311"/>
                  </a:lnTo>
                  <a:lnTo>
                    <a:pt x="1285811" y="642874"/>
                  </a:lnTo>
                  <a:close/>
                </a:path>
              </a:pathLst>
            </a:custGeom>
            <a:solidFill>
              <a:srgbClr val="D99593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57751" y="3641661"/>
              <a:ext cx="144462" cy="74675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3571875" y="2500312"/>
              <a:ext cx="71755" cy="929005"/>
            </a:xfrm>
            <a:custGeom>
              <a:avLst/>
              <a:gdLst/>
              <a:ahLst/>
              <a:cxnLst/>
              <a:rect l="l" t="t" r="r" b="b"/>
              <a:pathLst>
                <a:path w="71754" h="929004">
                  <a:moveTo>
                    <a:pt x="71437" y="857250"/>
                  </a:moveTo>
                  <a:lnTo>
                    <a:pt x="0" y="857250"/>
                  </a:lnTo>
                  <a:lnTo>
                    <a:pt x="0" y="928687"/>
                  </a:lnTo>
                  <a:lnTo>
                    <a:pt x="71437" y="928687"/>
                  </a:lnTo>
                  <a:lnTo>
                    <a:pt x="71437" y="857250"/>
                  </a:lnTo>
                  <a:close/>
                </a:path>
                <a:path w="71754" h="929004">
                  <a:moveTo>
                    <a:pt x="71437" y="0"/>
                  </a:moveTo>
                  <a:lnTo>
                    <a:pt x="0" y="0"/>
                  </a:lnTo>
                  <a:lnTo>
                    <a:pt x="0" y="71437"/>
                  </a:lnTo>
                  <a:lnTo>
                    <a:pt x="71437" y="71437"/>
                  </a:lnTo>
                  <a:lnTo>
                    <a:pt x="71437" y="0"/>
                  </a:lnTo>
                  <a:close/>
                </a:path>
              </a:pathLst>
            </a:custGeom>
            <a:solidFill>
              <a:srgbClr val="D99593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579831" y="238201"/>
            <a:ext cx="8070850" cy="129159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ctr" marL="2540">
              <a:lnSpc>
                <a:spcPts val="3304"/>
              </a:lnSpc>
              <a:spcBef>
                <a:spcPts val="95"/>
              </a:spcBef>
              <a:tabLst>
                <a:tab pos="3910329" algn="l"/>
              </a:tabLst>
            </a:pPr>
            <a:r>
              <a:rPr dirty="0" sz="2800">
                <a:solidFill>
                  <a:srgbClr val="000000"/>
                </a:solidFill>
                <a:latin typeface="Arial"/>
                <a:cs typeface="Arial"/>
              </a:rPr>
              <a:t>PELIGRO</a:t>
            </a:r>
            <a:r>
              <a:rPr dirty="0" sz="2800" spc="-2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>
                <a:solidFill>
                  <a:srgbClr val="000000"/>
                </a:solidFill>
                <a:latin typeface="Arial"/>
                <a:cs typeface="Arial"/>
              </a:rPr>
              <a:t>DE</a:t>
            </a:r>
            <a:r>
              <a:rPr dirty="0" sz="2800" spc="-5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800" spc="-10">
                <a:solidFill>
                  <a:srgbClr val="000000"/>
                </a:solidFill>
                <a:latin typeface="Arial"/>
                <a:cs typeface="Arial"/>
              </a:rPr>
              <a:t>OLEAJE</a:t>
            </a:r>
            <a:r>
              <a:rPr dirty="0" sz="2800">
                <a:solidFill>
                  <a:srgbClr val="000000"/>
                </a:solidFill>
                <a:latin typeface="Arial"/>
                <a:cs typeface="Arial"/>
              </a:rPr>
              <a:t>	</a:t>
            </a:r>
            <a:r>
              <a:rPr dirty="0" sz="2800" spc="-10">
                <a:solidFill>
                  <a:srgbClr val="000000"/>
                </a:solidFill>
                <a:latin typeface="Arial"/>
                <a:cs typeface="Arial"/>
              </a:rPr>
              <a:t>EXTREMO</a:t>
            </a:r>
            <a:endParaRPr sz="2800">
              <a:latin typeface="Arial"/>
              <a:cs typeface="Arial"/>
            </a:endParaRPr>
          </a:p>
          <a:p>
            <a:pPr algn="ctr" marL="12065" marR="5080">
              <a:lnSpc>
                <a:spcPts val="3360"/>
              </a:lnSpc>
              <a:spcBef>
                <a:spcPts val="45"/>
              </a:spcBef>
            </a:pPr>
            <a:r>
              <a:rPr dirty="0" sz="2800" spc="-10">
                <a:solidFill>
                  <a:srgbClr val="000000"/>
                </a:solidFill>
              </a:rPr>
              <a:t>Evidencias</a:t>
            </a:r>
            <a:r>
              <a:rPr dirty="0" sz="2800" spc="-8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geológicas</a:t>
            </a:r>
            <a:r>
              <a:rPr dirty="0" sz="2800" spc="-8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de</a:t>
            </a:r>
            <a:r>
              <a:rPr dirty="0" sz="2800" spc="-85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eventos</a:t>
            </a:r>
            <a:r>
              <a:rPr dirty="0" sz="2800" spc="-9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de</a:t>
            </a:r>
            <a:r>
              <a:rPr dirty="0" sz="2800" spc="-9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oleaje</a:t>
            </a:r>
            <a:r>
              <a:rPr dirty="0" sz="2800" spc="-70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extremo</a:t>
            </a:r>
            <a:r>
              <a:rPr dirty="0" sz="2800" spc="-65">
                <a:solidFill>
                  <a:srgbClr val="000000"/>
                </a:solidFill>
              </a:rPr>
              <a:t> </a:t>
            </a:r>
            <a:r>
              <a:rPr dirty="0" sz="2800" spc="-25">
                <a:solidFill>
                  <a:srgbClr val="000000"/>
                </a:solidFill>
              </a:rPr>
              <a:t>en </a:t>
            </a:r>
            <a:r>
              <a:rPr dirty="0" sz="2800">
                <a:solidFill>
                  <a:srgbClr val="000000"/>
                </a:solidFill>
              </a:rPr>
              <a:t>el</a:t>
            </a:r>
            <a:r>
              <a:rPr dirty="0" sz="2800" spc="-20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pasado</a:t>
            </a:r>
            <a:endParaRPr sz="2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6112" y="1071625"/>
            <a:ext cx="7926324" cy="5376799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1376172" y="193547"/>
            <a:ext cx="6461760" cy="789940"/>
            <a:chOff x="1376172" y="193547"/>
            <a:chExt cx="6461760" cy="78994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76172" y="398891"/>
              <a:ext cx="1988819" cy="29204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28772" y="193547"/>
              <a:ext cx="4709160" cy="789431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6223" rIns="0" bIns="0" rtlCol="0" vert="horz">
            <a:spAutoFit/>
          </a:bodyPr>
          <a:lstStyle/>
          <a:p>
            <a:pPr marL="757555">
              <a:lnSpc>
                <a:spcPct val="100000"/>
              </a:lnSpc>
              <a:spcBef>
                <a:spcPts val="95"/>
              </a:spcBef>
            </a:pPr>
            <a:r>
              <a:rPr dirty="0" sz="2800" b="0">
                <a:solidFill>
                  <a:srgbClr val="000000"/>
                </a:solidFill>
                <a:latin typeface="Arial MT"/>
                <a:cs typeface="Arial MT"/>
              </a:rPr>
              <a:t>Huracanolito:</a:t>
            </a:r>
            <a:r>
              <a:rPr dirty="0" sz="2800" spc="-65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b="0">
                <a:solidFill>
                  <a:srgbClr val="000000"/>
                </a:solidFill>
                <a:latin typeface="Arial MT"/>
                <a:cs typeface="Arial MT"/>
              </a:rPr>
              <a:t>Peligro</a:t>
            </a:r>
            <a:r>
              <a:rPr dirty="0" sz="2800" spc="-7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b="0">
                <a:solidFill>
                  <a:srgbClr val="000000"/>
                </a:solidFill>
                <a:latin typeface="Arial MT"/>
                <a:cs typeface="Arial MT"/>
              </a:rPr>
              <a:t>de</a:t>
            </a:r>
            <a:r>
              <a:rPr dirty="0" sz="2800" spc="-65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b="0">
                <a:solidFill>
                  <a:srgbClr val="000000"/>
                </a:solidFill>
                <a:latin typeface="Arial MT"/>
                <a:cs typeface="Arial MT"/>
              </a:rPr>
              <a:t>oleaje</a:t>
            </a:r>
            <a:r>
              <a:rPr dirty="0" sz="2800" spc="-6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-10" b="0">
                <a:solidFill>
                  <a:srgbClr val="000000"/>
                </a:solidFill>
                <a:latin typeface="Arial MT"/>
                <a:cs typeface="Arial MT"/>
              </a:rPr>
              <a:t>extremo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71500" y="1249362"/>
            <a:ext cx="8143875" cy="5251450"/>
            <a:chOff x="571500" y="1249362"/>
            <a:chExt cx="8143875" cy="52514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500" y="1249362"/>
              <a:ext cx="8143875" cy="525145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207509" y="2829941"/>
              <a:ext cx="1087120" cy="353695"/>
            </a:xfrm>
            <a:custGeom>
              <a:avLst/>
              <a:gdLst/>
              <a:ahLst/>
              <a:cxnLst/>
              <a:rect l="l" t="t" r="r" b="b"/>
              <a:pathLst>
                <a:path w="1087120" h="353694">
                  <a:moveTo>
                    <a:pt x="913758" y="298474"/>
                  </a:moveTo>
                  <a:lnTo>
                    <a:pt x="899032" y="353695"/>
                  </a:lnTo>
                  <a:lnTo>
                    <a:pt x="1086739" y="314833"/>
                  </a:lnTo>
                  <a:lnTo>
                    <a:pt x="1076539" y="305816"/>
                  </a:lnTo>
                  <a:lnTo>
                    <a:pt x="941324" y="305816"/>
                  </a:lnTo>
                  <a:lnTo>
                    <a:pt x="913758" y="298474"/>
                  </a:lnTo>
                  <a:close/>
                </a:path>
                <a:path w="1087120" h="353694">
                  <a:moveTo>
                    <a:pt x="928489" y="243234"/>
                  </a:moveTo>
                  <a:lnTo>
                    <a:pt x="913758" y="298474"/>
                  </a:lnTo>
                  <a:lnTo>
                    <a:pt x="941324" y="305816"/>
                  </a:lnTo>
                  <a:lnTo>
                    <a:pt x="956055" y="250571"/>
                  </a:lnTo>
                  <a:lnTo>
                    <a:pt x="928489" y="243234"/>
                  </a:lnTo>
                  <a:close/>
                </a:path>
                <a:path w="1087120" h="353694">
                  <a:moveTo>
                    <a:pt x="943228" y="187960"/>
                  </a:moveTo>
                  <a:lnTo>
                    <a:pt x="928489" y="243234"/>
                  </a:lnTo>
                  <a:lnTo>
                    <a:pt x="956055" y="250571"/>
                  </a:lnTo>
                  <a:lnTo>
                    <a:pt x="941324" y="305816"/>
                  </a:lnTo>
                  <a:lnTo>
                    <a:pt x="1076539" y="305816"/>
                  </a:lnTo>
                  <a:lnTo>
                    <a:pt x="943228" y="187960"/>
                  </a:lnTo>
                  <a:close/>
                </a:path>
                <a:path w="1087120" h="353694">
                  <a:moveTo>
                    <a:pt x="14604" y="0"/>
                  </a:moveTo>
                  <a:lnTo>
                    <a:pt x="0" y="55118"/>
                  </a:lnTo>
                  <a:lnTo>
                    <a:pt x="913758" y="298474"/>
                  </a:lnTo>
                  <a:lnTo>
                    <a:pt x="928489" y="243234"/>
                  </a:lnTo>
                  <a:lnTo>
                    <a:pt x="1460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234310" y="251586"/>
            <a:ext cx="460565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121535" algn="l"/>
              </a:tabLst>
            </a:pPr>
            <a:r>
              <a:rPr dirty="0" sz="2800" spc="-10" b="0">
                <a:solidFill>
                  <a:srgbClr val="000000"/>
                </a:solidFill>
                <a:latin typeface="Calibri"/>
                <a:cs typeface="Calibri"/>
              </a:rPr>
              <a:t>Huracanolith.</a:t>
            </a:r>
            <a:r>
              <a:rPr dirty="0" sz="2800" b="0">
                <a:solidFill>
                  <a:srgbClr val="000000"/>
                </a:solidFill>
                <a:latin typeface="Calibri"/>
                <a:cs typeface="Calibri"/>
              </a:rPr>
              <a:t>	</a:t>
            </a:r>
            <a:r>
              <a:rPr dirty="0" sz="2800" spc="-10" b="0">
                <a:solidFill>
                  <a:srgbClr val="000000"/>
                </a:solidFill>
                <a:latin typeface="Calibri"/>
                <a:cs typeface="Calibri"/>
              </a:rPr>
              <a:t>Guanahacabibes.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34108" y="-1143"/>
            <a:ext cx="6104890" cy="8788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473960" marR="5080" indent="-2461895">
              <a:lnSpc>
                <a:spcPct val="100000"/>
              </a:lnSpc>
              <a:spcBef>
                <a:spcPts val="95"/>
              </a:spcBef>
            </a:pPr>
            <a:r>
              <a:rPr dirty="0" sz="2800" spc="-10" b="0">
                <a:solidFill>
                  <a:srgbClr val="000000"/>
                </a:solidFill>
                <a:latin typeface="Calibri"/>
                <a:cs typeface="Calibri"/>
              </a:rPr>
              <a:t>Huracanolito</a:t>
            </a:r>
            <a:r>
              <a:rPr dirty="0" sz="2800" spc="-4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b="0">
                <a:solidFill>
                  <a:srgbClr val="000000"/>
                </a:solidFill>
                <a:latin typeface="Calibri"/>
                <a:cs typeface="Calibri"/>
              </a:rPr>
              <a:t>en</a:t>
            </a:r>
            <a:r>
              <a:rPr dirty="0" sz="2800" spc="-5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b="0">
                <a:solidFill>
                  <a:srgbClr val="000000"/>
                </a:solidFill>
                <a:latin typeface="Calibri"/>
                <a:cs typeface="Calibri"/>
              </a:rPr>
              <a:t>la</a:t>
            </a:r>
            <a:r>
              <a:rPr dirty="0" sz="2800" spc="-6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b="0">
                <a:solidFill>
                  <a:srgbClr val="000000"/>
                </a:solidFill>
                <a:latin typeface="Calibri"/>
                <a:cs typeface="Calibri"/>
              </a:rPr>
              <a:t>pista</a:t>
            </a:r>
            <a:r>
              <a:rPr dirty="0" sz="2800" spc="-4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b="0">
                <a:solidFill>
                  <a:srgbClr val="000000"/>
                </a:solidFill>
                <a:latin typeface="Calibri"/>
                <a:cs typeface="Calibri"/>
              </a:rPr>
              <a:t>del</a:t>
            </a:r>
            <a:r>
              <a:rPr dirty="0" sz="2800" spc="-6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10" b="0">
                <a:solidFill>
                  <a:srgbClr val="000000"/>
                </a:solidFill>
                <a:latin typeface="Calibri"/>
                <a:cs typeface="Calibri"/>
              </a:rPr>
              <a:t>aeropuerto</a:t>
            </a:r>
            <a:r>
              <a:rPr dirty="0" sz="2800" spc="-4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800" spc="-25" b="0">
                <a:solidFill>
                  <a:srgbClr val="000000"/>
                </a:solidFill>
                <a:latin typeface="Calibri"/>
                <a:cs typeface="Calibri"/>
              </a:rPr>
              <a:t>de </a:t>
            </a:r>
            <a:r>
              <a:rPr dirty="0" sz="2800" spc="-10" b="0">
                <a:solidFill>
                  <a:srgbClr val="000000"/>
                </a:solidFill>
                <a:latin typeface="Calibri"/>
                <a:cs typeface="Calibri"/>
              </a:rPr>
              <a:t>Baracoa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914400"/>
            <a:ext cx="8382000" cy="5715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93903" y="1361947"/>
            <a:ext cx="8270875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Arial MT"/>
                <a:cs typeface="Arial MT"/>
              </a:rPr>
              <a:t>Presentar</a:t>
            </a:r>
            <a:r>
              <a:rPr dirty="0" sz="3200" spc="3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un</a:t>
            </a:r>
            <a:r>
              <a:rPr dirty="0" sz="3200" spc="3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plan</a:t>
            </a:r>
            <a:r>
              <a:rPr dirty="0" sz="3200" spc="3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integral,</a:t>
            </a:r>
            <a:r>
              <a:rPr dirty="0" sz="3200" spc="3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32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contenga</a:t>
            </a:r>
            <a:r>
              <a:rPr dirty="0" sz="3200" spc="34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los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93903" y="1849577"/>
            <a:ext cx="226504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574800" algn="l"/>
              </a:tabLst>
            </a:pPr>
            <a:r>
              <a:rPr dirty="0" sz="3200" spc="-10">
                <a:latin typeface="Arial MT"/>
                <a:cs typeface="Arial MT"/>
              </a:rPr>
              <a:t>pasos</a:t>
            </a:r>
            <a:r>
              <a:rPr dirty="0" sz="3200">
                <a:latin typeface="Arial MT"/>
                <a:cs typeface="Arial MT"/>
              </a:rPr>
              <a:t>	</a:t>
            </a:r>
            <a:r>
              <a:rPr dirty="0" sz="3200" spc="-25">
                <a:latin typeface="Arial MT"/>
                <a:cs typeface="Arial MT"/>
              </a:rPr>
              <a:t>que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393903" y="2337562"/>
            <a:ext cx="1852930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>
                <a:latin typeface="Arial MT"/>
                <a:cs typeface="Arial MT"/>
              </a:rPr>
              <a:t>ordenada,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690876" y="1849577"/>
            <a:ext cx="2117090" cy="10020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 indent="422275">
              <a:lnSpc>
                <a:spcPct val="100000"/>
              </a:lnSpc>
              <a:spcBef>
                <a:spcPts val="105"/>
              </a:spcBef>
            </a:pPr>
            <a:r>
              <a:rPr dirty="0" sz="3200" spc="-10">
                <a:latin typeface="Arial MT"/>
                <a:cs typeface="Arial MT"/>
              </a:rPr>
              <a:t>debemos determine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4966842" y="1849577"/>
            <a:ext cx="3696970" cy="10020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 indent="297180">
              <a:lnSpc>
                <a:spcPct val="100000"/>
              </a:lnSpc>
              <a:spcBef>
                <a:spcPts val="105"/>
              </a:spcBef>
              <a:tabLst>
                <a:tab pos="1374775" algn="l"/>
                <a:tab pos="2306320" algn="l"/>
              </a:tabLst>
            </a:pPr>
            <a:r>
              <a:rPr dirty="0" sz="3200" spc="-25">
                <a:latin typeface="Arial MT"/>
                <a:cs typeface="Arial MT"/>
              </a:rPr>
              <a:t>dar</a:t>
            </a:r>
            <a:r>
              <a:rPr dirty="0" sz="3200">
                <a:latin typeface="Arial MT"/>
                <a:cs typeface="Arial MT"/>
              </a:rPr>
              <a:t>	</a:t>
            </a:r>
            <a:r>
              <a:rPr dirty="0" sz="3200" spc="-25">
                <a:latin typeface="Arial MT"/>
                <a:cs typeface="Arial MT"/>
              </a:rPr>
              <a:t>de</a:t>
            </a:r>
            <a:r>
              <a:rPr dirty="0" sz="3200">
                <a:latin typeface="Arial MT"/>
                <a:cs typeface="Arial MT"/>
              </a:rPr>
              <a:t>	</a:t>
            </a:r>
            <a:r>
              <a:rPr dirty="0" sz="3200" spc="-10">
                <a:latin typeface="Arial MT"/>
                <a:cs typeface="Arial MT"/>
              </a:rPr>
              <a:t>manera </a:t>
            </a:r>
            <a:r>
              <a:rPr dirty="0" sz="3200" spc="-25">
                <a:latin typeface="Arial MT"/>
                <a:cs typeface="Arial MT"/>
              </a:rPr>
              <a:t>las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955919" y="2337562"/>
            <a:ext cx="2705735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489200" algn="l"/>
              </a:tabLst>
            </a:pPr>
            <a:r>
              <a:rPr dirty="0" sz="3200" spc="-10">
                <a:latin typeface="Arial MT"/>
                <a:cs typeface="Arial MT"/>
              </a:rPr>
              <a:t>prioridades</a:t>
            </a:r>
            <a:r>
              <a:rPr dirty="0" sz="3200">
                <a:latin typeface="Arial MT"/>
                <a:cs typeface="Arial MT"/>
              </a:rPr>
              <a:t>	</a:t>
            </a:r>
            <a:r>
              <a:rPr dirty="0" sz="3200" spc="-50">
                <a:latin typeface="Arial MT"/>
                <a:cs typeface="Arial MT"/>
              </a:rPr>
              <a:t>y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93903" y="2825242"/>
            <a:ext cx="8268970" cy="31222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Arial MT"/>
                <a:cs typeface="Arial MT"/>
              </a:rPr>
              <a:t>acciones</a:t>
            </a:r>
            <a:r>
              <a:rPr dirty="0" sz="3200" spc="24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2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hay</a:t>
            </a:r>
            <a:r>
              <a:rPr dirty="0" sz="3200" spc="2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2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hacer,</a:t>
            </a:r>
            <a:r>
              <a:rPr dirty="0" sz="3200" spc="2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lugar</a:t>
            </a:r>
            <a:r>
              <a:rPr dirty="0" sz="3200" spc="2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por</a:t>
            </a:r>
            <a:r>
              <a:rPr dirty="0" sz="3200" spc="23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lugar, </a:t>
            </a:r>
            <a:r>
              <a:rPr dirty="0" sz="3200">
                <a:latin typeface="Arial MT"/>
                <a:cs typeface="Arial MT"/>
              </a:rPr>
              <a:t>para</a:t>
            </a:r>
            <a:r>
              <a:rPr dirty="0" sz="3200" spc="400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prevenir</a:t>
            </a:r>
            <a:r>
              <a:rPr dirty="0" sz="3200" spc="400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405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enfrentar</a:t>
            </a:r>
            <a:r>
              <a:rPr dirty="0" sz="3200" spc="400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los</a:t>
            </a:r>
            <a:r>
              <a:rPr dirty="0" sz="3200" spc="405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peligros</a:t>
            </a:r>
            <a:r>
              <a:rPr dirty="0" sz="3200" spc="405">
                <a:latin typeface="Arial MT"/>
                <a:cs typeface="Arial MT"/>
              </a:rPr>
              <a:t>  </a:t>
            </a:r>
            <a:r>
              <a:rPr dirty="0" sz="3200" spc="-50">
                <a:latin typeface="Arial MT"/>
                <a:cs typeface="Arial MT"/>
              </a:rPr>
              <a:t>y </a:t>
            </a:r>
            <a:r>
              <a:rPr dirty="0" sz="3200">
                <a:latin typeface="Arial MT"/>
                <a:cs typeface="Arial MT"/>
              </a:rPr>
              <a:t>vulnerabilidades</a:t>
            </a:r>
            <a:r>
              <a:rPr dirty="0" sz="3200" spc="100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95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que</a:t>
            </a:r>
            <a:r>
              <a:rPr dirty="0" sz="3200" spc="100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estamos</a:t>
            </a:r>
            <a:r>
              <a:rPr dirty="0" sz="3200" spc="100">
                <a:latin typeface="Arial MT"/>
                <a:cs typeface="Arial MT"/>
              </a:rPr>
              <a:t>  </a:t>
            </a:r>
            <a:r>
              <a:rPr dirty="0" sz="3200" spc="-10">
                <a:latin typeface="Arial MT"/>
                <a:cs typeface="Arial MT"/>
              </a:rPr>
              <a:t>sometidos </a:t>
            </a:r>
            <a:r>
              <a:rPr dirty="0" sz="3200">
                <a:latin typeface="Arial MT"/>
                <a:cs typeface="Arial MT"/>
              </a:rPr>
              <a:t>por</a:t>
            </a:r>
            <a:r>
              <a:rPr dirty="0" sz="3200" spc="114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el</a:t>
            </a:r>
            <a:r>
              <a:rPr dirty="0" sz="3200" spc="110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cambio</a:t>
            </a:r>
            <a:r>
              <a:rPr dirty="0" sz="3200" spc="110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climático</a:t>
            </a:r>
            <a:r>
              <a:rPr dirty="0" sz="3200" spc="114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105">
                <a:latin typeface="Arial MT"/>
                <a:cs typeface="Arial MT"/>
              </a:rPr>
              <a:t>  </a:t>
            </a:r>
            <a:r>
              <a:rPr dirty="0" sz="3200">
                <a:latin typeface="Arial MT"/>
                <a:cs typeface="Arial MT"/>
              </a:rPr>
              <a:t>corto,</a:t>
            </a:r>
            <a:r>
              <a:rPr dirty="0" sz="3200" spc="114">
                <a:latin typeface="Arial MT"/>
                <a:cs typeface="Arial MT"/>
              </a:rPr>
              <a:t>  </a:t>
            </a:r>
            <a:r>
              <a:rPr dirty="0" sz="3200" spc="-10">
                <a:latin typeface="Arial MT"/>
                <a:cs typeface="Arial MT"/>
              </a:rPr>
              <a:t>mediano, </a:t>
            </a:r>
            <a:r>
              <a:rPr dirty="0" sz="3200">
                <a:latin typeface="Arial MT"/>
                <a:cs typeface="Arial MT"/>
              </a:rPr>
              <a:t>largo</a:t>
            </a:r>
            <a:r>
              <a:rPr dirty="0" sz="3200" spc="-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y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muy</a:t>
            </a:r>
            <a:r>
              <a:rPr dirty="0" sz="3200" spc="-2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largo</a:t>
            </a:r>
            <a:r>
              <a:rPr dirty="0" sz="3200" spc="-2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plazos.</a:t>
            </a:r>
            <a:endParaRPr sz="3200">
              <a:latin typeface="Arial MT"/>
              <a:cs typeface="Arial MT"/>
            </a:endParaRPr>
          </a:p>
          <a:p>
            <a:pPr algn="ctr" marR="70485">
              <a:lnSpc>
                <a:spcPct val="100000"/>
              </a:lnSpc>
              <a:spcBef>
                <a:spcPts val="1820"/>
              </a:spcBef>
            </a:pPr>
            <a:r>
              <a:rPr dirty="0" sz="2800" b="1">
                <a:solidFill>
                  <a:srgbClr val="C0504D"/>
                </a:solidFill>
                <a:latin typeface="Arial"/>
                <a:cs typeface="Arial"/>
              </a:rPr>
              <a:t>Plazos</a:t>
            </a:r>
            <a:r>
              <a:rPr dirty="0" sz="2800" spc="-45" b="1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C0504D"/>
                </a:solidFill>
                <a:latin typeface="Arial"/>
                <a:cs typeface="Arial"/>
              </a:rPr>
              <a:t>para</a:t>
            </a:r>
            <a:r>
              <a:rPr dirty="0" sz="2800" spc="-50" b="1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C0504D"/>
                </a:solidFill>
                <a:latin typeface="Arial"/>
                <a:cs typeface="Arial"/>
              </a:rPr>
              <a:t>los</a:t>
            </a:r>
            <a:r>
              <a:rPr dirty="0" sz="2800" spc="-55" b="1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C0504D"/>
                </a:solidFill>
                <a:latin typeface="Arial"/>
                <a:cs typeface="Arial"/>
              </a:rPr>
              <a:t>años:</a:t>
            </a:r>
            <a:endParaRPr sz="28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182116" y="5922670"/>
            <a:ext cx="2578735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27965" indent="-215265">
              <a:lnSpc>
                <a:spcPct val="100000"/>
              </a:lnSpc>
              <a:spcBef>
                <a:spcPts val="95"/>
              </a:spcBef>
              <a:buChar char="-"/>
              <a:tabLst>
                <a:tab pos="227965" algn="l"/>
                <a:tab pos="1374775" algn="l"/>
              </a:tabLst>
            </a:pPr>
            <a:r>
              <a:rPr dirty="0" sz="2800" spc="-10" b="1">
                <a:solidFill>
                  <a:srgbClr val="C0504D"/>
                </a:solidFill>
                <a:latin typeface="Arial"/>
                <a:cs typeface="Arial"/>
              </a:rPr>
              <a:t>Corto</a:t>
            </a:r>
            <a:r>
              <a:rPr dirty="0" sz="2800" b="1">
                <a:solidFill>
                  <a:srgbClr val="C0504D"/>
                </a:solidFill>
                <a:latin typeface="Arial"/>
                <a:cs typeface="Arial"/>
              </a:rPr>
              <a:t>	</a:t>
            </a:r>
            <a:r>
              <a:rPr dirty="0" sz="2800" spc="-20" b="1">
                <a:solidFill>
                  <a:srgbClr val="C0504D"/>
                </a:solidFill>
                <a:latin typeface="Arial"/>
                <a:cs typeface="Arial"/>
              </a:rPr>
              <a:t>2020</a:t>
            </a:r>
            <a:endParaRPr sz="2800">
              <a:latin typeface="Arial"/>
              <a:cs typeface="Arial"/>
            </a:endParaRPr>
          </a:p>
          <a:p>
            <a:pPr marL="228600" indent="-215900">
              <a:lnSpc>
                <a:spcPct val="100000"/>
              </a:lnSpc>
              <a:buChar char="-"/>
              <a:tabLst>
                <a:tab pos="228600" algn="l"/>
              </a:tabLst>
            </a:pPr>
            <a:r>
              <a:rPr dirty="0" sz="2800" b="1">
                <a:solidFill>
                  <a:srgbClr val="C0504D"/>
                </a:solidFill>
                <a:latin typeface="Arial"/>
                <a:cs typeface="Arial"/>
              </a:rPr>
              <a:t>Mediano</a:t>
            </a:r>
            <a:r>
              <a:rPr dirty="0" sz="2800" spc="-80" b="1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C0504D"/>
                </a:solidFill>
                <a:latin typeface="Arial"/>
                <a:cs typeface="Arial"/>
              </a:rPr>
              <a:t>2030</a:t>
            </a:r>
            <a:endParaRPr sz="28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504815" y="5922670"/>
            <a:ext cx="2819400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29870" indent="-217170">
              <a:lnSpc>
                <a:spcPct val="100000"/>
              </a:lnSpc>
              <a:spcBef>
                <a:spcPts val="95"/>
              </a:spcBef>
              <a:buChar char="-"/>
              <a:tabLst>
                <a:tab pos="229870" algn="l"/>
              </a:tabLst>
            </a:pPr>
            <a:r>
              <a:rPr dirty="0" sz="2800" b="1">
                <a:solidFill>
                  <a:srgbClr val="C0504D"/>
                </a:solidFill>
                <a:latin typeface="Arial"/>
                <a:cs typeface="Arial"/>
              </a:rPr>
              <a:t>Largo</a:t>
            </a:r>
            <a:r>
              <a:rPr dirty="0" sz="2800" spc="-75" b="1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C0504D"/>
                </a:solidFill>
                <a:latin typeface="Arial"/>
                <a:cs typeface="Arial"/>
              </a:rPr>
              <a:t>2050</a:t>
            </a:r>
            <a:endParaRPr sz="2800">
              <a:latin typeface="Arial"/>
              <a:cs typeface="Arial"/>
            </a:endParaRPr>
          </a:p>
          <a:p>
            <a:pPr marL="232410" indent="-217170">
              <a:lnSpc>
                <a:spcPct val="100000"/>
              </a:lnSpc>
              <a:buChar char="-"/>
              <a:tabLst>
                <a:tab pos="232410" algn="l"/>
              </a:tabLst>
            </a:pPr>
            <a:r>
              <a:rPr dirty="0" sz="2800" b="1">
                <a:solidFill>
                  <a:srgbClr val="C0504D"/>
                </a:solidFill>
                <a:latin typeface="Arial"/>
                <a:cs typeface="Arial"/>
              </a:rPr>
              <a:t>Muy</a:t>
            </a:r>
            <a:r>
              <a:rPr dirty="0" sz="2800" spc="-50" b="1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C0504D"/>
                </a:solidFill>
                <a:latin typeface="Arial"/>
                <a:cs typeface="Arial"/>
              </a:rPr>
              <a:t>largo</a:t>
            </a:r>
            <a:r>
              <a:rPr dirty="0" sz="2800" spc="-50" b="1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C0504D"/>
                </a:solidFill>
                <a:latin typeface="Arial"/>
                <a:cs typeface="Arial"/>
              </a:rPr>
              <a:t>2100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120395" y="284988"/>
            <a:ext cx="8658225" cy="940435"/>
            <a:chOff x="120395" y="284988"/>
            <a:chExt cx="8658225" cy="940435"/>
          </a:xfrm>
        </p:grpSpPr>
        <p:pic>
          <p:nvPicPr>
            <p:cNvPr id="12" name="object 12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7369" y="295656"/>
              <a:ext cx="8500868" cy="795527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0395" y="284988"/>
              <a:ext cx="8346948" cy="940307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5125" y="310273"/>
              <a:ext cx="8424926" cy="720077"/>
            </a:xfrm>
            <a:prstGeom prst="rect">
              <a:avLst/>
            </a:prstGeom>
          </p:spPr>
        </p:pic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315125" y="310273"/>
            <a:ext cx="8425180" cy="720090"/>
          </a:xfrm>
          <a:prstGeom prst="rect"/>
          <a:ln w="9525">
            <a:solidFill>
              <a:srgbClr val="497DBA"/>
            </a:solidFill>
          </a:ln>
        </p:spPr>
        <p:txBody>
          <a:bodyPr wrap="square" lIns="0" tIns="90805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715"/>
              </a:spcBef>
            </a:pPr>
            <a:r>
              <a:rPr dirty="0" sz="3200" b="0">
                <a:latin typeface="Arial Black"/>
                <a:cs typeface="Arial Black"/>
              </a:rPr>
              <a:t>OBJETIVOS</a:t>
            </a:r>
            <a:r>
              <a:rPr dirty="0" sz="3200" spc="-80" b="0">
                <a:latin typeface="Arial Black"/>
                <a:cs typeface="Arial Black"/>
              </a:rPr>
              <a:t> </a:t>
            </a:r>
            <a:r>
              <a:rPr dirty="0" sz="3200" b="0">
                <a:latin typeface="Arial Black"/>
                <a:cs typeface="Arial Black"/>
              </a:rPr>
              <a:t>DEL</a:t>
            </a:r>
            <a:r>
              <a:rPr dirty="0" sz="3200" spc="-30" b="0">
                <a:latin typeface="Arial Black"/>
                <a:cs typeface="Arial Black"/>
              </a:rPr>
              <a:t> </a:t>
            </a:r>
            <a:r>
              <a:rPr dirty="0" sz="3200" b="0">
                <a:latin typeface="Arial Black"/>
                <a:cs typeface="Arial Black"/>
              </a:rPr>
              <a:t>PLAN</a:t>
            </a:r>
            <a:r>
              <a:rPr dirty="0" sz="3200" spc="-60" b="0">
                <a:latin typeface="Arial Black"/>
                <a:cs typeface="Arial Black"/>
              </a:rPr>
              <a:t> </a:t>
            </a:r>
            <a:r>
              <a:rPr dirty="0" sz="3200" b="0">
                <a:latin typeface="Arial Black"/>
                <a:cs typeface="Arial Black"/>
              </a:rPr>
              <a:t>DE</a:t>
            </a:r>
            <a:r>
              <a:rPr dirty="0" sz="3200" spc="-30" b="0">
                <a:latin typeface="Arial Black"/>
                <a:cs typeface="Arial Black"/>
              </a:rPr>
              <a:t> </a:t>
            </a:r>
            <a:r>
              <a:rPr dirty="0" sz="3200" spc="-10" b="0">
                <a:latin typeface="Arial Black"/>
                <a:cs typeface="Arial Black"/>
              </a:rPr>
              <a:t>ESTADO</a:t>
            </a:r>
            <a:endParaRPr sz="32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04366" y="1664334"/>
            <a:ext cx="3402329" cy="16719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554990" marR="5080" indent="-542925">
              <a:lnSpc>
                <a:spcPct val="100000"/>
              </a:lnSpc>
              <a:spcBef>
                <a:spcPts val="100"/>
              </a:spcBef>
              <a:tabLst>
                <a:tab pos="3008630" algn="l"/>
              </a:tabLst>
            </a:pPr>
            <a:r>
              <a:rPr dirty="0" sz="3600">
                <a:solidFill>
                  <a:srgbClr val="003399"/>
                </a:solidFill>
                <a:latin typeface="Arial"/>
                <a:cs typeface="Arial"/>
              </a:rPr>
              <a:t>1.</a:t>
            </a:r>
            <a:r>
              <a:rPr dirty="0" sz="3600" spc="265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3600" spc="-10">
                <a:solidFill>
                  <a:srgbClr val="003399"/>
                </a:solidFill>
                <a:latin typeface="Arial"/>
                <a:cs typeface="Arial"/>
              </a:rPr>
              <a:t>Preservar</a:t>
            </a:r>
            <a:r>
              <a:rPr dirty="0" sz="3600">
                <a:solidFill>
                  <a:srgbClr val="003399"/>
                </a:solidFill>
                <a:latin typeface="Arial"/>
                <a:cs typeface="Arial"/>
              </a:rPr>
              <a:t>	</a:t>
            </a:r>
            <a:r>
              <a:rPr dirty="0" sz="3600" spc="-25">
                <a:solidFill>
                  <a:srgbClr val="003399"/>
                </a:solidFill>
                <a:latin typeface="Arial"/>
                <a:cs typeface="Arial"/>
              </a:rPr>
              <a:t>la </a:t>
            </a:r>
            <a:r>
              <a:rPr dirty="0" sz="3600" spc="-10">
                <a:solidFill>
                  <a:srgbClr val="003399"/>
                </a:solidFill>
                <a:latin typeface="Arial"/>
                <a:cs typeface="Arial"/>
              </a:rPr>
              <a:t>personas amenazada).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124958" y="1664334"/>
            <a:ext cx="2798445" cy="2449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472440" marR="5080" indent="-460375">
              <a:lnSpc>
                <a:spcPct val="100000"/>
              </a:lnSpc>
              <a:spcBef>
                <a:spcPts val="100"/>
              </a:spcBef>
              <a:tabLst>
                <a:tab pos="1271270" algn="l"/>
                <a:tab pos="2149475" algn="l"/>
              </a:tabLst>
            </a:pPr>
            <a:r>
              <a:rPr dirty="0" sz="3600" spc="-20" b="1">
                <a:solidFill>
                  <a:srgbClr val="003399"/>
                </a:solidFill>
                <a:latin typeface="Arial"/>
                <a:cs typeface="Arial"/>
              </a:rPr>
              <a:t>vida</a:t>
            </a:r>
            <a:r>
              <a:rPr dirty="0" sz="3600" b="1">
                <a:solidFill>
                  <a:srgbClr val="003399"/>
                </a:solidFill>
                <a:latin typeface="Arial"/>
                <a:cs typeface="Arial"/>
              </a:rPr>
              <a:t>	</a:t>
            </a:r>
            <a:r>
              <a:rPr dirty="0" sz="3600" spc="-25" b="1">
                <a:solidFill>
                  <a:srgbClr val="003399"/>
                </a:solidFill>
                <a:latin typeface="Arial"/>
                <a:cs typeface="Arial"/>
              </a:rPr>
              <a:t>de</a:t>
            </a:r>
            <a:r>
              <a:rPr dirty="0" sz="3600" b="1">
                <a:solidFill>
                  <a:srgbClr val="003399"/>
                </a:solidFill>
                <a:latin typeface="Arial"/>
                <a:cs typeface="Arial"/>
              </a:rPr>
              <a:t>	</a:t>
            </a:r>
            <a:r>
              <a:rPr dirty="0" sz="3600" spc="-25" b="1">
                <a:solidFill>
                  <a:srgbClr val="003399"/>
                </a:solidFill>
                <a:latin typeface="Arial"/>
                <a:cs typeface="Arial"/>
              </a:rPr>
              <a:t>las </a:t>
            </a:r>
            <a:r>
              <a:rPr dirty="0" sz="3600" spc="-10" b="1">
                <a:solidFill>
                  <a:srgbClr val="003399"/>
                </a:solidFill>
                <a:latin typeface="Arial"/>
                <a:cs typeface="Arial"/>
              </a:rPr>
              <a:t>(población</a:t>
            </a:r>
            <a:endParaRPr sz="3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85"/>
              </a:spcBef>
            </a:pPr>
            <a:endParaRPr sz="3600">
              <a:latin typeface="Arial"/>
              <a:cs typeface="Arial"/>
            </a:endParaRPr>
          </a:p>
          <a:p>
            <a:pPr algn="r" marR="6350">
              <a:lnSpc>
                <a:spcPct val="100000"/>
              </a:lnSpc>
              <a:tabLst>
                <a:tab pos="2313305" algn="l"/>
              </a:tabLst>
            </a:pPr>
            <a:r>
              <a:rPr dirty="0" sz="3600" spc="-10" b="1">
                <a:solidFill>
                  <a:srgbClr val="003399"/>
                </a:solidFill>
                <a:latin typeface="Arial"/>
                <a:cs typeface="Arial"/>
              </a:rPr>
              <a:t>física</a:t>
            </a:r>
            <a:r>
              <a:rPr dirty="0" sz="3600" b="1">
                <a:solidFill>
                  <a:srgbClr val="003399"/>
                </a:solidFill>
                <a:latin typeface="Arial"/>
                <a:cs typeface="Arial"/>
              </a:rPr>
              <a:t>	</a:t>
            </a:r>
            <a:r>
              <a:rPr dirty="0" sz="3600" spc="-50" b="1">
                <a:solidFill>
                  <a:srgbClr val="003399"/>
                </a:solidFill>
                <a:latin typeface="Arial"/>
                <a:cs typeface="Arial"/>
              </a:rPr>
              <a:t>y</a:t>
            </a:r>
            <a:endParaRPr sz="36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404366" y="3539490"/>
            <a:ext cx="5547360" cy="1900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53720" marR="2442210" indent="-541655">
              <a:lnSpc>
                <a:spcPct val="100000"/>
              </a:lnSpc>
              <a:spcBef>
                <a:spcPts val="100"/>
              </a:spcBef>
              <a:buAutoNum type="arabicPeriod" startAt="2"/>
              <a:tabLst>
                <a:tab pos="554990" algn="l"/>
              </a:tabLst>
            </a:pPr>
            <a:r>
              <a:rPr dirty="0" sz="3600" spc="-10" b="1">
                <a:solidFill>
                  <a:srgbClr val="003399"/>
                </a:solidFill>
                <a:latin typeface="Arial"/>
                <a:cs typeface="Arial"/>
              </a:rPr>
              <a:t>Seguridad 	alimentaria.</a:t>
            </a:r>
            <a:endParaRPr sz="3600">
              <a:latin typeface="Arial"/>
              <a:cs typeface="Arial"/>
            </a:endParaRPr>
          </a:p>
          <a:p>
            <a:pPr marL="554355" indent="-541655">
              <a:lnSpc>
                <a:spcPct val="100000"/>
              </a:lnSpc>
              <a:spcBef>
                <a:spcPts val="1800"/>
              </a:spcBef>
              <a:buAutoNum type="arabicPeriod" startAt="2"/>
              <a:tabLst>
                <a:tab pos="554355" algn="l"/>
              </a:tabLst>
            </a:pPr>
            <a:r>
              <a:rPr dirty="0" sz="3600" b="1">
                <a:solidFill>
                  <a:srgbClr val="003399"/>
                </a:solidFill>
                <a:latin typeface="Arial"/>
                <a:cs typeface="Arial"/>
              </a:rPr>
              <a:t>Desarrollo</a:t>
            </a:r>
            <a:r>
              <a:rPr dirty="0" sz="3600" spc="-65" b="1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3600" b="1">
                <a:solidFill>
                  <a:srgbClr val="003399"/>
                </a:solidFill>
                <a:latin typeface="Arial"/>
                <a:cs typeface="Arial"/>
              </a:rPr>
              <a:t>del</a:t>
            </a:r>
            <a:r>
              <a:rPr dirty="0" sz="3600" spc="-45" b="1">
                <a:solidFill>
                  <a:srgbClr val="003399"/>
                </a:solidFill>
                <a:latin typeface="Arial"/>
                <a:cs typeface="Arial"/>
              </a:rPr>
              <a:t> </a:t>
            </a:r>
            <a:r>
              <a:rPr dirty="0" sz="3600" spc="-10" b="1">
                <a:solidFill>
                  <a:srgbClr val="003399"/>
                </a:solidFill>
                <a:latin typeface="Arial"/>
                <a:cs typeface="Arial"/>
              </a:rPr>
              <a:t>turismo.</a:t>
            </a:r>
            <a:endParaRPr sz="36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4466082" y="6404254"/>
            <a:ext cx="21399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25">
                <a:latin typeface="Impact"/>
                <a:cs typeface="Impact"/>
              </a:rPr>
              <a:t>16</a:t>
            </a:r>
            <a:endParaRPr sz="1600">
              <a:latin typeface="Impact"/>
              <a:cs typeface="Impact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300229" y="213359"/>
            <a:ext cx="8501380" cy="1297305"/>
            <a:chOff x="300229" y="213359"/>
            <a:chExt cx="8501380" cy="1297305"/>
          </a:xfrm>
        </p:grpSpPr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0229" y="298716"/>
              <a:ext cx="8500868" cy="105763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9976" y="213359"/>
              <a:ext cx="8087868" cy="129692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8035" y="314324"/>
              <a:ext cx="8424545" cy="981075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338035" y="314325"/>
            <a:ext cx="8424545" cy="981075"/>
          </a:xfrm>
          <a:prstGeom prst="rect">
            <a:avLst/>
          </a:prstGeom>
          <a:ln w="9525">
            <a:solidFill>
              <a:srgbClr val="497DBA"/>
            </a:solidFill>
          </a:ln>
        </p:spPr>
        <p:txBody>
          <a:bodyPr wrap="square" lIns="0" tIns="60325" rIns="0" bIns="0" rtlCol="0" vert="horz">
            <a:spAutoFit/>
          </a:bodyPr>
          <a:lstStyle/>
          <a:p>
            <a:pPr marL="728980" marR="490855" indent="-226060">
              <a:lnSpc>
                <a:spcPts val="3240"/>
              </a:lnSpc>
              <a:spcBef>
                <a:spcPts val="475"/>
              </a:spcBef>
            </a:pPr>
            <a:r>
              <a:rPr dirty="0" sz="3000">
                <a:solidFill>
                  <a:srgbClr val="FFFFFF"/>
                </a:solidFill>
                <a:latin typeface="Arial Black"/>
                <a:cs typeface="Arial Black"/>
              </a:rPr>
              <a:t>CRITERIOS</a:t>
            </a:r>
            <a:r>
              <a:rPr dirty="0" sz="3000" spc="-1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3000" spc="-25">
                <a:solidFill>
                  <a:srgbClr val="FFFFFF"/>
                </a:solidFill>
                <a:latin typeface="Arial Black"/>
                <a:cs typeface="Arial Black"/>
              </a:rPr>
              <a:t>PARA</a:t>
            </a:r>
            <a:r>
              <a:rPr dirty="0" sz="3000" spc="-1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3000">
                <a:solidFill>
                  <a:srgbClr val="FFFFFF"/>
                </a:solidFill>
                <a:latin typeface="Arial Black"/>
                <a:cs typeface="Arial Black"/>
              </a:rPr>
              <a:t>IDENTIFICAR</a:t>
            </a:r>
            <a:r>
              <a:rPr dirty="0" sz="3000" spc="-15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3000" spc="-25">
                <a:solidFill>
                  <a:srgbClr val="FFFFFF"/>
                </a:solidFill>
                <a:latin typeface="Arial Black"/>
                <a:cs typeface="Arial Black"/>
              </a:rPr>
              <a:t>LAS </a:t>
            </a:r>
            <a:r>
              <a:rPr dirty="0" sz="3000">
                <a:solidFill>
                  <a:srgbClr val="FFFFFF"/>
                </a:solidFill>
                <a:latin typeface="Arial Black"/>
                <a:cs typeface="Arial Black"/>
              </a:rPr>
              <a:t>PRIORIDADES</a:t>
            </a:r>
            <a:r>
              <a:rPr dirty="0" sz="3000" spc="-10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3000">
                <a:solidFill>
                  <a:srgbClr val="FFFFFF"/>
                </a:solidFill>
                <a:latin typeface="Arial Black"/>
                <a:cs typeface="Arial Black"/>
              </a:rPr>
              <a:t>DE</a:t>
            </a:r>
            <a:r>
              <a:rPr dirty="0" sz="3000" spc="-114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3000">
                <a:solidFill>
                  <a:srgbClr val="FFFFFF"/>
                </a:solidFill>
                <a:latin typeface="Arial Black"/>
                <a:cs typeface="Arial Black"/>
              </a:rPr>
              <a:t>LA</a:t>
            </a:r>
            <a:r>
              <a:rPr dirty="0" sz="3000" spc="-12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3000" spc="-10">
                <a:solidFill>
                  <a:srgbClr val="FFFFFF"/>
                </a:solidFill>
                <a:latin typeface="Arial Black"/>
                <a:cs typeface="Arial Black"/>
              </a:rPr>
              <a:t>TAREA</a:t>
            </a:r>
            <a:r>
              <a:rPr dirty="0" sz="3000" spc="-12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3000" spc="-20">
                <a:solidFill>
                  <a:srgbClr val="FFFFFF"/>
                </a:solidFill>
                <a:latin typeface="Arial Black"/>
                <a:cs typeface="Arial Black"/>
              </a:rPr>
              <a:t>VIDA</a:t>
            </a:r>
            <a:endParaRPr sz="30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23089" y="367284"/>
            <a:ext cx="8821420" cy="1209040"/>
            <a:chOff x="323089" y="367284"/>
            <a:chExt cx="8821420" cy="12090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3089" y="417576"/>
              <a:ext cx="8820910" cy="996695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3776" y="367284"/>
              <a:ext cx="8650224" cy="1208532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357162" y="428548"/>
            <a:ext cx="8787130" cy="929005"/>
          </a:xfrm>
          <a:prstGeom prst="rect">
            <a:avLst/>
          </a:prstGeom>
          <a:solidFill>
            <a:srgbClr val="006FC0"/>
          </a:solidFill>
        </p:spPr>
        <p:txBody>
          <a:bodyPr wrap="square" lIns="0" tIns="32384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54"/>
              </a:spcBef>
            </a:pP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MUNICIPIOS</a:t>
            </a:r>
            <a:r>
              <a:rPr dirty="0" sz="2500" spc="-11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DE</a:t>
            </a:r>
            <a:r>
              <a:rPr dirty="0" sz="2500" spc="-16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ARTEMISA</a:t>
            </a:r>
            <a:r>
              <a:rPr dirty="0" sz="2500" spc="-12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VINCULADOS</a:t>
            </a:r>
            <a:r>
              <a:rPr dirty="0" sz="2500" spc="-114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CON</a:t>
            </a:r>
            <a:endParaRPr sz="25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  <a:spcBef>
                <a:spcPts val="605"/>
              </a:spcBef>
            </a:pP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LAS</a:t>
            </a:r>
            <a:r>
              <a:rPr dirty="0" sz="2500" spc="-9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PRIORIDADES</a:t>
            </a:r>
            <a:r>
              <a:rPr dirty="0" sz="2500" spc="-4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DE</a:t>
            </a:r>
            <a:r>
              <a:rPr dirty="0" sz="2500" spc="-9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LA</a:t>
            </a:r>
            <a:r>
              <a:rPr dirty="0" sz="2500" spc="-7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TAREA</a:t>
            </a:r>
            <a:r>
              <a:rPr dirty="0" sz="2500" spc="-8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VIDA</a:t>
            </a:r>
            <a:endParaRPr sz="2500">
              <a:latin typeface="Arial Black"/>
              <a:cs typeface="Arial Black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884021" y="2079193"/>
            <a:ext cx="1824989" cy="10020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 indent="154940">
              <a:lnSpc>
                <a:spcPct val="100000"/>
              </a:lnSpc>
              <a:spcBef>
                <a:spcPts val="105"/>
              </a:spcBef>
            </a:pPr>
            <a:r>
              <a:rPr dirty="0" sz="3200" spc="-10" b="1">
                <a:solidFill>
                  <a:srgbClr val="375F92"/>
                </a:solidFill>
                <a:latin typeface="Calibri"/>
                <a:cs typeface="Calibri"/>
              </a:rPr>
              <a:t>Artemisa: </a:t>
            </a:r>
            <a:r>
              <a:rPr dirty="0" sz="3200" b="1">
                <a:solidFill>
                  <a:srgbClr val="C0504D"/>
                </a:solidFill>
                <a:latin typeface="Calibri"/>
                <a:cs typeface="Calibri"/>
              </a:rPr>
              <a:t>9</a:t>
            </a:r>
            <a:r>
              <a:rPr dirty="0" sz="3200" spc="-10" b="1">
                <a:solidFill>
                  <a:srgbClr val="C0504D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C0504D"/>
                </a:solidFill>
                <a:latin typeface="Calibri"/>
                <a:cs typeface="Calibri"/>
              </a:rPr>
              <a:t>de</a:t>
            </a:r>
            <a:r>
              <a:rPr dirty="0" sz="3200" spc="-10" b="1">
                <a:solidFill>
                  <a:srgbClr val="C0504D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C0504D"/>
                </a:solidFill>
                <a:latin typeface="Calibri"/>
                <a:cs typeface="Calibri"/>
              </a:rPr>
              <a:t>los</a:t>
            </a:r>
            <a:r>
              <a:rPr dirty="0" sz="3200" spc="-15" b="1">
                <a:solidFill>
                  <a:srgbClr val="C0504D"/>
                </a:solidFill>
                <a:latin typeface="Calibri"/>
                <a:cs typeface="Calibri"/>
              </a:rPr>
              <a:t> </a:t>
            </a:r>
            <a:r>
              <a:rPr dirty="0" sz="3200" spc="-25" b="1">
                <a:solidFill>
                  <a:srgbClr val="C0504D"/>
                </a:solidFill>
                <a:latin typeface="Calibri"/>
                <a:cs typeface="Calibri"/>
              </a:rPr>
              <a:t>11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3343402" y="1867916"/>
            <a:ext cx="4034790" cy="25863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1231900">
              <a:lnSpc>
                <a:spcPct val="100000"/>
              </a:lnSpc>
              <a:spcBef>
                <a:spcPts val="95"/>
              </a:spcBef>
            </a:pPr>
            <a:r>
              <a:rPr dirty="0" sz="2800" spc="-25" b="1">
                <a:solidFill>
                  <a:srgbClr val="C0504D"/>
                </a:solidFill>
                <a:latin typeface="Calibri"/>
                <a:cs typeface="Calibri"/>
              </a:rPr>
              <a:t>Alquízar,</a:t>
            </a:r>
            <a:r>
              <a:rPr dirty="0" sz="2800" spc="-114" b="1">
                <a:solidFill>
                  <a:srgbClr val="C0504D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C0504D"/>
                </a:solidFill>
                <a:latin typeface="Calibri"/>
                <a:cs typeface="Calibri"/>
              </a:rPr>
              <a:t>Artemisa, </a:t>
            </a:r>
            <a:r>
              <a:rPr dirty="0" sz="2800" b="1">
                <a:solidFill>
                  <a:srgbClr val="C0504D"/>
                </a:solidFill>
                <a:latin typeface="Calibri"/>
                <a:cs typeface="Calibri"/>
              </a:rPr>
              <a:t>Bahía</a:t>
            </a:r>
            <a:r>
              <a:rPr dirty="0" sz="2800" spc="-60" b="1">
                <a:solidFill>
                  <a:srgbClr val="C0504D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C0504D"/>
                </a:solidFill>
                <a:latin typeface="Calibri"/>
                <a:cs typeface="Calibri"/>
              </a:rPr>
              <a:t>Honda,</a:t>
            </a:r>
            <a:endParaRPr sz="2800">
              <a:latin typeface="Calibri"/>
              <a:cs typeface="Calibri"/>
            </a:endParaRPr>
          </a:p>
          <a:p>
            <a:pPr marL="93345" marR="5080" indent="-81280">
              <a:lnSpc>
                <a:spcPct val="100000"/>
              </a:lnSpc>
            </a:pPr>
            <a:r>
              <a:rPr dirty="0" sz="2800" b="1">
                <a:solidFill>
                  <a:srgbClr val="C0504D"/>
                </a:solidFill>
                <a:latin typeface="Calibri"/>
                <a:cs typeface="Calibri"/>
              </a:rPr>
              <a:t>Bauta,</a:t>
            </a:r>
            <a:r>
              <a:rPr dirty="0" sz="2800" spc="-105" b="1">
                <a:solidFill>
                  <a:srgbClr val="C0504D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C0504D"/>
                </a:solidFill>
                <a:latin typeface="Calibri"/>
                <a:cs typeface="Calibri"/>
              </a:rPr>
              <a:t>Caimito,</a:t>
            </a:r>
            <a:r>
              <a:rPr dirty="0" sz="2800" spc="-105" b="1">
                <a:solidFill>
                  <a:srgbClr val="C0504D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C0504D"/>
                </a:solidFill>
                <a:latin typeface="Calibri"/>
                <a:cs typeface="Calibri"/>
              </a:rPr>
              <a:t>Candelaria, </a:t>
            </a:r>
            <a:r>
              <a:rPr dirty="0" sz="2800" b="1">
                <a:solidFill>
                  <a:srgbClr val="C0504D"/>
                </a:solidFill>
                <a:latin typeface="Calibri"/>
                <a:cs typeface="Calibri"/>
              </a:rPr>
              <a:t>Güira</a:t>
            </a:r>
            <a:r>
              <a:rPr dirty="0" sz="2800" spc="-65" b="1">
                <a:solidFill>
                  <a:srgbClr val="C0504D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C0504D"/>
                </a:solidFill>
                <a:latin typeface="Calibri"/>
                <a:cs typeface="Calibri"/>
              </a:rPr>
              <a:t>de</a:t>
            </a:r>
            <a:r>
              <a:rPr dirty="0" sz="2800" spc="-80" b="1">
                <a:solidFill>
                  <a:srgbClr val="C0504D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C0504D"/>
                </a:solidFill>
                <a:latin typeface="Calibri"/>
                <a:cs typeface="Calibri"/>
              </a:rPr>
              <a:t>Melena,</a:t>
            </a:r>
            <a:endParaRPr sz="2800">
              <a:latin typeface="Calibri"/>
              <a:cs typeface="Calibri"/>
            </a:endParaRPr>
          </a:p>
          <a:p>
            <a:pPr marL="93345">
              <a:lnSpc>
                <a:spcPct val="100000"/>
              </a:lnSpc>
              <a:spcBef>
                <a:spcPts val="5"/>
              </a:spcBef>
            </a:pPr>
            <a:r>
              <a:rPr dirty="0" sz="2800" spc="-10" b="1">
                <a:solidFill>
                  <a:srgbClr val="C0504D"/>
                </a:solidFill>
                <a:latin typeface="Calibri"/>
                <a:cs typeface="Calibri"/>
              </a:rPr>
              <a:t>Mariel,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2800" b="1">
                <a:solidFill>
                  <a:srgbClr val="C0504D"/>
                </a:solidFill>
                <a:latin typeface="Calibri"/>
                <a:cs typeface="Calibri"/>
              </a:rPr>
              <a:t>San</a:t>
            </a:r>
            <a:r>
              <a:rPr dirty="0" sz="2800" spc="-40" b="1">
                <a:solidFill>
                  <a:srgbClr val="C0504D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C0504D"/>
                </a:solidFill>
                <a:latin typeface="Calibri"/>
                <a:cs typeface="Calibri"/>
              </a:rPr>
              <a:t>Cristóbal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343402" y="4855540"/>
            <a:ext cx="5425440" cy="1305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Quedan</a:t>
            </a:r>
            <a:r>
              <a:rPr dirty="0" sz="2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fuera</a:t>
            </a:r>
            <a:r>
              <a:rPr dirty="0" sz="2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28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las</a:t>
            </a:r>
            <a:r>
              <a:rPr dirty="0" sz="28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F487C"/>
                </a:solidFill>
                <a:latin typeface="Calibri"/>
                <a:cs typeface="Calibri"/>
              </a:rPr>
              <a:t>prioridades </a:t>
            </a: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Guanajay</a:t>
            </a:r>
            <a:r>
              <a:rPr dirty="0" sz="2800" spc="-7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y</a:t>
            </a:r>
            <a:r>
              <a:rPr dirty="0" sz="28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San</a:t>
            </a:r>
            <a:r>
              <a:rPr dirty="0" sz="2800" spc="-7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Antonio</a:t>
            </a:r>
            <a:r>
              <a:rPr dirty="0" sz="2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28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los</a:t>
            </a:r>
            <a:r>
              <a:rPr dirty="0" sz="28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F487C"/>
                </a:solidFill>
                <a:latin typeface="Calibri"/>
                <a:cs typeface="Calibri"/>
              </a:rPr>
              <a:t>Baños, </a:t>
            </a: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que</a:t>
            </a:r>
            <a:r>
              <a:rPr dirty="0" sz="28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no</a:t>
            </a:r>
            <a:r>
              <a:rPr dirty="0" sz="28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1F487C"/>
                </a:solidFill>
                <a:latin typeface="Calibri"/>
                <a:cs typeface="Calibri"/>
              </a:rPr>
              <a:t>poseen</a:t>
            </a:r>
            <a:r>
              <a:rPr dirty="0" sz="28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1F487C"/>
                </a:solidFill>
                <a:latin typeface="Calibri"/>
                <a:cs typeface="Calibri"/>
              </a:rPr>
              <a:t>costas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287" y="333375"/>
            <a:ext cx="8424799" cy="626427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14300" y="25907"/>
            <a:ext cx="9023985" cy="1056640"/>
            <a:chOff x="114300" y="25907"/>
            <a:chExt cx="9023985" cy="10566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931" y="137177"/>
              <a:ext cx="8709660" cy="79701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" y="25907"/>
              <a:ext cx="9023604" cy="105613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854" y="152400"/>
              <a:ext cx="8633841" cy="72072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55854" y="152400"/>
              <a:ext cx="8634095" cy="720725"/>
            </a:xfrm>
            <a:custGeom>
              <a:avLst/>
              <a:gdLst/>
              <a:ahLst/>
              <a:cxnLst/>
              <a:rect l="l" t="t" r="r" b="b"/>
              <a:pathLst>
                <a:path w="8634095" h="720725">
                  <a:moveTo>
                    <a:pt x="0" y="720725"/>
                  </a:moveTo>
                  <a:lnTo>
                    <a:pt x="8633841" y="720725"/>
                  </a:lnTo>
                  <a:lnTo>
                    <a:pt x="8633841" y="0"/>
                  </a:lnTo>
                  <a:lnTo>
                    <a:pt x="0" y="0"/>
                  </a:lnTo>
                  <a:lnTo>
                    <a:pt x="0" y="72072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34772" y="106756"/>
            <a:ext cx="8475345" cy="711200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12700" marR="5080">
              <a:lnSpc>
                <a:spcPts val="2400"/>
              </a:lnSpc>
              <a:spcBef>
                <a:spcPts val="675"/>
              </a:spcBef>
              <a:tabLst>
                <a:tab pos="1536065" algn="l"/>
                <a:tab pos="2839720" algn="l"/>
                <a:tab pos="4138295" algn="l"/>
                <a:tab pos="4959985" algn="l"/>
                <a:tab pos="6731000" algn="l"/>
                <a:tab pos="8021955" algn="l"/>
              </a:tabLst>
            </a:pP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TAREA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VIDA: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PLAN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DE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ESTADO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PARA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EL </a:t>
            </a:r>
            <a:r>
              <a:rPr dirty="0" sz="2500" spc="-30">
                <a:solidFill>
                  <a:srgbClr val="FFFFFF"/>
                </a:solidFill>
                <a:latin typeface="Arial Black"/>
                <a:cs typeface="Arial Black"/>
              </a:rPr>
              <a:t>ENFRENTAMIENTO</a:t>
            </a:r>
            <a:r>
              <a:rPr dirty="0" sz="25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AL</a:t>
            </a:r>
            <a:r>
              <a:rPr dirty="0" sz="2500" spc="-9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CAMBIO</a:t>
            </a:r>
            <a:r>
              <a:rPr dirty="0" sz="2500" spc="-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CLIMÁTICO</a:t>
            </a:r>
            <a:endParaRPr sz="2500">
              <a:latin typeface="Arial Black"/>
              <a:cs typeface="Arial Black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29590" y="1639316"/>
            <a:ext cx="383603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280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ACCIONES</a:t>
            </a:r>
            <a:r>
              <a:rPr dirty="0" u="sng" sz="2800" spc="-145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 </a:t>
            </a:r>
            <a:r>
              <a:rPr dirty="0" u="sng" sz="2800" spc="-25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ESTRATÉGICAS:</a:t>
            </a:r>
            <a:endParaRPr sz="2800"/>
          </a:p>
        </p:txBody>
      </p:sp>
      <p:sp>
        <p:nvSpPr>
          <p:cNvPr id="9" name="object 9" descr=""/>
          <p:cNvSpPr txBox="1"/>
          <p:nvPr/>
        </p:nvSpPr>
        <p:spPr>
          <a:xfrm>
            <a:off x="329590" y="2371089"/>
            <a:ext cx="8619490" cy="30130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527685" marR="5080" indent="-51562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Calibri"/>
                <a:cs typeface="Calibri"/>
              </a:rPr>
              <a:t>1.</a:t>
            </a:r>
            <a:r>
              <a:rPr dirty="0" sz="2800" spc="26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No</a:t>
            </a:r>
            <a:r>
              <a:rPr dirty="0" sz="2800" spc="2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permitir</a:t>
            </a:r>
            <a:r>
              <a:rPr dirty="0" sz="2800" spc="23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las</a:t>
            </a:r>
            <a:r>
              <a:rPr dirty="0" sz="2800" spc="2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construcciones</a:t>
            </a:r>
            <a:r>
              <a:rPr dirty="0" sz="2800" spc="2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</a:t>
            </a:r>
            <a:r>
              <a:rPr dirty="0" sz="2800" spc="2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nuevas</a:t>
            </a:r>
            <a:r>
              <a:rPr dirty="0" sz="2800" spc="2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viviendas</a:t>
            </a:r>
            <a:r>
              <a:rPr dirty="0" sz="2800" spc="24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en </a:t>
            </a:r>
            <a:r>
              <a:rPr dirty="0" sz="2800">
                <a:latin typeface="Calibri"/>
                <a:cs typeface="Calibri"/>
              </a:rPr>
              <a:t>los</a:t>
            </a:r>
            <a:r>
              <a:rPr dirty="0" sz="2800" spc="60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asentamientos</a:t>
            </a:r>
            <a:r>
              <a:rPr dirty="0" sz="2800" spc="61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costeros</a:t>
            </a:r>
            <a:r>
              <a:rPr dirty="0" sz="2800" spc="61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amenazados</a:t>
            </a:r>
            <a:r>
              <a:rPr dirty="0" sz="2800" spc="61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que</a:t>
            </a:r>
            <a:r>
              <a:rPr dirty="0" sz="2800" spc="605">
                <a:latin typeface="Calibri"/>
                <a:cs typeface="Calibri"/>
              </a:rPr>
              <a:t>  </a:t>
            </a:r>
            <a:r>
              <a:rPr dirty="0" sz="2800" spc="-25">
                <a:latin typeface="Calibri"/>
                <a:cs typeface="Calibri"/>
              </a:rPr>
              <a:t>se </a:t>
            </a:r>
            <a:r>
              <a:rPr dirty="0" sz="2800">
                <a:latin typeface="Calibri"/>
                <a:cs typeface="Calibri"/>
              </a:rPr>
              <a:t>pronostica</a:t>
            </a:r>
            <a:r>
              <a:rPr dirty="0" sz="2800" spc="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su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desaparición</a:t>
            </a:r>
            <a:r>
              <a:rPr dirty="0" sz="2800" spc="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por</a:t>
            </a:r>
            <a:r>
              <a:rPr dirty="0" sz="2800" spc="4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inundación</a:t>
            </a:r>
            <a:r>
              <a:rPr dirty="0" sz="2800" spc="6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permanente </a:t>
            </a:r>
            <a:r>
              <a:rPr dirty="0" sz="2800">
                <a:latin typeface="Calibri"/>
                <a:cs typeface="Calibri"/>
              </a:rPr>
              <a:t>y</a:t>
            </a:r>
            <a:r>
              <a:rPr dirty="0" sz="2800" spc="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los</a:t>
            </a:r>
            <a:r>
              <a:rPr dirty="0" sz="2800" spc="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más</a:t>
            </a:r>
            <a:r>
              <a:rPr dirty="0" sz="2800" spc="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vulnerables.</a:t>
            </a:r>
            <a:r>
              <a:rPr dirty="0" sz="2800" spc="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Reducir</a:t>
            </a:r>
            <a:r>
              <a:rPr dirty="0" sz="2800" spc="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la</a:t>
            </a:r>
            <a:r>
              <a:rPr dirty="0" sz="2800" spc="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densidad</a:t>
            </a:r>
            <a:r>
              <a:rPr dirty="0" sz="2800" spc="10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demográfica </a:t>
            </a:r>
            <a:r>
              <a:rPr dirty="0" sz="2800">
                <a:latin typeface="Calibri"/>
                <a:cs typeface="Calibri"/>
              </a:rPr>
              <a:t>en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las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zonas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bajas</a:t>
            </a:r>
            <a:r>
              <a:rPr dirty="0" sz="2800" spc="-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costeras.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365"/>
              </a:spcBef>
              <a:tabLst>
                <a:tab pos="4989830" algn="l"/>
              </a:tabLst>
            </a:pPr>
            <a:r>
              <a:rPr dirty="0" u="sng" sz="2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Responsable</a:t>
            </a:r>
            <a:r>
              <a:rPr dirty="0" sz="2800" spc="-4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dirty="0" sz="2800" spc="-6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participantes: </a:t>
            </a:r>
            <a:r>
              <a:rPr dirty="0" u="sng" sz="2800" spc="-2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IPF,</a:t>
            </a:r>
            <a:r>
              <a:rPr dirty="0" u="sng" sz="2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	</a:t>
            </a:r>
            <a:r>
              <a:rPr dirty="0" sz="2800" b="1">
                <a:solidFill>
                  <a:srgbClr val="FF0000"/>
                </a:solidFill>
                <a:latin typeface="Calibri"/>
                <a:cs typeface="Calibri"/>
              </a:rPr>
              <a:t>CITMA,</a:t>
            </a:r>
            <a:r>
              <a:rPr dirty="0" sz="2800" spc="-5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65" b="1">
                <a:solidFill>
                  <a:srgbClr val="FF0000"/>
                </a:solidFill>
                <a:latin typeface="Calibri"/>
                <a:cs typeface="Calibri"/>
              </a:rPr>
              <a:t>CAP, </a:t>
            </a:r>
            <a:r>
              <a:rPr dirty="0" sz="2800" spc="-20" b="1">
                <a:solidFill>
                  <a:srgbClr val="FF0000"/>
                </a:solidFill>
                <a:latin typeface="Calibri"/>
                <a:cs typeface="Calibri"/>
              </a:rPr>
              <a:t>CAM)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4349" y="1142923"/>
            <a:ext cx="8001000" cy="542023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35965" y="296036"/>
            <a:ext cx="7806690" cy="8788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solidFill>
                  <a:srgbClr val="000000"/>
                </a:solidFill>
              </a:rPr>
              <a:t>Playa</a:t>
            </a:r>
            <a:r>
              <a:rPr dirty="0" sz="2800" spc="-6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San</a:t>
            </a:r>
            <a:r>
              <a:rPr dirty="0" sz="2800" spc="-8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Pedro</a:t>
            </a:r>
            <a:r>
              <a:rPr dirty="0" sz="2800" spc="-6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Bahía</a:t>
            </a:r>
            <a:r>
              <a:rPr dirty="0" sz="2800" spc="-6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Honda,</a:t>
            </a:r>
            <a:r>
              <a:rPr dirty="0" sz="2800" spc="-75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construcciones</a:t>
            </a:r>
            <a:r>
              <a:rPr dirty="0" sz="2800" spc="-7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y</a:t>
            </a:r>
            <a:r>
              <a:rPr dirty="0" sz="2800" spc="-80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cerca </a:t>
            </a:r>
            <a:r>
              <a:rPr dirty="0" sz="2800">
                <a:solidFill>
                  <a:srgbClr val="000000"/>
                </a:solidFill>
              </a:rPr>
              <a:t>hasta</a:t>
            </a:r>
            <a:r>
              <a:rPr dirty="0" sz="2800" spc="-6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la</a:t>
            </a:r>
            <a:r>
              <a:rPr dirty="0" sz="2800" spc="-70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playa</a:t>
            </a:r>
            <a:endParaRPr sz="28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599" y="1285875"/>
            <a:ext cx="7929626" cy="51435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07465" y="296036"/>
            <a:ext cx="6403975" cy="8788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 spc="-10">
                <a:solidFill>
                  <a:srgbClr val="000000"/>
                </a:solidFill>
              </a:rPr>
              <a:t>Instalaciones</a:t>
            </a:r>
            <a:r>
              <a:rPr dirty="0" sz="2800" spc="-9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turísticas</a:t>
            </a:r>
            <a:r>
              <a:rPr dirty="0" sz="2800" spc="-12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de</a:t>
            </a:r>
            <a:r>
              <a:rPr dirty="0" sz="2800" spc="-12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playa</a:t>
            </a:r>
            <a:r>
              <a:rPr dirty="0" sz="2800" spc="-9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Baracoa</a:t>
            </a:r>
            <a:r>
              <a:rPr dirty="0" sz="2800" spc="-100">
                <a:solidFill>
                  <a:srgbClr val="000000"/>
                </a:solidFill>
              </a:rPr>
              <a:t> </a:t>
            </a:r>
            <a:r>
              <a:rPr dirty="0" sz="2800" spc="-25">
                <a:solidFill>
                  <a:srgbClr val="000000"/>
                </a:solidFill>
              </a:rPr>
              <a:t>en </a:t>
            </a:r>
            <a:r>
              <a:rPr dirty="0" sz="2800">
                <a:solidFill>
                  <a:srgbClr val="000000"/>
                </a:solidFill>
              </a:rPr>
              <a:t>la</a:t>
            </a:r>
            <a:r>
              <a:rPr dirty="0" sz="2800" spc="-3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duna</a:t>
            </a:r>
            <a:r>
              <a:rPr dirty="0" sz="2800" spc="-3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de</a:t>
            </a:r>
            <a:r>
              <a:rPr dirty="0" sz="2800" spc="-30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arena</a:t>
            </a:r>
            <a:endParaRPr sz="28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8267" y="5823000"/>
            <a:ext cx="8805545" cy="69596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200"/>
              <a:t>Muro</a:t>
            </a:r>
            <a:r>
              <a:rPr dirty="0" sz="2200" spc="325"/>
              <a:t> </a:t>
            </a:r>
            <a:r>
              <a:rPr dirty="0" sz="2200"/>
              <a:t>de</a:t>
            </a:r>
            <a:r>
              <a:rPr dirty="0" sz="2200" spc="335"/>
              <a:t> </a:t>
            </a:r>
            <a:r>
              <a:rPr dirty="0" sz="2200"/>
              <a:t>bloques</a:t>
            </a:r>
            <a:r>
              <a:rPr dirty="0" sz="2200" spc="325"/>
              <a:t> </a:t>
            </a:r>
            <a:r>
              <a:rPr dirty="0" sz="2200"/>
              <a:t>sobre</a:t>
            </a:r>
            <a:r>
              <a:rPr dirty="0" sz="2200" spc="340"/>
              <a:t> </a:t>
            </a:r>
            <a:r>
              <a:rPr dirty="0" sz="2200"/>
              <a:t>la</a:t>
            </a:r>
            <a:r>
              <a:rPr dirty="0" sz="2200" spc="330"/>
              <a:t> </a:t>
            </a:r>
            <a:r>
              <a:rPr dirty="0" sz="2200"/>
              <a:t>arena</a:t>
            </a:r>
            <a:r>
              <a:rPr dirty="0" sz="2200" spc="335"/>
              <a:t> </a:t>
            </a:r>
            <a:r>
              <a:rPr dirty="0" sz="2200"/>
              <a:t>de</a:t>
            </a:r>
            <a:r>
              <a:rPr dirty="0" sz="2200" spc="335"/>
              <a:t> </a:t>
            </a:r>
            <a:r>
              <a:rPr dirty="0" sz="2200"/>
              <a:t>la</a:t>
            </a:r>
            <a:r>
              <a:rPr dirty="0" sz="2200" spc="320"/>
              <a:t> </a:t>
            </a:r>
            <a:r>
              <a:rPr dirty="0" sz="2200"/>
              <a:t>playa</a:t>
            </a:r>
            <a:r>
              <a:rPr dirty="0" sz="2200" spc="335"/>
              <a:t> </a:t>
            </a:r>
            <a:r>
              <a:rPr dirty="0" sz="2200"/>
              <a:t>que</a:t>
            </a:r>
            <a:r>
              <a:rPr dirty="0" sz="2200" spc="345"/>
              <a:t> </a:t>
            </a:r>
            <a:r>
              <a:rPr dirty="0" sz="2200"/>
              <a:t>sirve</a:t>
            </a:r>
            <a:r>
              <a:rPr dirty="0" sz="2200" spc="325"/>
              <a:t> </a:t>
            </a:r>
            <a:r>
              <a:rPr dirty="0" sz="2200"/>
              <a:t>como</a:t>
            </a:r>
            <a:r>
              <a:rPr dirty="0" sz="2200" spc="335"/>
              <a:t> </a:t>
            </a:r>
            <a:r>
              <a:rPr dirty="0" sz="2200"/>
              <a:t>cerca</a:t>
            </a:r>
            <a:r>
              <a:rPr dirty="0" sz="2200" spc="325"/>
              <a:t> </a:t>
            </a:r>
            <a:r>
              <a:rPr dirty="0" sz="2200"/>
              <a:t>de</a:t>
            </a:r>
            <a:r>
              <a:rPr dirty="0" sz="2200" spc="335"/>
              <a:t> </a:t>
            </a:r>
            <a:r>
              <a:rPr dirty="0" sz="2200" spc="-25"/>
              <a:t>la </a:t>
            </a:r>
            <a:r>
              <a:rPr dirty="0" sz="2200"/>
              <a:t>discoteca.</a:t>
            </a:r>
            <a:r>
              <a:rPr dirty="0" sz="2200" spc="-60"/>
              <a:t> </a:t>
            </a:r>
            <a:r>
              <a:rPr dirty="0" sz="2200" spc="-40"/>
              <a:t>Todo</a:t>
            </a:r>
            <a:r>
              <a:rPr dirty="0" sz="2200" spc="-75"/>
              <a:t> </a:t>
            </a:r>
            <a:r>
              <a:rPr dirty="0" sz="2200"/>
              <a:t>ello</a:t>
            </a:r>
            <a:r>
              <a:rPr dirty="0" sz="2200" spc="-75"/>
              <a:t> </a:t>
            </a:r>
            <a:r>
              <a:rPr dirty="0" sz="2200" spc="-10"/>
              <a:t>contraviene</a:t>
            </a:r>
            <a:r>
              <a:rPr dirty="0" sz="2200" spc="-40"/>
              <a:t> </a:t>
            </a:r>
            <a:r>
              <a:rPr dirty="0" sz="2200"/>
              <a:t>el</a:t>
            </a:r>
            <a:r>
              <a:rPr dirty="0" sz="2200" spc="-80"/>
              <a:t> </a:t>
            </a:r>
            <a:r>
              <a:rPr dirty="0" sz="2200"/>
              <a:t>Decreto</a:t>
            </a:r>
            <a:r>
              <a:rPr dirty="0" sz="2200" spc="-45"/>
              <a:t> </a:t>
            </a:r>
            <a:r>
              <a:rPr dirty="0" sz="2200"/>
              <a:t>Ley</a:t>
            </a:r>
            <a:r>
              <a:rPr dirty="0" sz="2200" spc="-75"/>
              <a:t> </a:t>
            </a:r>
            <a:r>
              <a:rPr dirty="0" sz="2200" spc="-20"/>
              <a:t>212.</a:t>
            </a:r>
            <a:endParaRPr sz="22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48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90804" y="5864453"/>
            <a:ext cx="7964805" cy="69596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3478529" marR="5080" indent="-3466465">
              <a:lnSpc>
                <a:spcPct val="100000"/>
              </a:lnSpc>
              <a:spcBef>
                <a:spcPts val="95"/>
              </a:spcBef>
            </a:pPr>
            <a:r>
              <a:rPr dirty="0" sz="2200"/>
              <a:t>Discoteca</a:t>
            </a:r>
            <a:r>
              <a:rPr dirty="0" sz="2200" spc="-45"/>
              <a:t> </a:t>
            </a:r>
            <a:r>
              <a:rPr dirty="0" sz="2200"/>
              <a:t>sobre</a:t>
            </a:r>
            <a:r>
              <a:rPr dirty="0" sz="2200" spc="-45"/>
              <a:t> </a:t>
            </a:r>
            <a:r>
              <a:rPr dirty="0" sz="2200"/>
              <a:t>la</a:t>
            </a:r>
            <a:r>
              <a:rPr dirty="0" sz="2200" spc="-75"/>
              <a:t> </a:t>
            </a:r>
            <a:r>
              <a:rPr dirty="0" sz="2200"/>
              <a:t>playa</a:t>
            </a:r>
            <a:r>
              <a:rPr dirty="0" sz="2200" spc="-70"/>
              <a:t> </a:t>
            </a:r>
            <a:r>
              <a:rPr dirty="0" sz="2200"/>
              <a:t>con</a:t>
            </a:r>
            <a:r>
              <a:rPr dirty="0" sz="2200" spc="-75"/>
              <a:t> </a:t>
            </a:r>
            <a:r>
              <a:rPr dirty="0" sz="2200"/>
              <a:t>muros</a:t>
            </a:r>
            <a:r>
              <a:rPr dirty="0" sz="2200" spc="-55"/>
              <a:t> </a:t>
            </a:r>
            <a:r>
              <a:rPr dirty="0" sz="2200"/>
              <a:t>de</a:t>
            </a:r>
            <a:r>
              <a:rPr dirty="0" sz="2200" spc="-75"/>
              <a:t> </a:t>
            </a:r>
            <a:r>
              <a:rPr dirty="0" sz="2200"/>
              <a:t>piedra,</a:t>
            </a:r>
            <a:r>
              <a:rPr dirty="0" sz="2200" spc="-50"/>
              <a:t> </a:t>
            </a:r>
            <a:r>
              <a:rPr dirty="0" sz="2200"/>
              <a:t>pisos</a:t>
            </a:r>
            <a:r>
              <a:rPr dirty="0" sz="2200" spc="-70"/>
              <a:t> </a:t>
            </a:r>
            <a:r>
              <a:rPr dirty="0" sz="2200"/>
              <a:t>y</a:t>
            </a:r>
            <a:r>
              <a:rPr dirty="0" sz="2200" spc="-70"/>
              <a:t> </a:t>
            </a:r>
            <a:r>
              <a:rPr dirty="0" sz="2200" spc="-10"/>
              <a:t>plataformas</a:t>
            </a:r>
            <a:r>
              <a:rPr dirty="0" sz="2200" spc="-25"/>
              <a:t> de </a:t>
            </a:r>
            <a:r>
              <a:rPr dirty="0" sz="2200" spc="-10"/>
              <a:t>concreto</a:t>
            </a:r>
            <a:endParaRPr sz="22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000125"/>
            <a:ext cx="9144000" cy="5857875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4733" y="105155"/>
            <a:ext cx="113840" cy="96012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8739" y="16256"/>
            <a:ext cx="8988425" cy="941069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00"/>
              </a:spcBef>
            </a:pPr>
            <a:r>
              <a:rPr dirty="0" b="0">
                <a:latin typeface="Calibri"/>
                <a:cs typeface="Calibri"/>
              </a:rPr>
              <a:t>“</a:t>
            </a:r>
            <a:r>
              <a:rPr dirty="0">
                <a:solidFill>
                  <a:srgbClr val="000000"/>
                </a:solidFill>
              </a:rPr>
              <a:t>Casa</a:t>
            </a:r>
            <a:r>
              <a:rPr dirty="0" spc="190">
                <a:solidFill>
                  <a:srgbClr val="000000"/>
                </a:solidFill>
              </a:rPr>
              <a:t>  </a:t>
            </a:r>
            <a:r>
              <a:rPr dirty="0">
                <a:solidFill>
                  <a:srgbClr val="000000"/>
                </a:solidFill>
              </a:rPr>
              <a:t>Barco”,</a:t>
            </a:r>
            <a:r>
              <a:rPr dirty="0" spc="195">
                <a:solidFill>
                  <a:srgbClr val="000000"/>
                </a:solidFill>
              </a:rPr>
              <a:t>  </a:t>
            </a:r>
            <a:r>
              <a:rPr dirty="0">
                <a:solidFill>
                  <a:srgbClr val="000000"/>
                </a:solidFill>
              </a:rPr>
              <a:t>al</a:t>
            </a:r>
            <a:r>
              <a:rPr dirty="0" spc="190">
                <a:solidFill>
                  <a:srgbClr val="000000"/>
                </a:solidFill>
              </a:rPr>
              <a:t>  </a:t>
            </a:r>
            <a:r>
              <a:rPr dirty="0">
                <a:solidFill>
                  <a:srgbClr val="000000"/>
                </a:solidFill>
              </a:rPr>
              <a:t>lado</a:t>
            </a:r>
            <a:r>
              <a:rPr dirty="0" spc="190">
                <a:solidFill>
                  <a:srgbClr val="000000"/>
                </a:solidFill>
              </a:rPr>
              <a:t>  </a:t>
            </a:r>
            <a:r>
              <a:rPr dirty="0">
                <a:solidFill>
                  <a:srgbClr val="000000"/>
                </a:solidFill>
              </a:rPr>
              <a:t>del</a:t>
            </a:r>
            <a:r>
              <a:rPr dirty="0" spc="195">
                <a:solidFill>
                  <a:srgbClr val="000000"/>
                </a:solidFill>
              </a:rPr>
              <a:t>  </a:t>
            </a:r>
            <a:r>
              <a:rPr dirty="0">
                <a:solidFill>
                  <a:srgbClr val="000000"/>
                </a:solidFill>
              </a:rPr>
              <a:t>puesto</a:t>
            </a:r>
            <a:r>
              <a:rPr dirty="0" spc="185">
                <a:solidFill>
                  <a:srgbClr val="000000"/>
                </a:solidFill>
              </a:rPr>
              <a:t> 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dirty="0" spc="195">
                <a:solidFill>
                  <a:srgbClr val="000000"/>
                </a:solidFill>
              </a:rPr>
              <a:t>  </a:t>
            </a:r>
            <a:r>
              <a:rPr dirty="0">
                <a:solidFill>
                  <a:srgbClr val="000000"/>
                </a:solidFill>
              </a:rPr>
              <a:t>Guardafronteras,</a:t>
            </a:r>
            <a:r>
              <a:rPr dirty="0" spc="190">
                <a:solidFill>
                  <a:srgbClr val="000000"/>
                </a:solidFill>
              </a:rPr>
              <a:t>  </a:t>
            </a:r>
            <a:r>
              <a:rPr dirty="0">
                <a:solidFill>
                  <a:srgbClr val="000000"/>
                </a:solidFill>
              </a:rPr>
              <a:t>permitiéndosele</a:t>
            </a:r>
            <a:r>
              <a:rPr dirty="0" spc="190">
                <a:solidFill>
                  <a:srgbClr val="000000"/>
                </a:solidFill>
              </a:rPr>
              <a:t>  </a:t>
            </a:r>
            <a:r>
              <a:rPr dirty="0">
                <a:solidFill>
                  <a:srgbClr val="000000"/>
                </a:solidFill>
              </a:rPr>
              <a:t>a</a:t>
            </a:r>
            <a:r>
              <a:rPr dirty="0" spc="185">
                <a:solidFill>
                  <a:srgbClr val="000000"/>
                </a:solidFill>
              </a:rPr>
              <a:t>  </a:t>
            </a:r>
            <a:r>
              <a:rPr dirty="0" spc="-25">
                <a:solidFill>
                  <a:srgbClr val="000000"/>
                </a:solidFill>
              </a:rPr>
              <a:t>un </a:t>
            </a:r>
            <a:r>
              <a:rPr dirty="0">
                <a:solidFill>
                  <a:srgbClr val="000000"/>
                </a:solidFill>
              </a:rPr>
              <a:t>ciudadano</a:t>
            </a:r>
            <a:r>
              <a:rPr dirty="0" spc="40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cubano</a:t>
            </a:r>
            <a:r>
              <a:rPr dirty="0" spc="415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–</a:t>
            </a:r>
            <a:r>
              <a:rPr dirty="0" spc="395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italiano,</a:t>
            </a:r>
            <a:r>
              <a:rPr dirty="0" spc="395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que</a:t>
            </a:r>
            <a:r>
              <a:rPr dirty="0" spc="405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ocupara</a:t>
            </a:r>
            <a:r>
              <a:rPr dirty="0" spc="405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parte</a:t>
            </a:r>
            <a:r>
              <a:rPr dirty="0" spc="405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dirty="0" spc="409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un</a:t>
            </a:r>
            <a:r>
              <a:rPr dirty="0" spc="415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refugio</a:t>
            </a:r>
            <a:r>
              <a:rPr dirty="0" spc="40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del</a:t>
            </a:r>
            <a:r>
              <a:rPr dirty="0" spc="405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puesto</a:t>
            </a:r>
            <a:r>
              <a:rPr dirty="0" spc="405">
                <a:solidFill>
                  <a:srgbClr val="000000"/>
                </a:solidFill>
              </a:rPr>
              <a:t> </a:t>
            </a:r>
            <a:r>
              <a:rPr dirty="0" spc="-10">
                <a:solidFill>
                  <a:srgbClr val="000000"/>
                </a:solidFill>
              </a:rPr>
              <a:t>antes mencionado.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7999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8848" y="352043"/>
              <a:ext cx="4331208" cy="679703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38887" rIns="0" bIns="0" rtlCol="0" vert="horz">
            <a:spAutoFit/>
          </a:bodyPr>
          <a:lstStyle/>
          <a:p>
            <a:pPr marL="286385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000000"/>
                </a:solidFill>
              </a:rPr>
              <a:t>Vista</a:t>
            </a:r>
            <a:r>
              <a:rPr dirty="0" sz="2400" spc="-45">
                <a:solidFill>
                  <a:srgbClr val="000000"/>
                </a:solidFill>
              </a:rPr>
              <a:t> </a:t>
            </a:r>
            <a:r>
              <a:rPr dirty="0" sz="2400">
                <a:solidFill>
                  <a:srgbClr val="000000"/>
                </a:solidFill>
              </a:rPr>
              <a:t>parcial</a:t>
            </a:r>
            <a:r>
              <a:rPr dirty="0" sz="2400" spc="-50">
                <a:solidFill>
                  <a:srgbClr val="000000"/>
                </a:solidFill>
              </a:rPr>
              <a:t> </a:t>
            </a:r>
            <a:r>
              <a:rPr dirty="0" sz="2400">
                <a:solidFill>
                  <a:srgbClr val="000000"/>
                </a:solidFill>
              </a:rPr>
              <a:t>de</a:t>
            </a:r>
            <a:r>
              <a:rPr dirty="0" sz="2400" spc="-55">
                <a:solidFill>
                  <a:srgbClr val="000000"/>
                </a:solidFill>
              </a:rPr>
              <a:t> </a:t>
            </a:r>
            <a:r>
              <a:rPr dirty="0" sz="2400">
                <a:solidFill>
                  <a:srgbClr val="000000"/>
                </a:solidFill>
              </a:rPr>
              <a:t>la</a:t>
            </a:r>
            <a:r>
              <a:rPr dirty="0" sz="2400" spc="-65">
                <a:solidFill>
                  <a:srgbClr val="000000"/>
                </a:solidFill>
              </a:rPr>
              <a:t> </a:t>
            </a:r>
            <a:r>
              <a:rPr dirty="0" sz="2400">
                <a:solidFill>
                  <a:srgbClr val="000000"/>
                </a:solidFill>
              </a:rPr>
              <a:t>“Casa</a:t>
            </a:r>
            <a:r>
              <a:rPr dirty="0" sz="2400" spc="-40">
                <a:solidFill>
                  <a:srgbClr val="000000"/>
                </a:solidFill>
              </a:rPr>
              <a:t> </a:t>
            </a:r>
            <a:r>
              <a:rPr dirty="0" sz="2400" spc="-10">
                <a:solidFill>
                  <a:srgbClr val="000000"/>
                </a:solidFill>
              </a:rPr>
              <a:t>Barco”</a:t>
            </a:r>
            <a:endParaRPr sz="24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34772" y="1492376"/>
            <a:ext cx="8477250" cy="44164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 sz="32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ACCIONES</a:t>
            </a:r>
            <a:r>
              <a:rPr dirty="0" u="sng" sz="3200" spc="-185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32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ESTRATÉGICAS:</a:t>
            </a:r>
            <a:endParaRPr sz="3200">
              <a:latin typeface="Calibri"/>
              <a:cs typeface="Calibri"/>
            </a:endParaRPr>
          </a:p>
          <a:p>
            <a:pPr algn="just" marL="527685" marR="5080" indent="-515620">
              <a:lnSpc>
                <a:spcPct val="100000"/>
              </a:lnSpc>
              <a:spcBef>
                <a:spcPts val="3840"/>
              </a:spcBef>
            </a:pPr>
            <a:r>
              <a:rPr dirty="0" sz="3200">
                <a:latin typeface="Calibri"/>
                <a:cs typeface="Calibri"/>
              </a:rPr>
              <a:t>2.</a:t>
            </a:r>
            <a:r>
              <a:rPr dirty="0" sz="3200" spc="45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Desarrollar</a:t>
            </a:r>
            <a:r>
              <a:rPr dirty="0" sz="3200" spc="20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concepciones</a:t>
            </a:r>
            <a:r>
              <a:rPr dirty="0" sz="3200" spc="204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constructivas</a:t>
            </a:r>
            <a:r>
              <a:rPr dirty="0" sz="3200" spc="21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en</a:t>
            </a:r>
            <a:r>
              <a:rPr dirty="0" sz="3200" spc="210">
                <a:latin typeface="Calibri"/>
                <a:cs typeface="Calibri"/>
              </a:rPr>
              <a:t>  </a:t>
            </a:r>
            <a:r>
              <a:rPr dirty="0" sz="3200" spc="-25">
                <a:latin typeface="Calibri"/>
                <a:cs typeface="Calibri"/>
              </a:rPr>
              <a:t>la </a:t>
            </a:r>
            <a:r>
              <a:rPr dirty="0" sz="3200">
                <a:latin typeface="Calibri"/>
                <a:cs typeface="Calibri"/>
              </a:rPr>
              <a:t>infraestructura,</a:t>
            </a:r>
            <a:r>
              <a:rPr dirty="0" sz="3200" spc="76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adaptadas</a:t>
            </a:r>
            <a:r>
              <a:rPr dirty="0" sz="3200" spc="76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</a:t>
            </a:r>
            <a:r>
              <a:rPr dirty="0" sz="3200" spc="76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las</a:t>
            </a:r>
            <a:r>
              <a:rPr dirty="0" sz="3200" spc="75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inundaciones costeras</a:t>
            </a:r>
            <a:r>
              <a:rPr dirty="0" sz="3200" spc="-13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para</a:t>
            </a:r>
            <a:r>
              <a:rPr dirty="0" sz="3200" spc="-10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las</a:t>
            </a:r>
            <a:r>
              <a:rPr dirty="0" sz="3200" spc="-11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zonas</a:t>
            </a:r>
            <a:r>
              <a:rPr dirty="0" sz="3200" spc="-10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bajas.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844"/>
              </a:spcBef>
            </a:pPr>
            <a:r>
              <a:rPr dirty="0" u="sng" sz="32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Responsable</a:t>
            </a:r>
            <a:r>
              <a:rPr dirty="0" sz="3200" spc="-7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dirty="0" sz="3200" spc="-6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FF0000"/>
                </a:solidFill>
                <a:latin typeface="Calibri"/>
                <a:cs typeface="Calibri"/>
              </a:rPr>
              <a:t>participantes: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840"/>
              </a:spcBef>
            </a:pP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(</a:t>
            </a:r>
            <a:r>
              <a:rPr dirty="0" u="sng" sz="32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MICONS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,</a:t>
            </a:r>
            <a:r>
              <a:rPr dirty="0" sz="3200" spc="-6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spc="-65" b="1">
                <a:solidFill>
                  <a:srgbClr val="FF0000"/>
                </a:solidFill>
                <a:latin typeface="Calibri"/>
                <a:cs typeface="Calibri"/>
              </a:rPr>
              <a:t>MEP,</a:t>
            </a:r>
            <a:r>
              <a:rPr dirty="0" sz="3200" spc="-7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spc="-45" b="1">
                <a:solidFill>
                  <a:srgbClr val="FF0000"/>
                </a:solidFill>
                <a:latin typeface="Calibri"/>
                <a:cs typeface="Calibri"/>
              </a:rPr>
              <a:t>IPF,</a:t>
            </a:r>
            <a:r>
              <a:rPr dirty="0" sz="3200" spc="-7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MITRANS,</a:t>
            </a:r>
            <a:r>
              <a:rPr dirty="0" sz="3200" spc="-7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CITMA,</a:t>
            </a:r>
            <a:r>
              <a:rPr dirty="0" sz="3200" spc="-5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spc="-70" b="1">
                <a:solidFill>
                  <a:srgbClr val="FF0000"/>
                </a:solidFill>
                <a:latin typeface="Calibri"/>
                <a:cs typeface="Calibri"/>
              </a:rPr>
              <a:t>CAP,</a:t>
            </a:r>
            <a:r>
              <a:rPr dirty="0" sz="3200" spc="-8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spc="-20" b="1">
                <a:solidFill>
                  <a:srgbClr val="FF0000"/>
                </a:solidFill>
                <a:latin typeface="Calibri"/>
                <a:cs typeface="Calibri"/>
              </a:rPr>
              <a:t>CAM)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114300" y="25907"/>
            <a:ext cx="9023985" cy="1056640"/>
            <a:chOff x="114300" y="25907"/>
            <a:chExt cx="9023985" cy="105664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931" y="137177"/>
              <a:ext cx="8709660" cy="797017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" y="25907"/>
              <a:ext cx="9023604" cy="105613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854" y="152400"/>
              <a:ext cx="8633841" cy="720725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255854" y="152400"/>
              <a:ext cx="8634095" cy="720725"/>
            </a:xfrm>
            <a:custGeom>
              <a:avLst/>
              <a:gdLst/>
              <a:ahLst/>
              <a:cxnLst/>
              <a:rect l="l" t="t" r="r" b="b"/>
              <a:pathLst>
                <a:path w="8634095" h="720725">
                  <a:moveTo>
                    <a:pt x="0" y="720725"/>
                  </a:moveTo>
                  <a:lnTo>
                    <a:pt x="8633841" y="720725"/>
                  </a:lnTo>
                  <a:lnTo>
                    <a:pt x="8633841" y="0"/>
                  </a:lnTo>
                  <a:lnTo>
                    <a:pt x="0" y="0"/>
                  </a:lnTo>
                  <a:lnTo>
                    <a:pt x="0" y="72072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334772" y="106756"/>
            <a:ext cx="8475345" cy="711200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12700" marR="5080">
              <a:lnSpc>
                <a:spcPts val="2400"/>
              </a:lnSpc>
              <a:spcBef>
                <a:spcPts val="675"/>
              </a:spcBef>
              <a:tabLst>
                <a:tab pos="822960" algn="l"/>
                <a:tab pos="2212975" algn="l"/>
                <a:tab pos="3382010" algn="l"/>
                <a:tab pos="4546600" algn="l"/>
                <a:tab pos="5232400" algn="l"/>
                <a:tab pos="6866890" algn="l"/>
                <a:tab pos="8021955" algn="l"/>
              </a:tabLst>
            </a:pP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VII.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TAREA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VIDA: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PLAN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DE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ESTADO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PARA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EL </a:t>
            </a:r>
            <a:r>
              <a:rPr dirty="0" sz="2500" spc="-30">
                <a:solidFill>
                  <a:srgbClr val="FFFFFF"/>
                </a:solidFill>
                <a:latin typeface="Arial Black"/>
                <a:cs typeface="Arial Black"/>
              </a:rPr>
              <a:t>ENFRENTAMIENTO</a:t>
            </a:r>
            <a:r>
              <a:rPr dirty="0" sz="25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AL</a:t>
            </a:r>
            <a:r>
              <a:rPr dirty="0" sz="2500" spc="-9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CAMBIO</a:t>
            </a:r>
            <a:r>
              <a:rPr dirty="0" sz="2500" spc="-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CLIMÁTICO</a:t>
            </a:r>
            <a:endParaRPr sz="25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82926" y="1650974"/>
            <a:ext cx="3989324" cy="449265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0678" rIns="0" bIns="0" rtlCol="0" vert="horz">
            <a:spAutoFit/>
          </a:bodyPr>
          <a:lstStyle/>
          <a:p>
            <a:pPr marL="3676650" marR="5080" indent="-3556635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solidFill>
                  <a:srgbClr val="000000"/>
                </a:solidFill>
              </a:rPr>
              <a:t>Opciones</a:t>
            </a:r>
            <a:r>
              <a:rPr dirty="0" sz="2800" spc="-7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ante</a:t>
            </a:r>
            <a:r>
              <a:rPr dirty="0" sz="2800" spc="-5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la</a:t>
            </a:r>
            <a:r>
              <a:rPr dirty="0" sz="2800" spc="-65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elevación</a:t>
            </a:r>
            <a:r>
              <a:rPr dirty="0" sz="2800" spc="-55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permanente</a:t>
            </a:r>
            <a:r>
              <a:rPr dirty="0" sz="2800" spc="-4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del</a:t>
            </a:r>
            <a:r>
              <a:rPr dirty="0" sz="2800" spc="-6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nivel</a:t>
            </a:r>
            <a:r>
              <a:rPr dirty="0" sz="2800" spc="-70">
                <a:solidFill>
                  <a:srgbClr val="000000"/>
                </a:solidFill>
              </a:rPr>
              <a:t> </a:t>
            </a:r>
            <a:r>
              <a:rPr dirty="0" sz="2800" spc="-25">
                <a:solidFill>
                  <a:srgbClr val="000000"/>
                </a:solidFill>
              </a:rPr>
              <a:t>del mar</a:t>
            </a:r>
            <a:endParaRPr sz="28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4287" y="1000086"/>
            <a:ext cx="8358251" cy="550075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7111" rIns="0" bIns="0" rtlCol="0" vert="horz">
            <a:spAutoFit/>
          </a:bodyPr>
          <a:lstStyle/>
          <a:p>
            <a:pPr marL="784225">
              <a:lnSpc>
                <a:spcPct val="100000"/>
              </a:lnSpc>
              <a:spcBef>
                <a:spcPts val="95"/>
              </a:spcBef>
            </a:pPr>
            <a:r>
              <a:rPr dirty="0" sz="4000">
                <a:solidFill>
                  <a:srgbClr val="000000"/>
                </a:solidFill>
              </a:rPr>
              <a:t>Cajío</a:t>
            </a:r>
            <a:r>
              <a:rPr dirty="0" sz="4000" spc="-100">
                <a:solidFill>
                  <a:srgbClr val="000000"/>
                </a:solidFill>
              </a:rPr>
              <a:t> </a:t>
            </a:r>
            <a:r>
              <a:rPr dirty="0" sz="4000">
                <a:solidFill>
                  <a:srgbClr val="000000"/>
                </a:solidFill>
              </a:rPr>
              <a:t>,</a:t>
            </a:r>
            <a:r>
              <a:rPr dirty="0" sz="4000" spc="-100">
                <a:solidFill>
                  <a:srgbClr val="000000"/>
                </a:solidFill>
              </a:rPr>
              <a:t> </a:t>
            </a:r>
            <a:r>
              <a:rPr dirty="0" sz="4000">
                <a:solidFill>
                  <a:srgbClr val="000000"/>
                </a:solidFill>
              </a:rPr>
              <a:t>Edificios</a:t>
            </a:r>
            <a:r>
              <a:rPr dirty="0" sz="4000" spc="-70">
                <a:solidFill>
                  <a:srgbClr val="000000"/>
                </a:solidFill>
              </a:rPr>
              <a:t> </a:t>
            </a:r>
            <a:r>
              <a:rPr dirty="0" sz="4000" spc="-10">
                <a:solidFill>
                  <a:srgbClr val="000000"/>
                </a:solidFill>
              </a:rPr>
              <a:t>nuevos</a:t>
            </a:r>
            <a:endParaRPr sz="40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34772" y="2118741"/>
            <a:ext cx="2137410" cy="10020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527685" marR="5080" indent="-515620">
              <a:lnSpc>
                <a:spcPct val="100000"/>
              </a:lnSpc>
              <a:spcBef>
                <a:spcPts val="105"/>
              </a:spcBef>
              <a:tabLst>
                <a:tab pos="527685" algn="l"/>
              </a:tabLst>
            </a:pPr>
            <a:r>
              <a:rPr dirty="0" sz="3200" spc="-25">
                <a:latin typeface="Calibri"/>
                <a:cs typeface="Calibri"/>
              </a:rPr>
              <a:t>3.</a:t>
            </a:r>
            <a:r>
              <a:rPr dirty="0" sz="3200">
                <a:latin typeface="Calibri"/>
                <a:cs typeface="Calibri"/>
              </a:rPr>
              <a:t>	</a:t>
            </a:r>
            <a:r>
              <a:rPr dirty="0" sz="3200" spc="-10">
                <a:latin typeface="Calibri"/>
                <a:cs typeface="Calibri"/>
              </a:rPr>
              <a:t>Adaptar particular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2541777" y="2118741"/>
            <a:ext cx="6270625" cy="10020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60985" marR="5080" indent="-248920">
              <a:lnSpc>
                <a:spcPct val="100000"/>
              </a:lnSpc>
              <a:spcBef>
                <a:spcPts val="105"/>
              </a:spcBef>
              <a:tabLst>
                <a:tab pos="824865" algn="l"/>
                <a:tab pos="1050290" algn="l"/>
                <a:tab pos="1811020" algn="l"/>
                <a:tab pos="3051810" algn="l"/>
                <a:tab pos="3201035" algn="l"/>
                <a:tab pos="5207000" algn="l"/>
                <a:tab pos="5841365" algn="l"/>
                <a:tab pos="5967730" algn="l"/>
              </a:tabLst>
            </a:pPr>
            <a:r>
              <a:rPr dirty="0" sz="3200" spc="-25">
                <a:latin typeface="Calibri"/>
                <a:cs typeface="Calibri"/>
              </a:rPr>
              <a:t>las</a:t>
            </a:r>
            <a:r>
              <a:rPr dirty="0" sz="3200">
                <a:latin typeface="Calibri"/>
                <a:cs typeface="Calibri"/>
              </a:rPr>
              <a:t>	</a:t>
            </a:r>
            <a:r>
              <a:rPr dirty="0" sz="3200" spc="-10">
                <a:latin typeface="Calibri"/>
                <a:cs typeface="Calibri"/>
              </a:rPr>
              <a:t>actividades</a:t>
            </a:r>
            <a:r>
              <a:rPr dirty="0" sz="3200">
                <a:latin typeface="Calibri"/>
                <a:cs typeface="Calibri"/>
              </a:rPr>
              <a:t>	</a:t>
            </a:r>
            <a:r>
              <a:rPr dirty="0" sz="3200" spc="-10">
                <a:latin typeface="Calibri"/>
                <a:cs typeface="Calibri"/>
              </a:rPr>
              <a:t>agropecuarias,</a:t>
            </a:r>
            <a:r>
              <a:rPr dirty="0" sz="3200">
                <a:latin typeface="Calibri"/>
                <a:cs typeface="Calibri"/>
              </a:rPr>
              <a:t>	</a:t>
            </a:r>
            <a:r>
              <a:rPr dirty="0" sz="3200" spc="-25">
                <a:latin typeface="Calibri"/>
                <a:cs typeface="Calibri"/>
              </a:rPr>
              <a:t>en las</a:t>
            </a:r>
            <a:r>
              <a:rPr dirty="0" sz="3200">
                <a:latin typeface="Calibri"/>
                <a:cs typeface="Calibri"/>
              </a:rPr>
              <a:t>		</a:t>
            </a:r>
            <a:r>
              <a:rPr dirty="0" sz="3200" spc="-25">
                <a:latin typeface="Calibri"/>
                <a:cs typeface="Calibri"/>
              </a:rPr>
              <a:t>de</a:t>
            </a:r>
            <a:r>
              <a:rPr dirty="0" sz="3200">
                <a:latin typeface="Calibri"/>
                <a:cs typeface="Calibri"/>
              </a:rPr>
              <a:t>	</a:t>
            </a:r>
            <a:r>
              <a:rPr dirty="0" sz="3200" spc="-20">
                <a:latin typeface="Calibri"/>
                <a:cs typeface="Calibri"/>
              </a:rPr>
              <a:t>mayor</a:t>
            </a:r>
            <a:r>
              <a:rPr dirty="0" sz="3200">
                <a:latin typeface="Calibri"/>
                <a:cs typeface="Calibri"/>
              </a:rPr>
              <a:t>		</a:t>
            </a:r>
            <a:r>
              <a:rPr dirty="0" sz="3200" spc="-10">
                <a:latin typeface="Calibri"/>
                <a:cs typeface="Calibri"/>
              </a:rPr>
              <a:t>incidencia</a:t>
            </a:r>
            <a:r>
              <a:rPr dirty="0" sz="3200">
                <a:latin typeface="Calibri"/>
                <a:cs typeface="Calibri"/>
              </a:rPr>
              <a:t>	</a:t>
            </a:r>
            <a:r>
              <a:rPr dirty="0" sz="3200" spc="-25">
                <a:latin typeface="Calibri"/>
                <a:cs typeface="Calibri"/>
              </a:rPr>
              <a:t>en</a:t>
            </a:r>
            <a:r>
              <a:rPr dirty="0" sz="3200">
                <a:latin typeface="Calibri"/>
                <a:cs typeface="Calibri"/>
              </a:rPr>
              <a:t>		</a:t>
            </a:r>
            <a:r>
              <a:rPr dirty="0" sz="3200" spc="-25">
                <a:latin typeface="Calibri"/>
                <a:cs typeface="Calibri"/>
              </a:rPr>
              <a:t>la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334772" y="3094482"/>
            <a:ext cx="8477250" cy="29527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527685" marR="508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Calibri"/>
                <a:cs typeface="Calibri"/>
              </a:rPr>
              <a:t>seguridad</a:t>
            </a:r>
            <a:r>
              <a:rPr dirty="0" sz="3200" spc="-1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alimentaria</a:t>
            </a:r>
            <a:r>
              <a:rPr dirty="0" sz="3200" spc="2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del</a:t>
            </a:r>
            <a:r>
              <a:rPr dirty="0" sz="3200" spc="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país,</a:t>
            </a:r>
            <a:r>
              <a:rPr dirty="0" sz="3200" spc="1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</a:t>
            </a:r>
            <a:r>
              <a:rPr dirty="0" sz="3200" spc="1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los</a:t>
            </a:r>
            <a:r>
              <a:rPr dirty="0" sz="3200" spc="-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cambios</a:t>
            </a:r>
            <a:r>
              <a:rPr dirty="0" sz="3200" spc="-5">
                <a:latin typeface="Calibri"/>
                <a:cs typeface="Calibri"/>
              </a:rPr>
              <a:t> </a:t>
            </a:r>
            <a:r>
              <a:rPr dirty="0" sz="3200" spc="-25">
                <a:latin typeface="Calibri"/>
                <a:cs typeface="Calibri"/>
              </a:rPr>
              <a:t>en </a:t>
            </a:r>
            <a:r>
              <a:rPr dirty="0" sz="3200">
                <a:latin typeface="Calibri"/>
                <a:cs typeface="Calibri"/>
              </a:rPr>
              <a:t>el</a:t>
            </a:r>
            <a:r>
              <a:rPr dirty="0" sz="3200" spc="45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uso</a:t>
            </a:r>
            <a:r>
              <a:rPr dirty="0" sz="3200" spc="45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de</a:t>
            </a:r>
            <a:r>
              <a:rPr dirty="0" sz="3200" spc="5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la</a:t>
            </a:r>
            <a:r>
              <a:rPr dirty="0" sz="3200" spc="45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tierra</a:t>
            </a:r>
            <a:r>
              <a:rPr dirty="0" sz="3200" spc="5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como</a:t>
            </a:r>
            <a:r>
              <a:rPr dirty="0" sz="3200" spc="45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consecuencia</a:t>
            </a:r>
            <a:r>
              <a:rPr dirty="0" sz="3200" spc="5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de</a:t>
            </a:r>
            <a:r>
              <a:rPr dirty="0" sz="3200" spc="50">
                <a:latin typeface="Calibri"/>
                <a:cs typeface="Calibri"/>
              </a:rPr>
              <a:t>  </a:t>
            </a:r>
            <a:r>
              <a:rPr dirty="0" sz="3200" spc="-25">
                <a:latin typeface="Calibri"/>
                <a:cs typeface="Calibri"/>
              </a:rPr>
              <a:t>la </a:t>
            </a:r>
            <a:r>
              <a:rPr dirty="0" sz="3200">
                <a:latin typeface="Calibri"/>
                <a:cs typeface="Calibri"/>
              </a:rPr>
              <a:t>elevación</a:t>
            </a:r>
            <a:r>
              <a:rPr dirty="0" sz="3200" spc="-5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del</a:t>
            </a:r>
            <a:r>
              <a:rPr dirty="0" sz="3200" spc="-3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nivel</a:t>
            </a:r>
            <a:r>
              <a:rPr dirty="0" sz="3200" spc="-1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del</a:t>
            </a:r>
            <a:r>
              <a:rPr dirty="0" sz="3200" spc="-4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mar</a:t>
            </a:r>
            <a:r>
              <a:rPr dirty="0" sz="3200" spc="-3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y</a:t>
            </a:r>
            <a:r>
              <a:rPr dirty="0" sz="3200" spc="-2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la</a:t>
            </a:r>
            <a:r>
              <a:rPr dirty="0" sz="3200" spc="67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sequía.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840"/>
              </a:spcBef>
            </a:pPr>
            <a:r>
              <a:rPr dirty="0" u="sng" sz="32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Responsable</a:t>
            </a:r>
            <a:r>
              <a:rPr dirty="0" sz="3200" spc="-7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dirty="0" sz="3200" spc="-6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FF0000"/>
                </a:solidFill>
                <a:latin typeface="Calibri"/>
                <a:cs typeface="Calibri"/>
              </a:rPr>
              <a:t>participantes: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(</a:t>
            </a:r>
            <a:r>
              <a:rPr dirty="0" u="sng" sz="32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MINAG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,</a:t>
            </a:r>
            <a:r>
              <a:rPr dirty="0" sz="3200" spc="-5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INRH,</a:t>
            </a:r>
            <a:r>
              <a:rPr dirty="0" sz="3200" spc="-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CITMA,</a:t>
            </a:r>
            <a:r>
              <a:rPr dirty="0" sz="3200" spc="-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spc="-60" b="1">
                <a:solidFill>
                  <a:srgbClr val="FF0000"/>
                </a:solidFill>
                <a:latin typeface="Calibri"/>
                <a:cs typeface="Calibri"/>
              </a:rPr>
              <a:t>ANAP,</a:t>
            </a:r>
            <a:r>
              <a:rPr dirty="0" sz="3200" spc="-6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CAP</a:t>
            </a:r>
            <a:r>
              <a:rPr dirty="0" sz="3200" spc="-4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spc="-20" b="1">
                <a:solidFill>
                  <a:srgbClr val="FF0000"/>
                </a:solidFill>
                <a:latin typeface="Calibri"/>
                <a:cs typeface="Calibri"/>
              </a:rPr>
              <a:t>CAM)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114300" y="25907"/>
            <a:ext cx="9023985" cy="1056640"/>
            <a:chOff x="114300" y="25907"/>
            <a:chExt cx="9023985" cy="1056640"/>
          </a:xfrm>
        </p:grpSpPr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931" y="137177"/>
              <a:ext cx="8709660" cy="797017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" y="25907"/>
              <a:ext cx="9023604" cy="105613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854" y="152400"/>
              <a:ext cx="8633841" cy="720725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255854" y="152400"/>
              <a:ext cx="8634095" cy="720725"/>
            </a:xfrm>
            <a:custGeom>
              <a:avLst/>
              <a:gdLst/>
              <a:ahLst/>
              <a:cxnLst/>
              <a:rect l="l" t="t" r="r" b="b"/>
              <a:pathLst>
                <a:path w="8634095" h="720725">
                  <a:moveTo>
                    <a:pt x="0" y="720725"/>
                  </a:moveTo>
                  <a:lnTo>
                    <a:pt x="8633841" y="720725"/>
                  </a:lnTo>
                  <a:lnTo>
                    <a:pt x="8633841" y="0"/>
                  </a:lnTo>
                  <a:lnTo>
                    <a:pt x="0" y="0"/>
                  </a:lnTo>
                  <a:lnTo>
                    <a:pt x="0" y="72072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334772" y="106756"/>
            <a:ext cx="8475345" cy="1611630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12700" marR="5080">
              <a:lnSpc>
                <a:spcPts val="2400"/>
              </a:lnSpc>
              <a:spcBef>
                <a:spcPts val="675"/>
              </a:spcBef>
              <a:tabLst>
                <a:tab pos="822960" algn="l"/>
                <a:tab pos="2212975" algn="l"/>
                <a:tab pos="3382010" algn="l"/>
                <a:tab pos="4546600" algn="l"/>
                <a:tab pos="5232400" algn="l"/>
                <a:tab pos="6866890" algn="l"/>
                <a:tab pos="8021955" algn="l"/>
              </a:tabLst>
            </a:pP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VII.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TAREA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VIDA: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PLAN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DE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ESTADO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PARA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EL </a:t>
            </a:r>
            <a:r>
              <a:rPr dirty="0" sz="2500" spc="-30">
                <a:solidFill>
                  <a:srgbClr val="FFFFFF"/>
                </a:solidFill>
                <a:latin typeface="Arial Black"/>
                <a:cs typeface="Arial Black"/>
              </a:rPr>
              <a:t>ENFRENTAMIENTO</a:t>
            </a:r>
            <a:r>
              <a:rPr dirty="0" sz="25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AL</a:t>
            </a:r>
            <a:r>
              <a:rPr dirty="0" sz="2500" spc="-9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CAMBIO</a:t>
            </a:r>
            <a:r>
              <a:rPr dirty="0" sz="2500" spc="-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CLIMÁTICO</a:t>
            </a:r>
            <a:endParaRPr sz="25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3270"/>
              </a:spcBef>
            </a:pPr>
            <a:r>
              <a:rPr dirty="0" u="sng" sz="32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ACCIONES</a:t>
            </a:r>
            <a:r>
              <a:rPr dirty="0" u="sng" sz="3200" spc="-14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32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ESTRATÉGICAS: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842895" marR="5080" indent="-2533650">
              <a:lnSpc>
                <a:spcPct val="100000"/>
              </a:lnSpc>
              <a:spcBef>
                <a:spcPts val="95"/>
              </a:spcBef>
            </a:pPr>
            <a:r>
              <a:rPr dirty="0" sz="4000">
                <a:solidFill>
                  <a:srgbClr val="000000"/>
                </a:solidFill>
              </a:rPr>
              <a:t>La</a:t>
            </a:r>
            <a:r>
              <a:rPr dirty="0" sz="4000" spc="-100">
                <a:solidFill>
                  <a:srgbClr val="000000"/>
                </a:solidFill>
              </a:rPr>
              <a:t> </a:t>
            </a:r>
            <a:r>
              <a:rPr dirty="0" sz="4000" spc="-10">
                <a:solidFill>
                  <a:srgbClr val="000000"/>
                </a:solidFill>
              </a:rPr>
              <a:t>provincia</a:t>
            </a:r>
            <a:r>
              <a:rPr dirty="0" sz="4000" spc="-85">
                <a:solidFill>
                  <a:srgbClr val="000000"/>
                </a:solidFill>
              </a:rPr>
              <a:t> </a:t>
            </a:r>
            <a:r>
              <a:rPr dirty="0" sz="4000">
                <a:solidFill>
                  <a:srgbClr val="000000"/>
                </a:solidFill>
              </a:rPr>
              <a:t>posee</a:t>
            </a:r>
            <a:r>
              <a:rPr dirty="0" sz="4000" spc="-95">
                <a:solidFill>
                  <a:srgbClr val="000000"/>
                </a:solidFill>
              </a:rPr>
              <a:t> </a:t>
            </a:r>
            <a:r>
              <a:rPr dirty="0" sz="4000" spc="-10">
                <a:solidFill>
                  <a:srgbClr val="000000"/>
                </a:solidFill>
              </a:rPr>
              <a:t>diversidad</a:t>
            </a:r>
            <a:r>
              <a:rPr dirty="0" sz="4000" spc="-95">
                <a:solidFill>
                  <a:srgbClr val="000000"/>
                </a:solidFill>
              </a:rPr>
              <a:t> </a:t>
            </a:r>
            <a:r>
              <a:rPr dirty="0" sz="4000">
                <a:solidFill>
                  <a:srgbClr val="000000"/>
                </a:solidFill>
              </a:rPr>
              <a:t>en</a:t>
            </a:r>
            <a:r>
              <a:rPr dirty="0" sz="4000" spc="-95">
                <a:solidFill>
                  <a:srgbClr val="000000"/>
                </a:solidFill>
              </a:rPr>
              <a:t> </a:t>
            </a:r>
            <a:r>
              <a:rPr dirty="0" sz="4000" spc="-25">
                <a:solidFill>
                  <a:srgbClr val="000000"/>
                </a:solidFill>
              </a:rPr>
              <a:t>la </a:t>
            </a:r>
            <a:r>
              <a:rPr dirty="0" sz="4000" spc="-10">
                <a:solidFill>
                  <a:srgbClr val="000000"/>
                </a:solidFill>
              </a:rPr>
              <a:t>agricultura</a:t>
            </a:r>
            <a:endParaRPr sz="40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86500" y="1500124"/>
            <a:ext cx="2071751" cy="192887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57162" y="1642998"/>
            <a:ext cx="2929001" cy="2786126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674687" y="4491063"/>
            <a:ext cx="2574925" cy="2157095"/>
            <a:chOff x="674687" y="4491063"/>
            <a:chExt cx="2574925" cy="2157095"/>
          </a:xfrm>
        </p:grpSpPr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4212" y="4500588"/>
              <a:ext cx="2555875" cy="2138045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679450" y="4495825"/>
              <a:ext cx="2565400" cy="2147570"/>
            </a:xfrm>
            <a:custGeom>
              <a:avLst/>
              <a:gdLst/>
              <a:ahLst/>
              <a:cxnLst/>
              <a:rect l="l" t="t" r="r" b="b"/>
              <a:pathLst>
                <a:path w="2565400" h="2147570">
                  <a:moveTo>
                    <a:pt x="0" y="2147570"/>
                  </a:moveTo>
                  <a:lnTo>
                    <a:pt x="2565400" y="2147570"/>
                  </a:lnTo>
                  <a:lnTo>
                    <a:pt x="2565400" y="0"/>
                  </a:lnTo>
                  <a:lnTo>
                    <a:pt x="0" y="0"/>
                  </a:lnTo>
                  <a:lnTo>
                    <a:pt x="0" y="214757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072251" y="3643376"/>
            <a:ext cx="2714625" cy="2785999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3571875" y="1571625"/>
            <a:ext cx="2155190" cy="4864100"/>
            <a:chOff x="3571875" y="1571625"/>
            <a:chExt cx="2155190" cy="4864100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71875" y="1571625"/>
              <a:ext cx="2155063" cy="2357501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643248" y="3857625"/>
              <a:ext cx="2044700" cy="2568575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3638550" y="3852862"/>
              <a:ext cx="2054225" cy="2578100"/>
            </a:xfrm>
            <a:custGeom>
              <a:avLst/>
              <a:gdLst/>
              <a:ahLst/>
              <a:cxnLst/>
              <a:rect l="l" t="t" r="r" b="b"/>
              <a:pathLst>
                <a:path w="2054225" h="2578100">
                  <a:moveTo>
                    <a:pt x="0" y="2578100"/>
                  </a:moveTo>
                  <a:lnTo>
                    <a:pt x="2054225" y="2578100"/>
                  </a:lnTo>
                  <a:lnTo>
                    <a:pt x="2054225" y="0"/>
                  </a:lnTo>
                  <a:lnTo>
                    <a:pt x="0" y="0"/>
                  </a:lnTo>
                  <a:lnTo>
                    <a:pt x="0" y="257810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14300" y="25907"/>
            <a:ext cx="9023985" cy="1056640"/>
            <a:chOff x="114300" y="25907"/>
            <a:chExt cx="9023985" cy="10566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931" y="137177"/>
              <a:ext cx="8709660" cy="79701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" y="25907"/>
              <a:ext cx="9023604" cy="105613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854" y="152400"/>
              <a:ext cx="8633841" cy="72072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55854" y="152400"/>
              <a:ext cx="8634095" cy="720725"/>
            </a:xfrm>
            <a:custGeom>
              <a:avLst/>
              <a:gdLst/>
              <a:ahLst/>
              <a:cxnLst/>
              <a:rect l="l" t="t" r="r" b="b"/>
              <a:pathLst>
                <a:path w="8634095" h="720725">
                  <a:moveTo>
                    <a:pt x="0" y="720725"/>
                  </a:moveTo>
                  <a:lnTo>
                    <a:pt x="8633841" y="720725"/>
                  </a:lnTo>
                  <a:lnTo>
                    <a:pt x="8633841" y="0"/>
                  </a:lnTo>
                  <a:lnTo>
                    <a:pt x="0" y="0"/>
                  </a:lnTo>
                  <a:lnTo>
                    <a:pt x="0" y="72072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34772" y="106756"/>
            <a:ext cx="8479155" cy="5940425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12700" marR="8255">
              <a:lnSpc>
                <a:spcPts val="2400"/>
              </a:lnSpc>
              <a:spcBef>
                <a:spcPts val="675"/>
              </a:spcBef>
              <a:tabLst>
                <a:tab pos="822960" algn="l"/>
                <a:tab pos="2212975" algn="l"/>
                <a:tab pos="3382010" algn="l"/>
                <a:tab pos="4546600" algn="l"/>
                <a:tab pos="5232400" algn="l"/>
                <a:tab pos="6866890" algn="l"/>
                <a:tab pos="8021955" algn="l"/>
              </a:tabLst>
            </a:pP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VII.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TAREA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VIDA: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PLAN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DE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ESTADO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PARA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EL </a:t>
            </a:r>
            <a:r>
              <a:rPr dirty="0" sz="2500" spc="-30">
                <a:solidFill>
                  <a:srgbClr val="FFFFFF"/>
                </a:solidFill>
                <a:latin typeface="Arial Black"/>
                <a:cs typeface="Arial Black"/>
              </a:rPr>
              <a:t>ENFRENTAMIENTO</a:t>
            </a:r>
            <a:r>
              <a:rPr dirty="0" sz="25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AL</a:t>
            </a:r>
            <a:r>
              <a:rPr dirty="0" sz="2500" spc="-9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CAMBIO</a:t>
            </a:r>
            <a:r>
              <a:rPr dirty="0" sz="2500" spc="-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CLIMÁTICO</a:t>
            </a:r>
            <a:endParaRPr sz="25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  <a:spcBef>
                <a:spcPts val="3270"/>
              </a:spcBef>
            </a:pPr>
            <a:r>
              <a:rPr dirty="0" u="sng" sz="32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ACCIONES</a:t>
            </a:r>
            <a:r>
              <a:rPr dirty="0" u="sng" sz="3200" spc="-14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32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ESTRATÉGICAS:</a:t>
            </a:r>
            <a:endParaRPr sz="3200">
              <a:latin typeface="Calibri"/>
              <a:cs typeface="Calibri"/>
            </a:endParaRPr>
          </a:p>
          <a:p>
            <a:pPr algn="just" marL="527685" marR="5080" indent="-515620">
              <a:lnSpc>
                <a:spcPct val="100000"/>
              </a:lnSpc>
              <a:spcBef>
                <a:spcPts val="3360"/>
              </a:spcBef>
            </a:pPr>
            <a:r>
              <a:rPr dirty="0" sz="3200">
                <a:latin typeface="Calibri"/>
                <a:cs typeface="Calibri"/>
              </a:rPr>
              <a:t>4.</a:t>
            </a:r>
            <a:r>
              <a:rPr dirty="0" sz="3200" spc="55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Reducir</a:t>
            </a:r>
            <a:r>
              <a:rPr dirty="0" sz="3200" spc="95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las</a:t>
            </a:r>
            <a:r>
              <a:rPr dirty="0" sz="3200" spc="10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áreas</a:t>
            </a:r>
            <a:r>
              <a:rPr dirty="0" sz="3200" spc="10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de</a:t>
            </a:r>
            <a:r>
              <a:rPr dirty="0" sz="3200" spc="10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cultivos</a:t>
            </a:r>
            <a:r>
              <a:rPr dirty="0" sz="3200" spc="9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próximas</a:t>
            </a:r>
            <a:r>
              <a:rPr dirty="0" sz="3200" spc="10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a</a:t>
            </a:r>
            <a:r>
              <a:rPr dirty="0" sz="3200" spc="100">
                <a:latin typeface="Calibri"/>
                <a:cs typeface="Calibri"/>
              </a:rPr>
              <a:t>  </a:t>
            </a:r>
            <a:r>
              <a:rPr dirty="0" sz="3200" spc="-25">
                <a:latin typeface="Calibri"/>
                <a:cs typeface="Calibri"/>
              </a:rPr>
              <a:t>las </a:t>
            </a:r>
            <a:r>
              <a:rPr dirty="0" sz="3200">
                <a:latin typeface="Calibri"/>
                <a:cs typeface="Calibri"/>
              </a:rPr>
              <a:t>costas</a:t>
            </a:r>
            <a:r>
              <a:rPr dirty="0" sz="3200" spc="365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o</a:t>
            </a:r>
            <a:r>
              <a:rPr dirty="0" sz="3200" spc="365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afectadas</a:t>
            </a:r>
            <a:r>
              <a:rPr dirty="0" sz="3200" spc="38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por</a:t>
            </a:r>
            <a:r>
              <a:rPr dirty="0" sz="3200" spc="37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la</a:t>
            </a:r>
            <a:r>
              <a:rPr dirty="0" sz="3200" spc="375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intrusión</a:t>
            </a:r>
            <a:r>
              <a:rPr dirty="0" sz="3200" spc="380">
                <a:latin typeface="Calibri"/>
                <a:cs typeface="Calibri"/>
              </a:rPr>
              <a:t>  </a:t>
            </a:r>
            <a:r>
              <a:rPr dirty="0" sz="3200" spc="-10">
                <a:latin typeface="Calibri"/>
                <a:cs typeface="Calibri"/>
              </a:rPr>
              <a:t>salina. </a:t>
            </a:r>
            <a:r>
              <a:rPr dirty="0" sz="3200">
                <a:latin typeface="Calibri"/>
                <a:cs typeface="Calibri"/>
              </a:rPr>
              <a:t>Diversificar</a:t>
            </a:r>
            <a:r>
              <a:rPr dirty="0" sz="3200" spc="5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los</a:t>
            </a:r>
            <a:r>
              <a:rPr dirty="0" sz="3200" spc="6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cultivos,</a:t>
            </a:r>
            <a:r>
              <a:rPr dirty="0" sz="3200" spc="6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mejorar</a:t>
            </a:r>
            <a:r>
              <a:rPr dirty="0" sz="3200" spc="6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las</a:t>
            </a:r>
            <a:r>
              <a:rPr dirty="0" sz="3200" spc="7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condiciones </a:t>
            </a:r>
            <a:r>
              <a:rPr dirty="0" sz="3200">
                <a:latin typeface="Calibri"/>
                <a:cs typeface="Calibri"/>
              </a:rPr>
              <a:t>de</a:t>
            </a:r>
            <a:r>
              <a:rPr dirty="0" sz="3200" spc="480">
                <a:latin typeface="Calibri"/>
                <a:cs typeface="Calibri"/>
              </a:rPr>
              <a:t>   </a:t>
            </a:r>
            <a:r>
              <a:rPr dirty="0" sz="3200">
                <a:latin typeface="Calibri"/>
                <a:cs typeface="Calibri"/>
              </a:rPr>
              <a:t>los</a:t>
            </a:r>
            <a:r>
              <a:rPr dirty="0" sz="3200" spc="484">
                <a:latin typeface="Calibri"/>
                <a:cs typeface="Calibri"/>
              </a:rPr>
              <a:t>   </a:t>
            </a:r>
            <a:r>
              <a:rPr dirty="0" sz="3200">
                <a:latin typeface="Calibri"/>
                <a:cs typeface="Calibri"/>
              </a:rPr>
              <a:t>suelos,</a:t>
            </a:r>
            <a:r>
              <a:rPr dirty="0" sz="3200" spc="480">
                <a:latin typeface="Calibri"/>
                <a:cs typeface="Calibri"/>
              </a:rPr>
              <a:t>   </a:t>
            </a:r>
            <a:r>
              <a:rPr dirty="0" sz="3200">
                <a:latin typeface="Calibri"/>
                <a:cs typeface="Calibri"/>
              </a:rPr>
              <a:t>introducir</a:t>
            </a:r>
            <a:r>
              <a:rPr dirty="0" sz="3200" spc="480">
                <a:latin typeface="Calibri"/>
                <a:cs typeface="Calibri"/>
              </a:rPr>
              <a:t>   </a:t>
            </a:r>
            <a:r>
              <a:rPr dirty="0" sz="3200">
                <a:latin typeface="Calibri"/>
                <a:cs typeface="Calibri"/>
              </a:rPr>
              <a:t>y</a:t>
            </a:r>
            <a:r>
              <a:rPr dirty="0" sz="3200" spc="484">
                <a:latin typeface="Calibri"/>
                <a:cs typeface="Calibri"/>
              </a:rPr>
              <a:t>   </a:t>
            </a:r>
            <a:r>
              <a:rPr dirty="0" sz="3200" spc="-10">
                <a:latin typeface="Calibri"/>
                <a:cs typeface="Calibri"/>
              </a:rPr>
              <a:t>desarrollar </a:t>
            </a:r>
            <a:r>
              <a:rPr dirty="0" sz="3200">
                <a:latin typeface="Calibri"/>
                <a:cs typeface="Calibri"/>
              </a:rPr>
              <a:t>variedades</a:t>
            </a:r>
            <a:r>
              <a:rPr dirty="0" sz="3200" spc="5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resistentes</a:t>
            </a:r>
            <a:r>
              <a:rPr dirty="0" sz="3200" spc="45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al</a:t>
            </a:r>
            <a:r>
              <a:rPr dirty="0" sz="3200" spc="5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nuevo</a:t>
            </a:r>
            <a:r>
              <a:rPr dirty="0" sz="3200" spc="40">
                <a:latin typeface="Calibri"/>
                <a:cs typeface="Calibri"/>
              </a:rPr>
              <a:t>  </a:t>
            </a:r>
            <a:r>
              <a:rPr dirty="0" sz="3200">
                <a:latin typeface="Calibri"/>
                <a:cs typeface="Calibri"/>
              </a:rPr>
              <a:t>escenario</a:t>
            </a:r>
            <a:r>
              <a:rPr dirty="0" sz="3200" spc="45">
                <a:latin typeface="Calibri"/>
                <a:cs typeface="Calibri"/>
              </a:rPr>
              <a:t>  </a:t>
            </a:r>
            <a:r>
              <a:rPr dirty="0" sz="3200" spc="-25">
                <a:latin typeface="Calibri"/>
                <a:cs typeface="Calibri"/>
              </a:rPr>
              <a:t>de </a:t>
            </a:r>
            <a:r>
              <a:rPr dirty="0" sz="3200" spc="-10">
                <a:latin typeface="Calibri"/>
                <a:cs typeface="Calibri"/>
              </a:rPr>
              <a:t>temperaturas.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3200" spc="-10">
                <a:solidFill>
                  <a:srgbClr val="FF0000"/>
                </a:solidFill>
                <a:latin typeface="Calibri"/>
                <a:cs typeface="Calibri"/>
              </a:rPr>
              <a:t>Responsables: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(MINAG,</a:t>
            </a:r>
            <a:r>
              <a:rPr dirty="0" sz="3200" spc="-4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INRH,</a:t>
            </a:r>
            <a:r>
              <a:rPr dirty="0" sz="3200" spc="-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CITMA,</a:t>
            </a:r>
            <a:r>
              <a:rPr dirty="0" sz="3200" spc="-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MES,</a:t>
            </a:r>
            <a:r>
              <a:rPr dirty="0" sz="3200" spc="-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spc="-60" b="1">
                <a:solidFill>
                  <a:srgbClr val="FF0000"/>
                </a:solidFill>
                <a:latin typeface="Calibri"/>
                <a:cs typeface="Calibri"/>
              </a:rPr>
              <a:t>ANAP,</a:t>
            </a:r>
            <a:r>
              <a:rPr dirty="0" sz="3200" spc="-5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CAP</a:t>
            </a:r>
            <a:r>
              <a:rPr dirty="0" sz="3200" spc="-4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dirty="0" sz="3200" spc="-3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3200" spc="-20" b="1">
                <a:solidFill>
                  <a:srgbClr val="FF0000"/>
                </a:solidFill>
                <a:latin typeface="Calibri"/>
                <a:cs typeface="Calibri"/>
              </a:rPr>
              <a:t>CAM)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17354" y="22859"/>
            <a:ext cx="9027160" cy="6835140"/>
            <a:chOff x="117354" y="22859"/>
            <a:chExt cx="9027160" cy="68351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7354" y="22859"/>
              <a:ext cx="9026645" cy="683513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5724" y="187617"/>
              <a:ext cx="8572500" cy="6541897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280962" y="182853"/>
              <a:ext cx="8582025" cy="6551930"/>
            </a:xfrm>
            <a:custGeom>
              <a:avLst/>
              <a:gdLst/>
              <a:ahLst/>
              <a:cxnLst/>
              <a:rect l="l" t="t" r="r" b="b"/>
              <a:pathLst>
                <a:path w="8582025" h="6551930">
                  <a:moveTo>
                    <a:pt x="0" y="6551422"/>
                  </a:moveTo>
                  <a:lnTo>
                    <a:pt x="8582025" y="6551422"/>
                  </a:lnTo>
                  <a:lnTo>
                    <a:pt x="8582025" y="0"/>
                  </a:lnTo>
                  <a:lnTo>
                    <a:pt x="0" y="0"/>
                  </a:lnTo>
                  <a:lnTo>
                    <a:pt x="0" y="6551422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29251" y="4286275"/>
            <a:ext cx="3714750" cy="2286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78916" y="361315"/>
            <a:ext cx="7259955" cy="11233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000000"/>
                </a:solidFill>
              </a:rPr>
              <a:t>Acciones</a:t>
            </a:r>
            <a:r>
              <a:rPr dirty="0" sz="3600" spc="-10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para</a:t>
            </a:r>
            <a:r>
              <a:rPr dirty="0" sz="3600" spc="-11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evitar</a:t>
            </a:r>
            <a:r>
              <a:rPr dirty="0" sz="3600" spc="-11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erosión</a:t>
            </a:r>
            <a:r>
              <a:rPr dirty="0" sz="3600" spc="-10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de</a:t>
            </a:r>
            <a:r>
              <a:rPr dirty="0" sz="3600" spc="-110">
                <a:solidFill>
                  <a:srgbClr val="000000"/>
                </a:solidFill>
              </a:rPr>
              <a:t> </a:t>
            </a:r>
            <a:r>
              <a:rPr dirty="0" sz="3600" spc="-10">
                <a:solidFill>
                  <a:srgbClr val="000000"/>
                </a:solidFill>
              </a:rPr>
              <a:t>suelos </a:t>
            </a:r>
            <a:r>
              <a:rPr dirty="0" sz="3600">
                <a:solidFill>
                  <a:srgbClr val="000000"/>
                </a:solidFill>
              </a:rPr>
              <a:t>en</a:t>
            </a:r>
            <a:r>
              <a:rPr dirty="0" sz="3600" spc="-65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áreas</a:t>
            </a:r>
            <a:r>
              <a:rPr dirty="0" sz="3600" spc="-85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de</a:t>
            </a:r>
            <a:r>
              <a:rPr dirty="0" sz="3600" spc="-55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fuerte</a:t>
            </a:r>
            <a:r>
              <a:rPr dirty="0" sz="3600" spc="-70">
                <a:solidFill>
                  <a:srgbClr val="000000"/>
                </a:solidFill>
              </a:rPr>
              <a:t> </a:t>
            </a:r>
            <a:r>
              <a:rPr dirty="0" sz="3600" spc="-10">
                <a:solidFill>
                  <a:srgbClr val="000000"/>
                </a:solidFill>
              </a:rPr>
              <a:t>pendiente</a:t>
            </a:r>
            <a:endParaRPr sz="3600"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57750" y="1642998"/>
            <a:ext cx="3714750" cy="250037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42912" y="1785950"/>
            <a:ext cx="3956050" cy="442912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455414" y="6404254"/>
            <a:ext cx="23622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25">
                <a:latin typeface="Impact"/>
                <a:cs typeface="Impact"/>
              </a:rPr>
              <a:t>34</a:t>
            </a:r>
            <a:endParaRPr sz="1600">
              <a:latin typeface="Impact"/>
              <a:cs typeface="Impact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114300" y="25907"/>
            <a:ext cx="9023985" cy="1056640"/>
            <a:chOff x="114300" y="25907"/>
            <a:chExt cx="9023985" cy="105664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931" y="137177"/>
              <a:ext cx="8709660" cy="797017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" y="25907"/>
              <a:ext cx="9023604" cy="105613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854" y="152400"/>
              <a:ext cx="8633841" cy="720725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255854" y="152400"/>
              <a:ext cx="8634095" cy="720725"/>
            </a:xfrm>
            <a:custGeom>
              <a:avLst/>
              <a:gdLst/>
              <a:ahLst/>
              <a:cxnLst/>
              <a:rect l="l" t="t" r="r" b="b"/>
              <a:pathLst>
                <a:path w="8634095" h="720725">
                  <a:moveTo>
                    <a:pt x="0" y="720725"/>
                  </a:moveTo>
                  <a:lnTo>
                    <a:pt x="8633841" y="720725"/>
                  </a:lnTo>
                  <a:lnTo>
                    <a:pt x="8633841" y="0"/>
                  </a:lnTo>
                  <a:lnTo>
                    <a:pt x="0" y="0"/>
                  </a:lnTo>
                  <a:lnTo>
                    <a:pt x="0" y="72072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34772" y="106756"/>
            <a:ext cx="8475345" cy="406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681355" algn="l"/>
                <a:tab pos="2094230" algn="l"/>
                <a:tab pos="3287395" algn="l"/>
                <a:tab pos="4475480" algn="l"/>
                <a:tab pos="5184140" algn="l"/>
                <a:tab pos="6844030" algn="l"/>
                <a:tab pos="8021955" algn="l"/>
              </a:tabLst>
            </a:pPr>
            <a:r>
              <a:rPr dirty="0" sz="2500" spc="-25" b="0">
                <a:latin typeface="Arial Black"/>
                <a:cs typeface="Arial Black"/>
              </a:rPr>
              <a:t>IV.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10" b="0">
                <a:latin typeface="Arial Black"/>
                <a:cs typeface="Arial Black"/>
              </a:rPr>
              <a:t>TAREA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0" b="0">
                <a:latin typeface="Arial Black"/>
                <a:cs typeface="Arial Black"/>
              </a:rPr>
              <a:t>VIDA: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0" b="0">
                <a:latin typeface="Arial Black"/>
                <a:cs typeface="Arial Black"/>
              </a:rPr>
              <a:t>PLAN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5" b="0">
                <a:latin typeface="Arial Black"/>
                <a:cs typeface="Arial Black"/>
              </a:rPr>
              <a:t>DE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10" b="0">
                <a:latin typeface="Arial Black"/>
                <a:cs typeface="Arial Black"/>
              </a:rPr>
              <a:t>ESTADO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0" b="0">
                <a:latin typeface="Arial Black"/>
                <a:cs typeface="Arial Black"/>
              </a:rPr>
              <a:t>PARA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5" b="0">
                <a:latin typeface="Arial Black"/>
                <a:cs typeface="Arial Black"/>
              </a:rPr>
              <a:t>EL</a:t>
            </a:r>
            <a:endParaRPr sz="2500">
              <a:latin typeface="Arial Black"/>
              <a:cs typeface="Arial Black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334772" y="411861"/>
            <a:ext cx="8479155" cy="55378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500" spc="-30">
                <a:solidFill>
                  <a:srgbClr val="FFFFFF"/>
                </a:solidFill>
                <a:latin typeface="Arial Black"/>
                <a:cs typeface="Arial Black"/>
              </a:rPr>
              <a:t>ENFRENTAMIENTO</a:t>
            </a:r>
            <a:r>
              <a:rPr dirty="0" sz="25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AL</a:t>
            </a:r>
            <a:r>
              <a:rPr dirty="0" sz="2500" spc="-9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CAMBIO</a:t>
            </a:r>
            <a:r>
              <a:rPr dirty="0" sz="2500" spc="-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CLIMÁTICO</a:t>
            </a:r>
            <a:endParaRPr sz="2500">
              <a:latin typeface="Arial Black"/>
              <a:cs typeface="Arial Black"/>
            </a:endParaRPr>
          </a:p>
          <a:p>
            <a:pPr marL="94615">
              <a:lnSpc>
                <a:spcPct val="100000"/>
              </a:lnSpc>
              <a:spcBef>
                <a:spcPts val="3440"/>
              </a:spcBef>
            </a:pPr>
            <a:r>
              <a:rPr dirty="0" u="sng" sz="28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ACCIONES</a:t>
            </a:r>
            <a:r>
              <a:rPr dirty="0" u="sng" sz="2800" spc="-15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28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ESTRATÉGICAS:</a:t>
            </a:r>
            <a:endParaRPr sz="2800">
              <a:latin typeface="Calibri"/>
              <a:cs typeface="Calibri"/>
            </a:endParaRPr>
          </a:p>
          <a:p>
            <a:pPr algn="just" marL="609600" marR="5080" indent="-515620">
              <a:lnSpc>
                <a:spcPct val="100000"/>
              </a:lnSpc>
              <a:spcBef>
                <a:spcPts val="3360"/>
              </a:spcBef>
            </a:pPr>
            <a:r>
              <a:rPr dirty="0" sz="2800">
                <a:latin typeface="Calibri"/>
                <a:cs typeface="Calibri"/>
              </a:rPr>
              <a:t>5.</a:t>
            </a:r>
            <a:r>
              <a:rPr dirty="0" sz="2800" spc="25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Planificar</a:t>
            </a:r>
            <a:r>
              <a:rPr dirty="0" sz="2800" spc="1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en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los</a:t>
            </a:r>
            <a:r>
              <a:rPr dirty="0" sz="2800" spc="1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plazos</a:t>
            </a:r>
            <a:r>
              <a:rPr dirty="0" sz="2800" spc="16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determinados</a:t>
            </a:r>
            <a:r>
              <a:rPr dirty="0" sz="2800" spc="1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los</a:t>
            </a:r>
            <a:r>
              <a:rPr dirty="0" sz="2800" spc="1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procesos</a:t>
            </a:r>
            <a:r>
              <a:rPr dirty="0" sz="2800" spc="18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de </a:t>
            </a:r>
            <a:r>
              <a:rPr dirty="0" sz="2800">
                <a:latin typeface="Calibri"/>
                <a:cs typeface="Calibri"/>
              </a:rPr>
              <a:t>reordenamiento</a:t>
            </a:r>
            <a:r>
              <a:rPr dirty="0" sz="2800" spc="39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urbano</a:t>
            </a:r>
            <a:r>
              <a:rPr dirty="0" sz="2800" spc="39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de</a:t>
            </a:r>
            <a:r>
              <a:rPr dirty="0" sz="2800" spc="385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los</a:t>
            </a:r>
            <a:r>
              <a:rPr dirty="0" sz="2800" spc="390">
                <a:latin typeface="Calibri"/>
                <a:cs typeface="Calibri"/>
              </a:rPr>
              <a:t>  </a:t>
            </a:r>
            <a:r>
              <a:rPr dirty="0" sz="2800">
                <a:latin typeface="Calibri"/>
                <a:cs typeface="Calibri"/>
              </a:rPr>
              <a:t>asentamientos</a:t>
            </a:r>
            <a:r>
              <a:rPr dirty="0" sz="2800" spc="390">
                <a:latin typeface="Calibri"/>
                <a:cs typeface="Calibri"/>
              </a:rPr>
              <a:t>  </a:t>
            </a:r>
            <a:r>
              <a:rPr dirty="0" sz="2800" spc="-50">
                <a:latin typeface="Calibri"/>
                <a:cs typeface="Calibri"/>
              </a:rPr>
              <a:t>e </a:t>
            </a:r>
            <a:r>
              <a:rPr dirty="0" sz="2800" spc="-10">
                <a:latin typeface="Calibri"/>
                <a:cs typeface="Calibri"/>
              </a:rPr>
              <a:t>infraestructuras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amenazadas,</a:t>
            </a:r>
            <a:r>
              <a:rPr dirty="0" sz="2800" spc="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en</a:t>
            </a:r>
            <a:r>
              <a:rPr dirty="0" sz="2800" spc="-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correspondencia</a:t>
            </a:r>
            <a:r>
              <a:rPr dirty="0" sz="2800" spc="1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con </a:t>
            </a:r>
            <a:r>
              <a:rPr dirty="0" sz="2800">
                <a:latin typeface="Calibri"/>
                <a:cs typeface="Calibri"/>
              </a:rPr>
              <a:t>las</a:t>
            </a:r>
            <a:r>
              <a:rPr dirty="0" sz="2800" spc="5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condiciones</a:t>
            </a:r>
            <a:r>
              <a:rPr dirty="0" sz="2800" spc="5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económicas</a:t>
            </a:r>
            <a:r>
              <a:rPr dirty="0" sz="2800" spc="5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del</a:t>
            </a:r>
            <a:r>
              <a:rPr dirty="0" sz="2800" spc="55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país.</a:t>
            </a:r>
            <a:r>
              <a:rPr dirty="0" sz="2800" spc="5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Comenzar</a:t>
            </a:r>
            <a:r>
              <a:rPr dirty="0" sz="2800" spc="555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por </a:t>
            </a:r>
            <a:r>
              <a:rPr dirty="0" sz="2800">
                <a:latin typeface="Calibri"/>
                <a:cs typeface="Calibri"/>
              </a:rPr>
              <a:t>medidas</a:t>
            </a:r>
            <a:r>
              <a:rPr dirty="0" sz="2800" spc="30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</a:t>
            </a:r>
            <a:r>
              <a:rPr dirty="0" sz="2800" spc="27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menor</a:t>
            </a:r>
            <a:r>
              <a:rPr dirty="0" sz="2800" spc="2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costo,</a:t>
            </a:r>
            <a:r>
              <a:rPr dirty="0" sz="2800" spc="2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como</a:t>
            </a:r>
            <a:r>
              <a:rPr dirty="0" sz="2800" spc="2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soluciones</a:t>
            </a:r>
            <a:r>
              <a:rPr dirty="0" sz="2800" spc="3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naturales </a:t>
            </a:r>
            <a:r>
              <a:rPr dirty="0" sz="2800">
                <a:latin typeface="Calibri"/>
                <a:cs typeface="Calibri"/>
              </a:rPr>
              <a:t>inducidas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(recuperación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de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playas,</a:t>
            </a:r>
            <a:r>
              <a:rPr dirty="0" sz="2800" spc="-11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reforestación).</a:t>
            </a:r>
            <a:endParaRPr sz="2800">
              <a:latin typeface="Calibri"/>
              <a:cs typeface="Calibri"/>
            </a:endParaRPr>
          </a:p>
          <a:p>
            <a:pPr marL="94615">
              <a:lnSpc>
                <a:spcPct val="100000"/>
              </a:lnSpc>
              <a:spcBef>
                <a:spcPts val="3365"/>
              </a:spcBef>
            </a:pPr>
            <a:r>
              <a:rPr dirty="0" u="sng" sz="2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Responsable</a:t>
            </a:r>
            <a:r>
              <a:rPr dirty="0" sz="2800" spc="-7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dirty="0" sz="2800" spc="-8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Calibri"/>
                <a:cs typeface="Calibri"/>
              </a:rPr>
              <a:t>participantes:</a:t>
            </a:r>
            <a:endParaRPr sz="2800">
              <a:latin typeface="Calibri"/>
              <a:cs typeface="Calibri"/>
            </a:endParaRPr>
          </a:p>
          <a:p>
            <a:pPr marL="94615">
              <a:lnSpc>
                <a:spcPct val="100000"/>
              </a:lnSpc>
            </a:pPr>
            <a:r>
              <a:rPr dirty="0" sz="2800" spc="-30" b="1">
                <a:solidFill>
                  <a:srgbClr val="FF0000"/>
                </a:solidFill>
                <a:latin typeface="Calibri"/>
                <a:cs typeface="Calibri"/>
              </a:rPr>
              <a:t>(</a:t>
            </a:r>
            <a:r>
              <a:rPr dirty="0" u="sng" sz="2800" spc="-3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IPF,</a:t>
            </a:r>
            <a:r>
              <a:rPr dirty="0" u="sng" sz="2800" spc="-1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0000"/>
                </a:solidFill>
                <a:latin typeface="Calibri"/>
                <a:cs typeface="Calibri"/>
              </a:rPr>
              <a:t>MINAG,</a:t>
            </a:r>
            <a:r>
              <a:rPr dirty="0" sz="2800" spc="-7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0000"/>
                </a:solidFill>
                <a:latin typeface="Calibri"/>
                <a:cs typeface="Calibri"/>
              </a:rPr>
              <a:t>CITMA,</a:t>
            </a:r>
            <a:r>
              <a:rPr dirty="0" sz="2800" spc="-7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FF0000"/>
                </a:solidFill>
                <a:latin typeface="Calibri"/>
                <a:cs typeface="Calibri"/>
              </a:rPr>
              <a:t>MINTUR,</a:t>
            </a:r>
            <a:r>
              <a:rPr dirty="0" sz="2800" spc="-8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60" b="1">
                <a:solidFill>
                  <a:srgbClr val="FF0000"/>
                </a:solidFill>
                <a:latin typeface="Calibri"/>
                <a:cs typeface="Calibri"/>
              </a:rPr>
              <a:t>CAP,</a:t>
            </a:r>
            <a:r>
              <a:rPr dirty="0" sz="2800" spc="-8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800" spc="-20" b="1">
                <a:solidFill>
                  <a:srgbClr val="FF0000"/>
                </a:solidFill>
                <a:latin typeface="Calibri"/>
                <a:cs typeface="Calibri"/>
              </a:rPr>
              <a:t>CAM)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14300" y="25907"/>
            <a:ext cx="9023985" cy="1056640"/>
            <a:chOff x="114300" y="25907"/>
            <a:chExt cx="9023985" cy="10566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931" y="137177"/>
              <a:ext cx="8709660" cy="79701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" y="25907"/>
              <a:ext cx="9023604" cy="105613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854" y="152400"/>
              <a:ext cx="8633841" cy="72072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55854" y="152400"/>
              <a:ext cx="8634095" cy="720725"/>
            </a:xfrm>
            <a:custGeom>
              <a:avLst/>
              <a:gdLst/>
              <a:ahLst/>
              <a:cxnLst/>
              <a:rect l="l" t="t" r="r" b="b"/>
              <a:pathLst>
                <a:path w="8634095" h="720725">
                  <a:moveTo>
                    <a:pt x="0" y="720725"/>
                  </a:moveTo>
                  <a:lnTo>
                    <a:pt x="8633841" y="720725"/>
                  </a:lnTo>
                  <a:lnTo>
                    <a:pt x="8633841" y="0"/>
                  </a:lnTo>
                  <a:lnTo>
                    <a:pt x="0" y="0"/>
                  </a:lnTo>
                  <a:lnTo>
                    <a:pt x="0" y="72072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34772" y="106756"/>
            <a:ext cx="8475345" cy="6104890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12700" marR="5080">
              <a:lnSpc>
                <a:spcPts val="2400"/>
              </a:lnSpc>
              <a:spcBef>
                <a:spcPts val="675"/>
              </a:spcBef>
              <a:tabLst>
                <a:tab pos="822960" algn="l"/>
                <a:tab pos="2212975" algn="l"/>
                <a:tab pos="3382010" algn="l"/>
                <a:tab pos="4546600" algn="l"/>
                <a:tab pos="5232400" algn="l"/>
                <a:tab pos="6866890" algn="l"/>
                <a:tab pos="8021955" algn="l"/>
              </a:tabLst>
            </a:pP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VII.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TAREA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VIDA: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PLAN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DE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ESTADO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PARA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EL </a:t>
            </a:r>
            <a:r>
              <a:rPr dirty="0" sz="2500" spc="-30">
                <a:solidFill>
                  <a:srgbClr val="FFFFFF"/>
                </a:solidFill>
                <a:latin typeface="Arial Black"/>
                <a:cs typeface="Arial Black"/>
              </a:rPr>
              <a:t>ENFRENTAMIENTO</a:t>
            </a:r>
            <a:r>
              <a:rPr dirty="0" sz="25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AL</a:t>
            </a:r>
            <a:r>
              <a:rPr dirty="0" sz="2500" spc="-9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CAMBIO</a:t>
            </a:r>
            <a:r>
              <a:rPr dirty="0" sz="2500" spc="-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CLIMÁTICO</a:t>
            </a:r>
            <a:endParaRPr sz="2500">
              <a:latin typeface="Arial Black"/>
              <a:cs typeface="Arial Black"/>
            </a:endParaRPr>
          </a:p>
          <a:p>
            <a:pPr marL="94615">
              <a:lnSpc>
                <a:spcPct val="100000"/>
              </a:lnSpc>
              <a:spcBef>
                <a:spcPts val="2260"/>
              </a:spcBef>
            </a:pPr>
            <a:r>
              <a:rPr dirty="0" sz="2800" spc="-20" b="1">
                <a:solidFill>
                  <a:srgbClr val="001F5F"/>
                </a:solidFill>
                <a:latin typeface="Arial"/>
                <a:cs typeface="Arial"/>
              </a:rPr>
              <a:t>Tarea</a:t>
            </a:r>
            <a:r>
              <a:rPr dirty="0" sz="2800" spc="-15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800" spc="-25" b="1">
                <a:solidFill>
                  <a:srgbClr val="001F5F"/>
                </a:solidFill>
                <a:latin typeface="Arial"/>
                <a:cs typeface="Arial"/>
              </a:rPr>
              <a:t>1.</a:t>
            </a:r>
            <a:endParaRPr sz="2800">
              <a:latin typeface="Arial"/>
              <a:cs typeface="Arial"/>
            </a:endParaRPr>
          </a:p>
          <a:p>
            <a:pPr algn="just" marL="551815" marR="128270" indent="-457200">
              <a:lnSpc>
                <a:spcPct val="90000"/>
              </a:lnSpc>
              <a:spcBef>
                <a:spcPts val="1800"/>
              </a:spcBef>
              <a:buFont typeface="Wingdings"/>
              <a:buChar char=""/>
              <a:tabLst>
                <a:tab pos="551815" algn="l"/>
              </a:tabLst>
            </a:pPr>
            <a:r>
              <a:rPr dirty="0" sz="2800">
                <a:latin typeface="Arial MT"/>
                <a:cs typeface="Arial MT"/>
              </a:rPr>
              <a:t>Identificar</a:t>
            </a:r>
            <a:r>
              <a:rPr dirty="0" sz="2800" spc="5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5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acometer</a:t>
            </a:r>
            <a:r>
              <a:rPr dirty="0" sz="2800" spc="5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acciones</a:t>
            </a:r>
            <a:r>
              <a:rPr dirty="0" sz="2800" spc="5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5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proyectos</a:t>
            </a:r>
            <a:r>
              <a:rPr dirty="0" sz="2800" spc="53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de </a:t>
            </a:r>
            <a:r>
              <a:rPr dirty="0" sz="2800">
                <a:latin typeface="Arial MT"/>
                <a:cs typeface="Arial MT"/>
              </a:rPr>
              <a:t>adaptación</a:t>
            </a:r>
            <a:r>
              <a:rPr dirty="0" sz="2800" spc="330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al</a:t>
            </a:r>
            <a:r>
              <a:rPr dirty="0" sz="2800" spc="32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cambio</a:t>
            </a:r>
            <a:r>
              <a:rPr dirty="0" sz="2800" spc="32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climático,</a:t>
            </a:r>
            <a:r>
              <a:rPr dirty="0" sz="2800" spc="330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330">
                <a:latin typeface="Arial MT"/>
                <a:cs typeface="Arial MT"/>
              </a:rPr>
              <a:t>  </a:t>
            </a:r>
            <a:r>
              <a:rPr dirty="0" sz="2800" spc="-10">
                <a:latin typeface="Arial MT"/>
                <a:cs typeface="Arial MT"/>
              </a:rPr>
              <a:t>carácter </a:t>
            </a:r>
            <a:r>
              <a:rPr dirty="0" sz="2800">
                <a:latin typeface="Arial MT"/>
                <a:cs typeface="Arial MT"/>
              </a:rPr>
              <a:t>integral</a:t>
            </a:r>
            <a:r>
              <a:rPr dirty="0" sz="2800" spc="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progresivos,</a:t>
            </a:r>
            <a:r>
              <a:rPr dirty="0" sz="2800" spc="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necesarios</a:t>
            </a:r>
            <a:r>
              <a:rPr dirty="0" sz="2800" spc="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para</a:t>
            </a:r>
            <a:r>
              <a:rPr dirty="0" sz="2800" spc="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reducir</a:t>
            </a:r>
            <a:r>
              <a:rPr dirty="0" sz="2800" spc="8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la </a:t>
            </a:r>
            <a:r>
              <a:rPr dirty="0" sz="2800">
                <a:latin typeface="Arial MT"/>
                <a:cs typeface="Arial MT"/>
              </a:rPr>
              <a:t>vulnerabilidad</a:t>
            </a:r>
            <a:r>
              <a:rPr dirty="0" sz="2800" spc="265">
                <a:latin typeface="Arial MT"/>
                <a:cs typeface="Arial MT"/>
              </a:rPr>
              <a:t>   </a:t>
            </a:r>
            <a:r>
              <a:rPr dirty="0" sz="2800">
                <a:latin typeface="Arial MT"/>
                <a:cs typeface="Arial MT"/>
              </a:rPr>
              <a:t>existente</a:t>
            </a:r>
            <a:r>
              <a:rPr dirty="0" sz="2800" spc="265">
                <a:latin typeface="Arial MT"/>
                <a:cs typeface="Arial MT"/>
              </a:rPr>
              <a:t>   </a:t>
            </a:r>
            <a:r>
              <a:rPr dirty="0" sz="2800">
                <a:latin typeface="Arial MT"/>
                <a:cs typeface="Arial MT"/>
              </a:rPr>
              <a:t>en</a:t>
            </a:r>
            <a:r>
              <a:rPr dirty="0" sz="2800" spc="260">
                <a:latin typeface="Arial MT"/>
                <a:cs typeface="Arial MT"/>
              </a:rPr>
              <a:t>   </a:t>
            </a:r>
            <a:r>
              <a:rPr dirty="0" sz="2800">
                <a:latin typeface="Arial MT"/>
                <a:cs typeface="Arial MT"/>
              </a:rPr>
              <a:t>las</a:t>
            </a:r>
            <a:r>
              <a:rPr dirty="0" sz="2800" spc="265">
                <a:latin typeface="Arial MT"/>
                <a:cs typeface="Arial MT"/>
              </a:rPr>
              <a:t>   </a:t>
            </a:r>
            <a:r>
              <a:rPr dirty="0" sz="2800">
                <a:latin typeface="Arial MT"/>
                <a:cs typeface="Arial MT"/>
              </a:rPr>
              <a:t>15</a:t>
            </a:r>
            <a:r>
              <a:rPr dirty="0" sz="2800" spc="260">
                <a:latin typeface="Arial MT"/>
                <a:cs typeface="Arial MT"/>
              </a:rPr>
              <a:t>   </a:t>
            </a:r>
            <a:r>
              <a:rPr dirty="0" sz="2800" spc="-10">
                <a:latin typeface="Arial MT"/>
                <a:cs typeface="Arial MT"/>
              </a:rPr>
              <a:t>áreas </a:t>
            </a:r>
            <a:r>
              <a:rPr dirty="0" sz="2800">
                <a:latin typeface="Arial MT"/>
                <a:cs typeface="Arial MT"/>
              </a:rPr>
              <a:t>identificadas</a:t>
            </a:r>
            <a:r>
              <a:rPr dirty="0" sz="2800" spc="2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como</a:t>
            </a:r>
            <a:r>
              <a:rPr dirty="0" sz="2800" spc="2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priorizadas;</a:t>
            </a:r>
            <a:r>
              <a:rPr dirty="0" sz="2800" spc="20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considerando</a:t>
            </a:r>
            <a:r>
              <a:rPr dirty="0" sz="2800" spc="23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en </a:t>
            </a:r>
            <a:r>
              <a:rPr dirty="0" sz="2800">
                <a:latin typeface="Arial MT"/>
                <a:cs typeface="Arial MT"/>
              </a:rPr>
              <a:t>el</a:t>
            </a:r>
            <a:r>
              <a:rPr dirty="0" sz="2800" spc="3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orden</a:t>
            </a:r>
            <a:r>
              <a:rPr dirty="0" sz="2800" spc="3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3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actuación</a:t>
            </a:r>
            <a:r>
              <a:rPr dirty="0" sz="2800" spc="3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3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población</a:t>
            </a:r>
            <a:r>
              <a:rPr dirty="0" sz="2800" spc="3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amenazada, </a:t>
            </a:r>
            <a:r>
              <a:rPr dirty="0" sz="2800">
                <a:latin typeface="Arial MT"/>
                <a:cs typeface="Arial MT"/>
              </a:rPr>
              <a:t>su</a:t>
            </a:r>
            <a:r>
              <a:rPr dirty="0" sz="2800" spc="3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seguridad</a:t>
            </a:r>
            <a:r>
              <a:rPr dirty="0" sz="2800" spc="3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física</a:t>
            </a:r>
            <a:r>
              <a:rPr dirty="0" sz="2800" spc="3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3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alimentaria</a:t>
            </a:r>
            <a:r>
              <a:rPr dirty="0" sz="2800" spc="3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3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el</a:t>
            </a:r>
            <a:r>
              <a:rPr dirty="0" sz="2800" spc="3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desarrollo </a:t>
            </a:r>
            <a:r>
              <a:rPr dirty="0" sz="2800">
                <a:latin typeface="Arial MT"/>
                <a:cs typeface="Arial MT"/>
              </a:rPr>
              <a:t>del</a:t>
            </a:r>
            <a:r>
              <a:rPr dirty="0" sz="2800" spc="-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turismo.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650"/>
              </a:spcBef>
            </a:pPr>
            <a:endParaRPr sz="2800">
              <a:latin typeface="Arial MT"/>
              <a:cs typeface="Arial MT"/>
            </a:endParaRPr>
          </a:p>
          <a:p>
            <a:pPr marL="94615" marR="3425190">
              <a:lnSpc>
                <a:spcPts val="3020"/>
              </a:lnSpc>
              <a:spcBef>
                <a:spcPts val="5"/>
              </a:spcBef>
            </a:pPr>
            <a:r>
              <a:rPr dirty="0" u="sng" sz="2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Responsable</a:t>
            </a:r>
            <a:r>
              <a:rPr dirty="0" sz="2800" spc="-4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2800" spc="-9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participantes: 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(</a:t>
            </a:r>
            <a:r>
              <a:rPr dirty="0" u="sng" sz="2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CITMA,</a:t>
            </a:r>
            <a:r>
              <a:rPr dirty="0" sz="2800" spc="-8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OACES,</a:t>
            </a:r>
            <a:r>
              <a:rPr dirty="0" sz="2800" spc="-9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75" b="1">
                <a:solidFill>
                  <a:srgbClr val="FF0000"/>
                </a:solidFill>
                <a:latin typeface="Arial"/>
                <a:cs typeface="Arial"/>
              </a:rPr>
              <a:t>CAP,</a:t>
            </a:r>
            <a:r>
              <a:rPr dirty="0" sz="2800" spc="-8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0000"/>
                </a:solidFill>
                <a:latin typeface="Arial"/>
                <a:cs typeface="Arial"/>
              </a:rPr>
              <a:t>CAM)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6039" y="17729"/>
            <a:ext cx="7113270" cy="91059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901189" marR="5080" indent="-1888489">
              <a:lnSpc>
                <a:spcPct val="100000"/>
              </a:lnSpc>
              <a:spcBef>
                <a:spcPts val="105"/>
              </a:spcBef>
              <a:tabLst>
                <a:tab pos="1988185" algn="l"/>
              </a:tabLst>
            </a:pPr>
            <a:r>
              <a:rPr dirty="0" sz="2900">
                <a:solidFill>
                  <a:srgbClr val="000000"/>
                </a:solidFill>
              </a:rPr>
              <a:t>Impacto</a:t>
            </a:r>
            <a:r>
              <a:rPr dirty="0" sz="2900" spc="-85">
                <a:solidFill>
                  <a:srgbClr val="000000"/>
                </a:solidFill>
              </a:rPr>
              <a:t> </a:t>
            </a:r>
            <a:r>
              <a:rPr dirty="0" sz="2900" spc="-25">
                <a:solidFill>
                  <a:srgbClr val="000000"/>
                </a:solidFill>
              </a:rPr>
              <a:t>del</a:t>
            </a:r>
            <a:r>
              <a:rPr dirty="0" sz="2900">
                <a:solidFill>
                  <a:srgbClr val="000000"/>
                </a:solidFill>
              </a:rPr>
              <a:t>		ascenso</a:t>
            </a:r>
            <a:r>
              <a:rPr dirty="0" sz="2900" spc="-30">
                <a:solidFill>
                  <a:srgbClr val="000000"/>
                </a:solidFill>
              </a:rPr>
              <a:t> </a:t>
            </a:r>
            <a:r>
              <a:rPr dirty="0" sz="2900">
                <a:solidFill>
                  <a:srgbClr val="000000"/>
                </a:solidFill>
              </a:rPr>
              <a:t>del</a:t>
            </a:r>
            <a:r>
              <a:rPr dirty="0" sz="2900" spc="-45">
                <a:solidFill>
                  <a:srgbClr val="000000"/>
                </a:solidFill>
              </a:rPr>
              <a:t> </a:t>
            </a:r>
            <a:r>
              <a:rPr dirty="0" sz="2900">
                <a:solidFill>
                  <a:srgbClr val="000000"/>
                </a:solidFill>
              </a:rPr>
              <a:t>n.m.m.</a:t>
            </a:r>
            <a:r>
              <a:rPr dirty="0" sz="2900" spc="-25">
                <a:solidFill>
                  <a:srgbClr val="000000"/>
                </a:solidFill>
              </a:rPr>
              <a:t> </a:t>
            </a:r>
            <a:r>
              <a:rPr dirty="0" sz="2900">
                <a:solidFill>
                  <a:srgbClr val="000000"/>
                </a:solidFill>
              </a:rPr>
              <a:t>por</a:t>
            </a:r>
            <a:r>
              <a:rPr dirty="0" sz="2900" spc="-35">
                <a:solidFill>
                  <a:srgbClr val="000000"/>
                </a:solidFill>
              </a:rPr>
              <a:t> </a:t>
            </a:r>
            <a:r>
              <a:rPr dirty="0" sz="2900">
                <a:solidFill>
                  <a:srgbClr val="000000"/>
                </a:solidFill>
              </a:rPr>
              <a:t>el</a:t>
            </a:r>
            <a:r>
              <a:rPr dirty="0" sz="2900" spc="-20">
                <a:solidFill>
                  <a:srgbClr val="000000"/>
                </a:solidFill>
              </a:rPr>
              <a:t> </a:t>
            </a:r>
            <a:r>
              <a:rPr dirty="0" sz="2900" spc="-10">
                <a:solidFill>
                  <a:srgbClr val="000000"/>
                </a:solidFill>
              </a:rPr>
              <a:t>cambio </a:t>
            </a:r>
            <a:r>
              <a:rPr dirty="0" sz="2900">
                <a:solidFill>
                  <a:srgbClr val="000000"/>
                </a:solidFill>
              </a:rPr>
              <a:t>climático</a:t>
            </a:r>
            <a:r>
              <a:rPr dirty="0" sz="2900" spc="-70">
                <a:solidFill>
                  <a:srgbClr val="000000"/>
                </a:solidFill>
              </a:rPr>
              <a:t> </a:t>
            </a:r>
            <a:r>
              <a:rPr dirty="0" sz="2900">
                <a:solidFill>
                  <a:srgbClr val="000000"/>
                </a:solidFill>
              </a:rPr>
              <a:t>en</a:t>
            </a:r>
            <a:r>
              <a:rPr dirty="0" sz="2900" spc="-80">
                <a:solidFill>
                  <a:srgbClr val="000000"/>
                </a:solidFill>
              </a:rPr>
              <a:t> </a:t>
            </a:r>
            <a:r>
              <a:rPr dirty="0" sz="2900" spc="-10">
                <a:solidFill>
                  <a:srgbClr val="000000"/>
                </a:solidFill>
              </a:rPr>
              <a:t>Artemis</a:t>
            </a:r>
            <a:r>
              <a:rPr dirty="0" sz="2900" spc="-10" b="0">
                <a:solidFill>
                  <a:srgbClr val="000000"/>
                </a:solidFill>
                <a:latin typeface="Calibri"/>
                <a:cs typeface="Calibri"/>
              </a:rPr>
              <a:t>a</a:t>
            </a:r>
            <a:endParaRPr sz="29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28623"/>
            <a:ext cx="9144000" cy="5929376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214287" y="4571987"/>
            <a:ext cx="5358130" cy="2286635"/>
          </a:xfrm>
          <a:prstGeom prst="rect">
            <a:avLst/>
          </a:prstGeom>
          <a:solidFill>
            <a:srgbClr val="C5D9F0"/>
          </a:solidFill>
        </p:spPr>
        <p:txBody>
          <a:bodyPr wrap="square" lIns="0" tIns="3175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250"/>
              </a:spcBef>
            </a:pPr>
            <a:r>
              <a:rPr dirty="0" u="sng" sz="180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Ascenso</a:t>
            </a:r>
            <a:r>
              <a:rPr dirty="0" u="sng" sz="1800" spc="-2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del</a:t>
            </a:r>
            <a:r>
              <a:rPr dirty="0" u="sng" sz="1800" spc="-5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n.</a:t>
            </a:r>
            <a:r>
              <a:rPr dirty="0" u="sng" sz="1800" spc="-15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m.</a:t>
            </a:r>
            <a:r>
              <a:rPr dirty="0" u="sng" sz="1800" spc="-15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del mar</a:t>
            </a:r>
            <a:r>
              <a:rPr dirty="0" u="sng" sz="1800" spc="-15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spc="-1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(0,27m).</a:t>
            </a:r>
            <a:endParaRPr sz="1800">
              <a:latin typeface="Calibri"/>
              <a:cs typeface="Calibri"/>
            </a:endParaRPr>
          </a:p>
          <a:p>
            <a:pPr marL="90805">
              <a:lnSpc>
                <a:spcPct val="100000"/>
              </a:lnSpc>
            </a:pPr>
            <a:r>
              <a:rPr dirty="0" u="sng" sz="180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Año</a:t>
            </a:r>
            <a:r>
              <a:rPr dirty="0" u="sng" sz="1800" spc="-3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2050.</a:t>
            </a:r>
            <a:r>
              <a:rPr dirty="0" u="sng" sz="1800" spc="365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spc="-1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Afectaciones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  <a:p>
            <a:pPr marL="90805" marR="860425">
              <a:lnSpc>
                <a:spcPct val="100000"/>
              </a:lnSpc>
            </a:pP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Superficie</a:t>
            </a:r>
            <a:r>
              <a:rPr dirty="0" sz="1800" spc="-2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sumergida</a:t>
            </a:r>
            <a:r>
              <a:rPr dirty="0" sz="18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la</a:t>
            </a:r>
            <a:r>
              <a:rPr dirty="0" sz="18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provincia</a:t>
            </a:r>
            <a:r>
              <a:rPr dirty="0" sz="1800" spc="3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62.97</a:t>
            </a:r>
            <a:r>
              <a:rPr dirty="0" sz="1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1F487C"/>
                </a:solidFill>
                <a:latin typeface="Calibri"/>
                <a:cs typeface="Calibri"/>
              </a:rPr>
              <a:t>km</a:t>
            </a:r>
            <a:r>
              <a:rPr dirty="0" baseline="25462" sz="1800" spc="-37">
                <a:solidFill>
                  <a:srgbClr val="1F487C"/>
                </a:solidFill>
                <a:latin typeface="Calibri"/>
                <a:cs typeface="Calibri"/>
              </a:rPr>
              <a:t>2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Cantidad</a:t>
            </a:r>
            <a:r>
              <a:rPr dirty="0" sz="1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asentamientos</a:t>
            </a:r>
            <a:r>
              <a:rPr dirty="0" sz="18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afectados</a:t>
            </a:r>
            <a:r>
              <a:rPr dirty="0" sz="18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50">
                <a:solidFill>
                  <a:srgbClr val="1F487C"/>
                </a:solidFill>
                <a:latin typeface="Calibri"/>
                <a:cs typeface="Calibri"/>
              </a:rPr>
              <a:t>9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Cantidad</a:t>
            </a:r>
            <a:r>
              <a:rPr dirty="0" sz="18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población</a:t>
            </a:r>
            <a:r>
              <a:rPr dirty="0" sz="18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afectada</a:t>
            </a:r>
            <a:r>
              <a:rPr dirty="0" sz="18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1</a:t>
            </a:r>
            <a:r>
              <a:rPr dirty="0" sz="18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1F487C"/>
                </a:solidFill>
                <a:latin typeface="Calibri"/>
                <a:cs typeface="Calibri"/>
              </a:rPr>
              <a:t>278</a:t>
            </a:r>
            <a:endParaRPr sz="1800">
              <a:latin typeface="Calibri"/>
              <a:cs typeface="Calibri"/>
            </a:endParaRPr>
          </a:p>
          <a:p>
            <a:pPr marL="90805" marR="1229360" indent="51435">
              <a:lnSpc>
                <a:spcPct val="100000"/>
              </a:lnSpc>
            </a:pP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Cantidad</a:t>
            </a:r>
            <a:r>
              <a:rPr dirty="0" sz="1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viviendas</a:t>
            </a:r>
            <a:r>
              <a:rPr dirty="0" sz="18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afectadas</a:t>
            </a:r>
            <a:r>
              <a:rPr dirty="0" sz="18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1F487C"/>
                </a:solidFill>
                <a:latin typeface="Calibri"/>
                <a:cs typeface="Calibri"/>
              </a:rPr>
              <a:t>620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Cantidad</a:t>
            </a:r>
            <a:r>
              <a:rPr dirty="0" sz="18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instalaciones</a:t>
            </a:r>
            <a:r>
              <a:rPr dirty="0" sz="1800" spc="-2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afectadas</a:t>
            </a:r>
            <a:r>
              <a:rPr dirty="0" sz="1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1F487C"/>
                </a:solidFill>
                <a:latin typeface="Calibri"/>
                <a:cs typeface="Calibri"/>
              </a:rPr>
              <a:t>11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Extensión</a:t>
            </a:r>
            <a:r>
              <a:rPr dirty="0" sz="1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redes</a:t>
            </a:r>
            <a:r>
              <a:rPr dirty="0" sz="1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afectadas</a:t>
            </a:r>
            <a:r>
              <a:rPr dirty="0" sz="18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(km)</a:t>
            </a:r>
            <a:r>
              <a:rPr dirty="0" sz="18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2632.28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7999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357162" y="4214774"/>
              <a:ext cx="5015230" cy="2357755"/>
            </a:xfrm>
            <a:custGeom>
              <a:avLst/>
              <a:gdLst/>
              <a:ahLst/>
              <a:cxnLst/>
              <a:rect l="l" t="t" r="r" b="b"/>
              <a:pathLst>
                <a:path w="5015230" h="2357754">
                  <a:moveTo>
                    <a:pt x="5015230" y="0"/>
                  </a:moveTo>
                  <a:lnTo>
                    <a:pt x="0" y="0"/>
                  </a:lnTo>
                  <a:lnTo>
                    <a:pt x="0" y="2357501"/>
                  </a:lnTo>
                  <a:lnTo>
                    <a:pt x="5015230" y="2357501"/>
                  </a:lnTo>
                  <a:lnTo>
                    <a:pt x="5015230" y="0"/>
                  </a:lnTo>
                  <a:close/>
                </a:path>
              </a:pathLst>
            </a:custGeom>
            <a:solidFill>
              <a:srgbClr val="C5D9F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410565" y="4233417"/>
            <a:ext cx="4610735" cy="22212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 marR="662305">
              <a:lnSpc>
                <a:spcPct val="100000"/>
              </a:lnSpc>
              <a:spcBef>
                <a:spcPts val="100"/>
              </a:spcBef>
            </a:pPr>
            <a:r>
              <a:rPr dirty="0" u="sng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Ascenso</a:t>
            </a:r>
            <a:r>
              <a:rPr dirty="0" u="sng" sz="1800" spc="-2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del</a:t>
            </a:r>
            <a:r>
              <a:rPr dirty="0" u="sng" sz="1800" spc="-3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nivel</a:t>
            </a:r>
            <a:r>
              <a:rPr dirty="0" u="sng" sz="1800" spc="-25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medio</a:t>
            </a:r>
            <a:r>
              <a:rPr dirty="0" u="sng" sz="1800" spc="-25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del</a:t>
            </a:r>
            <a:r>
              <a:rPr dirty="0" u="sng" sz="1800" spc="-35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mar(</a:t>
            </a:r>
            <a:r>
              <a:rPr dirty="0" u="sng" sz="1800" spc="-35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spc="-1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0,85m).</a:t>
            </a:r>
            <a:r>
              <a:rPr dirty="0" sz="1800" spc="-1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u="sng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Año</a:t>
            </a:r>
            <a:r>
              <a:rPr dirty="0" u="sng" sz="1800" spc="-45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2100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.</a:t>
            </a:r>
            <a:r>
              <a:rPr dirty="0" sz="1800" spc="-1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u="sng" sz="1800" spc="-1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Afectaciones</a:t>
            </a:r>
            <a:r>
              <a:rPr dirty="0" sz="1800" spc="-10" b="1">
                <a:solidFill>
                  <a:srgbClr val="1F487C"/>
                </a:solidFill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  <a:p>
            <a:pPr marL="89535" marR="30480" indent="-52069">
              <a:lnSpc>
                <a:spcPct val="100000"/>
              </a:lnSpc>
            </a:pP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Superficie</a:t>
            </a:r>
            <a:r>
              <a:rPr dirty="0" sz="1800" spc="-6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sumergida</a:t>
            </a:r>
            <a:r>
              <a:rPr dirty="0" sz="1800" spc="-4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4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la</a:t>
            </a:r>
            <a:r>
              <a:rPr dirty="0" sz="1800" spc="-2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provincia</a:t>
            </a:r>
            <a:r>
              <a:rPr dirty="0" sz="1800" spc="-5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187.00</a:t>
            </a:r>
            <a:r>
              <a:rPr dirty="0" sz="1800" spc="-25" b="1">
                <a:solidFill>
                  <a:srgbClr val="1F487C"/>
                </a:solidFill>
                <a:latin typeface="Calibri"/>
                <a:cs typeface="Calibri"/>
              </a:rPr>
              <a:t> km</a:t>
            </a:r>
            <a:r>
              <a:rPr dirty="0" baseline="25462" sz="1800" spc="-37" b="1">
                <a:solidFill>
                  <a:srgbClr val="1F487C"/>
                </a:solidFill>
                <a:latin typeface="Calibri"/>
                <a:cs typeface="Calibri"/>
              </a:rPr>
              <a:t>2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Cantidad</a:t>
            </a:r>
            <a:r>
              <a:rPr dirty="0" sz="1800" spc="-1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2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F487C"/>
                </a:solidFill>
                <a:latin typeface="Calibri"/>
                <a:cs typeface="Calibri"/>
              </a:rPr>
              <a:t>asentamientos afectados</a:t>
            </a:r>
            <a:r>
              <a:rPr dirty="0" sz="1800" spc="-4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50" b="1">
                <a:solidFill>
                  <a:srgbClr val="1F487C"/>
                </a:solidFill>
                <a:latin typeface="Calibri"/>
                <a:cs typeface="Calibri"/>
              </a:rPr>
              <a:t>9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Cantidad</a:t>
            </a:r>
            <a:r>
              <a:rPr dirty="0" sz="1800" spc="-5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población</a:t>
            </a:r>
            <a:r>
              <a:rPr dirty="0" sz="1800" spc="-6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afectada</a:t>
            </a:r>
            <a:r>
              <a:rPr dirty="0" sz="1800" spc="-3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1</a:t>
            </a:r>
            <a:r>
              <a:rPr dirty="0" sz="1800" spc="-3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25" b="1">
                <a:solidFill>
                  <a:srgbClr val="1F487C"/>
                </a:solidFill>
                <a:latin typeface="Calibri"/>
                <a:cs typeface="Calibri"/>
              </a:rPr>
              <a:t>018</a:t>
            </a:r>
            <a:endParaRPr sz="1800">
              <a:latin typeface="Calibri"/>
              <a:cs typeface="Calibri"/>
            </a:endParaRPr>
          </a:p>
          <a:p>
            <a:pPr marL="38100" marR="758190" indent="51435">
              <a:lnSpc>
                <a:spcPct val="100000"/>
              </a:lnSpc>
            </a:pP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Cantidad</a:t>
            </a:r>
            <a:r>
              <a:rPr dirty="0" sz="1800" spc="-4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5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viviendas</a:t>
            </a:r>
            <a:r>
              <a:rPr dirty="0" sz="1800" spc="-6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afectadas</a:t>
            </a:r>
            <a:r>
              <a:rPr dirty="0" sz="1800" spc="-4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25" b="1">
                <a:solidFill>
                  <a:srgbClr val="1F487C"/>
                </a:solidFill>
                <a:latin typeface="Calibri"/>
                <a:cs typeface="Calibri"/>
              </a:rPr>
              <a:t>321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Cantidad</a:t>
            </a:r>
            <a:r>
              <a:rPr dirty="0" sz="1800" spc="-4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1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F487C"/>
                </a:solidFill>
                <a:latin typeface="Calibri"/>
                <a:cs typeface="Calibri"/>
              </a:rPr>
              <a:t>instalaciones</a:t>
            </a:r>
            <a:r>
              <a:rPr dirty="0" sz="1800" spc="-5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afectadas</a:t>
            </a:r>
            <a:r>
              <a:rPr dirty="0" sz="1800" spc="-1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50" b="1">
                <a:solidFill>
                  <a:srgbClr val="1F487C"/>
                </a:solidFill>
                <a:latin typeface="Calibri"/>
                <a:cs typeface="Calibri"/>
              </a:rPr>
              <a:t>9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Extensión</a:t>
            </a:r>
            <a:r>
              <a:rPr dirty="0" sz="1800" spc="-3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6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redes</a:t>
            </a:r>
            <a:r>
              <a:rPr dirty="0" sz="1800" spc="-50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afectadas</a:t>
            </a:r>
            <a:r>
              <a:rPr dirty="0" sz="1800" spc="-4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1F487C"/>
                </a:solidFill>
                <a:latin typeface="Calibri"/>
                <a:cs typeface="Calibri"/>
              </a:rPr>
              <a:t>(km)</a:t>
            </a:r>
            <a:r>
              <a:rPr dirty="0" sz="1800" spc="-25" b="1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F487C"/>
                </a:solidFill>
                <a:latin typeface="Calibri"/>
                <a:cs typeface="Calibri"/>
              </a:rPr>
              <a:t>11.81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0" y="4648136"/>
            <a:ext cx="6501130" cy="2014855"/>
          </a:xfrm>
          <a:prstGeom prst="rect">
            <a:avLst/>
          </a:prstGeom>
          <a:solidFill>
            <a:srgbClr val="C5D9F0"/>
          </a:solidFill>
        </p:spPr>
        <p:txBody>
          <a:bodyPr wrap="square" lIns="0" tIns="31750" rIns="0" bIns="0" rtlCol="0" vert="horz">
            <a:spAutoFit/>
          </a:bodyPr>
          <a:lstStyle/>
          <a:p>
            <a:pPr algn="just" marL="91440">
              <a:lnSpc>
                <a:spcPct val="100000"/>
              </a:lnSpc>
              <a:spcBef>
                <a:spcPts val="250"/>
              </a:spcBef>
            </a:pPr>
            <a:r>
              <a:rPr dirty="0" u="sng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Huracán</a:t>
            </a:r>
            <a:r>
              <a:rPr dirty="0" u="sng" sz="1800" spc="-35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spc="-1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categoria</a:t>
            </a:r>
            <a:r>
              <a:rPr dirty="0" u="sng" sz="1800" spc="-55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5,</a:t>
            </a:r>
            <a:r>
              <a:rPr dirty="0" u="sng" sz="1800" spc="-15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Año</a:t>
            </a:r>
            <a:r>
              <a:rPr dirty="0" u="sng" sz="1800" spc="-4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2100.</a:t>
            </a:r>
            <a:r>
              <a:rPr dirty="0" u="sng" sz="1800" spc="-15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dirty="0" u="sng" sz="1800" spc="-1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Afectaciones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  <a:p>
            <a:pPr algn="just" marL="91440" marR="237490">
              <a:lnSpc>
                <a:spcPct val="100000"/>
              </a:lnSpc>
            </a:pP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Área</a:t>
            </a:r>
            <a:r>
              <a:rPr dirty="0" sz="1800" spc="-2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afectada</a:t>
            </a:r>
            <a:r>
              <a:rPr dirty="0" sz="1800" spc="-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por</a:t>
            </a:r>
            <a:r>
              <a:rPr dirty="0" sz="1800" spc="-2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penetración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 del</a:t>
            </a:r>
            <a:r>
              <a:rPr dirty="0" sz="1800" spc="-2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mar</a:t>
            </a:r>
            <a:r>
              <a:rPr dirty="0" sz="18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por</a:t>
            </a:r>
            <a:r>
              <a:rPr dirty="0" sz="1800" spc="-2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provincia</a:t>
            </a:r>
            <a:r>
              <a:rPr dirty="0" sz="1800" spc="-1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(km</a:t>
            </a:r>
            <a:r>
              <a:rPr dirty="0" baseline="25462" sz="1800">
                <a:solidFill>
                  <a:srgbClr val="1F487C"/>
                </a:solidFill>
                <a:latin typeface="Calibri"/>
                <a:cs typeface="Calibri"/>
              </a:rPr>
              <a:t>2</a:t>
            </a:r>
            <a:r>
              <a:rPr dirty="0" baseline="25462" sz="1800" spc="187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)</a:t>
            </a:r>
            <a:r>
              <a:rPr dirty="0" sz="1800" spc="-2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803.00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Cantidad</a:t>
            </a:r>
            <a:r>
              <a:rPr dirty="0" sz="1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5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asentamientos</a:t>
            </a:r>
            <a:r>
              <a:rPr dirty="0" sz="18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afectados</a:t>
            </a:r>
            <a:r>
              <a:rPr dirty="0" sz="18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1F487C"/>
                </a:solidFill>
                <a:latin typeface="Calibri"/>
                <a:cs typeface="Calibri"/>
              </a:rPr>
              <a:t>49</a:t>
            </a:r>
            <a:endParaRPr sz="1800">
              <a:latin typeface="Calibri"/>
              <a:cs typeface="Calibri"/>
            </a:endParaRPr>
          </a:p>
          <a:p>
            <a:pPr algn="just" marL="142875" marR="2758440" indent="-52069">
              <a:lnSpc>
                <a:spcPct val="100000"/>
              </a:lnSpc>
            </a:pP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Cantidad</a:t>
            </a:r>
            <a:r>
              <a:rPr dirty="0" sz="18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6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personas</a:t>
            </a:r>
            <a:r>
              <a:rPr dirty="0" sz="1800" spc="-6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afectadas</a:t>
            </a:r>
            <a:r>
              <a:rPr dirty="0" sz="1800" spc="-5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32,477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Cantidad</a:t>
            </a:r>
            <a:r>
              <a:rPr dirty="0" sz="18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viviendas</a:t>
            </a:r>
            <a:r>
              <a:rPr dirty="0" sz="18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afectadas</a:t>
            </a:r>
            <a:r>
              <a:rPr dirty="0" sz="18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9</a:t>
            </a:r>
            <a:r>
              <a:rPr dirty="0" sz="1800" spc="-4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1F487C"/>
                </a:solidFill>
                <a:latin typeface="Calibri"/>
                <a:cs typeface="Calibri"/>
              </a:rPr>
              <a:t>909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Cantidad</a:t>
            </a:r>
            <a:r>
              <a:rPr dirty="0" sz="18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1F487C"/>
                </a:solidFill>
                <a:latin typeface="Calibri"/>
                <a:cs typeface="Calibri"/>
              </a:rPr>
              <a:t>de</a:t>
            </a:r>
            <a:r>
              <a:rPr dirty="0" sz="1800" spc="-35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instalaciones</a:t>
            </a:r>
            <a:r>
              <a:rPr dirty="0" sz="1800" spc="-4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1F487C"/>
                </a:solidFill>
                <a:latin typeface="Calibri"/>
                <a:cs typeface="Calibri"/>
              </a:rPr>
              <a:t>afectadas</a:t>
            </a:r>
            <a:r>
              <a:rPr dirty="0" sz="1800" spc="-30">
                <a:solidFill>
                  <a:srgbClr val="1F487C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1F487C"/>
                </a:solidFill>
                <a:latin typeface="Calibri"/>
                <a:cs typeface="Calibri"/>
              </a:rPr>
              <a:t>96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4762" y="22859"/>
            <a:ext cx="9149080" cy="6840220"/>
            <a:chOff x="-4762" y="22859"/>
            <a:chExt cx="9149080" cy="68402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7354" y="22859"/>
              <a:ext cx="9026645" cy="683513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5724" y="187617"/>
              <a:ext cx="8572500" cy="6541897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280962" y="182853"/>
              <a:ext cx="8582025" cy="6551930"/>
            </a:xfrm>
            <a:custGeom>
              <a:avLst/>
              <a:gdLst/>
              <a:ahLst/>
              <a:cxnLst/>
              <a:rect l="l" t="t" r="r" b="b"/>
              <a:pathLst>
                <a:path w="8582025" h="6551930">
                  <a:moveTo>
                    <a:pt x="0" y="6551422"/>
                  </a:moveTo>
                  <a:lnTo>
                    <a:pt x="8582025" y="6551422"/>
                  </a:lnTo>
                  <a:lnTo>
                    <a:pt x="8582025" y="0"/>
                  </a:lnTo>
                  <a:lnTo>
                    <a:pt x="0" y="0"/>
                  </a:lnTo>
                  <a:lnTo>
                    <a:pt x="0" y="6551422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51814"/>
              <a:ext cx="9144000" cy="6806183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257174"/>
              <a:ext cx="8929751" cy="6600825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0" y="252411"/>
              <a:ext cx="8935085" cy="6605905"/>
            </a:xfrm>
            <a:custGeom>
              <a:avLst/>
              <a:gdLst/>
              <a:ahLst/>
              <a:cxnLst/>
              <a:rect l="l" t="t" r="r" b="b"/>
              <a:pathLst>
                <a:path w="8935085" h="6605905">
                  <a:moveTo>
                    <a:pt x="8934513" y="6605588"/>
                  </a:moveTo>
                  <a:lnTo>
                    <a:pt x="8934513" y="0"/>
                  </a:lnTo>
                  <a:lnTo>
                    <a:pt x="0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5451728" y="4876876"/>
            <a:ext cx="150622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MINTUR,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7218426" y="4876876"/>
            <a:ext cx="148780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5" b="1">
                <a:solidFill>
                  <a:srgbClr val="FF0000"/>
                </a:solidFill>
                <a:latin typeface="Arial"/>
                <a:cs typeface="Arial"/>
              </a:rPr>
              <a:t>MINFAR,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570052" y="5281803"/>
            <a:ext cx="4608830" cy="36830"/>
          </a:xfrm>
          <a:custGeom>
            <a:avLst/>
            <a:gdLst/>
            <a:ahLst/>
            <a:cxnLst/>
            <a:rect l="l" t="t" r="r" b="b"/>
            <a:pathLst>
              <a:path w="4608830" h="36829">
                <a:moveTo>
                  <a:pt x="4608626" y="0"/>
                </a:moveTo>
                <a:lnTo>
                  <a:pt x="0" y="0"/>
                </a:lnTo>
                <a:lnTo>
                  <a:pt x="0" y="36576"/>
                </a:lnTo>
                <a:lnTo>
                  <a:pt x="4608626" y="36576"/>
                </a:lnTo>
                <a:lnTo>
                  <a:pt x="4608626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438708" y="4450207"/>
            <a:ext cx="4972685" cy="1305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1530350" algn="l"/>
                <a:tab pos="2842895" algn="l"/>
              </a:tabLst>
            </a:pPr>
            <a:r>
              <a:rPr dirty="0" u="sng" sz="2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Responsable</a:t>
            </a:r>
            <a:r>
              <a:rPr dirty="0" sz="2800" spc="-4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2800" spc="-9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participantes: (CITMA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(AMA,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INNOMAX), 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OTROS</a:t>
            </a:r>
            <a:r>
              <a:rPr dirty="0" sz="2800" spc="-8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OACE,</a:t>
            </a:r>
            <a:r>
              <a:rPr dirty="0" sz="2800" spc="-8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70" b="1">
                <a:solidFill>
                  <a:srgbClr val="FF0000"/>
                </a:solidFill>
                <a:latin typeface="Arial"/>
                <a:cs typeface="Arial"/>
              </a:rPr>
              <a:t>CAP,</a:t>
            </a:r>
            <a:r>
              <a:rPr dirty="0" sz="2800" spc="-8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0000"/>
                </a:solidFill>
                <a:latin typeface="Arial"/>
                <a:cs typeface="Arial"/>
              </a:rPr>
              <a:t>CAM)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114300" y="25907"/>
            <a:ext cx="9023985" cy="1056640"/>
            <a:chOff x="114300" y="25907"/>
            <a:chExt cx="9023985" cy="1056640"/>
          </a:xfrm>
        </p:grpSpPr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931" y="137177"/>
              <a:ext cx="8709660" cy="797017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" y="25907"/>
              <a:ext cx="9023604" cy="105613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854" y="152400"/>
              <a:ext cx="8633841" cy="720725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255854" y="152400"/>
              <a:ext cx="8634095" cy="720725"/>
            </a:xfrm>
            <a:custGeom>
              <a:avLst/>
              <a:gdLst/>
              <a:ahLst/>
              <a:cxnLst/>
              <a:rect l="l" t="t" r="r" b="b"/>
              <a:pathLst>
                <a:path w="8634095" h="720725">
                  <a:moveTo>
                    <a:pt x="0" y="720725"/>
                  </a:moveTo>
                  <a:lnTo>
                    <a:pt x="8633841" y="720725"/>
                  </a:lnTo>
                  <a:lnTo>
                    <a:pt x="8633841" y="0"/>
                  </a:lnTo>
                  <a:lnTo>
                    <a:pt x="0" y="0"/>
                  </a:lnTo>
                  <a:lnTo>
                    <a:pt x="0" y="72072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 descr=""/>
          <p:cNvSpPr txBox="1"/>
          <p:nvPr/>
        </p:nvSpPr>
        <p:spPr>
          <a:xfrm>
            <a:off x="334772" y="106756"/>
            <a:ext cx="8475345" cy="3713479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12700" marR="5080">
              <a:lnSpc>
                <a:spcPts val="2400"/>
              </a:lnSpc>
              <a:spcBef>
                <a:spcPts val="675"/>
              </a:spcBef>
              <a:tabLst>
                <a:tab pos="1536065" algn="l"/>
                <a:tab pos="2839720" algn="l"/>
                <a:tab pos="4138295" algn="l"/>
                <a:tab pos="4959985" algn="l"/>
                <a:tab pos="6731000" algn="l"/>
                <a:tab pos="8021955" algn="l"/>
              </a:tabLst>
            </a:pP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TAREA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VIDA: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PLAN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DE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ESTADO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PARA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EL </a:t>
            </a:r>
            <a:r>
              <a:rPr dirty="0" sz="2500" spc="-30">
                <a:solidFill>
                  <a:srgbClr val="FFFFFF"/>
                </a:solidFill>
                <a:latin typeface="Arial Black"/>
                <a:cs typeface="Arial Black"/>
              </a:rPr>
              <a:t>ENFRENTAMIENTO</a:t>
            </a:r>
            <a:r>
              <a:rPr dirty="0" sz="25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AL</a:t>
            </a:r>
            <a:r>
              <a:rPr dirty="0" sz="2500" spc="-9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CAMBIO</a:t>
            </a:r>
            <a:r>
              <a:rPr dirty="0" sz="2500" spc="-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CLIMÁTICO</a:t>
            </a:r>
            <a:endParaRPr sz="2500">
              <a:latin typeface="Arial Black"/>
              <a:cs typeface="Arial Black"/>
            </a:endParaRPr>
          </a:p>
          <a:p>
            <a:pPr marL="116205">
              <a:lnSpc>
                <a:spcPct val="100000"/>
              </a:lnSpc>
              <a:spcBef>
                <a:spcPts val="1695"/>
              </a:spcBef>
            </a:pPr>
            <a:r>
              <a:rPr dirty="0" sz="2800" spc="-20" b="1">
                <a:solidFill>
                  <a:srgbClr val="001F5F"/>
                </a:solidFill>
                <a:latin typeface="Arial"/>
                <a:cs typeface="Arial"/>
              </a:rPr>
              <a:t>Tarea</a:t>
            </a:r>
            <a:r>
              <a:rPr dirty="0" sz="2800" spc="-155" b="1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dirty="0" sz="2800" spc="-25" b="1">
                <a:solidFill>
                  <a:srgbClr val="001F5F"/>
                </a:solidFill>
                <a:latin typeface="Arial"/>
                <a:cs typeface="Arial"/>
              </a:rPr>
              <a:t>3.</a:t>
            </a:r>
            <a:endParaRPr sz="2800">
              <a:latin typeface="Arial"/>
              <a:cs typeface="Arial"/>
            </a:endParaRPr>
          </a:p>
          <a:p>
            <a:pPr algn="just" marL="573405" marR="106680" indent="-457200">
              <a:lnSpc>
                <a:spcPct val="100000"/>
              </a:lnSpc>
              <a:spcBef>
                <a:spcPts val="1800"/>
              </a:spcBef>
              <a:buFont typeface="Wingdings"/>
              <a:buChar char=""/>
              <a:tabLst>
                <a:tab pos="573405" algn="l"/>
              </a:tabLst>
            </a:pPr>
            <a:r>
              <a:rPr dirty="0" sz="2800">
                <a:latin typeface="Arial MT"/>
                <a:cs typeface="Arial MT"/>
              </a:rPr>
              <a:t>Conservar,</a:t>
            </a:r>
            <a:r>
              <a:rPr dirty="0" sz="2800" spc="4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mantener</a:t>
            </a:r>
            <a:r>
              <a:rPr dirty="0" sz="2800" spc="4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4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recuperar</a:t>
            </a:r>
            <a:r>
              <a:rPr dirty="0" sz="2800" spc="4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integralmente </a:t>
            </a:r>
            <a:r>
              <a:rPr dirty="0" sz="2800">
                <a:latin typeface="Arial MT"/>
                <a:cs typeface="Arial MT"/>
              </a:rPr>
              <a:t>las</a:t>
            </a:r>
            <a:r>
              <a:rPr dirty="0" sz="2800" spc="10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playas</a:t>
            </a:r>
            <a:r>
              <a:rPr dirty="0" sz="2800" spc="10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arenosas</a:t>
            </a:r>
            <a:r>
              <a:rPr dirty="0" sz="2800" spc="10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del</a:t>
            </a:r>
            <a:r>
              <a:rPr dirty="0" sz="2800" spc="10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archipiélago</a:t>
            </a:r>
            <a:r>
              <a:rPr dirty="0" sz="2800" spc="110">
                <a:latin typeface="Arial MT"/>
                <a:cs typeface="Arial MT"/>
              </a:rPr>
              <a:t>  </a:t>
            </a:r>
            <a:r>
              <a:rPr dirty="0" sz="2800" spc="-10">
                <a:latin typeface="Arial MT"/>
                <a:cs typeface="Arial MT"/>
              </a:rPr>
              <a:t>cubano, </a:t>
            </a:r>
            <a:r>
              <a:rPr dirty="0" sz="2800">
                <a:latin typeface="Arial MT"/>
                <a:cs typeface="Arial MT"/>
              </a:rPr>
              <a:t>priorizando</a:t>
            </a:r>
            <a:r>
              <a:rPr dirty="0" sz="2800" spc="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las  urbanizadas</a:t>
            </a:r>
            <a:r>
              <a:rPr dirty="0" sz="2800" spc="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de  uso  turístico</a:t>
            </a:r>
            <a:r>
              <a:rPr dirty="0" sz="2800" spc="-5">
                <a:latin typeface="Arial MT"/>
                <a:cs typeface="Arial MT"/>
              </a:rPr>
              <a:t>  </a:t>
            </a:r>
            <a:r>
              <a:rPr dirty="0" sz="2800" spc="-50">
                <a:latin typeface="Arial MT"/>
                <a:cs typeface="Arial MT"/>
              </a:rPr>
              <a:t>y </a:t>
            </a:r>
            <a:r>
              <a:rPr dirty="0" sz="2800">
                <a:latin typeface="Arial MT"/>
                <a:cs typeface="Arial MT"/>
              </a:rPr>
              <a:t>reduciendo</a:t>
            </a:r>
            <a:r>
              <a:rPr dirty="0" sz="2800" spc="56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55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vulnerabilidad</a:t>
            </a:r>
            <a:r>
              <a:rPr dirty="0" sz="2800" spc="56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estructural</a:t>
            </a:r>
            <a:r>
              <a:rPr dirty="0" sz="2800" spc="565">
                <a:latin typeface="Arial MT"/>
                <a:cs typeface="Arial MT"/>
              </a:rPr>
              <a:t>  </a:t>
            </a:r>
            <a:r>
              <a:rPr dirty="0" sz="2800" spc="-25">
                <a:latin typeface="Arial MT"/>
                <a:cs typeface="Arial MT"/>
              </a:rPr>
              <a:t>del </a:t>
            </a:r>
            <a:r>
              <a:rPr dirty="0" sz="2800">
                <a:latin typeface="Arial MT"/>
                <a:cs typeface="Arial MT"/>
              </a:rPr>
              <a:t>patrimonio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construido.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2136" rIns="0" bIns="0" rtlCol="0" vert="horz">
            <a:spAutoFit/>
          </a:bodyPr>
          <a:lstStyle/>
          <a:p>
            <a:pPr marL="2041525">
              <a:lnSpc>
                <a:spcPct val="100000"/>
              </a:lnSpc>
              <a:spcBef>
                <a:spcPts val="95"/>
              </a:spcBef>
            </a:pP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Playas</a:t>
            </a:r>
            <a:r>
              <a:rPr dirty="0" sz="4000" spc="-9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de</a:t>
            </a:r>
            <a:r>
              <a:rPr dirty="0" sz="4000" spc="-10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spc="-10" b="0">
                <a:solidFill>
                  <a:srgbClr val="000000"/>
                </a:solidFill>
                <a:latin typeface="Calibri"/>
                <a:cs typeface="Calibri"/>
              </a:rPr>
              <a:t>Artemisa</a:t>
            </a:r>
            <a:endParaRPr sz="40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81444" y="886904"/>
            <a:ext cx="8091043" cy="5239258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23825" y="1711730"/>
            <a:ext cx="8803005" cy="4451985"/>
            <a:chOff x="123825" y="1711730"/>
            <a:chExt cx="8803005" cy="445198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3825" y="1711730"/>
              <a:ext cx="8802791" cy="445170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858000" y="3810000"/>
              <a:ext cx="844550" cy="412115"/>
            </a:xfrm>
            <a:custGeom>
              <a:avLst/>
              <a:gdLst/>
              <a:ahLst/>
              <a:cxnLst/>
              <a:rect l="l" t="t" r="r" b="b"/>
              <a:pathLst>
                <a:path w="844550" h="412114">
                  <a:moveTo>
                    <a:pt x="217550" y="0"/>
                  </a:moveTo>
                  <a:lnTo>
                    <a:pt x="0" y="205994"/>
                  </a:lnTo>
                  <a:lnTo>
                    <a:pt x="217550" y="411988"/>
                  </a:lnTo>
                  <a:lnTo>
                    <a:pt x="217550" y="308991"/>
                  </a:lnTo>
                  <a:lnTo>
                    <a:pt x="844550" y="308991"/>
                  </a:lnTo>
                  <a:lnTo>
                    <a:pt x="844550" y="102997"/>
                  </a:lnTo>
                  <a:lnTo>
                    <a:pt x="217550" y="102997"/>
                  </a:lnTo>
                  <a:lnTo>
                    <a:pt x="217550" y="0"/>
                  </a:lnTo>
                  <a:close/>
                </a:path>
              </a:pathLst>
            </a:custGeom>
            <a:solidFill>
              <a:srgbClr val="C0504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6858000" y="3810000"/>
              <a:ext cx="844550" cy="412115"/>
            </a:xfrm>
            <a:custGeom>
              <a:avLst/>
              <a:gdLst/>
              <a:ahLst/>
              <a:cxnLst/>
              <a:rect l="l" t="t" r="r" b="b"/>
              <a:pathLst>
                <a:path w="844550" h="412114">
                  <a:moveTo>
                    <a:pt x="0" y="205994"/>
                  </a:moveTo>
                  <a:lnTo>
                    <a:pt x="217550" y="0"/>
                  </a:lnTo>
                  <a:lnTo>
                    <a:pt x="217550" y="102997"/>
                  </a:lnTo>
                  <a:lnTo>
                    <a:pt x="844550" y="102997"/>
                  </a:lnTo>
                  <a:lnTo>
                    <a:pt x="844550" y="308991"/>
                  </a:lnTo>
                  <a:lnTo>
                    <a:pt x="217550" y="308991"/>
                  </a:lnTo>
                  <a:lnTo>
                    <a:pt x="217550" y="411988"/>
                  </a:lnTo>
                  <a:lnTo>
                    <a:pt x="0" y="205994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815073" y="2667000"/>
              <a:ext cx="85725" cy="2667000"/>
            </a:xfrm>
            <a:custGeom>
              <a:avLst/>
              <a:gdLst/>
              <a:ahLst/>
              <a:cxnLst/>
              <a:rect l="l" t="t" r="r" b="b"/>
              <a:pathLst>
                <a:path w="85725" h="2667000">
                  <a:moveTo>
                    <a:pt x="28575" y="2581275"/>
                  </a:moveTo>
                  <a:lnTo>
                    <a:pt x="0" y="2581275"/>
                  </a:lnTo>
                  <a:lnTo>
                    <a:pt x="42925" y="2667000"/>
                  </a:lnTo>
                  <a:lnTo>
                    <a:pt x="78560" y="2595626"/>
                  </a:lnTo>
                  <a:lnTo>
                    <a:pt x="28575" y="2595626"/>
                  </a:lnTo>
                  <a:lnTo>
                    <a:pt x="28575" y="2581275"/>
                  </a:lnTo>
                  <a:close/>
                </a:path>
                <a:path w="85725" h="2667000">
                  <a:moveTo>
                    <a:pt x="57150" y="71374"/>
                  </a:moveTo>
                  <a:lnTo>
                    <a:pt x="28575" y="71374"/>
                  </a:lnTo>
                  <a:lnTo>
                    <a:pt x="28575" y="2595626"/>
                  </a:lnTo>
                  <a:lnTo>
                    <a:pt x="57150" y="2595626"/>
                  </a:lnTo>
                  <a:lnTo>
                    <a:pt x="57150" y="71374"/>
                  </a:lnTo>
                  <a:close/>
                </a:path>
                <a:path w="85725" h="2667000">
                  <a:moveTo>
                    <a:pt x="85725" y="2581275"/>
                  </a:moveTo>
                  <a:lnTo>
                    <a:pt x="57150" y="2581275"/>
                  </a:lnTo>
                  <a:lnTo>
                    <a:pt x="57150" y="2595626"/>
                  </a:lnTo>
                  <a:lnTo>
                    <a:pt x="78560" y="2595626"/>
                  </a:lnTo>
                  <a:lnTo>
                    <a:pt x="85725" y="2581275"/>
                  </a:lnTo>
                  <a:close/>
                </a:path>
                <a:path w="85725" h="2667000">
                  <a:moveTo>
                    <a:pt x="42925" y="0"/>
                  </a:moveTo>
                  <a:lnTo>
                    <a:pt x="0" y="85725"/>
                  </a:lnTo>
                  <a:lnTo>
                    <a:pt x="28575" y="85725"/>
                  </a:lnTo>
                  <a:lnTo>
                    <a:pt x="28575" y="71374"/>
                  </a:lnTo>
                  <a:lnTo>
                    <a:pt x="78560" y="71374"/>
                  </a:lnTo>
                  <a:lnTo>
                    <a:pt x="42925" y="0"/>
                  </a:lnTo>
                  <a:close/>
                </a:path>
                <a:path w="85725" h="2667000">
                  <a:moveTo>
                    <a:pt x="78560" y="71374"/>
                  </a:moveTo>
                  <a:lnTo>
                    <a:pt x="57150" y="71374"/>
                  </a:lnTo>
                  <a:lnTo>
                    <a:pt x="57150" y="85725"/>
                  </a:lnTo>
                  <a:lnTo>
                    <a:pt x="85725" y="85725"/>
                  </a:lnTo>
                  <a:lnTo>
                    <a:pt x="78560" y="71374"/>
                  </a:lnTo>
                  <a:close/>
                </a:path>
              </a:pathLst>
            </a:custGeom>
            <a:solidFill>
              <a:srgbClr val="C0504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034592" y="312800"/>
            <a:ext cx="7215505" cy="130556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ctr" marL="12065" marR="5080">
              <a:lnSpc>
                <a:spcPct val="100000"/>
              </a:lnSpc>
              <a:spcBef>
                <a:spcPts val="95"/>
              </a:spcBef>
            </a:pPr>
            <a:r>
              <a:rPr dirty="0" sz="2800" spc="100" b="0">
                <a:solidFill>
                  <a:srgbClr val="000000"/>
                </a:solidFill>
                <a:latin typeface="Arial MT"/>
                <a:cs typeface="Arial MT"/>
              </a:rPr>
              <a:t>Respuesta</a:t>
            </a:r>
            <a:r>
              <a:rPr dirty="0" sz="2800" spc="-7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135" b="0">
                <a:solidFill>
                  <a:srgbClr val="000000"/>
                </a:solidFill>
                <a:latin typeface="Arial MT"/>
                <a:cs typeface="Arial MT"/>
              </a:rPr>
              <a:t>de</a:t>
            </a:r>
            <a:r>
              <a:rPr dirty="0" sz="2800" spc="-7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100" b="0">
                <a:solidFill>
                  <a:srgbClr val="000000"/>
                </a:solidFill>
                <a:latin typeface="Arial MT"/>
                <a:cs typeface="Arial MT"/>
              </a:rPr>
              <a:t>las</a:t>
            </a:r>
            <a:r>
              <a:rPr dirty="0" sz="2800" spc="-55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105" b="0">
                <a:solidFill>
                  <a:srgbClr val="000000"/>
                </a:solidFill>
                <a:latin typeface="Arial MT"/>
                <a:cs typeface="Arial MT"/>
              </a:rPr>
              <a:t>playas</a:t>
            </a:r>
            <a:r>
              <a:rPr dirty="0" sz="2800" spc="-6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90" b="0">
                <a:solidFill>
                  <a:srgbClr val="000000"/>
                </a:solidFill>
                <a:latin typeface="Arial MT"/>
                <a:cs typeface="Arial MT"/>
              </a:rPr>
              <a:t>a</a:t>
            </a:r>
            <a:r>
              <a:rPr dirty="0" sz="2800" spc="-75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105" b="0">
                <a:solidFill>
                  <a:srgbClr val="000000"/>
                </a:solidFill>
                <a:latin typeface="Arial MT"/>
                <a:cs typeface="Arial MT"/>
              </a:rPr>
              <a:t>la</a:t>
            </a:r>
            <a:r>
              <a:rPr dirty="0" sz="2800" spc="-6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110" b="0">
                <a:solidFill>
                  <a:srgbClr val="000000"/>
                </a:solidFill>
                <a:latin typeface="Arial MT"/>
                <a:cs typeface="Arial MT"/>
              </a:rPr>
              <a:t>elevación</a:t>
            </a:r>
            <a:r>
              <a:rPr dirty="0" sz="2800" spc="-4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110" b="0">
                <a:solidFill>
                  <a:srgbClr val="000000"/>
                </a:solidFill>
                <a:latin typeface="Arial MT"/>
                <a:cs typeface="Arial MT"/>
              </a:rPr>
              <a:t>del </a:t>
            </a:r>
            <a:r>
              <a:rPr dirty="0" sz="2800" spc="105" b="0">
                <a:solidFill>
                  <a:srgbClr val="000000"/>
                </a:solidFill>
                <a:latin typeface="Arial MT"/>
                <a:cs typeface="Arial MT"/>
              </a:rPr>
              <a:t>nivel</a:t>
            </a:r>
            <a:r>
              <a:rPr dirty="0" sz="2800" spc="-7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135" b="0">
                <a:solidFill>
                  <a:srgbClr val="000000"/>
                </a:solidFill>
                <a:latin typeface="Arial MT"/>
                <a:cs typeface="Arial MT"/>
              </a:rPr>
              <a:t>del</a:t>
            </a:r>
            <a:r>
              <a:rPr dirty="0" sz="2800" spc="-6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135" b="0">
                <a:solidFill>
                  <a:srgbClr val="000000"/>
                </a:solidFill>
                <a:latin typeface="Arial MT"/>
                <a:cs typeface="Arial MT"/>
              </a:rPr>
              <a:t>mar</a:t>
            </a:r>
            <a:endParaRPr sz="2800">
              <a:latin typeface="Arial MT"/>
              <a:cs typeface="Arial MT"/>
            </a:endParaRPr>
          </a:p>
          <a:p>
            <a:pPr algn="ctr" marL="1905">
              <a:lnSpc>
                <a:spcPct val="100000"/>
              </a:lnSpc>
              <a:spcBef>
                <a:spcPts val="5"/>
              </a:spcBef>
            </a:pPr>
            <a:r>
              <a:rPr dirty="0" sz="2800" spc="125" b="0">
                <a:solidFill>
                  <a:srgbClr val="000000"/>
                </a:solidFill>
                <a:latin typeface="Arial MT"/>
                <a:cs typeface="Arial MT"/>
              </a:rPr>
              <a:t>Necesidad</a:t>
            </a:r>
            <a:r>
              <a:rPr dirty="0" sz="2800" spc="-3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135" b="0">
                <a:solidFill>
                  <a:srgbClr val="000000"/>
                </a:solidFill>
                <a:latin typeface="Arial MT"/>
                <a:cs typeface="Arial MT"/>
              </a:rPr>
              <a:t>de</a:t>
            </a:r>
            <a:r>
              <a:rPr dirty="0" sz="2800" spc="-6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145" b="0">
                <a:solidFill>
                  <a:srgbClr val="000000"/>
                </a:solidFill>
                <a:latin typeface="Arial MT"/>
                <a:cs typeface="Arial MT"/>
              </a:rPr>
              <a:t>proteger</a:t>
            </a:r>
            <a:r>
              <a:rPr dirty="0" sz="2800" spc="-6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105" b="0">
                <a:solidFill>
                  <a:srgbClr val="000000"/>
                </a:solidFill>
                <a:latin typeface="Arial MT"/>
                <a:cs typeface="Arial MT"/>
              </a:rPr>
              <a:t>la</a:t>
            </a:r>
            <a:r>
              <a:rPr dirty="0" sz="2800" spc="-6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2800" spc="100" b="0">
                <a:solidFill>
                  <a:srgbClr val="000000"/>
                </a:solidFill>
                <a:latin typeface="Arial MT"/>
                <a:cs typeface="Arial MT"/>
              </a:rPr>
              <a:t>duna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3"/>
            <a:ext cx="9144000" cy="6170549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3688841" y="6223508"/>
            <a:ext cx="92392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 b="1">
                <a:latin typeface="Calibri"/>
                <a:cs typeface="Calibri"/>
              </a:rPr>
              <a:t>Playa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59386" y="6223508"/>
            <a:ext cx="1739900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>
                <a:solidFill>
                  <a:srgbClr val="000000"/>
                </a:solidFill>
              </a:rPr>
              <a:t>Herradura</a:t>
            </a:r>
            <a:endParaRPr sz="320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1474" y="1000086"/>
            <a:ext cx="8001000" cy="535787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57479" rIns="0" bIns="0" rtlCol="0" vert="horz">
            <a:spAutoFit/>
          </a:bodyPr>
          <a:lstStyle/>
          <a:p>
            <a:pPr marL="1213485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solidFill>
                  <a:srgbClr val="000000"/>
                </a:solidFill>
              </a:rPr>
              <a:t>Playa</a:t>
            </a:r>
            <a:r>
              <a:rPr dirty="0" sz="3200" spc="-105">
                <a:solidFill>
                  <a:srgbClr val="000000"/>
                </a:solidFill>
              </a:rPr>
              <a:t> </a:t>
            </a:r>
            <a:r>
              <a:rPr dirty="0" sz="3200" spc="-10">
                <a:solidFill>
                  <a:srgbClr val="000000"/>
                </a:solidFill>
              </a:rPr>
              <a:t>Herradura,</a:t>
            </a:r>
            <a:r>
              <a:rPr dirty="0" sz="3200" spc="-85">
                <a:solidFill>
                  <a:srgbClr val="000000"/>
                </a:solidFill>
              </a:rPr>
              <a:t> </a:t>
            </a:r>
            <a:r>
              <a:rPr dirty="0" sz="3200">
                <a:solidFill>
                  <a:srgbClr val="000000"/>
                </a:solidFill>
              </a:rPr>
              <a:t>Municipio</a:t>
            </a:r>
            <a:r>
              <a:rPr dirty="0" sz="3200" spc="-90">
                <a:solidFill>
                  <a:srgbClr val="000000"/>
                </a:solidFill>
              </a:rPr>
              <a:t> </a:t>
            </a:r>
            <a:r>
              <a:rPr dirty="0" sz="3200" spc="-10">
                <a:solidFill>
                  <a:srgbClr val="000000"/>
                </a:solidFill>
              </a:rPr>
              <a:t>Cabañas</a:t>
            </a:r>
            <a:endParaRPr sz="320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00203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000000"/>
                </a:solidFill>
              </a:rPr>
              <a:t>Playa</a:t>
            </a:r>
            <a:r>
              <a:rPr dirty="0" sz="3600" spc="-10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Banes,</a:t>
            </a:r>
            <a:r>
              <a:rPr dirty="0" sz="3600" spc="-105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Municipio</a:t>
            </a:r>
            <a:r>
              <a:rPr dirty="0" sz="3600" spc="-70">
                <a:solidFill>
                  <a:srgbClr val="000000"/>
                </a:solidFill>
              </a:rPr>
              <a:t> </a:t>
            </a:r>
            <a:r>
              <a:rPr dirty="0" sz="3600" spc="-10">
                <a:solidFill>
                  <a:srgbClr val="000000"/>
                </a:solidFill>
              </a:rPr>
              <a:t>Caimito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57625" y="1714500"/>
            <a:ext cx="4919599" cy="328612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5724" y="1714500"/>
            <a:ext cx="3429000" cy="3286125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6708" rIns="0" bIns="0" rtlCol="0" vert="horz">
            <a:spAutoFit/>
          </a:bodyPr>
          <a:lstStyle/>
          <a:p>
            <a:pPr marL="72009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000000"/>
                </a:solidFill>
              </a:rPr>
              <a:t>Playa</a:t>
            </a:r>
            <a:r>
              <a:rPr dirty="0" sz="3600" spc="-10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El</a:t>
            </a:r>
            <a:r>
              <a:rPr dirty="0" sz="3600" spc="-10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Salado,</a:t>
            </a:r>
            <a:r>
              <a:rPr dirty="0" sz="3600" spc="-8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Municipio</a:t>
            </a:r>
            <a:r>
              <a:rPr dirty="0" sz="3600" spc="-75">
                <a:solidFill>
                  <a:srgbClr val="000000"/>
                </a:solidFill>
              </a:rPr>
              <a:t> </a:t>
            </a:r>
            <a:r>
              <a:rPr dirty="0" sz="3600" spc="-10">
                <a:solidFill>
                  <a:srgbClr val="000000"/>
                </a:solidFill>
              </a:rPr>
              <a:t>Caimito</a:t>
            </a:r>
            <a:endParaRPr sz="3600"/>
          </a:p>
        </p:txBody>
      </p:sp>
      <p:grpSp>
        <p:nvGrpSpPr>
          <p:cNvPr id="3" name="object 3" descr=""/>
          <p:cNvGrpSpPr/>
          <p:nvPr/>
        </p:nvGrpSpPr>
        <p:grpSpPr>
          <a:xfrm>
            <a:off x="323850" y="1214374"/>
            <a:ext cx="4032250" cy="5191760"/>
            <a:chOff x="323850" y="1214374"/>
            <a:chExt cx="4032250" cy="519176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3850" y="3606736"/>
              <a:ext cx="4032250" cy="279882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7200" y="1214374"/>
              <a:ext cx="3733800" cy="2359025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72000" y="3786251"/>
            <a:ext cx="4140200" cy="2684399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643501" y="1285875"/>
            <a:ext cx="3811651" cy="2279650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8599" y="1428762"/>
            <a:ext cx="4286250" cy="428625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9667" rIns="0" bIns="0" rtlCol="0" vert="horz">
            <a:spAutoFit/>
          </a:bodyPr>
          <a:lstStyle/>
          <a:p>
            <a:pPr marL="570230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000000"/>
                </a:solidFill>
              </a:rPr>
              <a:t>Playa</a:t>
            </a:r>
            <a:r>
              <a:rPr dirty="0" sz="3600" spc="-165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Baracoa,</a:t>
            </a:r>
            <a:r>
              <a:rPr dirty="0" sz="3600" spc="-165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Municipio</a:t>
            </a:r>
            <a:r>
              <a:rPr dirty="0" sz="3600" spc="-135">
                <a:solidFill>
                  <a:srgbClr val="000000"/>
                </a:solidFill>
              </a:rPr>
              <a:t> </a:t>
            </a:r>
            <a:r>
              <a:rPr dirty="0" sz="3600" spc="-10">
                <a:solidFill>
                  <a:srgbClr val="000000"/>
                </a:solidFill>
              </a:rPr>
              <a:t>Bauta</a:t>
            </a:r>
            <a:endParaRPr sz="3600"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57750" y="1428762"/>
            <a:ext cx="3743325" cy="4286250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4349" y="1428775"/>
            <a:ext cx="7858125" cy="51435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25044" rIns="0" bIns="0" rtlCol="0" vert="horz">
            <a:spAutoFit/>
          </a:bodyPr>
          <a:lstStyle/>
          <a:p>
            <a:pPr marL="498475">
              <a:lnSpc>
                <a:spcPct val="100000"/>
              </a:lnSpc>
              <a:spcBef>
                <a:spcPts val="100"/>
              </a:spcBef>
            </a:pPr>
            <a:r>
              <a:rPr dirty="0" sz="3600">
                <a:solidFill>
                  <a:srgbClr val="000000"/>
                </a:solidFill>
              </a:rPr>
              <a:t>Playa</a:t>
            </a:r>
            <a:r>
              <a:rPr dirty="0" sz="3600" spc="-155">
                <a:solidFill>
                  <a:srgbClr val="000000"/>
                </a:solidFill>
              </a:rPr>
              <a:t> </a:t>
            </a:r>
            <a:r>
              <a:rPr dirty="0" sz="3600" spc="-30">
                <a:solidFill>
                  <a:srgbClr val="000000"/>
                </a:solidFill>
              </a:rPr>
              <a:t>Guanimar,</a:t>
            </a:r>
            <a:r>
              <a:rPr dirty="0" sz="3600" spc="-145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Municipio</a:t>
            </a:r>
            <a:r>
              <a:rPr dirty="0" sz="3600" spc="-114">
                <a:solidFill>
                  <a:srgbClr val="000000"/>
                </a:solidFill>
              </a:rPr>
              <a:t> </a:t>
            </a:r>
            <a:r>
              <a:rPr dirty="0" sz="3600" spc="-10">
                <a:solidFill>
                  <a:srgbClr val="000000"/>
                </a:solidFill>
              </a:rPr>
              <a:t>Alquízar</a:t>
            </a:r>
            <a:endParaRPr sz="360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45440" y="4323715"/>
            <a:ext cx="484441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443355" algn="l"/>
                <a:tab pos="2503170" algn="l"/>
                <a:tab pos="3783329" algn="l"/>
              </a:tabLst>
            </a:pPr>
            <a:r>
              <a:rPr dirty="0" u="sng" sz="24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Responsable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24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participantes: (MINAG,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INRH,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CITMA,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MINAL, 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CAM)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393816" y="4689475"/>
            <a:ext cx="11093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OTROS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706361" y="4689475"/>
            <a:ext cx="9912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OACE,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901178" y="4689475"/>
            <a:ext cx="71374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75" b="1">
                <a:solidFill>
                  <a:srgbClr val="FF0000"/>
                </a:solidFill>
                <a:latin typeface="Arial"/>
                <a:cs typeface="Arial"/>
              </a:rPr>
              <a:t>CAP,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114300" y="25907"/>
            <a:ext cx="9023985" cy="1056640"/>
            <a:chOff x="114300" y="25907"/>
            <a:chExt cx="9023985" cy="1056640"/>
          </a:xfrm>
        </p:grpSpPr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931" y="137177"/>
              <a:ext cx="8709660" cy="797017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" y="25907"/>
              <a:ext cx="9023604" cy="105613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854" y="152400"/>
              <a:ext cx="8633841" cy="720725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255854" y="152400"/>
              <a:ext cx="8634095" cy="720725"/>
            </a:xfrm>
            <a:custGeom>
              <a:avLst/>
              <a:gdLst/>
              <a:ahLst/>
              <a:cxnLst/>
              <a:rect l="l" t="t" r="r" b="b"/>
              <a:pathLst>
                <a:path w="8634095" h="720725">
                  <a:moveTo>
                    <a:pt x="0" y="720725"/>
                  </a:moveTo>
                  <a:lnTo>
                    <a:pt x="8633841" y="720725"/>
                  </a:lnTo>
                  <a:lnTo>
                    <a:pt x="8633841" y="0"/>
                  </a:lnTo>
                  <a:lnTo>
                    <a:pt x="0" y="0"/>
                  </a:lnTo>
                  <a:lnTo>
                    <a:pt x="0" y="72072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334772" y="106756"/>
            <a:ext cx="8475345" cy="406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22960" algn="l"/>
                <a:tab pos="2212975" algn="l"/>
                <a:tab pos="3382010" algn="l"/>
                <a:tab pos="4546600" algn="l"/>
                <a:tab pos="5232400" algn="l"/>
                <a:tab pos="6866890" algn="l"/>
                <a:tab pos="8021955" algn="l"/>
              </a:tabLst>
            </a:pPr>
            <a:r>
              <a:rPr dirty="0" sz="2500" spc="-20" b="0">
                <a:latin typeface="Arial Black"/>
                <a:cs typeface="Arial Black"/>
              </a:rPr>
              <a:t>VII.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10" b="0">
                <a:latin typeface="Arial Black"/>
                <a:cs typeface="Arial Black"/>
              </a:rPr>
              <a:t>TAREA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0" b="0">
                <a:latin typeface="Arial Black"/>
                <a:cs typeface="Arial Black"/>
              </a:rPr>
              <a:t>VIDA: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0" b="0">
                <a:latin typeface="Arial Black"/>
                <a:cs typeface="Arial Black"/>
              </a:rPr>
              <a:t>PLAN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5" b="0">
                <a:latin typeface="Arial Black"/>
                <a:cs typeface="Arial Black"/>
              </a:rPr>
              <a:t>DE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10" b="0">
                <a:latin typeface="Arial Black"/>
                <a:cs typeface="Arial Black"/>
              </a:rPr>
              <a:t>ESTADO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0" b="0">
                <a:latin typeface="Arial Black"/>
                <a:cs typeface="Arial Black"/>
              </a:rPr>
              <a:t>PARA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5" b="0">
                <a:latin typeface="Arial Black"/>
                <a:cs typeface="Arial Black"/>
              </a:rPr>
              <a:t>EL</a:t>
            </a:r>
            <a:endParaRPr sz="2500">
              <a:latin typeface="Arial Black"/>
              <a:cs typeface="Arial Black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334772" y="187631"/>
            <a:ext cx="8281034" cy="3597275"/>
          </a:xfrm>
          <a:prstGeom prst="rect">
            <a:avLst/>
          </a:prstGeom>
        </p:spPr>
        <p:txBody>
          <a:bodyPr wrap="square" lIns="0" tIns="2362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860"/>
              </a:spcBef>
            </a:pPr>
            <a:r>
              <a:rPr dirty="0" sz="2500" spc="-30">
                <a:solidFill>
                  <a:srgbClr val="FFFFFF"/>
                </a:solidFill>
                <a:latin typeface="Arial Black"/>
                <a:cs typeface="Arial Black"/>
              </a:rPr>
              <a:t>ENFRENTAMIENTO</a:t>
            </a:r>
            <a:r>
              <a:rPr dirty="0" sz="25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AL</a:t>
            </a:r>
            <a:r>
              <a:rPr dirty="0" sz="2500" spc="-9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CAMBIO</a:t>
            </a:r>
            <a:r>
              <a:rPr dirty="0" sz="2500" spc="-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CLIMÁTICO</a:t>
            </a:r>
            <a:endParaRPr sz="2500">
              <a:latin typeface="Arial Black"/>
              <a:cs typeface="Arial Black"/>
            </a:endParaRPr>
          </a:p>
          <a:p>
            <a:pPr marL="22860">
              <a:lnSpc>
                <a:spcPct val="100000"/>
              </a:lnSpc>
              <a:spcBef>
                <a:spcPts val="1975"/>
              </a:spcBef>
            </a:pPr>
            <a:r>
              <a:rPr dirty="0" sz="2800">
                <a:solidFill>
                  <a:srgbClr val="001F5F"/>
                </a:solidFill>
                <a:latin typeface="Arial Black"/>
                <a:cs typeface="Arial Black"/>
              </a:rPr>
              <a:t>Tarea</a:t>
            </a:r>
            <a:r>
              <a:rPr dirty="0" sz="2800" spc="-125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dirty="0" sz="2800" spc="-25">
                <a:solidFill>
                  <a:srgbClr val="001F5F"/>
                </a:solidFill>
                <a:latin typeface="Arial Black"/>
                <a:cs typeface="Arial Black"/>
              </a:rPr>
              <a:t>5.</a:t>
            </a:r>
            <a:endParaRPr sz="2800">
              <a:latin typeface="Arial Black"/>
              <a:cs typeface="Arial Black"/>
            </a:endParaRPr>
          </a:p>
          <a:p>
            <a:pPr algn="just" marL="480059" marR="5080" indent="-457200">
              <a:lnSpc>
                <a:spcPct val="100000"/>
              </a:lnSpc>
              <a:spcBef>
                <a:spcPts val="2180"/>
              </a:spcBef>
              <a:buFont typeface="Wingdings"/>
              <a:buChar char=""/>
              <a:tabLst>
                <a:tab pos="480059" algn="l"/>
              </a:tabLst>
            </a:pPr>
            <a:r>
              <a:rPr dirty="0" sz="2200">
                <a:latin typeface="Arial MT"/>
                <a:cs typeface="Arial MT"/>
              </a:rPr>
              <a:t>Dirigir</a:t>
            </a:r>
            <a:r>
              <a:rPr dirty="0" sz="2200" spc="4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la</a:t>
            </a:r>
            <a:r>
              <a:rPr dirty="0" sz="2200" spc="4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reforestación</a:t>
            </a:r>
            <a:r>
              <a:rPr dirty="0" sz="2200" spc="5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hacia</a:t>
            </a:r>
            <a:r>
              <a:rPr dirty="0" sz="2200" spc="5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la</a:t>
            </a:r>
            <a:r>
              <a:rPr dirty="0" sz="2200" spc="4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máxima</a:t>
            </a:r>
            <a:r>
              <a:rPr dirty="0" sz="2200" spc="5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protección</a:t>
            </a:r>
            <a:r>
              <a:rPr dirty="0" sz="2200" spc="5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50">
                <a:latin typeface="Arial MT"/>
                <a:cs typeface="Arial MT"/>
              </a:rPr>
              <a:t>  </a:t>
            </a:r>
            <a:r>
              <a:rPr dirty="0" sz="2200" spc="-25">
                <a:latin typeface="Arial MT"/>
                <a:cs typeface="Arial MT"/>
              </a:rPr>
              <a:t>los </a:t>
            </a:r>
            <a:r>
              <a:rPr dirty="0" sz="2200">
                <a:latin typeface="Arial MT"/>
                <a:cs typeface="Arial MT"/>
              </a:rPr>
              <a:t>suelos</a:t>
            </a:r>
            <a:r>
              <a:rPr dirty="0" sz="2200" spc="2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y</a:t>
            </a:r>
            <a:r>
              <a:rPr dirty="0" sz="2200" spc="1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las</a:t>
            </a:r>
            <a:r>
              <a:rPr dirty="0" sz="2200" spc="2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aguas</a:t>
            </a:r>
            <a:r>
              <a:rPr dirty="0" sz="2200" spc="2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en</a:t>
            </a:r>
            <a:r>
              <a:rPr dirty="0" sz="2200" spc="1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cantidad</a:t>
            </a:r>
            <a:r>
              <a:rPr dirty="0" sz="2200" spc="2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y</a:t>
            </a:r>
            <a:r>
              <a:rPr dirty="0" sz="2200" spc="2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calidad;</a:t>
            </a:r>
            <a:r>
              <a:rPr dirty="0" sz="2200" spc="1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así</a:t>
            </a:r>
            <a:r>
              <a:rPr dirty="0" sz="2200" spc="2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como</a:t>
            </a:r>
            <a:r>
              <a:rPr dirty="0" sz="2200" spc="1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25">
                <a:latin typeface="Arial MT"/>
                <a:cs typeface="Arial MT"/>
              </a:rPr>
              <a:t>  </a:t>
            </a:r>
            <a:r>
              <a:rPr dirty="0" sz="2200" spc="-25">
                <a:latin typeface="Arial MT"/>
                <a:cs typeface="Arial MT"/>
              </a:rPr>
              <a:t>la </a:t>
            </a:r>
            <a:r>
              <a:rPr dirty="0" sz="2200">
                <a:latin typeface="Arial MT"/>
                <a:cs typeface="Arial MT"/>
              </a:rPr>
              <a:t>recuperación</a:t>
            </a:r>
            <a:r>
              <a:rPr dirty="0" sz="2200" spc="4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4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los</a:t>
            </a:r>
            <a:r>
              <a:rPr dirty="0" sz="2200" spc="43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manglares</a:t>
            </a:r>
            <a:r>
              <a:rPr dirty="0" sz="2200" spc="4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más</a:t>
            </a:r>
            <a:r>
              <a:rPr dirty="0" sz="2200" spc="4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afectados.</a:t>
            </a:r>
            <a:r>
              <a:rPr dirty="0" sz="2200" spc="41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Priorizar</a:t>
            </a:r>
            <a:r>
              <a:rPr dirty="0" sz="2200" spc="434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los </a:t>
            </a:r>
            <a:r>
              <a:rPr dirty="0" sz="2200">
                <a:latin typeface="Arial MT"/>
                <a:cs typeface="Arial MT"/>
              </a:rPr>
              <a:t>embalses,</a:t>
            </a:r>
            <a:r>
              <a:rPr dirty="0" sz="2200" spc="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canales</a:t>
            </a:r>
            <a:r>
              <a:rPr dirty="0" sz="2200" spc="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y</a:t>
            </a:r>
            <a:r>
              <a:rPr dirty="0" sz="2200" spc="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franjas</a:t>
            </a:r>
            <a:r>
              <a:rPr dirty="0" sz="2200" spc="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hidrorreguladoras</a:t>
            </a:r>
            <a:r>
              <a:rPr dirty="0" sz="2200" spc="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las</a:t>
            </a:r>
            <a:r>
              <a:rPr dirty="0" sz="2200" spc="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cuencas </a:t>
            </a:r>
            <a:r>
              <a:rPr dirty="0" sz="2200">
                <a:latin typeface="Arial MT"/>
                <a:cs typeface="Arial MT"/>
              </a:rPr>
              <a:t>tributarias</a:t>
            </a:r>
            <a:r>
              <a:rPr dirty="0" sz="2200" spc="-1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-1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las</a:t>
            </a:r>
            <a:r>
              <a:rPr dirty="0" sz="2200" spc="-1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principales</a:t>
            </a:r>
            <a:r>
              <a:rPr dirty="0" sz="2200" spc="-1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bahías</a:t>
            </a:r>
            <a:r>
              <a:rPr dirty="0" sz="2200" spc="-1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y</a:t>
            </a:r>
            <a:r>
              <a:rPr dirty="0" sz="2200" spc="-2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-2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las</a:t>
            </a:r>
            <a:r>
              <a:rPr dirty="0" sz="2200" spc="-1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costas</a:t>
            </a:r>
            <a:r>
              <a:rPr dirty="0" sz="2200" spc="-1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-20">
                <a:latin typeface="Arial MT"/>
                <a:cs typeface="Arial MT"/>
              </a:rPr>
              <a:t>  </a:t>
            </a:r>
            <a:r>
              <a:rPr dirty="0" sz="2200" spc="-25">
                <a:latin typeface="Arial MT"/>
                <a:cs typeface="Arial MT"/>
              </a:rPr>
              <a:t>la </a:t>
            </a:r>
            <a:r>
              <a:rPr dirty="0" sz="2200">
                <a:latin typeface="Arial MT"/>
                <a:cs typeface="Arial MT"/>
              </a:rPr>
              <a:t>plataforma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insular.</a:t>
            </a:r>
            <a:endParaRPr sz="22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83083" rIns="0" bIns="0" rtlCol="0" vert="horz">
            <a:spAutoFit/>
          </a:bodyPr>
          <a:lstStyle/>
          <a:p>
            <a:pPr marL="936625">
              <a:lnSpc>
                <a:spcPct val="100000"/>
              </a:lnSpc>
              <a:spcBef>
                <a:spcPts val="105"/>
              </a:spcBef>
            </a:pPr>
            <a:r>
              <a:rPr dirty="0" sz="4400" b="0">
                <a:solidFill>
                  <a:srgbClr val="000000"/>
                </a:solidFill>
                <a:latin typeface="Calibri"/>
                <a:cs typeface="Calibri"/>
              </a:rPr>
              <a:t>Cuencas</a:t>
            </a:r>
            <a:r>
              <a:rPr dirty="0" sz="4400" spc="-9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400" spc="-10" b="0">
                <a:solidFill>
                  <a:srgbClr val="000000"/>
                </a:solidFill>
                <a:latin typeface="Calibri"/>
                <a:cs typeface="Calibri"/>
              </a:rPr>
              <a:t>hidrorreguladoras</a:t>
            </a:r>
            <a:endParaRPr sz="4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29251" y="1571625"/>
            <a:ext cx="3381375" cy="3500501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2912" y="1786001"/>
            <a:ext cx="3857625" cy="3286125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507288" y="5305425"/>
            <a:ext cx="310642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Calibri"/>
                <a:cs typeface="Calibri"/>
              </a:rPr>
              <a:t>Río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Ariguanabo</a:t>
            </a:r>
            <a:r>
              <a:rPr dirty="0" sz="1800" spc="-3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con</a:t>
            </a:r>
            <a:r>
              <a:rPr dirty="0" sz="1800" spc="-5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su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franja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spc="-25" b="1">
                <a:latin typeface="Calibri"/>
                <a:cs typeface="Calibri"/>
              </a:rPr>
              <a:t>de </a:t>
            </a:r>
            <a:r>
              <a:rPr dirty="0" sz="1800" b="1">
                <a:latin typeface="Calibri"/>
                <a:cs typeface="Calibri"/>
              </a:rPr>
              <a:t>bosques</a:t>
            </a:r>
            <a:r>
              <a:rPr dirty="0" sz="1800" spc="38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que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debe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ser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protegida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4723003" y="5376773"/>
            <a:ext cx="3576954" cy="8489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latin typeface="Calibri"/>
                <a:cs typeface="Calibri"/>
              </a:rPr>
              <a:t>Desembocadura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del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río</a:t>
            </a:r>
            <a:r>
              <a:rPr dirty="0" sz="1800" spc="-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Banes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,</a:t>
            </a:r>
            <a:r>
              <a:rPr dirty="0" sz="1800" spc="5" b="1">
                <a:latin typeface="Calibri"/>
                <a:cs typeface="Calibri"/>
              </a:rPr>
              <a:t> </a:t>
            </a:r>
            <a:r>
              <a:rPr dirty="0" sz="1800" spc="-25" b="1">
                <a:latin typeface="Calibri"/>
                <a:cs typeface="Calibri"/>
              </a:rPr>
              <a:t>el </a:t>
            </a:r>
            <a:r>
              <a:rPr dirty="0" sz="1800" b="1">
                <a:latin typeface="Calibri"/>
                <a:cs typeface="Calibri"/>
              </a:rPr>
              <a:t>manglar</a:t>
            </a:r>
            <a:r>
              <a:rPr dirty="0" sz="1800" spc="-5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logró</a:t>
            </a:r>
            <a:r>
              <a:rPr dirty="0" sz="1800" spc="-6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recuperarse,</a:t>
            </a:r>
            <a:r>
              <a:rPr dirty="0" sz="1800" spc="-7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está</a:t>
            </a:r>
            <a:r>
              <a:rPr dirty="0" sz="1800" spc="-5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entre </a:t>
            </a:r>
            <a:r>
              <a:rPr dirty="0" sz="1800" b="1">
                <a:latin typeface="Calibri"/>
                <a:cs typeface="Calibri"/>
              </a:rPr>
              <a:t>zonas</a:t>
            </a:r>
            <a:r>
              <a:rPr dirty="0" sz="1800" spc="-5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priorizadas</a:t>
            </a:r>
            <a:r>
              <a:rPr dirty="0" sz="1800" spc="-4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en</a:t>
            </a:r>
            <a:r>
              <a:rPr dirty="0" sz="1800" spc="-7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la</a:t>
            </a:r>
            <a:r>
              <a:rPr dirty="0" sz="1800" spc="-3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costa</a:t>
            </a:r>
            <a:r>
              <a:rPr dirty="0" sz="1800" spc="-45" b="1">
                <a:latin typeface="Calibri"/>
                <a:cs typeface="Calibri"/>
              </a:rPr>
              <a:t> </a:t>
            </a:r>
            <a:r>
              <a:rPr dirty="0" sz="1800" spc="-20" b="1">
                <a:latin typeface="Calibri"/>
                <a:cs typeface="Calibri"/>
              </a:rPr>
              <a:t>norte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2912" y="1428788"/>
            <a:ext cx="8001000" cy="48529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0240" y="318008"/>
            <a:ext cx="757745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2916555" algn="l"/>
                <a:tab pos="3369945" algn="l"/>
                <a:tab pos="4160520" algn="l"/>
              </a:tabLst>
            </a:pPr>
            <a:r>
              <a:rPr dirty="0" sz="2400">
                <a:solidFill>
                  <a:srgbClr val="000000"/>
                </a:solidFill>
              </a:rPr>
              <a:t>Cuenca</a:t>
            </a:r>
            <a:r>
              <a:rPr dirty="0" sz="2400" spc="-50">
                <a:solidFill>
                  <a:srgbClr val="000000"/>
                </a:solidFill>
              </a:rPr>
              <a:t> </a:t>
            </a:r>
            <a:r>
              <a:rPr dirty="0" sz="2400" spc="-10">
                <a:solidFill>
                  <a:srgbClr val="000000"/>
                </a:solidFill>
              </a:rPr>
              <a:t>hidrorreguladora</a:t>
            </a:r>
            <a:r>
              <a:rPr dirty="0" sz="2400" spc="-70">
                <a:solidFill>
                  <a:srgbClr val="000000"/>
                </a:solidFill>
              </a:rPr>
              <a:t> </a:t>
            </a:r>
            <a:r>
              <a:rPr dirty="0" sz="2400">
                <a:solidFill>
                  <a:srgbClr val="000000"/>
                </a:solidFill>
              </a:rPr>
              <a:t>del</a:t>
            </a:r>
            <a:r>
              <a:rPr dirty="0" sz="2400" spc="-55">
                <a:solidFill>
                  <a:srgbClr val="000000"/>
                </a:solidFill>
              </a:rPr>
              <a:t> </a:t>
            </a:r>
            <a:r>
              <a:rPr dirty="0" sz="2400" spc="-25">
                <a:solidFill>
                  <a:srgbClr val="000000"/>
                </a:solidFill>
              </a:rPr>
              <a:t>río</a:t>
            </a:r>
            <a:r>
              <a:rPr dirty="0" sz="2400">
                <a:solidFill>
                  <a:srgbClr val="000000"/>
                </a:solidFill>
              </a:rPr>
              <a:t>	Capellanía</a:t>
            </a:r>
            <a:r>
              <a:rPr dirty="0" sz="2400" spc="-60">
                <a:solidFill>
                  <a:srgbClr val="000000"/>
                </a:solidFill>
              </a:rPr>
              <a:t> </a:t>
            </a:r>
            <a:r>
              <a:rPr dirty="0" sz="2400">
                <a:solidFill>
                  <a:srgbClr val="000000"/>
                </a:solidFill>
              </a:rPr>
              <a:t>,</a:t>
            </a:r>
            <a:r>
              <a:rPr dirty="0" sz="2400" spc="-55">
                <a:solidFill>
                  <a:srgbClr val="000000"/>
                </a:solidFill>
              </a:rPr>
              <a:t> </a:t>
            </a:r>
            <a:r>
              <a:rPr dirty="0" sz="2400" spc="-10">
                <a:solidFill>
                  <a:srgbClr val="000000"/>
                </a:solidFill>
              </a:rPr>
              <a:t>contaminada</a:t>
            </a:r>
            <a:r>
              <a:rPr dirty="0" sz="2400" spc="-55">
                <a:solidFill>
                  <a:srgbClr val="000000"/>
                </a:solidFill>
              </a:rPr>
              <a:t> </a:t>
            </a:r>
            <a:r>
              <a:rPr dirty="0" sz="2400" spc="-50">
                <a:solidFill>
                  <a:srgbClr val="000000"/>
                </a:solidFill>
              </a:rPr>
              <a:t>y </a:t>
            </a:r>
            <a:r>
              <a:rPr dirty="0" sz="2400">
                <a:solidFill>
                  <a:srgbClr val="000000"/>
                </a:solidFill>
              </a:rPr>
              <a:t>con</a:t>
            </a:r>
            <a:r>
              <a:rPr dirty="0" sz="2400" spc="-60">
                <a:solidFill>
                  <a:srgbClr val="000000"/>
                </a:solidFill>
              </a:rPr>
              <a:t> </a:t>
            </a:r>
            <a:r>
              <a:rPr dirty="0" sz="2400">
                <a:solidFill>
                  <a:srgbClr val="000000"/>
                </a:solidFill>
              </a:rPr>
              <a:t>carencia</a:t>
            </a:r>
            <a:r>
              <a:rPr dirty="0" sz="2400" spc="-75">
                <a:solidFill>
                  <a:srgbClr val="000000"/>
                </a:solidFill>
              </a:rPr>
              <a:t> </a:t>
            </a:r>
            <a:r>
              <a:rPr dirty="0" sz="2400">
                <a:solidFill>
                  <a:srgbClr val="000000"/>
                </a:solidFill>
              </a:rPr>
              <a:t>de</a:t>
            </a:r>
            <a:r>
              <a:rPr dirty="0" sz="2400" spc="-50">
                <a:solidFill>
                  <a:srgbClr val="000000"/>
                </a:solidFill>
              </a:rPr>
              <a:t> </a:t>
            </a:r>
            <a:r>
              <a:rPr dirty="0" sz="2400" spc="-10">
                <a:solidFill>
                  <a:srgbClr val="000000"/>
                </a:solidFill>
              </a:rPr>
              <a:t>franja</a:t>
            </a:r>
            <a:r>
              <a:rPr dirty="0" sz="2400">
                <a:solidFill>
                  <a:srgbClr val="000000"/>
                </a:solidFill>
              </a:rPr>
              <a:t>	</a:t>
            </a:r>
            <a:r>
              <a:rPr dirty="0" sz="2400" spc="-25">
                <a:solidFill>
                  <a:srgbClr val="000000"/>
                </a:solidFill>
              </a:rPr>
              <a:t>de</a:t>
            </a:r>
            <a:r>
              <a:rPr dirty="0" sz="2400">
                <a:solidFill>
                  <a:srgbClr val="000000"/>
                </a:solidFill>
              </a:rPr>
              <a:t>	bosque</a:t>
            </a:r>
            <a:r>
              <a:rPr dirty="0" sz="2400" spc="-105">
                <a:solidFill>
                  <a:srgbClr val="000000"/>
                </a:solidFill>
              </a:rPr>
              <a:t> </a:t>
            </a:r>
            <a:r>
              <a:rPr dirty="0" sz="2400" spc="-10">
                <a:solidFill>
                  <a:srgbClr val="000000"/>
                </a:solidFill>
              </a:rPr>
              <a:t>protector</a:t>
            </a:r>
            <a:endParaRPr sz="240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571500" y="261620"/>
            <a:ext cx="8063230" cy="3887470"/>
            <a:chOff x="571500" y="261620"/>
            <a:chExt cx="8063230" cy="38874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500" y="261620"/>
              <a:ext cx="8063127" cy="388747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25827" y="377126"/>
              <a:ext cx="1121511" cy="1054417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143000" y="25"/>
            <a:ext cx="6143625" cy="523240"/>
          </a:xfrm>
          <a:prstGeom prst="rect"/>
          <a:solidFill>
            <a:srgbClr val="4F81BC"/>
          </a:solidFill>
          <a:ln w="9525">
            <a:solidFill>
              <a:srgbClr val="FFFF00"/>
            </a:solidFill>
          </a:ln>
        </p:spPr>
        <p:txBody>
          <a:bodyPr wrap="square" lIns="0" tIns="22225" rIns="0" bIns="0" rtlCol="0" vert="horz">
            <a:spAutoFit/>
          </a:bodyPr>
          <a:lstStyle/>
          <a:p>
            <a:pPr algn="ctr" marL="80010">
              <a:lnSpc>
                <a:spcPct val="100000"/>
              </a:lnSpc>
              <a:spcBef>
                <a:spcPts val="175"/>
              </a:spcBef>
            </a:pPr>
            <a:r>
              <a:rPr dirty="0" sz="2800" i="1">
                <a:solidFill>
                  <a:srgbClr val="C0504D"/>
                </a:solidFill>
                <a:latin typeface="Calibri"/>
                <a:cs typeface="Calibri"/>
              </a:rPr>
              <a:t>Cuenca</a:t>
            </a:r>
            <a:r>
              <a:rPr dirty="0" sz="2800" spc="-100" i="1">
                <a:solidFill>
                  <a:srgbClr val="C0504D"/>
                </a:solidFill>
                <a:latin typeface="Calibri"/>
                <a:cs typeface="Calibri"/>
              </a:rPr>
              <a:t> </a:t>
            </a:r>
            <a:r>
              <a:rPr dirty="0" sz="2800" spc="-25" i="1">
                <a:solidFill>
                  <a:srgbClr val="C0504D"/>
                </a:solidFill>
                <a:latin typeface="Calibri"/>
                <a:cs typeface="Calibri"/>
              </a:rPr>
              <a:t>Sur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50240" y="4097782"/>
            <a:ext cx="8238490" cy="2220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Calibri"/>
                <a:cs typeface="Calibri"/>
              </a:rPr>
              <a:t>Con</a:t>
            </a:r>
            <a:r>
              <a:rPr dirty="0" sz="2400" spc="204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una</a:t>
            </a:r>
            <a:r>
              <a:rPr dirty="0" sz="2400" spc="21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longitud</a:t>
            </a:r>
            <a:r>
              <a:rPr dirty="0" sz="2400" spc="21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de</a:t>
            </a:r>
            <a:r>
              <a:rPr dirty="0" sz="2400" spc="21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alrededor</a:t>
            </a:r>
            <a:r>
              <a:rPr dirty="0" sz="2400" spc="204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de</a:t>
            </a:r>
            <a:r>
              <a:rPr dirty="0" sz="2400" spc="21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120</a:t>
            </a:r>
            <a:r>
              <a:rPr dirty="0" sz="2400" spc="204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km</a:t>
            </a:r>
            <a:r>
              <a:rPr dirty="0" sz="2400" spc="21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y</a:t>
            </a:r>
            <a:r>
              <a:rPr dirty="0" sz="2400" spc="21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una</a:t>
            </a:r>
            <a:r>
              <a:rPr dirty="0" sz="2400" spc="204">
                <a:latin typeface="Calibri"/>
                <a:cs typeface="Calibri"/>
              </a:rPr>
              <a:t>  </a:t>
            </a:r>
            <a:r>
              <a:rPr dirty="0" sz="2400" spc="-10">
                <a:latin typeface="Calibri"/>
                <a:cs typeface="Calibri"/>
              </a:rPr>
              <a:t>anchura </a:t>
            </a:r>
            <a:r>
              <a:rPr dirty="0" sz="2400">
                <a:latin typeface="Calibri"/>
                <a:cs typeface="Calibri"/>
              </a:rPr>
              <a:t>aproximada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25 km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la Cuenca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Sur es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el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acuífero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más </a:t>
            </a:r>
            <a:r>
              <a:rPr dirty="0" sz="2400" spc="-10">
                <a:latin typeface="Calibri"/>
                <a:cs typeface="Calibri"/>
              </a:rPr>
              <a:t>importante </a:t>
            </a:r>
            <a:r>
              <a:rPr dirty="0" sz="2400">
                <a:latin typeface="Calibri"/>
                <a:cs typeface="Calibri"/>
              </a:rPr>
              <a:t>de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las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provincias</a:t>
            </a:r>
            <a:r>
              <a:rPr dirty="0" sz="2400" spc="-6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Artemisa</a:t>
            </a:r>
            <a:r>
              <a:rPr dirty="0" sz="2400" spc="-5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y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Mayabeque.</a:t>
            </a:r>
            <a:endParaRPr sz="2400">
              <a:latin typeface="Calibri"/>
              <a:cs typeface="Calibri"/>
            </a:endParaRPr>
          </a:p>
          <a:p>
            <a:pPr algn="just" marL="12700" marR="5080">
              <a:lnSpc>
                <a:spcPct val="100000"/>
              </a:lnSpc>
            </a:pPr>
            <a:r>
              <a:rPr dirty="0" sz="2400">
                <a:latin typeface="Calibri"/>
                <a:cs typeface="Calibri"/>
              </a:rPr>
              <a:t>Es</a:t>
            </a:r>
            <a:r>
              <a:rPr dirty="0" sz="2400" spc="5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abierta</a:t>
            </a:r>
            <a:r>
              <a:rPr dirty="0" sz="2400" spc="4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al</a:t>
            </a:r>
            <a:r>
              <a:rPr dirty="0" sz="2400" spc="5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mar.</a:t>
            </a:r>
            <a:r>
              <a:rPr dirty="0" sz="2400" spc="250">
                <a:latin typeface="Calibri"/>
                <a:cs typeface="Calibri"/>
              </a:rPr>
              <a:t>   </a:t>
            </a:r>
            <a:r>
              <a:rPr dirty="0" sz="2400">
                <a:latin typeface="Calibri"/>
                <a:cs typeface="Calibri"/>
              </a:rPr>
              <a:t>Su</a:t>
            </a:r>
            <a:r>
              <a:rPr dirty="0" sz="2400" spc="40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alimentación</a:t>
            </a:r>
            <a:r>
              <a:rPr dirty="0" sz="2400" spc="5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depende</a:t>
            </a:r>
            <a:r>
              <a:rPr dirty="0" sz="2400" spc="5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del</a:t>
            </a:r>
            <a:r>
              <a:rPr dirty="0" sz="2400" spc="55">
                <a:latin typeface="Calibri"/>
                <a:cs typeface="Calibri"/>
              </a:rPr>
              <a:t>  </a:t>
            </a:r>
            <a:r>
              <a:rPr dirty="0" sz="2400">
                <a:latin typeface="Calibri"/>
                <a:cs typeface="Calibri"/>
              </a:rPr>
              <a:t>régimen</a:t>
            </a:r>
            <a:r>
              <a:rPr dirty="0" sz="2400" spc="55">
                <a:latin typeface="Calibri"/>
                <a:cs typeface="Calibri"/>
              </a:rPr>
              <a:t>  </a:t>
            </a:r>
            <a:r>
              <a:rPr dirty="0" sz="2400" spc="-25">
                <a:latin typeface="Calibri"/>
                <a:cs typeface="Calibri"/>
              </a:rPr>
              <a:t>de </a:t>
            </a:r>
            <a:r>
              <a:rPr dirty="0" sz="2400">
                <a:latin typeface="Calibri"/>
                <a:cs typeface="Calibri"/>
              </a:rPr>
              <a:t>lluvias,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las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cuales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debido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al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intenso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desarrollo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del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carso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se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infiltran </a:t>
            </a:r>
            <a:r>
              <a:rPr dirty="0" sz="2400">
                <a:latin typeface="Calibri"/>
                <a:cs typeface="Calibri"/>
              </a:rPr>
              <a:t>en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considerable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proporción.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535940" y="1607642"/>
            <a:ext cx="8034020" cy="44164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355600" algn="l"/>
                <a:tab pos="3406140" algn="l"/>
              </a:tabLst>
            </a:pPr>
            <a:r>
              <a:rPr dirty="0" sz="3200">
                <a:latin typeface="Calibri"/>
                <a:cs typeface="Calibri"/>
              </a:rPr>
              <a:t>La</a:t>
            </a:r>
            <a:r>
              <a:rPr dirty="0" sz="3200" spc="-3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Cuenca</a:t>
            </a:r>
            <a:r>
              <a:rPr dirty="0" sz="3200" spc="-3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Sur</a:t>
            </a:r>
            <a:r>
              <a:rPr dirty="0" sz="3200" spc="-2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es</a:t>
            </a:r>
            <a:r>
              <a:rPr dirty="0" sz="3200" spc="-4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abierta</a:t>
            </a:r>
            <a:r>
              <a:rPr dirty="0" sz="3200" spc="-2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en</a:t>
            </a:r>
            <a:r>
              <a:rPr dirty="0" sz="3200" spc="-3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su</a:t>
            </a:r>
            <a:r>
              <a:rPr dirty="0" sz="3200" spc="-3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porción</a:t>
            </a:r>
            <a:r>
              <a:rPr dirty="0" sz="3200" spc="-3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sur</a:t>
            </a:r>
            <a:r>
              <a:rPr dirty="0" sz="3200" spc="-45">
                <a:latin typeface="Calibri"/>
                <a:cs typeface="Calibri"/>
              </a:rPr>
              <a:t> </a:t>
            </a:r>
            <a:r>
              <a:rPr dirty="0" sz="3200" spc="-25">
                <a:latin typeface="Calibri"/>
                <a:cs typeface="Calibri"/>
              </a:rPr>
              <a:t>por </a:t>
            </a:r>
            <a:r>
              <a:rPr dirty="0" sz="3200">
                <a:latin typeface="Calibri"/>
                <a:cs typeface="Calibri"/>
              </a:rPr>
              <a:t>lo</a:t>
            </a:r>
            <a:r>
              <a:rPr dirty="0" sz="3200" spc="-9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que</a:t>
            </a:r>
            <a:r>
              <a:rPr dirty="0" sz="3200" spc="-7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está</a:t>
            </a:r>
            <a:r>
              <a:rPr dirty="0" sz="3200" spc="-70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interconectada</a:t>
            </a:r>
            <a:r>
              <a:rPr dirty="0" sz="3200" spc="-7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con</a:t>
            </a:r>
            <a:r>
              <a:rPr dirty="0" sz="3200" spc="-8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el</a:t>
            </a:r>
            <a:r>
              <a:rPr dirty="0" sz="3200" spc="-85">
                <a:latin typeface="Calibri"/>
                <a:cs typeface="Calibri"/>
              </a:rPr>
              <a:t> </a:t>
            </a:r>
            <a:r>
              <a:rPr dirty="0" sz="3200" spc="-55">
                <a:latin typeface="Calibri"/>
                <a:cs typeface="Calibri"/>
              </a:rPr>
              <a:t>mar,</a:t>
            </a:r>
            <a:r>
              <a:rPr dirty="0" sz="3200" spc="-70">
                <a:latin typeface="Calibri"/>
                <a:cs typeface="Calibri"/>
              </a:rPr>
              <a:t> </a:t>
            </a:r>
            <a:r>
              <a:rPr dirty="0" sz="3200" spc="-20">
                <a:latin typeface="Calibri"/>
                <a:cs typeface="Calibri"/>
              </a:rPr>
              <a:t>esto </a:t>
            </a:r>
            <a:r>
              <a:rPr dirty="0" sz="3200">
                <a:latin typeface="Calibri"/>
                <a:cs typeface="Calibri"/>
              </a:rPr>
              <a:t>unido</a:t>
            </a:r>
            <a:r>
              <a:rPr dirty="0" sz="3200" spc="-5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</a:t>
            </a:r>
            <a:r>
              <a:rPr dirty="0" sz="3200" spc="-6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que</a:t>
            </a:r>
            <a:r>
              <a:rPr dirty="0" sz="3200" spc="-5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los</a:t>
            </a:r>
            <a:r>
              <a:rPr dirty="0" sz="3200" spc="-6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ingresos</a:t>
            </a:r>
            <a:r>
              <a:rPr dirty="0" sz="3200" spc="-7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al</a:t>
            </a:r>
            <a:r>
              <a:rPr dirty="0" sz="3200" spc="-6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acuífero</a:t>
            </a:r>
            <a:r>
              <a:rPr dirty="0" sz="3200" spc="-6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producto </a:t>
            </a:r>
            <a:r>
              <a:rPr dirty="0" sz="3200">
                <a:latin typeface="Calibri"/>
                <a:cs typeface="Calibri"/>
              </a:rPr>
              <a:t>de</a:t>
            </a:r>
            <a:r>
              <a:rPr dirty="0" sz="3200" spc="-3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las</a:t>
            </a:r>
            <a:r>
              <a:rPr dirty="0" sz="3200" spc="-3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precipitaciones</a:t>
            </a:r>
            <a:r>
              <a:rPr dirty="0" sz="3200" spc="-4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durante</a:t>
            </a:r>
            <a:r>
              <a:rPr dirty="0" sz="3200" spc="-3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el</a:t>
            </a:r>
            <a:r>
              <a:rPr dirty="0" sz="3200" spc="-30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período </a:t>
            </a:r>
            <a:r>
              <a:rPr dirty="0" sz="3200">
                <a:latin typeface="Calibri"/>
                <a:cs typeface="Calibri"/>
              </a:rPr>
              <a:t>húmedo</a:t>
            </a:r>
            <a:r>
              <a:rPr dirty="0" sz="3200" spc="-114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presentaron</a:t>
            </a:r>
            <a:r>
              <a:rPr dirty="0" sz="3200" spc="-140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durante</a:t>
            </a:r>
            <a:r>
              <a:rPr dirty="0" sz="3200" spc="-13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muchos</a:t>
            </a:r>
            <a:r>
              <a:rPr dirty="0" sz="3200" spc="-11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años</a:t>
            </a:r>
            <a:r>
              <a:rPr dirty="0" sz="3200" spc="-125">
                <a:latin typeface="Calibri"/>
                <a:cs typeface="Calibri"/>
              </a:rPr>
              <a:t> </a:t>
            </a:r>
            <a:r>
              <a:rPr dirty="0" sz="3200" spc="-25">
                <a:latin typeface="Calibri"/>
                <a:cs typeface="Calibri"/>
              </a:rPr>
              <a:t>un </a:t>
            </a:r>
            <a:r>
              <a:rPr dirty="0" sz="3200">
                <a:latin typeface="Calibri"/>
                <a:cs typeface="Calibri"/>
              </a:rPr>
              <a:t>déficit</a:t>
            </a:r>
            <a:r>
              <a:rPr dirty="0" sz="3200" spc="-11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continuo</a:t>
            </a:r>
            <a:r>
              <a:rPr dirty="0" sz="3200" spc="-95">
                <a:latin typeface="Calibri"/>
                <a:cs typeface="Calibri"/>
              </a:rPr>
              <a:t> </a:t>
            </a:r>
            <a:r>
              <a:rPr dirty="0" sz="3200" spc="-50">
                <a:latin typeface="Calibri"/>
                <a:cs typeface="Calibri"/>
              </a:rPr>
              <a:t>y</a:t>
            </a:r>
            <a:r>
              <a:rPr dirty="0" sz="3200">
                <a:latin typeface="Calibri"/>
                <a:cs typeface="Calibri"/>
              </a:rPr>
              <a:t>	la</a:t>
            </a:r>
            <a:r>
              <a:rPr dirty="0" sz="3200" spc="-9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explotación</a:t>
            </a:r>
            <a:r>
              <a:rPr dirty="0" sz="3200" spc="-100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intensiva</a:t>
            </a:r>
            <a:r>
              <a:rPr dirty="0" sz="3200" spc="-80">
                <a:latin typeface="Calibri"/>
                <a:cs typeface="Calibri"/>
              </a:rPr>
              <a:t> </a:t>
            </a:r>
            <a:r>
              <a:rPr dirty="0" sz="3200" spc="-25">
                <a:latin typeface="Calibri"/>
                <a:cs typeface="Calibri"/>
              </a:rPr>
              <a:t>del </a:t>
            </a:r>
            <a:r>
              <a:rPr dirty="0" sz="3200" spc="-10">
                <a:latin typeface="Calibri"/>
                <a:cs typeface="Calibri"/>
              </a:rPr>
              <a:t>acuífero,</a:t>
            </a:r>
            <a:r>
              <a:rPr dirty="0" sz="3200" spc="-9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provocó</a:t>
            </a:r>
            <a:r>
              <a:rPr dirty="0" sz="3200" spc="-12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el</a:t>
            </a:r>
            <a:r>
              <a:rPr dirty="0" sz="3200" spc="-10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deterioro</a:t>
            </a:r>
            <a:r>
              <a:rPr dirty="0" sz="3200" spc="-11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paulatino</a:t>
            </a:r>
            <a:r>
              <a:rPr dirty="0" sz="3200" spc="-7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de</a:t>
            </a:r>
            <a:r>
              <a:rPr dirty="0" sz="3200" spc="-95">
                <a:latin typeface="Calibri"/>
                <a:cs typeface="Calibri"/>
              </a:rPr>
              <a:t> </a:t>
            </a:r>
            <a:r>
              <a:rPr dirty="0" sz="3200" spc="-25">
                <a:latin typeface="Calibri"/>
                <a:cs typeface="Calibri"/>
              </a:rPr>
              <a:t>la </a:t>
            </a:r>
            <a:r>
              <a:rPr dirty="0" sz="3200">
                <a:latin typeface="Calibri"/>
                <a:cs typeface="Calibri"/>
              </a:rPr>
              <a:t>calidad</a:t>
            </a:r>
            <a:r>
              <a:rPr dirty="0" sz="3200" spc="-6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química</a:t>
            </a:r>
            <a:r>
              <a:rPr dirty="0" sz="3200" spc="-5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del</a:t>
            </a:r>
            <a:r>
              <a:rPr dirty="0" sz="3200" spc="-8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agua</a:t>
            </a:r>
            <a:r>
              <a:rPr dirty="0" sz="3200" spc="-6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debido</a:t>
            </a:r>
            <a:r>
              <a:rPr dirty="0" sz="3200" spc="-7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al</a:t>
            </a:r>
            <a:r>
              <a:rPr dirty="0" sz="3200" spc="-80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aumento </a:t>
            </a:r>
            <a:r>
              <a:rPr dirty="0" sz="3200">
                <a:latin typeface="Calibri"/>
                <a:cs typeface="Calibri"/>
              </a:rPr>
              <a:t>de</a:t>
            </a:r>
            <a:r>
              <a:rPr dirty="0" sz="3200" spc="-2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la</a:t>
            </a:r>
            <a:r>
              <a:rPr dirty="0" sz="3200" spc="-1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salinidad.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9977" y="191515"/>
            <a:ext cx="6996430" cy="135255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 marL="12065" marR="5080" indent="1905">
              <a:lnSpc>
                <a:spcPct val="100000"/>
              </a:lnSpc>
              <a:spcBef>
                <a:spcPts val="100"/>
              </a:spcBef>
            </a:pPr>
            <a:r>
              <a:rPr dirty="0" sz="2900" b="0">
                <a:solidFill>
                  <a:srgbClr val="000000"/>
                </a:solidFill>
                <a:latin typeface="Calibri"/>
                <a:cs typeface="Calibri"/>
              </a:rPr>
              <a:t>Merma</a:t>
            </a:r>
            <a:r>
              <a:rPr dirty="0" sz="2900" spc="-5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900" b="0">
                <a:solidFill>
                  <a:srgbClr val="000000"/>
                </a:solidFill>
                <a:latin typeface="Calibri"/>
                <a:cs typeface="Calibri"/>
              </a:rPr>
              <a:t>del</a:t>
            </a:r>
            <a:r>
              <a:rPr dirty="0" sz="2900" spc="-5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900" b="0">
                <a:solidFill>
                  <a:srgbClr val="000000"/>
                </a:solidFill>
                <a:latin typeface="Calibri"/>
                <a:cs typeface="Calibri"/>
              </a:rPr>
              <a:t>potencial</a:t>
            </a:r>
            <a:r>
              <a:rPr dirty="0" sz="2900" spc="-5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900" b="0">
                <a:solidFill>
                  <a:srgbClr val="000000"/>
                </a:solidFill>
                <a:latin typeface="Calibri"/>
                <a:cs typeface="Calibri"/>
              </a:rPr>
              <a:t>hídrico,</a:t>
            </a:r>
            <a:r>
              <a:rPr dirty="0" sz="2900" spc="-5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900" b="0">
                <a:solidFill>
                  <a:srgbClr val="000000"/>
                </a:solidFill>
                <a:latin typeface="Calibri"/>
                <a:cs typeface="Calibri"/>
              </a:rPr>
              <a:t>por</a:t>
            </a:r>
            <a:r>
              <a:rPr dirty="0" sz="2900" spc="-5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900" spc="-25" b="0">
                <a:solidFill>
                  <a:srgbClr val="000000"/>
                </a:solidFill>
                <a:latin typeface="Calibri"/>
                <a:cs typeface="Calibri"/>
              </a:rPr>
              <a:t>el </a:t>
            </a:r>
            <a:r>
              <a:rPr dirty="0" sz="2900" spc="-10" b="0">
                <a:solidFill>
                  <a:srgbClr val="000000"/>
                </a:solidFill>
                <a:latin typeface="Calibri"/>
                <a:cs typeface="Calibri"/>
              </a:rPr>
              <a:t>desplazamiento</a:t>
            </a:r>
            <a:r>
              <a:rPr dirty="0" sz="2900" spc="-6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900" b="0">
                <a:solidFill>
                  <a:srgbClr val="000000"/>
                </a:solidFill>
                <a:latin typeface="Calibri"/>
                <a:cs typeface="Calibri"/>
              </a:rPr>
              <a:t>en</a:t>
            </a:r>
            <a:r>
              <a:rPr dirty="0" sz="2900" spc="-3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900" b="0">
                <a:solidFill>
                  <a:srgbClr val="000000"/>
                </a:solidFill>
                <a:latin typeface="Calibri"/>
                <a:cs typeface="Calibri"/>
              </a:rPr>
              <a:t>profundidad</a:t>
            </a:r>
            <a:r>
              <a:rPr dirty="0" sz="2900" spc="-4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900" b="0">
                <a:solidFill>
                  <a:srgbClr val="000000"/>
                </a:solidFill>
                <a:latin typeface="Calibri"/>
                <a:cs typeface="Calibri"/>
              </a:rPr>
              <a:t>de</a:t>
            </a:r>
            <a:r>
              <a:rPr dirty="0" sz="2900" spc="-3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900" b="0">
                <a:solidFill>
                  <a:srgbClr val="000000"/>
                </a:solidFill>
                <a:latin typeface="Calibri"/>
                <a:cs typeface="Calibri"/>
              </a:rPr>
              <a:t>la</a:t>
            </a:r>
            <a:r>
              <a:rPr dirty="0" sz="2900" spc="-3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900" spc="-10" b="0">
                <a:solidFill>
                  <a:srgbClr val="000000"/>
                </a:solidFill>
                <a:latin typeface="Calibri"/>
                <a:cs typeface="Calibri"/>
              </a:rPr>
              <a:t>intrusión </a:t>
            </a:r>
            <a:r>
              <a:rPr dirty="0" sz="2900" b="0">
                <a:solidFill>
                  <a:srgbClr val="000000"/>
                </a:solidFill>
                <a:latin typeface="Calibri"/>
                <a:cs typeface="Calibri"/>
              </a:rPr>
              <a:t>marina</a:t>
            </a:r>
            <a:r>
              <a:rPr dirty="0" sz="2900" spc="-2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900" spc="-10" b="0">
                <a:solidFill>
                  <a:srgbClr val="000000"/>
                </a:solidFill>
                <a:latin typeface="Calibri"/>
                <a:cs typeface="Calibri"/>
              </a:rPr>
              <a:t>salina.</a:t>
            </a:r>
            <a:endParaRPr sz="2900">
              <a:latin typeface="Calibri"/>
              <a:cs typeface="Calibri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755650" y="1992222"/>
            <a:ext cx="7488555" cy="4389755"/>
            <a:chOff x="755650" y="1992222"/>
            <a:chExt cx="7488555" cy="438975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55650" y="1992222"/>
              <a:ext cx="7488301" cy="4389527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072251" y="2357374"/>
              <a:ext cx="1643380" cy="428625"/>
            </a:xfrm>
            <a:custGeom>
              <a:avLst/>
              <a:gdLst/>
              <a:ahLst/>
              <a:cxnLst/>
              <a:rect l="l" t="t" r="r" b="b"/>
              <a:pathLst>
                <a:path w="1643379" h="428625">
                  <a:moveTo>
                    <a:pt x="1643126" y="0"/>
                  </a:moveTo>
                  <a:lnTo>
                    <a:pt x="0" y="0"/>
                  </a:lnTo>
                  <a:lnTo>
                    <a:pt x="0" y="428625"/>
                  </a:lnTo>
                  <a:lnTo>
                    <a:pt x="1643126" y="428625"/>
                  </a:lnTo>
                  <a:lnTo>
                    <a:pt x="16431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072251" y="2357374"/>
              <a:ext cx="1643380" cy="428625"/>
            </a:xfrm>
            <a:custGeom>
              <a:avLst/>
              <a:gdLst/>
              <a:ahLst/>
              <a:cxnLst/>
              <a:rect l="l" t="t" r="r" b="b"/>
              <a:pathLst>
                <a:path w="1643379" h="428625">
                  <a:moveTo>
                    <a:pt x="0" y="428625"/>
                  </a:moveTo>
                  <a:lnTo>
                    <a:pt x="1643126" y="428625"/>
                  </a:lnTo>
                  <a:lnTo>
                    <a:pt x="1643126" y="0"/>
                  </a:lnTo>
                  <a:lnTo>
                    <a:pt x="0" y="0"/>
                  </a:lnTo>
                  <a:lnTo>
                    <a:pt x="0" y="428625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1069644" y="6048247"/>
            <a:ext cx="64611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241925" algn="l"/>
              </a:tabLst>
            </a:pPr>
            <a:r>
              <a:rPr dirty="0" sz="1800" b="1">
                <a:solidFill>
                  <a:srgbClr val="1F487C"/>
                </a:solidFill>
                <a:latin typeface="Arial"/>
                <a:cs typeface="Arial"/>
              </a:rPr>
              <a:t>Superficie</a:t>
            </a:r>
            <a:r>
              <a:rPr dirty="0" sz="1800" spc="-30" b="1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1F487C"/>
                </a:solidFill>
                <a:latin typeface="Arial"/>
                <a:cs typeface="Arial"/>
              </a:rPr>
              <a:t>ocupada</a:t>
            </a:r>
            <a:r>
              <a:rPr dirty="0" sz="1800" spc="-45" b="1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1F487C"/>
                </a:solidFill>
                <a:latin typeface="Arial"/>
                <a:cs typeface="Arial"/>
              </a:rPr>
              <a:t>por</a:t>
            </a:r>
            <a:r>
              <a:rPr dirty="0" sz="1800" spc="-45" b="1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1F487C"/>
                </a:solidFill>
                <a:latin typeface="Arial"/>
                <a:cs typeface="Arial"/>
              </a:rPr>
              <a:t>intrusión</a:t>
            </a:r>
            <a:r>
              <a:rPr dirty="0" sz="1800" spc="-40" b="1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1F487C"/>
                </a:solidFill>
                <a:latin typeface="Arial"/>
                <a:cs typeface="Arial"/>
              </a:rPr>
              <a:t>salina</a:t>
            </a:r>
            <a:r>
              <a:rPr dirty="0" sz="1800" spc="-35" b="1">
                <a:solidFill>
                  <a:srgbClr val="1F487C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1F487C"/>
                </a:solidFill>
                <a:latin typeface="Arial"/>
                <a:cs typeface="Arial"/>
              </a:rPr>
              <a:t>marina</a:t>
            </a:r>
            <a:r>
              <a:rPr dirty="0" sz="1800" b="1">
                <a:solidFill>
                  <a:srgbClr val="1F487C"/>
                </a:solidFill>
                <a:latin typeface="Arial"/>
                <a:cs typeface="Arial"/>
              </a:rPr>
              <a:t>	777,25</a:t>
            </a:r>
            <a:r>
              <a:rPr dirty="0" sz="1800" spc="-25" b="1">
                <a:solidFill>
                  <a:srgbClr val="1F487C"/>
                </a:solidFill>
                <a:latin typeface="Arial"/>
                <a:cs typeface="Arial"/>
              </a:rPr>
              <a:t> Km²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63876" y="214376"/>
            <a:ext cx="501205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0">
                <a:solidFill>
                  <a:srgbClr val="000000"/>
                </a:solidFill>
              </a:rPr>
              <a:t>Protegida</a:t>
            </a:r>
            <a:r>
              <a:rPr dirty="0" sz="3600" spc="-8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por</a:t>
            </a:r>
            <a:r>
              <a:rPr dirty="0" sz="3600" spc="-8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el</a:t>
            </a:r>
            <a:r>
              <a:rPr dirty="0" sz="3600" spc="-80">
                <a:solidFill>
                  <a:srgbClr val="000000"/>
                </a:solidFill>
              </a:rPr>
              <a:t> </a:t>
            </a:r>
            <a:r>
              <a:rPr dirty="0" sz="3600">
                <a:solidFill>
                  <a:srgbClr val="000000"/>
                </a:solidFill>
              </a:rPr>
              <a:t>Dique</a:t>
            </a:r>
            <a:r>
              <a:rPr dirty="0" sz="3600" spc="-70">
                <a:solidFill>
                  <a:srgbClr val="000000"/>
                </a:solidFill>
              </a:rPr>
              <a:t> </a:t>
            </a:r>
            <a:r>
              <a:rPr dirty="0" sz="3600" spc="-25">
                <a:solidFill>
                  <a:srgbClr val="000000"/>
                </a:solidFill>
              </a:rPr>
              <a:t>Sur</a:t>
            </a:r>
            <a:endParaRPr sz="36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15125" y="4857775"/>
            <a:ext cx="2071624" cy="17145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2912" y="5143500"/>
            <a:ext cx="2428875" cy="1428750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497840" y="869061"/>
            <a:ext cx="8020050" cy="55111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93065" indent="-3422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393065" algn="l"/>
              </a:tabLst>
            </a:pPr>
            <a:r>
              <a:rPr dirty="0" sz="2600">
                <a:latin typeface="Calibri"/>
                <a:cs typeface="Calibri"/>
              </a:rPr>
              <a:t>Se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construyó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en</a:t>
            </a:r>
            <a:r>
              <a:rPr dirty="0" sz="2600" spc="-5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la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década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del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80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del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pasado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siglo.</a:t>
            </a:r>
            <a:endParaRPr sz="2600">
              <a:latin typeface="Calibri"/>
              <a:cs typeface="Calibri"/>
            </a:endParaRPr>
          </a:p>
          <a:p>
            <a:pPr marL="393700" marR="242570" indent="-342900">
              <a:lnSpc>
                <a:spcPct val="80000"/>
              </a:lnSpc>
              <a:spcBef>
                <a:spcPts val="620"/>
              </a:spcBef>
              <a:buFont typeface="Arial MT"/>
              <a:buChar char="•"/>
              <a:tabLst>
                <a:tab pos="393700" algn="l"/>
                <a:tab pos="3128645" algn="l"/>
                <a:tab pos="6878955" algn="l"/>
              </a:tabLst>
            </a:pPr>
            <a:r>
              <a:rPr dirty="0" sz="2600">
                <a:latin typeface="Calibri"/>
                <a:cs typeface="Calibri"/>
              </a:rPr>
              <a:t>Es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un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terraplén</a:t>
            </a:r>
            <a:r>
              <a:rPr dirty="0" sz="2600" spc="-50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con</a:t>
            </a:r>
            <a:r>
              <a:rPr dirty="0" sz="2600">
                <a:latin typeface="Calibri"/>
                <a:cs typeface="Calibri"/>
              </a:rPr>
              <a:t>	una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extensión</a:t>
            </a:r>
            <a:r>
              <a:rPr dirty="0" sz="2600" spc="-6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de</a:t>
            </a:r>
            <a:r>
              <a:rPr dirty="0" sz="2600" spc="-4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51,70</a:t>
            </a:r>
            <a:r>
              <a:rPr dirty="0" sz="2600" spc="-50">
                <a:latin typeface="Calibri"/>
                <a:cs typeface="Calibri"/>
              </a:rPr>
              <a:t> </a:t>
            </a:r>
            <a:r>
              <a:rPr dirty="0" sz="2600" spc="-25" i="1">
                <a:latin typeface="Calibri"/>
                <a:cs typeface="Calibri"/>
              </a:rPr>
              <a:t>km</a:t>
            </a:r>
            <a:r>
              <a:rPr dirty="0" sz="2600" i="1">
                <a:latin typeface="Calibri"/>
                <a:cs typeface="Calibri"/>
              </a:rPr>
              <a:t>	</a:t>
            </a:r>
            <a:r>
              <a:rPr dirty="0" sz="2600">
                <a:latin typeface="Calibri"/>
                <a:cs typeface="Calibri"/>
              </a:rPr>
              <a:t>y</a:t>
            </a:r>
            <a:r>
              <a:rPr dirty="0" sz="2600" spc="-1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-5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1m </a:t>
            </a:r>
            <a:r>
              <a:rPr dirty="0" sz="2600">
                <a:latin typeface="Calibri"/>
                <a:cs typeface="Calibri"/>
              </a:rPr>
              <a:t>sobre</a:t>
            </a:r>
            <a:r>
              <a:rPr dirty="0" sz="2600" spc="-3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el</a:t>
            </a:r>
            <a:r>
              <a:rPr dirty="0" sz="2600" spc="-3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nivel</a:t>
            </a:r>
            <a:r>
              <a:rPr dirty="0" sz="2600" spc="-3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del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sz="2600" spc="-20">
                <a:latin typeface="Calibri"/>
                <a:cs typeface="Calibri"/>
              </a:rPr>
              <a:t>mar.</a:t>
            </a:r>
            <a:endParaRPr sz="2600">
              <a:latin typeface="Calibri"/>
              <a:cs typeface="Calibri"/>
            </a:endParaRPr>
          </a:p>
          <a:p>
            <a:pPr marL="393700" marR="43180" indent="-342900">
              <a:lnSpc>
                <a:spcPts val="2500"/>
              </a:lnSpc>
              <a:spcBef>
                <a:spcPts val="605"/>
              </a:spcBef>
              <a:buChar char="•"/>
              <a:tabLst>
                <a:tab pos="393700" algn="l"/>
                <a:tab pos="467995" algn="l"/>
              </a:tabLst>
            </a:pPr>
            <a:r>
              <a:rPr dirty="0" sz="2600">
                <a:latin typeface="Arial MT"/>
                <a:cs typeface="Arial MT"/>
              </a:rPr>
              <a:t>	</a:t>
            </a:r>
            <a:r>
              <a:rPr dirty="0" sz="2600">
                <a:latin typeface="Calibri"/>
                <a:cs typeface="Calibri"/>
              </a:rPr>
              <a:t>Se</a:t>
            </a:r>
            <a:r>
              <a:rPr dirty="0" sz="2600" spc="-4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extiende</a:t>
            </a:r>
            <a:r>
              <a:rPr dirty="0" sz="2600" spc="-7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desde</a:t>
            </a:r>
            <a:r>
              <a:rPr dirty="0" sz="2600" spc="-5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las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inmediaciones</a:t>
            </a:r>
            <a:r>
              <a:rPr dirty="0" sz="2600" spc="-6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del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poblado</a:t>
            </a:r>
            <a:r>
              <a:rPr dirty="0" sz="2600" spc="-30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de </a:t>
            </a:r>
            <a:r>
              <a:rPr dirty="0" sz="2600">
                <a:latin typeface="Calibri"/>
                <a:cs typeface="Calibri"/>
              </a:rPr>
              <a:t>Surgidero</a:t>
            </a:r>
            <a:r>
              <a:rPr dirty="0" sz="2600" spc="-8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de</a:t>
            </a:r>
            <a:r>
              <a:rPr dirty="0" sz="2600" spc="-9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Batabanó</a:t>
            </a:r>
            <a:r>
              <a:rPr dirty="0" sz="2600" spc="-5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hasta</a:t>
            </a:r>
            <a:r>
              <a:rPr dirty="0" sz="2600" spc="-8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playa</a:t>
            </a:r>
            <a:r>
              <a:rPr dirty="0" sz="2600" spc="-8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Majana,</a:t>
            </a:r>
            <a:r>
              <a:rPr dirty="0" sz="2600" spc="-6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se</a:t>
            </a:r>
            <a:r>
              <a:rPr dirty="0" sz="2600" spc="-9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construyó paralelo</a:t>
            </a:r>
            <a:r>
              <a:rPr dirty="0" sz="2600" spc="-5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-3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la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línea</a:t>
            </a:r>
            <a:r>
              <a:rPr dirty="0" sz="2600" spc="-4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costera</a:t>
            </a:r>
            <a:r>
              <a:rPr dirty="0" sz="2600" spc="-5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una</a:t>
            </a:r>
            <a:r>
              <a:rPr dirty="0" sz="2600" spc="-4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distancia</a:t>
            </a:r>
            <a:r>
              <a:rPr dirty="0" sz="2600" spc="-5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aproximada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de </a:t>
            </a:r>
            <a:r>
              <a:rPr dirty="0" sz="2600">
                <a:latin typeface="Calibri"/>
                <a:cs typeface="Calibri"/>
              </a:rPr>
              <a:t>500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sz="2600" spc="-25" i="1">
                <a:latin typeface="Calibri"/>
                <a:cs typeface="Calibri"/>
              </a:rPr>
              <a:t>m.</a:t>
            </a:r>
            <a:endParaRPr sz="2600">
              <a:latin typeface="Calibri"/>
              <a:cs typeface="Calibri"/>
            </a:endParaRPr>
          </a:p>
          <a:p>
            <a:pPr marL="393700" marR="152400" indent="-342900">
              <a:lnSpc>
                <a:spcPct val="80000"/>
              </a:lnSpc>
              <a:spcBef>
                <a:spcPts val="635"/>
              </a:spcBef>
              <a:buChar char="•"/>
              <a:tabLst>
                <a:tab pos="393700" algn="l"/>
                <a:tab pos="467995" algn="l"/>
              </a:tabLst>
            </a:pPr>
            <a:r>
              <a:rPr dirty="0" sz="2600">
                <a:latin typeface="Arial MT"/>
                <a:cs typeface="Arial MT"/>
              </a:rPr>
              <a:t>	</a:t>
            </a:r>
            <a:r>
              <a:rPr dirty="0" sz="2600">
                <a:latin typeface="Calibri"/>
                <a:cs typeface="Calibri"/>
              </a:rPr>
              <a:t>Ha</a:t>
            </a:r>
            <a:r>
              <a:rPr dirty="0" sz="2600" spc="-7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traído</a:t>
            </a:r>
            <a:r>
              <a:rPr dirty="0" sz="2600" spc="-7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resultados</a:t>
            </a:r>
            <a:r>
              <a:rPr dirty="0" sz="2600" spc="-8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positivos</a:t>
            </a:r>
            <a:r>
              <a:rPr dirty="0" sz="2600" spc="-9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para</a:t>
            </a:r>
            <a:r>
              <a:rPr dirty="0" sz="2600" spc="-8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esta</a:t>
            </a:r>
            <a:r>
              <a:rPr dirty="0" sz="2600" spc="-8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cuenca, incremento</a:t>
            </a:r>
            <a:r>
              <a:rPr dirty="0" sz="2600" spc="-5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de</a:t>
            </a:r>
            <a:r>
              <a:rPr dirty="0" sz="2600" spc="-4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unos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80</a:t>
            </a:r>
            <a:r>
              <a:rPr dirty="0" sz="2600" spc="-5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millones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m</a:t>
            </a:r>
            <a:r>
              <a:rPr dirty="0" baseline="26143" sz="2550">
                <a:latin typeface="Calibri"/>
                <a:cs typeface="Calibri"/>
              </a:rPr>
              <a:t>3</a:t>
            </a:r>
            <a:r>
              <a:rPr dirty="0" baseline="26143" sz="2550" spc="262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al</a:t>
            </a:r>
            <a:r>
              <a:rPr dirty="0" sz="2600" spc="-2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año,</a:t>
            </a:r>
            <a:r>
              <a:rPr dirty="0" sz="2600" spc="-25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muestra </a:t>
            </a:r>
            <a:r>
              <a:rPr dirty="0" sz="2600">
                <a:latin typeface="Calibri"/>
                <a:cs typeface="Calibri"/>
              </a:rPr>
              <a:t>estabilidad</a:t>
            </a:r>
            <a:r>
              <a:rPr dirty="0" sz="2600" spc="-8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incluso</a:t>
            </a:r>
            <a:r>
              <a:rPr dirty="0" sz="2600" spc="-6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en</a:t>
            </a:r>
            <a:r>
              <a:rPr dirty="0" sz="2600" spc="-6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épocas</a:t>
            </a:r>
            <a:r>
              <a:rPr dirty="0" sz="2600" spc="-5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de</a:t>
            </a:r>
            <a:r>
              <a:rPr dirty="0" sz="2600" spc="-6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seca.</a:t>
            </a:r>
            <a:r>
              <a:rPr dirty="0" sz="2600" spc="-7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Actualmente</a:t>
            </a:r>
            <a:r>
              <a:rPr dirty="0" sz="2600" spc="-95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es </a:t>
            </a:r>
            <a:r>
              <a:rPr dirty="0" sz="2600">
                <a:latin typeface="Calibri"/>
                <a:cs typeface="Calibri"/>
              </a:rPr>
              <a:t>vitrina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de</a:t>
            </a:r>
            <a:r>
              <a:rPr dirty="0" sz="2600" spc="-5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lo</a:t>
            </a:r>
            <a:r>
              <a:rPr dirty="0" sz="2600" spc="-3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que</a:t>
            </a:r>
            <a:r>
              <a:rPr dirty="0" sz="2600" spc="-5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ocurre,</a:t>
            </a:r>
            <a:r>
              <a:rPr dirty="0" sz="2600" spc="-30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se</a:t>
            </a:r>
            <a:r>
              <a:rPr dirty="0" sz="2600" spc="-60">
                <a:latin typeface="Calibri"/>
                <a:cs typeface="Calibri"/>
              </a:rPr>
              <a:t> </a:t>
            </a:r>
            <a:r>
              <a:rPr dirty="0" sz="2600" spc="-10">
                <a:latin typeface="Calibri"/>
                <a:cs typeface="Calibri"/>
              </a:rPr>
              <a:t>proyectan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otros</a:t>
            </a:r>
            <a:r>
              <a:rPr dirty="0" sz="2600" spc="-3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diques</a:t>
            </a:r>
            <a:r>
              <a:rPr dirty="0" sz="2600" spc="-65">
                <a:latin typeface="Calibri"/>
                <a:cs typeface="Calibri"/>
              </a:rPr>
              <a:t> </a:t>
            </a:r>
            <a:r>
              <a:rPr dirty="0" sz="2600">
                <a:latin typeface="Calibri"/>
                <a:cs typeface="Calibri"/>
              </a:rPr>
              <a:t>en</a:t>
            </a:r>
            <a:r>
              <a:rPr dirty="0" sz="2600" spc="-45">
                <a:latin typeface="Calibri"/>
                <a:cs typeface="Calibri"/>
              </a:rPr>
              <a:t> </a:t>
            </a:r>
            <a:r>
              <a:rPr dirty="0" sz="2600" spc="-25">
                <a:latin typeface="Calibri"/>
                <a:cs typeface="Calibri"/>
              </a:rPr>
              <a:t>el </a:t>
            </a:r>
            <a:r>
              <a:rPr dirty="0" sz="2600" spc="-20">
                <a:latin typeface="Calibri"/>
                <a:cs typeface="Calibri"/>
              </a:rPr>
              <a:t>país</a:t>
            </a:r>
            <a:endParaRPr sz="2600">
              <a:latin typeface="Calibri"/>
              <a:cs typeface="Calibri"/>
            </a:endParaRPr>
          </a:p>
          <a:p>
            <a:pPr marL="2665730" marR="3892550">
              <a:lnSpc>
                <a:spcPct val="100000"/>
              </a:lnSpc>
              <a:spcBef>
                <a:spcPts val="1910"/>
              </a:spcBef>
            </a:pPr>
            <a:r>
              <a:rPr dirty="0" sz="1800" b="1">
                <a:latin typeface="Calibri"/>
                <a:cs typeface="Calibri"/>
              </a:rPr>
              <a:t>Estado</a:t>
            </a:r>
            <a:r>
              <a:rPr dirty="0" sz="1800" spc="-7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anterior </a:t>
            </a:r>
            <a:r>
              <a:rPr dirty="0" sz="1800" b="1">
                <a:latin typeface="Calibri"/>
                <a:cs typeface="Calibri"/>
              </a:rPr>
              <a:t>del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Dique</a:t>
            </a:r>
            <a:endParaRPr sz="1800">
              <a:latin typeface="Calibri"/>
              <a:cs typeface="Calibri"/>
            </a:endParaRPr>
          </a:p>
          <a:p>
            <a:pPr marL="4808855" marR="2171700">
              <a:lnSpc>
                <a:spcPct val="100000"/>
              </a:lnSpc>
              <a:spcBef>
                <a:spcPts val="180"/>
              </a:spcBef>
            </a:pPr>
            <a:r>
              <a:rPr dirty="0" sz="1800" spc="-25" b="1">
                <a:latin typeface="Calibri"/>
                <a:cs typeface="Calibri"/>
              </a:rPr>
              <a:t>Hoy </a:t>
            </a:r>
            <a:r>
              <a:rPr dirty="0" sz="1800" spc="-10" b="1">
                <a:latin typeface="Calibri"/>
                <a:cs typeface="Calibri"/>
              </a:rPr>
              <a:t>restaurado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30783" y="1002309"/>
            <a:ext cx="2428240" cy="1019175"/>
          </a:xfrm>
          <a:prstGeom prst="rect">
            <a:avLst/>
          </a:prstGeom>
        </p:spPr>
        <p:txBody>
          <a:bodyPr wrap="square" lIns="0" tIns="17399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70"/>
              </a:spcBef>
            </a:pPr>
            <a:r>
              <a:rPr dirty="0" sz="2200">
                <a:solidFill>
                  <a:srgbClr val="001F5F"/>
                </a:solidFill>
                <a:latin typeface="Arial Black"/>
                <a:cs typeface="Arial Black"/>
              </a:rPr>
              <a:t>Tarea</a:t>
            </a:r>
            <a:r>
              <a:rPr dirty="0" sz="2200" spc="-114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dirty="0" sz="2200" spc="-25">
                <a:solidFill>
                  <a:srgbClr val="001F5F"/>
                </a:solidFill>
                <a:latin typeface="Arial Black"/>
                <a:cs typeface="Arial Black"/>
              </a:rPr>
              <a:t>8.</a:t>
            </a:r>
            <a:endParaRPr sz="2200">
              <a:latin typeface="Arial Black"/>
              <a:cs typeface="Arial Black"/>
            </a:endParaRPr>
          </a:p>
          <a:p>
            <a:pPr marL="469265" indent="-456565">
              <a:lnSpc>
                <a:spcPct val="100000"/>
              </a:lnSpc>
              <a:spcBef>
                <a:spcPts val="1275"/>
              </a:spcBef>
              <a:buFont typeface="Wingdings"/>
              <a:buChar char=""/>
              <a:tabLst>
                <a:tab pos="469265" algn="l"/>
                <a:tab pos="2275840" algn="l"/>
              </a:tabLst>
            </a:pPr>
            <a:r>
              <a:rPr dirty="0" sz="2200" spc="-10">
                <a:latin typeface="Arial MT"/>
                <a:cs typeface="Arial MT"/>
              </a:rPr>
              <a:t>Implementar</a:t>
            </a:r>
            <a:r>
              <a:rPr dirty="0" sz="2200">
                <a:latin typeface="Arial MT"/>
                <a:cs typeface="Arial MT"/>
              </a:rPr>
              <a:t>	</a:t>
            </a:r>
            <a:r>
              <a:rPr dirty="0" sz="2200" spc="-50">
                <a:latin typeface="Arial MT"/>
                <a:cs typeface="Arial MT"/>
              </a:rPr>
              <a:t>y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082798" y="1661286"/>
            <a:ext cx="560070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352550" algn="l"/>
                <a:tab pos="1960880" algn="l"/>
                <a:tab pos="3268345" algn="l"/>
                <a:tab pos="3829050" algn="l"/>
                <a:tab pos="5447665" algn="l"/>
              </a:tabLst>
            </a:pPr>
            <a:r>
              <a:rPr dirty="0" sz="2200" spc="-10">
                <a:latin typeface="Arial MT"/>
                <a:cs typeface="Arial MT"/>
              </a:rPr>
              <a:t>controlar</a:t>
            </a:r>
            <a:r>
              <a:rPr dirty="0" sz="2200">
                <a:latin typeface="Arial MT"/>
                <a:cs typeface="Arial MT"/>
              </a:rPr>
              <a:t>	</a:t>
            </a:r>
            <a:r>
              <a:rPr dirty="0" sz="2200" spc="-25">
                <a:latin typeface="Arial MT"/>
                <a:cs typeface="Arial MT"/>
              </a:rPr>
              <a:t>las</a:t>
            </a:r>
            <a:r>
              <a:rPr dirty="0" sz="2200">
                <a:latin typeface="Arial MT"/>
                <a:cs typeface="Arial MT"/>
              </a:rPr>
              <a:t>	</a:t>
            </a:r>
            <a:r>
              <a:rPr dirty="0" sz="2200" spc="-10">
                <a:latin typeface="Arial MT"/>
                <a:cs typeface="Arial MT"/>
              </a:rPr>
              <a:t>medidas</a:t>
            </a:r>
            <a:r>
              <a:rPr dirty="0" sz="2200">
                <a:latin typeface="Arial MT"/>
                <a:cs typeface="Arial MT"/>
              </a:rPr>
              <a:t>	</a:t>
            </a:r>
            <a:r>
              <a:rPr dirty="0" sz="2200" spc="-25">
                <a:latin typeface="Arial MT"/>
                <a:cs typeface="Arial MT"/>
              </a:rPr>
              <a:t>de</a:t>
            </a:r>
            <a:r>
              <a:rPr dirty="0" sz="2200">
                <a:latin typeface="Arial MT"/>
                <a:cs typeface="Arial MT"/>
              </a:rPr>
              <a:t>	</a:t>
            </a:r>
            <a:r>
              <a:rPr dirty="0" sz="2200" spc="-10">
                <a:latin typeface="Arial MT"/>
                <a:cs typeface="Arial MT"/>
              </a:rPr>
              <a:t>adaptación</a:t>
            </a:r>
            <a:r>
              <a:rPr dirty="0" sz="2200">
                <a:latin typeface="Arial MT"/>
                <a:cs typeface="Arial MT"/>
              </a:rPr>
              <a:t>	</a:t>
            </a:r>
            <a:r>
              <a:rPr dirty="0" sz="2200" spc="-50">
                <a:latin typeface="Arial MT"/>
                <a:cs typeface="Arial MT"/>
              </a:rPr>
              <a:t>y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887983" y="1996567"/>
            <a:ext cx="7797800" cy="203771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200">
                <a:latin typeface="Arial MT"/>
                <a:cs typeface="Arial MT"/>
              </a:rPr>
              <a:t>mitigación</a:t>
            </a:r>
            <a:r>
              <a:rPr dirty="0" sz="2200" spc="15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al</a:t>
            </a:r>
            <a:r>
              <a:rPr dirty="0" sz="2200" spc="15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cambio</a:t>
            </a:r>
            <a:r>
              <a:rPr dirty="0" sz="2200" spc="15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climático</a:t>
            </a:r>
            <a:r>
              <a:rPr dirty="0" sz="2200" spc="15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derivadas</a:t>
            </a:r>
            <a:r>
              <a:rPr dirty="0" sz="2200" spc="15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14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las</a:t>
            </a:r>
            <a:r>
              <a:rPr dirty="0" sz="2200" spc="155">
                <a:latin typeface="Arial MT"/>
                <a:cs typeface="Arial MT"/>
              </a:rPr>
              <a:t>  </a:t>
            </a:r>
            <a:r>
              <a:rPr dirty="0" sz="2200" spc="-10">
                <a:latin typeface="Arial MT"/>
                <a:cs typeface="Arial MT"/>
              </a:rPr>
              <a:t>políticas </a:t>
            </a:r>
            <a:r>
              <a:rPr dirty="0" sz="2200">
                <a:latin typeface="Arial MT"/>
                <a:cs typeface="Arial MT"/>
              </a:rPr>
              <a:t>sectoriales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en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los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Programas,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Planes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y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proyectos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vinculados</a:t>
            </a:r>
            <a:r>
              <a:rPr dirty="0" sz="2200" spc="-50">
                <a:latin typeface="Arial MT"/>
                <a:cs typeface="Arial MT"/>
              </a:rPr>
              <a:t> a </a:t>
            </a:r>
            <a:r>
              <a:rPr dirty="0" sz="2200">
                <a:latin typeface="Arial MT"/>
                <a:cs typeface="Arial MT"/>
              </a:rPr>
              <a:t>la</a:t>
            </a:r>
            <a:r>
              <a:rPr dirty="0" sz="2200" spc="4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seguridad</a:t>
            </a:r>
            <a:r>
              <a:rPr dirty="0" sz="2200" spc="4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alimentaria,</a:t>
            </a:r>
            <a:r>
              <a:rPr dirty="0" sz="2200" spc="5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la</a:t>
            </a:r>
            <a:r>
              <a:rPr dirty="0" sz="2200" spc="4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energía</a:t>
            </a:r>
            <a:r>
              <a:rPr dirty="0" sz="2200" spc="4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renovable,</a:t>
            </a:r>
            <a:r>
              <a:rPr dirty="0" sz="2200" spc="4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la</a:t>
            </a:r>
            <a:r>
              <a:rPr dirty="0" sz="2200" spc="48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eficiencia </a:t>
            </a:r>
            <a:r>
              <a:rPr dirty="0" sz="2200">
                <a:latin typeface="Arial MT"/>
                <a:cs typeface="Arial MT"/>
              </a:rPr>
              <a:t>energética,</a:t>
            </a:r>
            <a:r>
              <a:rPr dirty="0" sz="2200" spc="3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el</a:t>
            </a:r>
            <a:r>
              <a:rPr dirty="0" sz="2200" spc="3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ordenamiento</a:t>
            </a:r>
            <a:r>
              <a:rPr dirty="0" sz="2200" spc="3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territorial</a:t>
            </a:r>
            <a:r>
              <a:rPr dirty="0" sz="2200" spc="3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y</a:t>
            </a:r>
            <a:r>
              <a:rPr dirty="0" sz="2200" spc="3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urbano,</a:t>
            </a:r>
            <a:r>
              <a:rPr dirty="0" sz="2200" spc="3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la</a:t>
            </a:r>
            <a:r>
              <a:rPr dirty="0" sz="2200" spc="3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pesca,</a:t>
            </a:r>
            <a:r>
              <a:rPr dirty="0" sz="2200" spc="33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la </a:t>
            </a:r>
            <a:r>
              <a:rPr dirty="0" sz="2200">
                <a:latin typeface="Arial MT"/>
                <a:cs typeface="Arial MT"/>
              </a:rPr>
              <a:t>agropecuaria,</a:t>
            </a:r>
            <a:r>
              <a:rPr dirty="0" sz="2200" spc="380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la</a:t>
            </a:r>
            <a:r>
              <a:rPr dirty="0" sz="2200" spc="37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salud,</a:t>
            </a:r>
            <a:r>
              <a:rPr dirty="0" sz="2200" spc="37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el</a:t>
            </a:r>
            <a:r>
              <a:rPr dirty="0" sz="2200" spc="37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turismo,</a:t>
            </a:r>
            <a:r>
              <a:rPr dirty="0" sz="2200" spc="37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la</a:t>
            </a:r>
            <a:r>
              <a:rPr dirty="0" sz="2200" spc="375">
                <a:latin typeface="Arial MT"/>
                <a:cs typeface="Arial MT"/>
              </a:rPr>
              <a:t>  </a:t>
            </a:r>
            <a:r>
              <a:rPr dirty="0" sz="2200">
                <a:latin typeface="Arial MT"/>
                <a:cs typeface="Arial MT"/>
              </a:rPr>
              <a:t>construcción,</a:t>
            </a:r>
            <a:r>
              <a:rPr dirty="0" sz="2200" spc="375">
                <a:latin typeface="Arial MT"/>
                <a:cs typeface="Arial MT"/>
              </a:rPr>
              <a:t>  </a:t>
            </a:r>
            <a:r>
              <a:rPr dirty="0" sz="2200" spc="-25">
                <a:latin typeface="Arial MT"/>
                <a:cs typeface="Arial MT"/>
              </a:rPr>
              <a:t>el </a:t>
            </a:r>
            <a:r>
              <a:rPr dirty="0" sz="2200">
                <a:latin typeface="Arial MT"/>
                <a:cs typeface="Arial MT"/>
              </a:rPr>
              <a:t>transporte,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la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industria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y</a:t>
            </a:r>
            <a:r>
              <a:rPr dirty="0" sz="2200" spc="-5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el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manejo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integral</a:t>
            </a:r>
            <a:r>
              <a:rPr dirty="0" sz="2200" spc="-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los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bosques.</a:t>
            </a:r>
            <a:endParaRPr sz="22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430783" y="4496561"/>
            <a:ext cx="5524500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24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Responsable</a:t>
            </a:r>
            <a:r>
              <a:rPr dirty="0" sz="2400" spc="-4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2400" spc="-6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participantes: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tabLst>
                <a:tab pos="1529080" algn="l"/>
                <a:tab pos="2995295" algn="l"/>
                <a:tab pos="4461510" algn="l"/>
              </a:tabLst>
            </a:pP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(</a:t>
            </a:r>
            <a:r>
              <a:rPr dirty="0" u="sng" sz="24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CITMA,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MINEM,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MINAG,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MINAL,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AZCUBA,</a:t>
            </a:r>
            <a:r>
              <a:rPr dirty="0" sz="24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OTROS</a:t>
            </a:r>
            <a:r>
              <a:rPr dirty="0" sz="2400" spc="-8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OACE,</a:t>
            </a:r>
            <a:r>
              <a:rPr dirty="0" sz="2400" spc="-7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60" b="1">
                <a:solidFill>
                  <a:srgbClr val="FF0000"/>
                </a:solidFill>
                <a:latin typeface="Arial"/>
                <a:cs typeface="Arial"/>
              </a:rPr>
              <a:t>CAP, 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CAM)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296025" y="4862321"/>
            <a:ext cx="149669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MITRANS,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8135873" y="4862321"/>
            <a:ext cx="54927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60" b="1">
                <a:solidFill>
                  <a:srgbClr val="FF0000"/>
                </a:solidFill>
                <a:latin typeface="Arial"/>
                <a:cs typeface="Arial"/>
              </a:rPr>
              <a:t>IPF,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114300" y="25907"/>
            <a:ext cx="9023985" cy="1056640"/>
            <a:chOff x="114300" y="25907"/>
            <a:chExt cx="9023985" cy="1056640"/>
          </a:xfrm>
        </p:grpSpPr>
        <p:pic>
          <p:nvPicPr>
            <p:cNvPr id="9" name="object 9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931" y="137177"/>
              <a:ext cx="8709660" cy="797017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" y="25907"/>
              <a:ext cx="9023604" cy="1056132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854" y="152400"/>
              <a:ext cx="8633841" cy="720725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255854" y="152400"/>
              <a:ext cx="8634095" cy="720725"/>
            </a:xfrm>
            <a:custGeom>
              <a:avLst/>
              <a:gdLst/>
              <a:ahLst/>
              <a:cxnLst/>
              <a:rect l="l" t="t" r="r" b="b"/>
              <a:pathLst>
                <a:path w="8634095" h="720725">
                  <a:moveTo>
                    <a:pt x="0" y="720725"/>
                  </a:moveTo>
                  <a:lnTo>
                    <a:pt x="8633841" y="720725"/>
                  </a:lnTo>
                  <a:lnTo>
                    <a:pt x="8633841" y="0"/>
                  </a:lnTo>
                  <a:lnTo>
                    <a:pt x="0" y="0"/>
                  </a:lnTo>
                  <a:lnTo>
                    <a:pt x="0" y="72072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334772" y="106756"/>
            <a:ext cx="8475345" cy="406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22960" algn="l"/>
                <a:tab pos="2212975" algn="l"/>
                <a:tab pos="3382010" algn="l"/>
                <a:tab pos="4546600" algn="l"/>
                <a:tab pos="5232400" algn="l"/>
                <a:tab pos="6866890" algn="l"/>
                <a:tab pos="8021955" algn="l"/>
              </a:tabLst>
            </a:pPr>
            <a:r>
              <a:rPr dirty="0" sz="2500" spc="-20" b="0">
                <a:latin typeface="Arial Black"/>
                <a:cs typeface="Arial Black"/>
              </a:rPr>
              <a:t>VII.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10" b="0">
                <a:latin typeface="Arial Black"/>
                <a:cs typeface="Arial Black"/>
              </a:rPr>
              <a:t>TAREA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0" b="0">
                <a:latin typeface="Arial Black"/>
                <a:cs typeface="Arial Black"/>
              </a:rPr>
              <a:t>VIDA: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0" b="0">
                <a:latin typeface="Arial Black"/>
                <a:cs typeface="Arial Black"/>
              </a:rPr>
              <a:t>PLAN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5" b="0">
                <a:latin typeface="Arial Black"/>
                <a:cs typeface="Arial Black"/>
              </a:rPr>
              <a:t>DE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10" b="0">
                <a:latin typeface="Arial Black"/>
                <a:cs typeface="Arial Black"/>
              </a:rPr>
              <a:t>ESTADO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0" b="0">
                <a:latin typeface="Arial Black"/>
                <a:cs typeface="Arial Black"/>
              </a:rPr>
              <a:t>PARA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5" b="0">
                <a:latin typeface="Arial Black"/>
                <a:cs typeface="Arial Black"/>
              </a:rPr>
              <a:t>EL</a:t>
            </a:r>
            <a:endParaRPr sz="2500">
              <a:latin typeface="Arial Black"/>
              <a:cs typeface="Arial Black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334772" y="411861"/>
            <a:ext cx="7527290" cy="4064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500" spc="-30">
                <a:solidFill>
                  <a:srgbClr val="FFFFFF"/>
                </a:solidFill>
                <a:latin typeface="Arial Black"/>
                <a:cs typeface="Arial Black"/>
              </a:rPr>
              <a:t>ENFRENTAMIENTO</a:t>
            </a:r>
            <a:r>
              <a:rPr dirty="0" sz="25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AL</a:t>
            </a:r>
            <a:r>
              <a:rPr dirty="0" sz="2500" spc="-9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CAMBIO</a:t>
            </a:r>
            <a:r>
              <a:rPr dirty="0" sz="2500" spc="-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CLIMÁTICO</a:t>
            </a:r>
            <a:endParaRPr sz="25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702310" marR="5080" indent="-685800">
              <a:lnSpc>
                <a:spcPct val="100000"/>
              </a:lnSpc>
              <a:spcBef>
                <a:spcPts val="95"/>
              </a:spcBef>
            </a:pPr>
            <a:r>
              <a:rPr dirty="0" sz="4000" spc="-20">
                <a:solidFill>
                  <a:srgbClr val="000000"/>
                </a:solidFill>
              </a:rPr>
              <a:t>Proyectos</a:t>
            </a:r>
            <a:r>
              <a:rPr dirty="0" sz="4000" spc="-90">
                <a:solidFill>
                  <a:srgbClr val="000000"/>
                </a:solidFill>
              </a:rPr>
              <a:t> </a:t>
            </a:r>
            <a:r>
              <a:rPr dirty="0" sz="4000">
                <a:solidFill>
                  <a:srgbClr val="000000"/>
                </a:solidFill>
              </a:rPr>
              <a:t>en</a:t>
            </a:r>
            <a:r>
              <a:rPr dirty="0" sz="4000" spc="-105">
                <a:solidFill>
                  <a:srgbClr val="000000"/>
                </a:solidFill>
              </a:rPr>
              <a:t> </a:t>
            </a:r>
            <a:r>
              <a:rPr dirty="0" sz="4000">
                <a:solidFill>
                  <a:srgbClr val="000000"/>
                </a:solidFill>
              </a:rPr>
              <a:t>la</a:t>
            </a:r>
            <a:r>
              <a:rPr dirty="0" sz="4000" spc="-105">
                <a:solidFill>
                  <a:srgbClr val="000000"/>
                </a:solidFill>
              </a:rPr>
              <a:t> </a:t>
            </a:r>
            <a:r>
              <a:rPr dirty="0" sz="4000">
                <a:solidFill>
                  <a:srgbClr val="000000"/>
                </a:solidFill>
              </a:rPr>
              <a:t>provincia</a:t>
            </a:r>
            <a:r>
              <a:rPr dirty="0" sz="4000" spc="-85">
                <a:solidFill>
                  <a:srgbClr val="000000"/>
                </a:solidFill>
              </a:rPr>
              <a:t> </a:t>
            </a:r>
            <a:r>
              <a:rPr dirty="0" sz="4000">
                <a:solidFill>
                  <a:srgbClr val="000000"/>
                </a:solidFill>
              </a:rPr>
              <a:t>de</a:t>
            </a:r>
            <a:r>
              <a:rPr dirty="0" sz="4000" spc="-110">
                <a:solidFill>
                  <a:srgbClr val="000000"/>
                </a:solidFill>
              </a:rPr>
              <a:t> </a:t>
            </a:r>
            <a:r>
              <a:rPr dirty="0" sz="4000" spc="-10">
                <a:solidFill>
                  <a:srgbClr val="000000"/>
                </a:solidFill>
              </a:rPr>
              <a:t>Artemisa </a:t>
            </a:r>
            <a:r>
              <a:rPr dirty="0" sz="4000">
                <a:solidFill>
                  <a:srgbClr val="000000"/>
                </a:solidFill>
              </a:rPr>
              <a:t>vinculados</a:t>
            </a:r>
            <a:r>
              <a:rPr dirty="0" sz="4000" spc="-105">
                <a:solidFill>
                  <a:srgbClr val="000000"/>
                </a:solidFill>
              </a:rPr>
              <a:t> </a:t>
            </a:r>
            <a:r>
              <a:rPr dirty="0" sz="4000">
                <a:solidFill>
                  <a:srgbClr val="000000"/>
                </a:solidFill>
              </a:rPr>
              <a:t>al</a:t>
            </a:r>
            <a:r>
              <a:rPr dirty="0" sz="4000" spc="-114">
                <a:solidFill>
                  <a:srgbClr val="000000"/>
                </a:solidFill>
              </a:rPr>
              <a:t> </a:t>
            </a:r>
            <a:r>
              <a:rPr dirty="0" sz="4000">
                <a:solidFill>
                  <a:srgbClr val="000000"/>
                </a:solidFill>
              </a:rPr>
              <a:t>cambio</a:t>
            </a:r>
            <a:r>
              <a:rPr dirty="0" sz="4000" spc="-105">
                <a:solidFill>
                  <a:srgbClr val="000000"/>
                </a:solidFill>
              </a:rPr>
              <a:t> </a:t>
            </a:r>
            <a:r>
              <a:rPr dirty="0" sz="4000" spc="-10">
                <a:solidFill>
                  <a:srgbClr val="000000"/>
                </a:solidFill>
              </a:rPr>
              <a:t>climático</a:t>
            </a:r>
            <a:r>
              <a:rPr dirty="0" sz="4000" spc="-10" b="0">
                <a:solidFill>
                  <a:srgbClr val="000000"/>
                </a:solidFill>
                <a:latin typeface="Calibri"/>
                <a:cs typeface="Calibri"/>
              </a:rPr>
              <a:t>: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35940" y="1607642"/>
            <a:ext cx="7658734" cy="207518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 sz="3200" spc="-10">
                <a:latin typeface="Calibri"/>
                <a:cs typeface="Calibri"/>
              </a:rPr>
              <a:t>Proyecto</a:t>
            </a:r>
            <a:r>
              <a:rPr dirty="0" sz="3200" spc="-11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Adaptación</a:t>
            </a:r>
            <a:r>
              <a:rPr dirty="0" sz="3200" spc="-6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Basada</a:t>
            </a:r>
            <a:r>
              <a:rPr dirty="0" sz="3200" spc="-8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en</a:t>
            </a:r>
            <a:r>
              <a:rPr dirty="0" sz="3200" spc="-80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Ecosistemas </a:t>
            </a:r>
            <a:r>
              <a:rPr dirty="0" sz="3200">
                <a:latin typeface="Calibri"/>
                <a:cs typeface="Calibri"/>
              </a:rPr>
              <a:t>(ABE)</a:t>
            </a:r>
            <a:r>
              <a:rPr dirty="0" sz="3200" spc="-7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“Proyecto</a:t>
            </a:r>
            <a:r>
              <a:rPr dirty="0" sz="3200" spc="-10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Manglar</a:t>
            </a:r>
            <a:r>
              <a:rPr dirty="0" sz="3200" spc="-65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Vivo”</a:t>
            </a:r>
            <a:endParaRPr sz="3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770"/>
              </a:spcBef>
              <a:buFont typeface="Arial MT"/>
              <a:buChar char="•"/>
              <a:tabLst>
                <a:tab pos="354965" algn="l"/>
              </a:tabLst>
            </a:pPr>
            <a:r>
              <a:rPr dirty="0" sz="3200" spc="-10">
                <a:latin typeface="Calibri"/>
                <a:cs typeface="Calibri"/>
              </a:rPr>
              <a:t>Proyecto</a:t>
            </a:r>
            <a:r>
              <a:rPr dirty="0" sz="3200" spc="-13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Bases</a:t>
            </a:r>
            <a:r>
              <a:rPr dirty="0" sz="3200" spc="-114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Ambientales</a:t>
            </a:r>
            <a:r>
              <a:rPr dirty="0" sz="3200" spc="-90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para</a:t>
            </a:r>
            <a:r>
              <a:rPr dirty="0" sz="3200" spc="-105">
                <a:latin typeface="Calibri"/>
                <a:cs typeface="Calibri"/>
              </a:rPr>
              <a:t> </a:t>
            </a:r>
            <a:r>
              <a:rPr dirty="0" sz="3200" spc="-25">
                <a:latin typeface="Calibri"/>
                <a:cs typeface="Calibri"/>
              </a:rPr>
              <a:t>la</a:t>
            </a:r>
            <a:endParaRPr sz="32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tabLst>
                <a:tab pos="2856865" algn="l"/>
              </a:tabLst>
            </a:pPr>
            <a:r>
              <a:rPr dirty="0" sz="3200" spc="-10">
                <a:latin typeface="Calibri"/>
                <a:cs typeface="Calibri"/>
              </a:rPr>
              <a:t>Sostenibilidad</a:t>
            </a:r>
            <a:r>
              <a:rPr dirty="0" sz="3200">
                <a:latin typeface="Calibri"/>
                <a:cs typeface="Calibri"/>
              </a:rPr>
              <a:t>	Alimentaria</a:t>
            </a:r>
            <a:r>
              <a:rPr dirty="0" sz="3200" spc="-95">
                <a:latin typeface="Calibri"/>
                <a:cs typeface="Calibri"/>
              </a:rPr>
              <a:t> </a:t>
            </a:r>
            <a:r>
              <a:rPr dirty="0" sz="3200">
                <a:latin typeface="Calibri"/>
                <a:cs typeface="Calibri"/>
              </a:rPr>
              <a:t>Local</a:t>
            </a:r>
            <a:r>
              <a:rPr dirty="0" sz="3200" spc="-100">
                <a:latin typeface="Calibri"/>
                <a:cs typeface="Calibri"/>
              </a:rPr>
              <a:t> </a:t>
            </a:r>
            <a:r>
              <a:rPr dirty="0" sz="3200" spc="-10">
                <a:latin typeface="Calibri"/>
                <a:cs typeface="Calibri"/>
              </a:rPr>
              <a:t>(BASAL)”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57249"/>
            <a:ext cx="9144000" cy="600075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78230" y="153161"/>
            <a:ext cx="7386320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solidFill>
                  <a:srgbClr val="000000"/>
                </a:solidFill>
              </a:rPr>
              <a:t>Destrucción</a:t>
            </a:r>
            <a:r>
              <a:rPr dirty="0" sz="2800" spc="-6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de</a:t>
            </a:r>
            <a:r>
              <a:rPr dirty="0" sz="2800" spc="-7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los</a:t>
            </a:r>
            <a:r>
              <a:rPr dirty="0" sz="2800" spc="-7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manglares,</a:t>
            </a:r>
            <a:r>
              <a:rPr dirty="0" sz="2800" spc="-45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Costa</a:t>
            </a:r>
            <a:r>
              <a:rPr dirty="0" sz="2800" spc="-60">
                <a:solidFill>
                  <a:srgbClr val="000000"/>
                </a:solidFill>
              </a:rPr>
              <a:t> </a:t>
            </a:r>
            <a:r>
              <a:rPr dirty="0" sz="2800">
                <a:solidFill>
                  <a:srgbClr val="000000"/>
                </a:solidFill>
              </a:rPr>
              <a:t>sur,</a:t>
            </a:r>
            <a:r>
              <a:rPr dirty="0" sz="2800" spc="-75">
                <a:solidFill>
                  <a:srgbClr val="000000"/>
                </a:solidFill>
              </a:rPr>
              <a:t> </a:t>
            </a:r>
            <a:r>
              <a:rPr dirty="0" sz="2800" spc="-10">
                <a:solidFill>
                  <a:srgbClr val="000000"/>
                </a:solidFill>
              </a:rPr>
              <a:t>Artemisa</a:t>
            </a:r>
            <a:endParaRPr sz="2800"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571461"/>
            <a:ext cx="9144000" cy="592937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721868" y="6507886"/>
            <a:ext cx="51923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Calibri"/>
                <a:cs typeface="Calibri"/>
              </a:rPr>
              <a:t>Imágenes</a:t>
            </a:r>
            <a:r>
              <a:rPr dirty="0" sz="1800" spc="-4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tomadas</a:t>
            </a:r>
            <a:r>
              <a:rPr dirty="0" sz="1800" spc="-5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de</a:t>
            </a:r>
            <a:r>
              <a:rPr dirty="0" sz="1800" spc="-3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Iturralde-</a:t>
            </a:r>
            <a:r>
              <a:rPr dirty="0" sz="1800" b="1">
                <a:latin typeface="Calibri"/>
                <a:cs typeface="Calibri"/>
              </a:rPr>
              <a:t>Vinent.</a:t>
            </a:r>
            <a:r>
              <a:rPr dirty="0" sz="1800" spc="34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Marcuba</a:t>
            </a:r>
            <a:r>
              <a:rPr dirty="0" sz="1800" spc="-40" b="1">
                <a:latin typeface="Calibri"/>
                <a:cs typeface="Calibri"/>
              </a:rPr>
              <a:t> </a:t>
            </a:r>
            <a:r>
              <a:rPr dirty="0" sz="1800" spc="-20" b="1">
                <a:latin typeface="Calibri"/>
                <a:cs typeface="Calibri"/>
              </a:rPr>
              <a:t>2009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8419" rIns="0" bIns="0" rtlCol="0" vert="horz">
            <a:spAutoFit/>
          </a:bodyPr>
          <a:lstStyle/>
          <a:p>
            <a:pPr marL="596900" marR="5080" indent="-228600">
              <a:lnSpc>
                <a:spcPct val="100000"/>
              </a:lnSpc>
              <a:spcBef>
                <a:spcPts val="100"/>
              </a:spcBef>
            </a:pPr>
            <a:r>
              <a:rPr dirty="0" sz="3600" spc="-10" b="0">
                <a:solidFill>
                  <a:srgbClr val="000000"/>
                </a:solidFill>
                <a:latin typeface="Calibri"/>
                <a:cs typeface="Calibri"/>
              </a:rPr>
              <a:t>Proyecto</a:t>
            </a:r>
            <a:r>
              <a:rPr dirty="0" sz="3600" spc="-7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3600" b="0">
                <a:solidFill>
                  <a:srgbClr val="000000"/>
                </a:solidFill>
                <a:latin typeface="Calibri"/>
                <a:cs typeface="Calibri"/>
              </a:rPr>
              <a:t>Manglar</a:t>
            </a:r>
            <a:r>
              <a:rPr dirty="0" sz="3600" spc="-7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3600" b="0">
                <a:solidFill>
                  <a:srgbClr val="000000"/>
                </a:solidFill>
                <a:latin typeface="Calibri"/>
                <a:cs typeface="Calibri"/>
              </a:rPr>
              <a:t>Vivo,</a:t>
            </a:r>
            <a:r>
              <a:rPr dirty="0" sz="3600" spc="-8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3600" b="0">
                <a:solidFill>
                  <a:srgbClr val="000000"/>
                </a:solidFill>
                <a:latin typeface="Calibri"/>
                <a:cs typeface="Calibri"/>
              </a:rPr>
              <a:t>un</a:t>
            </a:r>
            <a:r>
              <a:rPr dirty="0" sz="3600" spc="-6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3600" b="0">
                <a:solidFill>
                  <a:srgbClr val="000000"/>
                </a:solidFill>
                <a:latin typeface="Calibri"/>
                <a:cs typeface="Calibri"/>
              </a:rPr>
              <a:t>ejemplo</a:t>
            </a:r>
            <a:r>
              <a:rPr dirty="0" sz="3600" spc="-8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3600" spc="-25" b="0">
                <a:solidFill>
                  <a:srgbClr val="000000"/>
                </a:solidFill>
                <a:latin typeface="Calibri"/>
                <a:cs typeface="Calibri"/>
              </a:rPr>
              <a:t>de </a:t>
            </a:r>
            <a:r>
              <a:rPr dirty="0" sz="3600" spc="-30" b="0">
                <a:solidFill>
                  <a:srgbClr val="000000"/>
                </a:solidFill>
                <a:latin typeface="Calibri"/>
                <a:cs typeface="Calibri"/>
              </a:rPr>
              <a:t>“Adaptación</a:t>
            </a:r>
            <a:r>
              <a:rPr dirty="0" sz="3600" spc="-6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3600" b="0">
                <a:solidFill>
                  <a:srgbClr val="000000"/>
                </a:solidFill>
                <a:latin typeface="Calibri"/>
                <a:cs typeface="Calibri"/>
              </a:rPr>
              <a:t>Basada</a:t>
            </a:r>
            <a:r>
              <a:rPr dirty="0" sz="3600" spc="-3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3600" b="0">
                <a:solidFill>
                  <a:srgbClr val="000000"/>
                </a:solidFill>
                <a:latin typeface="Calibri"/>
                <a:cs typeface="Calibri"/>
              </a:rPr>
              <a:t>en</a:t>
            </a:r>
            <a:r>
              <a:rPr dirty="0" sz="3600" spc="-3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3600" spc="-10" b="0">
                <a:solidFill>
                  <a:srgbClr val="000000"/>
                </a:solidFill>
                <a:latin typeface="Calibri"/>
                <a:cs typeface="Calibri"/>
              </a:rPr>
              <a:t>Ecosistema”</a:t>
            </a:r>
            <a:endParaRPr sz="36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14325" y="1841436"/>
            <a:ext cx="2395855" cy="3587750"/>
            <a:chOff x="314325" y="1841436"/>
            <a:chExt cx="2395855" cy="358775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3850" y="1851024"/>
              <a:ext cx="2376551" cy="356870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319087" y="1846198"/>
              <a:ext cx="2386330" cy="3578225"/>
            </a:xfrm>
            <a:custGeom>
              <a:avLst/>
              <a:gdLst/>
              <a:ahLst/>
              <a:cxnLst/>
              <a:rect l="l" t="t" r="r" b="b"/>
              <a:pathLst>
                <a:path w="2386330" h="3578225">
                  <a:moveTo>
                    <a:pt x="0" y="3578225"/>
                  </a:moveTo>
                  <a:lnTo>
                    <a:pt x="2386076" y="3578225"/>
                  </a:lnTo>
                  <a:lnTo>
                    <a:pt x="2386076" y="0"/>
                  </a:lnTo>
                  <a:lnTo>
                    <a:pt x="0" y="0"/>
                  </a:lnTo>
                  <a:lnTo>
                    <a:pt x="0" y="3578225"/>
                  </a:lnTo>
                  <a:close/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6450" y="5732462"/>
            <a:ext cx="1171587" cy="638810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42665" y="5811913"/>
            <a:ext cx="4721860" cy="55935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15260" y="5779477"/>
            <a:ext cx="685800" cy="610209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3276536" y="1704911"/>
            <a:ext cx="3805554" cy="3376929"/>
            <a:chOff x="3276536" y="1704911"/>
            <a:chExt cx="3805554" cy="3376929"/>
          </a:xfrm>
        </p:grpSpPr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86124" y="1714499"/>
              <a:ext cx="3786251" cy="3357626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3281298" y="1709673"/>
              <a:ext cx="3796029" cy="3367404"/>
            </a:xfrm>
            <a:custGeom>
              <a:avLst/>
              <a:gdLst/>
              <a:ahLst/>
              <a:cxnLst/>
              <a:rect l="l" t="t" r="r" b="b"/>
              <a:pathLst>
                <a:path w="3796029" h="3367404">
                  <a:moveTo>
                    <a:pt x="0" y="3367151"/>
                  </a:moveTo>
                  <a:lnTo>
                    <a:pt x="3795776" y="3367151"/>
                  </a:lnTo>
                  <a:lnTo>
                    <a:pt x="3795776" y="0"/>
                  </a:lnTo>
                  <a:lnTo>
                    <a:pt x="0" y="0"/>
                  </a:lnTo>
                  <a:lnTo>
                    <a:pt x="0" y="3367151"/>
                  </a:lnTo>
                  <a:close/>
                </a:path>
              </a:pathLst>
            </a:custGeom>
            <a:ln w="9525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265680" marR="5080" indent="-2250440">
              <a:lnSpc>
                <a:spcPct val="100000"/>
              </a:lnSpc>
              <a:spcBef>
                <a:spcPts val="95"/>
              </a:spcBef>
            </a:pP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Manglares</a:t>
            </a:r>
            <a:r>
              <a:rPr dirty="0" sz="4000" spc="-10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en</a:t>
            </a:r>
            <a:r>
              <a:rPr dirty="0" sz="4000" spc="-10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spc="-10" b="0">
                <a:solidFill>
                  <a:srgbClr val="000000"/>
                </a:solidFill>
                <a:latin typeface="Calibri"/>
                <a:cs typeface="Calibri"/>
              </a:rPr>
              <a:t>desembocaduras</a:t>
            </a:r>
            <a:r>
              <a:rPr dirty="0" sz="4000" spc="-10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de</a:t>
            </a:r>
            <a:r>
              <a:rPr dirty="0" sz="4000" spc="-9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spc="-20" b="0">
                <a:solidFill>
                  <a:srgbClr val="000000"/>
                </a:solidFill>
                <a:latin typeface="Calibri"/>
                <a:cs typeface="Calibri"/>
              </a:rPr>
              <a:t>ríos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de</a:t>
            </a:r>
            <a:r>
              <a:rPr dirty="0" sz="4000" spc="-6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la</a:t>
            </a:r>
            <a:r>
              <a:rPr dirty="0" sz="4000" spc="-6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costa</a:t>
            </a:r>
            <a:r>
              <a:rPr dirty="0" sz="4000" spc="-6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spc="-10" b="0">
                <a:solidFill>
                  <a:srgbClr val="000000"/>
                </a:solidFill>
                <a:latin typeface="Calibri"/>
                <a:cs typeface="Calibri"/>
              </a:rPr>
              <a:t>norte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93191" y="1729382"/>
            <a:ext cx="71120" cy="2266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764"/>
              </a:lnSpc>
            </a:pPr>
            <a:r>
              <a:rPr dirty="0" sz="1600" spc="-60">
                <a:latin typeface="Arial MT"/>
                <a:cs typeface="Arial MT"/>
              </a:rPr>
              <a:t>•</a:t>
            </a:r>
            <a:endParaRPr sz="16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86375" y="1571625"/>
            <a:ext cx="3563874" cy="342900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5724" y="1571625"/>
            <a:ext cx="3357626" cy="3429000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650240" y="5409082"/>
            <a:ext cx="2522220" cy="635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latin typeface="Calibri"/>
                <a:cs typeface="Calibri"/>
              </a:rPr>
              <a:t>Desembocadura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del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spc="-25" b="1">
                <a:latin typeface="Calibri"/>
                <a:cs typeface="Calibri"/>
              </a:rPr>
              <a:t>Río </a:t>
            </a:r>
            <a:r>
              <a:rPr dirty="0" sz="2000" b="1">
                <a:latin typeface="Calibri"/>
                <a:cs typeface="Calibri"/>
              </a:rPr>
              <a:t>Banes</a:t>
            </a:r>
            <a:r>
              <a:rPr dirty="0" sz="2000" spc="360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en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Playa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Banes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6483477" y="5233796"/>
            <a:ext cx="15208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Calibri"/>
                <a:cs typeface="Calibri"/>
              </a:rPr>
              <a:t>Río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El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Mosquito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30783" y="866038"/>
            <a:ext cx="2499995" cy="1360805"/>
          </a:xfrm>
          <a:prstGeom prst="rect">
            <a:avLst/>
          </a:prstGeom>
        </p:spPr>
        <p:txBody>
          <a:bodyPr wrap="square" lIns="0" tIns="2533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995"/>
              </a:spcBef>
            </a:pPr>
            <a:r>
              <a:rPr dirty="0" sz="2800">
                <a:solidFill>
                  <a:srgbClr val="001F5F"/>
                </a:solidFill>
                <a:latin typeface="Arial Black"/>
                <a:cs typeface="Arial Black"/>
              </a:rPr>
              <a:t>Tarea</a:t>
            </a:r>
            <a:r>
              <a:rPr dirty="0" sz="2800" spc="-125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dirty="0" sz="2800" spc="-25">
                <a:solidFill>
                  <a:srgbClr val="001F5F"/>
                </a:solidFill>
                <a:latin typeface="Arial Black"/>
                <a:cs typeface="Arial Black"/>
              </a:rPr>
              <a:t>11.</a:t>
            </a:r>
            <a:endParaRPr sz="2800">
              <a:latin typeface="Arial Black"/>
              <a:cs typeface="Arial Black"/>
            </a:endParaRPr>
          </a:p>
          <a:p>
            <a:pPr marL="469265" indent="-456565">
              <a:lnSpc>
                <a:spcPct val="100000"/>
              </a:lnSpc>
              <a:spcBef>
                <a:spcPts val="1895"/>
              </a:spcBef>
              <a:buFont typeface="Wingdings"/>
              <a:buChar char=""/>
              <a:tabLst>
                <a:tab pos="469265" algn="l"/>
                <a:tab pos="2309495" algn="l"/>
              </a:tabLst>
            </a:pPr>
            <a:r>
              <a:rPr dirty="0" sz="2800" spc="-10">
                <a:latin typeface="Arial MT"/>
                <a:cs typeface="Arial MT"/>
              </a:rPr>
              <a:t>Gestionar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50">
                <a:latin typeface="Arial MT"/>
                <a:cs typeface="Arial MT"/>
              </a:rPr>
              <a:t>y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200526" y="1774951"/>
            <a:ext cx="346329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335405" algn="l"/>
                <a:tab pos="2085339" algn="l"/>
              </a:tabLst>
            </a:pPr>
            <a:r>
              <a:rPr dirty="0" sz="2800" spc="-10">
                <a:latin typeface="Arial MT"/>
                <a:cs typeface="Arial MT"/>
              </a:rPr>
              <a:t>utilizar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25">
                <a:latin typeface="Arial MT"/>
                <a:cs typeface="Arial MT"/>
              </a:rPr>
              <a:t>los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recursos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4034154" y="2201621"/>
            <a:ext cx="190563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0">
                <a:latin typeface="Arial MT"/>
                <a:cs typeface="Arial MT"/>
              </a:rPr>
              <a:t>disponibles,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663308" y="1774951"/>
            <a:ext cx="2019935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271145">
              <a:lnSpc>
                <a:spcPct val="100000"/>
              </a:lnSpc>
              <a:spcBef>
                <a:spcPts val="95"/>
              </a:spcBef>
              <a:tabLst>
                <a:tab pos="1551940" algn="l"/>
              </a:tabLst>
            </a:pPr>
            <a:r>
              <a:rPr dirty="0" sz="2800" spc="-10">
                <a:latin typeface="Arial MT"/>
                <a:cs typeface="Arial MT"/>
              </a:rPr>
              <a:t>financieros tanto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25">
                <a:latin typeface="Arial MT"/>
                <a:cs typeface="Arial MT"/>
              </a:rPr>
              <a:t>los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887983" y="2201621"/>
            <a:ext cx="4010025" cy="8788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2294255" algn="l"/>
                <a:tab pos="2928620" algn="l"/>
              </a:tabLst>
            </a:pPr>
            <a:r>
              <a:rPr dirty="0" sz="2800" spc="-10">
                <a:latin typeface="Arial MT"/>
                <a:cs typeface="Arial MT"/>
              </a:rPr>
              <a:t>internacionales provenientes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25">
                <a:latin typeface="Arial MT"/>
                <a:cs typeface="Arial MT"/>
              </a:rPr>
              <a:t>de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fondos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113401" y="2628645"/>
            <a:ext cx="357187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814195" algn="l"/>
                <a:tab pos="3380740" algn="l"/>
              </a:tabLst>
            </a:pPr>
            <a:r>
              <a:rPr dirty="0" sz="2800" spc="-10">
                <a:latin typeface="Arial MT"/>
                <a:cs typeface="Arial MT"/>
              </a:rPr>
              <a:t>climáticos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globales</a:t>
            </a:r>
            <a:r>
              <a:rPr dirty="0" sz="2800">
                <a:latin typeface="Arial MT"/>
                <a:cs typeface="Arial MT"/>
              </a:rPr>
              <a:t>	</a:t>
            </a:r>
            <a:r>
              <a:rPr dirty="0" sz="2800" spc="-50">
                <a:latin typeface="Arial MT"/>
                <a:cs typeface="Arial MT"/>
              </a:rPr>
              <a:t>y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30783" y="3055366"/>
            <a:ext cx="8254365" cy="36683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469900" marR="5715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regionales,</a:t>
            </a:r>
            <a:r>
              <a:rPr dirty="0" sz="2800" spc="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como</a:t>
            </a:r>
            <a:r>
              <a:rPr dirty="0" sz="2800" spc="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los</a:t>
            </a:r>
            <a:r>
              <a:rPr dirty="0" sz="2800" spc="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fuentes</a:t>
            </a:r>
            <a:r>
              <a:rPr dirty="0" sz="2800" spc="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bilaterales;</a:t>
            </a:r>
            <a:r>
              <a:rPr dirty="0" sz="2800" spc="7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para </a:t>
            </a:r>
            <a:r>
              <a:rPr dirty="0" sz="2800">
                <a:latin typeface="Arial MT"/>
                <a:cs typeface="Arial MT"/>
              </a:rPr>
              <a:t>ejecutar</a:t>
            </a:r>
            <a:r>
              <a:rPr dirty="0" sz="2800" spc="-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las</a:t>
            </a:r>
            <a:r>
              <a:rPr dirty="0" sz="2800" spc="-10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inversiones,</a:t>
            </a:r>
            <a:r>
              <a:rPr dirty="0" sz="2800" spc="-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proyectos</a:t>
            </a:r>
            <a:r>
              <a:rPr dirty="0" sz="2800" spc="-2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10">
                <a:latin typeface="Arial MT"/>
                <a:cs typeface="Arial MT"/>
              </a:rPr>
              <a:t>  acciones </a:t>
            </a:r>
            <a:r>
              <a:rPr dirty="0" sz="2800">
                <a:latin typeface="Arial MT"/>
                <a:cs typeface="Arial MT"/>
              </a:rPr>
              <a:t>que</a:t>
            </a:r>
            <a:r>
              <a:rPr dirty="0" sz="2800" spc="5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se</a:t>
            </a:r>
            <a:r>
              <a:rPr dirty="0" sz="2800" spc="5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derivan</a:t>
            </a:r>
            <a:r>
              <a:rPr dirty="0" sz="2800" spc="51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5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cada</a:t>
            </a:r>
            <a:r>
              <a:rPr dirty="0" sz="2800" spc="5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una</a:t>
            </a:r>
            <a:r>
              <a:rPr dirty="0" sz="2800" spc="5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5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las</a:t>
            </a:r>
            <a:r>
              <a:rPr dirty="0" sz="2800" spc="509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Tareas</a:t>
            </a:r>
            <a:r>
              <a:rPr dirty="0" sz="2800" spc="50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de </a:t>
            </a:r>
            <a:r>
              <a:rPr dirty="0" sz="2800">
                <a:latin typeface="Arial MT"/>
                <a:cs typeface="Arial MT"/>
              </a:rPr>
              <a:t>este</a:t>
            </a:r>
            <a:r>
              <a:rPr dirty="0" sz="2800" spc="-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Plan</a:t>
            </a:r>
            <a:r>
              <a:rPr dirty="0" sz="2800" spc="-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Estado.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945"/>
              </a:spcBef>
            </a:pPr>
            <a:endParaRPr sz="2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u="sng" sz="2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Responsable</a:t>
            </a:r>
            <a:r>
              <a:rPr dirty="0" sz="2800" spc="-4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2800" spc="-9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participantes:</a:t>
            </a:r>
            <a:endParaRPr sz="2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tabLst>
                <a:tab pos="1550035" algn="l"/>
                <a:tab pos="2565400" algn="l"/>
                <a:tab pos="4240530" algn="l"/>
                <a:tab pos="5915660" algn="l"/>
                <a:tab pos="6978015" algn="l"/>
              </a:tabLst>
            </a:pP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(</a:t>
            </a:r>
            <a:r>
              <a:rPr dirty="0" u="sng" sz="28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CITMA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800" spc="-20" b="1">
                <a:solidFill>
                  <a:srgbClr val="FF0000"/>
                </a:solidFill>
                <a:latin typeface="Arial"/>
                <a:cs typeface="Arial"/>
              </a:rPr>
              <a:t>MEP,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MINCEX,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MINREX,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800" spc="-20" b="1">
                <a:solidFill>
                  <a:srgbClr val="FF0000"/>
                </a:solidFill>
                <a:latin typeface="Arial"/>
                <a:cs typeface="Arial"/>
              </a:rPr>
              <a:t>BCC,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OTROS 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OACE</a:t>
            </a:r>
            <a:r>
              <a:rPr dirty="0" sz="2800" spc="-10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2800" spc="-11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0000"/>
                </a:solidFill>
                <a:latin typeface="Arial"/>
                <a:cs typeface="Arial"/>
              </a:rPr>
              <a:t>OLPP)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114300" y="25907"/>
            <a:ext cx="9023985" cy="1056640"/>
            <a:chOff x="114300" y="25907"/>
            <a:chExt cx="9023985" cy="1056640"/>
          </a:xfrm>
        </p:grpSpPr>
        <p:pic>
          <p:nvPicPr>
            <p:cNvPr id="10" name="object 10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931" y="137177"/>
              <a:ext cx="8709660" cy="797017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" y="25907"/>
              <a:ext cx="9023604" cy="105613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854" y="152400"/>
              <a:ext cx="8633841" cy="720725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255854" y="152400"/>
              <a:ext cx="8634095" cy="720725"/>
            </a:xfrm>
            <a:custGeom>
              <a:avLst/>
              <a:gdLst/>
              <a:ahLst/>
              <a:cxnLst/>
              <a:rect l="l" t="t" r="r" b="b"/>
              <a:pathLst>
                <a:path w="8634095" h="720725">
                  <a:moveTo>
                    <a:pt x="0" y="720725"/>
                  </a:moveTo>
                  <a:lnTo>
                    <a:pt x="8633841" y="720725"/>
                  </a:lnTo>
                  <a:lnTo>
                    <a:pt x="8633841" y="0"/>
                  </a:lnTo>
                  <a:lnTo>
                    <a:pt x="0" y="0"/>
                  </a:lnTo>
                  <a:lnTo>
                    <a:pt x="0" y="72072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334772" y="106756"/>
            <a:ext cx="8475345" cy="711200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12700" marR="5080">
              <a:lnSpc>
                <a:spcPts val="2400"/>
              </a:lnSpc>
              <a:spcBef>
                <a:spcPts val="675"/>
              </a:spcBef>
              <a:tabLst>
                <a:tab pos="822960" algn="l"/>
                <a:tab pos="2212975" algn="l"/>
                <a:tab pos="3382010" algn="l"/>
                <a:tab pos="4546600" algn="l"/>
                <a:tab pos="5232400" algn="l"/>
                <a:tab pos="6866890" algn="l"/>
                <a:tab pos="8021955" algn="l"/>
              </a:tabLst>
            </a:pP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VII.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TAREA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VIDA: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PLAN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DE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ESTADO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PARA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EL </a:t>
            </a:r>
            <a:r>
              <a:rPr dirty="0" sz="2500" spc="-30">
                <a:solidFill>
                  <a:srgbClr val="FFFFFF"/>
                </a:solidFill>
                <a:latin typeface="Arial Black"/>
                <a:cs typeface="Arial Black"/>
              </a:rPr>
              <a:t>ENFRENTAMIENTO</a:t>
            </a:r>
            <a:r>
              <a:rPr dirty="0" sz="25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AL</a:t>
            </a:r>
            <a:r>
              <a:rPr dirty="0" sz="2500" spc="-9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CAMBIO</a:t>
            </a:r>
            <a:r>
              <a:rPr dirty="0" sz="2500" spc="-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CLIMÁTICO</a:t>
            </a:r>
            <a:endParaRPr sz="25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2"/>
            <a:ext cx="9139555" cy="6640195"/>
            <a:chOff x="0" y="12"/>
            <a:chExt cx="9139555" cy="664019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0037" y="12"/>
              <a:ext cx="4072001" cy="1000112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002791"/>
              <a:ext cx="9139428" cy="5637276"/>
            </a:xfrm>
            <a:prstGeom prst="rect">
              <a:avLst/>
            </a:prstGeom>
          </p:spPr>
        </p:pic>
      </p:grpSp>
      <p:sp>
        <p:nvSpPr>
          <p:cNvPr id="5" name="object 5" descr=""/>
          <p:cNvSpPr/>
          <p:nvPr/>
        </p:nvSpPr>
        <p:spPr>
          <a:xfrm>
            <a:off x="0" y="6696075"/>
            <a:ext cx="9144000" cy="161925"/>
          </a:xfrm>
          <a:custGeom>
            <a:avLst/>
            <a:gdLst/>
            <a:ahLst/>
            <a:cxnLst/>
            <a:rect l="l" t="t" r="r" b="b"/>
            <a:pathLst>
              <a:path w="9144000" h="161925">
                <a:moveTo>
                  <a:pt x="9144000" y="0"/>
                </a:moveTo>
                <a:lnTo>
                  <a:pt x="0" y="0"/>
                </a:lnTo>
                <a:lnTo>
                  <a:pt x="0" y="161925"/>
                </a:lnTo>
                <a:lnTo>
                  <a:pt x="9144000" y="161925"/>
                </a:lnTo>
                <a:lnTo>
                  <a:pt x="9144000" y="0"/>
                </a:lnTo>
                <a:close/>
              </a:path>
            </a:pathLst>
          </a:custGeom>
          <a:solidFill>
            <a:srgbClr val="F47E04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55091" y="1356360"/>
            <a:ext cx="8788908" cy="5288280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865878" y="227457"/>
            <a:ext cx="3562350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544955" algn="l"/>
              </a:tabLst>
            </a:pPr>
            <a:r>
              <a:rPr dirty="0" sz="2400">
                <a:solidFill>
                  <a:srgbClr val="FF0000"/>
                </a:solidFill>
              </a:rPr>
              <a:t>Está</a:t>
            </a:r>
            <a:r>
              <a:rPr dirty="0" sz="2400" spc="-80">
                <a:solidFill>
                  <a:srgbClr val="FF0000"/>
                </a:solidFill>
              </a:rPr>
              <a:t> </a:t>
            </a:r>
            <a:r>
              <a:rPr dirty="0" sz="2400">
                <a:solidFill>
                  <a:srgbClr val="FF0000"/>
                </a:solidFill>
              </a:rPr>
              <a:t>entre</a:t>
            </a:r>
            <a:r>
              <a:rPr dirty="0" sz="2400" spc="-70">
                <a:solidFill>
                  <a:srgbClr val="FF0000"/>
                </a:solidFill>
              </a:rPr>
              <a:t> </a:t>
            </a:r>
            <a:r>
              <a:rPr dirty="0" sz="2400">
                <a:solidFill>
                  <a:srgbClr val="FF0000"/>
                </a:solidFill>
              </a:rPr>
              <a:t>las</a:t>
            </a:r>
            <a:r>
              <a:rPr dirty="0" sz="2400" spc="-75">
                <a:solidFill>
                  <a:srgbClr val="FF0000"/>
                </a:solidFill>
              </a:rPr>
              <a:t> </a:t>
            </a:r>
            <a:r>
              <a:rPr dirty="0" sz="2400" spc="-20">
                <a:solidFill>
                  <a:srgbClr val="FF0000"/>
                </a:solidFill>
              </a:rPr>
              <a:t>áreas </a:t>
            </a:r>
            <a:r>
              <a:rPr dirty="0" sz="2400" spc="-10">
                <a:solidFill>
                  <a:srgbClr val="FF0000"/>
                </a:solidFill>
              </a:rPr>
              <a:t>priorizadas</a:t>
            </a:r>
            <a:r>
              <a:rPr dirty="0" sz="2400">
                <a:solidFill>
                  <a:srgbClr val="FF0000"/>
                </a:solidFill>
              </a:rPr>
              <a:t>	en</a:t>
            </a:r>
            <a:r>
              <a:rPr dirty="0" sz="2400" spc="-45">
                <a:solidFill>
                  <a:srgbClr val="FF0000"/>
                </a:solidFill>
              </a:rPr>
              <a:t> </a:t>
            </a:r>
            <a:r>
              <a:rPr dirty="0" sz="2400">
                <a:solidFill>
                  <a:srgbClr val="FF0000"/>
                </a:solidFill>
              </a:rPr>
              <a:t>la</a:t>
            </a:r>
            <a:r>
              <a:rPr dirty="0" sz="2400" spc="-40">
                <a:solidFill>
                  <a:srgbClr val="FF0000"/>
                </a:solidFill>
              </a:rPr>
              <a:t> </a:t>
            </a:r>
            <a:r>
              <a:rPr dirty="0" sz="2400" spc="-35">
                <a:solidFill>
                  <a:srgbClr val="FF0000"/>
                </a:solidFill>
              </a:rPr>
              <a:t>Tarea</a:t>
            </a:r>
            <a:r>
              <a:rPr dirty="0" sz="2400" spc="-50">
                <a:solidFill>
                  <a:srgbClr val="FF0000"/>
                </a:solidFill>
              </a:rPr>
              <a:t> </a:t>
            </a:r>
            <a:r>
              <a:rPr dirty="0" sz="2400" spc="-20">
                <a:solidFill>
                  <a:srgbClr val="FF0000"/>
                </a:solidFill>
              </a:rPr>
              <a:t>Vida</a:t>
            </a:r>
            <a:endParaRPr sz="240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144000" cy="6632575"/>
            <a:chOff x="0" y="0"/>
            <a:chExt cx="9144000" cy="663257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632575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5287" y="260413"/>
              <a:ext cx="1862074" cy="74136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56325" y="6165850"/>
              <a:ext cx="2001901" cy="20955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2809240" marR="5080" indent="-2607945">
              <a:lnSpc>
                <a:spcPct val="100000"/>
              </a:lnSpc>
              <a:spcBef>
                <a:spcPts val="95"/>
              </a:spcBef>
            </a:pP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Bahía</a:t>
            </a:r>
            <a:r>
              <a:rPr dirty="0" sz="4000" spc="-1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y</a:t>
            </a:r>
            <a:r>
              <a:rPr dirty="0" sz="4000" spc="-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el</a:t>
            </a:r>
            <a:r>
              <a:rPr dirty="0" sz="4000" spc="-2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pueblo</a:t>
            </a:r>
            <a:r>
              <a:rPr dirty="0" sz="4000" spc="-1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de</a:t>
            </a:r>
            <a:r>
              <a:rPr dirty="0" sz="4000" spc="-1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Mariel</a:t>
            </a:r>
            <a:r>
              <a:rPr dirty="0" sz="4000" spc="-2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spc="-10" b="0">
                <a:solidFill>
                  <a:srgbClr val="000000"/>
                </a:solidFill>
                <a:latin typeface="Calibri"/>
                <a:cs typeface="Calibri"/>
              </a:rPr>
              <a:t>incluidos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en</a:t>
            </a:r>
            <a:r>
              <a:rPr dirty="0" sz="4000" spc="-20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b="0">
                <a:solidFill>
                  <a:srgbClr val="000000"/>
                </a:solidFill>
                <a:latin typeface="Calibri"/>
                <a:cs typeface="Calibri"/>
              </a:rPr>
              <a:t>la</a:t>
            </a:r>
            <a:r>
              <a:rPr dirty="0" sz="4000" spc="-5" b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4000" spc="-20" b="0">
                <a:solidFill>
                  <a:srgbClr val="000000"/>
                </a:solidFill>
                <a:latin typeface="Calibri"/>
                <a:cs typeface="Calibri"/>
              </a:rPr>
              <a:t>ZEDM</a:t>
            </a:r>
            <a:endParaRPr sz="40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0037" y="1357325"/>
            <a:ext cx="8215376" cy="4714875"/>
          </a:xfrm>
          <a:prstGeom prst="rect">
            <a:avLst/>
          </a:prstGeom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8863330" cy="741680"/>
            <a:chOff x="0" y="0"/>
            <a:chExt cx="8863330" cy="74168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6967474" cy="609600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00875" y="63"/>
              <a:ext cx="1862201" cy="741362"/>
            </a:xfrm>
            <a:prstGeom prst="rect">
              <a:avLst/>
            </a:prstGeom>
          </p:spPr>
        </p:pic>
      </p:grpSp>
      <p:sp>
        <p:nvSpPr>
          <p:cNvPr id="5" name="object 5" descr=""/>
          <p:cNvSpPr/>
          <p:nvPr/>
        </p:nvSpPr>
        <p:spPr>
          <a:xfrm>
            <a:off x="0" y="6696075"/>
            <a:ext cx="9144000" cy="161925"/>
          </a:xfrm>
          <a:custGeom>
            <a:avLst/>
            <a:gdLst/>
            <a:ahLst/>
            <a:cxnLst/>
            <a:rect l="l" t="t" r="r" b="b"/>
            <a:pathLst>
              <a:path w="9144000" h="161925">
                <a:moveTo>
                  <a:pt x="9144000" y="0"/>
                </a:moveTo>
                <a:lnTo>
                  <a:pt x="0" y="0"/>
                </a:lnTo>
                <a:lnTo>
                  <a:pt x="0" y="161925"/>
                </a:lnTo>
                <a:lnTo>
                  <a:pt x="9144000" y="161925"/>
                </a:lnTo>
                <a:lnTo>
                  <a:pt x="9144000" y="0"/>
                </a:lnTo>
                <a:close/>
              </a:path>
            </a:pathLst>
          </a:custGeom>
          <a:solidFill>
            <a:srgbClr val="F47E0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127760">
              <a:lnSpc>
                <a:spcPct val="100000"/>
              </a:lnSpc>
              <a:spcBef>
                <a:spcPts val="100"/>
              </a:spcBef>
            </a:pPr>
            <a:r>
              <a:rPr dirty="0"/>
              <a:t>ENERGÍAS</a:t>
            </a:r>
            <a:r>
              <a:rPr dirty="0" spc="-80"/>
              <a:t> </a:t>
            </a:r>
            <a:r>
              <a:rPr dirty="0" spc="-10"/>
              <a:t>RENOVABLES</a:t>
            </a: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2880" y="984505"/>
            <a:ext cx="8706610" cy="5177025"/>
          </a:xfrm>
          <a:prstGeom prst="rect">
            <a:avLst/>
          </a:prstGeom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14300" y="25907"/>
            <a:ext cx="9023985" cy="1056640"/>
            <a:chOff x="114300" y="25907"/>
            <a:chExt cx="9023985" cy="105664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931" y="137177"/>
              <a:ext cx="8709660" cy="797017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" y="25907"/>
              <a:ext cx="9023604" cy="105613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854" y="152400"/>
              <a:ext cx="8633841" cy="72072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55854" y="152400"/>
              <a:ext cx="8634095" cy="720725"/>
            </a:xfrm>
            <a:custGeom>
              <a:avLst/>
              <a:gdLst/>
              <a:ahLst/>
              <a:cxnLst/>
              <a:rect l="l" t="t" r="r" b="b"/>
              <a:pathLst>
                <a:path w="8634095" h="720725">
                  <a:moveTo>
                    <a:pt x="0" y="720725"/>
                  </a:moveTo>
                  <a:lnTo>
                    <a:pt x="8633841" y="720725"/>
                  </a:lnTo>
                  <a:lnTo>
                    <a:pt x="8633841" y="0"/>
                  </a:lnTo>
                  <a:lnTo>
                    <a:pt x="0" y="0"/>
                  </a:lnTo>
                  <a:lnTo>
                    <a:pt x="0" y="72072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34772" y="106756"/>
            <a:ext cx="8475345" cy="4064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22960" algn="l"/>
                <a:tab pos="2212975" algn="l"/>
                <a:tab pos="3382010" algn="l"/>
                <a:tab pos="4546600" algn="l"/>
                <a:tab pos="5232400" algn="l"/>
                <a:tab pos="6866890" algn="l"/>
                <a:tab pos="8021955" algn="l"/>
              </a:tabLst>
            </a:pPr>
            <a:r>
              <a:rPr dirty="0" sz="2500" spc="-20" b="0">
                <a:latin typeface="Arial Black"/>
                <a:cs typeface="Arial Black"/>
              </a:rPr>
              <a:t>VII.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10" b="0">
                <a:latin typeface="Arial Black"/>
                <a:cs typeface="Arial Black"/>
              </a:rPr>
              <a:t>TAREA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0" b="0">
                <a:latin typeface="Arial Black"/>
                <a:cs typeface="Arial Black"/>
              </a:rPr>
              <a:t>VIDA: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0" b="0">
                <a:latin typeface="Arial Black"/>
                <a:cs typeface="Arial Black"/>
              </a:rPr>
              <a:t>PLAN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5" b="0">
                <a:latin typeface="Arial Black"/>
                <a:cs typeface="Arial Black"/>
              </a:rPr>
              <a:t>DE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10" b="0">
                <a:latin typeface="Arial Black"/>
                <a:cs typeface="Arial Black"/>
              </a:rPr>
              <a:t>ESTADO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0" b="0">
                <a:latin typeface="Arial Black"/>
                <a:cs typeface="Arial Black"/>
              </a:rPr>
              <a:t>PARA</a:t>
            </a:r>
            <a:r>
              <a:rPr dirty="0" sz="2500" b="0">
                <a:latin typeface="Arial Black"/>
                <a:cs typeface="Arial Black"/>
              </a:rPr>
              <a:t>	</a:t>
            </a:r>
            <a:r>
              <a:rPr dirty="0" sz="2500" spc="-25" b="0">
                <a:latin typeface="Arial Black"/>
                <a:cs typeface="Arial Black"/>
              </a:rPr>
              <a:t>EL</a:t>
            </a:r>
            <a:endParaRPr sz="2500">
              <a:latin typeface="Arial Black"/>
              <a:cs typeface="Arial Black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34772" y="411861"/>
            <a:ext cx="8350884" cy="53371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500" spc="-30">
                <a:solidFill>
                  <a:srgbClr val="FFFFFF"/>
                </a:solidFill>
                <a:latin typeface="Arial Black"/>
                <a:cs typeface="Arial Black"/>
              </a:rPr>
              <a:t>ENFRENTAMIENTO</a:t>
            </a:r>
            <a:r>
              <a:rPr dirty="0" sz="25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AL</a:t>
            </a:r>
            <a:r>
              <a:rPr dirty="0" sz="2500" spc="-9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CAMBIO</a:t>
            </a:r>
            <a:r>
              <a:rPr dirty="0" sz="2500" spc="-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CLIMÁTICO</a:t>
            </a:r>
            <a:endParaRPr sz="2500">
              <a:latin typeface="Arial Black"/>
              <a:cs typeface="Arial Black"/>
            </a:endParaRPr>
          </a:p>
          <a:p>
            <a:pPr marL="108585">
              <a:lnSpc>
                <a:spcPct val="100000"/>
              </a:lnSpc>
              <a:spcBef>
                <a:spcPts val="2395"/>
              </a:spcBef>
            </a:pPr>
            <a:r>
              <a:rPr dirty="0" sz="2200">
                <a:solidFill>
                  <a:srgbClr val="001F5F"/>
                </a:solidFill>
                <a:latin typeface="Arial Black"/>
                <a:cs typeface="Arial Black"/>
              </a:rPr>
              <a:t>Tarea</a:t>
            </a:r>
            <a:r>
              <a:rPr dirty="0" sz="2200" spc="-114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dirty="0" sz="2200" spc="-25">
                <a:solidFill>
                  <a:srgbClr val="001F5F"/>
                </a:solidFill>
                <a:latin typeface="Arial Black"/>
                <a:cs typeface="Arial Black"/>
              </a:rPr>
              <a:t>7.</a:t>
            </a:r>
            <a:endParaRPr sz="2200">
              <a:latin typeface="Arial Black"/>
              <a:cs typeface="Arial Black"/>
            </a:endParaRPr>
          </a:p>
          <a:p>
            <a:pPr algn="just" marL="565785" marR="5080" indent="-457200">
              <a:lnSpc>
                <a:spcPct val="100000"/>
              </a:lnSpc>
              <a:spcBef>
                <a:spcPts val="2220"/>
              </a:spcBef>
              <a:buFont typeface="Wingdings"/>
              <a:buChar char=""/>
              <a:tabLst>
                <a:tab pos="565785" algn="l"/>
              </a:tabLst>
            </a:pPr>
            <a:r>
              <a:rPr dirty="0" sz="2200">
                <a:latin typeface="Arial MT"/>
                <a:cs typeface="Arial MT"/>
              </a:rPr>
              <a:t>Mantener</a:t>
            </a:r>
            <a:r>
              <a:rPr dirty="0" sz="2200" spc="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</a:t>
            </a:r>
            <a:r>
              <a:rPr dirty="0" sz="2200" spc="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introducir</a:t>
            </a:r>
            <a:r>
              <a:rPr dirty="0" sz="2200" spc="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en</a:t>
            </a:r>
            <a:r>
              <a:rPr dirty="0" sz="2200" spc="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los planes</a:t>
            </a:r>
            <a:r>
              <a:rPr dirty="0" sz="2200" spc="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 ordenamiento</a:t>
            </a:r>
            <a:r>
              <a:rPr dirty="0" sz="2200" spc="1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territorial </a:t>
            </a:r>
            <a:r>
              <a:rPr dirty="0" sz="2200">
                <a:latin typeface="Arial MT"/>
                <a:cs typeface="Arial MT"/>
              </a:rPr>
              <a:t>y</a:t>
            </a:r>
            <a:r>
              <a:rPr dirty="0" sz="2200" spc="3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urbano</a:t>
            </a:r>
            <a:r>
              <a:rPr dirty="0" sz="2200" spc="3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los</a:t>
            </a:r>
            <a:r>
              <a:rPr dirty="0" sz="2200" spc="3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resultados</a:t>
            </a:r>
            <a:r>
              <a:rPr dirty="0" sz="2200" spc="4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científicos</a:t>
            </a:r>
            <a:r>
              <a:rPr dirty="0" sz="2200" spc="3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del</a:t>
            </a:r>
            <a:r>
              <a:rPr dirty="0" sz="2200" spc="3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Macroproyecto</a:t>
            </a:r>
            <a:r>
              <a:rPr dirty="0" sz="2200" spc="409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sobre </a:t>
            </a:r>
            <a:r>
              <a:rPr dirty="0" sz="2200">
                <a:latin typeface="Arial MT"/>
                <a:cs typeface="Arial MT"/>
              </a:rPr>
              <a:t>Peligros</a:t>
            </a:r>
            <a:r>
              <a:rPr dirty="0" sz="2200" spc="1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y</a:t>
            </a:r>
            <a:r>
              <a:rPr dirty="0" sz="2200" spc="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Vulnerabilidad</a:t>
            </a:r>
            <a:r>
              <a:rPr dirty="0" sz="2200" spc="16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la</a:t>
            </a:r>
            <a:r>
              <a:rPr dirty="0" sz="2200" spc="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zona</a:t>
            </a:r>
            <a:r>
              <a:rPr dirty="0" sz="2200" spc="16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costera</a:t>
            </a:r>
            <a:r>
              <a:rPr dirty="0" sz="2200" spc="1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(2050-</a:t>
            </a:r>
            <a:r>
              <a:rPr dirty="0" sz="2200">
                <a:latin typeface="Arial MT"/>
                <a:cs typeface="Arial MT"/>
              </a:rPr>
              <a:t>2100);</a:t>
            </a:r>
            <a:r>
              <a:rPr dirty="0" sz="2200" spc="15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así </a:t>
            </a:r>
            <a:r>
              <a:rPr dirty="0" sz="2200">
                <a:latin typeface="Arial MT"/>
                <a:cs typeface="Arial MT"/>
              </a:rPr>
              <a:t>como</a:t>
            </a:r>
            <a:r>
              <a:rPr dirty="0" sz="2200" spc="28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los</a:t>
            </a:r>
            <a:r>
              <a:rPr dirty="0" sz="2200" spc="2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Estudios</a:t>
            </a:r>
            <a:r>
              <a:rPr dirty="0" sz="2200" spc="3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2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Peligro,</a:t>
            </a:r>
            <a:r>
              <a:rPr dirty="0" sz="2200" spc="2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Vulnerabilidad</a:t>
            </a:r>
            <a:r>
              <a:rPr dirty="0" sz="2200" spc="3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y</a:t>
            </a:r>
            <a:r>
              <a:rPr dirty="0" sz="2200" spc="2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Riesgo</a:t>
            </a:r>
            <a:r>
              <a:rPr dirty="0" sz="2200" spc="2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en</a:t>
            </a:r>
            <a:r>
              <a:rPr dirty="0" sz="2200" spc="29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el </a:t>
            </a:r>
            <a:r>
              <a:rPr dirty="0" sz="2200">
                <a:latin typeface="Arial MT"/>
                <a:cs typeface="Arial MT"/>
              </a:rPr>
              <a:t>ciclo</a:t>
            </a:r>
            <a:r>
              <a:rPr dirty="0" sz="2200" spc="5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5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reducción</a:t>
            </a:r>
            <a:r>
              <a:rPr dirty="0" sz="2200" spc="5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5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desastres.</a:t>
            </a:r>
            <a:r>
              <a:rPr dirty="0" sz="2200" spc="5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Emplear</a:t>
            </a:r>
            <a:r>
              <a:rPr dirty="0" sz="2200" spc="5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esta</a:t>
            </a:r>
            <a:r>
              <a:rPr dirty="0" sz="2200" spc="5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información </a:t>
            </a:r>
            <a:r>
              <a:rPr dirty="0" sz="2200">
                <a:latin typeface="Arial MT"/>
                <a:cs typeface="Arial MT"/>
              </a:rPr>
              <a:t>como</a:t>
            </a:r>
            <a:r>
              <a:rPr dirty="0" sz="2200" spc="-1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alerta temprana</a:t>
            </a:r>
            <a:r>
              <a:rPr dirty="0" sz="2200" spc="-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para</a:t>
            </a:r>
            <a:r>
              <a:rPr dirty="0" sz="2200" spc="-1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la</a:t>
            </a:r>
            <a:r>
              <a:rPr dirty="0" sz="2200" spc="-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toma</a:t>
            </a:r>
            <a:r>
              <a:rPr dirty="0" sz="2200" spc="-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</a:t>
            </a:r>
            <a:r>
              <a:rPr dirty="0" sz="2200" spc="-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decisiones por</a:t>
            </a:r>
            <a:r>
              <a:rPr dirty="0" sz="2200" spc="-1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parte</a:t>
            </a:r>
            <a:r>
              <a:rPr dirty="0" sz="2200" spc="-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de </a:t>
            </a:r>
            <a:r>
              <a:rPr dirty="0" sz="2200">
                <a:latin typeface="Arial MT"/>
                <a:cs typeface="Arial MT"/>
              </a:rPr>
              <a:t>los</a:t>
            </a:r>
            <a:r>
              <a:rPr dirty="0" sz="2200" spc="-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OACE,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OSDE,</a:t>
            </a:r>
            <a:r>
              <a:rPr dirty="0" sz="2200" spc="-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EN,</a:t>
            </a:r>
            <a:r>
              <a:rPr dirty="0" sz="2200" spc="-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CAP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y</a:t>
            </a:r>
            <a:r>
              <a:rPr dirty="0" sz="2200" spc="-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CAM.</a:t>
            </a:r>
            <a:endParaRPr sz="2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920"/>
              </a:spcBef>
            </a:pPr>
            <a:endParaRPr sz="2200">
              <a:latin typeface="Arial MT"/>
              <a:cs typeface="Arial MT"/>
            </a:endParaRPr>
          </a:p>
          <a:p>
            <a:pPr marL="108585">
              <a:lnSpc>
                <a:spcPct val="100000"/>
              </a:lnSpc>
            </a:pPr>
            <a:r>
              <a:rPr dirty="0" u="sng" sz="24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Responsable</a:t>
            </a:r>
            <a:r>
              <a:rPr dirty="0" sz="2400" spc="-50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24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participantes:</a:t>
            </a:r>
            <a:endParaRPr sz="2400">
              <a:latin typeface="Arial"/>
              <a:cs typeface="Arial"/>
            </a:endParaRPr>
          </a:p>
          <a:p>
            <a:pPr marL="108585" marR="6350">
              <a:lnSpc>
                <a:spcPct val="100000"/>
              </a:lnSpc>
              <a:tabLst>
                <a:tab pos="864235" algn="l"/>
                <a:tab pos="2044064" algn="l"/>
                <a:tab pos="3376295" algn="l"/>
                <a:tab pos="4777105" algn="l"/>
                <a:tab pos="6158230" algn="l"/>
                <a:tab pos="7371715" algn="l"/>
              </a:tabLst>
            </a:pP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(</a:t>
            </a:r>
            <a:r>
              <a:rPr dirty="0" u="sng" sz="24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IPF,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CITMA,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EMNDC,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MINTUR,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MINFAR,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OTROS</a:t>
            </a:r>
            <a:r>
              <a:rPr dirty="0" sz="24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OACE, </a:t>
            </a:r>
            <a:r>
              <a:rPr dirty="0" sz="2400" spc="-60" b="1">
                <a:solidFill>
                  <a:srgbClr val="FF0000"/>
                </a:solidFill>
                <a:latin typeface="Arial"/>
                <a:cs typeface="Arial"/>
              </a:rPr>
              <a:t>CAP,</a:t>
            </a:r>
            <a:r>
              <a:rPr dirty="0" sz="2400" spc="-10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20" b="1">
                <a:solidFill>
                  <a:srgbClr val="FF0000"/>
                </a:solidFill>
                <a:latin typeface="Arial"/>
                <a:cs typeface="Arial"/>
              </a:rPr>
              <a:t>CAM)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578916" y="529793"/>
            <a:ext cx="7171690" cy="953135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marL="355600" marR="5080" indent="-342900">
              <a:lnSpc>
                <a:spcPts val="3460"/>
              </a:lnSpc>
              <a:spcBef>
                <a:spcPts val="535"/>
              </a:spcBef>
              <a:buFont typeface="Arial MT"/>
              <a:buChar char="•"/>
              <a:tabLst>
                <a:tab pos="355600" algn="l"/>
                <a:tab pos="5050155" algn="l"/>
              </a:tabLst>
            </a:pPr>
            <a:r>
              <a:rPr dirty="0" sz="3200" spc="-10" b="1">
                <a:latin typeface="Calibri"/>
                <a:cs typeface="Calibri"/>
              </a:rPr>
              <a:t>Prepararse</a:t>
            </a:r>
            <a:r>
              <a:rPr dirty="0" sz="3200" spc="-85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ante</a:t>
            </a:r>
            <a:r>
              <a:rPr dirty="0" sz="3200" spc="-90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los</a:t>
            </a:r>
            <a:r>
              <a:rPr dirty="0" sz="3200" spc="-65" b="1">
                <a:latin typeface="Calibri"/>
                <a:cs typeface="Calibri"/>
              </a:rPr>
              <a:t> </a:t>
            </a:r>
            <a:r>
              <a:rPr dirty="0" sz="3200" spc="-10" b="1">
                <a:latin typeface="Calibri"/>
                <a:cs typeface="Calibri"/>
              </a:rPr>
              <a:t>riesgos</a:t>
            </a:r>
            <a:r>
              <a:rPr dirty="0" sz="3200" b="1">
                <a:latin typeface="Calibri"/>
                <a:cs typeface="Calibri"/>
              </a:rPr>
              <a:t>	de</a:t>
            </a:r>
            <a:r>
              <a:rPr dirty="0" sz="3200" spc="-20" b="1">
                <a:latin typeface="Calibri"/>
                <a:cs typeface="Calibri"/>
              </a:rPr>
              <a:t> </a:t>
            </a:r>
            <a:r>
              <a:rPr dirty="0" sz="3200" spc="-10" b="1">
                <a:latin typeface="Calibri"/>
                <a:cs typeface="Calibri"/>
              </a:rPr>
              <a:t>desastres </a:t>
            </a:r>
            <a:r>
              <a:rPr dirty="0" sz="3200" b="1">
                <a:latin typeface="Calibri"/>
                <a:cs typeface="Calibri"/>
              </a:rPr>
              <a:t>y</a:t>
            </a:r>
            <a:r>
              <a:rPr dirty="0" sz="3200" spc="-40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reducir</a:t>
            </a:r>
            <a:r>
              <a:rPr dirty="0" sz="3200" spc="-35" b="1">
                <a:latin typeface="Calibri"/>
                <a:cs typeface="Calibri"/>
              </a:rPr>
              <a:t> </a:t>
            </a:r>
            <a:r>
              <a:rPr dirty="0" sz="3200" b="1">
                <a:latin typeface="Calibri"/>
                <a:cs typeface="Calibri"/>
              </a:rPr>
              <a:t>la</a:t>
            </a:r>
            <a:r>
              <a:rPr dirty="0" sz="3200" spc="-20" b="1">
                <a:latin typeface="Calibri"/>
                <a:cs typeface="Calibri"/>
              </a:rPr>
              <a:t> </a:t>
            </a:r>
            <a:r>
              <a:rPr dirty="0" sz="3200" spc="-10" b="1">
                <a:latin typeface="Calibri"/>
                <a:cs typeface="Calibri"/>
              </a:rPr>
              <a:t>vulnerabilidad.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0037" y="2428748"/>
            <a:ext cx="4103624" cy="2665476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003800" y="2349500"/>
            <a:ext cx="3711575" cy="2686050"/>
          </a:xfrm>
          <a:prstGeom prst="rect">
            <a:avLst/>
          </a:prstGeom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7080" y="935177"/>
            <a:ext cx="184848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0">
                <a:solidFill>
                  <a:srgbClr val="001F5F"/>
                </a:solidFill>
                <a:latin typeface="Arial Black"/>
                <a:cs typeface="Arial Black"/>
              </a:rPr>
              <a:t>Tarea</a:t>
            </a:r>
            <a:r>
              <a:rPr dirty="0" sz="2800" spc="-130" b="0">
                <a:solidFill>
                  <a:srgbClr val="001F5F"/>
                </a:solidFill>
                <a:latin typeface="Arial Black"/>
                <a:cs typeface="Arial Black"/>
              </a:rPr>
              <a:t> </a:t>
            </a:r>
            <a:r>
              <a:rPr dirty="0" sz="2800" spc="-25" b="0">
                <a:solidFill>
                  <a:srgbClr val="001F5F"/>
                </a:solidFill>
                <a:latin typeface="Arial Black"/>
                <a:cs typeface="Arial Black"/>
              </a:rPr>
              <a:t>10.</a:t>
            </a:r>
            <a:endParaRPr sz="2800">
              <a:latin typeface="Arial Black"/>
              <a:cs typeface="Arial Black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67080" y="1590192"/>
            <a:ext cx="8257540" cy="44265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469900" marR="5080" indent="-457834">
              <a:lnSpc>
                <a:spcPct val="120000"/>
              </a:lnSpc>
              <a:spcBef>
                <a:spcPts val="100"/>
              </a:spcBef>
              <a:buFont typeface="Wingdings"/>
              <a:buChar char=""/>
              <a:tabLst>
                <a:tab pos="469900" algn="l"/>
              </a:tabLst>
            </a:pPr>
            <a:r>
              <a:rPr dirty="0" sz="2800">
                <a:latin typeface="Arial MT"/>
                <a:cs typeface="Arial MT"/>
              </a:rPr>
              <a:t>Priorizar</a:t>
            </a:r>
            <a:r>
              <a:rPr dirty="0" sz="2800" spc="4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las</a:t>
            </a:r>
            <a:r>
              <a:rPr dirty="0" sz="2800" spc="4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medidas</a:t>
            </a:r>
            <a:r>
              <a:rPr dirty="0" sz="2800" spc="4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4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acciones</a:t>
            </a:r>
            <a:r>
              <a:rPr dirty="0" sz="2800" spc="3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para</a:t>
            </a:r>
            <a:r>
              <a:rPr dirty="0" sz="2800" spc="3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elevar</a:t>
            </a:r>
            <a:r>
              <a:rPr dirty="0" sz="2800" spc="409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la </a:t>
            </a:r>
            <a:r>
              <a:rPr dirty="0" sz="2800">
                <a:latin typeface="Arial MT"/>
                <a:cs typeface="Arial MT"/>
              </a:rPr>
              <a:t>percepción</a:t>
            </a:r>
            <a:r>
              <a:rPr dirty="0" sz="2800" spc="30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del</a:t>
            </a:r>
            <a:r>
              <a:rPr dirty="0" sz="2800" spc="3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riesgo</a:t>
            </a:r>
            <a:r>
              <a:rPr dirty="0" sz="2800" spc="4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30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aumentar</a:t>
            </a:r>
            <a:r>
              <a:rPr dirty="0" sz="2800" spc="4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el</a:t>
            </a:r>
            <a:r>
              <a:rPr dirty="0" sz="2800" spc="3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nivel</a:t>
            </a:r>
            <a:r>
              <a:rPr dirty="0" sz="2800" spc="35">
                <a:latin typeface="Arial MT"/>
                <a:cs typeface="Arial MT"/>
              </a:rPr>
              <a:t>  </a:t>
            </a:r>
            <a:r>
              <a:rPr dirty="0" sz="2800" spc="-25">
                <a:latin typeface="Arial MT"/>
                <a:cs typeface="Arial MT"/>
              </a:rPr>
              <a:t>de </a:t>
            </a:r>
            <a:r>
              <a:rPr dirty="0" sz="2800">
                <a:latin typeface="Arial MT"/>
                <a:cs typeface="Arial MT"/>
              </a:rPr>
              <a:t>conocimiento</a:t>
            </a:r>
            <a:r>
              <a:rPr dirty="0" sz="2800" spc="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el</a:t>
            </a:r>
            <a:r>
              <a:rPr dirty="0" sz="2800" spc="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grado</a:t>
            </a:r>
            <a:r>
              <a:rPr dirty="0" sz="2800" spc="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participación</a:t>
            </a:r>
            <a:r>
              <a:rPr dirty="0" sz="2800" spc="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</a:t>
            </a:r>
            <a:r>
              <a:rPr dirty="0" sz="2800" spc="9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toda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170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población</a:t>
            </a:r>
            <a:r>
              <a:rPr dirty="0" sz="2800" spc="17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en</a:t>
            </a:r>
            <a:r>
              <a:rPr dirty="0" sz="2800" spc="17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el</a:t>
            </a:r>
            <a:r>
              <a:rPr dirty="0" sz="2800" spc="17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enfrentamiento</a:t>
            </a:r>
            <a:r>
              <a:rPr dirty="0" sz="2800" spc="175">
                <a:latin typeface="Arial MT"/>
                <a:cs typeface="Arial MT"/>
              </a:rPr>
              <a:t>  </a:t>
            </a:r>
            <a:r>
              <a:rPr dirty="0" sz="2800">
                <a:latin typeface="Arial MT"/>
                <a:cs typeface="Arial MT"/>
              </a:rPr>
              <a:t>al</a:t>
            </a:r>
            <a:r>
              <a:rPr dirty="0" sz="2800" spc="175">
                <a:latin typeface="Arial MT"/>
                <a:cs typeface="Arial MT"/>
              </a:rPr>
              <a:t>  </a:t>
            </a:r>
            <a:r>
              <a:rPr dirty="0" sz="2800" spc="-10">
                <a:latin typeface="Arial MT"/>
                <a:cs typeface="Arial MT"/>
              </a:rPr>
              <a:t>cambio </a:t>
            </a:r>
            <a:r>
              <a:rPr dirty="0" sz="2800">
                <a:latin typeface="Arial MT"/>
                <a:cs typeface="Arial MT"/>
              </a:rPr>
              <a:t>climático</a:t>
            </a:r>
            <a:r>
              <a:rPr dirty="0" sz="2800" spc="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una</a:t>
            </a:r>
            <a:r>
              <a:rPr dirty="0" sz="2800" spc="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cultura</a:t>
            </a:r>
            <a:r>
              <a:rPr dirty="0" sz="2800" spc="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que</a:t>
            </a:r>
            <a:r>
              <a:rPr dirty="0" sz="2800" spc="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fomente</a:t>
            </a:r>
            <a:r>
              <a:rPr dirty="0" sz="2800" spc="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el</a:t>
            </a:r>
            <a:r>
              <a:rPr dirty="0" sz="2800" spc="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ahorro</a:t>
            </a:r>
            <a:r>
              <a:rPr dirty="0" sz="2800" spc="2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del </a:t>
            </a:r>
            <a:r>
              <a:rPr dirty="0" sz="2800" spc="-10">
                <a:latin typeface="Arial MT"/>
                <a:cs typeface="Arial MT"/>
              </a:rPr>
              <a:t>agua.</a:t>
            </a:r>
            <a:endParaRPr sz="2800">
              <a:latin typeface="Arial MT"/>
              <a:cs typeface="Arial MT"/>
            </a:endParaRPr>
          </a:p>
          <a:p>
            <a:pPr marL="111760">
              <a:lnSpc>
                <a:spcPct val="100000"/>
              </a:lnSpc>
              <a:spcBef>
                <a:spcPts val="370"/>
              </a:spcBef>
            </a:pPr>
            <a:r>
              <a:rPr dirty="0" u="sng" sz="2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Responsable</a:t>
            </a:r>
            <a:r>
              <a:rPr dirty="0" sz="2800" spc="-5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dirty="0" sz="2800" spc="-8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participantes:</a:t>
            </a:r>
            <a:endParaRPr sz="2800">
              <a:latin typeface="Arial"/>
              <a:cs typeface="Arial"/>
            </a:endParaRPr>
          </a:p>
          <a:p>
            <a:pPr marL="12700" marR="7620">
              <a:lnSpc>
                <a:spcPct val="100000"/>
              </a:lnSpc>
              <a:spcBef>
                <a:spcPts val="5"/>
              </a:spcBef>
              <a:tabLst>
                <a:tab pos="1553210" algn="l"/>
                <a:tab pos="2639060" algn="l"/>
                <a:tab pos="4081145" algn="l"/>
                <a:tab pos="5146040" algn="l"/>
                <a:tab pos="6976745" algn="l"/>
              </a:tabLst>
            </a:pP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(</a:t>
            </a:r>
            <a:r>
              <a:rPr dirty="0" u="sng" sz="28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CITMA,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ICRT,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MINED,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800" spc="-20" b="1">
                <a:solidFill>
                  <a:srgbClr val="FF0000"/>
                </a:solidFill>
                <a:latin typeface="Arial"/>
                <a:cs typeface="Arial"/>
              </a:rPr>
              <a:t>MES,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MINCULT,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	</a:t>
            </a:r>
            <a:r>
              <a:rPr dirty="0" sz="2800" spc="-10" b="1">
                <a:solidFill>
                  <a:srgbClr val="FF0000"/>
                </a:solidFill>
                <a:latin typeface="Arial"/>
                <a:cs typeface="Arial"/>
              </a:rPr>
              <a:t>OTROS </a:t>
            </a:r>
            <a:r>
              <a:rPr dirty="0" sz="2800" b="1">
                <a:solidFill>
                  <a:srgbClr val="FF0000"/>
                </a:solidFill>
                <a:latin typeface="Arial"/>
                <a:cs typeface="Arial"/>
              </a:rPr>
              <a:t>OACE,</a:t>
            </a:r>
            <a:r>
              <a:rPr dirty="0" sz="2800" spc="-10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70" b="1">
                <a:solidFill>
                  <a:srgbClr val="FF0000"/>
                </a:solidFill>
                <a:latin typeface="Arial"/>
                <a:cs typeface="Arial"/>
              </a:rPr>
              <a:t>CAP,</a:t>
            </a:r>
            <a:r>
              <a:rPr dirty="0" sz="2800" spc="-9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800" spc="-20" b="1">
                <a:solidFill>
                  <a:srgbClr val="FF0000"/>
                </a:solidFill>
                <a:latin typeface="Arial"/>
                <a:cs typeface="Arial"/>
              </a:rPr>
              <a:t>CAM)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14300" y="25907"/>
            <a:ext cx="9023985" cy="1056640"/>
            <a:chOff x="114300" y="25907"/>
            <a:chExt cx="9023985" cy="105664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8788" y="128015"/>
              <a:ext cx="8727948" cy="815340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" y="25907"/>
              <a:ext cx="9023604" cy="105613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5854" y="152400"/>
              <a:ext cx="8633841" cy="720725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255854" y="152400"/>
              <a:ext cx="8634095" cy="720725"/>
            </a:xfrm>
            <a:custGeom>
              <a:avLst/>
              <a:gdLst/>
              <a:ahLst/>
              <a:cxnLst/>
              <a:rect l="l" t="t" r="r" b="b"/>
              <a:pathLst>
                <a:path w="8634095" h="720725">
                  <a:moveTo>
                    <a:pt x="0" y="720725"/>
                  </a:moveTo>
                  <a:lnTo>
                    <a:pt x="8633841" y="720725"/>
                  </a:lnTo>
                  <a:lnTo>
                    <a:pt x="8633841" y="0"/>
                  </a:lnTo>
                  <a:lnTo>
                    <a:pt x="0" y="0"/>
                  </a:lnTo>
                  <a:lnTo>
                    <a:pt x="0" y="720725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334772" y="106756"/>
            <a:ext cx="8475345" cy="711200"/>
          </a:xfrm>
          <a:prstGeom prst="rect">
            <a:avLst/>
          </a:prstGeom>
        </p:spPr>
        <p:txBody>
          <a:bodyPr wrap="square" lIns="0" tIns="85725" rIns="0" bIns="0" rtlCol="0" vert="horz">
            <a:spAutoFit/>
          </a:bodyPr>
          <a:lstStyle/>
          <a:p>
            <a:pPr marL="12700" marR="5080">
              <a:lnSpc>
                <a:spcPts val="2400"/>
              </a:lnSpc>
              <a:spcBef>
                <a:spcPts val="675"/>
              </a:spcBef>
              <a:tabLst>
                <a:tab pos="1536065" algn="l"/>
                <a:tab pos="2839720" algn="l"/>
                <a:tab pos="4138295" algn="l"/>
                <a:tab pos="4959985" algn="l"/>
                <a:tab pos="6731000" algn="l"/>
                <a:tab pos="8021955" algn="l"/>
              </a:tabLst>
            </a:pP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TAREA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VIDA: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PLAN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DE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ESTADO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0">
                <a:solidFill>
                  <a:srgbClr val="FFFFFF"/>
                </a:solidFill>
                <a:latin typeface="Arial Black"/>
                <a:cs typeface="Arial Black"/>
              </a:rPr>
              <a:t>PARA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	</a:t>
            </a:r>
            <a:r>
              <a:rPr dirty="0" sz="2500" spc="-25">
                <a:solidFill>
                  <a:srgbClr val="FFFFFF"/>
                </a:solidFill>
                <a:latin typeface="Arial Black"/>
                <a:cs typeface="Arial Black"/>
              </a:rPr>
              <a:t>EL </a:t>
            </a:r>
            <a:r>
              <a:rPr dirty="0" sz="2500" spc="-30">
                <a:solidFill>
                  <a:srgbClr val="FFFFFF"/>
                </a:solidFill>
                <a:latin typeface="Arial Black"/>
                <a:cs typeface="Arial Black"/>
              </a:rPr>
              <a:t>ENFRENTAMIENTO</a:t>
            </a:r>
            <a:r>
              <a:rPr dirty="0" sz="2500" spc="-4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AL</a:t>
            </a:r>
            <a:r>
              <a:rPr dirty="0" sz="2500" spc="-9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>
                <a:solidFill>
                  <a:srgbClr val="FFFFFF"/>
                </a:solidFill>
                <a:latin typeface="Arial Black"/>
                <a:cs typeface="Arial Black"/>
              </a:rPr>
              <a:t>CAMBIO</a:t>
            </a:r>
            <a:r>
              <a:rPr dirty="0" sz="2500" spc="-55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dirty="0" sz="2500" spc="-10">
                <a:solidFill>
                  <a:srgbClr val="FFFFFF"/>
                </a:solidFill>
                <a:latin typeface="Arial Black"/>
                <a:cs typeface="Arial Black"/>
              </a:rPr>
              <a:t>CLIMÁTICO</a:t>
            </a:r>
            <a:endParaRPr sz="25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9180" y="389890"/>
            <a:ext cx="6675120" cy="111442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algn="ctr" marL="12065" marR="5080">
              <a:lnSpc>
                <a:spcPct val="98800"/>
              </a:lnSpc>
              <a:spcBef>
                <a:spcPts val="135"/>
              </a:spcBef>
              <a:tabLst>
                <a:tab pos="1652270" algn="l"/>
              </a:tabLst>
            </a:pPr>
            <a:r>
              <a:rPr dirty="0" sz="2400" spc="-10">
                <a:solidFill>
                  <a:srgbClr val="000000"/>
                </a:solidFill>
                <a:latin typeface="Arial"/>
                <a:cs typeface="Arial"/>
              </a:rPr>
              <a:t>Contribuir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	a</a:t>
            </a:r>
            <a:r>
              <a:rPr dirty="0" sz="2400" spc="-2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elevar</a:t>
            </a:r>
            <a:r>
              <a:rPr dirty="0" sz="2400" spc="-1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el</a:t>
            </a:r>
            <a:r>
              <a:rPr dirty="0" sz="2400" spc="-2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nivel</a:t>
            </a:r>
            <a:r>
              <a:rPr dirty="0" sz="2400" spc="-3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de</a:t>
            </a:r>
            <a:r>
              <a:rPr dirty="0" sz="2400" spc="-1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conocimiento</a:t>
            </a:r>
            <a:r>
              <a:rPr dirty="0" sz="2400" spc="-4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 spc="-50">
                <a:solidFill>
                  <a:srgbClr val="000000"/>
                </a:solidFill>
                <a:latin typeface="Arial"/>
                <a:cs typeface="Arial"/>
              </a:rPr>
              <a:t>y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el</a:t>
            </a:r>
            <a:r>
              <a:rPr dirty="0" sz="2400" spc="-2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grado</a:t>
            </a:r>
            <a:r>
              <a:rPr dirty="0" sz="2400" spc="-1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de</a:t>
            </a:r>
            <a:r>
              <a:rPr dirty="0" sz="2400" spc="-1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participación</a:t>
            </a:r>
            <a:r>
              <a:rPr dirty="0" sz="2400" spc="-3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de</a:t>
            </a:r>
            <a:r>
              <a:rPr dirty="0" sz="2400" spc="-1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toda</a:t>
            </a:r>
            <a:r>
              <a:rPr dirty="0" sz="2400" spc="-15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la</a:t>
            </a:r>
            <a:r>
              <a:rPr dirty="0" sz="2400" spc="-10">
                <a:solidFill>
                  <a:srgbClr val="000000"/>
                </a:solidFill>
                <a:latin typeface="Arial"/>
                <a:cs typeface="Arial"/>
              </a:rPr>
              <a:t> población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en</a:t>
            </a:r>
            <a:r>
              <a:rPr dirty="0" sz="2400" spc="-3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el</a:t>
            </a:r>
            <a:r>
              <a:rPr dirty="0" sz="2400" spc="-5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enfrentamiento</a:t>
            </a:r>
            <a:r>
              <a:rPr dirty="0" sz="2400" spc="-4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al</a:t>
            </a:r>
            <a:r>
              <a:rPr dirty="0" sz="2400" spc="-3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>
                <a:solidFill>
                  <a:srgbClr val="000000"/>
                </a:solidFill>
                <a:latin typeface="Arial"/>
                <a:cs typeface="Arial"/>
              </a:rPr>
              <a:t>cambio</a:t>
            </a:r>
            <a:r>
              <a:rPr dirty="0" sz="2400" spc="-3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dirty="0" sz="2400" spc="-10">
                <a:solidFill>
                  <a:srgbClr val="000000"/>
                </a:solidFill>
                <a:latin typeface="Arial"/>
                <a:cs typeface="Arial"/>
              </a:rPr>
              <a:t>climático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76835" rIns="0" bIns="0" rtlCol="0" vert="horz">
            <a:spAutoFit/>
          </a:bodyPr>
          <a:lstStyle/>
          <a:p>
            <a:pPr marL="355600" marR="160655" indent="-342900">
              <a:lnSpc>
                <a:spcPts val="2110"/>
              </a:lnSpc>
              <a:spcBef>
                <a:spcPts val="605"/>
              </a:spcBef>
              <a:buFont typeface="Arial MT"/>
              <a:buChar char="•"/>
              <a:tabLst>
                <a:tab pos="355600" algn="l"/>
                <a:tab pos="5998845" algn="l"/>
              </a:tabLst>
            </a:pPr>
            <a:r>
              <a:rPr dirty="0"/>
              <a:t>Revisar</a:t>
            </a:r>
            <a:r>
              <a:rPr dirty="0" spc="-45"/>
              <a:t> </a:t>
            </a:r>
            <a:r>
              <a:rPr dirty="0"/>
              <a:t>las</a:t>
            </a:r>
            <a:r>
              <a:rPr dirty="0" spc="-35"/>
              <a:t> </a:t>
            </a:r>
            <a:r>
              <a:rPr dirty="0"/>
              <a:t>disciplinas</a:t>
            </a:r>
            <a:r>
              <a:rPr dirty="0" spc="-60"/>
              <a:t> </a:t>
            </a:r>
            <a:r>
              <a:rPr dirty="0"/>
              <a:t>de</a:t>
            </a:r>
            <a:r>
              <a:rPr dirty="0" spc="-40"/>
              <a:t> </a:t>
            </a:r>
            <a:r>
              <a:rPr dirty="0"/>
              <a:t>todas</a:t>
            </a:r>
            <a:r>
              <a:rPr dirty="0" spc="-30"/>
              <a:t> </a:t>
            </a:r>
            <a:r>
              <a:rPr dirty="0"/>
              <a:t>las</a:t>
            </a:r>
            <a:r>
              <a:rPr dirty="0" spc="-55"/>
              <a:t> </a:t>
            </a:r>
            <a:r>
              <a:rPr dirty="0"/>
              <a:t>carreras</a:t>
            </a:r>
            <a:r>
              <a:rPr dirty="0" spc="420"/>
              <a:t> </a:t>
            </a:r>
            <a:r>
              <a:rPr dirty="0"/>
              <a:t>para</a:t>
            </a:r>
            <a:r>
              <a:rPr dirty="0" spc="415"/>
              <a:t> </a:t>
            </a:r>
            <a:r>
              <a:rPr dirty="0"/>
              <a:t>incluir</a:t>
            </a:r>
            <a:r>
              <a:rPr dirty="0" spc="-55"/>
              <a:t> </a:t>
            </a:r>
            <a:r>
              <a:rPr dirty="0" spc="-25"/>
              <a:t>las </a:t>
            </a:r>
            <a:r>
              <a:rPr dirty="0" spc="-10"/>
              <a:t>temáticas</a:t>
            </a:r>
            <a:r>
              <a:rPr dirty="0" spc="-20"/>
              <a:t> </a:t>
            </a:r>
            <a:r>
              <a:rPr dirty="0" spc="-10"/>
              <a:t>relativas</a:t>
            </a:r>
            <a:r>
              <a:rPr dirty="0" spc="-65"/>
              <a:t> </a:t>
            </a:r>
            <a:r>
              <a:rPr dirty="0"/>
              <a:t>al</a:t>
            </a:r>
            <a:r>
              <a:rPr dirty="0" spc="-60"/>
              <a:t> </a:t>
            </a:r>
            <a:r>
              <a:rPr dirty="0"/>
              <a:t>medio</a:t>
            </a:r>
            <a:r>
              <a:rPr dirty="0" spc="-30"/>
              <a:t> </a:t>
            </a:r>
            <a:r>
              <a:rPr dirty="0" spc="-10"/>
              <a:t>ambiente,</a:t>
            </a:r>
            <a:r>
              <a:rPr dirty="0" spc="-35"/>
              <a:t> </a:t>
            </a:r>
            <a:r>
              <a:rPr dirty="0"/>
              <a:t>la</a:t>
            </a:r>
            <a:r>
              <a:rPr dirty="0" spc="-50"/>
              <a:t> </a:t>
            </a:r>
            <a:r>
              <a:rPr dirty="0" spc="-10"/>
              <a:t>gestión</a:t>
            </a:r>
            <a:r>
              <a:rPr dirty="0"/>
              <a:t>	y</a:t>
            </a:r>
            <a:r>
              <a:rPr dirty="0" spc="-15"/>
              <a:t> </a:t>
            </a:r>
            <a:r>
              <a:rPr dirty="0"/>
              <a:t>la</a:t>
            </a:r>
            <a:r>
              <a:rPr dirty="0" spc="-5"/>
              <a:t> </a:t>
            </a:r>
            <a:r>
              <a:rPr dirty="0" spc="-10"/>
              <a:t>educación </a:t>
            </a:r>
            <a:r>
              <a:rPr dirty="0"/>
              <a:t>ambiental,</a:t>
            </a:r>
            <a:r>
              <a:rPr dirty="0" spc="430"/>
              <a:t> </a:t>
            </a:r>
            <a:r>
              <a:rPr dirty="0" spc="-10"/>
              <a:t>especialemnte</a:t>
            </a:r>
            <a:r>
              <a:rPr dirty="0"/>
              <a:t> en</a:t>
            </a:r>
            <a:r>
              <a:rPr dirty="0" spc="-40"/>
              <a:t> </a:t>
            </a:r>
            <a:r>
              <a:rPr dirty="0"/>
              <a:t>función</a:t>
            </a:r>
            <a:r>
              <a:rPr dirty="0" spc="-35"/>
              <a:t> </a:t>
            </a:r>
            <a:r>
              <a:rPr dirty="0"/>
              <a:t>del</a:t>
            </a:r>
            <a:r>
              <a:rPr dirty="0" spc="-40"/>
              <a:t> </a:t>
            </a:r>
            <a:r>
              <a:rPr dirty="0"/>
              <a:t>cambio</a:t>
            </a:r>
            <a:r>
              <a:rPr dirty="0" spc="-35"/>
              <a:t> </a:t>
            </a:r>
            <a:r>
              <a:rPr dirty="0" spc="-10"/>
              <a:t>climático.</a:t>
            </a:r>
          </a:p>
          <a:p>
            <a:pPr marL="355600" marR="257810" indent="-342900">
              <a:lnSpc>
                <a:spcPct val="80000"/>
              </a:lnSpc>
              <a:spcBef>
                <a:spcPts val="555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/>
              <a:t>Introducir</a:t>
            </a:r>
            <a:r>
              <a:rPr dirty="0" spc="-70"/>
              <a:t> </a:t>
            </a:r>
            <a:r>
              <a:rPr dirty="0"/>
              <a:t>en</a:t>
            </a:r>
            <a:r>
              <a:rPr dirty="0" spc="-35"/>
              <a:t> </a:t>
            </a:r>
            <a:r>
              <a:rPr dirty="0"/>
              <a:t>el</a:t>
            </a:r>
            <a:r>
              <a:rPr dirty="0" spc="-50"/>
              <a:t> </a:t>
            </a:r>
            <a:r>
              <a:rPr dirty="0"/>
              <a:t>currículo</a:t>
            </a:r>
            <a:r>
              <a:rPr dirty="0" spc="-75"/>
              <a:t> </a:t>
            </a:r>
            <a:r>
              <a:rPr dirty="0"/>
              <a:t>propio</a:t>
            </a:r>
            <a:r>
              <a:rPr dirty="0" spc="-50"/>
              <a:t> </a:t>
            </a:r>
            <a:r>
              <a:rPr dirty="0"/>
              <a:t>y</a:t>
            </a:r>
            <a:r>
              <a:rPr dirty="0" spc="-45"/>
              <a:t> </a:t>
            </a:r>
            <a:r>
              <a:rPr dirty="0" spc="-10"/>
              <a:t>optativo</a:t>
            </a:r>
            <a:r>
              <a:rPr dirty="0" spc="-50"/>
              <a:t> </a:t>
            </a:r>
            <a:r>
              <a:rPr dirty="0"/>
              <a:t>electivo</a:t>
            </a:r>
            <a:r>
              <a:rPr dirty="0" spc="-40"/>
              <a:t> </a:t>
            </a:r>
            <a:r>
              <a:rPr dirty="0"/>
              <a:t>de</a:t>
            </a:r>
            <a:r>
              <a:rPr dirty="0" spc="-55"/>
              <a:t> </a:t>
            </a:r>
            <a:r>
              <a:rPr dirty="0"/>
              <a:t>todas</a:t>
            </a:r>
            <a:r>
              <a:rPr dirty="0" spc="-35"/>
              <a:t> </a:t>
            </a:r>
            <a:r>
              <a:rPr dirty="0" spc="-25"/>
              <a:t>las </a:t>
            </a:r>
            <a:r>
              <a:rPr dirty="0" spc="-10"/>
              <a:t>carreras</a:t>
            </a:r>
            <a:r>
              <a:rPr dirty="0" spc="-65"/>
              <a:t> </a:t>
            </a:r>
            <a:r>
              <a:rPr dirty="0"/>
              <a:t>una</a:t>
            </a:r>
            <a:r>
              <a:rPr dirty="0" spc="-60"/>
              <a:t> </a:t>
            </a:r>
            <a:r>
              <a:rPr dirty="0"/>
              <a:t>asignatura</a:t>
            </a:r>
            <a:r>
              <a:rPr dirty="0" spc="-65"/>
              <a:t> </a:t>
            </a:r>
            <a:r>
              <a:rPr dirty="0"/>
              <a:t>relacionada</a:t>
            </a:r>
            <a:r>
              <a:rPr dirty="0" spc="-70"/>
              <a:t> </a:t>
            </a:r>
            <a:r>
              <a:rPr dirty="0"/>
              <a:t>con</a:t>
            </a:r>
            <a:r>
              <a:rPr dirty="0" spc="-50"/>
              <a:t> </a:t>
            </a:r>
            <a:r>
              <a:rPr dirty="0"/>
              <a:t>el</a:t>
            </a:r>
            <a:r>
              <a:rPr dirty="0" spc="-55"/>
              <a:t> </a:t>
            </a:r>
            <a:r>
              <a:rPr dirty="0"/>
              <a:t>medio</a:t>
            </a:r>
            <a:r>
              <a:rPr dirty="0" spc="-30"/>
              <a:t> </a:t>
            </a:r>
            <a:r>
              <a:rPr dirty="0" spc="-10"/>
              <a:t>ambiente,</a:t>
            </a:r>
            <a:r>
              <a:rPr dirty="0" spc="-40"/>
              <a:t> </a:t>
            </a:r>
            <a:r>
              <a:rPr dirty="0" spc="-25"/>
              <a:t>la </a:t>
            </a:r>
            <a:r>
              <a:rPr dirty="0"/>
              <a:t>gestión</a:t>
            </a:r>
            <a:r>
              <a:rPr dirty="0" spc="-40"/>
              <a:t> </a:t>
            </a:r>
            <a:r>
              <a:rPr dirty="0"/>
              <a:t>y</a:t>
            </a:r>
            <a:r>
              <a:rPr dirty="0" spc="-35"/>
              <a:t> </a:t>
            </a:r>
            <a:r>
              <a:rPr dirty="0"/>
              <a:t>la</a:t>
            </a:r>
            <a:r>
              <a:rPr dirty="0" spc="-45"/>
              <a:t> </a:t>
            </a:r>
            <a:r>
              <a:rPr dirty="0"/>
              <a:t>educación</a:t>
            </a:r>
            <a:r>
              <a:rPr dirty="0" spc="-45"/>
              <a:t> </a:t>
            </a:r>
            <a:r>
              <a:rPr dirty="0" spc="-10"/>
              <a:t>ambiental.</a:t>
            </a:r>
          </a:p>
          <a:p>
            <a:pPr marL="355600" marR="125730" indent="-342900">
              <a:lnSpc>
                <a:spcPct val="80000"/>
              </a:lnSpc>
              <a:spcBef>
                <a:spcPts val="525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/>
              <a:t>Desarrollar</a:t>
            </a:r>
            <a:r>
              <a:rPr dirty="0" spc="360"/>
              <a:t> </a:t>
            </a:r>
            <a:r>
              <a:rPr dirty="0"/>
              <a:t>cursos</a:t>
            </a:r>
            <a:r>
              <a:rPr dirty="0" spc="-55"/>
              <a:t> </a:t>
            </a:r>
            <a:r>
              <a:rPr dirty="0"/>
              <a:t>de</a:t>
            </a:r>
            <a:r>
              <a:rPr dirty="0" spc="-60"/>
              <a:t> </a:t>
            </a:r>
            <a:r>
              <a:rPr dirty="0"/>
              <a:t>posgrado</a:t>
            </a:r>
            <a:r>
              <a:rPr dirty="0" spc="-50"/>
              <a:t> </a:t>
            </a:r>
            <a:r>
              <a:rPr dirty="0"/>
              <a:t>para</a:t>
            </a:r>
            <a:r>
              <a:rPr dirty="0" spc="-70"/>
              <a:t> </a:t>
            </a:r>
            <a:r>
              <a:rPr dirty="0" spc="-10"/>
              <a:t>docentes</a:t>
            </a:r>
            <a:r>
              <a:rPr dirty="0" spc="-35"/>
              <a:t> </a:t>
            </a:r>
            <a:r>
              <a:rPr dirty="0"/>
              <a:t>y</a:t>
            </a:r>
            <a:r>
              <a:rPr dirty="0" spc="-50"/>
              <a:t> </a:t>
            </a:r>
            <a:r>
              <a:rPr dirty="0"/>
              <a:t>no</a:t>
            </a:r>
            <a:r>
              <a:rPr dirty="0" spc="-50"/>
              <a:t> </a:t>
            </a:r>
            <a:r>
              <a:rPr dirty="0" spc="-10"/>
              <a:t>docentes</a:t>
            </a:r>
            <a:r>
              <a:rPr dirty="0" spc="-35"/>
              <a:t> </a:t>
            </a:r>
            <a:r>
              <a:rPr dirty="0" spc="-25"/>
              <a:t>del </a:t>
            </a:r>
            <a:r>
              <a:rPr dirty="0"/>
              <a:t>territorio,</a:t>
            </a:r>
            <a:r>
              <a:rPr dirty="0" spc="-60"/>
              <a:t> </a:t>
            </a:r>
            <a:r>
              <a:rPr dirty="0"/>
              <a:t>con</a:t>
            </a:r>
            <a:r>
              <a:rPr dirty="0" spc="-60"/>
              <a:t> </a:t>
            </a:r>
            <a:r>
              <a:rPr dirty="0"/>
              <a:t>los</a:t>
            </a:r>
            <a:r>
              <a:rPr dirty="0" spc="-60"/>
              <a:t> </a:t>
            </a:r>
            <a:r>
              <a:rPr dirty="0"/>
              <a:t>temas</a:t>
            </a:r>
            <a:r>
              <a:rPr dirty="0" spc="-40"/>
              <a:t> </a:t>
            </a:r>
            <a:r>
              <a:rPr dirty="0"/>
              <a:t>de</a:t>
            </a:r>
            <a:r>
              <a:rPr dirty="0" spc="-65"/>
              <a:t> </a:t>
            </a:r>
            <a:r>
              <a:rPr dirty="0"/>
              <a:t>medio</a:t>
            </a:r>
            <a:r>
              <a:rPr dirty="0" spc="-40"/>
              <a:t> </a:t>
            </a:r>
            <a:r>
              <a:rPr dirty="0" spc="-10"/>
              <a:t>ambiente,</a:t>
            </a:r>
            <a:r>
              <a:rPr dirty="0" spc="-50"/>
              <a:t> </a:t>
            </a:r>
            <a:r>
              <a:rPr dirty="0"/>
              <a:t>la</a:t>
            </a:r>
            <a:r>
              <a:rPr dirty="0" spc="-60"/>
              <a:t> </a:t>
            </a:r>
            <a:r>
              <a:rPr dirty="0"/>
              <a:t>gestión</a:t>
            </a:r>
            <a:r>
              <a:rPr dirty="0" spc="-50"/>
              <a:t> </a:t>
            </a:r>
            <a:r>
              <a:rPr dirty="0"/>
              <a:t>y</a:t>
            </a:r>
            <a:r>
              <a:rPr dirty="0" spc="-55"/>
              <a:t> </a:t>
            </a:r>
            <a:r>
              <a:rPr dirty="0" spc="-25"/>
              <a:t>la </a:t>
            </a:r>
            <a:r>
              <a:rPr dirty="0"/>
              <a:t>educación</a:t>
            </a:r>
            <a:r>
              <a:rPr dirty="0" spc="-40"/>
              <a:t> </a:t>
            </a:r>
            <a:r>
              <a:rPr dirty="0" spc="-10"/>
              <a:t>ambiental</a:t>
            </a:r>
            <a:r>
              <a:rPr dirty="0" spc="-30"/>
              <a:t> </a:t>
            </a:r>
            <a:r>
              <a:rPr dirty="0" spc="-10"/>
              <a:t>contextualizándolos</a:t>
            </a:r>
            <a:r>
              <a:rPr dirty="0" spc="-30"/>
              <a:t> </a:t>
            </a:r>
            <a:r>
              <a:rPr dirty="0"/>
              <a:t>al</a:t>
            </a:r>
            <a:r>
              <a:rPr dirty="0" spc="-30"/>
              <a:t> </a:t>
            </a:r>
            <a:r>
              <a:rPr dirty="0"/>
              <a:t>perfil</a:t>
            </a:r>
            <a:r>
              <a:rPr dirty="0" spc="-35"/>
              <a:t> </a:t>
            </a:r>
            <a:r>
              <a:rPr dirty="0" spc="-10"/>
              <a:t>profesional.</a:t>
            </a:r>
          </a:p>
          <a:p>
            <a:pPr marL="355600" marR="98425" indent="-342900">
              <a:lnSpc>
                <a:spcPct val="80000"/>
              </a:lnSpc>
              <a:spcBef>
                <a:spcPts val="530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/>
              <a:t>Establecer</a:t>
            </a:r>
            <a:r>
              <a:rPr dirty="0" spc="-45"/>
              <a:t> </a:t>
            </a:r>
            <a:r>
              <a:rPr dirty="0"/>
              <a:t>vínculos</a:t>
            </a:r>
            <a:r>
              <a:rPr dirty="0" spc="-50"/>
              <a:t> </a:t>
            </a:r>
            <a:r>
              <a:rPr dirty="0"/>
              <a:t>con</a:t>
            </a:r>
            <a:r>
              <a:rPr dirty="0" spc="-35"/>
              <a:t> </a:t>
            </a:r>
            <a:r>
              <a:rPr dirty="0"/>
              <a:t>el</a:t>
            </a:r>
            <a:r>
              <a:rPr dirty="0" spc="-30"/>
              <a:t> </a:t>
            </a:r>
            <a:r>
              <a:rPr dirty="0"/>
              <a:t>Citma</a:t>
            </a:r>
            <a:r>
              <a:rPr dirty="0" spc="-25"/>
              <a:t> </a:t>
            </a:r>
            <a:r>
              <a:rPr dirty="0"/>
              <a:t>de</a:t>
            </a:r>
            <a:r>
              <a:rPr dirty="0" spc="-45"/>
              <a:t> </a:t>
            </a:r>
            <a:r>
              <a:rPr dirty="0"/>
              <a:t>la</a:t>
            </a:r>
            <a:r>
              <a:rPr dirty="0" spc="-30"/>
              <a:t> </a:t>
            </a:r>
            <a:r>
              <a:rPr dirty="0"/>
              <a:t>provincia</a:t>
            </a:r>
            <a:r>
              <a:rPr dirty="0" spc="-65"/>
              <a:t> </a:t>
            </a:r>
            <a:r>
              <a:rPr dirty="0"/>
              <a:t>en</a:t>
            </a:r>
            <a:r>
              <a:rPr dirty="0" spc="-40"/>
              <a:t> </a:t>
            </a:r>
            <a:r>
              <a:rPr dirty="0"/>
              <a:t>función</a:t>
            </a:r>
            <a:r>
              <a:rPr dirty="0" spc="-40"/>
              <a:t> </a:t>
            </a:r>
            <a:r>
              <a:rPr dirty="0"/>
              <a:t>de</a:t>
            </a:r>
            <a:r>
              <a:rPr dirty="0" spc="-25"/>
              <a:t> las </a:t>
            </a:r>
            <a:r>
              <a:rPr dirty="0"/>
              <a:t>acciones</a:t>
            </a:r>
            <a:r>
              <a:rPr dirty="0" spc="430"/>
              <a:t> </a:t>
            </a:r>
            <a:r>
              <a:rPr dirty="0"/>
              <a:t>de</a:t>
            </a:r>
            <a:r>
              <a:rPr dirty="0" spc="-30"/>
              <a:t> </a:t>
            </a:r>
            <a:r>
              <a:rPr dirty="0"/>
              <a:t>la</a:t>
            </a:r>
            <a:r>
              <a:rPr dirty="0" spc="-40"/>
              <a:t> </a:t>
            </a:r>
            <a:r>
              <a:rPr dirty="0" spc="-30"/>
              <a:t>Tarea</a:t>
            </a:r>
            <a:r>
              <a:rPr dirty="0" spc="-35"/>
              <a:t> </a:t>
            </a:r>
            <a:r>
              <a:rPr dirty="0" spc="-10"/>
              <a:t>Vida.</a:t>
            </a:r>
          </a:p>
          <a:p>
            <a:pPr algn="just" marL="355600" marR="5080" indent="-342900">
              <a:lnSpc>
                <a:spcPct val="80000"/>
              </a:lnSpc>
              <a:spcBef>
                <a:spcPts val="530"/>
              </a:spcBef>
              <a:buFont typeface="Arial MT"/>
              <a:buChar char="•"/>
              <a:tabLst>
                <a:tab pos="355600" algn="l"/>
              </a:tabLst>
            </a:pPr>
            <a:r>
              <a:rPr dirty="0"/>
              <a:t>Establecer</a:t>
            </a:r>
            <a:r>
              <a:rPr dirty="0" spc="-65"/>
              <a:t> </a:t>
            </a:r>
            <a:r>
              <a:rPr dirty="0"/>
              <a:t>vínculo</a:t>
            </a:r>
            <a:r>
              <a:rPr dirty="0" spc="-75"/>
              <a:t> </a:t>
            </a:r>
            <a:r>
              <a:rPr dirty="0"/>
              <a:t>para</a:t>
            </a:r>
            <a:r>
              <a:rPr dirty="0" spc="-75"/>
              <a:t> </a:t>
            </a:r>
            <a:r>
              <a:rPr dirty="0"/>
              <a:t>la</a:t>
            </a:r>
            <a:r>
              <a:rPr dirty="0" spc="-65"/>
              <a:t> </a:t>
            </a:r>
            <a:r>
              <a:rPr dirty="0"/>
              <a:t>divulgación</a:t>
            </a:r>
            <a:r>
              <a:rPr dirty="0" spc="-90"/>
              <a:t> </a:t>
            </a:r>
            <a:r>
              <a:rPr dirty="0"/>
              <a:t>de</a:t>
            </a:r>
            <a:r>
              <a:rPr dirty="0" spc="-60"/>
              <a:t> </a:t>
            </a:r>
            <a:r>
              <a:rPr dirty="0"/>
              <a:t>las</a:t>
            </a:r>
            <a:r>
              <a:rPr dirty="0" spc="-55"/>
              <a:t> </a:t>
            </a:r>
            <a:r>
              <a:rPr dirty="0"/>
              <a:t>temáticas</a:t>
            </a:r>
            <a:r>
              <a:rPr dirty="0" spc="-35"/>
              <a:t> </a:t>
            </a:r>
            <a:r>
              <a:rPr dirty="0"/>
              <a:t>relativas</a:t>
            </a:r>
            <a:r>
              <a:rPr dirty="0" spc="-70"/>
              <a:t> </a:t>
            </a:r>
            <a:r>
              <a:rPr dirty="0" spc="-25"/>
              <a:t>al </a:t>
            </a:r>
            <a:r>
              <a:rPr dirty="0"/>
              <a:t>medio</a:t>
            </a:r>
            <a:r>
              <a:rPr dirty="0" spc="-25"/>
              <a:t> </a:t>
            </a:r>
            <a:r>
              <a:rPr dirty="0" spc="-10"/>
              <a:t>ambiente,</a:t>
            </a:r>
            <a:r>
              <a:rPr dirty="0" spc="-25"/>
              <a:t> </a:t>
            </a:r>
            <a:r>
              <a:rPr dirty="0"/>
              <a:t>la</a:t>
            </a:r>
            <a:r>
              <a:rPr dirty="0" spc="-45"/>
              <a:t> </a:t>
            </a:r>
            <a:r>
              <a:rPr dirty="0"/>
              <a:t>gestión</a:t>
            </a:r>
            <a:r>
              <a:rPr dirty="0" spc="434"/>
              <a:t> </a:t>
            </a:r>
            <a:r>
              <a:rPr dirty="0"/>
              <a:t>y</a:t>
            </a:r>
            <a:r>
              <a:rPr dirty="0" spc="-45"/>
              <a:t> </a:t>
            </a:r>
            <a:r>
              <a:rPr dirty="0"/>
              <a:t>la</a:t>
            </a:r>
            <a:r>
              <a:rPr dirty="0" spc="-40"/>
              <a:t> </a:t>
            </a:r>
            <a:r>
              <a:rPr dirty="0"/>
              <a:t>educación</a:t>
            </a:r>
            <a:r>
              <a:rPr dirty="0" spc="-30"/>
              <a:t> </a:t>
            </a:r>
            <a:r>
              <a:rPr dirty="0" spc="-10"/>
              <a:t>ambiental</a:t>
            </a:r>
            <a:r>
              <a:rPr dirty="0" spc="-40"/>
              <a:t> </a:t>
            </a:r>
            <a:r>
              <a:rPr dirty="0"/>
              <a:t>en</a:t>
            </a:r>
            <a:r>
              <a:rPr dirty="0" spc="195"/>
              <a:t>  </a:t>
            </a:r>
            <a:r>
              <a:rPr dirty="0" spc="-10"/>
              <a:t>función </a:t>
            </a:r>
            <a:r>
              <a:rPr dirty="0"/>
              <a:t>de</a:t>
            </a:r>
            <a:r>
              <a:rPr dirty="0" spc="-30"/>
              <a:t> </a:t>
            </a:r>
            <a:r>
              <a:rPr dirty="0"/>
              <a:t>los</a:t>
            </a:r>
            <a:r>
              <a:rPr dirty="0" spc="-25"/>
              <a:t> </a:t>
            </a:r>
            <a:r>
              <a:rPr dirty="0"/>
              <a:t>impactos</a:t>
            </a:r>
            <a:r>
              <a:rPr dirty="0" spc="-20"/>
              <a:t> </a:t>
            </a:r>
            <a:r>
              <a:rPr dirty="0"/>
              <a:t>y</a:t>
            </a:r>
            <a:r>
              <a:rPr dirty="0" spc="-15"/>
              <a:t> </a:t>
            </a:r>
            <a:r>
              <a:rPr dirty="0"/>
              <a:t>la</a:t>
            </a:r>
            <a:r>
              <a:rPr dirty="0" spc="-25"/>
              <a:t> </a:t>
            </a:r>
            <a:r>
              <a:rPr dirty="0" spc="-30"/>
              <a:t>Tarea </a:t>
            </a:r>
            <a:r>
              <a:rPr dirty="0"/>
              <a:t>Vida</a:t>
            </a:r>
            <a:r>
              <a:rPr dirty="0" spc="-25"/>
              <a:t> </a:t>
            </a:r>
            <a:r>
              <a:rPr dirty="0"/>
              <a:t>en</a:t>
            </a:r>
            <a:r>
              <a:rPr dirty="0" spc="459"/>
              <a:t> </a:t>
            </a:r>
            <a:r>
              <a:rPr dirty="0"/>
              <a:t>la</a:t>
            </a:r>
            <a:r>
              <a:rPr dirty="0" spc="-35"/>
              <a:t> </a:t>
            </a:r>
            <a:r>
              <a:rPr dirty="0" spc="-10"/>
              <a:t>provincia.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724" y="357124"/>
            <a:ext cx="1295400" cy="1422780"/>
          </a:xfrm>
          <a:prstGeom prst="rect">
            <a:avLst/>
          </a:prstGeom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75260" y="257556"/>
            <a:ext cx="5363210" cy="5587365"/>
            <a:chOff x="175260" y="257556"/>
            <a:chExt cx="5363210" cy="558736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2417" y="329185"/>
              <a:ext cx="5023108" cy="5359905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5260" y="257556"/>
              <a:ext cx="5362956" cy="558698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357162" y="326999"/>
              <a:ext cx="4929505" cy="5263515"/>
            </a:xfrm>
            <a:custGeom>
              <a:avLst/>
              <a:gdLst/>
              <a:ahLst/>
              <a:cxnLst/>
              <a:rect l="l" t="t" r="r" b="b"/>
              <a:pathLst>
                <a:path w="4929505" h="5263515">
                  <a:moveTo>
                    <a:pt x="4929251" y="0"/>
                  </a:moveTo>
                  <a:lnTo>
                    <a:pt x="0" y="0"/>
                  </a:lnTo>
                  <a:lnTo>
                    <a:pt x="0" y="5263007"/>
                  </a:lnTo>
                  <a:lnTo>
                    <a:pt x="4929251" y="5263007"/>
                  </a:lnTo>
                  <a:lnTo>
                    <a:pt x="4929251" y="0"/>
                  </a:lnTo>
                  <a:close/>
                </a:path>
              </a:pathLst>
            </a:custGeom>
            <a:solidFill>
              <a:srgbClr val="D6E3BC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7076" y="259080"/>
              <a:ext cx="4215384" cy="78943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7076" y="685800"/>
              <a:ext cx="2944368" cy="78943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7076" y="1112520"/>
              <a:ext cx="4379976" cy="789431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7076" y="1539239"/>
              <a:ext cx="4102608" cy="789431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7076" y="1965960"/>
              <a:ext cx="3235452" cy="789432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7076" y="2392679"/>
              <a:ext cx="5259324" cy="789432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7076" y="2819400"/>
              <a:ext cx="4834128" cy="789432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27076" y="3246120"/>
              <a:ext cx="3581400" cy="789431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7076" y="3672840"/>
              <a:ext cx="4194048" cy="789432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7076" y="4099559"/>
              <a:ext cx="5135880" cy="789432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7076" y="4526279"/>
              <a:ext cx="4491228" cy="789432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27076" y="4953000"/>
              <a:ext cx="2955036" cy="789432"/>
            </a:xfrm>
            <a:prstGeom prst="rect">
              <a:avLst/>
            </a:prstGeom>
          </p:spPr>
        </p:pic>
      </p:grpSp>
      <p:sp>
        <p:nvSpPr>
          <p:cNvPr id="18" name="object 18" descr=""/>
          <p:cNvSpPr txBox="1"/>
          <p:nvPr/>
        </p:nvSpPr>
        <p:spPr>
          <a:xfrm>
            <a:off x="435965" y="350900"/>
            <a:ext cx="4721860" cy="51473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latin typeface="Arial MT"/>
                <a:cs typeface="Arial MT"/>
              </a:rPr>
              <a:t>SÓLO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CIENCIA,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35">
                <a:latin typeface="Arial MT"/>
                <a:cs typeface="Arial MT"/>
              </a:rPr>
              <a:t>LA </a:t>
            </a:r>
            <a:r>
              <a:rPr dirty="0" sz="2800" spc="-25">
                <a:latin typeface="Arial MT"/>
                <a:cs typeface="Arial MT"/>
              </a:rPr>
              <a:t>TÉCNICA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3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LA </a:t>
            </a:r>
            <a:r>
              <a:rPr dirty="0" sz="2800" spc="-10">
                <a:latin typeface="Arial MT"/>
                <a:cs typeface="Arial MT"/>
              </a:rPr>
              <a:t>PRODUCTIVIDAD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POR </a:t>
            </a:r>
            <a:r>
              <a:rPr dirty="0" sz="2800" spc="-20">
                <a:latin typeface="Arial MT"/>
                <a:cs typeface="Arial MT"/>
              </a:rPr>
              <a:t>HECTÁREA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PODRÁN </a:t>
            </a:r>
            <a:r>
              <a:rPr dirty="0" sz="2800" spc="-25">
                <a:latin typeface="Arial MT"/>
                <a:cs typeface="Arial MT"/>
              </a:rPr>
              <a:t>ENFRENTAR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EL </a:t>
            </a:r>
            <a:r>
              <a:rPr dirty="0" sz="2800">
                <a:latin typeface="Arial MT"/>
                <a:cs typeface="Arial MT"/>
              </a:rPr>
              <a:t>GRANDIOSO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DESAFÍO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QUE </a:t>
            </a:r>
            <a:r>
              <a:rPr dirty="0" sz="2800">
                <a:latin typeface="Arial MT"/>
                <a:cs typeface="Arial MT"/>
              </a:rPr>
              <a:t>TIENE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POR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DELANTE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UN </a:t>
            </a:r>
            <a:r>
              <a:rPr dirty="0" sz="2800" spc="-40">
                <a:latin typeface="Arial MT"/>
                <a:cs typeface="Arial MT"/>
              </a:rPr>
              <a:t>PLANETA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QUE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SE </a:t>
            </a:r>
            <a:r>
              <a:rPr dirty="0" sz="2800" spc="-10">
                <a:latin typeface="Arial MT"/>
                <a:cs typeface="Arial MT"/>
              </a:rPr>
              <a:t>EMPOBRECE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CUYA </a:t>
            </a:r>
            <a:r>
              <a:rPr dirty="0" sz="2800" spc="-25">
                <a:latin typeface="Arial MT"/>
                <a:cs typeface="Arial MT"/>
              </a:rPr>
              <a:t>TIERRA</a:t>
            </a:r>
            <a:r>
              <a:rPr dirty="0" sz="2800" spc="-27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AGRÍCOLA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Y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AGUA POTABLE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DISMINUYEN </a:t>
            </a:r>
            <a:r>
              <a:rPr dirty="0" sz="2800">
                <a:latin typeface="Arial MT"/>
                <a:cs typeface="Arial MT"/>
              </a:rPr>
              <a:t>AÑO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POR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AÑO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5902833" y="5449925"/>
            <a:ext cx="291274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2954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Black"/>
                <a:cs typeface="Arial Black"/>
              </a:rPr>
              <a:t>Fidel</a:t>
            </a:r>
            <a:r>
              <a:rPr dirty="0" sz="1800" spc="-5">
                <a:latin typeface="Arial Black"/>
                <a:cs typeface="Arial Black"/>
              </a:rPr>
              <a:t> </a:t>
            </a:r>
            <a:r>
              <a:rPr dirty="0" sz="1800" spc="-10">
                <a:latin typeface="Arial Black"/>
                <a:cs typeface="Arial Black"/>
              </a:rPr>
              <a:t>Castro, </a:t>
            </a:r>
            <a:r>
              <a:rPr dirty="0" sz="1800">
                <a:latin typeface="Arial Black"/>
                <a:cs typeface="Arial Black"/>
              </a:rPr>
              <a:t>28</a:t>
            </a:r>
            <a:r>
              <a:rPr dirty="0" sz="1800" spc="-25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de</a:t>
            </a:r>
            <a:r>
              <a:rPr dirty="0" sz="1800" spc="-25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Septiembre</a:t>
            </a:r>
            <a:r>
              <a:rPr dirty="0" sz="1800" spc="-25">
                <a:latin typeface="Arial Black"/>
                <a:cs typeface="Arial Black"/>
              </a:rPr>
              <a:t> </a:t>
            </a:r>
            <a:r>
              <a:rPr dirty="0" sz="1800" spc="-20">
                <a:latin typeface="Arial Black"/>
                <a:cs typeface="Arial Black"/>
              </a:rPr>
              <a:t>2002</a:t>
            </a:r>
            <a:endParaRPr sz="1800">
              <a:latin typeface="Arial Black"/>
              <a:cs typeface="Arial Black"/>
            </a:endParaRPr>
          </a:p>
        </p:txBody>
      </p:sp>
      <p:pic>
        <p:nvPicPr>
          <p:cNvPr id="20" name="object 20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576570" y="188976"/>
            <a:ext cx="3387979" cy="3454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HOME</dc:creator>
  <dc:title>Diapositiva 1</dc:title>
  <dcterms:created xsi:type="dcterms:W3CDTF">2026-02-23T05:01:54Z</dcterms:created>
  <dcterms:modified xsi:type="dcterms:W3CDTF">2026-02-23T05:01:54Z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2025-03-09T00:00:00Z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2026-02-23T00:00:00Z</vt:filetime>
  </property>
  <property fmtid="{D5CDD505-2E9C-101B-9397-08002B2CF9AE}" pid="5" name="Producer">
    <vt:lpwstr>Microsoft® PowerPoint® 2010</vt:lpwstr>
  </property>
</Properties>
</file>