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</p:sldIdLst>
  <p:sldSz cx="9144000" cy="6858000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bg1"/>
                </a:solidFill>
                <a:latin typeface="Candara"/>
                <a:cs typeface="Candar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73D86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ndara"/>
                <a:cs typeface="Candar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73D86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ndara"/>
                <a:cs typeface="Candar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bg1"/>
                </a:solidFill>
                <a:latin typeface="Candara"/>
                <a:cs typeface="Candar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8600" y="228600"/>
            <a:ext cx="8696325" cy="24684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046851" y="1824100"/>
            <a:ext cx="2876550" cy="714375"/>
          </a:xfrm>
          <a:custGeom>
            <a:avLst/>
            <a:gdLst/>
            <a:ahLst/>
            <a:cxnLst/>
            <a:rect l="l" t="t" r="r" b="b"/>
            <a:pathLst>
              <a:path w="2876550" h="714375">
                <a:moveTo>
                  <a:pt x="2876550" y="0"/>
                </a:moveTo>
                <a:lnTo>
                  <a:pt x="2870073" y="0"/>
                </a:lnTo>
                <a:lnTo>
                  <a:pt x="2748915" y="20065"/>
                </a:lnTo>
                <a:lnTo>
                  <a:pt x="2625598" y="42290"/>
                </a:lnTo>
                <a:lnTo>
                  <a:pt x="2500122" y="66928"/>
                </a:lnTo>
                <a:lnTo>
                  <a:pt x="2370454" y="91439"/>
                </a:lnTo>
                <a:lnTo>
                  <a:pt x="2238629" y="120523"/>
                </a:lnTo>
                <a:lnTo>
                  <a:pt x="2102612" y="149478"/>
                </a:lnTo>
                <a:lnTo>
                  <a:pt x="1964435" y="183007"/>
                </a:lnTo>
                <a:lnTo>
                  <a:pt x="1821942" y="216535"/>
                </a:lnTo>
                <a:lnTo>
                  <a:pt x="1564767" y="281177"/>
                </a:lnTo>
                <a:lnTo>
                  <a:pt x="1313815" y="339216"/>
                </a:lnTo>
                <a:lnTo>
                  <a:pt x="841882" y="444246"/>
                </a:lnTo>
                <a:lnTo>
                  <a:pt x="620776" y="488823"/>
                </a:lnTo>
                <a:lnTo>
                  <a:pt x="406019" y="529082"/>
                </a:lnTo>
                <a:lnTo>
                  <a:pt x="199771" y="566927"/>
                </a:lnTo>
                <a:lnTo>
                  <a:pt x="0" y="600456"/>
                </a:lnTo>
                <a:lnTo>
                  <a:pt x="138175" y="620522"/>
                </a:lnTo>
                <a:lnTo>
                  <a:pt x="270001" y="638428"/>
                </a:lnTo>
                <a:lnTo>
                  <a:pt x="397510" y="654050"/>
                </a:lnTo>
                <a:lnTo>
                  <a:pt x="522985" y="667385"/>
                </a:lnTo>
                <a:lnTo>
                  <a:pt x="644144" y="680847"/>
                </a:lnTo>
                <a:lnTo>
                  <a:pt x="761110" y="689737"/>
                </a:lnTo>
                <a:lnTo>
                  <a:pt x="873759" y="698626"/>
                </a:lnTo>
                <a:lnTo>
                  <a:pt x="984250" y="705358"/>
                </a:lnTo>
                <a:lnTo>
                  <a:pt x="1092707" y="709802"/>
                </a:lnTo>
                <a:lnTo>
                  <a:pt x="1296797" y="714375"/>
                </a:lnTo>
                <a:lnTo>
                  <a:pt x="1394587" y="714375"/>
                </a:lnTo>
                <a:lnTo>
                  <a:pt x="1583817" y="709802"/>
                </a:lnTo>
                <a:lnTo>
                  <a:pt x="1673098" y="705358"/>
                </a:lnTo>
                <a:lnTo>
                  <a:pt x="1843277" y="692023"/>
                </a:lnTo>
                <a:lnTo>
                  <a:pt x="1926081" y="683006"/>
                </a:lnTo>
                <a:lnTo>
                  <a:pt x="2083434" y="660781"/>
                </a:lnTo>
                <a:lnTo>
                  <a:pt x="2232279" y="633984"/>
                </a:lnTo>
                <a:lnTo>
                  <a:pt x="2372614" y="602741"/>
                </a:lnTo>
                <a:lnTo>
                  <a:pt x="2440685" y="584835"/>
                </a:lnTo>
                <a:lnTo>
                  <a:pt x="2506599" y="566927"/>
                </a:lnTo>
                <a:lnTo>
                  <a:pt x="2634106" y="526796"/>
                </a:lnTo>
                <a:lnTo>
                  <a:pt x="2755265" y="482091"/>
                </a:lnTo>
                <a:lnTo>
                  <a:pt x="2872231" y="435228"/>
                </a:lnTo>
                <a:lnTo>
                  <a:pt x="2876550" y="433070"/>
                </a:lnTo>
                <a:lnTo>
                  <a:pt x="2876550" y="0"/>
                </a:lnTo>
                <a:close/>
              </a:path>
            </a:pathLst>
          </a:custGeom>
          <a:solidFill>
            <a:srgbClr val="C5E7FB">
              <a:alpha val="2901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2619375" y="1697100"/>
            <a:ext cx="5543550" cy="849630"/>
          </a:xfrm>
          <a:custGeom>
            <a:avLst/>
            <a:gdLst/>
            <a:ahLst/>
            <a:cxnLst/>
            <a:rect l="l" t="t" r="r" b="b"/>
            <a:pathLst>
              <a:path w="5543550" h="849630">
                <a:moveTo>
                  <a:pt x="852424" y="0"/>
                </a:moveTo>
                <a:lnTo>
                  <a:pt x="684402" y="0"/>
                </a:lnTo>
                <a:lnTo>
                  <a:pt x="527176" y="4445"/>
                </a:lnTo>
                <a:lnTo>
                  <a:pt x="380492" y="11049"/>
                </a:lnTo>
                <a:lnTo>
                  <a:pt x="244475" y="22225"/>
                </a:lnTo>
                <a:lnTo>
                  <a:pt x="116967" y="35560"/>
                </a:lnTo>
                <a:lnTo>
                  <a:pt x="0" y="53466"/>
                </a:lnTo>
                <a:lnTo>
                  <a:pt x="163702" y="73533"/>
                </a:lnTo>
                <a:lnTo>
                  <a:pt x="333756" y="95758"/>
                </a:lnTo>
                <a:lnTo>
                  <a:pt x="510158" y="124713"/>
                </a:lnTo>
                <a:lnTo>
                  <a:pt x="692912" y="155956"/>
                </a:lnTo>
                <a:lnTo>
                  <a:pt x="882141" y="193928"/>
                </a:lnTo>
                <a:lnTo>
                  <a:pt x="1077722" y="234061"/>
                </a:lnTo>
                <a:lnTo>
                  <a:pt x="1281684" y="278638"/>
                </a:lnTo>
                <a:lnTo>
                  <a:pt x="1490090" y="329819"/>
                </a:lnTo>
                <a:lnTo>
                  <a:pt x="1866264" y="421259"/>
                </a:lnTo>
                <a:lnTo>
                  <a:pt x="2223389" y="501523"/>
                </a:lnTo>
                <a:lnTo>
                  <a:pt x="2559177" y="575056"/>
                </a:lnTo>
                <a:lnTo>
                  <a:pt x="2722879" y="606298"/>
                </a:lnTo>
                <a:lnTo>
                  <a:pt x="2878074" y="637539"/>
                </a:lnTo>
                <a:lnTo>
                  <a:pt x="3031109" y="666496"/>
                </a:lnTo>
                <a:lnTo>
                  <a:pt x="3179826" y="691007"/>
                </a:lnTo>
                <a:lnTo>
                  <a:pt x="3324479" y="715518"/>
                </a:lnTo>
                <a:lnTo>
                  <a:pt x="3464687" y="737743"/>
                </a:lnTo>
                <a:lnTo>
                  <a:pt x="3600704" y="755650"/>
                </a:lnTo>
                <a:lnTo>
                  <a:pt x="3732529" y="773429"/>
                </a:lnTo>
                <a:lnTo>
                  <a:pt x="3985514" y="804672"/>
                </a:lnTo>
                <a:lnTo>
                  <a:pt x="4106672" y="815848"/>
                </a:lnTo>
                <a:lnTo>
                  <a:pt x="4223511" y="824738"/>
                </a:lnTo>
                <a:lnTo>
                  <a:pt x="4336160" y="833627"/>
                </a:lnTo>
                <a:lnTo>
                  <a:pt x="4446778" y="840359"/>
                </a:lnTo>
                <a:lnTo>
                  <a:pt x="4659249" y="849249"/>
                </a:lnTo>
                <a:lnTo>
                  <a:pt x="4856988" y="849249"/>
                </a:lnTo>
                <a:lnTo>
                  <a:pt x="5044058" y="844803"/>
                </a:lnTo>
                <a:lnTo>
                  <a:pt x="5133340" y="840359"/>
                </a:lnTo>
                <a:lnTo>
                  <a:pt x="5220461" y="833627"/>
                </a:lnTo>
                <a:lnTo>
                  <a:pt x="5305425" y="824738"/>
                </a:lnTo>
                <a:lnTo>
                  <a:pt x="5466969" y="806958"/>
                </a:lnTo>
                <a:lnTo>
                  <a:pt x="5543550" y="795782"/>
                </a:lnTo>
                <a:lnTo>
                  <a:pt x="5422392" y="780161"/>
                </a:lnTo>
                <a:lnTo>
                  <a:pt x="5297043" y="764539"/>
                </a:lnTo>
                <a:lnTo>
                  <a:pt x="5035550" y="726694"/>
                </a:lnTo>
                <a:lnTo>
                  <a:pt x="4759198" y="679831"/>
                </a:lnTo>
                <a:lnTo>
                  <a:pt x="4467986" y="628523"/>
                </a:lnTo>
                <a:lnTo>
                  <a:pt x="4159757" y="566165"/>
                </a:lnTo>
                <a:lnTo>
                  <a:pt x="3834511" y="497077"/>
                </a:lnTo>
                <a:lnTo>
                  <a:pt x="3492373" y="416813"/>
                </a:lnTo>
                <a:lnTo>
                  <a:pt x="3131058" y="329819"/>
                </a:lnTo>
                <a:lnTo>
                  <a:pt x="2988564" y="296418"/>
                </a:lnTo>
                <a:lnTo>
                  <a:pt x="2850388" y="263016"/>
                </a:lnTo>
                <a:lnTo>
                  <a:pt x="2582545" y="204977"/>
                </a:lnTo>
                <a:lnTo>
                  <a:pt x="2452878" y="180466"/>
                </a:lnTo>
                <a:lnTo>
                  <a:pt x="2327529" y="155956"/>
                </a:lnTo>
                <a:lnTo>
                  <a:pt x="2204212" y="133731"/>
                </a:lnTo>
                <a:lnTo>
                  <a:pt x="2083053" y="113664"/>
                </a:lnTo>
                <a:lnTo>
                  <a:pt x="1966214" y="95758"/>
                </a:lnTo>
                <a:lnTo>
                  <a:pt x="1849247" y="80137"/>
                </a:lnTo>
                <a:lnTo>
                  <a:pt x="1628266" y="51181"/>
                </a:lnTo>
                <a:lnTo>
                  <a:pt x="1417827" y="31114"/>
                </a:lnTo>
                <a:lnTo>
                  <a:pt x="1220089" y="15494"/>
                </a:lnTo>
                <a:lnTo>
                  <a:pt x="1030859" y="4445"/>
                </a:lnTo>
                <a:lnTo>
                  <a:pt x="852424" y="0"/>
                </a:lnTo>
                <a:close/>
              </a:path>
            </a:pathLst>
          </a:custGeom>
          <a:solidFill>
            <a:srgbClr val="C5E7FB">
              <a:alpha val="3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2828925" y="1695450"/>
            <a:ext cx="6088380" cy="787400"/>
          </a:xfrm>
          <a:custGeom>
            <a:avLst/>
            <a:gdLst/>
            <a:ahLst/>
            <a:cxnLst/>
            <a:rect l="l" t="t" r="r" b="b"/>
            <a:pathLst>
              <a:path w="6088380" h="787400">
                <a:moveTo>
                  <a:pt x="0" y="90804"/>
                </a:moveTo>
                <a:lnTo>
                  <a:pt x="19176" y="86360"/>
                </a:lnTo>
                <a:lnTo>
                  <a:pt x="76581" y="75184"/>
                </a:lnTo>
                <a:lnTo>
                  <a:pt x="174370" y="59562"/>
                </a:lnTo>
                <a:lnTo>
                  <a:pt x="238125" y="50673"/>
                </a:lnTo>
                <a:lnTo>
                  <a:pt x="312419" y="41783"/>
                </a:lnTo>
                <a:lnTo>
                  <a:pt x="395350" y="35051"/>
                </a:lnTo>
                <a:lnTo>
                  <a:pt x="490982" y="28321"/>
                </a:lnTo>
                <a:lnTo>
                  <a:pt x="595249" y="21589"/>
                </a:lnTo>
                <a:lnTo>
                  <a:pt x="712088" y="17145"/>
                </a:lnTo>
                <a:lnTo>
                  <a:pt x="839597" y="14986"/>
                </a:lnTo>
                <a:lnTo>
                  <a:pt x="977773" y="12700"/>
                </a:lnTo>
                <a:lnTo>
                  <a:pt x="1126616" y="14986"/>
                </a:lnTo>
                <a:lnTo>
                  <a:pt x="1286002" y="19430"/>
                </a:lnTo>
                <a:lnTo>
                  <a:pt x="1458214" y="28321"/>
                </a:lnTo>
                <a:lnTo>
                  <a:pt x="1641094" y="39497"/>
                </a:lnTo>
                <a:lnTo>
                  <a:pt x="1834514" y="57403"/>
                </a:lnTo>
                <a:lnTo>
                  <a:pt x="2040636" y="77470"/>
                </a:lnTo>
                <a:lnTo>
                  <a:pt x="2259584" y="101980"/>
                </a:lnTo>
                <a:lnTo>
                  <a:pt x="2489200" y="131063"/>
                </a:lnTo>
                <a:lnTo>
                  <a:pt x="2731516" y="166750"/>
                </a:lnTo>
                <a:lnTo>
                  <a:pt x="2984500" y="206883"/>
                </a:lnTo>
                <a:lnTo>
                  <a:pt x="3250184" y="253873"/>
                </a:lnTo>
                <a:lnTo>
                  <a:pt x="3528695" y="309625"/>
                </a:lnTo>
                <a:lnTo>
                  <a:pt x="3819905" y="369950"/>
                </a:lnTo>
                <a:lnTo>
                  <a:pt x="4123944" y="436879"/>
                </a:lnTo>
                <a:lnTo>
                  <a:pt x="4440682" y="512825"/>
                </a:lnTo>
                <a:lnTo>
                  <a:pt x="4770120" y="595376"/>
                </a:lnTo>
                <a:lnTo>
                  <a:pt x="5112384" y="686942"/>
                </a:lnTo>
                <a:lnTo>
                  <a:pt x="5467350" y="787400"/>
                </a:lnTo>
              </a:path>
              <a:path w="6088380" h="787400">
                <a:moveTo>
                  <a:pt x="2779776" y="650875"/>
                </a:moveTo>
                <a:lnTo>
                  <a:pt x="2875407" y="624077"/>
                </a:lnTo>
                <a:lnTo>
                  <a:pt x="3136900" y="554989"/>
                </a:lnTo>
                <a:lnTo>
                  <a:pt x="3317621" y="508253"/>
                </a:lnTo>
                <a:lnTo>
                  <a:pt x="3526028" y="456946"/>
                </a:lnTo>
                <a:lnTo>
                  <a:pt x="3757803" y="401192"/>
                </a:lnTo>
                <a:lnTo>
                  <a:pt x="4006469" y="340995"/>
                </a:lnTo>
                <a:lnTo>
                  <a:pt x="4270121" y="283083"/>
                </a:lnTo>
                <a:lnTo>
                  <a:pt x="4540250" y="225171"/>
                </a:lnTo>
                <a:lnTo>
                  <a:pt x="4816602" y="171576"/>
                </a:lnTo>
                <a:lnTo>
                  <a:pt x="5090922" y="120396"/>
                </a:lnTo>
                <a:lnTo>
                  <a:pt x="5226939" y="98044"/>
                </a:lnTo>
                <a:lnTo>
                  <a:pt x="5358765" y="75819"/>
                </a:lnTo>
                <a:lnTo>
                  <a:pt x="5490591" y="57912"/>
                </a:lnTo>
                <a:lnTo>
                  <a:pt x="5618226" y="40132"/>
                </a:lnTo>
                <a:lnTo>
                  <a:pt x="5743575" y="26797"/>
                </a:lnTo>
                <a:lnTo>
                  <a:pt x="5862701" y="15621"/>
                </a:lnTo>
                <a:lnTo>
                  <a:pt x="5977508" y="6730"/>
                </a:lnTo>
                <a:lnTo>
                  <a:pt x="6088126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211137" y="1679575"/>
            <a:ext cx="8723630" cy="1330325"/>
          </a:xfrm>
          <a:custGeom>
            <a:avLst/>
            <a:gdLst/>
            <a:ahLst/>
            <a:cxnLst/>
            <a:rect l="l" t="t" r="r" b="b"/>
            <a:pathLst>
              <a:path w="8723630" h="1330325">
                <a:moveTo>
                  <a:pt x="1556067" y="0"/>
                </a:moveTo>
                <a:lnTo>
                  <a:pt x="1402778" y="0"/>
                </a:lnTo>
                <a:lnTo>
                  <a:pt x="1257998" y="4445"/>
                </a:lnTo>
                <a:lnTo>
                  <a:pt x="1121854" y="11175"/>
                </a:lnTo>
                <a:lnTo>
                  <a:pt x="994092" y="22351"/>
                </a:lnTo>
                <a:lnTo>
                  <a:pt x="874890" y="33527"/>
                </a:lnTo>
                <a:lnTo>
                  <a:pt x="762063" y="49149"/>
                </a:lnTo>
                <a:lnTo>
                  <a:pt x="659891" y="64770"/>
                </a:lnTo>
                <a:lnTo>
                  <a:pt x="564095" y="82550"/>
                </a:lnTo>
                <a:lnTo>
                  <a:pt x="478955" y="102615"/>
                </a:lnTo>
                <a:lnTo>
                  <a:pt x="398068" y="120523"/>
                </a:lnTo>
                <a:lnTo>
                  <a:pt x="327812" y="140588"/>
                </a:lnTo>
                <a:lnTo>
                  <a:pt x="206476" y="178562"/>
                </a:lnTo>
                <a:lnTo>
                  <a:pt x="157518" y="196469"/>
                </a:lnTo>
                <a:lnTo>
                  <a:pt x="51092" y="241046"/>
                </a:lnTo>
                <a:lnTo>
                  <a:pt x="0" y="267842"/>
                </a:lnTo>
                <a:lnTo>
                  <a:pt x="0" y="1330325"/>
                </a:lnTo>
                <a:lnTo>
                  <a:pt x="8718994" y="1330325"/>
                </a:lnTo>
                <a:lnTo>
                  <a:pt x="8723312" y="1323594"/>
                </a:lnTo>
                <a:lnTo>
                  <a:pt x="8723312" y="569213"/>
                </a:lnTo>
                <a:lnTo>
                  <a:pt x="8718994" y="571373"/>
                </a:lnTo>
                <a:lnTo>
                  <a:pt x="8638222" y="604901"/>
                </a:lnTo>
                <a:lnTo>
                  <a:pt x="8557323" y="636142"/>
                </a:lnTo>
                <a:lnTo>
                  <a:pt x="8472106" y="665099"/>
                </a:lnTo>
                <a:lnTo>
                  <a:pt x="8384857" y="691896"/>
                </a:lnTo>
                <a:lnTo>
                  <a:pt x="8295449" y="718692"/>
                </a:lnTo>
                <a:lnTo>
                  <a:pt x="8201850" y="743330"/>
                </a:lnTo>
                <a:lnTo>
                  <a:pt x="8105965" y="763397"/>
                </a:lnTo>
                <a:lnTo>
                  <a:pt x="8005889" y="783463"/>
                </a:lnTo>
                <a:lnTo>
                  <a:pt x="7901622" y="801370"/>
                </a:lnTo>
                <a:lnTo>
                  <a:pt x="7793037" y="814704"/>
                </a:lnTo>
                <a:lnTo>
                  <a:pt x="7680261" y="828166"/>
                </a:lnTo>
                <a:lnTo>
                  <a:pt x="7563167" y="837057"/>
                </a:lnTo>
                <a:lnTo>
                  <a:pt x="7441882" y="845947"/>
                </a:lnTo>
                <a:lnTo>
                  <a:pt x="7314120" y="850391"/>
                </a:lnTo>
                <a:lnTo>
                  <a:pt x="7182167" y="850391"/>
                </a:lnTo>
                <a:lnTo>
                  <a:pt x="7043737" y="848233"/>
                </a:lnTo>
                <a:lnTo>
                  <a:pt x="6899084" y="843788"/>
                </a:lnTo>
                <a:lnTo>
                  <a:pt x="6749986" y="837057"/>
                </a:lnTo>
                <a:lnTo>
                  <a:pt x="6594665" y="825880"/>
                </a:lnTo>
                <a:lnTo>
                  <a:pt x="6430708" y="810260"/>
                </a:lnTo>
                <a:lnTo>
                  <a:pt x="6260401" y="792352"/>
                </a:lnTo>
                <a:lnTo>
                  <a:pt x="6083744" y="770127"/>
                </a:lnTo>
                <a:lnTo>
                  <a:pt x="5900737" y="745489"/>
                </a:lnTo>
                <a:lnTo>
                  <a:pt x="5709094" y="716534"/>
                </a:lnTo>
                <a:lnTo>
                  <a:pt x="5509069" y="683005"/>
                </a:lnTo>
                <a:lnTo>
                  <a:pt x="5302567" y="645033"/>
                </a:lnTo>
                <a:lnTo>
                  <a:pt x="5085397" y="602614"/>
                </a:lnTo>
                <a:lnTo>
                  <a:pt x="4861877" y="558038"/>
                </a:lnTo>
                <a:lnTo>
                  <a:pt x="4627689" y="506729"/>
                </a:lnTo>
                <a:lnTo>
                  <a:pt x="4387151" y="453136"/>
                </a:lnTo>
                <a:lnTo>
                  <a:pt x="4136072" y="395097"/>
                </a:lnTo>
                <a:lnTo>
                  <a:pt x="3874198" y="330326"/>
                </a:lnTo>
                <a:lnTo>
                  <a:pt x="3614483" y="267842"/>
                </a:lnTo>
                <a:lnTo>
                  <a:pt x="3363277" y="214249"/>
                </a:lnTo>
                <a:lnTo>
                  <a:pt x="3122739" y="165226"/>
                </a:lnTo>
                <a:lnTo>
                  <a:pt x="2892869" y="124967"/>
                </a:lnTo>
                <a:lnTo>
                  <a:pt x="2673667" y="91566"/>
                </a:lnTo>
                <a:lnTo>
                  <a:pt x="2462847" y="62484"/>
                </a:lnTo>
                <a:lnTo>
                  <a:pt x="2262822" y="40132"/>
                </a:lnTo>
                <a:lnTo>
                  <a:pt x="2073338" y="22351"/>
                </a:lnTo>
                <a:lnTo>
                  <a:pt x="1890204" y="11175"/>
                </a:lnTo>
                <a:lnTo>
                  <a:pt x="1720024" y="2286"/>
                </a:lnTo>
                <a:lnTo>
                  <a:pt x="15560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4578" y="194259"/>
            <a:ext cx="7914843" cy="1489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bg1"/>
                </a:solidFill>
                <a:latin typeface="Candara"/>
                <a:cs typeface="Candar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29590" y="1426209"/>
            <a:ext cx="8286750" cy="4562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73D86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Diagnostico%20Ambiental%20.ppt" TargetMode="External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Relationship Id="rId9" Type="http://schemas.openxmlformats.org/officeDocument/2006/relationships/image" Target="../media/image16.png"/><Relationship Id="rId10" Type="http://schemas.openxmlformats.org/officeDocument/2006/relationships/image" Target="../media/image17.png"/><Relationship Id="rId11" Type="http://schemas.openxmlformats.org/officeDocument/2006/relationships/image" Target="../media/image18.png"/><Relationship Id="rId12" Type="http://schemas.openxmlformats.org/officeDocument/2006/relationships/image" Target="../media/image19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20.jpg"/><Relationship Id="rId4" Type="http://schemas.openxmlformats.org/officeDocument/2006/relationships/image" Target="../media/image3.jp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3.jp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7" Type="http://schemas.openxmlformats.org/officeDocument/2006/relationships/image" Target="../media/image27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3" Type="http://schemas.openxmlformats.org/officeDocument/2006/relationships/image" Target="../media/image29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g"/><Relationship Id="rId3" Type="http://schemas.openxmlformats.org/officeDocument/2006/relationships/image" Target="../media/image31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32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36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37.jpg"/><Relationship Id="rId4" Type="http://schemas.openxmlformats.org/officeDocument/2006/relationships/image" Target="../media/image38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g"/><Relationship Id="rId3" Type="http://schemas.openxmlformats.org/officeDocument/2006/relationships/image" Target="../media/image40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43.jpg"/><Relationship Id="rId4" Type="http://schemas.openxmlformats.org/officeDocument/2006/relationships/image" Target="../media/image44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png"/><Relationship Id="rId3" Type="http://schemas.openxmlformats.org/officeDocument/2006/relationships/image" Target="../media/image46.jpg"/><Relationship Id="rId4" Type="http://schemas.openxmlformats.org/officeDocument/2006/relationships/image" Target="../media/image47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48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49.jpg"/><Relationship Id="rId4" Type="http://schemas.openxmlformats.org/officeDocument/2006/relationships/image" Target="../media/image50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jp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jpg"/><Relationship Id="rId3" Type="http://schemas.openxmlformats.org/officeDocument/2006/relationships/image" Target="../media/image53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54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png"/><Relationship Id="rId3" Type="http://schemas.openxmlformats.org/officeDocument/2006/relationships/image" Target="../media/image55.jp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png"/><Relationship Id="rId3" Type="http://schemas.openxmlformats.org/officeDocument/2006/relationships/image" Target="../media/image56.jp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3" Type="http://schemas.openxmlformats.org/officeDocument/2006/relationships/image" Target="../media/image57.png"/><Relationship Id="rId4" Type="http://schemas.openxmlformats.org/officeDocument/2006/relationships/image" Target="../media/image58.jpg"/><Relationship Id="rId5" Type="http://schemas.openxmlformats.org/officeDocument/2006/relationships/image" Target="../media/image59.jpg"/><Relationship Id="rId6" Type="http://schemas.openxmlformats.org/officeDocument/2006/relationships/image" Target="../media/image60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61.jp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2.jp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63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64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5.jpg"/><Relationship Id="rId3" Type="http://schemas.openxmlformats.org/officeDocument/2006/relationships/image" Target="../media/image66.jp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jpg"/><Relationship Id="rId3" Type="http://schemas.openxmlformats.org/officeDocument/2006/relationships/image" Target="../media/image68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jp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70.jp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1.jp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72.pn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jpg"/><Relationship Id="rId3" Type="http://schemas.openxmlformats.org/officeDocument/2006/relationships/image" Target="../media/image74.jp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png"/><Relationship Id="rId3" Type="http://schemas.openxmlformats.org/officeDocument/2006/relationships/image" Target="../media/image75.jp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76.jpg"/><Relationship Id="rId4" Type="http://schemas.openxmlformats.org/officeDocument/2006/relationships/image" Target="../media/image77.jpg"/><Relationship Id="rId5" Type="http://schemas.openxmlformats.org/officeDocument/2006/relationships/image" Target="../media/image78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png"/><Relationship Id="rId3" Type="http://schemas.openxmlformats.org/officeDocument/2006/relationships/image" Target="../media/image80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1.jpg"/><Relationship Id="rId3" Type="http://schemas.openxmlformats.org/officeDocument/2006/relationships/image" Target="../media/image82.png"/><Relationship Id="rId4" Type="http://schemas.openxmlformats.org/officeDocument/2006/relationships/image" Target="../media/image83.png"/><Relationship Id="rId5" Type="http://schemas.openxmlformats.org/officeDocument/2006/relationships/image" Target="../media/image3.jpg"/><Relationship Id="rId6" Type="http://schemas.openxmlformats.org/officeDocument/2006/relationships/image" Target="../media/image84.png"/><Relationship Id="rId7" Type="http://schemas.openxmlformats.org/officeDocument/2006/relationships/image" Target="../media/image85.pn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253488" y="4302074"/>
            <a:ext cx="4450715" cy="9772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ts val="2590"/>
              </a:lnSpc>
              <a:spcBef>
                <a:spcPts val="100"/>
              </a:spcBef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Autora: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M.Sc.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Yolanda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Sosa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García</a:t>
            </a:r>
            <a:endParaRPr sz="2400">
              <a:latin typeface="Candara"/>
              <a:cs typeface="Candara"/>
            </a:endParaRPr>
          </a:p>
          <a:p>
            <a:pPr algn="ctr" marL="626745" marR="618490">
              <a:lnSpc>
                <a:spcPts val="2300"/>
              </a:lnSpc>
              <a:spcBef>
                <a:spcPts val="275"/>
              </a:spcBef>
            </a:pP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Universidad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Artemisa 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2025</a:t>
            </a:r>
            <a:endParaRPr sz="24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75538" y="736473"/>
            <a:ext cx="7606030" cy="13055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ctr" marL="12700" marR="5080" indent="-635">
              <a:lnSpc>
                <a:spcPct val="100000"/>
              </a:lnSpc>
              <a:spcBef>
                <a:spcPts val="95"/>
              </a:spcBef>
              <a:tabLst>
                <a:tab pos="6631305" algn="l"/>
              </a:tabLst>
            </a:pPr>
            <a:r>
              <a:rPr dirty="0" sz="2800" spc="-25" b="1">
                <a:solidFill>
                  <a:srgbClr val="000000"/>
                </a:solidFill>
                <a:latin typeface="Arial"/>
                <a:cs typeface="Arial"/>
              </a:rPr>
              <a:t>Tema</a:t>
            </a:r>
            <a:r>
              <a:rPr dirty="0" sz="2800" spc="-6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2:</a:t>
            </a:r>
            <a:r>
              <a:rPr dirty="0" sz="2800" spc="-5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Medio</a:t>
            </a:r>
            <a:r>
              <a:rPr dirty="0" sz="2800" spc="-6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ambiente</a:t>
            </a:r>
            <a:r>
              <a:rPr dirty="0" sz="2800" spc="-4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dirty="0" sz="2800" spc="-7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Cuba</a:t>
            </a:r>
            <a:r>
              <a:rPr dirty="0" sz="2800" spc="-6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y</a:t>
            </a:r>
            <a:r>
              <a:rPr dirty="0" sz="2800" spc="-7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	</a:t>
            </a:r>
            <a:r>
              <a:rPr dirty="0" sz="2800" spc="-25" b="1">
                <a:solidFill>
                  <a:srgbClr val="000000"/>
                </a:solidFill>
                <a:latin typeface="Arial"/>
                <a:cs typeface="Arial"/>
              </a:rPr>
              <a:t>la </a:t>
            </a:r>
            <a:r>
              <a:rPr dirty="0" sz="2800" spc="-10" b="1">
                <a:solidFill>
                  <a:srgbClr val="000000"/>
                </a:solidFill>
                <a:latin typeface="Arial"/>
                <a:cs typeface="Arial"/>
              </a:rPr>
              <a:t>provincia</a:t>
            </a:r>
            <a:r>
              <a:rPr dirty="0" sz="2800" spc="-15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Artemisa</a:t>
            </a:r>
            <a:r>
              <a:rPr dirty="0" sz="2800" spc="-6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como</a:t>
            </a:r>
            <a:r>
              <a:rPr dirty="0" sz="2800" spc="-5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base</a:t>
            </a:r>
            <a:r>
              <a:rPr dirty="0" sz="2800" spc="-6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000000"/>
                </a:solidFill>
                <a:latin typeface="Arial"/>
                <a:cs typeface="Arial"/>
              </a:rPr>
              <a:t>del</a:t>
            </a:r>
            <a:r>
              <a:rPr dirty="0" sz="2800" spc="-5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000000"/>
                </a:solidFill>
                <a:latin typeface="Arial"/>
                <a:cs typeface="Arial"/>
              </a:rPr>
              <a:t>desarrollo sostenible.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65454" y="2445207"/>
            <a:ext cx="7424420" cy="877569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12700" marR="5080" indent="517525">
              <a:lnSpc>
                <a:spcPts val="3350"/>
              </a:lnSpc>
              <a:spcBef>
                <a:spcPts val="204"/>
              </a:spcBef>
              <a:tabLst>
                <a:tab pos="2292350" algn="l"/>
              </a:tabLst>
            </a:pPr>
            <a:r>
              <a:rPr dirty="0" sz="2800" b="1">
                <a:latin typeface="Tahoma"/>
                <a:cs typeface="Tahoma"/>
              </a:rPr>
              <a:t>Asunto:</a:t>
            </a:r>
            <a:r>
              <a:rPr dirty="0" sz="2800" spc="-95" b="1">
                <a:latin typeface="Tahoma"/>
                <a:cs typeface="Tahoma"/>
              </a:rPr>
              <a:t> </a:t>
            </a:r>
            <a:r>
              <a:rPr dirty="0" sz="2800" b="1">
                <a:latin typeface="Arial"/>
                <a:cs typeface="Arial"/>
              </a:rPr>
              <a:t>Problemas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ambientales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la </a:t>
            </a:r>
            <a:r>
              <a:rPr dirty="0" sz="2800" b="1">
                <a:latin typeface="Arial"/>
                <a:cs typeface="Arial"/>
              </a:rPr>
              <a:t>provincia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de</a:t>
            </a:r>
            <a:r>
              <a:rPr dirty="0" sz="2800" b="1">
                <a:latin typeface="Arial"/>
                <a:cs typeface="Arial"/>
              </a:rPr>
              <a:t>	Artemisa.</a:t>
            </a:r>
            <a:r>
              <a:rPr dirty="0" sz="2800" spc="-114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Medidas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adoptadas.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32651" y="4500626"/>
            <a:ext cx="2338447" cy="2071624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500062" y="4652975"/>
            <a:ext cx="1790700" cy="1852930"/>
            <a:chOff x="500062" y="4652975"/>
            <a:chExt cx="1790700" cy="185293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0062" y="4652975"/>
              <a:ext cx="1790700" cy="1759839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858202" y="6299898"/>
              <a:ext cx="1138555" cy="201295"/>
            </a:xfrm>
            <a:custGeom>
              <a:avLst/>
              <a:gdLst/>
              <a:ahLst/>
              <a:cxnLst/>
              <a:rect l="l" t="t" r="r" b="b"/>
              <a:pathLst>
                <a:path w="1138555" h="201295">
                  <a:moveTo>
                    <a:pt x="1052512" y="3314"/>
                  </a:moveTo>
                  <a:lnTo>
                    <a:pt x="975550" y="3314"/>
                  </a:lnTo>
                  <a:lnTo>
                    <a:pt x="889698" y="197599"/>
                  </a:lnTo>
                  <a:lnTo>
                    <a:pt x="961707" y="197599"/>
                  </a:lnTo>
                  <a:lnTo>
                    <a:pt x="972883" y="165531"/>
                  </a:lnTo>
                  <a:lnTo>
                    <a:pt x="1124194" y="165531"/>
                  </a:lnTo>
                  <a:lnTo>
                    <a:pt x="1105629" y="123520"/>
                  </a:lnTo>
                  <a:lnTo>
                    <a:pt x="988250" y="123520"/>
                  </a:lnTo>
                  <a:lnTo>
                    <a:pt x="1013142" y="53670"/>
                  </a:lnTo>
                  <a:lnTo>
                    <a:pt x="1074763" y="53670"/>
                  </a:lnTo>
                  <a:lnTo>
                    <a:pt x="1052512" y="3314"/>
                  </a:lnTo>
                  <a:close/>
                </a:path>
                <a:path w="1138555" h="201295">
                  <a:moveTo>
                    <a:pt x="1124194" y="165531"/>
                  </a:moveTo>
                  <a:lnTo>
                    <a:pt x="1053020" y="165531"/>
                  </a:lnTo>
                  <a:lnTo>
                    <a:pt x="1064450" y="197599"/>
                  </a:lnTo>
                  <a:lnTo>
                    <a:pt x="1138364" y="197599"/>
                  </a:lnTo>
                  <a:lnTo>
                    <a:pt x="1124194" y="165531"/>
                  </a:lnTo>
                  <a:close/>
                </a:path>
                <a:path w="1138555" h="201295">
                  <a:moveTo>
                    <a:pt x="1074763" y="53670"/>
                  </a:moveTo>
                  <a:lnTo>
                    <a:pt x="1013142" y="53670"/>
                  </a:lnTo>
                  <a:lnTo>
                    <a:pt x="1019430" y="71131"/>
                  </a:lnTo>
                  <a:lnTo>
                    <a:pt x="1032055" y="106058"/>
                  </a:lnTo>
                  <a:lnTo>
                    <a:pt x="1038415" y="123520"/>
                  </a:lnTo>
                  <a:lnTo>
                    <a:pt x="1105629" y="123520"/>
                  </a:lnTo>
                  <a:lnTo>
                    <a:pt x="1074763" y="53670"/>
                  </a:lnTo>
                  <a:close/>
                </a:path>
                <a:path w="1138555" h="201295">
                  <a:moveTo>
                    <a:pt x="703516" y="3314"/>
                  </a:moveTo>
                  <a:lnTo>
                    <a:pt x="610679" y="3314"/>
                  </a:lnTo>
                  <a:lnTo>
                    <a:pt x="610679" y="197599"/>
                  </a:lnTo>
                  <a:lnTo>
                    <a:pt x="668464" y="197599"/>
                  </a:lnTo>
                  <a:lnTo>
                    <a:pt x="668464" y="49428"/>
                  </a:lnTo>
                  <a:lnTo>
                    <a:pt x="717487" y="49428"/>
                  </a:lnTo>
                  <a:lnTo>
                    <a:pt x="703516" y="3314"/>
                  </a:lnTo>
                  <a:close/>
                </a:path>
                <a:path w="1138555" h="201295">
                  <a:moveTo>
                    <a:pt x="717487" y="49428"/>
                  </a:moveTo>
                  <a:lnTo>
                    <a:pt x="668464" y="49428"/>
                  </a:lnTo>
                  <a:lnTo>
                    <a:pt x="713041" y="197599"/>
                  </a:lnTo>
                  <a:lnTo>
                    <a:pt x="765365" y="197599"/>
                  </a:lnTo>
                  <a:lnTo>
                    <a:pt x="788186" y="121526"/>
                  </a:lnTo>
                  <a:lnTo>
                    <a:pt x="739330" y="121526"/>
                  </a:lnTo>
                  <a:lnTo>
                    <a:pt x="717487" y="49428"/>
                  </a:lnTo>
                  <a:close/>
                </a:path>
                <a:path w="1138555" h="201295">
                  <a:moveTo>
                    <a:pt x="867727" y="49428"/>
                  </a:moveTo>
                  <a:lnTo>
                    <a:pt x="809815" y="49428"/>
                  </a:lnTo>
                  <a:lnTo>
                    <a:pt x="809815" y="197599"/>
                  </a:lnTo>
                  <a:lnTo>
                    <a:pt x="867727" y="197599"/>
                  </a:lnTo>
                  <a:lnTo>
                    <a:pt x="867727" y="49428"/>
                  </a:lnTo>
                  <a:close/>
                </a:path>
                <a:path w="1138555" h="201295">
                  <a:moveTo>
                    <a:pt x="867727" y="3314"/>
                  </a:moveTo>
                  <a:lnTo>
                    <a:pt x="774890" y="3314"/>
                  </a:lnTo>
                  <a:lnTo>
                    <a:pt x="739330" y="121526"/>
                  </a:lnTo>
                  <a:lnTo>
                    <a:pt x="788186" y="121526"/>
                  </a:lnTo>
                  <a:lnTo>
                    <a:pt x="809815" y="49428"/>
                  </a:lnTo>
                  <a:lnTo>
                    <a:pt x="867727" y="49428"/>
                  </a:lnTo>
                  <a:lnTo>
                    <a:pt x="867727" y="3314"/>
                  </a:lnTo>
                  <a:close/>
                </a:path>
                <a:path w="1138555" h="201295">
                  <a:moveTo>
                    <a:pt x="507174" y="51282"/>
                  </a:moveTo>
                  <a:lnTo>
                    <a:pt x="436562" y="51282"/>
                  </a:lnTo>
                  <a:lnTo>
                    <a:pt x="436562" y="197599"/>
                  </a:lnTo>
                  <a:lnTo>
                    <a:pt x="507174" y="197599"/>
                  </a:lnTo>
                  <a:lnTo>
                    <a:pt x="507174" y="51282"/>
                  </a:lnTo>
                  <a:close/>
                </a:path>
                <a:path w="1138555" h="201295">
                  <a:moveTo>
                    <a:pt x="579183" y="3314"/>
                  </a:moveTo>
                  <a:lnTo>
                    <a:pt x="364566" y="3314"/>
                  </a:lnTo>
                  <a:lnTo>
                    <a:pt x="364566" y="51282"/>
                  </a:lnTo>
                  <a:lnTo>
                    <a:pt x="579183" y="51282"/>
                  </a:lnTo>
                  <a:lnTo>
                    <a:pt x="579183" y="3314"/>
                  </a:lnTo>
                  <a:close/>
                </a:path>
                <a:path w="1138555" h="201295">
                  <a:moveTo>
                    <a:pt x="329704" y="3314"/>
                  </a:moveTo>
                  <a:lnTo>
                    <a:pt x="258953" y="3314"/>
                  </a:lnTo>
                  <a:lnTo>
                    <a:pt x="258953" y="197599"/>
                  </a:lnTo>
                  <a:lnTo>
                    <a:pt x="329704" y="197599"/>
                  </a:lnTo>
                  <a:lnTo>
                    <a:pt x="329704" y="3314"/>
                  </a:lnTo>
                  <a:close/>
                </a:path>
                <a:path w="1138555" h="201295">
                  <a:moveTo>
                    <a:pt x="115481" y="0"/>
                  </a:moveTo>
                  <a:lnTo>
                    <a:pt x="66562" y="6470"/>
                  </a:lnTo>
                  <a:lnTo>
                    <a:pt x="30149" y="25895"/>
                  </a:lnTo>
                  <a:lnTo>
                    <a:pt x="7540" y="57364"/>
                  </a:lnTo>
                  <a:lnTo>
                    <a:pt x="32" y="99593"/>
                  </a:lnTo>
                  <a:lnTo>
                    <a:pt x="0" y="99987"/>
                  </a:lnTo>
                  <a:lnTo>
                    <a:pt x="9644" y="146925"/>
                  </a:lnTo>
                  <a:lnTo>
                    <a:pt x="35902" y="179009"/>
                  </a:lnTo>
                  <a:lnTo>
                    <a:pt x="70553" y="195732"/>
                  </a:lnTo>
                  <a:lnTo>
                    <a:pt x="101952" y="200442"/>
                  </a:lnTo>
                  <a:lnTo>
                    <a:pt x="104202" y="200442"/>
                  </a:lnTo>
                  <a:lnTo>
                    <a:pt x="118757" y="200913"/>
                  </a:lnTo>
                  <a:lnTo>
                    <a:pt x="158710" y="196665"/>
                  </a:lnTo>
                  <a:lnTo>
                    <a:pt x="195489" y="177932"/>
                  </a:lnTo>
                  <a:lnTo>
                    <a:pt x="213254" y="155854"/>
                  </a:lnTo>
                  <a:lnTo>
                    <a:pt x="114706" y="155854"/>
                  </a:lnTo>
                  <a:lnTo>
                    <a:pt x="104845" y="155106"/>
                  </a:lnTo>
                  <a:lnTo>
                    <a:pt x="73636" y="126817"/>
                  </a:lnTo>
                  <a:lnTo>
                    <a:pt x="70770" y="99987"/>
                  </a:lnTo>
                  <a:lnTo>
                    <a:pt x="70751" y="99593"/>
                  </a:lnTo>
                  <a:lnTo>
                    <a:pt x="80416" y="61340"/>
                  </a:lnTo>
                  <a:lnTo>
                    <a:pt x="105194" y="46164"/>
                  </a:lnTo>
                  <a:lnTo>
                    <a:pt x="103493" y="46164"/>
                  </a:lnTo>
                  <a:lnTo>
                    <a:pt x="117195" y="44919"/>
                  </a:lnTo>
                  <a:lnTo>
                    <a:pt x="212495" y="44919"/>
                  </a:lnTo>
                  <a:lnTo>
                    <a:pt x="204877" y="33659"/>
                  </a:lnTo>
                  <a:lnTo>
                    <a:pt x="169843" y="8347"/>
                  </a:lnTo>
                  <a:lnTo>
                    <a:pt x="135910" y="926"/>
                  </a:lnTo>
                  <a:lnTo>
                    <a:pt x="115481" y="0"/>
                  </a:lnTo>
                  <a:close/>
                </a:path>
                <a:path w="1138555" h="201295">
                  <a:moveTo>
                    <a:pt x="160362" y="118084"/>
                  </a:moveTo>
                  <a:lnTo>
                    <a:pt x="139525" y="150410"/>
                  </a:lnTo>
                  <a:lnTo>
                    <a:pt x="114706" y="155854"/>
                  </a:lnTo>
                  <a:lnTo>
                    <a:pt x="213254" y="155854"/>
                  </a:lnTo>
                  <a:lnTo>
                    <a:pt x="214204" y="154295"/>
                  </a:lnTo>
                  <a:lnTo>
                    <a:pt x="218667" y="144596"/>
                  </a:lnTo>
                  <a:lnTo>
                    <a:pt x="222125" y="134316"/>
                  </a:lnTo>
                  <a:lnTo>
                    <a:pt x="222237" y="133984"/>
                  </a:lnTo>
                  <a:lnTo>
                    <a:pt x="160362" y="118084"/>
                  </a:lnTo>
                  <a:close/>
                </a:path>
                <a:path w="1138555" h="201295">
                  <a:moveTo>
                    <a:pt x="212495" y="44919"/>
                  </a:moveTo>
                  <a:lnTo>
                    <a:pt x="124256" y="44919"/>
                  </a:lnTo>
                  <a:lnTo>
                    <a:pt x="130644" y="46164"/>
                  </a:lnTo>
                  <a:lnTo>
                    <a:pt x="142074" y="51104"/>
                  </a:lnTo>
                  <a:lnTo>
                    <a:pt x="146913" y="54648"/>
                  </a:lnTo>
                  <a:lnTo>
                    <a:pt x="150850" y="59232"/>
                  </a:lnTo>
                  <a:lnTo>
                    <a:pt x="153250" y="61975"/>
                  </a:lnTo>
                  <a:lnTo>
                    <a:pt x="155536" y="66306"/>
                  </a:lnTo>
                  <a:lnTo>
                    <a:pt x="157708" y="72224"/>
                  </a:lnTo>
                  <a:lnTo>
                    <a:pt x="220052" y="60426"/>
                  </a:lnTo>
                  <a:lnTo>
                    <a:pt x="213313" y="46164"/>
                  </a:lnTo>
                  <a:lnTo>
                    <a:pt x="212495" y="4491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1117155" y="6303213"/>
              <a:ext cx="879475" cy="194310"/>
            </a:xfrm>
            <a:custGeom>
              <a:avLst/>
              <a:gdLst/>
              <a:ahLst/>
              <a:cxnLst/>
              <a:rect l="l" t="t" r="r" b="b"/>
              <a:pathLst>
                <a:path w="879475" h="194310">
                  <a:moveTo>
                    <a:pt x="754189" y="50355"/>
                  </a:moveTo>
                  <a:lnTo>
                    <a:pt x="747978" y="67816"/>
                  </a:lnTo>
                  <a:lnTo>
                    <a:pt x="741743" y="85280"/>
                  </a:lnTo>
                  <a:lnTo>
                    <a:pt x="735508" y="102744"/>
                  </a:lnTo>
                  <a:lnTo>
                    <a:pt x="729297" y="120205"/>
                  </a:lnTo>
                  <a:lnTo>
                    <a:pt x="741797" y="120205"/>
                  </a:lnTo>
                  <a:lnTo>
                    <a:pt x="754332" y="120205"/>
                  </a:lnTo>
                  <a:lnTo>
                    <a:pt x="766891" y="120205"/>
                  </a:lnTo>
                  <a:lnTo>
                    <a:pt x="779462" y="120205"/>
                  </a:lnTo>
                  <a:lnTo>
                    <a:pt x="773102" y="102744"/>
                  </a:lnTo>
                  <a:lnTo>
                    <a:pt x="766778" y="85280"/>
                  </a:lnTo>
                  <a:lnTo>
                    <a:pt x="760477" y="67816"/>
                  </a:lnTo>
                  <a:lnTo>
                    <a:pt x="754189" y="50355"/>
                  </a:lnTo>
                  <a:close/>
                </a:path>
                <a:path w="879475" h="194310">
                  <a:moveTo>
                    <a:pt x="716597" y="0"/>
                  </a:moveTo>
                  <a:lnTo>
                    <a:pt x="735838" y="0"/>
                  </a:lnTo>
                  <a:lnTo>
                    <a:pt x="755078" y="0"/>
                  </a:lnTo>
                  <a:lnTo>
                    <a:pt x="774319" y="0"/>
                  </a:lnTo>
                  <a:lnTo>
                    <a:pt x="793559" y="0"/>
                  </a:lnTo>
                  <a:lnTo>
                    <a:pt x="815010" y="48569"/>
                  </a:lnTo>
                  <a:lnTo>
                    <a:pt x="836485" y="97142"/>
                  </a:lnTo>
                  <a:lnTo>
                    <a:pt x="857960" y="145714"/>
                  </a:lnTo>
                  <a:lnTo>
                    <a:pt x="879411" y="194284"/>
                  </a:lnTo>
                  <a:lnTo>
                    <a:pt x="860932" y="194284"/>
                  </a:lnTo>
                  <a:lnTo>
                    <a:pt x="842454" y="194284"/>
                  </a:lnTo>
                  <a:lnTo>
                    <a:pt x="823975" y="194284"/>
                  </a:lnTo>
                  <a:lnTo>
                    <a:pt x="805497" y="194284"/>
                  </a:lnTo>
                  <a:lnTo>
                    <a:pt x="802639" y="186266"/>
                  </a:lnTo>
                  <a:lnTo>
                    <a:pt x="799782" y="178250"/>
                  </a:lnTo>
                  <a:lnTo>
                    <a:pt x="796925" y="170235"/>
                  </a:lnTo>
                  <a:lnTo>
                    <a:pt x="794067" y="162217"/>
                  </a:lnTo>
                  <a:lnTo>
                    <a:pt x="774045" y="162217"/>
                  </a:lnTo>
                  <a:lnTo>
                    <a:pt x="753998" y="162217"/>
                  </a:lnTo>
                  <a:lnTo>
                    <a:pt x="733952" y="162217"/>
                  </a:lnTo>
                  <a:lnTo>
                    <a:pt x="713930" y="162217"/>
                  </a:lnTo>
                  <a:lnTo>
                    <a:pt x="711148" y="170235"/>
                  </a:lnTo>
                  <a:lnTo>
                    <a:pt x="708342" y="178250"/>
                  </a:lnTo>
                  <a:lnTo>
                    <a:pt x="705536" y="186266"/>
                  </a:lnTo>
                  <a:lnTo>
                    <a:pt x="702754" y="194284"/>
                  </a:lnTo>
                  <a:lnTo>
                    <a:pt x="684752" y="194284"/>
                  </a:lnTo>
                  <a:lnTo>
                    <a:pt x="666750" y="194284"/>
                  </a:lnTo>
                  <a:lnTo>
                    <a:pt x="648747" y="194284"/>
                  </a:lnTo>
                  <a:lnTo>
                    <a:pt x="630745" y="194284"/>
                  </a:lnTo>
                  <a:lnTo>
                    <a:pt x="652178" y="145714"/>
                  </a:lnTo>
                  <a:lnTo>
                    <a:pt x="673623" y="97142"/>
                  </a:lnTo>
                  <a:lnTo>
                    <a:pt x="695092" y="48569"/>
                  </a:lnTo>
                  <a:lnTo>
                    <a:pt x="716597" y="0"/>
                  </a:lnTo>
                  <a:close/>
                </a:path>
                <a:path w="879475" h="194310">
                  <a:moveTo>
                    <a:pt x="351726" y="0"/>
                  </a:moveTo>
                  <a:lnTo>
                    <a:pt x="374965" y="0"/>
                  </a:lnTo>
                  <a:lnTo>
                    <a:pt x="398192" y="0"/>
                  </a:lnTo>
                  <a:lnTo>
                    <a:pt x="421395" y="0"/>
                  </a:lnTo>
                  <a:lnTo>
                    <a:pt x="444563" y="0"/>
                  </a:lnTo>
                  <a:lnTo>
                    <a:pt x="453516" y="29548"/>
                  </a:lnTo>
                  <a:lnTo>
                    <a:pt x="462470" y="59101"/>
                  </a:lnTo>
                  <a:lnTo>
                    <a:pt x="471423" y="88655"/>
                  </a:lnTo>
                  <a:lnTo>
                    <a:pt x="480377" y="118211"/>
                  </a:lnTo>
                  <a:lnTo>
                    <a:pt x="489255" y="88655"/>
                  </a:lnTo>
                  <a:lnTo>
                    <a:pt x="498157" y="59101"/>
                  </a:lnTo>
                  <a:lnTo>
                    <a:pt x="507059" y="29548"/>
                  </a:lnTo>
                  <a:lnTo>
                    <a:pt x="515937" y="0"/>
                  </a:lnTo>
                  <a:lnTo>
                    <a:pt x="539158" y="0"/>
                  </a:lnTo>
                  <a:lnTo>
                    <a:pt x="562356" y="0"/>
                  </a:lnTo>
                  <a:lnTo>
                    <a:pt x="585553" y="0"/>
                  </a:lnTo>
                  <a:lnTo>
                    <a:pt x="608774" y="0"/>
                  </a:lnTo>
                  <a:lnTo>
                    <a:pt x="608774" y="48569"/>
                  </a:lnTo>
                  <a:lnTo>
                    <a:pt x="608774" y="97142"/>
                  </a:lnTo>
                  <a:lnTo>
                    <a:pt x="608774" y="145714"/>
                  </a:lnTo>
                  <a:lnTo>
                    <a:pt x="608774" y="194284"/>
                  </a:lnTo>
                  <a:lnTo>
                    <a:pt x="594296" y="194284"/>
                  </a:lnTo>
                  <a:lnTo>
                    <a:pt x="579818" y="194284"/>
                  </a:lnTo>
                  <a:lnTo>
                    <a:pt x="565340" y="194284"/>
                  </a:lnTo>
                  <a:lnTo>
                    <a:pt x="550862" y="194284"/>
                  </a:lnTo>
                  <a:lnTo>
                    <a:pt x="550862" y="157241"/>
                  </a:lnTo>
                  <a:lnTo>
                    <a:pt x="550862" y="120199"/>
                  </a:lnTo>
                  <a:lnTo>
                    <a:pt x="550862" y="83156"/>
                  </a:lnTo>
                  <a:lnTo>
                    <a:pt x="550862" y="46113"/>
                  </a:lnTo>
                  <a:lnTo>
                    <a:pt x="539738" y="83156"/>
                  </a:lnTo>
                  <a:lnTo>
                    <a:pt x="528637" y="120199"/>
                  </a:lnTo>
                  <a:lnTo>
                    <a:pt x="517536" y="157241"/>
                  </a:lnTo>
                  <a:lnTo>
                    <a:pt x="506412" y="194284"/>
                  </a:lnTo>
                  <a:lnTo>
                    <a:pt x="493289" y="194284"/>
                  </a:lnTo>
                  <a:lnTo>
                    <a:pt x="480202" y="194284"/>
                  </a:lnTo>
                  <a:lnTo>
                    <a:pt x="467139" y="194284"/>
                  </a:lnTo>
                  <a:lnTo>
                    <a:pt x="454088" y="194284"/>
                  </a:lnTo>
                  <a:lnTo>
                    <a:pt x="442944" y="157241"/>
                  </a:lnTo>
                  <a:lnTo>
                    <a:pt x="431800" y="120199"/>
                  </a:lnTo>
                  <a:lnTo>
                    <a:pt x="420655" y="83156"/>
                  </a:lnTo>
                  <a:lnTo>
                    <a:pt x="409511" y="46113"/>
                  </a:lnTo>
                  <a:lnTo>
                    <a:pt x="409511" y="83156"/>
                  </a:lnTo>
                  <a:lnTo>
                    <a:pt x="409511" y="120199"/>
                  </a:lnTo>
                  <a:lnTo>
                    <a:pt x="409511" y="157241"/>
                  </a:lnTo>
                  <a:lnTo>
                    <a:pt x="409511" y="194284"/>
                  </a:lnTo>
                  <a:lnTo>
                    <a:pt x="395106" y="194284"/>
                  </a:lnTo>
                  <a:lnTo>
                    <a:pt x="380666" y="194284"/>
                  </a:lnTo>
                  <a:lnTo>
                    <a:pt x="366202" y="194284"/>
                  </a:lnTo>
                  <a:lnTo>
                    <a:pt x="351726" y="194284"/>
                  </a:lnTo>
                  <a:lnTo>
                    <a:pt x="351726" y="145714"/>
                  </a:lnTo>
                  <a:lnTo>
                    <a:pt x="351726" y="97142"/>
                  </a:lnTo>
                  <a:lnTo>
                    <a:pt x="351726" y="48569"/>
                  </a:lnTo>
                  <a:lnTo>
                    <a:pt x="351726" y="0"/>
                  </a:lnTo>
                  <a:close/>
                </a:path>
                <a:path w="879475" h="194310">
                  <a:moveTo>
                    <a:pt x="105613" y="0"/>
                  </a:moveTo>
                  <a:lnTo>
                    <a:pt x="159251" y="0"/>
                  </a:lnTo>
                  <a:lnTo>
                    <a:pt x="212917" y="0"/>
                  </a:lnTo>
                  <a:lnTo>
                    <a:pt x="266585" y="0"/>
                  </a:lnTo>
                  <a:lnTo>
                    <a:pt x="320230" y="0"/>
                  </a:lnTo>
                  <a:lnTo>
                    <a:pt x="320230" y="11991"/>
                  </a:lnTo>
                  <a:lnTo>
                    <a:pt x="320230" y="23983"/>
                  </a:lnTo>
                  <a:lnTo>
                    <a:pt x="320230" y="35975"/>
                  </a:lnTo>
                  <a:lnTo>
                    <a:pt x="320230" y="47967"/>
                  </a:lnTo>
                  <a:lnTo>
                    <a:pt x="302228" y="47967"/>
                  </a:lnTo>
                  <a:lnTo>
                    <a:pt x="284225" y="47967"/>
                  </a:lnTo>
                  <a:lnTo>
                    <a:pt x="266223" y="47967"/>
                  </a:lnTo>
                  <a:lnTo>
                    <a:pt x="248221" y="47967"/>
                  </a:lnTo>
                  <a:lnTo>
                    <a:pt x="248221" y="84551"/>
                  </a:lnTo>
                  <a:lnTo>
                    <a:pt x="248221" y="121131"/>
                  </a:lnTo>
                  <a:lnTo>
                    <a:pt x="248221" y="157708"/>
                  </a:lnTo>
                  <a:lnTo>
                    <a:pt x="248221" y="194284"/>
                  </a:lnTo>
                  <a:lnTo>
                    <a:pt x="230580" y="194284"/>
                  </a:lnTo>
                  <a:lnTo>
                    <a:pt x="212915" y="194284"/>
                  </a:lnTo>
                  <a:lnTo>
                    <a:pt x="195250" y="194284"/>
                  </a:lnTo>
                  <a:lnTo>
                    <a:pt x="177609" y="194284"/>
                  </a:lnTo>
                  <a:lnTo>
                    <a:pt x="177609" y="157708"/>
                  </a:lnTo>
                  <a:lnTo>
                    <a:pt x="177609" y="121131"/>
                  </a:lnTo>
                  <a:lnTo>
                    <a:pt x="177609" y="84551"/>
                  </a:lnTo>
                  <a:lnTo>
                    <a:pt x="177609" y="47967"/>
                  </a:lnTo>
                  <a:lnTo>
                    <a:pt x="159609" y="47967"/>
                  </a:lnTo>
                  <a:lnTo>
                    <a:pt x="141611" y="47967"/>
                  </a:lnTo>
                  <a:lnTo>
                    <a:pt x="123613" y="47967"/>
                  </a:lnTo>
                  <a:lnTo>
                    <a:pt x="105613" y="47967"/>
                  </a:lnTo>
                  <a:lnTo>
                    <a:pt x="105613" y="35975"/>
                  </a:lnTo>
                  <a:lnTo>
                    <a:pt x="105613" y="23983"/>
                  </a:lnTo>
                  <a:lnTo>
                    <a:pt x="105613" y="11991"/>
                  </a:lnTo>
                  <a:lnTo>
                    <a:pt x="105613" y="0"/>
                  </a:lnTo>
                  <a:close/>
                </a:path>
                <a:path w="879475" h="194310">
                  <a:moveTo>
                    <a:pt x="0" y="0"/>
                  </a:moveTo>
                  <a:lnTo>
                    <a:pt x="17687" y="0"/>
                  </a:lnTo>
                  <a:lnTo>
                    <a:pt x="35375" y="0"/>
                  </a:lnTo>
                  <a:lnTo>
                    <a:pt x="53063" y="0"/>
                  </a:lnTo>
                  <a:lnTo>
                    <a:pt x="70751" y="0"/>
                  </a:lnTo>
                  <a:lnTo>
                    <a:pt x="70751" y="48569"/>
                  </a:lnTo>
                  <a:lnTo>
                    <a:pt x="70751" y="97142"/>
                  </a:lnTo>
                  <a:lnTo>
                    <a:pt x="70751" y="145714"/>
                  </a:lnTo>
                  <a:lnTo>
                    <a:pt x="70751" y="194284"/>
                  </a:lnTo>
                  <a:lnTo>
                    <a:pt x="53063" y="194284"/>
                  </a:lnTo>
                  <a:lnTo>
                    <a:pt x="35375" y="194284"/>
                  </a:lnTo>
                  <a:lnTo>
                    <a:pt x="17687" y="194284"/>
                  </a:lnTo>
                  <a:lnTo>
                    <a:pt x="0" y="194284"/>
                  </a:lnTo>
                  <a:lnTo>
                    <a:pt x="0" y="145714"/>
                  </a:lnTo>
                  <a:lnTo>
                    <a:pt x="0" y="97142"/>
                  </a:lnTo>
                  <a:lnTo>
                    <a:pt x="0" y="48569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99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3630" y="6295326"/>
              <a:ext cx="231381" cy="21005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61326" y="5468366"/>
              <a:ext cx="668159" cy="2293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5363210"/>
            <a:chOff x="211137" y="228600"/>
            <a:chExt cx="8723630" cy="536321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381000" y="381000"/>
              <a:ext cx="8077200" cy="5181600"/>
            </a:xfrm>
            <a:custGeom>
              <a:avLst/>
              <a:gdLst/>
              <a:ahLst/>
              <a:cxnLst/>
              <a:rect l="l" t="t" r="r" b="b"/>
              <a:pathLst>
                <a:path w="8077200" h="5181600">
                  <a:moveTo>
                    <a:pt x="4038600" y="0"/>
                  </a:moveTo>
                  <a:lnTo>
                    <a:pt x="0" y="5181600"/>
                  </a:lnTo>
                  <a:lnTo>
                    <a:pt x="8077200" y="5181600"/>
                  </a:lnTo>
                  <a:lnTo>
                    <a:pt x="4038600" y="0"/>
                  </a:lnTo>
                  <a:close/>
                </a:path>
              </a:pathLst>
            </a:custGeom>
            <a:solidFill>
              <a:srgbClr val="04D5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381000" y="381000"/>
              <a:ext cx="8077200" cy="5181600"/>
            </a:xfrm>
            <a:custGeom>
              <a:avLst/>
              <a:gdLst/>
              <a:ahLst/>
              <a:cxnLst/>
              <a:rect l="l" t="t" r="r" b="b"/>
              <a:pathLst>
                <a:path w="8077200" h="5181600">
                  <a:moveTo>
                    <a:pt x="0" y="5181600"/>
                  </a:moveTo>
                  <a:lnTo>
                    <a:pt x="4038600" y="0"/>
                  </a:lnTo>
                  <a:lnTo>
                    <a:pt x="8077200" y="5181600"/>
                  </a:lnTo>
                  <a:lnTo>
                    <a:pt x="0" y="5181600"/>
                  </a:lnTo>
                  <a:close/>
                </a:path>
              </a:pathLst>
            </a:custGeom>
            <a:ln w="57240">
              <a:solidFill>
                <a:srgbClr val="000066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24754" y="1104699"/>
              <a:ext cx="1824591" cy="204787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58584" y="1738883"/>
              <a:ext cx="1366646" cy="149339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52827" y="3424427"/>
              <a:ext cx="4884674" cy="1761744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2553080" y="5881522"/>
            <a:ext cx="419608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Black"/>
                <a:cs typeface="Arial Black"/>
              </a:rPr>
              <a:t>Protección</a:t>
            </a:r>
            <a:r>
              <a:rPr dirty="0" sz="2800" spc="15">
                <a:latin typeface="Arial Black"/>
                <a:cs typeface="Arial Black"/>
              </a:rPr>
              <a:t> </a:t>
            </a:r>
            <a:r>
              <a:rPr dirty="0" sz="2800" spc="-10">
                <a:latin typeface="Arial Black"/>
                <a:cs typeface="Arial Black"/>
              </a:rPr>
              <a:t>ambiental</a:t>
            </a:r>
            <a:endParaRPr sz="2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751076" y="608076"/>
            <a:ext cx="5382895" cy="1277620"/>
            <a:chOff x="1751076" y="608076"/>
            <a:chExt cx="5382895" cy="1277620"/>
          </a:xfrm>
        </p:grpSpPr>
        <p:pic>
          <p:nvPicPr>
            <p:cNvPr id="3" name="object 3" descr="">
              <a:hlinkClick r:id="rId2"/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51076" y="608076"/>
              <a:ext cx="5344668" cy="1239012"/>
            </a:xfrm>
            <a:prstGeom prst="rect">
              <a:avLst/>
            </a:prstGeom>
          </p:spPr>
        </p:pic>
        <p:pic>
          <p:nvPicPr>
            <p:cNvPr id="4" name="object 4" descr="">
              <a:hlinkClick r:id="rId2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9176" y="646176"/>
              <a:ext cx="5344668" cy="1239012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35150" y="692213"/>
            <a:ext cx="5329555" cy="1224280"/>
          </a:xfrm>
          <a:prstGeom prst="rect"/>
          <a:solidFill>
            <a:srgbClr val="4584D2"/>
          </a:solidFill>
          <a:ln w="12700">
            <a:solidFill>
              <a:srgbClr val="073D86"/>
            </a:solidFill>
          </a:ln>
        </p:spPr>
        <p:txBody>
          <a:bodyPr wrap="square" lIns="0" tIns="354965" rIns="0" bIns="0" rtlCol="0" vert="horz">
            <a:spAutoFit/>
          </a:bodyPr>
          <a:lstStyle/>
          <a:p>
            <a:pPr marL="570865">
              <a:lnSpc>
                <a:spcPct val="100000"/>
              </a:lnSpc>
              <a:spcBef>
                <a:spcPts val="2795"/>
              </a:spcBef>
            </a:pPr>
            <a:r>
              <a:rPr dirty="0" sz="3200" i="1">
                <a:solidFill>
                  <a:srgbClr val="CCFF99"/>
                </a:solidFill>
                <a:latin typeface="Georgia"/>
                <a:cs typeface="Georgia"/>
                <a:hlinkClick r:id="rId2"/>
              </a:rPr>
              <a:t>Diagnostico</a:t>
            </a:r>
            <a:r>
              <a:rPr dirty="0" sz="3200" spc="-55" i="1">
                <a:solidFill>
                  <a:srgbClr val="CCFF99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3200" spc="-10" i="1">
                <a:solidFill>
                  <a:srgbClr val="CCFF99"/>
                </a:solidFill>
                <a:latin typeface="Georgia"/>
                <a:cs typeface="Georgia"/>
                <a:hlinkClick r:id="rId2"/>
              </a:rPr>
              <a:t>Ambiental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2110739" y="3057144"/>
            <a:ext cx="4406265" cy="948690"/>
            <a:chOff x="2110739" y="3057144"/>
            <a:chExt cx="4406265" cy="94869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10739" y="3057144"/>
              <a:ext cx="4337304" cy="879347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48839" y="3095244"/>
              <a:ext cx="4337304" cy="879347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2195575" y="3141726"/>
              <a:ext cx="4321175" cy="863600"/>
            </a:xfrm>
            <a:custGeom>
              <a:avLst/>
              <a:gdLst/>
              <a:ahLst/>
              <a:cxnLst/>
              <a:rect l="l" t="t" r="r" b="b"/>
              <a:pathLst>
                <a:path w="4321175" h="863600">
                  <a:moveTo>
                    <a:pt x="4321175" y="0"/>
                  </a:moveTo>
                  <a:lnTo>
                    <a:pt x="0" y="0"/>
                  </a:lnTo>
                  <a:lnTo>
                    <a:pt x="0" y="863600"/>
                  </a:lnTo>
                  <a:lnTo>
                    <a:pt x="4321175" y="863600"/>
                  </a:lnTo>
                  <a:lnTo>
                    <a:pt x="4321175" y="0"/>
                  </a:lnTo>
                  <a:close/>
                </a:path>
              </a:pathLst>
            </a:custGeom>
            <a:solidFill>
              <a:srgbClr val="458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2195576" y="3141726"/>
            <a:ext cx="4321175" cy="863600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wrap="square" lIns="0" tIns="175260" rIns="0" bIns="0" rtlCol="0" vert="horz">
            <a:spAutoFit/>
          </a:bodyPr>
          <a:lstStyle/>
          <a:p>
            <a:pPr marL="200660">
              <a:lnSpc>
                <a:spcPct val="100000"/>
              </a:lnSpc>
              <a:spcBef>
                <a:spcPts val="1380"/>
              </a:spcBef>
            </a:pPr>
            <a:r>
              <a:rPr dirty="0" sz="3200" i="1">
                <a:solidFill>
                  <a:srgbClr val="CCFF99"/>
                </a:solidFill>
                <a:latin typeface="Georgia"/>
                <a:cs typeface="Georgia"/>
              </a:rPr>
              <a:t>Estrategia</a:t>
            </a:r>
            <a:r>
              <a:rPr dirty="0" sz="3200" spc="-75" i="1">
                <a:solidFill>
                  <a:srgbClr val="CCFF99"/>
                </a:solidFill>
                <a:latin typeface="Georgia"/>
                <a:cs typeface="Georgia"/>
              </a:rPr>
              <a:t> </a:t>
            </a:r>
            <a:r>
              <a:rPr dirty="0" sz="3200" spc="-10" i="1">
                <a:solidFill>
                  <a:srgbClr val="CCFF99"/>
                </a:solidFill>
                <a:latin typeface="Georgia"/>
                <a:cs typeface="Georgia"/>
              </a:rPr>
              <a:t>Ambiental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2400300" y="5073396"/>
            <a:ext cx="3941445" cy="845819"/>
            <a:chOff x="2400300" y="5073396"/>
            <a:chExt cx="3941445" cy="845819"/>
          </a:xfrm>
        </p:grpSpPr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00300" y="5073396"/>
              <a:ext cx="3902964" cy="80772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38400" y="5111496"/>
              <a:ext cx="3902964" cy="807720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2484501" y="5157787"/>
            <a:ext cx="3888104" cy="792480"/>
          </a:xfrm>
          <a:prstGeom prst="rect">
            <a:avLst/>
          </a:prstGeom>
          <a:solidFill>
            <a:srgbClr val="4584D2"/>
          </a:solidFill>
          <a:ln w="12700">
            <a:solidFill>
              <a:srgbClr val="000000"/>
            </a:solidFill>
          </a:ln>
        </p:spPr>
        <p:txBody>
          <a:bodyPr wrap="square" lIns="0" tIns="140335" rIns="0" bIns="0" rtlCol="0" vert="horz">
            <a:spAutoFit/>
          </a:bodyPr>
          <a:lstStyle/>
          <a:p>
            <a:pPr algn="ctr" marR="92710">
              <a:lnSpc>
                <a:spcPct val="100000"/>
              </a:lnSpc>
              <a:spcBef>
                <a:spcPts val="1105"/>
              </a:spcBef>
            </a:pPr>
            <a:r>
              <a:rPr dirty="0" sz="3200" i="1">
                <a:solidFill>
                  <a:srgbClr val="CCFF99"/>
                </a:solidFill>
                <a:latin typeface="Georgia"/>
                <a:cs typeface="Georgia"/>
              </a:rPr>
              <a:t>Plan</a:t>
            </a:r>
            <a:r>
              <a:rPr dirty="0" sz="3200" spc="-15" i="1">
                <a:solidFill>
                  <a:srgbClr val="CCFF99"/>
                </a:solidFill>
                <a:latin typeface="Georgia"/>
                <a:cs typeface="Georgia"/>
              </a:rPr>
              <a:t> </a:t>
            </a:r>
            <a:r>
              <a:rPr dirty="0" sz="3200" i="1">
                <a:solidFill>
                  <a:srgbClr val="CCFF99"/>
                </a:solidFill>
                <a:latin typeface="Georgia"/>
                <a:cs typeface="Georgia"/>
              </a:rPr>
              <a:t>de</a:t>
            </a:r>
            <a:r>
              <a:rPr dirty="0" sz="3200" spc="-35" i="1">
                <a:solidFill>
                  <a:srgbClr val="CCFF99"/>
                </a:solidFill>
                <a:latin typeface="Georgia"/>
                <a:cs typeface="Georgia"/>
              </a:rPr>
              <a:t> </a:t>
            </a:r>
            <a:r>
              <a:rPr dirty="0" sz="3200" spc="-10" i="1">
                <a:solidFill>
                  <a:srgbClr val="CCFF99"/>
                </a:solidFill>
                <a:latin typeface="Georgia"/>
                <a:cs typeface="Georgia"/>
              </a:rPr>
              <a:t>Acción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4117847" y="2049779"/>
            <a:ext cx="605155" cy="1955800"/>
            <a:chOff x="4117847" y="2049779"/>
            <a:chExt cx="605155" cy="1955800"/>
          </a:xfrm>
        </p:grpSpPr>
        <p:sp>
          <p:nvSpPr>
            <p:cNvPr id="16" name="object 16" descr=""/>
            <p:cNvSpPr/>
            <p:nvPr/>
          </p:nvSpPr>
          <p:spPr>
            <a:xfrm>
              <a:off x="4373625" y="3951350"/>
              <a:ext cx="53975" cy="53975"/>
            </a:xfrm>
            <a:custGeom>
              <a:avLst/>
              <a:gdLst/>
              <a:ahLst/>
              <a:cxnLst/>
              <a:rect l="l" t="t" r="r" b="b"/>
              <a:pathLst>
                <a:path w="53975" h="53975">
                  <a:moveTo>
                    <a:pt x="35940" y="0"/>
                  </a:moveTo>
                  <a:lnTo>
                    <a:pt x="0" y="35941"/>
                  </a:lnTo>
                  <a:lnTo>
                    <a:pt x="53975" y="53848"/>
                  </a:lnTo>
                  <a:lnTo>
                    <a:pt x="3594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117847" y="2049779"/>
              <a:ext cx="539496" cy="95250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55947" y="2087879"/>
              <a:ext cx="539496" cy="952500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4211700" y="2133599"/>
              <a:ext cx="504825" cy="935355"/>
            </a:xfrm>
            <a:custGeom>
              <a:avLst/>
              <a:gdLst/>
              <a:ahLst/>
              <a:cxnLst/>
              <a:rect l="l" t="t" r="r" b="b"/>
              <a:pathLst>
                <a:path w="504825" h="935355">
                  <a:moveTo>
                    <a:pt x="378587" y="0"/>
                  </a:moveTo>
                  <a:lnTo>
                    <a:pt x="126111" y="0"/>
                  </a:lnTo>
                  <a:lnTo>
                    <a:pt x="126111" y="701294"/>
                  </a:lnTo>
                  <a:lnTo>
                    <a:pt x="0" y="701294"/>
                  </a:lnTo>
                  <a:lnTo>
                    <a:pt x="252349" y="934974"/>
                  </a:lnTo>
                  <a:lnTo>
                    <a:pt x="504825" y="701294"/>
                  </a:lnTo>
                  <a:lnTo>
                    <a:pt x="378587" y="701294"/>
                  </a:lnTo>
                  <a:lnTo>
                    <a:pt x="378587" y="0"/>
                  </a:lnTo>
                  <a:close/>
                </a:path>
              </a:pathLst>
            </a:custGeom>
            <a:solidFill>
              <a:srgbClr val="4584D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4211700" y="2133599"/>
              <a:ext cx="504825" cy="935355"/>
            </a:xfrm>
            <a:custGeom>
              <a:avLst/>
              <a:gdLst/>
              <a:ahLst/>
              <a:cxnLst/>
              <a:rect l="l" t="t" r="r" b="b"/>
              <a:pathLst>
                <a:path w="504825" h="935355">
                  <a:moveTo>
                    <a:pt x="0" y="701294"/>
                  </a:moveTo>
                  <a:lnTo>
                    <a:pt x="126111" y="701294"/>
                  </a:lnTo>
                  <a:lnTo>
                    <a:pt x="126111" y="0"/>
                  </a:lnTo>
                  <a:lnTo>
                    <a:pt x="378587" y="0"/>
                  </a:lnTo>
                  <a:lnTo>
                    <a:pt x="378587" y="701294"/>
                  </a:lnTo>
                  <a:lnTo>
                    <a:pt x="504825" y="701294"/>
                  </a:lnTo>
                  <a:lnTo>
                    <a:pt x="252349" y="934974"/>
                  </a:lnTo>
                  <a:lnTo>
                    <a:pt x="0" y="70129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1" name="object 21" descr=""/>
          <p:cNvGrpSpPr/>
          <p:nvPr/>
        </p:nvGrpSpPr>
        <p:grpSpPr>
          <a:xfrm>
            <a:off x="4114800" y="4137659"/>
            <a:ext cx="608330" cy="882015"/>
            <a:chOff x="4114800" y="4137659"/>
            <a:chExt cx="608330" cy="882015"/>
          </a:xfrm>
        </p:grpSpPr>
        <p:pic>
          <p:nvPicPr>
            <p:cNvPr id="22" name="object 2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14800" y="4137659"/>
              <a:ext cx="545591" cy="809244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152900" y="4175759"/>
              <a:ext cx="545591" cy="809244"/>
            </a:xfrm>
            <a:prstGeom prst="rect">
              <a:avLst/>
            </a:prstGeom>
          </p:spPr>
        </p:pic>
        <p:sp>
          <p:nvSpPr>
            <p:cNvPr id="24" name="object 24" descr=""/>
            <p:cNvSpPr/>
            <p:nvPr/>
          </p:nvSpPr>
          <p:spPr>
            <a:xfrm>
              <a:off x="4211701" y="4221225"/>
              <a:ext cx="504825" cy="792480"/>
            </a:xfrm>
            <a:custGeom>
              <a:avLst/>
              <a:gdLst/>
              <a:ahLst/>
              <a:cxnLst/>
              <a:rect l="l" t="t" r="r" b="b"/>
              <a:pathLst>
                <a:path w="504825" h="792479">
                  <a:moveTo>
                    <a:pt x="378587" y="0"/>
                  </a:moveTo>
                  <a:lnTo>
                    <a:pt x="126111" y="0"/>
                  </a:lnTo>
                  <a:lnTo>
                    <a:pt x="126111" y="594106"/>
                  </a:lnTo>
                  <a:lnTo>
                    <a:pt x="0" y="594106"/>
                  </a:lnTo>
                  <a:lnTo>
                    <a:pt x="252349" y="792099"/>
                  </a:lnTo>
                  <a:lnTo>
                    <a:pt x="504825" y="594106"/>
                  </a:lnTo>
                  <a:lnTo>
                    <a:pt x="378587" y="594106"/>
                  </a:lnTo>
                  <a:lnTo>
                    <a:pt x="378587" y="0"/>
                  </a:lnTo>
                  <a:close/>
                </a:path>
              </a:pathLst>
            </a:custGeom>
            <a:solidFill>
              <a:srgbClr val="4584D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4211701" y="4221225"/>
              <a:ext cx="504825" cy="792480"/>
            </a:xfrm>
            <a:custGeom>
              <a:avLst/>
              <a:gdLst/>
              <a:ahLst/>
              <a:cxnLst/>
              <a:rect l="l" t="t" r="r" b="b"/>
              <a:pathLst>
                <a:path w="504825" h="792479">
                  <a:moveTo>
                    <a:pt x="0" y="594106"/>
                  </a:moveTo>
                  <a:lnTo>
                    <a:pt x="126111" y="594106"/>
                  </a:lnTo>
                  <a:lnTo>
                    <a:pt x="126111" y="0"/>
                  </a:lnTo>
                  <a:lnTo>
                    <a:pt x="378587" y="0"/>
                  </a:lnTo>
                  <a:lnTo>
                    <a:pt x="378587" y="594106"/>
                  </a:lnTo>
                  <a:lnTo>
                    <a:pt x="504825" y="594106"/>
                  </a:lnTo>
                  <a:lnTo>
                    <a:pt x="252349" y="792099"/>
                  </a:lnTo>
                  <a:lnTo>
                    <a:pt x="0" y="594106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02742" y="1826739"/>
            <a:ext cx="8307070" cy="4123054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marL="285115" indent="-272415">
              <a:lnSpc>
                <a:spcPct val="100000"/>
              </a:lnSpc>
              <a:spcBef>
                <a:spcPts val="86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3200" spc="-10" b="1">
                <a:solidFill>
                  <a:srgbClr val="073D86"/>
                </a:solidFill>
                <a:latin typeface="Candara"/>
                <a:cs typeface="Candara"/>
              </a:rPr>
              <a:t>Sostenibilidad</a:t>
            </a:r>
            <a:endParaRPr sz="3200">
              <a:latin typeface="Candara"/>
              <a:cs typeface="Candara"/>
            </a:endParaRPr>
          </a:p>
          <a:p>
            <a:pPr marL="284480" indent="-271780">
              <a:lnSpc>
                <a:spcPct val="100000"/>
              </a:lnSpc>
              <a:spcBef>
                <a:spcPts val="770"/>
              </a:spcBef>
              <a:buClr>
                <a:srgbClr val="30B6FC"/>
              </a:buClr>
              <a:buFont typeface="Symbol"/>
              <a:buChar char=""/>
              <a:tabLst>
                <a:tab pos="284480" algn="l"/>
              </a:tabLst>
            </a:pPr>
            <a:r>
              <a:rPr dirty="0" sz="3200" spc="-10" b="1">
                <a:solidFill>
                  <a:srgbClr val="073D86"/>
                </a:solidFill>
                <a:latin typeface="Candara"/>
                <a:cs typeface="Candara"/>
              </a:rPr>
              <a:t>Prevención</a:t>
            </a:r>
            <a:endParaRPr sz="32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7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3200" spc="-10" b="1">
                <a:solidFill>
                  <a:srgbClr val="073D86"/>
                </a:solidFill>
                <a:latin typeface="Candara"/>
                <a:cs typeface="Candara"/>
              </a:rPr>
              <a:t>Equidad</a:t>
            </a:r>
            <a:endParaRPr sz="32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7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3200" spc="-25" b="1">
                <a:solidFill>
                  <a:srgbClr val="073D86"/>
                </a:solidFill>
                <a:latin typeface="Candara"/>
                <a:cs typeface="Candara"/>
              </a:rPr>
              <a:t>Territorialidad</a:t>
            </a:r>
            <a:r>
              <a:rPr dirty="0" sz="32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(municipio)</a:t>
            </a:r>
            <a:r>
              <a:rPr dirty="0" sz="32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32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spc="-10" b="1">
                <a:solidFill>
                  <a:srgbClr val="073D86"/>
                </a:solidFill>
                <a:latin typeface="Candara"/>
                <a:cs typeface="Candara"/>
              </a:rPr>
              <a:t>descentralización</a:t>
            </a:r>
            <a:endParaRPr sz="32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7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Enfoque</a:t>
            </a:r>
            <a:r>
              <a:rPr dirty="0" sz="32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spc="-10" b="1">
                <a:solidFill>
                  <a:srgbClr val="073D86"/>
                </a:solidFill>
                <a:latin typeface="Candara"/>
                <a:cs typeface="Candara"/>
              </a:rPr>
              <a:t>ecosistémico</a:t>
            </a:r>
            <a:endParaRPr sz="32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76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Participación</a:t>
            </a:r>
            <a:r>
              <a:rPr dirty="0" sz="32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activa</a:t>
            </a:r>
            <a:r>
              <a:rPr dirty="0" sz="32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32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todos</a:t>
            </a:r>
            <a:r>
              <a:rPr dirty="0" sz="32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32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spc="-10" b="1">
                <a:solidFill>
                  <a:srgbClr val="073D86"/>
                </a:solidFill>
                <a:latin typeface="Candara"/>
                <a:cs typeface="Candara"/>
              </a:rPr>
              <a:t>actores</a:t>
            </a:r>
            <a:endParaRPr sz="3200">
              <a:latin typeface="Candara"/>
              <a:cs typeface="Candara"/>
            </a:endParaRPr>
          </a:p>
          <a:p>
            <a:pPr marL="284480" indent="-271780">
              <a:lnSpc>
                <a:spcPct val="100000"/>
              </a:lnSpc>
              <a:spcBef>
                <a:spcPts val="770"/>
              </a:spcBef>
              <a:buClr>
                <a:srgbClr val="30B6FC"/>
              </a:buClr>
              <a:buFont typeface="Symbol"/>
              <a:buChar char=""/>
              <a:tabLst>
                <a:tab pos="284480" algn="l"/>
              </a:tabLst>
            </a:pP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Ciencia</a:t>
            </a:r>
            <a:r>
              <a:rPr dirty="0" sz="32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73D86"/>
                </a:solidFill>
                <a:latin typeface="Candara"/>
                <a:cs typeface="Candara"/>
              </a:rPr>
              <a:t>e</a:t>
            </a:r>
            <a:r>
              <a:rPr dirty="0" sz="32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3200" spc="-10" b="1">
                <a:solidFill>
                  <a:srgbClr val="073D86"/>
                </a:solidFill>
                <a:latin typeface="Candara"/>
                <a:cs typeface="Candara"/>
              </a:rPr>
              <a:t>innovación.</a:t>
            </a:r>
            <a:endParaRPr sz="32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1121" y="334721"/>
            <a:ext cx="833564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28625" marR="5080" indent="-416559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Candara"/>
                <a:cs typeface="Candara"/>
              </a:rPr>
              <a:t>Principios</a:t>
            </a:r>
            <a:r>
              <a:rPr dirty="0" sz="3600" spc="-7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en</a:t>
            </a:r>
            <a:r>
              <a:rPr dirty="0" sz="3600" spc="-4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los</a:t>
            </a:r>
            <a:r>
              <a:rPr dirty="0" sz="3600" spc="-5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que</a:t>
            </a:r>
            <a:r>
              <a:rPr dirty="0" sz="3600" spc="-3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se</a:t>
            </a:r>
            <a:r>
              <a:rPr dirty="0" sz="3600" spc="-4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sustenta</a:t>
            </a:r>
            <a:r>
              <a:rPr dirty="0" sz="3600" spc="-6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la</a:t>
            </a:r>
            <a:r>
              <a:rPr dirty="0" sz="3600" spc="-50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gestión </a:t>
            </a:r>
            <a:r>
              <a:rPr dirty="0" sz="3600" b="1">
                <a:latin typeface="Candara"/>
                <a:cs typeface="Candara"/>
              </a:rPr>
              <a:t>ambiental</a:t>
            </a:r>
            <a:r>
              <a:rPr dirty="0" sz="3600" spc="-5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en</a:t>
            </a:r>
            <a:r>
              <a:rPr dirty="0" sz="3600" spc="-2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la</a:t>
            </a:r>
            <a:r>
              <a:rPr dirty="0" sz="3600" spc="-5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provincia</a:t>
            </a:r>
            <a:r>
              <a:rPr dirty="0" sz="3600" spc="-6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de</a:t>
            </a:r>
            <a:r>
              <a:rPr dirty="0" sz="3600" spc="-25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Artemisa.</a:t>
            </a:r>
            <a:endParaRPr sz="36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0"/>
            <a:ext cx="8723630" cy="2143125"/>
            <a:chOff x="211137" y="0"/>
            <a:chExt cx="8723630" cy="214312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0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8625" y="0"/>
              <a:ext cx="2071751" cy="214312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001" y="0"/>
              <a:ext cx="2143125" cy="1700911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6786626" y="1591691"/>
              <a:ext cx="1362710" cy="194310"/>
            </a:xfrm>
            <a:custGeom>
              <a:avLst/>
              <a:gdLst/>
              <a:ahLst/>
              <a:cxnLst/>
              <a:rect l="l" t="t" r="r" b="b"/>
              <a:pathLst>
                <a:path w="1362709" h="194310">
                  <a:moveTo>
                    <a:pt x="1259585" y="3301"/>
                  </a:moveTo>
                  <a:lnTo>
                    <a:pt x="1167383" y="3301"/>
                  </a:lnTo>
                  <a:lnTo>
                    <a:pt x="1064641" y="191008"/>
                  </a:lnTo>
                  <a:lnTo>
                    <a:pt x="1151001" y="191008"/>
                  </a:lnTo>
                  <a:lnTo>
                    <a:pt x="1157652" y="175561"/>
                  </a:lnTo>
                  <a:lnTo>
                    <a:pt x="1160948" y="167808"/>
                  </a:lnTo>
                  <a:lnTo>
                    <a:pt x="1164208" y="160020"/>
                  </a:lnTo>
                  <a:lnTo>
                    <a:pt x="1345399" y="160020"/>
                  </a:lnTo>
                  <a:lnTo>
                    <a:pt x="1323170" y="119380"/>
                  </a:lnTo>
                  <a:lnTo>
                    <a:pt x="1182624" y="119380"/>
                  </a:lnTo>
                  <a:lnTo>
                    <a:pt x="1212469" y="51943"/>
                  </a:lnTo>
                  <a:lnTo>
                    <a:pt x="1286234" y="51943"/>
                  </a:lnTo>
                  <a:lnTo>
                    <a:pt x="1259585" y="3301"/>
                  </a:lnTo>
                  <a:close/>
                </a:path>
                <a:path w="1362709" h="194310">
                  <a:moveTo>
                    <a:pt x="1345399" y="160020"/>
                  </a:moveTo>
                  <a:lnTo>
                    <a:pt x="1260221" y="160020"/>
                  </a:lnTo>
                  <a:lnTo>
                    <a:pt x="1263650" y="167808"/>
                  </a:lnTo>
                  <a:lnTo>
                    <a:pt x="1273937" y="191008"/>
                  </a:lnTo>
                  <a:lnTo>
                    <a:pt x="1362328" y="191008"/>
                  </a:lnTo>
                  <a:lnTo>
                    <a:pt x="1345399" y="160020"/>
                  </a:lnTo>
                  <a:close/>
                </a:path>
                <a:path w="1362709" h="194310">
                  <a:moveTo>
                    <a:pt x="1286234" y="51943"/>
                  </a:moveTo>
                  <a:lnTo>
                    <a:pt x="1212469" y="51943"/>
                  </a:lnTo>
                  <a:lnTo>
                    <a:pt x="1242695" y="119380"/>
                  </a:lnTo>
                  <a:lnTo>
                    <a:pt x="1323170" y="119380"/>
                  </a:lnTo>
                  <a:lnTo>
                    <a:pt x="1286234" y="51943"/>
                  </a:lnTo>
                  <a:close/>
                </a:path>
                <a:path w="1362709" h="194310">
                  <a:moveTo>
                    <a:pt x="841882" y="3301"/>
                  </a:moveTo>
                  <a:lnTo>
                    <a:pt x="730884" y="3301"/>
                  </a:lnTo>
                  <a:lnTo>
                    <a:pt x="730884" y="191008"/>
                  </a:lnTo>
                  <a:lnTo>
                    <a:pt x="799973" y="191008"/>
                  </a:lnTo>
                  <a:lnTo>
                    <a:pt x="799973" y="47879"/>
                  </a:lnTo>
                  <a:lnTo>
                    <a:pt x="858642" y="47879"/>
                  </a:lnTo>
                  <a:lnTo>
                    <a:pt x="841882" y="3301"/>
                  </a:lnTo>
                  <a:close/>
                </a:path>
                <a:path w="1362709" h="194310">
                  <a:moveTo>
                    <a:pt x="858642" y="47879"/>
                  </a:moveTo>
                  <a:lnTo>
                    <a:pt x="799973" y="47879"/>
                  </a:lnTo>
                  <a:lnTo>
                    <a:pt x="839924" y="155213"/>
                  </a:lnTo>
                  <a:lnTo>
                    <a:pt x="853185" y="191008"/>
                  </a:lnTo>
                  <a:lnTo>
                    <a:pt x="915924" y="191008"/>
                  </a:lnTo>
                  <a:lnTo>
                    <a:pt x="943262" y="117475"/>
                  </a:lnTo>
                  <a:lnTo>
                    <a:pt x="884808" y="117475"/>
                  </a:lnTo>
                  <a:lnTo>
                    <a:pt x="858642" y="47879"/>
                  </a:lnTo>
                  <a:close/>
                </a:path>
                <a:path w="1362709" h="194310">
                  <a:moveTo>
                    <a:pt x="1038351" y="47879"/>
                  </a:moveTo>
                  <a:lnTo>
                    <a:pt x="969137" y="47879"/>
                  </a:lnTo>
                  <a:lnTo>
                    <a:pt x="969137" y="191008"/>
                  </a:lnTo>
                  <a:lnTo>
                    <a:pt x="1038351" y="191008"/>
                  </a:lnTo>
                  <a:lnTo>
                    <a:pt x="1038351" y="47879"/>
                  </a:lnTo>
                  <a:close/>
                </a:path>
                <a:path w="1362709" h="194310">
                  <a:moveTo>
                    <a:pt x="1038351" y="3301"/>
                  </a:moveTo>
                  <a:lnTo>
                    <a:pt x="927353" y="3301"/>
                  </a:lnTo>
                  <a:lnTo>
                    <a:pt x="884808" y="117475"/>
                  </a:lnTo>
                  <a:lnTo>
                    <a:pt x="943262" y="117475"/>
                  </a:lnTo>
                  <a:lnTo>
                    <a:pt x="969137" y="47879"/>
                  </a:lnTo>
                  <a:lnTo>
                    <a:pt x="1038351" y="47879"/>
                  </a:lnTo>
                  <a:lnTo>
                    <a:pt x="1038351" y="3301"/>
                  </a:lnTo>
                  <a:close/>
                </a:path>
                <a:path w="1362709" h="194310">
                  <a:moveTo>
                    <a:pt x="606932" y="49657"/>
                  </a:moveTo>
                  <a:lnTo>
                    <a:pt x="522477" y="49657"/>
                  </a:lnTo>
                  <a:lnTo>
                    <a:pt x="522477" y="191008"/>
                  </a:lnTo>
                  <a:lnTo>
                    <a:pt x="606932" y="191008"/>
                  </a:lnTo>
                  <a:lnTo>
                    <a:pt x="606932" y="49657"/>
                  </a:lnTo>
                  <a:close/>
                </a:path>
                <a:path w="1362709" h="194310">
                  <a:moveTo>
                    <a:pt x="693039" y="3301"/>
                  </a:moveTo>
                  <a:lnTo>
                    <a:pt x="436245" y="3301"/>
                  </a:lnTo>
                  <a:lnTo>
                    <a:pt x="436245" y="49657"/>
                  </a:lnTo>
                  <a:lnTo>
                    <a:pt x="693039" y="49657"/>
                  </a:lnTo>
                  <a:lnTo>
                    <a:pt x="693039" y="3301"/>
                  </a:lnTo>
                  <a:close/>
                </a:path>
                <a:path w="1362709" h="194310">
                  <a:moveTo>
                    <a:pt x="394589" y="3301"/>
                  </a:moveTo>
                  <a:lnTo>
                    <a:pt x="309879" y="3301"/>
                  </a:lnTo>
                  <a:lnTo>
                    <a:pt x="309879" y="191008"/>
                  </a:lnTo>
                  <a:lnTo>
                    <a:pt x="394589" y="191008"/>
                  </a:lnTo>
                  <a:lnTo>
                    <a:pt x="394589" y="3301"/>
                  </a:lnTo>
                  <a:close/>
                </a:path>
                <a:path w="1362709" h="194310">
                  <a:moveTo>
                    <a:pt x="138175" y="0"/>
                  </a:moveTo>
                  <a:lnTo>
                    <a:pt x="79597" y="6286"/>
                  </a:lnTo>
                  <a:lnTo>
                    <a:pt x="36068" y="25146"/>
                  </a:lnTo>
                  <a:lnTo>
                    <a:pt x="8985" y="55514"/>
                  </a:lnTo>
                  <a:lnTo>
                    <a:pt x="39" y="96266"/>
                  </a:lnTo>
                  <a:lnTo>
                    <a:pt x="0" y="96647"/>
                  </a:lnTo>
                  <a:lnTo>
                    <a:pt x="11465" y="142045"/>
                  </a:lnTo>
                  <a:lnTo>
                    <a:pt x="42926" y="173100"/>
                  </a:lnTo>
                  <a:lnTo>
                    <a:pt x="84355" y="189220"/>
                  </a:lnTo>
                  <a:lnTo>
                    <a:pt x="121929" y="193837"/>
                  </a:lnTo>
                  <a:lnTo>
                    <a:pt x="124462" y="193837"/>
                  </a:lnTo>
                  <a:lnTo>
                    <a:pt x="142113" y="194310"/>
                  </a:lnTo>
                  <a:lnTo>
                    <a:pt x="189851" y="190130"/>
                  </a:lnTo>
                  <a:lnTo>
                    <a:pt x="233890" y="172067"/>
                  </a:lnTo>
                  <a:lnTo>
                    <a:pt x="255138" y="150749"/>
                  </a:lnTo>
                  <a:lnTo>
                    <a:pt x="137159" y="150749"/>
                  </a:lnTo>
                  <a:lnTo>
                    <a:pt x="125374" y="150012"/>
                  </a:lnTo>
                  <a:lnTo>
                    <a:pt x="88026" y="122618"/>
                  </a:lnTo>
                  <a:lnTo>
                    <a:pt x="84604" y="96647"/>
                  </a:lnTo>
                  <a:lnTo>
                    <a:pt x="84581" y="96266"/>
                  </a:lnTo>
                  <a:lnTo>
                    <a:pt x="85316" y="84526"/>
                  </a:lnTo>
                  <a:lnTo>
                    <a:pt x="87440" y="74741"/>
                  </a:lnTo>
                  <a:lnTo>
                    <a:pt x="87502" y="74453"/>
                  </a:lnTo>
                  <a:lnTo>
                    <a:pt x="114839" y="47418"/>
                  </a:lnTo>
                  <a:lnTo>
                    <a:pt x="126277" y="44533"/>
                  </a:lnTo>
                  <a:lnTo>
                    <a:pt x="125306" y="44533"/>
                  </a:lnTo>
                  <a:lnTo>
                    <a:pt x="140207" y="43434"/>
                  </a:lnTo>
                  <a:lnTo>
                    <a:pt x="254231" y="43434"/>
                  </a:lnTo>
                  <a:lnTo>
                    <a:pt x="245110" y="32575"/>
                  </a:lnTo>
                  <a:lnTo>
                    <a:pt x="203184" y="8090"/>
                  </a:lnTo>
                  <a:lnTo>
                    <a:pt x="162607" y="902"/>
                  </a:lnTo>
                  <a:lnTo>
                    <a:pt x="138175" y="0"/>
                  </a:lnTo>
                  <a:close/>
                </a:path>
                <a:path w="1362709" h="194310">
                  <a:moveTo>
                    <a:pt x="191897" y="114173"/>
                  </a:moveTo>
                  <a:lnTo>
                    <a:pt x="166931" y="145444"/>
                  </a:lnTo>
                  <a:lnTo>
                    <a:pt x="137159" y="150749"/>
                  </a:lnTo>
                  <a:lnTo>
                    <a:pt x="255138" y="150749"/>
                  </a:lnTo>
                  <a:lnTo>
                    <a:pt x="256333" y="149161"/>
                  </a:lnTo>
                  <a:lnTo>
                    <a:pt x="261677" y="139779"/>
                  </a:lnTo>
                  <a:lnTo>
                    <a:pt x="265938" y="129539"/>
                  </a:lnTo>
                  <a:lnTo>
                    <a:pt x="191897" y="114173"/>
                  </a:lnTo>
                  <a:close/>
                </a:path>
                <a:path w="1362709" h="194310">
                  <a:moveTo>
                    <a:pt x="254231" y="43434"/>
                  </a:moveTo>
                  <a:lnTo>
                    <a:pt x="148590" y="43434"/>
                  </a:lnTo>
                  <a:lnTo>
                    <a:pt x="156337" y="44704"/>
                  </a:lnTo>
                  <a:lnTo>
                    <a:pt x="163195" y="47117"/>
                  </a:lnTo>
                  <a:lnTo>
                    <a:pt x="169925" y="49403"/>
                  </a:lnTo>
                  <a:lnTo>
                    <a:pt x="175768" y="52832"/>
                  </a:lnTo>
                  <a:lnTo>
                    <a:pt x="180467" y="57276"/>
                  </a:lnTo>
                  <a:lnTo>
                    <a:pt x="183388" y="59944"/>
                  </a:lnTo>
                  <a:lnTo>
                    <a:pt x="186054" y="64135"/>
                  </a:lnTo>
                  <a:lnTo>
                    <a:pt x="188722" y="69850"/>
                  </a:lnTo>
                  <a:lnTo>
                    <a:pt x="263271" y="58420"/>
                  </a:lnTo>
                  <a:lnTo>
                    <a:pt x="255254" y="44704"/>
                  </a:lnTo>
                  <a:lnTo>
                    <a:pt x="255154" y="44533"/>
                  </a:lnTo>
                  <a:lnTo>
                    <a:pt x="254231" y="434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64678" y="1639061"/>
              <a:ext cx="69215" cy="76581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6786626" y="1591691"/>
              <a:ext cx="1362710" cy="194310"/>
            </a:xfrm>
            <a:custGeom>
              <a:avLst/>
              <a:gdLst/>
              <a:ahLst/>
              <a:cxnLst/>
              <a:rect l="l" t="t" r="r" b="b"/>
              <a:pathLst>
                <a:path w="1362709" h="194310">
                  <a:moveTo>
                    <a:pt x="1167383" y="3301"/>
                  </a:moveTo>
                  <a:lnTo>
                    <a:pt x="1190434" y="3301"/>
                  </a:lnTo>
                  <a:lnTo>
                    <a:pt x="1213485" y="3301"/>
                  </a:lnTo>
                  <a:lnTo>
                    <a:pt x="1236535" y="3301"/>
                  </a:lnTo>
                  <a:lnTo>
                    <a:pt x="1259585" y="3301"/>
                  </a:lnTo>
                  <a:lnTo>
                    <a:pt x="1285301" y="50240"/>
                  </a:lnTo>
                  <a:lnTo>
                    <a:pt x="1311005" y="97155"/>
                  </a:lnTo>
                  <a:lnTo>
                    <a:pt x="1336684" y="144069"/>
                  </a:lnTo>
                  <a:lnTo>
                    <a:pt x="1362328" y="191008"/>
                  </a:lnTo>
                  <a:lnTo>
                    <a:pt x="1340230" y="191008"/>
                  </a:lnTo>
                  <a:lnTo>
                    <a:pt x="1318132" y="191008"/>
                  </a:lnTo>
                  <a:lnTo>
                    <a:pt x="1296034" y="191008"/>
                  </a:lnTo>
                  <a:lnTo>
                    <a:pt x="1273937" y="191008"/>
                  </a:lnTo>
                  <a:lnTo>
                    <a:pt x="1270508" y="183290"/>
                  </a:lnTo>
                  <a:lnTo>
                    <a:pt x="1267079" y="175561"/>
                  </a:lnTo>
                  <a:lnTo>
                    <a:pt x="1263650" y="167808"/>
                  </a:lnTo>
                  <a:lnTo>
                    <a:pt x="1260221" y="160020"/>
                  </a:lnTo>
                  <a:lnTo>
                    <a:pt x="1236218" y="160020"/>
                  </a:lnTo>
                  <a:lnTo>
                    <a:pt x="1212215" y="160020"/>
                  </a:lnTo>
                  <a:lnTo>
                    <a:pt x="1188212" y="160020"/>
                  </a:lnTo>
                  <a:lnTo>
                    <a:pt x="1164208" y="160020"/>
                  </a:lnTo>
                  <a:lnTo>
                    <a:pt x="1160948" y="167808"/>
                  </a:lnTo>
                  <a:lnTo>
                    <a:pt x="1157652" y="175561"/>
                  </a:lnTo>
                  <a:lnTo>
                    <a:pt x="1154332" y="183290"/>
                  </a:lnTo>
                  <a:lnTo>
                    <a:pt x="1151001" y="191008"/>
                  </a:lnTo>
                  <a:lnTo>
                    <a:pt x="1129399" y="191008"/>
                  </a:lnTo>
                  <a:lnTo>
                    <a:pt x="1107821" y="191008"/>
                  </a:lnTo>
                  <a:lnTo>
                    <a:pt x="1086242" y="191008"/>
                  </a:lnTo>
                  <a:lnTo>
                    <a:pt x="1064641" y="191008"/>
                  </a:lnTo>
                  <a:lnTo>
                    <a:pt x="1090356" y="144069"/>
                  </a:lnTo>
                  <a:lnTo>
                    <a:pt x="1116060" y="97154"/>
                  </a:lnTo>
                  <a:lnTo>
                    <a:pt x="1141739" y="50240"/>
                  </a:lnTo>
                  <a:lnTo>
                    <a:pt x="1167383" y="3301"/>
                  </a:lnTo>
                  <a:close/>
                </a:path>
                <a:path w="1362709" h="194310">
                  <a:moveTo>
                    <a:pt x="730884" y="3301"/>
                  </a:moveTo>
                  <a:lnTo>
                    <a:pt x="758622" y="3301"/>
                  </a:lnTo>
                  <a:lnTo>
                    <a:pt x="786384" y="3301"/>
                  </a:lnTo>
                  <a:lnTo>
                    <a:pt x="814145" y="3301"/>
                  </a:lnTo>
                  <a:lnTo>
                    <a:pt x="841882" y="3301"/>
                  </a:lnTo>
                  <a:lnTo>
                    <a:pt x="852626" y="31857"/>
                  </a:lnTo>
                  <a:lnTo>
                    <a:pt x="863345" y="60388"/>
                  </a:lnTo>
                  <a:lnTo>
                    <a:pt x="874065" y="88919"/>
                  </a:lnTo>
                  <a:lnTo>
                    <a:pt x="884808" y="117475"/>
                  </a:lnTo>
                  <a:lnTo>
                    <a:pt x="895457" y="88919"/>
                  </a:lnTo>
                  <a:lnTo>
                    <a:pt x="906081" y="60388"/>
                  </a:lnTo>
                  <a:lnTo>
                    <a:pt x="916705" y="31857"/>
                  </a:lnTo>
                  <a:lnTo>
                    <a:pt x="927353" y="3301"/>
                  </a:lnTo>
                  <a:lnTo>
                    <a:pt x="955091" y="3301"/>
                  </a:lnTo>
                  <a:lnTo>
                    <a:pt x="982852" y="3301"/>
                  </a:lnTo>
                  <a:lnTo>
                    <a:pt x="1010614" y="3301"/>
                  </a:lnTo>
                  <a:lnTo>
                    <a:pt x="1038351" y="3301"/>
                  </a:lnTo>
                  <a:lnTo>
                    <a:pt x="1038351" y="50240"/>
                  </a:lnTo>
                  <a:lnTo>
                    <a:pt x="1038351" y="97155"/>
                  </a:lnTo>
                  <a:lnTo>
                    <a:pt x="1038351" y="144069"/>
                  </a:lnTo>
                  <a:lnTo>
                    <a:pt x="1038351" y="191008"/>
                  </a:lnTo>
                  <a:lnTo>
                    <a:pt x="1021089" y="191008"/>
                  </a:lnTo>
                  <a:lnTo>
                    <a:pt x="1003792" y="191008"/>
                  </a:lnTo>
                  <a:lnTo>
                    <a:pt x="986470" y="191008"/>
                  </a:lnTo>
                  <a:lnTo>
                    <a:pt x="969137" y="191008"/>
                  </a:lnTo>
                  <a:lnTo>
                    <a:pt x="969137" y="155213"/>
                  </a:lnTo>
                  <a:lnTo>
                    <a:pt x="969137" y="119443"/>
                  </a:lnTo>
                  <a:lnTo>
                    <a:pt x="969137" y="83673"/>
                  </a:lnTo>
                  <a:lnTo>
                    <a:pt x="969137" y="47879"/>
                  </a:lnTo>
                  <a:lnTo>
                    <a:pt x="955821" y="83673"/>
                  </a:lnTo>
                  <a:lnTo>
                    <a:pt x="942530" y="119443"/>
                  </a:lnTo>
                  <a:lnTo>
                    <a:pt x="929239" y="155213"/>
                  </a:lnTo>
                  <a:lnTo>
                    <a:pt x="915924" y="191008"/>
                  </a:lnTo>
                  <a:lnTo>
                    <a:pt x="900227" y="191008"/>
                  </a:lnTo>
                  <a:lnTo>
                    <a:pt x="884554" y="191008"/>
                  </a:lnTo>
                  <a:lnTo>
                    <a:pt x="868882" y="191008"/>
                  </a:lnTo>
                  <a:lnTo>
                    <a:pt x="853185" y="191008"/>
                  </a:lnTo>
                  <a:lnTo>
                    <a:pt x="839924" y="155213"/>
                  </a:lnTo>
                  <a:lnTo>
                    <a:pt x="826627" y="119443"/>
                  </a:lnTo>
                  <a:lnTo>
                    <a:pt x="813306" y="83673"/>
                  </a:lnTo>
                  <a:lnTo>
                    <a:pt x="799973" y="47879"/>
                  </a:lnTo>
                  <a:lnTo>
                    <a:pt x="799973" y="83673"/>
                  </a:lnTo>
                  <a:lnTo>
                    <a:pt x="799973" y="119443"/>
                  </a:lnTo>
                  <a:lnTo>
                    <a:pt x="799973" y="155213"/>
                  </a:lnTo>
                  <a:lnTo>
                    <a:pt x="799973" y="191008"/>
                  </a:lnTo>
                  <a:lnTo>
                    <a:pt x="782712" y="191008"/>
                  </a:lnTo>
                  <a:lnTo>
                    <a:pt x="765428" y="191008"/>
                  </a:lnTo>
                  <a:lnTo>
                    <a:pt x="748145" y="191008"/>
                  </a:lnTo>
                  <a:lnTo>
                    <a:pt x="730884" y="191008"/>
                  </a:lnTo>
                  <a:lnTo>
                    <a:pt x="730884" y="144069"/>
                  </a:lnTo>
                  <a:lnTo>
                    <a:pt x="730884" y="97154"/>
                  </a:lnTo>
                  <a:lnTo>
                    <a:pt x="730884" y="50240"/>
                  </a:lnTo>
                  <a:lnTo>
                    <a:pt x="730884" y="3301"/>
                  </a:lnTo>
                  <a:close/>
                </a:path>
                <a:path w="1362709" h="194310">
                  <a:moveTo>
                    <a:pt x="436245" y="3301"/>
                  </a:moveTo>
                  <a:lnTo>
                    <a:pt x="436245" y="3301"/>
                  </a:lnTo>
                  <a:lnTo>
                    <a:pt x="693039" y="3301"/>
                  </a:lnTo>
                  <a:lnTo>
                    <a:pt x="693039" y="14849"/>
                  </a:lnTo>
                  <a:lnTo>
                    <a:pt x="693039" y="26431"/>
                  </a:lnTo>
                  <a:lnTo>
                    <a:pt x="693039" y="38038"/>
                  </a:lnTo>
                  <a:lnTo>
                    <a:pt x="693039" y="49657"/>
                  </a:lnTo>
                  <a:lnTo>
                    <a:pt x="671512" y="49657"/>
                  </a:lnTo>
                  <a:lnTo>
                    <a:pt x="649985" y="49657"/>
                  </a:lnTo>
                  <a:lnTo>
                    <a:pt x="628459" y="49657"/>
                  </a:lnTo>
                  <a:lnTo>
                    <a:pt x="606932" y="49657"/>
                  </a:lnTo>
                  <a:lnTo>
                    <a:pt x="606932" y="84994"/>
                  </a:lnTo>
                  <a:lnTo>
                    <a:pt x="606932" y="120332"/>
                  </a:lnTo>
                  <a:lnTo>
                    <a:pt x="606932" y="155670"/>
                  </a:lnTo>
                  <a:lnTo>
                    <a:pt x="606932" y="191008"/>
                  </a:lnTo>
                  <a:lnTo>
                    <a:pt x="585789" y="191008"/>
                  </a:lnTo>
                  <a:lnTo>
                    <a:pt x="564657" y="191008"/>
                  </a:lnTo>
                  <a:lnTo>
                    <a:pt x="543550" y="191008"/>
                  </a:lnTo>
                  <a:lnTo>
                    <a:pt x="522477" y="191008"/>
                  </a:lnTo>
                  <a:lnTo>
                    <a:pt x="522477" y="155670"/>
                  </a:lnTo>
                  <a:lnTo>
                    <a:pt x="522477" y="120332"/>
                  </a:lnTo>
                  <a:lnTo>
                    <a:pt x="522477" y="84994"/>
                  </a:lnTo>
                  <a:lnTo>
                    <a:pt x="522477" y="49657"/>
                  </a:lnTo>
                  <a:lnTo>
                    <a:pt x="500878" y="49657"/>
                  </a:lnTo>
                  <a:lnTo>
                    <a:pt x="479313" y="49657"/>
                  </a:lnTo>
                  <a:lnTo>
                    <a:pt x="457773" y="49657"/>
                  </a:lnTo>
                  <a:lnTo>
                    <a:pt x="436245" y="49657"/>
                  </a:lnTo>
                  <a:lnTo>
                    <a:pt x="436245" y="38038"/>
                  </a:lnTo>
                  <a:lnTo>
                    <a:pt x="436245" y="26431"/>
                  </a:lnTo>
                  <a:lnTo>
                    <a:pt x="436245" y="14849"/>
                  </a:lnTo>
                  <a:lnTo>
                    <a:pt x="436245" y="3301"/>
                  </a:lnTo>
                  <a:close/>
                </a:path>
                <a:path w="1362709" h="194310">
                  <a:moveTo>
                    <a:pt x="309879" y="3301"/>
                  </a:moveTo>
                  <a:lnTo>
                    <a:pt x="331027" y="3301"/>
                  </a:lnTo>
                  <a:lnTo>
                    <a:pt x="352186" y="3301"/>
                  </a:lnTo>
                  <a:lnTo>
                    <a:pt x="373370" y="3301"/>
                  </a:lnTo>
                  <a:lnTo>
                    <a:pt x="394589" y="3301"/>
                  </a:lnTo>
                  <a:lnTo>
                    <a:pt x="394589" y="50240"/>
                  </a:lnTo>
                  <a:lnTo>
                    <a:pt x="394589" y="97155"/>
                  </a:lnTo>
                  <a:lnTo>
                    <a:pt x="394589" y="144069"/>
                  </a:lnTo>
                  <a:lnTo>
                    <a:pt x="394589" y="191008"/>
                  </a:lnTo>
                  <a:lnTo>
                    <a:pt x="373370" y="191008"/>
                  </a:lnTo>
                  <a:lnTo>
                    <a:pt x="352186" y="191008"/>
                  </a:lnTo>
                  <a:lnTo>
                    <a:pt x="331027" y="191008"/>
                  </a:lnTo>
                  <a:lnTo>
                    <a:pt x="309879" y="191008"/>
                  </a:lnTo>
                  <a:lnTo>
                    <a:pt x="309879" y="144069"/>
                  </a:lnTo>
                  <a:lnTo>
                    <a:pt x="309879" y="97154"/>
                  </a:lnTo>
                  <a:lnTo>
                    <a:pt x="309879" y="50240"/>
                  </a:lnTo>
                  <a:lnTo>
                    <a:pt x="309879" y="3301"/>
                  </a:lnTo>
                  <a:close/>
                </a:path>
                <a:path w="1362709" h="194310">
                  <a:moveTo>
                    <a:pt x="138175" y="0"/>
                  </a:moveTo>
                  <a:lnTo>
                    <a:pt x="184276" y="3603"/>
                  </a:lnTo>
                  <a:lnTo>
                    <a:pt x="233160" y="22522"/>
                  </a:lnTo>
                  <a:lnTo>
                    <a:pt x="263271" y="58420"/>
                  </a:lnTo>
                  <a:lnTo>
                    <a:pt x="244621" y="61277"/>
                  </a:lnTo>
                  <a:lnTo>
                    <a:pt x="225996" y="64135"/>
                  </a:lnTo>
                  <a:lnTo>
                    <a:pt x="207371" y="66992"/>
                  </a:lnTo>
                  <a:lnTo>
                    <a:pt x="188722" y="69850"/>
                  </a:lnTo>
                  <a:lnTo>
                    <a:pt x="186054" y="64135"/>
                  </a:lnTo>
                  <a:lnTo>
                    <a:pt x="183388" y="59944"/>
                  </a:lnTo>
                  <a:lnTo>
                    <a:pt x="180467" y="57276"/>
                  </a:lnTo>
                  <a:lnTo>
                    <a:pt x="175768" y="52832"/>
                  </a:lnTo>
                  <a:lnTo>
                    <a:pt x="169925" y="49403"/>
                  </a:lnTo>
                  <a:lnTo>
                    <a:pt x="163195" y="47117"/>
                  </a:lnTo>
                  <a:lnTo>
                    <a:pt x="156337" y="44704"/>
                  </a:lnTo>
                  <a:lnTo>
                    <a:pt x="148590" y="43434"/>
                  </a:lnTo>
                  <a:lnTo>
                    <a:pt x="140207" y="43434"/>
                  </a:lnTo>
                  <a:lnTo>
                    <a:pt x="126678" y="44432"/>
                  </a:lnTo>
                  <a:lnTo>
                    <a:pt x="91118" y="66047"/>
                  </a:lnTo>
                  <a:lnTo>
                    <a:pt x="84581" y="96266"/>
                  </a:lnTo>
                  <a:lnTo>
                    <a:pt x="85441" y="110668"/>
                  </a:lnTo>
                  <a:lnTo>
                    <a:pt x="105995" y="144158"/>
                  </a:lnTo>
                  <a:lnTo>
                    <a:pt x="137159" y="150749"/>
                  </a:lnTo>
                  <a:lnTo>
                    <a:pt x="148591" y="150155"/>
                  </a:lnTo>
                  <a:lnTo>
                    <a:pt x="184546" y="129905"/>
                  </a:lnTo>
                  <a:lnTo>
                    <a:pt x="191897" y="114173"/>
                  </a:lnTo>
                  <a:lnTo>
                    <a:pt x="210377" y="118002"/>
                  </a:lnTo>
                  <a:lnTo>
                    <a:pt x="228869" y="121856"/>
                  </a:lnTo>
                  <a:lnTo>
                    <a:pt x="247386" y="125710"/>
                  </a:lnTo>
                  <a:lnTo>
                    <a:pt x="265938" y="129539"/>
                  </a:lnTo>
                  <a:lnTo>
                    <a:pt x="261677" y="139779"/>
                  </a:lnTo>
                  <a:lnTo>
                    <a:pt x="233890" y="172067"/>
                  </a:lnTo>
                  <a:lnTo>
                    <a:pt x="189851" y="190130"/>
                  </a:lnTo>
                  <a:lnTo>
                    <a:pt x="142113" y="194310"/>
                  </a:lnTo>
                  <a:lnTo>
                    <a:pt x="120828" y="193740"/>
                  </a:lnTo>
                  <a:lnTo>
                    <a:pt x="69215" y="185293"/>
                  </a:lnTo>
                  <a:lnTo>
                    <a:pt x="31210" y="164433"/>
                  </a:lnTo>
                  <a:lnTo>
                    <a:pt x="5079" y="128492"/>
                  </a:lnTo>
                  <a:lnTo>
                    <a:pt x="0" y="96647"/>
                  </a:lnTo>
                  <a:lnTo>
                    <a:pt x="2242" y="74741"/>
                  </a:lnTo>
                  <a:lnTo>
                    <a:pt x="20252" y="38979"/>
                  </a:lnTo>
                  <a:lnTo>
                    <a:pt x="55951" y="14144"/>
                  </a:lnTo>
                  <a:lnTo>
                    <a:pt x="107005" y="1571"/>
                  </a:lnTo>
                  <a:lnTo>
                    <a:pt x="138175" y="0"/>
                  </a:lnTo>
                  <a:close/>
                </a:path>
              </a:pathLst>
            </a:custGeom>
            <a:ln w="9144">
              <a:solidFill>
                <a:srgbClr val="0099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9957" y="788034"/>
              <a:ext cx="799084" cy="221741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511300" y="2306573"/>
            <a:ext cx="640715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  <a:tabLst>
                <a:tab pos="2856230" algn="l"/>
              </a:tabLst>
            </a:pPr>
            <a:r>
              <a:rPr dirty="0" sz="2400" spc="-10" b="1">
                <a:solidFill>
                  <a:srgbClr val="000000"/>
                </a:solidFill>
                <a:latin typeface="Arial"/>
                <a:cs typeface="Arial"/>
              </a:rPr>
              <a:t>ADMINISTRACION</a:t>
            </a:r>
            <a:r>
              <a:rPr dirty="0" sz="2400" b="1">
                <a:solidFill>
                  <a:srgbClr val="00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000000"/>
                </a:solidFill>
                <a:latin typeface="Arial"/>
                <a:cs typeface="Arial"/>
              </a:rPr>
              <a:t>PROVINCIAL</a:t>
            </a:r>
            <a:r>
              <a:rPr dirty="0" sz="2400" spc="-15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0000"/>
                </a:solidFill>
                <a:latin typeface="Arial"/>
                <a:cs typeface="Arial"/>
              </a:rPr>
              <a:t>ARTEMISA </a:t>
            </a:r>
            <a:r>
              <a:rPr dirty="0" sz="2400" spc="-30" b="1">
                <a:solidFill>
                  <a:srgbClr val="000000"/>
                </a:solidFill>
                <a:latin typeface="Arial"/>
                <a:cs typeface="Arial"/>
              </a:rPr>
              <a:t>ESTRATEGIA</a:t>
            </a:r>
            <a:r>
              <a:rPr dirty="0" sz="2400" spc="-165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00000"/>
                </a:solidFill>
                <a:latin typeface="Arial"/>
                <a:cs typeface="Arial"/>
              </a:rPr>
              <a:t>AMBIENTAL</a:t>
            </a:r>
            <a:r>
              <a:rPr dirty="0" sz="2400" spc="-3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0000"/>
                </a:solidFill>
                <a:latin typeface="Arial"/>
                <a:cs typeface="Arial"/>
              </a:rPr>
              <a:t>PROVINCIAL </a:t>
            </a:r>
            <a:r>
              <a:rPr dirty="0" sz="2400" b="1">
                <a:solidFill>
                  <a:srgbClr val="000000"/>
                </a:solidFill>
                <a:latin typeface="Arial"/>
                <a:cs typeface="Arial"/>
              </a:rPr>
              <a:t>2016</a:t>
            </a:r>
            <a:r>
              <a:rPr dirty="0" sz="2400" spc="-2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0000"/>
                </a:solidFill>
                <a:latin typeface="Arial"/>
                <a:cs typeface="Arial"/>
              </a:rPr>
              <a:t>/</a:t>
            </a:r>
            <a:r>
              <a:rPr dirty="0" sz="2400" spc="-5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00000"/>
                </a:solidFill>
                <a:latin typeface="Arial"/>
                <a:cs typeface="Arial"/>
              </a:rPr>
              <a:t>2020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95576" y="3716401"/>
            <a:ext cx="4452250" cy="314159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053589" y="2112645"/>
            <a:ext cx="5757545" cy="14890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520065" marR="506730">
              <a:lnSpc>
                <a:spcPct val="100000"/>
              </a:lnSpc>
              <a:spcBef>
                <a:spcPts val="100"/>
              </a:spcBef>
              <a:tabLst>
                <a:tab pos="3364229" algn="l"/>
              </a:tabLst>
            </a:pPr>
            <a:r>
              <a:rPr dirty="0" sz="2400" spc="-10" b="1">
                <a:latin typeface="Arial"/>
                <a:cs typeface="Arial"/>
              </a:rPr>
              <a:t>ADMINISTRACION</a:t>
            </a:r>
            <a:r>
              <a:rPr dirty="0" sz="2400" b="1">
                <a:latin typeface="Arial"/>
                <a:cs typeface="Arial"/>
              </a:rPr>
              <a:t>	</a:t>
            </a:r>
            <a:r>
              <a:rPr dirty="0" sz="2400" spc="-10" b="1">
                <a:latin typeface="Arial"/>
                <a:cs typeface="Arial"/>
              </a:rPr>
              <a:t>PROVINCIAL ARTEMISA</a:t>
            </a:r>
            <a:endParaRPr sz="2400">
              <a:latin typeface="Arial"/>
              <a:cs typeface="Arial"/>
            </a:endParaRPr>
          </a:p>
          <a:p>
            <a:pPr algn="ctr" marL="12065" marR="5080">
              <a:lnSpc>
                <a:spcPct val="100000"/>
              </a:lnSpc>
            </a:pPr>
            <a:r>
              <a:rPr dirty="0" sz="2400" spc="-35" b="1">
                <a:latin typeface="Arial"/>
                <a:cs typeface="Arial"/>
              </a:rPr>
              <a:t>ESTRATEGIA</a:t>
            </a:r>
            <a:r>
              <a:rPr dirty="0" sz="2400" spc="-170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AMBIENTAL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PROVINCIAL </a:t>
            </a:r>
            <a:r>
              <a:rPr dirty="0" sz="2400" b="1">
                <a:solidFill>
                  <a:srgbClr val="080808"/>
                </a:solidFill>
                <a:latin typeface="Arial"/>
                <a:cs typeface="Arial"/>
              </a:rPr>
              <a:t>2021</a:t>
            </a:r>
            <a:r>
              <a:rPr dirty="0" sz="2400" spc="-30" b="1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dirty="0" sz="2400" spc="-45" b="1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80808"/>
                </a:solidFill>
                <a:latin typeface="Arial"/>
                <a:cs typeface="Arial"/>
              </a:rPr>
              <a:t>2025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1760" rIns="0" bIns="0" rtlCol="0" vert="horz">
            <a:spAutoFit/>
          </a:bodyPr>
          <a:lstStyle/>
          <a:p>
            <a:pPr marL="34163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Georgia"/>
                <a:cs typeface="Georgia"/>
              </a:rPr>
              <a:t>Estrategia</a:t>
            </a:r>
            <a:r>
              <a:rPr dirty="0" sz="2800" spc="-135" b="1">
                <a:latin typeface="Georgia"/>
                <a:cs typeface="Georgia"/>
              </a:rPr>
              <a:t> </a:t>
            </a:r>
            <a:r>
              <a:rPr dirty="0" sz="2800" b="1">
                <a:latin typeface="Georgia"/>
                <a:cs typeface="Georgia"/>
              </a:rPr>
              <a:t>Ambiental</a:t>
            </a:r>
            <a:r>
              <a:rPr dirty="0" sz="2800" spc="-114" b="1">
                <a:latin typeface="Georgia"/>
                <a:cs typeface="Georgia"/>
              </a:rPr>
              <a:t> </a:t>
            </a:r>
            <a:r>
              <a:rPr dirty="0" sz="2800" b="1">
                <a:latin typeface="Georgia"/>
                <a:cs typeface="Georgia"/>
              </a:rPr>
              <a:t>Provincia</a:t>
            </a:r>
            <a:r>
              <a:rPr dirty="0" sz="2800" spc="-135" b="1">
                <a:latin typeface="Georgia"/>
                <a:cs typeface="Georgia"/>
              </a:rPr>
              <a:t> </a:t>
            </a:r>
            <a:r>
              <a:rPr dirty="0" sz="2800" spc="-10" b="1">
                <a:latin typeface="Georgia"/>
                <a:cs typeface="Georgia"/>
              </a:rPr>
              <a:t>Artemisa</a:t>
            </a:r>
            <a:endParaRPr sz="28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4317" y="4077017"/>
            <a:ext cx="6847332" cy="247459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82029" y="1388872"/>
            <a:ext cx="1749425" cy="1852930"/>
            <a:chOff x="182029" y="1388872"/>
            <a:chExt cx="1749425" cy="185293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2029" y="1388872"/>
              <a:ext cx="1749425" cy="1759839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531914" y="3035807"/>
              <a:ext cx="1112520" cy="201295"/>
            </a:xfrm>
            <a:custGeom>
              <a:avLst/>
              <a:gdLst/>
              <a:ahLst/>
              <a:cxnLst/>
              <a:rect l="l" t="t" r="r" b="b"/>
              <a:pathLst>
                <a:path w="1112520" h="201294">
                  <a:moveTo>
                    <a:pt x="1028280" y="3301"/>
                  </a:moveTo>
                  <a:lnTo>
                    <a:pt x="952969" y="3301"/>
                  </a:lnTo>
                  <a:lnTo>
                    <a:pt x="869149" y="197612"/>
                  </a:lnTo>
                  <a:lnTo>
                    <a:pt x="939507" y="197612"/>
                  </a:lnTo>
                  <a:lnTo>
                    <a:pt x="942268" y="189611"/>
                  </a:lnTo>
                  <a:lnTo>
                    <a:pt x="947741" y="173609"/>
                  </a:lnTo>
                  <a:lnTo>
                    <a:pt x="950429" y="165607"/>
                  </a:lnTo>
                  <a:lnTo>
                    <a:pt x="1098295" y="165607"/>
                  </a:lnTo>
                  <a:lnTo>
                    <a:pt x="1080161" y="123570"/>
                  </a:lnTo>
                  <a:lnTo>
                    <a:pt x="965415" y="123570"/>
                  </a:lnTo>
                  <a:lnTo>
                    <a:pt x="989799" y="53720"/>
                  </a:lnTo>
                  <a:lnTo>
                    <a:pt x="1050030" y="53720"/>
                  </a:lnTo>
                  <a:lnTo>
                    <a:pt x="1028280" y="3301"/>
                  </a:lnTo>
                  <a:close/>
                </a:path>
                <a:path w="1112520" h="201294">
                  <a:moveTo>
                    <a:pt x="1098295" y="165607"/>
                  </a:moveTo>
                  <a:lnTo>
                    <a:pt x="1028788" y="165607"/>
                  </a:lnTo>
                  <a:lnTo>
                    <a:pt x="1031553" y="173609"/>
                  </a:lnTo>
                  <a:lnTo>
                    <a:pt x="1037129" y="189611"/>
                  </a:lnTo>
                  <a:lnTo>
                    <a:pt x="1039964" y="197612"/>
                  </a:lnTo>
                  <a:lnTo>
                    <a:pt x="1112100" y="197612"/>
                  </a:lnTo>
                  <a:lnTo>
                    <a:pt x="1098295" y="165607"/>
                  </a:lnTo>
                  <a:close/>
                </a:path>
                <a:path w="1112520" h="201294">
                  <a:moveTo>
                    <a:pt x="1050030" y="53720"/>
                  </a:moveTo>
                  <a:lnTo>
                    <a:pt x="989799" y="53720"/>
                  </a:lnTo>
                  <a:lnTo>
                    <a:pt x="995971" y="71171"/>
                  </a:lnTo>
                  <a:lnTo>
                    <a:pt x="1008266" y="106120"/>
                  </a:lnTo>
                  <a:lnTo>
                    <a:pt x="1014437" y="123570"/>
                  </a:lnTo>
                  <a:lnTo>
                    <a:pt x="1080161" y="123570"/>
                  </a:lnTo>
                  <a:lnTo>
                    <a:pt x="1050030" y="53720"/>
                  </a:lnTo>
                  <a:close/>
                </a:path>
                <a:path w="1112520" h="201294">
                  <a:moveTo>
                    <a:pt x="687324" y="3301"/>
                  </a:moveTo>
                  <a:lnTo>
                    <a:pt x="596620" y="3301"/>
                  </a:lnTo>
                  <a:lnTo>
                    <a:pt x="596620" y="197612"/>
                  </a:lnTo>
                  <a:lnTo>
                    <a:pt x="653110" y="197612"/>
                  </a:lnTo>
                  <a:lnTo>
                    <a:pt x="653110" y="49529"/>
                  </a:lnTo>
                  <a:lnTo>
                    <a:pt x="700998" y="49529"/>
                  </a:lnTo>
                  <a:lnTo>
                    <a:pt x="687324" y="3301"/>
                  </a:lnTo>
                  <a:close/>
                </a:path>
                <a:path w="1112520" h="201294">
                  <a:moveTo>
                    <a:pt x="700998" y="49529"/>
                  </a:moveTo>
                  <a:lnTo>
                    <a:pt x="653110" y="49529"/>
                  </a:lnTo>
                  <a:lnTo>
                    <a:pt x="696544" y="197612"/>
                  </a:lnTo>
                  <a:lnTo>
                    <a:pt x="747737" y="197612"/>
                  </a:lnTo>
                  <a:lnTo>
                    <a:pt x="770050" y="121538"/>
                  </a:lnTo>
                  <a:lnTo>
                    <a:pt x="722299" y="121538"/>
                  </a:lnTo>
                  <a:lnTo>
                    <a:pt x="700998" y="49529"/>
                  </a:lnTo>
                  <a:close/>
                </a:path>
                <a:path w="1112520" h="201294">
                  <a:moveTo>
                    <a:pt x="847686" y="49529"/>
                  </a:moveTo>
                  <a:lnTo>
                    <a:pt x="791171" y="49529"/>
                  </a:lnTo>
                  <a:lnTo>
                    <a:pt x="791171" y="197612"/>
                  </a:lnTo>
                  <a:lnTo>
                    <a:pt x="847686" y="197612"/>
                  </a:lnTo>
                  <a:lnTo>
                    <a:pt x="847686" y="49529"/>
                  </a:lnTo>
                  <a:close/>
                </a:path>
                <a:path w="1112520" h="201294">
                  <a:moveTo>
                    <a:pt x="847686" y="3301"/>
                  </a:moveTo>
                  <a:lnTo>
                    <a:pt x="757008" y="3301"/>
                  </a:lnTo>
                  <a:lnTo>
                    <a:pt x="748338" y="32902"/>
                  </a:lnTo>
                  <a:lnTo>
                    <a:pt x="722299" y="121538"/>
                  </a:lnTo>
                  <a:lnTo>
                    <a:pt x="770050" y="121538"/>
                  </a:lnTo>
                  <a:lnTo>
                    <a:pt x="791171" y="49529"/>
                  </a:lnTo>
                  <a:lnTo>
                    <a:pt x="847686" y="49529"/>
                  </a:lnTo>
                  <a:lnTo>
                    <a:pt x="847686" y="3301"/>
                  </a:lnTo>
                  <a:close/>
                </a:path>
                <a:path w="1112520" h="201294">
                  <a:moveTo>
                    <a:pt x="495465" y="51307"/>
                  </a:moveTo>
                  <a:lnTo>
                    <a:pt x="426504" y="51307"/>
                  </a:lnTo>
                  <a:lnTo>
                    <a:pt x="426504" y="197612"/>
                  </a:lnTo>
                  <a:lnTo>
                    <a:pt x="495465" y="197612"/>
                  </a:lnTo>
                  <a:lnTo>
                    <a:pt x="495465" y="51307"/>
                  </a:lnTo>
                  <a:close/>
                </a:path>
                <a:path w="1112520" h="201294">
                  <a:moveTo>
                    <a:pt x="565810" y="3301"/>
                  </a:moveTo>
                  <a:lnTo>
                    <a:pt x="356158" y="3301"/>
                  </a:lnTo>
                  <a:lnTo>
                    <a:pt x="356158" y="51307"/>
                  </a:lnTo>
                  <a:lnTo>
                    <a:pt x="565810" y="51307"/>
                  </a:lnTo>
                  <a:lnTo>
                    <a:pt x="565810" y="3301"/>
                  </a:lnTo>
                  <a:close/>
                </a:path>
                <a:path w="1112520" h="201294">
                  <a:moveTo>
                    <a:pt x="322097" y="3301"/>
                  </a:moveTo>
                  <a:lnTo>
                    <a:pt x="252983" y="3301"/>
                  </a:lnTo>
                  <a:lnTo>
                    <a:pt x="252983" y="197612"/>
                  </a:lnTo>
                  <a:lnTo>
                    <a:pt x="322097" y="197612"/>
                  </a:lnTo>
                  <a:lnTo>
                    <a:pt x="322097" y="3301"/>
                  </a:lnTo>
                  <a:close/>
                </a:path>
                <a:path w="1112520" h="201294">
                  <a:moveTo>
                    <a:pt x="112814" y="0"/>
                  </a:moveTo>
                  <a:lnTo>
                    <a:pt x="65028" y="6476"/>
                  </a:lnTo>
                  <a:lnTo>
                    <a:pt x="29464" y="25907"/>
                  </a:lnTo>
                  <a:lnTo>
                    <a:pt x="7364" y="57419"/>
                  </a:lnTo>
                  <a:lnTo>
                    <a:pt x="30" y="99694"/>
                  </a:lnTo>
                  <a:lnTo>
                    <a:pt x="0" y="100075"/>
                  </a:lnTo>
                  <a:lnTo>
                    <a:pt x="1045" y="117290"/>
                  </a:lnTo>
                  <a:lnTo>
                    <a:pt x="16751" y="159384"/>
                  </a:lnTo>
                  <a:lnTo>
                    <a:pt x="45420" y="186316"/>
                  </a:lnTo>
                  <a:lnTo>
                    <a:pt x="82954" y="198627"/>
                  </a:lnTo>
                  <a:lnTo>
                    <a:pt x="99706" y="200457"/>
                  </a:lnTo>
                  <a:lnTo>
                    <a:pt x="102149" y="200457"/>
                  </a:lnTo>
                  <a:lnTo>
                    <a:pt x="116014" y="200913"/>
                  </a:lnTo>
                  <a:lnTo>
                    <a:pt x="155049" y="196734"/>
                  </a:lnTo>
                  <a:lnTo>
                    <a:pt x="190977" y="177919"/>
                  </a:lnTo>
                  <a:lnTo>
                    <a:pt x="208315" y="155955"/>
                  </a:lnTo>
                  <a:lnTo>
                    <a:pt x="112052" y="155955"/>
                  </a:lnTo>
                  <a:lnTo>
                    <a:pt x="102422" y="155195"/>
                  </a:lnTo>
                  <a:lnTo>
                    <a:pt x="71932" y="126841"/>
                  </a:lnTo>
                  <a:lnTo>
                    <a:pt x="69113" y="99694"/>
                  </a:lnTo>
                  <a:lnTo>
                    <a:pt x="69703" y="87504"/>
                  </a:lnTo>
                  <a:lnTo>
                    <a:pt x="93783" y="49053"/>
                  </a:lnTo>
                  <a:lnTo>
                    <a:pt x="103095" y="46095"/>
                  </a:lnTo>
                  <a:lnTo>
                    <a:pt x="102231" y="46095"/>
                  </a:lnTo>
                  <a:lnTo>
                    <a:pt x="114490" y="44957"/>
                  </a:lnTo>
                  <a:lnTo>
                    <a:pt x="207587" y="44957"/>
                  </a:lnTo>
                  <a:lnTo>
                    <a:pt x="200151" y="33702"/>
                  </a:lnTo>
                  <a:lnTo>
                    <a:pt x="165926" y="8358"/>
                  </a:lnTo>
                  <a:lnTo>
                    <a:pt x="132773" y="928"/>
                  </a:lnTo>
                  <a:lnTo>
                    <a:pt x="112814" y="0"/>
                  </a:lnTo>
                  <a:close/>
                </a:path>
                <a:path w="1112520" h="201294">
                  <a:moveTo>
                    <a:pt x="156667" y="118109"/>
                  </a:moveTo>
                  <a:lnTo>
                    <a:pt x="136303" y="150437"/>
                  </a:lnTo>
                  <a:lnTo>
                    <a:pt x="112052" y="155955"/>
                  </a:lnTo>
                  <a:lnTo>
                    <a:pt x="208315" y="155955"/>
                  </a:lnTo>
                  <a:lnTo>
                    <a:pt x="209264" y="154368"/>
                  </a:lnTo>
                  <a:lnTo>
                    <a:pt x="213622" y="144652"/>
                  </a:lnTo>
                  <a:lnTo>
                    <a:pt x="217106" y="133984"/>
                  </a:lnTo>
                  <a:lnTo>
                    <a:pt x="156667" y="118109"/>
                  </a:lnTo>
                  <a:close/>
                </a:path>
                <a:path w="1112520" h="201294">
                  <a:moveTo>
                    <a:pt x="207587" y="44957"/>
                  </a:moveTo>
                  <a:lnTo>
                    <a:pt x="121386" y="44957"/>
                  </a:lnTo>
                  <a:lnTo>
                    <a:pt x="127634" y="46227"/>
                  </a:lnTo>
                  <a:lnTo>
                    <a:pt x="133210" y="48640"/>
                  </a:lnTo>
                  <a:lnTo>
                    <a:pt x="138798" y="51180"/>
                  </a:lnTo>
                  <a:lnTo>
                    <a:pt x="143522" y="54737"/>
                  </a:lnTo>
                  <a:lnTo>
                    <a:pt x="147370" y="59308"/>
                  </a:lnTo>
                  <a:lnTo>
                    <a:pt x="149707" y="61975"/>
                  </a:lnTo>
                  <a:lnTo>
                    <a:pt x="151942" y="66293"/>
                  </a:lnTo>
                  <a:lnTo>
                    <a:pt x="154076" y="72262"/>
                  </a:lnTo>
                  <a:lnTo>
                    <a:pt x="214972" y="60451"/>
                  </a:lnTo>
                  <a:lnTo>
                    <a:pt x="208400" y="46227"/>
                  </a:lnTo>
                  <a:lnTo>
                    <a:pt x="208338" y="46095"/>
                  </a:lnTo>
                  <a:lnTo>
                    <a:pt x="207587" y="449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96491" y="3034538"/>
              <a:ext cx="252095" cy="203454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784898" y="3039110"/>
              <a:ext cx="594995" cy="194310"/>
            </a:xfrm>
            <a:custGeom>
              <a:avLst/>
              <a:gdLst/>
              <a:ahLst/>
              <a:cxnLst/>
              <a:rect l="l" t="t" r="r" b="b"/>
              <a:pathLst>
                <a:path w="594994" h="194310">
                  <a:moveTo>
                    <a:pt x="343636" y="0"/>
                  </a:moveTo>
                  <a:lnTo>
                    <a:pt x="366313" y="0"/>
                  </a:lnTo>
                  <a:lnTo>
                    <a:pt x="388988" y="0"/>
                  </a:lnTo>
                  <a:lnTo>
                    <a:pt x="411662" y="0"/>
                  </a:lnTo>
                  <a:lnTo>
                    <a:pt x="434340" y="0"/>
                  </a:lnTo>
                  <a:lnTo>
                    <a:pt x="443083" y="29600"/>
                  </a:lnTo>
                  <a:lnTo>
                    <a:pt x="451827" y="59166"/>
                  </a:lnTo>
                  <a:lnTo>
                    <a:pt x="460571" y="88707"/>
                  </a:lnTo>
                  <a:lnTo>
                    <a:pt x="469315" y="118237"/>
                  </a:lnTo>
                  <a:lnTo>
                    <a:pt x="478000" y="88707"/>
                  </a:lnTo>
                  <a:lnTo>
                    <a:pt x="486679" y="59166"/>
                  </a:lnTo>
                  <a:lnTo>
                    <a:pt x="495354" y="29600"/>
                  </a:lnTo>
                  <a:lnTo>
                    <a:pt x="504024" y="0"/>
                  </a:lnTo>
                  <a:lnTo>
                    <a:pt x="526694" y="0"/>
                  </a:lnTo>
                  <a:lnTo>
                    <a:pt x="549363" y="0"/>
                  </a:lnTo>
                  <a:lnTo>
                    <a:pt x="572033" y="0"/>
                  </a:lnTo>
                  <a:lnTo>
                    <a:pt x="594702" y="0"/>
                  </a:lnTo>
                  <a:lnTo>
                    <a:pt x="594702" y="48577"/>
                  </a:lnTo>
                  <a:lnTo>
                    <a:pt x="594702" y="97154"/>
                  </a:lnTo>
                  <a:lnTo>
                    <a:pt x="594702" y="145732"/>
                  </a:lnTo>
                  <a:lnTo>
                    <a:pt x="594702" y="194310"/>
                  </a:lnTo>
                  <a:lnTo>
                    <a:pt x="580586" y="194310"/>
                  </a:lnTo>
                  <a:lnTo>
                    <a:pt x="566445" y="194310"/>
                  </a:lnTo>
                  <a:lnTo>
                    <a:pt x="552304" y="194310"/>
                  </a:lnTo>
                  <a:lnTo>
                    <a:pt x="538187" y="194310"/>
                  </a:lnTo>
                  <a:lnTo>
                    <a:pt x="538187" y="157259"/>
                  </a:lnTo>
                  <a:lnTo>
                    <a:pt x="538187" y="120221"/>
                  </a:lnTo>
                  <a:lnTo>
                    <a:pt x="538187" y="83206"/>
                  </a:lnTo>
                  <a:lnTo>
                    <a:pt x="538187" y="46227"/>
                  </a:lnTo>
                  <a:lnTo>
                    <a:pt x="527329" y="83206"/>
                  </a:lnTo>
                  <a:lnTo>
                    <a:pt x="516470" y="120221"/>
                  </a:lnTo>
                  <a:lnTo>
                    <a:pt x="505612" y="157259"/>
                  </a:lnTo>
                  <a:lnTo>
                    <a:pt x="494753" y="194310"/>
                  </a:lnTo>
                  <a:lnTo>
                    <a:pt x="481934" y="194310"/>
                  </a:lnTo>
                  <a:lnTo>
                    <a:pt x="469133" y="194310"/>
                  </a:lnTo>
                  <a:lnTo>
                    <a:pt x="456343" y="194310"/>
                  </a:lnTo>
                  <a:lnTo>
                    <a:pt x="443560" y="194310"/>
                  </a:lnTo>
                  <a:lnTo>
                    <a:pt x="432701" y="157259"/>
                  </a:lnTo>
                  <a:lnTo>
                    <a:pt x="421843" y="120221"/>
                  </a:lnTo>
                  <a:lnTo>
                    <a:pt x="410984" y="83206"/>
                  </a:lnTo>
                  <a:lnTo>
                    <a:pt x="400126" y="46227"/>
                  </a:lnTo>
                  <a:lnTo>
                    <a:pt x="400126" y="83206"/>
                  </a:lnTo>
                  <a:lnTo>
                    <a:pt x="400126" y="120221"/>
                  </a:lnTo>
                  <a:lnTo>
                    <a:pt x="400126" y="157259"/>
                  </a:lnTo>
                  <a:lnTo>
                    <a:pt x="400126" y="194310"/>
                  </a:lnTo>
                  <a:lnTo>
                    <a:pt x="386002" y="194310"/>
                  </a:lnTo>
                  <a:lnTo>
                    <a:pt x="371881" y="194310"/>
                  </a:lnTo>
                  <a:lnTo>
                    <a:pt x="357760" y="194310"/>
                  </a:lnTo>
                  <a:lnTo>
                    <a:pt x="343636" y="194310"/>
                  </a:lnTo>
                  <a:lnTo>
                    <a:pt x="343636" y="145732"/>
                  </a:lnTo>
                  <a:lnTo>
                    <a:pt x="343636" y="97155"/>
                  </a:lnTo>
                  <a:lnTo>
                    <a:pt x="343636" y="48577"/>
                  </a:lnTo>
                  <a:lnTo>
                    <a:pt x="343636" y="0"/>
                  </a:lnTo>
                  <a:close/>
                </a:path>
                <a:path w="594994" h="194310">
                  <a:moveTo>
                    <a:pt x="103174" y="0"/>
                  </a:moveTo>
                  <a:lnTo>
                    <a:pt x="155588" y="0"/>
                  </a:lnTo>
                  <a:lnTo>
                    <a:pt x="208000" y="0"/>
                  </a:lnTo>
                  <a:lnTo>
                    <a:pt x="260412" y="0"/>
                  </a:lnTo>
                  <a:lnTo>
                    <a:pt x="312826" y="0"/>
                  </a:lnTo>
                  <a:lnTo>
                    <a:pt x="312826" y="12001"/>
                  </a:lnTo>
                  <a:lnTo>
                    <a:pt x="312826" y="24002"/>
                  </a:lnTo>
                  <a:lnTo>
                    <a:pt x="312826" y="36004"/>
                  </a:lnTo>
                  <a:lnTo>
                    <a:pt x="312826" y="48005"/>
                  </a:lnTo>
                  <a:lnTo>
                    <a:pt x="295243" y="48005"/>
                  </a:lnTo>
                  <a:lnTo>
                    <a:pt x="277658" y="48005"/>
                  </a:lnTo>
                  <a:lnTo>
                    <a:pt x="260071" y="48005"/>
                  </a:lnTo>
                  <a:lnTo>
                    <a:pt x="242481" y="48005"/>
                  </a:lnTo>
                  <a:lnTo>
                    <a:pt x="242481" y="84581"/>
                  </a:lnTo>
                  <a:lnTo>
                    <a:pt x="242481" y="121157"/>
                  </a:lnTo>
                  <a:lnTo>
                    <a:pt x="242481" y="157733"/>
                  </a:lnTo>
                  <a:lnTo>
                    <a:pt x="242481" y="194310"/>
                  </a:lnTo>
                  <a:lnTo>
                    <a:pt x="225240" y="194310"/>
                  </a:lnTo>
                  <a:lnTo>
                    <a:pt x="208000" y="194310"/>
                  </a:lnTo>
                  <a:lnTo>
                    <a:pt x="190760" y="194310"/>
                  </a:lnTo>
                  <a:lnTo>
                    <a:pt x="173520" y="194310"/>
                  </a:lnTo>
                  <a:lnTo>
                    <a:pt x="173520" y="157734"/>
                  </a:lnTo>
                  <a:lnTo>
                    <a:pt x="173520" y="121158"/>
                  </a:lnTo>
                  <a:lnTo>
                    <a:pt x="173520" y="84582"/>
                  </a:lnTo>
                  <a:lnTo>
                    <a:pt x="173520" y="48005"/>
                  </a:lnTo>
                  <a:lnTo>
                    <a:pt x="155934" y="48005"/>
                  </a:lnTo>
                  <a:lnTo>
                    <a:pt x="138347" y="48005"/>
                  </a:lnTo>
                  <a:lnTo>
                    <a:pt x="120759" y="48005"/>
                  </a:lnTo>
                  <a:lnTo>
                    <a:pt x="103174" y="48005"/>
                  </a:lnTo>
                  <a:lnTo>
                    <a:pt x="103174" y="36004"/>
                  </a:lnTo>
                  <a:lnTo>
                    <a:pt x="103174" y="24002"/>
                  </a:lnTo>
                  <a:lnTo>
                    <a:pt x="103174" y="12001"/>
                  </a:lnTo>
                  <a:lnTo>
                    <a:pt x="103174" y="0"/>
                  </a:lnTo>
                  <a:close/>
                </a:path>
                <a:path w="594994" h="194310">
                  <a:moveTo>
                    <a:pt x="0" y="0"/>
                  </a:moveTo>
                  <a:lnTo>
                    <a:pt x="17278" y="0"/>
                  </a:lnTo>
                  <a:lnTo>
                    <a:pt x="34556" y="0"/>
                  </a:lnTo>
                  <a:lnTo>
                    <a:pt x="51835" y="0"/>
                  </a:lnTo>
                  <a:lnTo>
                    <a:pt x="69113" y="0"/>
                  </a:lnTo>
                  <a:lnTo>
                    <a:pt x="69113" y="48577"/>
                  </a:lnTo>
                  <a:lnTo>
                    <a:pt x="69113" y="97154"/>
                  </a:lnTo>
                  <a:lnTo>
                    <a:pt x="69113" y="145732"/>
                  </a:lnTo>
                  <a:lnTo>
                    <a:pt x="69113" y="194310"/>
                  </a:lnTo>
                  <a:lnTo>
                    <a:pt x="51835" y="194310"/>
                  </a:lnTo>
                  <a:lnTo>
                    <a:pt x="34556" y="194310"/>
                  </a:lnTo>
                  <a:lnTo>
                    <a:pt x="17278" y="194310"/>
                  </a:lnTo>
                  <a:lnTo>
                    <a:pt x="0" y="194310"/>
                  </a:lnTo>
                  <a:lnTo>
                    <a:pt x="0" y="145732"/>
                  </a:lnTo>
                  <a:lnTo>
                    <a:pt x="0" y="97155"/>
                  </a:lnTo>
                  <a:lnTo>
                    <a:pt x="0" y="48577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99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7342" y="3031236"/>
              <a:ext cx="226250" cy="21005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0326" y="2204211"/>
              <a:ext cx="652830" cy="229488"/>
            </a:xfrm>
            <a:prstGeom prst="rect">
              <a:avLst/>
            </a:prstGeom>
          </p:spPr>
        </p:pic>
      </p:grpSp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740395" y="1608200"/>
            <a:ext cx="1353820" cy="12636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9220" rIns="0" bIns="0" rtlCol="0" vert="horz">
            <a:spAutoFit/>
          </a:bodyPr>
          <a:lstStyle/>
          <a:p>
            <a:pPr marL="1180465" marR="5080" indent="-262255">
              <a:lnSpc>
                <a:spcPts val="5170"/>
              </a:lnSpc>
              <a:spcBef>
                <a:spcPts val="320"/>
              </a:spcBef>
            </a:pPr>
            <a:r>
              <a:rPr dirty="0" b="1">
                <a:latin typeface="Georgia"/>
                <a:cs typeface="Georgia"/>
              </a:rPr>
              <a:t>Estrategia</a:t>
            </a:r>
            <a:r>
              <a:rPr dirty="0" spc="-45" b="1">
                <a:latin typeface="Georgia"/>
                <a:cs typeface="Georgia"/>
              </a:rPr>
              <a:t> </a:t>
            </a:r>
            <a:r>
              <a:rPr dirty="0" spc="-10" b="1">
                <a:latin typeface="Georgia"/>
                <a:cs typeface="Georgia"/>
              </a:rPr>
              <a:t>Ambiental </a:t>
            </a:r>
            <a:r>
              <a:rPr dirty="0" b="1">
                <a:latin typeface="Georgia"/>
                <a:cs typeface="Georgia"/>
              </a:rPr>
              <a:t>Provincia</a:t>
            </a:r>
            <a:r>
              <a:rPr dirty="0" spc="-30" b="1">
                <a:latin typeface="Georgia"/>
                <a:cs typeface="Georgia"/>
              </a:rPr>
              <a:t> </a:t>
            </a:r>
            <a:r>
              <a:rPr dirty="0" spc="-10" b="1">
                <a:latin typeface="Georgia"/>
                <a:cs typeface="Georgia"/>
              </a:rPr>
              <a:t>Artemisa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02742" y="2226310"/>
            <a:ext cx="8347709" cy="2952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Culminado</a:t>
            </a:r>
            <a:r>
              <a:rPr dirty="0" sz="3200" spc="-4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el</a:t>
            </a:r>
            <a:r>
              <a:rPr dirty="0" sz="3200" spc="-3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período</a:t>
            </a:r>
            <a:r>
              <a:rPr dirty="0" sz="3200" spc="-4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2016</a:t>
            </a:r>
            <a:r>
              <a:rPr dirty="0" sz="32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–</a:t>
            </a:r>
            <a:r>
              <a:rPr dirty="0" sz="3200" spc="-2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2020,</a:t>
            </a:r>
            <a:r>
              <a:rPr dirty="0" sz="3200" spc="-3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se</a:t>
            </a:r>
            <a:r>
              <a:rPr dirty="0" sz="32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 spc="-10">
                <a:solidFill>
                  <a:srgbClr val="4584D2"/>
                </a:solidFill>
                <a:latin typeface="Arial MT"/>
                <a:cs typeface="Arial MT"/>
              </a:rPr>
              <a:t>impone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un</a:t>
            </a:r>
            <a:r>
              <a:rPr dirty="0" sz="32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proceso</a:t>
            </a:r>
            <a:r>
              <a:rPr dirty="0" sz="32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32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actualización</a:t>
            </a:r>
            <a:r>
              <a:rPr dirty="0" sz="32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y/o</a:t>
            </a:r>
            <a:r>
              <a:rPr dirty="0" sz="32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 spc="-10">
                <a:solidFill>
                  <a:srgbClr val="4584D2"/>
                </a:solidFill>
                <a:latin typeface="Arial MT"/>
                <a:cs typeface="Arial MT"/>
              </a:rPr>
              <a:t>adecuación,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en</a:t>
            </a:r>
            <a:r>
              <a:rPr dirty="0" sz="32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el</a:t>
            </a:r>
            <a:r>
              <a:rPr dirty="0" sz="3200" spc="-2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que,</a:t>
            </a:r>
            <a:r>
              <a:rPr dirty="0" sz="3200" spc="-2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a</a:t>
            </a:r>
            <a:r>
              <a:rPr dirty="0" sz="3200" spc="-1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través</a:t>
            </a:r>
            <a:r>
              <a:rPr dirty="0" sz="32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32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 spc="-10">
                <a:solidFill>
                  <a:srgbClr val="4584D2"/>
                </a:solidFill>
                <a:latin typeface="Arial MT"/>
                <a:cs typeface="Arial MT"/>
              </a:rPr>
              <a:t>direcciones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estratégicas,</a:t>
            </a:r>
            <a:r>
              <a:rPr dirty="0" sz="3200" spc="-9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se</a:t>
            </a:r>
            <a:r>
              <a:rPr dirty="0" sz="32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encaucen</a:t>
            </a:r>
            <a:r>
              <a:rPr dirty="0" sz="32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acciones</a:t>
            </a:r>
            <a:r>
              <a:rPr dirty="0" sz="32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con</a:t>
            </a:r>
            <a:r>
              <a:rPr dirty="0" sz="32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 spc="-25">
                <a:solidFill>
                  <a:srgbClr val="4584D2"/>
                </a:solidFill>
                <a:latin typeface="Arial MT"/>
                <a:cs typeface="Arial MT"/>
              </a:rPr>
              <a:t>un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horizonte</a:t>
            </a:r>
            <a:r>
              <a:rPr dirty="0" sz="3200" spc="-4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al</a:t>
            </a:r>
            <a:r>
              <a:rPr dirty="0" sz="3200" spc="-4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2030</a:t>
            </a:r>
            <a:r>
              <a:rPr dirty="0" sz="3200" spc="-4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teniendo</a:t>
            </a:r>
            <a:r>
              <a:rPr dirty="0" sz="3200" spc="-4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en</a:t>
            </a:r>
            <a:r>
              <a:rPr dirty="0" sz="3200" spc="-4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cuenta</a:t>
            </a:r>
            <a:r>
              <a:rPr dirty="0" sz="3200" spc="-4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 spc="-25">
                <a:solidFill>
                  <a:srgbClr val="4584D2"/>
                </a:solidFill>
                <a:latin typeface="Arial MT"/>
                <a:cs typeface="Arial MT"/>
              </a:rPr>
              <a:t>dos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etapas</a:t>
            </a:r>
            <a:r>
              <a:rPr dirty="0" sz="3200" spc="-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 spc="-10">
                <a:solidFill>
                  <a:srgbClr val="4584D2"/>
                </a:solidFill>
                <a:latin typeface="Arial MT"/>
                <a:cs typeface="Arial MT"/>
              </a:rPr>
              <a:t>(2021-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2025)</a:t>
            </a:r>
            <a:r>
              <a:rPr dirty="0" sz="32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4584D2"/>
                </a:solidFill>
                <a:latin typeface="Arial MT"/>
                <a:cs typeface="Arial MT"/>
              </a:rPr>
              <a:t>y</a:t>
            </a:r>
            <a:r>
              <a:rPr dirty="0" sz="3200" spc="-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3200" spc="-10">
                <a:solidFill>
                  <a:srgbClr val="4584D2"/>
                </a:solidFill>
                <a:latin typeface="Arial MT"/>
                <a:cs typeface="Arial MT"/>
              </a:rPr>
              <a:t>(2026-2030)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10667" y="1149858"/>
            <a:ext cx="8155305" cy="5146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28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MISIÓN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0"/>
              </a:spcBef>
            </a:pP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Rectorar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Política</a:t>
            </a:r>
            <a:r>
              <a:rPr dirty="0" sz="2800" spc="-18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Ambiental</a:t>
            </a:r>
            <a:r>
              <a:rPr dirty="0" sz="2800" spc="-4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provincia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Artemisa,</a:t>
            </a:r>
            <a:r>
              <a:rPr dirty="0" sz="2800" spc="-10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en</a:t>
            </a:r>
            <a:r>
              <a:rPr dirty="0" sz="2800" spc="-7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consonancia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con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Política</a:t>
            </a:r>
            <a:r>
              <a:rPr dirty="0" sz="2800" spc="-18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Ambiental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Cubana;</a:t>
            </a:r>
            <a:r>
              <a:rPr dirty="0" sz="2800" spc="-9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caracterizar</a:t>
            </a:r>
            <a:r>
              <a:rPr dirty="0" sz="2800" spc="-10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los</a:t>
            </a:r>
            <a:r>
              <a:rPr dirty="0" sz="2800" spc="-9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principales</a:t>
            </a:r>
            <a:r>
              <a:rPr dirty="0" sz="2800" spc="-10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problemas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ambientales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Provincia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y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proponer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las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vías</a:t>
            </a:r>
            <a:r>
              <a:rPr dirty="0" sz="2800" spc="-7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e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instrumentos</a:t>
            </a:r>
            <a:r>
              <a:rPr dirty="0" sz="2800" spc="-9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para</a:t>
            </a:r>
            <a:r>
              <a:rPr dirty="0" sz="2800" spc="-9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su</a:t>
            </a:r>
            <a:r>
              <a:rPr dirty="0" sz="2800" spc="-10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prevención,</a:t>
            </a:r>
            <a:r>
              <a:rPr dirty="0" sz="2800" spc="-9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solución</a:t>
            </a:r>
            <a:r>
              <a:rPr dirty="0" sz="2800" spc="-9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o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minimización,</a:t>
            </a:r>
            <a:r>
              <a:rPr dirty="0" sz="2800" spc="-7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con</a:t>
            </a:r>
            <a:r>
              <a:rPr dirty="0" sz="2800" spc="-8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vistas</a:t>
            </a:r>
            <a:r>
              <a:rPr dirty="0" sz="2800" spc="-9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</a:t>
            </a:r>
            <a:r>
              <a:rPr dirty="0" sz="2800" spc="-8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mejorar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</a:t>
            </a:r>
            <a:r>
              <a:rPr dirty="0" sz="2800" spc="-8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protección</a:t>
            </a:r>
            <a:r>
              <a:rPr dirty="0" sz="2800" spc="-8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25">
                <a:solidFill>
                  <a:srgbClr val="4584D2"/>
                </a:solidFill>
                <a:latin typeface="Arial MT"/>
                <a:cs typeface="Arial MT"/>
              </a:rPr>
              <a:t>del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Medio</a:t>
            </a:r>
            <a:r>
              <a:rPr dirty="0" sz="2800" spc="-18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Ambiente,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calidad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2800" spc="-4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vida,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el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uso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racional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los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recursos</a:t>
            </a:r>
            <a:r>
              <a:rPr dirty="0" sz="2800" spc="-7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naturales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y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adaptación</a:t>
            </a:r>
            <a:r>
              <a:rPr dirty="0" sz="2800" spc="-4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25">
                <a:solidFill>
                  <a:srgbClr val="4584D2"/>
                </a:solidFill>
                <a:latin typeface="Arial MT"/>
                <a:cs typeface="Arial MT"/>
              </a:rPr>
              <a:t>los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efectos</a:t>
            </a:r>
            <a:r>
              <a:rPr dirty="0" sz="2800" spc="-7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del</a:t>
            </a:r>
            <a:r>
              <a:rPr dirty="0" sz="2800" spc="-7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Cambio</a:t>
            </a:r>
            <a:r>
              <a:rPr dirty="0" sz="2800" spc="-3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Climático,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en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aras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alcanzar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las</a:t>
            </a:r>
            <a:r>
              <a:rPr dirty="0" sz="2800" spc="-6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metas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</a:t>
            </a:r>
            <a:r>
              <a:rPr dirty="0" sz="2800" spc="-5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un</a:t>
            </a:r>
            <a:r>
              <a:rPr dirty="0" sz="2800" spc="-50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desarrollo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próspero</a:t>
            </a:r>
            <a:r>
              <a:rPr dirty="0" sz="2800" spc="-4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4584D2"/>
                </a:solidFill>
                <a:latin typeface="Arial MT"/>
                <a:cs typeface="Arial MT"/>
              </a:rPr>
              <a:t>y</a:t>
            </a:r>
            <a:r>
              <a:rPr dirty="0" sz="2800" spc="-65">
                <a:solidFill>
                  <a:srgbClr val="4584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4584D2"/>
                </a:solidFill>
                <a:latin typeface="Arial MT"/>
                <a:cs typeface="Arial MT"/>
              </a:rPr>
              <a:t>sostenible</a:t>
            </a:r>
            <a:r>
              <a:rPr dirty="0" sz="2800" spc="-10">
                <a:latin typeface="Arial MT"/>
                <a:cs typeface="Arial MT"/>
              </a:rPr>
              <a:t>.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2501" y="387222"/>
            <a:ext cx="859155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Georgia"/>
                <a:cs typeface="Georgia"/>
              </a:rPr>
              <a:t>Estrategia</a:t>
            </a:r>
            <a:r>
              <a:rPr dirty="0" sz="3200" spc="-90" b="1">
                <a:latin typeface="Georgia"/>
                <a:cs typeface="Georgia"/>
              </a:rPr>
              <a:t> </a:t>
            </a:r>
            <a:r>
              <a:rPr dirty="0" sz="3200" b="1">
                <a:latin typeface="Georgia"/>
                <a:cs typeface="Georgia"/>
              </a:rPr>
              <a:t>Ambiental</a:t>
            </a:r>
            <a:r>
              <a:rPr dirty="0" sz="3200" spc="-90" b="1">
                <a:latin typeface="Georgia"/>
                <a:cs typeface="Georgia"/>
              </a:rPr>
              <a:t> </a:t>
            </a:r>
            <a:r>
              <a:rPr dirty="0" sz="3200" b="1">
                <a:latin typeface="Georgia"/>
                <a:cs typeface="Georgia"/>
              </a:rPr>
              <a:t>Provincia</a:t>
            </a:r>
            <a:r>
              <a:rPr dirty="0" sz="3200" spc="-80" b="1">
                <a:latin typeface="Georgia"/>
                <a:cs typeface="Georgia"/>
              </a:rPr>
              <a:t> </a:t>
            </a:r>
            <a:r>
              <a:rPr dirty="0" sz="3200" spc="-10" b="1">
                <a:latin typeface="Georgia"/>
                <a:cs typeface="Georgia"/>
              </a:rPr>
              <a:t>Artemisa</a:t>
            </a:r>
            <a:endParaRPr sz="3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7646" y="182702"/>
            <a:ext cx="7676515" cy="10020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765425" marR="5080" indent="-2753360">
              <a:lnSpc>
                <a:spcPct val="100000"/>
              </a:lnSpc>
              <a:spcBef>
                <a:spcPts val="105"/>
              </a:spcBef>
            </a:pPr>
            <a:r>
              <a:rPr dirty="0" sz="3200" spc="-25" b="1">
                <a:latin typeface="Arial"/>
                <a:cs typeface="Arial"/>
              </a:rPr>
              <a:t>ESTRATEGIA</a:t>
            </a:r>
            <a:r>
              <a:rPr dirty="0" sz="3200" spc="-275" b="1">
                <a:latin typeface="Arial"/>
                <a:cs typeface="Arial"/>
              </a:rPr>
              <a:t> </a:t>
            </a:r>
            <a:r>
              <a:rPr dirty="0" sz="3200" spc="-20" b="1">
                <a:latin typeface="Arial"/>
                <a:cs typeface="Arial"/>
              </a:rPr>
              <a:t>AMBIENTAL</a:t>
            </a:r>
            <a:r>
              <a:rPr dirty="0" sz="3200" spc="-155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PROVINCIAL </a:t>
            </a:r>
            <a:r>
              <a:rPr dirty="0" sz="3200" b="1">
                <a:latin typeface="Arial"/>
                <a:cs typeface="Arial"/>
              </a:rPr>
              <a:t>2021</a:t>
            </a:r>
            <a:r>
              <a:rPr dirty="0" sz="3200" spc="-1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/</a:t>
            </a:r>
            <a:r>
              <a:rPr dirty="0" sz="3200" spc="-5" b="1">
                <a:latin typeface="Arial"/>
                <a:cs typeface="Arial"/>
              </a:rPr>
              <a:t> </a:t>
            </a:r>
            <a:r>
              <a:rPr dirty="0" sz="3200" spc="-20" b="1">
                <a:latin typeface="Arial"/>
                <a:cs typeface="Arial"/>
              </a:rPr>
              <a:t>2025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47217" y="1121432"/>
            <a:ext cx="7797800" cy="5488940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dirty="0" u="sng" sz="2800" b="1">
                <a:solidFill>
                  <a:srgbClr val="073D86"/>
                </a:solidFill>
                <a:uFill>
                  <a:solidFill>
                    <a:srgbClr val="073D86"/>
                  </a:solidFill>
                </a:uFill>
                <a:latin typeface="Candara"/>
                <a:cs typeface="Candara"/>
              </a:rPr>
              <a:t>OBJETIVOS</a:t>
            </a:r>
            <a:r>
              <a:rPr dirty="0" u="sng" sz="2800" spc="-130" b="1">
                <a:solidFill>
                  <a:srgbClr val="073D86"/>
                </a:solidFill>
                <a:uFill>
                  <a:solidFill>
                    <a:srgbClr val="073D86"/>
                  </a:solidFill>
                </a:uFill>
                <a:latin typeface="Candara"/>
                <a:cs typeface="Candara"/>
              </a:rPr>
              <a:t> </a:t>
            </a:r>
            <a:r>
              <a:rPr dirty="0" u="sng" sz="2800" spc="-10" b="1">
                <a:solidFill>
                  <a:srgbClr val="073D86"/>
                </a:solidFill>
                <a:uFill>
                  <a:solidFill>
                    <a:srgbClr val="073D86"/>
                  </a:solidFill>
                </a:uFill>
                <a:latin typeface="Candara"/>
                <a:cs typeface="Candara"/>
              </a:rPr>
              <a:t>ESTRATEGICOS</a:t>
            </a:r>
            <a:endParaRPr sz="2800">
              <a:latin typeface="Candara"/>
              <a:cs typeface="Candara"/>
            </a:endParaRPr>
          </a:p>
          <a:p>
            <a:pPr marL="283845" marR="203200" indent="-27178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Implementar</a:t>
            </a:r>
            <a:r>
              <a:rPr dirty="0" sz="2800" spc="-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acciones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que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garanticen</a:t>
            </a:r>
            <a:r>
              <a:rPr dirty="0" sz="2800" spc="-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uso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racional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4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recursos</a:t>
            </a:r>
            <a:r>
              <a:rPr dirty="0" sz="2800" spc="-4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naturales,</a:t>
            </a:r>
            <a:r>
              <a:rPr dirty="0" sz="2800" spc="-4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disminución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impactos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ambientales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degradación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del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medio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 ambiente.</a:t>
            </a:r>
            <a:endParaRPr sz="2800">
              <a:latin typeface="Candara"/>
              <a:cs typeface="Candara"/>
            </a:endParaRPr>
          </a:p>
          <a:p>
            <a:pPr marL="285115" marR="161290" indent="-27305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Reducir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impactos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negativos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al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medio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ambiente,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promoviendo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gestión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sostenible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el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uso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eficiente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recursos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naturales</a:t>
            </a:r>
            <a:endParaRPr sz="2800">
              <a:latin typeface="Candara"/>
              <a:cs typeface="Candara"/>
            </a:endParaRPr>
          </a:p>
          <a:p>
            <a:pPr marL="285115" marR="5080" indent="-27305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Promover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conservación,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restauración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uso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sostenible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ecosistemas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marinos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terrestres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través</a:t>
            </a:r>
            <a:r>
              <a:rPr dirty="0" sz="2800" spc="-1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1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aplicación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instrumentos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la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política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gestión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ambiental</a:t>
            </a:r>
            <a:endParaRPr sz="28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690168" y="1840761"/>
            <a:ext cx="6384925" cy="403796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285115" indent="-272415">
              <a:lnSpc>
                <a:spcPct val="100000"/>
              </a:lnSpc>
              <a:spcBef>
                <a:spcPts val="7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Sostenibilidad</a:t>
            </a:r>
            <a:endParaRPr sz="2800">
              <a:latin typeface="Candara"/>
              <a:cs typeface="Candara"/>
            </a:endParaRPr>
          </a:p>
          <a:p>
            <a:pPr marL="284480" indent="-27178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4480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Prevención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Equidad</a:t>
            </a:r>
            <a:endParaRPr sz="2800">
              <a:latin typeface="Candara"/>
              <a:cs typeface="Candara"/>
            </a:endParaRPr>
          </a:p>
          <a:p>
            <a:pPr marL="285115" marR="1823720" indent="-273050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20" b="1">
                <a:solidFill>
                  <a:srgbClr val="073D86"/>
                </a:solidFill>
                <a:latin typeface="Candara"/>
                <a:cs typeface="Candara"/>
              </a:rPr>
              <a:t>Territorialidad</a:t>
            </a:r>
            <a:r>
              <a:rPr dirty="0" sz="2800" spc="-8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(municipio)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y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descentralización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Enfoque</a:t>
            </a:r>
            <a:r>
              <a:rPr dirty="0" sz="2800" spc="-10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ecosistémico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Participación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activa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todos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actores</a:t>
            </a:r>
            <a:endParaRPr sz="2800">
              <a:latin typeface="Candara"/>
              <a:cs typeface="Candara"/>
            </a:endParaRPr>
          </a:p>
          <a:p>
            <a:pPr marL="284480" indent="-27178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4480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Ciencia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innovación.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626110" marR="5080" indent="-367665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ndara"/>
                <a:cs typeface="Candara"/>
              </a:rPr>
              <a:t>Principios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en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los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que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se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sustenta</a:t>
            </a:r>
            <a:r>
              <a:rPr dirty="0" sz="3200" spc="-3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la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gestión </a:t>
            </a:r>
            <a:r>
              <a:rPr dirty="0" sz="3200" b="1">
                <a:latin typeface="Candara"/>
                <a:cs typeface="Candara"/>
              </a:rPr>
              <a:t>ambiental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en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la</a:t>
            </a:r>
            <a:r>
              <a:rPr dirty="0" sz="3200" spc="-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provincia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5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Artemisa.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Candara"/>
                <a:cs typeface="Candara"/>
              </a:rPr>
              <a:t>Se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han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considerado</a:t>
            </a:r>
            <a:r>
              <a:rPr dirty="0" spc="-2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los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de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mayor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impacto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a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nivel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nacional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y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 spc="-25">
                <a:latin typeface="Candara"/>
                <a:cs typeface="Candara"/>
              </a:rPr>
              <a:t>que </a:t>
            </a:r>
            <a:r>
              <a:rPr dirty="0">
                <a:latin typeface="Candara"/>
                <a:cs typeface="Candara"/>
              </a:rPr>
              <a:t>tienen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una</a:t>
            </a:r>
            <a:r>
              <a:rPr dirty="0" spc="-6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fuerte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repercusión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en</a:t>
            </a:r>
            <a:r>
              <a:rPr dirty="0" spc="-5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la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provincia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tomando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 spc="-25">
                <a:latin typeface="Candara"/>
                <a:cs typeface="Candara"/>
              </a:rPr>
              <a:t>en </a:t>
            </a:r>
            <a:r>
              <a:rPr dirty="0">
                <a:latin typeface="Candara"/>
                <a:cs typeface="Candara"/>
              </a:rPr>
              <a:t>cuenta,</a:t>
            </a:r>
            <a:r>
              <a:rPr dirty="0" spc="-6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entre</a:t>
            </a:r>
            <a:r>
              <a:rPr dirty="0" spc="-8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otros</a:t>
            </a:r>
            <a:r>
              <a:rPr dirty="0" spc="-80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factores:</a:t>
            </a:r>
          </a:p>
          <a:p>
            <a:pPr marL="285115" indent="-272415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>
                <a:latin typeface="Candara"/>
                <a:cs typeface="Candara"/>
              </a:rPr>
              <a:t>Afectación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de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áreas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grandes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o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significativas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del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territorio.</a:t>
            </a: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>
                <a:latin typeface="Candara"/>
                <a:cs typeface="Candara"/>
              </a:rPr>
              <a:t>Impacto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producido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por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y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en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las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áreas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densamente</a:t>
            </a:r>
            <a:r>
              <a:rPr dirty="0" spc="-15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pobladas.</a:t>
            </a: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>
                <a:latin typeface="Candara"/>
                <a:cs typeface="Candara"/>
              </a:rPr>
              <a:t>Alteraciones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a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la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salud</a:t>
            </a:r>
            <a:r>
              <a:rPr dirty="0" spc="-2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y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la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calidad</a:t>
            </a:r>
            <a:r>
              <a:rPr dirty="0" spc="-2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de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vida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de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la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población.</a:t>
            </a:r>
          </a:p>
          <a:p>
            <a:pPr marL="285115" indent="-272415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>
                <a:latin typeface="Candara"/>
                <a:cs typeface="Candara"/>
              </a:rPr>
              <a:t>Impactos</a:t>
            </a:r>
            <a:r>
              <a:rPr dirty="0" spc="-7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en</a:t>
            </a:r>
            <a:r>
              <a:rPr dirty="0" spc="-7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la</a:t>
            </a:r>
            <a:r>
              <a:rPr dirty="0" spc="-7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seguridad</a:t>
            </a:r>
            <a:r>
              <a:rPr dirty="0" spc="-60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alimentaria.</a:t>
            </a: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>
                <a:latin typeface="Candara"/>
                <a:cs typeface="Candara"/>
              </a:rPr>
              <a:t>Efecto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de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los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cambios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globales</a:t>
            </a:r>
            <a:r>
              <a:rPr dirty="0" spc="-3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en</a:t>
            </a:r>
            <a:r>
              <a:rPr dirty="0" spc="-6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particular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los</a:t>
            </a:r>
            <a:r>
              <a:rPr dirty="0" spc="-40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cambios</a:t>
            </a:r>
          </a:p>
          <a:p>
            <a:pPr marL="285115">
              <a:lnSpc>
                <a:spcPct val="100000"/>
              </a:lnSpc>
            </a:pPr>
            <a:r>
              <a:rPr dirty="0" spc="-10">
                <a:latin typeface="Candara"/>
                <a:cs typeface="Candara"/>
              </a:rPr>
              <a:t>climáticos.</a:t>
            </a:r>
          </a:p>
          <a:p>
            <a:pPr marL="285115" indent="-272415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pc="-10">
                <a:latin typeface="Candara"/>
                <a:cs typeface="Candara"/>
              </a:rPr>
              <a:t>Consecuencias</a:t>
            </a:r>
            <a:r>
              <a:rPr dirty="0" spc="-25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económicas.</a:t>
            </a: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>
                <a:latin typeface="Candara"/>
                <a:cs typeface="Candara"/>
              </a:rPr>
              <a:t>Efecto</a:t>
            </a:r>
            <a:r>
              <a:rPr dirty="0" spc="-6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sobre</a:t>
            </a:r>
            <a:r>
              <a:rPr dirty="0" spc="-6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los</a:t>
            </a:r>
            <a:r>
              <a:rPr dirty="0" spc="-5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ecosistemas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y</a:t>
            </a:r>
            <a:r>
              <a:rPr dirty="0" spc="-55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los</a:t>
            </a:r>
            <a:r>
              <a:rPr dirty="0" spc="-50">
                <a:latin typeface="Candara"/>
                <a:cs typeface="Candara"/>
              </a:rPr>
              <a:t> </a:t>
            </a:r>
            <a:r>
              <a:rPr dirty="0">
                <a:latin typeface="Candara"/>
                <a:cs typeface="Candara"/>
              </a:rPr>
              <a:t>recursos</a:t>
            </a:r>
            <a:r>
              <a:rPr dirty="0" spc="-45">
                <a:latin typeface="Candara"/>
                <a:cs typeface="Candara"/>
              </a:rPr>
              <a:t> </a:t>
            </a:r>
            <a:r>
              <a:rPr dirty="0" spc="-10">
                <a:latin typeface="Candara"/>
                <a:cs typeface="Candara"/>
              </a:rPr>
              <a:t>biológicos.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9319" y="322580"/>
            <a:ext cx="6998334" cy="100139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693670" marR="5080" indent="-2680970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latin typeface="Candara"/>
                <a:cs typeface="Candara"/>
              </a:rPr>
              <a:t>Principales</a:t>
            </a:r>
            <a:r>
              <a:rPr dirty="0" sz="3200" spc="-6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problemas</a:t>
            </a:r>
            <a:r>
              <a:rPr dirty="0" sz="3200" spc="-7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ambientales</a:t>
            </a:r>
            <a:r>
              <a:rPr dirty="0" sz="3200" spc="-6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55" b="1">
                <a:latin typeface="Candara"/>
                <a:cs typeface="Candara"/>
              </a:rPr>
              <a:t> </a:t>
            </a:r>
            <a:r>
              <a:rPr dirty="0" sz="3200" spc="-25" b="1">
                <a:latin typeface="Candara"/>
                <a:cs typeface="Candara"/>
              </a:rPr>
              <a:t>la </a:t>
            </a:r>
            <a:r>
              <a:rPr dirty="0" sz="3200" spc="-10" b="1">
                <a:latin typeface="Candara"/>
                <a:cs typeface="Candara"/>
              </a:rPr>
              <a:t>Provincia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29590" y="1913915"/>
            <a:ext cx="8313420" cy="4464685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285115" indent="-272415">
              <a:lnSpc>
                <a:spcPct val="100000"/>
              </a:lnSpc>
              <a:spcBef>
                <a:spcPts val="434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Degradación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suelos.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33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Afectaciones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cobertura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forestal.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33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Contaminación</a:t>
            </a:r>
            <a:endParaRPr sz="2800">
              <a:latin typeface="Candara"/>
              <a:cs typeface="Candara"/>
            </a:endParaRPr>
          </a:p>
          <a:p>
            <a:pPr marL="285115" marR="437515" indent="-273050">
              <a:lnSpc>
                <a:spcPts val="3020"/>
              </a:lnSpc>
              <a:spcBef>
                <a:spcPts val="72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6972934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Pérdida</a:t>
            </a:r>
            <a:r>
              <a:rPr dirty="0" sz="2800" spc="-8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9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diversidad</a:t>
            </a:r>
            <a:r>
              <a:rPr dirty="0" sz="2800" spc="-8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biológica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9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deterioro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de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 los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bienes</a:t>
            </a:r>
            <a:r>
              <a:rPr dirty="0" sz="2800" spc="-8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9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servicios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ecosistémicos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.</a:t>
            </a:r>
            <a:endParaRPr sz="2800">
              <a:latin typeface="Candara"/>
              <a:cs typeface="Candara"/>
            </a:endParaRPr>
          </a:p>
          <a:p>
            <a:pPr marL="285115" marR="5080" indent="-273050">
              <a:lnSpc>
                <a:spcPts val="303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Carencia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dificultades</a:t>
            </a:r>
            <a:r>
              <a:rPr dirty="0" sz="28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con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disponibilidad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calidad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0" b="1">
                <a:solidFill>
                  <a:srgbClr val="073D86"/>
                </a:solidFill>
                <a:latin typeface="Candara"/>
                <a:cs typeface="Candara"/>
              </a:rPr>
              <a:t>agua.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29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Efectos</a:t>
            </a:r>
            <a:r>
              <a:rPr dirty="0" sz="2800" spc="-9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negativos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800" spc="-9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cambio</a:t>
            </a:r>
            <a:r>
              <a:rPr dirty="0" sz="2800" spc="-8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climático.</a:t>
            </a:r>
            <a:endParaRPr sz="2800">
              <a:latin typeface="Candara"/>
              <a:cs typeface="Candara"/>
            </a:endParaRPr>
          </a:p>
          <a:p>
            <a:pPr marL="285115" marR="337185" indent="-273050">
              <a:lnSpc>
                <a:spcPts val="3030"/>
              </a:lnSpc>
              <a:spcBef>
                <a:spcPts val="71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47555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Deterioro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las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condiciones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higiénica</a:t>
            </a:r>
            <a:r>
              <a:rPr dirty="0" sz="2800" spc="-1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sanitaria</a:t>
            </a:r>
            <a:r>
              <a:rPr dirty="0" sz="2800" spc="-1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en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asentamientos.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5168" y="365251"/>
            <a:ext cx="8428355" cy="1001394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842770" marR="5080" indent="-1830705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solidFill>
                  <a:srgbClr val="000000"/>
                </a:solidFill>
                <a:latin typeface="Candara"/>
                <a:cs typeface="Candara"/>
              </a:rPr>
              <a:t>CUBA:</a:t>
            </a:r>
            <a:r>
              <a:rPr dirty="0" sz="3200" spc="-55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00000"/>
                </a:solidFill>
                <a:latin typeface="Candara"/>
                <a:cs typeface="Candara"/>
              </a:rPr>
              <a:t>PRINCIPALES</a:t>
            </a:r>
            <a:r>
              <a:rPr dirty="0" sz="3200" spc="-50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00000"/>
                </a:solidFill>
                <a:latin typeface="Candara"/>
                <a:cs typeface="Candara"/>
              </a:rPr>
              <a:t>PROBLEMAS</a:t>
            </a:r>
            <a:r>
              <a:rPr dirty="0" sz="3200" spc="-60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3200" spc="-10" b="1">
                <a:solidFill>
                  <a:srgbClr val="000000"/>
                </a:solidFill>
                <a:latin typeface="Candara"/>
                <a:cs typeface="Candara"/>
              </a:rPr>
              <a:t>AMBIENTALES </a:t>
            </a:r>
            <a:r>
              <a:rPr dirty="0" sz="3200" b="1">
                <a:solidFill>
                  <a:srgbClr val="000000"/>
                </a:solidFill>
                <a:latin typeface="Candara"/>
                <a:cs typeface="Candara"/>
              </a:rPr>
              <a:t>(EAN</a:t>
            </a:r>
            <a:r>
              <a:rPr dirty="0" sz="3200" spc="-15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3200" spc="-10" b="1">
                <a:solidFill>
                  <a:srgbClr val="000000"/>
                </a:solidFill>
                <a:latin typeface="Candara"/>
                <a:cs typeface="Candara"/>
              </a:rPr>
              <a:t>2016-</a:t>
            </a:r>
            <a:r>
              <a:rPr dirty="0" sz="3200" b="1">
                <a:solidFill>
                  <a:srgbClr val="000000"/>
                </a:solidFill>
                <a:latin typeface="Candara"/>
                <a:cs typeface="Candara"/>
              </a:rPr>
              <a:t>2020</a:t>
            </a:r>
            <a:r>
              <a:rPr dirty="0" sz="3200" spc="5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3200" b="1">
                <a:solidFill>
                  <a:srgbClr val="000000"/>
                </a:solidFill>
                <a:latin typeface="Candara"/>
                <a:cs typeface="Candara"/>
              </a:rPr>
              <a:t>y</a:t>
            </a:r>
            <a:r>
              <a:rPr dirty="0" sz="3200" spc="-15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3200" spc="-25" b="1">
                <a:solidFill>
                  <a:srgbClr val="000000"/>
                </a:solidFill>
                <a:latin typeface="Candara"/>
                <a:cs typeface="Candara"/>
              </a:rPr>
              <a:t>2021-</a:t>
            </a:r>
            <a:r>
              <a:rPr dirty="0" sz="3200" spc="-10" b="1">
                <a:solidFill>
                  <a:srgbClr val="000000"/>
                </a:solidFill>
                <a:latin typeface="Candara"/>
                <a:cs typeface="Candara"/>
              </a:rPr>
              <a:t>2025)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40563" y="1497330"/>
            <a:ext cx="8650605" cy="5037455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285750" indent="-273050">
              <a:lnSpc>
                <a:spcPct val="100000"/>
              </a:lnSpc>
              <a:spcBef>
                <a:spcPts val="385"/>
              </a:spcBef>
              <a:buClr>
                <a:srgbClr val="30B6FC"/>
              </a:buClr>
              <a:buFont typeface="Symbol"/>
              <a:buChar char=""/>
              <a:tabLst>
                <a:tab pos="285750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DEGRADACIÓN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4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SUELOS.</a:t>
            </a:r>
            <a:endParaRPr sz="2400">
              <a:latin typeface="Candara"/>
              <a:cs typeface="Candara"/>
            </a:endParaRPr>
          </a:p>
          <a:p>
            <a:pPr marL="285750" indent="-273050">
              <a:lnSpc>
                <a:spcPct val="100000"/>
              </a:lnSpc>
              <a:spcBef>
                <a:spcPts val="290"/>
              </a:spcBef>
              <a:buClr>
                <a:srgbClr val="30B6FC"/>
              </a:buClr>
              <a:buFont typeface="Symbol"/>
              <a:buChar char=""/>
              <a:tabLst>
                <a:tab pos="285750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AFECTACIONES</a:t>
            </a:r>
            <a:r>
              <a:rPr dirty="0" sz="24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COBERTURA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FORESTAL.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29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CONTAMINACIÓN</a:t>
            </a:r>
            <a:endParaRPr sz="2400">
              <a:latin typeface="Candara"/>
              <a:cs typeface="Candara"/>
            </a:endParaRPr>
          </a:p>
          <a:p>
            <a:pPr marL="613410">
              <a:lnSpc>
                <a:spcPct val="100000"/>
              </a:lnSpc>
              <a:spcBef>
                <a:spcPts val="285"/>
              </a:spcBef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Residuales</a:t>
            </a:r>
            <a:r>
              <a:rPr dirty="0" sz="2400" spc="-11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líquidos.</a:t>
            </a:r>
            <a:r>
              <a:rPr dirty="0" sz="2400" spc="-11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Residuos</a:t>
            </a:r>
            <a:r>
              <a:rPr dirty="0" sz="2400" spc="-114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sólidos.</a:t>
            </a:r>
            <a:endParaRPr sz="2400">
              <a:latin typeface="Candara"/>
              <a:cs typeface="Candara"/>
            </a:endParaRPr>
          </a:p>
          <a:p>
            <a:pPr marL="745490">
              <a:lnSpc>
                <a:spcPct val="100000"/>
              </a:lnSpc>
              <a:spcBef>
                <a:spcPts val="290"/>
              </a:spcBef>
            </a:pP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Atmosférica</a:t>
            </a:r>
            <a:r>
              <a:rPr dirty="0" sz="24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sónica.</a:t>
            </a:r>
            <a:endParaRPr sz="2400">
              <a:latin typeface="Candara"/>
              <a:cs typeface="Candara"/>
            </a:endParaRPr>
          </a:p>
          <a:p>
            <a:pPr marL="613410">
              <a:lnSpc>
                <a:spcPct val="100000"/>
              </a:lnSpc>
              <a:spcBef>
                <a:spcPts val="290"/>
              </a:spcBef>
              <a:tabLst>
                <a:tab pos="482155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Productos</a:t>
            </a:r>
            <a:r>
              <a:rPr dirty="0" sz="24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químicos</a:t>
            </a:r>
            <a:r>
              <a:rPr dirty="0" sz="24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4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desechos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peligrosos.</a:t>
            </a:r>
            <a:endParaRPr sz="2400">
              <a:latin typeface="Candara"/>
              <a:cs typeface="Candara"/>
            </a:endParaRPr>
          </a:p>
          <a:p>
            <a:pPr marL="285750" marR="640715" indent="-273685">
              <a:lnSpc>
                <a:spcPts val="2590"/>
              </a:lnSpc>
              <a:spcBef>
                <a:spcPts val="615"/>
              </a:spcBef>
              <a:buClr>
                <a:srgbClr val="30B6FC"/>
              </a:buClr>
              <a:buFont typeface="Symbol"/>
              <a:buChar char=""/>
              <a:tabLst>
                <a:tab pos="285750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PÉRDIDA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DIVERSIDAD</a:t>
            </a:r>
            <a:r>
              <a:rPr dirty="0" sz="24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BIOLÓGICA</a:t>
            </a:r>
            <a:r>
              <a:rPr dirty="0" sz="24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DETERIORO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LOS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ECOSOSTEMAS</a:t>
            </a:r>
            <a:r>
              <a:rPr dirty="0" sz="2400" spc="-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50" b="1">
                <a:solidFill>
                  <a:srgbClr val="073D86"/>
                </a:solidFill>
                <a:latin typeface="Candara"/>
                <a:cs typeface="Candara"/>
              </a:rPr>
              <a:t>.</a:t>
            </a:r>
            <a:endParaRPr sz="2400">
              <a:latin typeface="Candara"/>
              <a:cs typeface="Candara"/>
            </a:endParaRPr>
          </a:p>
          <a:p>
            <a:pPr marL="285750" marR="5080" indent="-273685">
              <a:lnSpc>
                <a:spcPts val="259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750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CARENCIA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DIFICULTADES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CON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DISPONIBILIDAD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CALIDAD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 AGUA.</a:t>
            </a:r>
            <a:endParaRPr sz="2400">
              <a:latin typeface="Candara"/>
              <a:cs typeface="Candara"/>
            </a:endParaRPr>
          </a:p>
          <a:p>
            <a:pPr marL="285750" indent="-273050">
              <a:lnSpc>
                <a:spcPct val="100000"/>
              </a:lnSpc>
              <a:spcBef>
                <a:spcPts val="254"/>
              </a:spcBef>
              <a:buClr>
                <a:srgbClr val="30B6FC"/>
              </a:buClr>
              <a:buFont typeface="Symbol"/>
              <a:buChar char=""/>
              <a:tabLst>
                <a:tab pos="285750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IMPACTOS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4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CAMBIO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CLIMÁTICO.</a:t>
            </a:r>
            <a:endParaRPr sz="2400">
              <a:latin typeface="Candara"/>
              <a:cs typeface="Candara"/>
            </a:endParaRPr>
          </a:p>
          <a:p>
            <a:pPr marL="285750" marR="382270" indent="-273685">
              <a:lnSpc>
                <a:spcPts val="2590"/>
              </a:lnSpc>
              <a:spcBef>
                <a:spcPts val="615"/>
              </a:spcBef>
              <a:buClr>
                <a:srgbClr val="30B6FC"/>
              </a:buClr>
              <a:buFont typeface="Symbol"/>
              <a:buChar char=""/>
              <a:tabLst>
                <a:tab pos="285750" algn="l"/>
                <a:tab pos="4882515" algn="l"/>
                <a:tab pos="789622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DETERIORO</a:t>
            </a:r>
            <a:r>
              <a:rPr dirty="0" sz="2400" spc="-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LAS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 CONDICIONES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	HIGIÉNICA</a:t>
            </a:r>
            <a:r>
              <a:rPr dirty="0" sz="2400" spc="-8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SANITARIA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EN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ASENTAMIENTOS</a:t>
            </a:r>
            <a:r>
              <a:rPr dirty="0" sz="24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HUMNOS</a:t>
            </a:r>
            <a:endParaRPr sz="24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375" y="412495"/>
            <a:ext cx="8425180" cy="90995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022600" marR="5080" indent="-3010535">
              <a:lnSpc>
                <a:spcPct val="100000"/>
              </a:lnSpc>
              <a:spcBef>
                <a:spcPts val="105"/>
              </a:spcBef>
            </a:pPr>
            <a:r>
              <a:rPr dirty="0" sz="2900" b="1">
                <a:solidFill>
                  <a:srgbClr val="000000"/>
                </a:solidFill>
                <a:latin typeface="Candara"/>
                <a:cs typeface="Candara"/>
              </a:rPr>
              <a:t>ARTEMISA:</a:t>
            </a:r>
            <a:r>
              <a:rPr dirty="0" sz="2900" spc="-85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2900" b="1">
                <a:solidFill>
                  <a:srgbClr val="000000"/>
                </a:solidFill>
                <a:latin typeface="Candara"/>
                <a:cs typeface="Candara"/>
              </a:rPr>
              <a:t>PRINCIPALES</a:t>
            </a:r>
            <a:r>
              <a:rPr dirty="0" sz="2900" spc="-35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2900" b="1">
                <a:solidFill>
                  <a:srgbClr val="000000"/>
                </a:solidFill>
                <a:latin typeface="Candara"/>
                <a:cs typeface="Candara"/>
              </a:rPr>
              <a:t>PROBLEMAS</a:t>
            </a:r>
            <a:r>
              <a:rPr dirty="0" sz="2900" spc="-65" b="1">
                <a:solidFill>
                  <a:srgbClr val="000000"/>
                </a:solidFill>
                <a:latin typeface="Candara"/>
                <a:cs typeface="Candara"/>
              </a:rPr>
              <a:t> </a:t>
            </a:r>
            <a:r>
              <a:rPr dirty="0" sz="2900" spc="-10" b="1">
                <a:solidFill>
                  <a:srgbClr val="000000"/>
                </a:solidFill>
                <a:latin typeface="Candara"/>
                <a:cs typeface="Candara"/>
              </a:rPr>
              <a:t>AMBIENTALES </a:t>
            </a:r>
            <a:r>
              <a:rPr dirty="0" sz="2900" b="1">
                <a:solidFill>
                  <a:srgbClr val="000000"/>
                </a:solidFill>
                <a:latin typeface="Candara"/>
                <a:cs typeface="Candara"/>
              </a:rPr>
              <a:t>(EAP </a:t>
            </a:r>
            <a:r>
              <a:rPr dirty="0" sz="2900" spc="-10" b="1">
                <a:solidFill>
                  <a:srgbClr val="000000"/>
                </a:solidFill>
                <a:latin typeface="Candara"/>
                <a:cs typeface="Candara"/>
              </a:rPr>
              <a:t>2021-2025)</a:t>
            </a:r>
            <a:endParaRPr sz="29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81012"/>
            <a:ext cx="9144000" cy="5976874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28687" y="0"/>
            <a:ext cx="7358380" cy="584200"/>
          </a:xfrm>
          <a:prstGeom prst="rect"/>
          <a:solidFill>
            <a:srgbClr val="4584D2"/>
          </a:solidFill>
        </p:spPr>
        <p:txBody>
          <a:bodyPr wrap="square" lIns="0" tIns="2032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60"/>
              </a:spcBef>
            </a:pPr>
            <a:r>
              <a:rPr dirty="0" sz="3200" b="1">
                <a:latin typeface="Candara"/>
                <a:cs typeface="Candara"/>
              </a:rPr>
              <a:t>Afectaciones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al</a:t>
            </a:r>
            <a:r>
              <a:rPr dirty="0" sz="3200" spc="-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medio</a:t>
            </a:r>
            <a:r>
              <a:rPr dirty="0" sz="3200" spc="-10" b="1">
                <a:latin typeface="Candara"/>
                <a:cs typeface="Candara"/>
              </a:rPr>
              <a:t> ambiente</a:t>
            </a:r>
            <a:endParaRPr sz="3200">
              <a:latin typeface="Candara"/>
              <a:cs typeface="Candara"/>
            </a:endParaRPr>
          </a:p>
        </p:txBody>
      </p:sp>
      <p:sp>
        <p:nvSpPr>
          <p:cNvPr id="10" name="object 10" descr=""/>
          <p:cNvSpPr/>
          <p:nvPr/>
        </p:nvSpPr>
        <p:spPr>
          <a:xfrm>
            <a:off x="0" y="6429323"/>
            <a:ext cx="9144000" cy="400685"/>
          </a:xfrm>
          <a:custGeom>
            <a:avLst/>
            <a:gdLst/>
            <a:ahLst/>
            <a:cxnLst/>
            <a:rect l="l" t="t" r="r" b="b"/>
            <a:pathLst>
              <a:path w="9144000" h="400684">
                <a:moveTo>
                  <a:pt x="9144000" y="0"/>
                </a:moveTo>
                <a:lnTo>
                  <a:pt x="0" y="0"/>
                </a:lnTo>
                <a:lnTo>
                  <a:pt x="0" y="400100"/>
                </a:lnTo>
                <a:lnTo>
                  <a:pt x="9144000" y="400100"/>
                </a:lnTo>
                <a:lnTo>
                  <a:pt x="9144000" y="0"/>
                </a:lnTo>
                <a:close/>
              </a:path>
            </a:pathLst>
          </a:custGeom>
          <a:solidFill>
            <a:srgbClr val="458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78739" y="4160646"/>
            <a:ext cx="8834120" cy="2617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76595" marR="695325" indent="1056005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</a:rPr>
              <a:t>Sequías Penetraciones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del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mar</a:t>
            </a:r>
            <a:endParaRPr sz="2000">
              <a:latin typeface="Calibri"/>
              <a:cs typeface="Calibri"/>
            </a:endParaRPr>
          </a:p>
          <a:p>
            <a:pPr algn="r" marR="6350">
              <a:lnSpc>
                <a:spcPct val="100000"/>
              </a:lnSpc>
            </a:pPr>
            <a:r>
              <a:rPr dirty="0" sz="2000" b="1">
                <a:latin typeface="Calibri"/>
                <a:cs typeface="Calibri"/>
              </a:rPr>
              <a:t>Inundaciones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por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intensas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lluvias</a:t>
            </a:r>
            <a:endParaRPr sz="2000">
              <a:latin typeface="Calibri"/>
              <a:cs typeface="Calibri"/>
            </a:endParaRPr>
          </a:p>
          <a:p>
            <a:pPr algn="r" marR="5080">
              <a:lnSpc>
                <a:spcPct val="100000"/>
              </a:lnSpc>
              <a:spcBef>
                <a:spcPts val="5"/>
              </a:spcBef>
            </a:pPr>
            <a:r>
              <a:rPr dirty="0" sz="2000" spc="-10" b="1">
                <a:latin typeface="Calibri"/>
                <a:cs typeface="Calibri"/>
              </a:rPr>
              <a:t>Deslizamientos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en las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montañas</a:t>
            </a:r>
            <a:endParaRPr sz="2000">
              <a:latin typeface="Calibri"/>
              <a:cs typeface="Calibri"/>
            </a:endParaRPr>
          </a:p>
          <a:p>
            <a:pPr algn="r" marL="3865245" marR="5080" indent="2623185">
              <a:lnSpc>
                <a:spcPct val="100000"/>
              </a:lnSpc>
            </a:pPr>
            <a:r>
              <a:rPr dirty="0" sz="2000" b="1">
                <a:latin typeface="Calibri"/>
                <a:cs typeface="Calibri"/>
              </a:rPr>
              <a:t>Movimientos</a:t>
            </a:r>
            <a:r>
              <a:rPr dirty="0" sz="2000" spc="-7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sísmicos </a:t>
            </a:r>
            <a:r>
              <a:rPr dirty="0" sz="2000" spc="-25" b="1">
                <a:latin typeface="Calibri"/>
                <a:cs typeface="Calibri"/>
              </a:rPr>
              <a:t>Tala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de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arboles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afectando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bosques</a:t>
            </a:r>
            <a:r>
              <a:rPr dirty="0" sz="2000" spc="-6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y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manglares</a:t>
            </a:r>
            <a:endParaRPr sz="2000">
              <a:latin typeface="Calibri"/>
              <a:cs typeface="Calibri"/>
            </a:endParaRPr>
          </a:p>
          <a:p>
            <a:pPr algn="r" marR="34925">
              <a:lnSpc>
                <a:spcPct val="100000"/>
              </a:lnSpc>
            </a:pPr>
            <a:r>
              <a:rPr dirty="0" sz="2000" spc="-10" b="1">
                <a:latin typeface="Calibri"/>
                <a:cs typeface="Calibri"/>
              </a:rPr>
              <a:t>Contaminación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2000" spc="-20" b="1">
                <a:solidFill>
                  <a:srgbClr val="FFFFFF"/>
                </a:solidFill>
                <a:latin typeface="Calibri"/>
                <a:cs typeface="Calibri"/>
              </a:rPr>
              <a:t>Territorio</a:t>
            </a:r>
            <a:r>
              <a:rPr dirty="0" sz="20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vulnerable</a:t>
            </a:r>
            <a:r>
              <a:rPr dirty="0" sz="20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20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fenómenos</a:t>
            </a:r>
            <a:r>
              <a:rPr dirty="0" sz="20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climatológicos,</a:t>
            </a:r>
            <a:r>
              <a:rPr dirty="0" sz="20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geológicos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dirty="0" sz="20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dirty="0" sz="20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impacto</a:t>
            </a:r>
            <a:r>
              <a:rPr dirty="0" sz="2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humano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 descr=""/>
          <p:cNvSpPr/>
          <p:nvPr/>
        </p:nvSpPr>
        <p:spPr>
          <a:xfrm>
            <a:off x="4857496" y="4241603"/>
            <a:ext cx="939165" cy="392430"/>
          </a:xfrm>
          <a:custGeom>
            <a:avLst/>
            <a:gdLst/>
            <a:ahLst/>
            <a:cxnLst/>
            <a:rect l="l" t="t" r="r" b="b"/>
            <a:pathLst>
              <a:path w="939164" h="392429">
                <a:moveTo>
                  <a:pt x="385250" y="0"/>
                </a:moveTo>
                <a:lnTo>
                  <a:pt x="367664" y="1847"/>
                </a:lnTo>
                <a:lnTo>
                  <a:pt x="0" y="116020"/>
                </a:lnTo>
                <a:lnTo>
                  <a:pt x="280415" y="379799"/>
                </a:lnTo>
                <a:lnTo>
                  <a:pt x="295417" y="389145"/>
                </a:lnTo>
                <a:lnTo>
                  <a:pt x="312229" y="391896"/>
                </a:lnTo>
                <a:lnTo>
                  <a:pt x="328850" y="388121"/>
                </a:lnTo>
                <a:lnTo>
                  <a:pt x="355330" y="346080"/>
                </a:lnTo>
                <a:lnTo>
                  <a:pt x="236216" y="216104"/>
                </a:lnTo>
                <a:lnTo>
                  <a:pt x="76073" y="179139"/>
                </a:lnTo>
                <a:lnTo>
                  <a:pt x="96012" y="92525"/>
                </a:lnTo>
                <a:lnTo>
                  <a:pt x="375292" y="92525"/>
                </a:lnTo>
                <a:lnTo>
                  <a:pt x="394080" y="86683"/>
                </a:lnTo>
                <a:lnTo>
                  <a:pt x="409539" y="78241"/>
                </a:lnTo>
                <a:lnTo>
                  <a:pt x="420211" y="64966"/>
                </a:lnTo>
                <a:lnTo>
                  <a:pt x="425120" y="48642"/>
                </a:lnTo>
                <a:lnTo>
                  <a:pt x="423290" y="31057"/>
                </a:lnTo>
                <a:lnTo>
                  <a:pt x="414849" y="15545"/>
                </a:lnTo>
                <a:lnTo>
                  <a:pt x="401573" y="4879"/>
                </a:lnTo>
                <a:lnTo>
                  <a:pt x="385250" y="0"/>
                </a:lnTo>
                <a:close/>
              </a:path>
              <a:path w="939164" h="392429">
                <a:moveTo>
                  <a:pt x="256301" y="129524"/>
                </a:moveTo>
                <a:lnTo>
                  <a:pt x="172033" y="155726"/>
                </a:lnTo>
                <a:lnTo>
                  <a:pt x="236216" y="216104"/>
                </a:lnTo>
                <a:lnTo>
                  <a:pt x="918971" y="373703"/>
                </a:lnTo>
                <a:lnTo>
                  <a:pt x="938911" y="287089"/>
                </a:lnTo>
                <a:lnTo>
                  <a:pt x="256301" y="129524"/>
                </a:lnTo>
                <a:close/>
              </a:path>
              <a:path w="939164" h="392429">
                <a:moveTo>
                  <a:pt x="96012" y="92525"/>
                </a:moveTo>
                <a:lnTo>
                  <a:pt x="76073" y="179139"/>
                </a:lnTo>
                <a:lnTo>
                  <a:pt x="236216" y="216104"/>
                </a:lnTo>
                <a:lnTo>
                  <a:pt x="196111" y="178377"/>
                </a:lnTo>
                <a:lnTo>
                  <a:pt x="99187" y="178377"/>
                </a:lnTo>
                <a:lnTo>
                  <a:pt x="116458" y="103447"/>
                </a:lnTo>
                <a:lnTo>
                  <a:pt x="143328" y="103447"/>
                </a:lnTo>
                <a:lnTo>
                  <a:pt x="96012" y="92525"/>
                </a:lnTo>
                <a:close/>
              </a:path>
              <a:path w="939164" h="392429">
                <a:moveTo>
                  <a:pt x="116458" y="103447"/>
                </a:moveTo>
                <a:lnTo>
                  <a:pt x="99187" y="178377"/>
                </a:lnTo>
                <a:lnTo>
                  <a:pt x="172033" y="155726"/>
                </a:lnTo>
                <a:lnTo>
                  <a:pt x="116458" y="103447"/>
                </a:lnTo>
                <a:close/>
              </a:path>
              <a:path w="939164" h="392429">
                <a:moveTo>
                  <a:pt x="172033" y="155726"/>
                </a:moveTo>
                <a:lnTo>
                  <a:pt x="99187" y="178377"/>
                </a:lnTo>
                <a:lnTo>
                  <a:pt x="196111" y="178377"/>
                </a:lnTo>
                <a:lnTo>
                  <a:pt x="172033" y="155726"/>
                </a:lnTo>
                <a:close/>
              </a:path>
              <a:path w="939164" h="392429">
                <a:moveTo>
                  <a:pt x="143328" y="103447"/>
                </a:moveTo>
                <a:lnTo>
                  <a:pt x="116458" y="103447"/>
                </a:lnTo>
                <a:lnTo>
                  <a:pt x="172033" y="155726"/>
                </a:lnTo>
                <a:lnTo>
                  <a:pt x="256301" y="129524"/>
                </a:lnTo>
                <a:lnTo>
                  <a:pt x="143328" y="103447"/>
                </a:lnTo>
                <a:close/>
              </a:path>
              <a:path w="939164" h="392429">
                <a:moveTo>
                  <a:pt x="375292" y="92525"/>
                </a:moveTo>
                <a:lnTo>
                  <a:pt x="96012" y="92525"/>
                </a:lnTo>
                <a:lnTo>
                  <a:pt x="256301" y="129524"/>
                </a:lnTo>
                <a:lnTo>
                  <a:pt x="375292" y="9252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242417" y="1583182"/>
            <a:ext cx="8762365" cy="5147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6319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El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mal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uso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manejo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los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suelos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forma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no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sostenible,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constituye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causa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principal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aparición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en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unos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casos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o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aceleración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antrópica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en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otros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los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procesos degradativos.</a:t>
            </a:r>
            <a:endParaRPr sz="2400">
              <a:latin typeface="Arial"/>
              <a:cs typeface="Arial"/>
            </a:endParaRPr>
          </a:p>
          <a:p>
            <a:pPr marL="12700" marR="39370">
              <a:lnSpc>
                <a:spcPct val="100000"/>
              </a:lnSpc>
            </a:pP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Estos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pueden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llegar</a:t>
            </a:r>
            <a:r>
              <a:rPr dirty="0" sz="2400" spc="-4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dar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al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traste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mediano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o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largo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plazo,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con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aparición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otros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fenómenos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ambientales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aún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más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nocivos</a:t>
            </a:r>
            <a:r>
              <a:rPr dirty="0" sz="2400" spc="-5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preocupantes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para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nuestra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especie,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como</a:t>
            </a:r>
            <a:r>
              <a:rPr dirty="0" sz="2400" spc="-5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el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caso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desertificación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y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pérdida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fertilidad</a:t>
            </a:r>
            <a:r>
              <a:rPr dirty="0" sz="2400" spc="-5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natural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los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suelos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afectados.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El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dirty="0" sz="2400" b="1" i="1">
                <a:solidFill>
                  <a:srgbClr val="FF0000"/>
                </a:solidFill>
                <a:latin typeface="Arial"/>
                <a:cs typeface="Arial"/>
              </a:rPr>
              <a:t>mpobrecimiento</a:t>
            </a:r>
            <a:r>
              <a:rPr dirty="0" sz="2400" spc="-10" b="1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por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pérdida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 profundidad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efectiva</a:t>
            </a:r>
            <a:r>
              <a:rPr dirty="0" sz="2400" spc="60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y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del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contenido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materia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orgánica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algunos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suelos,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se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convierten</a:t>
            </a:r>
            <a:r>
              <a:rPr dirty="0" sz="2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un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factor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merma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los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rendimientos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agrícolas,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asociado</a:t>
            </a:r>
            <a:r>
              <a:rPr dirty="0" sz="2400" spc="-4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en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este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caso</a:t>
            </a:r>
            <a:r>
              <a:rPr dirty="0" sz="2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</a:t>
            </a:r>
            <a:r>
              <a:rPr dirty="0" sz="2400" spc="-4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la</a:t>
            </a:r>
            <a:r>
              <a:rPr dirty="0" sz="2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deforestación</a:t>
            </a:r>
            <a:r>
              <a:rPr dirty="0" sz="2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en</a:t>
            </a:r>
            <a:r>
              <a:rPr dirty="0" sz="2400" spc="-4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áreas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actividad</a:t>
            </a:r>
            <a:r>
              <a:rPr dirty="0" sz="2400" spc="-4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fuerte</a:t>
            </a:r>
            <a:r>
              <a:rPr dirty="0" sz="2400" spc="-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6FC0"/>
                </a:solidFill>
                <a:latin typeface="Arial"/>
                <a:cs typeface="Arial"/>
              </a:rPr>
              <a:t>del</a:t>
            </a:r>
            <a:r>
              <a:rPr dirty="0" sz="2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6FC0"/>
                </a:solidFill>
                <a:latin typeface="Arial"/>
                <a:cs typeface="Arial"/>
              </a:rPr>
              <a:t>carso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29869" y="269239"/>
            <a:ext cx="810577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latin typeface="Candara"/>
                <a:cs typeface="Candara"/>
              </a:rPr>
              <a:t>DEGRADACIÓN</a:t>
            </a:r>
            <a:r>
              <a:rPr dirty="0" sz="3200" spc="-5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LOS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SUELOS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EN</a:t>
            </a:r>
            <a:r>
              <a:rPr dirty="0" sz="3200" spc="-40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ARTEMISA.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29590" y="1769516"/>
            <a:ext cx="7993380" cy="497649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285115" indent="-272415">
              <a:lnSpc>
                <a:spcPct val="100000"/>
              </a:lnSpc>
              <a:spcBef>
                <a:spcPts val="7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Mal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laboreo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suelos.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Incumplimiento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paquetes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tecnológicos.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Incumplimiento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normas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riego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Mal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uso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0" b="1">
                <a:solidFill>
                  <a:srgbClr val="073D86"/>
                </a:solidFill>
                <a:latin typeface="Candara"/>
                <a:cs typeface="Candara"/>
              </a:rPr>
              <a:t>agua,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Quemas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restos</a:t>
            </a:r>
            <a:r>
              <a:rPr dirty="0" sz="2800" spc="-8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orgánicos.</a:t>
            </a:r>
            <a:endParaRPr sz="2800">
              <a:latin typeface="Candara"/>
              <a:cs typeface="Candara"/>
            </a:endParaRPr>
          </a:p>
          <a:p>
            <a:pPr marL="284480" indent="-27178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4480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Canteras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abandonadas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sin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debido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tratamiento.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Contaminación</a:t>
            </a:r>
            <a:r>
              <a:rPr dirty="0" sz="28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8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partir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vertimientos.</a:t>
            </a:r>
            <a:endParaRPr sz="2800">
              <a:latin typeface="Candara"/>
              <a:cs typeface="Candara"/>
            </a:endParaRPr>
          </a:p>
          <a:p>
            <a:pPr algn="just" marL="285115" marR="5080" indent="-27305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Cortes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capas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vegetales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suelos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otras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que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continúan</a:t>
            </a:r>
            <a:r>
              <a:rPr dirty="0" sz="2800" spc="-114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degradando</a:t>
            </a:r>
            <a:r>
              <a:rPr dirty="0" sz="2800" spc="-9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nuestros</a:t>
            </a:r>
            <a:r>
              <a:rPr dirty="0" sz="2800" spc="-1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suelos</a:t>
            </a:r>
            <a:r>
              <a:rPr dirty="0" sz="2800" spc="-10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agrícolas</a:t>
            </a:r>
            <a:r>
              <a:rPr dirty="0" sz="2800" spc="-9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y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forestales</a:t>
            </a:r>
            <a:r>
              <a:rPr dirty="0" sz="2800" spc="-8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800" spc="-9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territorio.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ctr" marL="8255" marR="5080" indent="4445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ndara"/>
                <a:cs typeface="Candara"/>
              </a:rPr>
              <a:t>Se</a:t>
            </a:r>
            <a:r>
              <a:rPr dirty="0" sz="3200" spc="-2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siguen</a:t>
            </a:r>
            <a:r>
              <a:rPr dirty="0" sz="3200" spc="-2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cometiendo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violaciones</a:t>
            </a:r>
            <a:r>
              <a:rPr dirty="0" sz="3200" spc="-4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spc="-25" b="1">
                <a:latin typeface="Candara"/>
                <a:cs typeface="Candara"/>
              </a:rPr>
              <a:t>las </a:t>
            </a:r>
            <a:r>
              <a:rPr dirty="0" sz="3200" b="1">
                <a:latin typeface="Candara"/>
                <a:cs typeface="Candara"/>
              </a:rPr>
              <a:t>normas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establecidas</a:t>
            </a:r>
            <a:r>
              <a:rPr dirty="0" sz="3200" spc="-6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para</a:t>
            </a:r>
            <a:r>
              <a:rPr dirty="0" sz="3200" spc="-3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la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conservación</a:t>
            </a:r>
            <a:r>
              <a:rPr dirty="0" sz="3200" spc="-7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y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spc="-25" b="1">
                <a:latin typeface="Candara"/>
                <a:cs typeface="Candara"/>
              </a:rPr>
              <a:t>el </a:t>
            </a:r>
            <a:r>
              <a:rPr dirty="0" sz="3200" b="1">
                <a:latin typeface="Candara"/>
                <a:cs typeface="Candara"/>
              </a:rPr>
              <a:t>mejoramiento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los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suelos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35940" y="1783842"/>
            <a:ext cx="8070850" cy="33540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9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1669414" algn="l"/>
                <a:tab pos="2260600" algn="l"/>
                <a:tab pos="2739390" algn="l"/>
                <a:tab pos="4853305" algn="l"/>
                <a:tab pos="5240655" algn="l"/>
                <a:tab pos="5926455" algn="l"/>
                <a:tab pos="7680959" algn="l"/>
              </a:tabLst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Pérdida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profundidad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contenido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de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materia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orgánica.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4773930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Compactación</a:t>
            </a:r>
            <a:r>
              <a:rPr dirty="0" sz="2800" spc="-9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intensa</a:t>
            </a:r>
            <a:r>
              <a:rPr dirty="0" sz="2800" spc="-9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9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ferralíticos</a:t>
            </a:r>
            <a:r>
              <a:rPr dirty="0" sz="2800" spc="-1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rojos</a:t>
            </a:r>
            <a:endParaRPr sz="2800">
              <a:latin typeface="Candara"/>
              <a:cs typeface="Candara"/>
            </a:endParaRPr>
          </a:p>
          <a:p>
            <a:pPr marL="285115" marR="5080" indent="-273050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1077595" algn="l"/>
                <a:tab pos="2672080" algn="l"/>
                <a:tab pos="4155440" algn="l"/>
                <a:tab pos="4978400" algn="l"/>
                <a:tab pos="6386830" algn="l"/>
                <a:tab pos="7883525" algn="l"/>
              </a:tabLst>
            </a:pP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erosión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hídrica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suelos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pardos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y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particularmente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erosión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lineal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laminar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Problemas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acidificación.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Avance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cuña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salina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0533" y="1371"/>
            <a:ext cx="6623684" cy="128143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237740" marR="5080" indent="-2225675">
              <a:lnSpc>
                <a:spcPct val="117700"/>
              </a:lnSpc>
              <a:spcBef>
                <a:spcPts val="100"/>
              </a:spcBef>
            </a:pPr>
            <a:r>
              <a:rPr dirty="0" sz="3500" b="1">
                <a:latin typeface="Candara"/>
                <a:cs typeface="Candara"/>
              </a:rPr>
              <a:t>DEGRADACIÓN</a:t>
            </a:r>
            <a:r>
              <a:rPr dirty="0" sz="3500" spc="-20" b="1">
                <a:latin typeface="Candara"/>
                <a:cs typeface="Candara"/>
              </a:rPr>
              <a:t> </a:t>
            </a:r>
            <a:r>
              <a:rPr dirty="0" sz="3500" b="1">
                <a:latin typeface="Candara"/>
                <a:cs typeface="Candara"/>
              </a:rPr>
              <a:t>DE</a:t>
            </a:r>
            <a:r>
              <a:rPr dirty="0" sz="3500" spc="-5" b="1">
                <a:latin typeface="Candara"/>
                <a:cs typeface="Candara"/>
              </a:rPr>
              <a:t> </a:t>
            </a:r>
            <a:r>
              <a:rPr dirty="0" sz="3500" b="1">
                <a:latin typeface="Candara"/>
                <a:cs typeface="Candara"/>
              </a:rPr>
              <a:t>LOS</a:t>
            </a:r>
            <a:r>
              <a:rPr dirty="0" sz="3500" spc="-35" b="1">
                <a:latin typeface="Candara"/>
                <a:cs typeface="Candara"/>
              </a:rPr>
              <a:t> </a:t>
            </a:r>
            <a:r>
              <a:rPr dirty="0" sz="3500" b="1">
                <a:latin typeface="Candara"/>
                <a:cs typeface="Candara"/>
              </a:rPr>
              <a:t>SUELOS</a:t>
            </a:r>
            <a:r>
              <a:rPr dirty="0" sz="3500" spc="-45" b="1">
                <a:latin typeface="Candara"/>
                <a:cs typeface="Candara"/>
              </a:rPr>
              <a:t> </a:t>
            </a:r>
            <a:r>
              <a:rPr dirty="0" sz="3500" spc="-25" b="1">
                <a:latin typeface="Candara"/>
                <a:cs typeface="Candara"/>
              </a:rPr>
              <a:t>EN </a:t>
            </a:r>
            <a:r>
              <a:rPr dirty="0" sz="3500" spc="-10" b="1">
                <a:latin typeface="Candara"/>
                <a:cs typeface="Candara"/>
              </a:rPr>
              <a:t>ARTEMISA.</a:t>
            </a:r>
            <a:endParaRPr sz="3500">
              <a:latin typeface="Candara"/>
              <a:cs typeface="Candar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536575" y="5259449"/>
            <a:ext cx="2574925" cy="1576705"/>
            <a:chOff x="536575" y="5259449"/>
            <a:chExt cx="2574925" cy="157670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6100" y="5268974"/>
              <a:ext cx="2555875" cy="155727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541337" y="5264212"/>
              <a:ext cx="2565400" cy="1567180"/>
            </a:xfrm>
            <a:custGeom>
              <a:avLst/>
              <a:gdLst/>
              <a:ahLst/>
              <a:cxnLst/>
              <a:rect l="l" t="t" r="r" b="b"/>
              <a:pathLst>
                <a:path w="2565400" h="1567179">
                  <a:moveTo>
                    <a:pt x="0" y="1566798"/>
                  </a:moveTo>
                  <a:lnTo>
                    <a:pt x="2565400" y="1566798"/>
                  </a:lnTo>
                  <a:lnTo>
                    <a:pt x="2565400" y="0"/>
                  </a:lnTo>
                  <a:lnTo>
                    <a:pt x="0" y="0"/>
                  </a:lnTo>
                  <a:lnTo>
                    <a:pt x="0" y="156679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67400" y="5013261"/>
            <a:ext cx="2916174" cy="161137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29590" y="1858517"/>
            <a:ext cx="8589645" cy="3830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11557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43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suelos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está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afectado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erosión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fuerte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media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(3.0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millones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hectáreas);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40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mal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drenaje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(2,7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millones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hectáreas);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70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bajo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contenido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materia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orgánica(4,7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millones</a:t>
            </a:r>
            <a:r>
              <a:rPr dirty="0" sz="24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ha)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37</a:t>
            </a:r>
            <a:r>
              <a:rPr dirty="0" sz="24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baja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retención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humedad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(2,5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millones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hectáreas);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24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compactación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(1,6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millones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hectáreas);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15</a:t>
            </a:r>
            <a:r>
              <a:rPr dirty="0" sz="24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salinidad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sodicidad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(1,0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millón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hectáreas);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12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pedregosidad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(1,0</a:t>
            </a:r>
            <a:r>
              <a:rPr dirty="0" sz="24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millón</a:t>
            </a:r>
            <a:r>
              <a:rPr dirty="0" sz="2400" spc="-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hectáreas);</a:t>
            </a:r>
            <a:endParaRPr sz="24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10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%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4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acidez,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pH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KCL</a:t>
            </a:r>
            <a:r>
              <a:rPr dirty="0" sz="24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≤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4.6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(0,7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millones</a:t>
            </a:r>
            <a:r>
              <a:rPr dirty="0" sz="2400" spc="-2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hectáreas)</a:t>
            </a:r>
            <a:endParaRPr sz="24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57175" rIns="0" bIns="0" rtlCol="0" vert="horz">
            <a:spAutoFit/>
          </a:bodyPr>
          <a:lstStyle/>
          <a:p>
            <a:pPr marL="1906905" marR="5080" indent="-145923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ndara"/>
                <a:cs typeface="Candara"/>
              </a:rPr>
              <a:t>El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recurso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natural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suelo,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muestra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un</a:t>
            </a:r>
            <a:r>
              <a:rPr dirty="0" sz="3200" spc="-5" b="1">
                <a:latin typeface="Candara"/>
                <a:cs typeface="Candara"/>
              </a:rPr>
              <a:t> </a:t>
            </a:r>
            <a:r>
              <a:rPr dirty="0" sz="3200" spc="-20" b="1">
                <a:latin typeface="Candara"/>
                <a:cs typeface="Candara"/>
              </a:rPr>
              <a:t>alto </a:t>
            </a:r>
            <a:r>
              <a:rPr dirty="0" sz="3200" b="1">
                <a:latin typeface="Candara"/>
                <a:cs typeface="Candara"/>
              </a:rPr>
              <a:t>grado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deterioro</a:t>
            </a:r>
            <a:r>
              <a:rPr dirty="0" sz="3200" spc="-40" b="1">
                <a:latin typeface="Candara"/>
                <a:cs typeface="Candara"/>
              </a:rPr>
              <a:t> </a:t>
            </a:r>
            <a:r>
              <a:rPr dirty="0" sz="3200" spc="-20" b="1">
                <a:latin typeface="Candara"/>
                <a:cs typeface="Candara"/>
              </a:rPr>
              <a:t>por: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2781300"/>
            <a:chOff x="211137" y="228600"/>
            <a:chExt cx="8723630" cy="27813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24684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1824100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1697100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16954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16795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03910" y="438099"/>
            <a:ext cx="7936865" cy="10020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 marR="5080" indent="610870">
              <a:lnSpc>
                <a:spcPct val="100000"/>
              </a:lnSpc>
              <a:spcBef>
                <a:spcPts val="105"/>
              </a:spcBef>
            </a:pPr>
            <a:r>
              <a:rPr dirty="0" sz="3200"/>
              <a:t>Llanura</a:t>
            </a:r>
            <a:r>
              <a:rPr dirty="0" sz="3200" spc="-60"/>
              <a:t> </a:t>
            </a:r>
            <a:r>
              <a:rPr dirty="0" sz="3200"/>
              <a:t>cársica</a:t>
            </a:r>
            <a:r>
              <a:rPr dirty="0" sz="3200" spc="-60"/>
              <a:t> </a:t>
            </a:r>
            <a:r>
              <a:rPr dirty="0" sz="3200"/>
              <a:t>Habana</a:t>
            </a:r>
            <a:r>
              <a:rPr dirty="0" sz="3200" spc="-50"/>
              <a:t> </a:t>
            </a:r>
            <a:r>
              <a:rPr dirty="0" sz="3200"/>
              <a:t>Matanzas</a:t>
            </a:r>
            <a:r>
              <a:rPr dirty="0" sz="3200" spc="-60"/>
              <a:t> </a:t>
            </a:r>
            <a:r>
              <a:rPr dirty="0" sz="3200"/>
              <a:t>en</a:t>
            </a:r>
            <a:r>
              <a:rPr dirty="0" sz="3200" spc="-65"/>
              <a:t> </a:t>
            </a:r>
            <a:r>
              <a:rPr dirty="0" sz="3200" spc="-25"/>
              <a:t>su </a:t>
            </a:r>
            <a:r>
              <a:rPr dirty="0" sz="3200"/>
              <a:t>porción</a:t>
            </a:r>
            <a:r>
              <a:rPr dirty="0" sz="3200" spc="-5"/>
              <a:t> </a:t>
            </a:r>
            <a:r>
              <a:rPr dirty="0" sz="3200"/>
              <a:t>norte</a:t>
            </a:r>
            <a:r>
              <a:rPr dirty="0" sz="3200" spc="-15"/>
              <a:t> </a:t>
            </a:r>
            <a:r>
              <a:rPr dirty="0" sz="3200"/>
              <a:t>evidencia</a:t>
            </a:r>
            <a:r>
              <a:rPr dirty="0" sz="3200" spc="-5"/>
              <a:t> </a:t>
            </a:r>
            <a:r>
              <a:rPr dirty="0" sz="3200"/>
              <a:t>degradación</a:t>
            </a:r>
            <a:r>
              <a:rPr dirty="0" sz="3200" spc="-5"/>
              <a:t> </a:t>
            </a:r>
            <a:r>
              <a:rPr dirty="0" sz="3200"/>
              <a:t>del </a:t>
            </a:r>
            <a:r>
              <a:rPr dirty="0" sz="3200" spc="-10"/>
              <a:t>suelo</a:t>
            </a:r>
            <a:endParaRPr sz="3200"/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0125" y="2000186"/>
            <a:ext cx="7286625" cy="412597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6456680"/>
            <a:chOff x="211137" y="228600"/>
            <a:chExt cx="8723630" cy="645668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603567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54725" y="5499100"/>
              <a:ext cx="2879725" cy="714375"/>
            </a:xfrm>
            <a:custGeom>
              <a:avLst/>
              <a:gdLst/>
              <a:ahLst/>
              <a:cxnLst/>
              <a:rect l="l" t="t" r="r" b="b"/>
              <a:pathLst>
                <a:path w="2879725" h="714375">
                  <a:moveTo>
                    <a:pt x="2879725" y="0"/>
                  </a:moveTo>
                  <a:lnTo>
                    <a:pt x="2873375" y="0"/>
                  </a:lnTo>
                  <a:lnTo>
                    <a:pt x="2751963" y="20065"/>
                  </a:lnTo>
                  <a:lnTo>
                    <a:pt x="2628519" y="42418"/>
                  </a:lnTo>
                  <a:lnTo>
                    <a:pt x="2503043" y="66928"/>
                  </a:lnTo>
                  <a:lnTo>
                    <a:pt x="2373122" y="91528"/>
                  </a:lnTo>
                  <a:lnTo>
                    <a:pt x="2241169" y="120548"/>
                  </a:lnTo>
                  <a:lnTo>
                    <a:pt x="2105025" y="149567"/>
                  </a:lnTo>
                  <a:lnTo>
                    <a:pt x="1966595" y="183057"/>
                  </a:lnTo>
                  <a:lnTo>
                    <a:pt x="1824101" y="216547"/>
                  </a:lnTo>
                  <a:lnTo>
                    <a:pt x="1566545" y="281279"/>
                  </a:lnTo>
                  <a:lnTo>
                    <a:pt x="1315339" y="339331"/>
                  </a:lnTo>
                  <a:lnTo>
                    <a:pt x="1074801" y="392899"/>
                  </a:lnTo>
                  <a:lnTo>
                    <a:pt x="842899" y="444246"/>
                  </a:lnTo>
                  <a:lnTo>
                    <a:pt x="621538" y="488899"/>
                  </a:lnTo>
                  <a:lnTo>
                    <a:pt x="406526" y="529082"/>
                  </a:lnTo>
                  <a:lnTo>
                    <a:pt x="200025" y="567029"/>
                  </a:lnTo>
                  <a:lnTo>
                    <a:pt x="0" y="600519"/>
                  </a:lnTo>
                  <a:lnTo>
                    <a:pt x="138302" y="620610"/>
                  </a:lnTo>
                  <a:lnTo>
                    <a:pt x="270255" y="638467"/>
                  </a:lnTo>
                  <a:lnTo>
                    <a:pt x="398017" y="654100"/>
                  </a:lnTo>
                  <a:lnTo>
                    <a:pt x="523621" y="667499"/>
                  </a:lnTo>
                  <a:lnTo>
                    <a:pt x="644905" y="680885"/>
                  </a:lnTo>
                  <a:lnTo>
                    <a:pt x="762000" y="689813"/>
                  </a:lnTo>
                  <a:lnTo>
                    <a:pt x="874776" y="698754"/>
                  </a:lnTo>
                  <a:lnTo>
                    <a:pt x="985393" y="705446"/>
                  </a:lnTo>
                  <a:lnTo>
                    <a:pt x="1093977" y="709904"/>
                  </a:lnTo>
                  <a:lnTo>
                    <a:pt x="1298321" y="714375"/>
                  </a:lnTo>
                  <a:lnTo>
                    <a:pt x="1396238" y="714375"/>
                  </a:lnTo>
                  <a:lnTo>
                    <a:pt x="1585595" y="709904"/>
                  </a:lnTo>
                  <a:lnTo>
                    <a:pt x="1675002" y="705446"/>
                  </a:lnTo>
                  <a:lnTo>
                    <a:pt x="1762252" y="698754"/>
                  </a:lnTo>
                  <a:lnTo>
                    <a:pt x="1845309" y="692048"/>
                  </a:lnTo>
                  <a:lnTo>
                    <a:pt x="1928368" y="683120"/>
                  </a:lnTo>
                  <a:lnTo>
                    <a:pt x="2085848" y="660793"/>
                  </a:lnTo>
                  <a:lnTo>
                    <a:pt x="2234819" y="634009"/>
                  </a:lnTo>
                  <a:lnTo>
                    <a:pt x="2375280" y="602754"/>
                  </a:lnTo>
                  <a:lnTo>
                    <a:pt x="2443353" y="584898"/>
                  </a:lnTo>
                  <a:lnTo>
                    <a:pt x="2509393" y="567029"/>
                  </a:lnTo>
                  <a:lnTo>
                    <a:pt x="2637028" y="526846"/>
                  </a:lnTo>
                  <a:lnTo>
                    <a:pt x="2758440" y="482206"/>
                  </a:lnTo>
                  <a:lnTo>
                    <a:pt x="2875406" y="435317"/>
                  </a:lnTo>
                  <a:lnTo>
                    <a:pt x="2879725" y="433095"/>
                  </a:lnTo>
                  <a:lnTo>
                    <a:pt x="2879725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22550" y="5372100"/>
              <a:ext cx="5551805" cy="849630"/>
            </a:xfrm>
            <a:custGeom>
              <a:avLst/>
              <a:gdLst/>
              <a:ahLst/>
              <a:cxnLst/>
              <a:rect l="l" t="t" r="r" b="b"/>
              <a:pathLst>
                <a:path w="5551805" h="849629">
                  <a:moveTo>
                    <a:pt x="853566" y="0"/>
                  </a:moveTo>
                  <a:lnTo>
                    <a:pt x="685419" y="0"/>
                  </a:lnTo>
                  <a:lnTo>
                    <a:pt x="527938" y="4444"/>
                  </a:lnTo>
                  <a:lnTo>
                    <a:pt x="381000" y="11175"/>
                  </a:lnTo>
                  <a:lnTo>
                    <a:pt x="244856" y="22352"/>
                  </a:lnTo>
                  <a:lnTo>
                    <a:pt x="117093" y="35687"/>
                  </a:lnTo>
                  <a:lnTo>
                    <a:pt x="0" y="53466"/>
                  </a:lnTo>
                  <a:lnTo>
                    <a:pt x="163956" y="73533"/>
                  </a:lnTo>
                  <a:lnTo>
                    <a:pt x="334137" y="95884"/>
                  </a:lnTo>
                  <a:lnTo>
                    <a:pt x="510920" y="124840"/>
                  </a:lnTo>
                  <a:lnTo>
                    <a:pt x="693927" y="156083"/>
                  </a:lnTo>
                  <a:lnTo>
                    <a:pt x="883412" y="193928"/>
                  </a:lnTo>
                  <a:lnTo>
                    <a:pt x="1079246" y="234061"/>
                  </a:lnTo>
                  <a:lnTo>
                    <a:pt x="1283589" y="278650"/>
                  </a:lnTo>
                  <a:lnTo>
                    <a:pt x="1492123" y="329920"/>
                  </a:lnTo>
                  <a:lnTo>
                    <a:pt x="1868932" y="421309"/>
                  </a:lnTo>
                  <a:lnTo>
                    <a:pt x="2226564" y="501561"/>
                  </a:lnTo>
                  <a:lnTo>
                    <a:pt x="2562860" y="575119"/>
                  </a:lnTo>
                  <a:lnTo>
                    <a:pt x="2726816" y="606336"/>
                  </a:lnTo>
                  <a:lnTo>
                    <a:pt x="2882138" y="637540"/>
                  </a:lnTo>
                  <a:lnTo>
                    <a:pt x="3035427" y="666521"/>
                  </a:lnTo>
                  <a:lnTo>
                    <a:pt x="3184398" y="691045"/>
                  </a:lnTo>
                  <a:lnTo>
                    <a:pt x="3329178" y="715568"/>
                  </a:lnTo>
                  <a:lnTo>
                    <a:pt x="3469640" y="737857"/>
                  </a:lnTo>
                  <a:lnTo>
                    <a:pt x="3605911" y="755688"/>
                  </a:lnTo>
                  <a:lnTo>
                    <a:pt x="3737864" y="773518"/>
                  </a:lnTo>
                  <a:lnTo>
                    <a:pt x="3865626" y="789127"/>
                  </a:lnTo>
                  <a:lnTo>
                    <a:pt x="3991229" y="804735"/>
                  </a:lnTo>
                  <a:lnTo>
                    <a:pt x="4112514" y="815873"/>
                  </a:lnTo>
                  <a:lnTo>
                    <a:pt x="4229608" y="824788"/>
                  </a:lnTo>
                  <a:lnTo>
                    <a:pt x="4342383" y="833704"/>
                  </a:lnTo>
                  <a:lnTo>
                    <a:pt x="4453128" y="840397"/>
                  </a:lnTo>
                  <a:lnTo>
                    <a:pt x="4665980" y="849312"/>
                  </a:lnTo>
                  <a:lnTo>
                    <a:pt x="4863973" y="849312"/>
                  </a:lnTo>
                  <a:lnTo>
                    <a:pt x="5051298" y="844854"/>
                  </a:lnTo>
                  <a:lnTo>
                    <a:pt x="5140706" y="840397"/>
                  </a:lnTo>
                  <a:lnTo>
                    <a:pt x="5227955" y="833704"/>
                  </a:lnTo>
                  <a:lnTo>
                    <a:pt x="5313045" y="824788"/>
                  </a:lnTo>
                  <a:lnTo>
                    <a:pt x="5474843" y="806958"/>
                  </a:lnTo>
                  <a:lnTo>
                    <a:pt x="5551424" y="795807"/>
                  </a:lnTo>
                  <a:lnTo>
                    <a:pt x="5430139" y="780211"/>
                  </a:lnTo>
                  <a:lnTo>
                    <a:pt x="5304535" y="764603"/>
                  </a:lnTo>
                  <a:lnTo>
                    <a:pt x="5042789" y="726706"/>
                  </a:lnTo>
                  <a:lnTo>
                    <a:pt x="4766056" y="679894"/>
                  </a:lnTo>
                  <a:lnTo>
                    <a:pt x="4474336" y="628624"/>
                  </a:lnTo>
                  <a:lnTo>
                    <a:pt x="4165727" y="566204"/>
                  </a:lnTo>
                  <a:lnTo>
                    <a:pt x="3840099" y="497103"/>
                  </a:lnTo>
                  <a:lnTo>
                    <a:pt x="3497326" y="416852"/>
                  </a:lnTo>
                  <a:lnTo>
                    <a:pt x="3135503" y="329920"/>
                  </a:lnTo>
                  <a:lnTo>
                    <a:pt x="2992882" y="296481"/>
                  </a:lnTo>
                  <a:lnTo>
                    <a:pt x="2854452" y="263042"/>
                  </a:lnTo>
                  <a:lnTo>
                    <a:pt x="2586354" y="205105"/>
                  </a:lnTo>
                  <a:lnTo>
                    <a:pt x="2456434" y="180594"/>
                  </a:lnTo>
                  <a:lnTo>
                    <a:pt x="2330830" y="156083"/>
                  </a:lnTo>
                  <a:lnTo>
                    <a:pt x="2207387" y="133731"/>
                  </a:lnTo>
                  <a:lnTo>
                    <a:pt x="2086102" y="113665"/>
                  </a:lnTo>
                  <a:lnTo>
                    <a:pt x="1969008" y="95884"/>
                  </a:lnTo>
                  <a:lnTo>
                    <a:pt x="1851914" y="80263"/>
                  </a:lnTo>
                  <a:lnTo>
                    <a:pt x="1630552" y="51308"/>
                  </a:lnTo>
                  <a:lnTo>
                    <a:pt x="1419860" y="31241"/>
                  </a:lnTo>
                  <a:lnTo>
                    <a:pt x="1221866" y="15621"/>
                  </a:lnTo>
                  <a:lnTo>
                    <a:pt x="1032383" y="4444"/>
                  </a:lnTo>
                  <a:lnTo>
                    <a:pt x="853566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32100" y="5370576"/>
              <a:ext cx="6096000" cy="787400"/>
            </a:xfrm>
            <a:custGeom>
              <a:avLst/>
              <a:gdLst/>
              <a:ahLst/>
              <a:cxnLst/>
              <a:rect l="l" t="t" r="r" b="b"/>
              <a:pathLst>
                <a:path w="6096000" h="787400">
                  <a:moveTo>
                    <a:pt x="0" y="90805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498" y="59562"/>
                  </a:lnTo>
                  <a:lnTo>
                    <a:pt x="238379" y="50546"/>
                  </a:lnTo>
                  <a:lnTo>
                    <a:pt x="312800" y="41656"/>
                  </a:lnTo>
                  <a:lnTo>
                    <a:pt x="395858" y="34925"/>
                  </a:lnTo>
                  <a:lnTo>
                    <a:pt x="491616" y="28321"/>
                  </a:lnTo>
                  <a:lnTo>
                    <a:pt x="595884" y="21590"/>
                  </a:lnTo>
                  <a:lnTo>
                    <a:pt x="712977" y="17145"/>
                  </a:lnTo>
                  <a:lnTo>
                    <a:pt x="840613" y="14859"/>
                  </a:lnTo>
                  <a:lnTo>
                    <a:pt x="978915" y="12700"/>
                  </a:lnTo>
                  <a:lnTo>
                    <a:pt x="1127887" y="14859"/>
                  </a:lnTo>
                  <a:lnTo>
                    <a:pt x="1287526" y="19304"/>
                  </a:lnTo>
                  <a:lnTo>
                    <a:pt x="1459991" y="28321"/>
                  </a:lnTo>
                  <a:lnTo>
                    <a:pt x="1642999" y="39370"/>
                  </a:lnTo>
                  <a:lnTo>
                    <a:pt x="1836674" y="57277"/>
                  </a:lnTo>
                  <a:lnTo>
                    <a:pt x="2043049" y="77343"/>
                  </a:lnTo>
                  <a:lnTo>
                    <a:pt x="2262251" y="101981"/>
                  </a:lnTo>
                  <a:lnTo>
                    <a:pt x="2492121" y="130937"/>
                  </a:lnTo>
                  <a:lnTo>
                    <a:pt x="2734691" y="166624"/>
                  </a:lnTo>
                  <a:lnTo>
                    <a:pt x="2987929" y="206883"/>
                  </a:lnTo>
                  <a:lnTo>
                    <a:pt x="3253994" y="253758"/>
                  </a:lnTo>
                  <a:lnTo>
                    <a:pt x="3532759" y="309562"/>
                  </a:lnTo>
                  <a:lnTo>
                    <a:pt x="3824351" y="369849"/>
                  </a:lnTo>
                  <a:lnTo>
                    <a:pt x="4128643" y="436829"/>
                  </a:lnTo>
                  <a:lnTo>
                    <a:pt x="4445761" y="512737"/>
                  </a:lnTo>
                  <a:lnTo>
                    <a:pt x="4775708" y="595337"/>
                  </a:lnTo>
                  <a:lnTo>
                    <a:pt x="5118354" y="686866"/>
                  </a:lnTo>
                  <a:lnTo>
                    <a:pt x="5473700" y="787336"/>
                  </a:lnTo>
                </a:path>
                <a:path w="6096000" h="787400">
                  <a:moveTo>
                    <a:pt x="2784475" y="650811"/>
                  </a:moveTo>
                  <a:lnTo>
                    <a:pt x="2880233" y="624065"/>
                  </a:lnTo>
                  <a:lnTo>
                    <a:pt x="3141979" y="554964"/>
                  </a:lnTo>
                  <a:lnTo>
                    <a:pt x="3322954" y="508152"/>
                  </a:lnTo>
                  <a:lnTo>
                    <a:pt x="3531489" y="456882"/>
                  </a:lnTo>
                  <a:lnTo>
                    <a:pt x="3763518" y="401154"/>
                  </a:lnTo>
                  <a:lnTo>
                    <a:pt x="4012438" y="340982"/>
                  </a:lnTo>
                  <a:lnTo>
                    <a:pt x="4276344" y="283019"/>
                  </a:lnTo>
                  <a:lnTo>
                    <a:pt x="4546600" y="225069"/>
                  </a:lnTo>
                  <a:lnTo>
                    <a:pt x="4823333" y="171577"/>
                  </a:lnTo>
                  <a:lnTo>
                    <a:pt x="5097907" y="120268"/>
                  </a:lnTo>
                  <a:lnTo>
                    <a:pt x="5234051" y="98043"/>
                  </a:lnTo>
                  <a:lnTo>
                    <a:pt x="5366004" y="75692"/>
                  </a:lnTo>
                  <a:lnTo>
                    <a:pt x="5497957" y="57912"/>
                  </a:lnTo>
                  <a:lnTo>
                    <a:pt x="5625719" y="40005"/>
                  </a:lnTo>
                  <a:lnTo>
                    <a:pt x="5751195" y="26670"/>
                  </a:lnTo>
                  <a:lnTo>
                    <a:pt x="5870448" y="15493"/>
                  </a:lnTo>
                  <a:lnTo>
                    <a:pt x="5985383" y="6604"/>
                  </a:lnTo>
                  <a:lnTo>
                    <a:pt x="6096000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5354701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049"/>
                  </a:lnTo>
                  <a:lnTo>
                    <a:pt x="994092" y="22225"/>
                  </a:lnTo>
                  <a:lnTo>
                    <a:pt x="874890" y="33401"/>
                  </a:lnTo>
                  <a:lnTo>
                    <a:pt x="762063" y="49021"/>
                  </a:lnTo>
                  <a:lnTo>
                    <a:pt x="659891" y="64643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9"/>
                  </a:lnTo>
                  <a:lnTo>
                    <a:pt x="206476" y="178562"/>
                  </a:lnTo>
                  <a:lnTo>
                    <a:pt x="157518" y="196342"/>
                  </a:lnTo>
                  <a:lnTo>
                    <a:pt x="51092" y="241007"/>
                  </a:lnTo>
                  <a:lnTo>
                    <a:pt x="0" y="267792"/>
                  </a:lnTo>
                  <a:lnTo>
                    <a:pt x="0" y="1330261"/>
                  </a:lnTo>
                  <a:lnTo>
                    <a:pt x="8718994" y="1330261"/>
                  </a:lnTo>
                  <a:lnTo>
                    <a:pt x="8723312" y="1323568"/>
                  </a:lnTo>
                  <a:lnTo>
                    <a:pt x="8723312" y="569125"/>
                  </a:lnTo>
                  <a:lnTo>
                    <a:pt x="8718994" y="571347"/>
                  </a:lnTo>
                  <a:lnTo>
                    <a:pt x="8638222" y="604837"/>
                  </a:lnTo>
                  <a:lnTo>
                    <a:pt x="8557323" y="636079"/>
                  </a:lnTo>
                  <a:lnTo>
                    <a:pt x="8472106" y="665099"/>
                  </a:lnTo>
                  <a:lnTo>
                    <a:pt x="8384857" y="691883"/>
                  </a:lnTo>
                  <a:lnTo>
                    <a:pt x="8295449" y="718667"/>
                  </a:lnTo>
                  <a:lnTo>
                    <a:pt x="8201850" y="743216"/>
                  </a:lnTo>
                  <a:lnTo>
                    <a:pt x="8105965" y="763308"/>
                  </a:lnTo>
                  <a:lnTo>
                    <a:pt x="8005889" y="783399"/>
                  </a:lnTo>
                  <a:lnTo>
                    <a:pt x="7901622" y="801255"/>
                  </a:lnTo>
                  <a:lnTo>
                    <a:pt x="7793037" y="814654"/>
                  </a:lnTo>
                  <a:lnTo>
                    <a:pt x="7680261" y="828040"/>
                  </a:lnTo>
                  <a:lnTo>
                    <a:pt x="7563167" y="836968"/>
                  </a:lnTo>
                  <a:lnTo>
                    <a:pt x="7441882" y="845896"/>
                  </a:lnTo>
                  <a:lnTo>
                    <a:pt x="7314120" y="850366"/>
                  </a:lnTo>
                  <a:lnTo>
                    <a:pt x="7182167" y="850366"/>
                  </a:lnTo>
                  <a:lnTo>
                    <a:pt x="7043737" y="848131"/>
                  </a:lnTo>
                  <a:lnTo>
                    <a:pt x="6899084" y="843661"/>
                  </a:lnTo>
                  <a:lnTo>
                    <a:pt x="6749986" y="836968"/>
                  </a:lnTo>
                  <a:lnTo>
                    <a:pt x="6594665" y="825804"/>
                  </a:lnTo>
                  <a:lnTo>
                    <a:pt x="6430708" y="810183"/>
                  </a:lnTo>
                  <a:lnTo>
                    <a:pt x="6260401" y="792327"/>
                  </a:lnTo>
                  <a:lnTo>
                    <a:pt x="6083744" y="770001"/>
                  </a:lnTo>
                  <a:lnTo>
                    <a:pt x="5900737" y="745451"/>
                  </a:lnTo>
                  <a:lnTo>
                    <a:pt x="5709094" y="716432"/>
                  </a:lnTo>
                  <a:lnTo>
                    <a:pt x="5509069" y="682955"/>
                  </a:lnTo>
                  <a:lnTo>
                    <a:pt x="5302567" y="645007"/>
                  </a:lnTo>
                  <a:lnTo>
                    <a:pt x="5085397" y="602602"/>
                  </a:lnTo>
                  <a:lnTo>
                    <a:pt x="4861877" y="557961"/>
                  </a:lnTo>
                  <a:lnTo>
                    <a:pt x="4627689" y="506615"/>
                  </a:lnTo>
                  <a:lnTo>
                    <a:pt x="4387151" y="453047"/>
                  </a:lnTo>
                  <a:lnTo>
                    <a:pt x="4136072" y="395020"/>
                  </a:lnTo>
                  <a:lnTo>
                    <a:pt x="3874198" y="330288"/>
                  </a:lnTo>
                  <a:lnTo>
                    <a:pt x="3614483" y="267792"/>
                  </a:lnTo>
                  <a:lnTo>
                    <a:pt x="3363277" y="214249"/>
                  </a:lnTo>
                  <a:lnTo>
                    <a:pt x="3122739" y="165100"/>
                  </a:lnTo>
                  <a:lnTo>
                    <a:pt x="2892869" y="124968"/>
                  </a:lnTo>
                  <a:lnTo>
                    <a:pt x="2673667" y="91440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225"/>
                  </a:lnTo>
                  <a:lnTo>
                    <a:pt x="1890204" y="11049"/>
                  </a:lnTo>
                  <a:lnTo>
                    <a:pt x="1720024" y="2159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8625" y="1000125"/>
              <a:ext cx="8286750" cy="557212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594" rIns="0" bIns="0" rtlCol="0" vert="horz">
            <a:spAutoFit/>
          </a:bodyPr>
          <a:lstStyle/>
          <a:p>
            <a:pPr marL="1548765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solidFill>
                  <a:srgbClr val="000000"/>
                </a:solidFill>
                <a:latin typeface="Arial"/>
                <a:cs typeface="Arial"/>
              </a:rPr>
              <a:t>Sierra</a:t>
            </a:r>
            <a:r>
              <a:rPr dirty="0" sz="3600" spc="-20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600" b="1">
                <a:solidFill>
                  <a:srgbClr val="000000"/>
                </a:solidFill>
                <a:latin typeface="Arial"/>
                <a:cs typeface="Arial"/>
              </a:rPr>
              <a:t>del </a:t>
            </a:r>
            <a:r>
              <a:rPr dirty="0" sz="3600" spc="-10" b="1">
                <a:solidFill>
                  <a:srgbClr val="000000"/>
                </a:solidFill>
                <a:latin typeface="Arial"/>
                <a:cs typeface="Arial"/>
              </a:rPr>
              <a:t>Rosario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29590" y="1494790"/>
            <a:ext cx="8401050" cy="45491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5115" marR="139065" indent="-273050">
              <a:lnSpc>
                <a:spcPct val="100000"/>
              </a:lnSpc>
              <a:spcBef>
                <a:spcPts val="9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Para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período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0" b="1">
                <a:solidFill>
                  <a:srgbClr val="073D86"/>
                </a:solidFill>
                <a:latin typeface="Candara"/>
                <a:cs typeface="Candara"/>
              </a:rPr>
              <a:t>2021-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2025,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detener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degradación</a:t>
            </a:r>
            <a:r>
              <a:rPr dirty="0" sz="28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de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suelos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agrícolas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provincia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constituye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la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primera</a:t>
            </a:r>
            <a:r>
              <a:rPr dirty="0" sz="2800" spc="-1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prioridad.</a:t>
            </a:r>
            <a:endParaRPr sz="2800">
              <a:latin typeface="Candara"/>
              <a:cs typeface="Candara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u="sng" sz="2800" b="1">
                <a:solidFill>
                  <a:srgbClr val="073D86"/>
                </a:solidFill>
                <a:uFill>
                  <a:solidFill>
                    <a:srgbClr val="073D86"/>
                  </a:solidFill>
                </a:uFill>
                <a:latin typeface="Candara"/>
                <a:cs typeface="Candara"/>
              </a:rPr>
              <a:t>Objetivos</a:t>
            </a:r>
            <a:r>
              <a:rPr dirty="0" u="sng" sz="2800" spc="-130" b="1">
                <a:solidFill>
                  <a:srgbClr val="073D86"/>
                </a:solidFill>
                <a:uFill>
                  <a:solidFill>
                    <a:srgbClr val="073D86"/>
                  </a:solidFill>
                </a:uFill>
                <a:latin typeface="Candara"/>
                <a:cs typeface="Candara"/>
              </a:rPr>
              <a:t> </a:t>
            </a:r>
            <a:r>
              <a:rPr dirty="0" u="sng" sz="2800" spc="-10" b="1">
                <a:solidFill>
                  <a:srgbClr val="073D86"/>
                </a:solidFill>
                <a:uFill>
                  <a:solidFill>
                    <a:srgbClr val="073D86"/>
                  </a:solidFill>
                </a:uFill>
                <a:latin typeface="Candara"/>
                <a:cs typeface="Candara"/>
              </a:rPr>
              <a:t>Específicos</a:t>
            </a:r>
            <a:r>
              <a:rPr dirty="0" u="sng" sz="2800" spc="-10">
                <a:solidFill>
                  <a:srgbClr val="073D86"/>
                </a:solidFill>
                <a:uFill>
                  <a:solidFill>
                    <a:srgbClr val="073D86"/>
                  </a:solidFill>
                </a:uFill>
                <a:latin typeface="Candara"/>
                <a:cs typeface="Candara"/>
              </a:rPr>
              <a:t>:</a:t>
            </a:r>
            <a:endParaRPr sz="2800">
              <a:latin typeface="Candara"/>
              <a:cs typeface="Candara"/>
            </a:endParaRPr>
          </a:p>
          <a:p>
            <a:pPr marL="283845" marR="127000" indent="-27178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Detener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procesos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 degradación</a:t>
            </a:r>
            <a:r>
              <a:rPr dirty="0" sz="2800" spc="-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1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suelos,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aplicando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sistemas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manejos</a:t>
            </a:r>
            <a:r>
              <a:rPr dirty="0" sz="2800" spc="-4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dirigidos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la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sostenibilidad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agrícola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suelos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productivos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la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provincia.</a:t>
            </a:r>
            <a:endParaRPr sz="2800">
              <a:latin typeface="Candara"/>
              <a:cs typeface="Candara"/>
            </a:endParaRPr>
          </a:p>
          <a:p>
            <a:pPr marL="285115" marR="5080" indent="-27305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Disminuir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las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áreas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provincia</a:t>
            </a:r>
            <a:r>
              <a:rPr dirty="0" sz="2800" spc="-4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que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están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afectadas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procesos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desertificación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sequía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31160" y="455421"/>
            <a:ext cx="428561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Conclusión</a:t>
            </a:r>
            <a:r>
              <a:rPr dirty="0" spc="-105"/>
              <a:t> </a:t>
            </a:r>
            <a:r>
              <a:rPr dirty="0" spc="-10"/>
              <a:t>parcial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8739" y="1445767"/>
            <a:ext cx="8814435" cy="5293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incendios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forestales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son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causa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mayor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afectación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bosques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provincia.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mayoría</a:t>
            </a:r>
            <a:r>
              <a:rPr dirty="0" sz="2400" spc="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incendios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inician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potreros,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campos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caña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cultivos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agrícolas,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finalmente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llegan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bosques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los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afectan.</a:t>
            </a:r>
            <a:endParaRPr sz="2400">
              <a:latin typeface="Arial"/>
              <a:cs typeface="Arial"/>
            </a:endParaRPr>
          </a:p>
          <a:p>
            <a:pPr marL="285115" marR="193675" indent="-273050">
              <a:lnSpc>
                <a:spcPct val="100000"/>
              </a:lnSpc>
              <a:spcBef>
                <a:spcPts val="575"/>
              </a:spcBef>
              <a:buFont typeface="Symbol"/>
              <a:buChar char=""/>
              <a:tabLst>
                <a:tab pos="285115" algn="l"/>
                <a:tab pos="368935" algn="l"/>
              </a:tabLst>
            </a:pPr>
            <a:r>
              <a:rPr dirty="0" sz="2400">
                <a:solidFill>
                  <a:srgbClr val="30B6FC"/>
                </a:solidFill>
                <a:latin typeface="Times New Roman"/>
                <a:cs typeface="Times New Roman"/>
              </a:rPr>
              <a:t>	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Existen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problemas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calidad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mayoría</a:t>
            </a:r>
            <a:r>
              <a:rPr dirty="0" sz="2400" spc="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bosques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naturales,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como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consecuencia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inadecuado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manejo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explotación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etapas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anteriores,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sobre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todo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en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cuencas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hidrográficas</a:t>
            </a:r>
            <a:r>
              <a:rPr dirty="0" sz="2400" spc="-8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más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importantes.</a:t>
            </a:r>
            <a:endParaRPr sz="2400">
              <a:latin typeface="Arial"/>
              <a:cs typeface="Arial"/>
            </a:endParaRPr>
          </a:p>
          <a:p>
            <a:pPr marL="285115" marR="72390" indent="-273050">
              <a:lnSpc>
                <a:spcPct val="100000"/>
              </a:lnSpc>
              <a:spcBef>
                <a:spcPts val="58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plantaciones,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supervivencia y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logro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árboles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adultos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han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mejorado,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pero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aún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valores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alcanzados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bajos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distan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niveles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deseados;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así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como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es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insuficiente</a:t>
            </a:r>
            <a:r>
              <a:rPr dirty="0" sz="2400" spc="-8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gama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especies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forestales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utilizadas</a:t>
            </a:r>
            <a:r>
              <a:rPr dirty="0" sz="2400" spc="-8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para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toda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actividad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forestal,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92886" y="379603"/>
            <a:ext cx="710057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Candara"/>
                <a:cs typeface="Candara"/>
              </a:rPr>
              <a:t>Afectaciones</a:t>
            </a:r>
            <a:r>
              <a:rPr dirty="0" sz="3600" spc="-6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a</a:t>
            </a:r>
            <a:r>
              <a:rPr dirty="0" sz="3600" spc="-4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la</a:t>
            </a:r>
            <a:r>
              <a:rPr dirty="0" sz="3600" spc="-2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cobertura</a:t>
            </a:r>
            <a:r>
              <a:rPr dirty="0" sz="3600" spc="-50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forestal</a:t>
            </a:r>
            <a:r>
              <a:rPr dirty="0" sz="3600" spc="-10"/>
              <a:t>.</a:t>
            </a:r>
            <a:endParaRPr sz="3600">
              <a:latin typeface="Candara"/>
              <a:cs typeface="Candar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20101" y="300100"/>
            <a:ext cx="973137" cy="9334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2781300"/>
            <a:chOff x="211137" y="228600"/>
            <a:chExt cx="8723630" cy="27813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24684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1824100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1697100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16954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16795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18591" y="374091"/>
            <a:ext cx="8166734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14655" marR="5080" indent="-402590">
              <a:lnSpc>
                <a:spcPct val="100000"/>
              </a:lnSpc>
              <a:spcBef>
                <a:spcPts val="100"/>
              </a:spcBef>
              <a:tabLst>
                <a:tab pos="2105025" algn="l"/>
                <a:tab pos="2782570" algn="l"/>
              </a:tabLst>
            </a:pPr>
            <a:r>
              <a:rPr dirty="0" sz="3600"/>
              <a:t>Deforestación</a:t>
            </a:r>
            <a:r>
              <a:rPr dirty="0" sz="3600" spc="-30"/>
              <a:t> </a:t>
            </a:r>
            <a:r>
              <a:rPr dirty="0" sz="3600"/>
              <a:t>y</a:t>
            </a:r>
            <a:r>
              <a:rPr dirty="0" sz="3600" spc="-25"/>
              <a:t> </a:t>
            </a:r>
            <a:r>
              <a:rPr dirty="0" sz="3600"/>
              <a:t>terraceo</a:t>
            </a:r>
            <a:r>
              <a:rPr dirty="0" sz="3600" spc="-30"/>
              <a:t> </a:t>
            </a:r>
            <a:r>
              <a:rPr dirty="0" sz="3600"/>
              <a:t>para</a:t>
            </a:r>
            <a:r>
              <a:rPr dirty="0" sz="3600" spc="-35"/>
              <a:t> </a:t>
            </a:r>
            <a:r>
              <a:rPr dirty="0" sz="3600" spc="-10"/>
              <a:t>repoblación forestal</a:t>
            </a:r>
            <a:r>
              <a:rPr dirty="0" sz="3600"/>
              <a:t>	</a:t>
            </a:r>
            <a:r>
              <a:rPr dirty="0" sz="3600" spc="-25"/>
              <a:t>en</a:t>
            </a:r>
            <a:r>
              <a:rPr dirty="0" sz="3600"/>
              <a:t>	Sierra</a:t>
            </a:r>
            <a:r>
              <a:rPr dirty="0" sz="3600" spc="-30"/>
              <a:t> </a:t>
            </a:r>
            <a:r>
              <a:rPr dirty="0" sz="3600"/>
              <a:t>del</a:t>
            </a:r>
            <a:r>
              <a:rPr dirty="0" sz="3600" spc="-30"/>
              <a:t> </a:t>
            </a:r>
            <a:r>
              <a:rPr dirty="0" sz="3600"/>
              <a:t>Rosario</a:t>
            </a:r>
            <a:r>
              <a:rPr dirty="0" sz="3600" spc="-45"/>
              <a:t> </a:t>
            </a:r>
            <a:r>
              <a:rPr dirty="0" sz="3600"/>
              <a:t>en</a:t>
            </a:r>
            <a:r>
              <a:rPr dirty="0" sz="3600" spc="-30"/>
              <a:t> </a:t>
            </a:r>
            <a:r>
              <a:rPr dirty="0" sz="3600" spc="-20"/>
              <a:t>1968</a:t>
            </a:r>
            <a:endParaRPr sz="3600"/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2937" y="1714500"/>
            <a:ext cx="828675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8739" y="1367154"/>
            <a:ext cx="8793480" cy="50012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construcción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Dique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Sur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traído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como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consecuencia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tramo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entre</a:t>
            </a:r>
            <a:r>
              <a:rPr dirty="0" sz="2400" spc="-10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Artemisa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Güira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Melena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parte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norte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obra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convirtió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una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laguna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bosques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han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muerto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agua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estancada.</a:t>
            </a:r>
            <a:endParaRPr sz="2400">
              <a:latin typeface="Arial"/>
              <a:cs typeface="Arial"/>
            </a:endParaRPr>
          </a:p>
          <a:p>
            <a:pPr marL="285115" marR="34925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Problemas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control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extracción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especies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que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resultan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interés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económico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por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altos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precios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el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mercado,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han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ocasionado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pérdida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ejemplares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significativos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bosques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provincia,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tales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como: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cedro,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majagua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nogal.</a:t>
            </a:r>
            <a:endParaRPr sz="2400">
              <a:latin typeface="Arial"/>
              <a:cs typeface="Arial"/>
            </a:endParaRPr>
          </a:p>
          <a:p>
            <a:pPr marL="285115" marR="1252855" indent="-273050">
              <a:lnSpc>
                <a:spcPct val="100000"/>
              </a:lnSpc>
              <a:spcBef>
                <a:spcPts val="58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especies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plantas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invasoras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constituyen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un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problema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para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algunos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bosques.</a:t>
            </a:r>
            <a:endParaRPr sz="2400">
              <a:latin typeface="Arial"/>
              <a:cs typeface="Arial"/>
            </a:endParaRPr>
          </a:p>
          <a:p>
            <a:pPr marL="285115" marR="1099185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Incide</a:t>
            </a:r>
            <a:r>
              <a:rPr dirty="0" sz="2400" spc="-8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además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deforestación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consecuencia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del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desarrollo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urbanístico,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social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económico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05813" y="485394"/>
            <a:ext cx="632206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ndara"/>
                <a:cs typeface="Candara"/>
              </a:rPr>
              <a:t>Afectaciones</a:t>
            </a:r>
            <a:r>
              <a:rPr dirty="0" sz="3200" spc="-5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a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la</a:t>
            </a:r>
            <a:r>
              <a:rPr dirty="0" sz="3200" spc="-3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cobertura</a:t>
            </a:r>
            <a:r>
              <a:rPr dirty="0" sz="3200" spc="-30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forestal.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2781300"/>
            <a:chOff x="211137" y="228600"/>
            <a:chExt cx="8723630" cy="27813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24684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1824100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1697100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16954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16795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357187" y="1643125"/>
            <a:ext cx="8791575" cy="5219700"/>
            <a:chOff x="357187" y="1643125"/>
            <a:chExt cx="8791575" cy="521970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7187" y="1643125"/>
              <a:ext cx="8572500" cy="521487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00800" y="4714874"/>
              <a:ext cx="2743200" cy="2143125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6395973" y="4710111"/>
              <a:ext cx="2748280" cy="2148205"/>
            </a:xfrm>
            <a:custGeom>
              <a:avLst/>
              <a:gdLst/>
              <a:ahLst/>
              <a:cxnLst/>
              <a:rect l="l" t="t" r="r" b="b"/>
              <a:pathLst>
                <a:path w="2748279" h="2148204">
                  <a:moveTo>
                    <a:pt x="2748026" y="0"/>
                  </a:moveTo>
                  <a:lnTo>
                    <a:pt x="0" y="0"/>
                  </a:lnTo>
                  <a:lnTo>
                    <a:pt x="0" y="2147888"/>
                  </a:lnTo>
                </a:path>
              </a:pathLst>
            </a:custGeom>
            <a:ln w="9525">
              <a:solidFill>
                <a:srgbClr val="5EAD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57175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105"/>
              </a:spcBef>
            </a:pPr>
            <a:r>
              <a:rPr dirty="0" sz="3200" i="1">
                <a:latin typeface="Candara"/>
                <a:cs typeface="Candara"/>
              </a:rPr>
              <a:t>Planta </a:t>
            </a:r>
            <a:r>
              <a:rPr dirty="0" sz="3200" spc="-10" i="1">
                <a:latin typeface="Candara"/>
                <a:cs typeface="Candara"/>
              </a:rPr>
              <a:t>invasora:</a:t>
            </a:r>
            <a:endParaRPr sz="3200">
              <a:latin typeface="Candara"/>
              <a:cs typeface="Candara"/>
            </a:endParaRPr>
          </a:p>
          <a:p>
            <a:pPr algn="ctr">
              <a:lnSpc>
                <a:spcPct val="100000"/>
              </a:lnSpc>
            </a:pPr>
            <a:r>
              <a:rPr dirty="0" sz="3200" i="1">
                <a:latin typeface="Candara"/>
                <a:cs typeface="Candara"/>
              </a:rPr>
              <a:t>Syzygium</a:t>
            </a:r>
            <a:r>
              <a:rPr dirty="0" sz="3200" spc="-55" i="1">
                <a:latin typeface="Candara"/>
                <a:cs typeface="Candara"/>
              </a:rPr>
              <a:t> </a:t>
            </a:r>
            <a:r>
              <a:rPr dirty="0" sz="3200" i="1">
                <a:latin typeface="Candara"/>
                <a:cs typeface="Candara"/>
              </a:rPr>
              <a:t>jambos</a:t>
            </a:r>
            <a:r>
              <a:rPr dirty="0" sz="3200" spc="-55" i="1">
                <a:latin typeface="Candara"/>
                <a:cs typeface="Candara"/>
              </a:rPr>
              <a:t> </a:t>
            </a:r>
            <a:r>
              <a:rPr dirty="0" sz="3200"/>
              <a:t>(</a:t>
            </a:r>
            <a:r>
              <a:rPr dirty="0" sz="3200" spc="-35"/>
              <a:t> </a:t>
            </a:r>
            <a:r>
              <a:rPr dirty="0" sz="3200"/>
              <a:t>pomarrosa,</a:t>
            </a:r>
            <a:r>
              <a:rPr dirty="0" sz="3200" spc="-45"/>
              <a:t> </a:t>
            </a:r>
            <a:r>
              <a:rPr dirty="0" sz="3200"/>
              <a:t>manzana</a:t>
            </a:r>
            <a:r>
              <a:rPr dirty="0" sz="3200" spc="-45"/>
              <a:t> </a:t>
            </a:r>
            <a:r>
              <a:rPr dirty="0" sz="3200" spc="-10"/>
              <a:t>rosa)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80491" y="1164717"/>
            <a:ext cx="8385175" cy="301307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621665" marR="5080" indent="-609600">
              <a:lnSpc>
                <a:spcPct val="90000"/>
              </a:lnSpc>
              <a:spcBef>
                <a:spcPts val="430"/>
              </a:spcBef>
              <a:buClr>
                <a:srgbClr val="30B6FC"/>
              </a:buClr>
              <a:buFont typeface="Symbol"/>
              <a:buChar char=""/>
              <a:tabLst>
                <a:tab pos="62166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Alcanzarla</a:t>
            </a:r>
            <a:r>
              <a:rPr dirty="0" sz="2800" spc="605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con</a:t>
            </a:r>
            <a:r>
              <a:rPr dirty="0" sz="2800" spc="605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una</a:t>
            </a:r>
            <a:r>
              <a:rPr dirty="0" sz="2800" spc="610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adecuada</a:t>
            </a:r>
            <a:r>
              <a:rPr dirty="0" sz="2800" spc="605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composición</a:t>
            </a:r>
            <a:r>
              <a:rPr dirty="0" sz="2800" spc="605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y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proporción</a:t>
            </a:r>
            <a:r>
              <a:rPr dirty="0" sz="2800" spc="3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38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especies</a:t>
            </a:r>
            <a:r>
              <a:rPr dirty="0" sz="2800" spc="39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3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39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reforestación,</a:t>
            </a:r>
            <a:r>
              <a:rPr dirty="0" sz="2800" spc="39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según ecosistemas.</a:t>
            </a:r>
            <a:endParaRPr sz="2800">
              <a:latin typeface="Candara"/>
              <a:cs typeface="Candara"/>
            </a:endParaRPr>
          </a:p>
          <a:p>
            <a:pPr algn="just" marL="621665" indent="-608965">
              <a:lnSpc>
                <a:spcPct val="100000"/>
              </a:lnSpc>
              <a:spcBef>
                <a:spcPts val="335"/>
              </a:spcBef>
              <a:buClr>
                <a:srgbClr val="30B6FC"/>
              </a:buClr>
              <a:buFont typeface="Symbol"/>
              <a:buChar char=""/>
              <a:tabLst>
                <a:tab pos="62166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Disminuir</a:t>
            </a:r>
            <a:r>
              <a:rPr dirty="0" sz="2800" spc="-8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las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afectaciones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800" spc="-9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incendios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rurales.</a:t>
            </a:r>
            <a:endParaRPr sz="2800">
              <a:latin typeface="Candara"/>
              <a:cs typeface="Candara"/>
            </a:endParaRPr>
          </a:p>
          <a:p>
            <a:pPr algn="just" marL="621665" marR="6350" indent="-609600">
              <a:lnSpc>
                <a:spcPts val="3030"/>
              </a:lnSpc>
              <a:spcBef>
                <a:spcPts val="715"/>
              </a:spcBef>
              <a:buFont typeface="Symbol"/>
              <a:buChar char=""/>
              <a:tabLst>
                <a:tab pos="621665" algn="l"/>
                <a:tab pos="698500" algn="l"/>
              </a:tabLst>
            </a:pPr>
            <a:r>
              <a:rPr dirty="0" sz="2800">
                <a:solidFill>
                  <a:srgbClr val="30B6FC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Reforestación</a:t>
            </a:r>
            <a:r>
              <a:rPr dirty="0" sz="2800" spc="635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630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fajas</a:t>
            </a:r>
            <a:r>
              <a:rPr dirty="0" sz="2800" spc="635">
                <a:solidFill>
                  <a:srgbClr val="073D86"/>
                </a:solidFill>
                <a:latin typeface="Candara"/>
                <a:cs typeface="Candara"/>
              </a:rPr>
              <a:t>   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hidrorreguladoras</a:t>
            </a:r>
            <a:r>
              <a:rPr dirty="0" sz="2800" spc="640">
                <a:solidFill>
                  <a:srgbClr val="073D86"/>
                </a:solidFill>
                <a:latin typeface="Candara"/>
                <a:cs typeface="Candara"/>
              </a:rPr>
              <a:t>  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y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embalses</a:t>
            </a:r>
            <a:r>
              <a:rPr dirty="0" sz="2800" spc="-10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.</a:t>
            </a:r>
            <a:endParaRPr sz="2800">
              <a:latin typeface="Candara"/>
              <a:cs typeface="Candara"/>
            </a:endParaRPr>
          </a:p>
          <a:p>
            <a:pPr algn="just" marL="699135" indent="-686435">
              <a:lnSpc>
                <a:spcPct val="100000"/>
              </a:lnSpc>
              <a:spcBef>
                <a:spcPts val="285"/>
              </a:spcBef>
              <a:buClr>
                <a:srgbClr val="30B6FC"/>
              </a:buClr>
              <a:buFont typeface="Symbol"/>
              <a:buChar char=""/>
              <a:tabLst>
                <a:tab pos="69913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229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actualización</a:t>
            </a:r>
            <a:r>
              <a:rPr dirty="0" sz="2800" spc="24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2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229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ordenación</a:t>
            </a:r>
            <a:r>
              <a:rPr dirty="0" sz="2800" spc="2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forestal</a:t>
            </a:r>
            <a:r>
              <a:rPr dirty="0" sz="2800" spc="2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2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2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6660260" y="4109720"/>
            <a:ext cx="210312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29335" algn="l"/>
                <a:tab pos="1811020" algn="l"/>
              </a:tabLst>
            </a:pP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áreas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que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lo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90091" y="4109720"/>
            <a:ext cx="5484495" cy="2520315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12700" marR="5080">
              <a:lnSpc>
                <a:spcPts val="3030"/>
              </a:lnSpc>
              <a:spcBef>
                <a:spcPts val="470"/>
              </a:spcBef>
              <a:tabLst>
                <a:tab pos="1198245" algn="l"/>
                <a:tab pos="1788160" algn="l"/>
                <a:tab pos="3114040" algn="l"/>
                <a:tab pos="4483100" algn="l"/>
                <a:tab pos="5068570" algn="l"/>
              </a:tabLst>
            </a:pP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planes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manejo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forestal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las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requieren.</a:t>
            </a:r>
            <a:endParaRPr sz="2800">
              <a:latin typeface="Candara"/>
              <a:cs typeface="Candara"/>
            </a:endParaRPr>
          </a:p>
          <a:p>
            <a:pPr marL="2569845" marR="1358900" indent="-111760">
              <a:lnSpc>
                <a:spcPct val="110000"/>
              </a:lnSpc>
              <a:spcBef>
                <a:spcPts val="5"/>
              </a:spcBef>
            </a:pPr>
            <a:r>
              <a:rPr dirty="0" sz="2000">
                <a:solidFill>
                  <a:srgbClr val="073D86"/>
                </a:solidFill>
                <a:latin typeface="Candara"/>
                <a:cs typeface="Candara"/>
              </a:rPr>
              <a:t>Río </a:t>
            </a:r>
            <a:r>
              <a:rPr dirty="0" sz="2000" spc="-10">
                <a:solidFill>
                  <a:srgbClr val="073D86"/>
                </a:solidFill>
                <a:latin typeface="Candara"/>
                <a:cs typeface="Candara"/>
              </a:rPr>
              <a:t>Ariguanabo </a:t>
            </a:r>
            <a:r>
              <a:rPr dirty="0" sz="2000">
                <a:solidFill>
                  <a:srgbClr val="073D86"/>
                </a:solidFill>
                <a:latin typeface="Candara"/>
                <a:cs typeface="Candara"/>
              </a:rPr>
              <a:t>con</a:t>
            </a:r>
            <a:r>
              <a:rPr dirty="0" sz="2000" spc="-1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000">
                <a:solidFill>
                  <a:srgbClr val="073D86"/>
                </a:solidFill>
                <a:latin typeface="Candara"/>
                <a:cs typeface="Candara"/>
              </a:rPr>
              <a:t>su</a:t>
            </a:r>
            <a:r>
              <a:rPr dirty="0" sz="2000" spc="-10">
                <a:solidFill>
                  <a:srgbClr val="073D86"/>
                </a:solidFill>
                <a:latin typeface="Candara"/>
                <a:cs typeface="Candara"/>
              </a:rPr>
              <a:t> bosque</a:t>
            </a:r>
            <a:endParaRPr sz="2000">
              <a:latin typeface="Candara"/>
              <a:cs typeface="Candara"/>
            </a:endParaRPr>
          </a:p>
          <a:p>
            <a:pPr marL="2903855">
              <a:lnSpc>
                <a:spcPct val="100000"/>
              </a:lnSpc>
              <a:spcBef>
                <a:spcPts val="240"/>
              </a:spcBef>
            </a:pPr>
            <a:r>
              <a:rPr dirty="0" sz="2000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000" spc="434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Candara"/>
                <a:cs typeface="Candara"/>
              </a:rPr>
              <a:t>galería</a:t>
            </a:r>
            <a:endParaRPr sz="2000">
              <a:latin typeface="Candara"/>
              <a:cs typeface="Candara"/>
            </a:endParaRPr>
          </a:p>
          <a:p>
            <a:pPr marL="4237355" marR="205740" indent="277495">
              <a:lnSpc>
                <a:spcPct val="110000"/>
              </a:lnSpc>
              <a:spcBef>
                <a:spcPts val="5"/>
              </a:spcBef>
            </a:pPr>
            <a:r>
              <a:rPr dirty="0" sz="2000">
                <a:solidFill>
                  <a:srgbClr val="073D86"/>
                </a:solidFill>
                <a:latin typeface="Candara"/>
                <a:cs typeface="Candara"/>
              </a:rPr>
              <a:t>Rio</a:t>
            </a:r>
            <a:r>
              <a:rPr dirty="0" sz="2000" spc="-1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000" spc="-25">
                <a:solidFill>
                  <a:srgbClr val="073D86"/>
                </a:solidFill>
                <a:latin typeface="Candara"/>
                <a:cs typeface="Candara"/>
              </a:rPr>
              <a:t>el </a:t>
            </a:r>
            <a:r>
              <a:rPr dirty="0" sz="2000" spc="-10">
                <a:solidFill>
                  <a:srgbClr val="073D86"/>
                </a:solidFill>
                <a:latin typeface="Candara"/>
                <a:cs typeface="Candara"/>
              </a:rPr>
              <a:t>Mosquito</a:t>
            </a:r>
            <a:endParaRPr sz="2000">
              <a:latin typeface="Candara"/>
              <a:cs typeface="Candara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76173" y="451865"/>
            <a:ext cx="823150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Candara"/>
                <a:cs typeface="Candara"/>
              </a:rPr>
              <a:t>La</a:t>
            </a:r>
            <a:r>
              <a:rPr dirty="0" sz="3600" spc="-7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cobertura</a:t>
            </a:r>
            <a:r>
              <a:rPr dirty="0" sz="3600" spc="-9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vegetal</a:t>
            </a:r>
            <a:r>
              <a:rPr dirty="0" sz="3600" spc="-9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debe</a:t>
            </a:r>
            <a:r>
              <a:rPr dirty="0" sz="3600" spc="-6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alcanzar</a:t>
            </a:r>
            <a:r>
              <a:rPr dirty="0" sz="3600" spc="-9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un</a:t>
            </a:r>
            <a:r>
              <a:rPr dirty="0" sz="3600" spc="-75" b="1">
                <a:latin typeface="Candara"/>
                <a:cs typeface="Candara"/>
              </a:rPr>
              <a:t> </a:t>
            </a:r>
            <a:r>
              <a:rPr dirty="0" sz="3600" spc="-25" b="1">
                <a:latin typeface="Candara"/>
                <a:cs typeface="Candara"/>
              </a:rPr>
              <a:t>29%</a:t>
            </a:r>
            <a:endParaRPr sz="3600">
              <a:latin typeface="Candara"/>
              <a:cs typeface="Candara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2301" y="4581523"/>
            <a:ext cx="2492375" cy="220662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950" y="5013323"/>
            <a:ext cx="3311525" cy="18129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74065" y="1719529"/>
            <a:ext cx="7914005" cy="49764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3845" marR="5080" indent="-271780">
              <a:lnSpc>
                <a:spcPct val="100000"/>
              </a:lnSpc>
              <a:spcBef>
                <a:spcPts val="9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Alcanzar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cobertura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forestal</a:t>
            </a:r>
            <a:r>
              <a:rPr dirty="0" sz="2800" spc="-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prevista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para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la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provincia,</a:t>
            </a:r>
            <a:r>
              <a:rPr dirty="0" sz="2800" spc="-11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empleando</a:t>
            </a:r>
            <a:r>
              <a:rPr dirty="0" sz="2800" spc="-10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una</a:t>
            </a:r>
            <a:r>
              <a:rPr dirty="0" sz="2800" spc="-9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adecuada</a:t>
            </a:r>
            <a:r>
              <a:rPr dirty="0" sz="2800" spc="-9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composición</a:t>
            </a:r>
            <a:r>
              <a:rPr dirty="0" sz="2800" spc="-9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y 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proporción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4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especies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reforestación,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según 	ecosistemas.</a:t>
            </a:r>
            <a:endParaRPr sz="2800">
              <a:latin typeface="Candara"/>
              <a:cs typeface="Candara"/>
            </a:endParaRPr>
          </a:p>
          <a:p>
            <a:pPr marL="285115" marR="7620" indent="-27305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Disminuir</a:t>
            </a:r>
            <a:r>
              <a:rPr dirty="0" sz="2800" spc="-8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las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áreas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con</a:t>
            </a:r>
            <a:r>
              <a:rPr dirty="0" sz="2800" spc="-9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afectaciones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originadas</a:t>
            </a:r>
            <a:r>
              <a:rPr dirty="0" sz="2800" spc="-7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por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8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incendios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forestales.</a:t>
            </a:r>
            <a:endParaRPr sz="2800">
              <a:latin typeface="Candara"/>
              <a:cs typeface="Candara"/>
            </a:endParaRPr>
          </a:p>
          <a:p>
            <a:pPr marL="283845" marR="358140" indent="-27178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Introducir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medidas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adaptación</a:t>
            </a:r>
            <a:r>
              <a:rPr dirty="0" sz="2800" spc="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mitigación</a:t>
            </a:r>
            <a:r>
              <a:rPr dirty="0" sz="2800" spc="-1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al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cambio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climático</a:t>
            </a:r>
            <a:r>
              <a:rPr dirty="0" sz="2800" spc="-4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sector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forestal.</a:t>
            </a:r>
            <a:endParaRPr sz="2800">
              <a:latin typeface="Candara"/>
              <a:cs typeface="Candara"/>
            </a:endParaRPr>
          </a:p>
          <a:p>
            <a:pPr marL="285115" marR="93980" indent="-273050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Conservar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recurso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forestal</a:t>
            </a:r>
            <a:r>
              <a:rPr dirty="0" sz="2800" spc="-7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como</a:t>
            </a:r>
            <a:r>
              <a:rPr dirty="0" sz="2800" spc="-5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elemento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la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biodiversidad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biológica</a:t>
            </a:r>
            <a:r>
              <a:rPr dirty="0" sz="2800" spc="-2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su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contribución</a:t>
            </a:r>
            <a:r>
              <a:rPr dirty="0" sz="2800" spc="-3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800" spc="-3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>
                <a:solidFill>
                  <a:srgbClr val="073D86"/>
                </a:solidFill>
                <a:latin typeface="Candara"/>
                <a:cs typeface="Candara"/>
              </a:rPr>
              <a:t>la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conservación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60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biodiversidad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65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>
                <a:solidFill>
                  <a:srgbClr val="073D86"/>
                </a:solidFill>
                <a:latin typeface="Candara"/>
                <a:cs typeface="Candara"/>
              </a:rPr>
              <a:t>general.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96872" y="95503"/>
            <a:ext cx="522859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="1">
                <a:latin typeface="Candara"/>
                <a:cs typeface="Candara"/>
              </a:rPr>
              <a:t>Objetivos</a:t>
            </a:r>
            <a:r>
              <a:rPr dirty="0" spc="-65" b="1">
                <a:latin typeface="Candara"/>
                <a:cs typeface="Candara"/>
              </a:rPr>
              <a:t> </a:t>
            </a:r>
            <a:r>
              <a:rPr dirty="0" spc="-10" b="1">
                <a:latin typeface="Candara"/>
                <a:cs typeface="Candara"/>
              </a:rPr>
              <a:t>Específicos</a:t>
            </a:r>
            <a:r>
              <a:rPr dirty="0" spc="-10"/>
              <a:t>: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1909317" y="703961"/>
            <a:ext cx="5201920" cy="6350"/>
          </a:xfrm>
          <a:custGeom>
            <a:avLst/>
            <a:gdLst/>
            <a:ahLst/>
            <a:cxnLst/>
            <a:rect l="l" t="t" r="r" b="b"/>
            <a:pathLst>
              <a:path w="5201920" h="6350">
                <a:moveTo>
                  <a:pt x="5201411" y="0"/>
                </a:moveTo>
                <a:lnTo>
                  <a:pt x="0" y="0"/>
                </a:lnTo>
                <a:lnTo>
                  <a:pt x="0" y="6096"/>
                </a:lnTo>
                <a:lnTo>
                  <a:pt x="5201411" y="6096"/>
                </a:lnTo>
                <a:lnTo>
                  <a:pt x="52014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67625" y="281050"/>
            <a:ext cx="1238250" cy="12763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74065" y="1797557"/>
            <a:ext cx="7835265" cy="419608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400" b="1" i="1">
                <a:solidFill>
                  <a:srgbClr val="073D86"/>
                </a:solidFill>
                <a:latin typeface="Arial"/>
                <a:cs typeface="Arial"/>
              </a:rPr>
              <a:t>Residuales</a:t>
            </a:r>
            <a:r>
              <a:rPr dirty="0" sz="2400" spc="-45" b="1" i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 i="1">
                <a:solidFill>
                  <a:srgbClr val="073D86"/>
                </a:solidFill>
                <a:latin typeface="Arial"/>
                <a:cs typeface="Arial"/>
              </a:rPr>
              <a:t>líquidos.</a:t>
            </a:r>
            <a:endParaRPr sz="2400">
              <a:latin typeface="Arial"/>
              <a:cs typeface="Arial"/>
            </a:endParaRPr>
          </a:p>
          <a:p>
            <a:pPr marL="285115" marR="5080" indent="-273050">
              <a:lnSpc>
                <a:spcPct val="100000"/>
              </a:lnSpc>
              <a:spcBef>
                <a:spcPts val="575"/>
              </a:spcBef>
            </a:pPr>
            <a:r>
              <a:rPr dirty="0" sz="240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400" spc="335">
                <a:solidFill>
                  <a:srgbClr val="30B6FC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provincia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instalaciones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industriales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ubicadas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zonas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urbanas,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emplean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corrientes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superficiales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como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receptoras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residuales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crudos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parcialmente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tratados,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7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frecuentemente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llegan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zona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costera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cuencas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hidrográficas.</a:t>
            </a:r>
            <a:endParaRPr sz="2400">
              <a:latin typeface="Arial"/>
              <a:cs typeface="Arial"/>
            </a:endParaRPr>
          </a:p>
          <a:p>
            <a:pPr marL="285115" marR="79375">
              <a:lnSpc>
                <a:spcPct val="100000"/>
              </a:lnSpc>
              <a:spcBef>
                <a:spcPts val="5"/>
              </a:spcBef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Influyendo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negativamente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empleo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tecnologías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obsoletas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indisciplina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tecnológica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unido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la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falta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exigencia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concreción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programa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paulatinamente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contemple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soluciones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estas situaciones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99211" rIns="0" bIns="0" rtlCol="0" vert="horz">
            <a:spAutoFit/>
          </a:bodyPr>
          <a:lstStyle/>
          <a:p>
            <a:pPr marL="1809114">
              <a:lnSpc>
                <a:spcPct val="100000"/>
              </a:lnSpc>
              <a:spcBef>
                <a:spcPts val="105"/>
              </a:spcBef>
            </a:pPr>
            <a:r>
              <a:rPr dirty="0" spc="-10" b="1">
                <a:latin typeface="Candara"/>
                <a:cs typeface="Candara"/>
              </a:rPr>
              <a:t>CONTAMINACIÓN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4451" y="333375"/>
            <a:ext cx="1368425" cy="115887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6200775"/>
            <a:chOff x="211137" y="228600"/>
            <a:chExt cx="8723630" cy="620077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5750" y="1571625"/>
              <a:ext cx="4572000" cy="48577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00625" y="1500187"/>
              <a:ext cx="3786124" cy="4857750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1808" rIns="0" bIns="0" rtlCol="0" vert="horz">
            <a:spAutoFit/>
          </a:bodyPr>
          <a:lstStyle/>
          <a:p>
            <a:pPr marL="4434205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Residuales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líquidos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865878" y="2350389"/>
            <a:ext cx="3983990" cy="769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98450">
              <a:lnSpc>
                <a:spcPct val="103400"/>
              </a:lnSpc>
              <a:tabLst>
                <a:tab pos="809625" algn="l"/>
                <a:tab pos="1592580" algn="l"/>
                <a:tab pos="1732914" algn="l"/>
                <a:tab pos="2272665" algn="l"/>
                <a:tab pos="3080385" algn="l"/>
                <a:tab pos="3578860" algn="l"/>
                <a:tab pos="3632200" algn="l"/>
              </a:tabLst>
            </a:pP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áreas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	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urbanas,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las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industrial,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del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turismo,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	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29590" y="1674647"/>
            <a:ext cx="4540250" cy="1811020"/>
          </a:xfrm>
          <a:prstGeom prst="rect">
            <a:avLst/>
          </a:prstGeom>
        </p:spPr>
        <p:txBody>
          <a:bodyPr wrap="square" lIns="0" tIns="111760" rIns="0" bIns="0" rtlCol="0" vert="horz">
            <a:spAutoFit/>
          </a:bodyPr>
          <a:lstStyle/>
          <a:p>
            <a:pPr marL="279400">
              <a:lnSpc>
                <a:spcPct val="100000"/>
              </a:lnSpc>
              <a:spcBef>
                <a:spcPts val="880"/>
              </a:spcBef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Residuales</a:t>
            </a:r>
            <a:r>
              <a:rPr dirty="0" sz="2800" spc="-1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sólidos:</a:t>
            </a:r>
            <a:endParaRPr sz="2800">
              <a:latin typeface="Candara"/>
              <a:cs typeface="Candara"/>
            </a:endParaRPr>
          </a:p>
          <a:p>
            <a:pPr marL="285115" marR="5080" indent="-273050">
              <a:lnSpc>
                <a:spcPct val="100299"/>
              </a:lnSpc>
              <a:spcBef>
                <a:spcPts val="770"/>
              </a:spcBef>
              <a:tabLst>
                <a:tab pos="384175" algn="l"/>
                <a:tab pos="1035050" algn="l"/>
                <a:tab pos="2086610" algn="l"/>
                <a:tab pos="2366010" algn="l"/>
                <a:tab pos="4034790" algn="l"/>
              </a:tabLst>
            </a:pPr>
            <a:r>
              <a:rPr dirty="0" sz="2800" spc="-5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800">
                <a:solidFill>
                  <a:srgbClr val="30B6FC"/>
                </a:solidFill>
                <a:latin typeface="Times New Roman"/>
                <a:cs typeface="Times New Roman"/>
              </a:rPr>
              <a:t>		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Las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mayores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incidencias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son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actividades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agroalimentaria, hospitales.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29590" y="3533394"/>
            <a:ext cx="8519795" cy="2660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61341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2284730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gestión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residuos</a:t>
            </a:r>
            <a:r>
              <a:rPr dirty="0" sz="2400" spc="-11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sólidos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presenta</a:t>
            </a:r>
            <a:r>
              <a:rPr dirty="0" sz="2400" spc="-10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grandes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dificultades</a:t>
            </a:r>
            <a:r>
              <a:rPr dirty="0" sz="2400" spc="-8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10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recolección,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almacenamiento,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transporte,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tratamiento</a:t>
            </a:r>
            <a:r>
              <a:rPr dirty="0" sz="2400" spc="-12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114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disposición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final</a:t>
            </a:r>
            <a:endParaRPr sz="2400">
              <a:latin typeface="Arial MT"/>
              <a:cs typeface="Arial MT"/>
            </a:endParaRPr>
          </a:p>
          <a:p>
            <a:pPr algn="just" marL="285115" marR="5080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insuficiente</a:t>
            </a:r>
            <a:r>
              <a:rPr dirty="0" sz="24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infraestructura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tecnología</a:t>
            </a:r>
            <a:r>
              <a:rPr dirty="0" sz="24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para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garantizar</a:t>
            </a:r>
            <a:r>
              <a:rPr dirty="0" sz="24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el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reuso/reciclaje</a:t>
            </a:r>
            <a:r>
              <a:rPr dirty="0" sz="2400" spc="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</a:t>
            </a:r>
            <a:r>
              <a:rPr dirty="0" sz="2400" spc="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niveles</a:t>
            </a:r>
            <a:r>
              <a:rPr dirty="0" sz="2400" spc="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apropiados,</a:t>
            </a:r>
            <a:r>
              <a:rPr dirty="0" sz="2400" spc="41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indisciplina,</a:t>
            </a:r>
            <a:r>
              <a:rPr dirty="0" sz="2400" spc="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la</a:t>
            </a:r>
            <a:r>
              <a:rPr dirty="0" sz="2400" spc="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Arial MT"/>
                <a:cs typeface="Arial MT"/>
              </a:rPr>
              <a:t>falta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3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educación</a:t>
            </a:r>
            <a:r>
              <a:rPr dirty="0" sz="2400" spc="3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400" spc="3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3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cultura</a:t>
            </a:r>
            <a:r>
              <a:rPr dirty="0" sz="2400" spc="40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ambiental</a:t>
            </a:r>
            <a:r>
              <a:rPr dirty="0" sz="2400" spc="3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por</a:t>
            </a:r>
            <a:r>
              <a:rPr dirty="0" sz="2400" spc="39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directivos,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operarios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población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general.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789301" y="252476"/>
            <a:ext cx="353949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latin typeface="Candara"/>
                <a:cs typeface="Candara"/>
              </a:rPr>
              <a:t>CONTAMINACIÓN</a:t>
            </a:r>
            <a:endParaRPr sz="3600">
              <a:latin typeface="Candara"/>
              <a:cs typeface="Candara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08826" y="260350"/>
            <a:ext cx="2339975" cy="17907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825" y="1428686"/>
            <a:ext cx="3714750" cy="4786376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57751" y="1214437"/>
            <a:ext cx="4500499" cy="5000625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74065" y="381127"/>
            <a:ext cx="750760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780030" algn="l"/>
                <a:tab pos="5290820" algn="l"/>
              </a:tabLst>
            </a:pPr>
            <a:r>
              <a:rPr dirty="0" sz="2800" spc="-10" b="1">
                <a:latin typeface="Arial"/>
                <a:cs typeface="Arial"/>
              </a:rPr>
              <a:t>Contaminación</a:t>
            </a:r>
            <a:r>
              <a:rPr dirty="0" sz="2800" b="1">
                <a:latin typeface="Arial"/>
                <a:cs typeface="Arial"/>
              </a:rPr>
              <a:t>	de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suelos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por</a:t>
            </a:r>
            <a:r>
              <a:rPr dirty="0" sz="2800" b="1">
                <a:latin typeface="Arial"/>
                <a:cs typeface="Arial"/>
              </a:rPr>
              <a:t>	</a:t>
            </a:r>
            <a:r>
              <a:rPr dirty="0" sz="2800" spc="-10" b="1">
                <a:latin typeface="Arial"/>
                <a:cs typeface="Arial"/>
              </a:rPr>
              <a:t>vertimientos</a:t>
            </a:r>
            <a:r>
              <a:rPr dirty="0" sz="2400" spc="-10" b="1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6388100"/>
            <a:chOff x="211137" y="228600"/>
            <a:chExt cx="8723630" cy="6388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7187" y="1285875"/>
              <a:ext cx="8286750" cy="533082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9718" rIns="0" bIns="0" rtlCol="0" vert="horz">
            <a:spAutoFit/>
          </a:bodyPr>
          <a:lstStyle/>
          <a:p>
            <a:pPr marL="247713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Desechos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sólidos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Playa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El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Salado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2781300"/>
            <a:chOff x="211137" y="228600"/>
            <a:chExt cx="8723630" cy="27813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24684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1824100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1697100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16954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16795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04470" rIns="0" bIns="0" rtlCol="0" vert="horz">
            <a:spAutoFit/>
          </a:bodyPr>
          <a:lstStyle/>
          <a:p>
            <a:pPr marL="69215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ndara"/>
                <a:cs typeface="Candara"/>
              </a:rPr>
              <a:t>Residuales</a:t>
            </a:r>
            <a:r>
              <a:rPr dirty="0" sz="3200" spc="-5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actividades</a:t>
            </a:r>
            <a:r>
              <a:rPr dirty="0" sz="3200" spc="-30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industriales</a:t>
            </a:r>
            <a:endParaRPr sz="3200">
              <a:latin typeface="Candara"/>
              <a:cs typeface="Candara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0062" y="1341500"/>
            <a:ext cx="4214749" cy="494499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00625" y="1714500"/>
            <a:ext cx="371475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8739" y="999542"/>
            <a:ext cx="8987790" cy="561086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612900">
              <a:lnSpc>
                <a:spcPct val="100000"/>
              </a:lnSpc>
              <a:spcBef>
                <a:spcPts val="775"/>
              </a:spcBef>
            </a:pPr>
            <a:r>
              <a:rPr dirty="0" sz="2400" spc="-10" b="1">
                <a:solidFill>
                  <a:srgbClr val="073D86"/>
                </a:solidFill>
                <a:latin typeface="Candara"/>
                <a:cs typeface="Candara"/>
              </a:rPr>
              <a:t>Atmosférica:</a:t>
            </a:r>
            <a:endParaRPr sz="2400">
              <a:latin typeface="Candara"/>
              <a:cs typeface="Candara"/>
            </a:endParaRPr>
          </a:p>
          <a:p>
            <a:pPr algn="just" marL="285115" marR="5080" indent="-273050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Las</a:t>
            </a:r>
            <a:r>
              <a:rPr dirty="0" sz="2400" spc="4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afectaciones</a:t>
            </a:r>
            <a:r>
              <a:rPr dirty="0" sz="2400" spc="45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por</a:t>
            </a:r>
            <a:r>
              <a:rPr dirty="0" sz="2400" spc="4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industrias,</a:t>
            </a:r>
            <a:r>
              <a:rPr dirty="0" sz="2400" spc="459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asentamientos</a:t>
            </a:r>
            <a:r>
              <a:rPr dirty="0" sz="2400" spc="459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4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vertederos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que</a:t>
            </a:r>
            <a:r>
              <a:rPr dirty="0" sz="2400" spc="1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provocan</a:t>
            </a:r>
            <a:r>
              <a:rPr dirty="0" sz="2400" spc="1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1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emisión</a:t>
            </a:r>
            <a:r>
              <a:rPr dirty="0" sz="2400" spc="1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directamente</a:t>
            </a:r>
            <a:r>
              <a:rPr dirty="0" sz="2400" spc="15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</a:t>
            </a:r>
            <a:r>
              <a:rPr dirty="0" sz="2400" spc="1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13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atmósfera</a:t>
            </a:r>
            <a:r>
              <a:rPr dirty="0" sz="2400" spc="14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sin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tratamiento</a:t>
            </a:r>
            <a:r>
              <a:rPr dirty="0" sz="2400" spc="40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3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sustancias</a:t>
            </a:r>
            <a:r>
              <a:rPr dirty="0" sz="2400" spc="4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toxicas,</a:t>
            </a:r>
            <a:r>
              <a:rPr dirty="0" sz="2400" spc="4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polvos,</a:t>
            </a:r>
            <a:r>
              <a:rPr dirty="0" sz="2400" spc="39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aerosoles,</a:t>
            </a:r>
            <a:r>
              <a:rPr dirty="0" sz="2400" spc="4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gases</a:t>
            </a:r>
            <a:r>
              <a:rPr dirty="0" sz="2400" spc="4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y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emisión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malos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olores.</a:t>
            </a:r>
            <a:endParaRPr sz="2400">
              <a:latin typeface="Arial MT"/>
              <a:cs typeface="Arial MT"/>
            </a:endParaRPr>
          </a:p>
          <a:p>
            <a:pPr algn="just" marL="285115" marR="5715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Se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destaca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8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Municipio</a:t>
            </a:r>
            <a:r>
              <a:rPr dirty="0" sz="2400" spc="9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Mariel</a:t>
            </a:r>
            <a:r>
              <a:rPr dirty="0" sz="2400" spc="9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como</a:t>
            </a:r>
            <a:r>
              <a:rPr dirty="0" sz="2400" spc="9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uno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los</a:t>
            </a:r>
            <a:r>
              <a:rPr dirty="0" sz="2400" spc="9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más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contaminados</a:t>
            </a:r>
            <a:r>
              <a:rPr dirty="0" sz="2400" spc="2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</a:t>
            </a:r>
            <a:r>
              <a:rPr dirty="0" sz="2400" spc="2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nivel</a:t>
            </a:r>
            <a:r>
              <a:rPr dirty="0" sz="2400" spc="29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nacional</a:t>
            </a:r>
            <a:r>
              <a:rPr dirty="0" sz="2400" spc="27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2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27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depósito</a:t>
            </a:r>
            <a:r>
              <a:rPr dirty="0" sz="2400" spc="27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al</a:t>
            </a:r>
            <a:r>
              <a:rPr dirty="0" sz="2400" spc="28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aire</a:t>
            </a:r>
            <a:r>
              <a:rPr dirty="0" sz="2400" spc="2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libre</a:t>
            </a:r>
            <a:r>
              <a:rPr dirty="0" sz="2400" spc="2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residuos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Fibrocemento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fábrica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1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Artemisa.</a:t>
            </a:r>
            <a:endParaRPr sz="2400">
              <a:latin typeface="Arial MT"/>
              <a:cs typeface="Arial MT"/>
            </a:endParaRPr>
          </a:p>
          <a:p>
            <a:pPr algn="just" marL="285115" marR="6985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Escape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productos químicos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afectaciones</a:t>
            </a:r>
            <a:r>
              <a:rPr dirty="0" sz="2400" spc="-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por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 emanaciones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2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gases</a:t>
            </a:r>
            <a:r>
              <a:rPr dirty="0" sz="2400" spc="2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tóxicos</a:t>
            </a:r>
            <a:r>
              <a:rPr dirty="0" sz="2400" spc="23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utilizados</a:t>
            </a:r>
            <a:r>
              <a:rPr dirty="0" sz="2400" spc="24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2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23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proceso</a:t>
            </a:r>
            <a:r>
              <a:rPr dirty="0" sz="2400" spc="2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productivo</a:t>
            </a:r>
            <a:r>
              <a:rPr dirty="0" sz="2400" spc="24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se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identifican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manera</a:t>
            </a:r>
            <a:r>
              <a:rPr dirty="0" sz="2400" spc="52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especial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las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fábricas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hielo,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los</a:t>
            </a:r>
            <a:endParaRPr sz="2400">
              <a:latin typeface="Arial MT"/>
              <a:cs typeface="Arial MT"/>
            </a:endParaRPr>
          </a:p>
          <a:p>
            <a:pPr algn="just" marL="181610">
              <a:lnSpc>
                <a:spcPct val="100000"/>
              </a:lnSpc>
              <a:spcBef>
                <a:spcPts val="580"/>
              </a:spcBef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frigoríficos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plaguicidas.</a:t>
            </a:r>
            <a:endParaRPr sz="2400">
              <a:latin typeface="Arial MT"/>
              <a:cs typeface="Arial MT"/>
            </a:endParaRPr>
          </a:p>
          <a:p>
            <a:pPr algn="just" marL="285115" marR="6985" indent="-273050">
              <a:lnSpc>
                <a:spcPct val="100000"/>
              </a:lnSpc>
              <a:spcBef>
                <a:spcPts val="575"/>
              </a:spcBef>
              <a:buFont typeface="Symbol"/>
              <a:buChar char=""/>
              <a:tabLst>
                <a:tab pos="285115" algn="l"/>
                <a:tab pos="370205" algn="l"/>
              </a:tabLst>
            </a:pPr>
            <a:r>
              <a:rPr dirty="0" sz="2400">
                <a:solidFill>
                  <a:srgbClr val="30B6FC"/>
                </a:solidFill>
                <a:latin typeface="Arial MT"/>
                <a:cs typeface="Arial MT"/>
              </a:rPr>
              <a:t>	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Emisión</a:t>
            </a:r>
            <a:r>
              <a:rPr dirty="0" sz="2400" spc="8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8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gases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por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combustión</a:t>
            </a:r>
            <a:r>
              <a:rPr dirty="0" sz="2400" spc="8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automotriz</a:t>
            </a:r>
            <a:r>
              <a:rPr dirty="0" sz="2400" spc="80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violando</a:t>
            </a:r>
            <a:r>
              <a:rPr dirty="0" sz="2400" spc="85">
                <a:solidFill>
                  <a:srgbClr val="073D86"/>
                </a:solidFill>
                <a:latin typeface="Arial MT"/>
                <a:cs typeface="Arial MT"/>
              </a:rPr>
              <a:t> 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los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parámetros</a:t>
            </a:r>
            <a:r>
              <a:rPr dirty="0" sz="2400" spc="-114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establecidos.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89301" y="466090"/>
            <a:ext cx="353949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latin typeface="Candara"/>
                <a:cs typeface="Candara"/>
              </a:rPr>
              <a:t>CONTAMINACIÓN</a:t>
            </a:r>
            <a:endParaRPr sz="3600">
              <a:latin typeface="Candara"/>
              <a:cs typeface="Candar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75526" y="73025"/>
            <a:ext cx="2052574" cy="142722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63345" marR="5080" indent="-982980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latin typeface="Candara"/>
                <a:cs typeface="Candara"/>
              </a:rPr>
              <a:t>Municipio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Mariel</a:t>
            </a:r>
            <a:r>
              <a:rPr dirty="0" sz="3200" spc="-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como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uno</a:t>
            </a:r>
            <a:r>
              <a:rPr dirty="0" sz="3200" spc="-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los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spc="-25" b="1">
                <a:latin typeface="Candara"/>
                <a:cs typeface="Candara"/>
              </a:rPr>
              <a:t>más </a:t>
            </a:r>
            <a:r>
              <a:rPr dirty="0" sz="3200" b="1">
                <a:latin typeface="Candara"/>
                <a:cs typeface="Candara"/>
              </a:rPr>
              <a:t>contaminados</a:t>
            </a:r>
            <a:r>
              <a:rPr dirty="0" sz="3200" spc="-3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a</a:t>
            </a:r>
            <a:r>
              <a:rPr dirty="0" sz="3200" spc="-2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nivel</a:t>
            </a:r>
            <a:r>
              <a:rPr dirty="0" sz="3200" spc="-40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nacional</a:t>
            </a:r>
            <a:endParaRPr sz="3200">
              <a:latin typeface="Candara"/>
              <a:cs typeface="Candar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0062" y="2000250"/>
            <a:ext cx="3357499" cy="36607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21868" y="5922670"/>
            <a:ext cx="27514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latin typeface="Arial"/>
                <a:cs typeface="Arial"/>
              </a:rPr>
              <a:t>Termoeléctrica</a:t>
            </a:r>
            <a:r>
              <a:rPr dirty="0" sz="1800" spc="-1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del</a:t>
            </a:r>
            <a:r>
              <a:rPr dirty="0" sz="1800" spc="-10" b="1">
                <a:latin typeface="Arial"/>
                <a:cs typeface="Arial"/>
              </a:rPr>
              <a:t> Mariel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29125" y="1928876"/>
            <a:ext cx="4290949" cy="3948049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4937252" y="5905296"/>
            <a:ext cx="3225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Arial"/>
                <a:cs typeface="Arial"/>
              </a:rPr>
              <a:t>Fábrica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de</a:t>
            </a:r>
            <a:r>
              <a:rPr dirty="0" sz="1800" spc="-1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cemento</a:t>
            </a:r>
            <a:r>
              <a:rPr dirty="0" sz="1800" spc="-1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en</a:t>
            </a:r>
            <a:r>
              <a:rPr dirty="0" sz="1800" spc="-15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Mariel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80491" y="1913915"/>
            <a:ext cx="8232775" cy="3141345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Sónica: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33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ruido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industrial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asentamientos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poblacionales,</a:t>
            </a:r>
            <a:endParaRPr sz="2800">
              <a:latin typeface="Candara"/>
              <a:cs typeface="Candara"/>
            </a:endParaRPr>
          </a:p>
          <a:p>
            <a:pPr marL="362585" indent="-349885">
              <a:lnSpc>
                <a:spcPct val="100000"/>
              </a:lnSpc>
              <a:spcBef>
                <a:spcPts val="335"/>
              </a:spcBef>
              <a:buClr>
                <a:srgbClr val="30B6FC"/>
              </a:buClr>
              <a:buFont typeface="Symbol"/>
              <a:buChar char=""/>
              <a:tabLst>
                <a:tab pos="36258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uso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excesivo</a:t>
            </a:r>
            <a:r>
              <a:rPr dirty="0" sz="28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claxon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dentro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ciudades</a:t>
            </a:r>
            <a:endParaRPr sz="2800">
              <a:latin typeface="Candara"/>
              <a:cs typeface="Candara"/>
            </a:endParaRPr>
          </a:p>
          <a:p>
            <a:pPr marL="285115" indent="-272415">
              <a:lnSpc>
                <a:spcPct val="100000"/>
              </a:lnSpc>
              <a:spcBef>
                <a:spcPts val="34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uso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indiscriminado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equipos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audio,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agravado</a:t>
            </a:r>
            <a:endParaRPr sz="2800">
              <a:latin typeface="Candara"/>
              <a:cs typeface="Candara"/>
            </a:endParaRPr>
          </a:p>
          <a:p>
            <a:pPr marL="285115" marR="173355" indent="-273050">
              <a:lnSpc>
                <a:spcPct val="90000"/>
              </a:lnSpc>
              <a:spcBef>
                <a:spcPts val="675"/>
              </a:spcBef>
              <a:buFont typeface="Symbol"/>
              <a:buChar char=""/>
              <a:tabLst>
                <a:tab pos="285115" algn="l"/>
                <a:tab pos="362585" algn="l"/>
                <a:tab pos="6845300" algn="l"/>
              </a:tabLst>
            </a:pPr>
            <a:r>
              <a:rPr dirty="0" sz="2800">
                <a:solidFill>
                  <a:srgbClr val="30B6FC"/>
                </a:solidFill>
                <a:latin typeface="Times New Roman"/>
                <a:cs typeface="Times New Roman"/>
              </a:rPr>
              <a:t>	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ordenamiento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territorial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se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han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cometido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violaciones: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centros</a:t>
            </a:r>
            <a:r>
              <a:rPr dirty="0" sz="2800" spc="-10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recreativos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9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áreas</a:t>
            </a:r>
            <a:r>
              <a:rPr dirty="0" sz="2800" spc="-8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	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festejos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zonas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desarrollo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urbanístico.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61899" rIns="0" bIns="0" rtlCol="0" vert="horz">
            <a:spAutoFit/>
          </a:bodyPr>
          <a:lstStyle/>
          <a:p>
            <a:pPr marL="218694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latin typeface="Candara"/>
                <a:cs typeface="Candara"/>
              </a:rPr>
              <a:t>CONTAMINACIÓN</a:t>
            </a:r>
            <a:endParaRPr sz="36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8739" y="1222628"/>
            <a:ext cx="8985885" cy="5513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33274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Lograr</a:t>
            </a:r>
            <a:r>
              <a:rPr dirty="0" sz="2400" spc="-9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una</a:t>
            </a:r>
            <a:r>
              <a:rPr dirty="0" sz="2400" spc="-8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disminución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progresiva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9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generación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aguas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residuales</a:t>
            </a:r>
            <a:r>
              <a:rPr dirty="0" sz="24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los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centros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provincia</a:t>
            </a:r>
            <a:endParaRPr sz="2400">
              <a:latin typeface="Arial MT"/>
              <a:cs typeface="Arial MT"/>
            </a:endParaRPr>
          </a:p>
          <a:p>
            <a:pPr marL="285115" marR="164465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Reducir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0.5%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carga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contaminante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origen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orgánico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e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inorgánico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vertida</a:t>
            </a:r>
            <a:r>
              <a:rPr dirty="0" sz="2400" spc="-8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al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medio.</a:t>
            </a:r>
            <a:endParaRPr sz="2400">
              <a:latin typeface="Arial MT"/>
              <a:cs typeface="Arial MT"/>
            </a:endParaRPr>
          </a:p>
          <a:p>
            <a:pPr marL="285115" marR="451484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Lograr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que</a:t>
            </a:r>
            <a:r>
              <a:rPr dirty="0" sz="2400" spc="-9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los</a:t>
            </a:r>
            <a:r>
              <a:rPr dirty="0" sz="2400" spc="-1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desechos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sólidos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(domésticos,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hospitalarios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e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industriales)</a:t>
            </a:r>
            <a:r>
              <a:rPr dirty="0" sz="2400" spc="-114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sean</a:t>
            </a:r>
            <a:r>
              <a:rPr dirty="0" sz="2400" spc="-12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debidamente</a:t>
            </a:r>
            <a:r>
              <a:rPr dirty="0" sz="2400" spc="-10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recogidos,</a:t>
            </a:r>
            <a:r>
              <a:rPr dirty="0" sz="2400" spc="-12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tratados</a:t>
            </a:r>
            <a:r>
              <a:rPr dirty="0" sz="2400" spc="-1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y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dispuestos.</a:t>
            </a:r>
            <a:endParaRPr sz="2400">
              <a:latin typeface="Arial MT"/>
              <a:cs typeface="Arial MT"/>
            </a:endParaRPr>
          </a:p>
          <a:p>
            <a:pPr marL="285115" marR="1384935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Incrementar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volumen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desechos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sólidos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tratados,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reciclados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reutilizados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dispuestos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los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vertederos.</a:t>
            </a:r>
            <a:endParaRPr sz="2400">
              <a:latin typeface="Arial MT"/>
              <a:cs typeface="Arial MT"/>
            </a:endParaRPr>
          </a:p>
          <a:p>
            <a:pPr algn="just" marL="285115" marR="368300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spc="-20">
                <a:solidFill>
                  <a:srgbClr val="073D86"/>
                </a:solidFill>
                <a:latin typeface="Arial MT"/>
                <a:cs typeface="Arial MT"/>
              </a:rPr>
              <a:t>Prevenir,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reducir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controlar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las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emisiones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contaminantes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la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atmósfera,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minimizando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su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generación,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incrementando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uso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tecnologías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limpias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su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tratamiento.</a:t>
            </a:r>
            <a:endParaRPr sz="2400">
              <a:latin typeface="Arial MT"/>
              <a:cs typeface="Arial MT"/>
            </a:endParaRPr>
          </a:p>
          <a:p>
            <a:pPr marL="285115" marR="5080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1879600" algn="l"/>
                <a:tab pos="3234690" algn="l"/>
                <a:tab pos="3725545" algn="l"/>
                <a:tab pos="5385435" algn="l"/>
                <a:tab pos="6960234" algn="l"/>
                <a:tab pos="7651750" algn="l"/>
                <a:tab pos="8058784" algn="l"/>
              </a:tabLst>
            </a:pP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Programar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acciones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400" spc="-10" b="1">
                <a:solidFill>
                  <a:srgbClr val="FF9999"/>
                </a:solidFill>
                <a:latin typeface="Arial"/>
                <a:cs typeface="Arial"/>
              </a:rPr>
              <a:t>educación</a:t>
            </a:r>
            <a:r>
              <a:rPr dirty="0" sz="2400" b="1">
                <a:solidFill>
                  <a:srgbClr val="FF9999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9999"/>
                </a:solidFill>
                <a:latin typeface="Arial"/>
                <a:cs typeface="Arial"/>
              </a:rPr>
              <a:t>ambiental</a:t>
            </a:r>
            <a:r>
              <a:rPr dirty="0" sz="2400" b="1">
                <a:solidFill>
                  <a:srgbClr val="FF9999"/>
                </a:solidFill>
                <a:latin typeface="Arial"/>
                <a:cs typeface="Arial"/>
              </a:rPr>
              <a:t>	</a:t>
            </a:r>
            <a:r>
              <a:rPr dirty="0" sz="2400" spc="-25" b="1">
                <a:solidFill>
                  <a:srgbClr val="FF9999"/>
                </a:solidFill>
                <a:latin typeface="Arial"/>
                <a:cs typeface="Arial"/>
              </a:rPr>
              <a:t>con</a:t>
            </a:r>
            <a:r>
              <a:rPr dirty="0" sz="2400" b="1">
                <a:solidFill>
                  <a:srgbClr val="FF9999"/>
                </a:solidFill>
                <a:latin typeface="Arial"/>
                <a:cs typeface="Arial"/>
              </a:rPr>
              <a:t>	</a:t>
            </a:r>
            <a:r>
              <a:rPr dirty="0" sz="2400" spc="-25" b="1">
                <a:solidFill>
                  <a:srgbClr val="FF9999"/>
                </a:solidFill>
                <a:latin typeface="Arial"/>
                <a:cs typeface="Arial"/>
              </a:rPr>
              <a:t>el</a:t>
            </a:r>
            <a:r>
              <a:rPr dirty="0" sz="2400" b="1">
                <a:solidFill>
                  <a:srgbClr val="FF9999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9999"/>
                </a:solidFill>
                <a:latin typeface="Arial"/>
                <a:cs typeface="Arial"/>
              </a:rPr>
              <a:t>sector </a:t>
            </a:r>
            <a:r>
              <a:rPr dirty="0" sz="2400" b="1">
                <a:solidFill>
                  <a:srgbClr val="FF9999"/>
                </a:solidFill>
                <a:latin typeface="Arial"/>
                <a:cs typeface="Arial"/>
              </a:rPr>
              <a:t>estudiantil</a:t>
            </a:r>
            <a:r>
              <a:rPr dirty="0" sz="2400" spc="-25" b="1">
                <a:solidFill>
                  <a:srgbClr val="FF9999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9999"/>
                </a:solidFill>
                <a:latin typeface="Arial"/>
                <a:cs typeface="Arial"/>
              </a:rPr>
              <a:t>y</a:t>
            </a:r>
            <a:r>
              <a:rPr dirty="0" sz="2400" spc="-5" b="1">
                <a:solidFill>
                  <a:srgbClr val="FF9999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9999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FF9999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9999"/>
                </a:solidFill>
                <a:latin typeface="Arial"/>
                <a:cs typeface="Arial"/>
              </a:rPr>
              <a:t>población.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35835" y="291211"/>
            <a:ext cx="464566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b="1" i="1">
                <a:latin typeface="Candara"/>
                <a:cs typeface="Candara"/>
              </a:rPr>
              <a:t>Objetivos</a:t>
            </a:r>
            <a:r>
              <a:rPr dirty="0" sz="4000" spc="-140" b="1" i="1">
                <a:latin typeface="Candara"/>
                <a:cs typeface="Candara"/>
              </a:rPr>
              <a:t> </a:t>
            </a:r>
            <a:r>
              <a:rPr dirty="0" sz="4000" b="1" i="1">
                <a:latin typeface="Candara"/>
                <a:cs typeface="Candara"/>
              </a:rPr>
              <a:t>específicos</a:t>
            </a:r>
            <a:r>
              <a:rPr dirty="0" sz="4000" spc="-140" b="1" i="1">
                <a:latin typeface="Candara"/>
                <a:cs typeface="Candara"/>
              </a:rPr>
              <a:t> </a:t>
            </a:r>
            <a:r>
              <a:rPr dirty="0" sz="4000" spc="-50" b="1" i="1">
                <a:latin typeface="Candara"/>
                <a:cs typeface="Candara"/>
              </a:rPr>
              <a:t>:</a:t>
            </a:r>
            <a:endParaRPr sz="40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58267" y="1883155"/>
            <a:ext cx="8521065" cy="4187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173355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Diversos</a:t>
            </a:r>
            <a:r>
              <a:rPr dirty="0" sz="2400" spc="-1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procesos</a:t>
            </a:r>
            <a:r>
              <a:rPr dirty="0" sz="2400" spc="-1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antrópicos</a:t>
            </a:r>
            <a:r>
              <a:rPr dirty="0" sz="2400" spc="-10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han</a:t>
            </a:r>
            <a:r>
              <a:rPr dirty="0" sz="2400" spc="-1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provocado</a:t>
            </a:r>
            <a:r>
              <a:rPr dirty="0" sz="2400" spc="-10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continua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de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pérdida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nuestra</a:t>
            </a:r>
            <a:r>
              <a:rPr dirty="0" sz="2400" spc="-8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biodiversidad,</a:t>
            </a:r>
            <a:r>
              <a:rPr dirty="0" sz="24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que</a:t>
            </a:r>
            <a:r>
              <a:rPr dirty="0" sz="2400" spc="-8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se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expresa,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forma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más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crítica,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ecosistemas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frágiles.</a:t>
            </a:r>
            <a:endParaRPr sz="2400">
              <a:latin typeface="Arial MT"/>
              <a:cs typeface="Arial MT"/>
            </a:endParaRPr>
          </a:p>
          <a:p>
            <a:pPr marL="285115" marR="5080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emplazamiento</a:t>
            </a:r>
            <a:r>
              <a:rPr dirty="0" sz="24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del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Dique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Sur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tan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cercano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al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0">
                <a:solidFill>
                  <a:srgbClr val="073D86"/>
                </a:solidFill>
                <a:latin typeface="Arial MT"/>
                <a:cs typeface="Arial MT"/>
              </a:rPr>
              <a:t>borde</a:t>
            </a:r>
            <a:r>
              <a:rPr dirty="0" sz="2400" spc="6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costero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(500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como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promedio),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ha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desencadenado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impactos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cambios</a:t>
            </a:r>
            <a:r>
              <a:rPr dirty="0" sz="24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irreversibles</a:t>
            </a:r>
            <a:r>
              <a:rPr dirty="0" sz="24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flora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fauna,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073D86"/>
                </a:solidFill>
                <a:latin typeface="Arial MT"/>
                <a:cs typeface="Arial MT"/>
              </a:rPr>
              <a:t>ha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sido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significativa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10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pérdida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9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vegetación</a:t>
            </a:r>
            <a:r>
              <a:rPr dirty="0" sz="24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costera</a:t>
            </a:r>
            <a:r>
              <a:rPr dirty="0" sz="2400" spc="-9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y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fundamentalmente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mangle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rojo,</a:t>
            </a:r>
            <a:r>
              <a:rPr dirty="0" sz="2400" spc="-8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que</a:t>
            </a:r>
            <a:r>
              <a:rPr dirty="0" sz="24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es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el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principal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escudo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protección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costa</a:t>
            </a:r>
            <a:r>
              <a:rPr dirty="0" sz="24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contra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erosión.</a:t>
            </a:r>
            <a:endParaRPr sz="2400">
              <a:latin typeface="Arial MT"/>
              <a:cs typeface="Arial MT"/>
            </a:endParaRPr>
          </a:p>
          <a:p>
            <a:pPr marL="285115" marR="95885" indent="-273050">
              <a:lnSpc>
                <a:spcPts val="2810"/>
              </a:lnSpc>
              <a:spcBef>
                <a:spcPts val="73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3489960" algn="l"/>
                <a:tab pos="6689090" algn="l"/>
              </a:tabLst>
            </a:pP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Afectaciones</a:t>
            </a:r>
            <a:r>
              <a:rPr dirty="0" sz="24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flora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fauna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por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la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tala,</a:t>
            </a:r>
            <a:r>
              <a:rPr dirty="0" sz="24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caza</a:t>
            </a:r>
            <a:r>
              <a:rPr dirty="0" sz="24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50">
                <a:solidFill>
                  <a:srgbClr val="073D86"/>
                </a:solidFill>
                <a:latin typeface="Arial MT"/>
                <a:cs typeface="Arial MT"/>
              </a:rPr>
              <a:t>y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pesca</a:t>
            </a:r>
            <a:r>
              <a:rPr dirty="0" sz="2400" spc="-9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furtiva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para</a:t>
            </a:r>
            <a:r>
              <a:rPr dirty="0" sz="24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comercialización,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	incluso,</a:t>
            </a:r>
            <a:r>
              <a:rPr dirty="0" sz="24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en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073D86"/>
                </a:solidFill>
                <a:latin typeface="Arial MT"/>
                <a:cs typeface="Arial MT"/>
              </a:rPr>
              <a:t>áreas</a:t>
            </a:r>
            <a:r>
              <a:rPr dirty="0" sz="24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73D86"/>
                </a:solidFill>
                <a:latin typeface="Arial MT"/>
                <a:cs typeface="Arial MT"/>
              </a:rPr>
              <a:t>protegidas</a:t>
            </a:r>
            <a:r>
              <a:rPr dirty="0" sz="2400" spc="-10">
                <a:solidFill>
                  <a:srgbClr val="073D86"/>
                </a:solidFill>
                <a:latin typeface="Candara"/>
                <a:cs typeface="Candara"/>
              </a:rPr>
              <a:t>.</a:t>
            </a:r>
            <a:endParaRPr sz="24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990" rIns="0" bIns="0" rtlCol="0" vert="horz">
            <a:spAutoFit/>
          </a:bodyPr>
          <a:lstStyle/>
          <a:p>
            <a:pPr marL="923290" marR="5080" indent="-620395">
              <a:lnSpc>
                <a:spcPct val="98300"/>
              </a:lnSpc>
              <a:spcBef>
                <a:spcPts val="170"/>
              </a:spcBef>
            </a:pPr>
            <a:r>
              <a:rPr dirty="0" sz="3200" b="1">
                <a:latin typeface="Candara"/>
                <a:cs typeface="Candara"/>
              </a:rPr>
              <a:t>PÉRDIDA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LA</a:t>
            </a:r>
            <a:r>
              <a:rPr dirty="0" sz="3200" spc="-2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DIVERSIDAD</a:t>
            </a:r>
            <a:r>
              <a:rPr dirty="0" sz="3200" spc="-3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BIOLÓGICA</a:t>
            </a:r>
            <a:r>
              <a:rPr dirty="0" sz="3200" spc="-50" b="1">
                <a:latin typeface="Candara"/>
                <a:cs typeface="Candara"/>
              </a:rPr>
              <a:t> Y </a:t>
            </a:r>
            <a:r>
              <a:rPr dirty="0" sz="3200" b="1">
                <a:latin typeface="Candara"/>
                <a:cs typeface="Candara"/>
              </a:rPr>
              <a:t>DETERIORO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 LOS</a:t>
            </a:r>
            <a:r>
              <a:rPr dirty="0" sz="3200" spc="-20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ECOSISTEMAS</a:t>
            </a:r>
            <a:r>
              <a:rPr dirty="0" spc="-10"/>
              <a:t>.</a:t>
            </a:r>
            <a:endParaRPr sz="32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195061" y="5737047"/>
            <a:ext cx="1970405" cy="10020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 marR="5080" indent="385445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073D86"/>
                </a:solidFill>
                <a:latin typeface="Arial"/>
                <a:cs typeface="Arial"/>
              </a:rPr>
              <a:t>Playa, Herradura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180203" y="5737047"/>
            <a:ext cx="221170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432434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073D86"/>
                </a:solidFill>
                <a:latin typeface="Arial"/>
                <a:cs typeface="Arial"/>
              </a:rPr>
              <a:t>Playa, Herradura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-4762" y="-4762"/>
            <a:ext cx="3367404" cy="533400"/>
            <a:chOff x="-4762" y="-4762"/>
            <a:chExt cx="3367404" cy="533400"/>
          </a:xfrm>
        </p:grpSpPr>
        <p:sp>
          <p:nvSpPr>
            <p:cNvPr id="9" name="object 9" descr=""/>
            <p:cNvSpPr/>
            <p:nvPr/>
          </p:nvSpPr>
          <p:spPr>
            <a:xfrm>
              <a:off x="0" y="0"/>
              <a:ext cx="3357879" cy="523875"/>
            </a:xfrm>
            <a:custGeom>
              <a:avLst/>
              <a:gdLst/>
              <a:ahLst/>
              <a:cxnLst/>
              <a:rect l="l" t="t" r="r" b="b"/>
              <a:pathLst>
                <a:path w="3357879" h="523875">
                  <a:moveTo>
                    <a:pt x="3357626" y="0"/>
                  </a:moveTo>
                  <a:lnTo>
                    <a:pt x="0" y="0"/>
                  </a:lnTo>
                  <a:lnTo>
                    <a:pt x="0" y="523875"/>
                  </a:lnTo>
                  <a:lnTo>
                    <a:pt x="3357626" y="523875"/>
                  </a:lnTo>
                  <a:lnTo>
                    <a:pt x="335762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0" y="0"/>
              <a:ext cx="3357879" cy="523875"/>
            </a:xfrm>
            <a:custGeom>
              <a:avLst/>
              <a:gdLst/>
              <a:ahLst/>
              <a:cxnLst/>
              <a:rect l="l" t="t" r="r" b="b"/>
              <a:pathLst>
                <a:path w="3357879" h="523875">
                  <a:moveTo>
                    <a:pt x="0" y="523875"/>
                  </a:moveTo>
                  <a:lnTo>
                    <a:pt x="3357626" y="523875"/>
                  </a:lnTo>
                  <a:lnTo>
                    <a:pt x="3357626" y="0"/>
                  </a:lnTo>
                  <a:lnTo>
                    <a:pt x="0" y="0"/>
                  </a:lnTo>
                  <a:lnTo>
                    <a:pt x="0" y="523875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78739" y="10160"/>
            <a:ext cx="167513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000000"/>
                </a:solidFill>
                <a:latin typeface="Calibri"/>
                <a:cs typeface="Calibri"/>
              </a:rPr>
              <a:t>DIQUE</a:t>
            </a:r>
            <a:r>
              <a:rPr dirty="0" sz="2800" spc="-65" b="1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25" b="1">
                <a:solidFill>
                  <a:srgbClr val="000000"/>
                </a:solidFill>
                <a:latin typeface="Calibri"/>
                <a:cs typeface="Calibri"/>
              </a:rPr>
              <a:t>SUR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950" y="476250"/>
            <a:ext cx="9036050" cy="237655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5725" y="3019298"/>
            <a:ext cx="3071749" cy="192887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350" y="3000375"/>
            <a:ext cx="3357626" cy="1857375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7080884" y="3313938"/>
            <a:ext cx="166433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523365" algn="l"/>
              </a:tabLst>
            </a:pPr>
            <a:r>
              <a:rPr dirty="0" sz="1800" spc="-10" b="1">
                <a:latin typeface="Arial"/>
                <a:cs typeface="Arial"/>
              </a:rPr>
              <a:t>Trajo afectaciones</a:t>
            </a:r>
            <a:r>
              <a:rPr dirty="0" sz="1800" b="1">
                <a:latin typeface="Arial"/>
                <a:cs typeface="Arial"/>
              </a:rPr>
              <a:t>	</a:t>
            </a:r>
            <a:r>
              <a:rPr dirty="0" sz="1800" spc="-50" b="1">
                <a:latin typeface="Arial"/>
                <a:cs typeface="Arial"/>
              </a:rPr>
              <a:t>a </a:t>
            </a:r>
            <a:r>
              <a:rPr dirty="0" sz="1800" spc="-25" b="1">
                <a:latin typeface="Arial"/>
                <a:cs typeface="Arial"/>
              </a:rPr>
              <a:t>la </a:t>
            </a:r>
            <a:r>
              <a:rPr dirty="0" sz="1800" spc="-10" b="1">
                <a:latin typeface="Arial"/>
                <a:cs typeface="Arial"/>
              </a:rPr>
              <a:t>biodiversidad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78051" y="5013325"/>
            <a:ext cx="2955925" cy="1714500"/>
          </a:xfrm>
          <a:prstGeom prst="rect">
            <a:avLst/>
          </a:prstGeom>
        </p:spPr>
      </p:pic>
      <p:sp>
        <p:nvSpPr>
          <p:cNvPr id="17" name="object 17" descr=""/>
          <p:cNvSpPr txBox="1"/>
          <p:nvPr/>
        </p:nvSpPr>
        <p:spPr>
          <a:xfrm>
            <a:off x="4705603" y="5385917"/>
            <a:ext cx="2858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Arial"/>
                <a:cs typeface="Arial"/>
              </a:rPr>
              <a:t>Actualmente</a:t>
            </a:r>
            <a:r>
              <a:rPr dirty="0" sz="1800" spc="-25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reconstruido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6272530"/>
            <a:chOff x="211137" y="228600"/>
            <a:chExt cx="8723630" cy="62725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0062" y="1071562"/>
              <a:ext cx="8001000" cy="5429250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6598" rIns="0" bIns="0" rtlCol="0" vert="horz">
            <a:spAutoFit/>
          </a:bodyPr>
          <a:lstStyle/>
          <a:p>
            <a:pPr marL="520065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latin typeface="Arial"/>
                <a:cs typeface="Arial"/>
              </a:rPr>
              <a:t>Pesca</a:t>
            </a:r>
            <a:r>
              <a:rPr dirty="0" sz="3200" spc="-3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ilícita</a:t>
            </a:r>
            <a:r>
              <a:rPr dirty="0" sz="3200" spc="-3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en</a:t>
            </a:r>
            <a:r>
              <a:rPr dirty="0" sz="3200" spc="-3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la</a:t>
            </a:r>
            <a:r>
              <a:rPr dirty="0" sz="3200" spc="-1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playa</a:t>
            </a:r>
            <a:r>
              <a:rPr dirty="0" sz="3200" spc="-30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Herradura</a:t>
            </a:r>
            <a:r>
              <a:rPr dirty="0" sz="3200" spc="-10" b="1">
                <a:solidFill>
                  <a:srgbClr val="C5E7FB"/>
                </a:solidFill>
                <a:latin typeface="Arial"/>
                <a:cs typeface="Arial"/>
              </a:rPr>
              <a:t>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29590" y="1870709"/>
            <a:ext cx="8248650" cy="44888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incidencia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introducción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consciente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forma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accidental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8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especies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exóticas</a:t>
            </a:r>
            <a:r>
              <a:rPr dirty="0" sz="2400" spc="-8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invasoras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con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diversos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fines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sin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adecuado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manejo,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pone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riesgo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diversidad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biológica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marina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terrestre,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ejemplo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impactos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provocados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por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marabú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claria,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provocando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daños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económicos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considerables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en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ocasiones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irreversibles.</a:t>
            </a:r>
            <a:endParaRPr sz="2400">
              <a:latin typeface="Arial"/>
              <a:cs typeface="Arial"/>
            </a:endParaRPr>
          </a:p>
          <a:p>
            <a:pPr marL="285115" marR="169545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observa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escasez y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mala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distribución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arbolado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ciudades,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donde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maltrato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provocado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déficit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mismo,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así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como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incorrecta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selección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especies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para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plantar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pueden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desplazar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las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nativas.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15125" y="333375"/>
            <a:ext cx="2101850" cy="1338199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28600"/>
            <a:ext cx="9144000" cy="6629400"/>
            <a:chOff x="0" y="228600"/>
            <a:chExt cx="9144000" cy="66294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571624"/>
              <a:ext cx="9144000" cy="528637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822756" y="311277"/>
            <a:ext cx="713930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00"/>
              </a:spcBef>
              <a:tabLst>
                <a:tab pos="1821814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casuarinas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árboles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sembrados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berma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 la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playa,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constituyen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un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factor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erosivo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misma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Herradura.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2781300"/>
            <a:chOff x="211137" y="228600"/>
            <a:chExt cx="8723630" cy="27813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24684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1824100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1697100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16954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16795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72080" y="231394"/>
            <a:ext cx="4798060" cy="11226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878205" marR="5080" indent="-866140">
              <a:lnSpc>
                <a:spcPct val="100000"/>
              </a:lnSpc>
              <a:spcBef>
                <a:spcPts val="100"/>
              </a:spcBef>
              <a:tabLst>
                <a:tab pos="1555750" algn="l"/>
              </a:tabLst>
            </a:pPr>
            <a:r>
              <a:rPr dirty="0" sz="3600" spc="-10" b="1">
                <a:latin typeface="Candara"/>
                <a:cs typeface="Candara"/>
              </a:rPr>
              <a:t>Clarea,</a:t>
            </a:r>
            <a:r>
              <a:rPr dirty="0" sz="3600" b="1">
                <a:latin typeface="Candara"/>
                <a:cs typeface="Candara"/>
              </a:rPr>
              <a:t>	especie</a:t>
            </a:r>
            <a:r>
              <a:rPr dirty="0" sz="3600" spc="-140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invasora </a:t>
            </a:r>
            <a:r>
              <a:rPr dirty="0" sz="3600" b="1">
                <a:latin typeface="Candara"/>
                <a:cs typeface="Candara"/>
              </a:rPr>
              <a:t>Río</a:t>
            </a:r>
            <a:r>
              <a:rPr dirty="0" sz="3600" spc="-60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Ariguanabo.</a:t>
            </a:r>
            <a:endParaRPr sz="3600">
              <a:latin typeface="Candara"/>
              <a:cs typeface="Candara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571624"/>
            <a:ext cx="9144000" cy="5286375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58267" y="2662809"/>
            <a:ext cx="8386445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400" spc="325">
                <a:solidFill>
                  <a:srgbClr val="30B6FC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Junto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factores antrópicos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inciden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pérdida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diversidad,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agudización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períodos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seca,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ocurrencia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lluvias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intensas,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elevación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la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temperatura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nivel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medio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mar,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incremento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penetraciones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mar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zonas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bajas,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así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como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de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intensidad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frecuencia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eventos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hidrometeorológicos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extremos.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1926" y="260350"/>
            <a:ext cx="2354199" cy="2071751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3850" y="215900"/>
            <a:ext cx="2998851" cy="2025650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5965" y="1583182"/>
            <a:ext cx="7864475" cy="35375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94869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Reducir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presiones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directas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diversidad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biológica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(caza,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tala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pesca).</a:t>
            </a:r>
            <a:endParaRPr sz="2400">
              <a:latin typeface="Arial"/>
              <a:cs typeface="Arial"/>
            </a:endParaRPr>
          </a:p>
          <a:p>
            <a:pPr marL="285115" marR="313055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Promover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utilización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sostenible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recursos naturales.</a:t>
            </a:r>
            <a:endParaRPr sz="2400">
              <a:latin typeface="Arial"/>
              <a:cs typeface="Arial"/>
            </a:endParaRPr>
          </a:p>
          <a:p>
            <a:pPr marL="285115" marR="243840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Disminuir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ritmo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pérdida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degradación</a:t>
            </a:r>
            <a:r>
              <a:rPr dirty="0" sz="2400" spc="-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ecosistemas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hábitat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territorio.</a:t>
            </a:r>
            <a:endParaRPr sz="2400">
              <a:latin typeface="Arial"/>
              <a:cs typeface="Arial"/>
            </a:endParaRPr>
          </a:p>
          <a:p>
            <a:pPr marL="285115" marR="5080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Implementar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medidas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mitigación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impactos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negativos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producto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introducción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especies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exóticas</a:t>
            </a:r>
            <a:r>
              <a:rPr dirty="0" sz="2400" spc="-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invasoras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su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diseminación.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63292" y="244551"/>
            <a:ext cx="52184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1">
                <a:latin typeface="Candara"/>
                <a:cs typeface="Candara"/>
              </a:rPr>
              <a:t>Objetivos</a:t>
            </a:r>
            <a:r>
              <a:rPr dirty="0" spc="-80" b="1">
                <a:latin typeface="Candara"/>
                <a:cs typeface="Candara"/>
              </a:rPr>
              <a:t> </a:t>
            </a:r>
            <a:r>
              <a:rPr dirty="0" spc="-10" b="1">
                <a:latin typeface="Candara"/>
                <a:cs typeface="Candara"/>
              </a:rPr>
              <a:t>específicos: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1975739" y="853186"/>
            <a:ext cx="5192395" cy="6350"/>
          </a:xfrm>
          <a:custGeom>
            <a:avLst/>
            <a:gdLst/>
            <a:ahLst/>
            <a:cxnLst/>
            <a:rect l="l" t="t" r="r" b="b"/>
            <a:pathLst>
              <a:path w="5192395" h="6350">
                <a:moveTo>
                  <a:pt x="5192268" y="0"/>
                </a:moveTo>
                <a:lnTo>
                  <a:pt x="0" y="0"/>
                </a:lnTo>
                <a:lnTo>
                  <a:pt x="0" y="6096"/>
                </a:lnTo>
                <a:lnTo>
                  <a:pt x="5192268" y="6096"/>
                </a:lnTo>
                <a:lnTo>
                  <a:pt x="51922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88125" y="4941887"/>
            <a:ext cx="2160651" cy="181292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750" y="5254688"/>
            <a:ext cx="2257425" cy="1500124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58267" y="1546605"/>
            <a:ext cx="8409940" cy="496443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 marR="517525">
              <a:lnSpc>
                <a:spcPct val="90000"/>
              </a:lnSpc>
              <a:spcBef>
                <a:spcPts val="385"/>
              </a:spcBef>
            </a:pPr>
            <a:r>
              <a:rPr dirty="0" sz="240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Problemas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con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disponibilidad,</a:t>
            </a:r>
            <a:r>
              <a:rPr dirty="0" sz="2400" spc="-8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aprovechamiento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y</a:t>
            </a:r>
            <a:r>
              <a:rPr dirty="0" sz="2400" spc="-6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la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calidad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del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agua,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agravado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por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fenómenos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naturales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(sequías,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variaciones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en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el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régimen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estacional)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por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causas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antrópicas</a:t>
            </a:r>
            <a:r>
              <a:rPr dirty="0" sz="2400" spc="-4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(intrusión</a:t>
            </a:r>
            <a:r>
              <a:rPr dirty="0" sz="2400" spc="-8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salina,</a:t>
            </a:r>
            <a:r>
              <a:rPr dirty="0" sz="2400" spc="-6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sobreexplotación, contaminación).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90000"/>
              </a:lnSpc>
              <a:spcBef>
                <a:spcPts val="580"/>
              </a:spcBef>
              <a:tabLst>
                <a:tab pos="4464050" algn="l"/>
              </a:tabLst>
            </a:pPr>
            <a:r>
              <a:rPr dirty="0" sz="2400" spc="-1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Vertimiento</a:t>
            </a:r>
            <a:r>
              <a:rPr dirty="0" sz="2400" spc="-7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residuales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en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	río</a:t>
            </a:r>
            <a:r>
              <a:rPr dirty="0" sz="2400" spc="-7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Bayate,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residuales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agresivos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4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Guanajay</a:t>
            </a:r>
            <a:r>
              <a:rPr dirty="0" sz="2400" spc="-4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van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al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río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Capellanía,</a:t>
            </a:r>
            <a:r>
              <a:rPr dirty="0" sz="2400" spc="-4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cuenca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de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interés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provincial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y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los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residuales</a:t>
            </a:r>
            <a:r>
              <a:rPr dirty="0" sz="2400" spc="-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la</a:t>
            </a:r>
            <a:r>
              <a:rPr dirty="0" sz="2400" spc="-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Pasteurizadora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Balkán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sin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ningún</a:t>
            </a:r>
            <a:r>
              <a:rPr dirty="0" sz="2400" spc="-5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tratamiento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cuenca</a:t>
            </a:r>
            <a:r>
              <a:rPr dirty="0" sz="2400" spc="-8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Ariguanabo,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de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interés</a:t>
            </a:r>
            <a:r>
              <a:rPr dirty="0" sz="2400" spc="-6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nacional.</a:t>
            </a:r>
            <a:endParaRPr sz="2400">
              <a:latin typeface="Arial"/>
              <a:cs typeface="Arial"/>
            </a:endParaRPr>
          </a:p>
          <a:p>
            <a:pPr marL="12700" marR="418465">
              <a:lnSpc>
                <a:spcPts val="2590"/>
              </a:lnSpc>
              <a:spcBef>
                <a:spcPts val="615"/>
              </a:spcBef>
            </a:pPr>
            <a:r>
              <a:rPr dirty="0" sz="240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Una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importante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pérdida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agua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potable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por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salideros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frecuentes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diversos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tramos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red</a:t>
            </a:r>
            <a:endParaRPr sz="2400">
              <a:latin typeface="Arial"/>
              <a:cs typeface="Arial"/>
            </a:endParaRPr>
          </a:p>
          <a:p>
            <a:pPr marL="12700" marR="3230880">
              <a:lnSpc>
                <a:spcPts val="3170"/>
              </a:lnSpc>
              <a:spcBef>
                <a:spcPts val="60"/>
              </a:spcBef>
            </a:pP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conductora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distribución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agua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población.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16737" y="91821"/>
            <a:ext cx="777875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675640" marR="5080" indent="-66294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Candara"/>
                <a:cs typeface="Candara"/>
              </a:rPr>
              <a:t>Carencia</a:t>
            </a:r>
            <a:r>
              <a:rPr dirty="0" sz="3600" spc="-7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y</a:t>
            </a:r>
            <a:r>
              <a:rPr dirty="0" sz="3600" spc="-5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dificultades</a:t>
            </a:r>
            <a:r>
              <a:rPr dirty="0" sz="3600" spc="-7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con</a:t>
            </a:r>
            <a:r>
              <a:rPr dirty="0" sz="3600" spc="-6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el</a:t>
            </a:r>
            <a:r>
              <a:rPr dirty="0" sz="3600" spc="-5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manejo,</a:t>
            </a:r>
            <a:r>
              <a:rPr dirty="0" sz="3600" spc="-50" b="1">
                <a:latin typeface="Candara"/>
                <a:cs typeface="Candara"/>
              </a:rPr>
              <a:t> </a:t>
            </a:r>
            <a:r>
              <a:rPr dirty="0" sz="3600" spc="-25" b="1">
                <a:latin typeface="Candara"/>
                <a:cs typeface="Candara"/>
              </a:rPr>
              <a:t>la </a:t>
            </a:r>
            <a:r>
              <a:rPr dirty="0" sz="3600" b="1">
                <a:latin typeface="Candara"/>
                <a:cs typeface="Candara"/>
              </a:rPr>
              <a:t>disponibilidad</a:t>
            </a:r>
            <a:r>
              <a:rPr dirty="0" sz="3600" spc="-6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y</a:t>
            </a:r>
            <a:r>
              <a:rPr dirty="0" sz="3600" spc="-3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calidad</a:t>
            </a:r>
            <a:r>
              <a:rPr dirty="0" sz="3600" spc="-5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del</a:t>
            </a:r>
            <a:r>
              <a:rPr dirty="0" sz="3600" spc="-25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agua.</a:t>
            </a:r>
            <a:endParaRPr sz="3600">
              <a:latin typeface="Candara"/>
              <a:cs typeface="Candar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43726" y="5445188"/>
            <a:ext cx="2305050" cy="1296924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2781300"/>
            <a:chOff x="211137" y="228600"/>
            <a:chExt cx="8723630" cy="27813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24684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1824100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1697100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16954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16795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51966" y="485394"/>
            <a:ext cx="704024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150870" algn="l"/>
              </a:tabLst>
            </a:pPr>
            <a:r>
              <a:rPr dirty="0" sz="3200" b="1">
                <a:latin typeface="Candara"/>
                <a:cs typeface="Candara"/>
              </a:rPr>
              <a:t>Desechos</a:t>
            </a:r>
            <a:r>
              <a:rPr dirty="0" sz="3200" spc="-30" b="1">
                <a:latin typeface="Candara"/>
                <a:cs typeface="Candara"/>
              </a:rPr>
              <a:t> </a:t>
            </a:r>
            <a:r>
              <a:rPr dirty="0" sz="3200" spc="-10" b="1">
                <a:latin typeface="Candara"/>
                <a:cs typeface="Candara"/>
              </a:rPr>
              <a:t>sólidos</a:t>
            </a:r>
            <a:r>
              <a:rPr dirty="0" sz="3200" b="1">
                <a:latin typeface="Candara"/>
                <a:cs typeface="Candara"/>
              </a:rPr>
              <a:t>	y</a:t>
            </a:r>
            <a:r>
              <a:rPr dirty="0" sz="3200" spc="-15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eutroficación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b="1">
                <a:latin typeface="Candara"/>
                <a:cs typeface="Candara"/>
              </a:rPr>
              <a:t>de</a:t>
            </a:r>
            <a:r>
              <a:rPr dirty="0" sz="3200" spc="-10" b="1">
                <a:latin typeface="Candara"/>
                <a:cs typeface="Candara"/>
              </a:rPr>
              <a:t> </a:t>
            </a:r>
            <a:r>
              <a:rPr dirty="0" sz="3200" spc="-20" b="1">
                <a:latin typeface="Candara"/>
                <a:cs typeface="Candara"/>
              </a:rPr>
              <a:t>ríos</a:t>
            </a:r>
            <a:endParaRPr sz="3200">
              <a:latin typeface="Candara"/>
              <a:cs typeface="Candara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0062" y="1857375"/>
            <a:ext cx="828675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29590" y="2015109"/>
            <a:ext cx="8390890" cy="44888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809625" algn="l"/>
                <a:tab pos="2146300" algn="l"/>
                <a:tab pos="2737485" algn="l"/>
                <a:tab pos="2773045" algn="l"/>
                <a:tab pos="6106795" algn="l"/>
                <a:tab pos="6796405" algn="l"/>
              </a:tabLst>
            </a:pP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significativa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sequía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últimos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años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ha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ocasionado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serias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dificultades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con</a:t>
            </a:r>
            <a:r>
              <a:rPr dirty="0" sz="24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las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fuentes</a:t>
            </a:r>
            <a:r>
              <a:rPr dirty="0" sz="2400" spc="-10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abasto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agua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potable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para</a:t>
            </a:r>
            <a:r>
              <a:rPr dirty="0" sz="24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</a:t>
            </a:r>
            <a:r>
              <a:rPr dirty="0" sz="24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población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,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por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demás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han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estado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sometidas</a:t>
            </a:r>
            <a:r>
              <a:rPr dirty="0" sz="24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dirty="0" sz="24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un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régimen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intensivo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explotación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	ha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puesto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peligro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su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propia existencia.</a:t>
            </a:r>
            <a:endParaRPr sz="2400">
              <a:latin typeface="Arial"/>
              <a:cs typeface="Arial"/>
            </a:endParaRPr>
          </a:p>
          <a:p>
            <a:pPr marL="285115" marR="241935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escaso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reúso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reciclaje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agua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provincia,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muestra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todas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luces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falta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estrategias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esta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dirección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una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manifestaciones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un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fenómeno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más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general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relacionado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insuficiente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cultura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ahorro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uso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racional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este recurso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el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sector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estatal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residencial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88150" y="333402"/>
            <a:ext cx="2020877" cy="1433995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80491" y="1921891"/>
            <a:ext cx="8564880" cy="45491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9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Controlar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que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programa</a:t>
            </a:r>
            <a:r>
              <a:rPr dirty="0" sz="2800" spc="-8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hidráulico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provincial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garantice</a:t>
            </a:r>
            <a:r>
              <a:rPr dirty="0" sz="2800" spc="-8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9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contabilidad,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eficiencia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10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sostenibilidad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en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uso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 agua.</a:t>
            </a:r>
            <a:endParaRPr sz="2800">
              <a:latin typeface="Candara"/>
              <a:cs typeface="Candara"/>
            </a:endParaRPr>
          </a:p>
          <a:p>
            <a:pPr marL="285115" marR="269875" indent="-27305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Fiscalizar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controlar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protección,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uso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producto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del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agua</a:t>
            </a:r>
            <a:r>
              <a:rPr dirty="0" sz="2800" spc="-3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enfocado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gestión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por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cuencas hidrográficas.</a:t>
            </a:r>
            <a:endParaRPr sz="2800">
              <a:latin typeface="Candara"/>
              <a:cs typeface="Candara"/>
            </a:endParaRPr>
          </a:p>
          <a:p>
            <a:pPr marL="285115" marR="114300" indent="-273050">
              <a:lnSpc>
                <a:spcPct val="100000"/>
              </a:lnSpc>
              <a:spcBef>
                <a:spcPts val="6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Controlar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calidad</a:t>
            </a:r>
            <a:r>
              <a:rPr dirty="0" sz="2800" spc="-4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los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servicios</a:t>
            </a:r>
            <a:r>
              <a:rPr dirty="0" sz="2800" spc="-5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abasto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de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0" b="1">
                <a:solidFill>
                  <a:srgbClr val="073D86"/>
                </a:solidFill>
                <a:latin typeface="Candara"/>
                <a:cs typeface="Candara"/>
              </a:rPr>
              <a:t>agua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potable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3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saneamiento.</a:t>
            </a:r>
            <a:endParaRPr sz="2800">
              <a:latin typeface="Candara"/>
              <a:cs typeface="Candara"/>
            </a:endParaRPr>
          </a:p>
          <a:p>
            <a:pPr marL="285115" marR="1732280" indent="-273050">
              <a:lnSpc>
                <a:spcPct val="100000"/>
              </a:lnSpc>
              <a:spcBef>
                <a:spcPts val="67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Exigir</a:t>
            </a:r>
            <a:r>
              <a:rPr dirty="0" sz="2800" spc="-7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la</a:t>
            </a:r>
            <a:r>
              <a:rPr dirty="0" sz="2800" spc="-5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eficacia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en</a:t>
            </a:r>
            <a:r>
              <a:rPr dirty="0" sz="2800" spc="-6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el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sistema</a:t>
            </a:r>
            <a:r>
              <a:rPr dirty="0" sz="2800" spc="-70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integrado</a:t>
            </a:r>
            <a:r>
              <a:rPr dirty="0" sz="2800" spc="-4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25" b="1">
                <a:solidFill>
                  <a:srgbClr val="073D86"/>
                </a:solidFill>
                <a:latin typeface="Candara"/>
                <a:cs typeface="Candara"/>
              </a:rPr>
              <a:t>de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fiscalización</a:t>
            </a:r>
            <a:r>
              <a:rPr dirty="0" sz="2800" spc="-6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b="1">
                <a:solidFill>
                  <a:srgbClr val="073D86"/>
                </a:solidFill>
                <a:latin typeface="Candara"/>
                <a:cs typeface="Candara"/>
              </a:rPr>
              <a:t>y</a:t>
            </a:r>
            <a:r>
              <a:rPr dirty="0" sz="2800" spc="-105" b="1">
                <a:solidFill>
                  <a:srgbClr val="073D86"/>
                </a:solidFill>
                <a:latin typeface="Candara"/>
                <a:cs typeface="Candara"/>
              </a:rPr>
              <a:t> </a:t>
            </a:r>
            <a:r>
              <a:rPr dirty="0" sz="2800" spc="-10" b="1">
                <a:solidFill>
                  <a:srgbClr val="073D86"/>
                </a:solidFill>
                <a:latin typeface="Candara"/>
                <a:cs typeface="Candara"/>
              </a:rPr>
              <a:t>control.</a:t>
            </a:r>
            <a:endParaRPr sz="28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32993" rIns="0" bIns="0" rtlCol="0" vert="horz">
            <a:spAutoFit/>
          </a:bodyPr>
          <a:lstStyle/>
          <a:p>
            <a:pPr marL="1595755">
              <a:lnSpc>
                <a:spcPct val="100000"/>
              </a:lnSpc>
              <a:spcBef>
                <a:spcPts val="95"/>
              </a:spcBef>
            </a:pPr>
            <a:r>
              <a:rPr dirty="0" sz="4000" b="1">
                <a:latin typeface="Candara"/>
                <a:cs typeface="Candara"/>
              </a:rPr>
              <a:t>Objetivos</a:t>
            </a:r>
            <a:r>
              <a:rPr dirty="0" sz="4000" spc="-180" b="1">
                <a:latin typeface="Candara"/>
                <a:cs typeface="Candara"/>
              </a:rPr>
              <a:t> </a:t>
            </a:r>
            <a:r>
              <a:rPr dirty="0" sz="4000" spc="-10" b="1">
                <a:latin typeface="Candara"/>
                <a:cs typeface="Candara"/>
              </a:rPr>
              <a:t>específicos:</a:t>
            </a:r>
            <a:endParaRPr sz="4000">
              <a:latin typeface="Candara"/>
              <a:cs typeface="Candar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2210435" y="1168653"/>
            <a:ext cx="4721860" cy="5080"/>
          </a:xfrm>
          <a:custGeom>
            <a:avLst/>
            <a:gdLst/>
            <a:ahLst/>
            <a:cxnLst/>
            <a:rect l="l" t="t" r="r" b="b"/>
            <a:pathLst>
              <a:path w="4721859" h="5080">
                <a:moveTo>
                  <a:pt x="4721351" y="0"/>
                </a:moveTo>
                <a:lnTo>
                  <a:pt x="0" y="0"/>
                </a:lnTo>
                <a:lnTo>
                  <a:pt x="0" y="4572"/>
                </a:lnTo>
                <a:lnTo>
                  <a:pt x="4721351" y="4572"/>
                </a:lnTo>
                <a:lnTo>
                  <a:pt x="472135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58267" y="2086483"/>
            <a:ext cx="8730615" cy="41230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2301875" algn="l"/>
                <a:tab pos="5147310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Especial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atención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requiere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afectación</a:t>
            </a:r>
            <a:r>
              <a:rPr dirty="0" sz="24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sobre</a:t>
            </a:r>
            <a:r>
              <a:rPr dirty="0" sz="24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</a:t>
            </a:r>
            <a:r>
              <a:rPr dirty="0" sz="24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zona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costera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actividades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socio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económicas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ella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se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desarrollan,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más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incremento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presión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demográfica,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aumenta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vulnerabilidad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zona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costera,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ejemplo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las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afectaciones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ya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irreversibles</a:t>
            </a:r>
            <a:r>
              <a:rPr dirty="0" sz="2400" spc="-7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las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playas</a:t>
            </a:r>
            <a:r>
              <a:rPr dirty="0" sz="2400" spc="-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Cajío,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Guanímar</a:t>
            </a:r>
            <a:r>
              <a:rPr dirty="0" sz="24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4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Majana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  <a:p>
            <a:pPr marL="285115" marR="142875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retroceso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línea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costa</a:t>
            </a:r>
            <a:r>
              <a:rPr dirty="0" sz="2400" spc="-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pérdida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territorio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entre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otros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impactos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proyectados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requieren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un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accionar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temprano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para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adaptación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daño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arrecifes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coralinos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costa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norte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encuentran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muy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deteriorados.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99211" rIns="0" bIns="0" rtlCol="0" vert="horz">
            <a:spAutoFit/>
          </a:bodyPr>
          <a:lstStyle/>
          <a:p>
            <a:pPr marL="387350">
              <a:lnSpc>
                <a:spcPct val="100000"/>
              </a:lnSpc>
              <a:spcBef>
                <a:spcPts val="105"/>
              </a:spcBef>
            </a:pPr>
            <a:r>
              <a:rPr dirty="0" b="1">
                <a:latin typeface="Candara"/>
                <a:cs typeface="Candara"/>
              </a:rPr>
              <a:t>Impacto</a:t>
            </a:r>
            <a:r>
              <a:rPr dirty="0" spc="-55" b="1">
                <a:latin typeface="Candara"/>
                <a:cs typeface="Candara"/>
              </a:rPr>
              <a:t> </a:t>
            </a:r>
            <a:r>
              <a:rPr dirty="0" b="1">
                <a:latin typeface="Candara"/>
                <a:cs typeface="Candara"/>
              </a:rPr>
              <a:t>del</a:t>
            </a:r>
            <a:r>
              <a:rPr dirty="0" spc="-55" b="1">
                <a:latin typeface="Candara"/>
                <a:cs typeface="Candara"/>
              </a:rPr>
              <a:t> </a:t>
            </a:r>
            <a:r>
              <a:rPr dirty="0" b="1">
                <a:latin typeface="Candara"/>
                <a:cs typeface="Candara"/>
              </a:rPr>
              <a:t>cambio</a:t>
            </a:r>
            <a:r>
              <a:rPr dirty="0" spc="-50" b="1">
                <a:latin typeface="Candara"/>
                <a:cs typeface="Candara"/>
              </a:rPr>
              <a:t> </a:t>
            </a:r>
            <a:r>
              <a:rPr dirty="0" spc="-10" b="1">
                <a:latin typeface="Candara"/>
                <a:cs typeface="Candara"/>
              </a:rPr>
              <a:t>climático.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58267" y="1799082"/>
            <a:ext cx="8680450" cy="4561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121285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Modificación</a:t>
            </a:r>
            <a:r>
              <a:rPr dirty="0" sz="2400" spc="-8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paulatina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las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características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físico-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geográficas,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hidrográficas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hidroclimáticas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del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territorio</a:t>
            </a:r>
            <a:endParaRPr sz="2400">
              <a:latin typeface="Arial"/>
              <a:cs typeface="Arial"/>
            </a:endParaRPr>
          </a:p>
          <a:p>
            <a:pPr marL="285115" marR="76200" indent="-273050">
              <a:lnSpc>
                <a:spcPct val="100000"/>
              </a:lnSpc>
              <a:spcBef>
                <a:spcPts val="575"/>
              </a:spcBef>
              <a:buFont typeface="Symbol"/>
              <a:buChar char=""/>
              <a:tabLst>
                <a:tab pos="285115" algn="l"/>
                <a:tab pos="368935" algn="l"/>
              </a:tabLst>
            </a:pPr>
            <a:r>
              <a:rPr dirty="0" sz="2400">
                <a:solidFill>
                  <a:srgbClr val="30B6FC"/>
                </a:solidFill>
                <a:latin typeface="Times New Roman"/>
                <a:cs typeface="Times New Roman"/>
              </a:rPr>
              <a:t>	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afectación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instalaciones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socioeconómicas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costeras</a:t>
            </a:r>
            <a:r>
              <a:rPr dirty="0" sz="24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ubicadas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por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debajo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cota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un</a:t>
            </a:r>
            <a:r>
              <a:rPr dirty="0" sz="24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metro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de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actividad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pesquera.</a:t>
            </a:r>
            <a:endParaRPr sz="2400">
              <a:latin typeface="Arial"/>
              <a:cs typeface="Arial"/>
            </a:endParaRPr>
          </a:p>
          <a:p>
            <a:pPr marL="285115" marR="5080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Relevantes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resultan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avances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estudios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Peligro,</a:t>
            </a:r>
            <a:r>
              <a:rPr dirty="0" sz="2400" spc="-7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Vulnerabilidad</a:t>
            </a:r>
            <a:r>
              <a:rPr dirty="0" sz="2400" spc="-8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Riesgos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,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importante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herramienta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adaptación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temprana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efectos</a:t>
            </a:r>
            <a:r>
              <a:rPr dirty="0" sz="24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del</a:t>
            </a:r>
            <a:r>
              <a:rPr dirty="0" sz="24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cambio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climático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4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ocurrencia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eventos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 climatológicos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extremos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deberá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tener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un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efecto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provincia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si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son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debidamente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integrados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Planes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de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Ordenamiento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cada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territorio.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99211" rIns="0" bIns="0" rtlCol="0" vert="horz">
            <a:spAutoFit/>
          </a:bodyPr>
          <a:lstStyle/>
          <a:p>
            <a:pPr marL="457200">
              <a:lnSpc>
                <a:spcPct val="100000"/>
              </a:lnSpc>
              <a:spcBef>
                <a:spcPts val="105"/>
              </a:spcBef>
            </a:pPr>
            <a:r>
              <a:rPr dirty="0" b="1">
                <a:latin typeface="Candara"/>
                <a:cs typeface="Candara"/>
              </a:rPr>
              <a:t>Impacto</a:t>
            </a:r>
            <a:r>
              <a:rPr dirty="0" spc="-55" b="1">
                <a:latin typeface="Candara"/>
                <a:cs typeface="Candara"/>
              </a:rPr>
              <a:t> </a:t>
            </a:r>
            <a:r>
              <a:rPr dirty="0" b="1">
                <a:latin typeface="Candara"/>
                <a:cs typeface="Candara"/>
              </a:rPr>
              <a:t>del</a:t>
            </a:r>
            <a:r>
              <a:rPr dirty="0" spc="-55" b="1">
                <a:latin typeface="Candara"/>
                <a:cs typeface="Candara"/>
              </a:rPr>
              <a:t> </a:t>
            </a:r>
            <a:r>
              <a:rPr dirty="0" b="1">
                <a:latin typeface="Candara"/>
                <a:cs typeface="Candara"/>
              </a:rPr>
              <a:t>cambio</a:t>
            </a:r>
            <a:r>
              <a:rPr dirty="0" spc="-50" b="1">
                <a:latin typeface="Candara"/>
                <a:cs typeface="Candara"/>
              </a:rPr>
              <a:t> </a:t>
            </a:r>
            <a:r>
              <a:rPr dirty="0" spc="-10" b="1">
                <a:latin typeface="Candara"/>
                <a:cs typeface="Candara"/>
              </a:rPr>
              <a:t>climático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841740" cy="6233160"/>
            <a:chOff x="211137" y="228600"/>
            <a:chExt cx="8841740" cy="623316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3840" y="790955"/>
              <a:ext cx="8808720" cy="5670804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9718" rIns="0" bIns="0" rtlCol="0" vert="horz">
            <a:spAutoFit/>
          </a:bodyPr>
          <a:lstStyle/>
          <a:p>
            <a:pPr marL="1193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Playa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Guanímar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al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paso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del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ciclón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Charly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en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20" b="1">
                <a:latin typeface="Arial"/>
                <a:cs typeface="Arial"/>
              </a:rPr>
              <a:t>2004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69672" rIns="0" bIns="0" rtlCol="0" vert="horz">
            <a:spAutoFit/>
          </a:bodyPr>
          <a:lstStyle/>
          <a:p>
            <a:pPr marL="358140" marR="5080" indent="-273050">
              <a:lnSpc>
                <a:spcPct val="100000"/>
              </a:lnSpc>
              <a:spcBef>
                <a:spcPts val="100"/>
              </a:spcBef>
            </a:pPr>
            <a:r>
              <a:rPr dirty="0" b="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pc="335" b="0">
                <a:solidFill>
                  <a:srgbClr val="30B6FC"/>
                </a:solidFill>
                <a:latin typeface="Times New Roman"/>
                <a:cs typeface="Times New Roman"/>
              </a:rPr>
              <a:t> </a:t>
            </a:r>
            <a:r>
              <a:rPr dirty="0"/>
              <a:t>Garantizar</a:t>
            </a:r>
            <a:r>
              <a:rPr dirty="0" spc="-20"/>
              <a:t> </a:t>
            </a:r>
            <a:r>
              <a:rPr dirty="0"/>
              <a:t>el</a:t>
            </a:r>
            <a:r>
              <a:rPr dirty="0" spc="-5"/>
              <a:t> </a:t>
            </a:r>
            <a:r>
              <a:rPr dirty="0"/>
              <a:t>completamiento</a:t>
            </a:r>
            <a:r>
              <a:rPr dirty="0" spc="-30"/>
              <a:t> </a:t>
            </a:r>
            <a:r>
              <a:rPr dirty="0"/>
              <a:t>de</a:t>
            </a:r>
            <a:r>
              <a:rPr dirty="0" spc="-10"/>
              <a:t> </a:t>
            </a:r>
            <a:r>
              <a:rPr dirty="0"/>
              <a:t>los</a:t>
            </a:r>
            <a:r>
              <a:rPr dirty="0" spc="-15"/>
              <a:t> </a:t>
            </a:r>
            <a:r>
              <a:rPr dirty="0"/>
              <a:t>estudios</a:t>
            </a:r>
            <a:r>
              <a:rPr dirty="0" spc="-20"/>
              <a:t> </a:t>
            </a:r>
            <a:r>
              <a:rPr dirty="0" spc="-25"/>
              <a:t>de </a:t>
            </a:r>
            <a:r>
              <a:rPr dirty="0"/>
              <a:t>Peligro,</a:t>
            </a:r>
            <a:r>
              <a:rPr dirty="0" spc="-60"/>
              <a:t> </a:t>
            </a:r>
            <a:r>
              <a:rPr dirty="0"/>
              <a:t>Vulnerabilidad</a:t>
            </a:r>
            <a:r>
              <a:rPr dirty="0" spc="-70"/>
              <a:t> </a:t>
            </a:r>
            <a:r>
              <a:rPr dirty="0"/>
              <a:t>y</a:t>
            </a:r>
            <a:r>
              <a:rPr dirty="0" spc="-30"/>
              <a:t> </a:t>
            </a:r>
            <a:r>
              <a:rPr dirty="0"/>
              <a:t>Riesgos</a:t>
            </a:r>
            <a:r>
              <a:rPr dirty="0" spc="-25"/>
              <a:t> </a:t>
            </a:r>
            <a:r>
              <a:rPr dirty="0"/>
              <a:t>en</a:t>
            </a:r>
            <a:r>
              <a:rPr dirty="0" spc="-30"/>
              <a:t> </a:t>
            </a:r>
            <a:r>
              <a:rPr dirty="0"/>
              <a:t>la</a:t>
            </a:r>
            <a:r>
              <a:rPr dirty="0" spc="-30"/>
              <a:t> </a:t>
            </a:r>
            <a:r>
              <a:rPr dirty="0"/>
              <a:t>provincia</a:t>
            </a:r>
            <a:r>
              <a:rPr dirty="0" spc="-30"/>
              <a:t> </a:t>
            </a:r>
            <a:r>
              <a:rPr dirty="0"/>
              <a:t>y</a:t>
            </a:r>
            <a:r>
              <a:rPr dirty="0" spc="-50"/>
              <a:t> </a:t>
            </a:r>
            <a:r>
              <a:rPr dirty="0" spc="-25"/>
              <a:t>su </a:t>
            </a:r>
            <a:r>
              <a:rPr dirty="0"/>
              <a:t>utilización</a:t>
            </a:r>
            <a:r>
              <a:rPr dirty="0" spc="-65"/>
              <a:t> </a:t>
            </a:r>
            <a:r>
              <a:rPr dirty="0"/>
              <a:t>en</a:t>
            </a:r>
            <a:r>
              <a:rPr dirty="0" spc="-15"/>
              <a:t> </a:t>
            </a:r>
            <a:r>
              <a:rPr dirty="0"/>
              <a:t>la</a:t>
            </a:r>
            <a:r>
              <a:rPr dirty="0" spc="-15"/>
              <a:t> </a:t>
            </a:r>
            <a:r>
              <a:rPr dirty="0"/>
              <a:t>toma</a:t>
            </a:r>
            <a:r>
              <a:rPr dirty="0" spc="-25"/>
              <a:t> </a:t>
            </a:r>
            <a:r>
              <a:rPr dirty="0"/>
              <a:t>de</a:t>
            </a:r>
            <a:r>
              <a:rPr dirty="0" spc="-15"/>
              <a:t> </a:t>
            </a:r>
            <a:r>
              <a:rPr dirty="0"/>
              <a:t>decisiones</a:t>
            </a:r>
            <a:r>
              <a:rPr dirty="0" spc="-20"/>
              <a:t> </a:t>
            </a:r>
            <a:r>
              <a:rPr dirty="0"/>
              <a:t>y</a:t>
            </a:r>
            <a:r>
              <a:rPr dirty="0" spc="-15"/>
              <a:t> </a:t>
            </a:r>
            <a:r>
              <a:rPr dirty="0"/>
              <a:t>en</a:t>
            </a:r>
            <a:r>
              <a:rPr dirty="0" spc="-30"/>
              <a:t> </a:t>
            </a:r>
            <a:r>
              <a:rPr dirty="0"/>
              <a:t>los</a:t>
            </a:r>
            <a:r>
              <a:rPr dirty="0" spc="-25"/>
              <a:t> </a:t>
            </a:r>
            <a:r>
              <a:rPr dirty="0"/>
              <a:t>planes</a:t>
            </a:r>
            <a:r>
              <a:rPr dirty="0" spc="-25"/>
              <a:t> de </a:t>
            </a:r>
            <a:r>
              <a:rPr dirty="0"/>
              <a:t>desarrollo</a:t>
            </a:r>
            <a:r>
              <a:rPr dirty="0" spc="-30"/>
              <a:t> </a:t>
            </a:r>
            <a:r>
              <a:rPr dirty="0"/>
              <a:t>para</a:t>
            </a:r>
            <a:r>
              <a:rPr dirty="0" spc="-10"/>
              <a:t> </a:t>
            </a:r>
            <a:r>
              <a:rPr dirty="0"/>
              <a:t>mitigar</a:t>
            </a:r>
            <a:r>
              <a:rPr dirty="0" spc="-35"/>
              <a:t> </a:t>
            </a:r>
            <a:r>
              <a:rPr dirty="0"/>
              <a:t>en</a:t>
            </a:r>
            <a:r>
              <a:rPr dirty="0" spc="-25"/>
              <a:t> </a:t>
            </a:r>
            <a:r>
              <a:rPr dirty="0"/>
              <a:t>lo</a:t>
            </a:r>
            <a:r>
              <a:rPr dirty="0" spc="-20"/>
              <a:t> </a:t>
            </a:r>
            <a:r>
              <a:rPr dirty="0"/>
              <a:t>posible</a:t>
            </a:r>
            <a:r>
              <a:rPr dirty="0" spc="-35"/>
              <a:t> </a:t>
            </a:r>
            <a:r>
              <a:rPr dirty="0"/>
              <a:t>los</a:t>
            </a:r>
            <a:r>
              <a:rPr dirty="0" spc="-25"/>
              <a:t> </a:t>
            </a:r>
            <a:r>
              <a:rPr dirty="0"/>
              <a:t>impactos</a:t>
            </a:r>
            <a:r>
              <a:rPr dirty="0" spc="-30"/>
              <a:t> </a:t>
            </a:r>
            <a:r>
              <a:rPr dirty="0" spc="-25"/>
              <a:t>del </a:t>
            </a:r>
            <a:r>
              <a:rPr dirty="0"/>
              <a:t>cambio</a:t>
            </a:r>
            <a:r>
              <a:rPr dirty="0" spc="-20"/>
              <a:t> </a:t>
            </a:r>
            <a:r>
              <a:rPr dirty="0" spc="-10"/>
              <a:t>climático.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63292" y="244551"/>
            <a:ext cx="52184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1">
                <a:latin typeface="Candara"/>
                <a:cs typeface="Candara"/>
              </a:rPr>
              <a:t>Objetivos</a:t>
            </a:r>
            <a:r>
              <a:rPr dirty="0" spc="-80" b="1">
                <a:latin typeface="Candara"/>
                <a:cs typeface="Candara"/>
              </a:rPr>
              <a:t> </a:t>
            </a:r>
            <a:r>
              <a:rPr dirty="0" spc="-10" b="1">
                <a:latin typeface="Candara"/>
                <a:cs typeface="Candara"/>
              </a:rPr>
              <a:t>específicos: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1975739" y="853186"/>
            <a:ext cx="5192395" cy="6350"/>
          </a:xfrm>
          <a:custGeom>
            <a:avLst/>
            <a:gdLst/>
            <a:ahLst/>
            <a:cxnLst/>
            <a:rect l="l" t="t" r="r" b="b"/>
            <a:pathLst>
              <a:path w="5192395" h="6350">
                <a:moveTo>
                  <a:pt x="5192268" y="0"/>
                </a:moveTo>
                <a:lnTo>
                  <a:pt x="0" y="0"/>
                </a:lnTo>
                <a:lnTo>
                  <a:pt x="0" y="6096"/>
                </a:lnTo>
                <a:lnTo>
                  <a:pt x="5192268" y="6096"/>
                </a:lnTo>
                <a:lnTo>
                  <a:pt x="51922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6576" y="3571811"/>
            <a:ext cx="3708400" cy="221462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2937" y="3714686"/>
            <a:ext cx="3714750" cy="221462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785876" y="6268313"/>
            <a:ext cx="2717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76095" algn="l"/>
              </a:tabLst>
            </a:pPr>
            <a:r>
              <a:rPr dirty="0" sz="1800">
                <a:latin typeface="Arial MT"/>
                <a:cs typeface="Arial MT"/>
              </a:rPr>
              <a:t>Playa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Guanimar</a:t>
            </a:r>
            <a:r>
              <a:rPr dirty="0" sz="1800">
                <a:latin typeface="Arial MT"/>
                <a:cs typeface="Arial MT"/>
              </a:rPr>
              <a:t>	costa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sur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760063" y="6268313"/>
            <a:ext cx="27425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Río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Guajaibón,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costa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norte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8739" y="1870709"/>
            <a:ext cx="8632190" cy="22936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85115" marR="508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Por</a:t>
            </a:r>
            <a:r>
              <a:rPr dirty="0" sz="2400" spc="2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2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vertimiento</a:t>
            </a:r>
            <a:r>
              <a:rPr dirty="0" sz="2400" spc="2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2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residuales</a:t>
            </a:r>
            <a:r>
              <a:rPr dirty="0" sz="2400" spc="2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21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2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márgenes</a:t>
            </a:r>
            <a:r>
              <a:rPr dirty="0" sz="2400" spc="229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2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ríos,</a:t>
            </a:r>
            <a:r>
              <a:rPr dirty="0" sz="2400" spc="3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afectaciones</a:t>
            </a:r>
            <a:r>
              <a:rPr dirty="0" sz="2400" spc="36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</a:t>
            </a:r>
            <a:r>
              <a:rPr dirty="0" sz="2400" spc="38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37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cuencas</a:t>
            </a:r>
            <a:r>
              <a:rPr dirty="0" sz="2400" spc="3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hidrográficas,</a:t>
            </a:r>
            <a:r>
              <a:rPr dirty="0" sz="2400" spc="37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3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zonas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costeras</a:t>
            </a:r>
            <a:r>
              <a:rPr dirty="0" sz="2400" spc="440" b="1">
                <a:solidFill>
                  <a:srgbClr val="073D86"/>
                </a:solidFill>
                <a:latin typeface="Arial"/>
                <a:cs typeface="Arial"/>
              </a:rPr>
              <a:t> 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correspondientes,</a:t>
            </a:r>
            <a:r>
              <a:rPr dirty="0" sz="2400" spc="434" b="1">
                <a:solidFill>
                  <a:srgbClr val="073D86"/>
                </a:solidFill>
                <a:latin typeface="Arial"/>
                <a:cs typeface="Arial"/>
              </a:rPr>
              <a:t> 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trayendo</a:t>
            </a:r>
            <a:r>
              <a:rPr dirty="0" sz="2400" spc="440" b="1">
                <a:solidFill>
                  <a:srgbClr val="073D86"/>
                </a:solidFill>
                <a:latin typeface="Arial"/>
                <a:cs typeface="Arial"/>
              </a:rPr>
              <a:t> 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consigo</a:t>
            </a:r>
            <a:r>
              <a:rPr dirty="0" sz="2400" spc="434" b="1">
                <a:solidFill>
                  <a:srgbClr val="073D86"/>
                </a:solidFill>
                <a:latin typeface="Arial"/>
                <a:cs typeface="Arial"/>
              </a:rPr>
              <a:t>  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degradación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-3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ecosistemas.</a:t>
            </a:r>
            <a:endParaRPr sz="2400">
              <a:latin typeface="Arial"/>
              <a:cs typeface="Arial"/>
            </a:endParaRPr>
          </a:p>
          <a:p>
            <a:pPr algn="just" marL="285115" marR="5080" indent="-273050">
              <a:lnSpc>
                <a:spcPct val="100000"/>
              </a:lnSpc>
              <a:spcBef>
                <a:spcPts val="57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19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pérdida</a:t>
            </a:r>
            <a:r>
              <a:rPr dirty="0" sz="2400" spc="20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19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agua</a:t>
            </a:r>
            <a:r>
              <a:rPr dirty="0" sz="2400" spc="19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potable</a:t>
            </a:r>
            <a:r>
              <a:rPr dirty="0" sz="2400" spc="19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por</a:t>
            </a:r>
            <a:r>
              <a:rPr dirty="0" sz="2400" spc="19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19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contaminación,</a:t>
            </a:r>
            <a:r>
              <a:rPr dirty="0" sz="2400" spc="19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por</a:t>
            </a:r>
            <a:r>
              <a:rPr dirty="0" sz="2400" spc="18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existencia</a:t>
            </a:r>
            <a:r>
              <a:rPr dirty="0" sz="2400" spc="1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10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salideros,</a:t>
            </a:r>
            <a:r>
              <a:rPr dirty="0" sz="2400" spc="1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9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deficiente</a:t>
            </a:r>
            <a:r>
              <a:rPr dirty="0" sz="2400" spc="11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estado</a:t>
            </a:r>
            <a:r>
              <a:rPr dirty="0" sz="2400" spc="10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10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r>
              <a:rPr dirty="0" sz="2400" spc="10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redes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51536" y="4504385"/>
            <a:ext cx="7633334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23085" algn="l"/>
                <a:tab pos="2289175" algn="l"/>
                <a:tab pos="3199765" algn="l"/>
                <a:tab pos="4905375" algn="l"/>
                <a:tab pos="5371465" algn="l"/>
                <a:tab pos="7265034" algn="l"/>
              </a:tabLst>
            </a:pP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residuales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baja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ejecución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efectividad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51536" y="4138676"/>
            <a:ext cx="835850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00"/>
              </a:spcBef>
              <a:tabLst>
                <a:tab pos="671830" algn="l"/>
                <a:tab pos="3035935" algn="l"/>
                <a:tab pos="3607435" algn="l"/>
                <a:tab pos="5328285" algn="l"/>
                <a:tab pos="5998845" algn="l"/>
                <a:tab pos="7977505" algn="l"/>
              </a:tabLst>
            </a:pP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alcantarillado,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cobertura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tratamiento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	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  <a:p>
            <a:pPr algn="r" marR="5715">
              <a:lnSpc>
                <a:spcPct val="100000"/>
              </a:lnSpc>
            </a:pP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las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8739" y="4797247"/>
            <a:ext cx="8630285" cy="163576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algn="just" marL="285115">
              <a:lnSpc>
                <a:spcPct val="100000"/>
              </a:lnSpc>
              <a:spcBef>
                <a:spcPts val="675"/>
              </a:spcBef>
            </a:pP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inversiones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para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resolver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estas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dificultades.</a:t>
            </a:r>
            <a:endParaRPr sz="2400">
              <a:latin typeface="Arial"/>
              <a:cs typeface="Arial"/>
            </a:endParaRPr>
          </a:p>
          <a:p>
            <a:pPr algn="just" marL="285115" marR="5080" indent="-273050">
              <a:lnSpc>
                <a:spcPct val="100000"/>
              </a:lnSpc>
              <a:spcBef>
                <a:spcPts val="575"/>
              </a:spcBef>
            </a:pPr>
            <a:r>
              <a:rPr dirty="0" sz="240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400" spc="315">
                <a:solidFill>
                  <a:srgbClr val="30B6FC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Hacen</a:t>
            </a:r>
            <a:r>
              <a:rPr dirty="0" sz="2400" spc="195" b="1">
                <a:solidFill>
                  <a:srgbClr val="073D86"/>
                </a:solidFill>
                <a:latin typeface="Arial"/>
                <a:cs typeface="Arial"/>
              </a:rPr>
              <a:t>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que</a:t>
            </a:r>
            <a:r>
              <a:rPr dirty="0" sz="2400" spc="195" b="1">
                <a:solidFill>
                  <a:srgbClr val="073D86"/>
                </a:solidFill>
                <a:latin typeface="Arial"/>
                <a:cs typeface="Arial"/>
              </a:rPr>
              <a:t>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se</a:t>
            </a:r>
            <a:r>
              <a:rPr dirty="0" sz="2400" spc="200" b="1">
                <a:solidFill>
                  <a:srgbClr val="073D86"/>
                </a:solidFill>
                <a:latin typeface="Arial"/>
                <a:cs typeface="Arial"/>
              </a:rPr>
              <a:t>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acrecientan</a:t>
            </a:r>
            <a:r>
              <a:rPr dirty="0" sz="2400" spc="185" b="1">
                <a:solidFill>
                  <a:srgbClr val="073D86"/>
                </a:solidFill>
                <a:latin typeface="Arial"/>
                <a:cs typeface="Arial"/>
              </a:rPr>
              <a:t>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200" b="1">
                <a:solidFill>
                  <a:srgbClr val="073D86"/>
                </a:solidFill>
                <a:latin typeface="Arial"/>
                <a:cs typeface="Arial"/>
              </a:rPr>
              <a:t> 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problemas</a:t>
            </a:r>
            <a:r>
              <a:rPr dirty="0" sz="2400" spc="195" b="1">
                <a:solidFill>
                  <a:srgbClr val="073D86"/>
                </a:solidFill>
                <a:latin typeface="Arial"/>
                <a:cs typeface="Arial"/>
              </a:rPr>
              <a:t> 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higiénicos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sanitarios</a:t>
            </a:r>
            <a:r>
              <a:rPr dirty="0" sz="2400" spc="3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en</a:t>
            </a:r>
            <a:r>
              <a:rPr dirty="0" sz="2400" spc="3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los</a:t>
            </a:r>
            <a:r>
              <a:rPr dirty="0" sz="2400" spc="3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núcleos</a:t>
            </a:r>
            <a:r>
              <a:rPr dirty="0" sz="2400" spc="3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poblacionales</a:t>
            </a:r>
            <a:r>
              <a:rPr dirty="0" sz="2400" spc="3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aumentándolos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riesgos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para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4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salud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humana.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59512" y="406146"/>
            <a:ext cx="8594090" cy="11226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82065" marR="5080" indent="-12700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Candara"/>
                <a:cs typeface="Candara"/>
              </a:rPr>
              <a:t>Deterioro</a:t>
            </a:r>
            <a:r>
              <a:rPr dirty="0" sz="3600" spc="-10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de</a:t>
            </a:r>
            <a:r>
              <a:rPr dirty="0" sz="3600" spc="-7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la</a:t>
            </a:r>
            <a:r>
              <a:rPr dirty="0" sz="3600" spc="-8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condición</a:t>
            </a:r>
            <a:r>
              <a:rPr dirty="0" sz="3600" spc="-120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higiénica</a:t>
            </a:r>
            <a:r>
              <a:rPr dirty="0" sz="3600" spc="-90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sanitaria </a:t>
            </a:r>
            <a:r>
              <a:rPr dirty="0" sz="3600" b="1">
                <a:latin typeface="Candara"/>
                <a:cs typeface="Candara"/>
              </a:rPr>
              <a:t>en</a:t>
            </a:r>
            <a:r>
              <a:rPr dirty="0" sz="3600" spc="-6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los</a:t>
            </a:r>
            <a:r>
              <a:rPr dirty="0" sz="3600" spc="-65" b="1">
                <a:latin typeface="Candara"/>
                <a:cs typeface="Candara"/>
              </a:rPr>
              <a:t> </a:t>
            </a:r>
            <a:r>
              <a:rPr dirty="0" sz="3600" b="1">
                <a:latin typeface="Candara"/>
                <a:cs typeface="Candara"/>
              </a:rPr>
              <a:t>asentamientos</a:t>
            </a:r>
            <a:r>
              <a:rPr dirty="0" sz="3600" spc="-90" b="1">
                <a:latin typeface="Candara"/>
                <a:cs typeface="Candara"/>
              </a:rPr>
              <a:t> </a:t>
            </a:r>
            <a:r>
              <a:rPr dirty="0" sz="3600" spc="-10" b="1">
                <a:latin typeface="Candara"/>
                <a:cs typeface="Candara"/>
              </a:rPr>
              <a:t>humanos</a:t>
            </a:r>
            <a:endParaRPr sz="3600">
              <a:latin typeface="Candara"/>
              <a:cs typeface="Candara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1816100"/>
            <a:chOff x="211137" y="228600"/>
            <a:chExt cx="8723630" cy="1816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" y="1000125"/>
            <a:ext cx="8001000" cy="5476875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2441" rIns="0" bIns="0" rtlCol="0" vert="horz">
            <a:spAutoFit/>
          </a:bodyPr>
          <a:lstStyle/>
          <a:p>
            <a:pPr marL="21971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Arial"/>
                <a:cs typeface="Arial"/>
              </a:rPr>
              <a:t>Desechos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sólidos</a:t>
            </a:r>
            <a:r>
              <a:rPr dirty="0" sz="2000" spc="-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en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el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río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Capellanía</a:t>
            </a:r>
            <a:r>
              <a:rPr dirty="0" sz="2000" spc="-4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a</a:t>
            </a:r>
            <a:r>
              <a:rPr dirty="0" sz="2000" spc="-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su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paso</a:t>
            </a:r>
            <a:r>
              <a:rPr dirty="0" sz="2000" spc="-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por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Guanajay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11137" y="228600"/>
            <a:ext cx="8723630" cy="5740400"/>
            <a:chOff x="211137" y="228600"/>
            <a:chExt cx="8723630" cy="57404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228600"/>
              <a:ext cx="8696325" cy="142722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046851" y="858901"/>
              <a:ext cx="2876550" cy="714375"/>
            </a:xfrm>
            <a:custGeom>
              <a:avLst/>
              <a:gdLst/>
              <a:ahLst/>
              <a:cxnLst/>
              <a:rect l="l" t="t" r="r" b="b"/>
              <a:pathLst>
                <a:path w="2876550" h="714375">
                  <a:moveTo>
                    <a:pt x="2876550" y="0"/>
                  </a:moveTo>
                  <a:lnTo>
                    <a:pt x="2870073" y="0"/>
                  </a:lnTo>
                  <a:lnTo>
                    <a:pt x="2748915" y="20065"/>
                  </a:lnTo>
                  <a:lnTo>
                    <a:pt x="2625598" y="42290"/>
                  </a:lnTo>
                  <a:lnTo>
                    <a:pt x="2500122" y="66928"/>
                  </a:lnTo>
                  <a:lnTo>
                    <a:pt x="2370454" y="91439"/>
                  </a:lnTo>
                  <a:lnTo>
                    <a:pt x="2238629" y="120523"/>
                  </a:lnTo>
                  <a:lnTo>
                    <a:pt x="2102612" y="149478"/>
                  </a:lnTo>
                  <a:lnTo>
                    <a:pt x="1964435" y="183007"/>
                  </a:lnTo>
                  <a:lnTo>
                    <a:pt x="1821942" y="216535"/>
                  </a:lnTo>
                  <a:lnTo>
                    <a:pt x="1564767" y="281177"/>
                  </a:lnTo>
                  <a:lnTo>
                    <a:pt x="1313815" y="339216"/>
                  </a:lnTo>
                  <a:lnTo>
                    <a:pt x="841882" y="444246"/>
                  </a:lnTo>
                  <a:lnTo>
                    <a:pt x="620776" y="488823"/>
                  </a:lnTo>
                  <a:lnTo>
                    <a:pt x="406019" y="529082"/>
                  </a:lnTo>
                  <a:lnTo>
                    <a:pt x="199771" y="566927"/>
                  </a:lnTo>
                  <a:lnTo>
                    <a:pt x="0" y="600456"/>
                  </a:lnTo>
                  <a:lnTo>
                    <a:pt x="138175" y="620522"/>
                  </a:lnTo>
                  <a:lnTo>
                    <a:pt x="270001" y="638428"/>
                  </a:lnTo>
                  <a:lnTo>
                    <a:pt x="397510" y="654050"/>
                  </a:lnTo>
                  <a:lnTo>
                    <a:pt x="522985" y="667385"/>
                  </a:lnTo>
                  <a:lnTo>
                    <a:pt x="644144" y="680847"/>
                  </a:lnTo>
                  <a:lnTo>
                    <a:pt x="761110" y="689737"/>
                  </a:lnTo>
                  <a:lnTo>
                    <a:pt x="873759" y="698626"/>
                  </a:lnTo>
                  <a:lnTo>
                    <a:pt x="984250" y="705358"/>
                  </a:lnTo>
                  <a:lnTo>
                    <a:pt x="1092707" y="709802"/>
                  </a:lnTo>
                  <a:lnTo>
                    <a:pt x="1296797" y="714375"/>
                  </a:lnTo>
                  <a:lnTo>
                    <a:pt x="1394587" y="714375"/>
                  </a:lnTo>
                  <a:lnTo>
                    <a:pt x="1583817" y="709802"/>
                  </a:lnTo>
                  <a:lnTo>
                    <a:pt x="1673098" y="705358"/>
                  </a:lnTo>
                  <a:lnTo>
                    <a:pt x="1843277" y="692023"/>
                  </a:lnTo>
                  <a:lnTo>
                    <a:pt x="1926081" y="683006"/>
                  </a:lnTo>
                  <a:lnTo>
                    <a:pt x="2083434" y="660781"/>
                  </a:lnTo>
                  <a:lnTo>
                    <a:pt x="2232279" y="633984"/>
                  </a:lnTo>
                  <a:lnTo>
                    <a:pt x="2372614" y="602741"/>
                  </a:lnTo>
                  <a:lnTo>
                    <a:pt x="2440685" y="584835"/>
                  </a:lnTo>
                  <a:lnTo>
                    <a:pt x="2506599" y="566927"/>
                  </a:lnTo>
                  <a:lnTo>
                    <a:pt x="2634106" y="526796"/>
                  </a:lnTo>
                  <a:lnTo>
                    <a:pt x="2755265" y="482091"/>
                  </a:lnTo>
                  <a:lnTo>
                    <a:pt x="2872231" y="435228"/>
                  </a:lnTo>
                  <a:lnTo>
                    <a:pt x="2876550" y="433070"/>
                  </a:lnTo>
                  <a:lnTo>
                    <a:pt x="2876550" y="0"/>
                  </a:lnTo>
                  <a:close/>
                </a:path>
              </a:pathLst>
            </a:custGeom>
            <a:solidFill>
              <a:srgbClr val="C5E7FB">
                <a:alpha val="2901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619375" y="731901"/>
              <a:ext cx="5543550" cy="849630"/>
            </a:xfrm>
            <a:custGeom>
              <a:avLst/>
              <a:gdLst/>
              <a:ahLst/>
              <a:cxnLst/>
              <a:rect l="l" t="t" r="r" b="b"/>
              <a:pathLst>
                <a:path w="5543550" h="849630">
                  <a:moveTo>
                    <a:pt x="852424" y="0"/>
                  </a:moveTo>
                  <a:lnTo>
                    <a:pt x="684402" y="0"/>
                  </a:lnTo>
                  <a:lnTo>
                    <a:pt x="527176" y="4445"/>
                  </a:lnTo>
                  <a:lnTo>
                    <a:pt x="380492" y="11049"/>
                  </a:lnTo>
                  <a:lnTo>
                    <a:pt x="244475" y="22225"/>
                  </a:lnTo>
                  <a:lnTo>
                    <a:pt x="116967" y="35560"/>
                  </a:lnTo>
                  <a:lnTo>
                    <a:pt x="0" y="53466"/>
                  </a:lnTo>
                  <a:lnTo>
                    <a:pt x="163702" y="73533"/>
                  </a:lnTo>
                  <a:lnTo>
                    <a:pt x="333756" y="95758"/>
                  </a:lnTo>
                  <a:lnTo>
                    <a:pt x="510158" y="124713"/>
                  </a:lnTo>
                  <a:lnTo>
                    <a:pt x="692912" y="155956"/>
                  </a:lnTo>
                  <a:lnTo>
                    <a:pt x="882141" y="193928"/>
                  </a:lnTo>
                  <a:lnTo>
                    <a:pt x="1077722" y="234061"/>
                  </a:lnTo>
                  <a:lnTo>
                    <a:pt x="1281684" y="278638"/>
                  </a:lnTo>
                  <a:lnTo>
                    <a:pt x="1490090" y="329819"/>
                  </a:lnTo>
                  <a:lnTo>
                    <a:pt x="1866264" y="421259"/>
                  </a:lnTo>
                  <a:lnTo>
                    <a:pt x="2223389" y="501523"/>
                  </a:lnTo>
                  <a:lnTo>
                    <a:pt x="2559177" y="575056"/>
                  </a:lnTo>
                  <a:lnTo>
                    <a:pt x="2722879" y="606298"/>
                  </a:lnTo>
                  <a:lnTo>
                    <a:pt x="2878074" y="637539"/>
                  </a:lnTo>
                  <a:lnTo>
                    <a:pt x="3031109" y="666496"/>
                  </a:lnTo>
                  <a:lnTo>
                    <a:pt x="3179826" y="691007"/>
                  </a:lnTo>
                  <a:lnTo>
                    <a:pt x="3324479" y="715518"/>
                  </a:lnTo>
                  <a:lnTo>
                    <a:pt x="3464687" y="737743"/>
                  </a:lnTo>
                  <a:lnTo>
                    <a:pt x="3600704" y="755650"/>
                  </a:lnTo>
                  <a:lnTo>
                    <a:pt x="3732529" y="773429"/>
                  </a:lnTo>
                  <a:lnTo>
                    <a:pt x="3985514" y="804672"/>
                  </a:lnTo>
                  <a:lnTo>
                    <a:pt x="4106672" y="815848"/>
                  </a:lnTo>
                  <a:lnTo>
                    <a:pt x="4223511" y="824738"/>
                  </a:lnTo>
                  <a:lnTo>
                    <a:pt x="4336160" y="833627"/>
                  </a:lnTo>
                  <a:lnTo>
                    <a:pt x="4446778" y="840359"/>
                  </a:lnTo>
                  <a:lnTo>
                    <a:pt x="4659249" y="849249"/>
                  </a:lnTo>
                  <a:lnTo>
                    <a:pt x="4856988" y="849249"/>
                  </a:lnTo>
                  <a:lnTo>
                    <a:pt x="5044058" y="844803"/>
                  </a:lnTo>
                  <a:lnTo>
                    <a:pt x="5133340" y="840359"/>
                  </a:lnTo>
                  <a:lnTo>
                    <a:pt x="5220461" y="833627"/>
                  </a:lnTo>
                  <a:lnTo>
                    <a:pt x="5305425" y="824738"/>
                  </a:lnTo>
                  <a:lnTo>
                    <a:pt x="5466969" y="806958"/>
                  </a:lnTo>
                  <a:lnTo>
                    <a:pt x="5543550" y="795782"/>
                  </a:lnTo>
                  <a:lnTo>
                    <a:pt x="5422392" y="780161"/>
                  </a:lnTo>
                  <a:lnTo>
                    <a:pt x="5297043" y="764539"/>
                  </a:lnTo>
                  <a:lnTo>
                    <a:pt x="5035550" y="726694"/>
                  </a:lnTo>
                  <a:lnTo>
                    <a:pt x="4759198" y="679831"/>
                  </a:lnTo>
                  <a:lnTo>
                    <a:pt x="4467986" y="628523"/>
                  </a:lnTo>
                  <a:lnTo>
                    <a:pt x="4159757" y="566165"/>
                  </a:lnTo>
                  <a:lnTo>
                    <a:pt x="3834511" y="497077"/>
                  </a:lnTo>
                  <a:lnTo>
                    <a:pt x="3492373" y="416813"/>
                  </a:lnTo>
                  <a:lnTo>
                    <a:pt x="3131058" y="329819"/>
                  </a:lnTo>
                  <a:lnTo>
                    <a:pt x="2988564" y="296418"/>
                  </a:lnTo>
                  <a:lnTo>
                    <a:pt x="2850388" y="263016"/>
                  </a:lnTo>
                  <a:lnTo>
                    <a:pt x="2582545" y="204977"/>
                  </a:lnTo>
                  <a:lnTo>
                    <a:pt x="2452878" y="180466"/>
                  </a:lnTo>
                  <a:lnTo>
                    <a:pt x="2327529" y="155956"/>
                  </a:lnTo>
                  <a:lnTo>
                    <a:pt x="2204212" y="133731"/>
                  </a:lnTo>
                  <a:lnTo>
                    <a:pt x="2083053" y="113664"/>
                  </a:lnTo>
                  <a:lnTo>
                    <a:pt x="1966214" y="95758"/>
                  </a:lnTo>
                  <a:lnTo>
                    <a:pt x="1849247" y="80137"/>
                  </a:lnTo>
                  <a:lnTo>
                    <a:pt x="1628266" y="51181"/>
                  </a:lnTo>
                  <a:lnTo>
                    <a:pt x="1417827" y="31114"/>
                  </a:lnTo>
                  <a:lnTo>
                    <a:pt x="1220089" y="15494"/>
                  </a:lnTo>
                  <a:lnTo>
                    <a:pt x="1030859" y="4445"/>
                  </a:lnTo>
                  <a:lnTo>
                    <a:pt x="852424" y="0"/>
                  </a:lnTo>
                  <a:close/>
                </a:path>
              </a:pathLst>
            </a:custGeom>
            <a:solidFill>
              <a:srgbClr val="C5E7FB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28925" y="730250"/>
              <a:ext cx="6088380" cy="787400"/>
            </a:xfrm>
            <a:custGeom>
              <a:avLst/>
              <a:gdLst/>
              <a:ahLst/>
              <a:cxnLst/>
              <a:rect l="l" t="t" r="r" b="b"/>
              <a:pathLst>
                <a:path w="6088380" h="787400">
                  <a:moveTo>
                    <a:pt x="0" y="90804"/>
                  </a:moveTo>
                  <a:lnTo>
                    <a:pt x="19176" y="86360"/>
                  </a:lnTo>
                  <a:lnTo>
                    <a:pt x="76581" y="75184"/>
                  </a:lnTo>
                  <a:lnTo>
                    <a:pt x="174370" y="59562"/>
                  </a:lnTo>
                  <a:lnTo>
                    <a:pt x="238125" y="50673"/>
                  </a:lnTo>
                  <a:lnTo>
                    <a:pt x="312419" y="41783"/>
                  </a:lnTo>
                  <a:lnTo>
                    <a:pt x="395350" y="35051"/>
                  </a:lnTo>
                  <a:lnTo>
                    <a:pt x="490982" y="28321"/>
                  </a:lnTo>
                  <a:lnTo>
                    <a:pt x="595249" y="21589"/>
                  </a:lnTo>
                  <a:lnTo>
                    <a:pt x="712088" y="17145"/>
                  </a:lnTo>
                  <a:lnTo>
                    <a:pt x="839597" y="14986"/>
                  </a:lnTo>
                  <a:lnTo>
                    <a:pt x="977773" y="12700"/>
                  </a:lnTo>
                  <a:lnTo>
                    <a:pt x="1126616" y="14986"/>
                  </a:lnTo>
                  <a:lnTo>
                    <a:pt x="1286002" y="19430"/>
                  </a:lnTo>
                  <a:lnTo>
                    <a:pt x="1458214" y="28321"/>
                  </a:lnTo>
                  <a:lnTo>
                    <a:pt x="1641094" y="39497"/>
                  </a:lnTo>
                  <a:lnTo>
                    <a:pt x="1834514" y="57403"/>
                  </a:lnTo>
                  <a:lnTo>
                    <a:pt x="2040636" y="77470"/>
                  </a:lnTo>
                  <a:lnTo>
                    <a:pt x="2259584" y="101980"/>
                  </a:lnTo>
                  <a:lnTo>
                    <a:pt x="2489200" y="131063"/>
                  </a:lnTo>
                  <a:lnTo>
                    <a:pt x="2731516" y="166750"/>
                  </a:lnTo>
                  <a:lnTo>
                    <a:pt x="2984500" y="206883"/>
                  </a:lnTo>
                  <a:lnTo>
                    <a:pt x="3250184" y="253873"/>
                  </a:lnTo>
                  <a:lnTo>
                    <a:pt x="3528695" y="309625"/>
                  </a:lnTo>
                  <a:lnTo>
                    <a:pt x="3819905" y="369950"/>
                  </a:lnTo>
                  <a:lnTo>
                    <a:pt x="4123944" y="436879"/>
                  </a:lnTo>
                  <a:lnTo>
                    <a:pt x="4440682" y="512825"/>
                  </a:lnTo>
                  <a:lnTo>
                    <a:pt x="4770120" y="595376"/>
                  </a:lnTo>
                  <a:lnTo>
                    <a:pt x="5112384" y="686942"/>
                  </a:lnTo>
                  <a:lnTo>
                    <a:pt x="5467350" y="787400"/>
                  </a:lnTo>
                </a:path>
                <a:path w="6088380" h="787400">
                  <a:moveTo>
                    <a:pt x="2779776" y="650875"/>
                  </a:moveTo>
                  <a:lnTo>
                    <a:pt x="2875407" y="624077"/>
                  </a:lnTo>
                  <a:lnTo>
                    <a:pt x="3136900" y="554989"/>
                  </a:lnTo>
                  <a:lnTo>
                    <a:pt x="3317621" y="508253"/>
                  </a:lnTo>
                  <a:lnTo>
                    <a:pt x="3526028" y="456946"/>
                  </a:lnTo>
                  <a:lnTo>
                    <a:pt x="3757803" y="401192"/>
                  </a:lnTo>
                  <a:lnTo>
                    <a:pt x="4006469" y="340995"/>
                  </a:lnTo>
                  <a:lnTo>
                    <a:pt x="4270121" y="283083"/>
                  </a:lnTo>
                  <a:lnTo>
                    <a:pt x="4540250" y="225171"/>
                  </a:lnTo>
                  <a:lnTo>
                    <a:pt x="4816602" y="171576"/>
                  </a:lnTo>
                  <a:lnTo>
                    <a:pt x="5090922" y="120396"/>
                  </a:lnTo>
                  <a:lnTo>
                    <a:pt x="5226939" y="98044"/>
                  </a:lnTo>
                  <a:lnTo>
                    <a:pt x="5358765" y="75819"/>
                  </a:lnTo>
                  <a:lnTo>
                    <a:pt x="5490591" y="57912"/>
                  </a:lnTo>
                  <a:lnTo>
                    <a:pt x="5618226" y="40132"/>
                  </a:lnTo>
                  <a:lnTo>
                    <a:pt x="5743575" y="26797"/>
                  </a:lnTo>
                  <a:lnTo>
                    <a:pt x="5862701" y="15621"/>
                  </a:lnTo>
                  <a:lnTo>
                    <a:pt x="5977508" y="6730"/>
                  </a:lnTo>
                  <a:lnTo>
                    <a:pt x="6088126" y="0"/>
                  </a:lnTo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1137" y="714375"/>
              <a:ext cx="8723630" cy="1330325"/>
            </a:xfrm>
            <a:custGeom>
              <a:avLst/>
              <a:gdLst/>
              <a:ahLst/>
              <a:cxnLst/>
              <a:rect l="l" t="t" r="r" b="b"/>
              <a:pathLst>
                <a:path w="8723630" h="1330325">
                  <a:moveTo>
                    <a:pt x="1556067" y="0"/>
                  </a:moveTo>
                  <a:lnTo>
                    <a:pt x="1402778" y="0"/>
                  </a:lnTo>
                  <a:lnTo>
                    <a:pt x="1257998" y="4445"/>
                  </a:lnTo>
                  <a:lnTo>
                    <a:pt x="1121854" y="11175"/>
                  </a:lnTo>
                  <a:lnTo>
                    <a:pt x="994092" y="22351"/>
                  </a:lnTo>
                  <a:lnTo>
                    <a:pt x="874890" y="33527"/>
                  </a:lnTo>
                  <a:lnTo>
                    <a:pt x="762063" y="49149"/>
                  </a:lnTo>
                  <a:lnTo>
                    <a:pt x="659891" y="64770"/>
                  </a:lnTo>
                  <a:lnTo>
                    <a:pt x="564095" y="82550"/>
                  </a:lnTo>
                  <a:lnTo>
                    <a:pt x="478955" y="102615"/>
                  </a:lnTo>
                  <a:lnTo>
                    <a:pt x="398068" y="120523"/>
                  </a:lnTo>
                  <a:lnTo>
                    <a:pt x="327812" y="140588"/>
                  </a:lnTo>
                  <a:lnTo>
                    <a:pt x="206476" y="178562"/>
                  </a:lnTo>
                  <a:lnTo>
                    <a:pt x="157518" y="196469"/>
                  </a:lnTo>
                  <a:lnTo>
                    <a:pt x="51092" y="241046"/>
                  </a:lnTo>
                  <a:lnTo>
                    <a:pt x="0" y="267842"/>
                  </a:lnTo>
                  <a:lnTo>
                    <a:pt x="0" y="1330325"/>
                  </a:lnTo>
                  <a:lnTo>
                    <a:pt x="8718994" y="1330325"/>
                  </a:lnTo>
                  <a:lnTo>
                    <a:pt x="8723312" y="1323594"/>
                  </a:lnTo>
                  <a:lnTo>
                    <a:pt x="8723312" y="569213"/>
                  </a:lnTo>
                  <a:lnTo>
                    <a:pt x="8718994" y="571373"/>
                  </a:lnTo>
                  <a:lnTo>
                    <a:pt x="8638222" y="604901"/>
                  </a:lnTo>
                  <a:lnTo>
                    <a:pt x="8557323" y="636142"/>
                  </a:lnTo>
                  <a:lnTo>
                    <a:pt x="8472106" y="665099"/>
                  </a:lnTo>
                  <a:lnTo>
                    <a:pt x="8384857" y="691896"/>
                  </a:lnTo>
                  <a:lnTo>
                    <a:pt x="8295449" y="718692"/>
                  </a:lnTo>
                  <a:lnTo>
                    <a:pt x="8201850" y="743330"/>
                  </a:lnTo>
                  <a:lnTo>
                    <a:pt x="8105965" y="763397"/>
                  </a:lnTo>
                  <a:lnTo>
                    <a:pt x="8005889" y="783463"/>
                  </a:lnTo>
                  <a:lnTo>
                    <a:pt x="7901622" y="801370"/>
                  </a:lnTo>
                  <a:lnTo>
                    <a:pt x="7793037" y="814704"/>
                  </a:lnTo>
                  <a:lnTo>
                    <a:pt x="7680261" y="828166"/>
                  </a:lnTo>
                  <a:lnTo>
                    <a:pt x="7563167" y="837057"/>
                  </a:lnTo>
                  <a:lnTo>
                    <a:pt x="7441882" y="845947"/>
                  </a:lnTo>
                  <a:lnTo>
                    <a:pt x="7314120" y="850391"/>
                  </a:lnTo>
                  <a:lnTo>
                    <a:pt x="7182167" y="850391"/>
                  </a:lnTo>
                  <a:lnTo>
                    <a:pt x="7043737" y="848233"/>
                  </a:lnTo>
                  <a:lnTo>
                    <a:pt x="6899084" y="843788"/>
                  </a:lnTo>
                  <a:lnTo>
                    <a:pt x="6749986" y="837057"/>
                  </a:lnTo>
                  <a:lnTo>
                    <a:pt x="6594665" y="825880"/>
                  </a:lnTo>
                  <a:lnTo>
                    <a:pt x="6430708" y="810260"/>
                  </a:lnTo>
                  <a:lnTo>
                    <a:pt x="6260401" y="792352"/>
                  </a:lnTo>
                  <a:lnTo>
                    <a:pt x="6083744" y="770127"/>
                  </a:lnTo>
                  <a:lnTo>
                    <a:pt x="5900737" y="745489"/>
                  </a:lnTo>
                  <a:lnTo>
                    <a:pt x="5709094" y="716534"/>
                  </a:lnTo>
                  <a:lnTo>
                    <a:pt x="5509069" y="683005"/>
                  </a:lnTo>
                  <a:lnTo>
                    <a:pt x="5302567" y="645033"/>
                  </a:lnTo>
                  <a:lnTo>
                    <a:pt x="5085397" y="602614"/>
                  </a:lnTo>
                  <a:lnTo>
                    <a:pt x="4861877" y="558038"/>
                  </a:lnTo>
                  <a:lnTo>
                    <a:pt x="4627689" y="506729"/>
                  </a:lnTo>
                  <a:lnTo>
                    <a:pt x="4387151" y="453136"/>
                  </a:lnTo>
                  <a:lnTo>
                    <a:pt x="4136072" y="395097"/>
                  </a:lnTo>
                  <a:lnTo>
                    <a:pt x="3874198" y="330326"/>
                  </a:lnTo>
                  <a:lnTo>
                    <a:pt x="3614483" y="267842"/>
                  </a:lnTo>
                  <a:lnTo>
                    <a:pt x="3363277" y="214249"/>
                  </a:lnTo>
                  <a:lnTo>
                    <a:pt x="3122739" y="165226"/>
                  </a:lnTo>
                  <a:lnTo>
                    <a:pt x="2892869" y="124967"/>
                  </a:lnTo>
                  <a:lnTo>
                    <a:pt x="2673667" y="91566"/>
                  </a:lnTo>
                  <a:lnTo>
                    <a:pt x="2462847" y="62484"/>
                  </a:lnTo>
                  <a:lnTo>
                    <a:pt x="2262822" y="40132"/>
                  </a:lnTo>
                  <a:lnTo>
                    <a:pt x="2073338" y="22351"/>
                  </a:lnTo>
                  <a:lnTo>
                    <a:pt x="1890204" y="11175"/>
                  </a:lnTo>
                  <a:lnTo>
                    <a:pt x="1720024" y="2286"/>
                  </a:lnTo>
                  <a:lnTo>
                    <a:pt x="1556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8625" y="1285875"/>
              <a:ext cx="4786376" cy="468312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559" rIns="0" bIns="0" rtlCol="0" vert="horz">
            <a:spAutoFit/>
          </a:bodyPr>
          <a:lstStyle/>
          <a:p>
            <a:pPr marL="160655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Contaminación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río</a:t>
            </a:r>
            <a:r>
              <a:rPr dirty="0" sz="2800" spc="-19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Ariguanabo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500751" y="1257300"/>
            <a:ext cx="3340100" cy="4711700"/>
            <a:chOff x="5500751" y="1257300"/>
            <a:chExt cx="3340100" cy="471170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72125" y="3429000"/>
              <a:ext cx="3214624" cy="254000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00751" y="1257300"/>
              <a:ext cx="3340100" cy="21717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5965" y="1510029"/>
            <a:ext cx="8049259" cy="19278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Prevenir,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reducir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6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controlar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5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contaminación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provocada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por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el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vertimiento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inadecuado</a:t>
            </a:r>
            <a:r>
              <a:rPr dirty="0" sz="2400" spc="-2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residuos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líquidos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y</a:t>
            </a:r>
            <a:r>
              <a:rPr dirty="0" sz="2400" spc="-2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sólidos.</a:t>
            </a:r>
            <a:endParaRPr sz="2400">
              <a:latin typeface="Arial"/>
              <a:cs typeface="Arial"/>
            </a:endParaRPr>
          </a:p>
          <a:p>
            <a:pPr marL="285115" marR="119380" indent="-273050">
              <a:lnSpc>
                <a:spcPct val="100000"/>
              </a:lnSpc>
              <a:spcBef>
                <a:spcPts val="5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400" spc="-10" b="1">
                <a:solidFill>
                  <a:srgbClr val="073D86"/>
                </a:solidFill>
                <a:latin typeface="Arial"/>
                <a:cs typeface="Arial"/>
              </a:rPr>
              <a:t>Trabajar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por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desarrollar</a:t>
            </a:r>
            <a:r>
              <a:rPr dirty="0" sz="2400" spc="-50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73D86"/>
                </a:solidFill>
                <a:latin typeface="Arial"/>
                <a:cs typeface="Arial"/>
              </a:rPr>
              <a:t>la</a:t>
            </a:r>
            <a:r>
              <a:rPr dirty="0" sz="2400" spc="-45" b="1">
                <a:solidFill>
                  <a:srgbClr val="073D86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educación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ambiental</a:t>
            </a:r>
            <a:r>
              <a:rPr dirty="0" sz="24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la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población</a:t>
            </a:r>
            <a:r>
              <a:rPr dirty="0" sz="24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por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la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higiene.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63292" y="244551"/>
            <a:ext cx="52184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1">
                <a:latin typeface="Candara"/>
                <a:cs typeface="Candara"/>
              </a:rPr>
              <a:t>Objetivos</a:t>
            </a:r>
            <a:r>
              <a:rPr dirty="0" spc="-80" b="1">
                <a:latin typeface="Candara"/>
                <a:cs typeface="Candara"/>
              </a:rPr>
              <a:t> </a:t>
            </a:r>
            <a:r>
              <a:rPr dirty="0" spc="-10" b="1">
                <a:latin typeface="Candara"/>
                <a:cs typeface="Candara"/>
              </a:rPr>
              <a:t>específicos: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1975739" y="853186"/>
            <a:ext cx="5192395" cy="6350"/>
          </a:xfrm>
          <a:custGeom>
            <a:avLst/>
            <a:gdLst/>
            <a:ahLst/>
            <a:cxnLst/>
            <a:rect l="l" t="t" r="r" b="b"/>
            <a:pathLst>
              <a:path w="5192395" h="6350">
                <a:moveTo>
                  <a:pt x="5192268" y="0"/>
                </a:moveTo>
                <a:lnTo>
                  <a:pt x="0" y="0"/>
                </a:lnTo>
                <a:lnTo>
                  <a:pt x="0" y="6096"/>
                </a:lnTo>
                <a:lnTo>
                  <a:pt x="5192268" y="6096"/>
                </a:lnTo>
                <a:lnTo>
                  <a:pt x="51922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6838" y="4008743"/>
            <a:ext cx="3618449" cy="248376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4875" y="3857625"/>
            <a:ext cx="4060825" cy="2571750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42391" y="2159634"/>
            <a:ext cx="7999730" cy="2647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5080" indent="-27305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30B6FC"/>
                </a:solidFill>
                <a:latin typeface="Symbol"/>
                <a:cs typeface="Symbol"/>
              </a:rPr>
              <a:t></a:t>
            </a:r>
            <a:r>
              <a:rPr dirty="0" sz="2400" spc="320">
                <a:solidFill>
                  <a:srgbClr val="30B6FC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Un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territorio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donde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se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armonizan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los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planes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de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desarrollo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económico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social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con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la</a:t>
            </a:r>
            <a:r>
              <a:rPr dirty="0" sz="2400" spc="-4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protección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del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Medio</a:t>
            </a:r>
            <a:r>
              <a:rPr dirty="0" sz="2400" spc="-1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Ambiente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y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el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uso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racional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los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recursos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naturales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que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posee</a:t>
            </a:r>
            <a:r>
              <a:rPr dirty="0" sz="2400" spc="-1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la</a:t>
            </a:r>
            <a:r>
              <a:rPr dirty="0" sz="2400" spc="-4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provincia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avanzando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hacia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un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estadío</a:t>
            </a:r>
            <a:r>
              <a:rPr dirty="0" sz="2400" spc="-4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superior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en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el</a:t>
            </a:r>
            <a:r>
              <a:rPr dirty="0" sz="2400" spc="-2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desarrollo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próspero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50" b="1">
                <a:solidFill>
                  <a:srgbClr val="4584D2"/>
                </a:solidFill>
                <a:latin typeface="Arial"/>
                <a:cs typeface="Arial"/>
              </a:rPr>
              <a:t>y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sostenible</a:t>
            </a:r>
            <a:r>
              <a:rPr dirty="0" sz="2400" spc="-3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de</a:t>
            </a:r>
            <a:r>
              <a:rPr dirty="0" sz="2400" spc="-35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4584D2"/>
                </a:solidFill>
                <a:latin typeface="Arial"/>
                <a:cs typeface="Arial"/>
              </a:rPr>
              <a:t>la</a:t>
            </a:r>
            <a:r>
              <a:rPr dirty="0" sz="2400" spc="-20" b="1">
                <a:solidFill>
                  <a:srgbClr val="4584D2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4584D2"/>
                </a:solidFill>
                <a:latin typeface="Arial"/>
                <a:cs typeface="Arial"/>
              </a:rPr>
              <a:t>provincia.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2400" spc="-50">
                <a:solidFill>
                  <a:srgbClr val="073D86"/>
                </a:solidFill>
                <a:latin typeface="Candara"/>
                <a:cs typeface="Candara"/>
              </a:rPr>
              <a:t>.</a:t>
            </a:r>
            <a:endParaRPr sz="2400">
              <a:latin typeface="Candara"/>
              <a:cs typeface="Candar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99211" rIns="0" bIns="0" rtlCol="0" vert="horz">
            <a:spAutoFit/>
          </a:bodyPr>
          <a:lstStyle/>
          <a:p>
            <a:pPr marL="756285">
              <a:lnSpc>
                <a:spcPct val="100000"/>
              </a:lnSpc>
              <a:spcBef>
                <a:spcPts val="105"/>
              </a:spcBef>
            </a:pPr>
            <a:r>
              <a:rPr dirty="0" b="1">
                <a:latin typeface="Candara"/>
                <a:cs typeface="Candara"/>
              </a:rPr>
              <a:t>VISIÓN</a:t>
            </a:r>
            <a:r>
              <a:rPr dirty="0" spc="-55" b="1">
                <a:latin typeface="Candara"/>
                <a:cs typeface="Candara"/>
              </a:rPr>
              <a:t> </a:t>
            </a:r>
            <a:r>
              <a:rPr dirty="0" b="1">
                <a:latin typeface="Candara"/>
                <a:cs typeface="Candara"/>
              </a:rPr>
              <a:t>de</a:t>
            </a:r>
            <a:r>
              <a:rPr dirty="0" spc="-20" b="1">
                <a:latin typeface="Candara"/>
                <a:cs typeface="Candara"/>
              </a:rPr>
              <a:t> </a:t>
            </a:r>
            <a:r>
              <a:rPr dirty="0" b="1">
                <a:latin typeface="Candara"/>
                <a:cs typeface="Candara"/>
              </a:rPr>
              <a:t>la</a:t>
            </a:r>
            <a:r>
              <a:rPr dirty="0" spc="-20" b="1">
                <a:latin typeface="Candara"/>
                <a:cs typeface="Candara"/>
              </a:rPr>
              <a:t> </a:t>
            </a:r>
            <a:r>
              <a:rPr dirty="0" b="1">
                <a:latin typeface="Candara"/>
                <a:cs typeface="Candara"/>
              </a:rPr>
              <a:t>EAP</a:t>
            </a:r>
            <a:r>
              <a:rPr dirty="0" spc="-25" b="1">
                <a:latin typeface="Candara"/>
                <a:cs typeface="Candara"/>
              </a:rPr>
              <a:t> </a:t>
            </a:r>
            <a:r>
              <a:rPr dirty="0" spc="-30" b="1">
                <a:latin typeface="Candara"/>
                <a:cs typeface="Candara"/>
              </a:rPr>
              <a:t>2021-</a:t>
            </a:r>
            <a:r>
              <a:rPr dirty="0" spc="-20" b="1">
                <a:latin typeface="Candara"/>
                <a:cs typeface="Candara"/>
              </a:rPr>
              <a:t>2025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1370711" y="1188466"/>
            <a:ext cx="6402705" cy="6350"/>
          </a:xfrm>
          <a:custGeom>
            <a:avLst/>
            <a:gdLst/>
            <a:ahLst/>
            <a:cxnLst/>
            <a:rect l="l" t="t" r="r" b="b"/>
            <a:pathLst>
              <a:path w="6402705" h="6350">
                <a:moveTo>
                  <a:pt x="6402323" y="0"/>
                </a:moveTo>
                <a:lnTo>
                  <a:pt x="0" y="0"/>
                </a:lnTo>
                <a:lnTo>
                  <a:pt x="0" y="6096"/>
                </a:lnTo>
                <a:lnTo>
                  <a:pt x="6402323" y="6096"/>
                </a:lnTo>
                <a:lnTo>
                  <a:pt x="64023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5" name="object 5" descr=""/>
          <p:cNvGrpSpPr/>
          <p:nvPr/>
        </p:nvGrpSpPr>
        <p:grpSpPr>
          <a:xfrm>
            <a:off x="428625" y="4357700"/>
            <a:ext cx="8363584" cy="2214880"/>
            <a:chOff x="428625" y="4357700"/>
            <a:chExt cx="8363584" cy="221488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8625" y="4572000"/>
              <a:ext cx="3462401" cy="2000250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6000750" y="4572000"/>
              <a:ext cx="2786380" cy="857250"/>
            </a:xfrm>
            <a:custGeom>
              <a:avLst/>
              <a:gdLst/>
              <a:ahLst/>
              <a:cxnLst/>
              <a:rect l="l" t="t" r="r" b="b"/>
              <a:pathLst>
                <a:path w="2786379" h="857250">
                  <a:moveTo>
                    <a:pt x="0" y="857250"/>
                  </a:moveTo>
                  <a:lnTo>
                    <a:pt x="2786126" y="857250"/>
                  </a:lnTo>
                  <a:lnTo>
                    <a:pt x="2786126" y="0"/>
                  </a:lnTo>
                  <a:lnTo>
                    <a:pt x="0" y="0"/>
                  </a:lnTo>
                  <a:lnTo>
                    <a:pt x="0" y="857250"/>
                  </a:lnTo>
                  <a:close/>
                </a:path>
              </a:pathLst>
            </a:custGeom>
            <a:ln w="9525">
              <a:solidFill>
                <a:srgbClr val="526813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96178" y="4567428"/>
              <a:ext cx="1353312" cy="86639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15656" y="4591897"/>
              <a:ext cx="1375156" cy="81900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14876" y="4357700"/>
              <a:ext cx="1484249" cy="1537589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4511675" y="5796635"/>
              <a:ext cx="943610" cy="175895"/>
            </a:xfrm>
            <a:custGeom>
              <a:avLst/>
              <a:gdLst/>
              <a:ahLst/>
              <a:cxnLst/>
              <a:rect l="l" t="t" r="r" b="b"/>
              <a:pathLst>
                <a:path w="943610" h="175895">
                  <a:moveTo>
                    <a:pt x="872489" y="2895"/>
                  </a:moveTo>
                  <a:lnTo>
                    <a:pt x="808609" y="2895"/>
                  </a:lnTo>
                  <a:lnTo>
                    <a:pt x="737488" y="172643"/>
                  </a:lnTo>
                  <a:lnTo>
                    <a:pt x="797178" y="172643"/>
                  </a:lnTo>
                  <a:lnTo>
                    <a:pt x="799466" y="165640"/>
                  </a:lnTo>
                  <a:lnTo>
                    <a:pt x="804090" y="151630"/>
                  </a:lnTo>
                  <a:lnTo>
                    <a:pt x="806450" y="144627"/>
                  </a:lnTo>
                  <a:lnTo>
                    <a:pt x="931851" y="144627"/>
                  </a:lnTo>
                  <a:lnTo>
                    <a:pt x="916455" y="107911"/>
                  </a:lnTo>
                  <a:lnTo>
                    <a:pt x="819150" y="107911"/>
                  </a:lnTo>
                  <a:lnTo>
                    <a:pt x="824295" y="92660"/>
                  </a:lnTo>
                  <a:lnTo>
                    <a:pt x="834634" y="62147"/>
                  </a:lnTo>
                  <a:lnTo>
                    <a:pt x="839851" y="46888"/>
                  </a:lnTo>
                  <a:lnTo>
                    <a:pt x="890880" y="46888"/>
                  </a:lnTo>
                  <a:lnTo>
                    <a:pt x="872489" y="2895"/>
                  </a:lnTo>
                  <a:close/>
                </a:path>
                <a:path w="943610" h="175895">
                  <a:moveTo>
                    <a:pt x="931851" y="144627"/>
                  </a:moveTo>
                  <a:lnTo>
                    <a:pt x="872871" y="144627"/>
                  </a:lnTo>
                  <a:lnTo>
                    <a:pt x="875250" y="151630"/>
                  </a:lnTo>
                  <a:lnTo>
                    <a:pt x="879961" y="165640"/>
                  </a:lnTo>
                  <a:lnTo>
                    <a:pt x="882269" y="172643"/>
                  </a:lnTo>
                  <a:lnTo>
                    <a:pt x="943610" y="172643"/>
                  </a:lnTo>
                  <a:lnTo>
                    <a:pt x="931851" y="144627"/>
                  </a:lnTo>
                  <a:close/>
                </a:path>
                <a:path w="943610" h="175895">
                  <a:moveTo>
                    <a:pt x="890880" y="46888"/>
                  </a:moveTo>
                  <a:lnTo>
                    <a:pt x="839851" y="46888"/>
                  </a:lnTo>
                  <a:lnTo>
                    <a:pt x="845016" y="62147"/>
                  </a:lnTo>
                  <a:lnTo>
                    <a:pt x="850217" y="77404"/>
                  </a:lnTo>
                  <a:lnTo>
                    <a:pt x="860678" y="107911"/>
                  </a:lnTo>
                  <a:lnTo>
                    <a:pt x="916455" y="107911"/>
                  </a:lnTo>
                  <a:lnTo>
                    <a:pt x="890880" y="46888"/>
                  </a:lnTo>
                  <a:close/>
                </a:path>
                <a:path w="943610" h="175895">
                  <a:moveTo>
                    <a:pt x="583184" y="2895"/>
                  </a:moveTo>
                  <a:lnTo>
                    <a:pt x="506222" y="2895"/>
                  </a:lnTo>
                  <a:lnTo>
                    <a:pt x="506222" y="172643"/>
                  </a:lnTo>
                  <a:lnTo>
                    <a:pt x="554101" y="172643"/>
                  </a:lnTo>
                  <a:lnTo>
                    <a:pt x="554101" y="43192"/>
                  </a:lnTo>
                  <a:lnTo>
                    <a:pt x="594778" y="43192"/>
                  </a:lnTo>
                  <a:lnTo>
                    <a:pt x="583184" y="2895"/>
                  </a:lnTo>
                  <a:close/>
                </a:path>
                <a:path w="943610" h="175895">
                  <a:moveTo>
                    <a:pt x="594778" y="43192"/>
                  </a:moveTo>
                  <a:lnTo>
                    <a:pt x="554101" y="43192"/>
                  </a:lnTo>
                  <a:lnTo>
                    <a:pt x="581765" y="140278"/>
                  </a:lnTo>
                  <a:lnTo>
                    <a:pt x="590930" y="172643"/>
                  </a:lnTo>
                  <a:lnTo>
                    <a:pt x="634364" y="172643"/>
                  </a:lnTo>
                  <a:lnTo>
                    <a:pt x="653338" y="106184"/>
                  </a:lnTo>
                  <a:lnTo>
                    <a:pt x="612901" y="106184"/>
                  </a:lnTo>
                  <a:lnTo>
                    <a:pt x="594778" y="43192"/>
                  </a:lnTo>
                  <a:close/>
                </a:path>
                <a:path w="943610" h="175895">
                  <a:moveTo>
                    <a:pt x="719201" y="43192"/>
                  </a:moveTo>
                  <a:lnTo>
                    <a:pt x="671322" y="43192"/>
                  </a:lnTo>
                  <a:lnTo>
                    <a:pt x="671322" y="172643"/>
                  </a:lnTo>
                  <a:lnTo>
                    <a:pt x="719201" y="172643"/>
                  </a:lnTo>
                  <a:lnTo>
                    <a:pt x="719201" y="43192"/>
                  </a:lnTo>
                  <a:close/>
                </a:path>
                <a:path w="943610" h="175895">
                  <a:moveTo>
                    <a:pt x="719201" y="2895"/>
                  </a:moveTo>
                  <a:lnTo>
                    <a:pt x="642365" y="2895"/>
                  </a:lnTo>
                  <a:lnTo>
                    <a:pt x="634958" y="28717"/>
                  </a:lnTo>
                  <a:lnTo>
                    <a:pt x="627586" y="54540"/>
                  </a:lnTo>
                  <a:lnTo>
                    <a:pt x="612901" y="106184"/>
                  </a:lnTo>
                  <a:lnTo>
                    <a:pt x="653338" y="106184"/>
                  </a:lnTo>
                  <a:lnTo>
                    <a:pt x="671322" y="43192"/>
                  </a:lnTo>
                  <a:lnTo>
                    <a:pt x="719201" y="43192"/>
                  </a:lnTo>
                  <a:lnTo>
                    <a:pt x="719201" y="2895"/>
                  </a:lnTo>
                  <a:close/>
                </a:path>
                <a:path w="943610" h="175895">
                  <a:moveTo>
                    <a:pt x="420370" y="44805"/>
                  </a:moveTo>
                  <a:lnTo>
                    <a:pt x="361823" y="44805"/>
                  </a:lnTo>
                  <a:lnTo>
                    <a:pt x="361823" y="172643"/>
                  </a:lnTo>
                  <a:lnTo>
                    <a:pt x="420370" y="172643"/>
                  </a:lnTo>
                  <a:lnTo>
                    <a:pt x="420370" y="44805"/>
                  </a:lnTo>
                  <a:close/>
                </a:path>
                <a:path w="943610" h="175895">
                  <a:moveTo>
                    <a:pt x="480060" y="2895"/>
                  </a:moveTo>
                  <a:lnTo>
                    <a:pt x="302133" y="2895"/>
                  </a:lnTo>
                  <a:lnTo>
                    <a:pt x="302133" y="44805"/>
                  </a:lnTo>
                  <a:lnTo>
                    <a:pt x="480060" y="44805"/>
                  </a:lnTo>
                  <a:lnTo>
                    <a:pt x="480060" y="2895"/>
                  </a:lnTo>
                  <a:close/>
                </a:path>
                <a:path w="943610" h="175895">
                  <a:moveTo>
                    <a:pt x="273303" y="2895"/>
                  </a:moveTo>
                  <a:lnTo>
                    <a:pt x="214629" y="2895"/>
                  </a:lnTo>
                  <a:lnTo>
                    <a:pt x="214629" y="172643"/>
                  </a:lnTo>
                  <a:lnTo>
                    <a:pt x="273303" y="172643"/>
                  </a:lnTo>
                  <a:lnTo>
                    <a:pt x="273303" y="2895"/>
                  </a:lnTo>
                  <a:close/>
                </a:path>
                <a:path w="943610" h="175895">
                  <a:moveTo>
                    <a:pt x="95758" y="0"/>
                  </a:moveTo>
                  <a:lnTo>
                    <a:pt x="55197" y="5651"/>
                  </a:lnTo>
                  <a:lnTo>
                    <a:pt x="14091" y="35151"/>
                  </a:lnTo>
                  <a:lnTo>
                    <a:pt x="1638" y="67268"/>
                  </a:lnTo>
                  <a:lnTo>
                    <a:pt x="1569" y="67522"/>
                  </a:lnTo>
                  <a:lnTo>
                    <a:pt x="27" y="87020"/>
                  </a:lnTo>
                  <a:lnTo>
                    <a:pt x="0" y="87363"/>
                  </a:lnTo>
                  <a:lnTo>
                    <a:pt x="883" y="102448"/>
                  </a:lnTo>
                  <a:lnTo>
                    <a:pt x="14224" y="139204"/>
                  </a:lnTo>
                  <a:lnTo>
                    <a:pt x="48005" y="167500"/>
                  </a:lnTo>
                  <a:lnTo>
                    <a:pt x="84503" y="175127"/>
                  </a:lnTo>
                  <a:lnTo>
                    <a:pt x="86351" y="175127"/>
                  </a:lnTo>
                  <a:lnTo>
                    <a:pt x="98425" y="175539"/>
                  </a:lnTo>
                  <a:lnTo>
                    <a:pt x="140335" y="168935"/>
                  </a:lnTo>
                  <a:lnTo>
                    <a:pt x="173112" y="142487"/>
                  </a:lnTo>
                  <a:lnTo>
                    <a:pt x="176762" y="136169"/>
                  </a:lnTo>
                  <a:lnTo>
                    <a:pt x="95123" y="136169"/>
                  </a:lnTo>
                  <a:lnTo>
                    <a:pt x="88509" y="135640"/>
                  </a:lnTo>
                  <a:lnTo>
                    <a:pt x="87397" y="135640"/>
                  </a:lnTo>
                  <a:lnTo>
                    <a:pt x="79708" y="133551"/>
                  </a:lnTo>
                  <a:lnTo>
                    <a:pt x="59269" y="100017"/>
                  </a:lnTo>
                  <a:lnTo>
                    <a:pt x="58689" y="87363"/>
                  </a:lnTo>
                  <a:lnTo>
                    <a:pt x="58674" y="87020"/>
                  </a:lnTo>
                  <a:lnTo>
                    <a:pt x="72509" y="47319"/>
                  </a:lnTo>
                  <a:lnTo>
                    <a:pt x="87186" y="40335"/>
                  </a:lnTo>
                  <a:lnTo>
                    <a:pt x="85817" y="40335"/>
                  </a:lnTo>
                  <a:lnTo>
                    <a:pt x="97154" y="39255"/>
                  </a:lnTo>
                  <a:lnTo>
                    <a:pt x="176127" y="39255"/>
                  </a:lnTo>
                  <a:lnTo>
                    <a:pt x="169814" y="29408"/>
                  </a:lnTo>
                  <a:lnTo>
                    <a:pt x="127698" y="3240"/>
                  </a:lnTo>
                  <a:lnTo>
                    <a:pt x="112692" y="809"/>
                  </a:lnTo>
                  <a:lnTo>
                    <a:pt x="95758" y="0"/>
                  </a:lnTo>
                  <a:close/>
                </a:path>
                <a:path w="943610" h="175895">
                  <a:moveTo>
                    <a:pt x="132969" y="103162"/>
                  </a:moveTo>
                  <a:lnTo>
                    <a:pt x="109807" y="134054"/>
                  </a:lnTo>
                  <a:lnTo>
                    <a:pt x="95123" y="136169"/>
                  </a:lnTo>
                  <a:lnTo>
                    <a:pt x="176762" y="136169"/>
                  </a:lnTo>
                  <a:lnTo>
                    <a:pt x="177546" y="134812"/>
                  </a:lnTo>
                  <a:lnTo>
                    <a:pt x="181217" y="126338"/>
                  </a:lnTo>
                  <a:lnTo>
                    <a:pt x="184060" y="117351"/>
                  </a:lnTo>
                  <a:lnTo>
                    <a:pt x="184150" y="117068"/>
                  </a:lnTo>
                  <a:lnTo>
                    <a:pt x="132969" y="103162"/>
                  </a:lnTo>
                  <a:close/>
                </a:path>
                <a:path w="943610" h="175895">
                  <a:moveTo>
                    <a:pt x="176127" y="39255"/>
                  </a:moveTo>
                  <a:lnTo>
                    <a:pt x="102997" y="39255"/>
                  </a:lnTo>
                  <a:lnTo>
                    <a:pt x="108330" y="40335"/>
                  </a:lnTo>
                  <a:lnTo>
                    <a:pt x="117728" y="44653"/>
                  </a:lnTo>
                  <a:lnTo>
                    <a:pt x="130683" y="63106"/>
                  </a:lnTo>
                  <a:lnTo>
                    <a:pt x="182372" y="52793"/>
                  </a:lnTo>
                  <a:lnTo>
                    <a:pt x="176800" y="40335"/>
                  </a:lnTo>
                  <a:lnTo>
                    <a:pt x="176127" y="3925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4726304" y="5799531"/>
              <a:ext cx="728980" cy="170180"/>
            </a:xfrm>
            <a:custGeom>
              <a:avLst/>
              <a:gdLst/>
              <a:ahLst/>
              <a:cxnLst/>
              <a:rect l="l" t="t" r="r" b="b"/>
              <a:pathLst>
                <a:path w="728979" h="170179">
                  <a:moveTo>
                    <a:pt x="625221" y="43992"/>
                  </a:moveTo>
                  <a:lnTo>
                    <a:pt x="620004" y="59251"/>
                  </a:lnTo>
                  <a:lnTo>
                    <a:pt x="614822" y="74509"/>
                  </a:lnTo>
                  <a:lnTo>
                    <a:pt x="609665" y="89764"/>
                  </a:lnTo>
                  <a:lnTo>
                    <a:pt x="604520" y="105016"/>
                  </a:lnTo>
                  <a:lnTo>
                    <a:pt x="614902" y="105016"/>
                  </a:lnTo>
                  <a:lnTo>
                    <a:pt x="625284" y="105016"/>
                  </a:lnTo>
                  <a:lnTo>
                    <a:pt x="635666" y="105016"/>
                  </a:lnTo>
                  <a:lnTo>
                    <a:pt x="646049" y="105016"/>
                  </a:lnTo>
                  <a:lnTo>
                    <a:pt x="640812" y="89764"/>
                  </a:lnTo>
                  <a:lnTo>
                    <a:pt x="635587" y="74509"/>
                  </a:lnTo>
                  <a:lnTo>
                    <a:pt x="630386" y="59251"/>
                  </a:lnTo>
                  <a:lnTo>
                    <a:pt x="625221" y="43992"/>
                  </a:lnTo>
                  <a:close/>
                </a:path>
                <a:path w="728979" h="170179">
                  <a:moveTo>
                    <a:pt x="593979" y="0"/>
                  </a:moveTo>
                  <a:lnTo>
                    <a:pt x="609961" y="0"/>
                  </a:lnTo>
                  <a:lnTo>
                    <a:pt x="625919" y="0"/>
                  </a:lnTo>
                  <a:lnTo>
                    <a:pt x="641877" y="0"/>
                  </a:lnTo>
                  <a:lnTo>
                    <a:pt x="657860" y="0"/>
                  </a:lnTo>
                  <a:lnTo>
                    <a:pt x="675598" y="42435"/>
                  </a:lnTo>
                  <a:lnTo>
                    <a:pt x="693372" y="84874"/>
                  </a:lnTo>
                  <a:lnTo>
                    <a:pt x="711170" y="127312"/>
                  </a:lnTo>
                  <a:lnTo>
                    <a:pt x="728980" y="169748"/>
                  </a:lnTo>
                  <a:lnTo>
                    <a:pt x="713644" y="169748"/>
                  </a:lnTo>
                  <a:lnTo>
                    <a:pt x="698309" y="169748"/>
                  </a:lnTo>
                  <a:lnTo>
                    <a:pt x="682974" y="169748"/>
                  </a:lnTo>
                  <a:lnTo>
                    <a:pt x="667639" y="169748"/>
                  </a:lnTo>
                  <a:lnTo>
                    <a:pt x="665331" y="162745"/>
                  </a:lnTo>
                  <a:lnTo>
                    <a:pt x="662987" y="155740"/>
                  </a:lnTo>
                  <a:lnTo>
                    <a:pt x="660620" y="148734"/>
                  </a:lnTo>
                  <a:lnTo>
                    <a:pt x="658241" y="141731"/>
                  </a:lnTo>
                  <a:lnTo>
                    <a:pt x="641594" y="141731"/>
                  </a:lnTo>
                  <a:lnTo>
                    <a:pt x="624982" y="141731"/>
                  </a:lnTo>
                  <a:lnTo>
                    <a:pt x="608395" y="141731"/>
                  </a:lnTo>
                  <a:lnTo>
                    <a:pt x="591820" y="141731"/>
                  </a:lnTo>
                  <a:lnTo>
                    <a:pt x="589460" y="148734"/>
                  </a:lnTo>
                  <a:lnTo>
                    <a:pt x="587136" y="155740"/>
                  </a:lnTo>
                  <a:lnTo>
                    <a:pt x="584836" y="162745"/>
                  </a:lnTo>
                  <a:lnTo>
                    <a:pt x="582549" y="169748"/>
                  </a:lnTo>
                  <a:lnTo>
                    <a:pt x="567596" y="169748"/>
                  </a:lnTo>
                  <a:lnTo>
                    <a:pt x="552656" y="169748"/>
                  </a:lnTo>
                  <a:lnTo>
                    <a:pt x="537739" y="169748"/>
                  </a:lnTo>
                  <a:lnTo>
                    <a:pt x="522859" y="169748"/>
                  </a:lnTo>
                  <a:lnTo>
                    <a:pt x="540597" y="127312"/>
                  </a:lnTo>
                  <a:lnTo>
                    <a:pt x="558371" y="84874"/>
                  </a:lnTo>
                  <a:lnTo>
                    <a:pt x="576169" y="42435"/>
                  </a:lnTo>
                  <a:lnTo>
                    <a:pt x="593979" y="0"/>
                  </a:lnTo>
                  <a:close/>
                </a:path>
                <a:path w="728979" h="170179">
                  <a:moveTo>
                    <a:pt x="291592" y="0"/>
                  </a:moveTo>
                  <a:lnTo>
                    <a:pt x="310832" y="0"/>
                  </a:lnTo>
                  <a:lnTo>
                    <a:pt x="330073" y="0"/>
                  </a:lnTo>
                  <a:lnTo>
                    <a:pt x="349313" y="0"/>
                  </a:lnTo>
                  <a:lnTo>
                    <a:pt x="368554" y="0"/>
                  </a:lnTo>
                  <a:lnTo>
                    <a:pt x="375983" y="25822"/>
                  </a:lnTo>
                  <a:lnTo>
                    <a:pt x="383413" y="51644"/>
                  </a:lnTo>
                  <a:lnTo>
                    <a:pt x="390842" y="77466"/>
                  </a:lnTo>
                  <a:lnTo>
                    <a:pt x="398272" y="103289"/>
                  </a:lnTo>
                  <a:lnTo>
                    <a:pt x="405608" y="77466"/>
                  </a:lnTo>
                  <a:lnTo>
                    <a:pt x="412956" y="51644"/>
                  </a:lnTo>
                  <a:lnTo>
                    <a:pt x="420328" y="25822"/>
                  </a:lnTo>
                  <a:lnTo>
                    <a:pt x="427736" y="0"/>
                  </a:lnTo>
                  <a:lnTo>
                    <a:pt x="446903" y="0"/>
                  </a:lnTo>
                  <a:lnTo>
                    <a:pt x="466105" y="0"/>
                  </a:lnTo>
                  <a:lnTo>
                    <a:pt x="485332" y="0"/>
                  </a:lnTo>
                  <a:lnTo>
                    <a:pt x="504571" y="0"/>
                  </a:lnTo>
                  <a:lnTo>
                    <a:pt x="504571" y="42435"/>
                  </a:lnTo>
                  <a:lnTo>
                    <a:pt x="504571" y="84874"/>
                  </a:lnTo>
                  <a:lnTo>
                    <a:pt x="504571" y="127312"/>
                  </a:lnTo>
                  <a:lnTo>
                    <a:pt x="504571" y="169748"/>
                  </a:lnTo>
                  <a:lnTo>
                    <a:pt x="492589" y="169748"/>
                  </a:lnTo>
                  <a:lnTo>
                    <a:pt x="480631" y="169748"/>
                  </a:lnTo>
                  <a:lnTo>
                    <a:pt x="468673" y="169748"/>
                  </a:lnTo>
                  <a:lnTo>
                    <a:pt x="456692" y="169748"/>
                  </a:lnTo>
                  <a:lnTo>
                    <a:pt x="456692" y="137382"/>
                  </a:lnTo>
                  <a:lnTo>
                    <a:pt x="456692" y="105017"/>
                  </a:lnTo>
                  <a:lnTo>
                    <a:pt x="456692" y="72655"/>
                  </a:lnTo>
                  <a:lnTo>
                    <a:pt x="456692" y="40297"/>
                  </a:lnTo>
                  <a:lnTo>
                    <a:pt x="447452" y="72655"/>
                  </a:lnTo>
                  <a:lnTo>
                    <a:pt x="438213" y="105017"/>
                  </a:lnTo>
                  <a:lnTo>
                    <a:pt x="428974" y="137382"/>
                  </a:lnTo>
                  <a:lnTo>
                    <a:pt x="419735" y="169748"/>
                  </a:lnTo>
                  <a:lnTo>
                    <a:pt x="408876" y="169748"/>
                  </a:lnTo>
                  <a:lnTo>
                    <a:pt x="398017" y="169748"/>
                  </a:lnTo>
                  <a:lnTo>
                    <a:pt x="387159" y="169748"/>
                  </a:lnTo>
                  <a:lnTo>
                    <a:pt x="376300" y="169748"/>
                  </a:lnTo>
                  <a:lnTo>
                    <a:pt x="367135" y="137382"/>
                  </a:lnTo>
                  <a:lnTo>
                    <a:pt x="357933" y="105017"/>
                  </a:lnTo>
                  <a:lnTo>
                    <a:pt x="348708" y="72655"/>
                  </a:lnTo>
                  <a:lnTo>
                    <a:pt x="339471" y="40297"/>
                  </a:lnTo>
                  <a:lnTo>
                    <a:pt x="339471" y="72655"/>
                  </a:lnTo>
                  <a:lnTo>
                    <a:pt x="339471" y="105017"/>
                  </a:lnTo>
                  <a:lnTo>
                    <a:pt x="339471" y="137382"/>
                  </a:lnTo>
                  <a:lnTo>
                    <a:pt x="339471" y="169748"/>
                  </a:lnTo>
                  <a:lnTo>
                    <a:pt x="327489" y="169748"/>
                  </a:lnTo>
                  <a:lnTo>
                    <a:pt x="315531" y="169748"/>
                  </a:lnTo>
                  <a:lnTo>
                    <a:pt x="303573" y="169748"/>
                  </a:lnTo>
                  <a:lnTo>
                    <a:pt x="291592" y="169748"/>
                  </a:lnTo>
                  <a:lnTo>
                    <a:pt x="291592" y="127312"/>
                  </a:lnTo>
                  <a:lnTo>
                    <a:pt x="291592" y="84874"/>
                  </a:lnTo>
                  <a:lnTo>
                    <a:pt x="291592" y="42435"/>
                  </a:lnTo>
                  <a:lnTo>
                    <a:pt x="291592" y="0"/>
                  </a:lnTo>
                  <a:close/>
                </a:path>
                <a:path w="728979" h="170179">
                  <a:moveTo>
                    <a:pt x="87503" y="0"/>
                  </a:moveTo>
                  <a:lnTo>
                    <a:pt x="131984" y="0"/>
                  </a:lnTo>
                  <a:lnTo>
                    <a:pt x="176466" y="0"/>
                  </a:lnTo>
                  <a:lnTo>
                    <a:pt x="220948" y="0"/>
                  </a:lnTo>
                  <a:lnTo>
                    <a:pt x="265430" y="0"/>
                  </a:lnTo>
                  <a:lnTo>
                    <a:pt x="265430" y="10477"/>
                  </a:lnTo>
                  <a:lnTo>
                    <a:pt x="265430" y="20955"/>
                  </a:lnTo>
                  <a:lnTo>
                    <a:pt x="265430" y="31432"/>
                  </a:lnTo>
                  <a:lnTo>
                    <a:pt x="265430" y="41909"/>
                  </a:lnTo>
                  <a:lnTo>
                    <a:pt x="250495" y="41909"/>
                  </a:lnTo>
                  <a:lnTo>
                    <a:pt x="235585" y="41909"/>
                  </a:lnTo>
                  <a:lnTo>
                    <a:pt x="220674" y="41909"/>
                  </a:lnTo>
                  <a:lnTo>
                    <a:pt x="205740" y="41909"/>
                  </a:lnTo>
                  <a:lnTo>
                    <a:pt x="205740" y="73868"/>
                  </a:lnTo>
                  <a:lnTo>
                    <a:pt x="205740" y="105829"/>
                  </a:lnTo>
                  <a:lnTo>
                    <a:pt x="205740" y="137789"/>
                  </a:lnTo>
                  <a:lnTo>
                    <a:pt x="205740" y="169748"/>
                  </a:lnTo>
                  <a:lnTo>
                    <a:pt x="191144" y="169748"/>
                  </a:lnTo>
                  <a:lnTo>
                    <a:pt x="176514" y="169748"/>
                  </a:lnTo>
                  <a:lnTo>
                    <a:pt x="161859" y="169748"/>
                  </a:lnTo>
                  <a:lnTo>
                    <a:pt x="147193" y="169748"/>
                  </a:lnTo>
                  <a:lnTo>
                    <a:pt x="147193" y="137789"/>
                  </a:lnTo>
                  <a:lnTo>
                    <a:pt x="147193" y="105829"/>
                  </a:lnTo>
                  <a:lnTo>
                    <a:pt x="147193" y="73868"/>
                  </a:lnTo>
                  <a:lnTo>
                    <a:pt x="147193" y="41909"/>
                  </a:lnTo>
                  <a:lnTo>
                    <a:pt x="132312" y="41909"/>
                  </a:lnTo>
                  <a:lnTo>
                    <a:pt x="117395" y="41909"/>
                  </a:lnTo>
                  <a:lnTo>
                    <a:pt x="102455" y="41909"/>
                  </a:lnTo>
                  <a:lnTo>
                    <a:pt x="87503" y="41909"/>
                  </a:lnTo>
                  <a:lnTo>
                    <a:pt x="87503" y="31432"/>
                  </a:lnTo>
                  <a:lnTo>
                    <a:pt x="87503" y="20954"/>
                  </a:lnTo>
                  <a:lnTo>
                    <a:pt x="87503" y="10477"/>
                  </a:lnTo>
                  <a:lnTo>
                    <a:pt x="87503" y="0"/>
                  </a:lnTo>
                  <a:close/>
                </a:path>
                <a:path w="728979" h="170179">
                  <a:moveTo>
                    <a:pt x="0" y="0"/>
                  </a:moveTo>
                  <a:lnTo>
                    <a:pt x="14668" y="0"/>
                  </a:lnTo>
                  <a:lnTo>
                    <a:pt x="29337" y="0"/>
                  </a:lnTo>
                  <a:lnTo>
                    <a:pt x="44005" y="0"/>
                  </a:lnTo>
                  <a:lnTo>
                    <a:pt x="58674" y="0"/>
                  </a:lnTo>
                  <a:lnTo>
                    <a:pt x="58674" y="42435"/>
                  </a:lnTo>
                  <a:lnTo>
                    <a:pt x="58674" y="84874"/>
                  </a:lnTo>
                  <a:lnTo>
                    <a:pt x="58674" y="127312"/>
                  </a:lnTo>
                  <a:lnTo>
                    <a:pt x="58674" y="169748"/>
                  </a:lnTo>
                  <a:lnTo>
                    <a:pt x="44005" y="169748"/>
                  </a:lnTo>
                  <a:lnTo>
                    <a:pt x="29337" y="169748"/>
                  </a:lnTo>
                  <a:lnTo>
                    <a:pt x="14668" y="169748"/>
                  </a:lnTo>
                  <a:lnTo>
                    <a:pt x="0" y="169748"/>
                  </a:lnTo>
                  <a:lnTo>
                    <a:pt x="0" y="127312"/>
                  </a:lnTo>
                  <a:lnTo>
                    <a:pt x="0" y="84874"/>
                  </a:lnTo>
                  <a:lnTo>
                    <a:pt x="0" y="42435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99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07103" y="5792063"/>
              <a:ext cx="193294" cy="184683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79822" y="5069840"/>
              <a:ext cx="554354" cy="200787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2991739" y="5448300"/>
              <a:ext cx="3866515" cy="803910"/>
            </a:xfrm>
            <a:custGeom>
              <a:avLst/>
              <a:gdLst/>
              <a:ahLst/>
              <a:cxnLst/>
              <a:rect l="l" t="t" r="r" b="b"/>
              <a:pathLst>
                <a:path w="3866515" h="803910">
                  <a:moveTo>
                    <a:pt x="1237361" y="481012"/>
                  </a:moveTo>
                  <a:lnTo>
                    <a:pt x="988822" y="421462"/>
                  </a:lnTo>
                  <a:lnTo>
                    <a:pt x="1006094" y="495693"/>
                  </a:lnTo>
                  <a:lnTo>
                    <a:pt x="0" y="729653"/>
                  </a:lnTo>
                  <a:lnTo>
                    <a:pt x="17272" y="803871"/>
                  </a:lnTo>
                  <a:lnTo>
                    <a:pt x="1023366" y="569912"/>
                  </a:lnTo>
                  <a:lnTo>
                    <a:pt x="1040638" y="644118"/>
                  </a:lnTo>
                  <a:lnTo>
                    <a:pt x="1230058" y="487057"/>
                  </a:lnTo>
                  <a:lnTo>
                    <a:pt x="1237361" y="481012"/>
                  </a:lnTo>
                  <a:close/>
                </a:path>
                <a:path w="3866515" h="803910">
                  <a:moveTo>
                    <a:pt x="3866261" y="52451"/>
                  </a:moveTo>
                  <a:lnTo>
                    <a:pt x="3616058" y="0"/>
                  </a:lnTo>
                  <a:lnTo>
                    <a:pt x="3635451" y="73723"/>
                  </a:lnTo>
                  <a:lnTo>
                    <a:pt x="2499233" y="372732"/>
                  </a:lnTo>
                  <a:lnTo>
                    <a:pt x="2518664" y="446417"/>
                  </a:lnTo>
                  <a:lnTo>
                    <a:pt x="3654831" y="147396"/>
                  </a:lnTo>
                  <a:lnTo>
                    <a:pt x="3674237" y="221107"/>
                  </a:lnTo>
                  <a:lnTo>
                    <a:pt x="3853091" y="64008"/>
                  </a:lnTo>
                  <a:lnTo>
                    <a:pt x="3866261" y="52451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690168" y="2518410"/>
            <a:ext cx="7593965" cy="2282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85115" marR="493395" indent="-273050">
              <a:lnSpc>
                <a:spcPct val="100000"/>
              </a:lnSpc>
              <a:spcBef>
                <a:spcPts val="105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</a:tabLst>
            </a:pP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Asamblea</a:t>
            </a:r>
            <a:r>
              <a:rPr dirty="0" sz="20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Provincial</a:t>
            </a:r>
            <a:r>
              <a:rPr dirty="0" sz="2000" spc="-1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del</a:t>
            </a:r>
            <a:r>
              <a:rPr dirty="0" sz="2000" spc="-1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Poder</a:t>
            </a:r>
            <a:r>
              <a:rPr dirty="0" sz="2000" spc="-2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Popular</a:t>
            </a:r>
            <a:r>
              <a:rPr dirty="0" sz="2000" spc="-1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Estrategia</a:t>
            </a:r>
            <a:r>
              <a:rPr dirty="0" sz="2000" spc="-1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Ambiental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Provincial</a:t>
            </a:r>
            <a:r>
              <a:rPr dirty="0" sz="20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2021</a:t>
            </a:r>
            <a:r>
              <a:rPr dirty="0" sz="20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–</a:t>
            </a:r>
            <a:r>
              <a:rPr dirty="0" sz="20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2025.</a:t>
            </a:r>
            <a:endParaRPr sz="2000">
              <a:latin typeface="Arial MT"/>
              <a:cs typeface="Arial MT"/>
            </a:endParaRPr>
          </a:p>
          <a:p>
            <a:pPr marL="285115" indent="-272415">
              <a:lnSpc>
                <a:spcPct val="100000"/>
              </a:lnSpc>
              <a:spcBef>
                <a:spcPts val="4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4888230" algn="l"/>
              </a:tabLst>
            </a:pP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Asamblea</a:t>
            </a:r>
            <a:r>
              <a:rPr dirty="0" sz="2000" spc="-7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Provincial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del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Poder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Popular.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	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Estrategia</a:t>
            </a:r>
            <a:r>
              <a:rPr dirty="0" sz="2000" spc="-10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Ambiental</a:t>
            </a:r>
            <a:endParaRPr sz="2000">
              <a:latin typeface="Arial MT"/>
              <a:cs typeface="Arial MT"/>
            </a:endParaRPr>
          </a:p>
          <a:p>
            <a:pPr marL="285115">
              <a:lnSpc>
                <a:spcPct val="100000"/>
              </a:lnSpc>
            </a:pP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Provincial</a:t>
            </a:r>
            <a:r>
              <a:rPr dirty="0" sz="2000" spc="-8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ciclo</a:t>
            </a:r>
            <a:r>
              <a:rPr dirty="0" sz="20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2016-2020.</a:t>
            </a:r>
            <a:r>
              <a:rPr dirty="0" sz="2000" spc="-1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Artemisa.</a:t>
            </a:r>
            <a:r>
              <a:rPr dirty="0" sz="2000" spc="-7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2011.</a:t>
            </a:r>
            <a:endParaRPr sz="2000">
              <a:latin typeface="Arial MT"/>
              <a:cs typeface="Arial MT"/>
            </a:endParaRPr>
          </a:p>
          <a:p>
            <a:pPr marL="285115" marR="5080" indent="-273050">
              <a:lnSpc>
                <a:spcPct val="100000"/>
              </a:lnSpc>
              <a:spcBef>
                <a:spcPts val="480"/>
              </a:spcBef>
              <a:buClr>
                <a:srgbClr val="30B6FC"/>
              </a:buClr>
              <a:buFont typeface="Symbol"/>
              <a:buChar char=""/>
              <a:tabLst>
                <a:tab pos="285115" algn="l"/>
                <a:tab pos="2524760" algn="l"/>
              </a:tabLst>
            </a:pP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Rodríguez</a:t>
            </a:r>
            <a:r>
              <a:rPr dirty="0" sz="2000" spc="-5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Díaz,</a:t>
            </a:r>
            <a:r>
              <a:rPr dirty="0" sz="2000" spc="-50">
                <a:solidFill>
                  <a:srgbClr val="073D86"/>
                </a:solidFill>
                <a:latin typeface="Arial MT"/>
                <a:cs typeface="Arial MT"/>
              </a:rPr>
              <a:t> O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	y</a:t>
            </a:r>
            <a:r>
              <a:rPr dirty="0" sz="2000" spc="-4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Suárez</a:t>
            </a:r>
            <a:r>
              <a:rPr dirty="0" sz="20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Rodríguez</a:t>
            </a:r>
            <a:r>
              <a:rPr dirty="0" sz="2000" spc="-6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D.</a:t>
            </a:r>
            <a:r>
              <a:rPr dirty="0" sz="20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Caracterización</a:t>
            </a:r>
            <a:r>
              <a:rPr dirty="0" sz="20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de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25">
                <a:solidFill>
                  <a:srgbClr val="073D86"/>
                </a:solidFill>
                <a:latin typeface="Arial MT"/>
                <a:cs typeface="Arial MT"/>
              </a:rPr>
              <a:t>la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Provincia</a:t>
            </a:r>
            <a:r>
              <a:rPr dirty="0" sz="2000" spc="-1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Artemisa</a:t>
            </a:r>
            <a:r>
              <a:rPr dirty="0" sz="20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con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un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enfoque</a:t>
            </a:r>
            <a:r>
              <a:rPr dirty="0" sz="2000" spc="-4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sistémico.</a:t>
            </a:r>
            <a:r>
              <a:rPr dirty="0" sz="2000" spc="-6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Universidad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25">
                <a:solidFill>
                  <a:srgbClr val="073D86"/>
                </a:solidFill>
                <a:latin typeface="Arial MT"/>
                <a:cs typeface="Arial MT"/>
              </a:rPr>
              <a:t>de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Ciencias</a:t>
            </a:r>
            <a:r>
              <a:rPr dirty="0" sz="20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Pedagógicas</a:t>
            </a:r>
            <a:r>
              <a:rPr dirty="0" sz="20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“Rubén</a:t>
            </a:r>
            <a:r>
              <a:rPr dirty="0" sz="2000" spc="-3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Martínez</a:t>
            </a:r>
            <a:r>
              <a:rPr dirty="0" sz="2000" spc="-5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Villena”.</a:t>
            </a:r>
            <a:r>
              <a:rPr dirty="0" sz="2000" spc="-125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73D86"/>
                </a:solidFill>
                <a:latin typeface="Arial MT"/>
                <a:cs typeface="Arial MT"/>
              </a:rPr>
              <a:t>Artemisa.</a:t>
            </a:r>
            <a:r>
              <a:rPr dirty="0" sz="2000" spc="-30">
                <a:solidFill>
                  <a:srgbClr val="073D86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73D86"/>
                </a:solidFill>
                <a:latin typeface="Arial MT"/>
                <a:cs typeface="Arial MT"/>
              </a:rPr>
              <a:t>2012.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99211" rIns="0" bIns="0" rtlCol="0" vert="horz">
            <a:spAutoFit/>
          </a:bodyPr>
          <a:lstStyle/>
          <a:p>
            <a:pPr marL="2615565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Bibliografia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CFF9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WinuE</dc:creator>
  <dcterms:created xsi:type="dcterms:W3CDTF">2026-02-23T04:56:18Z</dcterms:created>
  <dcterms:modified xsi:type="dcterms:W3CDTF">2026-02-23T04:56:18Z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2025-03-21T00:00:00Z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2026-02-23T00:00:00Z</vt:filetime>
  </property>
  <property fmtid="{D5CDD505-2E9C-101B-9397-08002B2CF9AE}" pid="5" name="Producer">
    <vt:lpwstr>Microsoft® PowerPoint® 2010</vt:lpwstr>
  </property>
</Properties>
</file>