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49"/>
  </p:notesMasterIdLst>
  <p:sldIdLst>
    <p:sldId id="396" r:id="rId5"/>
    <p:sldId id="395" r:id="rId6"/>
    <p:sldId id="397" r:id="rId7"/>
    <p:sldId id="1691" r:id="rId8"/>
    <p:sldId id="1693" r:id="rId9"/>
    <p:sldId id="1694" r:id="rId10"/>
    <p:sldId id="1695" r:id="rId11"/>
    <p:sldId id="268" r:id="rId12"/>
    <p:sldId id="334" r:id="rId13"/>
    <p:sldId id="304" r:id="rId14"/>
    <p:sldId id="1699" r:id="rId15"/>
    <p:sldId id="1696" r:id="rId16"/>
    <p:sldId id="1697" r:id="rId17"/>
    <p:sldId id="309" r:id="rId18"/>
    <p:sldId id="1698" r:id="rId19"/>
    <p:sldId id="1700" r:id="rId20"/>
    <p:sldId id="1701" r:id="rId21"/>
    <p:sldId id="1703" r:id="rId22"/>
    <p:sldId id="1702" r:id="rId23"/>
    <p:sldId id="1704" r:id="rId24"/>
    <p:sldId id="1705" r:id="rId25"/>
    <p:sldId id="1706" r:id="rId26"/>
    <p:sldId id="1707" r:id="rId27"/>
    <p:sldId id="1708" r:id="rId28"/>
    <p:sldId id="1709" r:id="rId29"/>
    <p:sldId id="1710" r:id="rId30"/>
    <p:sldId id="1711" r:id="rId31"/>
    <p:sldId id="1712" r:id="rId32"/>
    <p:sldId id="1713" r:id="rId33"/>
    <p:sldId id="1714" r:id="rId34"/>
    <p:sldId id="1715" r:id="rId35"/>
    <p:sldId id="1716" r:id="rId36"/>
    <p:sldId id="1717" r:id="rId37"/>
    <p:sldId id="1718" r:id="rId38"/>
    <p:sldId id="1719" r:id="rId39"/>
    <p:sldId id="1720" r:id="rId40"/>
    <p:sldId id="1721" r:id="rId41"/>
    <p:sldId id="1722" r:id="rId42"/>
    <p:sldId id="1726" r:id="rId43"/>
    <p:sldId id="1727" r:id="rId44"/>
    <p:sldId id="1724" r:id="rId45"/>
    <p:sldId id="1725" r:id="rId46"/>
    <p:sldId id="315" r:id="rId47"/>
    <p:sldId id="1728" r:id="rId4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4DC1DE-3F3A-4F28-A5BF-F34BBD9EF84E}" type="doc">
      <dgm:prSet loTypeId="urn:microsoft.com/office/officeart/2005/8/layout/vList2" loCatId="list" qsTypeId="urn:microsoft.com/office/officeart/2005/8/quickstyle/simple5" qsCatId="simple" csTypeId="urn:microsoft.com/office/officeart/2005/8/colors/accent0_1" csCatId="mainScheme" phldr="1"/>
      <dgm:spPr/>
      <dgm:t>
        <a:bodyPr/>
        <a:lstStyle/>
        <a:p>
          <a:endParaRPr lang="es-ES"/>
        </a:p>
      </dgm:t>
    </dgm:pt>
    <dgm:pt modelId="{16C365DF-A329-4109-AED8-1E08105EF03C}">
      <dgm:prSet custT="1"/>
      <dgm:spPr>
        <a:xfrm>
          <a:off x="0" y="2531"/>
          <a:ext cx="8505825" cy="2589855"/>
        </a:xfrm>
        <a:prstGeom prst="roundRect">
          <a:avLst/>
        </a:prstGeom>
        <a:gradFill rotWithShape="0">
          <a:gsLst>
            <a:gs pos="0">
              <a:sysClr val="window" lastClr="FFFFFF">
                <a:hueOff val="0"/>
                <a:satOff val="0"/>
                <a:lumOff val="0"/>
                <a:alphaOff val="0"/>
                <a:tint val="96000"/>
                <a:lumMod val="104000"/>
              </a:sysClr>
            </a:gs>
            <a:gs pos="100000">
              <a:sysClr val="window" lastClr="FFFFFF">
                <a:hueOff val="0"/>
                <a:satOff val="0"/>
                <a:lumOff val="0"/>
                <a:alphaOff val="0"/>
                <a:shade val="98000"/>
                <a:lumMod val="94000"/>
              </a:sysClr>
            </a:gs>
          </a:gsLst>
          <a:lin ang="5400000" scaled="0"/>
        </a:gradFill>
        <a:ln>
          <a:noFill/>
        </a:ln>
        <a:effectLst>
          <a:outerShdw blurRad="50800" dist="38100" dir="5400000" rotWithShape="0">
            <a:srgbClr val="000000">
              <a:alpha val="60000"/>
            </a:srgbClr>
          </a:outerShdw>
        </a:effectLst>
      </dgm:spPr>
      <dgm:t>
        <a:bodyPr/>
        <a:lstStyle/>
        <a:p>
          <a:pPr algn="ctr" rtl="0">
            <a:lnSpc>
              <a:spcPct val="100000"/>
            </a:lnSpc>
            <a:buNone/>
          </a:pPr>
          <a:r>
            <a:rPr lang="es-EC" sz="4400" b="1" dirty="0">
              <a:solidFill>
                <a:sysClr val="windowText" lastClr="000000">
                  <a:hueOff val="0"/>
                  <a:satOff val="0"/>
                  <a:lumOff val="0"/>
                  <a:alphaOff val="0"/>
                </a:sysClr>
              </a:solidFill>
              <a:latin typeface="Calibri" panose="020F0502020204030204"/>
              <a:ea typeface="+mn-ea"/>
              <a:cs typeface="+mn-cs"/>
            </a:rPr>
            <a:t>¿Qué son ciencia, tecnología e innovación (CTI)? </a:t>
          </a:r>
        </a:p>
        <a:p>
          <a:pPr algn="ctr" rtl="0">
            <a:lnSpc>
              <a:spcPct val="100000"/>
            </a:lnSpc>
            <a:buNone/>
          </a:pPr>
          <a:r>
            <a:rPr lang="es-EC" sz="4400" b="1" dirty="0">
              <a:solidFill>
                <a:sysClr val="windowText" lastClr="000000">
                  <a:hueOff val="0"/>
                  <a:satOff val="0"/>
                  <a:lumOff val="0"/>
                  <a:alphaOff val="0"/>
                </a:sysClr>
              </a:solidFill>
              <a:latin typeface="Calibri" panose="020F0502020204030204"/>
              <a:ea typeface="+mn-ea"/>
              <a:cs typeface="+mn-cs"/>
            </a:rPr>
            <a:t>¿cómo explicar el cambio en CTI?</a:t>
          </a:r>
        </a:p>
      </dgm:t>
    </dgm:pt>
    <dgm:pt modelId="{FC0ABB25-40A5-4C5A-8BF0-4471BF49C8CE}" type="parTrans" cxnId="{DC0DADA0-0153-44F7-887B-6D5C15BC40E4}">
      <dgm:prSet/>
      <dgm:spPr/>
      <dgm:t>
        <a:bodyPr/>
        <a:lstStyle/>
        <a:p>
          <a:endParaRPr lang="es-ES"/>
        </a:p>
      </dgm:t>
    </dgm:pt>
    <dgm:pt modelId="{98C548BE-09F3-459E-B5BA-36A1730BEDC5}" type="sibTrans" cxnId="{DC0DADA0-0153-44F7-887B-6D5C15BC40E4}">
      <dgm:prSet/>
      <dgm:spPr/>
      <dgm:t>
        <a:bodyPr/>
        <a:lstStyle/>
        <a:p>
          <a:endParaRPr lang="es-ES"/>
        </a:p>
      </dgm:t>
    </dgm:pt>
    <dgm:pt modelId="{2D6326BE-7346-42AC-B892-55B3E39CC57F}" type="pres">
      <dgm:prSet presAssocID="{9E4DC1DE-3F3A-4F28-A5BF-F34BBD9EF84E}" presName="linear" presStyleCnt="0">
        <dgm:presLayoutVars>
          <dgm:animLvl val="lvl"/>
          <dgm:resizeHandles val="exact"/>
        </dgm:presLayoutVars>
      </dgm:prSet>
      <dgm:spPr/>
    </dgm:pt>
    <dgm:pt modelId="{4D1D0417-1D94-466D-BBAA-23B23AF4698E}" type="pres">
      <dgm:prSet presAssocID="{16C365DF-A329-4109-AED8-1E08105EF03C}" presName="parentText" presStyleLbl="node1" presStyleIdx="0" presStyleCnt="1" custScaleY="658476" custLinFactY="25951" custLinFactNeighborX="42049" custLinFactNeighborY="100000">
        <dgm:presLayoutVars>
          <dgm:chMax val="0"/>
          <dgm:bulletEnabled val="1"/>
        </dgm:presLayoutVars>
      </dgm:prSet>
      <dgm:spPr/>
    </dgm:pt>
  </dgm:ptLst>
  <dgm:cxnLst>
    <dgm:cxn modelId="{7F5A1F79-7440-4C0D-B265-B4393E0DAB56}" type="presOf" srcId="{9E4DC1DE-3F3A-4F28-A5BF-F34BBD9EF84E}" destId="{2D6326BE-7346-42AC-B892-55B3E39CC57F}" srcOrd="0" destOrd="0" presId="urn:microsoft.com/office/officeart/2005/8/layout/vList2"/>
    <dgm:cxn modelId="{DC0DADA0-0153-44F7-887B-6D5C15BC40E4}" srcId="{9E4DC1DE-3F3A-4F28-A5BF-F34BBD9EF84E}" destId="{16C365DF-A329-4109-AED8-1E08105EF03C}" srcOrd="0" destOrd="0" parTransId="{FC0ABB25-40A5-4C5A-8BF0-4471BF49C8CE}" sibTransId="{98C548BE-09F3-459E-B5BA-36A1730BEDC5}"/>
    <dgm:cxn modelId="{C1B37EC4-34D4-491A-A837-DF7E10AF6889}" type="presOf" srcId="{16C365DF-A329-4109-AED8-1E08105EF03C}" destId="{4D1D0417-1D94-466D-BBAA-23B23AF4698E}" srcOrd="0" destOrd="0" presId="urn:microsoft.com/office/officeart/2005/8/layout/vList2"/>
    <dgm:cxn modelId="{2216D0CA-4599-4199-9A6A-FD330F291226}" type="presParOf" srcId="{2D6326BE-7346-42AC-B892-55B3E39CC57F}" destId="{4D1D0417-1D94-466D-BBAA-23B23AF4698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D0417-1D94-466D-BBAA-23B23AF4698E}">
      <dsp:nvSpPr>
        <dsp:cNvPr id="0" name=""/>
        <dsp:cNvSpPr/>
      </dsp:nvSpPr>
      <dsp:spPr>
        <a:xfrm>
          <a:off x="0" y="468920"/>
          <a:ext cx="7203058" cy="4345151"/>
        </a:xfrm>
        <a:prstGeom prst="roundRect">
          <a:avLst/>
        </a:prstGeom>
        <a:gradFill rotWithShape="0">
          <a:gsLst>
            <a:gs pos="0">
              <a:sysClr val="window" lastClr="FFFFFF">
                <a:hueOff val="0"/>
                <a:satOff val="0"/>
                <a:lumOff val="0"/>
                <a:alphaOff val="0"/>
                <a:tint val="96000"/>
                <a:lumMod val="104000"/>
              </a:sysClr>
            </a:gs>
            <a:gs pos="100000">
              <a:sysClr val="window" lastClr="FFFFFF">
                <a:hueOff val="0"/>
                <a:satOff val="0"/>
                <a:lumOff val="0"/>
                <a:alphaOff val="0"/>
                <a:shade val="98000"/>
                <a:lumMod val="94000"/>
              </a:sys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rtl="0">
            <a:lnSpc>
              <a:spcPct val="100000"/>
            </a:lnSpc>
            <a:spcBef>
              <a:spcPct val="0"/>
            </a:spcBef>
            <a:spcAft>
              <a:spcPct val="35000"/>
            </a:spcAft>
            <a:buNone/>
          </a:pPr>
          <a:r>
            <a:rPr lang="es-EC" sz="4400" b="1" kern="1200" dirty="0">
              <a:solidFill>
                <a:sysClr val="windowText" lastClr="000000">
                  <a:hueOff val="0"/>
                  <a:satOff val="0"/>
                  <a:lumOff val="0"/>
                  <a:alphaOff val="0"/>
                </a:sysClr>
              </a:solidFill>
              <a:latin typeface="Calibri" panose="020F0502020204030204"/>
              <a:ea typeface="+mn-ea"/>
              <a:cs typeface="+mn-cs"/>
            </a:rPr>
            <a:t>¿Qué son ciencia, tecnología e innovación (CTI)? </a:t>
          </a:r>
        </a:p>
        <a:p>
          <a:pPr marL="0" lvl="0" indent="0" algn="ctr" defTabSz="1955800" rtl="0">
            <a:lnSpc>
              <a:spcPct val="100000"/>
            </a:lnSpc>
            <a:spcBef>
              <a:spcPct val="0"/>
            </a:spcBef>
            <a:spcAft>
              <a:spcPct val="35000"/>
            </a:spcAft>
            <a:buNone/>
          </a:pPr>
          <a:r>
            <a:rPr lang="es-EC" sz="4400" b="1" kern="1200" dirty="0">
              <a:solidFill>
                <a:sysClr val="windowText" lastClr="000000">
                  <a:hueOff val="0"/>
                  <a:satOff val="0"/>
                  <a:lumOff val="0"/>
                  <a:alphaOff val="0"/>
                </a:sysClr>
              </a:solidFill>
              <a:latin typeface="Calibri" panose="020F0502020204030204"/>
              <a:ea typeface="+mn-ea"/>
              <a:cs typeface="+mn-cs"/>
            </a:rPr>
            <a:t>¿cómo explicar el cambio en CTI?</a:t>
          </a:r>
        </a:p>
      </dsp:txBody>
      <dsp:txXfrm>
        <a:off x="212113" y="681033"/>
        <a:ext cx="6778832" cy="392092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FA55A1-1DC3-4CF0-A77D-3F0702E66496}" type="datetimeFigureOut">
              <a:rPr lang="es-ES" smtClean="0"/>
              <a:t>11/03/2026</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C60FEC-1E7F-4D7F-8045-4F624D3CEA88}" type="slidenum">
              <a:rPr lang="es-ES" smtClean="0"/>
              <a:t>‹Nº›</a:t>
            </a:fld>
            <a:endParaRPr lang="es-ES"/>
          </a:p>
        </p:txBody>
      </p:sp>
    </p:spTree>
    <p:extLst>
      <p:ext uri="{BB962C8B-B14F-4D97-AF65-F5344CB8AC3E}">
        <p14:creationId xmlns:p14="http://schemas.microsoft.com/office/powerpoint/2010/main" val="3321470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861C74-7B29-4B8D-9378-27E6FCDEE654}" type="slidenum">
              <a:rPr kumimoji="0" lang="es-E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s-E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079346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A2D6848-AE61-486F-A5A2-272B6FB9EE08}" type="slidenum">
              <a:rPr kumimoji="0" lang="es-C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s-C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9070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U"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9CEE3-4D46-4418-9632-DDBECD2FBF52}" type="slidenum">
              <a:rPr kumimoji="0" lang="es-C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C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71175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9C9A8A-D5BB-1186-28BF-C64B8464F3F9}"/>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62D9BED-036D-26F2-5A22-F5694C8E68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21A43C9-1E97-6140-7035-DA5302B78FD1}"/>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5" name="Marcador de pie de página 4">
            <a:extLst>
              <a:ext uri="{FF2B5EF4-FFF2-40B4-BE49-F238E27FC236}">
                <a16:creationId xmlns:a16="http://schemas.microsoft.com/office/drawing/2014/main" id="{0ADE3B4B-4E66-BA18-15EE-8CDB2892F56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F1BC0C8-C9C0-F4AF-6658-A4E4A0B3B43B}"/>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992766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F32DC9-F7F6-AEA5-668B-DA0E50B7AFED}"/>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DB3864F-B190-F074-A669-4A10AC8AB48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0646E55-C50A-853B-A084-C0FDF5B887A9}"/>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5" name="Marcador de pie de página 4">
            <a:extLst>
              <a:ext uri="{FF2B5EF4-FFF2-40B4-BE49-F238E27FC236}">
                <a16:creationId xmlns:a16="http://schemas.microsoft.com/office/drawing/2014/main" id="{29CDC883-F818-3A9B-7CC6-2D2E567C9CF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27F8F53B-4C26-FCD0-628A-BDD71D01DFD5}"/>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4132598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B3D75F-5D6A-DDE2-6038-B5B277E2477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7AE263B6-7D9F-DD15-784F-7A4A687C0F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03D2E59-78D5-2A3F-6F7F-4D42A18AFCC3}"/>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5" name="Marcador de pie de página 4">
            <a:extLst>
              <a:ext uri="{FF2B5EF4-FFF2-40B4-BE49-F238E27FC236}">
                <a16:creationId xmlns:a16="http://schemas.microsoft.com/office/drawing/2014/main" id="{BE23EB37-5031-43E6-557E-F479FDB0E69E}"/>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5B9C90E-6383-9FF5-26CA-289741261568}"/>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1297099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6EA0D0-FFE9-C3FB-ADDA-45506ADCC84D}"/>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9B81BE9-2D5C-6DAA-6225-B625164E66B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B5B7FA5-A0A3-0EF6-6B68-B300C02FE6E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76C5A21-47FB-AED1-B5A6-6DFB5FE27D66}"/>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6" name="Marcador de pie de página 5">
            <a:extLst>
              <a:ext uri="{FF2B5EF4-FFF2-40B4-BE49-F238E27FC236}">
                <a16:creationId xmlns:a16="http://schemas.microsoft.com/office/drawing/2014/main" id="{B0CAA32D-2BF8-DF88-2F04-9E90965ACF18}"/>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22518220-9738-D623-E5A8-1F1E09BBE696}"/>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2149569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B0502D-1710-6416-98FE-0D17CEDDEA2B}"/>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C8586636-D1F6-643B-C73A-7387FBA54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7445F10-72B4-93AC-424D-3641ED8B4F0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0F2A8DB-D682-1623-786E-0B8318501F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7F762A3-F967-4A27-9256-B17DB5096D98}"/>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2518346-3815-8875-6839-8131A44C9353}"/>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8" name="Marcador de pie de página 7">
            <a:extLst>
              <a:ext uri="{FF2B5EF4-FFF2-40B4-BE49-F238E27FC236}">
                <a16:creationId xmlns:a16="http://schemas.microsoft.com/office/drawing/2014/main" id="{FAC1D095-D03E-C749-C845-5FFB9D70B641}"/>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A0029355-8965-0F89-0C92-3C36469CC83D}"/>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1974278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899D2B-FD6F-7C7E-B362-AF55C0FD77BD}"/>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C1A80BC8-E6C3-A858-DB6C-5732FE0678A2}"/>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4" name="Marcador de pie de página 3">
            <a:extLst>
              <a:ext uri="{FF2B5EF4-FFF2-40B4-BE49-F238E27FC236}">
                <a16:creationId xmlns:a16="http://schemas.microsoft.com/office/drawing/2014/main" id="{41CD774D-E2FC-2154-8F70-A8D5FE4870CF}"/>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FF12F9BB-DFEB-5478-208D-71CD8341C058}"/>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1510272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AB9749E-C8E2-9EB3-323A-5A5F3FA87F0D}"/>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3" name="Marcador de pie de página 2">
            <a:extLst>
              <a:ext uri="{FF2B5EF4-FFF2-40B4-BE49-F238E27FC236}">
                <a16:creationId xmlns:a16="http://schemas.microsoft.com/office/drawing/2014/main" id="{CC991AF9-186D-BB3F-5ACD-B9B51F4A76B0}"/>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C64EAACB-D8D1-1C07-6595-9D4F0F5E59D7}"/>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4188351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F27346-903F-8611-231B-3112AFA24CB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42DBD400-0263-84E0-7044-8E17265845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8B8CF62-C9C1-0F2F-FE3C-33C396A43D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C5984C2-8771-0694-2D53-47AA51AEE31A}"/>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6" name="Marcador de pie de página 5">
            <a:extLst>
              <a:ext uri="{FF2B5EF4-FFF2-40B4-BE49-F238E27FC236}">
                <a16:creationId xmlns:a16="http://schemas.microsoft.com/office/drawing/2014/main" id="{EEF01722-CD21-667C-5DF8-3D80F472F068}"/>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82E3178B-5E45-BDFB-7DDF-26B61D5E6842}"/>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3796861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9D1D91-BF46-B99F-7FF3-3F0E4B58DB1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20DE7110-8881-2B36-A4CD-A4B84A3EAB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3CBC739F-C268-93D6-CE48-3A3D7A0809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C8A7941-6879-3733-1A39-96303B593E3F}"/>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6" name="Marcador de pie de página 5">
            <a:extLst>
              <a:ext uri="{FF2B5EF4-FFF2-40B4-BE49-F238E27FC236}">
                <a16:creationId xmlns:a16="http://schemas.microsoft.com/office/drawing/2014/main" id="{62A5EFBB-7B8B-768A-B3E4-BE00F6AB795E}"/>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B257AA8-CD2A-F86E-AB5B-28768A6CCA43}"/>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9460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C18952-F856-AC14-9606-A304ECFE9F3B}"/>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0EECE2DD-BD4A-FC49-DE13-E568AD6E509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941F3B2-F5A1-5A7C-9BF9-A59B7CF1148C}"/>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5" name="Marcador de pie de página 4">
            <a:extLst>
              <a:ext uri="{FF2B5EF4-FFF2-40B4-BE49-F238E27FC236}">
                <a16:creationId xmlns:a16="http://schemas.microsoft.com/office/drawing/2014/main" id="{02BDAA0A-C965-7919-0A3C-8E65E0D909D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EB0BFCB-65B0-2AD3-8300-5B79DBC7CBDF}"/>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2321220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7A5A7E4-F234-BC20-DE1A-912943B7CB0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622FBB53-B89D-CE4A-962B-4114B9D6955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4F5F6D1-16F3-9518-42A2-93E1A2C47E00}"/>
              </a:ext>
            </a:extLst>
          </p:cNvPr>
          <p:cNvSpPr>
            <a:spLocks noGrp="1"/>
          </p:cNvSpPr>
          <p:nvPr>
            <p:ph type="dt" sz="half" idx="10"/>
          </p:nvPr>
        </p:nvSpPr>
        <p:spPr/>
        <p:txBody>
          <a:bodyPr/>
          <a:lstStyle/>
          <a:p>
            <a:fld id="{D58BFBD7-6F1D-41F1-9D68-DC2968A21105}" type="datetimeFigureOut">
              <a:rPr lang="es-ES" smtClean="0"/>
              <a:t>11/03/2026</a:t>
            </a:fld>
            <a:endParaRPr lang="es-ES"/>
          </a:p>
        </p:txBody>
      </p:sp>
      <p:sp>
        <p:nvSpPr>
          <p:cNvPr id="5" name="Marcador de pie de página 4">
            <a:extLst>
              <a:ext uri="{FF2B5EF4-FFF2-40B4-BE49-F238E27FC236}">
                <a16:creationId xmlns:a16="http://schemas.microsoft.com/office/drawing/2014/main" id="{680DD6C7-F9ED-857B-159F-E4838F0A089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CA6A77A9-CFBD-D73D-E986-83A1A0F0EADD}"/>
              </a:ext>
            </a:extLst>
          </p:cNvPr>
          <p:cNvSpPr>
            <a:spLocks noGrp="1"/>
          </p:cNvSpPr>
          <p:nvPr>
            <p:ph type="sldNum" sz="quarter" idx="12"/>
          </p:nvPr>
        </p:nvSpPr>
        <p:spPr/>
        <p:txBody>
          <a:bodyPr/>
          <a:lstStyle/>
          <a:p>
            <a:fld id="{33D452E3-EE35-481E-98EC-4E1D5430251F}" type="slidenum">
              <a:rPr lang="es-ES" smtClean="0"/>
              <a:t>‹Nº›</a:t>
            </a:fld>
            <a:endParaRPr lang="es-ES"/>
          </a:p>
        </p:txBody>
      </p:sp>
    </p:spTree>
    <p:extLst>
      <p:ext uri="{BB962C8B-B14F-4D97-AF65-F5344CB8AC3E}">
        <p14:creationId xmlns:p14="http://schemas.microsoft.com/office/powerpoint/2010/main" val="2710096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22098631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23921107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20128005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2996480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314049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0470360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8688098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062025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1151605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7831460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11/03/2026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23764128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6A30C4-8707-4B8B-9519-E1F142589D5F}"/>
              </a:ext>
            </a:extLst>
          </p:cNvPr>
          <p:cNvSpPr>
            <a:spLocks noGrp="1"/>
          </p:cNvSpPr>
          <p:nvPr>
            <p:ph type="ctrTitle"/>
          </p:nvPr>
        </p:nvSpPr>
        <p:spPr>
          <a:xfrm>
            <a:off x="1524000" y="1122363"/>
            <a:ext cx="9144000" cy="2387600"/>
          </a:xfrm>
        </p:spPr>
        <p:txBody>
          <a:bodyPr anchor="b"/>
          <a:lstStyle>
            <a:lvl1pPr algn="ctr">
              <a:defRPr sz="45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5229F75-78F6-476B-A8E9-26EEE8A6C581}"/>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0691F7F-490C-4A6B-8BB4-20F26CE91B52}"/>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5" name="Marcador de pie de página 4">
            <a:extLst>
              <a:ext uri="{FF2B5EF4-FFF2-40B4-BE49-F238E27FC236}">
                <a16:creationId xmlns:a16="http://schemas.microsoft.com/office/drawing/2014/main" id="{C59DC793-99EB-4475-807C-1C988BC0C6CA}"/>
              </a:ext>
            </a:extLst>
          </p:cNvPr>
          <p:cNvSpPr>
            <a:spLocks noGrp="1"/>
          </p:cNvSpPr>
          <p:nvPr>
            <p:ph type="ftr" sz="quarter" idx="11"/>
          </p:nvPr>
        </p:nvSpPr>
        <p:spPr/>
        <p:txBody>
          <a:bodyPr/>
          <a:lstStyle/>
          <a:p>
            <a:endParaRPr lang="es-ES" dirty="0"/>
          </a:p>
        </p:txBody>
      </p:sp>
      <p:sp>
        <p:nvSpPr>
          <p:cNvPr id="6" name="Marcador de número de diapositiva 5">
            <a:extLst>
              <a:ext uri="{FF2B5EF4-FFF2-40B4-BE49-F238E27FC236}">
                <a16:creationId xmlns:a16="http://schemas.microsoft.com/office/drawing/2014/main" id="{41F9A0BA-0E6B-4DC6-A2D1-EC4DF783C6CB}"/>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19908515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D8301E-3B5B-4158-BABA-AEEC3D428FEB}"/>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2CACD06-E610-4CF3-9FEB-3755933C8EEA}"/>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A10E903-80B2-4D36-BBDA-1B3A00AC174B}"/>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5" name="Marcador de pie de página 4">
            <a:extLst>
              <a:ext uri="{FF2B5EF4-FFF2-40B4-BE49-F238E27FC236}">
                <a16:creationId xmlns:a16="http://schemas.microsoft.com/office/drawing/2014/main" id="{F555FADF-268D-40A2-9AAF-BBEE03D17261}"/>
              </a:ext>
            </a:extLst>
          </p:cNvPr>
          <p:cNvSpPr>
            <a:spLocks noGrp="1"/>
          </p:cNvSpPr>
          <p:nvPr>
            <p:ph type="ftr" sz="quarter" idx="11"/>
          </p:nvPr>
        </p:nvSpPr>
        <p:spPr/>
        <p:txBody>
          <a:bodyPr/>
          <a:lstStyle/>
          <a:p>
            <a:endParaRPr lang="es-ES" dirty="0"/>
          </a:p>
        </p:txBody>
      </p:sp>
      <p:sp>
        <p:nvSpPr>
          <p:cNvPr id="6" name="Marcador de número de diapositiva 5">
            <a:extLst>
              <a:ext uri="{FF2B5EF4-FFF2-40B4-BE49-F238E27FC236}">
                <a16:creationId xmlns:a16="http://schemas.microsoft.com/office/drawing/2014/main" id="{AA6A9E91-EF65-4718-B2B5-A5EA5B22AD71}"/>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40613243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A33E94-673E-442B-8587-DE172EFDAF42}"/>
              </a:ext>
            </a:extLst>
          </p:cNvPr>
          <p:cNvSpPr>
            <a:spLocks noGrp="1"/>
          </p:cNvSpPr>
          <p:nvPr>
            <p:ph type="title"/>
          </p:nvPr>
        </p:nvSpPr>
        <p:spPr>
          <a:xfrm>
            <a:off x="831851" y="1709740"/>
            <a:ext cx="10515600" cy="2852737"/>
          </a:xfrm>
        </p:spPr>
        <p:txBody>
          <a:bodyPr anchor="b"/>
          <a:lstStyle>
            <a:lvl1pPr>
              <a:defRPr sz="45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C9BA1953-F327-43F0-A518-6342A596F14A}"/>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E8FD89F-6FB6-4119-87DE-52A3A07673B7}"/>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5" name="Marcador de pie de página 4">
            <a:extLst>
              <a:ext uri="{FF2B5EF4-FFF2-40B4-BE49-F238E27FC236}">
                <a16:creationId xmlns:a16="http://schemas.microsoft.com/office/drawing/2014/main" id="{4AA28670-BBC2-47E1-88DE-03F9804AA063}"/>
              </a:ext>
            </a:extLst>
          </p:cNvPr>
          <p:cNvSpPr>
            <a:spLocks noGrp="1"/>
          </p:cNvSpPr>
          <p:nvPr>
            <p:ph type="ftr" sz="quarter" idx="11"/>
          </p:nvPr>
        </p:nvSpPr>
        <p:spPr/>
        <p:txBody>
          <a:bodyPr/>
          <a:lstStyle/>
          <a:p>
            <a:endParaRPr lang="es-ES" dirty="0"/>
          </a:p>
        </p:txBody>
      </p:sp>
      <p:sp>
        <p:nvSpPr>
          <p:cNvPr id="6" name="Marcador de número de diapositiva 5">
            <a:extLst>
              <a:ext uri="{FF2B5EF4-FFF2-40B4-BE49-F238E27FC236}">
                <a16:creationId xmlns:a16="http://schemas.microsoft.com/office/drawing/2014/main" id="{AE8F4769-437A-4E15-8562-8D69EF7B7D39}"/>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4829154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A49074-7A05-4444-8E05-10E64A8808DA}"/>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C736766-229F-4F47-AB34-742EC6759B7F}"/>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3EEDCA2-3FFD-4550-94BC-D2ADD945C601}"/>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47B7FC8-629F-4075-B54A-1EA0B09E447A}"/>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6" name="Marcador de pie de página 5">
            <a:extLst>
              <a:ext uri="{FF2B5EF4-FFF2-40B4-BE49-F238E27FC236}">
                <a16:creationId xmlns:a16="http://schemas.microsoft.com/office/drawing/2014/main" id="{D73AC0C8-F62D-49DB-BB3B-5F7F9ECF1A66}"/>
              </a:ext>
            </a:extLst>
          </p:cNvPr>
          <p:cNvSpPr>
            <a:spLocks noGrp="1"/>
          </p:cNvSpPr>
          <p:nvPr>
            <p:ph type="ftr" sz="quarter" idx="11"/>
          </p:nvPr>
        </p:nvSpPr>
        <p:spPr/>
        <p:txBody>
          <a:bodyPr/>
          <a:lstStyle/>
          <a:p>
            <a:endParaRPr lang="es-ES" dirty="0"/>
          </a:p>
        </p:txBody>
      </p:sp>
      <p:sp>
        <p:nvSpPr>
          <p:cNvPr id="7" name="Marcador de número de diapositiva 6">
            <a:extLst>
              <a:ext uri="{FF2B5EF4-FFF2-40B4-BE49-F238E27FC236}">
                <a16:creationId xmlns:a16="http://schemas.microsoft.com/office/drawing/2014/main" id="{434F68BF-DFED-4E14-B553-61702DD525E1}"/>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40187748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56D838-0B75-4247-8048-17E129C7B7B2}"/>
              </a:ext>
            </a:extLst>
          </p:cNvPr>
          <p:cNvSpPr>
            <a:spLocks noGrp="1"/>
          </p:cNvSpPr>
          <p:nvPr>
            <p:ph type="title"/>
          </p:nvPr>
        </p:nvSpPr>
        <p:spPr>
          <a:xfrm>
            <a:off x="839788" y="365127"/>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AA134AC7-2F7C-4C02-AF56-FB940BFF0A5B}"/>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40B9D2E-8F28-4154-836A-B8BC30CFEDAC}"/>
              </a:ext>
            </a:extLst>
          </p:cNvPr>
          <p:cNvSpPr>
            <a:spLocks noGrp="1"/>
          </p:cNvSpPr>
          <p:nvPr>
            <p:ph sz="half" idx="2"/>
          </p:nvPr>
        </p:nvSpPr>
        <p:spPr>
          <a:xfrm>
            <a:off x="839789"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F1FDC86-D59D-4EE6-92D6-FE48921E6D9E}"/>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BB2552F-B515-442B-8B2D-60E85138CEF8}"/>
              </a:ext>
            </a:extLst>
          </p:cNvPr>
          <p:cNvSpPr>
            <a:spLocks noGrp="1"/>
          </p:cNvSpPr>
          <p:nvPr>
            <p:ph sz="quarter" idx="4"/>
          </p:nvPr>
        </p:nvSpPr>
        <p:spPr>
          <a:xfrm>
            <a:off x="6172201"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B32101A-14D9-47E1-92AE-5082B9820C33}"/>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8" name="Marcador de pie de página 7">
            <a:extLst>
              <a:ext uri="{FF2B5EF4-FFF2-40B4-BE49-F238E27FC236}">
                <a16:creationId xmlns:a16="http://schemas.microsoft.com/office/drawing/2014/main" id="{29BCD609-96E8-46BB-9D2F-59BE6C29F71C}"/>
              </a:ext>
            </a:extLst>
          </p:cNvPr>
          <p:cNvSpPr>
            <a:spLocks noGrp="1"/>
          </p:cNvSpPr>
          <p:nvPr>
            <p:ph type="ftr" sz="quarter" idx="11"/>
          </p:nvPr>
        </p:nvSpPr>
        <p:spPr/>
        <p:txBody>
          <a:bodyPr/>
          <a:lstStyle/>
          <a:p>
            <a:endParaRPr lang="es-ES" dirty="0"/>
          </a:p>
        </p:txBody>
      </p:sp>
      <p:sp>
        <p:nvSpPr>
          <p:cNvPr id="9" name="Marcador de número de diapositiva 8">
            <a:extLst>
              <a:ext uri="{FF2B5EF4-FFF2-40B4-BE49-F238E27FC236}">
                <a16:creationId xmlns:a16="http://schemas.microsoft.com/office/drawing/2014/main" id="{18450AF3-B019-483C-8E1F-375A9896F607}"/>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13983897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822360-82D1-4AF2-9F04-3A7BB3CBBC00}"/>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2F5F3EA5-2AA3-4438-8204-87E9777C1A0C}"/>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4" name="Marcador de pie de página 3">
            <a:extLst>
              <a:ext uri="{FF2B5EF4-FFF2-40B4-BE49-F238E27FC236}">
                <a16:creationId xmlns:a16="http://schemas.microsoft.com/office/drawing/2014/main" id="{0ACDA795-38A0-4BCA-89E1-77997F9E8710}"/>
              </a:ext>
            </a:extLst>
          </p:cNvPr>
          <p:cNvSpPr>
            <a:spLocks noGrp="1"/>
          </p:cNvSpPr>
          <p:nvPr>
            <p:ph type="ftr" sz="quarter" idx="11"/>
          </p:nvPr>
        </p:nvSpPr>
        <p:spPr/>
        <p:txBody>
          <a:bodyPr/>
          <a:lstStyle/>
          <a:p>
            <a:endParaRPr lang="es-ES" dirty="0"/>
          </a:p>
        </p:txBody>
      </p:sp>
      <p:sp>
        <p:nvSpPr>
          <p:cNvPr id="5" name="Marcador de número de diapositiva 4">
            <a:extLst>
              <a:ext uri="{FF2B5EF4-FFF2-40B4-BE49-F238E27FC236}">
                <a16:creationId xmlns:a16="http://schemas.microsoft.com/office/drawing/2014/main" id="{53F949CD-2FB4-471A-81DC-4851C297CEFE}"/>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15873635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52C4FEF-DA3B-4E1B-A17F-E6F9CF38D1C4}"/>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3" name="Marcador de pie de página 2">
            <a:extLst>
              <a:ext uri="{FF2B5EF4-FFF2-40B4-BE49-F238E27FC236}">
                <a16:creationId xmlns:a16="http://schemas.microsoft.com/office/drawing/2014/main" id="{E9D7E8F1-CEF2-4A1D-B705-553974FD00B6}"/>
              </a:ext>
            </a:extLst>
          </p:cNvPr>
          <p:cNvSpPr>
            <a:spLocks noGrp="1"/>
          </p:cNvSpPr>
          <p:nvPr>
            <p:ph type="ftr" sz="quarter" idx="11"/>
          </p:nvPr>
        </p:nvSpPr>
        <p:spPr/>
        <p:txBody>
          <a:bodyPr/>
          <a:lstStyle/>
          <a:p>
            <a:endParaRPr lang="es-ES" dirty="0"/>
          </a:p>
        </p:txBody>
      </p:sp>
      <p:sp>
        <p:nvSpPr>
          <p:cNvPr id="4" name="Marcador de número de diapositiva 3">
            <a:extLst>
              <a:ext uri="{FF2B5EF4-FFF2-40B4-BE49-F238E27FC236}">
                <a16:creationId xmlns:a16="http://schemas.microsoft.com/office/drawing/2014/main" id="{3118C5FB-5AE9-4ACC-B4EE-82A880A2CC29}"/>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21757356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1D5143-FDF8-40A2-8C86-6ACA47E3B57D}"/>
              </a:ext>
            </a:extLst>
          </p:cNvPr>
          <p:cNvSpPr>
            <a:spLocks noGrp="1"/>
          </p:cNvSpPr>
          <p:nvPr>
            <p:ph type="title"/>
          </p:nvPr>
        </p:nvSpPr>
        <p:spPr>
          <a:xfrm>
            <a:off x="839788" y="457200"/>
            <a:ext cx="3932237" cy="1600200"/>
          </a:xfrm>
        </p:spPr>
        <p:txBody>
          <a:bodyPr anchor="b"/>
          <a:lstStyle>
            <a:lvl1pPr>
              <a:defRPr sz="24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37E12121-5A9C-4274-BAE8-2F0BB6312D2E}"/>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74D6411-3209-4B46-A6B0-9EFCEB957C5D}"/>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94E6BC6-2961-4B2C-A441-0738E0F82C79}"/>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6" name="Marcador de pie de página 5">
            <a:extLst>
              <a:ext uri="{FF2B5EF4-FFF2-40B4-BE49-F238E27FC236}">
                <a16:creationId xmlns:a16="http://schemas.microsoft.com/office/drawing/2014/main" id="{053FDDEF-47C1-4CA2-B55E-8A7E68341CAD}"/>
              </a:ext>
            </a:extLst>
          </p:cNvPr>
          <p:cNvSpPr>
            <a:spLocks noGrp="1"/>
          </p:cNvSpPr>
          <p:nvPr>
            <p:ph type="ftr" sz="quarter" idx="11"/>
          </p:nvPr>
        </p:nvSpPr>
        <p:spPr/>
        <p:txBody>
          <a:bodyPr/>
          <a:lstStyle/>
          <a:p>
            <a:endParaRPr lang="es-ES" dirty="0"/>
          </a:p>
        </p:txBody>
      </p:sp>
      <p:sp>
        <p:nvSpPr>
          <p:cNvPr id="7" name="Marcador de número de diapositiva 6">
            <a:extLst>
              <a:ext uri="{FF2B5EF4-FFF2-40B4-BE49-F238E27FC236}">
                <a16:creationId xmlns:a16="http://schemas.microsoft.com/office/drawing/2014/main" id="{FC933096-6DC7-485D-9AB0-AA998FE69876}"/>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25422156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6FA552-895B-40B9-B5D6-933AAFF8E797}"/>
              </a:ext>
            </a:extLst>
          </p:cNvPr>
          <p:cNvSpPr>
            <a:spLocks noGrp="1"/>
          </p:cNvSpPr>
          <p:nvPr>
            <p:ph type="title"/>
          </p:nvPr>
        </p:nvSpPr>
        <p:spPr>
          <a:xfrm>
            <a:off x="839788" y="457200"/>
            <a:ext cx="3932237" cy="1600200"/>
          </a:xfrm>
        </p:spPr>
        <p:txBody>
          <a:bodyPr anchor="b"/>
          <a:lstStyle>
            <a:lvl1pPr>
              <a:defRPr sz="24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9C3B5D83-D636-49C8-BCFD-E7FE40F565CE}"/>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ES" dirty="0"/>
          </a:p>
        </p:txBody>
      </p:sp>
      <p:sp>
        <p:nvSpPr>
          <p:cNvPr id="4" name="Marcador de texto 3">
            <a:extLst>
              <a:ext uri="{FF2B5EF4-FFF2-40B4-BE49-F238E27FC236}">
                <a16:creationId xmlns:a16="http://schemas.microsoft.com/office/drawing/2014/main" id="{86ADE5DC-CCCB-4DFE-AA0C-4157DCC7F7D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E229B79-A20D-49AF-9DFA-FB5D1600956B}"/>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6" name="Marcador de pie de página 5">
            <a:extLst>
              <a:ext uri="{FF2B5EF4-FFF2-40B4-BE49-F238E27FC236}">
                <a16:creationId xmlns:a16="http://schemas.microsoft.com/office/drawing/2014/main" id="{6FD12BDC-3788-42FF-A0E2-C5ADD97FB7D8}"/>
              </a:ext>
            </a:extLst>
          </p:cNvPr>
          <p:cNvSpPr>
            <a:spLocks noGrp="1"/>
          </p:cNvSpPr>
          <p:nvPr>
            <p:ph type="ftr" sz="quarter" idx="11"/>
          </p:nvPr>
        </p:nvSpPr>
        <p:spPr/>
        <p:txBody>
          <a:bodyPr/>
          <a:lstStyle/>
          <a:p>
            <a:endParaRPr lang="es-ES" dirty="0"/>
          </a:p>
        </p:txBody>
      </p:sp>
      <p:sp>
        <p:nvSpPr>
          <p:cNvPr id="7" name="Marcador de número de diapositiva 6">
            <a:extLst>
              <a:ext uri="{FF2B5EF4-FFF2-40B4-BE49-F238E27FC236}">
                <a16:creationId xmlns:a16="http://schemas.microsoft.com/office/drawing/2014/main" id="{D61EB744-4368-43F8-9717-9DC3393339F8}"/>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36744201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17A944-3C35-42C0-951E-12C74D9FE496}"/>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C9B46240-B875-4FD5-B685-9444ED0D0830}"/>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D71DFD3-5ADE-48F2-8B44-3E719F6340AF}"/>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5" name="Marcador de pie de página 4">
            <a:extLst>
              <a:ext uri="{FF2B5EF4-FFF2-40B4-BE49-F238E27FC236}">
                <a16:creationId xmlns:a16="http://schemas.microsoft.com/office/drawing/2014/main" id="{97EF4D97-9729-44E3-A5E4-FF06DC29E806}"/>
              </a:ext>
            </a:extLst>
          </p:cNvPr>
          <p:cNvSpPr>
            <a:spLocks noGrp="1"/>
          </p:cNvSpPr>
          <p:nvPr>
            <p:ph type="ftr" sz="quarter" idx="11"/>
          </p:nvPr>
        </p:nvSpPr>
        <p:spPr/>
        <p:txBody>
          <a:bodyPr/>
          <a:lstStyle/>
          <a:p>
            <a:endParaRPr lang="es-ES" dirty="0"/>
          </a:p>
        </p:txBody>
      </p:sp>
      <p:sp>
        <p:nvSpPr>
          <p:cNvPr id="6" name="Marcador de número de diapositiva 5">
            <a:extLst>
              <a:ext uri="{FF2B5EF4-FFF2-40B4-BE49-F238E27FC236}">
                <a16:creationId xmlns:a16="http://schemas.microsoft.com/office/drawing/2014/main" id="{BC68C3E5-53B0-4537-8283-C6469ED32C31}"/>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6817554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750F28B-0C52-43FC-BD35-AB3F59E7C8A8}"/>
              </a:ext>
            </a:extLst>
          </p:cNvPr>
          <p:cNvSpPr>
            <a:spLocks noGrp="1"/>
          </p:cNvSpPr>
          <p:nvPr>
            <p:ph type="title" orient="vert"/>
          </p:nvPr>
        </p:nvSpPr>
        <p:spPr>
          <a:xfrm>
            <a:off x="8724901"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5E72A36-A0B7-4C29-8524-1DD9EA9676D5}"/>
              </a:ext>
            </a:extLst>
          </p:cNvPr>
          <p:cNvSpPr>
            <a:spLocks noGrp="1"/>
          </p:cNvSpPr>
          <p:nvPr>
            <p:ph type="body" orient="vert" idx="1"/>
          </p:nvPr>
        </p:nvSpPr>
        <p:spPr>
          <a:xfrm>
            <a:off x="838201"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897303F-9CD4-489F-AB96-79A675486B71}"/>
              </a:ext>
            </a:extLst>
          </p:cNvPr>
          <p:cNvSpPr>
            <a:spLocks noGrp="1"/>
          </p:cNvSpPr>
          <p:nvPr>
            <p:ph type="dt" sz="half" idx="10"/>
          </p:nvPr>
        </p:nvSpPr>
        <p:spPr/>
        <p:txBody>
          <a:bodyPr/>
          <a:lstStyle/>
          <a:p>
            <a:fld id="{33FF1334-DF9E-45D7-B465-BB2E36F068AE}" type="datetimeFigureOut">
              <a:rPr lang="es-ES" smtClean="0"/>
              <a:t>11/03/2026</a:t>
            </a:fld>
            <a:endParaRPr lang="es-ES" dirty="0"/>
          </a:p>
        </p:txBody>
      </p:sp>
      <p:sp>
        <p:nvSpPr>
          <p:cNvPr id="5" name="Marcador de pie de página 4">
            <a:extLst>
              <a:ext uri="{FF2B5EF4-FFF2-40B4-BE49-F238E27FC236}">
                <a16:creationId xmlns:a16="http://schemas.microsoft.com/office/drawing/2014/main" id="{5624BE57-0005-4621-883F-9F417AB49729}"/>
              </a:ext>
            </a:extLst>
          </p:cNvPr>
          <p:cNvSpPr>
            <a:spLocks noGrp="1"/>
          </p:cNvSpPr>
          <p:nvPr>
            <p:ph type="ftr" sz="quarter" idx="11"/>
          </p:nvPr>
        </p:nvSpPr>
        <p:spPr/>
        <p:txBody>
          <a:bodyPr/>
          <a:lstStyle/>
          <a:p>
            <a:endParaRPr lang="es-ES" dirty="0"/>
          </a:p>
        </p:txBody>
      </p:sp>
      <p:sp>
        <p:nvSpPr>
          <p:cNvPr id="6" name="Marcador de número de diapositiva 5">
            <a:extLst>
              <a:ext uri="{FF2B5EF4-FFF2-40B4-BE49-F238E27FC236}">
                <a16:creationId xmlns:a16="http://schemas.microsoft.com/office/drawing/2014/main" id="{727A607B-59B4-4591-A34E-9FAE18280B2C}"/>
              </a:ext>
            </a:extLst>
          </p:cNvPr>
          <p:cNvSpPr>
            <a:spLocks noGrp="1"/>
          </p:cNvSpPr>
          <p:nvPr>
            <p:ph type="sldNum" sz="quarter" idx="12"/>
          </p:nvPr>
        </p:nvSpPr>
        <p:spPr/>
        <p:txBody>
          <a:bodyPr/>
          <a:lstStyle/>
          <a:p>
            <a:fld id="{EED09785-29CB-4A52-B288-6B22824C446C}" type="slidenum">
              <a:rPr lang="es-ES" smtClean="0"/>
              <a:t>‹Nº›</a:t>
            </a:fld>
            <a:endParaRPr lang="es-ES" dirty="0"/>
          </a:p>
        </p:txBody>
      </p:sp>
    </p:spTree>
    <p:extLst>
      <p:ext uri="{BB962C8B-B14F-4D97-AF65-F5344CB8AC3E}">
        <p14:creationId xmlns:p14="http://schemas.microsoft.com/office/powerpoint/2010/main" val="32914041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4" y="2514601"/>
            <a:ext cx="8915399" cy="2262781"/>
          </a:xfrm>
        </p:spPr>
        <p:txBody>
          <a:bodyPr anchor="b">
            <a:normAutofit/>
          </a:bodyPr>
          <a:lstStyle>
            <a:lvl1pPr>
              <a:defRPr sz="405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589214" y="4777381"/>
            <a:ext cx="8915399" cy="1126283"/>
          </a:xfrm>
        </p:spPr>
        <p:txBody>
          <a:bodyPr anchor="t"/>
          <a:lstStyle>
            <a:lvl1pPr marL="0" indent="0" algn="l">
              <a:buNone/>
              <a:defRPr>
                <a:solidFill>
                  <a:schemeClr val="tx1">
                    <a:lumMod val="65000"/>
                    <a:lumOff val="3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5" name="Footer Placeholder 4"/>
          <p:cNvSpPr>
            <a:spLocks noGrp="1"/>
          </p:cNvSpPr>
          <p:nvPr>
            <p:ph type="ftr" sz="quarter" idx="11"/>
          </p:nvPr>
        </p:nvSpPr>
        <p:spPr/>
        <p:txBody>
          <a:bodyPr/>
          <a:lstStyle/>
          <a:p>
            <a:endParaRPr lang="es-CU" dirty="0"/>
          </a:p>
        </p:txBody>
      </p:sp>
      <p:sp>
        <p:nvSpPr>
          <p:cNvPr id="7" name="Freeform 6"/>
          <p:cNvSpPr/>
          <p:nvPr/>
        </p:nvSpPr>
        <p:spPr bwMode="auto">
          <a:xfrm>
            <a:off x="1" y="4323812"/>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4" y="4529542"/>
            <a:ext cx="779767" cy="365125"/>
          </a:xfrm>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29729857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2592926" y="624110"/>
            <a:ext cx="8911687" cy="1280890"/>
          </a:xfrm>
        </p:spPr>
        <p:txBody>
          <a:bodyPr/>
          <a:lstStyle/>
          <a:p>
            <a:r>
              <a:rPr lang="es-ES"/>
              <a:t>Haga clic para modificar el estilo de título del patrón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5" name="Footer Placeholder 4"/>
          <p:cNvSpPr>
            <a:spLocks noGrp="1"/>
          </p:cNvSpPr>
          <p:nvPr>
            <p:ph type="ftr" sz="quarter" idx="11"/>
          </p:nvPr>
        </p:nvSpPr>
        <p:spPr/>
        <p:txBody>
          <a:bodyPr/>
          <a:lstStyle/>
          <a:p>
            <a:endParaRPr lang="es-CU" dirty="0"/>
          </a:p>
        </p:txBody>
      </p:sp>
      <p:sp>
        <p:nvSpPr>
          <p:cNvPr id="8" name="Freeform 11"/>
          <p:cNvSpPr/>
          <p:nvPr/>
        </p:nvSpPr>
        <p:spPr bwMode="auto">
          <a:xfrm flipV="1">
            <a:off x="-4188" y="7143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40616407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89214" y="2058750"/>
            <a:ext cx="8915399" cy="1468800"/>
          </a:xfrm>
        </p:spPr>
        <p:txBody>
          <a:bodyPr anchor="b"/>
          <a:lstStyle>
            <a:lvl1pPr algn="l">
              <a:defRPr sz="3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589214" y="3530129"/>
            <a:ext cx="8915399" cy="860400"/>
          </a:xfrm>
        </p:spPr>
        <p:txBody>
          <a:bodyPr anchor="t"/>
          <a:lstStyle>
            <a:lvl1pPr marL="0" indent="0" algn="l">
              <a:buNone/>
              <a:defRPr sz="150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5" name="Footer Placeholder 4"/>
          <p:cNvSpPr>
            <a:spLocks noGrp="1"/>
          </p:cNvSpPr>
          <p:nvPr>
            <p:ph type="ftr" sz="quarter" idx="11"/>
          </p:nvPr>
        </p:nvSpPr>
        <p:spPr/>
        <p:txBody>
          <a:bodyPr/>
          <a:lstStyle/>
          <a:p>
            <a:endParaRPr lang="es-CU" dirty="0"/>
          </a:p>
        </p:txBody>
      </p:sp>
      <p:sp>
        <p:nvSpPr>
          <p:cNvPr id="9" name="Freeform 11"/>
          <p:cNvSpPr/>
          <p:nvPr/>
        </p:nvSpPr>
        <p:spPr bwMode="auto">
          <a:xfrm flipV="1">
            <a:off x="-4188" y="31781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4" y="3244141"/>
            <a:ext cx="779767" cy="365125"/>
          </a:xfrm>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40659546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6" name="Footer Placeholder 5"/>
          <p:cNvSpPr>
            <a:spLocks noGrp="1"/>
          </p:cNvSpPr>
          <p:nvPr>
            <p:ph type="ftr" sz="quarter" idx="11"/>
          </p:nvPr>
        </p:nvSpPr>
        <p:spPr/>
        <p:txBody>
          <a:bodyPr/>
          <a:lstStyle/>
          <a:p>
            <a:endParaRPr lang="es-CU" dirty="0"/>
          </a:p>
        </p:txBody>
      </p:sp>
      <p:sp>
        <p:nvSpPr>
          <p:cNvPr id="10" name="Freeform 11"/>
          <p:cNvSpPr/>
          <p:nvPr/>
        </p:nvSpPr>
        <p:spPr bwMode="auto">
          <a:xfrm flipV="1">
            <a:off x="-4188" y="7143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4" y="787784"/>
            <a:ext cx="779767" cy="365125"/>
          </a:xfrm>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19279495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2939374" y="1972703"/>
            <a:ext cx="3992732"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los estilos de texto del patrón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7506630" y="1969475"/>
            <a:ext cx="3999001"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los estilos de texto del patrón</a:t>
            </a:r>
          </a:p>
        </p:txBody>
      </p:sp>
      <p:sp>
        <p:nvSpPr>
          <p:cNvPr id="6" name="Content Placeholder 5"/>
          <p:cNvSpPr>
            <a:spLocks noGrp="1"/>
          </p:cNvSpPr>
          <p:nvPr>
            <p:ph sz="quarter" idx="4"/>
          </p:nvPr>
        </p:nvSpPr>
        <p:spPr>
          <a:xfrm>
            <a:off x="7166957" y="2545738"/>
            <a:ext cx="4338675" cy="3354060"/>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8" name="Footer Placeholder 7"/>
          <p:cNvSpPr>
            <a:spLocks noGrp="1"/>
          </p:cNvSpPr>
          <p:nvPr>
            <p:ph type="ftr" sz="quarter" idx="11"/>
          </p:nvPr>
        </p:nvSpPr>
        <p:spPr/>
        <p:txBody>
          <a:bodyPr/>
          <a:lstStyle/>
          <a:p>
            <a:endParaRPr lang="es-CU" dirty="0"/>
          </a:p>
        </p:txBody>
      </p:sp>
      <p:sp>
        <p:nvSpPr>
          <p:cNvPr id="12" name="Freeform 11"/>
          <p:cNvSpPr/>
          <p:nvPr/>
        </p:nvSpPr>
        <p:spPr bwMode="auto">
          <a:xfrm flipV="1">
            <a:off x="-4188" y="7143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4" y="787784"/>
            <a:ext cx="779767" cy="365125"/>
          </a:xfrm>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279805224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4" name="Footer Placeholder 3"/>
          <p:cNvSpPr>
            <a:spLocks noGrp="1"/>
          </p:cNvSpPr>
          <p:nvPr>
            <p:ph type="ftr" sz="quarter" idx="11"/>
          </p:nvPr>
        </p:nvSpPr>
        <p:spPr/>
        <p:txBody>
          <a:bodyPr/>
          <a:lstStyle/>
          <a:p>
            <a:endParaRPr lang="es-CU" dirty="0"/>
          </a:p>
        </p:txBody>
      </p:sp>
      <p:sp>
        <p:nvSpPr>
          <p:cNvPr id="7" name="Freeform 11"/>
          <p:cNvSpPr/>
          <p:nvPr/>
        </p:nvSpPr>
        <p:spPr bwMode="auto">
          <a:xfrm flipV="1">
            <a:off x="-4188" y="7143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8441383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3" name="Footer Placeholder 2"/>
          <p:cNvSpPr>
            <a:spLocks noGrp="1"/>
          </p:cNvSpPr>
          <p:nvPr>
            <p:ph type="ftr" sz="quarter" idx="11"/>
          </p:nvPr>
        </p:nvSpPr>
        <p:spPr/>
        <p:txBody>
          <a:bodyPr/>
          <a:lstStyle/>
          <a:p>
            <a:endParaRPr lang="es-CU" dirty="0"/>
          </a:p>
        </p:txBody>
      </p:sp>
      <p:sp>
        <p:nvSpPr>
          <p:cNvPr id="6" name="Freeform 11"/>
          <p:cNvSpPr/>
          <p:nvPr/>
        </p:nvSpPr>
        <p:spPr bwMode="auto">
          <a:xfrm flipV="1">
            <a:off x="-4188" y="7143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25035924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4" y="446088"/>
            <a:ext cx="3505199" cy="976312"/>
          </a:xfrm>
        </p:spPr>
        <p:txBody>
          <a:bodyPr anchor="b"/>
          <a:lstStyle>
            <a:lvl1pPr algn="l">
              <a:defRPr sz="15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6323012" y="446090"/>
            <a:ext cx="5181600" cy="5414963"/>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2589214" y="1598613"/>
            <a:ext cx="3505199" cy="4262436"/>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6" name="Footer Placeholder 5"/>
          <p:cNvSpPr>
            <a:spLocks noGrp="1"/>
          </p:cNvSpPr>
          <p:nvPr>
            <p:ph type="ftr" sz="quarter" idx="11"/>
          </p:nvPr>
        </p:nvSpPr>
        <p:spPr/>
        <p:txBody>
          <a:bodyPr/>
          <a:lstStyle/>
          <a:p>
            <a:endParaRPr lang="es-CU" dirty="0"/>
          </a:p>
        </p:txBody>
      </p:sp>
      <p:sp>
        <p:nvSpPr>
          <p:cNvPr id="9" name="Freeform 11"/>
          <p:cNvSpPr/>
          <p:nvPr/>
        </p:nvSpPr>
        <p:spPr bwMode="auto">
          <a:xfrm flipV="1">
            <a:off x="-4188" y="7143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23450489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18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s-ES" dirty="0"/>
              <a:t>Haga clic en el icono para agregar una imagen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6" name="Footer Placeholder 5"/>
          <p:cNvSpPr>
            <a:spLocks noGrp="1"/>
          </p:cNvSpPr>
          <p:nvPr>
            <p:ph type="ftr" sz="quarter" idx="11"/>
          </p:nvPr>
        </p:nvSpPr>
        <p:spPr/>
        <p:txBody>
          <a:bodyPr/>
          <a:lstStyle/>
          <a:p>
            <a:endParaRPr lang="es-CU" dirty="0"/>
          </a:p>
        </p:txBody>
      </p:sp>
      <p:sp>
        <p:nvSpPr>
          <p:cNvPr id="9" name="Freeform 11"/>
          <p:cNvSpPr/>
          <p:nvPr/>
        </p:nvSpPr>
        <p:spPr bwMode="auto">
          <a:xfrm flipV="1">
            <a:off x="-4188" y="491172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4" y="4983089"/>
            <a:ext cx="779767" cy="365125"/>
          </a:xfrm>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42172047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589214" y="609600"/>
            <a:ext cx="8915399" cy="3117040"/>
          </a:xfrm>
        </p:spPr>
        <p:txBody>
          <a:bodyPr anchor="ctr">
            <a:normAutofit/>
          </a:bodyPr>
          <a:lstStyle>
            <a:lvl1pPr algn="l">
              <a:defRPr sz="36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589214" y="4354046"/>
            <a:ext cx="8915399" cy="1555864"/>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5" name="Footer Placeholder 4"/>
          <p:cNvSpPr>
            <a:spLocks noGrp="1"/>
          </p:cNvSpPr>
          <p:nvPr>
            <p:ph type="ftr" sz="quarter" idx="11"/>
          </p:nvPr>
        </p:nvSpPr>
        <p:spPr/>
        <p:txBody>
          <a:bodyPr/>
          <a:lstStyle/>
          <a:p>
            <a:endParaRPr lang="es-CU" dirty="0"/>
          </a:p>
        </p:txBody>
      </p:sp>
      <p:sp>
        <p:nvSpPr>
          <p:cNvPr id="9" name="Freeform 11"/>
          <p:cNvSpPr/>
          <p:nvPr/>
        </p:nvSpPr>
        <p:spPr bwMode="auto">
          <a:xfrm flipV="1">
            <a:off x="-4188" y="31781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4" y="3244141"/>
            <a:ext cx="779767" cy="365125"/>
          </a:xfrm>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29452901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849950" y="609600"/>
            <a:ext cx="8393927" cy="2895600"/>
          </a:xfrm>
        </p:spPr>
        <p:txBody>
          <a:bodyPr anchor="ctr">
            <a:normAutofit/>
          </a:bodyPr>
          <a:lstStyle>
            <a:lvl1pPr algn="l">
              <a:defRPr sz="3600" b="0" cap="none"/>
            </a:lvl1pPr>
          </a:lstStyle>
          <a:p>
            <a:r>
              <a:rPr lang="es-ES"/>
              <a:t>Haga clic para modificar el estilo de título del patrón</a:t>
            </a:r>
            <a:endParaRPr lang="en-US" dirty="0"/>
          </a:p>
        </p:txBody>
      </p:sp>
      <p:sp>
        <p:nvSpPr>
          <p:cNvPr id="13" name="Text Placeholder 9"/>
          <p:cNvSpPr>
            <a:spLocks noGrp="1"/>
          </p:cNvSpPr>
          <p:nvPr>
            <p:ph type="body" sz="quarter" idx="13"/>
          </p:nvPr>
        </p:nvSpPr>
        <p:spPr>
          <a:xfrm>
            <a:off x="3275012" y="3505200"/>
            <a:ext cx="7536555"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2589214" y="4354046"/>
            <a:ext cx="8915399" cy="1555864"/>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5" name="Footer Placeholder 4"/>
          <p:cNvSpPr>
            <a:spLocks noGrp="1"/>
          </p:cNvSpPr>
          <p:nvPr>
            <p:ph type="ftr" sz="quarter" idx="11"/>
          </p:nvPr>
        </p:nvSpPr>
        <p:spPr/>
        <p:txBody>
          <a:bodyPr/>
          <a:lstStyle/>
          <a:p>
            <a:endParaRPr lang="es-CU" dirty="0"/>
          </a:p>
        </p:txBody>
      </p:sp>
      <p:sp>
        <p:nvSpPr>
          <p:cNvPr id="11" name="Freeform 11"/>
          <p:cNvSpPr/>
          <p:nvPr/>
        </p:nvSpPr>
        <p:spPr bwMode="auto">
          <a:xfrm flipV="1">
            <a:off x="-4188" y="31781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4" y="3244141"/>
            <a:ext cx="779767" cy="365125"/>
          </a:xfrm>
        </p:spPr>
        <p:txBody>
          <a:bodyPr/>
          <a:lstStyle/>
          <a:p>
            <a:fld id="{94CC679F-2BE3-4A1C-8406-0199267159FE}" type="slidenum">
              <a:rPr lang="es-CU" smtClean="0"/>
              <a:t>‹Nº›</a:t>
            </a:fld>
            <a:endParaRPr lang="es-CU" dirty="0"/>
          </a:p>
        </p:txBody>
      </p:sp>
      <p:sp>
        <p:nvSpPr>
          <p:cNvPr id="14" name="TextBox 13"/>
          <p:cNvSpPr txBox="1"/>
          <p:nvPr/>
        </p:nvSpPr>
        <p:spPr>
          <a:xfrm>
            <a:off x="2467652" y="648005"/>
            <a:ext cx="6096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3330410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2"/>
            <a:ext cx="8915400" cy="2724845"/>
          </a:xfrm>
        </p:spPr>
        <p:txBody>
          <a:bodyPr anchor="b">
            <a:normAutofit/>
          </a:bodyPr>
          <a:lstStyle>
            <a:lvl1pPr algn="l">
              <a:defRPr sz="3600" b="0"/>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a:t>Haga clic para modificar los estilos de texto del patrón</a:t>
            </a:r>
          </a:p>
        </p:txBody>
      </p:sp>
      <p:sp>
        <p:nvSpPr>
          <p:cNvPr id="5" name="Date Placeholder 4"/>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6" name="Footer Placeholder 5"/>
          <p:cNvSpPr>
            <a:spLocks noGrp="1"/>
          </p:cNvSpPr>
          <p:nvPr>
            <p:ph type="ftr" sz="quarter" idx="11"/>
          </p:nvPr>
        </p:nvSpPr>
        <p:spPr/>
        <p:txBody>
          <a:bodyPr/>
          <a:lstStyle/>
          <a:p>
            <a:endParaRPr lang="es-CU" dirty="0"/>
          </a:p>
        </p:txBody>
      </p:sp>
      <p:sp>
        <p:nvSpPr>
          <p:cNvPr id="9" name="Freeform 11"/>
          <p:cNvSpPr/>
          <p:nvPr/>
        </p:nvSpPr>
        <p:spPr bwMode="auto">
          <a:xfrm flipV="1">
            <a:off x="-4188" y="491172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4" y="4983089"/>
            <a:ext cx="779767" cy="365125"/>
          </a:xfrm>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233763567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p:cSld name="Citar la tarjeta de nombre">
    <p:spTree>
      <p:nvGrpSpPr>
        <p:cNvPr id="1" name=""/>
        <p:cNvGrpSpPr/>
        <p:nvPr/>
      </p:nvGrpSpPr>
      <p:grpSpPr>
        <a:xfrm>
          <a:off x="0" y="0"/>
          <a:ext cx="0" cy="0"/>
          <a:chOff x="0" y="0"/>
          <a:chExt cx="0" cy="0"/>
        </a:xfrm>
      </p:grpSpPr>
      <p:sp>
        <p:nvSpPr>
          <p:cNvPr id="12" name="Title 1"/>
          <p:cNvSpPr>
            <a:spLocks noGrp="1"/>
          </p:cNvSpPr>
          <p:nvPr>
            <p:ph type="title"/>
          </p:nvPr>
        </p:nvSpPr>
        <p:spPr>
          <a:xfrm>
            <a:off x="2849950" y="609600"/>
            <a:ext cx="8393927" cy="2895600"/>
          </a:xfrm>
        </p:spPr>
        <p:txBody>
          <a:bodyPr anchor="ctr">
            <a:normAutofit/>
          </a:bodyPr>
          <a:lstStyle>
            <a:lvl1pPr algn="l">
              <a:defRPr sz="3600" b="0" cap="none"/>
            </a:lvl1pPr>
          </a:lstStyle>
          <a:p>
            <a:r>
              <a:rPr lang="es-ES"/>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s-ES"/>
              <a:t>Haga clic para modificar los estilos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a:t>Haga clic para modificar los estilos de texto del patrón</a:t>
            </a:r>
          </a:p>
        </p:txBody>
      </p:sp>
      <p:sp>
        <p:nvSpPr>
          <p:cNvPr id="5" name="Date Placeholder 4"/>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6" name="Footer Placeholder 5"/>
          <p:cNvSpPr>
            <a:spLocks noGrp="1"/>
          </p:cNvSpPr>
          <p:nvPr>
            <p:ph type="ftr" sz="quarter" idx="11"/>
          </p:nvPr>
        </p:nvSpPr>
        <p:spPr/>
        <p:txBody>
          <a:bodyPr/>
          <a:lstStyle/>
          <a:p>
            <a:endParaRPr lang="es-CU" dirty="0"/>
          </a:p>
        </p:txBody>
      </p:sp>
      <p:sp>
        <p:nvSpPr>
          <p:cNvPr id="11" name="Freeform 11"/>
          <p:cNvSpPr/>
          <p:nvPr/>
        </p:nvSpPr>
        <p:spPr bwMode="auto">
          <a:xfrm flipV="1">
            <a:off x="-4188" y="491172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4" y="4983089"/>
            <a:ext cx="779767" cy="365125"/>
          </a:xfrm>
        </p:spPr>
        <p:txBody>
          <a:bodyPr/>
          <a:lstStyle/>
          <a:p>
            <a:fld id="{94CC679F-2BE3-4A1C-8406-0199267159FE}" type="slidenum">
              <a:rPr lang="es-CU" smtClean="0"/>
              <a:t>‹Nº›</a:t>
            </a:fld>
            <a:endParaRPr lang="es-CU" dirty="0"/>
          </a:p>
        </p:txBody>
      </p:sp>
      <p:sp>
        <p:nvSpPr>
          <p:cNvPr id="17" name="TextBox 16"/>
          <p:cNvSpPr txBox="1"/>
          <p:nvPr/>
        </p:nvSpPr>
        <p:spPr>
          <a:xfrm>
            <a:off x="2467652" y="648005"/>
            <a:ext cx="6096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9370580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4" y="627407"/>
            <a:ext cx="8915399" cy="2880020"/>
          </a:xfrm>
        </p:spPr>
        <p:txBody>
          <a:bodyPr anchor="ctr">
            <a:normAutofit/>
          </a:bodyPr>
          <a:lstStyle>
            <a:lvl1pPr algn="l">
              <a:defRPr sz="3600" b="0"/>
            </a:lvl1pPr>
          </a:lstStyle>
          <a:p>
            <a:r>
              <a:rPr lang="es-ES"/>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s-ES"/>
              <a:t>Haga clic para modificar los estilos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a:t>Haga clic para modificar los estilos de texto del patrón</a:t>
            </a:r>
          </a:p>
        </p:txBody>
      </p:sp>
      <p:sp>
        <p:nvSpPr>
          <p:cNvPr id="5" name="Date Placeholder 4"/>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6" name="Footer Placeholder 5"/>
          <p:cNvSpPr>
            <a:spLocks noGrp="1"/>
          </p:cNvSpPr>
          <p:nvPr>
            <p:ph type="ftr" sz="quarter" idx="11"/>
          </p:nvPr>
        </p:nvSpPr>
        <p:spPr/>
        <p:txBody>
          <a:bodyPr/>
          <a:lstStyle/>
          <a:p>
            <a:endParaRPr lang="es-CU" dirty="0"/>
          </a:p>
        </p:txBody>
      </p:sp>
      <p:sp>
        <p:nvSpPr>
          <p:cNvPr id="9" name="Freeform 11"/>
          <p:cNvSpPr/>
          <p:nvPr/>
        </p:nvSpPr>
        <p:spPr bwMode="auto">
          <a:xfrm flipV="1">
            <a:off x="-4188" y="491172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4" y="4983089"/>
            <a:ext cx="779767" cy="365125"/>
          </a:xfrm>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260698753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5" name="Footer Placeholder 4"/>
          <p:cNvSpPr>
            <a:spLocks noGrp="1"/>
          </p:cNvSpPr>
          <p:nvPr>
            <p:ph type="ftr" sz="quarter" idx="11"/>
          </p:nvPr>
        </p:nvSpPr>
        <p:spPr/>
        <p:txBody>
          <a:bodyPr/>
          <a:lstStyle/>
          <a:p>
            <a:endParaRPr lang="es-CU" dirty="0"/>
          </a:p>
        </p:txBody>
      </p:sp>
      <p:sp>
        <p:nvSpPr>
          <p:cNvPr id="8" name="Freeform 11"/>
          <p:cNvSpPr/>
          <p:nvPr/>
        </p:nvSpPr>
        <p:spPr bwMode="auto">
          <a:xfrm flipV="1">
            <a:off x="-4188" y="7143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305784379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3" y="627407"/>
            <a:ext cx="2207601" cy="5283817"/>
          </a:xfrm>
        </p:spPr>
        <p:txBody>
          <a:bodyPr vert="eaVert" anchor="ct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2589212" y="627407"/>
            <a:ext cx="6477000" cy="5283817"/>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4EA4F8E-E759-416C-8B47-8C4BD4E0537E}" type="datetimeFigureOut">
              <a:rPr lang="es-CU" smtClean="0"/>
              <a:t>11/3/2026</a:t>
            </a:fld>
            <a:endParaRPr lang="es-CU" dirty="0"/>
          </a:p>
        </p:txBody>
      </p:sp>
      <p:sp>
        <p:nvSpPr>
          <p:cNvPr id="5" name="Footer Placeholder 4"/>
          <p:cNvSpPr>
            <a:spLocks noGrp="1"/>
          </p:cNvSpPr>
          <p:nvPr>
            <p:ph type="ftr" sz="quarter" idx="11"/>
          </p:nvPr>
        </p:nvSpPr>
        <p:spPr/>
        <p:txBody>
          <a:bodyPr/>
          <a:lstStyle/>
          <a:p>
            <a:endParaRPr lang="es-CU" dirty="0"/>
          </a:p>
        </p:txBody>
      </p:sp>
      <p:sp>
        <p:nvSpPr>
          <p:cNvPr id="8" name="Freeform 11"/>
          <p:cNvSpPr/>
          <p:nvPr/>
        </p:nvSpPr>
        <p:spPr bwMode="auto">
          <a:xfrm flipV="1">
            <a:off x="-4188" y="714377"/>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4CC679F-2BE3-4A1C-8406-0199267159FE}" type="slidenum">
              <a:rPr lang="es-CU" smtClean="0"/>
              <a:t>‹Nº›</a:t>
            </a:fld>
            <a:endParaRPr lang="es-CU" dirty="0"/>
          </a:p>
        </p:txBody>
      </p:sp>
    </p:spTree>
    <p:extLst>
      <p:ext uri="{BB962C8B-B14F-4D97-AF65-F5344CB8AC3E}">
        <p14:creationId xmlns:p14="http://schemas.microsoft.com/office/powerpoint/2010/main" val="4052263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theme" Target="../theme/theme4.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0B44D4E-E75D-B756-0CB3-C522D599D9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E97AC4A0-1599-CDB3-27E0-F9F6F9E8AB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AFA31AC-19CD-6335-7226-8C8BFFF0BE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8BFBD7-6F1D-41F1-9D68-DC2968A21105}" type="datetimeFigureOut">
              <a:rPr lang="es-ES" smtClean="0"/>
              <a:t>11/03/2026</a:t>
            </a:fld>
            <a:endParaRPr lang="es-ES"/>
          </a:p>
        </p:txBody>
      </p:sp>
      <p:sp>
        <p:nvSpPr>
          <p:cNvPr id="5" name="Marcador de pie de página 4">
            <a:extLst>
              <a:ext uri="{FF2B5EF4-FFF2-40B4-BE49-F238E27FC236}">
                <a16:creationId xmlns:a16="http://schemas.microsoft.com/office/drawing/2014/main" id="{5A790672-06F0-F965-5B75-698729E233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0B211AA6-5A6C-07EB-DFF8-F5F21C2927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D452E3-EE35-481E-98EC-4E1D5430251F}" type="slidenum">
              <a:rPr lang="es-ES" smtClean="0"/>
              <a:t>‹Nº›</a:t>
            </a:fld>
            <a:endParaRPr lang="es-ES"/>
          </a:p>
        </p:txBody>
      </p:sp>
    </p:spTree>
    <p:extLst>
      <p:ext uri="{BB962C8B-B14F-4D97-AF65-F5344CB8AC3E}">
        <p14:creationId xmlns:p14="http://schemas.microsoft.com/office/powerpoint/2010/main" val="3357556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11/03/2026</a:t>
            </a:fld>
            <a:endParaRPr lang="es-ES" dirty="0"/>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extLst>
      <p:ext uri="{BB962C8B-B14F-4D97-AF65-F5344CB8AC3E}">
        <p14:creationId xmlns:p14="http://schemas.microsoft.com/office/powerpoint/2010/main" val="28038736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tint val="66000"/>
                <a:satMod val="160000"/>
              </a:schemeClr>
            </a:gs>
            <a:gs pos="34000">
              <a:schemeClr val="bg1"/>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9436C40-53F6-45C0-BCE3-E69A5625B5F5}"/>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2B34A8CA-9064-435A-B31A-C10539010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6E74EB0-05BD-4F79-BBE6-9596A8EBB834}"/>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33FF1334-DF9E-45D7-B465-BB2E36F068AE}" type="datetimeFigureOut">
              <a:rPr lang="es-ES" smtClean="0"/>
              <a:t>11/03/2026</a:t>
            </a:fld>
            <a:endParaRPr lang="es-ES" dirty="0"/>
          </a:p>
        </p:txBody>
      </p:sp>
      <p:sp>
        <p:nvSpPr>
          <p:cNvPr id="5" name="Marcador de pie de página 4">
            <a:extLst>
              <a:ext uri="{FF2B5EF4-FFF2-40B4-BE49-F238E27FC236}">
                <a16:creationId xmlns:a16="http://schemas.microsoft.com/office/drawing/2014/main" id="{4840F4CA-FB90-4410-95C0-05613F2EB4BA}"/>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s-ES" dirty="0"/>
          </a:p>
        </p:txBody>
      </p:sp>
      <p:sp>
        <p:nvSpPr>
          <p:cNvPr id="6" name="Marcador de número de diapositiva 5">
            <a:extLst>
              <a:ext uri="{FF2B5EF4-FFF2-40B4-BE49-F238E27FC236}">
                <a16:creationId xmlns:a16="http://schemas.microsoft.com/office/drawing/2014/main" id="{EC444662-5804-405C-8372-98907D0F875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ED09785-29CB-4A52-B288-6B22824C446C}" type="slidenum">
              <a:rPr lang="es-ES" smtClean="0"/>
              <a:t>‹Nº›</a:t>
            </a:fld>
            <a:endParaRPr lang="es-ES" dirty="0"/>
          </a:p>
        </p:txBody>
      </p:sp>
    </p:spTree>
    <p:extLst>
      <p:ext uri="{BB962C8B-B14F-4D97-AF65-F5344CB8AC3E}">
        <p14:creationId xmlns:p14="http://schemas.microsoft.com/office/powerpoint/2010/main" val="37497142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2"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5"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6" y="624110"/>
            <a:ext cx="8911687" cy="1280890"/>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361613" y="6130437"/>
            <a:ext cx="1146283" cy="370396"/>
          </a:xfrm>
          <a:prstGeom prst="rect">
            <a:avLst/>
          </a:prstGeom>
        </p:spPr>
        <p:txBody>
          <a:bodyPr vert="horz" lIns="91440" tIns="45720" rIns="91440" bIns="45720" rtlCol="0" anchor="ctr"/>
          <a:lstStyle>
            <a:lvl1pPr algn="r">
              <a:defRPr sz="675">
                <a:solidFill>
                  <a:schemeClr val="tx1">
                    <a:tint val="75000"/>
                  </a:schemeClr>
                </a:solidFill>
              </a:defRPr>
            </a:lvl1pPr>
          </a:lstStyle>
          <a:p>
            <a:fld id="{44EA4F8E-E759-416C-8B47-8C4BD4E0537E}" type="datetimeFigureOut">
              <a:rPr lang="es-CU" smtClean="0"/>
              <a:t>11/3/2026</a:t>
            </a:fld>
            <a:endParaRPr lang="es-CU" dirty="0"/>
          </a:p>
        </p:txBody>
      </p:sp>
      <p:sp>
        <p:nvSpPr>
          <p:cNvPr id="5" name="Footer Placeholder 4"/>
          <p:cNvSpPr>
            <a:spLocks noGrp="1"/>
          </p:cNvSpPr>
          <p:nvPr>
            <p:ph type="ftr" sz="quarter" idx="3"/>
          </p:nvPr>
        </p:nvSpPr>
        <p:spPr>
          <a:xfrm>
            <a:off x="2589214" y="6135810"/>
            <a:ext cx="7619999" cy="365125"/>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s-CU" dirty="0"/>
          </a:p>
        </p:txBody>
      </p:sp>
      <p:sp>
        <p:nvSpPr>
          <p:cNvPr id="6" name="Slide Number Placeholder 5"/>
          <p:cNvSpPr>
            <a:spLocks noGrp="1"/>
          </p:cNvSpPr>
          <p:nvPr>
            <p:ph type="sldNum" sz="quarter" idx="4"/>
          </p:nvPr>
        </p:nvSpPr>
        <p:spPr bwMode="gray">
          <a:xfrm>
            <a:off x="531814" y="787784"/>
            <a:ext cx="779767" cy="365125"/>
          </a:xfrm>
          <a:prstGeom prst="rect">
            <a:avLst/>
          </a:prstGeom>
        </p:spPr>
        <p:txBody>
          <a:bodyPr vert="horz" lIns="91440" tIns="45720" rIns="91440" bIns="45720" rtlCol="0" anchor="ctr"/>
          <a:lstStyle>
            <a:lvl1pPr algn="r">
              <a:defRPr sz="1500">
                <a:solidFill>
                  <a:srgbClr val="FEFFFF"/>
                </a:solidFill>
              </a:defRPr>
            </a:lvl1pPr>
          </a:lstStyle>
          <a:p>
            <a:fld id="{94CC679F-2BE3-4A1C-8406-0199267159FE}" type="slidenum">
              <a:rPr lang="es-CU" smtClean="0"/>
              <a:t>‹Nº›</a:t>
            </a:fld>
            <a:endParaRPr lang="es-CU" dirty="0"/>
          </a:p>
        </p:txBody>
      </p:sp>
    </p:spTree>
    <p:extLst>
      <p:ext uri="{BB962C8B-B14F-4D97-AF65-F5344CB8AC3E}">
        <p14:creationId xmlns:p14="http://schemas.microsoft.com/office/powerpoint/2010/main" val="38038359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342900" rtl="0" eaLnBrk="1" latinLnBrk="0" hangingPunct="1">
        <a:spcBef>
          <a:spcPct val="0"/>
        </a:spcBef>
        <a:buNone/>
        <a:defRPr sz="27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3.xml"/><Relationship Id="rId5" Type="http://schemas.openxmlformats.org/officeDocument/2006/relationships/image" Target="../media/image17.jpg"/><Relationship Id="rId4" Type="http://schemas.openxmlformats.org/officeDocument/2006/relationships/image" Target="../media/image16.jpg"/></Relationships>
</file>

<file path=ppt/slides/_rels/slide2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3.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hyperlink" Target="https://www.google.com/url?sa=i&amp;url=https%3A%2F%2Fsocialesoakhouse.wordpress.com%2F2013%2F01%2F04%2Fla-radio%2F&amp;psig=AOvVaw1wWWKF9l0Sf94pSXWp9-LB&amp;ust=1707233949033000&amp;source=images&amp;cd=vfe&amp;opi=89978449&amp;ved=0CBQQjhxqFwoTCIjdk8_zk4QDFQAAAAAdAAAAABAP"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3.jpg"/><Relationship Id="rId7" Type="http://schemas.openxmlformats.org/officeDocument/2006/relationships/hyperlink" Target="https://www.google.com/url?sa=i&amp;url=https%3A%2F%2Fsocialesoakhouse.wordpress.com%2F2013%2F01%2F04%2Fla-radio%2F&amp;psig=AOvVaw1wWWKF9l0Sf94pSXWp9-LB&amp;ust=1707233949033000&amp;source=images&amp;cd=vfe&amp;opi=89978449&amp;ved=0CBQQjhxqFwoTCIjdk8_zk4QDFQAAAAAdAAAAABAP" TargetMode="External"/><Relationship Id="rId2" Type="http://schemas.openxmlformats.org/officeDocument/2006/relationships/image" Target="../media/image22.jpg"/><Relationship Id="rId1" Type="http://schemas.openxmlformats.org/officeDocument/2006/relationships/slideLayout" Target="../slideLayouts/slideLayout13.xml"/><Relationship Id="rId6" Type="http://schemas.openxmlformats.org/officeDocument/2006/relationships/hyperlink" Target="https://www.google.com/url?sa=i&amp;url=https%3A%2F%2Fsocialesoakhouse.wordpress.com%2F2013%2F01%2F06%2Fel-cinematografo%2F&amp;psig=AOvVaw1wWWKF9l0Sf94pSXWp9-LB&amp;ust=1707233949033000&amp;source=images&amp;cd=vfe&amp;opi=89978449&amp;ved=2ahUKEwi3hPWZxJSEAxWCajABHfqbAJYQr4kDegQIARBY" TargetMode="External"/><Relationship Id="rId5" Type="http://schemas.openxmlformats.org/officeDocument/2006/relationships/image" Target="../media/image25.jpg"/><Relationship Id="rId4" Type="http://schemas.openxmlformats.org/officeDocument/2006/relationships/image" Target="../media/image24.jpg"/></Relationships>
</file>

<file path=ppt/slides/_rels/slide2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3.xml"/><Relationship Id="rId4" Type="http://schemas.openxmlformats.org/officeDocument/2006/relationships/image" Target="../media/image28.jpg"/></Relationships>
</file>

<file path=ppt/slides/_rels/slide2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3.xml"/><Relationship Id="rId4" Type="http://schemas.openxmlformats.org/officeDocument/2006/relationships/image" Target="../media/image31.jpg"/></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3.xml"/><Relationship Id="rId4" Type="http://schemas.openxmlformats.org/officeDocument/2006/relationships/image" Target="../media/image34.jpg"/></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3.xml"/><Relationship Id="rId4" Type="http://schemas.openxmlformats.org/officeDocument/2006/relationships/image" Target="../media/image46.jpg"/></Relationships>
</file>

<file path=ppt/slides/_rels/slide3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hyperlink" Target="https://humanidades.com/recursos-humanos/" TargetMode="External"/><Relationship Id="rId2" Type="http://schemas.openxmlformats.org/officeDocument/2006/relationships/hyperlink" Target="https://humanidades.com/toma-de-decisiones/" TargetMode="Externa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hyperlink" Target="https://humanidades.com/segunda-revolucion-industrial/" TargetMode="External"/><Relationship Id="rId2" Type="http://schemas.openxmlformats.org/officeDocument/2006/relationships/hyperlink" Target="https://humanidades.com/revolucion-industrial/" TargetMode="External"/><Relationship Id="rId1" Type="http://schemas.openxmlformats.org/officeDocument/2006/relationships/slideLayout" Target="../slideLayouts/slideLayout13.xml"/><Relationship Id="rId5" Type="http://schemas.openxmlformats.org/officeDocument/2006/relationships/hyperlink" Target="https://humanidades.com/tercera-revolucion-industrial/" TargetMode="External"/><Relationship Id="rId4" Type="http://schemas.openxmlformats.org/officeDocument/2006/relationships/hyperlink" Target="https://humanidades.com/productividad/"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71F4BB5B-648D-5C2D-C3D3-11B9771620E1}"/>
              </a:ext>
            </a:extLst>
          </p:cNvPr>
          <p:cNvSpPr txBox="1"/>
          <p:nvPr/>
        </p:nvSpPr>
        <p:spPr>
          <a:xfrm>
            <a:off x="1181687" y="2276872"/>
            <a:ext cx="10128738" cy="2308324"/>
          </a:xfrm>
          <a:prstGeom prst="rect">
            <a:avLst/>
          </a:prstGeom>
          <a:noFill/>
        </p:spPr>
        <p:txBody>
          <a:bodyPr wrap="square">
            <a:spAutoFit/>
          </a:bodyPr>
          <a:lstStyle/>
          <a:p>
            <a:pPr algn="just"/>
            <a:r>
              <a:rPr lang="es-ES" sz="4800" dirty="0">
                <a:effectLst/>
                <a:latin typeface="Arial Narrow" panose="020B0606020202030204" pitchFamily="34" charset="0"/>
                <a:ea typeface="Arial Narrow" panose="020B0606020202030204" pitchFamily="34" charset="0"/>
                <a:cs typeface="Arial Narrow" panose="020B0606020202030204" pitchFamily="34" charset="0"/>
              </a:rPr>
              <a:t>TEMA III. </a:t>
            </a:r>
            <a:r>
              <a:rPr lang="es-ES" sz="4800" dirty="0">
                <a:effectLst/>
                <a:latin typeface="Arial Narrow" panose="020B0606020202030204" pitchFamily="34" charset="0"/>
                <a:ea typeface="Arial Narrow" panose="020B0606020202030204" pitchFamily="34" charset="0"/>
                <a:cs typeface="Arial" panose="020B0604020202020204" pitchFamily="34" charset="0"/>
              </a:rPr>
              <a:t>Ciencia, Tecnología e Innovación: Axiología, Metodología y Praxis Investigativa. Introducción al tema </a:t>
            </a:r>
            <a:endParaRPr lang="es-ES" sz="4800" b="1" dirty="0">
              <a:solidFill>
                <a:prstClr val="black"/>
              </a:solidFill>
              <a:latin typeface="Calibri"/>
            </a:endParaRPr>
          </a:p>
        </p:txBody>
      </p:sp>
    </p:spTree>
    <p:extLst>
      <p:ext uri="{BB962C8B-B14F-4D97-AF65-F5344CB8AC3E}">
        <p14:creationId xmlns:p14="http://schemas.microsoft.com/office/powerpoint/2010/main" val="33248296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tint val="66000"/>
                <a:satMod val="160000"/>
              </a:schemeClr>
            </a:gs>
            <a:gs pos="73000">
              <a:schemeClr val="bg1"/>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3" name="2 Rectángulo"/>
          <p:cNvSpPr/>
          <p:nvPr/>
        </p:nvSpPr>
        <p:spPr>
          <a:xfrm>
            <a:off x="5131595" y="4822031"/>
            <a:ext cx="2143125" cy="6965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r>
              <a:rPr lang="es-ES" dirty="0">
                <a:solidFill>
                  <a:prstClr val="black"/>
                </a:solidFill>
                <a:latin typeface="Arial Black" pitchFamily="34" charset="0"/>
              </a:rPr>
              <a:t>MODO DE PRODUCCIÓN</a:t>
            </a:r>
          </a:p>
        </p:txBody>
      </p:sp>
      <p:sp>
        <p:nvSpPr>
          <p:cNvPr id="14339" name="3 CuadroTexto"/>
          <p:cNvSpPr txBox="1">
            <a:spLocks noChangeArrowheads="1"/>
          </p:cNvSpPr>
          <p:nvPr/>
        </p:nvSpPr>
        <p:spPr bwMode="auto">
          <a:xfrm>
            <a:off x="3657600" y="5572125"/>
            <a:ext cx="4876800" cy="300082"/>
          </a:xfrm>
          <a:prstGeom prst="rect">
            <a:avLst/>
          </a:prstGeom>
          <a:noFill/>
          <a:ln w="9525">
            <a:noFill/>
            <a:miter lim="800000"/>
            <a:headEnd/>
            <a:tailEnd/>
          </a:ln>
        </p:spPr>
        <p:txBody>
          <a:bodyPr>
            <a:spAutoFit/>
          </a:bodyPr>
          <a:lstStyle/>
          <a:p>
            <a:pPr algn="ctr" defTabSz="685800">
              <a:defRPr/>
            </a:pPr>
            <a:r>
              <a:rPr lang="es-ES" sz="1350">
                <a:solidFill>
                  <a:prstClr val="black"/>
                </a:solidFill>
                <a:latin typeface="Arial Black" pitchFamily="34" charset="0"/>
              </a:rPr>
              <a:t>ESTRUCTURA ECONÓMICA DE LA SOCIEDAD</a:t>
            </a:r>
          </a:p>
        </p:txBody>
      </p:sp>
      <p:sp>
        <p:nvSpPr>
          <p:cNvPr id="6" name="5 Proceso"/>
          <p:cNvSpPr/>
          <p:nvPr/>
        </p:nvSpPr>
        <p:spPr>
          <a:xfrm>
            <a:off x="4327924" y="2411016"/>
            <a:ext cx="3536156" cy="80367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dirty="0">
              <a:solidFill>
                <a:prstClr val="white"/>
              </a:solidFill>
              <a:latin typeface="Arial Black" pitchFamily="34" charset="0"/>
            </a:endParaRPr>
          </a:p>
          <a:p>
            <a:pPr algn="ctr" defTabSz="685800">
              <a:defRPr/>
            </a:pPr>
            <a:r>
              <a:rPr lang="es-ES" u="sng" dirty="0">
                <a:solidFill>
                  <a:prstClr val="black"/>
                </a:solidFill>
                <a:latin typeface="Arial Black" pitchFamily="34" charset="0"/>
              </a:rPr>
              <a:t>SUPERESTRUCTURA</a:t>
            </a:r>
          </a:p>
          <a:p>
            <a:pPr algn="ctr" defTabSz="685800">
              <a:defRPr/>
            </a:pPr>
            <a:r>
              <a:rPr lang="es-ES" sz="1350" dirty="0">
                <a:solidFill>
                  <a:prstClr val="black"/>
                </a:solidFill>
                <a:latin typeface="Arial Black" pitchFamily="34" charset="0"/>
              </a:rPr>
              <a:t>(IDEAS E INSTITUCIONES)</a:t>
            </a:r>
          </a:p>
          <a:p>
            <a:pPr algn="ctr" defTabSz="685800">
              <a:defRPr/>
            </a:pPr>
            <a:endParaRPr lang="es-ES" dirty="0">
              <a:solidFill>
                <a:prstClr val="black"/>
              </a:solidFill>
              <a:latin typeface="Arial Black" pitchFamily="34" charset="0"/>
            </a:endParaRPr>
          </a:p>
        </p:txBody>
      </p:sp>
      <p:sp>
        <p:nvSpPr>
          <p:cNvPr id="11" name="10 Elipse"/>
          <p:cNvSpPr/>
          <p:nvPr/>
        </p:nvSpPr>
        <p:spPr>
          <a:xfrm>
            <a:off x="4435081" y="1232297"/>
            <a:ext cx="482203" cy="4714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dirty="0">
              <a:solidFill>
                <a:prstClr val="black"/>
              </a:solidFill>
              <a:latin typeface="Calibri"/>
            </a:endParaRPr>
          </a:p>
        </p:txBody>
      </p:sp>
      <p:sp>
        <p:nvSpPr>
          <p:cNvPr id="12" name="11 Elipse"/>
          <p:cNvSpPr/>
          <p:nvPr/>
        </p:nvSpPr>
        <p:spPr>
          <a:xfrm>
            <a:off x="5131596" y="857250"/>
            <a:ext cx="535781" cy="4714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dirty="0">
              <a:solidFill>
                <a:prstClr val="white"/>
              </a:solidFill>
              <a:latin typeface="Calibri"/>
            </a:endParaRPr>
          </a:p>
        </p:txBody>
      </p:sp>
      <p:sp>
        <p:nvSpPr>
          <p:cNvPr id="13" name="12 Elipse"/>
          <p:cNvSpPr/>
          <p:nvPr/>
        </p:nvSpPr>
        <p:spPr>
          <a:xfrm>
            <a:off x="6096003" y="857250"/>
            <a:ext cx="535781" cy="4714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a:solidFill>
                <a:prstClr val="white"/>
              </a:solidFill>
              <a:latin typeface="Calibri"/>
            </a:endParaRPr>
          </a:p>
        </p:txBody>
      </p:sp>
      <p:sp>
        <p:nvSpPr>
          <p:cNvPr id="14" name="13 Elipse"/>
          <p:cNvSpPr/>
          <p:nvPr/>
        </p:nvSpPr>
        <p:spPr>
          <a:xfrm>
            <a:off x="6953250" y="1071562"/>
            <a:ext cx="482204" cy="4822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a:solidFill>
                <a:prstClr val="white"/>
              </a:solidFill>
              <a:latin typeface="Calibri"/>
            </a:endParaRPr>
          </a:p>
        </p:txBody>
      </p:sp>
      <p:sp>
        <p:nvSpPr>
          <p:cNvPr id="15" name="14 Elipse"/>
          <p:cNvSpPr/>
          <p:nvPr/>
        </p:nvSpPr>
        <p:spPr>
          <a:xfrm>
            <a:off x="3792142" y="1714501"/>
            <a:ext cx="428625" cy="4286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dirty="0">
              <a:solidFill>
                <a:prstClr val="white"/>
              </a:solidFill>
              <a:latin typeface="Arial Black" pitchFamily="34" charset="0"/>
            </a:endParaRPr>
          </a:p>
        </p:txBody>
      </p:sp>
      <p:sp>
        <p:nvSpPr>
          <p:cNvPr id="16" name="15 Elipse"/>
          <p:cNvSpPr/>
          <p:nvPr/>
        </p:nvSpPr>
        <p:spPr>
          <a:xfrm rot="21408266">
            <a:off x="3323036" y="2534841"/>
            <a:ext cx="600075" cy="4845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dirty="0">
              <a:solidFill>
                <a:prstClr val="white"/>
              </a:solidFill>
              <a:latin typeface="Calibri"/>
            </a:endParaRPr>
          </a:p>
        </p:txBody>
      </p:sp>
      <p:sp>
        <p:nvSpPr>
          <p:cNvPr id="18" name="17 Elipse"/>
          <p:cNvSpPr/>
          <p:nvPr/>
        </p:nvSpPr>
        <p:spPr>
          <a:xfrm>
            <a:off x="7649769" y="1500191"/>
            <a:ext cx="482203" cy="5357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a:solidFill>
                <a:prstClr val="white"/>
              </a:solidFill>
              <a:latin typeface="Calibri"/>
            </a:endParaRPr>
          </a:p>
        </p:txBody>
      </p:sp>
      <p:sp>
        <p:nvSpPr>
          <p:cNvPr id="14349" name="18 CuadroTexto"/>
          <p:cNvSpPr txBox="1">
            <a:spLocks noChangeArrowheads="1"/>
          </p:cNvSpPr>
          <p:nvPr/>
        </p:nvSpPr>
        <p:spPr bwMode="auto">
          <a:xfrm>
            <a:off x="5022058" y="1660923"/>
            <a:ext cx="2194832" cy="300082"/>
          </a:xfrm>
          <a:prstGeom prst="rect">
            <a:avLst/>
          </a:prstGeom>
          <a:solidFill>
            <a:schemeClr val="accent1"/>
          </a:solidFill>
          <a:ln w="9525">
            <a:solidFill>
              <a:schemeClr val="accent1"/>
            </a:solidFill>
            <a:miter lim="800000"/>
            <a:headEnd/>
            <a:tailEnd/>
          </a:ln>
        </p:spPr>
        <p:txBody>
          <a:bodyPr wrap="none">
            <a:spAutoFit/>
          </a:bodyPr>
          <a:lstStyle/>
          <a:p>
            <a:pPr defTabSz="685800">
              <a:defRPr/>
            </a:pPr>
            <a:r>
              <a:rPr lang="es-ES" sz="1350" dirty="0">
                <a:solidFill>
                  <a:prstClr val="black"/>
                </a:solidFill>
                <a:latin typeface="Arial Black" pitchFamily="34" charset="0"/>
              </a:rPr>
              <a:t>CONCIENCIA SOCIAL</a:t>
            </a:r>
          </a:p>
        </p:txBody>
      </p:sp>
      <p:sp>
        <p:nvSpPr>
          <p:cNvPr id="14350" name="19 CuadroTexto"/>
          <p:cNvSpPr txBox="1">
            <a:spLocks noChangeArrowheads="1"/>
          </p:cNvSpPr>
          <p:nvPr/>
        </p:nvSpPr>
        <p:spPr bwMode="auto">
          <a:xfrm>
            <a:off x="3470673" y="2089550"/>
            <a:ext cx="214313" cy="1962076"/>
          </a:xfrm>
          <a:prstGeom prst="rect">
            <a:avLst/>
          </a:prstGeom>
          <a:noFill/>
          <a:ln w="9525">
            <a:noFill/>
            <a:miter lim="800000"/>
            <a:headEnd/>
            <a:tailEnd/>
          </a:ln>
        </p:spPr>
        <p:txBody>
          <a:bodyPr>
            <a:spAutoFit/>
          </a:bodyPr>
          <a:lstStyle/>
          <a:p>
            <a:pPr defTabSz="685800">
              <a:defRPr/>
            </a:pPr>
            <a:r>
              <a:rPr lang="es-ES" sz="1350" dirty="0">
                <a:solidFill>
                  <a:prstClr val="black"/>
                </a:solidFill>
                <a:latin typeface="Arial Black" pitchFamily="34" charset="0"/>
              </a:rPr>
              <a:t>ECONÓMICA</a:t>
            </a:r>
          </a:p>
        </p:txBody>
      </p:sp>
      <p:sp>
        <p:nvSpPr>
          <p:cNvPr id="14351" name="20 CuadroTexto"/>
          <p:cNvSpPr txBox="1">
            <a:spLocks noChangeArrowheads="1"/>
          </p:cNvSpPr>
          <p:nvPr/>
        </p:nvSpPr>
        <p:spPr bwMode="auto">
          <a:xfrm>
            <a:off x="3256360" y="1768079"/>
            <a:ext cx="1098378" cy="300082"/>
          </a:xfrm>
          <a:prstGeom prst="rect">
            <a:avLst/>
          </a:prstGeom>
          <a:noFill/>
          <a:ln w="9525">
            <a:noFill/>
            <a:miter lim="800000"/>
            <a:headEnd/>
            <a:tailEnd/>
          </a:ln>
        </p:spPr>
        <p:txBody>
          <a:bodyPr wrap="none">
            <a:spAutoFit/>
          </a:bodyPr>
          <a:lstStyle/>
          <a:p>
            <a:pPr defTabSz="685800">
              <a:defRPr/>
            </a:pPr>
            <a:r>
              <a:rPr lang="es-ES" sz="1350" dirty="0">
                <a:solidFill>
                  <a:prstClr val="black"/>
                </a:solidFill>
                <a:latin typeface="Arial Black" pitchFamily="34" charset="0"/>
              </a:rPr>
              <a:t>POLÍTICA</a:t>
            </a:r>
          </a:p>
        </p:txBody>
      </p:sp>
      <p:sp>
        <p:nvSpPr>
          <p:cNvPr id="14352" name="21 CuadroTexto"/>
          <p:cNvSpPr txBox="1">
            <a:spLocks noChangeArrowheads="1"/>
          </p:cNvSpPr>
          <p:nvPr/>
        </p:nvSpPr>
        <p:spPr bwMode="auto">
          <a:xfrm>
            <a:off x="3738562" y="1285875"/>
            <a:ext cx="1117614" cy="300082"/>
          </a:xfrm>
          <a:prstGeom prst="rect">
            <a:avLst/>
          </a:prstGeom>
          <a:noFill/>
          <a:ln w="9525">
            <a:noFill/>
            <a:miter lim="800000"/>
            <a:headEnd/>
            <a:tailEnd/>
          </a:ln>
        </p:spPr>
        <p:txBody>
          <a:bodyPr wrap="none">
            <a:spAutoFit/>
          </a:bodyPr>
          <a:lstStyle/>
          <a:p>
            <a:pPr defTabSz="685800">
              <a:defRPr/>
            </a:pPr>
            <a:r>
              <a:rPr lang="es-ES" sz="1350" dirty="0">
                <a:solidFill>
                  <a:prstClr val="black"/>
                </a:solidFill>
                <a:latin typeface="Arial Black" pitchFamily="34" charset="0"/>
              </a:rPr>
              <a:t>JURÍDICA</a:t>
            </a:r>
          </a:p>
        </p:txBody>
      </p:sp>
      <p:sp>
        <p:nvSpPr>
          <p:cNvPr id="14353" name="22 CuadroTexto"/>
          <p:cNvSpPr txBox="1">
            <a:spLocks noChangeArrowheads="1"/>
          </p:cNvSpPr>
          <p:nvPr/>
        </p:nvSpPr>
        <p:spPr bwMode="auto">
          <a:xfrm>
            <a:off x="5828111" y="857250"/>
            <a:ext cx="1098947" cy="300082"/>
          </a:xfrm>
          <a:prstGeom prst="rect">
            <a:avLst/>
          </a:prstGeom>
          <a:noFill/>
          <a:ln w="9525">
            <a:noFill/>
            <a:miter lim="800000"/>
            <a:headEnd/>
            <a:tailEnd/>
          </a:ln>
        </p:spPr>
        <p:txBody>
          <a:bodyPr>
            <a:spAutoFit/>
          </a:bodyPr>
          <a:lstStyle/>
          <a:p>
            <a:pPr algn="ctr" defTabSz="685800">
              <a:defRPr/>
            </a:pPr>
            <a:r>
              <a:rPr lang="es-ES" sz="1350" dirty="0">
                <a:solidFill>
                  <a:prstClr val="black"/>
                </a:solidFill>
                <a:latin typeface="Arial Black" pitchFamily="34" charset="0"/>
              </a:rPr>
              <a:t>MORAL</a:t>
            </a:r>
          </a:p>
        </p:txBody>
      </p:sp>
      <p:sp>
        <p:nvSpPr>
          <p:cNvPr id="14354" name="23 CuadroTexto"/>
          <p:cNvSpPr txBox="1">
            <a:spLocks noChangeArrowheads="1"/>
          </p:cNvSpPr>
          <p:nvPr/>
        </p:nvSpPr>
        <p:spPr bwMode="auto">
          <a:xfrm>
            <a:off x="4756550" y="1071562"/>
            <a:ext cx="1339453" cy="300082"/>
          </a:xfrm>
          <a:prstGeom prst="rect">
            <a:avLst/>
          </a:prstGeom>
          <a:noFill/>
          <a:ln w="9525">
            <a:noFill/>
            <a:miter lim="800000"/>
            <a:headEnd/>
            <a:tailEnd/>
          </a:ln>
        </p:spPr>
        <p:txBody>
          <a:bodyPr>
            <a:spAutoFit/>
          </a:bodyPr>
          <a:lstStyle/>
          <a:p>
            <a:pPr algn="ctr" defTabSz="685800">
              <a:defRPr/>
            </a:pPr>
            <a:r>
              <a:rPr lang="es-ES" sz="1350" dirty="0">
                <a:solidFill>
                  <a:prstClr val="black"/>
                </a:solidFill>
                <a:latin typeface="Arial Black" pitchFamily="34" charset="0"/>
              </a:rPr>
              <a:t>RELIGIOSA</a:t>
            </a:r>
          </a:p>
        </p:txBody>
      </p:sp>
      <p:sp>
        <p:nvSpPr>
          <p:cNvPr id="14355" name="24 CuadroTexto"/>
          <p:cNvSpPr txBox="1">
            <a:spLocks noChangeArrowheads="1"/>
          </p:cNvSpPr>
          <p:nvPr/>
        </p:nvSpPr>
        <p:spPr bwMode="auto">
          <a:xfrm>
            <a:off x="6471050" y="1285875"/>
            <a:ext cx="2260619" cy="300082"/>
          </a:xfrm>
          <a:prstGeom prst="rect">
            <a:avLst/>
          </a:prstGeom>
          <a:noFill/>
          <a:ln w="9525">
            <a:noFill/>
            <a:miter lim="800000"/>
            <a:headEnd/>
            <a:tailEnd/>
          </a:ln>
        </p:spPr>
        <p:txBody>
          <a:bodyPr wrap="none">
            <a:spAutoFit/>
          </a:bodyPr>
          <a:lstStyle/>
          <a:p>
            <a:pPr defTabSz="685800">
              <a:defRPr/>
            </a:pPr>
            <a:r>
              <a:rPr lang="es-ES" sz="1350" dirty="0">
                <a:solidFill>
                  <a:prstClr val="black"/>
                </a:solidFill>
                <a:latin typeface="Arial Black" pitchFamily="34" charset="0"/>
              </a:rPr>
              <a:t>ESTÉTICO-ARTÍSTICA</a:t>
            </a:r>
          </a:p>
        </p:txBody>
      </p:sp>
      <p:sp>
        <p:nvSpPr>
          <p:cNvPr id="14356" name="25 CuadroTexto"/>
          <p:cNvSpPr txBox="1">
            <a:spLocks noChangeArrowheads="1"/>
          </p:cNvSpPr>
          <p:nvPr/>
        </p:nvSpPr>
        <p:spPr bwMode="auto">
          <a:xfrm>
            <a:off x="7167565" y="1607344"/>
            <a:ext cx="1345497" cy="300082"/>
          </a:xfrm>
          <a:prstGeom prst="rect">
            <a:avLst/>
          </a:prstGeom>
          <a:noFill/>
          <a:ln w="9525">
            <a:noFill/>
            <a:miter lim="800000"/>
            <a:headEnd/>
            <a:tailEnd/>
          </a:ln>
        </p:spPr>
        <p:txBody>
          <a:bodyPr wrap="none">
            <a:spAutoFit/>
          </a:bodyPr>
          <a:lstStyle/>
          <a:p>
            <a:pPr defTabSz="685800">
              <a:defRPr/>
            </a:pPr>
            <a:r>
              <a:rPr lang="es-ES" sz="1350" dirty="0">
                <a:solidFill>
                  <a:prstClr val="black"/>
                </a:solidFill>
                <a:latin typeface="Arial Black" pitchFamily="34" charset="0"/>
              </a:rPr>
              <a:t>FILOSÓFICA</a:t>
            </a:r>
          </a:p>
        </p:txBody>
      </p:sp>
      <p:sp>
        <p:nvSpPr>
          <p:cNvPr id="27" name="26 Elipse"/>
          <p:cNvSpPr/>
          <p:nvPr/>
        </p:nvSpPr>
        <p:spPr>
          <a:xfrm>
            <a:off x="8185548" y="2357441"/>
            <a:ext cx="589359" cy="5357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a:solidFill>
                <a:prstClr val="white"/>
              </a:solidFill>
              <a:latin typeface="Calibri"/>
            </a:endParaRPr>
          </a:p>
        </p:txBody>
      </p:sp>
      <p:sp>
        <p:nvSpPr>
          <p:cNvPr id="14358" name="27 CuadroTexto"/>
          <p:cNvSpPr txBox="1">
            <a:spLocks noChangeArrowheads="1"/>
          </p:cNvSpPr>
          <p:nvPr/>
        </p:nvSpPr>
        <p:spPr bwMode="auto">
          <a:xfrm>
            <a:off x="8346282" y="1821660"/>
            <a:ext cx="214313" cy="2169825"/>
          </a:xfrm>
          <a:prstGeom prst="rect">
            <a:avLst/>
          </a:prstGeom>
          <a:noFill/>
          <a:ln w="9525">
            <a:noFill/>
            <a:miter lim="800000"/>
            <a:headEnd/>
            <a:tailEnd/>
          </a:ln>
        </p:spPr>
        <p:txBody>
          <a:bodyPr>
            <a:spAutoFit/>
          </a:bodyPr>
          <a:lstStyle/>
          <a:p>
            <a:pPr defTabSz="685800">
              <a:defRPr/>
            </a:pPr>
            <a:r>
              <a:rPr lang="es-ES" sz="1350" dirty="0">
                <a:solidFill>
                  <a:prstClr val="black"/>
                </a:solidFill>
                <a:latin typeface="Arial Black" pitchFamily="34" charset="0"/>
              </a:rPr>
              <a:t>CIENTÍFICA</a:t>
            </a:r>
          </a:p>
        </p:txBody>
      </p:sp>
      <p:cxnSp>
        <p:nvCxnSpPr>
          <p:cNvPr id="30" name="29 Conector recto"/>
          <p:cNvCxnSpPr/>
          <p:nvPr/>
        </p:nvCxnSpPr>
        <p:spPr>
          <a:xfrm flipV="1">
            <a:off x="7703344" y="2732486"/>
            <a:ext cx="482204" cy="214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a:off x="3577830" y="2625329"/>
            <a:ext cx="910828" cy="375047"/>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39 Conector recto"/>
          <p:cNvCxnSpPr>
            <a:stCxn id="15" idx="5"/>
          </p:cNvCxnSpPr>
          <p:nvPr/>
        </p:nvCxnSpPr>
        <p:spPr>
          <a:xfrm rot="16200000" flipH="1">
            <a:off x="4130875" y="2106815"/>
            <a:ext cx="856059" cy="802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rot="16200000" flipH="1">
            <a:off x="4756549" y="1768079"/>
            <a:ext cx="792956" cy="685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rot="16200000" flipH="1">
            <a:off x="5051228" y="1634135"/>
            <a:ext cx="1232297" cy="428625"/>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rot="5400000">
            <a:off x="5533433" y="1848447"/>
            <a:ext cx="1393031" cy="26789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6792516" y="2411016"/>
            <a:ext cx="685800" cy="685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rot="5400000">
            <a:off x="6283524" y="1687714"/>
            <a:ext cx="1017984" cy="5357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61 Conector recto"/>
          <p:cNvCxnSpPr>
            <a:stCxn id="14356" idx="2"/>
          </p:cNvCxnSpPr>
          <p:nvPr/>
        </p:nvCxnSpPr>
        <p:spPr>
          <a:xfrm flipH="1">
            <a:off x="7006833" y="1907427"/>
            <a:ext cx="833480" cy="557169"/>
          </a:xfrm>
          <a:prstGeom prst="line">
            <a:avLst/>
          </a:prstGeom>
        </p:spPr>
        <p:style>
          <a:lnRef idx="1">
            <a:schemeClr val="accent1"/>
          </a:lnRef>
          <a:fillRef idx="0">
            <a:schemeClr val="accent1"/>
          </a:fillRef>
          <a:effectRef idx="0">
            <a:schemeClr val="accent1"/>
          </a:effectRef>
          <a:fontRef idx="minor">
            <a:schemeClr val="tx1"/>
          </a:fontRef>
        </p:style>
      </p:cxnSp>
      <p:sp>
        <p:nvSpPr>
          <p:cNvPr id="32" name="31 CuadroTexto"/>
          <p:cNvSpPr txBox="1">
            <a:spLocks noChangeArrowheads="1"/>
          </p:cNvSpPr>
          <p:nvPr/>
        </p:nvSpPr>
        <p:spPr bwMode="auto">
          <a:xfrm>
            <a:off x="3875405" y="4018363"/>
            <a:ext cx="1675973" cy="646331"/>
          </a:xfrm>
          <a:prstGeom prst="rect">
            <a:avLst/>
          </a:prstGeom>
          <a:noFill/>
          <a:ln w="9525">
            <a:solidFill>
              <a:schemeClr val="accent1"/>
            </a:solidFill>
            <a:miter lim="800000"/>
            <a:headEnd/>
            <a:tailEnd/>
          </a:ln>
        </p:spPr>
        <p:txBody>
          <a:bodyPr wrap="none">
            <a:spAutoFit/>
          </a:bodyPr>
          <a:lstStyle/>
          <a:p>
            <a:pPr algn="ctr" defTabSz="685800">
              <a:defRPr/>
            </a:pPr>
            <a:r>
              <a:rPr lang="es-ES" dirty="0">
                <a:solidFill>
                  <a:prstClr val="black"/>
                </a:solidFill>
                <a:latin typeface="Arial Black" pitchFamily="34" charset="0"/>
              </a:rPr>
              <a:t>Fuerzas </a:t>
            </a:r>
          </a:p>
          <a:p>
            <a:pPr algn="ctr" defTabSz="685800">
              <a:defRPr/>
            </a:pPr>
            <a:r>
              <a:rPr lang="es-ES" dirty="0">
                <a:solidFill>
                  <a:prstClr val="black"/>
                </a:solidFill>
                <a:latin typeface="Arial Black" pitchFamily="34" charset="0"/>
              </a:rPr>
              <a:t>productivas</a:t>
            </a:r>
          </a:p>
        </p:txBody>
      </p:sp>
      <p:sp>
        <p:nvSpPr>
          <p:cNvPr id="34" name="33 CuadroTexto"/>
          <p:cNvSpPr txBox="1">
            <a:spLocks noChangeArrowheads="1"/>
          </p:cNvSpPr>
          <p:nvPr/>
        </p:nvSpPr>
        <p:spPr bwMode="auto">
          <a:xfrm>
            <a:off x="6578206" y="4018363"/>
            <a:ext cx="2038379" cy="646331"/>
          </a:xfrm>
          <a:prstGeom prst="rect">
            <a:avLst/>
          </a:prstGeom>
          <a:noFill/>
          <a:ln w="9525">
            <a:solidFill>
              <a:schemeClr val="accent1"/>
            </a:solidFill>
            <a:miter lim="800000"/>
            <a:headEnd/>
            <a:tailEnd/>
          </a:ln>
        </p:spPr>
        <p:txBody>
          <a:bodyPr wrap="none">
            <a:spAutoFit/>
          </a:bodyPr>
          <a:lstStyle/>
          <a:p>
            <a:pPr defTabSz="685800">
              <a:defRPr/>
            </a:pPr>
            <a:r>
              <a:rPr lang="es-ES" dirty="0">
                <a:solidFill>
                  <a:prstClr val="black"/>
                </a:solidFill>
                <a:latin typeface="Arial Black" pitchFamily="34" charset="0"/>
              </a:rPr>
              <a:t>Relaciones de </a:t>
            </a:r>
          </a:p>
          <a:p>
            <a:pPr defTabSz="685800">
              <a:defRPr/>
            </a:pPr>
            <a:r>
              <a:rPr lang="es-ES" dirty="0">
                <a:solidFill>
                  <a:prstClr val="black"/>
                </a:solidFill>
                <a:latin typeface="Arial Black" pitchFamily="34" charset="0"/>
              </a:rPr>
              <a:t>   producción</a:t>
            </a:r>
          </a:p>
        </p:txBody>
      </p:sp>
      <p:cxnSp>
        <p:nvCxnSpPr>
          <p:cNvPr id="36" name="35 Conector recto"/>
          <p:cNvCxnSpPr>
            <a:stCxn id="32" idx="2"/>
          </p:cNvCxnSpPr>
          <p:nvPr/>
        </p:nvCxnSpPr>
        <p:spPr>
          <a:xfrm>
            <a:off x="4713392" y="4664693"/>
            <a:ext cx="578939" cy="585964"/>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40 Conector recto"/>
          <p:cNvCxnSpPr>
            <a:stCxn id="3" idx="3"/>
          </p:cNvCxnSpPr>
          <p:nvPr/>
        </p:nvCxnSpPr>
        <p:spPr>
          <a:xfrm flipV="1">
            <a:off x="7274720" y="4661297"/>
            <a:ext cx="428625" cy="509588"/>
          </a:xfrm>
          <a:prstGeom prst="line">
            <a:avLst/>
          </a:prstGeom>
        </p:spPr>
        <p:style>
          <a:lnRef idx="1">
            <a:schemeClr val="accent1"/>
          </a:lnRef>
          <a:fillRef idx="0">
            <a:schemeClr val="accent1"/>
          </a:fillRef>
          <a:effectRef idx="0">
            <a:schemeClr val="accent1"/>
          </a:effectRef>
          <a:fontRef idx="minor">
            <a:schemeClr val="tx1"/>
          </a:fontRef>
        </p:style>
      </p:cxnSp>
      <p:sp>
        <p:nvSpPr>
          <p:cNvPr id="45" name="44 Flecha izquierda, derecha y arriba"/>
          <p:cNvSpPr/>
          <p:nvPr/>
        </p:nvSpPr>
        <p:spPr>
          <a:xfrm>
            <a:off x="5560221" y="3429001"/>
            <a:ext cx="964406" cy="1125141"/>
          </a:xfrm>
          <a:prstGeom prst="leftRightUpArrow">
            <a:avLst>
              <a:gd name="adj1" fmla="val 25000"/>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a:solidFill>
                <a:prstClr val="white"/>
              </a:solidFill>
              <a:latin typeface="Calibri"/>
            </a:endParaRPr>
          </a:p>
        </p:txBody>
      </p:sp>
      <p:sp>
        <p:nvSpPr>
          <p:cNvPr id="48" name="47 Flecha curvada hacia la derecha"/>
          <p:cNvSpPr/>
          <p:nvPr/>
        </p:nvSpPr>
        <p:spPr>
          <a:xfrm>
            <a:off x="3631406" y="2839644"/>
            <a:ext cx="696516" cy="2893219"/>
          </a:xfrm>
          <a:prstGeom prst="curvedRightArrow">
            <a:avLst>
              <a:gd name="adj1" fmla="val 53422"/>
              <a:gd name="adj2" fmla="val 98127"/>
              <a:gd name="adj3" fmla="val 46818"/>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s-ES" sz="1350">
              <a:solidFill>
                <a:prstClr val="black"/>
              </a:solidFill>
              <a:latin typeface="Calibri"/>
            </a:endParaRPr>
          </a:p>
        </p:txBody>
      </p:sp>
      <p:sp>
        <p:nvSpPr>
          <p:cNvPr id="2" name="CuadroTexto 1">
            <a:extLst>
              <a:ext uri="{FF2B5EF4-FFF2-40B4-BE49-F238E27FC236}">
                <a16:creationId xmlns:a16="http://schemas.microsoft.com/office/drawing/2014/main" id="{AD5B2323-2B82-E524-E17C-3EC9F2E9B7B0}"/>
              </a:ext>
            </a:extLst>
          </p:cNvPr>
          <p:cNvSpPr txBox="1"/>
          <p:nvPr/>
        </p:nvSpPr>
        <p:spPr>
          <a:xfrm>
            <a:off x="3443883" y="168456"/>
            <a:ext cx="5304234" cy="461665"/>
          </a:xfrm>
          <a:prstGeom prst="rect">
            <a:avLst/>
          </a:prstGeom>
          <a:noFill/>
        </p:spPr>
        <p:txBody>
          <a:bodyPr wrap="square" rtlCol="0">
            <a:spAutoFit/>
          </a:bodyPr>
          <a:lstStyle/>
          <a:p>
            <a:pPr>
              <a:defRPr/>
            </a:pPr>
            <a:r>
              <a:rPr lang="es-ES" sz="2400" b="1" dirty="0">
                <a:solidFill>
                  <a:prstClr val="black"/>
                </a:solidFill>
                <a:latin typeface="Calibri"/>
              </a:rPr>
              <a:t>REPRESENTACIÓN DE LA SOCIEDAD </a:t>
            </a:r>
          </a:p>
        </p:txBody>
      </p:sp>
      <p:sp>
        <p:nvSpPr>
          <p:cNvPr id="4" name="CuadroTexto 3">
            <a:extLst>
              <a:ext uri="{FF2B5EF4-FFF2-40B4-BE49-F238E27FC236}">
                <a16:creationId xmlns:a16="http://schemas.microsoft.com/office/drawing/2014/main" id="{245CA5A3-2117-1866-CAAB-DBBD79653C1D}"/>
              </a:ext>
            </a:extLst>
          </p:cNvPr>
          <p:cNvSpPr txBox="1"/>
          <p:nvPr/>
        </p:nvSpPr>
        <p:spPr>
          <a:xfrm>
            <a:off x="2567608" y="6021288"/>
            <a:ext cx="6768752" cy="523220"/>
          </a:xfrm>
          <a:prstGeom prst="rect">
            <a:avLst/>
          </a:prstGeom>
          <a:noFill/>
        </p:spPr>
        <p:txBody>
          <a:bodyPr wrap="square" rtlCol="0">
            <a:spAutoFit/>
          </a:bodyPr>
          <a:lstStyle/>
          <a:p>
            <a:pPr>
              <a:defRPr/>
            </a:pPr>
            <a:r>
              <a:rPr lang="es-ES" sz="2800" b="1" dirty="0">
                <a:solidFill>
                  <a:prstClr val="black"/>
                </a:solidFill>
                <a:latin typeface="Arial Black" panose="020B0A04020102020204" pitchFamily="34" charset="0"/>
              </a:rPr>
              <a:t> ¿QUÉ ES LA SOCIEDAD?</a:t>
            </a:r>
          </a:p>
        </p:txBody>
      </p:sp>
      <p:sp>
        <p:nvSpPr>
          <p:cNvPr id="7" name="CuadroTexto 6">
            <a:extLst>
              <a:ext uri="{FF2B5EF4-FFF2-40B4-BE49-F238E27FC236}">
                <a16:creationId xmlns:a16="http://schemas.microsoft.com/office/drawing/2014/main" id="{5D93A942-78C9-1ED7-F6F6-7E2D77A0696E}"/>
              </a:ext>
            </a:extLst>
          </p:cNvPr>
          <p:cNvSpPr txBox="1"/>
          <p:nvPr/>
        </p:nvSpPr>
        <p:spPr>
          <a:xfrm>
            <a:off x="1551424" y="6435095"/>
            <a:ext cx="8436637" cy="461665"/>
          </a:xfrm>
          <a:prstGeom prst="rect">
            <a:avLst/>
          </a:prstGeom>
          <a:noFill/>
        </p:spPr>
        <p:txBody>
          <a:bodyPr wrap="square">
            <a:spAutoFit/>
          </a:bodyPr>
          <a:lstStyle/>
          <a:p>
            <a:r>
              <a:rPr lang="es-ES" sz="2400" b="1" dirty="0"/>
              <a:t>Según Marx, todo es sociedad y que la sociedad lo es todo.</a:t>
            </a:r>
          </a:p>
        </p:txBody>
      </p:sp>
    </p:spTree>
    <p:extLst>
      <p:ext uri="{BB962C8B-B14F-4D97-AF65-F5344CB8AC3E}">
        <p14:creationId xmlns:p14="http://schemas.microsoft.com/office/powerpoint/2010/main" val="1576976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1435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Marcador de contenido">
            <a:extLst>
              <a:ext uri="{FF2B5EF4-FFF2-40B4-BE49-F238E27FC236}">
                <a16:creationId xmlns:a16="http://schemas.microsoft.com/office/drawing/2014/main" id="{71D662C8-4BA0-84C0-FE80-7826BBD53E4E}"/>
              </a:ext>
            </a:extLst>
          </p:cNvPr>
          <p:cNvGraphicFramePr>
            <a:graphicFrameLocks/>
          </p:cNvGraphicFramePr>
          <p:nvPr>
            <p:extLst>
              <p:ext uri="{D42A27DB-BD31-4B8C-83A1-F6EECF244321}">
                <p14:modId xmlns:p14="http://schemas.microsoft.com/office/powerpoint/2010/main" val="1434480317"/>
              </p:ext>
            </p:extLst>
          </p:nvPr>
        </p:nvGraphicFramePr>
        <p:xfrm>
          <a:off x="2799071" y="1038088"/>
          <a:ext cx="7203058" cy="48140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8860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E1282D-EFBD-697B-EFB0-840D04F2884D}"/>
              </a:ext>
            </a:extLst>
          </p:cNvPr>
          <p:cNvSpPr>
            <a:spLocks noGrp="1"/>
          </p:cNvSpPr>
          <p:nvPr>
            <p:ph type="ctrTitle"/>
          </p:nvPr>
        </p:nvSpPr>
        <p:spPr/>
        <p:txBody>
          <a:bodyPr>
            <a:noAutofit/>
          </a:bodyPr>
          <a:lstStyle/>
          <a:p>
            <a:pPr algn="ctr"/>
            <a:r>
              <a:rPr lang="es-ES" sz="2100" b="1" dirty="0"/>
              <a:t>Ciencia, política, economía: panorama internacional </a:t>
            </a:r>
            <a:br>
              <a:rPr lang="es-ES" sz="2100" b="1" dirty="0"/>
            </a:br>
            <a:r>
              <a:rPr lang="es-ES" sz="2100" b="1" dirty="0"/>
              <a:t>Núñez, J (1999): La ciencia y la tecnología como procesos sociales 55-94</a:t>
            </a:r>
            <a:endParaRPr lang="es-CU" sz="2100" b="1" dirty="0"/>
          </a:p>
        </p:txBody>
      </p:sp>
      <p:sp>
        <p:nvSpPr>
          <p:cNvPr id="3" name="Subtítulo 2">
            <a:extLst>
              <a:ext uri="{FF2B5EF4-FFF2-40B4-BE49-F238E27FC236}">
                <a16:creationId xmlns:a16="http://schemas.microsoft.com/office/drawing/2014/main" id="{590229BA-A3F4-5AB0-E4D2-F044E856091C}"/>
              </a:ext>
            </a:extLst>
          </p:cNvPr>
          <p:cNvSpPr>
            <a:spLocks noGrp="1"/>
          </p:cNvSpPr>
          <p:nvPr>
            <p:ph type="subTitle" idx="1"/>
          </p:nvPr>
        </p:nvSpPr>
        <p:spPr/>
        <p:txBody>
          <a:bodyPr/>
          <a:lstStyle/>
          <a:p>
            <a:endParaRPr lang="es-ES"/>
          </a:p>
        </p:txBody>
      </p:sp>
      <p:graphicFrame>
        <p:nvGraphicFramePr>
          <p:cNvPr id="4" name="Marcador de contenido 3">
            <a:extLst>
              <a:ext uri="{FF2B5EF4-FFF2-40B4-BE49-F238E27FC236}">
                <a16:creationId xmlns:a16="http://schemas.microsoft.com/office/drawing/2014/main" id="{7D9180F6-090E-A3AE-3990-273D4D8E7D77}"/>
              </a:ext>
            </a:extLst>
          </p:cNvPr>
          <p:cNvGraphicFramePr>
            <a:graphicFrameLocks noGrp="1"/>
          </p:cNvGraphicFramePr>
          <p:nvPr>
            <p:ph idx="4294967295"/>
            <p:extLst>
              <p:ext uri="{D42A27DB-BD31-4B8C-83A1-F6EECF244321}">
                <p14:modId xmlns:p14="http://schemas.microsoft.com/office/powerpoint/2010/main" val="2498186556"/>
              </p:ext>
            </p:extLst>
          </p:nvPr>
        </p:nvGraphicFramePr>
        <p:xfrm>
          <a:off x="604911" y="260648"/>
          <a:ext cx="9955586" cy="6336704"/>
        </p:xfrm>
        <a:graphic>
          <a:graphicData uri="http://schemas.openxmlformats.org/drawingml/2006/table">
            <a:tbl>
              <a:tblPr firstRow="1" firstCol="1" bandRow="1">
                <a:tableStyleId>{5C22544A-7EE6-4342-B048-85BDC9FD1C3A}</a:tableStyleId>
              </a:tblPr>
              <a:tblGrid>
                <a:gridCol w="916027">
                  <a:extLst>
                    <a:ext uri="{9D8B030D-6E8A-4147-A177-3AD203B41FA5}">
                      <a16:colId xmlns:a16="http://schemas.microsoft.com/office/drawing/2014/main" val="284239735"/>
                    </a:ext>
                  </a:extLst>
                </a:gridCol>
                <a:gridCol w="3139297">
                  <a:extLst>
                    <a:ext uri="{9D8B030D-6E8A-4147-A177-3AD203B41FA5}">
                      <a16:colId xmlns:a16="http://schemas.microsoft.com/office/drawing/2014/main" val="3413416040"/>
                    </a:ext>
                  </a:extLst>
                </a:gridCol>
                <a:gridCol w="2760965">
                  <a:extLst>
                    <a:ext uri="{9D8B030D-6E8A-4147-A177-3AD203B41FA5}">
                      <a16:colId xmlns:a16="http://schemas.microsoft.com/office/drawing/2014/main" val="784540414"/>
                    </a:ext>
                  </a:extLst>
                </a:gridCol>
                <a:gridCol w="3139297">
                  <a:extLst>
                    <a:ext uri="{9D8B030D-6E8A-4147-A177-3AD203B41FA5}">
                      <a16:colId xmlns:a16="http://schemas.microsoft.com/office/drawing/2014/main" val="536990764"/>
                    </a:ext>
                  </a:extLst>
                </a:gridCol>
              </a:tblGrid>
              <a:tr h="784176">
                <a:tc>
                  <a:txBody>
                    <a:bodyPr/>
                    <a:lstStyle/>
                    <a:p>
                      <a:pPr algn="l">
                        <a:lnSpc>
                          <a:spcPct val="115000"/>
                        </a:lnSpc>
                        <a:spcAft>
                          <a:spcPts val="1000"/>
                        </a:spcAft>
                      </a:pPr>
                      <a:r>
                        <a:rPr lang="es-MX" sz="1800" dirty="0">
                          <a:effectLst/>
                        </a:rPr>
                        <a:t>Tiempo</a:t>
                      </a:r>
                      <a:endParaRPr lang="es-CU"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15000"/>
                        </a:lnSpc>
                        <a:spcAft>
                          <a:spcPts val="1000"/>
                        </a:spcAft>
                      </a:pPr>
                      <a:r>
                        <a:rPr lang="es-MX" sz="1800" dirty="0">
                          <a:effectLst/>
                        </a:rPr>
                        <a:t>Institucionalización de la ciencia</a:t>
                      </a:r>
                      <a:endParaRPr lang="es-CU"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15000"/>
                        </a:lnSpc>
                        <a:spcAft>
                          <a:spcPts val="1000"/>
                        </a:spcAft>
                      </a:pPr>
                      <a:r>
                        <a:rPr lang="es-MX" sz="1800">
                          <a:effectLst/>
                        </a:rPr>
                        <a:t>Transformaciones políticas</a:t>
                      </a:r>
                      <a:endParaRPr lang="es-CU"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15000"/>
                        </a:lnSpc>
                        <a:spcAft>
                          <a:spcPts val="1000"/>
                        </a:spcAft>
                      </a:pPr>
                      <a:r>
                        <a:rPr lang="es-MX" sz="1800">
                          <a:effectLst/>
                        </a:rPr>
                        <a:t>Transformaciones económicas</a:t>
                      </a:r>
                      <a:endParaRPr lang="es-CU"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extLst>
                  <a:ext uri="{0D108BD9-81ED-4DB2-BD59-A6C34878D82A}">
                    <a16:rowId xmlns:a16="http://schemas.microsoft.com/office/drawing/2014/main" val="137313110"/>
                  </a:ext>
                </a:extLst>
              </a:tr>
              <a:tr h="2253885">
                <a:tc>
                  <a:txBody>
                    <a:bodyPr/>
                    <a:lstStyle/>
                    <a:p>
                      <a:pPr algn="l">
                        <a:lnSpc>
                          <a:spcPct val="100000"/>
                        </a:lnSpc>
                        <a:spcAft>
                          <a:spcPts val="1000"/>
                        </a:spcAft>
                      </a:pPr>
                      <a:r>
                        <a:rPr lang="es-MX" sz="1800">
                          <a:effectLst/>
                        </a:rPr>
                        <a:t>S. XVI-XVII</a:t>
                      </a:r>
                      <a:endParaRPr lang="es-CU"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00000"/>
                        </a:lnSpc>
                        <a:spcAft>
                          <a:spcPts val="1000"/>
                        </a:spcAft>
                      </a:pPr>
                      <a:r>
                        <a:rPr lang="es-MX" sz="1800" b="1" dirty="0">
                          <a:effectLst/>
                        </a:rPr>
                        <a:t>Comienza institucionalización de la ciencia (Ciencia Amateur). Royal </a:t>
                      </a:r>
                      <a:r>
                        <a:rPr lang="es-MX" sz="1800" b="1" dirty="0" err="1">
                          <a:effectLst/>
                        </a:rPr>
                        <a:t>Society</a:t>
                      </a:r>
                      <a:r>
                        <a:rPr lang="es-MX" sz="1800" b="1" dirty="0">
                          <a:effectLst/>
                        </a:rPr>
                        <a:t>, AC de París</a:t>
                      </a:r>
                      <a:endParaRPr lang="es-CU" sz="1800" b="1" dirty="0">
                        <a:effectLst/>
                      </a:endParaRPr>
                    </a:p>
                    <a:p>
                      <a:pPr algn="l">
                        <a:lnSpc>
                          <a:spcPct val="100000"/>
                        </a:lnSpc>
                        <a:spcAft>
                          <a:spcPts val="1000"/>
                        </a:spcAft>
                      </a:pPr>
                      <a:r>
                        <a:rPr lang="es-MX" sz="1800" b="1" dirty="0">
                          <a:effectLst/>
                        </a:rPr>
                        <a:t>Revolución científica/Ciencia Moderna </a:t>
                      </a:r>
                      <a:endParaRPr lang="es-C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00000"/>
                        </a:lnSpc>
                        <a:spcAft>
                          <a:spcPts val="1000"/>
                        </a:spcAft>
                      </a:pPr>
                      <a:r>
                        <a:rPr lang="es-MX" sz="1800" b="1" dirty="0">
                          <a:effectLst/>
                        </a:rPr>
                        <a:t>Emergencia del capitalismo</a:t>
                      </a:r>
                      <a:endParaRPr lang="es-C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00000"/>
                        </a:lnSpc>
                        <a:spcAft>
                          <a:spcPts val="1000"/>
                        </a:spcAft>
                      </a:pPr>
                      <a:r>
                        <a:rPr lang="es-MX" sz="1800" b="1" dirty="0">
                          <a:effectLst/>
                        </a:rPr>
                        <a:t>Cambios hacia relaciones de producción capitalistas.</a:t>
                      </a:r>
                      <a:endParaRPr lang="es-CU" sz="1800" b="1" dirty="0">
                        <a:effectLst/>
                      </a:endParaRPr>
                    </a:p>
                    <a:p>
                      <a:pPr algn="l">
                        <a:lnSpc>
                          <a:spcPct val="100000"/>
                        </a:lnSpc>
                        <a:spcAft>
                          <a:spcPts val="1000"/>
                        </a:spcAft>
                      </a:pPr>
                      <a:r>
                        <a:rPr lang="es-MX" sz="1800" b="1" dirty="0">
                          <a:effectLst/>
                        </a:rPr>
                        <a:t>Expansión europea/Colonización</a:t>
                      </a:r>
                      <a:endParaRPr lang="es-CU" sz="1800" b="1" dirty="0">
                        <a:effectLst/>
                      </a:endParaRPr>
                    </a:p>
                    <a:p>
                      <a:pPr algn="l">
                        <a:lnSpc>
                          <a:spcPct val="100000"/>
                        </a:lnSpc>
                        <a:spcAft>
                          <a:spcPts val="1000"/>
                        </a:spcAft>
                      </a:pPr>
                      <a:r>
                        <a:rPr lang="es-MX" sz="1800" b="1" dirty="0">
                          <a:effectLst/>
                        </a:rPr>
                        <a:t>Destrucción de culturas</a:t>
                      </a:r>
                      <a:endParaRPr lang="es-C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extLst>
                  <a:ext uri="{0D108BD9-81ED-4DB2-BD59-A6C34878D82A}">
                    <a16:rowId xmlns:a16="http://schemas.microsoft.com/office/drawing/2014/main" val="2166037798"/>
                  </a:ext>
                </a:extLst>
              </a:tr>
              <a:tr h="1551375">
                <a:tc>
                  <a:txBody>
                    <a:bodyPr/>
                    <a:lstStyle/>
                    <a:p>
                      <a:pPr algn="l">
                        <a:lnSpc>
                          <a:spcPct val="100000"/>
                        </a:lnSpc>
                        <a:spcAft>
                          <a:spcPts val="1000"/>
                        </a:spcAft>
                      </a:pPr>
                      <a:r>
                        <a:rPr lang="es-MX" sz="1800" dirty="0">
                          <a:effectLst/>
                        </a:rPr>
                        <a:t>S. XVIII-XIX</a:t>
                      </a:r>
                      <a:endParaRPr lang="es-CU"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00000"/>
                        </a:lnSpc>
                        <a:spcAft>
                          <a:spcPts val="1000"/>
                        </a:spcAft>
                      </a:pPr>
                      <a:r>
                        <a:rPr lang="es-MX" sz="1800" b="1" dirty="0">
                          <a:effectLst/>
                        </a:rPr>
                        <a:t>Profesionalización de la ciencia. </a:t>
                      </a:r>
                      <a:endParaRPr lang="es-CU" sz="1800" b="1" dirty="0">
                        <a:effectLst/>
                      </a:endParaRPr>
                    </a:p>
                    <a:p>
                      <a:pPr algn="l">
                        <a:lnSpc>
                          <a:spcPct val="100000"/>
                        </a:lnSpc>
                        <a:spcAft>
                          <a:spcPts val="1000"/>
                        </a:spcAft>
                      </a:pPr>
                      <a:r>
                        <a:rPr lang="es-MX" sz="1800" b="1" dirty="0">
                          <a:effectLst/>
                        </a:rPr>
                        <a:t>Universidad de Humboldt Ciencia Académica)</a:t>
                      </a:r>
                      <a:endParaRPr lang="es-C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00000"/>
                        </a:lnSpc>
                        <a:spcAft>
                          <a:spcPts val="1000"/>
                        </a:spcAft>
                      </a:pPr>
                      <a:r>
                        <a:rPr lang="es-MX" sz="1800" b="1" dirty="0">
                          <a:effectLst/>
                        </a:rPr>
                        <a:t>Consolidación del capitalismo</a:t>
                      </a:r>
                      <a:endParaRPr lang="es-C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00000"/>
                        </a:lnSpc>
                        <a:spcAft>
                          <a:spcPts val="1000"/>
                        </a:spcAft>
                      </a:pPr>
                      <a:r>
                        <a:rPr lang="es-MX" sz="1800" b="1" dirty="0">
                          <a:effectLst/>
                        </a:rPr>
                        <a:t>I Revolución Industrial</a:t>
                      </a:r>
                      <a:endParaRPr lang="es-CU" sz="1800" b="1" dirty="0">
                        <a:effectLst/>
                      </a:endParaRPr>
                    </a:p>
                    <a:p>
                      <a:pPr algn="l">
                        <a:lnSpc>
                          <a:spcPct val="100000"/>
                        </a:lnSpc>
                        <a:spcAft>
                          <a:spcPts val="1000"/>
                        </a:spcAft>
                      </a:pPr>
                      <a:r>
                        <a:rPr lang="es-MX" sz="1800" b="1" dirty="0">
                          <a:effectLst/>
                        </a:rPr>
                        <a:t>Emergencia del Sur.</a:t>
                      </a:r>
                      <a:endParaRPr lang="es-C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extLst>
                  <a:ext uri="{0D108BD9-81ED-4DB2-BD59-A6C34878D82A}">
                    <a16:rowId xmlns:a16="http://schemas.microsoft.com/office/drawing/2014/main" val="3032212426"/>
                  </a:ext>
                </a:extLst>
              </a:tr>
              <a:tr h="1747268">
                <a:tc>
                  <a:txBody>
                    <a:bodyPr/>
                    <a:lstStyle/>
                    <a:p>
                      <a:pPr algn="l">
                        <a:lnSpc>
                          <a:spcPct val="100000"/>
                        </a:lnSpc>
                        <a:spcAft>
                          <a:spcPts val="1000"/>
                        </a:spcAft>
                      </a:pPr>
                      <a:r>
                        <a:rPr lang="es-MX" sz="1800">
                          <a:effectLst/>
                        </a:rPr>
                        <a:t>S. XIX- mitad S. XX</a:t>
                      </a:r>
                      <a:endParaRPr lang="es-CU"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00000"/>
                        </a:lnSpc>
                        <a:spcAft>
                          <a:spcPts val="1000"/>
                        </a:spcAft>
                      </a:pPr>
                      <a:r>
                        <a:rPr lang="es-MX" sz="1800" b="1" dirty="0">
                          <a:effectLst/>
                        </a:rPr>
                        <a:t>Ciencia Académica</a:t>
                      </a:r>
                      <a:endParaRPr lang="es-CU" sz="1800" b="1" dirty="0">
                        <a:effectLst/>
                      </a:endParaRPr>
                    </a:p>
                    <a:p>
                      <a:pPr algn="l">
                        <a:lnSpc>
                          <a:spcPct val="100000"/>
                        </a:lnSpc>
                        <a:spcAft>
                          <a:spcPts val="1000"/>
                        </a:spcAft>
                      </a:pPr>
                      <a:r>
                        <a:rPr lang="es-MX" sz="1800" b="1" dirty="0">
                          <a:effectLst/>
                        </a:rPr>
                        <a:t>Comienzan laboratorios de I+D en la  industria</a:t>
                      </a:r>
                      <a:endParaRPr lang="es-C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00000"/>
                        </a:lnSpc>
                        <a:spcAft>
                          <a:spcPts val="1000"/>
                        </a:spcAft>
                      </a:pPr>
                      <a:r>
                        <a:rPr lang="es-MX" sz="1800" b="1" dirty="0">
                          <a:effectLst/>
                        </a:rPr>
                        <a:t>Inicio socialismo en URSS</a:t>
                      </a:r>
                      <a:endParaRPr lang="es-CU" sz="1800" b="1" dirty="0">
                        <a:effectLst/>
                      </a:endParaRPr>
                    </a:p>
                    <a:p>
                      <a:pPr algn="l">
                        <a:lnSpc>
                          <a:spcPct val="100000"/>
                        </a:lnSpc>
                        <a:spcAft>
                          <a:spcPts val="1000"/>
                        </a:spcAft>
                      </a:pPr>
                      <a:r>
                        <a:rPr lang="es-MX" sz="1800" b="1" dirty="0">
                          <a:effectLst/>
                        </a:rPr>
                        <a:t>I y II Guerra Mundial</a:t>
                      </a:r>
                      <a:endParaRPr lang="es-C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tc>
                  <a:txBody>
                    <a:bodyPr/>
                    <a:lstStyle/>
                    <a:p>
                      <a:pPr algn="l">
                        <a:lnSpc>
                          <a:spcPct val="100000"/>
                        </a:lnSpc>
                        <a:spcAft>
                          <a:spcPts val="1000"/>
                        </a:spcAft>
                      </a:pPr>
                      <a:r>
                        <a:rPr lang="es-MX" sz="1800" b="1" dirty="0">
                          <a:effectLst/>
                        </a:rPr>
                        <a:t>II</a:t>
                      </a:r>
                      <a:r>
                        <a:rPr lang="es-MX" sz="1800" b="1" baseline="0" dirty="0">
                          <a:effectLst/>
                        </a:rPr>
                        <a:t> </a:t>
                      </a:r>
                      <a:r>
                        <a:rPr lang="es-MX" sz="1800" b="1" dirty="0">
                          <a:effectLst/>
                        </a:rPr>
                        <a:t>Revolución Industrial</a:t>
                      </a:r>
                      <a:endParaRPr lang="es-CU" sz="1800" b="1" dirty="0">
                        <a:effectLst/>
                      </a:endParaRPr>
                    </a:p>
                    <a:p>
                      <a:pPr algn="l">
                        <a:lnSpc>
                          <a:spcPct val="100000"/>
                        </a:lnSpc>
                        <a:spcAft>
                          <a:spcPts val="1000"/>
                        </a:spcAft>
                      </a:pPr>
                      <a:r>
                        <a:rPr lang="es-MX" sz="1800" b="1" dirty="0">
                          <a:effectLst/>
                        </a:rPr>
                        <a:t>Profundiza división internacional del trabajo. </a:t>
                      </a:r>
                      <a:endParaRPr lang="es-C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0993" marR="30993" marT="0" marB="0"/>
                </a:tc>
                <a:extLst>
                  <a:ext uri="{0D108BD9-81ED-4DB2-BD59-A6C34878D82A}">
                    <a16:rowId xmlns:a16="http://schemas.microsoft.com/office/drawing/2014/main" val="1052650437"/>
                  </a:ext>
                </a:extLst>
              </a:tr>
            </a:tbl>
          </a:graphicData>
        </a:graphic>
      </p:graphicFrame>
    </p:spTree>
    <p:extLst>
      <p:ext uri="{BB962C8B-B14F-4D97-AF65-F5344CB8AC3E}">
        <p14:creationId xmlns:p14="http://schemas.microsoft.com/office/powerpoint/2010/main" val="2705845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0EE1D3-6AE2-1D61-E1B3-D4279CC549E6}"/>
              </a:ext>
            </a:extLst>
          </p:cNvPr>
          <p:cNvSpPr>
            <a:spLocks noGrp="1"/>
          </p:cNvSpPr>
          <p:nvPr>
            <p:ph type="ctrTitle"/>
          </p:nvPr>
        </p:nvSpPr>
        <p:spPr/>
        <p:txBody>
          <a:bodyPr>
            <a:noAutofit/>
          </a:bodyPr>
          <a:lstStyle/>
          <a:p>
            <a:r>
              <a:rPr lang="es-ES" sz="2400" b="1" dirty="0"/>
              <a:t>Ciencia, política, economía: panorama internacional </a:t>
            </a:r>
            <a:endParaRPr lang="es-CU" sz="2400" b="1" dirty="0"/>
          </a:p>
        </p:txBody>
      </p:sp>
      <p:sp>
        <p:nvSpPr>
          <p:cNvPr id="3" name="Subtítulo 2">
            <a:extLst>
              <a:ext uri="{FF2B5EF4-FFF2-40B4-BE49-F238E27FC236}">
                <a16:creationId xmlns:a16="http://schemas.microsoft.com/office/drawing/2014/main" id="{4E911F32-3C5E-5626-3A49-460E6057D716}"/>
              </a:ext>
            </a:extLst>
          </p:cNvPr>
          <p:cNvSpPr>
            <a:spLocks noGrp="1"/>
          </p:cNvSpPr>
          <p:nvPr>
            <p:ph type="subTitle" idx="1"/>
          </p:nvPr>
        </p:nvSpPr>
        <p:spPr/>
        <p:txBody>
          <a:bodyPr/>
          <a:lstStyle/>
          <a:p>
            <a:endParaRPr lang="es-ES"/>
          </a:p>
        </p:txBody>
      </p:sp>
      <p:graphicFrame>
        <p:nvGraphicFramePr>
          <p:cNvPr id="4" name="Marcador de contenido 3">
            <a:extLst>
              <a:ext uri="{FF2B5EF4-FFF2-40B4-BE49-F238E27FC236}">
                <a16:creationId xmlns:a16="http://schemas.microsoft.com/office/drawing/2014/main" id="{E2F6234A-7628-DFE1-9834-B8A97E0F3AEE}"/>
              </a:ext>
            </a:extLst>
          </p:cNvPr>
          <p:cNvGraphicFramePr>
            <a:graphicFrameLocks noGrp="1"/>
          </p:cNvGraphicFramePr>
          <p:nvPr>
            <p:ph idx="4294967295"/>
            <p:extLst>
              <p:ext uri="{D42A27DB-BD31-4B8C-83A1-F6EECF244321}">
                <p14:modId xmlns:p14="http://schemas.microsoft.com/office/powerpoint/2010/main" val="2969039510"/>
              </p:ext>
            </p:extLst>
          </p:nvPr>
        </p:nvGraphicFramePr>
        <p:xfrm>
          <a:off x="154745" y="476672"/>
          <a:ext cx="11122855" cy="5912149"/>
        </p:xfrm>
        <a:graphic>
          <a:graphicData uri="http://schemas.openxmlformats.org/drawingml/2006/table">
            <a:tbl>
              <a:tblPr firstRow="1" firstCol="1" bandRow="1">
                <a:tableStyleId>{5C22544A-7EE6-4342-B048-85BDC9FD1C3A}</a:tableStyleId>
              </a:tblPr>
              <a:tblGrid>
                <a:gridCol w="1871293">
                  <a:extLst>
                    <a:ext uri="{9D8B030D-6E8A-4147-A177-3AD203B41FA5}">
                      <a16:colId xmlns:a16="http://schemas.microsoft.com/office/drawing/2014/main" val="3620152446"/>
                    </a:ext>
                  </a:extLst>
                </a:gridCol>
                <a:gridCol w="3534931">
                  <a:extLst>
                    <a:ext uri="{9D8B030D-6E8A-4147-A177-3AD203B41FA5}">
                      <a16:colId xmlns:a16="http://schemas.microsoft.com/office/drawing/2014/main" val="3845247235"/>
                    </a:ext>
                  </a:extLst>
                </a:gridCol>
                <a:gridCol w="3217415">
                  <a:extLst>
                    <a:ext uri="{9D8B030D-6E8A-4147-A177-3AD203B41FA5}">
                      <a16:colId xmlns:a16="http://schemas.microsoft.com/office/drawing/2014/main" val="791739604"/>
                    </a:ext>
                  </a:extLst>
                </a:gridCol>
                <a:gridCol w="2499216">
                  <a:extLst>
                    <a:ext uri="{9D8B030D-6E8A-4147-A177-3AD203B41FA5}">
                      <a16:colId xmlns:a16="http://schemas.microsoft.com/office/drawing/2014/main" val="1554653849"/>
                    </a:ext>
                  </a:extLst>
                </a:gridCol>
              </a:tblGrid>
              <a:tr h="1858309">
                <a:tc>
                  <a:txBody>
                    <a:bodyPr/>
                    <a:lstStyle/>
                    <a:p>
                      <a:pPr algn="l">
                        <a:lnSpc>
                          <a:spcPct val="115000"/>
                        </a:lnSpc>
                        <a:spcAft>
                          <a:spcPts val="1000"/>
                        </a:spcAft>
                      </a:pPr>
                      <a:r>
                        <a:rPr lang="es-MX" sz="1800" b="1" dirty="0">
                          <a:solidFill>
                            <a:schemeClr val="bg1"/>
                          </a:solidFill>
                          <a:effectLst/>
                        </a:rPr>
                        <a:t>2da. Mitad S. XX</a:t>
                      </a:r>
                      <a:endParaRPr lang="es-CU" sz="1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3059" marR="33059" marT="0" marB="0"/>
                </a:tc>
                <a:tc>
                  <a:txBody>
                    <a:bodyPr/>
                    <a:lstStyle/>
                    <a:p>
                      <a:pPr algn="l">
                        <a:lnSpc>
                          <a:spcPct val="100000"/>
                        </a:lnSpc>
                        <a:spcAft>
                          <a:spcPts val="1000"/>
                        </a:spcAft>
                      </a:pPr>
                      <a:r>
                        <a:rPr lang="es-MX" sz="1800" b="1" dirty="0">
                          <a:solidFill>
                            <a:schemeClr val="tx1"/>
                          </a:solidFill>
                          <a:effectLst/>
                          <a:latin typeface="+mn-lt"/>
                        </a:rPr>
                        <a:t>Ciencia Industrial/Macro ciencia</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Políticas Científicas</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Ciencia y Desarrollo</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Cuestionamientos éticos</a:t>
                      </a:r>
                      <a:endParaRPr lang="es-CU" sz="1800" b="1" dirty="0">
                        <a:solidFill>
                          <a:schemeClr val="tx1"/>
                        </a:solidFill>
                        <a:effectLst/>
                        <a:latin typeface="+mn-lt"/>
                        <a:ea typeface="Times New Roman" panose="02020603050405020304" pitchFamily="18" charset="0"/>
                        <a:cs typeface="Times New Roman" panose="02020603050405020304" pitchFamily="18" charset="0"/>
                      </a:endParaRPr>
                    </a:p>
                  </a:txBody>
                  <a:tcPr marL="33059" marR="33059" marT="0" marB="0">
                    <a:solidFill>
                      <a:schemeClr val="tx2">
                        <a:lumMod val="20000"/>
                        <a:lumOff val="80000"/>
                      </a:schemeClr>
                    </a:solidFill>
                  </a:tcPr>
                </a:tc>
                <a:tc>
                  <a:txBody>
                    <a:bodyPr/>
                    <a:lstStyle/>
                    <a:p>
                      <a:pPr algn="l">
                        <a:lnSpc>
                          <a:spcPct val="100000"/>
                        </a:lnSpc>
                        <a:spcAft>
                          <a:spcPts val="1000"/>
                        </a:spcAft>
                      </a:pPr>
                      <a:r>
                        <a:rPr lang="es-MX" sz="1800" b="1" dirty="0">
                          <a:solidFill>
                            <a:schemeClr val="tx1"/>
                          </a:solidFill>
                          <a:effectLst/>
                          <a:latin typeface="+mn-lt"/>
                        </a:rPr>
                        <a:t>Confrontación Capitalismo/Socialismo</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Guerra fría</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Crisis Socialismo Europeo</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Globalización Neoliberal</a:t>
                      </a:r>
                      <a:endParaRPr lang="es-CU" sz="1800" b="1" dirty="0">
                        <a:solidFill>
                          <a:schemeClr val="tx1"/>
                        </a:solidFill>
                        <a:effectLst/>
                        <a:latin typeface="+mn-lt"/>
                        <a:ea typeface="Times New Roman" panose="02020603050405020304" pitchFamily="18" charset="0"/>
                        <a:cs typeface="Times New Roman" panose="02020603050405020304" pitchFamily="18" charset="0"/>
                      </a:endParaRPr>
                    </a:p>
                  </a:txBody>
                  <a:tcPr marL="33059" marR="33059" marT="0" marB="0">
                    <a:solidFill>
                      <a:schemeClr val="tx2">
                        <a:lumMod val="20000"/>
                        <a:lumOff val="80000"/>
                      </a:schemeClr>
                    </a:solidFill>
                  </a:tcPr>
                </a:tc>
                <a:tc>
                  <a:txBody>
                    <a:bodyPr/>
                    <a:lstStyle/>
                    <a:p>
                      <a:pPr algn="l">
                        <a:lnSpc>
                          <a:spcPct val="100000"/>
                        </a:lnSpc>
                        <a:spcAft>
                          <a:spcPts val="1000"/>
                        </a:spcAft>
                      </a:pPr>
                      <a:r>
                        <a:rPr lang="es-MX" sz="1800" b="1" dirty="0">
                          <a:solidFill>
                            <a:schemeClr val="tx1"/>
                          </a:solidFill>
                          <a:effectLst/>
                          <a:latin typeface="+mn-lt"/>
                        </a:rPr>
                        <a:t>Comienza III Revolución Industrial</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Crisis Ambiental/¿Desarrollo sostenible?</a:t>
                      </a:r>
                      <a:endParaRPr lang="es-CU" sz="1800" b="1" dirty="0">
                        <a:solidFill>
                          <a:schemeClr val="tx1"/>
                        </a:solidFill>
                        <a:effectLst/>
                        <a:latin typeface="+mn-lt"/>
                        <a:ea typeface="Times New Roman" panose="02020603050405020304" pitchFamily="18" charset="0"/>
                        <a:cs typeface="Times New Roman" panose="02020603050405020304" pitchFamily="18" charset="0"/>
                      </a:endParaRPr>
                    </a:p>
                  </a:txBody>
                  <a:tcPr marL="33059" marR="33059" marT="0" marB="0">
                    <a:solidFill>
                      <a:schemeClr val="tx2">
                        <a:lumMod val="20000"/>
                        <a:lumOff val="80000"/>
                      </a:schemeClr>
                    </a:solidFill>
                  </a:tcPr>
                </a:tc>
                <a:extLst>
                  <a:ext uri="{0D108BD9-81ED-4DB2-BD59-A6C34878D82A}">
                    <a16:rowId xmlns:a16="http://schemas.microsoft.com/office/drawing/2014/main" val="4264540959"/>
                  </a:ext>
                </a:extLst>
              </a:tr>
              <a:tr h="3760469">
                <a:tc>
                  <a:txBody>
                    <a:bodyPr/>
                    <a:lstStyle/>
                    <a:p>
                      <a:pPr algn="l">
                        <a:lnSpc>
                          <a:spcPct val="115000"/>
                        </a:lnSpc>
                        <a:spcAft>
                          <a:spcPts val="1000"/>
                        </a:spcAft>
                      </a:pPr>
                      <a:r>
                        <a:rPr lang="es-MX" sz="1800" b="1" dirty="0">
                          <a:solidFill>
                            <a:schemeClr val="bg1"/>
                          </a:solidFill>
                          <a:effectLst/>
                        </a:rPr>
                        <a:t>S. XXI</a:t>
                      </a:r>
                      <a:endParaRPr lang="es-CU" sz="1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3059" marR="33059" marT="0" marB="0"/>
                </a:tc>
                <a:tc>
                  <a:txBody>
                    <a:bodyPr/>
                    <a:lstStyle/>
                    <a:p>
                      <a:pPr algn="l">
                        <a:lnSpc>
                          <a:spcPct val="100000"/>
                        </a:lnSpc>
                        <a:spcAft>
                          <a:spcPts val="1000"/>
                        </a:spcAft>
                      </a:pPr>
                      <a:r>
                        <a:rPr lang="es-MX" sz="1800" b="1" dirty="0">
                          <a:solidFill>
                            <a:schemeClr val="tx1"/>
                          </a:solidFill>
                          <a:effectLst/>
                          <a:latin typeface="+mn-lt"/>
                        </a:rPr>
                        <a:t>Transnacionalización de la ciencia</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¿Nuevo contrato social de la ciencia  (1999)?</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Políticas de Innovación</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Ciencia de la sostenibilidad.</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Pérdida de confianza en la ciencia</a:t>
                      </a:r>
                    </a:p>
                    <a:p>
                      <a:pPr algn="l">
                        <a:lnSpc>
                          <a:spcPct val="100000"/>
                        </a:lnSpc>
                        <a:spcAft>
                          <a:spcPts val="1000"/>
                        </a:spcAft>
                      </a:pPr>
                      <a:r>
                        <a:rPr lang="es-MX" sz="1800" b="1" dirty="0">
                          <a:solidFill>
                            <a:schemeClr val="tx1"/>
                          </a:solidFill>
                          <a:effectLst/>
                          <a:latin typeface="+mn-lt"/>
                          <a:ea typeface="Times New Roman" panose="02020603050405020304" pitchFamily="18" charset="0"/>
                          <a:cs typeface="Times New Roman" panose="02020603050405020304" pitchFamily="18" charset="0"/>
                        </a:rPr>
                        <a:t>Innovación social, transformativa, responsable</a:t>
                      </a:r>
                      <a:endParaRPr lang="es-CU" sz="1800" b="1" dirty="0">
                        <a:solidFill>
                          <a:schemeClr val="tx1"/>
                        </a:solidFill>
                        <a:effectLst/>
                        <a:latin typeface="+mn-lt"/>
                        <a:ea typeface="Times New Roman" panose="02020603050405020304" pitchFamily="18" charset="0"/>
                        <a:cs typeface="Times New Roman" panose="02020603050405020304" pitchFamily="18" charset="0"/>
                      </a:endParaRPr>
                    </a:p>
                  </a:txBody>
                  <a:tcPr marL="33059" marR="33059" marT="0" marB="0"/>
                </a:tc>
                <a:tc>
                  <a:txBody>
                    <a:bodyPr/>
                    <a:lstStyle/>
                    <a:p>
                      <a:pPr algn="l">
                        <a:lnSpc>
                          <a:spcPct val="100000"/>
                        </a:lnSpc>
                        <a:spcAft>
                          <a:spcPts val="1000"/>
                        </a:spcAft>
                      </a:pPr>
                      <a:r>
                        <a:rPr lang="es-MX" sz="1800" b="1" dirty="0">
                          <a:solidFill>
                            <a:schemeClr val="tx1"/>
                          </a:solidFill>
                          <a:effectLst/>
                          <a:latin typeface="+mn-lt"/>
                        </a:rPr>
                        <a:t>Estado vs mercado</a:t>
                      </a:r>
                    </a:p>
                    <a:p>
                      <a:pPr algn="l">
                        <a:lnSpc>
                          <a:spcPct val="100000"/>
                        </a:lnSpc>
                        <a:spcAft>
                          <a:spcPts val="1000"/>
                        </a:spcAft>
                      </a:pPr>
                      <a:r>
                        <a:rPr lang="es-MX" sz="1800" b="1" dirty="0">
                          <a:solidFill>
                            <a:schemeClr val="tx1"/>
                          </a:solidFill>
                          <a:effectLst/>
                          <a:latin typeface="+mn-lt"/>
                        </a:rPr>
                        <a:t>COVID 19 y sus mensajes. Caso Cuba</a:t>
                      </a:r>
                    </a:p>
                    <a:p>
                      <a:pPr algn="l">
                        <a:lnSpc>
                          <a:spcPct val="100000"/>
                        </a:lnSpc>
                        <a:spcAft>
                          <a:spcPts val="1000"/>
                        </a:spcAft>
                      </a:pPr>
                      <a:r>
                        <a:rPr lang="es-ES" sz="1800" b="1" dirty="0">
                          <a:solidFill>
                            <a:schemeClr val="tx1"/>
                          </a:solidFill>
                          <a:effectLst/>
                          <a:latin typeface="+mn-lt"/>
                        </a:rPr>
                        <a:t>Cumbre del G77+China. </a:t>
                      </a:r>
                    </a:p>
                    <a:p>
                      <a:pPr algn="l">
                        <a:lnSpc>
                          <a:spcPct val="100000"/>
                        </a:lnSpc>
                        <a:spcAft>
                          <a:spcPts val="1000"/>
                        </a:spcAft>
                      </a:pPr>
                      <a:r>
                        <a:rPr lang="es-ES" sz="1800" b="1" dirty="0">
                          <a:solidFill>
                            <a:schemeClr val="tx1"/>
                          </a:solidFill>
                          <a:effectLst/>
                          <a:latin typeface="+mn-lt"/>
                        </a:rPr>
                        <a:t>Iniciativa de la Franja y Ruta</a:t>
                      </a:r>
                      <a:endParaRPr lang="es-MX"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BRICS +6</a:t>
                      </a:r>
                    </a:p>
                    <a:p>
                      <a:pPr algn="l">
                        <a:lnSpc>
                          <a:spcPct val="100000"/>
                        </a:lnSpc>
                        <a:spcAft>
                          <a:spcPts val="1000"/>
                        </a:spcAft>
                      </a:pPr>
                      <a:r>
                        <a:rPr lang="es-MX" sz="1800" b="1" dirty="0">
                          <a:solidFill>
                            <a:schemeClr val="tx1"/>
                          </a:solidFill>
                          <a:effectLst/>
                          <a:latin typeface="+mn-lt"/>
                        </a:rPr>
                        <a:t>EUA vs China. </a:t>
                      </a:r>
                      <a:r>
                        <a:rPr lang="es-MX" sz="1800" b="1" dirty="0" err="1">
                          <a:solidFill>
                            <a:schemeClr val="tx1"/>
                          </a:solidFill>
                          <a:effectLst/>
                          <a:latin typeface="+mn-lt"/>
                        </a:rPr>
                        <a:t>Tecnonacionalismo</a:t>
                      </a:r>
                      <a:r>
                        <a:rPr lang="es-MX" sz="1800" b="1" dirty="0">
                          <a:solidFill>
                            <a:schemeClr val="tx1"/>
                          </a:solidFill>
                          <a:effectLst/>
                          <a:latin typeface="+mn-lt"/>
                        </a:rPr>
                        <a:t>.</a:t>
                      </a:r>
                    </a:p>
                    <a:p>
                      <a:pPr algn="l">
                        <a:lnSpc>
                          <a:spcPct val="100000"/>
                        </a:lnSpc>
                        <a:spcAft>
                          <a:spcPts val="1000"/>
                        </a:spcAft>
                      </a:pPr>
                      <a:r>
                        <a:rPr lang="es-MX" sz="1800" b="1" dirty="0">
                          <a:solidFill>
                            <a:schemeClr val="tx1"/>
                          </a:solidFill>
                          <a:effectLst/>
                          <a:latin typeface="+mn-lt"/>
                        </a:rPr>
                        <a:t>OTAN vs Rusia</a:t>
                      </a:r>
                    </a:p>
                    <a:p>
                      <a:pPr algn="l">
                        <a:lnSpc>
                          <a:spcPct val="100000"/>
                        </a:lnSpc>
                        <a:spcAft>
                          <a:spcPts val="1000"/>
                        </a:spcAft>
                      </a:pPr>
                      <a:r>
                        <a:rPr lang="es-MX" sz="1800" b="1" dirty="0">
                          <a:solidFill>
                            <a:schemeClr val="tx1"/>
                          </a:solidFill>
                          <a:effectLst/>
                          <a:latin typeface="+mn-lt"/>
                        </a:rPr>
                        <a:t>De la </a:t>
                      </a:r>
                      <a:r>
                        <a:rPr lang="es-MX" sz="1800" b="1" dirty="0" err="1">
                          <a:solidFill>
                            <a:schemeClr val="tx1"/>
                          </a:solidFill>
                          <a:effectLst/>
                          <a:latin typeface="+mn-lt"/>
                        </a:rPr>
                        <a:t>uni</a:t>
                      </a:r>
                      <a:r>
                        <a:rPr lang="es-MX" sz="1800" b="1" dirty="0">
                          <a:solidFill>
                            <a:schemeClr val="tx1"/>
                          </a:solidFill>
                          <a:effectLst/>
                          <a:latin typeface="+mn-lt"/>
                        </a:rPr>
                        <a:t> a la multipolaridad </a:t>
                      </a:r>
                    </a:p>
                  </a:txBody>
                  <a:tcPr marL="33059" marR="33059" marT="0" marB="0"/>
                </a:tc>
                <a:tc>
                  <a:txBody>
                    <a:bodyPr/>
                    <a:lstStyle/>
                    <a:p>
                      <a:pPr algn="l">
                        <a:lnSpc>
                          <a:spcPct val="100000"/>
                        </a:lnSpc>
                        <a:spcAft>
                          <a:spcPts val="1000"/>
                        </a:spcAft>
                      </a:pPr>
                      <a:r>
                        <a:rPr lang="es-MX" sz="1800" b="1" dirty="0">
                          <a:solidFill>
                            <a:schemeClr val="tx1"/>
                          </a:solidFill>
                          <a:effectLst/>
                          <a:latin typeface="+mn-lt"/>
                        </a:rPr>
                        <a:t> IV Revolución Industrial</a:t>
                      </a:r>
                    </a:p>
                    <a:p>
                      <a:pPr algn="l">
                        <a:lnSpc>
                          <a:spcPct val="100000"/>
                        </a:lnSpc>
                        <a:spcAft>
                          <a:spcPts val="1000"/>
                        </a:spcAft>
                      </a:pPr>
                      <a:r>
                        <a:rPr lang="es-MX" sz="1800" b="1" dirty="0">
                          <a:solidFill>
                            <a:schemeClr val="tx1"/>
                          </a:solidFill>
                          <a:effectLst/>
                          <a:latin typeface="+mn-lt"/>
                        </a:rPr>
                        <a:t>Privatización/polarización</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¿Desarrollo Sostenible?: ODS</a:t>
                      </a:r>
                    </a:p>
                    <a:p>
                      <a:pPr algn="l">
                        <a:lnSpc>
                          <a:spcPct val="100000"/>
                        </a:lnSpc>
                        <a:spcAft>
                          <a:spcPts val="1000"/>
                        </a:spcAft>
                      </a:pPr>
                      <a:r>
                        <a:rPr lang="es-MX" sz="1800" b="1" dirty="0">
                          <a:solidFill>
                            <a:schemeClr val="tx1"/>
                          </a:solidFill>
                          <a:effectLst/>
                          <a:latin typeface="+mn-lt"/>
                        </a:rPr>
                        <a:t>Cambios en la globalización</a:t>
                      </a:r>
                      <a:endParaRPr lang="es-CU" sz="1800" b="1" dirty="0">
                        <a:solidFill>
                          <a:schemeClr val="tx1"/>
                        </a:solidFill>
                        <a:effectLst/>
                        <a:latin typeface="+mn-lt"/>
                      </a:endParaRPr>
                    </a:p>
                    <a:p>
                      <a:pPr algn="l">
                        <a:lnSpc>
                          <a:spcPct val="100000"/>
                        </a:lnSpc>
                        <a:spcAft>
                          <a:spcPts val="1000"/>
                        </a:spcAft>
                      </a:pPr>
                      <a:r>
                        <a:rPr lang="es-MX" sz="1800" b="1" dirty="0">
                          <a:solidFill>
                            <a:schemeClr val="tx1"/>
                          </a:solidFill>
                          <a:effectLst/>
                          <a:latin typeface="+mn-lt"/>
                        </a:rPr>
                        <a:t>Transformación digital</a:t>
                      </a:r>
                    </a:p>
                    <a:p>
                      <a:pPr algn="l">
                        <a:lnSpc>
                          <a:spcPct val="100000"/>
                        </a:lnSpc>
                        <a:spcAft>
                          <a:spcPts val="1000"/>
                        </a:spcAft>
                      </a:pPr>
                      <a:r>
                        <a:rPr lang="es-MX" sz="1800" b="1" dirty="0">
                          <a:solidFill>
                            <a:schemeClr val="tx1"/>
                          </a:solidFill>
                          <a:effectLst/>
                          <a:latin typeface="+mn-lt"/>
                        </a:rPr>
                        <a:t>Cambio matriz energética</a:t>
                      </a:r>
                    </a:p>
                    <a:p>
                      <a:pPr algn="l">
                        <a:lnSpc>
                          <a:spcPct val="100000"/>
                        </a:lnSpc>
                        <a:spcAft>
                          <a:spcPts val="1000"/>
                        </a:spcAft>
                      </a:pPr>
                      <a:r>
                        <a:rPr lang="es-MX" sz="1800" b="1" dirty="0">
                          <a:solidFill>
                            <a:schemeClr val="tx1"/>
                          </a:solidFill>
                          <a:effectLst/>
                          <a:latin typeface="+mn-lt"/>
                        </a:rPr>
                        <a:t>Inteligencia artificial y semiconductores: los nuevos misiles</a:t>
                      </a:r>
                      <a:endParaRPr lang="es-CU" sz="1800" b="1" dirty="0">
                        <a:solidFill>
                          <a:schemeClr val="tx1"/>
                        </a:solidFill>
                        <a:effectLst/>
                        <a:latin typeface="+mn-lt"/>
                        <a:ea typeface="Times New Roman" panose="02020603050405020304" pitchFamily="18" charset="0"/>
                        <a:cs typeface="Times New Roman" panose="02020603050405020304" pitchFamily="18" charset="0"/>
                      </a:endParaRPr>
                    </a:p>
                  </a:txBody>
                  <a:tcPr marL="33059" marR="33059" marT="0" marB="0"/>
                </a:tc>
                <a:extLst>
                  <a:ext uri="{0D108BD9-81ED-4DB2-BD59-A6C34878D82A}">
                    <a16:rowId xmlns:a16="http://schemas.microsoft.com/office/drawing/2014/main" val="1972973472"/>
                  </a:ext>
                </a:extLst>
              </a:tr>
            </a:tbl>
          </a:graphicData>
        </a:graphic>
      </p:graphicFrame>
    </p:spTree>
    <p:extLst>
      <p:ext uri="{BB962C8B-B14F-4D97-AF65-F5344CB8AC3E}">
        <p14:creationId xmlns:p14="http://schemas.microsoft.com/office/powerpoint/2010/main" val="959632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366321-9074-8A41-41F7-33F7C2E8BE32}"/>
              </a:ext>
            </a:extLst>
          </p:cNvPr>
          <p:cNvSpPr>
            <a:spLocks noGrp="1"/>
          </p:cNvSpPr>
          <p:nvPr>
            <p:ph type="ctrTitle"/>
          </p:nvPr>
        </p:nvSpPr>
        <p:spPr/>
        <p:txBody>
          <a:bodyPr>
            <a:normAutofit/>
          </a:bodyPr>
          <a:lstStyle/>
          <a:p>
            <a:r>
              <a:rPr lang="es-ES" b="1" dirty="0">
                <a:solidFill>
                  <a:schemeClr val="tx1"/>
                </a:solidFill>
              </a:rPr>
              <a:t>Ciencia, política, economía: Cuba</a:t>
            </a:r>
            <a:endParaRPr lang="es-CU" b="1" dirty="0"/>
          </a:p>
        </p:txBody>
      </p:sp>
      <p:sp>
        <p:nvSpPr>
          <p:cNvPr id="3" name="Subtítulo 2">
            <a:extLst>
              <a:ext uri="{FF2B5EF4-FFF2-40B4-BE49-F238E27FC236}">
                <a16:creationId xmlns:a16="http://schemas.microsoft.com/office/drawing/2014/main" id="{C4052B98-2EC3-1894-9A36-043F1DC4DA74}"/>
              </a:ext>
            </a:extLst>
          </p:cNvPr>
          <p:cNvSpPr>
            <a:spLocks noGrp="1"/>
          </p:cNvSpPr>
          <p:nvPr>
            <p:ph type="subTitle" idx="1"/>
          </p:nvPr>
        </p:nvSpPr>
        <p:spPr/>
        <p:txBody>
          <a:bodyPr/>
          <a:lstStyle/>
          <a:p>
            <a:endParaRPr lang="es-ES"/>
          </a:p>
        </p:txBody>
      </p:sp>
      <p:graphicFrame>
        <p:nvGraphicFramePr>
          <p:cNvPr id="4" name="Marcador de contenido 3">
            <a:extLst>
              <a:ext uri="{FF2B5EF4-FFF2-40B4-BE49-F238E27FC236}">
                <a16:creationId xmlns:a16="http://schemas.microsoft.com/office/drawing/2014/main" id="{40AEE2D3-F325-45FE-010E-98FD6F8092CA}"/>
              </a:ext>
            </a:extLst>
          </p:cNvPr>
          <p:cNvGraphicFramePr>
            <a:graphicFrameLocks noGrp="1"/>
          </p:cNvGraphicFramePr>
          <p:nvPr>
            <p:ph idx="4294967295"/>
            <p:extLst>
              <p:ext uri="{D42A27DB-BD31-4B8C-83A1-F6EECF244321}">
                <p14:modId xmlns:p14="http://schemas.microsoft.com/office/powerpoint/2010/main" val="1515875224"/>
              </p:ext>
            </p:extLst>
          </p:nvPr>
        </p:nvGraphicFramePr>
        <p:xfrm>
          <a:off x="717451" y="548680"/>
          <a:ext cx="10944665" cy="5760640"/>
        </p:xfrm>
        <a:graphic>
          <a:graphicData uri="http://schemas.openxmlformats.org/drawingml/2006/table">
            <a:tbl>
              <a:tblPr firstRow="1" firstCol="1" bandRow="1">
                <a:tableStyleId>{5C22544A-7EE6-4342-B048-85BDC9FD1C3A}</a:tableStyleId>
              </a:tblPr>
              <a:tblGrid>
                <a:gridCol w="2551883">
                  <a:extLst>
                    <a:ext uri="{9D8B030D-6E8A-4147-A177-3AD203B41FA5}">
                      <a16:colId xmlns:a16="http://schemas.microsoft.com/office/drawing/2014/main" val="2921219133"/>
                    </a:ext>
                  </a:extLst>
                </a:gridCol>
                <a:gridCol w="3608175">
                  <a:extLst>
                    <a:ext uri="{9D8B030D-6E8A-4147-A177-3AD203B41FA5}">
                      <a16:colId xmlns:a16="http://schemas.microsoft.com/office/drawing/2014/main" val="2752356739"/>
                    </a:ext>
                  </a:extLst>
                </a:gridCol>
                <a:gridCol w="2431523">
                  <a:extLst>
                    <a:ext uri="{9D8B030D-6E8A-4147-A177-3AD203B41FA5}">
                      <a16:colId xmlns:a16="http://schemas.microsoft.com/office/drawing/2014/main" val="1482649328"/>
                    </a:ext>
                  </a:extLst>
                </a:gridCol>
                <a:gridCol w="2353084">
                  <a:extLst>
                    <a:ext uri="{9D8B030D-6E8A-4147-A177-3AD203B41FA5}">
                      <a16:colId xmlns:a16="http://schemas.microsoft.com/office/drawing/2014/main" val="2155813726"/>
                    </a:ext>
                  </a:extLst>
                </a:gridCol>
              </a:tblGrid>
              <a:tr h="3823989">
                <a:tc>
                  <a:txBody>
                    <a:bodyPr/>
                    <a:lstStyle/>
                    <a:p>
                      <a:pPr algn="l">
                        <a:lnSpc>
                          <a:spcPct val="115000"/>
                        </a:lnSpc>
                        <a:spcAft>
                          <a:spcPts val="1000"/>
                        </a:spcAft>
                      </a:pPr>
                      <a:r>
                        <a:rPr lang="es-MX" sz="1800" dirty="0">
                          <a:solidFill>
                            <a:schemeClr val="bg1"/>
                          </a:solidFill>
                          <a:effectLst/>
                          <a:latin typeface="+mn-lt"/>
                        </a:rPr>
                        <a:t>S. XVIII-XIX</a:t>
                      </a:r>
                      <a:endParaRPr lang="es-CU" sz="1800" dirty="0">
                        <a:solidFill>
                          <a:schemeClr val="bg1"/>
                        </a:solidFill>
                        <a:effectLst/>
                        <a:latin typeface="+mn-lt"/>
                        <a:ea typeface="Times New Roman" panose="02020603050405020304" pitchFamily="18" charset="0"/>
                        <a:cs typeface="Times New Roman" panose="02020603050405020304" pitchFamily="18" charset="0"/>
                      </a:endParaRPr>
                    </a:p>
                  </a:txBody>
                  <a:tcPr marL="38576" marR="38576" marT="0" marB="0">
                    <a:solidFill>
                      <a:schemeClr val="accent1"/>
                    </a:solidFill>
                  </a:tcPr>
                </a:tc>
                <a:tc>
                  <a:txBody>
                    <a:bodyPr/>
                    <a:lstStyle/>
                    <a:p>
                      <a:pPr algn="l">
                        <a:lnSpc>
                          <a:spcPct val="115000"/>
                        </a:lnSpc>
                        <a:spcAft>
                          <a:spcPts val="1000"/>
                        </a:spcAft>
                      </a:pPr>
                      <a:r>
                        <a:rPr lang="es-MX" sz="1800" dirty="0">
                          <a:solidFill>
                            <a:schemeClr val="tx1"/>
                          </a:solidFill>
                          <a:effectLst/>
                          <a:latin typeface="+mn-lt"/>
                        </a:rPr>
                        <a:t>Colegio Seminario de San Carlos y San Ambrosio 1689</a:t>
                      </a:r>
                    </a:p>
                    <a:p>
                      <a:pPr marL="0" marR="0" lvl="0" indent="0" algn="l" defTabSz="914400" rtl="0" eaLnBrk="1" fontAlgn="auto" latinLnBrk="0" hangingPunct="1">
                        <a:lnSpc>
                          <a:spcPct val="115000"/>
                        </a:lnSpc>
                        <a:spcBef>
                          <a:spcPts val="0"/>
                        </a:spcBef>
                        <a:spcAft>
                          <a:spcPts val="1000"/>
                        </a:spcAft>
                        <a:buClrTx/>
                        <a:buSzTx/>
                        <a:buFontTx/>
                        <a:buNone/>
                        <a:tabLst/>
                        <a:defRPr/>
                      </a:pPr>
                      <a:r>
                        <a:rPr lang="es-MX" sz="1800" dirty="0">
                          <a:solidFill>
                            <a:schemeClr val="tx1"/>
                          </a:solidFill>
                          <a:effectLst/>
                          <a:latin typeface="+mn-lt"/>
                        </a:rPr>
                        <a:t>SEAP 9.01.1793</a:t>
                      </a:r>
                    </a:p>
                    <a:p>
                      <a:pPr algn="l">
                        <a:lnSpc>
                          <a:spcPct val="115000"/>
                        </a:lnSpc>
                        <a:spcAft>
                          <a:spcPts val="1000"/>
                        </a:spcAft>
                      </a:pPr>
                      <a:r>
                        <a:rPr lang="es-MX" sz="1800" dirty="0">
                          <a:solidFill>
                            <a:schemeClr val="tx1"/>
                          </a:solidFill>
                          <a:effectLst/>
                          <a:latin typeface="+mn-lt"/>
                        </a:rPr>
                        <a:t>C Médicas, Físicas y Naturales de La Habana 19.05.1861</a:t>
                      </a:r>
                      <a:endParaRPr lang="es-CU" sz="1800" dirty="0">
                        <a:solidFill>
                          <a:schemeClr val="tx1"/>
                        </a:solidFill>
                        <a:effectLst/>
                        <a:latin typeface="+mn-lt"/>
                      </a:endParaRPr>
                    </a:p>
                    <a:p>
                      <a:pPr algn="l">
                        <a:lnSpc>
                          <a:spcPct val="115000"/>
                        </a:lnSpc>
                        <a:spcAft>
                          <a:spcPts val="1000"/>
                        </a:spcAft>
                      </a:pPr>
                      <a:r>
                        <a:rPr lang="es-MX" sz="1800" dirty="0">
                          <a:solidFill>
                            <a:schemeClr val="tx1"/>
                          </a:solidFill>
                          <a:effectLst/>
                          <a:latin typeface="+mn-lt"/>
                        </a:rPr>
                        <a:t>Universidad de La Habana 1728. Facultad de Ciencias 1863</a:t>
                      </a:r>
                    </a:p>
                    <a:p>
                      <a:pPr algn="l">
                        <a:lnSpc>
                          <a:spcPct val="115000"/>
                        </a:lnSpc>
                        <a:spcAft>
                          <a:spcPts val="1000"/>
                        </a:spcAft>
                      </a:pPr>
                      <a:r>
                        <a:rPr lang="es-MX" sz="1800" dirty="0">
                          <a:solidFill>
                            <a:schemeClr val="tx1"/>
                          </a:solidFill>
                          <a:effectLst/>
                          <a:latin typeface="+mn-lt"/>
                          <a:ea typeface="Times New Roman" panose="02020603050405020304" pitchFamily="18" charset="0"/>
                          <a:cs typeface="Times New Roman" panose="02020603050405020304" pitchFamily="18" charset="0"/>
                        </a:rPr>
                        <a:t>Estación Central Agronómica en Santiago de las Vegas (1904)</a:t>
                      </a:r>
                      <a:endParaRPr lang="es-CU" sz="1800" dirty="0">
                        <a:solidFill>
                          <a:schemeClr val="tx1"/>
                        </a:solidFill>
                        <a:effectLst/>
                        <a:latin typeface="+mn-lt"/>
                        <a:ea typeface="Times New Roman" panose="02020603050405020304" pitchFamily="18" charset="0"/>
                        <a:cs typeface="Times New Roman" panose="02020603050405020304" pitchFamily="18" charset="0"/>
                      </a:endParaRPr>
                    </a:p>
                  </a:txBody>
                  <a:tcPr marL="38576" marR="38576" marT="0" marB="0">
                    <a:solidFill>
                      <a:schemeClr val="accent1">
                        <a:lumMod val="20000"/>
                        <a:lumOff val="80000"/>
                      </a:schemeClr>
                    </a:solidFill>
                  </a:tcPr>
                </a:tc>
                <a:tc>
                  <a:txBody>
                    <a:bodyPr/>
                    <a:lstStyle/>
                    <a:p>
                      <a:pPr algn="l">
                        <a:lnSpc>
                          <a:spcPct val="115000"/>
                        </a:lnSpc>
                        <a:spcAft>
                          <a:spcPts val="1000"/>
                        </a:spcAft>
                      </a:pPr>
                      <a:endParaRPr lang="es-MX" sz="1800" dirty="0">
                        <a:solidFill>
                          <a:schemeClr val="tx1"/>
                        </a:solidFill>
                        <a:effectLst/>
                        <a:latin typeface="+mn-lt"/>
                      </a:endParaRPr>
                    </a:p>
                    <a:p>
                      <a:pPr algn="l">
                        <a:lnSpc>
                          <a:spcPct val="115000"/>
                        </a:lnSpc>
                        <a:spcAft>
                          <a:spcPts val="1000"/>
                        </a:spcAft>
                      </a:pPr>
                      <a:endParaRPr lang="es-MX" sz="1800" dirty="0">
                        <a:solidFill>
                          <a:schemeClr val="tx1"/>
                        </a:solidFill>
                        <a:effectLst/>
                        <a:latin typeface="+mn-lt"/>
                      </a:endParaRPr>
                    </a:p>
                    <a:p>
                      <a:pPr algn="l">
                        <a:lnSpc>
                          <a:spcPct val="115000"/>
                        </a:lnSpc>
                        <a:spcAft>
                          <a:spcPts val="1000"/>
                        </a:spcAft>
                      </a:pPr>
                      <a:endParaRPr lang="es-MX" sz="1800" dirty="0">
                        <a:solidFill>
                          <a:schemeClr val="tx1"/>
                        </a:solidFill>
                        <a:effectLst/>
                        <a:latin typeface="+mn-lt"/>
                      </a:endParaRPr>
                    </a:p>
                    <a:p>
                      <a:pPr algn="l">
                        <a:lnSpc>
                          <a:spcPct val="115000"/>
                        </a:lnSpc>
                        <a:spcAft>
                          <a:spcPts val="1000"/>
                        </a:spcAft>
                      </a:pPr>
                      <a:r>
                        <a:rPr lang="es-MX" sz="1800" dirty="0">
                          <a:solidFill>
                            <a:schemeClr val="tx1"/>
                          </a:solidFill>
                          <a:effectLst/>
                          <a:latin typeface="+mn-lt"/>
                        </a:rPr>
                        <a:t>Colonia/Guerras de independencia</a:t>
                      </a:r>
                      <a:endParaRPr lang="es-CU" sz="1800" dirty="0">
                        <a:solidFill>
                          <a:schemeClr val="tx1"/>
                        </a:solidFill>
                        <a:effectLst/>
                        <a:latin typeface="+mn-lt"/>
                        <a:ea typeface="Times New Roman" panose="02020603050405020304" pitchFamily="18" charset="0"/>
                        <a:cs typeface="Times New Roman" panose="02020603050405020304" pitchFamily="18" charset="0"/>
                      </a:endParaRPr>
                    </a:p>
                  </a:txBody>
                  <a:tcPr marL="38576" marR="38576" marT="0" marB="0">
                    <a:solidFill>
                      <a:schemeClr val="tx2">
                        <a:lumMod val="20000"/>
                        <a:lumOff val="80000"/>
                      </a:schemeClr>
                    </a:solidFill>
                  </a:tcPr>
                </a:tc>
                <a:tc>
                  <a:txBody>
                    <a:bodyPr/>
                    <a:lstStyle/>
                    <a:p>
                      <a:pPr algn="l">
                        <a:lnSpc>
                          <a:spcPct val="115000"/>
                        </a:lnSpc>
                        <a:spcAft>
                          <a:spcPts val="1000"/>
                        </a:spcAft>
                      </a:pPr>
                      <a:endParaRPr lang="es-MX" sz="1800" dirty="0">
                        <a:solidFill>
                          <a:schemeClr val="tx1"/>
                        </a:solidFill>
                        <a:effectLst/>
                        <a:latin typeface="+mn-lt"/>
                      </a:endParaRPr>
                    </a:p>
                    <a:p>
                      <a:pPr algn="l">
                        <a:lnSpc>
                          <a:spcPct val="115000"/>
                        </a:lnSpc>
                        <a:spcAft>
                          <a:spcPts val="1000"/>
                        </a:spcAft>
                      </a:pPr>
                      <a:endParaRPr lang="es-MX" sz="1800" dirty="0">
                        <a:solidFill>
                          <a:schemeClr val="tx1"/>
                        </a:solidFill>
                        <a:effectLst/>
                        <a:latin typeface="+mn-lt"/>
                      </a:endParaRPr>
                    </a:p>
                    <a:p>
                      <a:pPr algn="l">
                        <a:lnSpc>
                          <a:spcPct val="115000"/>
                        </a:lnSpc>
                        <a:spcAft>
                          <a:spcPts val="1000"/>
                        </a:spcAft>
                      </a:pPr>
                      <a:endParaRPr lang="es-MX" sz="1800" dirty="0">
                        <a:solidFill>
                          <a:schemeClr val="tx1"/>
                        </a:solidFill>
                        <a:effectLst/>
                        <a:latin typeface="+mn-lt"/>
                      </a:endParaRPr>
                    </a:p>
                    <a:p>
                      <a:pPr algn="l">
                        <a:lnSpc>
                          <a:spcPct val="115000"/>
                        </a:lnSpc>
                        <a:spcAft>
                          <a:spcPts val="1000"/>
                        </a:spcAft>
                      </a:pPr>
                      <a:r>
                        <a:rPr lang="es-MX" sz="1800" dirty="0">
                          <a:solidFill>
                            <a:schemeClr val="tx1"/>
                          </a:solidFill>
                          <a:effectLst/>
                          <a:latin typeface="+mn-lt"/>
                        </a:rPr>
                        <a:t>Esclavitud, Azúcar, Comercio</a:t>
                      </a:r>
                      <a:endParaRPr lang="es-CU" sz="1800" dirty="0">
                        <a:solidFill>
                          <a:schemeClr val="tx1"/>
                        </a:solidFill>
                        <a:effectLst/>
                        <a:latin typeface="+mn-lt"/>
                        <a:ea typeface="Times New Roman" panose="02020603050405020304" pitchFamily="18" charset="0"/>
                        <a:cs typeface="Times New Roman" panose="02020603050405020304" pitchFamily="18" charset="0"/>
                      </a:endParaRPr>
                    </a:p>
                  </a:txBody>
                  <a:tcPr marL="38576" marR="38576" marT="0" marB="0">
                    <a:solidFill>
                      <a:schemeClr val="tx2">
                        <a:lumMod val="20000"/>
                        <a:lumOff val="80000"/>
                      </a:schemeClr>
                    </a:solidFill>
                  </a:tcPr>
                </a:tc>
                <a:extLst>
                  <a:ext uri="{0D108BD9-81ED-4DB2-BD59-A6C34878D82A}">
                    <a16:rowId xmlns:a16="http://schemas.microsoft.com/office/drawing/2014/main" val="4201449913"/>
                  </a:ext>
                </a:extLst>
              </a:tr>
              <a:tr h="1936651">
                <a:tc>
                  <a:txBody>
                    <a:bodyPr/>
                    <a:lstStyle/>
                    <a:p>
                      <a:pPr algn="l">
                        <a:lnSpc>
                          <a:spcPct val="115000"/>
                        </a:lnSpc>
                        <a:spcAft>
                          <a:spcPts val="1000"/>
                        </a:spcAft>
                      </a:pPr>
                      <a:r>
                        <a:rPr lang="es-MX" sz="1800" dirty="0">
                          <a:solidFill>
                            <a:schemeClr val="bg1"/>
                          </a:solidFill>
                          <a:effectLst/>
                          <a:latin typeface="+mn-lt"/>
                        </a:rPr>
                        <a:t>S. Mitad  XX</a:t>
                      </a:r>
                      <a:endParaRPr lang="es-CU" sz="1800" dirty="0">
                        <a:solidFill>
                          <a:schemeClr val="bg1"/>
                        </a:solidFill>
                        <a:effectLst/>
                        <a:latin typeface="+mn-lt"/>
                        <a:ea typeface="Times New Roman" panose="02020603050405020304" pitchFamily="18" charset="0"/>
                        <a:cs typeface="Times New Roman" panose="02020603050405020304" pitchFamily="18" charset="0"/>
                      </a:endParaRPr>
                    </a:p>
                  </a:txBody>
                  <a:tcPr marL="38576" marR="38576" marT="0" marB="0"/>
                </a:tc>
                <a:tc>
                  <a:txBody>
                    <a:bodyPr/>
                    <a:lstStyle/>
                    <a:p>
                      <a:pPr algn="l">
                        <a:lnSpc>
                          <a:spcPct val="115000"/>
                        </a:lnSpc>
                        <a:spcAft>
                          <a:spcPts val="1000"/>
                        </a:spcAft>
                      </a:pPr>
                      <a:r>
                        <a:rPr lang="es-MX" sz="1800" b="1" dirty="0">
                          <a:solidFill>
                            <a:schemeClr val="tx1"/>
                          </a:solidFill>
                          <a:effectLst/>
                          <a:latin typeface="+mn-lt"/>
                        </a:rPr>
                        <a:t>Plan Varona.  UH, UO, UCLV. Pocas instituciones de investigación</a:t>
                      </a:r>
                      <a:endParaRPr lang="es-CU" sz="1800" b="1" dirty="0">
                        <a:solidFill>
                          <a:schemeClr val="tx1"/>
                        </a:solidFill>
                        <a:effectLst/>
                        <a:latin typeface="+mn-lt"/>
                      </a:endParaRPr>
                    </a:p>
                    <a:p>
                      <a:pPr algn="l">
                        <a:lnSpc>
                          <a:spcPct val="115000"/>
                        </a:lnSpc>
                        <a:spcAft>
                          <a:spcPts val="1000"/>
                        </a:spcAft>
                      </a:pPr>
                      <a:r>
                        <a:rPr lang="es-MX" sz="1800" b="1" dirty="0">
                          <a:solidFill>
                            <a:schemeClr val="tx1"/>
                          </a:solidFill>
                          <a:effectLst/>
                          <a:latin typeface="+mn-lt"/>
                        </a:rPr>
                        <a:t>Desarrollos en medicina, arquitectura y otros.</a:t>
                      </a:r>
                      <a:endParaRPr lang="es-CU" sz="1800" b="1" dirty="0">
                        <a:solidFill>
                          <a:schemeClr val="tx1"/>
                        </a:solidFill>
                        <a:effectLst/>
                        <a:latin typeface="+mn-lt"/>
                        <a:ea typeface="Times New Roman" panose="02020603050405020304" pitchFamily="18" charset="0"/>
                        <a:cs typeface="Times New Roman" panose="02020603050405020304" pitchFamily="18" charset="0"/>
                      </a:endParaRPr>
                    </a:p>
                  </a:txBody>
                  <a:tcPr marL="38576" marR="38576" marT="0" marB="0"/>
                </a:tc>
                <a:tc>
                  <a:txBody>
                    <a:bodyPr/>
                    <a:lstStyle/>
                    <a:p>
                      <a:pPr algn="l">
                        <a:lnSpc>
                          <a:spcPct val="115000"/>
                        </a:lnSpc>
                        <a:spcAft>
                          <a:spcPts val="1000"/>
                        </a:spcAft>
                      </a:pPr>
                      <a:r>
                        <a:rPr lang="es-MX" sz="1800" b="1" dirty="0">
                          <a:solidFill>
                            <a:schemeClr val="tx1"/>
                          </a:solidFill>
                          <a:effectLst/>
                          <a:latin typeface="+mn-lt"/>
                        </a:rPr>
                        <a:t>República. Subordinación a EUA</a:t>
                      </a:r>
                      <a:endParaRPr lang="es-CU" sz="1800" b="1" dirty="0">
                        <a:solidFill>
                          <a:schemeClr val="tx1"/>
                        </a:solidFill>
                        <a:effectLst/>
                        <a:latin typeface="+mn-lt"/>
                        <a:ea typeface="Times New Roman" panose="02020603050405020304" pitchFamily="18" charset="0"/>
                        <a:cs typeface="Times New Roman" panose="02020603050405020304" pitchFamily="18" charset="0"/>
                      </a:endParaRPr>
                    </a:p>
                  </a:txBody>
                  <a:tcPr marL="38576" marR="38576" marT="0" marB="0"/>
                </a:tc>
                <a:tc>
                  <a:txBody>
                    <a:bodyPr/>
                    <a:lstStyle/>
                    <a:p>
                      <a:pPr algn="l">
                        <a:lnSpc>
                          <a:spcPct val="115000"/>
                        </a:lnSpc>
                        <a:spcAft>
                          <a:spcPts val="1000"/>
                        </a:spcAft>
                      </a:pPr>
                      <a:r>
                        <a:rPr lang="es-MX" sz="1800" b="1" dirty="0" err="1">
                          <a:solidFill>
                            <a:schemeClr val="tx1"/>
                          </a:solidFill>
                          <a:effectLst/>
                          <a:latin typeface="+mn-lt"/>
                        </a:rPr>
                        <a:t>Monoproductor</a:t>
                      </a:r>
                      <a:r>
                        <a:rPr lang="es-MX" sz="1800" b="1" dirty="0">
                          <a:solidFill>
                            <a:schemeClr val="tx1"/>
                          </a:solidFill>
                          <a:effectLst/>
                          <a:latin typeface="+mn-lt"/>
                        </a:rPr>
                        <a:t>, Dependencia tecnológica, modernización</a:t>
                      </a:r>
                      <a:endParaRPr lang="es-CU" sz="1800" b="1" dirty="0">
                        <a:solidFill>
                          <a:schemeClr val="tx1"/>
                        </a:solidFill>
                        <a:effectLst/>
                        <a:latin typeface="+mn-lt"/>
                        <a:ea typeface="Times New Roman" panose="02020603050405020304" pitchFamily="18" charset="0"/>
                        <a:cs typeface="Times New Roman" panose="02020603050405020304" pitchFamily="18" charset="0"/>
                      </a:endParaRPr>
                    </a:p>
                  </a:txBody>
                  <a:tcPr marL="38576" marR="38576" marT="0" marB="0"/>
                </a:tc>
                <a:extLst>
                  <a:ext uri="{0D108BD9-81ED-4DB2-BD59-A6C34878D82A}">
                    <a16:rowId xmlns:a16="http://schemas.microsoft.com/office/drawing/2014/main" val="307530530"/>
                  </a:ext>
                </a:extLst>
              </a:tr>
            </a:tbl>
          </a:graphicData>
        </a:graphic>
      </p:graphicFrame>
    </p:spTree>
    <p:extLst>
      <p:ext uri="{BB962C8B-B14F-4D97-AF65-F5344CB8AC3E}">
        <p14:creationId xmlns:p14="http://schemas.microsoft.com/office/powerpoint/2010/main" val="1243896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rotWithShape="1">
          <a:gsLst>
            <a:gs pos="11000">
              <a:srgbClr val="00B0F0"/>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E9A050-07B7-F6A0-6362-44340602EBA1}"/>
              </a:ext>
            </a:extLst>
          </p:cNvPr>
          <p:cNvSpPr>
            <a:spLocks noGrp="1"/>
          </p:cNvSpPr>
          <p:nvPr>
            <p:ph type="title"/>
          </p:nvPr>
        </p:nvSpPr>
        <p:spPr>
          <a:xfrm>
            <a:off x="3287689" y="857251"/>
            <a:ext cx="5388143" cy="869789"/>
          </a:xfrm>
        </p:spPr>
        <p:txBody>
          <a:bodyPr>
            <a:normAutofit/>
          </a:bodyPr>
          <a:lstStyle/>
          <a:p>
            <a:r>
              <a:rPr lang="es-ES" b="1" dirty="0">
                <a:solidFill>
                  <a:schemeClr val="tx1"/>
                </a:solidFill>
              </a:rPr>
              <a:t>Ciencia, política, economía: Cuba</a:t>
            </a:r>
            <a:endParaRPr lang="es-CU" b="1" dirty="0"/>
          </a:p>
        </p:txBody>
      </p:sp>
      <p:graphicFrame>
        <p:nvGraphicFramePr>
          <p:cNvPr id="4" name="Marcador de contenido 3">
            <a:extLst>
              <a:ext uri="{FF2B5EF4-FFF2-40B4-BE49-F238E27FC236}">
                <a16:creationId xmlns:a16="http://schemas.microsoft.com/office/drawing/2014/main" id="{C7E63AF4-DCD3-777B-B391-1183DC7CD16A}"/>
              </a:ext>
            </a:extLst>
          </p:cNvPr>
          <p:cNvGraphicFramePr>
            <a:graphicFrameLocks noGrp="1"/>
          </p:cNvGraphicFramePr>
          <p:nvPr>
            <p:ph idx="1"/>
            <p:extLst>
              <p:ext uri="{D42A27DB-BD31-4B8C-83A1-F6EECF244321}">
                <p14:modId xmlns:p14="http://schemas.microsoft.com/office/powerpoint/2010/main" val="1836923616"/>
              </p:ext>
            </p:extLst>
          </p:nvPr>
        </p:nvGraphicFramePr>
        <p:xfrm>
          <a:off x="323558" y="1727039"/>
          <a:ext cx="11577710" cy="4433840"/>
        </p:xfrm>
        <a:graphic>
          <a:graphicData uri="http://schemas.openxmlformats.org/drawingml/2006/table">
            <a:tbl>
              <a:tblPr firstRow="1" firstCol="1" bandRow="1">
                <a:tableStyleId>{5C22544A-7EE6-4342-B048-85BDC9FD1C3A}</a:tableStyleId>
              </a:tblPr>
              <a:tblGrid>
                <a:gridCol w="1163732">
                  <a:extLst>
                    <a:ext uri="{9D8B030D-6E8A-4147-A177-3AD203B41FA5}">
                      <a16:colId xmlns:a16="http://schemas.microsoft.com/office/drawing/2014/main" val="2398258473"/>
                    </a:ext>
                  </a:extLst>
                </a:gridCol>
                <a:gridCol w="3214475">
                  <a:extLst>
                    <a:ext uri="{9D8B030D-6E8A-4147-A177-3AD203B41FA5}">
                      <a16:colId xmlns:a16="http://schemas.microsoft.com/office/drawing/2014/main" val="3583142429"/>
                    </a:ext>
                  </a:extLst>
                </a:gridCol>
                <a:gridCol w="4019265">
                  <a:extLst>
                    <a:ext uri="{9D8B030D-6E8A-4147-A177-3AD203B41FA5}">
                      <a16:colId xmlns:a16="http://schemas.microsoft.com/office/drawing/2014/main" val="289036175"/>
                    </a:ext>
                  </a:extLst>
                </a:gridCol>
                <a:gridCol w="3180238">
                  <a:extLst>
                    <a:ext uri="{9D8B030D-6E8A-4147-A177-3AD203B41FA5}">
                      <a16:colId xmlns:a16="http://schemas.microsoft.com/office/drawing/2014/main" val="3413585944"/>
                    </a:ext>
                  </a:extLst>
                </a:gridCol>
              </a:tblGrid>
              <a:tr h="4433840">
                <a:tc>
                  <a:txBody>
                    <a:bodyPr/>
                    <a:lstStyle/>
                    <a:p>
                      <a:pPr algn="l">
                        <a:lnSpc>
                          <a:spcPct val="115000"/>
                        </a:lnSpc>
                        <a:spcAft>
                          <a:spcPts val="1000"/>
                        </a:spcAft>
                      </a:pPr>
                      <a:r>
                        <a:rPr lang="es-MX" sz="1600" dirty="0">
                          <a:solidFill>
                            <a:schemeClr val="bg1"/>
                          </a:solidFill>
                          <a:effectLst/>
                          <a:latin typeface="+mn-lt"/>
                        </a:rPr>
                        <a:t>2da. Mitad</a:t>
                      </a:r>
                      <a:endParaRPr lang="es-CU" sz="1600" dirty="0">
                        <a:solidFill>
                          <a:schemeClr val="bg1"/>
                        </a:solidFill>
                        <a:effectLst/>
                        <a:latin typeface="+mn-lt"/>
                      </a:endParaRPr>
                    </a:p>
                    <a:p>
                      <a:pPr algn="l">
                        <a:lnSpc>
                          <a:spcPct val="115000"/>
                        </a:lnSpc>
                        <a:spcAft>
                          <a:spcPts val="1000"/>
                        </a:spcAft>
                      </a:pPr>
                      <a:r>
                        <a:rPr lang="es-MX" sz="1600" dirty="0">
                          <a:solidFill>
                            <a:schemeClr val="bg1"/>
                          </a:solidFill>
                          <a:effectLst/>
                          <a:latin typeface="+mn-lt"/>
                        </a:rPr>
                        <a:t>S.XX (</a:t>
                      </a:r>
                      <a:r>
                        <a:rPr lang="es-MX" sz="1600" dirty="0" err="1">
                          <a:solidFill>
                            <a:schemeClr val="bg1"/>
                          </a:solidFill>
                          <a:effectLst/>
                          <a:latin typeface="+mn-lt"/>
                        </a:rPr>
                        <a:t>cont</a:t>
                      </a:r>
                      <a:r>
                        <a:rPr lang="es-MX" sz="1600" dirty="0">
                          <a:solidFill>
                            <a:schemeClr val="bg1"/>
                          </a:solidFill>
                          <a:effectLst/>
                          <a:latin typeface="+mn-lt"/>
                        </a:rPr>
                        <a:t>)</a:t>
                      </a:r>
                      <a:endParaRPr lang="es-CU" sz="1600" dirty="0">
                        <a:solidFill>
                          <a:schemeClr val="bg1"/>
                        </a:solidFill>
                        <a:effectLst/>
                        <a:latin typeface="+mn-lt"/>
                        <a:ea typeface="Times New Roman" panose="02020603050405020304" pitchFamily="18" charset="0"/>
                        <a:cs typeface="Times New Roman" panose="02020603050405020304" pitchFamily="18" charset="0"/>
                      </a:endParaRPr>
                    </a:p>
                  </a:txBody>
                  <a:tcPr marL="32618" marR="32618" marT="0" marB="0">
                    <a:solidFill>
                      <a:srgbClr val="0070C0"/>
                    </a:solidFill>
                  </a:tcPr>
                </a:tc>
                <a:tc>
                  <a:txBody>
                    <a:bodyPr/>
                    <a:lstStyle/>
                    <a:p>
                      <a:pPr algn="l">
                        <a:lnSpc>
                          <a:spcPct val="115000"/>
                        </a:lnSpc>
                        <a:spcAft>
                          <a:spcPts val="1000"/>
                        </a:spcAft>
                      </a:pPr>
                      <a:r>
                        <a:rPr lang="es-MX" sz="2000" dirty="0">
                          <a:solidFill>
                            <a:schemeClr val="tx1"/>
                          </a:solidFill>
                          <a:effectLst/>
                          <a:latin typeface="+mn-lt"/>
                        </a:rPr>
                        <a:t>Alfabetización.</a:t>
                      </a:r>
                      <a:r>
                        <a:rPr lang="es-MX" sz="2000" baseline="0" dirty="0">
                          <a:solidFill>
                            <a:schemeClr val="tx1"/>
                          </a:solidFill>
                          <a:effectLst/>
                          <a:latin typeface="+mn-lt"/>
                        </a:rPr>
                        <a:t> Política educacional.</a:t>
                      </a:r>
                      <a:endParaRPr lang="es-MX"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Reforma Universitaria 1962.</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ACC 1962</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Ministerio  Industrias</a:t>
                      </a:r>
                    </a:p>
                    <a:p>
                      <a:pPr algn="l">
                        <a:lnSpc>
                          <a:spcPct val="115000"/>
                        </a:lnSpc>
                        <a:spcAft>
                          <a:spcPts val="1000"/>
                        </a:spcAft>
                      </a:pPr>
                      <a:r>
                        <a:rPr lang="es-MX" sz="2000" dirty="0">
                          <a:solidFill>
                            <a:schemeClr val="tx1"/>
                          </a:solidFill>
                          <a:effectLst/>
                          <a:latin typeface="+mn-lt"/>
                        </a:rPr>
                        <a:t>UH 1966-1972</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Creación base científica nacional</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Política Científica -1975</a:t>
                      </a:r>
                    </a:p>
                    <a:p>
                      <a:pPr algn="l">
                        <a:lnSpc>
                          <a:spcPct val="115000"/>
                        </a:lnSpc>
                        <a:spcAft>
                          <a:spcPts val="1000"/>
                        </a:spcAft>
                      </a:pPr>
                      <a:r>
                        <a:rPr lang="es-MX" sz="2000" dirty="0">
                          <a:solidFill>
                            <a:schemeClr val="tx1"/>
                          </a:solidFill>
                          <a:effectLst/>
                          <a:latin typeface="+mn-lt"/>
                        </a:rPr>
                        <a:t>Industria Biotecnológica</a:t>
                      </a:r>
                      <a:endParaRPr lang="es-CU" sz="2000" dirty="0">
                        <a:solidFill>
                          <a:schemeClr val="tx1"/>
                        </a:solidFill>
                        <a:effectLst/>
                        <a:latin typeface="+mn-lt"/>
                        <a:ea typeface="Times New Roman" panose="02020603050405020304" pitchFamily="18" charset="0"/>
                        <a:cs typeface="Times New Roman" panose="02020603050405020304" pitchFamily="18" charset="0"/>
                      </a:endParaRPr>
                    </a:p>
                  </a:txBody>
                  <a:tcPr marL="32618" marR="32618" marT="0" marB="0">
                    <a:solidFill>
                      <a:schemeClr val="tx2">
                        <a:lumMod val="20000"/>
                        <a:lumOff val="80000"/>
                      </a:schemeClr>
                    </a:solidFill>
                  </a:tcPr>
                </a:tc>
                <a:tc>
                  <a:txBody>
                    <a:bodyPr/>
                    <a:lstStyle/>
                    <a:p>
                      <a:pPr algn="l">
                        <a:lnSpc>
                          <a:spcPct val="115000"/>
                        </a:lnSpc>
                        <a:spcAft>
                          <a:spcPts val="1000"/>
                        </a:spcAft>
                      </a:pPr>
                      <a:r>
                        <a:rPr lang="es-MX" sz="2000" dirty="0">
                          <a:solidFill>
                            <a:schemeClr val="tx1"/>
                          </a:solidFill>
                          <a:effectLst/>
                          <a:latin typeface="+mn-lt"/>
                        </a:rPr>
                        <a:t> </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Triunfo de la Revolución</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Proyecto Socialista</a:t>
                      </a:r>
                      <a:endParaRPr lang="es-CU" sz="2000" dirty="0">
                        <a:solidFill>
                          <a:schemeClr val="tx1"/>
                        </a:solidFill>
                        <a:effectLst/>
                        <a:latin typeface="+mn-lt"/>
                      </a:endParaRPr>
                    </a:p>
                    <a:p>
                      <a:pPr algn="l">
                        <a:lnSpc>
                          <a:spcPct val="115000"/>
                        </a:lnSpc>
                        <a:spcAft>
                          <a:spcPts val="1000"/>
                        </a:spcAft>
                      </a:pPr>
                      <a:r>
                        <a:rPr lang="es-ES" sz="2000" dirty="0">
                          <a:solidFill>
                            <a:schemeClr val="tx1"/>
                          </a:solidFill>
                          <a:effectLst/>
                          <a:latin typeface="+mn-lt"/>
                        </a:rPr>
                        <a:t>Alianza campo socialista</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Caída campo socialista</a:t>
                      </a:r>
                    </a:p>
                    <a:p>
                      <a:pPr algn="l">
                        <a:lnSpc>
                          <a:spcPct val="115000"/>
                        </a:lnSpc>
                        <a:spcAft>
                          <a:spcPts val="1000"/>
                        </a:spcAft>
                      </a:pPr>
                      <a:r>
                        <a:rPr lang="es-MX" sz="2000" dirty="0">
                          <a:solidFill>
                            <a:schemeClr val="tx1"/>
                          </a:solidFill>
                          <a:effectLst/>
                          <a:latin typeface="+mn-lt"/>
                        </a:rPr>
                        <a:t>Período especial</a:t>
                      </a:r>
                      <a:endParaRPr lang="es-CU" sz="2000" dirty="0">
                        <a:solidFill>
                          <a:schemeClr val="tx1"/>
                        </a:solidFill>
                        <a:effectLst/>
                        <a:latin typeface="+mn-lt"/>
                        <a:ea typeface="Times New Roman" panose="02020603050405020304" pitchFamily="18" charset="0"/>
                        <a:cs typeface="Times New Roman" panose="02020603050405020304" pitchFamily="18" charset="0"/>
                      </a:endParaRPr>
                    </a:p>
                  </a:txBody>
                  <a:tcPr marL="32618" marR="32618" marT="0" marB="0">
                    <a:solidFill>
                      <a:schemeClr val="tx2">
                        <a:lumMod val="20000"/>
                        <a:lumOff val="80000"/>
                      </a:schemeClr>
                    </a:solidFill>
                  </a:tcPr>
                </a:tc>
                <a:tc>
                  <a:txBody>
                    <a:bodyPr/>
                    <a:lstStyle/>
                    <a:p>
                      <a:pPr algn="l">
                        <a:lnSpc>
                          <a:spcPct val="115000"/>
                        </a:lnSpc>
                        <a:spcAft>
                          <a:spcPts val="1000"/>
                        </a:spcAft>
                      </a:pPr>
                      <a:r>
                        <a:rPr lang="es-MX" sz="2000" dirty="0">
                          <a:solidFill>
                            <a:schemeClr val="tx1"/>
                          </a:solidFill>
                          <a:effectLst/>
                          <a:latin typeface="+mn-lt"/>
                        </a:rPr>
                        <a:t> </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Reforma agraria. Industrialización.</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CAME</a:t>
                      </a:r>
                      <a:endParaRPr lang="es-CU" sz="2000" dirty="0">
                        <a:solidFill>
                          <a:schemeClr val="tx1"/>
                        </a:solidFill>
                        <a:effectLst/>
                        <a:latin typeface="+mn-lt"/>
                      </a:endParaRPr>
                    </a:p>
                    <a:p>
                      <a:pPr algn="l">
                        <a:lnSpc>
                          <a:spcPct val="115000"/>
                        </a:lnSpc>
                        <a:spcAft>
                          <a:spcPts val="1000"/>
                        </a:spcAft>
                      </a:pPr>
                      <a:r>
                        <a:rPr lang="es-MX" sz="2000" dirty="0">
                          <a:solidFill>
                            <a:schemeClr val="tx1"/>
                          </a:solidFill>
                          <a:effectLst/>
                          <a:latin typeface="+mn-lt"/>
                        </a:rPr>
                        <a:t>Bloqueo norteamericano</a:t>
                      </a:r>
                      <a:endParaRPr lang="es-CU" sz="2000" dirty="0">
                        <a:solidFill>
                          <a:schemeClr val="tx1"/>
                        </a:solidFill>
                        <a:effectLst/>
                        <a:latin typeface="+mn-lt"/>
                        <a:ea typeface="Times New Roman" panose="02020603050405020304" pitchFamily="18" charset="0"/>
                        <a:cs typeface="Times New Roman" panose="02020603050405020304" pitchFamily="18" charset="0"/>
                      </a:endParaRPr>
                    </a:p>
                  </a:txBody>
                  <a:tcPr marL="32618" marR="32618" marT="0" marB="0">
                    <a:solidFill>
                      <a:schemeClr val="tx2">
                        <a:lumMod val="20000"/>
                        <a:lumOff val="80000"/>
                      </a:schemeClr>
                    </a:solidFill>
                  </a:tcPr>
                </a:tc>
                <a:extLst>
                  <a:ext uri="{0D108BD9-81ED-4DB2-BD59-A6C34878D82A}">
                    <a16:rowId xmlns:a16="http://schemas.microsoft.com/office/drawing/2014/main" val="1297023762"/>
                  </a:ext>
                </a:extLst>
              </a:tr>
            </a:tbl>
          </a:graphicData>
        </a:graphic>
      </p:graphicFrame>
    </p:spTree>
    <p:extLst>
      <p:ext uri="{BB962C8B-B14F-4D97-AF65-F5344CB8AC3E}">
        <p14:creationId xmlns:p14="http://schemas.microsoft.com/office/powerpoint/2010/main" val="22933881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24000" y="0"/>
            <a:ext cx="9144000" cy="908720"/>
          </a:xfrm>
          <a:prstGeom prst="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s-ES" sz="4400" b="1" dirty="0">
                <a:solidFill>
                  <a:srgbClr val="002060"/>
                </a:solidFill>
                <a:effectLst>
                  <a:outerShdw blurRad="38100" dist="38100" dir="2700000" algn="tl">
                    <a:srgbClr val="000000">
                      <a:alpha val="43137"/>
                    </a:srgbClr>
                  </a:outerShdw>
                </a:effectLst>
                <a:latin typeface="Calibri"/>
              </a:rPr>
              <a:t>CIENCIA    E   INNOVACIÓN</a:t>
            </a:r>
          </a:p>
        </p:txBody>
      </p:sp>
      <p:cxnSp>
        <p:nvCxnSpPr>
          <p:cNvPr id="7" name="6 Conector recto"/>
          <p:cNvCxnSpPr/>
          <p:nvPr/>
        </p:nvCxnSpPr>
        <p:spPr>
          <a:xfrm>
            <a:off x="1524000" y="908720"/>
            <a:ext cx="9144000" cy="0"/>
          </a:xfrm>
          <a:prstGeom prst="line">
            <a:avLst/>
          </a:prstGeom>
          <a:ln w="88900" cmpd="tri">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5" name="Rectángulo: esquinas redondeadas 6">
            <a:extLst>
              <a:ext uri="{FF2B5EF4-FFF2-40B4-BE49-F238E27FC236}">
                <a16:creationId xmlns:a16="http://schemas.microsoft.com/office/drawing/2014/main" id="{990CFED9-CF00-481B-B480-01EBBFF517BC}"/>
              </a:ext>
            </a:extLst>
          </p:cNvPr>
          <p:cNvSpPr/>
          <p:nvPr/>
        </p:nvSpPr>
        <p:spPr>
          <a:xfrm>
            <a:off x="6240016" y="1581114"/>
            <a:ext cx="4032448" cy="2928006"/>
          </a:xfrm>
          <a:prstGeom prst="roundRect">
            <a:avLst/>
          </a:prstGeom>
          <a:solidFill>
            <a:schemeClr val="accent1">
              <a:lumMod val="20000"/>
              <a:lumOff val="80000"/>
            </a:schemeClr>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s-MX" sz="2000" b="1" dirty="0">
                <a:solidFill>
                  <a:srgbClr val="002060"/>
                </a:solidFill>
                <a:latin typeface="Franklin Gothic Medium" pitchFamily="34" charset="0"/>
              </a:rPr>
              <a:t>Es la aplicación de </a:t>
            </a:r>
            <a:r>
              <a:rPr lang="es-MX" sz="2000" b="1" dirty="0">
                <a:solidFill>
                  <a:srgbClr val="FF0000"/>
                </a:solidFill>
                <a:latin typeface="Franklin Gothic Medium" pitchFamily="34" charset="0"/>
              </a:rPr>
              <a:t>nuevas ideas, conceptos, productos, servicios y prácticas</a:t>
            </a:r>
            <a:r>
              <a:rPr lang="es-MX" sz="2000" b="1" dirty="0">
                <a:solidFill>
                  <a:prstClr val="black"/>
                </a:solidFill>
                <a:latin typeface="Franklin Gothic Medium" pitchFamily="34" charset="0"/>
              </a:rPr>
              <a:t> </a:t>
            </a:r>
            <a:r>
              <a:rPr lang="es-MX" sz="2000" b="1" dirty="0">
                <a:solidFill>
                  <a:srgbClr val="002060"/>
                </a:solidFill>
                <a:latin typeface="Franklin Gothic Medium" pitchFamily="34" charset="0"/>
              </a:rPr>
              <a:t>con la intención de ser útiles para el </a:t>
            </a:r>
            <a:r>
              <a:rPr lang="es-MX" sz="2000" b="1" dirty="0">
                <a:solidFill>
                  <a:srgbClr val="FF0000"/>
                </a:solidFill>
                <a:latin typeface="Franklin Gothic Medium" pitchFamily="34" charset="0"/>
              </a:rPr>
              <a:t>incremento</a:t>
            </a:r>
            <a:r>
              <a:rPr lang="es-MX" sz="2000" b="1" dirty="0">
                <a:solidFill>
                  <a:prstClr val="black"/>
                </a:solidFill>
                <a:latin typeface="Franklin Gothic Medium" pitchFamily="34" charset="0"/>
              </a:rPr>
              <a:t> </a:t>
            </a:r>
            <a:r>
              <a:rPr lang="es-MX" sz="2000" b="1" dirty="0">
                <a:solidFill>
                  <a:srgbClr val="002060"/>
                </a:solidFill>
                <a:latin typeface="Franklin Gothic Medium" pitchFamily="34" charset="0"/>
              </a:rPr>
              <a:t>de la productividad y la competitividad. </a:t>
            </a:r>
          </a:p>
        </p:txBody>
      </p:sp>
      <p:sp>
        <p:nvSpPr>
          <p:cNvPr id="6" name="Rectángulo: esquinas redondeadas 6">
            <a:extLst>
              <a:ext uri="{FF2B5EF4-FFF2-40B4-BE49-F238E27FC236}">
                <a16:creationId xmlns:a16="http://schemas.microsoft.com/office/drawing/2014/main" id="{990CFED9-CF00-481B-B480-01EBBFF517BC}"/>
              </a:ext>
            </a:extLst>
          </p:cNvPr>
          <p:cNvSpPr/>
          <p:nvPr/>
        </p:nvSpPr>
        <p:spPr>
          <a:xfrm>
            <a:off x="1922755" y="1571061"/>
            <a:ext cx="4029229" cy="2923149"/>
          </a:xfrm>
          <a:prstGeom prst="roundRect">
            <a:avLst/>
          </a:prstGeom>
          <a:solidFill>
            <a:schemeClr val="accent1">
              <a:lumMod val="20000"/>
              <a:lumOff val="80000"/>
            </a:schemeClr>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lgn="ctr">
              <a:defRPr/>
            </a:pPr>
            <a:r>
              <a:rPr lang="es-CR" sz="2000" b="1" dirty="0">
                <a:solidFill>
                  <a:srgbClr val="002060"/>
                </a:solidFill>
                <a:latin typeface="Franklin Gothic Medium" pitchFamily="34" charset="0"/>
              </a:rPr>
              <a:t>Esfera de la </a:t>
            </a:r>
            <a:r>
              <a:rPr lang="es-CR" sz="2000" b="1" dirty="0">
                <a:solidFill>
                  <a:srgbClr val="FF0000"/>
                </a:solidFill>
                <a:latin typeface="Franklin Gothic Medium" pitchFamily="34" charset="0"/>
              </a:rPr>
              <a:t>actividad investigativa </a:t>
            </a:r>
            <a:r>
              <a:rPr lang="es-CR" sz="2000" b="1" dirty="0">
                <a:solidFill>
                  <a:srgbClr val="002060"/>
                </a:solidFill>
                <a:latin typeface="Franklin Gothic Medium" pitchFamily="34" charset="0"/>
              </a:rPr>
              <a:t>dirigida a la adquisición de </a:t>
            </a:r>
            <a:r>
              <a:rPr lang="es-CR" sz="2000" b="1" dirty="0">
                <a:solidFill>
                  <a:srgbClr val="FF0000"/>
                </a:solidFill>
                <a:latin typeface="Franklin Gothic Medium" pitchFamily="34" charset="0"/>
              </a:rPr>
              <a:t>nuevos conocimientos</a:t>
            </a:r>
            <a:r>
              <a:rPr lang="es-CR" sz="2000" b="1" dirty="0">
                <a:solidFill>
                  <a:prstClr val="black"/>
                </a:solidFill>
                <a:latin typeface="Franklin Gothic Medium" pitchFamily="34" charset="0"/>
              </a:rPr>
              <a:t> </a:t>
            </a:r>
            <a:r>
              <a:rPr lang="es-CR" sz="2000" b="1" dirty="0">
                <a:solidFill>
                  <a:srgbClr val="002060"/>
                </a:solidFill>
                <a:latin typeface="Franklin Gothic Medium" pitchFamily="34" charset="0"/>
              </a:rPr>
              <a:t>sobre la naturaleza, la sociedad y el pensamiento humano, que incluye todas las condiciones y elementos necesarios para ello.</a:t>
            </a:r>
          </a:p>
        </p:txBody>
      </p:sp>
      <p:sp>
        <p:nvSpPr>
          <p:cNvPr id="8" name="Flecha: hacia abajo 6">
            <a:extLst>
              <a:ext uri="{FF2B5EF4-FFF2-40B4-BE49-F238E27FC236}">
                <a16:creationId xmlns:a16="http://schemas.microsoft.com/office/drawing/2014/main" id="{56560BD6-373C-4427-8E83-FC8A5FF5ED6A}"/>
              </a:ext>
            </a:extLst>
          </p:cNvPr>
          <p:cNvSpPr/>
          <p:nvPr/>
        </p:nvSpPr>
        <p:spPr>
          <a:xfrm>
            <a:off x="3359696" y="980729"/>
            <a:ext cx="696034" cy="564429"/>
          </a:xfrm>
          <a:prstGeom prst="downArrow">
            <a:avLst>
              <a:gd name="adj1" fmla="val 65014"/>
              <a:gd name="adj2" fmla="val 50000"/>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x-none" dirty="0">
              <a:solidFill>
                <a:prstClr val="white"/>
              </a:solidFill>
              <a:latin typeface="Calibri"/>
            </a:endParaRPr>
          </a:p>
        </p:txBody>
      </p:sp>
      <p:sp>
        <p:nvSpPr>
          <p:cNvPr id="9" name="Flecha: hacia abajo 6">
            <a:extLst>
              <a:ext uri="{FF2B5EF4-FFF2-40B4-BE49-F238E27FC236}">
                <a16:creationId xmlns:a16="http://schemas.microsoft.com/office/drawing/2014/main" id="{56560BD6-373C-4427-8E83-FC8A5FF5ED6A}"/>
              </a:ext>
            </a:extLst>
          </p:cNvPr>
          <p:cNvSpPr/>
          <p:nvPr/>
        </p:nvSpPr>
        <p:spPr>
          <a:xfrm>
            <a:off x="7848238" y="980729"/>
            <a:ext cx="696034" cy="564429"/>
          </a:xfrm>
          <a:prstGeom prst="downArrow">
            <a:avLst>
              <a:gd name="adj1" fmla="val 65014"/>
              <a:gd name="adj2" fmla="val 50000"/>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x-none" dirty="0">
              <a:solidFill>
                <a:prstClr val="white"/>
              </a:solidFill>
              <a:latin typeface="Calibri"/>
            </a:endParaRPr>
          </a:p>
        </p:txBody>
      </p:sp>
      <p:sp>
        <p:nvSpPr>
          <p:cNvPr id="10" name="9 Flecha izquierda y derecha"/>
          <p:cNvSpPr/>
          <p:nvPr/>
        </p:nvSpPr>
        <p:spPr>
          <a:xfrm>
            <a:off x="5159896" y="4803321"/>
            <a:ext cx="1656184" cy="458115"/>
          </a:xfrm>
          <a:prstGeom prst="leftRightArrow">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66675"/>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s-ES">
              <a:solidFill>
                <a:prstClr val="white"/>
              </a:solidFill>
              <a:latin typeface="Calibri"/>
            </a:endParaRPr>
          </a:p>
        </p:txBody>
      </p:sp>
      <p:sp>
        <p:nvSpPr>
          <p:cNvPr id="11" name="Rectángulo: esquinas redondeadas 5">
            <a:extLst>
              <a:ext uri="{FF2B5EF4-FFF2-40B4-BE49-F238E27FC236}">
                <a16:creationId xmlns:a16="http://schemas.microsoft.com/office/drawing/2014/main" id="{8431BE90-07DC-45EE-9F80-EBC26B6C9FBA}"/>
              </a:ext>
            </a:extLst>
          </p:cNvPr>
          <p:cNvSpPr/>
          <p:nvPr/>
        </p:nvSpPr>
        <p:spPr>
          <a:xfrm>
            <a:off x="2877465" y="4720491"/>
            <a:ext cx="2119806" cy="763525"/>
          </a:xfrm>
          <a:prstGeom prst="round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s-ES" sz="4000" b="1" dirty="0">
                <a:solidFill>
                  <a:srgbClr val="002060"/>
                </a:solidFill>
                <a:latin typeface="Calibri"/>
              </a:rPr>
              <a:t> </a:t>
            </a:r>
            <a:r>
              <a:rPr lang="es-ES" sz="4000" b="1" dirty="0">
                <a:solidFill>
                  <a:srgbClr val="002060"/>
                </a:solidFill>
                <a:effectLst>
                  <a:outerShdw blurRad="38100" dist="38100" dir="2700000" algn="tl">
                    <a:srgbClr val="000000">
                      <a:alpha val="43137"/>
                    </a:srgbClr>
                  </a:outerShdw>
                </a:effectLst>
                <a:latin typeface="Franklin Gothic Medium" pitchFamily="34" charset="0"/>
              </a:rPr>
              <a:t>TEORÍA</a:t>
            </a:r>
            <a:endParaRPr lang="es-MX" sz="4000" b="1" dirty="0">
              <a:solidFill>
                <a:srgbClr val="002060"/>
              </a:solidFill>
              <a:effectLst>
                <a:outerShdw blurRad="38100" dist="38100" dir="2700000" algn="tl">
                  <a:srgbClr val="000000">
                    <a:alpha val="43137"/>
                  </a:srgbClr>
                </a:outerShdw>
              </a:effectLst>
              <a:latin typeface="Franklin Gothic Medium" pitchFamily="34" charset="0"/>
            </a:endParaRPr>
          </a:p>
        </p:txBody>
      </p:sp>
      <p:sp>
        <p:nvSpPr>
          <p:cNvPr id="12" name="Rectángulo: esquinas redondeadas 5">
            <a:extLst>
              <a:ext uri="{FF2B5EF4-FFF2-40B4-BE49-F238E27FC236}">
                <a16:creationId xmlns:a16="http://schemas.microsoft.com/office/drawing/2014/main" id="{8431BE90-07DC-45EE-9F80-EBC26B6C9FBA}"/>
              </a:ext>
            </a:extLst>
          </p:cNvPr>
          <p:cNvSpPr/>
          <p:nvPr/>
        </p:nvSpPr>
        <p:spPr>
          <a:xfrm>
            <a:off x="6974288" y="4720492"/>
            <a:ext cx="2563904" cy="763525"/>
          </a:xfrm>
          <a:prstGeom prst="round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s-ES" sz="4000" b="1" dirty="0">
                <a:solidFill>
                  <a:srgbClr val="002060"/>
                </a:solidFill>
                <a:effectLst>
                  <a:outerShdw blurRad="38100" dist="38100" dir="2700000" algn="tl">
                    <a:srgbClr val="000000">
                      <a:alpha val="43137"/>
                    </a:srgbClr>
                  </a:outerShdw>
                </a:effectLst>
                <a:latin typeface="Franklin Gothic Medium" pitchFamily="34" charset="0"/>
              </a:rPr>
              <a:t>PRÁCTICA</a:t>
            </a:r>
            <a:endParaRPr lang="es-MX" sz="4000" b="1" dirty="0">
              <a:solidFill>
                <a:srgbClr val="002060"/>
              </a:solidFill>
              <a:effectLst>
                <a:outerShdw blurRad="38100" dist="38100" dir="2700000" algn="tl">
                  <a:srgbClr val="000000">
                    <a:alpha val="43137"/>
                  </a:srgbClr>
                </a:outerShdw>
              </a:effectLst>
              <a:latin typeface="Franklin Gothic Medium" pitchFamily="34" charset="0"/>
            </a:endParaRPr>
          </a:p>
        </p:txBody>
      </p:sp>
      <p:sp>
        <p:nvSpPr>
          <p:cNvPr id="13" name="12 Rectángulo"/>
          <p:cNvSpPr/>
          <p:nvPr/>
        </p:nvSpPr>
        <p:spPr>
          <a:xfrm>
            <a:off x="1922754" y="5920841"/>
            <a:ext cx="8349710" cy="908720"/>
          </a:xfrm>
          <a:prstGeom prst="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s-ES" sz="2000" dirty="0">
                <a:solidFill>
                  <a:srgbClr val="002060"/>
                </a:solidFill>
                <a:effectLst>
                  <a:outerShdw blurRad="38100" dist="38100" dir="2700000" algn="tl">
                    <a:srgbClr val="000000">
                      <a:alpha val="43137"/>
                    </a:srgbClr>
                  </a:outerShdw>
                </a:effectLst>
                <a:latin typeface="Franklin Gothic Medium" pitchFamily="34" charset="0"/>
              </a:rPr>
              <a:t>El método científico como </a:t>
            </a:r>
            <a:r>
              <a:rPr lang="es-MX" sz="2000" dirty="0">
                <a:solidFill>
                  <a:srgbClr val="002060"/>
                </a:solidFill>
                <a:effectLst>
                  <a:outerShdw blurRad="38100" dist="38100" dir="2700000" algn="tl">
                    <a:srgbClr val="000000">
                      <a:alpha val="43137"/>
                    </a:srgbClr>
                  </a:outerShdw>
                </a:effectLst>
                <a:latin typeface="Franklin Gothic Medium" pitchFamily="34" charset="0"/>
              </a:rPr>
              <a:t>vía para la búsqueda de nuevos conocimientos que permitan resolver los problemas de la sociedad. </a:t>
            </a:r>
            <a:endParaRPr lang="es-ES" sz="2000" dirty="0">
              <a:solidFill>
                <a:srgbClr val="002060"/>
              </a:solidFill>
              <a:effectLst>
                <a:outerShdw blurRad="38100" dist="38100" dir="2700000" algn="tl">
                  <a:srgbClr val="000000">
                    <a:alpha val="43137"/>
                  </a:srgbClr>
                </a:outerShdw>
              </a:effectLst>
              <a:latin typeface="Franklin Gothic Medium" pitchFamily="34" charset="0"/>
            </a:endParaRPr>
          </a:p>
        </p:txBody>
      </p:sp>
      <p:sp>
        <p:nvSpPr>
          <p:cNvPr id="14" name="Flecha: hacia abajo 6">
            <a:extLst>
              <a:ext uri="{FF2B5EF4-FFF2-40B4-BE49-F238E27FC236}">
                <a16:creationId xmlns:a16="http://schemas.microsoft.com/office/drawing/2014/main" id="{56560BD6-373C-4427-8E83-FC8A5FF5ED6A}"/>
              </a:ext>
            </a:extLst>
          </p:cNvPr>
          <p:cNvSpPr/>
          <p:nvPr/>
        </p:nvSpPr>
        <p:spPr>
          <a:xfrm>
            <a:off x="5639971" y="5338321"/>
            <a:ext cx="696034" cy="564429"/>
          </a:xfrm>
          <a:prstGeom prst="downArrow">
            <a:avLst>
              <a:gd name="adj1" fmla="val 65014"/>
              <a:gd name="adj2" fmla="val 50000"/>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x-none" dirty="0">
              <a:solidFill>
                <a:prstClr val="white"/>
              </a:solidFill>
              <a:latin typeface="Calibri"/>
            </a:endParaRPr>
          </a:p>
        </p:txBody>
      </p:sp>
      <p:pic>
        <p:nvPicPr>
          <p:cNvPr id="15" name="Picture 19" descr="cubaflag">
            <a:extLst>
              <a:ext uri="{FF2B5EF4-FFF2-40B4-BE49-F238E27FC236}">
                <a16:creationId xmlns:a16="http://schemas.microsoft.com/office/drawing/2014/main" id="{290CCBFE-D2F6-4B56-8C47-D69A13C7B3D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480376" y="116633"/>
            <a:ext cx="947966" cy="631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335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childTnLst>
                          </p:cTn>
                        </p:par>
                        <p:par>
                          <p:cTn id="41" fill="hold">
                            <p:stCondLst>
                              <p:cond delay="500"/>
                            </p:stCondLst>
                            <p:childTnLst>
                              <p:par>
                                <p:cTn id="42" presetID="53" presetClass="entr" presetSubtype="1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childTnLst>
                          </p:cTn>
                        </p:par>
                        <p:par>
                          <p:cTn id="47" fill="hold">
                            <p:stCondLst>
                              <p:cond delay="1000"/>
                            </p:stCondLst>
                            <p:childTnLst>
                              <p:par>
                                <p:cTn id="48" presetID="53" presetClass="entr" presetSubtype="16"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500" fill="hold"/>
                                        <p:tgtEl>
                                          <p:spTgt spid="10"/>
                                        </p:tgtEl>
                                        <p:attrNameLst>
                                          <p:attrName>ppt_w</p:attrName>
                                        </p:attrNameLst>
                                      </p:cBhvr>
                                      <p:tavLst>
                                        <p:tav tm="0">
                                          <p:val>
                                            <p:fltVal val="0"/>
                                          </p:val>
                                        </p:tav>
                                        <p:tav tm="100000">
                                          <p:val>
                                            <p:strVal val="#ppt_w"/>
                                          </p:val>
                                        </p:tav>
                                      </p:tavLst>
                                    </p:anim>
                                    <p:anim calcmode="lin" valueType="num">
                                      <p:cBhvr>
                                        <p:cTn id="51" dur="500" fill="hold"/>
                                        <p:tgtEl>
                                          <p:spTgt spid="10"/>
                                        </p:tgtEl>
                                        <p:attrNameLst>
                                          <p:attrName>ppt_h</p:attrName>
                                        </p:attrNameLst>
                                      </p:cBhvr>
                                      <p:tavLst>
                                        <p:tav tm="0">
                                          <p:val>
                                            <p:fltVal val="0"/>
                                          </p:val>
                                        </p:tav>
                                        <p:tav tm="100000">
                                          <p:val>
                                            <p:strVal val="#ppt_h"/>
                                          </p:val>
                                        </p:tav>
                                      </p:tavLst>
                                    </p:anim>
                                    <p:animEffect transition="in" filter="fade">
                                      <p:cBhvr>
                                        <p:cTn id="52" dur="500"/>
                                        <p:tgtEl>
                                          <p:spTgt spid="10"/>
                                        </p:tgtEl>
                                      </p:cBhvr>
                                    </p:animEffect>
                                  </p:childTnLst>
                                </p:cTn>
                              </p:par>
                            </p:childTnLst>
                          </p:cTn>
                        </p:par>
                        <p:par>
                          <p:cTn id="53" fill="hold">
                            <p:stCondLst>
                              <p:cond delay="1500"/>
                            </p:stCondLst>
                            <p:childTnLst>
                              <p:par>
                                <p:cTn id="54" presetID="53" presetClass="entr" presetSubtype="16"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par>
                          <p:cTn id="59" fill="hold">
                            <p:stCondLst>
                              <p:cond delay="2000"/>
                            </p:stCondLst>
                            <p:childTnLst>
                              <p:par>
                                <p:cTn id="60" presetID="16" presetClass="entr" presetSubtype="21"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arn(inVertical)">
                                      <p:cBhvr>
                                        <p:cTn id="6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24000" y="0"/>
            <a:ext cx="9144000" cy="1124744"/>
          </a:xfrm>
          <a:prstGeom prst="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s-ES" sz="4400" b="1" dirty="0">
                <a:solidFill>
                  <a:srgbClr val="002060"/>
                </a:solidFill>
                <a:effectLst>
                  <a:outerShdw blurRad="38100" dist="38100" dir="2700000" algn="tl">
                    <a:srgbClr val="000000">
                      <a:alpha val="43137"/>
                    </a:srgbClr>
                  </a:outerShdw>
                </a:effectLst>
                <a:latin typeface="Calibri"/>
              </a:rPr>
              <a:t>INNOVACIÓN</a:t>
            </a:r>
          </a:p>
        </p:txBody>
      </p:sp>
      <p:cxnSp>
        <p:nvCxnSpPr>
          <p:cNvPr id="7" name="6 Conector recto"/>
          <p:cNvCxnSpPr/>
          <p:nvPr/>
        </p:nvCxnSpPr>
        <p:spPr>
          <a:xfrm>
            <a:off x="1524000" y="1196752"/>
            <a:ext cx="9144000" cy="0"/>
          </a:xfrm>
          <a:prstGeom prst="line">
            <a:avLst/>
          </a:prstGeom>
          <a:ln w="88900" cmpd="tri">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5" name="4 Rectángulo"/>
          <p:cNvSpPr/>
          <p:nvPr/>
        </p:nvSpPr>
        <p:spPr>
          <a:xfrm>
            <a:off x="5231905" y="1503996"/>
            <a:ext cx="5070589" cy="5478423"/>
          </a:xfrm>
          <a:prstGeom prst="rect">
            <a:avLst/>
          </a:prstGeom>
        </p:spPr>
        <p:txBody>
          <a:bodyPr wrap="square">
            <a:spAutoFit/>
          </a:bodyPr>
          <a:lstStyle/>
          <a:p>
            <a:pPr algn="ctr">
              <a:defRPr/>
            </a:pPr>
            <a:r>
              <a:rPr lang="es-ES" sz="2800" b="1" dirty="0">
                <a:solidFill>
                  <a:prstClr val="black"/>
                </a:solidFill>
                <a:latin typeface="Franklin Gothic Medium" pitchFamily="34" charset="0"/>
              </a:rPr>
              <a:t>« </a:t>
            </a:r>
            <a:r>
              <a:rPr lang="es-ES" sz="2800" b="1" dirty="0">
                <a:solidFill>
                  <a:prstClr val="black"/>
                </a:solidFill>
                <a:latin typeface="Franklin Gothic Medium" pitchFamily="34" charset="0"/>
                <a:cs typeface="Arial" pitchFamily="34" charset="0"/>
              </a:rPr>
              <a:t>la </a:t>
            </a:r>
            <a:r>
              <a:rPr lang="es-ES" sz="2800" b="1" dirty="0">
                <a:solidFill>
                  <a:srgbClr val="FF0000"/>
                </a:solidFill>
                <a:latin typeface="Franklin Gothic Medium" pitchFamily="34" charset="0"/>
                <a:cs typeface="Arial" pitchFamily="34" charset="0"/>
              </a:rPr>
              <a:t>innovación</a:t>
            </a:r>
            <a:r>
              <a:rPr lang="es-ES" sz="2800" b="1" dirty="0">
                <a:solidFill>
                  <a:prstClr val="black"/>
                </a:solidFill>
                <a:latin typeface="Franklin Gothic Medium" pitchFamily="34" charset="0"/>
                <a:cs typeface="Arial" pitchFamily="34" charset="0"/>
              </a:rPr>
              <a:t> se entiende como un </a:t>
            </a:r>
            <a:r>
              <a:rPr lang="es-ES" sz="2800" b="1" dirty="0">
                <a:solidFill>
                  <a:srgbClr val="FF0000"/>
                </a:solidFill>
                <a:latin typeface="Franklin Gothic Medium" pitchFamily="34" charset="0"/>
                <a:cs typeface="Arial" pitchFamily="34" charset="0"/>
              </a:rPr>
              <a:t>proceso social, multiactoral, interactivo </a:t>
            </a:r>
            <a:r>
              <a:rPr lang="es-ES" sz="2800" b="1" dirty="0">
                <a:solidFill>
                  <a:prstClr val="black"/>
                </a:solidFill>
                <a:latin typeface="Franklin Gothic Medium" pitchFamily="34" charset="0"/>
                <a:cs typeface="Arial" pitchFamily="34" charset="0"/>
              </a:rPr>
              <a:t>que involucra organizaciones y actores, que </a:t>
            </a:r>
            <a:r>
              <a:rPr lang="es-ES" sz="2800" b="1" dirty="0">
                <a:solidFill>
                  <a:srgbClr val="FF0000"/>
                </a:solidFill>
                <a:latin typeface="Franklin Gothic Medium" pitchFamily="34" charset="0"/>
                <a:cs typeface="Arial" pitchFamily="34" charset="0"/>
              </a:rPr>
              <a:t>interactúan vigorosamente </a:t>
            </a:r>
            <a:r>
              <a:rPr lang="es-ES" sz="2800" b="1" dirty="0">
                <a:solidFill>
                  <a:prstClr val="black"/>
                </a:solidFill>
                <a:latin typeface="Franklin Gothic Medium" pitchFamily="34" charset="0"/>
                <a:cs typeface="Arial" pitchFamily="34" charset="0"/>
              </a:rPr>
              <a:t>entre sí, apoyándose en políticas, normas, reglamentos, hábitos, lo que en economía de la innovación se denomina “instituciones».</a:t>
            </a:r>
          </a:p>
          <a:p>
            <a:pPr algn="ctr">
              <a:defRPr/>
            </a:pPr>
            <a:endParaRPr lang="es-ES" sz="2400" b="1" dirty="0">
              <a:solidFill>
                <a:prstClr val="black"/>
              </a:solidFill>
              <a:latin typeface="Franklin Gothic Medium" pitchFamily="34" charset="0"/>
              <a:cs typeface="Arial" pitchFamily="34" charset="0"/>
            </a:endParaRPr>
          </a:p>
          <a:p>
            <a:pPr algn="r">
              <a:defRPr/>
            </a:pPr>
            <a:r>
              <a:rPr lang="es-ES" b="1" dirty="0">
                <a:solidFill>
                  <a:prstClr val="black"/>
                </a:solidFill>
                <a:latin typeface="Franklin Gothic Medium" pitchFamily="34" charset="0"/>
              </a:rPr>
              <a:t>(Díaz-</a:t>
            </a:r>
            <a:r>
              <a:rPr lang="es-ES" b="1" dirty="0" err="1">
                <a:solidFill>
                  <a:prstClr val="black"/>
                </a:solidFill>
                <a:latin typeface="Franklin Gothic Medium" pitchFamily="34" charset="0"/>
              </a:rPr>
              <a:t>Canel</a:t>
            </a:r>
            <a:r>
              <a:rPr lang="es-ES" b="1" dirty="0">
                <a:solidFill>
                  <a:prstClr val="black"/>
                </a:solidFill>
                <a:latin typeface="Franklin Gothic Medium" pitchFamily="34" charset="0"/>
              </a:rPr>
              <a:t>, 2021, p. 17)</a:t>
            </a:r>
            <a:endParaRPr lang="es-ES" dirty="0">
              <a:solidFill>
                <a:prstClr val="black"/>
              </a:solidFill>
              <a:latin typeface="Franklin Gothic Medium" pitchFamily="34" charset="0"/>
            </a:endParaRPr>
          </a:p>
        </p:txBody>
      </p:sp>
      <p:pic>
        <p:nvPicPr>
          <p:cNvPr id="6" name="Picture 6">
            <a:extLst>
              <a:ext uri="{FF2B5EF4-FFF2-40B4-BE49-F238E27FC236}">
                <a16:creationId xmlns:a16="http://schemas.microsoft.com/office/drawing/2014/main" id="{2A96DDEB-3BF0-4B9E-BF6C-FCB0738DAF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512" y="1503995"/>
            <a:ext cx="3206612" cy="4578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9" descr="cubaflag">
            <a:extLst>
              <a:ext uri="{FF2B5EF4-FFF2-40B4-BE49-F238E27FC236}">
                <a16:creationId xmlns:a16="http://schemas.microsoft.com/office/drawing/2014/main" id="{290CCBFE-D2F6-4B56-8C47-D69A13C7B3D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467906" y="246384"/>
            <a:ext cx="947966" cy="631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351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par>
                          <p:cTn id="10" fill="hold">
                            <p:stCondLst>
                              <p:cond delay="500"/>
                            </p:stCondLst>
                            <p:childTnLst>
                              <p:par>
                                <p:cTn id="11" presetID="9"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C460D9-9BC3-B8EE-17EE-36562F8B78F7}"/>
              </a:ext>
            </a:extLst>
          </p:cNvPr>
          <p:cNvSpPr>
            <a:spLocks noGrp="1"/>
          </p:cNvSpPr>
          <p:nvPr>
            <p:ph type="title"/>
          </p:nvPr>
        </p:nvSpPr>
        <p:spPr/>
        <p:txBody>
          <a:bodyPr/>
          <a:lstStyle/>
          <a:p>
            <a:endParaRPr lang="es-ES"/>
          </a:p>
        </p:txBody>
      </p:sp>
      <p:pic>
        <p:nvPicPr>
          <p:cNvPr id="4" name="Imagen 3">
            <a:extLst>
              <a:ext uri="{FF2B5EF4-FFF2-40B4-BE49-F238E27FC236}">
                <a16:creationId xmlns:a16="http://schemas.microsoft.com/office/drawing/2014/main" id="{F4E68975-FE7E-3171-9433-AA209CF23284}"/>
              </a:ext>
            </a:extLst>
          </p:cNvPr>
          <p:cNvPicPr>
            <a:picLocks noChangeAspect="1"/>
          </p:cNvPicPr>
          <p:nvPr/>
        </p:nvPicPr>
        <p:blipFill>
          <a:blip r:embed="rId2"/>
          <a:stretch>
            <a:fillRect/>
          </a:stretch>
        </p:blipFill>
        <p:spPr>
          <a:xfrm>
            <a:off x="2351583" y="548679"/>
            <a:ext cx="9346971" cy="6175677"/>
          </a:xfrm>
          <a:prstGeom prst="rect">
            <a:avLst/>
          </a:prstGeom>
        </p:spPr>
      </p:pic>
    </p:spTree>
    <p:extLst>
      <p:ext uri="{BB962C8B-B14F-4D97-AF65-F5344CB8AC3E}">
        <p14:creationId xmlns:p14="http://schemas.microsoft.com/office/powerpoint/2010/main" val="15850048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8374800D-4107-6476-7083-D17C55DA4FD7}"/>
              </a:ext>
            </a:extLst>
          </p:cNvPr>
          <p:cNvSpPr txBox="1"/>
          <p:nvPr/>
        </p:nvSpPr>
        <p:spPr>
          <a:xfrm>
            <a:off x="3359696" y="620689"/>
            <a:ext cx="5904656" cy="954107"/>
          </a:xfrm>
          <a:prstGeom prst="rect">
            <a:avLst/>
          </a:prstGeom>
          <a:noFill/>
          <a:ln w="57150">
            <a:solidFill>
              <a:schemeClr val="accent1"/>
            </a:solidFill>
          </a:ln>
        </p:spPr>
        <p:txBody>
          <a:bodyPr wrap="square">
            <a:spAutoFit/>
          </a:bodyPr>
          <a:lstStyle/>
          <a:p>
            <a:r>
              <a:rPr lang="es-ES" sz="2800" b="1" dirty="0">
                <a:solidFill>
                  <a:prstClr val="black"/>
                </a:solidFill>
                <a:latin typeface="Calibri"/>
              </a:rPr>
              <a:t>La Revolución Científico-Técnica</a:t>
            </a:r>
          </a:p>
          <a:p>
            <a:endParaRPr lang="es-ES" sz="2800" b="1" dirty="0">
              <a:solidFill>
                <a:prstClr val="black"/>
              </a:solidFill>
              <a:latin typeface="Calibri"/>
            </a:endParaRPr>
          </a:p>
        </p:txBody>
      </p:sp>
      <p:sp>
        <p:nvSpPr>
          <p:cNvPr id="5" name="CuadroTexto 4">
            <a:extLst>
              <a:ext uri="{FF2B5EF4-FFF2-40B4-BE49-F238E27FC236}">
                <a16:creationId xmlns:a16="http://schemas.microsoft.com/office/drawing/2014/main" id="{DA2CF497-6033-67CB-B78E-54C70A9031DF}"/>
              </a:ext>
            </a:extLst>
          </p:cNvPr>
          <p:cNvSpPr txBox="1"/>
          <p:nvPr/>
        </p:nvSpPr>
        <p:spPr>
          <a:xfrm>
            <a:off x="2522476" y="2420888"/>
            <a:ext cx="7147048" cy="3970318"/>
          </a:xfrm>
          <a:prstGeom prst="rect">
            <a:avLst/>
          </a:prstGeom>
          <a:noFill/>
          <a:ln w="57150">
            <a:solidFill>
              <a:schemeClr val="accent1"/>
            </a:solidFill>
          </a:ln>
        </p:spPr>
        <p:txBody>
          <a:bodyPr wrap="square">
            <a:spAutoFit/>
          </a:bodyPr>
          <a:lstStyle/>
          <a:p>
            <a:pPr algn="just"/>
            <a:r>
              <a:rPr lang="es-ES" sz="2800" dirty="0">
                <a:solidFill>
                  <a:prstClr val="black"/>
                </a:solidFill>
                <a:latin typeface="Calibri"/>
              </a:rPr>
              <a:t>La Revolución Científico-Técnica contemporánea que conduce a sustituir la producción mecanizada por la automatizada tiene como base los descubrimientos de la ciencia de finales del siglo XIX y siglo XX. Los logros más modernos de la ciencia y la técnica conllevan la revolución de las fuerzas productivas de la sociedad y crean enormes posibilidades para el crecimiento de la producción. </a:t>
            </a:r>
          </a:p>
        </p:txBody>
      </p:sp>
    </p:spTree>
    <p:extLst>
      <p:ext uri="{BB962C8B-B14F-4D97-AF65-F5344CB8AC3E}">
        <p14:creationId xmlns:p14="http://schemas.microsoft.com/office/powerpoint/2010/main" val="3156513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861C276-7013-E16C-172F-8511DE36F354}"/>
              </a:ext>
            </a:extLst>
          </p:cNvPr>
          <p:cNvSpPr txBox="1"/>
          <p:nvPr/>
        </p:nvSpPr>
        <p:spPr>
          <a:xfrm>
            <a:off x="2351584" y="620689"/>
            <a:ext cx="8064896" cy="5632311"/>
          </a:xfrm>
          <a:prstGeom prst="rect">
            <a:avLst/>
          </a:prstGeom>
          <a:noFill/>
          <a:ln w="57150">
            <a:solidFill>
              <a:schemeClr val="accent1"/>
            </a:solidFill>
          </a:ln>
        </p:spPr>
        <p:txBody>
          <a:bodyPr wrap="square">
            <a:spAutoFit/>
          </a:bodyPr>
          <a:lstStyle/>
          <a:p>
            <a:pPr algn="just"/>
            <a:r>
              <a:rPr lang="es-ES" sz="3600" dirty="0">
                <a:solidFill>
                  <a:prstClr val="black"/>
                </a:solidFill>
                <a:latin typeface="Calibri"/>
              </a:rPr>
              <a:t>Las posibilidades de incremento de la producción creada por la Revolución Científico-Técnica se encuentran en manifiesta contradicción con las relaciones de </a:t>
            </a:r>
            <a:r>
              <a:rPr lang="es-ES" sz="3600" b="1" dirty="0">
                <a:solidFill>
                  <a:prstClr val="black"/>
                </a:solidFill>
                <a:latin typeface="Calibri"/>
              </a:rPr>
              <a:t>producción capitalistas</a:t>
            </a:r>
            <a:r>
              <a:rPr lang="es-ES" sz="3600" dirty="0">
                <a:solidFill>
                  <a:prstClr val="black"/>
                </a:solidFill>
                <a:latin typeface="Calibri"/>
              </a:rPr>
              <a:t>, que subordinan los logros de la ciencia y la técnica al </a:t>
            </a:r>
            <a:r>
              <a:rPr lang="es-ES" sz="3600" b="1" dirty="0">
                <a:solidFill>
                  <a:prstClr val="black"/>
                </a:solidFill>
                <a:latin typeface="Calibri"/>
              </a:rPr>
              <a:t>acrecentamiento de las ganancias monopolistas </a:t>
            </a:r>
            <a:r>
              <a:rPr lang="es-ES" sz="3600" dirty="0">
                <a:solidFill>
                  <a:prstClr val="black"/>
                </a:solidFill>
                <a:latin typeface="Calibri"/>
              </a:rPr>
              <a:t>y a la consolidación del dominio de los monopolios capitalistas</a:t>
            </a:r>
          </a:p>
        </p:txBody>
      </p:sp>
    </p:spTree>
    <p:extLst>
      <p:ext uri="{BB962C8B-B14F-4D97-AF65-F5344CB8AC3E}">
        <p14:creationId xmlns:p14="http://schemas.microsoft.com/office/powerpoint/2010/main" val="34603432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080679F8-FA61-F0B9-079D-C7BF5DCB0DC9}"/>
              </a:ext>
            </a:extLst>
          </p:cNvPr>
          <p:cNvSpPr txBox="1"/>
          <p:nvPr/>
        </p:nvSpPr>
        <p:spPr>
          <a:xfrm>
            <a:off x="562708" y="980729"/>
            <a:ext cx="9493732" cy="3970318"/>
          </a:xfrm>
          <a:prstGeom prst="rect">
            <a:avLst/>
          </a:prstGeom>
          <a:noFill/>
          <a:ln w="57150">
            <a:solidFill>
              <a:schemeClr val="accent1"/>
            </a:solidFill>
          </a:ln>
        </p:spPr>
        <p:txBody>
          <a:bodyPr wrap="square">
            <a:spAutoFit/>
          </a:bodyPr>
          <a:lstStyle/>
          <a:p>
            <a:pPr algn="just"/>
            <a:r>
              <a:rPr lang="es-ES" sz="3600" dirty="0">
                <a:solidFill>
                  <a:prstClr val="black"/>
                </a:solidFill>
                <a:latin typeface="Calibri"/>
              </a:rPr>
              <a:t>Las consecuencias sociales en el capitalismo son: el desempleo, la acentuación de la intensificación del trabajo, y una mayor concentración de las riquezas en manos de los magnates financieros. La Revolución Científico Técnica en las fuerzas productivas condiciona un nivel cualitativamente nuevo de actividad de la sociedad.</a:t>
            </a:r>
          </a:p>
        </p:txBody>
      </p:sp>
    </p:spTree>
    <p:extLst>
      <p:ext uri="{BB962C8B-B14F-4D97-AF65-F5344CB8AC3E}">
        <p14:creationId xmlns:p14="http://schemas.microsoft.com/office/powerpoint/2010/main" val="2355591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74FA9ACB-8C23-DB16-855F-46BFBC47D6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1824790"/>
            <a:ext cx="9144000" cy="3208421"/>
          </a:xfrm>
          <a:prstGeom prst="rect">
            <a:avLst/>
          </a:prstGeom>
        </p:spPr>
      </p:pic>
      <p:sp>
        <p:nvSpPr>
          <p:cNvPr id="7" name="CuadroTexto 6">
            <a:extLst>
              <a:ext uri="{FF2B5EF4-FFF2-40B4-BE49-F238E27FC236}">
                <a16:creationId xmlns:a16="http://schemas.microsoft.com/office/drawing/2014/main" id="{1C35F5A4-471A-AFE3-0BFD-5723A5D92ADD}"/>
              </a:ext>
            </a:extLst>
          </p:cNvPr>
          <p:cNvSpPr txBox="1"/>
          <p:nvPr/>
        </p:nvSpPr>
        <p:spPr>
          <a:xfrm>
            <a:off x="2747628" y="260648"/>
            <a:ext cx="6696744" cy="1077218"/>
          </a:xfrm>
          <a:prstGeom prst="rect">
            <a:avLst/>
          </a:prstGeom>
          <a:noFill/>
        </p:spPr>
        <p:txBody>
          <a:bodyPr wrap="square">
            <a:spAutoFit/>
          </a:bodyPr>
          <a:lstStyle/>
          <a:p>
            <a:r>
              <a:rPr lang="es-ES" sz="3200" b="1" dirty="0">
                <a:solidFill>
                  <a:prstClr val="black"/>
                </a:solidFill>
                <a:latin typeface="Calibri"/>
              </a:rPr>
              <a:t>Revolución Industrial – De Industria 1.0 a Industria 4.0</a:t>
            </a:r>
          </a:p>
        </p:txBody>
      </p:sp>
    </p:spTree>
    <p:extLst>
      <p:ext uri="{BB962C8B-B14F-4D97-AF65-F5344CB8AC3E}">
        <p14:creationId xmlns:p14="http://schemas.microsoft.com/office/powerpoint/2010/main" val="4160250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FDB7910C-E48E-DEFF-F893-D61683067299}"/>
              </a:ext>
            </a:extLst>
          </p:cNvPr>
          <p:cNvPicPr>
            <a:picLocks noChangeAspect="1"/>
          </p:cNvPicPr>
          <p:nvPr/>
        </p:nvPicPr>
        <p:blipFill>
          <a:blip r:embed="rId2"/>
          <a:stretch>
            <a:fillRect/>
          </a:stretch>
        </p:blipFill>
        <p:spPr>
          <a:xfrm>
            <a:off x="1524001" y="692696"/>
            <a:ext cx="4067944" cy="3024336"/>
          </a:xfrm>
          <a:prstGeom prst="rect">
            <a:avLst/>
          </a:prstGeom>
        </p:spPr>
      </p:pic>
      <p:sp>
        <p:nvSpPr>
          <p:cNvPr id="4" name="CuadroTexto 3">
            <a:extLst>
              <a:ext uri="{FF2B5EF4-FFF2-40B4-BE49-F238E27FC236}">
                <a16:creationId xmlns:a16="http://schemas.microsoft.com/office/drawing/2014/main" id="{5B5A3A93-3547-5EE4-3D34-9B2F4D4BE02D}"/>
              </a:ext>
            </a:extLst>
          </p:cNvPr>
          <p:cNvSpPr txBox="1"/>
          <p:nvPr/>
        </p:nvSpPr>
        <p:spPr>
          <a:xfrm>
            <a:off x="2135560" y="4178191"/>
            <a:ext cx="6552728" cy="2677656"/>
          </a:xfrm>
          <a:prstGeom prst="rect">
            <a:avLst/>
          </a:prstGeom>
          <a:noFill/>
          <a:ln w="57150">
            <a:solidFill>
              <a:schemeClr val="accent1"/>
            </a:solidFill>
          </a:ln>
        </p:spPr>
        <p:txBody>
          <a:bodyPr wrap="square">
            <a:spAutoFit/>
          </a:bodyPr>
          <a:lstStyle/>
          <a:p>
            <a:r>
              <a:rPr lang="es-ES" sz="2800" dirty="0">
                <a:solidFill>
                  <a:prstClr val="black"/>
                </a:solidFill>
                <a:latin typeface="Calibri"/>
              </a:rPr>
              <a:t>La </a:t>
            </a:r>
            <a:r>
              <a:rPr lang="es-ES" sz="2800" b="1" dirty="0">
                <a:solidFill>
                  <a:srgbClr val="FF0000"/>
                </a:solidFill>
                <a:latin typeface="Calibri"/>
              </a:rPr>
              <a:t>Revolución Industrial </a:t>
            </a:r>
            <a:r>
              <a:rPr lang="es-ES" sz="2800" dirty="0">
                <a:solidFill>
                  <a:prstClr val="black"/>
                </a:solidFill>
                <a:latin typeface="Calibri"/>
              </a:rPr>
              <a:t>fue un proceso histórico de </a:t>
            </a:r>
            <a:r>
              <a:rPr lang="es-ES" sz="2800" b="1" dirty="0">
                <a:solidFill>
                  <a:srgbClr val="FF0000"/>
                </a:solidFill>
                <a:latin typeface="Calibri"/>
              </a:rPr>
              <a:t>transformaciones económicas y sociales </a:t>
            </a:r>
            <a:r>
              <a:rPr lang="es-ES" sz="2800" dirty="0">
                <a:solidFill>
                  <a:prstClr val="black"/>
                </a:solidFill>
                <a:latin typeface="Calibri"/>
              </a:rPr>
              <a:t>que tuvo lugar aproximadamente entre 1760 y 1840, y que desencadenó cambios sin precedentes en las sociedades occidentales y luego en todo el mundo</a:t>
            </a:r>
          </a:p>
        </p:txBody>
      </p:sp>
      <p:sp>
        <p:nvSpPr>
          <p:cNvPr id="6" name="CuadroTexto 5">
            <a:extLst>
              <a:ext uri="{FF2B5EF4-FFF2-40B4-BE49-F238E27FC236}">
                <a16:creationId xmlns:a16="http://schemas.microsoft.com/office/drawing/2014/main" id="{7B9448CF-7169-984F-DE02-CE6237DFC2EF}"/>
              </a:ext>
            </a:extLst>
          </p:cNvPr>
          <p:cNvSpPr txBox="1"/>
          <p:nvPr/>
        </p:nvSpPr>
        <p:spPr>
          <a:xfrm>
            <a:off x="5591946" y="1772816"/>
            <a:ext cx="4824535" cy="1077218"/>
          </a:xfrm>
          <a:prstGeom prst="rect">
            <a:avLst/>
          </a:prstGeom>
          <a:noFill/>
        </p:spPr>
        <p:txBody>
          <a:bodyPr wrap="square">
            <a:spAutoFit/>
          </a:bodyPr>
          <a:lstStyle/>
          <a:p>
            <a:pPr algn="ctr"/>
            <a:r>
              <a:rPr lang="es-ES" sz="3200" b="1" dirty="0">
                <a:solidFill>
                  <a:prstClr val="black"/>
                </a:solidFill>
                <a:latin typeface="Arial" panose="020B0604020202020204" pitchFamily="34" charset="0"/>
                <a:ea typeface="Calibri" panose="020F0502020204030204" pitchFamily="34" charset="0"/>
              </a:rPr>
              <a:t>Primera Revolución Industrial</a:t>
            </a:r>
            <a:endParaRPr lang="es-ES" sz="4400" b="1" dirty="0">
              <a:solidFill>
                <a:prstClr val="black"/>
              </a:solidFill>
              <a:latin typeface="Calibri"/>
            </a:endParaRPr>
          </a:p>
        </p:txBody>
      </p:sp>
    </p:spTree>
    <p:extLst>
      <p:ext uri="{BB962C8B-B14F-4D97-AF65-F5344CB8AC3E}">
        <p14:creationId xmlns:p14="http://schemas.microsoft.com/office/powerpoint/2010/main" val="2106333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6DC5DCAE-A6C7-111D-DAC1-DEC77A08C0E0}"/>
              </a:ext>
            </a:extLst>
          </p:cNvPr>
          <p:cNvSpPr txBox="1"/>
          <p:nvPr/>
        </p:nvSpPr>
        <p:spPr>
          <a:xfrm>
            <a:off x="618977" y="856358"/>
            <a:ext cx="11029071" cy="4031873"/>
          </a:xfrm>
          <a:prstGeom prst="rect">
            <a:avLst/>
          </a:prstGeom>
          <a:noFill/>
          <a:ln w="57150">
            <a:solidFill>
              <a:schemeClr val="accent1"/>
            </a:solidFill>
          </a:ln>
        </p:spPr>
        <p:txBody>
          <a:bodyPr wrap="square">
            <a:spAutoFit/>
          </a:bodyPr>
          <a:lstStyle/>
          <a:p>
            <a:pPr algn="just"/>
            <a:r>
              <a:rPr lang="es-ES" sz="3200" dirty="0">
                <a:solidFill>
                  <a:prstClr val="black"/>
                </a:solidFill>
                <a:latin typeface="Calibri"/>
              </a:rPr>
              <a:t>Este proceso se </a:t>
            </a:r>
            <a:r>
              <a:rPr lang="es-ES" sz="3200" b="1" dirty="0">
                <a:solidFill>
                  <a:srgbClr val="FF0000"/>
                </a:solidFill>
                <a:latin typeface="Calibri"/>
              </a:rPr>
              <a:t>caracterizó</a:t>
            </a:r>
            <a:r>
              <a:rPr lang="es-ES" sz="3200" dirty="0">
                <a:solidFill>
                  <a:prstClr val="black"/>
                </a:solidFill>
                <a:latin typeface="Calibri"/>
              </a:rPr>
              <a:t> por el uso de nuevas tecnologías aplicadas a la producción a gran escala y la concentración de fábricas en ciudades. La invención más importante del período fue la </a:t>
            </a:r>
            <a:r>
              <a:rPr lang="es-ES" sz="3200" b="1" dirty="0">
                <a:solidFill>
                  <a:srgbClr val="FF0000"/>
                </a:solidFill>
                <a:latin typeface="Calibri"/>
              </a:rPr>
              <a:t>máquina de vapor</a:t>
            </a:r>
            <a:r>
              <a:rPr lang="es-ES" sz="3200" dirty="0">
                <a:solidFill>
                  <a:prstClr val="black"/>
                </a:solidFill>
                <a:latin typeface="Calibri"/>
              </a:rPr>
              <a:t>, cuyo combustible era el carbón mineral y cuyo uso aumentó la producción y el transporte a niveles sin precedentes. También fueron importantes otros inventos, como las máquinas hiladoras y el telar mecánico, que permitieron producir más textiles en menor tiempo.</a:t>
            </a:r>
          </a:p>
        </p:txBody>
      </p:sp>
    </p:spTree>
    <p:extLst>
      <p:ext uri="{BB962C8B-B14F-4D97-AF65-F5344CB8AC3E}">
        <p14:creationId xmlns:p14="http://schemas.microsoft.com/office/powerpoint/2010/main" val="2190738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9D19B801-CAAA-1975-3E36-AB8ADC9448F3}"/>
              </a:ext>
            </a:extLst>
          </p:cNvPr>
          <p:cNvSpPr txBox="1"/>
          <p:nvPr/>
        </p:nvSpPr>
        <p:spPr>
          <a:xfrm>
            <a:off x="450166" y="1916832"/>
            <a:ext cx="10789920" cy="3735959"/>
          </a:xfrm>
          <a:prstGeom prst="rect">
            <a:avLst/>
          </a:prstGeom>
          <a:noFill/>
          <a:ln w="57150">
            <a:solidFill>
              <a:schemeClr val="accent1"/>
            </a:solidFill>
          </a:ln>
        </p:spPr>
        <p:txBody>
          <a:bodyPr wrap="square">
            <a:spAutoFit/>
          </a:bodyPr>
          <a:lstStyle/>
          <a:p>
            <a:pPr marL="342900" indent="-342900" algn="just">
              <a:lnSpc>
                <a:spcPct val="150000"/>
              </a:lnSpc>
              <a:buFont typeface="Symbol" panose="05050102010706020507" pitchFamily="18" charset="2"/>
              <a:buChar char=""/>
            </a:pP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producción industrial a gran escala, especialmente textil, metalúrgica y de alimentos (gracias a la llamada “revolución agrícola”).</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buFont typeface="Symbol" panose="05050102010706020507" pitchFamily="18" charset="2"/>
              <a:buChar char=""/>
            </a:pP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El reemplazo de talleres artesanales y sistemas domésticos de producción de manufacturas, por el sistema fabril (mecanizado y concentrado en fábricas).</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buFont typeface="Symbol" panose="05050102010706020507" pitchFamily="18" charset="2"/>
              <a:buChar char=""/>
            </a:pP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migración masiva de población del campo a las ciudades.</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buFont typeface="Symbol" panose="05050102010706020507" pitchFamily="18" charset="2"/>
              <a:buChar char=""/>
            </a:pP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El enriquecimiento de la burguesía (industrial, comercial y financiera) y su creciente dominio sobre la economía y la política, en detrimento de la nobleza.</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Aft>
                <a:spcPts val="1000"/>
              </a:spcAft>
              <a:buFont typeface="Symbol" panose="05050102010706020507" pitchFamily="18" charset="2"/>
              <a:buChar char=""/>
            </a:pP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El surgimiento de una nueva clase social: el proletariado.</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84454A18-3F40-D608-52A8-07B44D5BC492}"/>
              </a:ext>
            </a:extLst>
          </p:cNvPr>
          <p:cNvSpPr txBox="1"/>
          <p:nvPr/>
        </p:nvSpPr>
        <p:spPr>
          <a:xfrm>
            <a:off x="1919536" y="260649"/>
            <a:ext cx="7992888" cy="1140697"/>
          </a:xfrm>
          <a:prstGeom prst="rect">
            <a:avLst/>
          </a:prstGeom>
          <a:noFill/>
          <a:ln w="57150">
            <a:solidFill>
              <a:schemeClr val="accent1"/>
            </a:solidFill>
          </a:ln>
        </p:spPr>
        <p:txBody>
          <a:bodyPr wrap="square">
            <a:spAutoFit/>
          </a:bodyPr>
          <a:lstStyle/>
          <a:p>
            <a:pPr algn="just">
              <a:lnSpc>
                <a:spcPct val="150000"/>
              </a:lnSpc>
              <a:spcAft>
                <a:spcPts val="1000"/>
              </a:spcAft>
            </a:pP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PRINCIPALES CARACTERÍSTICAS DE LA PRIMERA REVOLUCIÓN INDUSTRIAL</a:t>
            </a:r>
            <a:endParaRPr lang="es-ES" sz="20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96652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9D19B801-CAAA-1975-3E36-AB8ADC9448F3}"/>
              </a:ext>
            </a:extLst>
          </p:cNvPr>
          <p:cNvSpPr txBox="1"/>
          <p:nvPr/>
        </p:nvSpPr>
        <p:spPr>
          <a:xfrm>
            <a:off x="323557" y="1916833"/>
            <a:ext cx="10164931" cy="5009833"/>
          </a:xfrm>
          <a:prstGeom prst="rect">
            <a:avLst/>
          </a:prstGeom>
          <a:noFill/>
          <a:ln w="57150">
            <a:solidFill>
              <a:schemeClr val="accent1"/>
            </a:solidFill>
          </a:ln>
        </p:spPr>
        <p:txBody>
          <a:bodyPr wrap="square">
            <a:spAutoFit/>
          </a:bodyPr>
          <a:lstStyle/>
          <a:p>
            <a:pPr marL="342900" indent="-342900" algn="just">
              <a:lnSpc>
                <a:spcPct val="150000"/>
              </a:lnSpc>
              <a:buFont typeface="Symbol" panose="05050102010706020507" pitchFamily="18" charset="2"/>
              <a:buChar char=""/>
            </a:pP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El desarrollo de innovaciones tecnológicas (como la máquina de vapor) y de industrias mecanizadas, como la textil, la metalúrgica, la siderúrgica (hierro y acero) y la minera.</a:t>
            </a:r>
          </a:p>
          <a:p>
            <a:pPr marL="342900" indent="-342900" algn="just">
              <a:lnSpc>
                <a:spcPct val="150000"/>
              </a:lnSpc>
              <a:buFont typeface="Symbol" panose="05050102010706020507" pitchFamily="18" charset="2"/>
              <a:buChar char=""/>
            </a:pP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progresiva sustitución del hierro por el acero, una aleación de hierro y carbono más dura y resistente que adquirió más importancia durante la Segunda Revolución Industrial.</a:t>
            </a:r>
          </a:p>
          <a:p>
            <a:pPr marL="342900" indent="-342900" algn="just">
              <a:lnSpc>
                <a:spcPct val="150000"/>
              </a:lnSpc>
              <a:buFont typeface="Symbol" panose="05050102010706020507" pitchFamily="18" charset="2"/>
              <a:buChar char=""/>
            </a:pP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El desarrollo del comercio a nivel mundial, debido a la gran capacidad de producción y a las innovaciones en el transporte terrestre y marítimo</a:t>
            </a:r>
          </a:p>
        </p:txBody>
      </p:sp>
      <p:sp>
        <p:nvSpPr>
          <p:cNvPr id="5" name="CuadroTexto 4">
            <a:extLst>
              <a:ext uri="{FF2B5EF4-FFF2-40B4-BE49-F238E27FC236}">
                <a16:creationId xmlns:a16="http://schemas.microsoft.com/office/drawing/2014/main" id="{84454A18-3F40-D608-52A8-07B44D5BC492}"/>
              </a:ext>
            </a:extLst>
          </p:cNvPr>
          <p:cNvSpPr txBox="1"/>
          <p:nvPr/>
        </p:nvSpPr>
        <p:spPr>
          <a:xfrm>
            <a:off x="1919536" y="260649"/>
            <a:ext cx="7992888" cy="1140697"/>
          </a:xfrm>
          <a:prstGeom prst="rect">
            <a:avLst/>
          </a:prstGeom>
          <a:noFill/>
          <a:ln w="57150">
            <a:solidFill>
              <a:schemeClr val="accent1"/>
            </a:solidFill>
          </a:ln>
        </p:spPr>
        <p:txBody>
          <a:bodyPr wrap="square">
            <a:spAutoFit/>
          </a:bodyPr>
          <a:lstStyle/>
          <a:p>
            <a:pPr algn="just">
              <a:lnSpc>
                <a:spcPct val="150000"/>
              </a:lnSpc>
              <a:spcAft>
                <a:spcPts val="1000"/>
              </a:spcAft>
            </a:pP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PRINCIPALES CARACTERÍSTICAS DE LA PRIMERA REVOLUCIÓN INDUSTRIAL</a:t>
            </a:r>
            <a:endParaRPr lang="es-ES" sz="20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01938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Revolución Industrial">
            <a:extLst>
              <a:ext uri="{FF2B5EF4-FFF2-40B4-BE49-F238E27FC236}">
                <a16:creationId xmlns:a16="http://schemas.microsoft.com/office/drawing/2014/main" id="{7EA230FB-2309-8980-3DD1-32C3C07284B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19536" y="836712"/>
            <a:ext cx="3888432" cy="2245360"/>
          </a:xfrm>
          <a:prstGeom prst="rect">
            <a:avLst/>
          </a:prstGeom>
          <a:noFill/>
          <a:ln>
            <a:noFill/>
          </a:ln>
        </p:spPr>
      </p:pic>
      <p:sp>
        <p:nvSpPr>
          <p:cNvPr id="4" name="CuadroTexto 3">
            <a:extLst>
              <a:ext uri="{FF2B5EF4-FFF2-40B4-BE49-F238E27FC236}">
                <a16:creationId xmlns:a16="http://schemas.microsoft.com/office/drawing/2014/main" id="{A235876B-49C6-9B97-4A84-A6D0518A13AF}"/>
              </a:ext>
            </a:extLst>
          </p:cNvPr>
          <p:cNvSpPr txBox="1"/>
          <p:nvPr/>
        </p:nvSpPr>
        <p:spPr>
          <a:xfrm>
            <a:off x="6096000" y="1168214"/>
            <a:ext cx="4572000" cy="791179"/>
          </a:xfrm>
          <a:prstGeom prst="rect">
            <a:avLst/>
          </a:prstGeom>
          <a:noFill/>
          <a:ln w="57150">
            <a:solidFill>
              <a:schemeClr val="accent1"/>
            </a:solidFill>
          </a:ln>
        </p:spPr>
        <p:txBody>
          <a:bodyPr wrap="square">
            <a:spAutoFit/>
          </a:bodyPr>
          <a:lstStyle/>
          <a:p>
            <a:pPr algn="just">
              <a:lnSpc>
                <a:spcPct val="150000"/>
              </a:lnSpc>
              <a:spcAft>
                <a:spcPts val="1000"/>
              </a:spcAft>
            </a:pPr>
            <a:r>
              <a:rPr lang="es-ES" sz="16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Las máquinas hiladoras y el telar mecánico revolucionaron la industria textil.</a:t>
            </a:r>
            <a:endParaRPr lang="es-ES" sz="14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5" name="Imagen 4" descr="Revolución industrial">
            <a:extLst>
              <a:ext uri="{FF2B5EF4-FFF2-40B4-BE49-F238E27FC236}">
                <a16:creationId xmlns:a16="http://schemas.microsoft.com/office/drawing/2014/main" id="{639AC4CD-2622-D425-7AB7-2181CCF1D60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19536" y="3547012"/>
            <a:ext cx="5400040" cy="2703195"/>
          </a:xfrm>
          <a:prstGeom prst="rect">
            <a:avLst/>
          </a:prstGeom>
          <a:noFill/>
          <a:ln>
            <a:noFill/>
          </a:ln>
        </p:spPr>
      </p:pic>
      <p:sp>
        <p:nvSpPr>
          <p:cNvPr id="7" name="CuadroTexto 6">
            <a:extLst>
              <a:ext uri="{FF2B5EF4-FFF2-40B4-BE49-F238E27FC236}">
                <a16:creationId xmlns:a16="http://schemas.microsoft.com/office/drawing/2014/main" id="{8103D275-9ED6-0610-AE68-DD8F37C76D46}"/>
              </a:ext>
            </a:extLst>
          </p:cNvPr>
          <p:cNvSpPr txBox="1"/>
          <p:nvPr/>
        </p:nvSpPr>
        <p:spPr>
          <a:xfrm>
            <a:off x="7608168" y="3837358"/>
            <a:ext cx="2803650" cy="1889300"/>
          </a:xfrm>
          <a:prstGeom prst="rect">
            <a:avLst/>
          </a:prstGeom>
          <a:noFill/>
          <a:ln w="57150">
            <a:solidFill>
              <a:schemeClr val="accent1"/>
            </a:solidFill>
          </a:ln>
        </p:spPr>
        <p:txBody>
          <a:bodyPr wrap="square">
            <a:spAutoFit/>
          </a:bodyPr>
          <a:lstStyle/>
          <a:p>
            <a:pPr algn="just">
              <a:lnSpc>
                <a:spcPct val="150000"/>
              </a:lnSpc>
              <a:spcAft>
                <a:spcPts val="1000"/>
              </a:spcAft>
            </a:pPr>
            <a:r>
              <a:rPr lang="es-ES" sz="20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El uso de combustibles en las fábricas contaminaba el aire.</a:t>
            </a:r>
            <a:endParaRPr lang="es-ES"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4699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991544" y="476673"/>
            <a:ext cx="7992888" cy="1315425"/>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Revolución Industrial se originó en algunas industrias principales:</a:t>
            </a:r>
            <a:endParaRPr lang="es-ES" sz="24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8CB34753-BEC8-EB53-ED4E-E874D11527E7}"/>
              </a:ext>
            </a:extLst>
          </p:cNvPr>
          <p:cNvSpPr txBox="1"/>
          <p:nvPr/>
        </p:nvSpPr>
        <p:spPr>
          <a:xfrm>
            <a:off x="2316826" y="2132856"/>
            <a:ext cx="4606758" cy="369332"/>
          </a:xfrm>
          <a:prstGeom prst="rect">
            <a:avLst/>
          </a:prstGeom>
          <a:noFill/>
        </p:spPr>
        <p:txBody>
          <a:bodyPr wrap="square">
            <a:spAutoFit/>
          </a:bodyPr>
          <a:lstStyle/>
          <a:p>
            <a:r>
              <a:rPr lang="es-ES" b="1" dirty="0">
                <a:solidFill>
                  <a:prstClr val="black"/>
                </a:solidFill>
                <a:latin typeface="Arial" panose="020B0604020202020204" pitchFamily="34" charset="0"/>
                <a:ea typeface="Calibri" panose="020F0502020204030204" pitchFamily="34" charset="0"/>
              </a:rPr>
              <a:t>La industria textil</a:t>
            </a:r>
            <a:endParaRPr lang="es-ES" dirty="0">
              <a:solidFill>
                <a:prstClr val="black"/>
              </a:solidFill>
              <a:latin typeface="Calibri"/>
            </a:endParaRPr>
          </a:p>
        </p:txBody>
      </p:sp>
      <p:sp>
        <p:nvSpPr>
          <p:cNvPr id="11" name="CuadroTexto 10">
            <a:extLst>
              <a:ext uri="{FF2B5EF4-FFF2-40B4-BE49-F238E27FC236}">
                <a16:creationId xmlns:a16="http://schemas.microsoft.com/office/drawing/2014/main" id="{C5E876B4-D982-C169-0A73-76E637F71038}"/>
              </a:ext>
            </a:extLst>
          </p:cNvPr>
          <p:cNvSpPr txBox="1"/>
          <p:nvPr/>
        </p:nvSpPr>
        <p:spPr>
          <a:xfrm>
            <a:off x="2207568" y="2618230"/>
            <a:ext cx="4572000" cy="369332"/>
          </a:xfrm>
          <a:prstGeom prst="rect">
            <a:avLst/>
          </a:prstGeom>
          <a:noFill/>
        </p:spPr>
        <p:txBody>
          <a:bodyPr wrap="square">
            <a:spAutoFit/>
          </a:bodyPr>
          <a:lstStyle/>
          <a:p>
            <a:r>
              <a:rPr lang="es-ES" b="1" dirty="0">
                <a:solidFill>
                  <a:prstClr val="black"/>
                </a:solidFill>
                <a:latin typeface="Arial" panose="020B0604020202020204" pitchFamily="34" charset="0"/>
                <a:ea typeface="Calibri" panose="020F0502020204030204" pitchFamily="34" charset="0"/>
              </a:rPr>
              <a:t> La industria minera.</a:t>
            </a:r>
            <a:r>
              <a:rPr lang="es-ES" dirty="0">
                <a:solidFill>
                  <a:prstClr val="black"/>
                </a:solidFill>
                <a:latin typeface="Arial" panose="020B0604020202020204" pitchFamily="34" charset="0"/>
                <a:ea typeface="Calibri" panose="020F0502020204030204" pitchFamily="34" charset="0"/>
              </a:rPr>
              <a:t> </a:t>
            </a:r>
            <a:endParaRPr lang="es-ES" dirty="0">
              <a:solidFill>
                <a:prstClr val="black"/>
              </a:solidFill>
              <a:latin typeface="Calibri"/>
            </a:endParaRPr>
          </a:p>
        </p:txBody>
      </p:sp>
      <p:sp>
        <p:nvSpPr>
          <p:cNvPr id="13" name="CuadroTexto 12">
            <a:extLst>
              <a:ext uri="{FF2B5EF4-FFF2-40B4-BE49-F238E27FC236}">
                <a16:creationId xmlns:a16="http://schemas.microsoft.com/office/drawing/2014/main" id="{B0CEBBF7-F444-75CA-FB80-A6861BB15582}"/>
              </a:ext>
            </a:extLst>
          </p:cNvPr>
          <p:cNvSpPr txBox="1"/>
          <p:nvPr/>
        </p:nvSpPr>
        <p:spPr>
          <a:xfrm>
            <a:off x="2316826" y="3228260"/>
            <a:ext cx="4572000" cy="369332"/>
          </a:xfrm>
          <a:prstGeom prst="rect">
            <a:avLst/>
          </a:prstGeom>
          <a:noFill/>
        </p:spPr>
        <p:txBody>
          <a:bodyPr wrap="square">
            <a:spAutoFit/>
          </a:bodyPr>
          <a:lstStyle/>
          <a:p>
            <a:r>
              <a:rPr lang="es-ES" b="1" dirty="0">
                <a:solidFill>
                  <a:prstClr val="black"/>
                </a:solidFill>
                <a:latin typeface="Arial" panose="020B0604020202020204" pitchFamily="34" charset="0"/>
                <a:ea typeface="Calibri" panose="020F0502020204030204" pitchFamily="34" charset="0"/>
              </a:rPr>
              <a:t>Las industrias metalúrgica y siderúrgica</a:t>
            </a:r>
            <a:endParaRPr lang="es-ES" dirty="0">
              <a:solidFill>
                <a:prstClr val="black"/>
              </a:solidFill>
              <a:latin typeface="Calibri"/>
            </a:endParaRPr>
          </a:p>
        </p:txBody>
      </p:sp>
      <p:sp>
        <p:nvSpPr>
          <p:cNvPr id="15" name="CuadroTexto 14">
            <a:extLst>
              <a:ext uri="{FF2B5EF4-FFF2-40B4-BE49-F238E27FC236}">
                <a16:creationId xmlns:a16="http://schemas.microsoft.com/office/drawing/2014/main" id="{AD1F11BC-65DD-E95C-8C02-3AA869DCD422}"/>
              </a:ext>
            </a:extLst>
          </p:cNvPr>
          <p:cNvSpPr txBox="1"/>
          <p:nvPr/>
        </p:nvSpPr>
        <p:spPr>
          <a:xfrm>
            <a:off x="2207568" y="3870439"/>
            <a:ext cx="4572000" cy="369332"/>
          </a:xfrm>
          <a:prstGeom prst="rect">
            <a:avLst/>
          </a:prstGeom>
          <a:noFill/>
        </p:spPr>
        <p:txBody>
          <a:bodyPr wrap="square">
            <a:spAutoFit/>
          </a:bodyPr>
          <a:lstStyle/>
          <a:p>
            <a:r>
              <a:rPr lang="es-ES" dirty="0">
                <a:solidFill>
                  <a:prstClr val="black"/>
                </a:solidFill>
                <a:latin typeface="Arial" panose="020B0604020202020204" pitchFamily="34" charset="0"/>
                <a:ea typeface="Calibri" panose="020F0502020204030204" pitchFamily="34" charset="0"/>
              </a:rPr>
              <a:t> </a:t>
            </a:r>
            <a:r>
              <a:rPr lang="es-ES" b="1" dirty="0">
                <a:solidFill>
                  <a:prstClr val="black"/>
                </a:solidFill>
                <a:latin typeface="Arial" panose="020B0604020202020204" pitchFamily="34" charset="0"/>
                <a:ea typeface="Calibri" panose="020F0502020204030204" pitchFamily="34" charset="0"/>
              </a:rPr>
              <a:t>La industria del transporte</a:t>
            </a:r>
            <a:endParaRPr lang="es-ES" dirty="0">
              <a:solidFill>
                <a:prstClr val="black"/>
              </a:solidFill>
              <a:latin typeface="Calibri"/>
            </a:endParaRPr>
          </a:p>
        </p:txBody>
      </p:sp>
      <p:sp>
        <p:nvSpPr>
          <p:cNvPr id="17" name="CuadroTexto 16">
            <a:extLst>
              <a:ext uri="{FF2B5EF4-FFF2-40B4-BE49-F238E27FC236}">
                <a16:creationId xmlns:a16="http://schemas.microsoft.com/office/drawing/2014/main" id="{37D3A050-9F19-D70D-A2AF-DE4A18643D60}"/>
              </a:ext>
            </a:extLst>
          </p:cNvPr>
          <p:cNvSpPr txBox="1"/>
          <p:nvPr/>
        </p:nvSpPr>
        <p:spPr>
          <a:xfrm>
            <a:off x="2351584" y="4753316"/>
            <a:ext cx="4572000" cy="369332"/>
          </a:xfrm>
          <a:prstGeom prst="rect">
            <a:avLst/>
          </a:prstGeom>
          <a:noFill/>
        </p:spPr>
        <p:txBody>
          <a:bodyPr wrap="square">
            <a:spAutoFit/>
          </a:bodyPr>
          <a:lstStyle/>
          <a:p>
            <a:r>
              <a:rPr lang="es-ES" b="1" dirty="0">
                <a:solidFill>
                  <a:prstClr val="black"/>
                </a:solidFill>
                <a:latin typeface="Arial" panose="020B0604020202020204" pitchFamily="34" charset="0"/>
                <a:ea typeface="Calibri" panose="020F0502020204030204" pitchFamily="34" charset="0"/>
              </a:rPr>
              <a:t>La expansión comercial</a:t>
            </a:r>
            <a:endParaRPr lang="es-ES" dirty="0">
              <a:solidFill>
                <a:prstClr val="black"/>
              </a:solidFill>
              <a:latin typeface="Calibri"/>
            </a:endParaRPr>
          </a:p>
        </p:txBody>
      </p:sp>
    </p:spTree>
    <p:extLst>
      <p:ext uri="{BB962C8B-B14F-4D97-AF65-F5344CB8AC3E}">
        <p14:creationId xmlns:p14="http://schemas.microsoft.com/office/powerpoint/2010/main" val="5022965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Principales inventos de la Revolución Industrial</a:t>
            </a:r>
            <a:endParaRPr lang="es-ES" sz="28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n 1">
            <a:extLst>
              <a:ext uri="{FF2B5EF4-FFF2-40B4-BE49-F238E27FC236}">
                <a16:creationId xmlns:a16="http://schemas.microsoft.com/office/drawing/2014/main" id="{91CD7715-A49E-994A-DAF9-C57946074C7A}"/>
              </a:ext>
            </a:extLst>
          </p:cNvPr>
          <p:cNvPicPr>
            <a:picLocks noChangeAspect="1"/>
          </p:cNvPicPr>
          <p:nvPr/>
        </p:nvPicPr>
        <p:blipFill>
          <a:blip r:embed="rId2"/>
          <a:stretch>
            <a:fillRect/>
          </a:stretch>
        </p:blipFill>
        <p:spPr>
          <a:xfrm>
            <a:off x="2135560" y="1484784"/>
            <a:ext cx="7128792" cy="1897868"/>
          </a:xfrm>
          <a:prstGeom prst="rect">
            <a:avLst/>
          </a:prstGeom>
        </p:spPr>
      </p:pic>
      <p:sp>
        <p:nvSpPr>
          <p:cNvPr id="4" name="CuadroTexto 3">
            <a:extLst>
              <a:ext uri="{FF2B5EF4-FFF2-40B4-BE49-F238E27FC236}">
                <a16:creationId xmlns:a16="http://schemas.microsoft.com/office/drawing/2014/main" id="{B437D846-3947-8163-571C-3BDFB0C04C9B}"/>
              </a:ext>
            </a:extLst>
          </p:cNvPr>
          <p:cNvSpPr txBox="1"/>
          <p:nvPr/>
        </p:nvSpPr>
        <p:spPr>
          <a:xfrm>
            <a:off x="3413956" y="3581555"/>
            <a:ext cx="4572000" cy="461665"/>
          </a:xfrm>
          <a:prstGeom prst="rect">
            <a:avLst/>
          </a:prstGeom>
          <a:noFill/>
          <a:ln w="57150">
            <a:solidFill>
              <a:schemeClr val="accent1"/>
            </a:solidFill>
          </a:ln>
        </p:spPr>
        <p:txBody>
          <a:bodyPr wrap="square">
            <a:spAutoFit/>
          </a:bodyPr>
          <a:lstStyle/>
          <a:p>
            <a:pPr algn="ctr"/>
            <a:r>
              <a:rPr lang="es-ES" sz="2400" b="1" dirty="0">
                <a:solidFill>
                  <a:prstClr val="black"/>
                </a:solidFill>
                <a:latin typeface="Arial" panose="020B0604020202020204" pitchFamily="34" charset="0"/>
                <a:ea typeface="Calibri" panose="020F0502020204030204" pitchFamily="34" charset="0"/>
              </a:rPr>
              <a:t>Alumbrado público a gas</a:t>
            </a:r>
            <a:r>
              <a:rPr lang="es-ES" sz="2400" dirty="0">
                <a:solidFill>
                  <a:prstClr val="black"/>
                </a:solidFill>
                <a:latin typeface="Arial" panose="020B0604020202020204" pitchFamily="34" charset="0"/>
                <a:ea typeface="Calibri" panose="020F0502020204030204" pitchFamily="34" charset="0"/>
              </a:rPr>
              <a:t> </a:t>
            </a:r>
            <a:endParaRPr lang="es-ES" sz="2400" dirty="0">
              <a:solidFill>
                <a:prstClr val="black"/>
              </a:solidFill>
              <a:latin typeface="Calibri"/>
            </a:endParaRPr>
          </a:p>
        </p:txBody>
      </p:sp>
      <p:pic>
        <p:nvPicPr>
          <p:cNvPr id="6" name="Imagen 5">
            <a:extLst>
              <a:ext uri="{FF2B5EF4-FFF2-40B4-BE49-F238E27FC236}">
                <a16:creationId xmlns:a16="http://schemas.microsoft.com/office/drawing/2014/main" id="{E1CCC8A5-E868-B42C-B079-2BFCE138AB36}"/>
              </a:ext>
            </a:extLst>
          </p:cNvPr>
          <p:cNvPicPr>
            <a:picLocks noChangeAspect="1"/>
          </p:cNvPicPr>
          <p:nvPr/>
        </p:nvPicPr>
        <p:blipFill>
          <a:blip r:embed="rId3"/>
          <a:stretch>
            <a:fillRect/>
          </a:stretch>
        </p:blipFill>
        <p:spPr>
          <a:xfrm>
            <a:off x="2307864" y="4221088"/>
            <a:ext cx="7388536" cy="1820148"/>
          </a:xfrm>
          <a:prstGeom prst="rect">
            <a:avLst/>
          </a:prstGeom>
        </p:spPr>
      </p:pic>
      <p:sp>
        <p:nvSpPr>
          <p:cNvPr id="9" name="CuadroTexto 8">
            <a:extLst>
              <a:ext uri="{FF2B5EF4-FFF2-40B4-BE49-F238E27FC236}">
                <a16:creationId xmlns:a16="http://schemas.microsoft.com/office/drawing/2014/main" id="{B3B80799-5125-E160-1E1E-DEA333696CCB}"/>
              </a:ext>
            </a:extLst>
          </p:cNvPr>
          <p:cNvSpPr txBox="1"/>
          <p:nvPr/>
        </p:nvSpPr>
        <p:spPr>
          <a:xfrm>
            <a:off x="3413956" y="6219105"/>
            <a:ext cx="457200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Telar Mecánico</a:t>
            </a:r>
            <a:r>
              <a:rPr lang="es-ES" sz="28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a:t>
            </a:r>
            <a:endParaRPr lang="es-ES" sz="24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16446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Principales inventos de la Revolución Industrial</a:t>
            </a:r>
            <a:endParaRPr lang="es-ES" sz="28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CuadroTexto 3">
            <a:extLst>
              <a:ext uri="{FF2B5EF4-FFF2-40B4-BE49-F238E27FC236}">
                <a16:creationId xmlns:a16="http://schemas.microsoft.com/office/drawing/2014/main" id="{B437D846-3947-8163-571C-3BDFB0C04C9B}"/>
              </a:ext>
            </a:extLst>
          </p:cNvPr>
          <p:cNvSpPr txBox="1"/>
          <p:nvPr/>
        </p:nvSpPr>
        <p:spPr>
          <a:xfrm>
            <a:off x="3362776" y="3128883"/>
            <a:ext cx="2589209" cy="586699"/>
          </a:xfrm>
          <a:prstGeom prst="rect">
            <a:avLst/>
          </a:prstGeom>
          <a:noFill/>
          <a:ln w="57150">
            <a:solidFill>
              <a:schemeClr val="accent1"/>
            </a:solidFill>
          </a:ln>
        </p:spPr>
        <p:txBody>
          <a:bodyPr wrap="square">
            <a:spAutoFit/>
          </a:bodyPr>
          <a:lstStyle/>
          <a:p>
            <a:pPr algn="just">
              <a:lnSpc>
                <a:spcPct val="150000"/>
              </a:lnSpc>
              <a:spcAft>
                <a:spcPts val="1000"/>
              </a:spcAft>
            </a:pP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Barco a vapor</a:t>
            </a: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a:t>
            </a:r>
            <a:endParaRPr lang="es-ES" sz="24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B3B80799-5125-E160-1E1E-DEA333696CCB}"/>
              </a:ext>
            </a:extLst>
          </p:cNvPr>
          <p:cNvSpPr txBox="1"/>
          <p:nvPr/>
        </p:nvSpPr>
        <p:spPr>
          <a:xfrm>
            <a:off x="3305943" y="6149791"/>
            <a:ext cx="4572000" cy="463075"/>
          </a:xfrm>
          <a:prstGeom prst="rect">
            <a:avLst/>
          </a:prstGeom>
          <a:noFill/>
          <a:ln w="57150">
            <a:solidFill>
              <a:schemeClr val="accent1"/>
            </a:solidFill>
          </a:ln>
        </p:spPr>
        <p:txBody>
          <a:bodyPr wrap="square">
            <a:spAutoFit/>
          </a:bodyPr>
          <a:lstStyle/>
          <a:p>
            <a:pPr algn="just">
              <a:lnSpc>
                <a:spcPct val="150000"/>
              </a:lnSpc>
              <a:spcAft>
                <a:spcPts val="1000"/>
              </a:spcAft>
            </a:pPr>
            <a:r>
              <a:rPr lang="es-ES"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Hiladora  hidráulica</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n 2" descr="Barco a vapor">
            <a:extLst>
              <a:ext uri="{FF2B5EF4-FFF2-40B4-BE49-F238E27FC236}">
                <a16:creationId xmlns:a16="http://schemas.microsoft.com/office/drawing/2014/main" id="{E64D9FD9-71E8-6262-8C9C-89845FFCE19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07569" y="1399151"/>
            <a:ext cx="6768751" cy="1561429"/>
          </a:xfrm>
          <a:prstGeom prst="rect">
            <a:avLst/>
          </a:prstGeom>
          <a:noFill/>
          <a:ln>
            <a:noFill/>
          </a:ln>
        </p:spPr>
      </p:pic>
      <p:pic>
        <p:nvPicPr>
          <p:cNvPr id="7" name="Imagen 6" descr="Hiladora hidráulica">
            <a:extLst>
              <a:ext uri="{FF2B5EF4-FFF2-40B4-BE49-F238E27FC236}">
                <a16:creationId xmlns:a16="http://schemas.microsoft.com/office/drawing/2014/main" id="{2D7F2F2E-C7BC-A980-5ED3-2186C03FC7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02749" y="3910019"/>
            <a:ext cx="5778388" cy="2085975"/>
          </a:xfrm>
          <a:prstGeom prst="rect">
            <a:avLst/>
          </a:prstGeom>
          <a:noFill/>
          <a:ln>
            <a:noFill/>
          </a:ln>
        </p:spPr>
      </p:pic>
    </p:spTree>
    <p:extLst>
      <p:ext uri="{BB962C8B-B14F-4D97-AF65-F5344CB8AC3E}">
        <p14:creationId xmlns:p14="http://schemas.microsoft.com/office/powerpoint/2010/main" val="3660858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Principales inventos de la Revolución Industrial</a:t>
            </a:r>
            <a:endParaRPr lang="es-ES" sz="28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CuadroTexto 3">
            <a:extLst>
              <a:ext uri="{FF2B5EF4-FFF2-40B4-BE49-F238E27FC236}">
                <a16:creationId xmlns:a16="http://schemas.microsoft.com/office/drawing/2014/main" id="{B437D846-3947-8163-571C-3BDFB0C04C9B}"/>
              </a:ext>
            </a:extLst>
          </p:cNvPr>
          <p:cNvSpPr txBox="1"/>
          <p:nvPr/>
        </p:nvSpPr>
        <p:spPr>
          <a:xfrm>
            <a:off x="3506792" y="3061079"/>
            <a:ext cx="2589209" cy="586699"/>
          </a:xfrm>
          <a:prstGeom prst="rect">
            <a:avLst/>
          </a:prstGeom>
          <a:noFill/>
          <a:ln w="57150">
            <a:solidFill>
              <a:schemeClr val="accent1"/>
            </a:solidFill>
          </a:ln>
        </p:spPr>
        <p:txBody>
          <a:bodyPr wrap="square">
            <a:spAutoFit/>
          </a:bodyPr>
          <a:lstStyle/>
          <a:p>
            <a:pPr algn="just">
              <a:lnSpc>
                <a:spcPct val="150000"/>
              </a:lnSpc>
              <a:spcAft>
                <a:spcPts val="1000"/>
              </a:spcAft>
            </a:pPr>
            <a:r>
              <a:rPr lang="es-ES" b="1" dirty="0">
                <a:solidFill>
                  <a:prstClr val="black"/>
                </a:solidFill>
                <a:latin typeface="Arial" panose="020B0604020202020204" pitchFamily="34" charset="0"/>
                <a:ea typeface="Calibri" panose="020F0502020204030204" pitchFamily="34" charset="0"/>
              </a:rPr>
              <a:t>Máquina de </a:t>
            </a: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vapor</a:t>
            </a: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a:t>
            </a:r>
            <a:endParaRPr lang="es-ES" sz="24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B3B80799-5125-E160-1E1E-DEA333696CCB}"/>
              </a:ext>
            </a:extLst>
          </p:cNvPr>
          <p:cNvSpPr txBox="1"/>
          <p:nvPr/>
        </p:nvSpPr>
        <p:spPr>
          <a:xfrm>
            <a:off x="3215680" y="5890969"/>
            <a:ext cx="2880320" cy="463075"/>
          </a:xfrm>
          <a:prstGeom prst="rect">
            <a:avLst/>
          </a:prstGeom>
          <a:noFill/>
          <a:ln w="57150">
            <a:solidFill>
              <a:schemeClr val="accent1"/>
            </a:solidFill>
          </a:ln>
        </p:spPr>
        <p:txBody>
          <a:bodyPr wrap="square">
            <a:spAutoFit/>
          </a:bodyPr>
          <a:lstStyle/>
          <a:p>
            <a:pPr>
              <a:lnSpc>
                <a:spcPct val="150000"/>
              </a:lnSpc>
              <a:spcAft>
                <a:spcPts val="1000"/>
              </a:spcAft>
            </a:pPr>
            <a:r>
              <a:rPr lang="es-ES"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Locomotora a vapor</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n 1">
            <a:extLst>
              <a:ext uri="{FF2B5EF4-FFF2-40B4-BE49-F238E27FC236}">
                <a16:creationId xmlns:a16="http://schemas.microsoft.com/office/drawing/2014/main" id="{F5DF9BCC-E40B-C3AE-5D01-6F5DCB0CBC13}"/>
              </a:ext>
            </a:extLst>
          </p:cNvPr>
          <p:cNvPicPr>
            <a:picLocks noChangeAspect="1"/>
          </p:cNvPicPr>
          <p:nvPr/>
        </p:nvPicPr>
        <p:blipFill>
          <a:blip r:embed="rId2"/>
          <a:stretch>
            <a:fillRect/>
          </a:stretch>
        </p:blipFill>
        <p:spPr>
          <a:xfrm>
            <a:off x="2927648" y="1384638"/>
            <a:ext cx="4606290" cy="1508760"/>
          </a:xfrm>
          <a:prstGeom prst="rect">
            <a:avLst/>
          </a:prstGeom>
        </p:spPr>
      </p:pic>
      <p:pic>
        <p:nvPicPr>
          <p:cNvPr id="6" name="Imagen 5" descr="Locomotora a vapor">
            <a:extLst>
              <a:ext uri="{FF2B5EF4-FFF2-40B4-BE49-F238E27FC236}">
                <a16:creationId xmlns:a16="http://schemas.microsoft.com/office/drawing/2014/main" id="{EE095E8D-6B7F-1247-30C2-D49C6D6FC6C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7648" y="3984964"/>
            <a:ext cx="4640580" cy="1353185"/>
          </a:xfrm>
          <a:prstGeom prst="rect">
            <a:avLst/>
          </a:prstGeom>
          <a:noFill/>
          <a:ln>
            <a:noFill/>
          </a:ln>
        </p:spPr>
      </p:pic>
    </p:spTree>
    <p:extLst>
      <p:ext uri="{BB962C8B-B14F-4D97-AF65-F5344CB8AC3E}">
        <p14:creationId xmlns:p14="http://schemas.microsoft.com/office/powerpoint/2010/main" val="14664558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Segunda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E58DA0B3-7116-3881-3096-43B23AE48CF0}"/>
              </a:ext>
            </a:extLst>
          </p:cNvPr>
          <p:cNvSpPr txBox="1"/>
          <p:nvPr/>
        </p:nvSpPr>
        <p:spPr>
          <a:xfrm>
            <a:off x="576775" y="1412777"/>
            <a:ext cx="10550770" cy="3402535"/>
          </a:xfrm>
          <a:prstGeom prst="rect">
            <a:avLst/>
          </a:prstGeom>
          <a:noFill/>
          <a:ln w="57150">
            <a:solidFill>
              <a:schemeClr val="accent1"/>
            </a:solidFill>
          </a:ln>
        </p:spPr>
        <p:txBody>
          <a:bodyPr wrap="square">
            <a:spAutoFit/>
          </a:bodyPr>
          <a:lstStyle/>
          <a:p>
            <a:pPr algn="just">
              <a:lnSpc>
                <a:spcPct val="150000"/>
              </a:lnSpc>
              <a:spcAft>
                <a:spcPts val="1000"/>
              </a:spcAft>
            </a:pP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comenzó en 1870 y terminó en 1914, con el inicio de la Primera Guerra Mundial. Se desarrolló principalmente en Europa occidental, en Estados Unidos y en Japón.</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Algunas de sus características fueron la producción en serie mediante la cadena de montaje, el incremento de la producción de acero, el uso de nuevos recursos y fuentes de energía (petróleo, electricidad), la invención del automóvil y el avión, y el desarrollo de las telecomunicaciones (el teléfono, la radio, el fonógrafo y el cinematógrafo). Estas innovaciones implicaron un aumento de la productividad y el consumo de masas.</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61197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Segunda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n 2">
            <a:extLst>
              <a:ext uri="{FF2B5EF4-FFF2-40B4-BE49-F238E27FC236}">
                <a16:creationId xmlns:a16="http://schemas.microsoft.com/office/drawing/2014/main" id="{F1B8404A-EBB4-7FD0-1556-3257DA3CE8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9411" y="3721979"/>
            <a:ext cx="3888432" cy="2703482"/>
          </a:xfrm>
          <a:prstGeom prst="rect">
            <a:avLst/>
          </a:prstGeom>
        </p:spPr>
      </p:pic>
      <p:pic>
        <p:nvPicPr>
          <p:cNvPr id="9" name="Imagen 8">
            <a:extLst>
              <a:ext uri="{FF2B5EF4-FFF2-40B4-BE49-F238E27FC236}">
                <a16:creationId xmlns:a16="http://schemas.microsoft.com/office/drawing/2014/main" id="{B34D5106-EC95-DC4B-FA5F-865F7ADF81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1336" y="1212290"/>
            <a:ext cx="3684585" cy="2360727"/>
          </a:xfrm>
          <a:prstGeom prst="rect">
            <a:avLst/>
          </a:prstGeom>
        </p:spPr>
      </p:pic>
      <p:sp>
        <p:nvSpPr>
          <p:cNvPr id="11" name="CuadroTexto 10">
            <a:extLst>
              <a:ext uri="{FF2B5EF4-FFF2-40B4-BE49-F238E27FC236}">
                <a16:creationId xmlns:a16="http://schemas.microsoft.com/office/drawing/2014/main" id="{56D73B28-164E-8010-CF41-C6CA57F785B8}"/>
              </a:ext>
            </a:extLst>
          </p:cNvPr>
          <p:cNvSpPr txBox="1"/>
          <p:nvPr/>
        </p:nvSpPr>
        <p:spPr>
          <a:xfrm>
            <a:off x="3089920" y="6481058"/>
            <a:ext cx="4572000" cy="369332"/>
          </a:xfrm>
          <a:prstGeom prst="rect">
            <a:avLst/>
          </a:prstGeom>
          <a:noFill/>
        </p:spPr>
        <p:txBody>
          <a:bodyPr wrap="square">
            <a:spAutoFit/>
          </a:bodyPr>
          <a:lstStyle/>
          <a:p>
            <a:r>
              <a:rPr lang="es-ES" b="1" dirty="0">
                <a:solidFill>
                  <a:srgbClr val="000000"/>
                </a:solidFill>
                <a:latin typeface="Calibri"/>
              </a:rPr>
              <a:t>Automóvil</a:t>
            </a:r>
            <a:endParaRPr lang="es-ES" b="1" dirty="0">
              <a:solidFill>
                <a:prstClr val="black"/>
              </a:solidFill>
              <a:latin typeface="Calibri"/>
            </a:endParaRPr>
          </a:p>
        </p:txBody>
      </p:sp>
      <p:pic>
        <p:nvPicPr>
          <p:cNvPr id="13" name="Imagen 12">
            <a:extLst>
              <a:ext uri="{FF2B5EF4-FFF2-40B4-BE49-F238E27FC236}">
                <a16:creationId xmlns:a16="http://schemas.microsoft.com/office/drawing/2014/main" id="{54A60910-682C-3F49-312E-1BAA929C47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1216195"/>
            <a:ext cx="3888432" cy="2864346"/>
          </a:xfrm>
          <a:prstGeom prst="rect">
            <a:avLst/>
          </a:prstGeom>
        </p:spPr>
      </p:pic>
      <p:sp>
        <p:nvSpPr>
          <p:cNvPr id="15" name="CuadroTexto 14">
            <a:extLst>
              <a:ext uri="{FF2B5EF4-FFF2-40B4-BE49-F238E27FC236}">
                <a16:creationId xmlns:a16="http://schemas.microsoft.com/office/drawing/2014/main" id="{53551553-9E34-A6DA-BF1E-5579C788D91D}"/>
              </a:ext>
            </a:extLst>
          </p:cNvPr>
          <p:cNvSpPr txBox="1"/>
          <p:nvPr/>
        </p:nvSpPr>
        <p:spPr>
          <a:xfrm>
            <a:off x="6240016" y="4080541"/>
            <a:ext cx="4572000" cy="369332"/>
          </a:xfrm>
          <a:prstGeom prst="rect">
            <a:avLst/>
          </a:prstGeom>
          <a:noFill/>
        </p:spPr>
        <p:txBody>
          <a:bodyPr wrap="square">
            <a:spAutoFit/>
          </a:bodyPr>
          <a:lstStyle/>
          <a:p>
            <a:r>
              <a:rPr lang="es-ES" b="1" dirty="0">
                <a:solidFill>
                  <a:srgbClr val="000000"/>
                </a:solidFill>
                <a:latin typeface="Calibri"/>
              </a:rPr>
              <a:t>Turbina de vapor</a:t>
            </a:r>
            <a:endParaRPr lang="es-ES" b="1" dirty="0">
              <a:solidFill>
                <a:prstClr val="black"/>
              </a:solidFill>
              <a:latin typeface="Calibri"/>
            </a:endParaRPr>
          </a:p>
        </p:txBody>
      </p:sp>
      <p:sp>
        <p:nvSpPr>
          <p:cNvPr id="17" name="CuadroTexto 16">
            <a:extLst>
              <a:ext uri="{FF2B5EF4-FFF2-40B4-BE49-F238E27FC236}">
                <a16:creationId xmlns:a16="http://schemas.microsoft.com/office/drawing/2014/main" id="{7E8750DF-E0DA-21BE-7853-B1F6A4F22AA9}"/>
              </a:ext>
            </a:extLst>
          </p:cNvPr>
          <p:cNvSpPr txBox="1"/>
          <p:nvPr/>
        </p:nvSpPr>
        <p:spPr>
          <a:xfrm>
            <a:off x="6203145" y="6313634"/>
            <a:ext cx="4645742" cy="369332"/>
          </a:xfrm>
          <a:prstGeom prst="rect">
            <a:avLst/>
          </a:prstGeom>
          <a:noFill/>
        </p:spPr>
        <p:txBody>
          <a:bodyPr wrap="square">
            <a:spAutoFit/>
          </a:bodyPr>
          <a:lstStyle/>
          <a:p>
            <a:r>
              <a:rPr lang="es-ES" b="1" dirty="0">
                <a:solidFill>
                  <a:srgbClr val="000000"/>
                </a:solidFill>
                <a:latin typeface="Calibri"/>
              </a:rPr>
              <a:t>Dinamita</a:t>
            </a:r>
            <a:endParaRPr lang="es-ES" b="1" dirty="0">
              <a:solidFill>
                <a:prstClr val="black"/>
              </a:solidFill>
              <a:latin typeface="Calibri"/>
            </a:endParaRPr>
          </a:p>
        </p:txBody>
      </p:sp>
      <p:pic>
        <p:nvPicPr>
          <p:cNvPr id="21" name="Imagen 20">
            <a:extLst>
              <a:ext uri="{FF2B5EF4-FFF2-40B4-BE49-F238E27FC236}">
                <a16:creationId xmlns:a16="http://schemas.microsoft.com/office/drawing/2014/main" id="{BF51E1CB-09D3-AA85-5E60-AF2F72EDD6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3993" y="4505471"/>
            <a:ext cx="4067583" cy="1707271"/>
          </a:xfrm>
          <a:prstGeom prst="rect">
            <a:avLst/>
          </a:prstGeom>
        </p:spPr>
      </p:pic>
    </p:spTree>
    <p:extLst>
      <p:ext uri="{BB962C8B-B14F-4D97-AF65-F5344CB8AC3E}">
        <p14:creationId xmlns:p14="http://schemas.microsoft.com/office/powerpoint/2010/main" val="2965779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Segunda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7" name="Imagen 16">
            <a:extLst>
              <a:ext uri="{FF2B5EF4-FFF2-40B4-BE49-F238E27FC236}">
                <a16:creationId xmlns:a16="http://schemas.microsoft.com/office/drawing/2014/main" id="{2132D827-CC85-5D5C-6782-455708AB6E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9496" y="1457898"/>
            <a:ext cx="2438400" cy="1876425"/>
          </a:xfrm>
          <a:prstGeom prst="rect">
            <a:avLst/>
          </a:prstGeom>
        </p:spPr>
      </p:pic>
      <p:pic>
        <p:nvPicPr>
          <p:cNvPr id="19" name="Imagen 18">
            <a:extLst>
              <a:ext uri="{FF2B5EF4-FFF2-40B4-BE49-F238E27FC236}">
                <a16:creationId xmlns:a16="http://schemas.microsoft.com/office/drawing/2014/main" id="{D3C5E2C8-8DF4-B630-CDFF-9BC62FC2D0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12" y="1427704"/>
            <a:ext cx="2514600" cy="1819275"/>
          </a:xfrm>
          <a:prstGeom prst="rect">
            <a:avLst/>
          </a:prstGeom>
        </p:spPr>
      </p:pic>
      <p:sp>
        <p:nvSpPr>
          <p:cNvPr id="21" name="CuadroTexto 20">
            <a:extLst>
              <a:ext uri="{FF2B5EF4-FFF2-40B4-BE49-F238E27FC236}">
                <a16:creationId xmlns:a16="http://schemas.microsoft.com/office/drawing/2014/main" id="{1FD365D6-ED41-2122-C9BF-EFCE6981045E}"/>
              </a:ext>
            </a:extLst>
          </p:cNvPr>
          <p:cNvSpPr txBox="1"/>
          <p:nvPr/>
        </p:nvSpPr>
        <p:spPr>
          <a:xfrm>
            <a:off x="7032104" y="3347612"/>
            <a:ext cx="4572000" cy="369332"/>
          </a:xfrm>
          <a:prstGeom prst="rect">
            <a:avLst/>
          </a:prstGeom>
          <a:noFill/>
        </p:spPr>
        <p:txBody>
          <a:bodyPr wrap="square">
            <a:spAutoFit/>
          </a:bodyPr>
          <a:lstStyle/>
          <a:p>
            <a:r>
              <a:rPr lang="es-ES" b="1" dirty="0">
                <a:solidFill>
                  <a:prstClr val="black"/>
                </a:solidFill>
                <a:latin typeface="Calibri"/>
                <a:hlinkClick r:id="rId4"/>
              </a:rPr>
              <a:t>La radio </a:t>
            </a:r>
          </a:p>
        </p:txBody>
      </p:sp>
      <p:sp>
        <p:nvSpPr>
          <p:cNvPr id="22" name="CuadroTexto 21">
            <a:extLst>
              <a:ext uri="{FF2B5EF4-FFF2-40B4-BE49-F238E27FC236}">
                <a16:creationId xmlns:a16="http://schemas.microsoft.com/office/drawing/2014/main" id="{ECA4832D-6389-A7DB-A4B1-1A58BA877AFC}"/>
              </a:ext>
            </a:extLst>
          </p:cNvPr>
          <p:cNvSpPr txBox="1"/>
          <p:nvPr/>
        </p:nvSpPr>
        <p:spPr>
          <a:xfrm>
            <a:off x="2215952" y="3410182"/>
            <a:ext cx="4572000" cy="369332"/>
          </a:xfrm>
          <a:prstGeom prst="rect">
            <a:avLst/>
          </a:prstGeom>
          <a:noFill/>
        </p:spPr>
        <p:txBody>
          <a:bodyPr wrap="square">
            <a:spAutoFit/>
          </a:bodyPr>
          <a:lstStyle/>
          <a:p>
            <a:r>
              <a:rPr lang="es-ES" b="1" dirty="0">
                <a:solidFill>
                  <a:prstClr val="black"/>
                </a:solidFill>
                <a:latin typeface="Calibri"/>
                <a:hlinkClick r:id="rId4"/>
              </a:rPr>
              <a:t>El teléfono </a:t>
            </a:r>
          </a:p>
        </p:txBody>
      </p:sp>
      <p:sp>
        <p:nvSpPr>
          <p:cNvPr id="26" name="CuadroTexto 25">
            <a:extLst>
              <a:ext uri="{FF2B5EF4-FFF2-40B4-BE49-F238E27FC236}">
                <a16:creationId xmlns:a16="http://schemas.microsoft.com/office/drawing/2014/main" id="{E1F0DACD-7A6D-F46E-0F4A-50CEE638B337}"/>
              </a:ext>
            </a:extLst>
          </p:cNvPr>
          <p:cNvSpPr txBox="1"/>
          <p:nvPr/>
        </p:nvSpPr>
        <p:spPr>
          <a:xfrm>
            <a:off x="1873052" y="6011996"/>
            <a:ext cx="5257800" cy="369332"/>
          </a:xfrm>
          <a:prstGeom prst="rect">
            <a:avLst/>
          </a:prstGeom>
          <a:noFill/>
        </p:spPr>
        <p:txBody>
          <a:bodyPr wrap="square">
            <a:spAutoFit/>
          </a:bodyPr>
          <a:lstStyle/>
          <a:p>
            <a:r>
              <a:rPr lang="es-ES" b="1" dirty="0">
                <a:solidFill>
                  <a:srgbClr val="000000"/>
                </a:solidFill>
                <a:latin typeface="Calibri"/>
              </a:rPr>
              <a:t>La bombilla incandescente</a:t>
            </a:r>
            <a:endParaRPr lang="es-ES" b="1" dirty="0">
              <a:solidFill>
                <a:prstClr val="black"/>
              </a:solidFill>
              <a:latin typeface="Calibri"/>
            </a:endParaRPr>
          </a:p>
        </p:txBody>
      </p:sp>
      <p:pic>
        <p:nvPicPr>
          <p:cNvPr id="28" name="Imagen 27">
            <a:extLst>
              <a:ext uri="{FF2B5EF4-FFF2-40B4-BE49-F238E27FC236}">
                <a16:creationId xmlns:a16="http://schemas.microsoft.com/office/drawing/2014/main" id="{384B02D4-5A22-7D0B-A64F-A2AD8BC9B3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77255" y="3986656"/>
            <a:ext cx="3046733" cy="1828040"/>
          </a:xfrm>
          <a:prstGeom prst="rect">
            <a:avLst/>
          </a:prstGeom>
        </p:spPr>
      </p:pic>
      <p:sp>
        <p:nvSpPr>
          <p:cNvPr id="30" name="CuadroTexto 29">
            <a:extLst>
              <a:ext uri="{FF2B5EF4-FFF2-40B4-BE49-F238E27FC236}">
                <a16:creationId xmlns:a16="http://schemas.microsoft.com/office/drawing/2014/main" id="{10FBB974-78A3-47CF-ED46-A885E7A187A4}"/>
              </a:ext>
            </a:extLst>
          </p:cNvPr>
          <p:cNvSpPr txBox="1"/>
          <p:nvPr/>
        </p:nvSpPr>
        <p:spPr>
          <a:xfrm>
            <a:off x="6096000" y="6115270"/>
            <a:ext cx="5036574" cy="369332"/>
          </a:xfrm>
          <a:prstGeom prst="rect">
            <a:avLst/>
          </a:prstGeom>
          <a:noFill/>
        </p:spPr>
        <p:txBody>
          <a:bodyPr wrap="square">
            <a:spAutoFit/>
          </a:bodyPr>
          <a:lstStyle/>
          <a:p>
            <a:r>
              <a:rPr lang="es-ES" b="1" dirty="0">
                <a:solidFill>
                  <a:srgbClr val="000000"/>
                </a:solidFill>
                <a:latin typeface="Calibri"/>
              </a:rPr>
              <a:t>Extracción de petróleo</a:t>
            </a:r>
            <a:endParaRPr lang="es-ES" b="1" dirty="0">
              <a:solidFill>
                <a:prstClr val="black"/>
              </a:solidFill>
              <a:latin typeface="Calibri"/>
            </a:endParaRPr>
          </a:p>
        </p:txBody>
      </p:sp>
      <p:pic>
        <p:nvPicPr>
          <p:cNvPr id="32" name="Imagen 31">
            <a:extLst>
              <a:ext uri="{FF2B5EF4-FFF2-40B4-BE49-F238E27FC236}">
                <a16:creationId xmlns:a16="http://schemas.microsoft.com/office/drawing/2014/main" id="{DAD53BAE-06A6-C2AD-620F-AC5F94764A5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4149080"/>
            <a:ext cx="3000375" cy="1966190"/>
          </a:xfrm>
          <a:prstGeom prst="rect">
            <a:avLst/>
          </a:prstGeom>
        </p:spPr>
      </p:pic>
    </p:spTree>
    <p:extLst>
      <p:ext uri="{BB962C8B-B14F-4D97-AF65-F5344CB8AC3E}">
        <p14:creationId xmlns:p14="http://schemas.microsoft.com/office/powerpoint/2010/main" val="12129036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Segunda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n 3">
            <a:extLst>
              <a:ext uri="{FF2B5EF4-FFF2-40B4-BE49-F238E27FC236}">
                <a16:creationId xmlns:a16="http://schemas.microsoft.com/office/drawing/2014/main" id="{EBD8070B-6EB7-7C52-529C-7B63643251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3553" y="1628801"/>
            <a:ext cx="3095625" cy="2466379"/>
          </a:xfrm>
          <a:prstGeom prst="rect">
            <a:avLst/>
          </a:prstGeom>
        </p:spPr>
      </p:pic>
      <p:pic>
        <p:nvPicPr>
          <p:cNvPr id="9" name="Imagen 8">
            <a:extLst>
              <a:ext uri="{FF2B5EF4-FFF2-40B4-BE49-F238E27FC236}">
                <a16:creationId xmlns:a16="http://schemas.microsoft.com/office/drawing/2014/main" id="{2CFC372B-DA86-F60E-375C-29BEEB6C66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6081" y="1628362"/>
            <a:ext cx="2105025" cy="2171700"/>
          </a:xfrm>
          <a:prstGeom prst="rect">
            <a:avLst/>
          </a:prstGeom>
        </p:spPr>
      </p:pic>
      <p:pic>
        <p:nvPicPr>
          <p:cNvPr id="11" name="Imagen 10">
            <a:extLst>
              <a:ext uri="{FF2B5EF4-FFF2-40B4-BE49-F238E27FC236}">
                <a16:creationId xmlns:a16="http://schemas.microsoft.com/office/drawing/2014/main" id="{6ED4A756-0BE2-596A-F076-0BD581871C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552" y="4838278"/>
            <a:ext cx="2971800" cy="1543050"/>
          </a:xfrm>
          <a:prstGeom prst="rect">
            <a:avLst/>
          </a:prstGeom>
        </p:spPr>
      </p:pic>
      <p:pic>
        <p:nvPicPr>
          <p:cNvPr id="13" name="Imagen 12">
            <a:extLst>
              <a:ext uri="{FF2B5EF4-FFF2-40B4-BE49-F238E27FC236}">
                <a16:creationId xmlns:a16="http://schemas.microsoft.com/office/drawing/2014/main" id="{617B0B2B-D749-4838-0B3C-175ABCC4676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4581" y="4282659"/>
            <a:ext cx="2676525" cy="1704975"/>
          </a:xfrm>
          <a:prstGeom prst="rect">
            <a:avLst/>
          </a:prstGeom>
        </p:spPr>
      </p:pic>
      <p:sp>
        <p:nvSpPr>
          <p:cNvPr id="15" name="CuadroTexto 14">
            <a:extLst>
              <a:ext uri="{FF2B5EF4-FFF2-40B4-BE49-F238E27FC236}">
                <a16:creationId xmlns:a16="http://schemas.microsoft.com/office/drawing/2014/main" id="{BAB646D4-D8DC-6C42-63EA-7E7CE59C0D23}"/>
              </a:ext>
            </a:extLst>
          </p:cNvPr>
          <p:cNvSpPr txBox="1"/>
          <p:nvPr/>
        </p:nvSpPr>
        <p:spPr>
          <a:xfrm>
            <a:off x="5947421" y="6011558"/>
            <a:ext cx="4572000" cy="369332"/>
          </a:xfrm>
          <a:prstGeom prst="rect">
            <a:avLst/>
          </a:prstGeom>
          <a:noFill/>
        </p:spPr>
        <p:txBody>
          <a:bodyPr wrap="square">
            <a:spAutoFit/>
          </a:bodyPr>
          <a:lstStyle/>
          <a:p>
            <a:r>
              <a:rPr lang="es-ES" dirty="0">
                <a:solidFill>
                  <a:prstClr val="black"/>
                </a:solidFill>
                <a:latin typeface="Calibri"/>
                <a:hlinkClick r:id="rId6" tooltip="El cinematógrafo | Historia compartida"/>
              </a:rPr>
              <a:t>El cinematógrafo</a:t>
            </a:r>
            <a:endParaRPr lang="es-ES" dirty="0">
              <a:solidFill>
                <a:prstClr val="black"/>
              </a:solidFill>
              <a:latin typeface="Calibri"/>
            </a:endParaRPr>
          </a:p>
        </p:txBody>
      </p:sp>
      <p:sp>
        <p:nvSpPr>
          <p:cNvPr id="2" name="CuadroTexto 1">
            <a:extLst>
              <a:ext uri="{FF2B5EF4-FFF2-40B4-BE49-F238E27FC236}">
                <a16:creationId xmlns:a16="http://schemas.microsoft.com/office/drawing/2014/main" id="{907AAD58-71E2-F7F1-C64A-A212BB44C352}"/>
              </a:ext>
            </a:extLst>
          </p:cNvPr>
          <p:cNvSpPr txBox="1"/>
          <p:nvPr/>
        </p:nvSpPr>
        <p:spPr>
          <a:xfrm>
            <a:off x="2271883" y="4351812"/>
            <a:ext cx="4572000" cy="369332"/>
          </a:xfrm>
          <a:prstGeom prst="rect">
            <a:avLst/>
          </a:prstGeom>
          <a:noFill/>
        </p:spPr>
        <p:txBody>
          <a:bodyPr wrap="square">
            <a:spAutoFit/>
          </a:bodyPr>
          <a:lstStyle/>
          <a:p>
            <a:r>
              <a:rPr lang="es-ES" b="1" dirty="0">
                <a:solidFill>
                  <a:prstClr val="black"/>
                </a:solidFill>
                <a:latin typeface="Calibri"/>
                <a:hlinkClick r:id="rId7"/>
              </a:rPr>
              <a:t>El avión </a:t>
            </a:r>
          </a:p>
        </p:txBody>
      </p:sp>
      <p:sp>
        <p:nvSpPr>
          <p:cNvPr id="3" name="CuadroTexto 2">
            <a:extLst>
              <a:ext uri="{FF2B5EF4-FFF2-40B4-BE49-F238E27FC236}">
                <a16:creationId xmlns:a16="http://schemas.microsoft.com/office/drawing/2014/main" id="{3D9D1EAE-2D18-D22B-69DE-6D29F73C0E14}"/>
              </a:ext>
            </a:extLst>
          </p:cNvPr>
          <p:cNvSpPr txBox="1"/>
          <p:nvPr/>
        </p:nvSpPr>
        <p:spPr>
          <a:xfrm>
            <a:off x="7026786" y="3781317"/>
            <a:ext cx="4572000" cy="369332"/>
          </a:xfrm>
          <a:prstGeom prst="rect">
            <a:avLst/>
          </a:prstGeom>
          <a:noFill/>
        </p:spPr>
        <p:txBody>
          <a:bodyPr wrap="square">
            <a:spAutoFit/>
          </a:bodyPr>
          <a:lstStyle/>
          <a:p>
            <a:r>
              <a:rPr lang="es-ES" b="1" dirty="0">
                <a:solidFill>
                  <a:prstClr val="black"/>
                </a:solidFill>
                <a:latin typeface="Calibri"/>
                <a:hlinkClick r:id="rId7"/>
              </a:rPr>
              <a:t> Fonógrafo </a:t>
            </a:r>
          </a:p>
        </p:txBody>
      </p:sp>
      <p:sp>
        <p:nvSpPr>
          <p:cNvPr id="7" name="CuadroTexto 6">
            <a:extLst>
              <a:ext uri="{FF2B5EF4-FFF2-40B4-BE49-F238E27FC236}">
                <a16:creationId xmlns:a16="http://schemas.microsoft.com/office/drawing/2014/main" id="{EE96D615-352F-898E-9DD7-8296CD5F64F0}"/>
              </a:ext>
            </a:extLst>
          </p:cNvPr>
          <p:cNvSpPr txBox="1"/>
          <p:nvPr/>
        </p:nvSpPr>
        <p:spPr>
          <a:xfrm>
            <a:off x="2039596" y="6580198"/>
            <a:ext cx="5036574" cy="369332"/>
          </a:xfrm>
          <a:prstGeom prst="rect">
            <a:avLst/>
          </a:prstGeom>
          <a:noFill/>
        </p:spPr>
        <p:txBody>
          <a:bodyPr wrap="square">
            <a:spAutoFit/>
          </a:bodyPr>
          <a:lstStyle/>
          <a:p>
            <a:r>
              <a:rPr lang="es-ES" b="1" dirty="0">
                <a:solidFill>
                  <a:srgbClr val="000000"/>
                </a:solidFill>
                <a:latin typeface="Calibri"/>
              </a:rPr>
              <a:t>Señal trasatlántica</a:t>
            </a:r>
            <a:endParaRPr lang="es-ES" b="1" dirty="0">
              <a:solidFill>
                <a:prstClr val="black"/>
              </a:solidFill>
              <a:latin typeface="Calibri"/>
            </a:endParaRPr>
          </a:p>
        </p:txBody>
      </p:sp>
    </p:spTree>
    <p:extLst>
      <p:ext uri="{BB962C8B-B14F-4D97-AF65-F5344CB8AC3E}">
        <p14:creationId xmlns:p14="http://schemas.microsoft.com/office/powerpoint/2010/main" val="12456809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Segunda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1D27B131-7913-E2EB-AF60-55020DFEE4BD}"/>
              </a:ext>
            </a:extLst>
          </p:cNvPr>
          <p:cNvSpPr txBox="1"/>
          <p:nvPr/>
        </p:nvSpPr>
        <p:spPr>
          <a:xfrm>
            <a:off x="1896995" y="3583352"/>
            <a:ext cx="4572000" cy="369332"/>
          </a:xfrm>
          <a:prstGeom prst="rect">
            <a:avLst/>
          </a:prstGeom>
          <a:noFill/>
        </p:spPr>
        <p:txBody>
          <a:bodyPr wrap="square">
            <a:spAutoFit/>
          </a:bodyPr>
          <a:lstStyle/>
          <a:p>
            <a:r>
              <a:rPr lang="es-ES" b="1" dirty="0">
                <a:solidFill>
                  <a:srgbClr val="000000"/>
                </a:solidFill>
                <a:latin typeface="Calibri"/>
              </a:rPr>
              <a:t>Ametralladora</a:t>
            </a:r>
            <a:endParaRPr lang="es-ES" b="1" dirty="0">
              <a:solidFill>
                <a:prstClr val="black"/>
              </a:solidFill>
              <a:latin typeface="Calibri"/>
            </a:endParaRPr>
          </a:p>
        </p:txBody>
      </p:sp>
      <p:pic>
        <p:nvPicPr>
          <p:cNvPr id="12" name="Imagen 11">
            <a:extLst>
              <a:ext uri="{FF2B5EF4-FFF2-40B4-BE49-F238E27FC236}">
                <a16:creationId xmlns:a16="http://schemas.microsoft.com/office/drawing/2014/main" id="{171FBC74-7E5B-0E69-EC82-BB469B5179F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8276" y="1330432"/>
            <a:ext cx="2592288" cy="1944216"/>
          </a:xfrm>
          <a:prstGeom prst="rect">
            <a:avLst/>
          </a:prstGeom>
        </p:spPr>
      </p:pic>
      <p:sp>
        <p:nvSpPr>
          <p:cNvPr id="16" name="CuadroTexto 15">
            <a:extLst>
              <a:ext uri="{FF2B5EF4-FFF2-40B4-BE49-F238E27FC236}">
                <a16:creationId xmlns:a16="http://schemas.microsoft.com/office/drawing/2014/main" id="{6D35841C-6D56-2BF3-5BE7-FF5D00A6477C}"/>
              </a:ext>
            </a:extLst>
          </p:cNvPr>
          <p:cNvSpPr txBox="1"/>
          <p:nvPr/>
        </p:nvSpPr>
        <p:spPr>
          <a:xfrm>
            <a:off x="5412432" y="3517179"/>
            <a:ext cx="4572000" cy="369332"/>
          </a:xfrm>
          <a:prstGeom prst="rect">
            <a:avLst/>
          </a:prstGeom>
          <a:noFill/>
        </p:spPr>
        <p:txBody>
          <a:bodyPr wrap="square">
            <a:spAutoFit/>
          </a:bodyPr>
          <a:lstStyle/>
          <a:p>
            <a:r>
              <a:rPr lang="es-ES" b="1" dirty="0">
                <a:solidFill>
                  <a:srgbClr val="000000"/>
                </a:solidFill>
                <a:latin typeface="Calibri"/>
              </a:rPr>
              <a:t>Motor de explosión</a:t>
            </a:r>
            <a:endParaRPr lang="es-ES" b="1" dirty="0">
              <a:solidFill>
                <a:prstClr val="black"/>
              </a:solidFill>
              <a:latin typeface="Calibri"/>
            </a:endParaRPr>
          </a:p>
        </p:txBody>
      </p:sp>
      <p:pic>
        <p:nvPicPr>
          <p:cNvPr id="18" name="Imagen 17">
            <a:extLst>
              <a:ext uri="{FF2B5EF4-FFF2-40B4-BE49-F238E27FC236}">
                <a16:creationId xmlns:a16="http://schemas.microsoft.com/office/drawing/2014/main" id="{D6996472-CFA0-D2C4-DEC2-C9518B1238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5458" y="1354931"/>
            <a:ext cx="4211961" cy="2000250"/>
          </a:xfrm>
          <a:prstGeom prst="rect">
            <a:avLst/>
          </a:prstGeom>
        </p:spPr>
      </p:pic>
      <p:pic>
        <p:nvPicPr>
          <p:cNvPr id="22" name="Imagen 21">
            <a:extLst>
              <a:ext uri="{FF2B5EF4-FFF2-40B4-BE49-F238E27FC236}">
                <a16:creationId xmlns:a16="http://schemas.microsoft.com/office/drawing/2014/main" id="{417E34BD-FF21-111B-F95C-0B2B42407B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75236" y="4107036"/>
            <a:ext cx="4650657" cy="2906002"/>
          </a:xfrm>
          <a:prstGeom prst="rect">
            <a:avLst/>
          </a:prstGeom>
        </p:spPr>
      </p:pic>
      <p:sp>
        <p:nvSpPr>
          <p:cNvPr id="24" name="CuadroTexto 23">
            <a:extLst>
              <a:ext uri="{FF2B5EF4-FFF2-40B4-BE49-F238E27FC236}">
                <a16:creationId xmlns:a16="http://schemas.microsoft.com/office/drawing/2014/main" id="{28BB007B-D100-895A-0AC3-03D66F7B0BDA}"/>
              </a:ext>
            </a:extLst>
          </p:cNvPr>
          <p:cNvSpPr txBox="1"/>
          <p:nvPr/>
        </p:nvSpPr>
        <p:spPr>
          <a:xfrm>
            <a:off x="7032104" y="5375371"/>
            <a:ext cx="4572000" cy="369332"/>
          </a:xfrm>
          <a:prstGeom prst="rect">
            <a:avLst/>
          </a:prstGeom>
          <a:noFill/>
        </p:spPr>
        <p:txBody>
          <a:bodyPr wrap="square">
            <a:spAutoFit/>
          </a:bodyPr>
          <a:lstStyle/>
          <a:p>
            <a:r>
              <a:rPr lang="es-ES" b="1" dirty="0">
                <a:solidFill>
                  <a:srgbClr val="000000"/>
                </a:solidFill>
                <a:latin typeface="Calibri"/>
              </a:rPr>
              <a:t>Telégrafo</a:t>
            </a:r>
            <a:endParaRPr lang="es-ES" b="1" dirty="0">
              <a:solidFill>
                <a:prstClr val="black"/>
              </a:solidFill>
              <a:latin typeface="Calibri"/>
            </a:endParaRPr>
          </a:p>
        </p:txBody>
      </p:sp>
    </p:spTree>
    <p:extLst>
      <p:ext uri="{BB962C8B-B14F-4D97-AF65-F5344CB8AC3E}">
        <p14:creationId xmlns:p14="http://schemas.microsoft.com/office/powerpoint/2010/main" val="6903645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Tercera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1919536" y="1484784"/>
            <a:ext cx="8064896" cy="8956298"/>
          </a:xfrm>
          <a:prstGeom prst="rect">
            <a:avLst/>
          </a:prstGeom>
          <a:noFill/>
          <a:ln w="57150">
            <a:solidFill>
              <a:schemeClr val="accent1"/>
            </a:solidFill>
          </a:ln>
        </p:spPr>
        <p:txBody>
          <a:bodyPr wrap="square">
            <a:spAutoFit/>
          </a:bodyPr>
          <a:lstStyle/>
          <a:p>
            <a:pPr>
              <a:buFont typeface="Arial" panose="020B0604020202020204" pitchFamily="34" charset="0"/>
              <a:buChar char="•"/>
            </a:pPr>
            <a:r>
              <a:rPr lang="es-ES" sz="3600" dirty="0">
                <a:solidFill>
                  <a:prstClr val="black"/>
                </a:solidFill>
                <a:latin typeface="Calibri"/>
              </a:rPr>
              <a:t>Internet</a:t>
            </a: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r>
              <a:rPr lang="es-ES" sz="3600" dirty="0">
                <a:solidFill>
                  <a:prstClr val="black"/>
                </a:solidFill>
                <a:latin typeface="Calibri"/>
              </a:rPr>
              <a:t>Ordenadores</a:t>
            </a: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r>
              <a:rPr lang="es-ES" sz="3600" dirty="0">
                <a:solidFill>
                  <a:prstClr val="black"/>
                </a:solidFill>
                <a:latin typeface="Calibri"/>
              </a:rPr>
              <a:t>Telefonía móvil</a:t>
            </a: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r>
              <a:rPr lang="es-ES" sz="3600" dirty="0">
                <a:solidFill>
                  <a:prstClr val="black"/>
                </a:solidFill>
                <a:latin typeface="Calibri"/>
              </a:rPr>
              <a:t>Comunicaciones inalámbricas</a:t>
            </a:r>
          </a:p>
          <a:p>
            <a:pPr>
              <a:buFont typeface="Arial" panose="020B0604020202020204" pitchFamily="34" charset="0"/>
              <a:buChar char="•"/>
            </a:pPr>
            <a:r>
              <a:rPr lang="es-ES" sz="3600" dirty="0">
                <a:solidFill>
                  <a:prstClr val="black"/>
                </a:solidFill>
                <a:latin typeface="Calibri"/>
              </a:rPr>
              <a:t>Hardware</a:t>
            </a:r>
          </a:p>
          <a:p>
            <a:pPr>
              <a:buFont typeface="Arial" panose="020B0604020202020204" pitchFamily="34" charset="0"/>
              <a:buChar char="•"/>
            </a:pPr>
            <a:r>
              <a:rPr lang="es-ES" sz="3600" dirty="0">
                <a:solidFill>
                  <a:prstClr val="black"/>
                </a:solidFill>
                <a:latin typeface="Calibri"/>
              </a:rPr>
              <a:t>Software</a:t>
            </a:r>
          </a:p>
          <a:p>
            <a:pPr>
              <a:buFont typeface="Arial" panose="020B0604020202020204" pitchFamily="34" charset="0"/>
              <a:buChar char="•"/>
            </a:pPr>
            <a:r>
              <a:rPr lang="es-ES" sz="3600" dirty="0">
                <a:solidFill>
                  <a:prstClr val="black"/>
                </a:solidFill>
                <a:latin typeface="Calibri"/>
              </a:rPr>
              <a:t>Nanotecnología</a:t>
            </a:r>
          </a:p>
          <a:p>
            <a:pPr>
              <a:buFont typeface="Arial" panose="020B0604020202020204" pitchFamily="34" charset="0"/>
              <a:buChar char="•"/>
            </a:pPr>
            <a:r>
              <a:rPr lang="es-ES" sz="3600" dirty="0">
                <a:solidFill>
                  <a:prstClr val="black"/>
                </a:solidFill>
                <a:latin typeface="Calibri"/>
              </a:rPr>
              <a:t>Aprovechamiento de fuentes de energía renovables</a:t>
            </a:r>
          </a:p>
        </p:txBody>
      </p:sp>
      <p:pic>
        <p:nvPicPr>
          <p:cNvPr id="6" name="Imagen 5">
            <a:extLst>
              <a:ext uri="{FF2B5EF4-FFF2-40B4-BE49-F238E27FC236}">
                <a16:creationId xmlns:a16="http://schemas.microsoft.com/office/drawing/2014/main" id="{179A5E3D-BF6B-27DF-FC87-FA7631375A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3832" y="1484784"/>
            <a:ext cx="3816424" cy="1409700"/>
          </a:xfrm>
          <a:prstGeom prst="rect">
            <a:avLst/>
          </a:prstGeom>
        </p:spPr>
      </p:pic>
      <p:pic>
        <p:nvPicPr>
          <p:cNvPr id="9" name="Imagen 8">
            <a:extLst>
              <a:ext uri="{FF2B5EF4-FFF2-40B4-BE49-F238E27FC236}">
                <a16:creationId xmlns:a16="http://schemas.microsoft.com/office/drawing/2014/main" id="{0A3C36DD-CC5A-C397-F6C7-8F43BD5306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4887" y="3368561"/>
            <a:ext cx="3585369" cy="1409700"/>
          </a:xfrm>
          <a:prstGeom prst="rect">
            <a:avLst/>
          </a:prstGeom>
        </p:spPr>
      </p:pic>
      <p:pic>
        <p:nvPicPr>
          <p:cNvPr id="11" name="Imagen 10">
            <a:extLst>
              <a:ext uri="{FF2B5EF4-FFF2-40B4-BE49-F238E27FC236}">
                <a16:creationId xmlns:a16="http://schemas.microsoft.com/office/drawing/2014/main" id="{8D3323A8-7BE2-C2C0-A678-F5918962C0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7889" y="5117279"/>
            <a:ext cx="3096344" cy="1409700"/>
          </a:xfrm>
          <a:prstGeom prst="rect">
            <a:avLst/>
          </a:prstGeom>
        </p:spPr>
      </p:pic>
    </p:spTree>
    <p:extLst>
      <p:ext uri="{BB962C8B-B14F-4D97-AF65-F5344CB8AC3E}">
        <p14:creationId xmlns:p14="http://schemas.microsoft.com/office/powerpoint/2010/main" val="32244690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Tercera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1919536" y="1484785"/>
            <a:ext cx="8064896" cy="7294305"/>
          </a:xfrm>
          <a:prstGeom prst="rect">
            <a:avLst/>
          </a:prstGeom>
          <a:noFill/>
          <a:ln w="57150">
            <a:solidFill>
              <a:schemeClr val="accent1"/>
            </a:solidFill>
          </a:ln>
        </p:spPr>
        <p:txBody>
          <a:bodyPr wrap="square">
            <a:spAutoFit/>
          </a:bodyPr>
          <a:lstStyle/>
          <a:p>
            <a:pPr>
              <a:buFont typeface="Arial" panose="020B0604020202020204" pitchFamily="34" charset="0"/>
              <a:buChar char="•"/>
            </a:pPr>
            <a:r>
              <a:rPr lang="es-ES" sz="3600" dirty="0">
                <a:solidFill>
                  <a:prstClr val="black"/>
                </a:solidFill>
                <a:latin typeface="Calibri"/>
              </a:rPr>
              <a:t>Comunicaciones </a:t>
            </a:r>
          </a:p>
          <a:p>
            <a:r>
              <a:rPr lang="es-ES" sz="3600" dirty="0">
                <a:solidFill>
                  <a:prstClr val="black"/>
                </a:solidFill>
                <a:latin typeface="Calibri"/>
              </a:rPr>
              <a:t>inalámbricas</a:t>
            </a: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r>
              <a:rPr lang="es-ES" sz="3600" dirty="0">
                <a:solidFill>
                  <a:prstClr val="black"/>
                </a:solidFill>
                <a:latin typeface="Calibri"/>
              </a:rPr>
              <a:t>Hardware</a:t>
            </a: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r>
              <a:rPr lang="es-ES" sz="3600" dirty="0">
                <a:solidFill>
                  <a:prstClr val="black"/>
                </a:solidFill>
                <a:latin typeface="Calibri"/>
              </a:rPr>
              <a:t>Software</a:t>
            </a:r>
          </a:p>
          <a:p>
            <a:endParaRPr lang="es-ES" sz="3600" dirty="0">
              <a:solidFill>
                <a:prstClr val="black"/>
              </a:solidFill>
              <a:latin typeface="Calibri"/>
            </a:endParaRPr>
          </a:p>
          <a:p>
            <a:pPr>
              <a:buFont typeface="Arial" panose="020B0604020202020204" pitchFamily="34" charset="0"/>
              <a:buChar char="•"/>
            </a:pPr>
            <a:r>
              <a:rPr lang="es-ES" sz="3600" dirty="0">
                <a:solidFill>
                  <a:prstClr val="black"/>
                </a:solidFill>
                <a:latin typeface="Calibri"/>
              </a:rPr>
              <a:t>Nanotecnología</a:t>
            </a:r>
          </a:p>
          <a:p>
            <a:pPr>
              <a:buFont typeface="Arial" panose="020B0604020202020204" pitchFamily="34" charset="0"/>
              <a:buChar char="•"/>
            </a:pPr>
            <a:r>
              <a:rPr lang="es-ES" sz="3600" dirty="0">
                <a:solidFill>
                  <a:prstClr val="black"/>
                </a:solidFill>
                <a:latin typeface="Calibri"/>
              </a:rPr>
              <a:t>Aprovechamiento de fuentes de energía renovables</a:t>
            </a:r>
          </a:p>
        </p:txBody>
      </p:sp>
      <p:pic>
        <p:nvPicPr>
          <p:cNvPr id="4" name="Imagen 3">
            <a:extLst>
              <a:ext uri="{FF2B5EF4-FFF2-40B4-BE49-F238E27FC236}">
                <a16:creationId xmlns:a16="http://schemas.microsoft.com/office/drawing/2014/main" id="{2889F418-C433-F690-3AF6-3287B42561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5920" y="1628800"/>
            <a:ext cx="4176464" cy="1800200"/>
          </a:xfrm>
          <a:prstGeom prst="rect">
            <a:avLst/>
          </a:prstGeom>
        </p:spPr>
      </p:pic>
      <p:pic>
        <p:nvPicPr>
          <p:cNvPr id="8" name="Imagen 7">
            <a:extLst>
              <a:ext uri="{FF2B5EF4-FFF2-40B4-BE49-F238E27FC236}">
                <a16:creationId xmlns:a16="http://schemas.microsoft.com/office/drawing/2014/main" id="{398C77FE-8ECB-1E63-15E2-AAEEDE3AE6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9896" y="3773678"/>
            <a:ext cx="4392488" cy="1409700"/>
          </a:xfrm>
          <a:prstGeom prst="rect">
            <a:avLst/>
          </a:prstGeom>
        </p:spPr>
      </p:pic>
      <p:pic>
        <p:nvPicPr>
          <p:cNvPr id="12" name="Imagen 11">
            <a:extLst>
              <a:ext uri="{FF2B5EF4-FFF2-40B4-BE49-F238E27FC236}">
                <a16:creationId xmlns:a16="http://schemas.microsoft.com/office/drawing/2014/main" id="{D2570B53-A17D-6D84-D7B2-4BB089903D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59896" y="5502047"/>
            <a:ext cx="4248472" cy="1409700"/>
          </a:xfrm>
          <a:prstGeom prst="rect">
            <a:avLst/>
          </a:prstGeom>
        </p:spPr>
      </p:pic>
    </p:spTree>
    <p:extLst>
      <p:ext uri="{BB962C8B-B14F-4D97-AF65-F5344CB8AC3E}">
        <p14:creationId xmlns:p14="http://schemas.microsoft.com/office/powerpoint/2010/main" val="4260123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Tercera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1919536" y="1484785"/>
            <a:ext cx="8064896" cy="5078313"/>
          </a:xfrm>
          <a:prstGeom prst="rect">
            <a:avLst/>
          </a:prstGeom>
          <a:noFill/>
          <a:ln w="57150">
            <a:solidFill>
              <a:schemeClr val="accent1"/>
            </a:solidFill>
          </a:ln>
        </p:spPr>
        <p:txBody>
          <a:bodyPr wrap="square">
            <a:spAutoFit/>
          </a:bodyPr>
          <a:lstStyle/>
          <a:p>
            <a:endParaRPr lang="es-ES" sz="3600" dirty="0">
              <a:solidFill>
                <a:prstClr val="black"/>
              </a:solidFill>
              <a:latin typeface="Calibri"/>
            </a:endParaRPr>
          </a:p>
          <a:p>
            <a:pPr>
              <a:buFont typeface="Arial" panose="020B0604020202020204" pitchFamily="34" charset="0"/>
              <a:buChar char="•"/>
            </a:pPr>
            <a:r>
              <a:rPr lang="es-ES" sz="3600" dirty="0">
                <a:solidFill>
                  <a:prstClr val="black"/>
                </a:solidFill>
                <a:latin typeface="Calibri"/>
              </a:rPr>
              <a:t>Nanotecnología</a:t>
            </a: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r>
              <a:rPr lang="es-ES" sz="3600" dirty="0">
                <a:solidFill>
                  <a:prstClr val="black"/>
                </a:solidFill>
                <a:latin typeface="Calibri"/>
              </a:rPr>
              <a:t>Aprovechamiento de fuentes de energía renovables</a:t>
            </a: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a:p>
            <a:pPr>
              <a:buFont typeface="Arial" panose="020B0604020202020204" pitchFamily="34" charset="0"/>
              <a:buChar char="•"/>
            </a:pPr>
            <a:endParaRPr lang="es-ES" sz="3600" dirty="0">
              <a:solidFill>
                <a:prstClr val="black"/>
              </a:solidFill>
              <a:latin typeface="Calibri"/>
            </a:endParaRPr>
          </a:p>
        </p:txBody>
      </p:sp>
      <p:pic>
        <p:nvPicPr>
          <p:cNvPr id="6" name="Imagen 5">
            <a:extLst>
              <a:ext uri="{FF2B5EF4-FFF2-40B4-BE49-F238E27FC236}">
                <a16:creationId xmlns:a16="http://schemas.microsoft.com/office/drawing/2014/main" id="{71420084-14B2-669D-EE4E-804DE8590A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5920" y="1783244"/>
            <a:ext cx="3816424" cy="1861780"/>
          </a:xfrm>
          <a:prstGeom prst="rect">
            <a:avLst/>
          </a:prstGeom>
        </p:spPr>
      </p:pic>
      <p:pic>
        <p:nvPicPr>
          <p:cNvPr id="9" name="Imagen 8">
            <a:extLst>
              <a:ext uri="{FF2B5EF4-FFF2-40B4-BE49-F238E27FC236}">
                <a16:creationId xmlns:a16="http://schemas.microsoft.com/office/drawing/2014/main" id="{7D76455A-2FF7-FAAB-C2C0-A3E696BE14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9776" y="4581128"/>
            <a:ext cx="4896544" cy="1584176"/>
          </a:xfrm>
          <a:prstGeom prst="rect">
            <a:avLst/>
          </a:prstGeom>
        </p:spPr>
      </p:pic>
    </p:spTree>
    <p:extLst>
      <p:ext uri="{BB962C8B-B14F-4D97-AF65-F5344CB8AC3E}">
        <p14:creationId xmlns:p14="http://schemas.microsoft.com/office/powerpoint/2010/main" val="526935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Cuarta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1919536" y="1484784"/>
            <a:ext cx="9531566" cy="4547079"/>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Cuarta Revolución Industrial no se define por las innovaciones tecnológicas, sino por </a:t>
            </a: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aparición de un nuevo sistema económico y social basado en la expansión del mundo digital (internet)</a:t>
            </a:r>
            <a:r>
              <a:rPr lang="es-ES" sz="28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La revolución de este sistema productivo no se basa en las innovaciones tecnológicas en sí, sino en la velocidad, la magnitud y profundidad de los cambios que producen.</a:t>
            </a:r>
            <a:endParaRPr lang="es-ES" sz="28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544814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Cuarta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548640" y="1412777"/>
            <a:ext cx="5727769" cy="2793842"/>
          </a:xfrm>
          <a:prstGeom prst="rect">
            <a:avLst/>
          </a:prstGeom>
          <a:noFill/>
          <a:ln w="57150">
            <a:solidFill>
              <a:schemeClr val="accent1"/>
            </a:solidFill>
          </a:ln>
        </p:spPr>
        <p:txBody>
          <a:bodyPr wrap="square">
            <a:spAutoFit/>
          </a:bodyPr>
          <a:lstStyle/>
          <a:p>
            <a:pPr marL="342900" indent="-342900" algn="just">
              <a:lnSpc>
                <a:spcPct val="150000"/>
              </a:lnSpc>
              <a:buFont typeface="Symbol" panose="05050102010706020507" pitchFamily="18" charset="2"/>
              <a:buChar char=""/>
            </a:pP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internet de las cosas</a:t>
            </a: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Es la interconexión a través de internet de diversos dispositivos de uso cotidiano, como los teléfonos celulares, los electrodomésticos y el televisor.</a:t>
            </a:r>
          </a:p>
        </p:txBody>
      </p:sp>
      <p:pic>
        <p:nvPicPr>
          <p:cNvPr id="4" name="Imagen 3">
            <a:extLst>
              <a:ext uri="{FF2B5EF4-FFF2-40B4-BE49-F238E27FC236}">
                <a16:creationId xmlns:a16="http://schemas.microsoft.com/office/drawing/2014/main" id="{3CDD0653-879D-D86A-363E-7A814D6375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6040" y="1412776"/>
            <a:ext cx="3888432" cy="4680520"/>
          </a:xfrm>
          <a:prstGeom prst="rect">
            <a:avLst/>
          </a:prstGeom>
        </p:spPr>
      </p:pic>
    </p:spTree>
    <p:extLst>
      <p:ext uri="{BB962C8B-B14F-4D97-AF65-F5344CB8AC3E}">
        <p14:creationId xmlns:p14="http://schemas.microsoft.com/office/powerpoint/2010/main" val="26048275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Cuarta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281354" y="2138037"/>
            <a:ext cx="6133514" cy="4464684"/>
          </a:xfrm>
          <a:prstGeom prst="rect">
            <a:avLst/>
          </a:prstGeom>
          <a:noFill/>
          <a:ln w="57150">
            <a:solidFill>
              <a:schemeClr val="accent1"/>
            </a:solidFill>
          </a:ln>
        </p:spPr>
        <p:txBody>
          <a:bodyPr wrap="square">
            <a:spAutoFit/>
          </a:bodyPr>
          <a:lstStyle/>
          <a:p>
            <a:pPr marL="342900" indent="-342900" algn="just">
              <a:lnSpc>
                <a:spcPct val="150000"/>
              </a:lnSpc>
              <a:buFont typeface="Symbol" panose="05050102010706020507" pitchFamily="18" charset="2"/>
              <a:buChar char=""/>
            </a:pP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inteligencia artificial</a:t>
            </a: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Es la tecnología que busca imitar la inteligencia y las funciones cognitivas humanas y es utilizada, por ejemplo, en los dispositivos smartphone, los sistemas de asistencia de voz, la interpretación de preguntas o los sistemas de geolocalización.</a:t>
            </a:r>
            <a:endParaRPr lang="es-ES" sz="24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n 5">
            <a:extLst>
              <a:ext uri="{FF2B5EF4-FFF2-40B4-BE49-F238E27FC236}">
                <a16:creationId xmlns:a16="http://schemas.microsoft.com/office/drawing/2014/main" id="{EA1D991B-8D6D-FB5F-768C-22EEEA38D9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2438" y="1145766"/>
            <a:ext cx="3296782" cy="3096344"/>
          </a:xfrm>
          <a:prstGeom prst="rect">
            <a:avLst/>
          </a:prstGeom>
        </p:spPr>
      </p:pic>
      <p:pic>
        <p:nvPicPr>
          <p:cNvPr id="8" name="Imagen 7">
            <a:extLst>
              <a:ext uri="{FF2B5EF4-FFF2-40B4-BE49-F238E27FC236}">
                <a16:creationId xmlns:a16="http://schemas.microsoft.com/office/drawing/2014/main" id="{8FD193BC-F2C4-0942-9526-8CDB8EF85D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1744" y="4437113"/>
            <a:ext cx="3296781" cy="2091081"/>
          </a:xfrm>
          <a:prstGeom prst="rect">
            <a:avLst/>
          </a:prstGeom>
        </p:spPr>
      </p:pic>
    </p:spTree>
    <p:extLst>
      <p:ext uri="{BB962C8B-B14F-4D97-AF65-F5344CB8AC3E}">
        <p14:creationId xmlns:p14="http://schemas.microsoft.com/office/powerpoint/2010/main" val="38304586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Cuarta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450166" y="2369009"/>
            <a:ext cx="6220780" cy="3356688"/>
          </a:xfrm>
          <a:prstGeom prst="rect">
            <a:avLst/>
          </a:prstGeom>
          <a:noFill/>
          <a:ln w="57150">
            <a:solidFill>
              <a:schemeClr val="accent1"/>
            </a:solidFill>
          </a:ln>
        </p:spPr>
        <p:txBody>
          <a:bodyPr wrap="square">
            <a:spAutoFit/>
          </a:bodyPr>
          <a:lstStyle/>
          <a:p>
            <a:pPr marL="342900" indent="-342900" algn="just">
              <a:lnSpc>
                <a:spcPct val="150000"/>
              </a:lnSpc>
              <a:spcAft>
                <a:spcPts val="1000"/>
              </a:spcAft>
              <a:buFont typeface="Symbol" panose="05050102010706020507" pitchFamily="18" charset="2"/>
              <a:buChar char=""/>
            </a:pP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robótica. </a:t>
            </a: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Es la creación de artefactos que permiten cumplir funciones humanas y se utilizan especialmente en los sistemas de producción para tareas como </a:t>
            </a: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montaje</a:t>
            </a: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transporte, cortes y manipulación de materiales.</a:t>
            </a:r>
            <a:endParaRPr lang="es-ES" sz="24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n 3">
            <a:extLst>
              <a:ext uri="{FF2B5EF4-FFF2-40B4-BE49-F238E27FC236}">
                <a16:creationId xmlns:a16="http://schemas.microsoft.com/office/drawing/2014/main" id="{E30B34DE-B971-05A2-A398-FEB79649E5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0096" y="1340768"/>
            <a:ext cx="3024336" cy="2376264"/>
          </a:xfrm>
          <a:prstGeom prst="rect">
            <a:avLst/>
          </a:prstGeom>
        </p:spPr>
      </p:pic>
      <p:pic>
        <p:nvPicPr>
          <p:cNvPr id="9" name="Imagen 8">
            <a:extLst>
              <a:ext uri="{FF2B5EF4-FFF2-40B4-BE49-F238E27FC236}">
                <a16:creationId xmlns:a16="http://schemas.microsoft.com/office/drawing/2014/main" id="{F4ED8295-F1AC-A325-8202-582F02E62E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4112" y="3912034"/>
            <a:ext cx="3024336" cy="2253270"/>
          </a:xfrm>
          <a:prstGeom prst="rect">
            <a:avLst/>
          </a:prstGeom>
        </p:spPr>
      </p:pic>
    </p:spTree>
    <p:extLst>
      <p:ext uri="{BB962C8B-B14F-4D97-AF65-F5344CB8AC3E}">
        <p14:creationId xmlns:p14="http://schemas.microsoft.com/office/powerpoint/2010/main" val="6898165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Cuarta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1847529" y="1679692"/>
            <a:ext cx="4809349" cy="5018682"/>
          </a:xfrm>
          <a:prstGeom prst="rect">
            <a:avLst/>
          </a:prstGeom>
          <a:noFill/>
          <a:ln w="57150">
            <a:solidFill>
              <a:schemeClr val="accent1"/>
            </a:solidFill>
          </a:ln>
        </p:spPr>
        <p:txBody>
          <a:bodyPr wrap="square">
            <a:spAutoFit/>
          </a:bodyPr>
          <a:lstStyle/>
          <a:p>
            <a:pPr marL="342900" indent="-342900" algn="just">
              <a:lnSpc>
                <a:spcPct val="150000"/>
              </a:lnSpc>
              <a:spcAft>
                <a:spcPts val="1000"/>
              </a:spcAft>
              <a:buFont typeface="Symbol" panose="05050102010706020507" pitchFamily="18" charset="2"/>
              <a:buChar char=""/>
            </a:pP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realidad aumentada.</a:t>
            </a: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Es la tecnología que permite incorporar elementos virtuales a la interpretación de la realidad como, por ejemplo, la visualización de objetos agregados al ambiente a través de la cámara del teléfono celular.</a:t>
            </a:r>
            <a:endParaRPr lang="es-ES" sz="24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n 5">
            <a:extLst>
              <a:ext uri="{FF2B5EF4-FFF2-40B4-BE49-F238E27FC236}">
                <a16:creationId xmlns:a16="http://schemas.microsoft.com/office/drawing/2014/main" id="{BDF6EDFF-27C7-145A-DBA8-2FCC103027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7948" y="1679692"/>
            <a:ext cx="3376524" cy="2448272"/>
          </a:xfrm>
          <a:prstGeom prst="rect">
            <a:avLst/>
          </a:prstGeom>
        </p:spPr>
      </p:pic>
      <p:pic>
        <p:nvPicPr>
          <p:cNvPr id="8" name="Imagen 7">
            <a:extLst>
              <a:ext uri="{FF2B5EF4-FFF2-40B4-BE49-F238E27FC236}">
                <a16:creationId xmlns:a16="http://schemas.microsoft.com/office/drawing/2014/main" id="{01FD441D-7D3E-7BA6-0FF6-70E332633D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7948" y="4365105"/>
            <a:ext cx="3520540" cy="2047893"/>
          </a:xfrm>
          <a:prstGeom prst="rect">
            <a:avLst/>
          </a:prstGeom>
        </p:spPr>
      </p:pic>
    </p:spTree>
    <p:extLst>
      <p:ext uri="{BB962C8B-B14F-4D97-AF65-F5344CB8AC3E}">
        <p14:creationId xmlns:p14="http://schemas.microsoft.com/office/powerpoint/2010/main" val="9306073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Cuarta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1709552" y="1916644"/>
            <a:ext cx="4809349" cy="4464684"/>
          </a:xfrm>
          <a:prstGeom prst="rect">
            <a:avLst/>
          </a:prstGeom>
          <a:noFill/>
          <a:ln w="57150">
            <a:solidFill>
              <a:schemeClr val="accent1"/>
            </a:solidFill>
          </a:ln>
        </p:spPr>
        <p:txBody>
          <a:bodyPr wrap="square">
            <a:spAutoFit/>
          </a:bodyPr>
          <a:lstStyle/>
          <a:p>
            <a:pPr marL="342900" indent="-342900" algn="just">
              <a:lnSpc>
                <a:spcPct val="150000"/>
              </a:lnSpc>
              <a:spcAft>
                <a:spcPts val="1000"/>
              </a:spcAft>
              <a:buFont typeface="Symbol" panose="05050102010706020507" pitchFamily="18" charset="2"/>
              <a:buChar char=""/>
            </a:pP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realidad virtual. </a:t>
            </a: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Es la tecnología que permite crear un entorno virtual de escenas y elementos que generan la sensación de estar inmerso en él, a través del uso de un dispositivo que abarca la totalidad de la visión.</a:t>
            </a:r>
            <a:endParaRPr lang="es-ES" sz="24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n 3">
            <a:extLst>
              <a:ext uri="{FF2B5EF4-FFF2-40B4-BE49-F238E27FC236}">
                <a16:creationId xmlns:a16="http://schemas.microsoft.com/office/drawing/2014/main" id="{F8E97CB1-23C3-7A60-B6CF-00353CA0EC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0096" y="1642821"/>
            <a:ext cx="3024336" cy="1409700"/>
          </a:xfrm>
          <a:prstGeom prst="rect">
            <a:avLst/>
          </a:prstGeom>
        </p:spPr>
      </p:pic>
      <p:pic>
        <p:nvPicPr>
          <p:cNvPr id="9" name="Imagen 8">
            <a:extLst>
              <a:ext uri="{FF2B5EF4-FFF2-40B4-BE49-F238E27FC236}">
                <a16:creationId xmlns:a16="http://schemas.microsoft.com/office/drawing/2014/main" id="{B8863BFD-5CA2-2259-E9AD-5B780699DC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9692" y="3429000"/>
            <a:ext cx="3024336" cy="1409700"/>
          </a:xfrm>
          <a:prstGeom prst="rect">
            <a:avLst/>
          </a:prstGeom>
        </p:spPr>
      </p:pic>
      <p:pic>
        <p:nvPicPr>
          <p:cNvPr id="11" name="Imagen 10">
            <a:extLst>
              <a:ext uri="{FF2B5EF4-FFF2-40B4-BE49-F238E27FC236}">
                <a16:creationId xmlns:a16="http://schemas.microsoft.com/office/drawing/2014/main" id="{CDBB3DDF-C487-29F6-93E6-0D2FACCF42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0097" y="5254639"/>
            <a:ext cx="3013932" cy="1409700"/>
          </a:xfrm>
          <a:prstGeom prst="rect">
            <a:avLst/>
          </a:prstGeom>
        </p:spPr>
      </p:pic>
    </p:spTree>
    <p:extLst>
      <p:ext uri="{BB962C8B-B14F-4D97-AF65-F5344CB8AC3E}">
        <p14:creationId xmlns:p14="http://schemas.microsoft.com/office/powerpoint/2010/main" val="12231772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E6BED125-03A4-EF63-0A0C-3083DCFCB5A3}"/>
              </a:ext>
            </a:extLst>
          </p:cNvPr>
          <p:cNvSpPr txBox="1"/>
          <p:nvPr/>
        </p:nvSpPr>
        <p:spPr>
          <a:xfrm>
            <a:off x="1703512" y="476672"/>
            <a:ext cx="8280920" cy="669094"/>
          </a:xfrm>
          <a:prstGeom prst="rect">
            <a:avLst/>
          </a:prstGeom>
          <a:noFill/>
          <a:ln w="57150">
            <a:solidFill>
              <a:schemeClr val="accent1"/>
            </a:solidFill>
          </a:ln>
        </p:spPr>
        <p:txBody>
          <a:bodyPr wrap="square">
            <a:spAutoFit/>
          </a:bodyPr>
          <a:lstStyle/>
          <a:p>
            <a:pPr algn="just">
              <a:lnSpc>
                <a:spcPct val="150000"/>
              </a:lnSpc>
              <a:spcAft>
                <a:spcPts val="1000"/>
              </a:spcAft>
            </a:pPr>
            <a:r>
              <a:rPr lang="es-ES" sz="28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Cuarta   Revolución Industrial</a:t>
            </a:r>
            <a:endParaRPr lang="es-ES" sz="2800" b="1"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CuadroTexto 2">
            <a:extLst>
              <a:ext uri="{FF2B5EF4-FFF2-40B4-BE49-F238E27FC236}">
                <a16:creationId xmlns:a16="http://schemas.microsoft.com/office/drawing/2014/main" id="{4EA113E8-21D4-0FD4-E80B-E3A010266945}"/>
              </a:ext>
            </a:extLst>
          </p:cNvPr>
          <p:cNvSpPr txBox="1"/>
          <p:nvPr/>
        </p:nvSpPr>
        <p:spPr>
          <a:xfrm>
            <a:off x="1709552" y="1916644"/>
            <a:ext cx="4809349" cy="4464684"/>
          </a:xfrm>
          <a:prstGeom prst="rect">
            <a:avLst/>
          </a:prstGeom>
          <a:noFill/>
          <a:ln w="57150">
            <a:solidFill>
              <a:schemeClr val="accent1"/>
            </a:solidFill>
          </a:ln>
        </p:spPr>
        <p:txBody>
          <a:bodyPr wrap="square">
            <a:spAutoFit/>
          </a:bodyPr>
          <a:lstStyle/>
          <a:p>
            <a:pPr marL="342900" indent="-342900" algn="just">
              <a:lnSpc>
                <a:spcPct val="150000"/>
              </a:lnSpc>
              <a:spcAft>
                <a:spcPts val="1000"/>
              </a:spcAft>
              <a:buFont typeface="Symbol" panose="05050102010706020507" pitchFamily="18" charset="2"/>
              <a:buChar char=""/>
            </a:pPr>
            <a:r>
              <a:rPr lang="es-ES" sz="24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El Big Data</a:t>
            </a:r>
            <a:r>
              <a:rPr lang="es-ES" sz="24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Es el proceso que permite analizar e interpretar grandes cantidades de datos de forma remota y, por ejemplo, es utilizado por las empresas para tomar decisiones, detectar tendencias y analizar datos de la realidad.</a:t>
            </a:r>
            <a:endParaRPr lang="es-ES" sz="2400"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n 5">
            <a:extLst>
              <a:ext uri="{FF2B5EF4-FFF2-40B4-BE49-F238E27FC236}">
                <a16:creationId xmlns:a16="http://schemas.microsoft.com/office/drawing/2014/main" id="{39339958-8AAA-0580-0EAE-1AC0C77F6F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04112" y="1340768"/>
            <a:ext cx="2880320" cy="2088232"/>
          </a:xfrm>
          <a:prstGeom prst="rect">
            <a:avLst/>
          </a:prstGeom>
        </p:spPr>
      </p:pic>
      <p:pic>
        <p:nvPicPr>
          <p:cNvPr id="8" name="Imagen 7">
            <a:extLst>
              <a:ext uri="{FF2B5EF4-FFF2-40B4-BE49-F238E27FC236}">
                <a16:creationId xmlns:a16="http://schemas.microsoft.com/office/drawing/2014/main" id="{790B1433-32D9-66CB-1D03-641E6EC7FB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4112" y="3789040"/>
            <a:ext cx="3024336" cy="2592288"/>
          </a:xfrm>
          <a:prstGeom prst="rect">
            <a:avLst/>
          </a:prstGeom>
        </p:spPr>
      </p:pic>
    </p:spTree>
    <p:extLst>
      <p:ext uri="{BB962C8B-B14F-4D97-AF65-F5344CB8AC3E}">
        <p14:creationId xmlns:p14="http://schemas.microsoft.com/office/powerpoint/2010/main" val="37509572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B9272B-F23C-52BD-ECE3-3B52CE7C9786}"/>
              </a:ext>
            </a:extLst>
          </p:cNvPr>
          <p:cNvSpPr>
            <a:spLocks noGrp="1"/>
          </p:cNvSpPr>
          <p:nvPr>
            <p:ph type="title"/>
          </p:nvPr>
        </p:nvSpPr>
        <p:spPr/>
        <p:txBody>
          <a:bodyPr>
            <a:normAutofit fontScale="90000"/>
          </a:bodyPr>
          <a:lstStyle/>
          <a:p>
            <a:br>
              <a:rPr lang="es-ES" kern="100" dirty="0">
                <a:latin typeface="Arial" panose="020B0604020202020204" pitchFamily="34" charset="0"/>
                <a:ea typeface="Calibri" panose="020F0502020204030204" pitchFamily="34" charset="0"/>
                <a:cs typeface="Times New Roman" panose="02020603050405020304" pitchFamily="18" charset="0"/>
              </a:rPr>
            </a:br>
            <a:r>
              <a:rPr lang="es-ES" kern="100" dirty="0">
                <a:latin typeface="Arial" panose="020B0604020202020204" pitchFamily="34" charset="0"/>
                <a:ea typeface="Calibri" panose="020F0502020204030204" pitchFamily="34" charset="0"/>
                <a:cs typeface="Times New Roman" panose="02020603050405020304" pitchFamily="18" charset="0"/>
              </a:rPr>
              <a:t>La Cuarta Revolución Industrial apunta a:</a:t>
            </a:r>
            <a:br>
              <a:rPr lang="es-ES" sz="4000" kern="100" dirty="0">
                <a:latin typeface="Calibri" panose="020F0502020204030204" pitchFamily="34" charset="0"/>
                <a:ea typeface="Calibri" panose="020F0502020204030204" pitchFamily="34" charset="0"/>
                <a:cs typeface="Times New Roman" panose="02020603050405020304" pitchFamily="18" charset="0"/>
              </a:rPr>
            </a:br>
            <a:endParaRPr lang="es-ES" dirty="0"/>
          </a:p>
        </p:txBody>
      </p:sp>
      <p:sp>
        <p:nvSpPr>
          <p:cNvPr id="5" name="CuadroTexto 4">
            <a:extLst>
              <a:ext uri="{FF2B5EF4-FFF2-40B4-BE49-F238E27FC236}">
                <a16:creationId xmlns:a16="http://schemas.microsoft.com/office/drawing/2014/main" id="{8DCD7491-1AEA-53CA-169E-65F6438F795D}"/>
              </a:ext>
            </a:extLst>
          </p:cNvPr>
          <p:cNvSpPr txBox="1"/>
          <p:nvPr/>
        </p:nvSpPr>
        <p:spPr>
          <a:xfrm>
            <a:off x="407963" y="1417639"/>
            <a:ext cx="10077894" cy="5120954"/>
          </a:xfrm>
          <a:prstGeom prst="rect">
            <a:avLst/>
          </a:prstGeom>
          <a:noFill/>
        </p:spPr>
        <p:txBody>
          <a:bodyPr wrap="square">
            <a:spAutoFit/>
          </a:bodyPr>
          <a:lstStyle/>
          <a:p>
            <a:pPr marL="342900" indent="-342900" algn="just">
              <a:lnSpc>
                <a:spcPct val="150000"/>
              </a:lnSpc>
              <a:buFont typeface="Symbol" panose="05050102010706020507" pitchFamily="18" charset="2"/>
              <a:buChar char=""/>
            </a:pPr>
            <a:r>
              <a:rPr lang="es-ES" sz="20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automatización total de la producción industrial</a:t>
            </a: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Con la introducción de robots se combinan las maquinarias físicas con los procesos digitales, se incorpora la inteligencia artificial para la </a:t>
            </a:r>
            <a:r>
              <a:rPr lang="es-ES" sz="2000" u="sng" kern="100"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2"/>
              </a:rPr>
              <a:t>toma de decisiones</a:t>
            </a: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descentralizada y la cooperación con los </a:t>
            </a:r>
            <a:r>
              <a:rPr lang="es-ES" sz="2000" u="sng" kern="100"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3"/>
              </a:rPr>
              <a:t>recursos humanos</a:t>
            </a: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buFont typeface="Symbol" panose="05050102010706020507" pitchFamily="18" charset="2"/>
              <a:buChar char=""/>
            </a:pPr>
            <a:r>
              <a:rPr lang="es-ES" sz="20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creación de fábricas inteligentes</a:t>
            </a: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La creación de redes inteligentes que se involucran con toda la cadena de valor transforma los espacios de producción.</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buFont typeface="Symbol" panose="05050102010706020507" pitchFamily="18" charset="2"/>
              <a:buChar char=""/>
            </a:pPr>
            <a:r>
              <a:rPr lang="es-ES" sz="20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La flexibilización del proceso productivo</a:t>
            </a: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La introducción de fábricas inteligentes permite una mayor adaptabilidad a las condiciones actualizadas del mercado y a la incorporación de modificaciones en el proceso productivo.</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buFont typeface="Symbol" panose="05050102010706020507" pitchFamily="18" charset="2"/>
              <a:buChar char=""/>
            </a:pP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Por otro lado, esta transformación de la industria tendría profundas consecuencias sociales:</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9400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B9272B-F23C-52BD-ECE3-3B52CE7C9786}"/>
              </a:ext>
            </a:extLst>
          </p:cNvPr>
          <p:cNvSpPr>
            <a:spLocks noGrp="1"/>
          </p:cNvSpPr>
          <p:nvPr>
            <p:ph type="title"/>
          </p:nvPr>
        </p:nvSpPr>
        <p:spPr/>
        <p:txBody>
          <a:bodyPr>
            <a:normAutofit fontScale="90000"/>
          </a:bodyPr>
          <a:lstStyle/>
          <a:p>
            <a:br>
              <a:rPr lang="es-ES" kern="100" dirty="0">
                <a:latin typeface="Arial" panose="020B0604020202020204" pitchFamily="34" charset="0"/>
                <a:ea typeface="Calibri" panose="020F0502020204030204" pitchFamily="34" charset="0"/>
                <a:cs typeface="Times New Roman" panose="02020603050405020304" pitchFamily="18" charset="0"/>
              </a:rPr>
            </a:br>
            <a:r>
              <a:rPr lang="es-ES" kern="100" dirty="0">
                <a:latin typeface="Arial" panose="020B0604020202020204" pitchFamily="34" charset="0"/>
                <a:ea typeface="Calibri" panose="020F0502020204030204" pitchFamily="34" charset="0"/>
                <a:cs typeface="Times New Roman" panose="02020603050405020304" pitchFamily="18" charset="0"/>
              </a:rPr>
              <a:t>La Cuarta Revolución Industrial apunta a:</a:t>
            </a:r>
            <a:br>
              <a:rPr lang="es-ES" sz="4000" kern="100" dirty="0">
                <a:latin typeface="Calibri" panose="020F0502020204030204" pitchFamily="34" charset="0"/>
                <a:ea typeface="Calibri" panose="020F0502020204030204" pitchFamily="34" charset="0"/>
                <a:cs typeface="Times New Roman" panose="02020603050405020304" pitchFamily="18" charset="0"/>
              </a:rPr>
            </a:br>
            <a:endParaRPr lang="es-ES" dirty="0"/>
          </a:p>
        </p:txBody>
      </p:sp>
      <p:sp>
        <p:nvSpPr>
          <p:cNvPr id="5" name="CuadroTexto 4">
            <a:extLst>
              <a:ext uri="{FF2B5EF4-FFF2-40B4-BE49-F238E27FC236}">
                <a16:creationId xmlns:a16="http://schemas.microsoft.com/office/drawing/2014/main" id="{8DCD7491-1AEA-53CA-169E-65F6438F795D}"/>
              </a:ext>
            </a:extLst>
          </p:cNvPr>
          <p:cNvSpPr txBox="1"/>
          <p:nvPr/>
        </p:nvSpPr>
        <p:spPr>
          <a:xfrm>
            <a:off x="323557" y="1417639"/>
            <a:ext cx="10162300" cy="4787529"/>
          </a:xfrm>
          <a:prstGeom prst="rect">
            <a:avLst/>
          </a:prstGeom>
          <a:noFill/>
        </p:spPr>
        <p:txBody>
          <a:bodyPr wrap="square">
            <a:spAutoFit/>
          </a:bodyPr>
          <a:lstStyle/>
          <a:p>
            <a:pPr marL="342900" indent="-342900" algn="just">
              <a:lnSpc>
                <a:spcPct val="150000"/>
              </a:lnSpc>
              <a:buFont typeface="Symbol" panose="05050102010706020507" pitchFamily="18" charset="2"/>
              <a:buChar char=""/>
            </a:pPr>
            <a:r>
              <a:rPr lang="es-ES" sz="20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El aumento del desempleo</a:t>
            </a: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La introducción de la robótica y la automatización generará una caída en la cantidad de puestos de empleo requeridos para la producción de un bien determinado.</a:t>
            </a:r>
            <a:endParaRPr lang="es-ES" kern="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Aft>
                <a:spcPts val="1000"/>
              </a:spcAft>
              <a:buFont typeface="Symbol" panose="05050102010706020507" pitchFamily="18" charset="2"/>
              <a:buChar char=""/>
            </a:pPr>
            <a:r>
              <a:rPr lang="es-ES" sz="2000" b="1"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El aumento de la desigualdad social</a:t>
            </a:r>
            <a:r>
              <a:rPr lang="es-ES" sz="2000" kern="100" dirty="0">
                <a:solidFill>
                  <a:prstClr val="black"/>
                </a:solidFill>
                <a:latin typeface="Arial" panose="020B0604020202020204" pitchFamily="34" charset="0"/>
                <a:ea typeface="Calibri" panose="020F0502020204030204" pitchFamily="34" charset="0"/>
                <a:cs typeface="Times New Roman" panose="02020603050405020304" pitchFamily="18" charset="0"/>
              </a:rPr>
              <a:t>. El desempleo afecta siempre a los sectores más vulnerables de la población y, a su vez, las nuevas condiciones de empleo aumentan la brecha social entre el trabajo calificado y el no calificado. </a:t>
            </a:r>
          </a:p>
          <a:p>
            <a:pPr marL="342900" indent="-342900" algn="just">
              <a:lnSpc>
                <a:spcPct val="150000"/>
              </a:lnSpc>
              <a:spcAft>
                <a:spcPts val="1000"/>
              </a:spcAft>
              <a:buFont typeface="Symbol" panose="05050102010706020507" pitchFamily="18" charset="2"/>
              <a:buChar char=""/>
            </a:pPr>
            <a:r>
              <a:rPr lang="es-ES" sz="2000" b="1" dirty="0">
                <a:solidFill>
                  <a:prstClr val="black"/>
                </a:solidFill>
                <a:latin typeface="Arial" panose="020B0604020202020204" pitchFamily="34" charset="0"/>
                <a:ea typeface="Calibri" panose="020F0502020204030204" pitchFamily="34" charset="0"/>
              </a:rPr>
              <a:t>La concentración de capital</a:t>
            </a:r>
            <a:r>
              <a:rPr lang="es-ES" sz="2000" dirty="0">
                <a:solidFill>
                  <a:prstClr val="black"/>
                </a:solidFill>
                <a:latin typeface="Arial" panose="020B0604020202020204" pitchFamily="34" charset="0"/>
                <a:ea typeface="Calibri" panose="020F0502020204030204" pitchFamily="34" charset="0"/>
              </a:rPr>
              <a:t>. El capital necesario para invertir en las innovaciones tecnológicas deja a cada vez más empresas pequeñas y medianas fuera de la competencia y beneficia a las grandes corporaciones que pueden integrar las diferentes etapas del proceso productivo.</a:t>
            </a:r>
            <a:endParaRPr lang="es-ES" sz="2000" dirty="0">
              <a:solidFill>
                <a:prstClr val="black"/>
              </a:solidFill>
              <a:latin typeface="Calibri"/>
            </a:endParaRPr>
          </a:p>
        </p:txBody>
      </p:sp>
    </p:spTree>
    <p:extLst>
      <p:ext uri="{BB962C8B-B14F-4D97-AF65-F5344CB8AC3E}">
        <p14:creationId xmlns:p14="http://schemas.microsoft.com/office/powerpoint/2010/main" val="34607916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4D1328-E91B-C05D-0205-72028F785AE6}"/>
              </a:ext>
            </a:extLst>
          </p:cNvPr>
          <p:cNvSpPr>
            <a:spLocks noGrp="1"/>
          </p:cNvSpPr>
          <p:nvPr>
            <p:ph type="title"/>
          </p:nvPr>
        </p:nvSpPr>
        <p:spPr/>
        <p:txBody>
          <a:bodyPr>
            <a:normAutofit fontScale="90000"/>
          </a:bodyPr>
          <a:lstStyle/>
          <a:p>
            <a:r>
              <a:rPr lang="es-ES" b="1" kern="100" dirty="0">
                <a:latin typeface="Arial" panose="020B0604020202020204" pitchFamily="34" charset="0"/>
                <a:ea typeface="Calibri" panose="020F0502020204030204" pitchFamily="34" charset="0"/>
                <a:cs typeface="Times New Roman" panose="02020603050405020304" pitchFamily="18" charset="0"/>
              </a:rPr>
              <a:t>Conclusiones </a:t>
            </a:r>
            <a:br>
              <a:rPr lang="es-ES" kern="100" dirty="0">
                <a:latin typeface="Calibri" panose="020F0502020204030204" pitchFamily="34" charset="0"/>
                <a:ea typeface="Calibri" panose="020F0502020204030204" pitchFamily="34" charset="0"/>
                <a:cs typeface="Times New Roman" panose="02020603050405020304" pitchFamily="18" charset="0"/>
              </a:rPr>
            </a:br>
            <a:endParaRPr lang="es-ES" dirty="0"/>
          </a:p>
        </p:txBody>
      </p:sp>
      <p:sp>
        <p:nvSpPr>
          <p:cNvPr id="3" name="Marcador de contenido 2">
            <a:extLst>
              <a:ext uri="{FF2B5EF4-FFF2-40B4-BE49-F238E27FC236}">
                <a16:creationId xmlns:a16="http://schemas.microsoft.com/office/drawing/2014/main" id="{370EE9C9-22C4-721F-C661-534E3657E31F}"/>
              </a:ext>
            </a:extLst>
          </p:cNvPr>
          <p:cNvSpPr>
            <a:spLocks noGrp="1"/>
          </p:cNvSpPr>
          <p:nvPr>
            <p:ph idx="1"/>
          </p:nvPr>
        </p:nvSpPr>
        <p:spPr>
          <a:xfrm>
            <a:off x="609600" y="1238865"/>
            <a:ext cx="10972800" cy="5257800"/>
          </a:xfrm>
        </p:spPr>
        <p:txBody>
          <a:bodyPr>
            <a:normAutofit fontScale="62500" lnSpcReduction="20000"/>
          </a:bodyPr>
          <a:lstStyle/>
          <a:p>
            <a:pPr algn="just">
              <a:lnSpc>
                <a:spcPct val="150000"/>
              </a:lnSpc>
              <a:spcAft>
                <a:spcPts val="1000"/>
              </a:spcAft>
              <a:buSzPts val="1000"/>
              <a:buFont typeface="Symbol" panose="05050102010706020507" pitchFamily="18" charset="2"/>
              <a:buChar char=""/>
              <a:tabLst>
                <a:tab pos="457200" algn="l"/>
              </a:tabLst>
            </a:pPr>
            <a:r>
              <a:rPr lang="es-ES" sz="2000" b="1" u="sng" kern="100"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2"/>
              </a:rPr>
              <a:t>Primera Revolución Industrial (1760-1840)</a:t>
            </a:r>
            <a:r>
              <a:rPr lang="es-ES" sz="2000" kern="100" dirty="0">
                <a:latin typeface="Arial" panose="020B0604020202020204" pitchFamily="34" charset="0"/>
                <a:ea typeface="Calibri" panose="020F0502020204030204" pitchFamily="34" charset="0"/>
                <a:cs typeface="Times New Roman" panose="02020603050405020304" pitchFamily="18" charset="0"/>
              </a:rPr>
              <a:t>. La invención de la máquina de vapor llevó a la mecanización de algunas tareas productivas y a la creación de fábricas en las ciudades. Esto permitió la producción a gran escala y un gran desarrollo de las industrias metalúrgica, textil y alimentaria.</a:t>
            </a:r>
            <a:endParaRPr lang="es-ES" sz="2000"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buSzPts val="1000"/>
              <a:buFont typeface="Symbol" panose="05050102010706020507" pitchFamily="18" charset="2"/>
              <a:buChar char=""/>
              <a:tabLst>
                <a:tab pos="457200" algn="l"/>
              </a:tabLst>
            </a:pPr>
            <a:r>
              <a:rPr lang="es-ES" sz="2000" b="1" u="sng" kern="100"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3"/>
              </a:rPr>
              <a:t>Segunda Revolución Industrial (1870-1914)</a:t>
            </a:r>
            <a:r>
              <a:rPr lang="es-ES" sz="2000" kern="100" dirty="0">
                <a:latin typeface="Arial" panose="020B0604020202020204" pitchFamily="34" charset="0"/>
                <a:ea typeface="Calibri" panose="020F0502020204030204" pitchFamily="34" charset="0"/>
                <a:cs typeface="Times New Roman" panose="02020603050405020304" pitchFamily="18" charset="0"/>
              </a:rPr>
              <a:t>. Se introdujo la cadena de montaje en las fábricas. Además, la especialización de las tareas productivas aumentó la </a:t>
            </a:r>
            <a:r>
              <a:rPr lang="es-ES" sz="2000" u="sng" kern="100"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4"/>
              </a:rPr>
              <a:t>productividad</a:t>
            </a:r>
            <a:r>
              <a:rPr lang="es-ES" sz="2000" kern="100" dirty="0">
                <a:latin typeface="Arial" panose="020B0604020202020204" pitchFamily="34" charset="0"/>
                <a:ea typeface="Calibri" panose="020F0502020204030204" pitchFamily="34" charset="0"/>
                <a:cs typeface="Times New Roman" panose="02020603050405020304" pitchFamily="18" charset="0"/>
              </a:rPr>
              <a:t> y expandió la industrialización a otras áreas productivas. Hubo una revolución en las tecnologías de transporte (se inventó el avión, el automóvil y el tranvía) y comunicaciones (la radio, el teléfono, el fonógrafo y el cinematógrafo).</a:t>
            </a:r>
            <a:endParaRPr lang="es-ES" sz="2000"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buSzPts val="1000"/>
              <a:buFont typeface="Symbol" panose="05050102010706020507" pitchFamily="18" charset="2"/>
              <a:buChar char=""/>
              <a:tabLst>
                <a:tab pos="457200" algn="l"/>
              </a:tabLst>
            </a:pPr>
            <a:r>
              <a:rPr lang="es-ES" sz="2000" b="1" u="sng" kern="100"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5"/>
              </a:rPr>
              <a:t>Tercera Revolución Industrial (1970-1980)</a:t>
            </a:r>
            <a:r>
              <a:rPr lang="es-ES" sz="2000" kern="100" dirty="0">
                <a:latin typeface="Arial" panose="020B0604020202020204" pitchFamily="34" charset="0"/>
                <a:ea typeface="Calibri" panose="020F0502020204030204" pitchFamily="34" charset="0"/>
                <a:cs typeface="Times New Roman" panose="02020603050405020304" pitchFamily="18" charset="0"/>
              </a:rPr>
              <a:t>. La incorporación de innovaciones tecnológicas de informática, robótica, telecomunicaciones y biotecnología en las industrias llevó a una profunda transformación de la organización productiva. El uso de computadoras para procesar información y la mejora en las telecomunicaciones aumentaron la productividad de las industrias. A su vez, esto permitió la aparición de grandes corporaciones empresariales que concentraron las funciones de administración, producción y comercialización de bienes y servicios.</a:t>
            </a:r>
          </a:p>
          <a:p>
            <a:pPr algn="just">
              <a:lnSpc>
                <a:spcPct val="150000"/>
              </a:lnSpc>
              <a:spcAft>
                <a:spcPts val="1000"/>
              </a:spcAft>
              <a:buSzPts val="1000"/>
              <a:buFont typeface="Symbol" panose="05050102010706020507" pitchFamily="18" charset="2"/>
              <a:buChar char=""/>
              <a:tabLst>
                <a:tab pos="457200" algn="l"/>
              </a:tabLst>
            </a:pPr>
            <a:r>
              <a:rPr lang="es-ES" sz="2000" kern="100" dirty="0">
                <a:latin typeface="Arial" panose="020B0604020202020204" pitchFamily="34" charset="0"/>
                <a:ea typeface="Calibri" panose="020F0502020204030204" pitchFamily="34" charset="0"/>
                <a:cs typeface="Times New Roman" panose="02020603050405020304" pitchFamily="18" charset="0"/>
              </a:rPr>
              <a:t>El término Cuarta Revolución Industrial pertenece a una periodización que identifica diferentes momentos históricos en los que los cambios en las formas de producción de bienes transformaron la organización política, económica y social de las sociedades que los atravesaron:</a:t>
            </a:r>
            <a:endParaRPr lang="es-ES" sz="2000"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buSzPts val="1000"/>
              <a:buFont typeface="Symbol" panose="05050102010706020507" pitchFamily="18" charset="2"/>
              <a:buChar char=""/>
              <a:tabLst>
                <a:tab pos="457200" algn="l"/>
              </a:tabLst>
            </a:pPr>
            <a:endParaRPr lang="es-ES" sz="1400" kern="100" dirty="0">
              <a:latin typeface="Calibri" panose="020F0502020204030204" pitchFamily="34" charset="0"/>
              <a:ea typeface="Calibri" panose="020F0502020204030204" pitchFamily="34" charset="0"/>
              <a:cs typeface="Times New Roman" panose="02020603050405020304" pitchFamily="18" charset="0"/>
            </a:endParaRPr>
          </a:p>
          <a:p>
            <a:br>
              <a:rPr lang="es-ES" sz="1000" dirty="0">
                <a:latin typeface="Arial" panose="020B0604020202020204" pitchFamily="34" charset="0"/>
                <a:ea typeface="Calibri" panose="020F0502020204030204" pitchFamily="34" charset="0"/>
              </a:rPr>
            </a:br>
            <a:endParaRPr lang="es-ES" sz="1600" dirty="0"/>
          </a:p>
        </p:txBody>
      </p:sp>
    </p:spTree>
    <p:extLst>
      <p:ext uri="{BB962C8B-B14F-4D97-AF65-F5344CB8AC3E}">
        <p14:creationId xmlns:p14="http://schemas.microsoft.com/office/powerpoint/2010/main" val="21463726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4D1328-E91B-C05D-0205-72028F785AE6}"/>
              </a:ext>
            </a:extLst>
          </p:cNvPr>
          <p:cNvSpPr>
            <a:spLocks noGrp="1"/>
          </p:cNvSpPr>
          <p:nvPr>
            <p:ph type="title"/>
          </p:nvPr>
        </p:nvSpPr>
        <p:spPr/>
        <p:txBody>
          <a:bodyPr>
            <a:normAutofit fontScale="90000"/>
          </a:bodyPr>
          <a:lstStyle/>
          <a:p>
            <a:r>
              <a:rPr lang="es-ES" b="1" kern="100" dirty="0">
                <a:latin typeface="Arial" panose="020B0604020202020204" pitchFamily="34" charset="0"/>
                <a:ea typeface="Calibri" panose="020F0502020204030204" pitchFamily="34" charset="0"/>
                <a:cs typeface="Times New Roman" panose="02020603050405020304" pitchFamily="18" charset="0"/>
              </a:rPr>
              <a:t>Conclusiones </a:t>
            </a:r>
            <a:br>
              <a:rPr lang="es-ES" kern="100" dirty="0">
                <a:latin typeface="Calibri" panose="020F0502020204030204" pitchFamily="34" charset="0"/>
                <a:ea typeface="Calibri" panose="020F0502020204030204" pitchFamily="34" charset="0"/>
                <a:cs typeface="Times New Roman" panose="02020603050405020304" pitchFamily="18" charset="0"/>
              </a:rPr>
            </a:br>
            <a:endParaRPr lang="es-ES" dirty="0"/>
          </a:p>
        </p:txBody>
      </p:sp>
      <p:sp>
        <p:nvSpPr>
          <p:cNvPr id="3" name="Marcador de contenido 2">
            <a:extLst>
              <a:ext uri="{FF2B5EF4-FFF2-40B4-BE49-F238E27FC236}">
                <a16:creationId xmlns:a16="http://schemas.microsoft.com/office/drawing/2014/main" id="{370EE9C9-22C4-721F-C661-534E3657E31F}"/>
              </a:ext>
            </a:extLst>
          </p:cNvPr>
          <p:cNvSpPr>
            <a:spLocks noGrp="1"/>
          </p:cNvSpPr>
          <p:nvPr>
            <p:ph idx="1"/>
          </p:nvPr>
        </p:nvSpPr>
        <p:spPr>
          <a:xfrm>
            <a:off x="379828" y="1196752"/>
            <a:ext cx="9830972" cy="5257800"/>
          </a:xfrm>
        </p:spPr>
        <p:txBody>
          <a:bodyPr>
            <a:normAutofit/>
          </a:bodyPr>
          <a:lstStyle/>
          <a:p>
            <a:pPr marL="0" indent="0" algn="just">
              <a:lnSpc>
                <a:spcPct val="150000"/>
              </a:lnSpc>
              <a:spcAft>
                <a:spcPts val="1000"/>
              </a:spcAft>
              <a:buNone/>
            </a:pPr>
            <a:r>
              <a:rPr lang="es-ES" sz="1800" kern="100" dirty="0">
                <a:latin typeface="Arial" panose="020B0604020202020204" pitchFamily="34" charset="0"/>
                <a:ea typeface="Calibri" panose="020F0502020204030204" pitchFamily="34" charset="0"/>
                <a:cs typeface="Arial" panose="020B0604020202020204" pitchFamily="34" charset="0"/>
              </a:rPr>
              <a:t>La producción industrial del siglo XXI integra cada vez más conocimientos científicos e innovaciones técnicas (provenientes, por ejemplo, de la nanotecnología o la biotecnología) que transforman la manera de producir todo tipo de bienes y servicios. Por otro lado, esta tendencia abarca una gran variedad de rubros económicos e industrias.</a:t>
            </a:r>
          </a:p>
          <a:p>
            <a:pPr marL="0" indent="0" algn="just">
              <a:lnSpc>
                <a:spcPct val="150000"/>
              </a:lnSpc>
              <a:spcAft>
                <a:spcPts val="1000"/>
              </a:spcAft>
              <a:buNone/>
            </a:pPr>
            <a:r>
              <a:rPr lang="es-ES" sz="1800" kern="100" dirty="0">
                <a:latin typeface="Arial" panose="020B0604020202020204" pitchFamily="34" charset="0"/>
                <a:ea typeface="Calibri" panose="020F0502020204030204" pitchFamily="34" charset="0"/>
                <a:cs typeface="Arial" panose="020B0604020202020204" pitchFamily="34" charset="0"/>
              </a:rPr>
              <a:t>Además, se incorporan inventos que facilitan determinados aspectos de la producción como los sistemas de almacenamiento de energía renovable, el procesamiento de Big Data (grandes volúmenes de información), las conexiones inalámbricas, las impresiones digitales, la realidad virtual, la visión artificial o los software de simulación.</a:t>
            </a:r>
          </a:p>
          <a:p>
            <a:pPr marL="0" indent="0" algn="just">
              <a:lnSpc>
                <a:spcPct val="150000"/>
              </a:lnSpc>
              <a:spcAft>
                <a:spcPts val="1000"/>
              </a:spcAft>
              <a:buNone/>
            </a:pPr>
            <a:br>
              <a:rPr lang="es-ES" sz="1800" dirty="0">
                <a:latin typeface="Arial" panose="020B0604020202020204" pitchFamily="34" charset="0"/>
                <a:ea typeface="Calibri" panose="020F0502020204030204" pitchFamily="34" charset="0"/>
                <a:cs typeface="Arial" panose="020B0604020202020204" pitchFamily="34" charset="0"/>
              </a:rPr>
            </a:br>
            <a:endParaRPr 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66510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64B1535B-DD97-9072-40EE-F743D56FD563}"/>
              </a:ext>
            </a:extLst>
          </p:cNvPr>
          <p:cNvSpPr txBox="1"/>
          <p:nvPr/>
        </p:nvSpPr>
        <p:spPr>
          <a:xfrm>
            <a:off x="407963" y="332657"/>
            <a:ext cx="9936509" cy="5632311"/>
          </a:xfrm>
          <a:prstGeom prst="rect">
            <a:avLst/>
          </a:prstGeom>
          <a:noFill/>
          <a:ln w="57150">
            <a:solidFill>
              <a:schemeClr val="tx1"/>
            </a:solidFill>
          </a:ln>
        </p:spPr>
        <p:txBody>
          <a:bodyPr wrap="square">
            <a:spAutoFit/>
          </a:bodyPr>
          <a:lstStyle/>
          <a:p>
            <a:pPr algn="just"/>
            <a:r>
              <a:rPr lang="es-ES" sz="2800" dirty="0">
                <a:solidFill>
                  <a:prstClr val="black"/>
                </a:solidFill>
                <a:latin typeface="Arial" panose="020B0604020202020204" pitchFamily="34" charset="0"/>
              </a:rPr>
              <a:t>La visión tradicional de la ciencia y la tecnología es un lastre que debe ser superado. Si enfrascamos su enfoque en concepciones positivistas y teóricos, entonces ocultamos el carácter social de las mismas</a:t>
            </a:r>
            <a:r>
              <a:rPr lang="es-ES" sz="2000" dirty="0">
                <a:solidFill>
                  <a:prstClr val="black"/>
                </a:solidFill>
                <a:latin typeface="Arial" panose="020B0604020202020204" pitchFamily="34" charset="0"/>
              </a:rPr>
              <a:t>.</a:t>
            </a:r>
          </a:p>
          <a:p>
            <a:endParaRPr lang="es-ES" sz="2000" dirty="0">
              <a:solidFill>
                <a:prstClr val="black"/>
              </a:solidFill>
              <a:latin typeface="Arial" panose="020B0604020202020204" pitchFamily="34" charset="0"/>
            </a:endParaRPr>
          </a:p>
          <a:p>
            <a:endParaRPr lang="es-ES" sz="2000" dirty="0">
              <a:solidFill>
                <a:prstClr val="black"/>
              </a:solidFill>
              <a:latin typeface="Arial" panose="020B0604020202020204" pitchFamily="34" charset="0"/>
            </a:endParaRPr>
          </a:p>
          <a:p>
            <a:pPr algn="just"/>
            <a:r>
              <a:rPr lang="es-ES" sz="2000" dirty="0">
                <a:solidFill>
                  <a:prstClr val="black"/>
                </a:solidFill>
                <a:latin typeface="Arial" panose="020B0604020202020204" pitchFamily="34" charset="0"/>
              </a:rPr>
              <a:t> </a:t>
            </a:r>
            <a:r>
              <a:rPr lang="es-ES" sz="3200" dirty="0">
                <a:solidFill>
                  <a:prstClr val="black"/>
                </a:solidFill>
                <a:latin typeface="Arial" panose="020B0604020202020204" pitchFamily="34" charset="0"/>
              </a:rPr>
              <a:t>Ciencia es ante todo “una forma de la actividad humana, un proceso social de producción, asimilación, aplicación y comunicación de conocimientos”1</a:t>
            </a:r>
          </a:p>
          <a:p>
            <a:endParaRPr lang="es-ES" sz="2000" dirty="0">
              <a:solidFill>
                <a:prstClr val="black"/>
              </a:solidFill>
              <a:latin typeface="Arial" panose="020B0604020202020204" pitchFamily="34" charset="0"/>
            </a:endParaRPr>
          </a:p>
          <a:p>
            <a:endParaRPr lang="es-ES" sz="2000" dirty="0">
              <a:solidFill>
                <a:prstClr val="black"/>
              </a:solidFill>
              <a:latin typeface="Arial" panose="020B0604020202020204" pitchFamily="34" charset="0"/>
            </a:endParaRPr>
          </a:p>
          <a:p>
            <a:r>
              <a:rPr lang="es-ES" sz="2000" dirty="0">
                <a:solidFill>
                  <a:prstClr val="black"/>
                </a:solidFill>
                <a:latin typeface="Calibri"/>
              </a:rPr>
              <a:t>Núñez Jover, J. (2007), La ciencia y la tecnología como procesos sociales. Lo que la educación científica no debería olvidar. La Habana: Editorial Félix Varela.</a:t>
            </a:r>
          </a:p>
        </p:txBody>
      </p:sp>
    </p:spTree>
    <p:extLst>
      <p:ext uri="{BB962C8B-B14F-4D97-AF65-F5344CB8AC3E}">
        <p14:creationId xmlns:p14="http://schemas.microsoft.com/office/powerpoint/2010/main" val="19202448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1C016E9C-1FF0-F578-9DBD-B7DD4D969E6F}"/>
              </a:ext>
            </a:extLst>
          </p:cNvPr>
          <p:cNvSpPr>
            <a:spLocks noGrp="1"/>
          </p:cNvSpPr>
          <p:nvPr>
            <p:ph type="title"/>
          </p:nvPr>
        </p:nvSpPr>
        <p:spPr/>
        <p:txBody>
          <a:bodyPr/>
          <a:lstStyle/>
          <a:p>
            <a:endParaRPr lang="es-ES"/>
          </a:p>
        </p:txBody>
      </p:sp>
    </p:spTree>
    <p:extLst>
      <p:ext uri="{BB962C8B-B14F-4D97-AF65-F5344CB8AC3E}">
        <p14:creationId xmlns:p14="http://schemas.microsoft.com/office/powerpoint/2010/main" val="421853608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Espiral">
  <a:themeElements>
    <a:clrScheme name="Espiral">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spiral">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2500</Words>
  <Application>Microsoft Office PowerPoint</Application>
  <PresentationFormat>Panorámica</PresentationFormat>
  <Paragraphs>270</Paragraphs>
  <Slides>44</Slides>
  <Notes>3</Notes>
  <HiddenSlides>0</HiddenSlides>
  <MMClips>0</MMClips>
  <ScaleCrop>false</ScaleCrop>
  <HeadingPairs>
    <vt:vector size="6" baseType="variant">
      <vt:variant>
        <vt:lpstr>Fuentes usadas</vt:lpstr>
      </vt:variant>
      <vt:variant>
        <vt:i4>8</vt:i4>
      </vt:variant>
      <vt:variant>
        <vt:lpstr>Tema</vt:lpstr>
      </vt:variant>
      <vt:variant>
        <vt:i4>4</vt:i4>
      </vt:variant>
      <vt:variant>
        <vt:lpstr>Títulos de diapositiva</vt:lpstr>
      </vt:variant>
      <vt:variant>
        <vt:i4>44</vt:i4>
      </vt:variant>
    </vt:vector>
  </HeadingPairs>
  <TitlesOfParts>
    <vt:vector size="56" baseType="lpstr">
      <vt:lpstr>Arial</vt:lpstr>
      <vt:lpstr>Arial Black</vt:lpstr>
      <vt:lpstr>Arial Narrow</vt:lpstr>
      <vt:lpstr>Calibri</vt:lpstr>
      <vt:lpstr>Calibri Light</vt:lpstr>
      <vt:lpstr>Franklin Gothic Medium</vt:lpstr>
      <vt:lpstr>Symbol</vt:lpstr>
      <vt:lpstr>Wingdings 3</vt:lpstr>
      <vt:lpstr>Tema de Office</vt:lpstr>
      <vt:lpstr>1_Tema de Office</vt:lpstr>
      <vt:lpstr>2_Tema de Office</vt:lpstr>
      <vt:lpstr>Espiral</vt:lpstr>
      <vt:lpstr>Presentación de PowerPoint</vt:lpstr>
      <vt:lpstr>Presentación de PowerPoint</vt:lpstr>
      <vt:lpstr>Presentación de PowerPoint</vt:lpstr>
      <vt:lpstr>Ciencia, política, economía: panorama internacional  Núñez, J (1999): La ciencia y la tecnología como procesos sociales 55-94</vt:lpstr>
      <vt:lpstr>Ciencia, política, economía: panorama internacional </vt:lpstr>
      <vt:lpstr>Ciencia, política, economía: Cuba</vt:lpstr>
      <vt:lpstr>Ciencia, política, economía: Cuba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La Cuarta Revolución Industrial apunta a: </vt:lpstr>
      <vt:lpstr> La Cuarta Revolución Industrial apunta a: </vt:lpstr>
      <vt:lpstr>Conclusiones  </vt:lpstr>
      <vt:lpstr>Conclusiones  </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Maria Julia</dc:creator>
  <cp:lastModifiedBy>María Julia</cp:lastModifiedBy>
  <cp:revision>3</cp:revision>
  <dcterms:created xsi:type="dcterms:W3CDTF">2024-10-10T09:47:41Z</dcterms:created>
  <dcterms:modified xsi:type="dcterms:W3CDTF">2026-03-11T21:05:27Z</dcterms:modified>
</cp:coreProperties>
</file>