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Default Extension="png" ContentType="image/png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</p:sldIdLst>
  <p:sldSz cx="9144000" cy="6858000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Relationship Id="rId83" Type="http://schemas.openxmlformats.org/officeDocument/2006/relationships/slide" Target="slides/slide78.xml"/><Relationship Id="rId84" Type="http://schemas.openxmlformats.org/officeDocument/2006/relationships/slide" Target="slides/slide79.xml"/><Relationship Id="rId85" Type="http://schemas.openxmlformats.org/officeDocument/2006/relationships/slide" Target="slides/slide80.xml"/><Relationship Id="rId86" Type="http://schemas.openxmlformats.org/officeDocument/2006/relationships/slide" Target="slides/slide81.xml"/><Relationship Id="rId87" Type="http://schemas.openxmlformats.org/officeDocument/2006/relationships/slide" Target="slides/slide82.xml"/><Relationship Id="rId88" Type="http://schemas.openxmlformats.org/officeDocument/2006/relationships/slide" Target="slides/slide83.xml"/><Relationship Id="rId89" Type="http://schemas.openxmlformats.org/officeDocument/2006/relationships/slide" Target="slides/slide84.xml"/><Relationship Id="rId90" Type="http://schemas.openxmlformats.org/officeDocument/2006/relationships/slide" Target="slides/slide85.xml"/><Relationship Id="rId91" Type="http://schemas.openxmlformats.org/officeDocument/2006/relationships/slide" Target="slides/slide86.xml"/><Relationship Id="rId92" Type="http://schemas.openxmlformats.org/officeDocument/2006/relationships/slide" Target="slides/slide87.xml"/><Relationship Id="rId93" Type="http://schemas.openxmlformats.org/officeDocument/2006/relationships/slide" Target="slides/slide88.xml"/><Relationship Id="rId94" Type="http://schemas.openxmlformats.org/officeDocument/2006/relationships/slide" Target="slides/slide89.xml"/><Relationship Id="rId95" Type="http://schemas.openxmlformats.org/officeDocument/2006/relationships/slide" Target="slides/slide90.xml"/><Relationship Id="rId96" Type="http://schemas.openxmlformats.org/officeDocument/2006/relationships/slide" Target="slides/slide91.xml"/><Relationship Id="rId97" Type="http://schemas.openxmlformats.org/officeDocument/2006/relationships/slide" Target="slides/slide92.xml"/><Relationship Id="rId98" Type="http://schemas.openxmlformats.org/officeDocument/2006/relationships/slide" Target="slides/slide9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92581" y="20827"/>
            <a:ext cx="7558836" cy="1164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06373" y="147650"/>
            <a:ext cx="7331252" cy="1367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581353"/>
            <a:ext cx="8004175" cy="4378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image" Target="../media/image8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image" Target="../media/image11.jpg"/><Relationship Id="rId5" Type="http://schemas.openxmlformats.org/officeDocument/2006/relationships/image" Target="../media/image12.jpg"/><Relationship Id="rId6" Type="http://schemas.openxmlformats.org/officeDocument/2006/relationships/image" Target="../media/image13.jpg"/><Relationship Id="rId7" Type="http://schemas.openxmlformats.org/officeDocument/2006/relationships/image" Target="../media/image14.png"/><Relationship Id="rId8" Type="http://schemas.openxmlformats.org/officeDocument/2006/relationships/image" Target="../media/image15.jpg"/><Relationship Id="rId9" Type="http://schemas.openxmlformats.org/officeDocument/2006/relationships/image" Target="../media/image16.jpg"/><Relationship Id="rId10" Type="http://schemas.openxmlformats.org/officeDocument/2006/relationships/image" Target="../media/image17.jpg"/><Relationship Id="rId11" Type="http://schemas.openxmlformats.org/officeDocument/2006/relationships/image" Target="../media/image18.jpg"/><Relationship Id="rId12" Type="http://schemas.openxmlformats.org/officeDocument/2006/relationships/image" Target="../media/image19.jpg"/><Relationship Id="rId13" Type="http://schemas.openxmlformats.org/officeDocument/2006/relationships/image" Target="../media/image20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Relationship Id="rId3" Type="http://schemas.openxmlformats.org/officeDocument/2006/relationships/image" Target="../media/image22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g"/><Relationship Id="rId3" Type="http://schemas.openxmlformats.org/officeDocument/2006/relationships/image" Target="../media/image24.jpg"/><Relationship Id="rId4" Type="http://schemas.openxmlformats.org/officeDocument/2006/relationships/image" Target="../media/image25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Relationship Id="rId3" Type="http://schemas.openxmlformats.org/officeDocument/2006/relationships/image" Target="../media/image28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Relationship Id="rId3" Type="http://schemas.openxmlformats.org/officeDocument/2006/relationships/image" Target="../media/image30.jpg"/><Relationship Id="rId4" Type="http://schemas.openxmlformats.org/officeDocument/2006/relationships/image" Target="../media/image31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jpg"/><Relationship Id="rId3" Type="http://schemas.openxmlformats.org/officeDocument/2006/relationships/image" Target="../media/image33.jpg"/><Relationship Id="rId4" Type="http://schemas.openxmlformats.org/officeDocument/2006/relationships/image" Target="../media/image34.jpg"/><Relationship Id="rId5" Type="http://schemas.openxmlformats.org/officeDocument/2006/relationships/image" Target="../media/image35.jpg"/><Relationship Id="rId6" Type="http://schemas.openxmlformats.org/officeDocument/2006/relationships/image" Target="../media/image36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g"/><Relationship Id="rId3" Type="http://schemas.openxmlformats.org/officeDocument/2006/relationships/image" Target="../media/image38.jpg"/><Relationship Id="rId4" Type="http://schemas.openxmlformats.org/officeDocument/2006/relationships/image" Target="../media/image39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g"/><Relationship Id="rId3" Type="http://schemas.openxmlformats.org/officeDocument/2006/relationships/image" Target="../media/image41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image" Target="../media/image46.png"/><Relationship Id="rId7" Type="http://schemas.openxmlformats.org/officeDocument/2006/relationships/image" Target="../media/image47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8.jpg"/><Relationship Id="rId3" Type="http://schemas.openxmlformats.org/officeDocument/2006/relationships/image" Target="../media/image49.jpg"/><Relationship Id="rId4" Type="http://schemas.openxmlformats.org/officeDocument/2006/relationships/image" Target="../media/image50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0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jpg"/><Relationship Id="rId3" Type="http://schemas.openxmlformats.org/officeDocument/2006/relationships/image" Target="../media/image53.jpg"/><Relationship Id="rId4" Type="http://schemas.openxmlformats.org/officeDocument/2006/relationships/image" Target="../media/image54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jpg"/><Relationship Id="rId3" Type="http://schemas.openxmlformats.org/officeDocument/2006/relationships/image" Target="../media/image56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8.jpg"/><Relationship Id="rId3" Type="http://schemas.openxmlformats.org/officeDocument/2006/relationships/image" Target="../media/image59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0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1.jpg"/><Relationship Id="rId3" Type="http://schemas.openxmlformats.org/officeDocument/2006/relationships/image" Target="../media/image62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3.jp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4.jpg"/><Relationship Id="rId3" Type="http://schemas.openxmlformats.org/officeDocument/2006/relationships/image" Target="../media/image65.jpg"/><Relationship Id="rId4" Type="http://schemas.openxmlformats.org/officeDocument/2006/relationships/image" Target="../media/image66.jp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jpg"/><Relationship Id="rId3" Type="http://schemas.openxmlformats.org/officeDocument/2006/relationships/image" Target="../media/image68.jp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9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jpg"/><Relationship Id="rId3" Type="http://schemas.openxmlformats.org/officeDocument/2006/relationships/image" Target="../media/image71.jp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jpg"/><Relationship Id="rId3" Type="http://schemas.openxmlformats.org/officeDocument/2006/relationships/image" Target="../media/image73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jpg"/><Relationship Id="rId3" Type="http://schemas.openxmlformats.org/officeDocument/2006/relationships/image" Target="../media/image75.jp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6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7.pn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8.jpg"/><Relationship Id="rId3" Type="http://schemas.openxmlformats.org/officeDocument/2006/relationships/image" Target="../media/image79.pn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0.jpg"/><Relationship Id="rId3" Type="http://schemas.openxmlformats.org/officeDocument/2006/relationships/image" Target="../media/image81.jp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2.jpg"/><Relationship Id="rId3" Type="http://schemas.openxmlformats.org/officeDocument/2006/relationships/image" Target="../media/image83.pn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4.jp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5.jpg"/><Relationship Id="rId3" Type="http://schemas.openxmlformats.org/officeDocument/2006/relationships/image" Target="../media/image86.jp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7.jpg"/><Relationship Id="rId3" Type="http://schemas.openxmlformats.org/officeDocument/2006/relationships/image" Target="../media/image88.jp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9.jpg"/><Relationship Id="rId3" Type="http://schemas.openxmlformats.org/officeDocument/2006/relationships/image" Target="../media/image90.jp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9.jpg"/><Relationship Id="rId3" Type="http://schemas.openxmlformats.org/officeDocument/2006/relationships/image" Target="../media/image90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1.jpg"/><Relationship Id="rId3" Type="http://schemas.openxmlformats.org/officeDocument/2006/relationships/image" Target="../media/image92.jpg"/><Relationship Id="rId4" Type="http://schemas.openxmlformats.org/officeDocument/2006/relationships/image" Target="../media/image93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4.jp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5.jp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6.jp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7.png"/><Relationship Id="rId3" Type="http://schemas.openxmlformats.org/officeDocument/2006/relationships/image" Target="../media/image14.png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8.jpg"/><Relationship Id="rId3" Type="http://schemas.openxmlformats.org/officeDocument/2006/relationships/image" Target="../media/image99.jp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0.jpg"/></Relationships>

</file>

<file path=ppt/slides/_rels/slide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9.jpg"/></Relationships>

</file>

<file path=ppt/slides/_rels/slide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1.jpg"/><Relationship Id="rId3" Type="http://schemas.openxmlformats.org/officeDocument/2006/relationships/image" Target="../media/image102.jpg"/></Relationships>

</file>

<file path=ppt/slides/_rels/slide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3.jpg"/></Relationships>

</file>

<file path=ppt/slides/_rels/slide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4.jpg"/></Relationships>

</file>

<file path=ppt/slides/_rels/slide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5.jpg"/></Relationships>

</file>

<file path=ppt/slides/_rels/slide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6.jpg"/><Relationship Id="rId3" Type="http://schemas.openxmlformats.org/officeDocument/2006/relationships/image" Target="../media/image107.jpg"/></Relationships>

</file>

<file path=ppt/slides/_rels/slide7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8.jpg"/><Relationship Id="rId3" Type="http://schemas.openxmlformats.org/officeDocument/2006/relationships/image" Target="../media/image109.jpg"/><Relationship Id="rId4" Type="http://schemas.openxmlformats.org/officeDocument/2006/relationships/image" Target="../media/image110.jpg"/></Relationships>

</file>

<file path=ppt/slides/_rels/slide7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1.jpg"/></Relationships>

</file>

<file path=ppt/slides/_rels/slide8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2.jpg"/><Relationship Id="rId3" Type="http://schemas.openxmlformats.org/officeDocument/2006/relationships/image" Target="../media/image113.jpg"/><Relationship Id="rId4" Type="http://schemas.openxmlformats.org/officeDocument/2006/relationships/image" Target="../media/image114.jpg"/></Relationships>

</file>

<file path=ppt/slides/_rels/slide8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5.jpg"/><Relationship Id="rId3" Type="http://schemas.openxmlformats.org/officeDocument/2006/relationships/image" Target="../media/image116.jpg"/></Relationships>

</file>

<file path=ppt/slides/_rels/slide8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7.jpg"/><Relationship Id="rId3" Type="http://schemas.openxmlformats.org/officeDocument/2006/relationships/image" Target="../media/image118.jpg"/></Relationships>

</file>

<file path=ppt/slides/_rels/slide8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9.jpg"/></Relationships>

</file>

<file path=ppt/slides/_rels/slide8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0.jpg"/><Relationship Id="rId3" Type="http://schemas.openxmlformats.org/officeDocument/2006/relationships/image" Target="../media/image121.jpg"/></Relationships>

</file>

<file path=ppt/slides/_rels/slide8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2.jpg"/></Relationships>

</file>

<file path=ppt/slides/_rels/slide8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3.jpg"/></Relationships>

</file>

<file path=ppt/slides/_rels/slide8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4.jpg"/><Relationship Id="rId3" Type="http://schemas.openxmlformats.org/officeDocument/2006/relationships/image" Target="../media/image125.jpg"/></Relationships>

</file>

<file path=ppt/slides/_rels/slide8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6.jpg"/><Relationship Id="rId3" Type="http://schemas.openxmlformats.org/officeDocument/2006/relationships/image" Target="../media/image127.jpg"/><Relationship Id="rId4" Type="http://schemas.openxmlformats.org/officeDocument/2006/relationships/image" Target="../media/image128.jpg"/></Relationships>

</file>

<file path=ppt/slides/_rels/slide8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9.png"/><Relationship Id="rId3" Type="http://schemas.openxmlformats.org/officeDocument/2006/relationships/image" Target="../media/image130.png"/><Relationship Id="rId4" Type="http://schemas.openxmlformats.org/officeDocument/2006/relationships/image" Target="../media/image131.png"/><Relationship Id="rId5" Type="http://schemas.openxmlformats.org/officeDocument/2006/relationships/image" Target="../media/image132.png"/></Relationships>

</file>

<file path=ppt/slides/_rels/slide9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3.jpg"/><Relationship Id="rId3" Type="http://schemas.openxmlformats.org/officeDocument/2006/relationships/image" Target="../media/image134.jpg"/><Relationship Id="rId4" Type="http://schemas.openxmlformats.org/officeDocument/2006/relationships/image" Target="../media/image135.jpg"/></Relationships>

</file>

<file path=ppt/slides/_rels/slide9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jpg"/><Relationship Id="rId3" Type="http://schemas.openxmlformats.org/officeDocument/2006/relationships/image" Target="../media/image136.jpg"/></Relationships>

</file>

<file path=ppt/slides/_rels/slide9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9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55142" y="926083"/>
            <a:ext cx="8065134" cy="43440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36525" marR="5080">
              <a:lnSpc>
                <a:spcPct val="100000"/>
              </a:lnSpc>
              <a:spcBef>
                <a:spcPts val="105"/>
              </a:spcBef>
              <a:tabLst>
                <a:tab pos="7712075" algn="l"/>
              </a:tabLst>
            </a:pPr>
            <a:r>
              <a:rPr dirty="0" sz="3200" b="1">
                <a:latin typeface="Arial"/>
                <a:cs typeface="Arial"/>
              </a:rPr>
              <a:t>Tema</a:t>
            </a:r>
            <a:r>
              <a:rPr dirty="0" sz="3200" spc="-2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2:</a:t>
            </a:r>
            <a:r>
              <a:rPr dirty="0" sz="3200" spc="-2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Medio</a:t>
            </a:r>
            <a:r>
              <a:rPr dirty="0" sz="3200" spc="-2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ambiente</a:t>
            </a:r>
            <a:r>
              <a:rPr dirty="0" sz="3200" spc="-3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de</a:t>
            </a:r>
            <a:r>
              <a:rPr dirty="0" sz="3200" spc="-3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Cuba</a:t>
            </a:r>
            <a:r>
              <a:rPr dirty="0" sz="3200" spc="-2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y</a:t>
            </a:r>
            <a:r>
              <a:rPr dirty="0" sz="3200" spc="-25" b="1">
                <a:latin typeface="Arial"/>
                <a:cs typeface="Arial"/>
              </a:rPr>
              <a:t> de</a:t>
            </a:r>
            <a:r>
              <a:rPr dirty="0" sz="3200" b="1">
                <a:latin typeface="Arial"/>
                <a:cs typeface="Arial"/>
              </a:rPr>
              <a:t>	</a:t>
            </a:r>
            <a:r>
              <a:rPr dirty="0" sz="3200" spc="-25" b="1">
                <a:latin typeface="Arial"/>
                <a:cs typeface="Arial"/>
              </a:rPr>
              <a:t>la </a:t>
            </a:r>
            <a:r>
              <a:rPr dirty="0" sz="3200" b="1">
                <a:latin typeface="Arial"/>
                <a:cs typeface="Arial"/>
              </a:rPr>
              <a:t>provincia</a:t>
            </a:r>
            <a:r>
              <a:rPr dirty="0" sz="3200" spc="-5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Artemisa</a:t>
            </a:r>
            <a:r>
              <a:rPr dirty="0" sz="3200" spc="-1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como</a:t>
            </a:r>
            <a:r>
              <a:rPr dirty="0" sz="3200" spc="-4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base</a:t>
            </a:r>
            <a:r>
              <a:rPr dirty="0" sz="3200" spc="-35" b="1">
                <a:latin typeface="Arial"/>
                <a:cs typeface="Arial"/>
              </a:rPr>
              <a:t> </a:t>
            </a:r>
            <a:r>
              <a:rPr dirty="0" sz="3200" spc="-25" b="1">
                <a:latin typeface="Arial"/>
                <a:cs typeface="Arial"/>
              </a:rPr>
              <a:t>del </a:t>
            </a:r>
            <a:r>
              <a:rPr dirty="0" sz="3200" b="1">
                <a:latin typeface="Arial"/>
                <a:cs typeface="Arial"/>
              </a:rPr>
              <a:t>desarrollo</a:t>
            </a:r>
            <a:r>
              <a:rPr dirty="0" sz="3200" spc="-50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sostenible.</a:t>
            </a:r>
            <a:endParaRPr sz="3200">
              <a:latin typeface="Arial"/>
              <a:cs typeface="Arial"/>
            </a:endParaRPr>
          </a:p>
          <a:p>
            <a:pPr algn="ctr" marL="395605" marR="262890" indent="-1905">
              <a:lnSpc>
                <a:spcPct val="99800"/>
              </a:lnSpc>
              <a:spcBef>
                <a:spcPts val="20"/>
              </a:spcBef>
            </a:pPr>
            <a:r>
              <a:rPr dirty="0" sz="3200" b="1">
                <a:latin typeface="Tahoma"/>
                <a:cs typeface="Tahoma"/>
              </a:rPr>
              <a:t>Asunto:</a:t>
            </a:r>
            <a:r>
              <a:rPr dirty="0" sz="3200" spc="-100" b="1">
                <a:latin typeface="Tahoma"/>
                <a:cs typeface="Tahoma"/>
              </a:rPr>
              <a:t> </a:t>
            </a:r>
            <a:r>
              <a:rPr dirty="0" sz="3200" b="1">
                <a:latin typeface="Arial"/>
                <a:cs typeface="Arial"/>
              </a:rPr>
              <a:t>Protección</a:t>
            </a:r>
            <a:r>
              <a:rPr dirty="0" sz="3200" spc="-6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del</a:t>
            </a:r>
            <a:r>
              <a:rPr dirty="0" sz="3200" spc="-15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patrimonio </a:t>
            </a:r>
            <a:r>
              <a:rPr dirty="0" sz="3200" b="1">
                <a:latin typeface="Arial"/>
                <a:cs typeface="Arial"/>
              </a:rPr>
              <a:t>natural</a:t>
            </a:r>
            <a:r>
              <a:rPr dirty="0" sz="3200" spc="-5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y</a:t>
            </a:r>
            <a:r>
              <a:rPr dirty="0" sz="3200" spc="-1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cultural.</a:t>
            </a:r>
            <a:r>
              <a:rPr dirty="0" sz="3200" spc="-2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Áreas</a:t>
            </a:r>
            <a:r>
              <a:rPr dirty="0" sz="3200" spc="-4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protegidas</a:t>
            </a:r>
            <a:r>
              <a:rPr dirty="0" sz="3200" spc="-50" b="1">
                <a:latin typeface="Arial"/>
                <a:cs typeface="Arial"/>
              </a:rPr>
              <a:t> </a:t>
            </a:r>
            <a:r>
              <a:rPr dirty="0" sz="3200" spc="-25" b="1">
                <a:latin typeface="Arial"/>
                <a:cs typeface="Arial"/>
              </a:rPr>
              <a:t>de </a:t>
            </a:r>
            <a:r>
              <a:rPr dirty="0" sz="3200" spc="-20" b="1">
                <a:latin typeface="Arial"/>
                <a:cs typeface="Arial"/>
              </a:rPr>
              <a:t>Cuba</a:t>
            </a:r>
            <a:endParaRPr sz="3200">
              <a:latin typeface="Arial"/>
              <a:cs typeface="Arial"/>
            </a:endParaRPr>
          </a:p>
          <a:p>
            <a:pPr marL="326390" marR="1610360" indent="-314325">
              <a:lnSpc>
                <a:spcPct val="120000"/>
              </a:lnSpc>
              <a:spcBef>
                <a:spcPts val="1739"/>
              </a:spcBef>
            </a:pPr>
            <a:r>
              <a:rPr dirty="0" sz="3200">
                <a:latin typeface="Arial MT"/>
                <a:cs typeface="Arial MT"/>
              </a:rPr>
              <a:t>Autora: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M.Sc.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Yolanda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Sosa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García </a:t>
            </a:r>
            <a:r>
              <a:rPr dirty="0" sz="3200">
                <a:latin typeface="Arial MT"/>
                <a:cs typeface="Arial MT"/>
              </a:rPr>
              <a:t>Universidad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Artemisa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2025</a:t>
            </a:r>
            <a:endParaRPr sz="3200">
              <a:latin typeface="Arial MT"/>
              <a:cs typeface="Arial MT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34200" y="4953000"/>
            <a:ext cx="1657350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70226" y="300608"/>
            <a:ext cx="400431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Área </a:t>
            </a:r>
            <a:r>
              <a:rPr dirty="0" sz="4400" spc="-10"/>
              <a:t>Protegida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402437" y="1185798"/>
            <a:ext cx="8284845" cy="541337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355600" marR="1428115" indent="-90170">
              <a:lnSpc>
                <a:spcPts val="2590"/>
              </a:lnSpc>
              <a:spcBef>
                <a:spcPts val="425"/>
              </a:spcBef>
            </a:pP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b="1">
                <a:latin typeface="Arial"/>
                <a:cs typeface="Arial"/>
              </a:rPr>
              <a:t>Unión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Internacional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Conservación</a:t>
            </a:r>
            <a:r>
              <a:rPr dirty="0" sz="2400" spc="-1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</a:t>
            </a:r>
            <a:r>
              <a:rPr dirty="0" sz="2400" spc="-25" b="1">
                <a:latin typeface="Arial"/>
                <a:cs typeface="Arial"/>
              </a:rPr>
              <a:t> la </a:t>
            </a:r>
            <a:r>
              <a:rPr dirty="0" sz="2400" b="1">
                <a:latin typeface="Arial"/>
                <a:cs typeface="Arial"/>
              </a:rPr>
              <a:t>Naturaleza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(UICN)</a:t>
            </a:r>
            <a:r>
              <a:rPr dirty="0" sz="2400" spc="-70" b="1">
                <a:latin typeface="Arial"/>
                <a:cs typeface="Arial"/>
              </a:rPr>
              <a:t> </a:t>
            </a:r>
            <a:r>
              <a:rPr dirty="0" sz="2400" spc="-10">
                <a:latin typeface="Arial MT"/>
                <a:cs typeface="Arial MT"/>
              </a:rPr>
              <a:t>define:</a:t>
            </a:r>
            <a:endParaRPr sz="2400">
              <a:latin typeface="Arial MT"/>
              <a:cs typeface="Arial MT"/>
            </a:endParaRPr>
          </a:p>
          <a:p>
            <a:pPr algn="just" marL="354330" marR="5080" indent="-341630">
              <a:lnSpc>
                <a:spcPct val="90000"/>
              </a:lnSpc>
              <a:spcBef>
                <a:spcPts val="625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800" b="1">
                <a:latin typeface="Arial"/>
                <a:cs typeface="Arial"/>
              </a:rPr>
              <a:t>Área</a:t>
            </a:r>
            <a:r>
              <a:rPr dirty="0" sz="2800" spc="520" b="1">
                <a:latin typeface="Arial"/>
                <a:cs typeface="Arial"/>
              </a:rPr>
              <a:t>  </a:t>
            </a:r>
            <a:r>
              <a:rPr dirty="0" sz="2800" b="1">
                <a:latin typeface="Arial"/>
                <a:cs typeface="Arial"/>
              </a:rPr>
              <a:t>Protegida:</a:t>
            </a:r>
            <a:r>
              <a:rPr dirty="0" sz="2800" spc="520" b="1">
                <a:latin typeface="Arial"/>
                <a:cs typeface="Arial"/>
              </a:rPr>
              <a:t>    </a:t>
            </a:r>
            <a:r>
              <a:rPr dirty="0" sz="2800">
                <a:latin typeface="Arial MT"/>
                <a:cs typeface="Arial MT"/>
              </a:rPr>
              <a:t>Partes</a:t>
            </a:r>
            <a:r>
              <a:rPr dirty="0" sz="2800" spc="5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determinadas</a:t>
            </a:r>
            <a:r>
              <a:rPr dirty="0" sz="2800" spc="530">
                <a:latin typeface="Arial MT"/>
                <a:cs typeface="Arial MT"/>
              </a:rPr>
              <a:t>  </a:t>
            </a:r>
            <a:r>
              <a:rPr dirty="0" sz="2800" spc="-25">
                <a:latin typeface="Arial MT"/>
                <a:cs typeface="Arial MT"/>
              </a:rPr>
              <a:t>del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territorio</a:t>
            </a:r>
            <a:r>
              <a:rPr dirty="0" sz="2800" spc="2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nacional,</a:t>
            </a:r>
            <a:r>
              <a:rPr dirty="0" sz="2800" spc="35"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declaradas</a:t>
            </a:r>
            <a:r>
              <a:rPr dirty="0" sz="2800" spc="3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con</a:t>
            </a:r>
            <a:r>
              <a:rPr dirty="0" sz="2800" spc="1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arreglo</a:t>
            </a:r>
            <a:r>
              <a:rPr dirty="0" sz="2800" spc="3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a</a:t>
            </a:r>
            <a:r>
              <a:rPr dirty="0" sz="2800" spc="2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la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legislación</a:t>
            </a:r>
            <a:r>
              <a:rPr dirty="0" sz="2800" spc="409">
                <a:solidFill>
                  <a:srgbClr val="FF0000"/>
                </a:solidFill>
                <a:latin typeface="Arial MT"/>
                <a:cs typeface="Arial MT"/>
              </a:rPr>
              <a:t>  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vigente,</a:t>
            </a:r>
            <a:r>
              <a:rPr dirty="0" sz="2800" spc="405">
                <a:solidFill>
                  <a:srgbClr val="FF0000"/>
                </a:solidFill>
                <a:latin typeface="Arial MT"/>
                <a:cs typeface="Arial MT"/>
              </a:rPr>
              <a:t>  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e</a:t>
            </a:r>
            <a:r>
              <a:rPr dirty="0" sz="2800" spc="409">
                <a:solidFill>
                  <a:srgbClr val="FF0000"/>
                </a:solidFill>
                <a:latin typeface="Arial MT"/>
                <a:cs typeface="Arial MT"/>
              </a:rPr>
              <a:t>  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incorporadas</a:t>
            </a:r>
            <a:r>
              <a:rPr dirty="0" sz="2800" spc="409">
                <a:solidFill>
                  <a:srgbClr val="FF0000"/>
                </a:solidFill>
                <a:latin typeface="Arial MT"/>
                <a:cs typeface="Arial MT"/>
              </a:rPr>
              <a:t>   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al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ordenamiento</a:t>
            </a:r>
            <a:r>
              <a:rPr dirty="0" sz="2800" spc="3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territorial,</a:t>
            </a:r>
            <a:r>
              <a:rPr dirty="0" sz="2800" spc="3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800" spc="3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relevancia</a:t>
            </a:r>
            <a:r>
              <a:rPr dirty="0" sz="2800" spc="3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ecológica,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social</a:t>
            </a:r>
            <a:r>
              <a:rPr dirty="0" sz="2800" spc="10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e</a:t>
            </a:r>
            <a:r>
              <a:rPr dirty="0" sz="2800" spc="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histórico-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cultural</a:t>
            </a:r>
            <a:r>
              <a:rPr dirty="0" sz="2800" spc="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para</a:t>
            </a:r>
            <a:r>
              <a:rPr dirty="0" sz="2800" spc="10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la</a:t>
            </a:r>
            <a:r>
              <a:rPr dirty="0" sz="2800" spc="9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nación</a:t>
            </a:r>
            <a:r>
              <a:rPr dirty="0" sz="2800" spc="10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800" spc="9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en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algunos</a:t>
            </a:r>
            <a:r>
              <a:rPr dirty="0" sz="2800" spc="245">
                <a:solidFill>
                  <a:srgbClr val="FF0000"/>
                </a:solidFill>
                <a:latin typeface="Arial MT"/>
                <a:cs typeface="Arial MT"/>
              </a:rPr>
              <a:t> 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casos</a:t>
            </a:r>
            <a:r>
              <a:rPr dirty="0" sz="2800" spc="235">
                <a:solidFill>
                  <a:srgbClr val="FF0000"/>
                </a:solidFill>
                <a:latin typeface="Arial MT"/>
                <a:cs typeface="Arial MT"/>
              </a:rPr>
              <a:t> 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800" spc="240">
                <a:solidFill>
                  <a:srgbClr val="FF0000"/>
                </a:solidFill>
                <a:latin typeface="Arial MT"/>
                <a:cs typeface="Arial MT"/>
              </a:rPr>
              <a:t> 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relevancia</a:t>
            </a:r>
            <a:r>
              <a:rPr dirty="0" sz="2800" spc="240">
                <a:solidFill>
                  <a:srgbClr val="FF0000"/>
                </a:solidFill>
                <a:latin typeface="Arial MT"/>
                <a:cs typeface="Arial MT"/>
              </a:rPr>
              <a:t>  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internaciona</a:t>
            </a:r>
            <a:r>
              <a:rPr dirty="0" sz="2800" spc="-10">
                <a:latin typeface="Arial MT"/>
                <a:cs typeface="Arial MT"/>
              </a:rPr>
              <a:t>l,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especialmente</a:t>
            </a:r>
            <a:r>
              <a:rPr dirty="0" sz="2800" spc="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consagradas, mediante un</a:t>
            </a:r>
            <a:r>
              <a:rPr dirty="0" sz="2800" spc="-1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manejo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eficaz,</a:t>
            </a:r>
            <a:r>
              <a:rPr dirty="0" sz="2800" spc="8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a</a:t>
            </a:r>
            <a:r>
              <a:rPr dirty="0" sz="2800" spc="8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la</a:t>
            </a:r>
            <a:r>
              <a:rPr dirty="0" sz="2800" spc="8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protección</a:t>
            </a:r>
            <a:r>
              <a:rPr dirty="0" sz="2800" spc="8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800" spc="7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mantenimiento</a:t>
            </a:r>
            <a:r>
              <a:rPr dirty="0" sz="2800" spc="9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800" spc="8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la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diversidad</a:t>
            </a:r>
            <a:r>
              <a:rPr dirty="0" sz="2800" spc="229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biológica</a:t>
            </a:r>
            <a:r>
              <a:rPr dirty="0" sz="2800" spc="229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800" spc="22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los</a:t>
            </a:r>
            <a:r>
              <a:rPr dirty="0" sz="2800" spc="22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recursos</a:t>
            </a:r>
            <a:r>
              <a:rPr dirty="0" sz="2800" spc="22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naturales,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	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históricos</a:t>
            </a:r>
            <a:r>
              <a:rPr dirty="0" sz="2800" spc="51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800" spc="52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culturales</a:t>
            </a:r>
            <a:r>
              <a:rPr dirty="0" sz="2800" spc="52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asociados</a:t>
            </a:r>
            <a:r>
              <a:rPr dirty="0" sz="2800">
                <a:latin typeface="Arial MT"/>
                <a:cs typeface="Arial MT"/>
              </a:rPr>
              <a:t>,</a:t>
            </a:r>
            <a:r>
              <a:rPr dirty="0" sz="2800" spc="5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5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fin</a:t>
            </a:r>
            <a:r>
              <a:rPr dirty="0" sz="2800" spc="520">
                <a:latin typeface="Arial MT"/>
                <a:cs typeface="Arial MT"/>
              </a:rPr>
              <a:t>  </a:t>
            </a:r>
            <a:r>
              <a:rPr dirty="0" sz="2800" spc="-25">
                <a:latin typeface="Arial MT"/>
                <a:cs typeface="Arial MT"/>
              </a:rPr>
              <a:t>de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alcanzar</a:t>
            </a:r>
            <a:r>
              <a:rPr dirty="0" sz="2800" spc="2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objetivos</a:t>
            </a:r>
            <a:r>
              <a:rPr dirty="0" sz="2800" spc="2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específicos</a:t>
            </a:r>
            <a:r>
              <a:rPr dirty="0" sz="2800" spc="25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2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conservación</a:t>
            </a:r>
            <a:r>
              <a:rPr dirty="0" sz="2800" spc="254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y </a:t>
            </a:r>
            <a:r>
              <a:rPr dirty="0" sz="2800" spc="-5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uso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sostenible.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90422" y="328676"/>
            <a:ext cx="737044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Áreas Protegidas</a:t>
            </a:r>
            <a:r>
              <a:rPr dirty="0" sz="3600" spc="5"/>
              <a:t> </a:t>
            </a:r>
            <a:r>
              <a:rPr dirty="0" sz="3600"/>
              <a:t>de</a:t>
            </a:r>
            <a:r>
              <a:rPr dirty="0" sz="3600" spc="5"/>
              <a:t> </a:t>
            </a:r>
            <a:r>
              <a:rPr dirty="0" sz="3600" spc="-10"/>
              <a:t>significación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402437" y="1177874"/>
            <a:ext cx="8213725" cy="4848225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355600" marR="269875" indent="-342900">
              <a:lnSpc>
                <a:spcPct val="90000"/>
              </a:lnSpc>
              <a:spcBef>
                <a:spcPts val="434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800" b="1">
                <a:latin typeface="Arial"/>
                <a:cs typeface="Arial"/>
              </a:rPr>
              <a:t>Áreas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protegidas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significación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nacional </a:t>
            </a:r>
            <a:r>
              <a:rPr dirty="0" sz="2800" b="1">
                <a:latin typeface="Arial"/>
                <a:cs typeface="Arial"/>
              </a:rPr>
              <a:t>(APSN):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sus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valores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consideran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valor </a:t>
            </a:r>
            <a:r>
              <a:rPr dirty="0" sz="2800">
                <a:latin typeface="Arial MT"/>
                <a:cs typeface="Arial MT"/>
              </a:rPr>
              <a:t>internacional,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regional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nacional;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constituyen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el </a:t>
            </a:r>
            <a:r>
              <a:rPr dirty="0" sz="2800">
                <a:latin typeface="Arial MT"/>
                <a:cs typeface="Arial MT"/>
              </a:rPr>
              <a:t>núcleo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fundamental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SNAP</a:t>
            </a:r>
            <a:endParaRPr sz="2800">
              <a:latin typeface="Arial MT"/>
              <a:cs typeface="Arial MT"/>
            </a:endParaRPr>
          </a:p>
          <a:p>
            <a:pPr marL="355600" marR="765175" indent="-342900">
              <a:lnSpc>
                <a:spcPts val="3020"/>
              </a:lnSpc>
              <a:spcBef>
                <a:spcPts val="720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800" b="1">
                <a:latin typeface="Arial"/>
                <a:cs typeface="Arial"/>
              </a:rPr>
              <a:t>Áreas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protegidas</a:t>
            </a:r>
            <a:r>
              <a:rPr dirty="0" sz="2800" spc="-8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10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significación</a:t>
            </a:r>
            <a:r>
              <a:rPr dirty="0" sz="2800" spc="-9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local </a:t>
            </a:r>
            <a:r>
              <a:rPr dirty="0" sz="2800" b="1">
                <a:latin typeface="Arial"/>
                <a:cs typeface="Arial"/>
              </a:rPr>
              <a:t>(APSL):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pueden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poseer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valores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repetidos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en </a:t>
            </a:r>
            <a:r>
              <a:rPr dirty="0" sz="2800">
                <a:latin typeface="Arial MT"/>
                <a:cs typeface="Arial MT"/>
              </a:rPr>
              <a:t>otras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áreas</a:t>
            </a:r>
            <a:endParaRPr sz="2800">
              <a:latin typeface="Arial MT"/>
              <a:cs typeface="Arial MT"/>
            </a:endParaRPr>
          </a:p>
          <a:p>
            <a:pPr marL="355600" marR="5080" indent="-342900">
              <a:lnSpc>
                <a:spcPct val="90000"/>
              </a:lnSpc>
              <a:spcBef>
                <a:spcPts val="640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800" b="1">
                <a:latin typeface="Arial"/>
                <a:cs typeface="Arial"/>
              </a:rPr>
              <a:t>Regiones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especiales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desarrollo</a:t>
            </a:r>
            <a:r>
              <a:rPr dirty="0" sz="2800" spc="-9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sostenible </a:t>
            </a:r>
            <a:r>
              <a:rPr dirty="0" sz="2800" b="1">
                <a:latin typeface="Arial"/>
                <a:cs typeface="Arial"/>
              </a:rPr>
              <a:t>(REDS):</a:t>
            </a:r>
            <a:r>
              <a:rPr dirty="0" sz="2800" spc="-65" b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extensas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regiones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influencia </a:t>
            </a:r>
            <a:r>
              <a:rPr dirty="0" sz="2800">
                <a:latin typeface="Arial MT"/>
                <a:cs typeface="Arial MT"/>
              </a:rPr>
              <a:t>humana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económica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importantes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valores </a:t>
            </a:r>
            <a:r>
              <a:rPr dirty="0" sz="2800">
                <a:latin typeface="Arial MT"/>
                <a:cs typeface="Arial MT"/>
              </a:rPr>
              <a:t>naturales,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organizan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medidas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para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lograr </a:t>
            </a:r>
            <a:r>
              <a:rPr dirty="0" sz="2800">
                <a:latin typeface="Arial MT"/>
                <a:cs typeface="Arial MT"/>
              </a:rPr>
              <a:t>objetivos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conservación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desarrollo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sostenible.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95299" y="151257"/>
            <a:ext cx="7428230" cy="100139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012440" marR="5080" indent="-3000375">
              <a:lnSpc>
                <a:spcPct val="100000"/>
              </a:lnSpc>
              <a:spcBef>
                <a:spcPts val="100"/>
              </a:spcBef>
            </a:pPr>
            <a:r>
              <a:rPr dirty="0" sz="3200"/>
              <a:t>Sistema</a:t>
            </a:r>
            <a:r>
              <a:rPr dirty="0" sz="3200" spc="-25"/>
              <a:t> </a:t>
            </a:r>
            <a:r>
              <a:rPr dirty="0" sz="3200"/>
              <a:t>Nacional</a:t>
            </a:r>
            <a:r>
              <a:rPr dirty="0" sz="3200" spc="-35"/>
              <a:t> </a:t>
            </a:r>
            <a:r>
              <a:rPr dirty="0" sz="3200"/>
              <a:t>de</a:t>
            </a:r>
            <a:r>
              <a:rPr dirty="0" sz="3200" spc="-25"/>
              <a:t> </a:t>
            </a:r>
            <a:r>
              <a:rPr dirty="0" sz="3200"/>
              <a:t>Áreas</a:t>
            </a:r>
            <a:r>
              <a:rPr dirty="0" sz="3200" spc="-35"/>
              <a:t> </a:t>
            </a:r>
            <a:r>
              <a:rPr dirty="0" sz="3200" spc="-10"/>
              <a:t>Protegidas (SNAP)</a:t>
            </a:r>
            <a:endParaRPr sz="3200"/>
          </a:p>
        </p:txBody>
      </p:sp>
      <p:sp>
        <p:nvSpPr>
          <p:cNvPr id="3" name="object 3" descr=""/>
          <p:cNvSpPr txBox="1"/>
          <p:nvPr/>
        </p:nvSpPr>
        <p:spPr>
          <a:xfrm>
            <a:off x="402437" y="1221486"/>
            <a:ext cx="8208009" cy="496443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81610">
              <a:lnSpc>
                <a:spcPct val="100000"/>
              </a:lnSpc>
              <a:spcBef>
                <a:spcPts val="385"/>
              </a:spcBef>
            </a:pP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SNAP,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cuenta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253</a:t>
            </a:r>
            <a:r>
              <a:rPr dirty="0" sz="2400" spc="-4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áreas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propuestas,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ellas:</a:t>
            </a:r>
            <a:endParaRPr sz="2400">
              <a:latin typeface="Arial MT"/>
              <a:cs typeface="Arial MT"/>
            </a:endParaRPr>
          </a:p>
          <a:p>
            <a:pPr marL="608330" indent="-595630">
              <a:lnSpc>
                <a:spcPct val="100000"/>
              </a:lnSpc>
              <a:spcBef>
                <a:spcPts val="290"/>
              </a:spcBef>
              <a:buChar char="•"/>
              <a:tabLst>
                <a:tab pos="608330" algn="l"/>
              </a:tabLst>
            </a:pPr>
            <a:r>
              <a:rPr dirty="0" sz="2400">
                <a:latin typeface="Arial MT"/>
                <a:cs typeface="Arial MT"/>
              </a:rPr>
              <a:t>91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significación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nacional</a:t>
            </a:r>
            <a:endParaRPr sz="2400">
              <a:latin typeface="Arial MT"/>
              <a:cs typeface="Arial MT"/>
            </a:endParaRPr>
          </a:p>
          <a:p>
            <a:pPr marL="608330" indent="-595630">
              <a:lnSpc>
                <a:spcPct val="100000"/>
              </a:lnSpc>
              <a:spcBef>
                <a:spcPts val="290"/>
              </a:spcBef>
              <a:buChar char="•"/>
              <a:tabLst>
                <a:tab pos="608330" algn="l"/>
              </a:tabLst>
            </a:pPr>
            <a:r>
              <a:rPr dirty="0" sz="2400">
                <a:latin typeface="Arial MT"/>
                <a:cs typeface="Arial MT"/>
              </a:rPr>
              <a:t>162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significación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local.</a:t>
            </a:r>
            <a:endParaRPr sz="2400">
              <a:latin typeface="Arial MT"/>
              <a:cs typeface="Arial MT"/>
            </a:endParaRPr>
          </a:p>
          <a:p>
            <a:pPr algn="just" marL="355600" marR="5080" indent="-257810">
              <a:lnSpc>
                <a:spcPts val="2590"/>
              </a:lnSpc>
              <a:spcBef>
                <a:spcPts val="615"/>
              </a:spcBef>
            </a:pPr>
            <a:r>
              <a:rPr dirty="0" sz="2400">
                <a:latin typeface="Arial MT"/>
                <a:cs typeface="Arial MT"/>
              </a:rPr>
              <a:t>Al</a:t>
            </a:r>
            <a:r>
              <a:rPr dirty="0" sz="2400" spc="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cierre</a:t>
            </a:r>
            <a:r>
              <a:rPr dirty="0" sz="2400" spc="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35"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2015</a:t>
            </a:r>
            <a:r>
              <a:rPr dirty="0" sz="2400" spc="30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del</a:t>
            </a:r>
            <a:r>
              <a:rPr dirty="0" sz="2400" spc="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total</a:t>
            </a:r>
            <a:r>
              <a:rPr dirty="0" sz="2400" spc="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103</a:t>
            </a:r>
            <a:r>
              <a:rPr dirty="0" sz="2400" spc="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se</a:t>
            </a:r>
            <a:r>
              <a:rPr dirty="0" sz="2400" spc="2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encontraban</a:t>
            </a:r>
            <a:r>
              <a:rPr dirty="0" sz="2400" spc="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Arial MT"/>
                <a:cs typeface="Arial MT"/>
              </a:rPr>
              <a:t>legalmente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aprobadas</a:t>
            </a:r>
            <a:r>
              <a:rPr dirty="0" sz="2400" spc="22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por</a:t>
            </a:r>
            <a:r>
              <a:rPr dirty="0" sz="2400" spc="21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21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Comité</a:t>
            </a:r>
            <a:r>
              <a:rPr dirty="0" sz="2400" spc="22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Ejecutivo</a:t>
            </a:r>
            <a:r>
              <a:rPr dirty="0" sz="2400" spc="21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21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Consejo</a:t>
            </a:r>
            <a:r>
              <a:rPr dirty="0" sz="2400" spc="229">
                <a:latin typeface="Arial MT"/>
                <a:cs typeface="Arial MT"/>
              </a:rPr>
              <a:t>  </a:t>
            </a:r>
            <a:r>
              <a:rPr dirty="0" sz="2400" spc="-25">
                <a:latin typeface="Arial MT"/>
                <a:cs typeface="Arial MT"/>
              </a:rPr>
              <a:t>de </a:t>
            </a:r>
            <a:r>
              <a:rPr dirty="0" sz="2400" spc="-10">
                <a:latin typeface="Arial MT"/>
                <a:cs typeface="Arial MT"/>
              </a:rPr>
              <a:t>Ministros</a:t>
            </a:r>
            <a:endParaRPr sz="2400">
              <a:latin typeface="Arial MT"/>
              <a:cs typeface="Arial MT"/>
            </a:endParaRPr>
          </a:p>
          <a:p>
            <a:pPr algn="just" marL="355600" marR="5715" indent="-257810">
              <a:lnSpc>
                <a:spcPts val="2590"/>
              </a:lnSpc>
              <a:spcBef>
                <a:spcPts val="580"/>
              </a:spcBef>
            </a:pPr>
            <a:r>
              <a:rPr dirty="0" sz="2400">
                <a:latin typeface="Arial MT"/>
                <a:cs typeface="Arial MT"/>
              </a:rPr>
              <a:t>En</a:t>
            </a:r>
            <a:r>
              <a:rPr dirty="0" sz="2400" spc="250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2023</a:t>
            </a:r>
            <a:r>
              <a:rPr dirty="0" sz="2400" spc="254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contaba</a:t>
            </a:r>
            <a:r>
              <a:rPr dirty="0" sz="2400" spc="254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con</a:t>
            </a:r>
            <a:r>
              <a:rPr dirty="0" sz="2400" spc="26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231</a:t>
            </a:r>
            <a:r>
              <a:rPr dirty="0" sz="2400" spc="2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aprobadas</a:t>
            </a:r>
            <a:r>
              <a:rPr dirty="0" sz="2400" spc="265">
                <a:solidFill>
                  <a:srgbClr val="FF0000"/>
                </a:solidFill>
                <a:latin typeface="Arial MT"/>
                <a:cs typeface="Arial MT"/>
              </a:rPr>
              <a:t> 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que</a:t>
            </a:r>
            <a:r>
              <a:rPr dirty="0" sz="2400" spc="2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representan</a:t>
            </a:r>
            <a:r>
              <a:rPr dirty="0" sz="2400" spc="2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FF0000"/>
                </a:solidFill>
                <a:latin typeface="Arial MT"/>
                <a:cs typeface="Arial MT"/>
              </a:rPr>
              <a:t>el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22,47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%</a:t>
            </a:r>
            <a:r>
              <a:rPr dirty="0" sz="24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territorio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nacional.</a:t>
            </a:r>
            <a:endParaRPr sz="2400">
              <a:latin typeface="Arial MT"/>
              <a:cs typeface="Arial MT"/>
            </a:endParaRPr>
          </a:p>
          <a:p>
            <a:pPr algn="just" marL="12700">
              <a:lnSpc>
                <a:spcPct val="100000"/>
              </a:lnSpc>
              <a:spcBef>
                <a:spcPts val="254"/>
              </a:spcBef>
            </a:pPr>
            <a:r>
              <a:rPr dirty="0" sz="2400">
                <a:latin typeface="Arial MT"/>
                <a:cs typeface="Arial MT"/>
              </a:rPr>
              <a:t>Las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áreas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aprobadas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proceso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aprobación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cubren:</a:t>
            </a:r>
            <a:endParaRPr sz="2400">
              <a:latin typeface="Arial MT"/>
              <a:cs typeface="Arial MT"/>
            </a:endParaRPr>
          </a:p>
          <a:p>
            <a:pPr marL="355600" marR="6350" indent="-342900">
              <a:lnSpc>
                <a:spcPts val="2590"/>
              </a:lnSpc>
              <a:spcBef>
                <a:spcPts val="615"/>
              </a:spcBef>
              <a:buChar char="•"/>
              <a:tabLst>
                <a:tab pos="355600" algn="l"/>
                <a:tab pos="440690" algn="l"/>
              </a:tabLst>
            </a:pPr>
            <a:r>
              <a:rPr dirty="0" sz="2400">
                <a:latin typeface="Arial MT"/>
                <a:cs typeface="Arial MT"/>
              </a:rPr>
              <a:t>	el</a:t>
            </a:r>
            <a:r>
              <a:rPr dirty="0" sz="2400" spc="50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38%</a:t>
            </a:r>
            <a:r>
              <a:rPr dirty="0" sz="2400" spc="6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de</a:t>
            </a:r>
            <a:r>
              <a:rPr dirty="0" sz="2400" spc="6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la</a:t>
            </a:r>
            <a:r>
              <a:rPr dirty="0" sz="2400" spc="5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superficie</a:t>
            </a:r>
            <a:r>
              <a:rPr dirty="0" sz="2400" spc="5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terrestre</a:t>
            </a:r>
            <a:r>
              <a:rPr dirty="0" sz="2400" spc="5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propuesta</a:t>
            </a:r>
            <a:r>
              <a:rPr dirty="0" sz="2400" spc="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proteger</a:t>
            </a:r>
            <a:r>
              <a:rPr dirty="0" sz="2400" spc="6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en </a:t>
            </a:r>
            <a:r>
              <a:rPr dirty="0" sz="2400" spc="-10">
                <a:latin typeface="Arial MT"/>
                <a:cs typeface="Arial MT"/>
              </a:rPr>
              <a:t>total</a:t>
            </a:r>
            <a:endParaRPr sz="2400">
              <a:latin typeface="Arial MT"/>
              <a:cs typeface="Arial MT"/>
            </a:endParaRPr>
          </a:p>
          <a:p>
            <a:pPr marL="438784" indent="-426084">
              <a:lnSpc>
                <a:spcPct val="100000"/>
              </a:lnSpc>
              <a:spcBef>
                <a:spcPts val="254"/>
              </a:spcBef>
              <a:buClr>
                <a:srgbClr val="000000"/>
              </a:buClr>
              <a:buChar char="•"/>
              <a:tabLst>
                <a:tab pos="438784" algn="l"/>
              </a:tabLst>
            </a:pP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el</a:t>
            </a:r>
            <a:r>
              <a:rPr dirty="0" sz="2400" spc="-3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49</a:t>
            </a:r>
            <a:r>
              <a:rPr dirty="0" sz="2400" spc="-4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%</a:t>
            </a:r>
            <a:r>
              <a:rPr dirty="0" sz="2400" spc="-5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de</a:t>
            </a:r>
            <a:r>
              <a:rPr dirty="0" sz="2400" spc="-4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la</a:t>
            </a:r>
            <a:r>
              <a:rPr dirty="0" sz="2400" spc="-3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superficie</a:t>
            </a:r>
            <a:r>
              <a:rPr dirty="0" sz="2400" spc="-25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Arial MT"/>
                <a:cs typeface="Arial MT"/>
              </a:rPr>
              <a:t>marina</a:t>
            </a:r>
            <a:r>
              <a:rPr dirty="0" sz="2400" spc="-10"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en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total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22,47%</a:t>
            </a:r>
            <a:r>
              <a:rPr dirty="0" sz="2400" spc="-4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del</a:t>
            </a:r>
            <a:r>
              <a:rPr dirty="0" sz="2400" spc="-4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C00000"/>
                </a:solidFill>
                <a:latin typeface="Arial MT"/>
                <a:cs typeface="Arial MT"/>
              </a:rPr>
              <a:t>territorio</a:t>
            </a:r>
            <a:r>
              <a:rPr dirty="0" sz="2400" spc="-4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Arial MT"/>
                <a:cs typeface="Arial MT"/>
              </a:rPr>
              <a:t>naciona</a:t>
            </a:r>
            <a:r>
              <a:rPr dirty="0" sz="2400" spc="-10">
                <a:latin typeface="Arial MT"/>
                <a:cs typeface="Arial MT"/>
              </a:rPr>
              <a:t>l.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4054" y="59816"/>
            <a:ext cx="7157084" cy="118173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 marR="5080" indent="33020">
              <a:lnSpc>
                <a:spcPct val="99700"/>
              </a:lnSpc>
              <a:spcBef>
                <a:spcPts val="110"/>
              </a:spcBef>
            </a:pPr>
            <a:r>
              <a:rPr dirty="0" sz="3600"/>
              <a:t>En</a:t>
            </a:r>
            <a:r>
              <a:rPr dirty="0" sz="3600" spc="-5"/>
              <a:t> </a:t>
            </a:r>
            <a:r>
              <a:rPr dirty="0" sz="3600"/>
              <a:t>el</a:t>
            </a:r>
            <a:r>
              <a:rPr dirty="0" sz="3600" spc="-5"/>
              <a:t> </a:t>
            </a:r>
            <a:r>
              <a:rPr dirty="0" sz="3600"/>
              <a:t>Sistema</a:t>
            </a:r>
            <a:r>
              <a:rPr dirty="0" sz="3600" spc="-5"/>
              <a:t> </a:t>
            </a:r>
            <a:r>
              <a:rPr dirty="0" sz="3600"/>
              <a:t>Nacional</a:t>
            </a:r>
            <a:r>
              <a:rPr dirty="0" sz="3600" spc="-5"/>
              <a:t> </a:t>
            </a:r>
            <a:r>
              <a:rPr dirty="0" sz="3600"/>
              <a:t>de </a:t>
            </a:r>
            <a:r>
              <a:rPr dirty="0" sz="3600" spc="-10"/>
              <a:t>Áreas </a:t>
            </a:r>
            <a:r>
              <a:rPr dirty="0" sz="3600"/>
              <a:t>Protegidas están </a:t>
            </a:r>
            <a:r>
              <a:rPr dirty="0" sz="3600" spc="-10"/>
              <a:t>representados</a:t>
            </a:r>
            <a:r>
              <a:rPr dirty="0" spc="-10"/>
              <a:t>: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258267" y="1401826"/>
            <a:ext cx="8352155" cy="4232910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355600" marR="562610" indent="-342900">
              <a:lnSpc>
                <a:spcPct val="90100"/>
              </a:lnSpc>
              <a:spcBef>
                <a:spcPts val="385"/>
              </a:spcBef>
              <a:buChar char="•"/>
              <a:tabLst>
                <a:tab pos="355600" algn="l"/>
                <a:tab pos="7119620" algn="l"/>
                <a:tab pos="7441565" algn="l"/>
              </a:tabLst>
            </a:pP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34</a:t>
            </a:r>
            <a:r>
              <a:rPr dirty="0" sz="2400" spc="-7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tipos</a:t>
            </a:r>
            <a:r>
              <a:rPr dirty="0" sz="2400" spc="-7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-7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formaciones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vegetales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naturales</a:t>
            </a:r>
            <a:r>
              <a:rPr dirty="0" sz="2400" spc="-6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y </a:t>
            </a:r>
            <a:r>
              <a:rPr dirty="0" sz="2400" spc="-10">
                <a:solidFill>
                  <a:srgbClr val="FF0000"/>
                </a:solidFill>
                <a:latin typeface="Arial MT"/>
                <a:cs typeface="Arial MT"/>
              </a:rPr>
              <a:t>seminaturales</a:t>
            </a:r>
            <a:r>
              <a:rPr dirty="0" sz="2400" spc="-10">
                <a:latin typeface="Arial MT"/>
                <a:cs typeface="Arial MT"/>
              </a:rPr>
              <a:t>,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18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están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muy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bien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representadas</a:t>
            </a:r>
            <a:r>
              <a:rPr dirty="0" sz="2400">
                <a:latin typeface="Arial MT"/>
                <a:cs typeface="Arial MT"/>
              </a:rPr>
              <a:t>	</a:t>
            </a:r>
            <a:r>
              <a:rPr dirty="0" sz="2400" spc="-50">
                <a:latin typeface="Arial MT"/>
                <a:cs typeface="Arial MT"/>
              </a:rPr>
              <a:t>y</a:t>
            </a:r>
            <a:r>
              <a:rPr dirty="0" sz="2400">
                <a:latin typeface="Arial MT"/>
                <a:cs typeface="Arial MT"/>
              </a:rPr>
              <a:t>	</a:t>
            </a:r>
            <a:r>
              <a:rPr dirty="0" sz="2400" spc="-25">
                <a:latin typeface="Arial MT"/>
                <a:cs typeface="Arial MT"/>
              </a:rPr>
              <a:t>12 </a:t>
            </a:r>
            <a:r>
              <a:rPr dirty="0" sz="2400">
                <a:latin typeface="Arial MT"/>
                <a:cs typeface="Arial MT"/>
              </a:rPr>
              <a:t>están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bien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representadas.</a:t>
            </a:r>
            <a:endParaRPr sz="2400">
              <a:latin typeface="Arial MT"/>
              <a:cs typeface="Arial MT"/>
            </a:endParaRPr>
          </a:p>
          <a:p>
            <a:pPr marL="355600" marR="360045" indent="-342900">
              <a:lnSpc>
                <a:spcPct val="90000"/>
              </a:lnSpc>
              <a:spcBef>
                <a:spcPts val="575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36,37</a:t>
            </a:r>
            <a:r>
              <a:rPr dirty="0" sz="24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%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los</a:t>
            </a:r>
            <a:r>
              <a:rPr dirty="0" sz="2400" spc="-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humedales</a:t>
            </a:r>
            <a:r>
              <a:rPr dirty="0" sz="2400" spc="-3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naturales</a:t>
            </a:r>
            <a:r>
              <a:rPr dirty="0" sz="2400">
                <a:latin typeface="Arial MT"/>
                <a:cs typeface="Arial MT"/>
              </a:rPr>
              <a:t>;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35,8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%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los </a:t>
            </a:r>
            <a:r>
              <a:rPr dirty="0" sz="2400">
                <a:latin typeface="Arial MT"/>
                <a:cs typeface="Arial MT"/>
              </a:rPr>
              <a:t>pastos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marinos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35,3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%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los</a:t>
            </a:r>
            <a:r>
              <a:rPr dirty="0" sz="24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arrecifes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coralinos</a:t>
            </a:r>
            <a:r>
              <a:rPr dirty="0" sz="2400" spc="-2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se </a:t>
            </a:r>
            <a:r>
              <a:rPr dirty="0" sz="2400">
                <a:latin typeface="Arial MT"/>
                <a:cs typeface="Arial MT"/>
              </a:rPr>
              <a:t>encuentran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representados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áreas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protegidas administradas.</a:t>
            </a:r>
            <a:endParaRPr sz="2400">
              <a:latin typeface="Arial MT"/>
              <a:cs typeface="Arial MT"/>
            </a:endParaRPr>
          </a:p>
          <a:p>
            <a:pPr marL="355600" marR="5080" indent="-342900">
              <a:lnSpc>
                <a:spcPts val="2590"/>
              </a:lnSpc>
              <a:spcBef>
                <a:spcPts val="615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89%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las</a:t>
            </a:r>
            <a:r>
              <a:rPr dirty="0" sz="2400" spc="-6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especies</a:t>
            </a:r>
            <a:r>
              <a:rPr dirty="0" sz="2400" spc="-3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vegetales</a:t>
            </a:r>
            <a:r>
              <a:rPr dirty="0" sz="24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autóctonas,</a:t>
            </a:r>
            <a:r>
              <a:rPr dirty="0" sz="24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el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85,3</a:t>
            </a:r>
            <a:r>
              <a:rPr dirty="0" sz="2400" spc="-7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%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25">
                <a:solidFill>
                  <a:srgbClr val="FF0000"/>
                </a:solidFill>
                <a:latin typeface="Arial MT"/>
                <a:cs typeface="Arial MT"/>
              </a:rPr>
              <a:t>de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las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especies</a:t>
            </a:r>
            <a:r>
              <a:rPr dirty="0" sz="2400" spc="-3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endémicas</a:t>
            </a:r>
            <a:r>
              <a:rPr dirty="0" sz="2400" spc="-3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4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el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77%</a:t>
            </a:r>
            <a:r>
              <a:rPr dirty="0" sz="24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las</a:t>
            </a:r>
            <a:r>
              <a:rPr dirty="0" sz="24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Arial MT"/>
                <a:cs typeface="Arial MT"/>
              </a:rPr>
              <a:t>amenazadas</a:t>
            </a:r>
            <a:r>
              <a:rPr dirty="0" sz="2400" spc="-10"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  <a:p>
            <a:pPr marL="355600" marR="88900" indent="-342900">
              <a:lnSpc>
                <a:spcPts val="2590"/>
              </a:lnSpc>
              <a:spcBef>
                <a:spcPts val="585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89,6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%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2400" spc="-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anfibios,</a:t>
            </a:r>
            <a:r>
              <a:rPr dirty="0" sz="2400" spc="-3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reptiles,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aves,</a:t>
            </a:r>
            <a:r>
              <a:rPr dirty="0" sz="24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mamíferos</a:t>
            </a:r>
            <a:r>
              <a:rPr dirty="0" sz="24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4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Arial MT"/>
                <a:cs typeface="Arial MT"/>
              </a:rPr>
              <a:t>peces </a:t>
            </a:r>
            <a:r>
              <a:rPr dirty="0" sz="2400" spc="-10">
                <a:latin typeface="Arial MT"/>
                <a:cs typeface="Arial MT"/>
              </a:rPr>
              <a:t>dulceacuícolas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amenazados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y/o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distribución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restringida </a:t>
            </a:r>
            <a:r>
              <a:rPr dirty="0" sz="2400">
                <a:latin typeface="Arial MT"/>
                <a:cs typeface="Arial MT"/>
              </a:rPr>
              <a:t>se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encuentran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representados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5334000" y="5367756"/>
            <a:ext cx="3583940" cy="1301115"/>
            <a:chOff x="5334000" y="5367756"/>
            <a:chExt cx="3583940" cy="130111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65289" y="5373217"/>
              <a:ext cx="2152650" cy="12954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34000" y="5367756"/>
              <a:ext cx="1401826" cy="130086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548" rIns="0" bIns="0" rtlCol="0" vert="horz">
            <a:spAutoFit/>
          </a:bodyPr>
          <a:lstStyle/>
          <a:p>
            <a:pPr marL="1576705" marR="5080" indent="-1327785">
              <a:lnSpc>
                <a:spcPct val="100000"/>
              </a:lnSpc>
              <a:spcBef>
                <a:spcPts val="95"/>
              </a:spcBef>
            </a:pPr>
            <a:r>
              <a:rPr dirty="0"/>
              <a:t>Categorías</a:t>
            </a:r>
            <a:r>
              <a:rPr dirty="0" spc="-30"/>
              <a:t> </a:t>
            </a:r>
            <a:r>
              <a:rPr dirty="0"/>
              <a:t>de</a:t>
            </a:r>
            <a:r>
              <a:rPr dirty="0" spc="-60"/>
              <a:t> </a:t>
            </a:r>
            <a:r>
              <a:rPr dirty="0"/>
              <a:t>Manejo</a:t>
            </a:r>
            <a:r>
              <a:rPr dirty="0" spc="-45"/>
              <a:t> </a:t>
            </a:r>
            <a:r>
              <a:rPr dirty="0"/>
              <a:t>de</a:t>
            </a:r>
            <a:r>
              <a:rPr dirty="0" spc="-65"/>
              <a:t> </a:t>
            </a:r>
            <a:r>
              <a:rPr dirty="0" spc="-25"/>
              <a:t>las </a:t>
            </a:r>
            <a:r>
              <a:rPr dirty="0"/>
              <a:t>Áreas</a:t>
            </a:r>
            <a:r>
              <a:rPr dirty="0" spc="-100"/>
              <a:t> </a:t>
            </a:r>
            <a:r>
              <a:rPr dirty="0" spc="-10"/>
              <a:t>Protegidas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589278"/>
            <a:ext cx="8043545" cy="434276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355600" marR="5080" indent="-342900">
              <a:lnSpc>
                <a:spcPts val="2590"/>
              </a:lnSpc>
              <a:spcBef>
                <a:spcPts val="425"/>
              </a:spcBef>
            </a:pPr>
            <a:r>
              <a:rPr dirty="0" sz="2400">
                <a:latin typeface="Arial MT"/>
                <a:cs typeface="Arial MT"/>
              </a:rPr>
              <a:t>Según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UICN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1994,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adoptado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ocho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categorías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de </a:t>
            </a:r>
            <a:r>
              <a:rPr dirty="0" sz="2400" spc="-10">
                <a:latin typeface="Arial MT"/>
                <a:cs typeface="Arial MT"/>
              </a:rPr>
              <a:t>manejo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65"/>
              </a:spcBef>
            </a:pP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Reserva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Natural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(RN)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Parque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Nacional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(PN)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Reserva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Ecológica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(RE)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8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Elemento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Natural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Destacado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(END)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Reserva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Florística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Manejada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(RFM)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Refugio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Fauna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(RF)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9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Paisaje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Natural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Protegido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(PNP)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8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Área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Protegida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Recursos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Manejados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(APRM)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68793"/>
            <a:ext cx="9144000" cy="558920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39978" rIns="0" bIns="0" rtlCol="0" vert="horz">
            <a:spAutoFit/>
          </a:bodyPr>
          <a:lstStyle/>
          <a:p>
            <a:pPr marL="94869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Mapa</a:t>
            </a:r>
            <a:r>
              <a:rPr dirty="0" sz="2400" spc="-25"/>
              <a:t> </a:t>
            </a:r>
            <a:r>
              <a:rPr dirty="0" sz="2400"/>
              <a:t>de</a:t>
            </a:r>
            <a:r>
              <a:rPr dirty="0" sz="2400" spc="-20"/>
              <a:t> </a:t>
            </a:r>
            <a:r>
              <a:rPr dirty="0" sz="2400"/>
              <a:t>las</a:t>
            </a:r>
            <a:r>
              <a:rPr dirty="0" sz="2400" spc="-15"/>
              <a:t> </a:t>
            </a:r>
            <a:r>
              <a:rPr dirty="0" sz="2400"/>
              <a:t>Áreas</a:t>
            </a:r>
            <a:r>
              <a:rPr dirty="0" sz="2400" spc="-10"/>
              <a:t> </a:t>
            </a:r>
            <a:r>
              <a:rPr dirty="0" sz="2400"/>
              <a:t>protegidas</a:t>
            </a:r>
            <a:r>
              <a:rPr dirty="0" sz="2400" spc="-20"/>
              <a:t> </a:t>
            </a:r>
            <a:r>
              <a:rPr dirty="0" sz="2400"/>
              <a:t>en</a:t>
            </a:r>
            <a:r>
              <a:rPr dirty="0" sz="2400" spc="-20"/>
              <a:t> Cuba</a:t>
            </a:r>
            <a:endParaRPr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91795" y="991362"/>
            <a:ext cx="558292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Acuerdo</a:t>
            </a:r>
            <a:r>
              <a:rPr dirty="0" sz="2000" spc="-25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No.</a:t>
            </a:r>
            <a:r>
              <a:rPr dirty="0" sz="2000" spc="-5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3880</a:t>
            </a:r>
            <a:r>
              <a:rPr dirty="0" sz="2000" spc="-40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del</a:t>
            </a:r>
            <a:r>
              <a:rPr dirty="0" sz="2000" spc="-20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1</a:t>
            </a:r>
            <a:r>
              <a:rPr dirty="0" sz="2000" spc="-10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de</a:t>
            </a:r>
            <a:r>
              <a:rPr dirty="0" sz="2000" spc="-20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febrero</a:t>
            </a:r>
            <a:r>
              <a:rPr dirty="0" sz="2000" spc="-25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del</a:t>
            </a:r>
            <a:r>
              <a:rPr dirty="0" sz="2000" spc="-20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000066"/>
                </a:solidFill>
                <a:latin typeface="Times New Roman"/>
                <a:cs typeface="Times New Roman"/>
              </a:rPr>
              <a:t>2001.</a:t>
            </a:r>
            <a:r>
              <a:rPr dirty="0" sz="2000" spc="-35" b="1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000" spc="-20" b="1">
                <a:solidFill>
                  <a:srgbClr val="000066"/>
                </a:solidFill>
                <a:latin typeface="Times New Roman"/>
                <a:cs typeface="Times New Roman"/>
              </a:rPr>
              <a:t>CECM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614578" y="5179314"/>
            <a:ext cx="354202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00FF"/>
                </a:solidFill>
                <a:latin typeface="Arial"/>
                <a:cs typeface="Arial"/>
              </a:rPr>
              <a:t>6</a:t>
            </a:r>
            <a:r>
              <a:rPr dirty="0" sz="1800" spc="-35" b="1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00FF"/>
                </a:solidFill>
                <a:latin typeface="Arial"/>
                <a:cs typeface="Arial"/>
              </a:rPr>
              <a:t>reservas</a:t>
            </a:r>
            <a:r>
              <a:rPr dirty="0" sz="1800" spc="5" b="1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0000FF"/>
                </a:solidFill>
                <a:latin typeface="Arial"/>
                <a:cs typeface="Arial"/>
              </a:rPr>
              <a:t>florísticas</a:t>
            </a:r>
            <a:r>
              <a:rPr dirty="0" sz="1800" spc="-35" b="1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0000FF"/>
                </a:solidFill>
                <a:latin typeface="Arial"/>
                <a:cs typeface="Arial"/>
              </a:rPr>
              <a:t>manejadas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638426" y="137922"/>
            <a:ext cx="575691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000066"/>
                </a:solidFill>
                <a:latin typeface="Times New Roman"/>
                <a:cs typeface="Times New Roman"/>
              </a:rPr>
              <a:t>Sistema</a:t>
            </a:r>
            <a:r>
              <a:rPr dirty="0" sz="2800" spc="-80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66"/>
                </a:solidFill>
                <a:latin typeface="Times New Roman"/>
                <a:cs typeface="Times New Roman"/>
              </a:rPr>
              <a:t>Nacional</a:t>
            </a:r>
            <a:r>
              <a:rPr dirty="0" sz="2800" spc="-85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66"/>
                </a:solidFill>
                <a:latin typeface="Times New Roman"/>
                <a:cs typeface="Times New Roman"/>
              </a:rPr>
              <a:t>de</a:t>
            </a:r>
            <a:r>
              <a:rPr dirty="0" sz="2800" spc="-80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66"/>
                </a:solidFill>
                <a:latin typeface="Times New Roman"/>
                <a:cs typeface="Times New Roman"/>
              </a:rPr>
              <a:t>Áreas</a:t>
            </a:r>
            <a:r>
              <a:rPr dirty="0" sz="2800" spc="-80">
                <a:solidFill>
                  <a:srgbClr val="000066"/>
                </a:solidFill>
                <a:latin typeface="Times New Roman"/>
                <a:cs typeface="Times New Roman"/>
              </a:rPr>
              <a:t> </a:t>
            </a:r>
            <a:r>
              <a:rPr dirty="0" sz="2800" spc="-10">
                <a:solidFill>
                  <a:srgbClr val="000066"/>
                </a:solidFill>
                <a:latin typeface="Times New Roman"/>
                <a:cs typeface="Times New Roman"/>
              </a:rPr>
              <a:t>Protegidas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0" y="1628863"/>
            <a:ext cx="9144000" cy="4968875"/>
            <a:chOff x="0" y="1628863"/>
            <a:chExt cx="9144000" cy="4968875"/>
          </a:xfrm>
        </p:grpSpPr>
        <p:sp>
          <p:nvSpPr>
            <p:cNvPr id="6" name="object 6" descr=""/>
            <p:cNvSpPr/>
            <p:nvPr/>
          </p:nvSpPr>
          <p:spPr>
            <a:xfrm>
              <a:off x="214274" y="5249418"/>
              <a:ext cx="305435" cy="76200"/>
            </a:xfrm>
            <a:custGeom>
              <a:avLst/>
              <a:gdLst/>
              <a:ahLst/>
              <a:cxnLst/>
              <a:rect l="l" t="t" r="r" b="b"/>
              <a:pathLst>
                <a:path w="305434" h="76200">
                  <a:moveTo>
                    <a:pt x="228841" y="0"/>
                  </a:moveTo>
                  <a:lnTo>
                    <a:pt x="228434" y="76199"/>
                  </a:lnTo>
                  <a:lnTo>
                    <a:pt x="292490" y="44576"/>
                  </a:lnTo>
                  <a:lnTo>
                    <a:pt x="241300" y="44576"/>
                  </a:lnTo>
                  <a:lnTo>
                    <a:pt x="241376" y="31876"/>
                  </a:lnTo>
                  <a:lnTo>
                    <a:pt x="291795" y="31876"/>
                  </a:lnTo>
                  <a:lnTo>
                    <a:pt x="228841" y="0"/>
                  </a:lnTo>
                  <a:close/>
                </a:path>
                <a:path w="305434" h="76200">
                  <a:moveTo>
                    <a:pt x="76" y="30606"/>
                  </a:moveTo>
                  <a:lnTo>
                    <a:pt x="0" y="43306"/>
                  </a:lnTo>
                  <a:lnTo>
                    <a:pt x="241300" y="44576"/>
                  </a:lnTo>
                  <a:lnTo>
                    <a:pt x="228603" y="44576"/>
                  </a:lnTo>
                  <a:lnTo>
                    <a:pt x="228671" y="31876"/>
                  </a:lnTo>
                  <a:lnTo>
                    <a:pt x="241376" y="31876"/>
                  </a:lnTo>
                  <a:lnTo>
                    <a:pt x="76" y="30606"/>
                  </a:lnTo>
                  <a:close/>
                </a:path>
                <a:path w="305434" h="76200">
                  <a:moveTo>
                    <a:pt x="291795" y="31876"/>
                  </a:moveTo>
                  <a:lnTo>
                    <a:pt x="241376" y="31876"/>
                  </a:lnTo>
                  <a:lnTo>
                    <a:pt x="241300" y="44576"/>
                  </a:lnTo>
                  <a:lnTo>
                    <a:pt x="292490" y="44576"/>
                  </a:lnTo>
                  <a:lnTo>
                    <a:pt x="304838" y="38480"/>
                  </a:lnTo>
                  <a:lnTo>
                    <a:pt x="291795" y="31876"/>
                  </a:lnTo>
                  <a:close/>
                </a:path>
              </a:pathLst>
            </a:custGeom>
            <a:solidFill>
              <a:srgbClr val="0000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628863"/>
              <a:ext cx="9144000" cy="496849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153543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 </a:t>
            </a:r>
            <a:r>
              <a:rPr dirty="0" sz="4400" spc="-10"/>
              <a:t>Natural</a:t>
            </a:r>
            <a:endParaRPr sz="4400"/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55118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dirty="0"/>
              <a:t>Áreas</a:t>
            </a:r>
            <a:r>
              <a:rPr dirty="0" spc="-70"/>
              <a:t> </a:t>
            </a:r>
            <a:r>
              <a:rPr dirty="0"/>
              <a:t>terrestres,</a:t>
            </a:r>
            <a:r>
              <a:rPr dirty="0" spc="-70"/>
              <a:t> </a:t>
            </a:r>
            <a:r>
              <a:rPr dirty="0"/>
              <a:t>marinas</a:t>
            </a:r>
            <a:r>
              <a:rPr dirty="0" spc="-55"/>
              <a:t> </a:t>
            </a:r>
            <a:r>
              <a:rPr dirty="0"/>
              <a:t>o</a:t>
            </a:r>
            <a:r>
              <a:rPr dirty="0" spc="-75"/>
              <a:t> </a:t>
            </a:r>
            <a:r>
              <a:rPr dirty="0"/>
              <a:t>ambas,</a:t>
            </a:r>
            <a:r>
              <a:rPr dirty="0" spc="-30"/>
              <a:t> </a:t>
            </a:r>
            <a:r>
              <a:rPr dirty="0">
                <a:solidFill>
                  <a:srgbClr val="FF0000"/>
                </a:solidFill>
              </a:rPr>
              <a:t>en</a:t>
            </a:r>
            <a:r>
              <a:rPr dirty="0" spc="-65">
                <a:solidFill>
                  <a:srgbClr val="FF0000"/>
                </a:solidFill>
              </a:rPr>
              <a:t> </a:t>
            </a:r>
            <a:r>
              <a:rPr dirty="0" spc="-10">
                <a:solidFill>
                  <a:srgbClr val="FF0000"/>
                </a:solidFill>
              </a:rPr>
              <a:t>estado </a:t>
            </a:r>
            <a:r>
              <a:rPr dirty="0">
                <a:solidFill>
                  <a:srgbClr val="FF0000"/>
                </a:solidFill>
              </a:rPr>
              <a:t>natural,</a:t>
            </a:r>
            <a:r>
              <a:rPr dirty="0" spc="-8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sin</a:t>
            </a:r>
            <a:r>
              <a:rPr dirty="0" spc="-8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población</a:t>
            </a:r>
            <a:r>
              <a:rPr dirty="0" spc="-6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humana,</a:t>
            </a:r>
            <a:r>
              <a:rPr dirty="0" spc="-6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de</a:t>
            </a:r>
            <a:r>
              <a:rPr dirty="0" spc="-70">
                <a:solidFill>
                  <a:srgbClr val="FF0000"/>
                </a:solidFill>
              </a:rPr>
              <a:t> </a:t>
            </a:r>
            <a:r>
              <a:rPr dirty="0" spc="-10">
                <a:solidFill>
                  <a:srgbClr val="FF0000"/>
                </a:solidFill>
              </a:rPr>
              <a:t>importancia </a:t>
            </a:r>
            <a:r>
              <a:rPr dirty="0">
                <a:solidFill>
                  <a:srgbClr val="FF0000"/>
                </a:solidFill>
              </a:rPr>
              <a:t>nacional,</a:t>
            </a:r>
            <a:r>
              <a:rPr dirty="0" spc="-8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regional</a:t>
            </a:r>
            <a:r>
              <a:rPr dirty="0" spc="-7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o</a:t>
            </a:r>
            <a:r>
              <a:rPr dirty="0" spc="-8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internacional</a:t>
            </a:r>
            <a:r>
              <a:rPr dirty="0"/>
              <a:t>,</a:t>
            </a:r>
            <a:r>
              <a:rPr dirty="0" spc="-75"/>
              <a:t> </a:t>
            </a:r>
            <a:r>
              <a:rPr dirty="0" spc="-10">
                <a:solidFill>
                  <a:srgbClr val="FF0000"/>
                </a:solidFill>
              </a:rPr>
              <a:t>destinada </a:t>
            </a:r>
            <a:r>
              <a:rPr dirty="0">
                <a:solidFill>
                  <a:srgbClr val="FF0000"/>
                </a:solidFill>
              </a:rPr>
              <a:t>principalmente</a:t>
            </a:r>
            <a:r>
              <a:rPr dirty="0" spc="-8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a</a:t>
            </a:r>
            <a:r>
              <a:rPr dirty="0" spc="-9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actividades</a:t>
            </a:r>
            <a:r>
              <a:rPr dirty="0" spc="-8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de</a:t>
            </a:r>
            <a:r>
              <a:rPr dirty="0" spc="-80">
                <a:solidFill>
                  <a:srgbClr val="FF0000"/>
                </a:solidFill>
              </a:rPr>
              <a:t> </a:t>
            </a:r>
            <a:r>
              <a:rPr dirty="0" spc="-10">
                <a:solidFill>
                  <a:srgbClr val="FF0000"/>
                </a:solidFill>
              </a:rPr>
              <a:t>protección, </a:t>
            </a:r>
            <a:r>
              <a:rPr dirty="0">
                <a:solidFill>
                  <a:srgbClr val="FF0000"/>
                </a:solidFill>
              </a:rPr>
              <a:t>investigación</a:t>
            </a:r>
            <a:r>
              <a:rPr dirty="0" spc="-105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científica</a:t>
            </a:r>
            <a:r>
              <a:rPr dirty="0" spc="-114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y</a:t>
            </a:r>
            <a:r>
              <a:rPr dirty="0" spc="-10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FF0000"/>
                </a:solidFill>
              </a:rPr>
              <a:t>monitoreo</a:t>
            </a:r>
            <a:r>
              <a:rPr dirty="0" spc="-70">
                <a:solidFill>
                  <a:srgbClr val="FF0000"/>
                </a:solidFill>
              </a:rPr>
              <a:t> </a:t>
            </a:r>
            <a:r>
              <a:rPr dirty="0" spc="-10">
                <a:solidFill>
                  <a:srgbClr val="FF0000"/>
                </a:solidFill>
              </a:rPr>
              <a:t>ambiental</a:t>
            </a:r>
            <a:r>
              <a:rPr dirty="0" spc="-10"/>
              <a:t>, </a:t>
            </a:r>
            <a:r>
              <a:rPr dirty="0"/>
              <a:t>que</a:t>
            </a:r>
            <a:r>
              <a:rPr dirty="0" spc="-100"/>
              <a:t> </a:t>
            </a:r>
            <a:r>
              <a:rPr dirty="0"/>
              <a:t>contiene</a:t>
            </a:r>
            <a:r>
              <a:rPr dirty="0" spc="-85"/>
              <a:t> </a:t>
            </a:r>
            <a:r>
              <a:rPr dirty="0"/>
              <a:t>elementos</a:t>
            </a:r>
            <a:r>
              <a:rPr dirty="0" spc="-80"/>
              <a:t> </a:t>
            </a:r>
            <a:r>
              <a:rPr dirty="0"/>
              <a:t>físico-</a:t>
            </a:r>
            <a:r>
              <a:rPr dirty="0" spc="-10"/>
              <a:t>geográficos, </a:t>
            </a:r>
            <a:r>
              <a:rPr dirty="0"/>
              <a:t>comunidades,</a:t>
            </a:r>
            <a:r>
              <a:rPr dirty="0" spc="-80"/>
              <a:t> </a:t>
            </a:r>
            <a:r>
              <a:rPr dirty="0"/>
              <a:t>ecosistemas</a:t>
            </a:r>
            <a:r>
              <a:rPr dirty="0" spc="-90"/>
              <a:t> </a:t>
            </a:r>
            <a:r>
              <a:rPr dirty="0"/>
              <a:t>o</a:t>
            </a:r>
            <a:r>
              <a:rPr dirty="0" spc="-90"/>
              <a:t> </a:t>
            </a:r>
            <a:r>
              <a:rPr dirty="0"/>
              <a:t>especies</a:t>
            </a:r>
            <a:r>
              <a:rPr dirty="0" spc="-85"/>
              <a:t> </a:t>
            </a:r>
            <a:r>
              <a:rPr dirty="0"/>
              <a:t>de</a:t>
            </a:r>
            <a:r>
              <a:rPr dirty="0" spc="-80"/>
              <a:t> </a:t>
            </a:r>
            <a:r>
              <a:rPr dirty="0"/>
              <a:t>flora</a:t>
            </a:r>
            <a:r>
              <a:rPr dirty="0" spc="-95"/>
              <a:t> </a:t>
            </a:r>
            <a:r>
              <a:rPr dirty="0" spc="-50"/>
              <a:t>y </a:t>
            </a:r>
            <a:r>
              <a:rPr dirty="0"/>
              <a:t>fauna</a:t>
            </a:r>
            <a:r>
              <a:rPr dirty="0" spc="-50"/>
              <a:t> </a:t>
            </a:r>
            <a:r>
              <a:rPr dirty="0"/>
              <a:t>de</a:t>
            </a:r>
            <a:r>
              <a:rPr dirty="0" spc="-50"/>
              <a:t> </a:t>
            </a:r>
            <a:r>
              <a:rPr dirty="0"/>
              <a:t>valor</a:t>
            </a:r>
            <a:r>
              <a:rPr dirty="0" spc="-50"/>
              <a:t> </a:t>
            </a:r>
            <a:r>
              <a:rPr dirty="0"/>
              <a:t>único</a:t>
            </a:r>
            <a:r>
              <a:rPr dirty="0" spc="-45"/>
              <a:t> </a:t>
            </a:r>
            <a:r>
              <a:rPr dirty="0"/>
              <a:t>o</a:t>
            </a:r>
            <a:r>
              <a:rPr dirty="0" spc="-60"/>
              <a:t> </a:t>
            </a:r>
            <a:r>
              <a:rPr dirty="0"/>
              <a:t>en</a:t>
            </a:r>
            <a:r>
              <a:rPr dirty="0" spc="-55"/>
              <a:t> </a:t>
            </a:r>
            <a:r>
              <a:rPr dirty="0"/>
              <a:t>peligro</a:t>
            </a:r>
            <a:r>
              <a:rPr dirty="0" spc="-50"/>
              <a:t> </a:t>
            </a:r>
            <a:r>
              <a:rPr dirty="0"/>
              <a:t>de</a:t>
            </a:r>
            <a:r>
              <a:rPr dirty="0" spc="-50"/>
              <a:t> </a:t>
            </a:r>
            <a:r>
              <a:rPr dirty="0" spc="-10"/>
              <a:t>extinción, </a:t>
            </a:r>
            <a:r>
              <a:rPr dirty="0"/>
              <a:t>que</a:t>
            </a:r>
            <a:r>
              <a:rPr dirty="0" spc="-70"/>
              <a:t> </a:t>
            </a:r>
            <a:r>
              <a:rPr dirty="0"/>
              <a:t>precisan</a:t>
            </a:r>
            <a:r>
              <a:rPr dirty="0" spc="-70"/>
              <a:t> </a:t>
            </a:r>
            <a:r>
              <a:rPr dirty="0"/>
              <a:t>de</a:t>
            </a:r>
            <a:r>
              <a:rPr dirty="0" spc="-40"/>
              <a:t> </a:t>
            </a:r>
            <a:r>
              <a:rPr dirty="0"/>
              <a:t>uns</a:t>
            </a:r>
            <a:r>
              <a:rPr dirty="0" spc="-60"/>
              <a:t> </a:t>
            </a:r>
            <a:r>
              <a:rPr dirty="0"/>
              <a:t>protección</a:t>
            </a:r>
            <a:r>
              <a:rPr dirty="0" spc="-65"/>
              <a:t> </a:t>
            </a:r>
            <a:r>
              <a:rPr dirty="0" spc="-10"/>
              <a:t>estricta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453005" marR="5080" indent="-91821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 </a:t>
            </a:r>
            <a:r>
              <a:rPr dirty="0" sz="4400" spc="-10"/>
              <a:t>Natural Baitiquirí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0112" y="2133600"/>
            <a:ext cx="3387725" cy="374332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050442" y="6121095"/>
            <a:ext cx="31584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microfilo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siempreverde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80126" y="1600200"/>
            <a:ext cx="3024124" cy="21336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32426" y="3789362"/>
            <a:ext cx="3095625" cy="2320925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5299328" y="6265570"/>
            <a:ext cx="27666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Matorral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xeromorfo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costero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2400" y="3371850"/>
              <a:ext cx="990600" cy="74295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05400" y="4648200"/>
              <a:ext cx="990600" cy="6858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08850" y="2997200"/>
              <a:ext cx="914400" cy="6858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62200" y="3124136"/>
              <a:ext cx="914400" cy="73183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96250" y="114300"/>
              <a:ext cx="323850" cy="9525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8600" y="1981200"/>
              <a:ext cx="838200" cy="66992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137525" y="4838700"/>
              <a:ext cx="930275" cy="6477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388350" y="3284473"/>
              <a:ext cx="755650" cy="86360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19200" y="3657600"/>
              <a:ext cx="708025" cy="83820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11476" y="3644900"/>
              <a:ext cx="762000" cy="57150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319776" y="1722437"/>
              <a:ext cx="776287" cy="10969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100838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Parques </a:t>
            </a:r>
            <a:r>
              <a:rPr dirty="0" sz="4400" spc="-10"/>
              <a:t>Nacionales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621358"/>
            <a:ext cx="7927340" cy="39287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Áreas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terrestres,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marinas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una </a:t>
            </a:r>
            <a:r>
              <a:rPr dirty="0" sz="3200">
                <a:latin typeface="Arial MT"/>
                <a:cs typeface="Arial MT"/>
              </a:rPr>
              <a:t>combinación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ambas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,</a:t>
            </a:r>
            <a:r>
              <a:rPr dirty="0" sz="32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en</a:t>
            </a:r>
            <a:r>
              <a:rPr dirty="0" sz="3200" spc="-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estado</a:t>
            </a:r>
            <a:r>
              <a:rPr dirty="0" sz="32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 spc="-10">
                <a:solidFill>
                  <a:srgbClr val="FF0000"/>
                </a:solidFill>
                <a:latin typeface="Arial MT"/>
                <a:cs typeface="Arial MT"/>
              </a:rPr>
              <a:t>natural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o</a:t>
            </a:r>
            <a:r>
              <a:rPr dirty="0" sz="3200" spc="-3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seminatural,</a:t>
            </a:r>
            <a:r>
              <a:rPr dirty="0" sz="3200" spc="-3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con</a:t>
            </a:r>
            <a:r>
              <a:rPr dirty="0" sz="32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escasa</a:t>
            </a:r>
            <a:r>
              <a:rPr dirty="0" sz="32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o</a:t>
            </a:r>
            <a:r>
              <a:rPr dirty="0" sz="3200" spc="-20">
                <a:solidFill>
                  <a:srgbClr val="FF0000"/>
                </a:solidFill>
                <a:latin typeface="Arial MT"/>
                <a:cs typeface="Arial MT"/>
              </a:rPr>
              <a:t> nula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población</a:t>
            </a:r>
            <a:r>
              <a:rPr dirty="0" sz="3200" spc="-7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humana,</a:t>
            </a:r>
            <a:r>
              <a:rPr dirty="0" sz="3200" spc="-7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debe</a:t>
            </a:r>
            <a:r>
              <a:rPr dirty="0" sz="3200" spc="-6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proteger</a:t>
            </a:r>
            <a:r>
              <a:rPr dirty="0" sz="3200" spc="-8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 spc="-35">
                <a:solidFill>
                  <a:srgbClr val="FF0000"/>
                </a:solidFill>
                <a:latin typeface="Arial MT"/>
                <a:cs typeface="Arial MT"/>
              </a:rPr>
              <a:t>la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integridad</a:t>
            </a:r>
            <a:r>
              <a:rPr dirty="0" sz="3200" spc="-4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ecológica</a:t>
            </a:r>
            <a:r>
              <a:rPr dirty="0" sz="32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de</a:t>
            </a:r>
            <a:r>
              <a:rPr dirty="0" sz="32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uno</a:t>
            </a:r>
            <a:r>
              <a:rPr dirty="0" sz="3200" spc="-3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 spc="-25">
                <a:solidFill>
                  <a:srgbClr val="FF0000"/>
                </a:solidFill>
                <a:latin typeface="Arial MT"/>
                <a:cs typeface="Arial MT"/>
              </a:rPr>
              <a:t>más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ecosistemas</a:t>
            </a:r>
            <a:r>
              <a:rPr dirty="0" sz="3200" spc="-7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importancia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internacional, </a:t>
            </a:r>
            <a:r>
              <a:rPr dirty="0" sz="3200">
                <a:latin typeface="Arial MT"/>
                <a:cs typeface="Arial MT"/>
              </a:rPr>
              <a:t>regional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nacional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manejada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fines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conservación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ecosistemas.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57224" y="330530"/>
            <a:ext cx="360934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b="1">
                <a:latin typeface="Arial"/>
                <a:cs typeface="Arial"/>
              </a:rPr>
              <a:t>Parque</a:t>
            </a:r>
            <a:r>
              <a:rPr dirty="0" sz="3600" spc="-15" b="1">
                <a:latin typeface="Arial"/>
                <a:cs typeface="Arial"/>
              </a:rPr>
              <a:t> </a:t>
            </a:r>
            <a:r>
              <a:rPr dirty="0" sz="3600" spc="-10" b="1">
                <a:latin typeface="Arial"/>
                <a:cs typeface="Arial"/>
              </a:rPr>
              <a:t>Nacional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20209" y="228422"/>
            <a:ext cx="374078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600" spc="-10"/>
              <a:t>Guanahacabibe</a:t>
            </a:r>
            <a:r>
              <a:rPr dirty="0" sz="4400" spc="-10"/>
              <a:t>s</a:t>
            </a:r>
            <a:endParaRPr sz="440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196809"/>
            <a:ext cx="4038600" cy="475246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4009" y="1196809"/>
            <a:ext cx="4038600" cy="468045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482597" y="6265570"/>
            <a:ext cx="17373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Costas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arenosas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467983" y="6265570"/>
            <a:ext cx="15989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Costas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rocosas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8628" rIns="0" bIns="0" rtlCol="0" vert="horz">
            <a:spAutoFit/>
          </a:bodyPr>
          <a:lstStyle/>
          <a:p>
            <a:pPr marL="1836420" marR="5080" indent="381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Parque </a:t>
            </a:r>
            <a:r>
              <a:rPr dirty="0" sz="3600" spc="-10"/>
              <a:t>Nacional Guanahacabibes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287" y="1844725"/>
            <a:ext cx="3816350" cy="431584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0" y="1844548"/>
            <a:ext cx="3816477" cy="205270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32426" y="4076636"/>
            <a:ext cx="3744087" cy="2268601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987423" y="6188760"/>
            <a:ext cx="59309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Playa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6800" y="1676400"/>
            <a:ext cx="6985000" cy="46482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02689" y="400253"/>
            <a:ext cx="6038850" cy="12446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134235" marR="5080" indent="-2122170">
              <a:lnSpc>
                <a:spcPct val="100000"/>
              </a:lnSpc>
              <a:spcBef>
                <a:spcPts val="95"/>
              </a:spcBef>
            </a:pPr>
            <a:r>
              <a:rPr dirty="0"/>
              <a:t>Parque</a:t>
            </a:r>
            <a:r>
              <a:rPr dirty="0" spc="-120"/>
              <a:t> </a:t>
            </a:r>
            <a:r>
              <a:rPr dirty="0"/>
              <a:t>Nacional</a:t>
            </a:r>
            <a:r>
              <a:rPr dirty="0" spc="-110"/>
              <a:t> </a:t>
            </a:r>
            <a:r>
              <a:rPr dirty="0" spc="-10"/>
              <a:t>Valle</a:t>
            </a:r>
            <a:r>
              <a:rPr dirty="0" spc="-125"/>
              <a:t> </a:t>
            </a:r>
            <a:r>
              <a:rPr dirty="0" spc="-25"/>
              <a:t>de </a:t>
            </a:r>
            <a:r>
              <a:rPr dirty="0" spc="-10"/>
              <a:t>Viñales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39364" y="272618"/>
            <a:ext cx="406717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2286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Parque </a:t>
            </a:r>
            <a:r>
              <a:rPr dirty="0" sz="3600" spc="-10"/>
              <a:t>Nacional </a:t>
            </a:r>
            <a:r>
              <a:rPr dirty="0" sz="3600"/>
              <a:t>Ciénaga</a:t>
            </a:r>
            <a:r>
              <a:rPr dirty="0" sz="3600" spc="10"/>
              <a:t> </a:t>
            </a:r>
            <a:r>
              <a:rPr dirty="0" sz="3600"/>
              <a:t>de </a:t>
            </a:r>
            <a:r>
              <a:rPr dirty="0" sz="3600" spc="-10"/>
              <a:t>Zapata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600200"/>
            <a:ext cx="4038600" cy="377355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8200" y="1600200"/>
            <a:ext cx="4038600" cy="370840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482344" y="5689193"/>
            <a:ext cx="21691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Herbazal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Ciénaga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227701" y="5689193"/>
            <a:ext cx="32353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Manglar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Herbazal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Ciénaga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567940" marR="5080" indent="-890905">
              <a:lnSpc>
                <a:spcPct val="100000"/>
              </a:lnSpc>
              <a:spcBef>
                <a:spcPts val="95"/>
              </a:spcBef>
            </a:pPr>
            <a:r>
              <a:rPr dirty="0"/>
              <a:t>Parque </a:t>
            </a:r>
            <a:r>
              <a:rPr dirty="0" spc="-10"/>
              <a:t>Nacional Turquino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8312" y="1412875"/>
            <a:ext cx="3166999" cy="211137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27601" y="1989073"/>
            <a:ext cx="4038600" cy="269240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4559300" y="4896992"/>
            <a:ext cx="3484879" cy="12560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11252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pluvial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nublado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25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Matorral</a:t>
            </a:r>
            <a:r>
              <a:rPr dirty="0" sz="1800" spc="-7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montano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50825" y="3644836"/>
            <a:ext cx="3887851" cy="259245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454275" marR="5080" indent="-98044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Parque </a:t>
            </a:r>
            <a:r>
              <a:rPr dirty="0" sz="4400" spc="-10"/>
              <a:t>Nacional Turquino</a:t>
            </a:r>
            <a:endParaRPr sz="4400"/>
          </a:p>
        </p:txBody>
      </p:sp>
      <p:grpSp>
        <p:nvGrpSpPr>
          <p:cNvPr id="3" name="object 3" descr=""/>
          <p:cNvGrpSpPr/>
          <p:nvPr/>
        </p:nvGrpSpPr>
        <p:grpSpPr>
          <a:xfrm>
            <a:off x="762000" y="1600200"/>
            <a:ext cx="3657600" cy="1981200"/>
            <a:chOff x="762000" y="1600200"/>
            <a:chExt cx="3657600" cy="19812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1087" y="1762125"/>
              <a:ext cx="1828800" cy="13716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2000" y="1600200"/>
              <a:ext cx="3657600" cy="198120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8200" y="3657600"/>
            <a:ext cx="3657600" cy="27432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48200" y="3581400"/>
            <a:ext cx="4010025" cy="259080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648200" y="1524000"/>
            <a:ext cx="3762375" cy="19812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19680" y="-1778"/>
            <a:ext cx="510794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748665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Parque</a:t>
            </a:r>
            <a:r>
              <a:rPr dirty="0" sz="3600" spc="5"/>
              <a:t> </a:t>
            </a:r>
            <a:r>
              <a:rPr dirty="0" sz="3600" spc="-10"/>
              <a:t>Nacional </a:t>
            </a:r>
            <a:r>
              <a:rPr dirty="0" sz="3600"/>
              <a:t>Alejandro De</a:t>
            </a:r>
            <a:r>
              <a:rPr dirty="0" sz="3600" spc="-10"/>
              <a:t> Humboldt</a:t>
            </a:r>
            <a:endParaRPr sz="3600"/>
          </a:p>
        </p:txBody>
      </p:sp>
      <p:grpSp>
        <p:nvGrpSpPr>
          <p:cNvPr id="3" name="object 3" descr=""/>
          <p:cNvGrpSpPr/>
          <p:nvPr/>
        </p:nvGrpSpPr>
        <p:grpSpPr>
          <a:xfrm>
            <a:off x="457200" y="1219200"/>
            <a:ext cx="4114800" cy="5105400"/>
            <a:chOff x="457200" y="1219200"/>
            <a:chExt cx="4114800" cy="51054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1219200"/>
              <a:ext cx="4038600" cy="23622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3400" y="3581400"/>
              <a:ext cx="4038600" cy="274320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800600" y="1219200"/>
            <a:ext cx="4038600" cy="3429000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5108828" y="6200647"/>
            <a:ext cx="26276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Bosques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pluviales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río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 spc="-30">
                <a:latin typeface="Arial MT"/>
                <a:cs typeface="Arial MT"/>
              </a:rPr>
              <a:t>Toa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5032628" y="4676394"/>
            <a:ext cx="31388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Matorrales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secos,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Yamaniguey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5300" y="147650"/>
            <a:ext cx="6617334" cy="13677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 marR="5080" indent="1102995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Parque </a:t>
            </a:r>
            <a:r>
              <a:rPr dirty="0" sz="4400" spc="-10"/>
              <a:t>Nacional </a:t>
            </a:r>
            <a:r>
              <a:rPr dirty="0" sz="4400"/>
              <a:t>Desembarco del</a:t>
            </a:r>
            <a:r>
              <a:rPr dirty="0" sz="4400" spc="5"/>
              <a:t> </a:t>
            </a:r>
            <a:r>
              <a:rPr dirty="0" sz="4400" spc="-10"/>
              <a:t>Granma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516123"/>
            <a:ext cx="4038600" cy="26924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067050" y="5617870"/>
            <a:ext cx="35052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siempreverde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sobre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carso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8200" y="2516123"/>
            <a:ext cx="4038600" cy="26924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-63"/>
            <a:ext cx="9144000" cy="6837680"/>
            <a:chOff x="0" y="-63"/>
            <a:chExt cx="9144000" cy="683768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63"/>
              <a:ext cx="9144000" cy="6837426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25641" y="5989408"/>
              <a:ext cx="95758" cy="72174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377" rIns="0" bIns="0" rtlCol="0" vert="horz">
            <a:spAutoFit/>
          </a:bodyPr>
          <a:lstStyle/>
          <a:p>
            <a:pPr marL="1471295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3300"/>
                </a:solidFill>
                <a:latin typeface="Times New Roman"/>
                <a:cs typeface="Times New Roman"/>
              </a:rPr>
              <a:t>AREAS</a:t>
            </a:r>
            <a:r>
              <a:rPr dirty="0" sz="2400" spc="-50"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3300"/>
                </a:solidFill>
                <a:latin typeface="Times New Roman"/>
                <a:cs typeface="Times New Roman"/>
              </a:rPr>
              <a:t>PROTEGIDAS</a:t>
            </a:r>
            <a:r>
              <a:rPr dirty="0" sz="2400" spc="-70"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3300"/>
                </a:solidFill>
                <a:latin typeface="Times New Roman"/>
                <a:cs typeface="Times New Roman"/>
              </a:rPr>
              <a:t>DE</a:t>
            </a:r>
            <a:r>
              <a:rPr dirty="0" sz="2400" spc="-75"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  <a:r>
              <a:rPr dirty="0" sz="2400" spc="-45">
                <a:solidFill>
                  <a:srgbClr val="FF3300"/>
                </a:solidFill>
                <a:latin typeface="Times New Roman"/>
                <a:cs typeface="Times New Roman"/>
              </a:rPr>
              <a:t>PLUVISILVAS </a:t>
            </a:r>
            <a:r>
              <a:rPr dirty="0" sz="2400">
                <a:solidFill>
                  <a:srgbClr val="FF3300"/>
                </a:solidFill>
                <a:latin typeface="Times New Roman"/>
                <a:cs typeface="Times New Roman"/>
              </a:rPr>
              <a:t>LOS</a:t>
            </a:r>
            <a:r>
              <a:rPr dirty="0" sz="2400" spc="-60"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  <a:r>
              <a:rPr dirty="0" sz="2400" spc="-25">
                <a:solidFill>
                  <a:srgbClr val="FF3300"/>
                </a:solidFill>
                <a:latin typeface="Times New Roman"/>
                <a:cs typeface="Times New Roman"/>
              </a:rPr>
              <a:t>PARQUES</a:t>
            </a:r>
            <a:r>
              <a:rPr dirty="0" sz="2400" spc="-55">
                <a:solidFill>
                  <a:srgbClr val="FF3300"/>
                </a:solidFill>
                <a:latin typeface="Times New Roman"/>
                <a:cs typeface="Times New Roman"/>
              </a:rPr>
              <a:t> </a:t>
            </a:r>
            <a:r>
              <a:rPr dirty="0" sz="2400" spc="-10">
                <a:solidFill>
                  <a:srgbClr val="FF3300"/>
                </a:solidFill>
                <a:latin typeface="Times New Roman"/>
                <a:cs typeface="Times New Roman"/>
              </a:rPr>
              <a:t>NACIONALES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987423" y="6048247"/>
            <a:ext cx="164846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La </a:t>
            </a:r>
            <a:r>
              <a:rPr dirty="0" sz="2000" spc="-10" b="1">
                <a:solidFill>
                  <a:srgbClr val="FFFF00"/>
                </a:solidFill>
                <a:latin typeface="Arial"/>
                <a:cs typeface="Arial"/>
              </a:rPr>
              <a:t>Bayamesa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3067050" y="6051702"/>
            <a:ext cx="1085850" cy="120650"/>
            <a:chOff x="3067050" y="6051702"/>
            <a:chExt cx="1085850" cy="120650"/>
          </a:xfrm>
        </p:grpSpPr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67050" y="6051702"/>
              <a:ext cx="210058" cy="75933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4070222" y="6093815"/>
              <a:ext cx="83185" cy="78740"/>
            </a:xfrm>
            <a:custGeom>
              <a:avLst/>
              <a:gdLst/>
              <a:ahLst/>
              <a:cxnLst/>
              <a:rect l="l" t="t" r="r" b="b"/>
              <a:pathLst>
                <a:path w="83185" h="78739">
                  <a:moveTo>
                    <a:pt x="49275" y="0"/>
                  </a:moveTo>
                  <a:lnTo>
                    <a:pt x="0" y="58064"/>
                  </a:lnTo>
                  <a:lnTo>
                    <a:pt x="82676" y="78384"/>
                  </a:lnTo>
                  <a:lnTo>
                    <a:pt x="492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3813175" y="2388235"/>
            <a:ext cx="142494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Pico</a:t>
            </a:r>
            <a:r>
              <a:rPr dirty="0" sz="2000" spc="-10" b="1">
                <a:solidFill>
                  <a:srgbClr val="FFFF00"/>
                </a:solidFill>
                <a:latin typeface="Arial"/>
                <a:cs typeface="Arial"/>
              </a:rPr>
              <a:t> Cristal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920230" y="3226384"/>
            <a:ext cx="1889125" cy="88074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Alejandro</a:t>
            </a:r>
            <a:r>
              <a:rPr dirty="0" sz="2000" spc="-3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FFFF00"/>
                </a:solidFill>
                <a:latin typeface="Arial"/>
                <a:cs typeface="Arial"/>
              </a:rPr>
              <a:t>de 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Humboltd</a:t>
            </a:r>
            <a:r>
              <a:rPr dirty="0" sz="1800" spc="-8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800" spc="-50" b="1">
                <a:solidFill>
                  <a:srgbClr val="FFFF00"/>
                </a:solidFill>
                <a:latin typeface="Arial"/>
                <a:cs typeface="Arial"/>
              </a:rPr>
              <a:t>y 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Cuchillas</a:t>
            </a:r>
            <a:r>
              <a:rPr dirty="0" sz="1800" spc="-1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dirty="0" sz="1800" spc="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800" spc="-60" b="1">
                <a:solidFill>
                  <a:srgbClr val="FFFF00"/>
                </a:solidFill>
                <a:latin typeface="Arial"/>
                <a:cs typeface="Arial"/>
              </a:rPr>
              <a:t>Toa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6511988" y="4002659"/>
            <a:ext cx="1449705" cy="1184275"/>
            <a:chOff x="6511988" y="4002659"/>
            <a:chExt cx="1449705" cy="1184275"/>
          </a:xfrm>
        </p:grpSpPr>
        <p:sp>
          <p:nvSpPr>
            <p:cNvPr id="13" name="object 13" descr=""/>
            <p:cNvSpPr/>
            <p:nvPr/>
          </p:nvSpPr>
          <p:spPr>
            <a:xfrm>
              <a:off x="6516751" y="4508500"/>
              <a:ext cx="1440180" cy="673100"/>
            </a:xfrm>
            <a:custGeom>
              <a:avLst/>
              <a:gdLst/>
              <a:ahLst/>
              <a:cxnLst/>
              <a:rect l="l" t="t" r="r" b="b"/>
              <a:pathLst>
                <a:path w="1440179" h="673100">
                  <a:moveTo>
                    <a:pt x="719835" y="0"/>
                  </a:moveTo>
                  <a:lnTo>
                    <a:pt x="654303" y="1374"/>
                  </a:lnTo>
                  <a:lnTo>
                    <a:pt x="590422" y="5420"/>
                  </a:lnTo>
                  <a:lnTo>
                    <a:pt x="528446" y="12017"/>
                  </a:lnTo>
                  <a:lnTo>
                    <a:pt x="468628" y="21048"/>
                  </a:lnTo>
                  <a:lnTo>
                    <a:pt x="411223" y="32394"/>
                  </a:lnTo>
                  <a:lnTo>
                    <a:pt x="356484" y="45936"/>
                  </a:lnTo>
                  <a:lnTo>
                    <a:pt x="304665" y="61555"/>
                  </a:lnTo>
                  <a:lnTo>
                    <a:pt x="256020" y="79133"/>
                  </a:lnTo>
                  <a:lnTo>
                    <a:pt x="210804" y="98552"/>
                  </a:lnTo>
                  <a:lnTo>
                    <a:pt x="169269" y="119691"/>
                  </a:lnTo>
                  <a:lnTo>
                    <a:pt x="131670" y="142434"/>
                  </a:lnTo>
                  <a:lnTo>
                    <a:pt x="98260" y="166661"/>
                  </a:lnTo>
                  <a:lnTo>
                    <a:pt x="69294" y="192254"/>
                  </a:lnTo>
                  <a:lnTo>
                    <a:pt x="25707" y="247062"/>
                  </a:lnTo>
                  <a:lnTo>
                    <a:pt x="2941" y="305908"/>
                  </a:lnTo>
                  <a:lnTo>
                    <a:pt x="0" y="336550"/>
                  </a:lnTo>
                  <a:lnTo>
                    <a:pt x="2941" y="367191"/>
                  </a:lnTo>
                  <a:lnTo>
                    <a:pt x="25707" y="426037"/>
                  </a:lnTo>
                  <a:lnTo>
                    <a:pt x="69294" y="480845"/>
                  </a:lnTo>
                  <a:lnTo>
                    <a:pt x="98260" y="506438"/>
                  </a:lnTo>
                  <a:lnTo>
                    <a:pt x="131670" y="530665"/>
                  </a:lnTo>
                  <a:lnTo>
                    <a:pt x="169269" y="553408"/>
                  </a:lnTo>
                  <a:lnTo>
                    <a:pt x="210804" y="574548"/>
                  </a:lnTo>
                  <a:lnTo>
                    <a:pt x="256020" y="593966"/>
                  </a:lnTo>
                  <a:lnTo>
                    <a:pt x="304665" y="611544"/>
                  </a:lnTo>
                  <a:lnTo>
                    <a:pt x="356484" y="627163"/>
                  </a:lnTo>
                  <a:lnTo>
                    <a:pt x="411223" y="640705"/>
                  </a:lnTo>
                  <a:lnTo>
                    <a:pt x="468628" y="652051"/>
                  </a:lnTo>
                  <a:lnTo>
                    <a:pt x="528446" y="661082"/>
                  </a:lnTo>
                  <a:lnTo>
                    <a:pt x="590422" y="667679"/>
                  </a:lnTo>
                  <a:lnTo>
                    <a:pt x="654303" y="671725"/>
                  </a:lnTo>
                  <a:lnTo>
                    <a:pt x="719835" y="673100"/>
                  </a:lnTo>
                  <a:lnTo>
                    <a:pt x="785369" y="671725"/>
                  </a:lnTo>
                  <a:lnTo>
                    <a:pt x="849253" y="667679"/>
                  </a:lnTo>
                  <a:lnTo>
                    <a:pt x="911234" y="661082"/>
                  </a:lnTo>
                  <a:lnTo>
                    <a:pt x="971059" y="652051"/>
                  </a:lnTo>
                  <a:lnTo>
                    <a:pt x="1028472" y="640705"/>
                  </a:lnTo>
                  <a:lnTo>
                    <a:pt x="1083220" y="627163"/>
                  </a:lnTo>
                  <a:lnTo>
                    <a:pt x="1135049" y="611544"/>
                  </a:lnTo>
                  <a:lnTo>
                    <a:pt x="1183704" y="593966"/>
                  </a:lnTo>
                  <a:lnTo>
                    <a:pt x="1228931" y="574547"/>
                  </a:lnTo>
                  <a:lnTo>
                    <a:pt x="1270476" y="553408"/>
                  </a:lnTo>
                  <a:lnTo>
                    <a:pt x="1308086" y="530665"/>
                  </a:lnTo>
                  <a:lnTo>
                    <a:pt x="1341505" y="506438"/>
                  </a:lnTo>
                  <a:lnTo>
                    <a:pt x="1370480" y="480845"/>
                  </a:lnTo>
                  <a:lnTo>
                    <a:pt x="1414082" y="426037"/>
                  </a:lnTo>
                  <a:lnTo>
                    <a:pt x="1436856" y="367191"/>
                  </a:lnTo>
                  <a:lnTo>
                    <a:pt x="1439799" y="336550"/>
                  </a:lnTo>
                  <a:lnTo>
                    <a:pt x="1436856" y="305908"/>
                  </a:lnTo>
                  <a:lnTo>
                    <a:pt x="1414082" y="247062"/>
                  </a:lnTo>
                  <a:lnTo>
                    <a:pt x="1370480" y="192254"/>
                  </a:lnTo>
                  <a:lnTo>
                    <a:pt x="1341505" y="166661"/>
                  </a:lnTo>
                  <a:lnTo>
                    <a:pt x="1308086" y="142434"/>
                  </a:lnTo>
                  <a:lnTo>
                    <a:pt x="1270476" y="119691"/>
                  </a:lnTo>
                  <a:lnTo>
                    <a:pt x="1228931" y="98551"/>
                  </a:lnTo>
                  <a:lnTo>
                    <a:pt x="1183704" y="79133"/>
                  </a:lnTo>
                  <a:lnTo>
                    <a:pt x="1135049" y="61555"/>
                  </a:lnTo>
                  <a:lnTo>
                    <a:pt x="1083220" y="45936"/>
                  </a:lnTo>
                  <a:lnTo>
                    <a:pt x="1028472" y="32394"/>
                  </a:lnTo>
                  <a:lnTo>
                    <a:pt x="971059" y="21048"/>
                  </a:lnTo>
                  <a:lnTo>
                    <a:pt x="911234" y="12017"/>
                  </a:lnTo>
                  <a:lnTo>
                    <a:pt x="849253" y="5420"/>
                  </a:lnTo>
                  <a:lnTo>
                    <a:pt x="785369" y="1374"/>
                  </a:lnTo>
                  <a:lnTo>
                    <a:pt x="719835" y="0"/>
                  </a:lnTo>
                  <a:close/>
                </a:path>
              </a:pathLst>
            </a:custGeom>
            <a:solidFill>
              <a:srgbClr val="BADFE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6516751" y="4508500"/>
              <a:ext cx="1440180" cy="673100"/>
            </a:xfrm>
            <a:custGeom>
              <a:avLst/>
              <a:gdLst/>
              <a:ahLst/>
              <a:cxnLst/>
              <a:rect l="l" t="t" r="r" b="b"/>
              <a:pathLst>
                <a:path w="1440179" h="673100">
                  <a:moveTo>
                    <a:pt x="0" y="336550"/>
                  </a:moveTo>
                  <a:lnTo>
                    <a:pt x="11594" y="276039"/>
                  </a:lnTo>
                  <a:lnTo>
                    <a:pt x="45025" y="219093"/>
                  </a:lnTo>
                  <a:lnTo>
                    <a:pt x="98260" y="166661"/>
                  </a:lnTo>
                  <a:lnTo>
                    <a:pt x="131670" y="142434"/>
                  </a:lnTo>
                  <a:lnTo>
                    <a:pt x="169269" y="119691"/>
                  </a:lnTo>
                  <a:lnTo>
                    <a:pt x="210804" y="98552"/>
                  </a:lnTo>
                  <a:lnTo>
                    <a:pt x="256020" y="79133"/>
                  </a:lnTo>
                  <a:lnTo>
                    <a:pt x="304665" y="61555"/>
                  </a:lnTo>
                  <a:lnTo>
                    <a:pt x="356484" y="45936"/>
                  </a:lnTo>
                  <a:lnTo>
                    <a:pt x="411223" y="32394"/>
                  </a:lnTo>
                  <a:lnTo>
                    <a:pt x="468628" y="21048"/>
                  </a:lnTo>
                  <a:lnTo>
                    <a:pt x="528446" y="12017"/>
                  </a:lnTo>
                  <a:lnTo>
                    <a:pt x="590422" y="5420"/>
                  </a:lnTo>
                  <a:lnTo>
                    <a:pt x="654303" y="1374"/>
                  </a:lnTo>
                  <a:lnTo>
                    <a:pt x="719835" y="0"/>
                  </a:lnTo>
                  <a:lnTo>
                    <a:pt x="785369" y="1374"/>
                  </a:lnTo>
                  <a:lnTo>
                    <a:pt x="849253" y="5420"/>
                  </a:lnTo>
                  <a:lnTo>
                    <a:pt x="911234" y="12017"/>
                  </a:lnTo>
                  <a:lnTo>
                    <a:pt x="971059" y="21048"/>
                  </a:lnTo>
                  <a:lnTo>
                    <a:pt x="1028472" y="32394"/>
                  </a:lnTo>
                  <a:lnTo>
                    <a:pt x="1083220" y="45936"/>
                  </a:lnTo>
                  <a:lnTo>
                    <a:pt x="1135049" y="61555"/>
                  </a:lnTo>
                  <a:lnTo>
                    <a:pt x="1183704" y="79133"/>
                  </a:lnTo>
                  <a:lnTo>
                    <a:pt x="1228931" y="98551"/>
                  </a:lnTo>
                  <a:lnTo>
                    <a:pt x="1270476" y="119691"/>
                  </a:lnTo>
                  <a:lnTo>
                    <a:pt x="1308086" y="142434"/>
                  </a:lnTo>
                  <a:lnTo>
                    <a:pt x="1341505" y="166661"/>
                  </a:lnTo>
                  <a:lnTo>
                    <a:pt x="1370480" y="192254"/>
                  </a:lnTo>
                  <a:lnTo>
                    <a:pt x="1414082" y="247062"/>
                  </a:lnTo>
                  <a:lnTo>
                    <a:pt x="1436856" y="305908"/>
                  </a:lnTo>
                  <a:lnTo>
                    <a:pt x="1439799" y="336550"/>
                  </a:lnTo>
                  <a:lnTo>
                    <a:pt x="1436856" y="367191"/>
                  </a:lnTo>
                  <a:lnTo>
                    <a:pt x="1414082" y="426037"/>
                  </a:lnTo>
                  <a:lnTo>
                    <a:pt x="1370480" y="480845"/>
                  </a:lnTo>
                  <a:lnTo>
                    <a:pt x="1341505" y="506438"/>
                  </a:lnTo>
                  <a:lnTo>
                    <a:pt x="1308086" y="530665"/>
                  </a:lnTo>
                  <a:lnTo>
                    <a:pt x="1270476" y="553408"/>
                  </a:lnTo>
                  <a:lnTo>
                    <a:pt x="1228931" y="574547"/>
                  </a:lnTo>
                  <a:lnTo>
                    <a:pt x="1183704" y="593966"/>
                  </a:lnTo>
                  <a:lnTo>
                    <a:pt x="1135049" y="611544"/>
                  </a:lnTo>
                  <a:lnTo>
                    <a:pt x="1083220" y="627163"/>
                  </a:lnTo>
                  <a:lnTo>
                    <a:pt x="1028472" y="640705"/>
                  </a:lnTo>
                  <a:lnTo>
                    <a:pt x="971059" y="652051"/>
                  </a:lnTo>
                  <a:lnTo>
                    <a:pt x="911234" y="661082"/>
                  </a:lnTo>
                  <a:lnTo>
                    <a:pt x="849253" y="667679"/>
                  </a:lnTo>
                  <a:lnTo>
                    <a:pt x="785369" y="671725"/>
                  </a:lnTo>
                  <a:lnTo>
                    <a:pt x="719835" y="673100"/>
                  </a:lnTo>
                  <a:lnTo>
                    <a:pt x="654303" y="671725"/>
                  </a:lnTo>
                  <a:lnTo>
                    <a:pt x="590422" y="667679"/>
                  </a:lnTo>
                  <a:lnTo>
                    <a:pt x="528446" y="661082"/>
                  </a:lnTo>
                  <a:lnTo>
                    <a:pt x="468628" y="652051"/>
                  </a:lnTo>
                  <a:lnTo>
                    <a:pt x="411223" y="640705"/>
                  </a:lnTo>
                  <a:lnTo>
                    <a:pt x="356484" y="627163"/>
                  </a:lnTo>
                  <a:lnTo>
                    <a:pt x="304665" y="611544"/>
                  </a:lnTo>
                  <a:lnTo>
                    <a:pt x="256020" y="593966"/>
                  </a:lnTo>
                  <a:lnTo>
                    <a:pt x="210804" y="574548"/>
                  </a:lnTo>
                  <a:lnTo>
                    <a:pt x="169269" y="553408"/>
                  </a:lnTo>
                  <a:lnTo>
                    <a:pt x="131670" y="530665"/>
                  </a:lnTo>
                  <a:lnTo>
                    <a:pt x="98260" y="506438"/>
                  </a:lnTo>
                  <a:lnTo>
                    <a:pt x="69294" y="480845"/>
                  </a:lnTo>
                  <a:lnTo>
                    <a:pt x="25707" y="426037"/>
                  </a:lnTo>
                  <a:lnTo>
                    <a:pt x="2941" y="367191"/>
                  </a:lnTo>
                  <a:lnTo>
                    <a:pt x="0" y="33655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7305548" y="4002659"/>
              <a:ext cx="368300" cy="795020"/>
            </a:xfrm>
            <a:custGeom>
              <a:avLst/>
              <a:gdLst/>
              <a:ahLst/>
              <a:cxnLst/>
              <a:rect l="l" t="t" r="r" b="b"/>
              <a:pathLst>
                <a:path w="368300" h="795020">
                  <a:moveTo>
                    <a:pt x="0" y="709676"/>
                  </a:moveTo>
                  <a:lnTo>
                    <a:pt x="3301" y="794766"/>
                  </a:lnTo>
                  <a:lnTo>
                    <a:pt x="69469" y="741045"/>
                  </a:lnTo>
                  <a:lnTo>
                    <a:pt x="66093" y="739521"/>
                  </a:lnTo>
                  <a:lnTo>
                    <a:pt x="35305" y="739521"/>
                  </a:lnTo>
                  <a:lnTo>
                    <a:pt x="23749" y="734314"/>
                  </a:lnTo>
                  <a:lnTo>
                    <a:pt x="28979" y="722761"/>
                  </a:lnTo>
                  <a:lnTo>
                    <a:pt x="0" y="709676"/>
                  </a:lnTo>
                  <a:close/>
                </a:path>
                <a:path w="368300" h="795020">
                  <a:moveTo>
                    <a:pt x="28979" y="722761"/>
                  </a:moveTo>
                  <a:lnTo>
                    <a:pt x="23749" y="734314"/>
                  </a:lnTo>
                  <a:lnTo>
                    <a:pt x="35305" y="739521"/>
                  </a:lnTo>
                  <a:lnTo>
                    <a:pt x="40533" y="727979"/>
                  </a:lnTo>
                  <a:lnTo>
                    <a:pt x="28979" y="722761"/>
                  </a:lnTo>
                  <a:close/>
                </a:path>
                <a:path w="368300" h="795020">
                  <a:moveTo>
                    <a:pt x="40533" y="727979"/>
                  </a:moveTo>
                  <a:lnTo>
                    <a:pt x="35305" y="739521"/>
                  </a:lnTo>
                  <a:lnTo>
                    <a:pt x="66093" y="739521"/>
                  </a:lnTo>
                  <a:lnTo>
                    <a:pt x="40533" y="727979"/>
                  </a:lnTo>
                  <a:close/>
                </a:path>
                <a:path w="368300" h="795020">
                  <a:moveTo>
                    <a:pt x="356234" y="0"/>
                  </a:moveTo>
                  <a:lnTo>
                    <a:pt x="28979" y="722761"/>
                  </a:lnTo>
                  <a:lnTo>
                    <a:pt x="40533" y="727979"/>
                  </a:lnTo>
                  <a:lnTo>
                    <a:pt x="367919" y="5207"/>
                  </a:lnTo>
                  <a:lnTo>
                    <a:pt x="35623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" name="object 16" descr=""/>
          <p:cNvGrpSpPr/>
          <p:nvPr/>
        </p:nvGrpSpPr>
        <p:grpSpPr>
          <a:xfrm>
            <a:off x="2190813" y="2705100"/>
            <a:ext cx="4114800" cy="3543300"/>
            <a:chOff x="2190813" y="2705100"/>
            <a:chExt cx="4114800" cy="3543300"/>
          </a:xfrm>
        </p:grpSpPr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10276" y="5666953"/>
              <a:ext cx="69850" cy="6709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52926" y="5673725"/>
              <a:ext cx="80961" cy="7143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48451" y="5765800"/>
              <a:ext cx="77786" cy="69850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3670300" y="6174930"/>
              <a:ext cx="85090" cy="73660"/>
            </a:xfrm>
            <a:custGeom>
              <a:avLst/>
              <a:gdLst/>
              <a:ahLst/>
              <a:cxnLst/>
              <a:rect l="l" t="t" r="r" b="b"/>
              <a:pathLst>
                <a:path w="85089" h="73660">
                  <a:moveTo>
                    <a:pt x="43179" y="0"/>
                  </a:moveTo>
                  <a:lnTo>
                    <a:pt x="0" y="73469"/>
                  </a:lnTo>
                  <a:lnTo>
                    <a:pt x="84709" y="63880"/>
                  </a:lnTo>
                  <a:lnTo>
                    <a:pt x="4317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5796026" y="4437126"/>
              <a:ext cx="504825" cy="574675"/>
            </a:xfrm>
            <a:custGeom>
              <a:avLst/>
              <a:gdLst/>
              <a:ahLst/>
              <a:cxnLst/>
              <a:rect l="l" t="t" r="r" b="b"/>
              <a:pathLst>
                <a:path w="504825" h="574675">
                  <a:moveTo>
                    <a:pt x="252349" y="0"/>
                  </a:moveTo>
                  <a:lnTo>
                    <a:pt x="206968" y="4625"/>
                  </a:lnTo>
                  <a:lnTo>
                    <a:pt x="164265" y="17961"/>
                  </a:lnTo>
                  <a:lnTo>
                    <a:pt x="124949" y="39200"/>
                  </a:lnTo>
                  <a:lnTo>
                    <a:pt x="89731" y="67532"/>
                  </a:lnTo>
                  <a:lnTo>
                    <a:pt x="59323" y="102148"/>
                  </a:lnTo>
                  <a:lnTo>
                    <a:pt x="34435" y="142240"/>
                  </a:lnTo>
                  <a:lnTo>
                    <a:pt x="15778" y="186997"/>
                  </a:lnTo>
                  <a:lnTo>
                    <a:pt x="4063" y="235611"/>
                  </a:lnTo>
                  <a:lnTo>
                    <a:pt x="0" y="287274"/>
                  </a:lnTo>
                  <a:lnTo>
                    <a:pt x="4063" y="338940"/>
                  </a:lnTo>
                  <a:lnTo>
                    <a:pt x="15778" y="387566"/>
                  </a:lnTo>
                  <a:lnTo>
                    <a:pt x="34435" y="432340"/>
                  </a:lnTo>
                  <a:lnTo>
                    <a:pt x="59323" y="472452"/>
                  </a:lnTo>
                  <a:lnTo>
                    <a:pt x="89731" y="507089"/>
                  </a:lnTo>
                  <a:lnTo>
                    <a:pt x="124949" y="535441"/>
                  </a:lnTo>
                  <a:lnTo>
                    <a:pt x="164265" y="556697"/>
                  </a:lnTo>
                  <a:lnTo>
                    <a:pt x="206968" y="570045"/>
                  </a:lnTo>
                  <a:lnTo>
                    <a:pt x="252349" y="574675"/>
                  </a:lnTo>
                  <a:lnTo>
                    <a:pt x="297733" y="570045"/>
                  </a:lnTo>
                  <a:lnTo>
                    <a:pt x="340449" y="556697"/>
                  </a:lnTo>
                  <a:lnTo>
                    <a:pt x="379781" y="535441"/>
                  </a:lnTo>
                  <a:lnTo>
                    <a:pt x="415019" y="507089"/>
                  </a:lnTo>
                  <a:lnTo>
                    <a:pt x="445448" y="472452"/>
                  </a:lnTo>
                  <a:lnTo>
                    <a:pt x="470356" y="432340"/>
                  </a:lnTo>
                  <a:lnTo>
                    <a:pt x="489030" y="387566"/>
                  </a:lnTo>
                  <a:lnTo>
                    <a:pt x="500757" y="338940"/>
                  </a:lnTo>
                  <a:lnTo>
                    <a:pt x="504825" y="287274"/>
                  </a:lnTo>
                  <a:lnTo>
                    <a:pt x="500757" y="235611"/>
                  </a:lnTo>
                  <a:lnTo>
                    <a:pt x="489030" y="186997"/>
                  </a:lnTo>
                  <a:lnTo>
                    <a:pt x="470356" y="142240"/>
                  </a:lnTo>
                  <a:lnTo>
                    <a:pt x="445448" y="102148"/>
                  </a:lnTo>
                  <a:lnTo>
                    <a:pt x="415019" y="67532"/>
                  </a:lnTo>
                  <a:lnTo>
                    <a:pt x="379781" y="39200"/>
                  </a:lnTo>
                  <a:lnTo>
                    <a:pt x="340449" y="17961"/>
                  </a:lnTo>
                  <a:lnTo>
                    <a:pt x="297733" y="4625"/>
                  </a:lnTo>
                  <a:lnTo>
                    <a:pt x="252349" y="0"/>
                  </a:lnTo>
                  <a:close/>
                </a:path>
              </a:pathLst>
            </a:custGeom>
            <a:solidFill>
              <a:srgbClr val="BADFE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5796026" y="4437126"/>
              <a:ext cx="504825" cy="574675"/>
            </a:xfrm>
            <a:custGeom>
              <a:avLst/>
              <a:gdLst/>
              <a:ahLst/>
              <a:cxnLst/>
              <a:rect l="l" t="t" r="r" b="b"/>
              <a:pathLst>
                <a:path w="504825" h="574675">
                  <a:moveTo>
                    <a:pt x="0" y="287274"/>
                  </a:moveTo>
                  <a:lnTo>
                    <a:pt x="4063" y="235611"/>
                  </a:lnTo>
                  <a:lnTo>
                    <a:pt x="15778" y="186997"/>
                  </a:lnTo>
                  <a:lnTo>
                    <a:pt x="34435" y="142240"/>
                  </a:lnTo>
                  <a:lnTo>
                    <a:pt x="59323" y="102148"/>
                  </a:lnTo>
                  <a:lnTo>
                    <a:pt x="89731" y="67532"/>
                  </a:lnTo>
                  <a:lnTo>
                    <a:pt x="124949" y="39200"/>
                  </a:lnTo>
                  <a:lnTo>
                    <a:pt x="164265" y="17961"/>
                  </a:lnTo>
                  <a:lnTo>
                    <a:pt x="206968" y="4625"/>
                  </a:lnTo>
                  <a:lnTo>
                    <a:pt x="252349" y="0"/>
                  </a:lnTo>
                  <a:lnTo>
                    <a:pt x="297733" y="4625"/>
                  </a:lnTo>
                  <a:lnTo>
                    <a:pt x="340449" y="17961"/>
                  </a:lnTo>
                  <a:lnTo>
                    <a:pt x="379781" y="39200"/>
                  </a:lnTo>
                  <a:lnTo>
                    <a:pt x="415019" y="67532"/>
                  </a:lnTo>
                  <a:lnTo>
                    <a:pt x="445448" y="102148"/>
                  </a:lnTo>
                  <a:lnTo>
                    <a:pt x="470356" y="142240"/>
                  </a:lnTo>
                  <a:lnTo>
                    <a:pt x="489030" y="186997"/>
                  </a:lnTo>
                  <a:lnTo>
                    <a:pt x="500757" y="235611"/>
                  </a:lnTo>
                  <a:lnTo>
                    <a:pt x="504825" y="287274"/>
                  </a:lnTo>
                  <a:lnTo>
                    <a:pt x="500757" y="338940"/>
                  </a:lnTo>
                  <a:lnTo>
                    <a:pt x="489030" y="387566"/>
                  </a:lnTo>
                  <a:lnTo>
                    <a:pt x="470356" y="432340"/>
                  </a:lnTo>
                  <a:lnTo>
                    <a:pt x="445448" y="472452"/>
                  </a:lnTo>
                  <a:lnTo>
                    <a:pt x="415019" y="507089"/>
                  </a:lnTo>
                  <a:lnTo>
                    <a:pt x="379781" y="535441"/>
                  </a:lnTo>
                  <a:lnTo>
                    <a:pt x="340449" y="556697"/>
                  </a:lnTo>
                  <a:lnTo>
                    <a:pt x="297733" y="570045"/>
                  </a:lnTo>
                  <a:lnTo>
                    <a:pt x="252349" y="574675"/>
                  </a:lnTo>
                  <a:lnTo>
                    <a:pt x="206968" y="570045"/>
                  </a:lnTo>
                  <a:lnTo>
                    <a:pt x="164265" y="556697"/>
                  </a:lnTo>
                  <a:lnTo>
                    <a:pt x="124949" y="535441"/>
                  </a:lnTo>
                  <a:lnTo>
                    <a:pt x="89731" y="507089"/>
                  </a:lnTo>
                  <a:lnTo>
                    <a:pt x="59323" y="472452"/>
                  </a:lnTo>
                  <a:lnTo>
                    <a:pt x="34435" y="432340"/>
                  </a:lnTo>
                  <a:lnTo>
                    <a:pt x="15778" y="387566"/>
                  </a:lnTo>
                  <a:lnTo>
                    <a:pt x="4063" y="338940"/>
                  </a:lnTo>
                  <a:lnTo>
                    <a:pt x="0" y="287274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4782439" y="2705100"/>
              <a:ext cx="1158240" cy="1948180"/>
            </a:xfrm>
            <a:custGeom>
              <a:avLst/>
              <a:gdLst/>
              <a:ahLst/>
              <a:cxnLst/>
              <a:rect l="l" t="t" r="r" b="b"/>
              <a:pathLst>
                <a:path w="1158239" h="1948179">
                  <a:moveTo>
                    <a:pt x="1113638" y="1885520"/>
                  </a:moveTo>
                  <a:lnTo>
                    <a:pt x="1086358" y="1901698"/>
                  </a:lnTo>
                  <a:lnTo>
                    <a:pt x="1157986" y="1947799"/>
                  </a:lnTo>
                  <a:lnTo>
                    <a:pt x="1154304" y="1896491"/>
                  </a:lnTo>
                  <a:lnTo>
                    <a:pt x="1120139" y="1896491"/>
                  </a:lnTo>
                  <a:lnTo>
                    <a:pt x="1113638" y="1885520"/>
                  </a:lnTo>
                  <a:close/>
                </a:path>
                <a:path w="1158239" h="1948179">
                  <a:moveTo>
                    <a:pt x="1124560" y="1879043"/>
                  </a:moveTo>
                  <a:lnTo>
                    <a:pt x="1113638" y="1885520"/>
                  </a:lnTo>
                  <a:lnTo>
                    <a:pt x="1120139" y="1896491"/>
                  </a:lnTo>
                  <a:lnTo>
                    <a:pt x="1131062" y="1890014"/>
                  </a:lnTo>
                  <a:lnTo>
                    <a:pt x="1124560" y="1879043"/>
                  </a:lnTo>
                  <a:close/>
                </a:path>
                <a:path w="1158239" h="1948179">
                  <a:moveTo>
                    <a:pt x="1151889" y="1862836"/>
                  </a:moveTo>
                  <a:lnTo>
                    <a:pt x="1124560" y="1879043"/>
                  </a:lnTo>
                  <a:lnTo>
                    <a:pt x="1131062" y="1890014"/>
                  </a:lnTo>
                  <a:lnTo>
                    <a:pt x="1120139" y="1896491"/>
                  </a:lnTo>
                  <a:lnTo>
                    <a:pt x="1154304" y="1896491"/>
                  </a:lnTo>
                  <a:lnTo>
                    <a:pt x="1151889" y="1862836"/>
                  </a:lnTo>
                  <a:close/>
                </a:path>
                <a:path w="1158239" h="1948179">
                  <a:moveTo>
                    <a:pt x="10922" y="0"/>
                  </a:moveTo>
                  <a:lnTo>
                    <a:pt x="0" y="6350"/>
                  </a:lnTo>
                  <a:lnTo>
                    <a:pt x="1113638" y="1885520"/>
                  </a:lnTo>
                  <a:lnTo>
                    <a:pt x="1124560" y="1879043"/>
                  </a:lnTo>
                  <a:lnTo>
                    <a:pt x="1092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2195576" y="5589587"/>
              <a:ext cx="431800" cy="215900"/>
            </a:xfrm>
            <a:custGeom>
              <a:avLst/>
              <a:gdLst/>
              <a:ahLst/>
              <a:cxnLst/>
              <a:rect l="l" t="t" r="r" b="b"/>
              <a:pathLst>
                <a:path w="431800" h="215900">
                  <a:moveTo>
                    <a:pt x="215900" y="0"/>
                  </a:moveTo>
                  <a:lnTo>
                    <a:pt x="158500" y="3856"/>
                  </a:lnTo>
                  <a:lnTo>
                    <a:pt x="106924" y="14739"/>
                  </a:lnTo>
                  <a:lnTo>
                    <a:pt x="63230" y="31619"/>
                  </a:lnTo>
                  <a:lnTo>
                    <a:pt x="29473" y="53467"/>
                  </a:lnTo>
                  <a:lnTo>
                    <a:pt x="0" y="107950"/>
                  </a:lnTo>
                  <a:lnTo>
                    <a:pt x="7711" y="136645"/>
                  </a:lnTo>
                  <a:lnTo>
                    <a:pt x="63230" y="184280"/>
                  </a:lnTo>
                  <a:lnTo>
                    <a:pt x="106924" y="201160"/>
                  </a:lnTo>
                  <a:lnTo>
                    <a:pt x="158500" y="212043"/>
                  </a:lnTo>
                  <a:lnTo>
                    <a:pt x="215900" y="215900"/>
                  </a:lnTo>
                  <a:lnTo>
                    <a:pt x="273255" y="212043"/>
                  </a:lnTo>
                  <a:lnTo>
                    <a:pt x="324818" y="201160"/>
                  </a:lnTo>
                  <a:lnTo>
                    <a:pt x="368522" y="184280"/>
                  </a:lnTo>
                  <a:lnTo>
                    <a:pt x="402298" y="162432"/>
                  </a:lnTo>
                  <a:lnTo>
                    <a:pt x="431800" y="107950"/>
                  </a:lnTo>
                  <a:lnTo>
                    <a:pt x="424080" y="79254"/>
                  </a:lnTo>
                  <a:lnTo>
                    <a:pt x="368522" y="31619"/>
                  </a:lnTo>
                  <a:lnTo>
                    <a:pt x="324818" y="14739"/>
                  </a:lnTo>
                  <a:lnTo>
                    <a:pt x="273255" y="3856"/>
                  </a:lnTo>
                  <a:lnTo>
                    <a:pt x="215900" y="0"/>
                  </a:lnTo>
                  <a:close/>
                </a:path>
              </a:pathLst>
            </a:custGeom>
            <a:solidFill>
              <a:srgbClr val="BADFE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2195576" y="5589587"/>
              <a:ext cx="431800" cy="215900"/>
            </a:xfrm>
            <a:custGeom>
              <a:avLst/>
              <a:gdLst/>
              <a:ahLst/>
              <a:cxnLst/>
              <a:rect l="l" t="t" r="r" b="b"/>
              <a:pathLst>
                <a:path w="431800" h="215900">
                  <a:moveTo>
                    <a:pt x="0" y="107950"/>
                  </a:moveTo>
                  <a:lnTo>
                    <a:pt x="29473" y="53467"/>
                  </a:lnTo>
                  <a:lnTo>
                    <a:pt x="63230" y="31619"/>
                  </a:lnTo>
                  <a:lnTo>
                    <a:pt x="106924" y="14739"/>
                  </a:lnTo>
                  <a:lnTo>
                    <a:pt x="158500" y="3856"/>
                  </a:lnTo>
                  <a:lnTo>
                    <a:pt x="215900" y="0"/>
                  </a:lnTo>
                  <a:lnTo>
                    <a:pt x="273255" y="3856"/>
                  </a:lnTo>
                  <a:lnTo>
                    <a:pt x="324818" y="14739"/>
                  </a:lnTo>
                  <a:lnTo>
                    <a:pt x="368522" y="31619"/>
                  </a:lnTo>
                  <a:lnTo>
                    <a:pt x="402298" y="53467"/>
                  </a:lnTo>
                  <a:lnTo>
                    <a:pt x="431800" y="107950"/>
                  </a:lnTo>
                  <a:lnTo>
                    <a:pt x="424080" y="136645"/>
                  </a:lnTo>
                  <a:lnTo>
                    <a:pt x="368522" y="184280"/>
                  </a:lnTo>
                  <a:lnTo>
                    <a:pt x="324818" y="201160"/>
                  </a:lnTo>
                  <a:lnTo>
                    <a:pt x="273255" y="212043"/>
                  </a:lnTo>
                  <a:lnTo>
                    <a:pt x="215900" y="215900"/>
                  </a:lnTo>
                  <a:lnTo>
                    <a:pt x="158500" y="212043"/>
                  </a:lnTo>
                  <a:lnTo>
                    <a:pt x="106924" y="201160"/>
                  </a:lnTo>
                  <a:lnTo>
                    <a:pt x="63230" y="184280"/>
                  </a:lnTo>
                  <a:lnTo>
                    <a:pt x="29473" y="162432"/>
                  </a:lnTo>
                  <a:lnTo>
                    <a:pt x="0" y="10795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2459228" y="5661025"/>
              <a:ext cx="102870" cy="433070"/>
            </a:xfrm>
            <a:custGeom>
              <a:avLst/>
              <a:gdLst/>
              <a:ahLst/>
              <a:cxnLst/>
              <a:rect l="l" t="t" r="r" b="b"/>
              <a:pathLst>
                <a:path w="102869" h="433070">
                  <a:moveTo>
                    <a:pt x="43857" y="74141"/>
                  </a:moveTo>
                  <a:lnTo>
                    <a:pt x="31407" y="76200"/>
                  </a:lnTo>
                  <a:lnTo>
                    <a:pt x="90424" y="432841"/>
                  </a:lnTo>
                  <a:lnTo>
                    <a:pt x="102870" y="430758"/>
                  </a:lnTo>
                  <a:lnTo>
                    <a:pt x="43857" y="74141"/>
                  </a:lnTo>
                  <a:close/>
                </a:path>
                <a:path w="102869" h="433070">
                  <a:moveTo>
                    <a:pt x="25273" y="0"/>
                  </a:moveTo>
                  <a:lnTo>
                    <a:pt x="0" y="81394"/>
                  </a:lnTo>
                  <a:lnTo>
                    <a:pt x="31407" y="76200"/>
                  </a:lnTo>
                  <a:lnTo>
                    <a:pt x="29337" y="63690"/>
                  </a:lnTo>
                  <a:lnTo>
                    <a:pt x="41783" y="61607"/>
                  </a:lnTo>
                  <a:lnTo>
                    <a:pt x="69861" y="61607"/>
                  </a:lnTo>
                  <a:lnTo>
                    <a:pt x="25273" y="0"/>
                  </a:lnTo>
                  <a:close/>
                </a:path>
                <a:path w="102869" h="433070">
                  <a:moveTo>
                    <a:pt x="41783" y="61607"/>
                  </a:moveTo>
                  <a:lnTo>
                    <a:pt x="29337" y="63690"/>
                  </a:lnTo>
                  <a:lnTo>
                    <a:pt x="31407" y="76200"/>
                  </a:lnTo>
                  <a:lnTo>
                    <a:pt x="43857" y="74141"/>
                  </a:lnTo>
                  <a:lnTo>
                    <a:pt x="41783" y="61607"/>
                  </a:lnTo>
                  <a:close/>
                </a:path>
                <a:path w="102869" h="433070">
                  <a:moveTo>
                    <a:pt x="69861" y="61607"/>
                  </a:moveTo>
                  <a:lnTo>
                    <a:pt x="41783" y="61607"/>
                  </a:lnTo>
                  <a:lnTo>
                    <a:pt x="43857" y="74141"/>
                  </a:lnTo>
                  <a:lnTo>
                    <a:pt x="75184" y="68961"/>
                  </a:lnTo>
                  <a:lnTo>
                    <a:pt x="69861" y="616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761101" cy="43211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2725" y="4291076"/>
              <a:ext cx="3851275" cy="256692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184650"/>
              <a:ext cx="3564001" cy="267335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928105" y="1598803"/>
            <a:ext cx="213423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Verdana"/>
                <a:cs typeface="Verdana"/>
              </a:rPr>
              <a:t>PLUVISILVA</a:t>
            </a:r>
            <a:endParaRPr sz="24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304800"/>
            <a:ext cx="5715000" cy="4507103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2974975" y="5057394"/>
            <a:ext cx="26269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Bosques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pluviales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río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 spc="-30">
                <a:latin typeface="Arial MT"/>
                <a:cs typeface="Arial MT"/>
              </a:rPr>
              <a:t>Toa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12140" y="5727903"/>
            <a:ext cx="703135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30">
                <a:latin typeface="Arial Black"/>
                <a:cs typeface="Arial Black"/>
              </a:rPr>
              <a:t>PARQUE</a:t>
            </a:r>
            <a:r>
              <a:rPr dirty="0" sz="2800" spc="-190">
                <a:latin typeface="Arial Black"/>
                <a:cs typeface="Arial Black"/>
              </a:rPr>
              <a:t> </a:t>
            </a:r>
            <a:r>
              <a:rPr dirty="0" sz="2800">
                <a:latin typeface="Arial Black"/>
                <a:cs typeface="Arial Black"/>
              </a:rPr>
              <a:t>NACIONAL</a:t>
            </a:r>
            <a:r>
              <a:rPr dirty="0" sz="2800" spc="-200">
                <a:latin typeface="Arial Black"/>
                <a:cs typeface="Arial Black"/>
              </a:rPr>
              <a:t> </a:t>
            </a:r>
            <a:r>
              <a:rPr dirty="0" sz="2800" spc="-10">
                <a:latin typeface="Arial Black"/>
                <a:cs typeface="Arial Black"/>
              </a:rPr>
              <a:t>ALEJANDRO</a:t>
            </a:r>
            <a:r>
              <a:rPr dirty="0" sz="2800" spc="-190">
                <a:latin typeface="Arial Black"/>
                <a:cs typeface="Arial Black"/>
              </a:rPr>
              <a:t> </a:t>
            </a:r>
            <a:r>
              <a:rPr dirty="0" sz="2800" spc="-25">
                <a:latin typeface="Arial Black"/>
                <a:cs typeface="Arial Black"/>
              </a:rPr>
              <a:t>DE </a:t>
            </a:r>
            <a:r>
              <a:rPr dirty="0" sz="2800" spc="-10">
                <a:latin typeface="Arial Black"/>
                <a:cs typeface="Arial Black"/>
              </a:rPr>
              <a:t>HUMBOLDT</a:t>
            </a:r>
            <a:endParaRPr sz="2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187" y="0"/>
            <a:ext cx="7620000" cy="571500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547217" y="5813856"/>
            <a:ext cx="7725409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30">
                <a:latin typeface="Arial Black"/>
                <a:cs typeface="Arial Black"/>
              </a:rPr>
              <a:t>PARQUE</a:t>
            </a:r>
            <a:r>
              <a:rPr dirty="0" sz="3200" spc="-150">
                <a:latin typeface="Arial Black"/>
                <a:cs typeface="Arial Black"/>
              </a:rPr>
              <a:t> </a:t>
            </a:r>
            <a:r>
              <a:rPr dirty="0" sz="3200">
                <a:latin typeface="Arial Black"/>
                <a:cs typeface="Arial Black"/>
              </a:rPr>
              <a:t>NACIONAL</a:t>
            </a:r>
            <a:r>
              <a:rPr dirty="0" sz="3200" spc="-125">
                <a:latin typeface="Arial Black"/>
                <a:cs typeface="Arial Black"/>
              </a:rPr>
              <a:t> </a:t>
            </a:r>
            <a:r>
              <a:rPr dirty="0" sz="3200">
                <a:latin typeface="Arial Black"/>
                <a:cs typeface="Arial Black"/>
              </a:rPr>
              <a:t>LA</a:t>
            </a:r>
            <a:r>
              <a:rPr dirty="0" sz="3200" spc="-125">
                <a:latin typeface="Arial Black"/>
                <a:cs typeface="Arial Black"/>
              </a:rPr>
              <a:t> </a:t>
            </a:r>
            <a:r>
              <a:rPr dirty="0" sz="3200" spc="-60">
                <a:latin typeface="Arial Black"/>
                <a:cs typeface="Arial Black"/>
              </a:rPr>
              <a:t>BAYAMESA</a:t>
            </a:r>
            <a:endParaRPr sz="32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68676" y="307594"/>
            <a:ext cx="4409440" cy="136779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664845" marR="5080" indent="-65278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Parque </a:t>
            </a:r>
            <a:r>
              <a:rPr dirty="0" sz="4400" spc="-10"/>
              <a:t>Nacional </a:t>
            </a:r>
            <a:r>
              <a:rPr dirty="0" sz="4400"/>
              <a:t>Pico </a:t>
            </a:r>
            <a:r>
              <a:rPr dirty="0" sz="4400" spc="-10"/>
              <a:t>Cristal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347976"/>
            <a:ext cx="4038600" cy="302895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898652" y="5689193"/>
            <a:ext cx="20923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matorrales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pinares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19700" y="1676400"/>
            <a:ext cx="3092450" cy="212725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6307582" y="3888740"/>
            <a:ext cx="798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Pinares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364226" y="4292600"/>
            <a:ext cx="2952750" cy="22161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1179195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 </a:t>
            </a:r>
            <a:r>
              <a:rPr dirty="0" sz="4400" spc="-10"/>
              <a:t>Ecológica</a:t>
            </a:r>
            <a:endParaRPr sz="4400"/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62230" rIns="0" bIns="0" rtlCol="0" vert="horz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490"/>
              </a:spcBef>
              <a:buChar char="•"/>
              <a:tabLst>
                <a:tab pos="355600" algn="l"/>
              </a:tabLst>
            </a:pPr>
            <a:r>
              <a:rPr dirty="0" sz="3200"/>
              <a:t>Áreas</a:t>
            </a:r>
            <a:r>
              <a:rPr dirty="0" sz="3200" spc="-50"/>
              <a:t> </a:t>
            </a:r>
            <a:r>
              <a:rPr dirty="0" sz="3200"/>
              <a:t>terrestres,</a:t>
            </a:r>
            <a:r>
              <a:rPr dirty="0" sz="3200" spc="-75"/>
              <a:t> </a:t>
            </a:r>
            <a:r>
              <a:rPr dirty="0" sz="3200"/>
              <a:t>marinas</a:t>
            </a:r>
            <a:r>
              <a:rPr dirty="0" sz="3200" spc="-50"/>
              <a:t> </a:t>
            </a:r>
            <a:r>
              <a:rPr dirty="0" sz="3200"/>
              <a:t>o</a:t>
            </a:r>
            <a:r>
              <a:rPr dirty="0" sz="3200" spc="-60"/>
              <a:t> </a:t>
            </a:r>
            <a:r>
              <a:rPr dirty="0" sz="3200" spc="-25"/>
              <a:t>una </a:t>
            </a:r>
            <a:r>
              <a:rPr dirty="0" sz="3200"/>
              <a:t>combinación</a:t>
            </a:r>
            <a:r>
              <a:rPr dirty="0" sz="3200" spc="-65"/>
              <a:t> </a:t>
            </a:r>
            <a:r>
              <a:rPr dirty="0" sz="3200"/>
              <a:t>de</a:t>
            </a:r>
            <a:r>
              <a:rPr dirty="0" sz="3200" spc="-45"/>
              <a:t> </a:t>
            </a:r>
            <a:r>
              <a:rPr dirty="0" sz="3200"/>
              <a:t>ambas,</a:t>
            </a:r>
            <a:r>
              <a:rPr dirty="0" sz="3200" spc="-50"/>
              <a:t> </a:t>
            </a:r>
            <a:r>
              <a:rPr dirty="0" sz="3200"/>
              <a:t>en</a:t>
            </a:r>
            <a:r>
              <a:rPr dirty="0" sz="3200" spc="-45"/>
              <a:t> </a:t>
            </a:r>
            <a:r>
              <a:rPr dirty="0" sz="3200"/>
              <a:t>estado</a:t>
            </a:r>
            <a:r>
              <a:rPr dirty="0" sz="3200" spc="-50"/>
              <a:t> </a:t>
            </a:r>
            <a:r>
              <a:rPr dirty="0" sz="3200" spc="-10"/>
              <a:t>natural </a:t>
            </a:r>
            <a:r>
              <a:rPr dirty="0" sz="3200"/>
              <a:t>o</a:t>
            </a:r>
            <a:r>
              <a:rPr dirty="0" sz="3200" spc="-35"/>
              <a:t> </a:t>
            </a:r>
            <a:r>
              <a:rPr dirty="0" sz="3200"/>
              <a:t>seminatural,</a:t>
            </a:r>
            <a:r>
              <a:rPr dirty="0" sz="3200" spc="-50"/>
              <a:t> </a:t>
            </a:r>
            <a:r>
              <a:rPr dirty="0" sz="3200"/>
              <a:t>debe</a:t>
            </a:r>
            <a:r>
              <a:rPr dirty="0" sz="3200" spc="-55"/>
              <a:t> </a:t>
            </a:r>
            <a:r>
              <a:rPr dirty="0" sz="3200"/>
              <a:t>proteger</a:t>
            </a:r>
            <a:r>
              <a:rPr dirty="0" sz="3200" spc="-45"/>
              <a:t> </a:t>
            </a:r>
            <a:r>
              <a:rPr dirty="0" sz="3200"/>
              <a:t>la</a:t>
            </a:r>
            <a:r>
              <a:rPr dirty="0" sz="3200" spc="-45"/>
              <a:t> </a:t>
            </a:r>
            <a:r>
              <a:rPr dirty="0" sz="3200" spc="-10"/>
              <a:t>integridad </a:t>
            </a:r>
            <a:r>
              <a:rPr dirty="0" sz="3200"/>
              <a:t>ecológica</a:t>
            </a:r>
            <a:r>
              <a:rPr dirty="0" sz="3200" spc="-45"/>
              <a:t> </a:t>
            </a:r>
            <a:r>
              <a:rPr dirty="0" sz="3200"/>
              <a:t>de</a:t>
            </a:r>
            <a:r>
              <a:rPr dirty="0" sz="3200" spc="-30"/>
              <a:t> </a:t>
            </a:r>
            <a:r>
              <a:rPr dirty="0" sz="3200"/>
              <a:t>ecosistemas</a:t>
            </a:r>
            <a:r>
              <a:rPr dirty="0" sz="3200" spc="-55"/>
              <a:t> </a:t>
            </a:r>
            <a:r>
              <a:rPr dirty="0" sz="3200"/>
              <a:t>o</a:t>
            </a:r>
            <a:r>
              <a:rPr dirty="0" sz="3200" spc="-15"/>
              <a:t> </a:t>
            </a:r>
            <a:r>
              <a:rPr dirty="0" sz="3200"/>
              <a:t>parte</a:t>
            </a:r>
            <a:r>
              <a:rPr dirty="0" sz="3200" spc="-50"/>
              <a:t> </a:t>
            </a:r>
            <a:r>
              <a:rPr dirty="0" sz="3200"/>
              <a:t>de</a:t>
            </a:r>
            <a:r>
              <a:rPr dirty="0" sz="3200" spc="-25"/>
              <a:t> </a:t>
            </a:r>
            <a:r>
              <a:rPr dirty="0" sz="3200" spc="-10"/>
              <a:t>ellos, </a:t>
            </a:r>
            <a:r>
              <a:rPr dirty="0" sz="3200"/>
              <a:t>de</a:t>
            </a:r>
            <a:r>
              <a:rPr dirty="0" sz="3200" spc="-65"/>
              <a:t> </a:t>
            </a:r>
            <a:r>
              <a:rPr dirty="0" sz="3200"/>
              <a:t>importancia</a:t>
            </a:r>
            <a:r>
              <a:rPr dirty="0" sz="3200" spc="-65"/>
              <a:t> </a:t>
            </a:r>
            <a:r>
              <a:rPr dirty="0" sz="3200"/>
              <a:t>internacional,</a:t>
            </a:r>
            <a:r>
              <a:rPr dirty="0" sz="3200" spc="-80"/>
              <a:t> </a:t>
            </a:r>
            <a:r>
              <a:rPr dirty="0" sz="3200"/>
              <a:t>regional</a:t>
            </a:r>
            <a:r>
              <a:rPr dirty="0" sz="3200" spc="-65"/>
              <a:t> </a:t>
            </a:r>
            <a:r>
              <a:rPr dirty="0" sz="3200" spc="-50"/>
              <a:t>o </a:t>
            </a:r>
            <a:r>
              <a:rPr dirty="0" sz="3200"/>
              <a:t>nacional</a:t>
            </a:r>
            <a:r>
              <a:rPr dirty="0" sz="3200" spc="-60"/>
              <a:t> </a:t>
            </a:r>
            <a:r>
              <a:rPr dirty="0" sz="3200"/>
              <a:t>y</a:t>
            </a:r>
            <a:r>
              <a:rPr dirty="0" sz="3200" spc="-70"/>
              <a:t> </a:t>
            </a:r>
            <a:r>
              <a:rPr dirty="0" sz="3200"/>
              <a:t>manejada</a:t>
            </a:r>
            <a:r>
              <a:rPr dirty="0" sz="3200" spc="-55"/>
              <a:t> </a:t>
            </a:r>
            <a:r>
              <a:rPr dirty="0" sz="3200"/>
              <a:t>principalmente</a:t>
            </a:r>
            <a:r>
              <a:rPr dirty="0" sz="3200" spc="-80"/>
              <a:t> </a:t>
            </a:r>
            <a:r>
              <a:rPr dirty="0" sz="3200" spc="-25"/>
              <a:t>con </a:t>
            </a:r>
            <a:r>
              <a:rPr dirty="0" sz="3200"/>
              <a:t>fines</a:t>
            </a:r>
            <a:r>
              <a:rPr dirty="0" sz="3200" spc="-50"/>
              <a:t> </a:t>
            </a:r>
            <a:r>
              <a:rPr dirty="0" sz="3200"/>
              <a:t>de</a:t>
            </a:r>
            <a:r>
              <a:rPr dirty="0" sz="3200" spc="-35"/>
              <a:t> </a:t>
            </a:r>
            <a:r>
              <a:rPr dirty="0" sz="3200"/>
              <a:t>conservación</a:t>
            </a:r>
            <a:r>
              <a:rPr dirty="0" sz="3200" spc="-75"/>
              <a:t> </a:t>
            </a:r>
            <a:r>
              <a:rPr dirty="0" sz="3200"/>
              <a:t>de</a:t>
            </a:r>
            <a:r>
              <a:rPr dirty="0" sz="3200" spc="-30"/>
              <a:t> </a:t>
            </a:r>
            <a:r>
              <a:rPr dirty="0" sz="3200" spc="-10"/>
              <a:t>ecosistemas</a:t>
            </a:r>
            <a:endParaRPr sz="3200"/>
          </a:p>
          <a:p>
            <a:pPr marL="355600" marR="255270" indent="-342900">
              <a:lnSpc>
                <a:spcPts val="3460"/>
              </a:lnSpc>
              <a:spcBef>
                <a:spcPts val="820"/>
              </a:spcBef>
              <a:buChar char="•"/>
              <a:tabLst>
                <a:tab pos="355600" algn="l"/>
              </a:tabLst>
            </a:pPr>
            <a:r>
              <a:rPr dirty="0" sz="3200"/>
              <a:t>Pueden</a:t>
            </a:r>
            <a:r>
              <a:rPr dirty="0" sz="3200" spc="-40"/>
              <a:t> </a:t>
            </a:r>
            <a:r>
              <a:rPr dirty="0" sz="3200"/>
              <a:t>contener</a:t>
            </a:r>
            <a:r>
              <a:rPr dirty="0" sz="3200" spc="-75"/>
              <a:t> </a:t>
            </a:r>
            <a:r>
              <a:rPr dirty="0" sz="3200"/>
              <a:t>ecosistemas</a:t>
            </a:r>
            <a:r>
              <a:rPr dirty="0" sz="3200" spc="-70"/>
              <a:t> </a:t>
            </a:r>
            <a:r>
              <a:rPr dirty="0" sz="3200"/>
              <a:t>o</a:t>
            </a:r>
            <a:r>
              <a:rPr dirty="0" sz="3200" spc="-40"/>
              <a:t> </a:t>
            </a:r>
            <a:r>
              <a:rPr dirty="0" sz="3200"/>
              <a:t>parte</a:t>
            </a:r>
            <a:r>
              <a:rPr dirty="0" sz="3200" spc="-65"/>
              <a:t> </a:t>
            </a:r>
            <a:r>
              <a:rPr dirty="0" sz="3200" spc="-25"/>
              <a:t>de </a:t>
            </a:r>
            <a:r>
              <a:rPr dirty="0" sz="3200"/>
              <a:t>ellos</a:t>
            </a:r>
            <a:r>
              <a:rPr dirty="0" sz="3200" spc="-30"/>
              <a:t> </a:t>
            </a:r>
            <a:r>
              <a:rPr dirty="0" sz="3200"/>
              <a:t>poco</a:t>
            </a:r>
            <a:r>
              <a:rPr dirty="0" sz="3200" spc="-35"/>
              <a:t> </a:t>
            </a:r>
            <a:r>
              <a:rPr dirty="0" sz="3200" spc="-10"/>
              <a:t>alterados.</a:t>
            </a:r>
            <a:endParaRPr sz="32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5211" rIns="0" bIns="0" rtlCol="0" vert="horz">
            <a:spAutoFit/>
          </a:bodyPr>
          <a:lstStyle/>
          <a:p>
            <a:pPr algn="ctr" marL="381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Reserva</a:t>
            </a:r>
            <a:r>
              <a:rPr dirty="0" sz="3600" spc="-25"/>
              <a:t> </a:t>
            </a:r>
            <a:r>
              <a:rPr dirty="0" sz="3600" spc="-10"/>
              <a:t>Ecológica</a:t>
            </a:r>
            <a:endParaRPr sz="3600"/>
          </a:p>
          <a:p>
            <a:pPr algn="ctr" marL="3810">
              <a:lnSpc>
                <a:spcPct val="100000"/>
              </a:lnSpc>
            </a:pPr>
            <a:r>
              <a:rPr dirty="0" sz="3600"/>
              <a:t>Los Indios,</a:t>
            </a:r>
            <a:r>
              <a:rPr dirty="0" sz="3600" spc="10"/>
              <a:t> </a:t>
            </a:r>
            <a:r>
              <a:rPr dirty="0" sz="3600"/>
              <a:t>Isla de la </a:t>
            </a:r>
            <a:r>
              <a:rPr dirty="0" sz="3600" spc="-10"/>
              <a:t>Juventud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828800"/>
            <a:ext cx="4038600" cy="33020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8200" y="1752473"/>
            <a:ext cx="4038600" cy="3456051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2471420" y="5420969"/>
            <a:ext cx="7981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Pinares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020180" y="5401767"/>
            <a:ext cx="92519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Sabanas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1179195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 </a:t>
            </a:r>
            <a:r>
              <a:rPr dirty="0" sz="4400" spc="-10"/>
              <a:t>Ecológica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24075" y="1628775"/>
            <a:ext cx="4876800" cy="36576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2706370" y="5762345"/>
            <a:ext cx="39712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Yunque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Baracoa,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bosques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pluviales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27173" y="211658"/>
            <a:ext cx="4091304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65100" marR="5080" indent="-153035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Reserva</a:t>
            </a:r>
            <a:r>
              <a:rPr dirty="0" sz="3600" spc="-25"/>
              <a:t> </a:t>
            </a:r>
            <a:r>
              <a:rPr dirty="0" sz="3600" spc="-10"/>
              <a:t>Ecológica </a:t>
            </a:r>
            <a:r>
              <a:rPr dirty="0" sz="3600"/>
              <a:t>Alturas de</a:t>
            </a:r>
            <a:r>
              <a:rPr dirty="0" sz="3600" spc="-10"/>
              <a:t> </a:t>
            </a:r>
            <a:r>
              <a:rPr dirty="0" sz="3600" spc="-20"/>
              <a:t>Banao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676400"/>
            <a:ext cx="4038600" cy="370052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8200" y="1752600"/>
            <a:ext cx="4038600" cy="356235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690168" y="5617870"/>
            <a:ext cx="381825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semideciduo,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30">
                <a:latin typeface="Arial MT"/>
                <a:cs typeface="Arial MT"/>
              </a:rPr>
              <a:t>Tetas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Juana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938776" y="5617870"/>
            <a:ext cx="387096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semideciduo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50">
                <a:latin typeface="Arial MT"/>
                <a:cs typeface="Arial MT"/>
              </a:rPr>
              <a:t>y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vegetación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mogotes,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Llanadas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502" y="482930"/>
            <a:ext cx="760920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Elemento</a:t>
            </a:r>
            <a:r>
              <a:rPr dirty="0" sz="4400" spc="-15"/>
              <a:t> </a:t>
            </a:r>
            <a:r>
              <a:rPr dirty="0" sz="4400"/>
              <a:t>Natural</a:t>
            </a:r>
            <a:r>
              <a:rPr dirty="0" sz="4400" spc="-15"/>
              <a:t> </a:t>
            </a:r>
            <a:r>
              <a:rPr dirty="0" sz="4400" spc="-10"/>
              <a:t>Destacado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621358"/>
            <a:ext cx="7471409" cy="2465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  <a:tab pos="4098925" algn="l"/>
              </a:tabLst>
            </a:pPr>
            <a:r>
              <a:rPr dirty="0" sz="3200">
                <a:latin typeface="Arial MT"/>
                <a:cs typeface="Arial MT"/>
              </a:rPr>
              <a:t>Área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protegida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contiene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una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más </a:t>
            </a:r>
            <a:r>
              <a:rPr dirty="0" sz="3200">
                <a:latin typeface="Arial MT"/>
                <a:cs typeface="Arial MT"/>
              </a:rPr>
              <a:t>características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naturales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valor </a:t>
            </a:r>
            <a:r>
              <a:rPr dirty="0" sz="3200">
                <a:latin typeface="Arial MT"/>
                <a:cs typeface="Arial MT"/>
              </a:rPr>
              <a:t>destacado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excepcional,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por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spc="-35">
                <a:latin typeface="Arial MT"/>
                <a:cs typeface="Arial MT"/>
              </a:rPr>
              <a:t>su </a:t>
            </a:r>
            <a:r>
              <a:rPr dirty="0" sz="3200">
                <a:latin typeface="Arial MT"/>
                <a:cs typeface="Arial MT"/>
              </a:rPr>
              <a:t>rareza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cualidades</a:t>
            </a:r>
            <a:r>
              <a:rPr dirty="0" sz="3200">
                <a:latin typeface="Arial MT"/>
                <a:cs typeface="Arial MT"/>
              </a:rPr>
              <a:t>	se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maneja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para </a:t>
            </a:r>
            <a:r>
              <a:rPr dirty="0" sz="3200" spc="-10">
                <a:latin typeface="Arial MT"/>
                <a:cs typeface="Arial MT"/>
              </a:rPr>
              <a:t>conservarlas.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8628" rIns="0" bIns="0" rtlCol="0" vert="horz">
            <a:spAutoFit/>
          </a:bodyPr>
          <a:lstStyle/>
          <a:p>
            <a:pPr marL="884555" marR="5080" indent="-32004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Elemento</a:t>
            </a:r>
            <a:r>
              <a:rPr dirty="0" sz="3600" spc="-25"/>
              <a:t> </a:t>
            </a:r>
            <a:r>
              <a:rPr dirty="0" sz="3600"/>
              <a:t>Natural</a:t>
            </a:r>
            <a:r>
              <a:rPr dirty="0" sz="3600" spc="-15"/>
              <a:t> </a:t>
            </a:r>
            <a:r>
              <a:rPr dirty="0" sz="3600" spc="-10"/>
              <a:t>Destacado </a:t>
            </a:r>
            <a:r>
              <a:rPr dirty="0" sz="3600"/>
              <a:t>Dunas de Cayo </a:t>
            </a:r>
            <a:r>
              <a:rPr dirty="0" sz="3600" spc="-10"/>
              <a:t>Guillermo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400" y="1905000"/>
            <a:ext cx="6553200" cy="44196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7458" y="482930"/>
            <a:ext cx="7553959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</a:t>
            </a:r>
            <a:r>
              <a:rPr dirty="0" sz="4400" spc="-10"/>
              <a:t> </a:t>
            </a:r>
            <a:r>
              <a:rPr dirty="0" sz="4400"/>
              <a:t>Florística</a:t>
            </a:r>
            <a:r>
              <a:rPr dirty="0" sz="4400" spc="-10"/>
              <a:t> Manejada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621358"/>
            <a:ext cx="7901305" cy="34410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Área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natural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seminatural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necesita </a:t>
            </a:r>
            <a:r>
              <a:rPr dirty="0" sz="3200">
                <a:latin typeface="Arial MT"/>
                <a:cs typeface="Arial MT"/>
              </a:rPr>
              <a:t>intervenciones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activas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manejo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para </a:t>
            </a:r>
            <a:r>
              <a:rPr dirty="0" sz="3200">
                <a:latin typeface="Arial MT"/>
                <a:cs typeface="Arial MT"/>
              </a:rPr>
              <a:t>lograr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protección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el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mantenimiento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de </a:t>
            </a:r>
            <a:r>
              <a:rPr dirty="0" sz="3200">
                <a:latin typeface="Arial MT"/>
                <a:cs typeface="Arial MT"/>
              </a:rPr>
              <a:t>complejos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naturales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ecosistemas,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que </a:t>
            </a:r>
            <a:r>
              <a:rPr dirty="0" sz="3200">
                <a:latin typeface="Arial MT"/>
                <a:cs typeface="Arial MT"/>
              </a:rPr>
              <a:t>garanticen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existencia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el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buen </a:t>
            </a:r>
            <a:r>
              <a:rPr dirty="0" sz="3200">
                <a:latin typeface="Arial MT"/>
                <a:cs typeface="Arial MT"/>
              </a:rPr>
              <a:t>desarrollo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determinadas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comunidades </a:t>
            </a:r>
            <a:r>
              <a:rPr dirty="0" sz="3200">
                <a:latin typeface="Arial MT"/>
                <a:cs typeface="Arial MT"/>
              </a:rPr>
              <a:t>vegetales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especies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florísticas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7667" rIns="0" bIns="0" rtlCol="0" vert="horz">
            <a:spAutoFit/>
          </a:bodyPr>
          <a:lstStyle/>
          <a:p>
            <a:pPr marL="2266950" marR="5080" indent="-1677035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Reserva</a:t>
            </a:r>
            <a:r>
              <a:rPr dirty="0" sz="3600" spc="-25"/>
              <a:t> </a:t>
            </a:r>
            <a:r>
              <a:rPr dirty="0" sz="3600"/>
              <a:t>Florística</a:t>
            </a:r>
            <a:r>
              <a:rPr dirty="0" sz="3600" spc="-10"/>
              <a:t> Manejada (Mayabeque)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2286000"/>
            <a:ext cx="4267200" cy="42672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535940" y="1667382"/>
            <a:ext cx="310832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Lomas</a:t>
            </a:r>
            <a:r>
              <a:rPr dirty="0" sz="2800" spc="-3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Galindo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43500" y="2500274"/>
            <a:ext cx="3714750" cy="3929126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5223128" y="1738706"/>
            <a:ext cx="267589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Boca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Canasí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475437" rIns="0" bIns="0" rtlCol="0" vert="horz">
            <a:spAutoFit/>
          </a:bodyPr>
          <a:lstStyle/>
          <a:p>
            <a:pPr marL="17145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</a:t>
            </a:r>
            <a:r>
              <a:rPr dirty="0" sz="4400" spc="-10"/>
              <a:t> </a:t>
            </a:r>
            <a:r>
              <a:rPr dirty="0" sz="4400"/>
              <a:t>Florística</a:t>
            </a:r>
            <a:r>
              <a:rPr dirty="0" sz="4400" spc="-10"/>
              <a:t> Manejada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000262"/>
            <a:ext cx="4038600" cy="428625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64642" y="1527428"/>
            <a:ext cx="26104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97330" algn="l"/>
              </a:tabLst>
            </a:pPr>
            <a:r>
              <a:rPr dirty="0" sz="1800" spc="-10" b="1">
                <a:latin typeface="Arial"/>
                <a:cs typeface="Arial"/>
              </a:rPr>
              <a:t>Cubanacán,</a:t>
            </a:r>
            <a:r>
              <a:rPr dirty="0" sz="1800" b="1">
                <a:latin typeface="Arial"/>
                <a:cs typeface="Arial"/>
              </a:rPr>
              <a:t>	Villa</a:t>
            </a:r>
            <a:r>
              <a:rPr dirty="0" sz="1800" spc="-40" b="1">
                <a:latin typeface="Arial"/>
                <a:cs typeface="Arial"/>
              </a:rPr>
              <a:t> </a:t>
            </a:r>
            <a:r>
              <a:rPr dirty="0" sz="1800" spc="-20" b="1">
                <a:latin typeface="Arial"/>
                <a:cs typeface="Arial"/>
              </a:rPr>
              <a:t>Clara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139827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Refugio de </a:t>
            </a:r>
            <a:r>
              <a:rPr dirty="0" sz="4400" spc="-10"/>
              <a:t>fauna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572590"/>
            <a:ext cx="8034655" cy="4123690"/>
          </a:xfrm>
          <a:prstGeom prst="rect">
            <a:avLst/>
          </a:prstGeom>
        </p:spPr>
        <p:txBody>
          <a:bodyPr wrap="square" lIns="0" tIns="62230" rIns="0" bIns="0" rtlCol="0" vert="horz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490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Área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terrestre,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marina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combinación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de </a:t>
            </a:r>
            <a:r>
              <a:rPr dirty="0" sz="3200">
                <a:latin typeface="Arial MT"/>
                <a:cs typeface="Arial MT"/>
              </a:rPr>
              <a:t>ambas,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donde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protección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el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manejo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los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habitat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1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especies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es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esencial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para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subsistencia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poblaciones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fauna </a:t>
            </a:r>
            <a:r>
              <a:rPr dirty="0" sz="3200">
                <a:latin typeface="Arial MT"/>
                <a:cs typeface="Arial MT"/>
              </a:rPr>
              <a:t>silvestre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migratoria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residente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de </a:t>
            </a:r>
            <a:r>
              <a:rPr dirty="0" sz="3200" spc="-10">
                <a:latin typeface="Arial MT"/>
                <a:cs typeface="Arial MT"/>
              </a:rPr>
              <a:t>significación.</a:t>
            </a:r>
            <a:endParaRPr sz="3200">
              <a:latin typeface="Arial MT"/>
              <a:cs typeface="Arial MT"/>
            </a:endParaRPr>
          </a:p>
          <a:p>
            <a:pPr marL="355600" marR="112395" indent="-342900">
              <a:lnSpc>
                <a:spcPts val="3460"/>
              </a:lnSpc>
              <a:spcBef>
                <a:spcPts val="820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No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son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siempre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totalmente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naturales, </a:t>
            </a:r>
            <a:r>
              <a:rPr dirty="0" sz="3200">
                <a:latin typeface="Arial MT"/>
                <a:cs typeface="Arial MT"/>
              </a:rPr>
              <a:t>puede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existir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actividad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humana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vinculada </a:t>
            </a:r>
            <a:r>
              <a:rPr dirty="0" sz="3200">
                <a:latin typeface="Arial MT"/>
                <a:cs typeface="Arial MT"/>
              </a:rPr>
              <a:t>al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manejo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conservación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sus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recursos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41473" y="-1778"/>
            <a:ext cx="386143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765" marR="5080" indent="-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Refugio</a:t>
            </a:r>
            <a:r>
              <a:rPr dirty="0" sz="3600" spc="-45"/>
              <a:t> </a:t>
            </a:r>
            <a:r>
              <a:rPr dirty="0" sz="3600"/>
              <a:t>de</a:t>
            </a:r>
            <a:r>
              <a:rPr dirty="0" sz="3600" spc="-50"/>
              <a:t> </a:t>
            </a:r>
            <a:r>
              <a:rPr dirty="0" sz="3600" spc="-10"/>
              <a:t>Fauna </a:t>
            </a:r>
            <a:r>
              <a:rPr dirty="0" sz="3600"/>
              <a:t>Cayo Santa</a:t>
            </a:r>
            <a:r>
              <a:rPr dirty="0" sz="3600" spc="5"/>
              <a:t> </a:t>
            </a:r>
            <a:r>
              <a:rPr dirty="0" sz="3600" spc="-10"/>
              <a:t>María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3501" y="1752600"/>
            <a:ext cx="4032250" cy="31242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7087" y="1752600"/>
            <a:ext cx="3035300" cy="193675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66800" y="4343400"/>
            <a:ext cx="2808224" cy="2105025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122070" y="3961638"/>
            <a:ext cx="7225030" cy="1243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Matorral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xeromorfo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costero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35"/>
              </a:spcBef>
            </a:pPr>
            <a:endParaRPr sz="1800">
              <a:latin typeface="Arial MT"/>
              <a:cs typeface="Arial MT"/>
            </a:endParaRPr>
          </a:p>
          <a:p>
            <a:pPr marL="4075429">
              <a:lnSpc>
                <a:spcPct val="100000"/>
              </a:lnSpc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siempreverde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microfilo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27813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Paisaje Natural</a:t>
            </a:r>
            <a:r>
              <a:rPr dirty="0" sz="4400" spc="-20"/>
              <a:t> </a:t>
            </a:r>
            <a:r>
              <a:rPr dirty="0" sz="4400" spc="-10"/>
              <a:t>Protegido</a:t>
            </a:r>
            <a:endParaRPr sz="4400"/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55244" rIns="0" bIns="0" rtlCol="0" vert="horz">
            <a:spAutoFit/>
          </a:bodyPr>
          <a:lstStyle/>
          <a:p>
            <a:pPr marL="355600" marR="594995" indent="-342900">
              <a:lnSpc>
                <a:spcPct val="90000"/>
              </a:lnSpc>
              <a:spcBef>
                <a:spcPts val="434"/>
              </a:spcBef>
              <a:buChar char="•"/>
              <a:tabLst>
                <a:tab pos="355600" algn="l"/>
              </a:tabLst>
            </a:pPr>
            <a:r>
              <a:rPr dirty="0"/>
              <a:t>Área</a:t>
            </a:r>
            <a:r>
              <a:rPr dirty="0" spc="-95"/>
              <a:t> </a:t>
            </a:r>
            <a:r>
              <a:rPr dirty="0"/>
              <a:t>terrestre,</a:t>
            </a:r>
            <a:r>
              <a:rPr dirty="0" spc="-85"/>
              <a:t> </a:t>
            </a:r>
            <a:r>
              <a:rPr dirty="0"/>
              <a:t>marina</a:t>
            </a:r>
            <a:r>
              <a:rPr dirty="0" spc="-60"/>
              <a:t> </a:t>
            </a:r>
            <a:r>
              <a:rPr dirty="0"/>
              <a:t>o</a:t>
            </a:r>
            <a:r>
              <a:rPr dirty="0" spc="-90"/>
              <a:t> </a:t>
            </a:r>
            <a:r>
              <a:rPr dirty="0"/>
              <a:t>una</a:t>
            </a:r>
            <a:r>
              <a:rPr dirty="0" spc="-70"/>
              <a:t> </a:t>
            </a:r>
            <a:r>
              <a:rPr dirty="0"/>
              <a:t>combinación</a:t>
            </a:r>
            <a:r>
              <a:rPr dirty="0" spc="-80"/>
              <a:t> </a:t>
            </a:r>
            <a:r>
              <a:rPr dirty="0" spc="-25"/>
              <a:t>de </a:t>
            </a:r>
            <a:r>
              <a:rPr dirty="0"/>
              <a:t>ambas,</a:t>
            </a:r>
            <a:r>
              <a:rPr dirty="0" spc="-60"/>
              <a:t> </a:t>
            </a:r>
            <a:r>
              <a:rPr dirty="0"/>
              <a:t>en</a:t>
            </a:r>
            <a:r>
              <a:rPr dirty="0" spc="-60"/>
              <a:t> </a:t>
            </a:r>
            <a:r>
              <a:rPr dirty="0"/>
              <a:t>estado</a:t>
            </a:r>
            <a:r>
              <a:rPr dirty="0" spc="-60"/>
              <a:t> </a:t>
            </a:r>
            <a:r>
              <a:rPr dirty="0"/>
              <a:t>natural</a:t>
            </a:r>
            <a:r>
              <a:rPr dirty="0" spc="-60"/>
              <a:t> </a:t>
            </a:r>
            <a:r>
              <a:rPr dirty="0"/>
              <a:t>o</a:t>
            </a:r>
            <a:r>
              <a:rPr dirty="0" spc="-50"/>
              <a:t> </a:t>
            </a:r>
            <a:r>
              <a:rPr dirty="0" spc="-10"/>
              <a:t>seminatural, </a:t>
            </a:r>
            <a:r>
              <a:rPr dirty="0"/>
              <a:t>manejada</a:t>
            </a:r>
            <a:r>
              <a:rPr dirty="0" spc="-80"/>
              <a:t> </a:t>
            </a:r>
            <a:r>
              <a:rPr dirty="0"/>
              <a:t>principalmente</a:t>
            </a:r>
            <a:r>
              <a:rPr dirty="0" spc="-90"/>
              <a:t> </a:t>
            </a:r>
            <a:r>
              <a:rPr dirty="0"/>
              <a:t>con</a:t>
            </a:r>
            <a:r>
              <a:rPr dirty="0" spc="-105"/>
              <a:t> </a:t>
            </a:r>
            <a:r>
              <a:rPr dirty="0"/>
              <a:t>fines</a:t>
            </a:r>
            <a:r>
              <a:rPr dirty="0" spc="-105"/>
              <a:t> </a:t>
            </a:r>
            <a:r>
              <a:rPr dirty="0" spc="-25"/>
              <a:t>de </a:t>
            </a:r>
            <a:r>
              <a:rPr dirty="0"/>
              <a:t>protección</a:t>
            </a:r>
            <a:r>
              <a:rPr dirty="0" spc="-100"/>
              <a:t> </a:t>
            </a:r>
            <a:r>
              <a:rPr dirty="0"/>
              <a:t>y</a:t>
            </a:r>
            <a:r>
              <a:rPr dirty="0" spc="-95"/>
              <a:t> </a:t>
            </a:r>
            <a:r>
              <a:rPr dirty="0"/>
              <a:t>mantenimiento</a:t>
            </a:r>
            <a:r>
              <a:rPr dirty="0" spc="-60"/>
              <a:t> </a:t>
            </a:r>
            <a:r>
              <a:rPr dirty="0"/>
              <a:t>de</a:t>
            </a:r>
            <a:r>
              <a:rPr dirty="0" spc="-90"/>
              <a:t> </a:t>
            </a:r>
            <a:r>
              <a:rPr dirty="0" spc="-10"/>
              <a:t>condiciones </a:t>
            </a:r>
            <a:r>
              <a:rPr dirty="0"/>
              <a:t>naturales,</a:t>
            </a:r>
            <a:r>
              <a:rPr dirty="0" spc="-105"/>
              <a:t> </a:t>
            </a:r>
            <a:r>
              <a:rPr dirty="0"/>
              <a:t>servicios</a:t>
            </a:r>
            <a:r>
              <a:rPr dirty="0" spc="-114"/>
              <a:t> </a:t>
            </a:r>
            <a:r>
              <a:rPr dirty="0" spc="-10"/>
              <a:t>medioambientales</a:t>
            </a:r>
            <a:r>
              <a:rPr dirty="0" spc="-75"/>
              <a:t> </a:t>
            </a:r>
            <a:r>
              <a:rPr dirty="0" spc="-50"/>
              <a:t>y </a:t>
            </a:r>
            <a:r>
              <a:rPr dirty="0"/>
              <a:t>desarrollo</a:t>
            </a:r>
            <a:r>
              <a:rPr dirty="0" spc="-60"/>
              <a:t> </a:t>
            </a:r>
            <a:r>
              <a:rPr dirty="0"/>
              <a:t>del</a:t>
            </a:r>
            <a:r>
              <a:rPr dirty="0" spc="-55"/>
              <a:t> </a:t>
            </a:r>
            <a:r>
              <a:rPr dirty="0"/>
              <a:t>turismo</a:t>
            </a:r>
            <a:r>
              <a:rPr dirty="0" spc="-55"/>
              <a:t> </a:t>
            </a:r>
            <a:r>
              <a:rPr dirty="0" spc="-10"/>
              <a:t>sostenible.</a:t>
            </a:r>
          </a:p>
          <a:p>
            <a:pPr marL="355600" marR="5080" indent="-342900">
              <a:lnSpc>
                <a:spcPct val="90000"/>
              </a:lnSpc>
              <a:spcBef>
                <a:spcPts val="670"/>
              </a:spcBef>
              <a:buChar char="•"/>
              <a:tabLst>
                <a:tab pos="355600" algn="l"/>
              </a:tabLst>
            </a:pPr>
            <a:r>
              <a:rPr dirty="0"/>
              <a:t>En</a:t>
            </a:r>
            <a:r>
              <a:rPr dirty="0" spc="-90"/>
              <a:t> </a:t>
            </a:r>
            <a:r>
              <a:rPr dirty="0"/>
              <a:t>territorios</a:t>
            </a:r>
            <a:r>
              <a:rPr dirty="0" spc="-80"/>
              <a:t> </a:t>
            </a:r>
            <a:r>
              <a:rPr dirty="0"/>
              <a:t>de</a:t>
            </a:r>
            <a:r>
              <a:rPr dirty="0" spc="-80"/>
              <a:t> </a:t>
            </a:r>
            <a:r>
              <a:rPr dirty="0"/>
              <a:t>interés</a:t>
            </a:r>
            <a:r>
              <a:rPr dirty="0" spc="-90"/>
              <a:t> </a:t>
            </a:r>
            <a:r>
              <a:rPr dirty="0"/>
              <a:t>ecológico,</a:t>
            </a:r>
            <a:r>
              <a:rPr dirty="0" spc="-80"/>
              <a:t> </a:t>
            </a:r>
            <a:r>
              <a:rPr dirty="0"/>
              <a:t>ambiental</a:t>
            </a:r>
            <a:r>
              <a:rPr dirty="0" spc="-75"/>
              <a:t> </a:t>
            </a:r>
            <a:r>
              <a:rPr dirty="0" spc="-50"/>
              <a:t>y </a:t>
            </a:r>
            <a:r>
              <a:rPr dirty="0"/>
              <a:t>turístico,</a:t>
            </a:r>
            <a:r>
              <a:rPr dirty="0" spc="-114"/>
              <a:t> </a:t>
            </a:r>
            <a:r>
              <a:rPr dirty="0"/>
              <a:t>que</a:t>
            </a:r>
            <a:r>
              <a:rPr dirty="0" spc="-85"/>
              <a:t> </a:t>
            </a:r>
            <a:r>
              <a:rPr dirty="0"/>
              <a:t>facilitan</a:t>
            </a:r>
            <a:r>
              <a:rPr dirty="0" spc="-100"/>
              <a:t> </a:t>
            </a:r>
            <a:r>
              <a:rPr dirty="0"/>
              <a:t>procesos</a:t>
            </a:r>
            <a:r>
              <a:rPr dirty="0" spc="-90"/>
              <a:t> </a:t>
            </a:r>
            <a:r>
              <a:rPr dirty="0"/>
              <a:t>ecológicos</a:t>
            </a:r>
            <a:r>
              <a:rPr dirty="0" spc="-95"/>
              <a:t> </a:t>
            </a:r>
            <a:r>
              <a:rPr dirty="0" spc="-20"/>
              <a:t>como </a:t>
            </a:r>
            <a:r>
              <a:rPr dirty="0"/>
              <a:t>corredores</a:t>
            </a:r>
            <a:r>
              <a:rPr dirty="0" spc="-90"/>
              <a:t> </a:t>
            </a:r>
            <a:r>
              <a:rPr dirty="0"/>
              <a:t>biológicos,</a:t>
            </a:r>
            <a:r>
              <a:rPr dirty="0" spc="-100"/>
              <a:t> </a:t>
            </a:r>
            <a:r>
              <a:rPr dirty="0"/>
              <a:t>mantener</a:t>
            </a:r>
            <a:r>
              <a:rPr dirty="0" spc="-80"/>
              <a:t> </a:t>
            </a:r>
            <a:r>
              <a:rPr dirty="0"/>
              <a:t>la</a:t>
            </a:r>
            <a:r>
              <a:rPr dirty="0" spc="-95"/>
              <a:t> </a:t>
            </a:r>
            <a:r>
              <a:rPr dirty="0"/>
              <a:t>pureza</a:t>
            </a:r>
            <a:r>
              <a:rPr dirty="0" spc="-90"/>
              <a:t> </a:t>
            </a:r>
            <a:r>
              <a:rPr dirty="0" spc="-25"/>
              <a:t>del </a:t>
            </a:r>
            <a:r>
              <a:rPr dirty="0"/>
              <a:t>aire</a:t>
            </a:r>
            <a:r>
              <a:rPr dirty="0" spc="-50"/>
              <a:t> </a:t>
            </a:r>
            <a:r>
              <a:rPr dirty="0"/>
              <a:t>y</a:t>
            </a:r>
            <a:r>
              <a:rPr dirty="0" spc="-60"/>
              <a:t> </a:t>
            </a:r>
            <a:r>
              <a:rPr dirty="0"/>
              <a:t>el</a:t>
            </a:r>
            <a:r>
              <a:rPr dirty="0" spc="-55"/>
              <a:t> </a:t>
            </a:r>
            <a:r>
              <a:rPr dirty="0"/>
              <a:t>agua,</a:t>
            </a:r>
            <a:r>
              <a:rPr dirty="0" spc="-60"/>
              <a:t> </a:t>
            </a:r>
            <a:r>
              <a:rPr dirty="0"/>
              <a:t>proteger</a:t>
            </a:r>
            <a:r>
              <a:rPr dirty="0" spc="-35"/>
              <a:t> </a:t>
            </a:r>
            <a:r>
              <a:rPr dirty="0"/>
              <a:t>contra</a:t>
            </a:r>
            <a:r>
              <a:rPr dirty="0" spc="-60"/>
              <a:t> </a:t>
            </a:r>
            <a:r>
              <a:rPr dirty="0"/>
              <a:t>la</a:t>
            </a:r>
            <a:r>
              <a:rPr dirty="0" spc="-60"/>
              <a:t> </a:t>
            </a:r>
            <a:r>
              <a:rPr dirty="0"/>
              <a:t>erosión</a:t>
            </a:r>
            <a:r>
              <a:rPr dirty="0" spc="-40"/>
              <a:t> </a:t>
            </a:r>
            <a:r>
              <a:rPr dirty="0" spc="-50"/>
              <a:t>y </a:t>
            </a:r>
            <a:r>
              <a:rPr dirty="0"/>
              <a:t>mantenimiento</a:t>
            </a:r>
            <a:r>
              <a:rPr dirty="0" spc="-75"/>
              <a:t> </a:t>
            </a:r>
            <a:r>
              <a:rPr dirty="0"/>
              <a:t>de</a:t>
            </a:r>
            <a:r>
              <a:rPr dirty="0" spc="-105"/>
              <a:t> </a:t>
            </a:r>
            <a:r>
              <a:rPr dirty="0"/>
              <a:t>valores</a:t>
            </a:r>
            <a:r>
              <a:rPr dirty="0" spc="-100"/>
              <a:t> </a:t>
            </a:r>
            <a:r>
              <a:rPr dirty="0"/>
              <a:t>naturales</a:t>
            </a:r>
            <a:r>
              <a:rPr dirty="0" spc="-100"/>
              <a:t> </a:t>
            </a:r>
            <a:r>
              <a:rPr dirty="0" spc="-10"/>
              <a:t>estéticos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8764" y="165861"/>
            <a:ext cx="6049645" cy="11226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241935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Paisaje Natural</a:t>
            </a:r>
            <a:r>
              <a:rPr dirty="0" sz="3600" spc="-25"/>
              <a:t> </a:t>
            </a:r>
            <a:r>
              <a:rPr dirty="0" sz="3600" spc="-10"/>
              <a:t>Protegido </a:t>
            </a:r>
            <a:r>
              <a:rPr dirty="0" sz="3600"/>
              <a:t>Cordillera de</a:t>
            </a:r>
            <a:r>
              <a:rPr dirty="0" sz="3600" spc="10"/>
              <a:t> </a:t>
            </a:r>
            <a:r>
              <a:rPr dirty="0" sz="3600"/>
              <a:t>la Gran </a:t>
            </a:r>
            <a:r>
              <a:rPr dirty="0" sz="3600" spc="-10"/>
              <a:t>Piedra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8200" y="1676400"/>
            <a:ext cx="4038600" cy="370052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1752600"/>
            <a:ext cx="4038600" cy="362432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482344" y="5617870"/>
            <a:ext cx="23850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pluvial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nublado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372227" y="5617870"/>
            <a:ext cx="23895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pluvial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nublado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8916" y="350681"/>
            <a:ext cx="7098665" cy="1766570"/>
          </a:xfrm>
          <a:prstGeom prst="rect"/>
        </p:spPr>
        <p:txBody>
          <a:bodyPr wrap="square" lIns="0" tIns="145415" rIns="0" bIns="0" rtlCol="0" vert="horz">
            <a:spAutoFit/>
          </a:bodyPr>
          <a:lstStyle/>
          <a:p>
            <a:pPr marL="899794">
              <a:lnSpc>
                <a:spcPct val="100000"/>
              </a:lnSpc>
              <a:spcBef>
                <a:spcPts val="1145"/>
              </a:spcBef>
            </a:pPr>
            <a:r>
              <a:rPr dirty="0" sz="4400" b="0">
                <a:latin typeface="Arial MT"/>
                <a:cs typeface="Arial MT"/>
              </a:rPr>
              <a:t>Paisaje</a:t>
            </a:r>
            <a:r>
              <a:rPr dirty="0" sz="4400" spc="-60" b="0">
                <a:latin typeface="Arial MT"/>
                <a:cs typeface="Arial MT"/>
              </a:rPr>
              <a:t> </a:t>
            </a:r>
            <a:r>
              <a:rPr dirty="0" sz="4400" b="0">
                <a:latin typeface="Arial MT"/>
                <a:cs typeface="Arial MT"/>
              </a:rPr>
              <a:t>natural</a:t>
            </a:r>
            <a:r>
              <a:rPr dirty="0" sz="4400" spc="-25" b="0">
                <a:latin typeface="Arial MT"/>
                <a:cs typeface="Arial MT"/>
              </a:rPr>
              <a:t> </a:t>
            </a:r>
            <a:r>
              <a:rPr dirty="0" sz="4400" spc="-10" b="0">
                <a:latin typeface="Arial MT"/>
                <a:cs typeface="Arial MT"/>
              </a:rPr>
              <a:t>protegido</a:t>
            </a:r>
            <a:endParaRPr sz="4400">
              <a:latin typeface="Arial MT"/>
              <a:cs typeface="Arial MT"/>
            </a:endParaRPr>
          </a:p>
          <a:p>
            <a:pPr marL="12700" marR="3635375">
              <a:lnSpc>
                <a:spcPct val="100000"/>
              </a:lnSpc>
              <a:spcBef>
                <a:spcPts val="660"/>
              </a:spcBef>
            </a:pPr>
            <a:r>
              <a:rPr dirty="0" sz="2800"/>
              <a:t>Escaleras</a:t>
            </a:r>
            <a:r>
              <a:rPr dirty="0" sz="2800" spc="-75"/>
              <a:t> </a:t>
            </a:r>
            <a:r>
              <a:rPr dirty="0" sz="2800"/>
              <a:t>de</a:t>
            </a:r>
            <a:r>
              <a:rPr dirty="0" sz="2800" spc="-70"/>
              <a:t> </a:t>
            </a:r>
            <a:r>
              <a:rPr dirty="0" sz="2800" spc="-10"/>
              <a:t>Jaruco Mayabeque</a:t>
            </a:r>
            <a:endParaRPr sz="28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143150"/>
            <a:ext cx="4038600" cy="414337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548" rIns="0" bIns="0" rtlCol="0" vert="horz">
            <a:spAutoFit/>
          </a:bodyPr>
          <a:lstStyle/>
          <a:p>
            <a:pPr marL="2355215" marR="5080" indent="-2089785">
              <a:lnSpc>
                <a:spcPct val="100000"/>
              </a:lnSpc>
              <a:spcBef>
                <a:spcPts val="95"/>
              </a:spcBef>
            </a:pPr>
            <a:r>
              <a:rPr dirty="0"/>
              <a:t>Área</a:t>
            </a:r>
            <a:r>
              <a:rPr dirty="0" spc="-30"/>
              <a:t> </a:t>
            </a:r>
            <a:r>
              <a:rPr dirty="0"/>
              <a:t>Protegida</a:t>
            </a:r>
            <a:r>
              <a:rPr dirty="0" spc="-20"/>
              <a:t> </a:t>
            </a:r>
            <a:r>
              <a:rPr dirty="0"/>
              <a:t>de</a:t>
            </a:r>
            <a:r>
              <a:rPr dirty="0" spc="-30"/>
              <a:t> </a:t>
            </a:r>
            <a:r>
              <a:rPr dirty="0" spc="-10"/>
              <a:t>Recursos Manejados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621358"/>
            <a:ext cx="7901940" cy="39287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Área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terrestre,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marina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una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combinación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ambas,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contiene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sistemas </a:t>
            </a:r>
            <a:r>
              <a:rPr dirty="0" sz="3200">
                <a:latin typeface="Arial MT"/>
                <a:cs typeface="Arial MT"/>
              </a:rPr>
              <a:t>naturales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seminaturales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manejo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se </a:t>
            </a:r>
            <a:r>
              <a:rPr dirty="0" sz="3200">
                <a:latin typeface="Arial MT"/>
                <a:cs typeface="Arial MT"/>
              </a:rPr>
              <a:t>realiza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para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garantizar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protección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25">
                <a:latin typeface="Arial MT"/>
                <a:cs typeface="Arial MT"/>
              </a:rPr>
              <a:t> el </a:t>
            </a:r>
            <a:r>
              <a:rPr dirty="0" sz="3200">
                <a:latin typeface="Arial MT"/>
                <a:cs typeface="Arial MT"/>
              </a:rPr>
              <a:t>mantenimiento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diversidad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biológicas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proporcionar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un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uso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sostenible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de </a:t>
            </a:r>
            <a:r>
              <a:rPr dirty="0" sz="3200">
                <a:latin typeface="Arial MT"/>
                <a:cs typeface="Arial MT"/>
              </a:rPr>
              <a:t>productos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naturales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servicios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locales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50">
                <a:latin typeface="Arial MT"/>
                <a:cs typeface="Arial MT"/>
              </a:rPr>
              <a:t>o </a:t>
            </a:r>
            <a:r>
              <a:rPr dirty="0" sz="3200" spc="-10">
                <a:latin typeface="Arial MT"/>
                <a:cs typeface="Arial MT"/>
              </a:rPr>
              <a:t>nacionales.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8785" y="242138"/>
            <a:ext cx="863727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947035" marR="5080" indent="-293497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Área</a:t>
            </a:r>
            <a:r>
              <a:rPr dirty="0" sz="3600" spc="-25"/>
              <a:t> </a:t>
            </a:r>
            <a:r>
              <a:rPr dirty="0" sz="3600"/>
              <a:t>Protegida</a:t>
            </a:r>
            <a:r>
              <a:rPr dirty="0" sz="3600" spc="-5"/>
              <a:t> </a:t>
            </a:r>
            <a:r>
              <a:rPr dirty="0" sz="3600"/>
              <a:t>de</a:t>
            </a:r>
            <a:r>
              <a:rPr dirty="0" sz="3600" spc="-10"/>
              <a:t> </a:t>
            </a:r>
            <a:r>
              <a:rPr dirty="0" sz="3600"/>
              <a:t>Recursos</a:t>
            </a:r>
            <a:r>
              <a:rPr dirty="0" sz="3600" spc="-20"/>
              <a:t> </a:t>
            </a:r>
            <a:r>
              <a:rPr dirty="0" sz="3600" spc="-10"/>
              <a:t>Manejados </a:t>
            </a:r>
            <a:r>
              <a:rPr dirty="0" sz="3600"/>
              <a:t>Mil</a:t>
            </a:r>
            <a:r>
              <a:rPr dirty="0" sz="3600" spc="-50"/>
              <a:t> </a:t>
            </a:r>
            <a:r>
              <a:rPr dirty="0" sz="3600" spc="-10"/>
              <a:t>Cumbres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828673"/>
            <a:ext cx="4038600" cy="337985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3501" y="1828800"/>
            <a:ext cx="4043299" cy="341477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22070" y="5401767"/>
            <a:ext cx="28555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Pan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Guajaibón,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mogotes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867402" y="5401767"/>
            <a:ext cx="30175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Cajálbana,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pinares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ycuabales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5485" y="135382"/>
            <a:ext cx="8637270" cy="112268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45870" marR="5080" indent="-1233805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Área</a:t>
            </a:r>
            <a:r>
              <a:rPr dirty="0" sz="3600" spc="-15"/>
              <a:t> </a:t>
            </a:r>
            <a:r>
              <a:rPr dirty="0" sz="3600"/>
              <a:t>Protegida</a:t>
            </a:r>
            <a:r>
              <a:rPr dirty="0" sz="3600" spc="5"/>
              <a:t> </a:t>
            </a:r>
            <a:r>
              <a:rPr dirty="0" sz="3600"/>
              <a:t>de Recursos</a:t>
            </a:r>
            <a:r>
              <a:rPr dirty="0" sz="3600" spc="-15"/>
              <a:t> </a:t>
            </a:r>
            <a:r>
              <a:rPr dirty="0" sz="3600" spc="-10"/>
              <a:t>Manejados </a:t>
            </a:r>
            <a:r>
              <a:rPr dirty="0" sz="3600"/>
              <a:t>Sur</a:t>
            </a:r>
            <a:r>
              <a:rPr dirty="0" sz="3600" spc="-5"/>
              <a:t> </a:t>
            </a:r>
            <a:r>
              <a:rPr dirty="0" sz="3600"/>
              <a:t>de la</a:t>
            </a:r>
            <a:r>
              <a:rPr dirty="0" sz="3600" spc="-5"/>
              <a:t> </a:t>
            </a:r>
            <a:r>
              <a:rPr dirty="0" sz="3600"/>
              <a:t>Isla de</a:t>
            </a:r>
            <a:r>
              <a:rPr dirty="0" sz="3600" spc="-5"/>
              <a:t> </a:t>
            </a:r>
            <a:r>
              <a:rPr dirty="0" sz="3600"/>
              <a:t>la </a:t>
            </a:r>
            <a:r>
              <a:rPr dirty="0" sz="3600" spc="-10"/>
              <a:t>Juventud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676400"/>
            <a:ext cx="4038600" cy="363855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8200" y="1676400"/>
            <a:ext cx="4038600" cy="370052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410969" y="5689193"/>
            <a:ext cx="2143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semideciduo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947028" y="5689193"/>
            <a:ext cx="15087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Costa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arenosa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ctr" marL="1905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 </a:t>
            </a:r>
            <a:r>
              <a:rPr dirty="0" sz="4400" spc="-10"/>
              <a:t>Ecológica</a:t>
            </a:r>
            <a:endParaRPr sz="4400"/>
          </a:p>
          <a:p>
            <a:pPr algn="ctr" marL="635">
              <a:lnSpc>
                <a:spcPct val="100000"/>
              </a:lnSpc>
            </a:pPr>
            <a:r>
              <a:rPr dirty="0" sz="4400"/>
              <a:t>El</a:t>
            </a:r>
            <a:r>
              <a:rPr dirty="0" sz="4400" spc="-15"/>
              <a:t> </a:t>
            </a:r>
            <a:r>
              <a:rPr dirty="0" sz="4400"/>
              <a:t>Salón,</a:t>
            </a:r>
            <a:r>
              <a:rPr dirty="0" sz="4400" spc="-10"/>
              <a:t> </a:t>
            </a:r>
            <a:r>
              <a:rPr dirty="0" sz="4400"/>
              <a:t>Sierra</a:t>
            </a:r>
            <a:r>
              <a:rPr dirty="0" sz="4400" spc="-10"/>
              <a:t> </a:t>
            </a:r>
            <a:r>
              <a:rPr dirty="0" sz="4400"/>
              <a:t>del</a:t>
            </a:r>
            <a:r>
              <a:rPr dirty="0" sz="4400" spc="-10"/>
              <a:t> Rosario</a:t>
            </a:r>
            <a:endParaRPr sz="4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828800"/>
            <a:ext cx="4038600" cy="33020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6526" y="1828800"/>
            <a:ext cx="4103624" cy="340042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337817" y="5473395"/>
            <a:ext cx="23710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Bosques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semideciduos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5804153" y="5401767"/>
            <a:ext cx="192976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Sabanas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cultivos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52425" marR="5080" indent="252729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Áreas</a:t>
            </a:r>
            <a:r>
              <a:rPr dirty="0" sz="3600" spc="-15"/>
              <a:t> </a:t>
            </a:r>
            <a:r>
              <a:rPr dirty="0" sz="3600"/>
              <a:t>del</a:t>
            </a:r>
            <a:r>
              <a:rPr dirty="0" sz="3600" spc="-15"/>
              <a:t> </a:t>
            </a:r>
            <a:r>
              <a:rPr dirty="0" sz="3600"/>
              <a:t>SNAP que</a:t>
            </a:r>
            <a:r>
              <a:rPr dirty="0" sz="3600" spc="5"/>
              <a:t> </a:t>
            </a:r>
            <a:r>
              <a:rPr dirty="0" sz="3600" spc="-10"/>
              <a:t>tienen </a:t>
            </a:r>
            <a:r>
              <a:rPr dirty="0" sz="3600"/>
              <a:t>reconocimiento</a:t>
            </a:r>
            <a:r>
              <a:rPr dirty="0" sz="3600" spc="-10"/>
              <a:t> internacional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330200" y="1581353"/>
            <a:ext cx="8503920" cy="5019040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34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800" b="1">
                <a:latin typeface="Arial"/>
                <a:cs typeface="Arial"/>
              </a:rPr>
              <a:t>Reservas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la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Biosfera</a:t>
            </a:r>
            <a:r>
              <a:rPr dirty="0" sz="2800" spc="-4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6</a:t>
            </a:r>
            <a:r>
              <a:rPr dirty="0" sz="2800" spc="-45" b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: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Guanahacabibes,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Sierra</a:t>
            </a:r>
            <a:r>
              <a:rPr dirty="0" sz="28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del</a:t>
            </a:r>
            <a:r>
              <a:rPr dirty="0" sz="2800" spc="-7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Rosario</a:t>
            </a:r>
            <a:r>
              <a:rPr dirty="0" sz="2800">
                <a:latin typeface="Arial MT"/>
                <a:cs typeface="Arial MT"/>
              </a:rPr>
              <a:t>,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Ciénaga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Zapata,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Buenavista, </a:t>
            </a:r>
            <a:r>
              <a:rPr dirty="0" sz="2800">
                <a:latin typeface="Arial MT"/>
                <a:cs typeface="Arial MT"/>
              </a:rPr>
              <a:t>Baconao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Cuchillas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Toa.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95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355600" marR="746125" indent="-343535">
              <a:lnSpc>
                <a:spcPts val="3020"/>
              </a:lnSpc>
              <a:buFont typeface="Arial MT"/>
              <a:buChar char="•"/>
              <a:tabLst>
                <a:tab pos="355600" algn="l"/>
              </a:tabLst>
            </a:pPr>
            <a:r>
              <a:rPr dirty="0" sz="2800" b="1">
                <a:latin typeface="Arial"/>
                <a:cs typeface="Arial"/>
              </a:rPr>
              <a:t>Sitios</a:t>
            </a:r>
            <a:r>
              <a:rPr dirty="0" sz="2800" spc="-75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Patrimonio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de</a:t>
            </a:r>
            <a:r>
              <a:rPr dirty="0" sz="2800" spc="-7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la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Humanidad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2:</a:t>
            </a:r>
            <a:r>
              <a:rPr dirty="0" sz="2800" spc="-60" b="1">
                <a:latin typeface="Arial"/>
                <a:cs typeface="Arial"/>
              </a:rPr>
              <a:t> </a:t>
            </a:r>
            <a:r>
              <a:rPr dirty="0" sz="2800" spc="-25">
                <a:latin typeface="Arial MT"/>
                <a:cs typeface="Arial MT"/>
              </a:rPr>
              <a:t>PN </a:t>
            </a:r>
            <a:r>
              <a:rPr dirty="0" sz="2800">
                <a:latin typeface="Arial MT"/>
                <a:cs typeface="Arial MT"/>
              </a:rPr>
              <a:t>Desembarco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Granma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PN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Alejandro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de </a:t>
            </a:r>
            <a:r>
              <a:rPr dirty="0" sz="2800" spc="-10">
                <a:latin typeface="Arial MT"/>
                <a:cs typeface="Arial MT"/>
              </a:rPr>
              <a:t>Humboldt.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15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355600" marR="242570" indent="-343535">
              <a:lnSpc>
                <a:spcPct val="90000"/>
              </a:lnSpc>
              <a:buFont typeface="Arial MT"/>
              <a:buChar char="•"/>
              <a:tabLst>
                <a:tab pos="355600" algn="l"/>
              </a:tabLst>
            </a:pPr>
            <a:r>
              <a:rPr dirty="0" sz="2800" b="1">
                <a:latin typeface="Arial"/>
                <a:cs typeface="Arial"/>
              </a:rPr>
              <a:t>Sitios</a:t>
            </a:r>
            <a:r>
              <a:rPr dirty="0" sz="2800" spc="-5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Ramsar</a:t>
            </a:r>
            <a:r>
              <a:rPr dirty="0" sz="2800" spc="-30" b="1">
                <a:latin typeface="Arial"/>
                <a:cs typeface="Arial"/>
              </a:rPr>
              <a:t> </a:t>
            </a:r>
            <a:r>
              <a:rPr dirty="0" sz="2800" b="1">
                <a:latin typeface="Arial"/>
                <a:cs typeface="Arial"/>
              </a:rPr>
              <a:t>6</a:t>
            </a:r>
            <a:r>
              <a:rPr dirty="0" sz="2800">
                <a:latin typeface="Arial MT"/>
                <a:cs typeface="Arial MT"/>
              </a:rPr>
              <a:t>: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Ciénaga</a:t>
            </a:r>
            <a:r>
              <a:rPr dirty="0" sz="2800" spc="-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Lanier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sur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la </a:t>
            </a:r>
            <a:r>
              <a:rPr dirty="0" sz="2800">
                <a:latin typeface="Arial MT"/>
                <a:cs typeface="Arial MT"/>
              </a:rPr>
              <a:t>isla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Juventud,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Ciénaga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Zapata,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Río </a:t>
            </a:r>
            <a:r>
              <a:rPr dirty="0" sz="2800">
                <a:latin typeface="Arial MT"/>
                <a:cs typeface="Arial MT"/>
              </a:rPr>
              <a:t>Máximo-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Camagüey,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Gran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Humedal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norte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de </a:t>
            </a:r>
            <a:r>
              <a:rPr dirty="0" sz="2800">
                <a:latin typeface="Arial MT"/>
                <a:cs typeface="Arial MT"/>
              </a:rPr>
              <a:t>Ciego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Ávila,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Delta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Cauto,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Buenavista.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1924685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latin typeface="Arial MT"/>
                <a:cs typeface="Arial MT"/>
              </a:rPr>
              <a:t>Sitios</a:t>
            </a:r>
            <a:r>
              <a:rPr dirty="0" sz="4400" spc="-20" b="0">
                <a:latin typeface="Arial MT"/>
                <a:cs typeface="Arial MT"/>
              </a:rPr>
              <a:t> </a:t>
            </a:r>
            <a:r>
              <a:rPr dirty="0" sz="4400" spc="-10" b="0">
                <a:latin typeface="Arial MT"/>
                <a:cs typeface="Arial MT"/>
              </a:rPr>
              <a:t>Ramsar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621358"/>
            <a:ext cx="7809865" cy="40265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2717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Convención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Ramsar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es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relativa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los </a:t>
            </a:r>
            <a:r>
              <a:rPr dirty="0" sz="3200">
                <a:latin typeface="Arial MT"/>
                <a:cs typeface="Arial MT"/>
              </a:rPr>
              <a:t>humedales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importancia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internacional </a:t>
            </a:r>
            <a:r>
              <a:rPr dirty="0" sz="3200">
                <a:latin typeface="Arial MT"/>
                <a:cs typeface="Arial MT"/>
              </a:rPr>
              <a:t>especialmente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como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hábitat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aves </a:t>
            </a:r>
            <a:r>
              <a:rPr dirty="0" sz="3200" spc="-10">
                <a:latin typeface="Arial MT"/>
                <a:cs typeface="Arial MT"/>
              </a:rPr>
              <a:t>acuáticas.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Recibe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ese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nombre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por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ciudad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Irán </a:t>
            </a:r>
            <a:r>
              <a:rPr dirty="0" sz="3200">
                <a:latin typeface="Arial MT"/>
                <a:cs typeface="Arial MT"/>
              </a:rPr>
              <a:t>en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fue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adoptada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en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1971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surga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por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preocupación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por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disminución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de </a:t>
            </a:r>
            <a:r>
              <a:rPr dirty="0" sz="3200">
                <a:latin typeface="Arial MT"/>
                <a:cs typeface="Arial MT"/>
              </a:rPr>
              <a:t>aves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acuáticas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sus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hábitat.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34275"/>
            <a:ext cx="9144000" cy="6405158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1893" y="249377"/>
            <a:ext cx="7823834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Reservas</a:t>
            </a:r>
            <a:r>
              <a:rPr dirty="0" sz="3600" spc="-30"/>
              <a:t> </a:t>
            </a:r>
            <a:r>
              <a:rPr dirty="0" sz="3600"/>
              <a:t>de</a:t>
            </a:r>
            <a:r>
              <a:rPr dirty="0" sz="3600" spc="-5"/>
              <a:t> </a:t>
            </a:r>
            <a:r>
              <a:rPr dirty="0" sz="3600"/>
              <a:t>la</a:t>
            </a:r>
            <a:r>
              <a:rPr dirty="0" sz="3600" spc="-5"/>
              <a:t> </a:t>
            </a:r>
            <a:r>
              <a:rPr dirty="0" sz="3600" spc="-10"/>
              <a:t>Biosfera</a:t>
            </a:r>
            <a:endParaRPr sz="3600"/>
          </a:p>
          <a:p>
            <a:pPr algn="ctr">
              <a:lnSpc>
                <a:spcPct val="100000"/>
              </a:lnSpc>
            </a:pPr>
            <a:r>
              <a:rPr dirty="0" sz="3600"/>
              <a:t>AP</a:t>
            </a:r>
            <a:r>
              <a:rPr dirty="0" sz="3600" spc="-5"/>
              <a:t> </a:t>
            </a:r>
            <a:r>
              <a:rPr dirty="0" sz="3600"/>
              <a:t>de</a:t>
            </a:r>
            <a:r>
              <a:rPr dirty="0" sz="3600" spc="-5"/>
              <a:t> </a:t>
            </a:r>
            <a:r>
              <a:rPr dirty="0" sz="3600"/>
              <a:t>reconocimiento</a:t>
            </a:r>
            <a:r>
              <a:rPr dirty="0" sz="3600" spc="-5"/>
              <a:t> </a:t>
            </a:r>
            <a:r>
              <a:rPr dirty="0" sz="3600" spc="-10"/>
              <a:t>internacional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878839" y="1614881"/>
            <a:ext cx="7882890" cy="4037329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algn="just" marL="12700" marR="5715" indent="79375">
              <a:lnSpc>
                <a:spcPct val="80000"/>
              </a:lnSpc>
              <a:spcBef>
                <a:spcPts val="770"/>
              </a:spcBef>
            </a:pPr>
            <a:r>
              <a:rPr dirty="0" sz="2800">
                <a:latin typeface="Arial MT"/>
                <a:cs typeface="Arial MT"/>
              </a:rPr>
              <a:t>Zonas</a:t>
            </a:r>
            <a:r>
              <a:rPr dirty="0" sz="2800" spc="2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que</a:t>
            </a:r>
            <a:r>
              <a:rPr dirty="0" sz="2800" spc="2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pertenecen</a:t>
            </a:r>
            <a:r>
              <a:rPr dirty="0" sz="2800" spc="2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2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ecosistemas</a:t>
            </a:r>
            <a:r>
              <a:rPr dirty="0" sz="2800" spc="2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terrestres </a:t>
            </a:r>
            <a:r>
              <a:rPr dirty="0" sz="2800">
                <a:latin typeface="Arial MT"/>
                <a:cs typeface="Arial MT"/>
              </a:rPr>
              <a:t>o</a:t>
            </a:r>
            <a:r>
              <a:rPr dirty="0" sz="2800" spc="5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costeros,</a:t>
            </a:r>
            <a:r>
              <a:rPr dirty="0" sz="2800" spc="580">
                <a:latin typeface="Arial MT"/>
                <a:cs typeface="Arial MT"/>
              </a:rPr>
              <a:t> 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reconocidas</a:t>
            </a:r>
            <a:r>
              <a:rPr dirty="0" sz="2800" spc="59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por</a:t>
            </a:r>
            <a:r>
              <a:rPr dirty="0" sz="2800" spc="58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la</a:t>
            </a:r>
            <a:r>
              <a:rPr dirty="0" sz="2800" spc="58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UNESCO</a:t>
            </a:r>
            <a:r>
              <a:rPr dirty="0" sz="2800" spc="57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 spc="-20">
                <a:solidFill>
                  <a:srgbClr val="FF0000"/>
                </a:solidFill>
                <a:latin typeface="Arial MT"/>
                <a:cs typeface="Arial MT"/>
              </a:rPr>
              <a:t>para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fomentar</a:t>
            </a:r>
            <a:r>
              <a:rPr dirty="0" sz="28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800" spc="-6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mostrar</a:t>
            </a:r>
            <a:r>
              <a:rPr dirty="0" sz="28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la</a:t>
            </a:r>
            <a:r>
              <a:rPr dirty="0" sz="2800" spc="-6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relación</a:t>
            </a:r>
            <a:r>
              <a:rPr dirty="0" sz="28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equilibrada</a:t>
            </a:r>
            <a:r>
              <a:rPr dirty="0" sz="28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entre</a:t>
            </a:r>
            <a:r>
              <a:rPr dirty="0" sz="2800" spc="-5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la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humanidad</a:t>
            </a:r>
            <a:r>
              <a:rPr dirty="0" sz="2800" spc="-2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y</a:t>
            </a:r>
            <a:r>
              <a:rPr dirty="0" sz="2800" spc="-7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el</a:t>
            </a:r>
            <a:r>
              <a:rPr dirty="0" sz="2800" spc="-6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>
                <a:solidFill>
                  <a:srgbClr val="FF0000"/>
                </a:solidFill>
                <a:latin typeface="Arial MT"/>
                <a:cs typeface="Arial MT"/>
              </a:rPr>
              <a:t>medio</a:t>
            </a:r>
            <a:r>
              <a:rPr dirty="0" sz="2800" spc="-4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FF0000"/>
                </a:solidFill>
                <a:latin typeface="Arial MT"/>
                <a:cs typeface="Arial MT"/>
              </a:rPr>
              <a:t>ambiente</a:t>
            </a:r>
            <a:r>
              <a:rPr dirty="0" sz="2800" spc="-10">
                <a:latin typeface="Arial MT"/>
                <a:cs typeface="Arial MT"/>
              </a:rPr>
              <a:t>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810"/>
              </a:spcBef>
            </a:pPr>
            <a:endParaRPr sz="2800">
              <a:latin typeface="Arial MT"/>
              <a:cs typeface="Arial MT"/>
            </a:endParaRPr>
          </a:p>
          <a:p>
            <a:pPr algn="just" marL="12700" marR="5080" indent="52069">
              <a:lnSpc>
                <a:spcPct val="80000"/>
              </a:lnSpc>
              <a:spcBef>
                <a:spcPts val="5"/>
              </a:spcBef>
            </a:pPr>
            <a:r>
              <a:rPr dirty="0" sz="2800">
                <a:latin typeface="Arial MT"/>
                <a:cs typeface="Arial MT"/>
              </a:rPr>
              <a:t>Constituyen</a:t>
            </a:r>
            <a:r>
              <a:rPr dirty="0" sz="2800" spc="14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una</a:t>
            </a:r>
            <a:r>
              <a:rPr dirty="0" sz="2800" spc="14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Red</a:t>
            </a:r>
            <a:r>
              <a:rPr dirty="0" sz="2800" spc="15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Mundial</a:t>
            </a:r>
            <a:r>
              <a:rPr dirty="0" sz="2800" spc="15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que</a:t>
            </a:r>
            <a:r>
              <a:rPr dirty="0" sz="2800" spc="14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tienen</a:t>
            </a:r>
            <a:r>
              <a:rPr dirty="0" sz="2800" spc="150">
                <a:latin typeface="Arial MT"/>
                <a:cs typeface="Arial MT"/>
              </a:rPr>
              <a:t>  </a:t>
            </a:r>
            <a:r>
              <a:rPr dirty="0" sz="2800" spc="-25">
                <a:latin typeface="Arial MT"/>
                <a:cs typeface="Arial MT"/>
              </a:rPr>
              <a:t>en </a:t>
            </a:r>
            <a:r>
              <a:rPr dirty="0" sz="2800">
                <a:latin typeface="Arial MT"/>
                <a:cs typeface="Arial MT"/>
              </a:rPr>
              <a:t>común</a:t>
            </a:r>
            <a:r>
              <a:rPr dirty="0" sz="2800" spc="2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2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búsqueda</a:t>
            </a:r>
            <a:r>
              <a:rPr dirty="0" sz="2800" spc="2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2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soluciones</a:t>
            </a:r>
            <a:r>
              <a:rPr dirty="0" sz="2800" spc="2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para</a:t>
            </a:r>
            <a:r>
              <a:rPr dirty="0" sz="2800" spc="2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conciliar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conservación</a:t>
            </a:r>
            <a:r>
              <a:rPr dirty="0" sz="2800" spc="2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diversidad</a:t>
            </a:r>
            <a:r>
              <a:rPr dirty="0" sz="2800" spc="2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biológica</a:t>
            </a:r>
            <a:r>
              <a:rPr dirty="0" sz="2800" spc="2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</a:t>
            </a:r>
            <a:r>
              <a:rPr dirty="0" sz="2800" spc="19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el </a:t>
            </a:r>
            <a:r>
              <a:rPr dirty="0" sz="2800">
                <a:latin typeface="Arial MT"/>
                <a:cs typeface="Arial MT"/>
              </a:rPr>
              <a:t>uso</a:t>
            </a:r>
            <a:r>
              <a:rPr dirty="0" sz="2800" spc="-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sostenible,</a:t>
            </a:r>
            <a:r>
              <a:rPr dirty="0" sz="2800" spc="-1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-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cuyo</a:t>
            </a:r>
            <a:r>
              <a:rPr dirty="0" sz="2800" spc="-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seno</a:t>
            </a:r>
            <a:r>
              <a:rPr dirty="0" sz="2800" spc="-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se</a:t>
            </a:r>
            <a:r>
              <a:rPr dirty="0" sz="2800" spc="-1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promueve</a:t>
            </a:r>
            <a:r>
              <a:rPr dirty="0" sz="2800" spc="-10">
                <a:latin typeface="Arial MT"/>
                <a:cs typeface="Arial MT"/>
              </a:rPr>
              <a:t>  </a:t>
            </a:r>
            <a:r>
              <a:rPr dirty="0" sz="2800" spc="-25">
                <a:latin typeface="Arial MT"/>
                <a:cs typeface="Arial MT"/>
              </a:rPr>
              <a:t>el </a:t>
            </a:r>
            <a:r>
              <a:rPr dirty="0" sz="2800">
                <a:latin typeface="Arial MT"/>
                <a:cs typeface="Arial MT"/>
              </a:rPr>
              <a:t>intercambio</a:t>
            </a:r>
            <a:r>
              <a:rPr dirty="0" sz="2800" spc="290">
                <a:latin typeface="Arial MT"/>
                <a:cs typeface="Arial MT"/>
              </a:rPr>
              <a:t>  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285">
                <a:latin typeface="Arial MT"/>
                <a:cs typeface="Arial MT"/>
              </a:rPr>
              <a:t>   </a:t>
            </a:r>
            <a:r>
              <a:rPr dirty="0" sz="2800">
                <a:latin typeface="Arial MT"/>
                <a:cs typeface="Arial MT"/>
              </a:rPr>
              <a:t>información,</a:t>
            </a:r>
            <a:r>
              <a:rPr dirty="0" sz="2800" spc="290">
                <a:latin typeface="Arial MT"/>
                <a:cs typeface="Arial MT"/>
              </a:rPr>
              <a:t>   </a:t>
            </a:r>
            <a:r>
              <a:rPr dirty="0" sz="2800">
                <a:latin typeface="Arial MT"/>
                <a:cs typeface="Arial MT"/>
              </a:rPr>
              <a:t>experiencia</a:t>
            </a:r>
            <a:r>
              <a:rPr dirty="0" sz="2800" spc="295">
                <a:latin typeface="Arial MT"/>
                <a:cs typeface="Arial MT"/>
              </a:rPr>
              <a:t>   </a:t>
            </a:r>
            <a:r>
              <a:rPr dirty="0" sz="2800" spc="-50">
                <a:latin typeface="Arial MT"/>
                <a:cs typeface="Arial MT"/>
              </a:rPr>
              <a:t>y </a:t>
            </a:r>
            <a:r>
              <a:rPr dirty="0" sz="2800">
                <a:latin typeface="Arial MT"/>
                <a:cs typeface="Arial MT"/>
              </a:rPr>
              <a:t>personal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científico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03985" y="228422"/>
            <a:ext cx="633857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Reservas</a:t>
            </a:r>
            <a:r>
              <a:rPr dirty="0" sz="4400" spc="-10"/>
              <a:t> </a:t>
            </a:r>
            <a:r>
              <a:rPr dirty="0" sz="4400"/>
              <a:t>de</a:t>
            </a:r>
            <a:r>
              <a:rPr dirty="0" sz="4400" spc="-5"/>
              <a:t> </a:t>
            </a:r>
            <a:r>
              <a:rPr dirty="0" sz="4400"/>
              <a:t>la</a:t>
            </a:r>
            <a:r>
              <a:rPr dirty="0" sz="4400" spc="-5"/>
              <a:t> </a:t>
            </a:r>
            <a:r>
              <a:rPr dirty="0" sz="4400" spc="-10"/>
              <a:t>Biosfera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258267" y="1351534"/>
            <a:ext cx="8427720" cy="42932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Presentan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tres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funciones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básicas:</a:t>
            </a:r>
            <a:endParaRPr sz="2800">
              <a:latin typeface="Arial MT"/>
              <a:cs typeface="Arial MT"/>
            </a:endParaRPr>
          </a:p>
          <a:p>
            <a:pPr marL="355600" marR="5080" indent="-342900">
              <a:lnSpc>
                <a:spcPts val="2690"/>
              </a:lnSpc>
              <a:spcBef>
                <a:spcPts val="650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conservación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paisajes,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ecosistemas,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especies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y </a:t>
            </a:r>
            <a:r>
              <a:rPr dirty="0" sz="2800">
                <a:latin typeface="Arial MT"/>
                <a:cs typeface="Arial MT"/>
              </a:rPr>
              <a:t>diversidad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genética.</a:t>
            </a:r>
            <a:endParaRPr sz="2800">
              <a:latin typeface="Arial MT"/>
              <a:cs typeface="Arial MT"/>
            </a:endParaRPr>
          </a:p>
          <a:p>
            <a:pPr marL="355600" marR="1038860" indent="-342900">
              <a:lnSpc>
                <a:spcPts val="2690"/>
              </a:lnSpc>
              <a:spcBef>
                <a:spcPts val="670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fomentar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desarrollo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humano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económico, </a:t>
            </a:r>
            <a:r>
              <a:rPr dirty="0" sz="2800">
                <a:latin typeface="Arial MT"/>
                <a:cs typeface="Arial MT"/>
              </a:rPr>
              <a:t>ecológico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culturalmente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sostenible.</a:t>
            </a:r>
            <a:endParaRPr sz="2800">
              <a:latin typeface="Arial MT"/>
              <a:cs typeface="Arial MT"/>
            </a:endParaRPr>
          </a:p>
          <a:p>
            <a:pPr marL="355600" marR="74930" indent="-342900">
              <a:lnSpc>
                <a:spcPct val="80000"/>
              </a:lnSpc>
              <a:spcBef>
                <a:spcPts val="695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apoyar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investigaciones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científicas,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formación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educación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relación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conservación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el </a:t>
            </a:r>
            <a:r>
              <a:rPr dirty="0" sz="2800">
                <a:latin typeface="Arial MT"/>
                <a:cs typeface="Arial MT"/>
              </a:rPr>
              <a:t>desarrollo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sostenible.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90"/>
              </a:spcBef>
            </a:pPr>
            <a:endParaRPr sz="2800">
              <a:latin typeface="Arial MT"/>
              <a:cs typeface="Arial MT"/>
            </a:endParaRPr>
          </a:p>
          <a:p>
            <a:pPr marL="355600" marR="314325" indent="-342900">
              <a:lnSpc>
                <a:spcPts val="2690"/>
              </a:lnSpc>
            </a:pPr>
            <a:r>
              <a:rPr dirty="0" sz="2800">
                <a:latin typeface="Arial MT"/>
                <a:cs typeface="Arial MT"/>
              </a:rPr>
              <a:t>Ellas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su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vez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encierran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áreas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protegidas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otras </a:t>
            </a:r>
            <a:r>
              <a:rPr dirty="0" sz="2800">
                <a:latin typeface="Arial MT"/>
                <a:cs typeface="Arial MT"/>
              </a:rPr>
              <a:t>categorías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manejo.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48614" rIns="0" bIns="0" rtlCol="0" vert="horz">
            <a:spAutoFit/>
          </a:bodyPr>
          <a:lstStyle/>
          <a:p>
            <a:pPr marL="509905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Reservas</a:t>
            </a:r>
            <a:r>
              <a:rPr dirty="0" sz="4400" spc="-10"/>
              <a:t> </a:t>
            </a:r>
            <a:r>
              <a:rPr dirty="0" sz="4400"/>
              <a:t>de</a:t>
            </a:r>
            <a:r>
              <a:rPr dirty="0" sz="4400" spc="-5"/>
              <a:t> </a:t>
            </a:r>
            <a:r>
              <a:rPr dirty="0" sz="4400"/>
              <a:t>la</a:t>
            </a:r>
            <a:r>
              <a:rPr dirty="0" sz="4400" spc="-5"/>
              <a:t> </a:t>
            </a:r>
            <a:r>
              <a:rPr dirty="0" sz="4400" spc="-10"/>
              <a:t>Biosfera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524420"/>
            <a:ext cx="5920740" cy="4123054"/>
          </a:xfrm>
          <a:prstGeom prst="rect">
            <a:avLst/>
          </a:prstGeom>
        </p:spPr>
        <p:txBody>
          <a:bodyPr wrap="square" lIns="0" tIns="1104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70"/>
              </a:spcBef>
            </a:pPr>
            <a:r>
              <a:rPr dirty="0" sz="3200">
                <a:latin typeface="Arial MT"/>
                <a:cs typeface="Arial MT"/>
              </a:rPr>
              <a:t>Se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reconocen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para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Cuba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seis: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</a:tabLst>
            </a:pP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Sierra</a:t>
            </a:r>
            <a:r>
              <a:rPr dirty="0" sz="3200" spc="-55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>
                <a:solidFill>
                  <a:srgbClr val="FF0000"/>
                </a:solidFill>
                <a:latin typeface="Arial MT"/>
                <a:cs typeface="Arial MT"/>
              </a:rPr>
              <a:t>del</a:t>
            </a:r>
            <a:r>
              <a:rPr dirty="0" sz="3200" spc="-3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dirty="0" sz="3200" spc="-10">
                <a:solidFill>
                  <a:srgbClr val="FF0000"/>
                </a:solidFill>
                <a:latin typeface="Arial MT"/>
                <a:cs typeface="Arial MT"/>
              </a:rPr>
              <a:t>Rosario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dirty="0" sz="3200">
                <a:latin typeface="Arial MT"/>
                <a:cs typeface="Arial MT"/>
              </a:rPr>
              <a:t>Península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Guanahacabibes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dirty="0" sz="3200">
                <a:latin typeface="Arial MT"/>
                <a:cs typeface="Arial MT"/>
              </a:rPr>
              <a:t>Cuchillas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del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Toa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</a:tabLst>
            </a:pPr>
            <a:r>
              <a:rPr dirty="0" sz="3200" spc="-10">
                <a:latin typeface="Arial MT"/>
                <a:cs typeface="Arial MT"/>
              </a:rPr>
              <a:t>Baconao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775"/>
              </a:spcBef>
              <a:buChar char="•"/>
              <a:tabLst>
                <a:tab pos="354965" algn="l"/>
              </a:tabLst>
            </a:pPr>
            <a:r>
              <a:rPr dirty="0" sz="3200">
                <a:latin typeface="Arial MT"/>
                <a:cs typeface="Arial MT"/>
              </a:rPr>
              <a:t>Ciénaga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Zapata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</a:tabLst>
            </a:pPr>
            <a:r>
              <a:rPr dirty="0" sz="3200" spc="-10">
                <a:latin typeface="Arial MT"/>
                <a:cs typeface="Arial MT"/>
              </a:rPr>
              <a:t>Buenavista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79754" y="168910"/>
            <a:ext cx="7388859" cy="12446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987675" marR="5080" indent="-2975610">
              <a:lnSpc>
                <a:spcPct val="100000"/>
              </a:lnSpc>
              <a:spcBef>
                <a:spcPts val="95"/>
              </a:spcBef>
            </a:pPr>
            <a:r>
              <a:rPr dirty="0" b="0">
                <a:solidFill>
                  <a:srgbClr val="009999"/>
                </a:solidFill>
                <a:latin typeface="Arial Black"/>
                <a:cs typeface="Arial Black"/>
              </a:rPr>
              <a:t>Reservas</a:t>
            </a:r>
            <a:r>
              <a:rPr dirty="0" spc="-15" b="0">
                <a:solidFill>
                  <a:srgbClr val="009999"/>
                </a:solidFill>
                <a:latin typeface="Arial Black"/>
                <a:cs typeface="Arial Black"/>
              </a:rPr>
              <a:t> </a:t>
            </a:r>
            <a:r>
              <a:rPr dirty="0" b="0">
                <a:solidFill>
                  <a:srgbClr val="009999"/>
                </a:solidFill>
                <a:latin typeface="Arial Black"/>
                <a:cs typeface="Arial Black"/>
              </a:rPr>
              <a:t>de</a:t>
            </a:r>
            <a:r>
              <a:rPr dirty="0" spc="-10" b="0">
                <a:solidFill>
                  <a:srgbClr val="009999"/>
                </a:solidFill>
                <a:latin typeface="Arial Black"/>
                <a:cs typeface="Arial Black"/>
              </a:rPr>
              <a:t> </a:t>
            </a:r>
            <a:r>
              <a:rPr dirty="0" b="0">
                <a:solidFill>
                  <a:srgbClr val="009999"/>
                </a:solidFill>
                <a:latin typeface="Arial Black"/>
                <a:cs typeface="Arial Black"/>
              </a:rPr>
              <a:t>la</a:t>
            </a:r>
            <a:r>
              <a:rPr dirty="0" spc="-5" b="0">
                <a:solidFill>
                  <a:srgbClr val="009999"/>
                </a:solidFill>
                <a:latin typeface="Arial Black"/>
                <a:cs typeface="Arial Black"/>
              </a:rPr>
              <a:t> </a:t>
            </a:r>
            <a:r>
              <a:rPr dirty="0" b="0">
                <a:solidFill>
                  <a:srgbClr val="009999"/>
                </a:solidFill>
                <a:latin typeface="Arial Black"/>
                <a:cs typeface="Arial Black"/>
              </a:rPr>
              <a:t>biosfera</a:t>
            </a:r>
            <a:r>
              <a:rPr dirty="0" spc="-15" b="0">
                <a:solidFill>
                  <a:srgbClr val="009999"/>
                </a:solidFill>
                <a:latin typeface="Arial Black"/>
                <a:cs typeface="Arial Black"/>
              </a:rPr>
              <a:t> </a:t>
            </a:r>
            <a:r>
              <a:rPr dirty="0" spc="-25" b="0">
                <a:solidFill>
                  <a:srgbClr val="009999"/>
                </a:solidFill>
                <a:latin typeface="Arial Black"/>
                <a:cs typeface="Arial Black"/>
              </a:rPr>
              <a:t>en </a:t>
            </a:r>
            <a:r>
              <a:rPr dirty="0" spc="-20" b="0">
                <a:solidFill>
                  <a:srgbClr val="009999"/>
                </a:solidFill>
                <a:latin typeface="Arial Black"/>
                <a:cs typeface="Arial Black"/>
              </a:rPr>
              <a:t>Cuba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46250"/>
            <a:ext cx="9144000" cy="5611749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0" y="5949950"/>
            <a:ext cx="9144000" cy="908050"/>
          </a:xfrm>
          <a:custGeom>
            <a:avLst/>
            <a:gdLst/>
            <a:ahLst/>
            <a:cxnLst/>
            <a:rect l="l" t="t" r="r" b="b"/>
            <a:pathLst>
              <a:path w="9144000" h="908050">
                <a:moveTo>
                  <a:pt x="9144000" y="0"/>
                </a:moveTo>
                <a:lnTo>
                  <a:pt x="0" y="0"/>
                </a:lnTo>
                <a:lnTo>
                  <a:pt x="0" y="908050"/>
                </a:lnTo>
                <a:lnTo>
                  <a:pt x="9144000" y="90805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0" y="1268475"/>
            <a:ext cx="9144000" cy="908050"/>
          </a:xfrm>
          <a:custGeom>
            <a:avLst/>
            <a:gdLst/>
            <a:ahLst/>
            <a:cxnLst/>
            <a:rect l="l" t="t" r="r" b="b"/>
            <a:pathLst>
              <a:path w="9144000" h="908050">
                <a:moveTo>
                  <a:pt x="9144000" y="0"/>
                </a:moveTo>
                <a:lnTo>
                  <a:pt x="0" y="0"/>
                </a:lnTo>
                <a:lnTo>
                  <a:pt x="0" y="908050"/>
                </a:lnTo>
                <a:lnTo>
                  <a:pt x="9144000" y="908050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7999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86785" y="619887"/>
              <a:ext cx="5248529" cy="1802002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670966" y="6068974"/>
            <a:ext cx="341058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Arial Black"/>
                <a:cs typeface="Arial Black"/>
              </a:rPr>
              <a:t>GUANAHACABIBES </a:t>
            </a:r>
            <a:r>
              <a:rPr dirty="0" sz="1800" spc="-20">
                <a:solidFill>
                  <a:srgbClr val="FFFFFF"/>
                </a:solidFill>
                <a:latin typeface="Arial Black"/>
                <a:cs typeface="Arial Black"/>
              </a:rPr>
              <a:t>RESERVA</a:t>
            </a:r>
            <a:r>
              <a:rPr dirty="0" sz="1800" spc="-3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1800" spc="-3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FFFFFF"/>
                </a:solidFill>
                <a:latin typeface="Arial Black"/>
                <a:cs typeface="Arial Black"/>
              </a:rPr>
              <a:t>LA</a:t>
            </a:r>
            <a:r>
              <a:rPr dirty="0" sz="18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Arial Black"/>
                <a:cs typeface="Arial Black"/>
              </a:rPr>
              <a:t>BIOSFERA</a:t>
            </a:r>
            <a:endParaRPr sz="1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9506" y="546938"/>
            <a:ext cx="795528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PENÍNSULA</a:t>
            </a:r>
            <a:r>
              <a:rPr dirty="0" sz="3600" spc="-20"/>
              <a:t> </a:t>
            </a:r>
            <a:r>
              <a:rPr dirty="0" sz="3600"/>
              <a:t>DE </a:t>
            </a:r>
            <a:r>
              <a:rPr dirty="0" sz="3600" spc="-10"/>
              <a:t>GUANAHACABIBES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538681"/>
            <a:ext cx="7969884" cy="480631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770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Sus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aguas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circundantes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poseen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notable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riqueza </a:t>
            </a:r>
            <a:r>
              <a:rPr dirty="0" sz="2800">
                <a:latin typeface="Arial MT"/>
                <a:cs typeface="Arial MT"/>
              </a:rPr>
              <a:t>pesquera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costa,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rica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fauna,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alberga </a:t>
            </a:r>
            <a:r>
              <a:rPr dirty="0" sz="2800">
                <a:latin typeface="Arial MT"/>
                <a:cs typeface="Arial MT"/>
              </a:rPr>
              <a:t>áreas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naturales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protegidas.</a:t>
            </a:r>
            <a:endParaRPr sz="2800">
              <a:latin typeface="Arial MT"/>
              <a:cs typeface="Arial MT"/>
            </a:endParaRPr>
          </a:p>
          <a:p>
            <a:pPr marL="355600" marR="621030" indent="-342900">
              <a:lnSpc>
                <a:spcPts val="2690"/>
              </a:lnSpc>
              <a:spcBef>
                <a:spcPts val="645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Aunque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carácter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aislado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por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sus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valiosos </a:t>
            </a:r>
            <a:r>
              <a:rPr dirty="0" sz="2800">
                <a:latin typeface="Arial MT"/>
                <a:cs typeface="Arial MT"/>
              </a:rPr>
              <a:t>recursos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naturales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constituye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una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las </a:t>
            </a:r>
            <a:r>
              <a:rPr dirty="0" sz="2800">
                <a:latin typeface="Arial MT"/>
                <a:cs typeface="Arial MT"/>
              </a:rPr>
              <a:t>Reservas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Biosfera.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que</a:t>
            </a:r>
            <a:endParaRPr sz="2800">
              <a:latin typeface="Arial MT"/>
              <a:cs typeface="Arial MT"/>
            </a:endParaRPr>
          </a:p>
          <a:p>
            <a:pPr marL="355600" marR="201295" indent="-342900">
              <a:lnSpc>
                <a:spcPct val="80000"/>
              </a:lnSpc>
              <a:spcBef>
                <a:spcPts val="695"/>
              </a:spcBef>
              <a:buChar char="•"/>
              <a:tabLst>
                <a:tab pos="355600" algn="l"/>
                <a:tab pos="454659" algn="l"/>
              </a:tabLst>
            </a:pPr>
            <a:r>
              <a:rPr dirty="0" sz="2800">
                <a:latin typeface="Arial MT"/>
                <a:cs typeface="Arial MT"/>
              </a:rPr>
              <a:t>	En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actualidad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una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zona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casi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despoblada, </a:t>
            </a:r>
            <a:r>
              <a:rPr dirty="0" sz="2800">
                <a:latin typeface="Arial MT"/>
                <a:cs typeface="Arial MT"/>
              </a:rPr>
              <a:t>pero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fue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una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las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áreas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mayor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densidad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asentamientos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indígenas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anterioridad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a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llegada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Cristóbal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Colón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1494.</a:t>
            </a:r>
            <a:endParaRPr sz="2800">
              <a:latin typeface="Arial MT"/>
              <a:cs typeface="Arial MT"/>
            </a:endParaRPr>
          </a:p>
          <a:p>
            <a:pPr marL="355600" marR="423545" indent="-342900">
              <a:lnSpc>
                <a:spcPct val="80000"/>
              </a:lnSpc>
              <a:spcBef>
                <a:spcPts val="670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Su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posición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marginal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densidad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su </a:t>
            </a:r>
            <a:r>
              <a:rPr dirty="0" sz="2800">
                <a:latin typeface="Arial MT"/>
                <a:cs typeface="Arial MT"/>
              </a:rPr>
              <a:t>vegetación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convirtió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refugio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esclavos cimarrones.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06548" y="-1778"/>
            <a:ext cx="493268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62357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Guanahacabibes </a:t>
            </a:r>
            <a:r>
              <a:rPr dirty="0" sz="3600"/>
              <a:t>Reserva</a:t>
            </a:r>
            <a:r>
              <a:rPr dirty="0" sz="3600" spc="-20"/>
              <a:t> </a:t>
            </a:r>
            <a:r>
              <a:rPr dirty="0" sz="3600"/>
              <a:t>de la</a:t>
            </a:r>
            <a:r>
              <a:rPr dirty="0" sz="3600" spc="5"/>
              <a:t> </a:t>
            </a:r>
            <a:r>
              <a:rPr dirty="0" sz="3600" spc="-10"/>
              <a:t>Biosfera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2637" y="1600263"/>
            <a:ext cx="3387725" cy="452589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22070" y="6265570"/>
            <a:ext cx="24733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Bosques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siempreverdes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5515102" y="6265570"/>
            <a:ext cx="2031364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Matorrales</a:t>
            </a:r>
            <a:r>
              <a:rPr dirty="0" sz="1800" spc="-7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costeros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32426" y="1628838"/>
            <a:ext cx="3387725" cy="4525899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06548" y="-1778"/>
            <a:ext cx="493268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49657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Sierra</a:t>
            </a:r>
            <a:r>
              <a:rPr dirty="0" sz="3600" spc="-20"/>
              <a:t> </a:t>
            </a:r>
            <a:r>
              <a:rPr dirty="0" sz="3600"/>
              <a:t>del </a:t>
            </a:r>
            <a:r>
              <a:rPr dirty="0" sz="3600" spc="-10"/>
              <a:t>Rosario </a:t>
            </a:r>
            <a:r>
              <a:rPr dirty="0" sz="3600"/>
              <a:t>Reserva</a:t>
            </a:r>
            <a:r>
              <a:rPr dirty="0" sz="3600" spc="-20"/>
              <a:t> </a:t>
            </a:r>
            <a:r>
              <a:rPr dirty="0" sz="3600"/>
              <a:t>de la</a:t>
            </a:r>
            <a:r>
              <a:rPr dirty="0" sz="3600" spc="5"/>
              <a:t> </a:t>
            </a:r>
            <a:r>
              <a:rPr dirty="0" sz="3600" spc="-10"/>
              <a:t>Biosfera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1266571" y="5544718"/>
            <a:ext cx="2561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Comunidad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Las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Terrazas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5227701" y="5473395"/>
            <a:ext cx="31610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siempreverde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mesofilo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3501" y="1676400"/>
            <a:ext cx="4249674" cy="355765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8849" y="1679446"/>
            <a:ext cx="3745988" cy="3651507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341437"/>
            <a:ext cx="9144000" cy="4679950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337300"/>
            <a:chOff x="0" y="0"/>
            <a:chExt cx="9144000" cy="63373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63562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5013325"/>
              <a:ext cx="3238500" cy="1323975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3127375" y="5659323"/>
            <a:ext cx="5100320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latin typeface="Arial Black"/>
                <a:cs typeface="Arial Black"/>
              </a:rPr>
              <a:t>RESERVA</a:t>
            </a:r>
            <a:r>
              <a:rPr dirty="0" sz="1800" spc="-35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DE</a:t>
            </a:r>
            <a:r>
              <a:rPr dirty="0" sz="1800" spc="-30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LA</a:t>
            </a:r>
            <a:r>
              <a:rPr dirty="0" sz="1800" spc="-40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BIOSFERA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Arial Black"/>
                <a:cs typeface="Arial Black"/>
              </a:rPr>
              <a:t>CIÉNAGA</a:t>
            </a:r>
            <a:r>
              <a:rPr dirty="0" sz="1800" spc="-55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DE</a:t>
            </a:r>
            <a:r>
              <a:rPr dirty="0" sz="1800" spc="-30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ZAPATA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1800" spc="-45">
                <a:latin typeface="Arial Black"/>
                <a:cs typeface="Arial Black"/>
              </a:rPr>
              <a:t>MAYOR</a:t>
            </a:r>
            <a:r>
              <a:rPr dirty="0" sz="1800" spc="-60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HUMEDAL</a:t>
            </a:r>
            <a:r>
              <a:rPr dirty="0" sz="1800" spc="-60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DEL</a:t>
            </a:r>
            <a:r>
              <a:rPr dirty="0" sz="1800" spc="-50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CARIBE</a:t>
            </a:r>
            <a:r>
              <a:rPr dirty="0" sz="1800" spc="-5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INSULAR</a:t>
            </a:r>
            <a:endParaRPr sz="1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867400" cy="458952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59401" y="3706876"/>
              <a:ext cx="4284599" cy="3151124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329590" y="4963744"/>
            <a:ext cx="4382770" cy="1002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Arial"/>
                <a:cs typeface="Arial"/>
              </a:rPr>
              <a:t>Ciénaga</a:t>
            </a:r>
            <a:r>
              <a:rPr dirty="0" sz="3200" spc="-5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de</a:t>
            </a:r>
            <a:r>
              <a:rPr dirty="0" sz="3200" spc="-20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Zapata </a:t>
            </a:r>
            <a:r>
              <a:rPr dirty="0" sz="3200" b="1">
                <a:latin typeface="Arial"/>
                <a:cs typeface="Arial"/>
              </a:rPr>
              <a:t>Reserva</a:t>
            </a:r>
            <a:r>
              <a:rPr dirty="0" sz="3200" spc="-30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de</a:t>
            </a:r>
            <a:r>
              <a:rPr dirty="0" sz="3200" spc="-15" b="1">
                <a:latin typeface="Arial"/>
                <a:cs typeface="Arial"/>
              </a:rPr>
              <a:t> </a:t>
            </a:r>
            <a:r>
              <a:rPr dirty="0" sz="3200" b="1">
                <a:latin typeface="Arial"/>
                <a:cs typeface="Arial"/>
              </a:rPr>
              <a:t>la</a:t>
            </a:r>
            <a:r>
              <a:rPr dirty="0" sz="3200" spc="-15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Biosfera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7382" y="550544"/>
            <a:ext cx="588137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>
                <a:latin typeface="Arial Black"/>
                <a:cs typeface="Arial Black"/>
              </a:rPr>
              <a:t>CIÉNAGA</a:t>
            </a:r>
            <a:r>
              <a:rPr dirty="0" sz="4000" spc="-155">
                <a:latin typeface="Arial Black"/>
                <a:cs typeface="Arial Black"/>
              </a:rPr>
              <a:t> </a:t>
            </a:r>
            <a:r>
              <a:rPr dirty="0" sz="4000">
                <a:latin typeface="Arial Black"/>
                <a:cs typeface="Arial Black"/>
              </a:rPr>
              <a:t>DE</a:t>
            </a:r>
            <a:r>
              <a:rPr dirty="0" sz="4000" spc="-180">
                <a:latin typeface="Arial Black"/>
                <a:cs typeface="Arial Black"/>
              </a:rPr>
              <a:t> </a:t>
            </a:r>
            <a:r>
              <a:rPr dirty="0" sz="4000" spc="-114">
                <a:latin typeface="Arial Black"/>
                <a:cs typeface="Arial Black"/>
              </a:rPr>
              <a:t>ZAPATA</a:t>
            </a:r>
            <a:endParaRPr sz="4000">
              <a:latin typeface="Arial Black"/>
              <a:cs typeface="Arial Black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599" y="1928774"/>
            <a:ext cx="3929126" cy="450062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57750" y="1571637"/>
            <a:ext cx="3786251" cy="471487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650240" y="1383029"/>
            <a:ext cx="270764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Laguna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del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Tesoro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49" y="1714525"/>
            <a:ext cx="3643376" cy="471487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57750" y="1785899"/>
            <a:ext cx="3643376" cy="4500626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06548" y="-1778"/>
            <a:ext cx="493268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123317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Buenavista </a:t>
            </a:r>
            <a:r>
              <a:rPr dirty="0" sz="3600"/>
              <a:t>Reserva</a:t>
            </a:r>
            <a:r>
              <a:rPr dirty="0" sz="3600" spc="-20"/>
              <a:t> </a:t>
            </a:r>
            <a:r>
              <a:rPr dirty="0" sz="3600"/>
              <a:t>de la</a:t>
            </a:r>
            <a:r>
              <a:rPr dirty="0" sz="3600" spc="5"/>
              <a:t> </a:t>
            </a:r>
            <a:r>
              <a:rPr dirty="0" sz="3600" spc="-10"/>
              <a:t>Biosfera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8887" y="1412875"/>
            <a:ext cx="2962275" cy="22225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92275" y="4149661"/>
            <a:ext cx="3092450" cy="206222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35600" y="1197038"/>
            <a:ext cx="3263900" cy="4897374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5443854" y="6265570"/>
            <a:ext cx="30587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Bosque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semideciduo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mesofilo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0372" y="-1778"/>
            <a:ext cx="6226810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7112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CUCHILLAS</a:t>
            </a:r>
            <a:r>
              <a:rPr dirty="0" sz="3600" spc="-150"/>
              <a:t> </a:t>
            </a:r>
            <a:r>
              <a:rPr dirty="0" sz="3600"/>
              <a:t>DEL</a:t>
            </a:r>
            <a:r>
              <a:rPr dirty="0" sz="3600" spc="-140"/>
              <a:t> </a:t>
            </a:r>
            <a:r>
              <a:rPr dirty="0" sz="3600" spc="-25"/>
              <a:t>TOA </a:t>
            </a:r>
            <a:r>
              <a:rPr dirty="0" sz="3600"/>
              <a:t>RESERVA</a:t>
            </a:r>
            <a:r>
              <a:rPr dirty="0" sz="3600" spc="-20"/>
              <a:t> </a:t>
            </a:r>
            <a:r>
              <a:rPr dirty="0" sz="3600"/>
              <a:t>DE LA </a:t>
            </a:r>
            <a:r>
              <a:rPr dirty="0" sz="3600" spc="-10"/>
              <a:t>BIOSFERA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371600"/>
            <a:ext cx="800100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85773"/>
            <a:ext cx="9144000" cy="587222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5444744" y="3443096"/>
            <a:ext cx="20656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solidFill>
                  <a:srgbClr val="FFFF00"/>
                </a:solidFill>
                <a:latin typeface="Arial Black"/>
                <a:cs typeface="Arial Black"/>
              </a:rPr>
              <a:t>SALTO</a:t>
            </a:r>
            <a:r>
              <a:rPr dirty="0" sz="2400" spc="-145">
                <a:solidFill>
                  <a:srgbClr val="FFFF00"/>
                </a:solidFill>
                <a:latin typeface="Arial Black"/>
                <a:cs typeface="Arial Black"/>
              </a:rPr>
              <a:t> </a:t>
            </a:r>
            <a:r>
              <a:rPr dirty="0" sz="2400" spc="-20">
                <a:solidFill>
                  <a:srgbClr val="FFFF00"/>
                </a:solidFill>
                <a:latin typeface="Arial Black"/>
                <a:cs typeface="Arial Black"/>
              </a:rPr>
              <a:t>FINO</a:t>
            </a:r>
            <a:endParaRPr sz="2400"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062990" marR="5080" indent="600710">
              <a:lnSpc>
                <a:spcPct val="100000"/>
              </a:lnSpc>
              <a:spcBef>
                <a:spcPts val="100"/>
              </a:spcBef>
            </a:pPr>
            <a:r>
              <a:rPr dirty="0" sz="3200"/>
              <a:t>CUCHILLAS</a:t>
            </a:r>
            <a:r>
              <a:rPr dirty="0" sz="3200" spc="-35"/>
              <a:t> </a:t>
            </a:r>
            <a:r>
              <a:rPr dirty="0" sz="3200"/>
              <a:t>DEL</a:t>
            </a:r>
            <a:r>
              <a:rPr dirty="0" sz="3200" spc="-75"/>
              <a:t> </a:t>
            </a:r>
            <a:r>
              <a:rPr dirty="0" sz="3200" spc="-25"/>
              <a:t>TOA </a:t>
            </a:r>
            <a:r>
              <a:rPr dirty="0" sz="3200" spc="-40"/>
              <a:t>RESERVA</a:t>
            </a:r>
            <a:r>
              <a:rPr dirty="0" sz="3200" spc="-135"/>
              <a:t> </a:t>
            </a:r>
            <a:r>
              <a:rPr dirty="0" sz="3200"/>
              <a:t>DE</a:t>
            </a:r>
            <a:r>
              <a:rPr dirty="0" sz="3200" spc="-10"/>
              <a:t> </a:t>
            </a:r>
            <a:r>
              <a:rPr dirty="0" sz="3200"/>
              <a:t>LA</a:t>
            </a:r>
            <a:r>
              <a:rPr dirty="0" sz="3200" spc="-155"/>
              <a:t> </a:t>
            </a:r>
            <a:r>
              <a:rPr dirty="0" sz="3200" spc="-10"/>
              <a:t>BIOSFERA</a:t>
            </a:r>
            <a:endParaRPr sz="320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7567" y="1214386"/>
            <a:ext cx="7307833" cy="507212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64741" y="309753"/>
            <a:ext cx="5605145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 indent="63500">
              <a:lnSpc>
                <a:spcPct val="100000"/>
              </a:lnSpc>
              <a:spcBef>
                <a:spcPts val="95"/>
              </a:spcBef>
            </a:pPr>
            <a:r>
              <a:rPr dirty="0" sz="2800"/>
              <a:t>Sitios</a:t>
            </a:r>
            <a:r>
              <a:rPr dirty="0" sz="2800" spc="-80"/>
              <a:t> </a:t>
            </a:r>
            <a:r>
              <a:rPr dirty="0" sz="2800"/>
              <a:t>Ramsar</a:t>
            </a:r>
            <a:r>
              <a:rPr dirty="0" sz="2800" spc="-70"/>
              <a:t> </a:t>
            </a:r>
            <a:r>
              <a:rPr dirty="0" sz="2800"/>
              <a:t>Gran</a:t>
            </a:r>
            <a:r>
              <a:rPr dirty="0" sz="2800" spc="-90"/>
              <a:t> </a:t>
            </a:r>
            <a:r>
              <a:rPr dirty="0" sz="2800"/>
              <a:t>Humedal</a:t>
            </a:r>
            <a:r>
              <a:rPr dirty="0" sz="2800" spc="-65"/>
              <a:t> </a:t>
            </a:r>
            <a:r>
              <a:rPr dirty="0" sz="2800" spc="-25"/>
              <a:t>del </a:t>
            </a:r>
            <a:r>
              <a:rPr dirty="0" sz="2800"/>
              <a:t>norte</a:t>
            </a:r>
            <a:r>
              <a:rPr dirty="0" sz="2800" spc="-40"/>
              <a:t> </a:t>
            </a:r>
            <a:r>
              <a:rPr dirty="0" sz="2800"/>
              <a:t>de</a:t>
            </a:r>
            <a:r>
              <a:rPr dirty="0" sz="2800" spc="-60"/>
              <a:t> </a:t>
            </a:r>
            <a:r>
              <a:rPr dirty="0" sz="2800"/>
              <a:t>Ciego</a:t>
            </a:r>
            <a:r>
              <a:rPr dirty="0" sz="2800" spc="-35"/>
              <a:t> </a:t>
            </a:r>
            <a:r>
              <a:rPr dirty="0" sz="2800"/>
              <a:t>de</a:t>
            </a:r>
            <a:r>
              <a:rPr dirty="0" sz="2800" spc="-45"/>
              <a:t> </a:t>
            </a:r>
            <a:r>
              <a:rPr dirty="0" sz="2800" spc="-10"/>
              <a:t>Ávila</a:t>
            </a:r>
            <a:endParaRPr sz="280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22498" y="310133"/>
            <a:ext cx="269938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spc="-10" b="0">
                <a:latin typeface="Arial MT"/>
                <a:cs typeface="Arial MT"/>
              </a:rPr>
              <a:t>Patrimonio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235405"/>
            <a:ext cx="8509000" cy="46120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354330" marR="5080" indent="-34163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Concepto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moderno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procede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del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derecho </a:t>
            </a:r>
            <a:r>
              <a:rPr dirty="0" sz="3200" spc="-10">
                <a:latin typeface="Arial MT"/>
                <a:cs typeface="Arial MT"/>
              </a:rPr>
              <a:t>	</a:t>
            </a:r>
            <a:r>
              <a:rPr dirty="0" sz="3200">
                <a:latin typeface="Arial MT"/>
                <a:cs typeface="Arial MT"/>
              </a:rPr>
              <a:t>romano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define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“patrimonium”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como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bien </a:t>
            </a:r>
            <a:r>
              <a:rPr dirty="0" sz="3200" spc="-20">
                <a:latin typeface="Arial MT"/>
                <a:cs typeface="Arial MT"/>
              </a:rPr>
              <a:t>	</a:t>
            </a:r>
            <a:r>
              <a:rPr dirty="0" sz="3200">
                <a:latin typeface="Arial MT"/>
                <a:cs typeface="Arial MT"/>
              </a:rPr>
              <a:t>heredado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transmite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padres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hijos.</a:t>
            </a:r>
            <a:endParaRPr sz="3200">
              <a:latin typeface="Arial MT"/>
              <a:cs typeface="Arial MT"/>
            </a:endParaRPr>
          </a:p>
          <a:p>
            <a:pPr marL="355600" marR="43370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Se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refiere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bienes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tangibles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intangibles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heredan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por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una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persona,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un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grupo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personas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sociedad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en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conjunto.</a:t>
            </a:r>
            <a:endParaRPr sz="3200">
              <a:latin typeface="Arial MT"/>
              <a:cs typeface="Arial MT"/>
            </a:endParaRPr>
          </a:p>
          <a:p>
            <a:pPr marL="355600" marR="13652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El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patrimonio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una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nación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incluye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los </a:t>
            </a:r>
            <a:r>
              <a:rPr dirty="0" sz="3200">
                <a:latin typeface="Arial MT"/>
                <a:cs typeface="Arial MT"/>
              </a:rPr>
              <a:t>recursos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humanos,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económicos,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sus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valores </a:t>
            </a:r>
            <a:r>
              <a:rPr dirty="0" sz="3200">
                <a:latin typeface="Arial MT"/>
                <a:cs typeface="Arial MT"/>
              </a:rPr>
              <a:t>culturales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naturales.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7217" y="514934"/>
            <a:ext cx="820737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PATRIMONIO</a:t>
            </a:r>
            <a:r>
              <a:rPr dirty="0" spc="-25"/>
              <a:t> </a:t>
            </a:r>
            <a:r>
              <a:rPr dirty="0"/>
              <a:t>DE</a:t>
            </a:r>
            <a:r>
              <a:rPr dirty="0" spc="-55"/>
              <a:t> </a:t>
            </a:r>
            <a:r>
              <a:rPr dirty="0"/>
              <a:t>LA</a:t>
            </a:r>
            <a:r>
              <a:rPr dirty="0" spc="-55"/>
              <a:t> </a:t>
            </a:r>
            <a:r>
              <a:rPr dirty="0" spc="-10"/>
              <a:t>HUMANIDAD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383540" y="1621358"/>
            <a:ext cx="8669020" cy="40265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Los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sitios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declarados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pueden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ser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 b="1">
                <a:latin typeface="Arial"/>
                <a:cs typeface="Arial"/>
              </a:rPr>
              <a:t>culturales</a:t>
            </a:r>
            <a:r>
              <a:rPr dirty="0" sz="3200" spc="-65" b="1">
                <a:latin typeface="Arial"/>
                <a:cs typeface="Arial"/>
              </a:rPr>
              <a:t> </a:t>
            </a:r>
            <a:r>
              <a:rPr dirty="0" sz="3200" spc="-50">
                <a:latin typeface="Arial MT"/>
                <a:cs typeface="Arial MT"/>
              </a:rPr>
              <a:t>o </a:t>
            </a:r>
            <a:r>
              <a:rPr dirty="0" sz="3200" b="1">
                <a:latin typeface="Arial"/>
                <a:cs typeface="Arial"/>
              </a:rPr>
              <a:t>naturales.</a:t>
            </a:r>
            <a:r>
              <a:rPr dirty="0" sz="3200" spc="-60" b="1">
                <a:latin typeface="Arial"/>
                <a:cs typeface="Arial"/>
              </a:rPr>
              <a:t> </a:t>
            </a:r>
            <a:r>
              <a:rPr dirty="0" sz="3200">
                <a:latin typeface="Arial MT"/>
                <a:cs typeface="Arial MT"/>
              </a:rPr>
              <a:t>Pero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todos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son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ejemplos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únicos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50">
                <a:latin typeface="Arial MT"/>
                <a:cs typeface="Arial MT"/>
              </a:rPr>
              <a:t>y </a:t>
            </a:r>
            <a:r>
              <a:rPr dirty="0" sz="3200">
                <a:latin typeface="Arial MT"/>
                <a:cs typeface="Arial MT"/>
              </a:rPr>
              <a:t>han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sido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seleccionados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por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su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importancia </a:t>
            </a:r>
            <a:r>
              <a:rPr dirty="0" sz="3200">
                <a:latin typeface="Arial MT"/>
                <a:cs typeface="Arial MT"/>
              </a:rPr>
              <a:t>para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historia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humana.</a:t>
            </a:r>
            <a:endParaRPr sz="3200">
              <a:latin typeface="Arial MT"/>
              <a:cs typeface="Arial MT"/>
            </a:endParaRPr>
          </a:p>
          <a:p>
            <a:pPr marL="355600" marR="32321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5600" algn="l"/>
              </a:tabLst>
            </a:pPr>
            <a:r>
              <a:rPr dirty="0" sz="3200">
                <a:latin typeface="Arial MT"/>
                <a:cs typeface="Arial MT"/>
              </a:rPr>
              <a:t>Además,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cualquier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paraje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debe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responder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al </a:t>
            </a:r>
            <a:r>
              <a:rPr dirty="0" sz="3200">
                <a:latin typeface="Arial MT"/>
                <a:cs typeface="Arial MT"/>
              </a:rPr>
              <a:t>valor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 b="1">
                <a:latin typeface="Arial"/>
                <a:cs typeface="Arial"/>
              </a:rPr>
              <a:t>autenticidad</a:t>
            </a:r>
            <a:r>
              <a:rPr dirty="0" sz="3200" spc="-65" b="1">
                <a:latin typeface="Arial"/>
                <a:cs typeface="Arial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1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asegurar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su </a:t>
            </a:r>
            <a:r>
              <a:rPr dirty="0" sz="3200" b="1">
                <a:latin typeface="Arial"/>
                <a:cs typeface="Arial"/>
              </a:rPr>
              <a:t>conservación</a:t>
            </a:r>
            <a:r>
              <a:rPr dirty="0" sz="3200" spc="-55" b="1">
                <a:latin typeface="Arial"/>
                <a:cs typeface="Arial"/>
              </a:rPr>
              <a:t> </a:t>
            </a:r>
            <a:r>
              <a:rPr dirty="0" sz="3200">
                <a:latin typeface="Arial MT"/>
                <a:cs typeface="Arial MT"/>
              </a:rPr>
              <a:t>para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ser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inscrito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como </a:t>
            </a:r>
            <a:r>
              <a:rPr dirty="0" sz="3200">
                <a:latin typeface="Arial MT"/>
                <a:cs typeface="Arial MT"/>
              </a:rPr>
              <a:t>Patrimonio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Humanidad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5985" y="147650"/>
            <a:ext cx="481266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latin typeface="Arial MT"/>
                <a:cs typeface="Arial MT"/>
              </a:rPr>
              <a:t>Patrimonio</a:t>
            </a:r>
            <a:r>
              <a:rPr dirty="0" sz="4400" spc="-55" b="0">
                <a:latin typeface="Arial MT"/>
                <a:cs typeface="Arial MT"/>
              </a:rPr>
              <a:t> </a:t>
            </a:r>
            <a:r>
              <a:rPr dirty="0" sz="4400" spc="-10" b="0">
                <a:latin typeface="Arial MT"/>
                <a:cs typeface="Arial MT"/>
              </a:rPr>
              <a:t>Natural: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092453"/>
            <a:ext cx="7993380" cy="4927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39433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Monumentos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naturales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constituidos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formaciones </a:t>
            </a:r>
            <a:r>
              <a:rPr dirty="0" sz="2400">
                <a:latin typeface="Arial MT"/>
                <a:cs typeface="Arial MT"/>
              </a:rPr>
              <a:t>físicas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biológicas</a:t>
            </a:r>
            <a:r>
              <a:rPr dirty="0" sz="2400" spc="-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por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grupos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esas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formaciones </a:t>
            </a:r>
            <a:r>
              <a:rPr dirty="0" sz="2400">
                <a:latin typeface="Arial MT"/>
                <a:cs typeface="Arial MT"/>
              </a:rPr>
              <a:t>que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tengan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valor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universal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excepcional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desde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el </a:t>
            </a:r>
            <a:r>
              <a:rPr dirty="0" sz="2400">
                <a:latin typeface="Arial MT"/>
                <a:cs typeface="Arial MT"/>
              </a:rPr>
              <a:t>punto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vista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estético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científico.</a:t>
            </a:r>
            <a:endParaRPr sz="2400">
              <a:latin typeface="Arial MT"/>
              <a:cs typeface="Arial MT"/>
            </a:endParaRPr>
          </a:p>
          <a:p>
            <a:pPr marL="355600" marR="18669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Formaciones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geológicas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fisiográficas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zonas </a:t>
            </a:r>
            <a:r>
              <a:rPr dirty="0" sz="2400">
                <a:latin typeface="Arial MT"/>
                <a:cs typeface="Arial MT"/>
              </a:rPr>
              <a:t>estrictamente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delimitadas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constituyan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hábitat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de </a:t>
            </a:r>
            <a:r>
              <a:rPr dirty="0" sz="2400">
                <a:latin typeface="Arial MT"/>
                <a:cs typeface="Arial MT"/>
              </a:rPr>
              <a:t>especies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animal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vegetal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amenazadas,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tengan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un </a:t>
            </a:r>
            <a:r>
              <a:rPr dirty="0" sz="2400">
                <a:latin typeface="Arial MT"/>
                <a:cs typeface="Arial MT"/>
              </a:rPr>
              <a:t>valor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universal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excepcional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desde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punto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vista </a:t>
            </a:r>
            <a:r>
              <a:rPr dirty="0" sz="2400">
                <a:latin typeface="Arial MT"/>
                <a:cs typeface="Arial MT"/>
              </a:rPr>
              <a:t>estético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científico.</a:t>
            </a:r>
            <a:endParaRPr sz="24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Los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lugares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naturales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zonas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naturales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estrictamente </a:t>
            </a:r>
            <a:r>
              <a:rPr dirty="0" sz="2400">
                <a:latin typeface="Arial MT"/>
                <a:cs typeface="Arial MT"/>
              </a:rPr>
              <a:t>delimitadas,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tengan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valor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universal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excepcional </a:t>
            </a:r>
            <a:r>
              <a:rPr dirty="0" sz="2400">
                <a:latin typeface="Arial MT"/>
                <a:cs typeface="Arial MT"/>
              </a:rPr>
              <a:t>desde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punto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vista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ciencia,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conservación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belleza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natural.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03501" y="307594"/>
            <a:ext cx="493839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 b="0">
                <a:latin typeface="Arial MT"/>
                <a:cs typeface="Arial MT"/>
              </a:rPr>
              <a:t>Patrimonio</a:t>
            </a:r>
            <a:r>
              <a:rPr dirty="0" sz="4400" spc="-5" b="0">
                <a:latin typeface="Arial MT"/>
                <a:cs typeface="Arial MT"/>
              </a:rPr>
              <a:t> </a:t>
            </a:r>
            <a:r>
              <a:rPr dirty="0" sz="4400" spc="-10" b="0">
                <a:latin typeface="Arial MT"/>
                <a:cs typeface="Arial MT"/>
              </a:rPr>
              <a:t>Cultural: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07340" y="1092453"/>
            <a:ext cx="8454390" cy="5659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353060" marR="5080" indent="-34036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400" b="1">
                <a:latin typeface="Arial"/>
                <a:cs typeface="Arial"/>
              </a:rPr>
              <a:t>Los</a:t>
            </a:r>
            <a:r>
              <a:rPr dirty="0" sz="2400" spc="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monumentos</a:t>
            </a:r>
            <a:r>
              <a:rPr dirty="0" sz="2400">
                <a:latin typeface="Arial MT"/>
                <a:cs typeface="Arial MT"/>
              </a:rPr>
              <a:t>:</a:t>
            </a:r>
            <a:r>
              <a:rPr dirty="0" sz="2400" spc="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son</a:t>
            </a:r>
            <a:r>
              <a:rPr dirty="0" sz="2400" spc="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obras</a:t>
            </a:r>
            <a:r>
              <a:rPr dirty="0" sz="2400" spc="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arquitectónicas,</a:t>
            </a:r>
            <a:r>
              <a:rPr dirty="0" sz="2400" spc="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escultura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5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5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pintura</a:t>
            </a:r>
            <a:r>
              <a:rPr dirty="0" sz="2400" spc="5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monumentales,</a:t>
            </a:r>
            <a:r>
              <a:rPr dirty="0" sz="2400" spc="5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elementos</a:t>
            </a:r>
            <a:r>
              <a:rPr dirty="0" sz="2400" spc="5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5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estructuras</a:t>
            </a:r>
            <a:r>
              <a:rPr dirty="0" sz="2400" spc="52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de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carácter</a:t>
            </a:r>
            <a:r>
              <a:rPr dirty="0" sz="2400" spc="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arqueológico,</a:t>
            </a:r>
            <a:r>
              <a:rPr dirty="0" sz="2400" spc="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inscripciones,</a:t>
            </a:r>
            <a:r>
              <a:rPr dirty="0" sz="2400" spc="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cavernas</a:t>
            </a:r>
            <a:r>
              <a:rPr dirty="0" sz="2400" spc="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grupos</a:t>
            </a:r>
            <a:r>
              <a:rPr dirty="0" sz="2400" spc="8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de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elementos,</a:t>
            </a:r>
            <a:r>
              <a:rPr dirty="0" sz="2400" spc="16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que</a:t>
            </a:r>
            <a:r>
              <a:rPr dirty="0" sz="2400" spc="16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tengan</a:t>
            </a:r>
            <a:r>
              <a:rPr dirty="0" sz="2400" spc="16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un</a:t>
            </a:r>
            <a:r>
              <a:rPr dirty="0" sz="2400" spc="16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valor</a:t>
            </a:r>
            <a:r>
              <a:rPr dirty="0" sz="2400" spc="16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universal</a:t>
            </a:r>
            <a:r>
              <a:rPr dirty="0" sz="2400" spc="165">
                <a:latin typeface="Arial MT"/>
                <a:cs typeface="Arial MT"/>
              </a:rPr>
              <a:t>  </a:t>
            </a:r>
            <a:r>
              <a:rPr dirty="0" sz="2400" spc="-10">
                <a:latin typeface="Arial MT"/>
                <a:cs typeface="Arial MT"/>
              </a:rPr>
              <a:t>excepcional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desde</a:t>
            </a:r>
            <a:r>
              <a:rPr dirty="0" sz="2400" spc="5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5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punto</a:t>
            </a:r>
            <a:r>
              <a:rPr dirty="0" sz="2400" spc="5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5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vista</a:t>
            </a:r>
            <a:r>
              <a:rPr dirty="0" sz="2400" spc="5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5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5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historia,</a:t>
            </a:r>
            <a:r>
              <a:rPr dirty="0" sz="2400" spc="5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5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arte</a:t>
            </a:r>
            <a:r>
              <a:rPr dirty="0" sz="2400" spc="5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5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57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la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ciencia.</a:t>
            </a:r>
            <a:endParaRPr sz="2400">
              <a:latin typeface="Arial MT"/>
              <a:cs typeface="Arial MT"/>
            </a:endParaRPr>
          </a:p>
          <a:p>
            <a:pPr algn="just" marL="353060" marR="5715" indent="-340360">
              <a:lnSpc>
                <a:spcPct val="100000"/>
              </a:lnSpc>
              <a:spcBef>
                <a:spcPts val="580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400" b="1">
                <a:latin typeface="Arial"/>
                <a:cs typeface="Arial"/>
              </a:rPr>
              <a:t>Los</a:t>
            </a:r>
            <a:r>
              <a:rPr dirty="0" sz="2400" spc="170" b="1">
                <a:latin typeface="Arial"/>
                <a:cs typeface="Arial"/>
              </a:rPr>
              <a:t>  </a:t>
            </a:r>
            <a:r>
              <a:rPr dirty="0" sz="2400" b="1">
                <a:latin typeface="Arial"/>
                <a:cs typeface="Arial"/>
              </a:rPr>
              <a:t>conjuntos</a:t>
            </a:r>
            <a:r>
              <a:rPr dirty="0" sz="2400">
                <a:latin typeface="Arial MT"/>
                <a:cs typeface="Arial MT"/>
              </a:rPr>
              <a:t>:</a:t>
            </a:r>
            <a:r>
              <a:rPr dirty="0" sz="2400" spc="17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grupos</a:t>
            </a:r>
            <a:r>
              <a:rPr dirty="0" sz="2400" spc="17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17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construcciones,</a:t>
            </a:r>
            <a:r>
              <a:rPr dirty="0" sz="2400" spc="18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aisladas</a:t>
            </a:r>
            <a:r>
              <a:rPr dirty="0" sz="2400" spc="170">
                <a:latin typeface="Arial MT"/>
                <a:cs typeface="Arial MT"/>
              </a:rPr>
              <a:t>  </a:t>
            </a:r>
            <a:r>
              <a:rPr dirty="0" sz="2400" spc="-50">
                <a:latin typeface="Arial MT"/>
                <a:cs typeface="Arial MT"/>
              </a:rPr>
              <a:t>o </a:t>
            </a:r>
            <a:r>
              <a:rPr dirty="0" sz="2400" spc="-5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reunidas,</a:t>
            </a:r>
            <a:r>
              <a:rPr dirty="0" sz="2400" spc="5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cuya</a:t>
            </a:r>
            <a:r>
              <a:rPr dirty="0" sz="2400" spc="4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arquitectura,</a:t>
            </a:r>
            <a:r>
              <a:rPr dirty="0" sz="2400" spc="4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unidad</a:t>
            </a:r>
            <a:r>
              <a:rPr dirty="0" sz="2400" spc="4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e</a:t>
            </a:r>
            <a:r>
              <a:rPr dirty="0" sz="2400" spc="4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integración</a:t>
            </a:r>
            <a:r>
              <a:rPr dirty="0" sz="2400" spc="5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en</a:t>
            </a:r>
            <a:r>
              <a:rPr dirty="0" sz="2400" spc="50">
                <a:latin typeface="Arial MT"/>
                <a:cs typeface="Arial MT"/>
              </a:rPr>
              <a:t>  </a:t>
            </a:r>
            <a:r>
              <a:rPr dirty="0" sz="2400" spc="-25">
                <a:latin typeface="Arial MT"/>
                <a:cs typeface="Arial MT"/>
              </a:rPr>
              <a:t>el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paisaje</a:t>
            </a:r>
            <a:r>
              <a:rPr dirty="0" sz="2400" spc="2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les</a:t>
            </a:r>
            <a:r>
              <a:rPr dirty="0" sz="2400" spc="3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dé</a:t>
            </a:r>
            <a:r>
              <a:rPr dirty="0" sz="2400" spc="3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un</a:t>
            </a:r>
            <a:r>
              <a:rPr dirty="0" sz="2400" spc="2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valor</a:t>
            </a:r>
            <a:r>
              <a:rPr dirty="0" sz="2400" spc="3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universal</a:t>
            </a:r>
            <a:r>
              <a:rPr dirty="0" sz="2400" spc="2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excepcional</a:t>
            </a:r>
            <a:r>
              <a:rPr dirty="0" sz="2400" spc="3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desde</a:t>
            </a:r>
            <a:r>
              <a:rPr dirty="0" sz="2400" spc="30">
                <a:latin typeface="Arial MT"/>
                <a:cs typeface="Arial MT"/>
              </a:rPr>
              <a:t>  </a:t>
            </a:r>
            <a:r>
              <a:rPr dirty="0" sz="2400" spc="-25">
                <a:latin typeface="Arial MT"/>
                <a:cs typeface="Arial MT"/>
              </a:rPr>
              <a:t>el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punto</a:t>
            </a:r>
            <a:r>
              <a:rPr dirty="0" sz="2400" spc="5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vista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historia,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arte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ciencia.</a:t>
            </a:r>
            <a:endParaRPr sz="2400">
              <a:latin typeface="Arial MT"/>
              <a:cs typeface="Arial MT"/>
            </a:endParaRPr>
          </a:p>
          <a:p>
            <a:pPr algn="just" marL="353060" marR="6350" indent="-340360">
              <a:lnSpc>
                <a:spcPct val="100000"/>
              </a:lnSpc>
              <a:spcBef>
                <a:spcPts val="580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2400" b="1">
                <a:latin typeface="Arial"/>
                <a:cs typeface="Arial"/>
              </a:rPr>
              <a:t>Los</a:t>
            </a:r>
            <a:r>
              <a:rPr dirty="0" sz="2400" spc="50" b="1">
                <a:latin typeface="Arial"/>
                <a:cs typeface="Arial"/>
              </a:rPr>
              <a:t>  </a:t>
            </a:r>
            <a:r>
              <a:rPr dirty="0" sz="2400" b="1">
                <a:latin typeface="Arial"/>
                <a:cs typeface="Arial"/>
              </a:rPr>
              <a:t>lugares</a:t>
            </a:r>
            <a:r>
              <a:rPr dirty="0" sz="2400">
                <a:latin typeface="Arial MT"/>
                <a:cs typeface="Arial MT"/>
              </a:rPr>
              <a:t>:</a:t>
            </a:r>
            <a:r>
              <a:rPr dirty="0" sz="2400" spc="5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obras</a:t>
            </a:r>
            <a:r>
              <a:rPr dirty="0" sz="2400" spc="6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5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hombre</a:t>
            </a:r>
            <a:r>
              <a:rPr dirty="0" sz="2400" spc="6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u</a:t>
            </a:r>
            <a:r>
              <a:rPr dirty="0" sz="2400" spc="5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obras</a:t>
            </a:r>
            <a:r>
              <a:rPr dirty="0" sz="2400" spc="5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conjuntas</a:t>
            </a:r>
            <a:r>
              <a:rPr dirty="0" sz="2400" spc="55">
                <a:latin typeface="Arial MT"/>
                <a:cs typeface="Arial MT"/>
              </a:rPr>
              <a:t>  </a:t>
            </a:r>
            <a:r>
              <a:rPr dirty="0" sz="2400" spc="-25">
                <a:latin typeface="Arial MT"/>
                <a:cs typeface="Arial MT"/>
              </a:rPr>
              <a:t>del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hombre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naturaleza,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así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como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las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zonas,</a:t>
            </a:r>
            <a:r>
              <a:rPr dirty="0" sz="2400" spc="2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incluidos</a:t>
            </a:r>
            <a:r>
              <a:rPr dirty="0" sz="2400" spc="27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los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lugares</a:t>
            </a:r>
            <a:r>
              <a:rPr dirty="0" sz="2400" spc="29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arqueológicos</a:t>
            </a:r>
            <a:r>
              <a:rPr dirty="0" sz="2400" spc="29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que</a:t>
            </a:r>
            <a:r>
              <a:rPr dirty="0" sz="2400" spc="29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tengan</a:t>
            </a:r>
            <a:r>
              <a:rPr dirty="0" sz="2400" spc="29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un</a:t>
            </a:r>
            <a:r>
              <a:rPr dirty="0" sz="2400" spc="29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valor</a:t>
            </a:r>
            <a:r>
              <a:rPr dirty="0" sz="2400" spc="295">
                <a:latin typeface="Arial MT"/>
                <a:cs typeface="Arial MT"/>
              </a:rPr>
              <a:t>  </a:t>
            </a:r>
            <a:r>
              <a:rPr dirty="0" sz="2400" spc="-10">
                <a:latin typeface="Arial MT"/>
                <a:cs typeface="Arial MT"/>
              </a:rPr>
              <a:t>universal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excepcional</a:t>
            </a:r>
            <a:r>
              <a:rPr dirty="0" sz="2400" spc="4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desde</a:t>
            </a:r>
            <a:r>
              <a:rPr dirty="0" sz="2400" spc="4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el</a:t>
            </a:r>
            <a:r>
              <a:rPr dirty="0" sz="2400" spc="4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punto</a:t>
            </a:r>
            <a:r>
              <a:rPr dirty="0" sz="2400" spc="4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40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vista</a:t>
            </a:r>
            <a:r>
              <a:rPr dirty="0" sz="2400" spc="35">
                <a:latin typeface="Arial MT"/>
                <a:cs typeface="Arial MT"/>
              </a:rPr>
              <a:t>  </a:t>
            </a:r>
            <a:r>
              <a:rPr dirty="0" sz="2400">
                <a:latin typeface="Arial MT"/>
                <a:cs typeface="Arial MT"/>
              </a:rPr>
              <a:t>histórico,</a:t>
            </a:r>
            <a:r>
              <a:rPr dirty="0" sz="2400" spc="40">
                <a:latin typeface="Arial MT"/>
                <a:cs typeface="Arial MT"/>
              </a:rPr>
              <a:t>  </a:t>
            </a:r>
            <a:r>
              <a:rPr dirty="0" sz="2400" spc="-10">
                <a:latin typeface="Arial MT"/>
                <a:cs typeface="Arial MT"/>
              </a:rPr>
              <a:t>estético,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etnológico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antropológico.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5914" y="107696"/>
            <a:ext cx="787209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/>
              <a:t>Cuba</a:t>
            </a:r>
            <a:r>
              <a:rPr dirty="0" sz="2800" spc="-50"/>
              <a:t> </a:t>
            </a:r>
            <a:r>
              <a:rPr dirty="0" sz="2800"/>
              <a:t>atesora</a:t>
            </a:r>
            <a:r>
              <a:rPr dirty="0" sz="2800" spc="-50"/>
              <a:t> </a:t>
            </a:r>
            <a:r>
              <a:rPr dirty="0" sz="2800"/>
              <a:t>12</a:t>
            </a:r>
            <a:r>
              <a:rPr dirty="0" sz="2800" spc="-65"/>
              <a:t> </a:t>
            </a:r>
            <a:r>
              <a:rPr dirty="0" sz="2800"/>
              <a:t>Patrimonios</a:t>
            </a:r>
            <a:r>
              <a:rPr dirty="0" sz="2800" spc="-60"/>
              <a:t> </a:t>
            </a:r>
            <a:r>
              <a:rPr dirty="0" sz="2800"/>
              <a:t>de</a:t>
            </a:r>
            <a:r>
              <a:rPr dirty="0" sz="2800" spc="-60"/>
              <a:t> </a:t>
            </a:r>
            <a:r>
              <a:rPr dirty="0" sz="2800"/>
              <a:t>la</a:t>
            </a:r>
            <a:r>
              <a:rPr dirty="0" sz="2800" spc="-70"/>
              <a:t> </a:t>
            </a:r>
            <a:r>
              <a:rPr dirty="0" sz="2800" spc="-10"/>
              <a:t>Humanidad</a:t>
            </a:r>
            <a:endParaRPr sz="2800"/>
          </a:p>
        </p:txBody>
      </p:sp>
      <p:sp>
        <p:nvSpPr>
          <p:cNvPr id="3" name="object 3" descr=""/>
          <p:cNvSpPr txBox="1"/>
          <p:nvPr/>
        </p:nvSpPr>
        <p:spPr>
          <a:xfrm>
            <a:off x="78739" y="830326"/>
            <a:ext cx="8932545" cy="59524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64198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Habana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Vieja</a:t>
            </a:r>
            <a:r>
              <a:rPr dirty="0" sz="2400" spc="-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su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sistema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fortificaciones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coloniales. 1982.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Trinidad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Valle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los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Ingenios.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1988.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Castillo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Morro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San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Pedro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la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Roca.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1997.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Parque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Nacional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Desembarco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Granma.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1999.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Valle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Viñales.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1999</a:t>
            </a:r>
            <a:endParaRPr sz="24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580"/>
              </a:spcBef>
              <a:buChar char="•"/>
              <a:tabLst>
                <a:tab pos="355600" algn="l"/>
              </a:tabLst>
            </a:pPr>
            <a:r>
              <a:rPr dirty="0" sz="2400">
                <a:latin typeface="Arial MT"/>
                <a:cs typeface="Arial MT"/>
              </a:rPr>
              <a:t>Paisaje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arqueológico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primeras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plantaciones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café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del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sureste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Cuba.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2000.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Parque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Nacional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Alejandro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Humboldt.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2001.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Tumba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francesa.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2008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Centro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histórico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urbano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Cienfuegos.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2005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Centro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histórico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ciudad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Camagüey.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2008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80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Rumba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.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2016</a:t>
            </a:r>
            <a:endParaRPr sz="24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</a:tabLst>
            </a:pPr>
            <a:r>
              <a:rPr dirty="0" sz="2400">
                <a:latin typeface="Arial MT"/>
                <a:cs typeface="Arial MT"/>
              </a:rPr>
              <a:t>Punto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cubano.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2017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497378" y="1009417"/>
            <a:ext cx="6181090" cy="2476500"/>
            <a:chOff x="1497378" y="1009417"/>
            <a:chExt cx="6181090" cy="2476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97378" y="1009417"/>
              <a:ext cx="6180591" cy="218446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455924" y="2972384"/>
              <a:ext cx="4114800" cy="510540"/>
            </a:xfrm>
            <a:custGeom>
              <a:avLst/>
              <a:gdLst/>
              <a:ahLst/>
              <a:cxnLst/>
              <a:rect l="l" t="t" r="r" b="b"/>
              <a:pathLst>
                <a:path w="4114800" h="510539">
                  <a:moveTo>
                    <a:pt x="4114800" y="0"/>
                  </a:moveTo>
                  <a:lnTo>
                    <a:pt x="0" y="0"/>
                  </a:lnTo>
                  <a:lnTo>
                    <a:pt x="0" y="510209"/>
                  </a:lnTo>
                  <a:lnTo>
                    <a:pt x="4114800" y="510209"/>
                  </a:lnTo>
                  <a:lnTo>
                    <a:pt x="4114800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3455924" y="2972384"/>
              <a:ext cx="4114800" cy="510540"/>
            </a:xfrm>
            <a:custGeom>
              <a:avLst/>
              <a:gdLst/>
              <a:ahLst/>
              <a:cxnLst/>
              <a:rect l="l" t="t" r="r" b="b"/>
              <a:pathLst>
                <a:path w="4114800" h="510539">
                  <a:moveTo>
                    <a:pt x="0" y="510209"/>
                  </a:moveTo>
                  <a:lnTo>
                    <a:pt x="4114800" y="510209"/>
                  </a:lnTo>
                  <a:lnTo>
                    <a:pt x="4114800" y="0"/>
                  </a:lnTo>
                  <a:lnTo>
                    <a:pt x="0" y="0"/>
                  </a:lnTo>
                  <a:lnTo>
                    <a:pt x="0" y="510209"/>
                  </a:lnTo>
                  <a:close/>
                </a:path>
              </a:pathLst>
            </a:custGeom>
            <a:ln w="6349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381000" y="3276536"/>
            <a:ext cx="2818130" cy="373380"/>
          </a:xfrm>
          <a:prstGeom prst="rect">
            <a:avLst/>
          </a:prstGeom>
          <a:solidFill>
            <a:srgbClr val="FF0000"/>
          </a:solidFill>
          <a:ln w="6350">
            <a:solidFill>
              <a:srgbClr val="000000"/>
            </a:solidFill>
          </a:ln>
        </p:spPr>
        <p:txBody>
          <a:bodyPr wrap="square" lIns="0" tIns="4191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330"/>
              </a:spcBef>
            </a:pPr>
            <a:r>
              <a:rPr dirty="0" sz="1800">
                <a:solidFill>
                  <a:srgbClr val="FFFF00"/>
                </a:solidFill>
                <a:latin typeface="Microsoft Sans Serif"/>
                <a:cs typeface="Microsoft Sans Serif"/>
              </a:rPr>
              <a:t>Reservas</a:t>
            </a:r>
            <a:r>
              <a:rPr dirty="0" sz="1800" spc="-15">
                <a:solidFill>
                  <a:srgbClr val="FFFF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FF00"/>
                </a:solidFill>
                <a:latin typeface="Microsoft Sans Serif"/>
                <a:cs typeface="Microsoft Sans Serif"/>
              </a:rPr>
              <a:t>de</a:t>
            </a:r>
            <a:r>
              <a:rPr dirty="0" sz="1800" spc="-35">
                <a:solidFill>
                  <a:srgbClr val="FFFF00"/>
                </a:solidFill>
                <a:latin typeface="Microsoft Sans Serif"/>
                <a:cs typeface="Microsoft Sans Serif"/>
              </a:rPr>
              <a:t> </a:t>
            </a:r>
            <a:r>
              <a:rPr dirty="0" sz="1800">
                <a:solidFill>
                  <a:srgbClr val="FFFF00"/>
                </a:solidFill>
                <a:latin typeface="Microsoft Sans Serif"/>
                <a:cs typeface="Microsoft Sans Serif"/>
              </a:rPr>
              <a:t>la</a:t>
            </a:r>
            <a:r>
              <a:rPr dirty="0" sz="1800" spc="-25">
                <a:solidFill>
                  <a:srgbClr val="FFFF00"/>
                </a:solidFill>
                <a:latin typeface="Microsoft Sans Serif"/>
                <a:cs typeface="Microsoft Sans Serif"/>
              </a:rPr>
              <a:t> </a:t>
            </a:r>
            <a:r>
              <a:rPr dirty="0" sz="1800" spc="-10">
                <a:solidFill>
                  <a:srgbClr val="FFFF00"/>
                </a:solidFill>
                <a:latin typeface="Microsoft Sans Serif"/>
                <a:cs typeface="Microsoft Sans Serif"/>
              </a:rPr>
              <a:t>Biosfera</a:t>
            </a:r>
            <a:endParaRPr sz="1800">
              <a:latin typeface="Microsoft Sans Serif"/>
              <a:cs typeface="Microsoft Sans Serif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89863" y="3589649"/>
            <a:ext cx="2110740" cy="2312670"/>
          </a:xfrm>
          <a:prstGeom prst="rect">
            <a:avLst/>
          </a:prstGeom>
        </p:spPr>
        <p:txBody>
          <a:bodyPr wrap="square" lIns="0" tIns="119380" rIns="0" bIns="0" rtlCol="0" vert="horz">
            <a:spAutoFit/>
          </a:bodyPr>
          <a:lstStyle/>
          <a:p>
            <a:pPr marL="354965" indent="-190500">
              <a:lnSpc>
                <a:spcPct val="100000"/>
              </a:lnSpc>
              <a:spcBef>
                <a:spcPts val="940"/>
              </a:spcBef>
              <a:buAutoNum type="romanUcPeriod"/>
              <a:tabLst>
                <a:tab pos="354965" algn="l"/>
              </a:tabLst>
            </a:pPr>
            <a:r>
              <a:rPr dirty="0" sz="1800">
                <a:latin typeface="Times New Roman"/>
                <a:cs typeface="Times New Roman"/>
              </a:rPr>
              <a:t>Cuchillas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del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20">
                <a:latin typeface="Times New Roman"/>
                <a:cs typeface="Times New Roman"/>
              </a:rPr>
              <a:t>Toa.</a:t>
            </a:r>
            <a:endParaRPr sz="1800">
              <a:latin typeface="Times New Roman"/>
              <a:cs typeface="Times New Roman"/>
            </a:endParaRPr>
          </a:p>
          <a:p>
            <a:pPr marL="354965" indent="-266065">
              <a:lnSpc>
                <a:spcPct val="100000"/>
              </a:lnSpc>
              <a:spcBef>
                <a:spcPts val="840"/>
              </a:spcBef>
              <a:buAutoNum type="romanUcPeriod"/>
              <a:tabLst>
                <a:tab pos="354965" algn="l"/>
              </a:tabLst>
            </a:pPr>
            <a:r>
              <a:rPr dirty="0" sz="1800" spc="-10">
                <a:latin typeface="Times New Roman"/>
                <a:cs typeface="Times New Roman"/>
              </a:rPr>
              <a:t>Baconao.</a:t>
            </a:r>
            <a:endParaRPr sz="1800">
              <a:latin typeface="Times New Roman"/>
              <a:cs typeface="Times New Roman"/>
            </a:endParaRPr>
          </a:p>
          <a:p>
            <a:pPr marL="297180" indent="-284480">
              <a:lnSpc>
                <a:spcPct val="100000"/>
              </a:lnSpc>
              <a:spcBef>
                <a:spcPts val="850"/>
              </a:spcBef>
              <a:buFont typeface="Arial MT"/>
              <a:buAutoNum type="romanUcPeriod"/>
              <a:tabLst>
                <a:tab pos="297180" algn="l"/>
              </a:tabLst>
            </a:pPr>
            <a:r>
              <a:rPr dirty="0" sz="1600">
                <a:latin typeface="Times New Roman"/>
                <a:cs typeface="Times New Roman"/>
              </a:rPr>
              <a:t>Sierra del</a:t>
            </a:r>
            <a:r>
              <a:rPr dirty="0" sz="1600" spc="-35">
                <a:latin typeface="Times New Roman"/>
                <a:cs typeface="Times New Roman"/>
              </a:rPr>
              <a:t> </a:t>
            </a:r>
            <a:r>
              <a:rPr dirty="0" sz="1600" spc="-10">
                <a:latin typeface="Times New Roman"/>
                <a:cs typeface="Times New Roman"/>
              </a:rPr>
              <a:t>Rosario.</a:t>
            </a:r>
            <a:endParaRPr sz="1600">
              <a:latin typeface="Times New Roman"/>
              <a:cs typeface="Times New Roman"/>
            </a:endParaRPr>
          </a:p>
          <a:p>
            <a:pPr marL="337185" indent="-324485">
              <a:lnSpc>
                <a:spcPct val="100000"/>
              </a:lnSpc>
              <a:spcBef>
                <a:spcPts val="1070"/>
              </a:spcBef>
              <a:buAutoNum type="romanUcPeriod"/>
              <a:tabLst>
                <a:tab pos="337185" algn="l"/>
              </a:tabLst>
            </a:pPr>
            <a:r>
              <a:rPr dirty="0" sz="1800" spc="-10">
                <a:latin typeface="Times New Roman"/>
                <a:cs typeface="Times New Roman"/>
              </a:rPr>
              <a:t>Guanahacabibes.</a:t>
            </a:r>
            <a:endParaRPr sz="1800">
              <a:latin typeface="Times New Roman"/>
              <a:cs typeface="Times New Roman"/>
            </a:endParaRPr>
          </a:p>
          <a:p>
            <a:pPr marL="337185" indent="-248285">
              <a:lnSpc>
                <a:spcPct val="100000"/>
              </a:lnSpc>
              <a:spcBef>
                <a:spcPts val="844"/>
              </a:spcBef>
              <a:buAutoNum type="romanUcPeriod"/>
              <a:tabLst>
                <a:tab pos="337185" algn="l"/>
              </a:tabLst>
            </a:pPr>
            <a:r>
              <a:rPr dirty="0" sz="1800">
                <a:latin typeface="Times New Roman"/>
                <a:cs typeface="Times New Roman"/>
              </a:rPr>
              <a:t>Ciénaga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Zapata.</a:t>
            </a:r>
            <a:endParaRPr sz="1800">
              <a:latin typeface="Times New Roman"/>
              <a:cs typeface="Times New Roman"/>
            </a:endParaRPr>
          </a:p>
          <a:p>
            <a:pPr marL="367665" indent="-354965">
              <a:lnSpc>
                <a:spcPct val="100000"/>
              </a:lnSpc>
              <a:spcBef>
                <a:spcPts val="840"/>
              </a:spcBef>
              <a:buAutoNum type="romanUcPeriod"/>
              <a:tabLst>
                <a:tab pos="367665" algn="l"/>
              </a:tabLst>
            </a:pPr>
            <a:r>
              <a:rPr dirty="0" sz="1800" spc="-10">
                <a:latin typeface="Times New Roman"/>
                <a:cs typeface="Times New Roman"/>
              </a:rPr>
              <a:t>Buenavista.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535171" y="2998470"/>
            <a:ext cx="364997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Sitios</a:t>
            </a:r>
            <a:r>
              <a:rPr dirty="0" sz="1800" spc="-4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cubanos</a:t>
            </a:r>
            <a:r>
              <a:rPr dirty="0" sz="1800" spc="-3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del</a:t>
            </a:r>
            <a:r>
              <a:rPr dirty="0" sz="1800" spc="-2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Patrimonio</a:t>
            </a:r>
            <a:r>
              <a:rPr dirty="0" sz="1800" spc="-2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Times New Roman"/>
                <a:cs typeface="Times New Roman"/>
              </a:rPr>
              <a:t>Mundial.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6781800" y="2057399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533400" y="762000"/>
                </a:moveTo>
                <a:lnTo>
                  <a:pt x="425069" y="687070"/>
                </a:lnTo>
                <a:lnTo>
                  <a:pt x="455295" y="546481"/>
                </a:lnTo>
                <a:lnTo>
                  <a:pt x="332359" y="581025"/>
                </a:lnTo>
                <a:lnTo>
                  <a:pt x="266700" y="457200"/>
                </a:lnTo>
                <a:lnTo>
                  <a:pt x="201041" y="581025"/>
                </a:lnTo>
                <a:lnTo>
                  <a:pt x="78105" y="546481"/>
                </a:lnTo>
                <a:lnTo>
                  <a:pt x="108331" y="687070"/>
                </a:lnTo>
                <a:lnTo>
                  <a:pt x="0" y="762000"/>
                </a:lnTo>
                <a:lnTo>
                  <a:pt x="108331" y="836930"/>
                </a:lnTo>
                <a:lnTo>
                  <a:pt x="78105" y="977519"/>
                </a:lnTo>
                <a:lnTo>
                  <a:pt x="201041" y="942975"/>
                </a:lnTo>
                <a:lnTo>
                  <a:pt x="266700" y="1066800"/>
                </a:lnTo>
                <a:lnTo>
                  <a:pt x="332359" y="942975"/>
                </a:lnTo>
                <a:lnTo>
                  <a:pt x="455295" y="977519"/>
                </a:lnTo>
                <a:lnTo>
                  <a:pt x="425069" y="836930"/>
                </a:lnTo>
                <a:lnTo>
                  <a:pt x="533400" y="762000"/>
                </a:lnTo>
                <a:close/>
              </a:path>
              <a:path w="914400" h="1066800">
                <a:moveTo>
                  <a:pt x="914400" y="266700"/>
                </a:moveTo>
                <a:lnTo>
                  <a:pt x="805180" y="201549"/>
                </a:lnTo>
                <a:lnTo>
                  <a:pt x="836295" y="78105"/>
                </a:lnTo>
                <a:lnTo>
                  <a:pt x="712851" y="109220"/>
                </a:lnTo>
                <a:lnTo>
                  <a:pt x="647700" y="0"/>
                </a:lnTo>
                <a:lnTo>
                  <a:pt x="582549" y="109220"/>
                </a:lnTo>
                <a:lnTo>
                  <a:pt x="459105" y="78105"/>
                </a:lnTo>
                <a:lnTo>
                  <a:pt x="490220" y="201549"/>
                </a:lnTo>
                <a:lnTo>
                  <a:pt x="381000" y="266700"/>
                </a:lnTo>
                <a:lnTo>
                  <a:pt x="490220" y="331851"/>
                </a:lnTo>
                <a:lnTo>
                  <a:pt x="459105" y="455295"/>
                </a:lnTo>
                <a:lnTo>
                  <a:pt x="582549" y="424180"/>
                </a:lnTo>
                <a:lnTo>
                  <a:pt x="647700" y="533400"/>
                </a:lnTo>
                <a:lnTo>
                  <a:pt x="712851" y="424180"/>
                </a:lnTo>
                <a:lnTo>
                  <a:pt x="836295" y="455295"/>
                </a:lnTo>
                <a:lnTo>
                  <a:pt x="805180" y="331851"/>
                </a:lnTo>
                <a:lnTo>
                  <a:pt x="914400" y="26670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6961123" y="2662554"/>
            <a:ext cx="1778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FF00"/>
                </a:solidFill>
                <a:latin typeface="Times New Roman"/>
                <a:cs typeface="Times New Roman"/>
              </a:rPr>
              <a:t>II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 descr=""/>
          <p:cNvSpPr/>
          <p:nvPr/>
        </p:nvSpPr>
        <p:spPr>
          <a:xfrm>
            <a:off x="2286000" y="10668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04088" y="115697"/>
                </a:lnTo>
                <a:lnTo>
                  <a:pt x="78105" y="78104"/>
                </a:lnTo>
                <a:lnTo>
                  <a:pt x="115697" y="204088"/>
                </a:lnTo>
                <a:lnTo>
                  <a:pt x="0" y="266700"/>
                </a:lnTo>
                <a:lnTo>
                  <a:pt x="115697" y="329311"/>
                </a:lnTo>
                <a:lnTo>
                  <a:pt x="78105" y="455295"/>
                </a:lnTo>
                <a:lnTo>
                  <a:pt x="204088" y="417702"/>
                </a:lnTo>
                <a:lnTo>
                  <a:pt x="266700" y="533400"/>
                </a:lnTo>
                <a:lnTo>
                  <a:pt x="329311" y="417702"/>
                </a:lnTo>
                <a:lnTo>
                  <a:pt x="455294" y="455295"/>
                </a:lnTo>
                <a:lnTo>
                  <a:pt x="417702" y="329311"/>
                </a:lnTo>
                <a:lnTo>
                  <a:pt x="533400" y="266700"/>
                </a:lnTo>
                <a:lnTo>
                  <a:pt x="417702" y="204088"/>
                </a:lnTo>
                <a:lnTo>
                  <a:pt x="455294" y="78104"/>
                </a:lnTo>
                <a:lnTo>
                  <a:pt x="329311" y="115697"/>
                </a:lnTo>
                <a:lnTo>
                  <a:pt x="2667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2425954" y="1176273"/>
            <a:ext cx="2540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FF00"/>
                </a:solidFill>
                <a:latin typeface="Times New Roman"/>
                <a:cs typeface="Times New Roman"/>
              </a:rPr>
              <a:t>III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1752600" y="13716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01041" y="108330"/>
                </a:lnTo>
                <a:lnTo>
                  <a:pt x="78105" y="78104"/>
                </a:lnTo>
                <a:lnTo>
                  <a:pt x="108331" y="201040"/>
                </a:lnTo>
                <a:lnTo>
                  <a:pt x="0" y="266700"/>
                </a:lnTo>
                <a:lnTo>
                  <a:pt x="108331" y="332359"/>
                </a:lnTo>
                <a:lnTo>
                  <a:pt x="78105" y="455295"/>
                </a:lnTo>
                <a:lnTo>
                  <a:pt x="201041" y="425069"/>
                </a:lnTo>
                <a:lnTo>
                  <a:pt x="266700" y="533400"/>
                </a:lnTo>
                <a:lnTo>
                  <a:pt x="332358" y="425069"/>
                </a:lnTo>
                <a:lnTo>
                  <a:pt x="455294" y="455295"/>
                </a:lnTo>
                <a:lnTo>
                  <a:pt x="425069" y="332359"/>
                </a:lnTo>
                <a:lnTo>
                  <a:pt x="533400" y="266700"/>
                </a:lnTo>
                <a:lnTo>
                  <a:pt x="425069" y="201040"/>
                </a:lnTo>
                <a:lnTo>
                  <a:pt x="455294" y="78104"/>
                </a:lnTo>
                <a:lnTo>
                  <a:pt x="332358" y="108330"/>
                </a:lnTo>
                <a:lnTo>
                  <a:pt x="2667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 txBox="1"/>
          <p:nvPr/>
        </p:nvSpPr>
        <p:spPr>
          <a:xfrm>
            <a:off x="1886839" y="1481073"/>
            <a:ext cx="2673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FF00"/>
                </a:solidFill>
                <a:latin typeface="Times New Roman"/>
                <a:cs typeface="Times New Roman"/>
              </a:rPr>
              <a:t>IV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3200400" y="1447800"/>
            <a:ext cx="609600" cy="533400"/>
          </a:xfrm>
          <a:custGeom>
            <a:avLst/>
            <a:gdLst/>
            <a:ahLst/>
            <a:cxnLst/>
            <a:rect l="l" t="t" r="r" b="b"/>
            <a:pathLst>
              <a:path w="609600" h="533400">
                <a:moveTo>
                  <a:pt x="304800" y="0"/>
                </a:moveTo>
                <a:lnTo>
                  <a:pt x="237362" y="124205"/>
                </a:lnTo>
                <a:lnTo>
                  <a:pt x="89280" y="78104"/>
                </a:lnTo>
                <a:lnTo>
                  <a:pt x="141986" y="207645"/>
                </a:lnTo>
                <a:lnTo>
                  <a:pt x="0" y="266700"/>
                </a:lnTo>
                <a:lnTo>
                  <a:pt x="141986" y="325754"/>
                </a:lnTo>
                <a:lnTo>
                  <a:pt x="89280" y="455295"/>
                </a:lnTo>
                <a:lnTo>
                  <a:pt x="237362" y="409194"/>
                </a:lnTo>
                <a:lnTo>
                  <a:pt x="304800" y="533400"/>
                </a:lnTo>
                <a:lnTo>
                  <a:pt x="372237" y="409194"/>
                </a:lnTo>
                <a:lnTo>
                  <a:pt x="520319" y="455295"/>
                </a:lnTo>
                <a:lnTo>
                  <a:pt x="467613" y="325754"/>
                </a:lnTo>
                <a:lnTo>
                  <a:pt x="609600" y="266700"/>
                </a:lnTo>
                <a:lnTo>
                  <a:pt x="467613" y="207645"/>
                </a:lnTo>
                <a:lnTo>
                  <a:pt x="520319" y="78104"/>
                </a:lnTo>
                <a:lnTo>
                  <a:pt x="372237" y="124205"/>
                </a:lnTo>
                <a:lnTo>
                  <a:pt x="3048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3411728" y="1557273"/>
            <a:ext cx="1905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FFFF00"/>
                </a:solidFill>
                <a:latin typeface="Times New Roman"/>
                <a:cs typeface="Times New Roman"/>
              </a:rPr>
              <a:t>V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 descr=""/>
          <p:cNvSpPr/>
          <p:nvPr/>
        </p:nvSpPr>
        <p:spPr>
          <a:xfrm>
            <a:off x="4038600" y="914400"/>
            <a:ext cx="609600" cy="533400"/>
          </a:xfrm>
          <a:custGeom>
            <a:avLst/>
            <a:gdLst/>
            <a:ahLst/>
            <a:cxnLst/>
            <a:rect l="l" t="t" r="r" b="b"/>
            <a:pathLst>
              <a:path w="609600" h="533400">
                <a:moveTo>
                  <a:pt x="304800" y="0"/>
                </a:moveTo>
                <a:lnTo>
                  <a:pt x="236092" y="121665"/>
                </a:lnTo>
                <a:lnTo>
                  <a:pt x="89280" y="78104"/>
                </a:lnTo>
                <a:lnTo>
                  <a:pt x="139064" y="206628"/>
                </a:lnTo>
                <a:lnTo>
                  <a:pt x="0" y="266700"/>
                </a:lnTo>
                <a:lnTo>
                  <a:pt x="139064" y="326771"/>
                </a:lnTo>
                <a:lnTo>
                  <a:pt x="89280" y="455295"/>
                </a:lnTo>
                <a:lnTo>
                  <a:pt x="236092" y="411734"/>
                </a:lnTo>
                <a:lnTo>
                  <a:pt x="304800" y="533400"/>
                </a:lnTo>
                <a:lnTo>
                  <a:pt x="373507" y="411734"/>
                </a:lnTo>
                <a:lnTo>
                  <a:pt x="520319" y="455295"/>
                </a:lnTo>
                <a:lnTo>
                  <a:pt x="470535" y="326771"/>
                </a:lnTo>
                <a:lnTo>
                  <a:pt x="609600" y="266700"/>
                </a:lnTo>
                <a:lnTo>
                  <a:pt x="470535" y="206628"/>
                </a:lnTo>
                <a:lnTo>
                  <a:pt x="520319" y="78104"/>
                </a:lnTo>
                <a:lnTo>
                  <a:pt x="373507" y="121665"/>
                </a:lnTo>
                <a:lnTo>
                  <a:pt x="3048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 descr=""/>
          <p:cNvSpPr txBox="1"/>
          <p:nvPr/>
        </p:nvSpPr>
        <p:spPr>
          <a:xfrm>
            <a:off x="4211828" y="1023873"/>
            <a:ext cx="2660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FF00"/>
                </a:solidFill>
                <a:latin typeface="Times New Roman"/>
                <a:cs typeface="Times New Roman"/>
              </a:rPr>
              <a:t>VI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9" name="object 19" descr=""/>
          <p:cNvSpPr/>
          <p:nvPr/>
        </p:nvSpPr>
        <p:spPr>
          <a:xfrm>
            <a:off x="6858000" y="2057400"/>
            <a:ext cx="457200" cy="381000"/>
          </a:xfrm>
          <a:custGeom>
            <a:avLst/>
            <a:gdLst/>
            <a:ahLst/>
            <a:cxnLst/>
            <a:rect l="l" t="t" r="r" b="b"/>
            <a:pathLst>
              <a:path w="457200" h="381000">
                <a:moveTo>
                  <a:pt x="228600" y="0"/>
                </a:moveTo>
                <a:lnTo>
                  <a:pt x="0" y="190500"/>
                </a:lnTo>
                <a:lnTo>
                  <a:pt x="228600" y="381000"/>
                </a:lnTo>
                <a:lnTo>
                  <a:pt x="457200" y="190500"/>
                </a:lnTo>
                <a:lnTo>
                  <a:pt x="22860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 descr=""/>
          <p:cNvSpPr txBox="1"/>
          <p:nvPr/>
        </p:nvSpPr>
        <p:spPr>
          <a:xfrm>
            <a:off x="7017766" y="2091054"/>
            <a:ext cx="139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7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5638800" y="2057400"/>
            <a:ext cx="1295400" cy="838200"/>
            <a:chOff x="5638800" y="2057400"/>
            <a:chExt cx="1295400" cy="838200"/>
          </a:xfrm>
        </p:grpSpPr>
        <p:sp>
          <p:nvSpPr>
            <p:cNvPr id="22" name="object 22" descr=""/>
            <p:cNvSpPr/>
            <p:nvPr/>
          </p:nvSpPr>
          <p:spPr>
            <a:xfrm>
              <a:off x="6477000" y="24384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228600" y="0"/>
                  </a:moveTo>
                  <a:lnTo>
                    <a:pt x="0" y="228600"/>
                  </a:lnTo>
                  <a:lnTo>
                    <a:pt x="228600" y="457200"/>
                  </a:lnTo>
                  <a:lnTo>
                    <a:pt x="457200" y="22860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6324600" y="2057400"/>
              <a:ext cx="457200" cy="452755"/>
            </a:xfrm>
            <a:custGeom>
              <a:avLst/>
              <a:gdLst/>
              <a:ahLst/>
              <a:cxnLst/>
              <a:rect l="l" t="t" r="r" b="b"/>
              <a:pathLst>
                <a:path w="457200" h="452755">
                  <a:moveTo>
                    <a:pt x="228600" y="0"/>
                  </a:moveTo>
                  <a:lnTo>
                    <a:pt x="0" y="226187"/>
                  </a:lnTo>
                  <a:lnTo>
                    <a:pt x="228600" y="452374"/>
                  </a:lnTo>
                  <a:lnTo>
                    <a:pt x="457200" y="226187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5638800" y="24384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228600" y="0"/>
                  </a:moveTo>
                  <a:lnTo>
                    <a:pt x="0" y="228600"/>
                  </a:lnTo>
                  <a:lnTo>
                    <a:pt x="228600" y="457200"/>
                  </a:lnTo>
                  <a:lnTo>
                    <a:pt x="457200" y="22860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 descr=""/>
          <p:cNvSpPr txBox="1"/>
          <p:nvPr/>
        </p:nvSpPr>
        <p:spPr>
          <a:xfrm>
            <a:off x="5798311" y="2510154"/>
            <a:ext cx="9785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0900" algn="l"/>
              </a:tabLst>
            </a:pP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r>
              <a:rPr dirty="0" sz="180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3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6" name="object 26" descr=""/>
          <p:cNvSpPr/>
          <p:nvPr/>
        </p:nvSpPr>
        <p:spPr>
          <a:xfrm>
            <a:off x="4191000" y="1600200"/>
            <a:ext cx="457200" cy="381000"/>
          </a:xfrm>
          <a:custGeom>
            <a:avLst/>
            <a:gdLst/>
            <a:ahLst/>
            <a:cxnLst/>
            <a:rect l="l" t="t" r="r" b="b"/>
            <a:pathLst>
              <a:path w="457200" h="381000">
                <a:moveTo>
                  <a:pt x="228600" y="0"/>
                </a:moveTo>
                <a:lnTo>
                  <a:pt x="0" y="190500"/>
                </a:lnTo>
                <a:lnTo>
                  <a:pt x="228600" y="381000"/>
                </a:lnTo>
                <a:lnTo>
                  <a:pt x="457200" y="190500"/>
                </a:lnTo>
                <a:lnTo>
                  <a:pt x="22860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 descr=""/>
          <p:cNvSpPr txBox="1"/>
          <p:nvPr/>
        </p:nvSpPr>
        <p:spPr>
          <a:xfrm>
            <a:off x="4350258" y="1633473"/>
            <a:ext cx="139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2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1905000" y="8382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0" y="228600"/>
                </a:lnTo>
                <a:lnTo>
                  <a:pt x="228600" y="457200"/>
                </a:lnTo>
                <a:lnTo>
                  <a:pt x="457200" y="228600"/>
                </a:lnTo>
                <a:lnTo>
                  <a:pt x="22860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2063876" y="909573"/>
            <a:ext cx="139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0" name="object 30" descr=""/>
          <p:cNvSpPr/>
          <p:nvPr/>
        </p:nvSpPr>
        <p:spPr>
          <a:xfrm>
            <a:off x="2895600" y="7620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0" y="228600"/>
                </a:lnTo>
                <a:lnTo>
                  <a:pt x="228600" y="457200"/>
                </a:lnTo>
                <a:lnTo>
                  <a:pt x="457200" y="228600"/>
                </a:lnTo>
                <a:lnTo>
                  <a:pt x="22860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 descr=""/>
          <p:cNvSpPr txBox="1"/>
          <p:nvPr/>
        </p:nvSpPr>
        <p:spPr>
          <a:xfrm>
            <a:off x="3054857" y="833373"/>
            <a:ext cx="139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1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32" name="object 32" descr=""/>
          <p:cNvGrpSpPr/>
          <p:nvPr/>
        </p:nvGrpSpPr>
        <p:grpSpPr>
          <a:xfrm>
            <a:off x="3886200" y="685800"/>
            <a:ext cx="4114800" cy="1295400"/>
            <a:chOff x="3886200" y="685800"/>
            <a:chExt cx="4114800" cy="1295400"/>
          </a:xfrm>
        </p:grpSpPr>
        <p:pic>
          <p:nvPicPr>
            <p:cNvPr id="33" name="object 3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58000" y="685800"/>
              <a:ext cx="1143000" cy="1143000"/>
            </a:xfrm>
            <a:prstGeom prst="rect">
              <a:avLst/>
            </a:prstGeom>
          </p:spPr>
        </p:pic>
        <p:sp>
          <p:nvSpPr>
            <p:cNvPr id="34" name="object 34" descr=""/>
            <p:cNvSpPr/>
            <p:nvPr/>
          </p:nvSpPr>
          <p:spPr>
            <a:xfrm>
              <a:off x="3886200" y="1524000"/>
              <a:ext cx="304800" cy="457200"/>
            </a:xfrm>
            <a:custGeom>
              <a:avLst/>
              <a:gdLst/>
              <a:ahLst/>
              <a:cxnLst/>
              <a:rect l="l" t="t" r="r" b="b"/>
              <a:pathLst>
                <a:path w="304800" h="457200">
                  <a:moveTo>
                    <a:pt x="152400" y="0"/>
                  </a:moveTo>
                  <a:lnTo>
                    <a:pt x="0" y="228600"/>
                  </a:lnTo>
                  <a:lnTo>
                    <a:pt x="152400" y="457200"/>
                  </a:lnTo>
                  <a:lnTo>
                    <a:pt x="304800" y="228600"/>
                  </a:lnTo>
                  <a:lnTo>
                    <a:pt x="152400" y="0"/>
                  </a:lnTo>
                  <a:close/>
                </a:path>
              </a:pathLst>
            </a:custGeom>
            <a:solidFill>
              <a:srgbClr val="33CCC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5" name="object 35" descr=""/>
          <p:cNvSpPr txBox="1"/>
          <p:nvPr/>
        </p:nvSpPr>
        <p:spPr>
          <a:xfrm>
            <a:off x="3970146" y="1595373"/>
            <a:ext cx="139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8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2974975" y="3478783"/>
            <a:ext cx="5473700" cy="2943860"/>
          </a:xfrm>
          <a:prstGeom prst="rect">
            <a:avLst/>
          </a:prstGeom>
        </p:spPr>
        <p:txBody>
          <a:bodyPr wrap="square" lIns="0" tIns="160020" rIns="0" bIns="0" rtlCol="0" vert="horz">
            <a:spAutoFit/>
          </a:bodyPr>
          <a:lstStyle/>
          <a:p>
            <a:pPr marL="316865" indent="-227965">
              <a:lnSpc>
                <a:spcPct val="100000"/>
              </a:lnSpc>
              <a:spcBef>
                <a:spcPts val="1260"/>
              </a:spcBef>
              <a:buAutoNum type="arabicPeriod"/>
              <a:tabLst>
                <a:tab pos="316865" algn="l"/>
              </a:tabLst>
            </a:pPr>
            <a:r>
              <a:rPr dirty="0" sz="1800">
                <a:latin typeface="Times New Roman"/>
                <a:cs typeface="Times New Roman"/>
              </a:rPr>
              <a:t>La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Habana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Vieja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y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sus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sistemas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Fortificaciones.1982</a:t>
            </a:r>
            <a:endParaRPr sz="1800">
              <a:latin typeface="Times New Roman"/>
              <a:cs typeface="Times New Roman"/>
            </a:endParaRPr>
          </a:p>
          <a:p>
            <a:pPr marL="312420" indent="-223520">
              <a:lnSpc>
                <a:spcPct val="100000"/>
              </a:lnSpc>
              <a:spcBef>
                <a:spcPts val="1155"/>
              </a:spcBef>
              <a:buAutoNum type="arabicPeriod"/>
              <a:tabLst>
                <a:tab pos="312420" algn="l"/>
              </a:tabLst>
            </a:pPr>
            <a:r>
              <a:rPr dirty="0" sz="1800" spc="-10">
                <a:latin typeface="Times New Roman"/>
                <a:cs typeface="Times New Roman"/>
              </a:rPr>
              <a:t>Trinidad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y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el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 spc="-30">
                <a:latin typeface="Times New Roman"/>
                <a:cs typeface="Times New Roman"/>
              </a:rPr>
              <a:t>Valle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los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Ingenios.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 spc="-20">
                <a:latin typeface="Times New Roman"/>
                <a:cs typeface="Times New Roman"/>
              </a:rPr>
              <a:t>1988</a:t>
            </a:r>
            <a:endParaRPr sz="1800">
              <a:latin typeface="Times New Roman"/>
              <a:cs typeface="Times New Roman"/>
            </a:endParaRPr>
          </a:p>
          <a:p>
            <a:pPr marL="316865" indent="-227965">
              <a:lnSpc>
                <a:spcPct val="100000"/>
              </a:lnSpc>
              <a:spcBef>
                <a:spcPts val="390"/>
              </a:spcBef>
              <a:buAutoNum type="arabicPeriod"/>
              <a:tabLst>
                <a:tab pos="316865" algn="l"/>
              </a:tabLst>
            </a:pPr>
            <a:r>
              <a:rPr dirty="0" sz="1800">
                <a:latin typeface="Times New Roman"/>
                <a:cs typeface="Times New Roman"/>
              </a:rPr>
              <a:t>El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Castillo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San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Pedro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la</a:t>
            </a:r>
            <a:r>
              <a:rPr dirty="0" sz="1800" spc="-2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Roca.</a:t>
            </a:r>
            <a:r>
              <a:rPr dirty="0" sz="1800" spc="-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Stgo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Cuba</a:t>
            </a:r>
            <a:r>
              <a:rPr dirty="0" sz="1800" spc="-20">
                <a:latin typeface="Times New Roman"/>
                <a:cs typeface="Times New Roman"/>
              </a:rPr>
              <a:t> 1997</a:t>
            </a:r>
            <a:endParaRPr sz="1800">
              <a:latin typeface="Times New Roman"/>
              <a:cs typeface="Times New Roman"/>
            </a:endParaRPr>
          </a:p>
          <a:p>
            <a:pPr marL="316865" indent="-227965">
              <a:lnSpc>
                <a:spcPct val="100000"/>
              </a:lnSpc>
              <a:spcBef>
                <a:spcPts val="235"/>
              </a:spcBef>
              <a:buAutoNum type="arabicPeriod"/>
              <a:tabLst>
                <a:tab pos="316865" algn="l"/>
              </a:tabLst>
            </a:pPr>
            <a:r>
              <a:rPr dirty="0" sz="1800">
                <a:latin typeface="Times New Roman"/>
                <a:cs typeface="Times New Roman"/>
              </a:rPr>
              <a:t>El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 spc="-30">
                <a:latin typeface="Times New Roman"/>
                <a:cs typeface="Times New Roman"/>
              </a:rPr>
              <a:t>Valle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Viñales.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 spc="-20">
                <a:latin typeface="Times New Roman"/>
                <a:cs typeface="Times New Roman"/>
              </a:rPr>
              <a:t>1999</a:t>
            </a:r>
            <a:endParaRPr sz="1800">
              <a:latin typeface="Times New Roman"/>
              <a:cs typeface="Times New Roman"/>
            </a:endParaRPr>
          </a:p>
          <a:p>
            <a:pPr marL="316865" indent="-227965">
              <a:lnSpc>
                <a:spcPct val="100000"/>
              </a:lnSpc>
              <a:spcBef>
                <a:spcPts val="235"/>
              </a:spcBef>
              <a:buAutoNum type="arabicPeriod"/>
              <a:tabLst>
                <a:tab pos="316865" algn="l"/>
              </a:tabLst>
            </a:pPr>
            <a:r>
              <a:rPr dirty="0" sz="1800">
                <a:latin typeface="Times New Roman"/>
                <a:cs typeface="Times New Roman"/>
              </a:rPr>
              <a:t>El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Parque</a:t>
            </a:r>
            <a:r>
              <a:rPr dirty="0" sz="1800" spc="-5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Desembarco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del</a:t>
            </a:r>
            <a:r>
              <a:rPr dirty="0" sz="1800" spc="-6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Granma.</a:t>
            </a:r>
            <a:r>
              <a:rPr dirty="0" sz="1800" spc="-45">
                <a:latin typeface="Times New Roman"/>
                <a:cs typeface="Times New Roman"/>
              </a:rPr>
              <a:t> </a:t>
            </a:r>
            <a:r>
              <a:rPr dirty="0" sz="1800" spc="-20">
                <a:latin typeface="Times New Roman"/>
                <a:cs typeface="Times New Roman"/>
              </a:rPr>
              <a:t>1999</a:t>
            </a:r>
            <a:endParaRPr sz="1800">
              <a:latin typeface="Times New Roman"/>
              <a:cs typeface="Times New Roman"/>
            </a:endParaRPr>
          </a:p>
          <a:p>
            <a:pPr marL="240665" indent="-227965">
              <a:lnSpc>
                <a:spcPct val="100000"/>
              </a:lnSpc>
              <a:spcBef>
                <a:spcPts val="235"/>
              </a:spcBef>
              <a:buAutoNum type="arabicPeriod"/>
              <a:tabLst>
                <a:tab pos="240665" algn="l"/>
              </a:tabLst>
            </a:pP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las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primeras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plantaciones</a:t>
            </a:r>
            <a:r>
              <a:rPr dirty="0" sz="1800" spc="-4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2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Café.</a:t>
            </a:r>
            <a:r>
              <a:rPr dirty="0" sz="1800" spc="-45">
                <a:latin typeface="Times New Roman"/>
                <a:cs typeface="Times New Roman"/>
              </a:rPr>
              <a:t> </a:t>
            </a:r>
            <a:r>
              <a:rPr dirty="0" sz="1600">
                <a:latin typeface="Arial MT"/>
                <a:cs typeface="Arial MT"/>
              </a:rPr>
              <a:t>Stgo</a:t>
            </a:r>
            <a:r>
              <a:rPr dirty="0" sz="1600" spc="-15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de</a:t>
            </a:r>
            <a:r>
              <a:rPr dirty="0" sz="1600" spc="-3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Cuba</a:t>
            </a:r>
            <a:r>
              <a:rPr dirty="0" sz="1600" spc="-30">
                <a:latin typeface="Arial MT"/>
                <a:cs typeface="Arial MT"/>
              </a:rPr>
              <a:t> </a:t>
            </a:r>
            <a:r>
              <a:rPr dirty="0" sz="1600" spc="-20">
                <a:latin typeface="Times New Roman"/>
                <a:cs typeface="Times New Roman"/>
              </a:rPr>
              <a:t>2000</a:t>
            </a:r>
            <a:endParaRPr sz="160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240"/>
              </a:spcBef>
              <a:buAutoNum type="arabicPeriod"/>
              <a:tabLst>
                <a:tab pos="241300" algn="l"/>
              </a:tabLst>
            </a:pPr>
            <a:r>
              <a:rPr dirty="0" sz="1800">
                <a:latin typeface="Times New Roman"/>
                <a:cs typeface="Times New Roman"/>
              </a:rPr>
              <a:t>Parque</a:t>
            </a:r>
            <a:r>
              <a:rPr dirty="0" sz="1800" spc="-1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Nacional</a:t>
            </a:r>
            <a:r>
              <a:rPr dirty="0" sz="1800" spc="-11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Alejandro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Humboldt.</a:t>
            </a:r>
            <a:r>
              <a:rPr dirty="0" sz="1800" spc="-5">
                <a:latin typeface="Times New Roman"/>
                <a:cs typeface="Times New Roman"/>
              </a:rPr>
              <a:t> </a:t>
            </a:r>
            <a:r>
              <a:rPr dirty="0" sz="1800" spc="-20">
                <a:latin typeface="Times New Roman"/>
                <a:cs typeface="Times New Roman"/>
              </a:rPr>
              <a:t>2001</a:t>
            </a:r>
            <a:endParaRPr sz="1800">
              <a:latin typeface="Times New Roman"/>
              <a:cs typeface="Times New Roman"/>
            </a:endParaRPr>
          </a:p>
          <a:p>
            <a:pPr marL="241300" indent="-228600">
              <a:lnSpc>
                <a:spcPts val="1980"/>
              </a:lnSpc>
              <a:spcBef>
                <a:spcPts val="250"/>
              </a:spcBef>
              <a:buAutoNum type="arabicPeriod"/>
              <a:tabLst>
                <a:tab pos="241300" algn="l"/>
              </a:tabLst>
            </a:pPr>
            <a:r>
              <a:rPr dirty="0" sz="1800">
                <a:latin typeface="Times New Roman"/>
                <a:cs typeface="Times New Roman"/>
              </a:rPr>
              <a:t>Centro</a:t>
            </a:r>
            <a:r>
              <a:rPr dirty="0" sz="1800" spc="-1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histórico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urbano de</a:t>
            </a:r>
            <a:r>
              <a:rPr dirty="0" sz="1800" spc="-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Cienfuegos</a:t>
            </a:r>
            <a:r>
              <a:rPr dirty="0" sz="1800" spc="-1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.2005</a:t>
            </a:r>
            <a:endParaRPr sz="1800">
              <a:latin typeface="Times New Roman"/>
              <a:cs typeface="Times New Roman"/>
            </a:endParaRPr>
          </a:p>
          <a:p>
            <a:pPr marL="336550" indent="-285750">
              <a:lnSpc>
                <a:spcPts val="1980"/>
              </a:lnSpc>
              <a:buAutoNum type="arabicPeriod"/>
              <a:tabLst>
                <a:tab pos="336550" algn="l"/>
              </a:tabLst>
            </a:pPr>
            <a:r>
              <a:rPr dirty="0" sz="1800">
                <a:latin typeface="Times New Roman"/>
                <a:cs typeface="Times New Roman"/>
              </a:rPr>
              <a:t>Centro</a:t>
            </a:r>
            <a:r>
              <a:rPr dirty="0" sz="1800" spc="-6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histórico</a:t>
            </a:r>
            <a:r>
              <a:rPr dirty="0" sz="1800" spc="-4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ciudad</a:t>
            </a:r>
            <a:r>
              <a:rPr dirty="0" sz="1800" spc="-50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de</a:t>
            </a:r>
            <a:r>
              <a:rPr dirty="0" sz="1800" spc="-35">
                <a:latin typeface="Times New Roman"/>
                <a:cs typeface="Times New Roman"/>
              </a:rPr>
              <a:t> </a:t>
            </a:r>
            <a:r>
              <a:rPr dirty="0" sz="1800">
                <a:latin typeface="Times New Roman"/>
                <a:cs typeface="Times New Roman"/>
              </a:rPr>
              <a:t>Camagüey</a:t>
            </a:r>
            <a:r>
              <a:rPr dirty="0" sz="1800" spc="-45">
                <a:latin typeface="Times New Roman"/>
                <a:cs typeface="Times New Roman"/>
              </a:rPr>
              <a:t> </a:t>
            </a:r>
            <a:r>
              <a:rPr dirty="0" sz="1800" spc="-10">
                <a:latin typeface="Times New Roman"/>
                <a:cs typeface="Times New Roman"/>
              </a:rPr>
              <a:t>.2008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7" name="object 37" descr=""/>
          <p:cNvSpPr/>
          <p:nvPr/>
        </p:nvSpPr>
        <p:spPr>
          <a:xfrm>
            <a:off x="5257800" y="18288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0" y="228600"/>
                </a:lnTo>
                <a:lnTo>
                  <a:pt x="228600" y="457200"/>
                </a:lnTo>
                <a:lnTo>
                  <a:pt x="457200" y="228600"/>
                </a:lnTo>
                <a:lnTo>
                  <a:pt x="22860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 descr=""/>
          <p:cNvSpPr txBox="1"/>
          <p:nvPr/>
        </p:nvSpPr>
        <p:spPr>
          <a:xfrm>
            <a:off x="5417311" y="1900250"/>
            <a:ext cx="1403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9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9" name="object 39" descr=""/>
          <p:cNvSpPr/>
          <p:nvPr/>
        </p:nvSpPr>
        <p:spPr>
          <a:xfrm>
            <a:off x="7239000" y="2514600"/>
            <a:ext cx="457200" cy="381000"/>
          </a:xfrm>
          <a:custGeom>
            <a:avLst/>
            <a:gdLst/>
            <a:ahLst/>
            <a:cxnLst/>
            <a:rect l="l" t="t" r="r" b="b"/>
            <a:pathLst>
              <a:path w="457200" h="381000">
                <a:moveTo>
                  <a:pt x="228600" y="0"/>
                </a:moveTo>
                <a:lnTo>
                  <a:pt x="0" y="190500"/>
                </a:lnTo>
                <a:lnTo>
                  <a:pt x="228600" y="381000"/>
                </a:lnTo>
                <a:lnTo>
                  <a:pt x="457200" y="190500"/>
                </a:lnTo>
                <a:lnTo>
                  <a:pt x="228600" y="0"/>
                </a:lnTo>
                <a:close/>
              </a:path>
            </a:pathLst>
          </a:custGeom>
          <a:solidFill>
            <a:srgbClr val="33CC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 descr=""/>
          <p:cNvSpPr txBox="1"/>
          <p:nvPr/>
        </p:nvSpPr>
        <p:spPr>
          <a:xfrm>
            <a:off x="7379334" y="2060575"/>
            <a:ext cx="159385" cy="787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750" marR="5080" indent="-19685">
              <a:lnSpc>
                <a:spcPct val="138900"/>
              </a:lnSpc>
              <a:spcBef>
                <a:spcPts val="100"/>
              </a:spcBef>
            </a:pPr>
            <a:r>
              <a:rPr dirty="0" sz="1800" spc="-50">
                <a:solidFill>
                  <a:srgbClr val="FFFF00"/>
                </a:solidFill>
                <a:latin typeface="Times New Roman"/>
                <a:cs typeface="Times New Roman"/>
              </a:rPr>
              <a:t>I </a:t>
            </a:r>
            <a:r>
              <a:rPr dirty="0" sz="1800" spc="-50">
                <a:solidFill>
                  <a:srgbClr val="FFFFFF"/>
                </a:solidFill>
                <a:latin typeface="Times New Roman"/>
                <a:cs typeface="Times New Roman"/>
              </a:rPr>
              <a:t>6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381000"/>
            <a:ext cx="3962400" cy="388620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383540" y="5196078"/>
            <a:ext cx="714946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19100">
              <a:lnSpc>
                <a:spcPct val="100000"/>
              </a:lnSpc>
              <a:spcBef>
                <a:spcPts val="100"/>
              </a:spcBef>
            </a:pPr>
            <a:r>
              <a:rPr dirty="0" sz="2400" spc="-30">
                <a:latin typeface="Arial Black"/>
                <a:cs typeface="Arial Black"/>
              </a:rPr>
              <a:t>PARQUE</a:t>
            </a:r>
            <a:r>
              <a:rPr dirty="0" sz="2400" spc="-14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NACIONAL</a:t>
            </a:r>
            <a:r>
              <a:rPr dirty="0" sz="2400" spc="-16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VIÑALES</a:t>
            </a:r>
            <a:endParaRPr sz="2400">
              <a:latin typeface="Arial Black"/>
              <a:cs typeface="Arial Black"/>
            </a:endParaRPr>
          </a:p>
          <a:p>
            <a:pPr marL="12700" marR="5080" indent="304800">
              <a:lnSpc>
                <a:spcPct val="100000"/>
              </a:lnSpc>
              <a:tabLst>
                <a:tab pos="3881754" algn="l"/>
              </a:tabLst>
            </a:pPr>
            <a:r>
              <a:rPr dirty="0" sz="2400" spc="-25">
                <a:latin typeface="Arial Black"/>
                <a:cs typeface="Arial Black"/>
              </a:rPr>
              <a:t>PAISAJE</a:t>
            </a:r>
            <a:r>
              <a:rPr dirty="0" sz="2400" spc="-13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CULTURAL</a:t>
            </a:r>
            <a:r>
              <a:rPr dirty="0" sz="2400">
                <a:latin typeface="Arial Black"/>
                <a:cs typeface="Arial Black"/>
              </a:rPr>
              <a:t>	</a:t>
            </a:r>
            <a:r>
              <a:rPr dirty="0" sz="2400" spc="-35">
                <a:latin typeface="Arial Black"/>
                <a:cs typeface="Arial Black"/>
              </a:rPr>
              <a:t>PATRIMONIO</a:t>
            </a:r>
            <a:r>
              <a:rPr dirty="0" sz="2400" spc="-7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60">
                <a:latin typeface="Arial Black"/>
                <a:cs typeface="Arial Black"/>
              </a:rPr>
              <a:t> </a:t>
            </a:r>
            <a:r>
              <a:rPr dirty="0" sz="2400" spc="-25">
                <a:latin typeface="Arial Black"/>
                <a:cs typeface="Arial Black"/>
              </a:rPr>
              <a:t>LA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48200" y="533400"/>
            <a:ext cx="396240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747010" marR="5080" indent="-2268220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latin typeface="Arial MT"/>
                <a:cs typeface="Arial MT"/>
              </a:rPr>
              <a:t>Mural</a:t>
            </a:r>
            <a:r>
              <a:rPr dirty="0" sz="4400" spc="-35" b="0">
                <a:latin typeface="Arial MT"/>
                <a:cs typeface="Arial MT"/>
              </a:rPr>
              <a:t> </a:t>
            </a:r>
            <a:r>
              <a:rPr dirty="0" sz="4400" b="0">
                <a:latin typeface="Arial MT"/>
                <a:cs typeface="Arial MT"/>
              </a:rPr>
              <a:t>de</a:t>
            </a:r>
            <a:r>
              <a:rPr dirty="0" sz="4400" spc="-25" b="0">
                <a:latin typeface="Arial MT"/>
                <a:cs typeface="Arial MT"/>
              </a:rPr>
              <a:t> </a:t>
            </a:r>
            <a:r>
              <a:rPr dirty="0" sz="4400" b="0">
                <a:latin typeface="Arial MT"/>
                <a:cs typeface="Arial MT"/>
              </a:rPr>
              <a:t>la</a:t>
            </a:r>
            <a:r>
              <a:rPr dirty="0" sz="4400" spc="-20" b="0">
                <a:latin typeface="Arial MT"/>
                <a:cs typeface="Arial MT"/>
              </a:rPr>
              <a:t> </a:t>
            </a:r>
            <a:r>
              <a:rPr dirty="0" sz="4400" b="0">
                <a:latin typeface="Arial MT"/>
                <a:cs typeface="Arial MT"/>
              </a:rPr>
              <a:t>Prehistoria</a:t>
            </a:r>
            <a:r>
              <a:rPr dirty="0" sz="4400" spc="-45" b="0">
                <a:latin typeface="Arial MT"/>
                <a:cs typeface="Arial MT"/>
              </a:rPr>
              <a:t> </a:t>
            </a:r>
            <a:r>
              <a:rPr dirty="0" sz="4400" spc="-35" b="0">
                <a:latin typeface="Arial MT"/>
                <a:cs typeface="Arial MT"/>
              </a:rPr>
              <a:t>en </a:t>
            </a:r>
            <a:r>
              <a:rPr dirty="0" sz="4400" spc="-10" b="0">
                <a:latin typeface="Arial MT"/>
                <a:cs typeface="Arial MT"/>
              </a:rPr>
              <a:t>Viñales</a:t>
            </a:r>
            <a:endParaRPr sz="44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33400" y="1524000"/>
            <a:ext cx="7467600" cy="4800600"/>
            <a:chOff x="533400" y="1524000"/>
            <a:chExt cx="7467600" cy="48006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400" y="1524000"/>
              <a:ext cx="7467600" cy="48006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2362200" y="5181600"/>
              <a:ext cx="4648200" cy="914400"/>
            </a:xfrm>
            <a:custGeom>
              <a:avLst/>
              <a:gdLst/>
              <a:ahLst/>
              <a:cxnLst/>
              <a:rect l="l" t="t" r="r" b="b"/>
              <a:pathLst>
                <a:path w="4648200" h="914400">
                  <a:moveTo>
                    <a:pt x="46482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4648200" y="914400"/>
                  </a:lnTo>
                  <a:lnTo>
                    <a:pt x="464820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362200" y="5181600"/>
              <a:ext cx="4648200" cy="914400"/>
            </a:xfrm>
            <a:custGeom>
              <a:avLst/>
              <a:gdLst/>
              <a:ahLst/>
              <a:cxnLst/>
              <a:rect l="l" t="t" r="r" b="b"/>
              <a:pathLst>
                <a:path w="4648200" h="914400">
                  <a:moveTo>
                    <a:pt x="0" y="914400"/>
                  </a:moveTo>
                  <a:lnTo>
                    <a:pt x="4648200" y="914400"/>
                  </a:lnTo>
                  <a:lnTo>
                    <a:pt x="46482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5400">
              <a:solidFill>
                <a:srgbClr val="88A3A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11325" y="1447800"/>
            <a:ext cx="6637274" cy="4495800"/>
          </a:xfrm>
          <a:prstGeom prst="rect">
            <a:avLst/>
          </a:prstGeom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052575"/>
            <a:ext cx="9144000" cy="4752975"/>
            <a:chOff x="0" y="1052575"/>
            <a:chExt cx="9144000" cy="475297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349436"/>
              <a:ext cx="9144000" cy="3456051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052575"/>
              <a:ext cx="9144000" cy="43925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5875"/>
            <a:ext cx="8172450" cy="5826125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174191" y="5919927"/>
            <a:ext cx="549148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 Black"/>
                <a:cs typeface="Arial Black"/>
              </a:rPr>
              <a:t>VILLA</a:t>
            </a:r>
            <a:r>
              <a:rPr dirty="0" sz="2400" spc="-1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TRINIDAD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2400" spc="-35">
                <a:latin typeface="Arial Black"/>
                <a:cs typeface="Arial Black"/>
              </a:rPr>
              <a:t>PATRIMONIO</a:t>
            </a:r>
            <a:r>
              <a:rPr dirty="0" sz="2400" spc="-4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4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316976" cy="546735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597814" y="5704128"/>
            <a:ext cx="549338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 Black"/>
                <a:cs typeface="Arial Black"/>
              </a:rPr>
              <a:t>VALLE</a:t>
            </a:r>
            <a:r>
              <a:rPr dirty="0" sz="2400" spc="-10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8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LOS</a:t>
            </a:r>
            <a:r>
              <a:rPr dirty="0" sz="2400" spc="-9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INGENIOS </a:t>
            </a:r>
            <a:r>
              <a:rPr dirty="0" sz="2400" spc="-35">
                <a:latin typeface="Arial Black"/>
                <a:cs typeface="Arial Black"/>
              </a:rPr>
              <a:t>PATRIMONIO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3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850" y="81026"/>
            <a:ext cx="8135874" cy="534822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245819" y="5616955"/>
            <a:ext cx="639127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Black"/>
                <a:cs typeface="Arial Black"/>
              </a:rPr>
              <a:t>VALLE</a:t>
            </a:r>
            <a:r>
              <a:rPr dirty="0" sz="2800" spc="-125">
                <a:latin typeface="Arial Black"/>
                <a:cs typeface="Arial Black"/>
              </a:rPr>
              <a:t> </a:t>
            </a:r>
            <a:r>
              <a:rPr dirty="0" sz="2800">
                <a:latin typeface="Arial Black"/>
                <a:cs typeface="Arial Black"/>
              </a:rPr>
              <a:t>DE</a:t>
            </a:r>
            <a:r>
              <a:rPr dirty="0" sz="2800" spc="-114">
                <a:latin typeface="Arial Black"/>
                <a:cs typeface="Arial Black"/>
              </a:rPr>
              <a:t> </a:t>
            </a:r>
            <a:r>
              <a:rPr dirty="0" sz="2800">
                <a:latin typeface="Arial Black"/>
                <a:cs typeface="Arial Black"/>
              </a:rPr>
              <a:t>LOS</a:t>
            </a:r>
            <a:r>
              <a:rPr dirty="0" sz="2800" spc="-125">
                <a:latin typeface="Arial Black"/>
                <a:cs typeface="Arial Black"/>
              </a:rPr>
              <a:t> </a:t>
            </a:r>
            <a:r>
              <a:rPr dirty="0" sz="2800" spc="-10">
                <a:latin typeface="Arial Black"/>
                <a:cs typeface="Arial Black"/>
              </a:rPr>
              <a:t>INGENIOS </a:t>
            </a:r>
            <a:r>
              <a:rPr dirty="0" sz="2800" spc="-45">
                <a:latin typeface="Arial Black"/>
                <a:cs typeface="Arial Black"/>
              </a:rPr>
              <a:t>PATRIMONIO</a:t>
            </a:r>
            <a:r>
              <a:rPr dirty="0" sz="2800" spc="-40">
                <a:latin typeface="Arial Black"/>
                <a:cs typeface="Arial Black"/>
              </a:rPr>
              <a:t> </a:t>
            </a:r>
            <a:r>
              <a:rPr dirty="0" sz="2800">
                <a:latin typeface="Arial Black"/>
                <a:cs typeface="Arial Black"/>
              </a:rPr>
              <a:t>DE</a:t>
            </a:r>
            <a:r>
              <a:rPr dirty="0" sz="2800" spc="-75">
                <a:latin typeface="Arial Black"/>
                <a:cs typeface="Arial Black"/>
              </a:rPr>
              <a:t> </a:t>
            </a:r>
            <a:r>
              <a:rPr dirty="0" sz="2800">
                <a:latin typeface="Arial Black"/>
                <a:cs typeface="Arial Black"/>
              </a:rPr>
              <a:t>LA</a:t>
            </a:r>
            <a:r>
              <a:rPr dirty="0" sz="2800" spc="-85">
                <a:latin typeface="Arial Black"/>
                <a:cs typeface="Arial Black"/>
              </a:rPr>
              <a:t> </a:t>
            </a:r>
            <a:r>
              <a:rPr dirty="0" sz="2800" spc="-10">
                <a:latin typeface="Arial Black"/>
                <a:cs typeface="Arial Black"/>
              </a:rPr>
              <a:t>HUMANIDAD</a:t>
            </a:r>
            <a:endParaRPr sz="2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93444" y="5659323"/>
            <a:ext cx="594741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Black"/>
                <a:cs typeface="Arial Black"/>
              </a:rPr>
              <a:t>CENTRO</a:t>
            </a:r>
            <a:r>
              <a:rPr dirty="0" sz="1800" spc="-65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HISTÓRICO</a:t>
            </a:r>
            <a:r>
              <a:rPr dirty="0" sz="1800" spc="-50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URBANO</a:t>
            </a:r>
            <a:r>
              <a:rPr dirty="0" sz="1800" spc="-55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DE</a:t>
            </a:r>
            <a:r>
              <a:rPr dirty="0" sz="1800" spc="-60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CIENFUEGOS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tabLst>
                <a:tab pos="3228975" algn="l"/>
              </a:tabLst>
            </a:pPr>
            <a:r>
              <a:rPr dirty="0" sz="1800" spc="-25">
                <a:latin typeface="Arial Black"/>
                <a:cs typeface="Arial Black"/>
              </a:rPr>
              <a:t>PATRIMONIO</a:t>
            </a:r>
            <a:r>
              <a:rPr dirty="0" sz="1800" spc="-6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CULTURAL</a:t>
            </a:r>
            <a:r>
              <a:rPr dirty="0" sz="1800">
                <a:latin typeface="Arial Black"/>
                <a:cs typeface="Arial Black"/>
              </a:rPr>
              <a:t>	DE</a:t>
            </a:r>
            <a:r>
              <a:rPr dirty="0" sz="1800" spc="-20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LA </a:t>
            </a:r>
            <a:r>
              <a:rPr dirty="0" sz="1800" spc="-10">
                <a:latin typeface="Arial Black"/>
                <a:cs typeface="Arial Black"/>
              </a:rPr>
              <a:t>HUMANIDAD</a:t>
            </a:r>
            <a:endParaRPr sz="1800">
              <a:latin typeface="Arial Black"/>
              <a:cs typeface="Arial Black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43400" y="990600"/>
            <a:ext cx="3810000" cy="38100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1143000"/>
            <a:ext cx="3457575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400" y="304800"/>
            <a:ext cx="3505200" cy="213360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612140" y="5500827"/>
            <a:ext cx="752094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301490" algn="l"/>
              </a:tabLst>
            </a:pPr>
            <a:r>
              <a:rPr dirty="0" sz="2400">
                <a:latin typeface="Arial Black"/>
                <a:cs typeface="Arial Black"/>
              </a:rPr>
              <a:t>CENTRO</a:t>
            </a:r>
            <a:r>
              <a:rPr dirty="0" sz="2400" spc="-10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HISTÓRICO</a:t>
            </a:r>
            <a:r>
              <a:rPr dirty="0" sz="2400" spc="-10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CIUDAD</a:t>
            </a:r>
            <a:r>
              <a:rPr dirty="0" sz="2400" spc="-13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10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CAMAGÜEY </a:t>
            </a:r>
            <a:r>
              <a:rPr dirty="0" sz="2400" spc="-30">
                <a:latin typeface="Arial Black"/>
                <a:cs typeface="Arial Black"/>
              </a:rPr>
              <a:t>PATRIMONIO</a:t>
            </a:r>
            <a:r>
              <a:rPr dirty="0" sz="2400" spc="-12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CULTURAL</a:t>
            </a:r>
            <a:r>
              <a:rPr dirty="0" sz="2400">
                <a:latin typeface="Arial Black"/>
                <a:cs typeface="Arial Black"/>
              </a:rPr>
              <a:t>	DE</a:t>
            </a:r>
            <a:r>
              <a:rPr dirty="0" sz="2400" spc="-2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1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24400" y="381000"/>
            <a:ext cx="3886200" cy="48768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90600" y="2590800"/>
            <a:ext cx="3076575" cy="2581275"/>
          </a:xfrm>
          <a:prstGeom prst="rect">
            <a:avLst/>
          </a:prstGeom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5800" y="533400"/>
            <a:ext cx="7543800" cy="460375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459740" y="5270703"/>
            <a:ext cx="795528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300855" algn="l"/>
              </a:tabLst>
            </a:pPr>
            <a:r>
              <a:rPr dirty="0" sz="2400" spc="-10">
                <a:latin typeface="Arial Black"/>
                <a:cs typeface="Arial Black"/>
              </a:rPr>
              <a:t>FORTALEZA</a:t>
            </a:r>
            <a:r>
              <a:rPr dirty="0" sz="2400" spc="-9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11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ESTRELLA</a:t>
            </a:r>
            <a:r>
              <a:rPr dirty="0" sz="2400" spc="-8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SANTIAGO</a:t>
            </a:r>
            <a:r>
              <a:rPr dirty="0" sz="2400" spc="-10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105">
                <a:latin typeface="Arial Black"/>
                <a:cs typeface="Arial Black"/>
              </a:rPr>
              <a:t> </a:t>
            </a:r>
            <a:r>
              <a:rPr dirty="0" sz="2400" spc="-20">
                <a:latin typeface="Arial Black"/>
                <a:cs typeface="Arial Black"/>
              </a:rPr>
              <a:t>CUBA </a:t>
            </a:r>
            <a:r>
              <a:rPr dirty="0" sz="2400" spc="-35">
                <a:latin typeface="Arial Black"/>
                <a:cs typeface="Arial Black"/>
              </a:rPr>
              <a:t>PATRIMONIO</a:t>
            </a:r>
            <a:r>
              <a:rPr dirty="0" sz="2400" spc="-114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CULTURAL</a:t>
            </a:r>
            <a:r>
              <a:rPr dirty="0" sz="2400">
                <a:latin typeface="Arial Black"/>
                <a:cs typeface="Arial Black"/>
              </a:rPr>
              <a:t>	DE</a:t>
            </a:r>
            <a:r>
              <a:rPr dirty="0" sz="2400" spc="-2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10">
                <a:latin typeface="Arial Black"/>
                <a:cs typeface="Arial Black"/>
              </a:rPr>
              <a:t> HUMANIDAD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787900" cy="35845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500436"/>
              <a:ext cx="4724400" cy="335756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00626" y="0"/>
              <a:ext cx="4643374" cy="350037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4648200" y="3581400"/>
              <a:ext cx="4495800" cy="2667000"/>
            </a:xfrm>
            <a:custGeom>
              <a:avLst/>
              <a:gdLst/>
              <a:ahLst/>
              <a:cxnLst/>
              <a:rect l="l" t="t" r="r" b="b"/>
              <a:pathLst>
                <a:path w="4495800" h="2667000">
                  <a:moveTo>
                    <a:pt x="4495800" y="0"/>
                  </a:moveTo>
                  <a:lnTo>
                    <a:pt x="0" y="0"/>
                  </a:lnTo>
                  <a:lnTo>
                    <a:pt x="0" y="2667000"/>
                  </a:lnTo>
                  <a:lnTo>
                    <a:pt x="4495800" y="2667000"/>
                  </a:lnTo>
                  <a:lnTo>
                    <a:pt x="44958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4648200" y="3581400"/>
            <a:ext cx="4495800" cy="2667000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wrap="square" lIns="0" tIns="4953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90"/>
              </a:spcBef>
            </a:pPr>
            <a:endParaRPr sz="2400">
              <a:latin typeface="Times New Roman"/>
              <a:cs typeface="Times New Roman"/>
            </a:endParaRPr>
          </a:p>
          <a:p>
            <a:pPr marL="1000125" marR="507365" indent="-584200">
              <a:lnSpc>
                <a:spcPct val="100000"/>
              </a:lnSpc>
            </a:pPr>
            <a:r>
              <a:rPr dirty="0" sz="2400" spc="-30">
                <a:latin typeface="Arial Black"/>
                <a:cs typeface="Arial Black"/>
              </a:rPr>
              <a:t>PARQUE</a:t>
            </a:r>
            <a:r>
              <a:rPr dirty="0" sz="2400" spc="-15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ALEJANDRO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HUMBOLTD</a:t>
            </a:r>
            <a:endParaRPr sz="2400">
              <a:latin typeface="Arial Black"/>
              <a:cs typeface="Arial Black"/>
            </a:endParaRPr>
          </a:p>
          <a:p>
            <a:pPr marL="92075" marR="518795">
              <a:lnSpc>
                <a:spcPct val="100000"/>
              </a:lnSpc>
              <a:spcBef>
                <a:spcPts val="5"/>
              </a:spcBef>
            </a:pPr>
            <a:r>
              <a:rPr dirty="0" sz="2400" spc="-35">
                <a:latin typeface="Arial Black"/>
                <a:cs typeface="Arial Black"/>
              </a:rPr>
              <a:t>PATRIMONIO</a:t>
            </a:r>
            <a:r>
              <a:rPr dirty="0" sz="2400" spc="-114">
                <a:latin typeface="Arial Black"/>
                <a:cs typeface="Arial Black"/>
              </a:rPr>
              <a:t> </a:t>
            </a:r>
            <a:r>
              <a:rPr dirty="0" sz="2400" spc="-25">
                <a:latin typeface="Arial Black"/>
                <a:cs typeface="Arial Black"/>
              </a:rPr>
              <a:t>NATURAL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2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1143000"/>
            <a:ext cx="2667000" cy="23876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57600" y="533400"/>
            <a:ext cx="5238750" cy="41148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83540" y="5109464"/>
            <a:ext cx="831215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latin typeface="Arial Black"/>
                <a:cs typeface="Arial Black"/>
              </a:rPr>
              <a:t>PAISAJE</a:t>
            </a:r>
            <a:r>
              <a:rPr dirty="0" sz="2400" spc="-11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ARQUEOLÓGICO</a:t>
            </a:r>
            <a:r>
              <a:rPr dirty="0" sz="2400" spc="-145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PRIMERAS </a:t>
            </a:r>
            <a:r>
              <a:rPr dirty="0" sz="2400" spc="-20">
                <a:latin typeface="Arial Black"/>
                <a:cs typeface="Arial Black"/>
              </a:rPr>
              <a:t>PLANTACIONES</a:t>
            </a:r>
            <a:r>
              <a:rPr dirty="0" sz="2400" spc="-4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CAFÉ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DEL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SURESTE</a:t>
            </a:r>
            <a:r>
              <a:rPr dirty="0" sz="2400" spc="-3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 spc="-20">
                <a:latin typeface="Arial Black"/>
                <a:cs typeface="Arial Black"/>
              </a:rPr>
              <a:t>CUBA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86400" y="762000"/>
            <a:ext cx="2946146" cy="39243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533400"/>
            <a:ext cx="4724400" cy="428625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502716" y="5500827"/>
            <a:ext cx="814768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30">
                <a:latin typeface="Arial Black"/>
                <a:cs typeface="Arial Black"/>
              </a:rPr>
              <a:t>PARQUE</a:t>
            </a:r>
            <a:r>
              <a:rPr dirty="0" sz="2400" spc="-12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NACIONAL</a:t>
            </a:r>
            <a:r>
              <a:rPr dirty="0" sz="2400" spc="-14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DESEMBARCO</a:t>
            </a:r>
            <a:r>
              <a:rPr dirty="0" sz="2400" spc="-13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DEL</a:t>
            </a:r>
            <a:r>
              <a:rPr dirty="0" sz="2400" spc="-114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GRANMA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58125" cy="6738937"/>
          </a:xfrm>
          <a:prstGeom prst="rect">
            <a:avLst/>
          </a:prstGeom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5800" y="228600"/>
            <a:ext cx="4343400" cy="487680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764540" y="5348427"/>
            <a:ext cx="752729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30302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HABANA</a:t>
            </a:r>
            <a:r>
              <a:rPr dirty="0" sz="2400" spc="-8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VIEJA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Y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SU</a:t>
            </a:r>
            <a:r>
              <a:rPr dirty="0" sz="2400" spc="-4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SISTEMA</a:t>
            </a:r>
            <a:r>
              <a:rPr dirty="0" sz="2400" spc="-20">
                <a:latin typeface="Arial Black"/>
                <a:cs typeface="Arial Black"/>
              </a:rPr>
              <a:t> </a:t>
            </a:r>
            <a:r>
              <a:rPr dirty="0" sz="2400" spc="-25">
                <a:latin typeface="Arial Black"/>
                <a:cs typeface="Arial Black"/>
              </a:rPr>
              <a:t>DE </a:t>
            </a:r>
            <a:r>
              <a:rPr dirty="0" sz="2400" spc="-10">
                <a:latin typeface="Arial Black"/>
                <a:cs typeface="Arial Black"/>
              </a:rPr>
              <a:t>FORTIFICACIONES.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tabLst>
                <a:tab pos="4305935" algn="l"/>
              </a:tabLst>
            </a:pPr>
            <a:r>
              <a:rPr dirty="0" sz="2400" spc="-35">
                <a:latin typeface="Arial Black"/>
                <a:cs typeface="Arial Black"/>
              </a:rPr>
              <a:t>PATRIMONIO</a:t>
            </a:r>
            <a:r>
              <a:rPr dirty="0" sz="2400" spc="-114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CULTURAL</a:t>
            </a:r>
            <a:r>
              <a:rPr dirty="0" sz="2400">
                <a:latin typeface="Arial Black"/>
                <a:cs typeface="Arial Black"/>
              </a:rPr>
              <a:t>	DE</a:t>
            </a:r>
            <a:r>
              <a:rPr dirty="0" sz="2400" spc="-2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10">
                <a:latin typeface="Arial Black"/>
                <a:cs typeface="Arial Black"/>
              </a:rPr>
              <a:t> HUMANIDAD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19700" y="457200"/>
            <a:ext cx="354330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33375"/>
            <a:ext cx="9144000" cy="462915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690168" y="5243576"/>
            <a:ext cx="721677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 Black"/>
                <a:cs typeface="Arial Black"/>
              </a:rPr>
              <a:t>PLAZA</a:t>
            </a:r>
            <a:r>
              <a:rPr dirty="0" sz="2400" spc="-4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VIEJA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latin typeface="Arial Black"/>
                <a:cs typeface="Arial Black"/>
              </a:rPr>
              <a:t>CENTRO</a:t>
            </a:r>
            <a:r>
              <a:rPr dirty="0" sz="2400" spc="-4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HISTÓRICO</a:t>
            </a:r>
            <a:r>
              <a:rPr dirty="0" sz="2400" spc="-4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HABANA</a:t>
            </a:r>
            <a:r>
              <a:rPr dirty="0" sz="2400" spc="-8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VIEJA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5800" y="609600"/>
            <a:ext cx="5238750" cy="348615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690168" y="5243576"/>
            <a:ext cx="548830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Arial Black"/>
                <a:cs typeface="Arial Black"/>
              </a:rPr>
              <a:t>TUMBA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FRANCESA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2400" spc="-30">
                <a:latin typeface="Arial Black"/>
                <a:cs typeface="Arial Black"/>
              </a:rPr>
              <a:t>PATRIMONIO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4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099428" y="1474978"/>
            <a:ext cx="2386965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64565" algn="l"/>
              </a:tabLst>
            </a:pPr>
            <a:r>
              <a:rPr dirty="0" sz="1800">
                <a:latin typeface="Arial MT"/>
                <a:cs typeface="Arial MT"/>
              </a:rPr>
              <a:t>El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tipo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baile,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canto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50">
                <a:latin typeface="Arial MT"/>
                <a:cs typeface="Arial MT"/>
              </a:rPr>
              <a:t>y </a:t>
            </a:r>
            <a:r>
              <a:rPr dirty="0" sz="1800">
                <a:latin typeface="Arial MT"/>
                <a:cs typeface="Arial MT"/>
              </a:rPr>
              <a:t>percusión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llamado </a:t>
            </a:r>
            <a:r>
              <a:rPr dirty="0" sz="1800">
                <a:latin typeface="Arial MT"/>
                <a:cs typeface="Arial MT"/>
              </a:rPr>
              <a:t>Tumba</a:t>
            </a:r>
            <a:r>
              <a:rPr dirty="0" sz="1800" spc="-9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Francesa </a:t>
            </a:r>
            <a:r>
              <a:rPr dirty="0" sz="1800">
                <a:latin typeface="Arial MT"/>
                <a:cs typeface="Arial MT"/>
              </a:rPr>
              <a:t>(literalmente,</a:t>
            </a:r>
            <a:r>
              <a:rPr dirty="0" sz="1800" spc="-8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tambor francés)</a:t>
            </a:r>
            <a:r>
              <a:rPr dirty="0" sz="1800">
                <a:latin typeface="Arial MT"/>
                <a:cs typeface="Arial MT"/>
              </a:rPr>
              <a:t>	que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llegó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50">
                <a:latin typeface="Arial MT"/>
                <a:cs typeface="Arial MT"/>
              </a:rPr>
              <a:t>a </a:t>
            </a:r>
            <a:r>
              <a:rPr dirty="0" sz="1800">
                <a:latin typeface="Arial MT"/>
                <a:cs typeface="Arial MT"/>
              </a:rPr>
              <a:t>Cuba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los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esclavos haitianos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690168" y="3914013"/>
            <a:ext cx="7233284" cy="2087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5595" marR="5080">
              <a:lnSpc>
                <a:spcPct val="100000"/>
              </a:lnSpc>
              <a:spcBef>
                <a:spcPts val="100"/>
              </a:spcBef>
              <a:tabLst>
                <a:tab pos="3553460" algn="l"/>
              </a:tabLst>
            </a:pPr>
            <a:r>
              <a:rPr dirty="0" sz="1800">
                <a:latin typeface="Arial MT"/>
                <a:cs typeface="Arial MT"/>
              </a:rPr>
              <a:t>La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rumba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surgió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antaño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en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barrios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marginados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algunas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ciudades </a:t>
            </a:r>
            <a:r>
              <a:rPr dirty="0" sz="1800">
                <a:latin typeface="Arial MT"/>
                <a:cs typeface="Arial MT"/>
              </a:rPr>
              <a:t>como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Habana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Matanzas,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así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como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en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las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proximidades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de </a:t>
            </a:r>
            <a:r>
              <a:rPr dirty="0" sz="1800">
                <a:latin typeface="Arial MT"/>
                <a:cs typeface="Arial MT"/>
              </a:rPr>
              <a:t>algunos puertos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en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poblados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rurales.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14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10">
                <a:latin typeface="Arial Black"/>
                <a:cs typeface="Arial Black"/>
              </a:rPr>
              <a:t>RUMBA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2400" spc="-30">
                <a:latin typeface="Arial Black"/>
                <a:cs typeface="Arial Black"/>
              </a:rPr>
              <a:t>PATRIMONIO</a:t>
            </a:r>
            <a:r>
              <a:rPr dirty="0" sz="2400" spc="-50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4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9800" y="762000"/>
            <a:ext cx="2514600" cy="28956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2000" y="762000"/>
            <a:ext cx="3581400" cy="2819400"/>
          </a:xfrm>
          <a:prstGeom prst="rect">
            <a:avLst/>
          </a:prstGeom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35940" y="4599889"/>
            <a:ext cx="8199120" cy="18872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651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Los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guajiros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cubanos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utilizan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esta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manifestación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poética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musical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en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tonadas </a:t>
            </a:r>
            <a:r>
              <a:rPr dirty="0" sz="1800">
                <a:latin typeface="Arial MT"/>
                <a:cs typeface="Arial MT"/>
              </a:rPr>
              <a:t>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melodías,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acompañadas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por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voz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una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persona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que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canta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composiciones </a:t>
            </a:r>
            <a:r>
              <a:rPr dirty="0" sz="1800">
                <a:latin typeface="Arial MT"/>
                <a:cs typeface="Arial MT"/>
              </a:rPr>
              <a:t>en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décimas,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improvisadas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aprendidas.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45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latin typeface="Arial Black"/>
                <a:cs typeface="Arial Black"/>
              </a:rPr>
              <a:t>PUNTO</a:t>
            </a:r>
            <a:r>
              <a:rPr dirty="0" sz="2400" spc="-19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CUBANO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2400" spc="-35">
                <a:latin typeface="Arial Black"/>
                <a:cs typeface="Arial Black"/>
              </a:rPr>
              <a:t>PATRIMONIO</a:t>
            </a:r>
            <a:r>
              <a:rPr dirty="0" sz="2400" spc="-4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DE</a:t>
            </a:r>
            <a:r>
              <a:rPr dirty="0" sz="2400" spc="-55">
                <a:latin typeface="Arial Black"/>
                <a:cs typeface="Arial Black"/>
              </a:rPr>
              <a:t> </a:t>
            </a:r>
            <a:r>
              <a:rPr dirty="0" sz="2400">
                <a:latin typeface="Arial Black"/>
                <a:cs typeface="Arial Black"/>
              </a:rPr>
              <a:t>LA</a:t>
            </a:r>
            <a:r>
              <a:rPr dirty="0" sz="2400" spc="-40">
                <a:latin typeface="Arial Black"/>
                <a:cs typeface="Arial Black"/>
              </a:rPr>
              <a:t> </a:t>
            </a:r>
            <a:r>
              <a:rPr dirty="0" sz="2400" spc="-10">
                <a:latin typeface="Arial Black"/>
                <a:cs typeface="Arial Black"/>
              </a:rPr>
              <a:t>HUMANIDAD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400" y="533400"/>
            <a:ext cx="4419600" cy="38100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81600" y="2286000"/>
            <a:ext cx="3048000" cy="212407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334000" y="609600"/>
            <a:ext cx="2514600" cy="1371600"/>
          </a:xfrm>
          <a:prstGeom prst="rect">
            <a:avLst/>
          </a:prstGeom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2648" y="1222245"/>
            <a:ext cx="4032504" cy="273710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5045" y="173227"/>
            <a:ext cx="8141970" cy="100203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832485" marR="5080" indent="-820419">
              <a:lnSpc>
                <a:spcPct val="100000"/>
              </a:lnSpc>
              <a:spcBef>
                <a:spcPts val="100"/>
              </a:spcBef>
            </a:pPr>
            <a:r>
              <a:rPr dirty="0" sz="3200"/>
              <a:t>PROGRAMA</a:t>
            </a:r>
            <a:r>
              <a:rPr dirty="0" sz="3200" spc="-160"/>
              <a:t> </a:t>
            </a:r>
            <a:r>
              <a:rPr dirty="0" sz="3200"/>
              <a:t>DE</a:t>
            </a:r>
            <a:r>
              <a:rPr dirty="0" sz="3200" spc="5"/>
              <a:t> </a:t>
            </a:r>
            <a:r>
              <a:rPr dirty="0" sz="3200"/>
              <a:t>EDUCACIÓN</a:t>
            </a:r>
            <a:r>
              <a:rPr dirty="0" sz="3200" spc="-140"/>
              <a:t> </a:t>
            </a:r>
            <a:r>
              <a:rPr dirty="0" sz="3200" spc="-30"/>
              <a:t>AMBIENTAL </a:t>
            </a:r>
            <a:r>
              <a:rPr dirty="0" sz="3200"/>
              <a:t>EN</a:t>
            </a:r>
            <a:r>
              <a:rPr dirty="0" sz="3200" spc="-10"/>
              <a:t> </a:t>
            </a:r>
            <a:r>
              <a:rPr dirty="0" sz="3200"/>
              <a:t>LA</a:t>
            </a:r>
            <a:r>
              <a:rPr dirty="0" sz="3200" spc="-140"/>
              <a:t> </a:t>
            </a:r>
            <a:r>
              <a:rPr dirty="0" sz="3200"/>
              <a:t>RB</a:t>
            </a:r>
            <a:r>
              <a:rPr dirty="0" sz="3200" spc="-5"/>
              <a:t> </a:t>
            </a:r>
            <a:r>
              <a:rPr dirty="0" sz="3200"/>
              <a:t>SIERRA</a:t>
            </a:r>
            <a:r>
              <a:rPr dirty="0" sz="3200" spc="-125"/>
              <a:t> </a:t>
            </a:r>
            <a:r>
              <a:rPr dirty="0" sz="3200"/>
              <a:t>DEL</a:t>
            </a:r>
            <a:r>
              <a:rPr dirty="0" sz="3200" spc="-85"/>
              <a:t> </a:t>
            </a:r>
            <a:r>
              <a:rPr dirty="0" sz="3200" spc="-10"/>
              <a:t>ROSARIO</a:t>
            </a:r>
            <a:endParaRPr sz="3200"/>
          </a:p>
        </p:txBody>
      </p:sp>
      <p:grpSp>
        <p:nvGrpSpPr>
          <p:cNvPr id="4" name="object 4" descr=""/>
          <p:cNvGrpSpPr/>
          <p:nvPr/>
        </p:nvGrpSpPr>
        <p:grpSpPr>
          <a:xfrm>
            <a:off x="455676" y="1141475"/>
            <a:ext cx="7877809" cy="5282565"/>
            <a:chOff x="455676" y="1141475"/>
            <a:chExt cx="7877809" cy="528256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41876" y="1141475"/>
              <a:ext cx="3977639" cy="274624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5676" y="3656075"/>
              <a:ext cx="4053840" cy="27675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41876" y="3579875"/>
              <a:ext cx="3991355" cy="275844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7667" rIns="0" bIns="0" rtlCol="0" vert="horz">
            <a:spAutoFit/>
          </a:bodyPr>
          <a:lstStyle/>
          <a:p>
            <a:pPr marL="1340485" marR="5080" indent="-774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Elementos</a:t>
            </a:r>
            <a:r>
              <a:rPr dirty="0" sz="3600" spc="-5"/>
              <a:t> </a:t>
            </a:r>
            <a:r>
              <a:rPr dirty="0" sz="3600"/>
              <a:t>de</a:t>
            </a:r>
            <a:r>
              <a:rPr dirty="0" sz="3600" spc="-5"/>
              <a:t> </a:t>
            </a:r>
            <a:r>
              <a:rPr dirty="0" sz="3600"/>
              <a:t>señalización</a:t>
            </a:r>
            <a:r>
              <a:rPr dirty="0" sz="3600" spc="-5"/>
              <a:t> </a:t>
            </a:r>
            <a:r>
              <a:rPr dirty="0" sz="3600" spc="-50"/>
              <a:t>y </a:t>
            </a:r>
            <a:r>
              <a:rPr dirty="0" sz="3600"/>
              <a:t>Educación</a:t>
            </a:r>
            <a:r>
              <a:rPr dirty="0" sz="3600" spc="-45"/>
              <a:t> </a:t>
            </a:r>
            <a:r>
              <a:rPr dirty="0" sz="3600" spc="-10"/>
              <a:t>Ambiental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4212" y="1484249"/>
            <a:ext cx="2952750" cy="196850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5804153" y="4725415"/>
            <a:ext cx="2864485" cy="636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MT"/>
                <a:cs typeface="Arial MT"/>
              </a:rPr>
              <a:t>Parque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Nacional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latin typeface="Arial MT"/>
                <a:cs typeface="Arial MT"/>
              </a:rPr>
              <a:t>Desembarco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del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Granma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2987" y="3644900"/>
            <a:ext cx="4038600" cy="26924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19700" y="1484375"/>
            <a:ext cx="3600450" cy="2400300"/>
          </a:xfrm>
          <a:prstGeom prst="rect">
            <a:avLst/>
          </a:prstGeom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548" rIns="0" bIns="0" rtlCol="0" vert="horz">
            <a:spAutoFit/>
          </a:bodyPr>
          <a:lstStyle/>
          <a:p>
            <a:pPr marL="1085850" marR="5080" indent="-864235">
              <a:lnSpc>
                <a:spcPct val="100000"/>
              </a:lnSpc>
              <a:spcBef>
                <a:spcPts val="95"/>
              </a:spcBef>
            </a:pPr>
            <a:r>
              <a:rPr dirty="0"/>
              <a:t>Elementos</a:t>
            </a:r>
            <a:r>
              <a:rPr dirty="0" spc="-55"/>
              <a:t> </a:t>
            </a:r>
            <a:r>
              <a:rPr dirty="0"/>
              <a:t>de</a:t>
            </a:r>
            <a:r>
              <a:rPr dirty="0" spc="-65"/>
              <a:t> </a:t>
            </a:r>
            <a:r>
              <a:rPr dirty="0"/>
              <a:t>señalización</a:t>
            </a:r>
            <a:r>
              <a:rPr dirty="0" spc="-55"/>
              <a:t> </a:t>
            </a:r>
            <a:r>
              <a:rPr dirty="0" spc="-50"/>
              <a:t>y </a:t>
            </a:r>
            <a:r>
              <a:rPr dirty="0"/>
              <a:t>Educación</a:t>
            </a:r>
            <a:r>
              <a:rPr dirty="0" spc="5"/>
              <a:t> </a:t>
            </a:r>
            <a:r>
              <a:rPr dirty="0" spc="-10"/>
              <a:t>Ambiental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6526" y="2276475"/>
            <a:ext cx="4038600" cy="268605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5287" y="2276475"/>
            <a:ext cx="4038600" cy="269240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2779522" y="5473395"/>
            <a:ext cx="43287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Parque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Nacional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Desembarco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del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Granma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74877" y="378917"/>
            <a:ext cx="747077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006FC0"/>
                </a:solidFill>
              </a:rPr>
              <a:t>Conservación</a:t>
            </a:r>
            <a:r>
              <a:rPr dirty="0" sz="3200" spc="-85">
                <a:solidFill>
                  <a:srgbClr val="006FC0"/>
                </a:solidFill>
              </a:rPr>
              <a:t> </a:t>
            </a:r>
            <a:r>
              <a:rPr dirty="0" sz="3200">
                <a:solidFill>
                  <a:srgbClr val="006FC0"/>
                </a:solidFill>
              </a:rPr>
              <a:t>del</a:t>
            </a:r>
            <a:r>
              <a:rPr dirty="0" sz="3200" spc="-20">
                <a:solidFill>
                  <a:srgbClr val="006FC0"/>
                </a:solidFill>
              </a:rPr>
              <a:t> </a:t>
            </a:r>
            <a:r>
              <a:rPr dirty="0" sz="3200">
                <a:solidFill>
                  <a:srgbClr val="006FC0"/>
                </a:solidFill>
              </a:rPr>
              <a:t>Patrimonio</a:t>
            </a:r>
            <a:r>
              <a:rPr dirty="0" sz="3200" spc="-65">
                <a:solidFill>
                  <a:srgbClr val="006FC0"/>
                </a:solidFill>
              </a:rPr>
              <a:t> </a:t>
            </a:r>
            <a:r>
              <a:rPr dirty="0" sz="3200">
                <a:solidFill>
                  <a:srgbClr val="006FC0"/>
                </a:solidFill>
              </a:rPr>
              <a:t>en</a:t>
            </a:r>
            <a:r>
              <a:rPr dirty="0" sz="3200" spc="-30">
                <a:solidFill>
                  <a:srgbClr val="006FC0"/>
                </a:solidFill>
              </a:rPr>
              <a:t> </a:t>
            </a:r>
            <a:r>
              <a:rPr dirty="0" sz="3200" spc="-20">
                <a:solidFill>
                  <a:srgbClr val="006FC0"/>
                </a:solidFill>
              </a:rPr>
              <a:t>Cuba</a:t>
            </a:r>
            <a:r>
              <a:rPr dirty="0" sz="3200" spc="-20" b="0">
                <a:solidFill>
                  <a:srgbClr val="006FC0"/>
                </a:solidFill>
                <a:latin typeface="Arial MT"/>
                <a:cs typeface="Arial MT"/>
              </a:rPr>
              <a:t>.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83540" y="1276858"/>
            <a:ext cx="8496300" cy="425069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marL="355600" marR="314960" indent="-342900">
              <a:lnSpc>
                <a:spcPct val="90000"/>
              </a:lnSpc>
              <a:spcBef>
                <a:spcPts val="430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14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parques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nacionales,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25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reservas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ecológicas,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7 </a:t>
            </a:r>
            <a:r>
              <a:rPr dirty="0" sz="2800">
                <a:latin typeface="Arial MT"/>
                <a:cs typeface="Arial MT"/>
              </a:rPr>
              <a:t>regiones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especiales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desarrollo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sostenible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6 </a:t>
            </a:r>
            <a:r>
              <a:rPr dirty="0" sz="2800">
                <a:latin typeface="Arial MT"/>
                <a:cs typeface="Arial MT"/>
              </a:rPr>
              <a:t>reservas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biosfera.</a:t>
            </a:r>
            <a:endParaRPr sz="2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</a:tabLst>
            </a:pPr>
            <a:r>
              <a:rPr dirty="0" sz="2800">
                <a:latin typeface="Arial MT"/>
                <a:cs typeface="Arial MT"/>
              </a:rPr>
              <a:t>7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sitios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inscriptos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lista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Patrimonio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Mundial.</a:t>
            </a:r>
            <a:endParaRPr sz="2800">
              <a:latin typeface="Arial MT"/>
              <a:cs typeface="Arial MT"/>
            </a:endParaRPr>
          </a:p>
          <a:p>
            <a:pPr marL="355600" marR="1384300" indent="-342900">
              <a:lnSpc>
                <a:spcPts val="3030"/>
              </a:lnSpc>
              <a:spcBef>
                <a:spcPts val="715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Más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400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monumentos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registrados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la </a:t>
            </a:r>
            <a:r>
              <a:rPr dirty="0" sz="2800">
                <a:latin typeface="Arial MT"/>
                <a:cs typeface="Arial MT"/>
              </a:rPr>
              <a:t>Comisión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Nacional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Monumentos.</a:t>
            </a:r>
            <a:endParaRPr sz="2800">
              <a:latin typeface="Arial MT"/>
              <a:cs typeface="Arial MT"/>
            </a:endParaRPr>
          </a:p>
          <a:p>
            <a:pPr marL="355600" marR="338455" indent="-342900">
              <a:lnSpc>
                <a:spcPct val="90000"/>
              </a:lnSpc>
              <a:spcBef>
                <a:spcPts val="620"/>
              </a:spcBef>
              <a:buChar char="•"/>
              <a:tabLst>
                <a:tab pos="355600" algn="l"/>
              </a:tabLst>
            </a:pPr>
            <a:r>
              <a:rPr dirty="0" sz="2800">
                <a:latin typeface="Arial MT"/>
                <a:cs typeface="Arial MT"/>
              </a:rPr>
              <a:t>Centros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Patrimonio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Cultural,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museos,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oficinas </a:t>
            </a:r>
            <a:r>
              <a:rPr dirty="0" sz="2800">
                <a:latin typeface="Arial MT"/>
                <a:cs typeface="Arial MT"/>
              </a:rPr>
              <a:t>especializadas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comisiones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que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atienden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el </a:t>
            </a:r>
            <a:r>
              <a:rPr dirty="0" sz="2800">
                <a:latin typeface="Arial MT"/>
                <a:cs typeface="Arial MT"/>
              </a:rPr>
              <a:t>patrimonio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cultural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han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sido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creadas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país.</a:t>
            </a:r>
            <a:endParaRPr sz="2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</a:tabLst>
            </a:pPr>
            <a:r>
              <a:rPr dirty="0" sz="2800">
                <a:latin typeface="Arial MT"/>
                <a:cs typeface="Arial MT"/>
              </a:rPr>
              <a:t>300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Museos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abiertos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visitados.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60014" y="482930"/>
            <a:ext cx="282638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 b="0">
                <a:latin typeface="Arial MT"/>
                <a:cs typeface="Arial MT"/>
              </a:rPr>
              <a:t>Bibliografía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258267" y="1296161"/>
            <a:ext cx="8555355" cy="34823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marR="19177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  <a:tab pos="3453129" algn="l"/>
              </a:tabLst>
            </a:pPr>
            <a:r>
              <a:rPr dirty="0" sz="1800">
                <a:latin typeface="Arial MT"/>
                <a:cs typeface="Arial MT"/>
              </a:rPr>
              <a:t>Día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Mundial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del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Suelo.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Taller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Sociedad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Económica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Amigos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del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País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(SEAP) </a:t>
            </a:r>
            <a:r>
              <a:rPr dirty="0" sz="1800">
                <a:latin typeface="Arial MT"/>
                <a:cs typeface="Arial MT"/>
              </a:rPr>
              <a:t>Sección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Medio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Ambiente.</a:t>
            </a:r>
            <a:r>
              <a:rPr dirty="0" sz="1800">
                <a:latin typeface="Arial MT"/>
                <a:cs typeface="Arial MT"/>
              </a:rPr>
              <a:t>	5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diciembre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10">
                <a:latin typeface="Arial MT"/>
                <a:cs typeface="Arial MT"/>
              </a:rPr>
              <a:t> 2014.</a:t>
            </a:r>
            <a:endParaRPr sz="1800">
              <a:latin typeface="Arial MT"/>
              <a:cs typeface="Arial MT"/>
            </a:endParaRPr>
          </a:p>
          <a:p>
            <a:pPr marL="355600" marR="535305" indent="-342900">
              <a:lnSpc>
                <a:spcPct val="100000"/>
              </a:lnSpc>
              <a:spcBef>
                <a:spcPts val="430"/>
              </a:spcBef>
              <a:buChar char="•"/>
              <a:tabLst>
                <a:tab pos="355600" algn="l"/>
                <a:tab pos="3833495" algn="l"/>
              </a:tabLst>
            </a:pPr>
            <a:r>
              <a:rPr dirty="0" sz="1800">
                <a:latin typeface="Arial MT"/>
                <a:cs typeface="Arial MT"/>
              </a:rPr>
              <a:t>IV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Panel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Cambio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Climático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2015.</a:t>
            </a:r>
            <a:r>
              <a:rPr dirty="0" sz="1800">
                <a:latin typeface="Arial MT"/>
                <a:cs typeface="Arial MT"/>
              </a:rPr>
              <a:t>	Sociedad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Económica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Amigos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del</a:t>
            </a:r>
            <a:r>
              <a:rPr dirty="0" sz="1800" spc="-20">
                <a:latin typeface="Arial MT"/>
                <a:cs typeface="Arial MT"/>
              </a:rPr>
              <a:t> País </a:t>
            </a:r>
            <a:r>
              <a:rPr dirty="0" sz="1800">
                <a:latin typeface="Arial MT"/>
                <a:cs typeface="Arial MT"/>
              </a:rPr>
              <a:t>(SEAP).</a:t>
            </a:r>
            <a:r>
              <a:rPr dirty="0" sz="1800" spc="-20">
                <a:latin typeface="Arial MT"/>
                <a:cs typeface="Arial MT"/>
              </a:rPr>
              <a:t> 2015.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434"/>
              </a:spcBef>
              <a:buChar char="•"/>
              <a:tabLst>
                <a:tab pos="354965" algn="l"/>
              </a:tabLst>
            </a:pPr>
            <a:r>
              <a:rPr dirty="0" sz="1800">
                <a:latin typeface="Arial MT"/>
                <a:cs typeface="Arial MT"/>
              </a:rPr>
              <a:t>Diversos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conocimientos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actualidad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sobre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el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medio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ambiente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globales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50">
                <a:latin typeface="Arial MT"/>
                <a:cs typeface="Arial MT"/>
              </a:rPr>
              <a:t>y</a:t>
            </a:r>
            <a:endParaRPr sz="1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tabLst>
                <a:tab pos="1410335" algn="l"/>
                <a:tab pos="6604634" algn="l"/>
              </a:tabLst>
            </a:pPr>
            <a:r>
              <a:rPr dirty="0" sz="1800" spc="-10">
                <a:latin typeface="Arial MT"/>
                <a:cs typeface="Arial MT"/>
              </a:rPr>
              <a:t>cubanos.</a:t>
            </a:r>
            <a:r>
              <a:rPr dirty="0" sz="1800">
                <a:latin typeface="Arial MT"/>
                <a:cs typeface="Arial MT"/>
              </a:rPr>
              <a:t>	Sociedad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Económica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Amigos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del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País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(SEAP).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20">
                <a:latin typeface="Arial MT"/>
                <a:cs typeface="Arial MT"/>
              </a:rPr>
              <a:t>2015</a:t>
            </a:r>
            <a:endParaRPr sz="1800">
              <a:latin typeface="Arial MT"/>
              <a:cs typeface="Arial MT"/>
            </a:endParaRPr>
          </a:p>
          <a:p>
            <a:pPr marL="355600" marR="689610" indent="-342900">
              <a:lnSpc>
                <a:spcPct val="100000"/>
              </a:lnSpc>
              <a:buChar char="•"/>
              <a:tabLst>
                <a:tab pos="355600" algn="l"/>
              </a:tabLst>
            </a:pPr>
            <a:r>
              <a:rPr dirty="0" sz="1800">
                <a:latin typeface="Arial MT"/>
                <a:cs typeface="Arial MT"/>
              </a:rPr>
              <a:t>La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estrategia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nacional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para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diversidad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biológica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en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Cuba.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Implicaciones </a:t>
            </a:r>
            <a:r>
              <a:rPr dirty="0" sz="1800">
                <a:latin typeface="Arial MT"/>
                <a:cs typeface="Arial MT"/>
              </a:rPr>
              <a:t>didácticas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para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la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educación.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IX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Congreso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Internacional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Didáctica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las </a:t>
            </a:r>
            <a:r>
              <a:rPr dirty="0" sz="1800" spc="-10">
                <a:latin typeface="Arial MT"/>
                <a:cs typeface="Arial MT"/>
              </a:rPr>
              <a:t>Ciencias.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buChar char="•"/>
              <a:tabLst>
                <a:tab pos="354965" algn="l"/>
              </a:tabLst>
            </a:pPr>
            <a:r>
              <a:rPr dirty="0" sz="1800">
                <a:latin typeface="Arial MT"/>
                <a:cs typeface="Arial MT"/>
              </a:rPr>
              <a:t>Estrategia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Ambiental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Nacional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2016-</a:t>
            </a:r>
            <a:r>
              <a:rPr dirty="0" sz="1800">
                <a:latin typeface="Arial MT"/>
                <a:cs typeface="Arial MT"/>
              </a:rPr>
              <a:t>2020.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CITMA</a:t>
            </a:r>
            <a:endParaRPr sz="1800">
              <a:latin typeface="Arial MT"/>
              <a:cs typeface="Arial MT"/>
            </a:endParaRPr>
          </a:p>
          <a:p>
            <a:pPr marL="469900" marR="5080" indent="-457200">
              <a:lnSpc>
                <a:spcPct val="100000"/>
              </a:lnSpc>
              <a:spcBef>
                <a:spcPts val="434"/>
              </a:spcBef>
              <a:buChar char="•"/>
              <a:tabLst>
                <a:tab pos="469900" algn="l"/>
                <a:tab pos="1612900" algn="l"/>
                <a:tab pos="2629535" algn="l"/>
                <a:tab pos="3060700" algn="l"/>
                <a:tab pos="3799840" algn="l"/>
                <a:tab pos="4779010" algn="l"/>
                <a:tab pos="6484620" algn="l"/>
                <a:tab pos="6915784" algn="l"/>
                <a:tab pos="7869555" algn="l"/>
                <a:tab pos="8250555" algn="l"/>
              </a:tabLst>
            </a:pPr>
            <a:r>
              <a:rPr dirty="0" sz="1800" spc="-10">
                <a:latin typeface="Arial MT"/>
                <a:cs typeface="Arial MT"/>
              </a:rPr>
              <a:t>Asamblea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Nacional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25">
                <a:latin typeface="Arial MT"/>
                <a:cs typeface="Arial MT"/>
              </a:rPr>
              <a:t>del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Poder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Popular.</a:t>
            </a:r>
            <a:r>
              <a:rPr dirty="0" sz="1800">
                <a:latin typeface="Arial MT"/>
                <a:cs typeface="Arial MT"/>
              </a:rPr>
              <a:t>	Ley</a:t>
            </a:r>
            <a:r>
              <a:rPr dirty="0" sz="1800" spc="484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150</a:t>
            </a:r>
            <a:r>
              <a:rPr dirty="0" sz="1800" spc="5">
                <a:latin typeface="Arial MT"/>
                <a:cs typeface="Arial MT"/>
              </a:rPr>
              <a:t>  </a:t>
            </a:r>
            <a:r>
              <a:rPr dirty="0" sz="1800" spc="-10">
                <a:latin typeface="Arial MT"/>
                <a:cs typeface="Arial MT"/>
              </a:rPr>
              <a:t>/2023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25">
                <a:latin typeface="Arial MT"/>
                <a:cs typeface="Arial MT"/>
              </a:rPr>
              <a:t>del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10">
                <a:latin typeface="Arial MT"/>
                <a:cs typeface="Arial MT"/>
              </a:rPr>
              <a:t>Sistema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25">
                <a:latin typeface="Arial MT"/>
                <a:cs typeface="Arial MT"/>
              </a:rPr>
              <a:t>de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 spc="-25">
                <a:latin typeface="Arial MT"/>
                <a:cs typeface="Arial MT"/>
              </a:rPr>
              <a:t>los </a:t>
            </a:r>
            <a:r>
              <a:rPr dirty="0" sz="1800">
                <a:latin typeface="Arial MT"/>
                <a:cs typeface="Arial MT"/>
              </a:rPr>
              <a:t>Recursos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Naturales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y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el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Medio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Ambiente.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Republica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de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Cuba.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2023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HOME</dc:creator>
  <dc:title>PowerPoint Presentation</dc:title>
  <dcterms:created xsi:type="dcterms:W3CDTF">2026-02-23T04:58:45Z</dcterms:created>
  <dcterms:modified xsi:type="dcterms:W3CDTF">2026-02-23T04:58:45Z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2025-03-24T00:00:00Z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2026-02-23T00:00:00Z</vt:filetime>
  </property>
  <property fmtid="{D5CDD505-2E9C-101B-9397-08002B2CF9AE}" pid="5" name="Producer">
    <vt:lpwstr>Microsoft® PowerPoint® 2010</vt:lpwstr>
  </property>
</Properties>
</file>