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0" r:id="rId2"/>
    <p:sldId id="261" r:id="rId3"/>
    <p:sldId id="262" r:id="rId4"/>
    <p:sldId id="263" r:id="rId5"/>
    <p:sldId id="275" r:id="rId6"/>
    <p:sldId id="276" r:id="rId7"/>
    <p:sldId id="264" r:id="rId8"/>
    <p:sldId id="277" r:id="rId9"/>
    <p:sldId id="265" r:id="rId10"/>
    <p:sldId id="266" r:id="rId11"/>
    <p:sldId id="267" r:id="rId12"/>
    <p:sldId id="268" r:id="rId13"/>
    <p:sldId id="278" r:id="rId14"/>
    <p:sldId id="279" r:id="rId15"/>
    <p:sldId id="269" r:id="rId16"/>
    <p:sldId id="270" r:id="rId17"/>
    <p:sldId id="271" r:id="rId18"/>
    <p:sldId id="272" r:id="rId19"/>
    <p:sldId id="273" r:id="rId20"/>
    <p:sldId id="274" r:id="rId21"/>
    <p:sldId id="282" r:id="rId22"/>
    <p:sldId id="257" r:id="rId23"/>
    <p:sldId id="303" r:id="rId24"/>
    <p:sldId id="296" r:id="rId25"/>
    <p:sldId id="297" r:id="rId26"/>
    <p:sldId id="289" r:id="rId27"/>
    <p:sldId id="287" r:id="rId28"/>
    <p:sldId id="298" r:id="rId29"/>
    <p:sldId id="288" r:id="rId30"/>
    <p:sldId id="290" r:id="rId31"/>
    <p:sldId id="291" r:id="rId32"/>
    <p:sldId id="283" r:id="rId33"/>
    <p:sldId id="284" r:id="rId34"/>
    <p:sldId id="285" r:id="rId35"/>
    <p:sldId id="286" r:id="rId36"/>
    <p:sldId id="299" r:id="rId37"/>
    <p:sldId id="292" r:id="rId38"/>
    <p:sldId id="293" r:id="rId39"/>
    <p:sldId id="294" r:id="rId40"/>
    <p:sldId id="295" r:id="rId41"/>
    <p:sldId id="259" r:id="rId42"/>
    <p:sldId id="301" r:id="rId43"/>
    <p:sldId id="300" r:id="rId44"/>
    <p:sldId id="302" r:id="rId4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4.wmf"/><Relationship Id="rId1" Type="http://schemas.openxmlformats.org/officeDocument/2006/relationships/image" Target="../media/image40.wmf"/><Relationship Id="rId4"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5" Type="http://schemas.openxmlformats.org/officeDocument/2006/relationships/image" Target="../media/image54.wmf"/><Relationship Id="rId4"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40.wmf"/><Relationship Id="rId1" Type="http://schemas.openxmlformats.org/officeDocument/2006/relationships/image" Target="../media/image54.wmf"/><Relationship Id="rId5" Type="http://schemas.openxmlformats.org/officeDocument/2006/relationships/image" Target="../media/image57.wmf"/><Relationship Id="rId4"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4.wmf"/><Relationship Id="rId4" Type="http://schemas.openxmlformats.org/officeDocument/2006/relationships/image" Target="../media/image7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0.wmf"/><Relationship Id="rId7" Type="http://schemas.openxmlformats.org/officeDocument/2006/relationships/image" Target="../media/image84.wmf"/><Relationship Id="rId2" Type="http://schemas.openxmlformats.org/officeDocument/2006/relationships/image" Target="../media/image79.wmf"/><Relationship Id="rId1" Type="http://schemas.openxmlformats.org/officeDocument/2006/relationships/image" Target="../media/image40.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image" Target="../media/image86.wmf"/><Relationship Id="rId7" Type="http://schemas.openxmlformats.org/officeDocument/2006/relationships/image" Target="../media/image90.wmf"/><Relationship Id="rId2" Type="http://schemas.openxmlformats.org/officeDocument/2006/relationships/image" Target="../media/image85.wmf"/><Relationship Id="rId1" Type="http://schemas.openxmlformats.org/officeDocument/2006/relationships/image" Target="../media/image40.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8DA31-E4FE-4C45-91C7-F5B85E54948C}" type="datetimeFigureOut">
              <a:rPr lang="es-ES" smtClean="0"/>
              <a:t>19/02/2026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B0AE44-BC84-4751-94E1-A2A4F47793FB}" type="slidenum">
              <a:rPr lang="es-ES" smtClean="0"/>
              <a:t>‹Nº›</a:t>
            </a:fld>
            <a:endParaRPr lang="es-ES"/>
          </a:p>
        </p:txBody>
      </p:sp>
    </p:spTree>
    <p:extLst>
      <p:ext uri="{BB962C8B-B14F-4D97-AF65-F5344CB8AC3E}">
        <p14:creationId xmlns:p14="http://schemas.microsoft.com/office/powerpoint/2010/main" val="2025740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E60576E8-1C9B-40F8-BFAA-732D6C689550}" type="slidenum">
              <a:rPr lang="es-MX" smtClean="0"/>
              <a:pPr/>
              <a:t>2</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19/02/2026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t>19/02/2026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t>19/02/2026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t>19/02/2026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19/02/2026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t>19/02/2026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t>19/02/2026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t>19/02/2026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19/02/2026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19/02/2026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19/02/2026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19/02/2026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1.wmf"/><Relationship Id="rId9"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gif"/><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gif"/><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gif"/><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0.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image" Target="../media/image2.gif"/><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4.bin"/><Relationship Id="rId14" Type="http://schemas.openxmlformats.org/officeDocument/2006/relationships/image" Target="../media/image24.wmf"/></Relationships>
</file>

<file path=ppt/slides/_rels/slide1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5.wmf"/><Relationship Id="rId5" Type="http://schemas.openxmlformats.org/officeDocument/2006/relationships/oleObject" Target="../embeddings/oleObject18.bin"/><Relationship Id="rId4" Type="http://schemas.openxmlformats.org/officeDocument/2006/relationships/image" Target="../media/image18.wmf"/><Relationship Id="rId9"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gif"/><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9.wmf"/><Relationship Id="rId5" Type="http://schemas.openxmlformats.org/officeDocument/2006/relationships/oleObject" Target="../embeddings/oleObject22.bin"/><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1.wmf"/><Relationship Id="rId5" Type="http://schemas.openxmlformats.org/officeDocument/2006/relationships/oleObject" Target="../embeddings/oleObject24.bin"/><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3.wmf"/><Relationship Id="rId18" Type="http://schemas.openxmlformats.org/officeDocument/2006/relationships/image" Target="../media/image45.wmf"/><Relationship Id="rId3" Type="http://schemas.openxmlformats.org/officeDocument/2006/relationships/oleObject" Target="../embeddings/oleObject25.bin"/><Relationship Id="rId7" Type="http://schemas.openxmlformats.org/officeDocument/2006/relationships/image" Target="../media/image41.wmf"/><Relationship Id="rId12" Type="http://schemas.openxmlformats.org/officeDocument/2006/relationships/oleObject" Target="../embeddings/oleObject31.bin"/><Relationship Id="rId17" Type="http://schemas.openxmlformats.org/officeDocument/2006/relationships/oleObject" Target="../embeddings/oleObject34.bin"/><Relationship Id="rId2" Type="http://schemas.openxmlformats.org/officeDocument/2006/relationships/slideLayout" Target="../slideLayouts/slideLayout7.xml"/><Relationship Id="rId16" Type="http://schemas.openxmlformats.org/officeDocument/2006/relationships/image" Target="../media/image44.wmf"/><Relationship Id="rId1" Type="http://schemas.openxmlformats.org/officeDocument/2006/relationships/vmlDrawing" Target="../drawings/vmlDrawing12.vml"/><Relationship Id="rId6" Type="http://schemas.openxmlformats.org/officeDocument/2006/relationships/oleObject" Target="../embeddings/oleObject27.bin"/><Relationship Id="rId11" Type="http://schemas.openxmlformats.org/officeDocument/2006/relationships/image" Target="../media/image42.wmf"/><Relationship Id="rId5" Type="http://schemas.openxmlformats.org/officeDocument/2006/relationships/oleObject" Target="../embeddings/oleObject26.bin"/><Relationship Id="rId15" Type="http://schemas.openxmlformats.org/officeDocument/2006/relationships/oleObject" Target="../embeddings/oleObject33.bin"/><Relationship Id="rId10" Type="http://schemas.openxmlformats.org/officeDocument/2006/relationships/oleObject" Target="../embeddings/oleObject30.bin"/><Relationship Id="rId4" Type="http://schemas.openxmlformats.org/officeDocument/2006/relationships/image" Target="../media/image40.wmf"/><Relationship Id="rId9" Type="http://schemas.openxmlformats.org/officeDocument/2006/relationships/oleObject" Target="../embeddings/oleObject29.bin"/><Relationship Id="rId14" Type="http://schemas.openxmlformats.org/officeDocument/2006/relationships/oleObject" Target="../embeddings/oleObject32.bin"/></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oleObject" Target="../embeddings/oleObject35.bin"/><Relationship Id="rId7" Type="http://schemas.openxmlformats.org/officeDocument/2006/relationships/image" Target="../media/image44.wmf"/><Relationship Id="rId12" Type="http://schemas.openxmlformats.org/officeDocument/2006/relationships/image" Target="../media/image49.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7.bin"/><Relationship Id="rId11" Type="http://schemas.openxmlformats.org/officeDocument/2006/relationships/oleObject" Target="../embeddings/oleObject40.bin"/><Relationship Id="rId5" Type="http://schemas.openxmlformats.org/officeDocument/2006/relationships/oleObject" Target="../embeddings/oleObject36.bin"/><Relationship Id="rId10" Type="http://schemas.openxmlformats.org/officeDocument/2006/relationships/oleObject" Target="../embeddings/oleObject39.bin"/><Relationship Id="rId4" Type="http://schemas.openxmlformats.org/officeDocument/2006/relationships/image" Target="../media/image40.wmf"/><Relationship Id="rId9" Type="http://schemas.openxmlformats.org/officeDocument/2006/relationships/image" Target="../media/image4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2.gi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54.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51.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44.bin"/></Relationships>
</file>

<file path=ppt/slides/_rels/slide31.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52.bin"/><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0.wmf"/><Relationship Id="rId11" Type="http://schemas.openxmlformats.org/officeDocument/2006/relationships/oleObject" Target="../embeddings/oleObject51.bin"/><Relationship Id="rId5" Type="http://schemas.openxmlformats.org/officeDocument/2006/relationships/oleObject" Target="../embeddings/oleObject47.bin"/><Relationship Id="rId15" Type="http://schemas.openxmlformats.org/officeDocument/2006/relationships/image" Target="../media/image2.gif"/><Relationship Id="rId10" Type="http://schemas.openxmlformats.org/officeDocument/2006/relationships/oleObject" Target="../embeddings/oleObject50.bin"/><Relationship Id="rId4" Type="http://schemas.openxmlformats.org/officeDocument/2006/relationships/image" Target="../media/image54.wmf"/><Relationship Id="rId9" Type="http://schemas.openxmlformats.org/officeDocument/2006/relationships/oleObject" Target="../embeddings/oleObject49.bin"/><Relationship Id="rId14" Type="http://schemas.openxmlformats.org/officeDocument/2006/relationships/image" Target="../media/image57.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62.png"/><Relationship Id="rId7" Type="http://schemas.openxmlformats.org/officeDocument/2006/relationships/image" Target="../media/image59.wmf"/><Relationship Id="rId12"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54.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60.wmf"/></Relationships>
</file>

<file path=ppt/slides/_rels/slide33.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64.wmf"/><Relationship Id="rId11" Type="http://schemas.openxmlformats.org/officeDocument/2006/relationships/image" Target="../media/image62.png"/><Relationship Id="rId5" Type="http://schemas.openxmlformats.org/officeDocument/2006/relationships/oleObject" Target="../embeddings/oleObject58.bin"/><Relationship Id="rId10" Type="http://schemas.openxmlformats.org/officeDocument/2006/relationships/image" Target="../media/image60.wmf"/><Relationship Id="rId4" Type="http://schemas.openxmlformats.org/officeDocument/2006/relationships/image" Target="../media/image63.wmf"/><Relationship Id="rId9" Type="http://schemas.openxmlformats.org/officeDocument/2006/relationships/oleObject" Target="../embeddings/oleObject60.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oleObject" Target="../embeddings/oleObject61.bin"/><Relationship Id="rId7" Type="http://schemas.openxmlformats.org/officeDocument/2006/relationships/image" Target="../media/image67.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62.bin"/><Relationship Id="rId5" Type="http://schemas.openxmlformats.org/officeDocument/2006/relationships/image" Target="../media/image69.png"/><Relationship Id="rId10" Type="http://schemas.openxmlformats.org/officeDocument/2006/relationships/image" Target="../media/image2.gif"/><Relationship Id="rId4" Type="http://schemas.openxmlformats.org/officeDocument/2006/relationships/image" Target="../media/image66.wmf"/><Relationship Id="rId9" Type="http://schemas.openxmlformats.org/officeDocument/2006/relationships/image" Target="../media/image68.wmf"/></Relationships>
</file>

<file path=ppt/slides/_rels/slide35.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image" Target="../media/image2.gif"/><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74.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71.wmf"/><Relationship Id="rId11" Type="http://schemas.openxmlformats.org/officeDocument/2006/relationships/oleObject" Target="../embeddings/oleObject68.bin"/><Relationship Id="rId5" Type="http://schemas.openxmlformats.org/officeDocument/2006/relationships/oleObject" Target="../embeddings/oleObject65.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67.bin"/></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78.wmf"/><Relationship Id="rId5" Type="http://schemas.openxmlformats.org/officeDocument/2006/relationships/oleObject" Target="../embeddings/oleObject70.bin"/><Relationship Id="rId10" Type="http://schemas.openxmlformats.org/officeDocument/2006/relationships/oleObject" Target="../embeddings/oleObject74.bin"/><Relationship Id="rId4" Type="http://schemas.openxmlformats.org/officeDocument/2006/relationships/image" Target="../media/image77.wmf"/><Relationship Id="rId9" Type="http://schemas.openxmlformats.org/officeDocument/2006/relationships/oleObject" Target="../embeddings/oleObject73.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oleObject" Target="../embeddings/oleObject81.bin"/><Relationship Id="rId18" Type="http://schemas.openxmlformats.org/officeDocument/2006/relationships/image" Target="../media/image83.wmf"/><Relationship Id="rId3" Type="http://schemas.openxmlformats.org/officeDocument/2006/relationships/oleObject" Target="../embeddings/oleObject75.bin"/><Relationship Id="rId21" Type="http://schemas.openxmlformats.org/officeDocument/2006/relationships/image" Target="../media/image84.wmf"/><Relationship Id="rId7" Type="http://schemas.openxmlformats.org/officeDocument/2006/relationships/oleObject" Target="../embeddings/oleObject77.bin"/><Relationship Id="rId12" Type="http://schemas.openxmlformats.org/officeDocument/2006/relationships/image" Target="../media/image81.wmf"/><Relationship Id="rId17" Type="http://schemas.openxmlformats.org/officeDocument/2006/relationships/oleObject" Target="../embeddings/oleObject84.bin"/><Relationship Id="rId2" Type="http://schemas.openxmlformats.org/officeDocument/2006/relationships/slideLayout" Target="../slideLayouts/slideLayout7.xml"/><Relationship Id="rId16" Type="http://schemas.openxmlformats.org/officeDocument/2006/relationships/oleObject" Target="../embeddings/oleObject83.bin"/><Relationship Id="rId20" Type="http://schemas.openxmlformats.org/officeDocument/2006/relationships/oleObject" Target="../embeddings/oleObject86.bin"/><Relationship Id="rId1" Type="http://schemas.openxmlformats.org/officeDocument/2006/relationships/vmlDrawing" Target="../drawings/vmlDrawing21.vml"/><Relationship Id="rId6" Type="http://schemas.openxmlformats.org/officeDocument/2006/relationships/image" Target="../media/image79.wmf"/><Relationship Id="rId11" Type="http://schemas.openxmlformats.org/officeDocument/2006/relationships/oleObject" Target="../embeddings/oleObject80.bin"/><Relationship Id="rId5" Type="http://schemas.openxmlformats.org/officeDocument/2006/relationships/oleObject" Target="../embeddings/oleObject76.bin"/><Relationship Id="rId15" Type="http://schemas.openxmlformats.org/officeDocument/2006/relationships/image" Target="../media/image82.wmf"/><Relationship Id="rId10" Type="http://schemas.openxmlformats.org/officeDocument/2006/relationships/oleObject" Target="../embeddings/oleObject79.bin"/><Relationship Id="rId19" Type="http://schemas.openxmlformats.org/officeDocument/2006/relationships/oleObject" Target="../embeddings/oleObject85.bin"/><Relationship Id="rId4" Type="http://schemas.openxmlformats.org/officeDocument/2006/relationships/image" Target="../media/image40.wmf"/><Relationship Id="rId9" Type="http://schemas.openxmlformats.org/officeDocument/2006/relationships/image" Target="../media/image80.wmf"/><Relationship Id="rId14" Type="http://schemas.openxmlformats.org/officeDocument/2006/relationships/oleObject" Target="../embeddings/oleObject82.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oleObject" Target="../embeddings/oleObject88.bin"/><Relationship Id="rId4" Type="http://schemas.openxmlformats.org/officeDocument/2006/relationships/image" Target="../media/image77.wm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92.bin"/><Relationship Id="rId13" Type="http://schemas.openxmlformats.org/officeDocument/2006/relationships/image" Target="../media/image87.wmf"/><Relationship Id="rId18" Type="http://schemas.openxmlformats.org/officeDocument/2006/relationships/oleObject" Target="../embeddings/oleObject99.bin"/><Relationship Id="rId26" Type="http://schemas.openxmlformats.org/officeDocument/2006/relationships/image" Target="../media/image91.wmf"/><Relationship Id="rId3" Type="http://schemas.openxmlformats.org/officeDocument/2006/relationships/oleObject" Target="../embeddings/oleObject89.bin"/><Relationship Id="rId21" Type="http://schemas.openxmlformats.org/officeDocument/2006/relationships/oleObject" Target="../embeddings/oleObject101.bin"/><Relationship Id="rId7" Type="http://schemas.openxmlformats.org/officeDocument/2006/relationships/image" Target="../media/image85.wmf"/><Relationship Id="rId12" Type="http://schemas.openxmlformats.org/officeDocument/2006/relationships/oleObject" Target="../embeddings/oleObject95.bin"/><Relationship Id="rId17" Type="http://schemas.openxmlformats.org/officeDocument/2006/relationships/oleObject" Target="../embeddings/oleObject98.bin"/><Relationship Id="rId25" Type="http://schemas.openxmlformats.org/officeDocument/2006/relationships/oleObject" Target="../embeddings/oleObject104.bin"/><Relationship Id="rId2" Type="http://schemas.openxmlformats.org/officeDocument/2006/relationships/slideLayout" Target="../slideLayouts/slideLayout7.xml"/><Relationship Id="rId16" Type="http://schemas.openxmlformats.org/officeDocument/2006/relationships/image" Target="../media/image88.wmf"/><Relationship Id="rId20" Type="http://schemas.openxmlformats.org/officeDocument/2006/relationships/image" Target="../media/image89.wmf"/><Relationship Id="rId1" Type="http://schemas.openxmlformats.org/officeDocument/2006/relationships/vmlDrawing" Target="../drawings/vmlDrawing23.vml"/><Relationship Id="rId6" Type="http://schemas.openxmlformats.org/officeDocument/2006/relationships/oleObject" Target="../embeddings/oleObject91.bin"/><Relationship Id="rId11" Type="http://schemas.openxmlformats.org/officeDocument/2006/relationships/oleObject" Target="../embeddings/oleObject94.bin"/><Relationship Id="rId24" Type="http://schemas.openxmlformats.org/officeDocument/2006/relationships/oleObject" Target="../embeddings/oleObject103.bin"/><Relationship Id="rId5" Type="http://schemas.openxmlformats.org/officeDocument/2006/relationships/oleObject" Target="../embeddings/oleObject90.bin"/><Relationship Id="rId15" Type="http://schemas.openxmlformats.org/officeDocument/2006/relationships/oleObject" Target="../embeddings/oleObject97.bin"/><Relationship Id="rId23" Type="http://schemas.openxmlformats.org/officeDocument/2006/relationships/image" Target="../media/image90.wmf"/><Relationship Id="rId10" Type="http://schemas.openxmlformats.org/officeDocument/2006/relationships/image" Target="../media/image86.wmf"/><Relationship Id="rId19" Type="http://schemas.openxmlformats.org/officeDocument/2006/relationships/oleObject" Target="../embeddings/oleObject100.bin"/><Relationship Id="rId4" Type="http://schemas.openxmlformats.org/officeDocument/2006/relationships/image" Target="../media/image40.wmf"/><Relationship Id="rId9" Type="http://schemas.openxmlformats.org/officeDocument/2006/relationships/oleObject" Target="../embeddings/oleObject93.bin"/><Relationship Id="rId14" Type="http://schemas.openxmlformats.org/officeDocument/2006/relationships/oleObject" Target="../embeddings/oleObject96.bin"/><Relationship Id="rId22" Type="http://schemas.openxmlformats.org/officeDocument/2006/relationships/oleObject" Target="../embeddings/oleObject102.bin"/></Relationships>
</file>

<file path=ppt/slides/_rels/slide4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gif"/><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 Id="rId9"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Miselania\Iconos(Grandes)\ICONOS - I\katomic.png"/>
          <p:cNvPicPr>
            <a:picLocks noChangeAspect="1" noChangeArrowheads="1"/>
          </p:cNvPicPr>
          <p:nvPr/>
        </p:nvPicPr>
        <p:blipFill>
          <a:blip r:embed="rId2"/>
          <a:srcRect/>
          <a:stretch>
            <a:fillRect/>
          </a:stretch>
        </p:blipFill>
        <p:spPr bwMode="auto">
          <a:xfrm>
            <a:off x="214314" y="928670"/>
            <a:ext cx="8215338" cy="4309701"/>
          </a:xfrm>
          <a:prstGeom prst="rect">
            <a:avLst/>
          </a:prstGeom>
          <a:noFill/>
        </p:spPr>
      </p:pic>
      <p:sp>
        <p:nvSpPr>
          <p:cNvPr id="10" name="9 Rectángulo"/>
          <p:cNvSpPr/>
          <p:nvPr/>
        </p:nvSpPr>
        <p:spPr>
          <a:xfrm>
            <a:off x="1928794" y="71414"/>
            <a:ext cx="509947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a:ln w="11430"/>
                <a:gradFill>
                  <a:gsLst>
                    <a:gs pos="25000">
                      <a:schemeClr val="accent2">
                        <a:satMod val="155000"/>
                      </a:schemeClr>
                    </a:gs>
                    <a:gs pos="100000">
                      <a:schemeClr val="accent2">
                        <a:shade val="45000"/>
                        <a:satMod val="165000"/>
                      </a:schemeClr>
                    </a:gs>
                  </a:gsLst>
                  <a:lin ang="5400000"/>
                </a:gradFill>
                <a:latin typeface="Monotype Corsiva" pitchFamily="66" charset="0"/>
                <a:cs typeface="Arial" pitchFamily="34" charset="0"/>
              </a:rPr>
              <a:t>FÍSICA- II</a:t>
            </a:r>
            <a:endParaRPr lang="es-ES" sz="5400" b="1" cap="none" spc="50" dirty="0">
              <a:ln w="11430"/>
              <a:gradFill>
                <a:gsLst>
                  <a:gs pos="25000">
                    <a:schemeClr val="accent2">
                      <a:satMod val="155000"/>
                    </a:schemeClr>
                  </a:gs>
                  <a:gs pos="100000">
                    <a:schemeClr val="accent2">
                      <a:shade val="45000"/>
                      <a:satMod val="165000"/>
                    </a:schemeClr>
                  </a:gs>
                </a:gsLst>
                <a:lin ang="5400000"/>
              </a:gradFill>
            </a:endParaRPr>
          </a:p>
        </p:txBody>
      </p:sp>
      <p:sp>
        <p:nvSpPr>
          <p:cNvPr id="13" name="12 Rectángulo"/>
          <p:cNvSpPr/>
          <p:nvPr/>
        </p:nvSpPr>
        <p:spPr>
          <a:xfrm>
            <a:off x="285720" y="4929198"/>
            <a:ext cx="87927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a:ln w="11430"/>
                <a:gradFill>
                  <a:gsLst>
                    <a:gs pos="25000">
                      <a:schemeClr val="accent2">
                        <a:satMod val="155000"/>
                      </a:schemeClr>
                    </a:gs>
                    <a:gs pos="100000">
                      <a:schemeClr val="accent2">
                        <a:shade val="45000"/>
                        <a:satMod val="165000"/>
                      </a:schemeClr>
                    </a:gs>
                  </a:gsLst>
                  <a:lin ang="5400000"/>
                </a:gradFill>
                <a:latin typeface="Monotype Corsiva" pitchFamily="66" charset="0"/>
              </a:rPr>
              <a:t>Ingeniero Industrial </a:t>
            </a:r>
            <a:endParaRPr lang="es-ES" sz="5400" b="1" cap="none" spc="50" dirty="0">
              <a:ln w="11430"/>
              <a:gradFill>
                <a:gsLst>
                  <a:gs pos="25000">
                    <a:schemeClr val="accent2">
                      <a:satMod val="155000"/>
                    </a:schemeClr>
                  </a:gs>
                  <a:gs pos="100000">
                    <a:schemeClr val="accent2">
                      <a:shade val="45000"/>
                      <a:satMod val="165000"/>
                    </a:schemeClr>
                  </a:gs>
                </a:gsLst>
                <a:lin ang="5400000"/>
              </a:gradFill>
            </a:endParaRPr>
          </a:p>
        </p:txBody>
      </p:sp>
    </p:spTree>
    <p:extLst>
      <p:ext uri="{BB962C8B-B14F-4D97-AF65-F5344CB8AC3E}">
        <p14:creationId xmlns:p14="http://schemas.microsoft.com/office/powerpoint/2010/main" val="424162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par>
                                <p:cTn id="8" presetID="8"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diamond(in)">
                                      <p:cBhvr>
                                        <p:cTn id="10" dur="1000"/>
                                        <p:tgtEl>
                                          <p:spTgt spid="102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amond(in)">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323850" y="188640"/>
            <a:ext cx="3240088" cy="1584325"/>
            <a:chOff x="3379" y="2840"/>
            <a:chExt cx="2041" cy="998"/>
          </a:xfrm>
          <a:solidFill>
            <a:schemeClr val="accent1">
              <a:lumMod val="20000"/>
              <a:lumOff val="80000"/>
            </a:schemeClr>
          </a:solidFill>
        </p:grpSpPr>
        <p:sp>
          <p:nvSpPr>
            <p:cNvPr id="6159" name="Rectangle 7"/>
            <p:cNvSpPr>
              <a:spLocks noChangeArrowheads="1"/>
            </p:cNvSpPr>
            <p:nvPr/>
          </p:nvSpPr>
          <p:spPr bwMode="auto">
            <a:xfrm>
              <a:off x="3379" y="2840"/>
              <a:ext cx="2041" cy="998"/>
            </a:xfrm>
            <a:prstGeom prst="rect">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flatTx/>
            </a:bodyPr>
            <a:lstStyle/>
            <a:p>
              <a:endParaRPr lang="es-ES"/>
            </a:p>
          </p:txBody>
        </p:sp>
        <p:graphicFrame>
          <p:nvGraphicFramePr>
            <p:cNvPr id="6148" name="Object 8"/>
            <p:cNvGraphicFramePr>
              <a:graphicFrameLocks noChangeAspect="1"/>
            </p:cNvGraphicFramePr>
            <p:nvPr/>
          </p:nvGraphicFramePr>
          <p:xfrm>
            <a:off x="3379" y="2886"/>
            <a:ext cx="1905" cy="771"/>
          </p:xfrm>
          <a:graphic>
            <a:graphicData uri="http://schemas.openxmlformats.org/presentationml/2006/ole">
              <mc:AlternateContent xmlns:mc="http://schemas.openxmlformats.org/markup-compatibility/2006">
                <mc:Choice xmlns:v="urn:schemas-microsoft-com:vml" Requires="v">
                  <p:oleObj spid="_x0000_s3200" name="Ecuación" r:id="rId3" imgW="1193760" imgH="482400" progId="Equation.3">
                    <p:embed/>
                  </p:oleObj>
                </mc:Choice>
                <mc:Fallback>
                  <p:oleObj name="Ecuación" r:id="rId3" imgW="119376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 y="2886"/>
                          <a:ext cx="1905" cy="7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2297" name="WordArt 9" descr="Mármol blanco"/>
          <p:cNvSpPr>
            <a:spLocks noChangeArrowheads="1" noChangeShapeType="1" noTextEdit="1"/>
          </p:cNvSpPr>
          <p:nvPr/>
        </p:nvSpPr>
        <p:spPr bwMode="auto">
          <a:xfrm>
            <a:off x="3779838" y="548680"/>
            <a:ext cx="4592637" cy="7207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s-ES" sz="3600" kern="10" dirty="0">
                <a:ln w="9525">
                  <a:round/>
                  <a:headEnd/>
                  <a:tailEnd/>
                </a:ln>
                <a:solidFill>
                  <a:srgbClr val="FF0000"/>
                </a:solidFill>
                <a:latin typeface="Arial Black"/>
              </a:rPr>
              <a:t>La energía Potencial Eléctrica (U):</a:t>
            </a:r>
          </a:p>
        </p:txBody>
      </p:sp>
      <p:sp>
        <p:nvSpPr>
          <p:cNvPr id="615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pSp>
        <p:nvGrpSpPr>
          <p:cNvPr id="3" name="Group 17"/>
          <p:cNvGrpSpPr>
            <a:grpSpLocks/>
          </p:cNvGrpSpPr>
          <p:nvPr/>
        </p:nvGrpSpPr>
        <p:grpSpPr bwMode="auto">
          <a:xfrm>
            <a:off x="323850" y="1988841"/>
            <a:ext cx="8496300" cy="2581279"/>
            <a:chOff x="204" y="1570"/>
            <a:chExt cx="5352" cy="1626"/>
          </a:xfrm>
        </p:grpSpPr>
        <p:sp>
          <p:nvSpPr>
            <p:cNvPr id="6158" name="Text Box 5"/>
            <p:cNvSpPr txBox="1">
              <a:spLocks noChangeArrowheads="1"/>
            </p:cNvSpPr>
            <p:nvPr/>
          </p:nvSpPr>
          <p:spPr bwMode="auto">
            <a:xfrm>
              <a:off x="204" y="1570"/>
              <a:ext cx="5352" cy="98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just">
                <a:spcBef>
                  <a:spcPct val="50000"/>
                </a:spcBef>
              </a:pPr>
              <a:r>
                <a:rPr lang="es-ES" sz="3200" dirty="0"/>
                <a:t>Por lo que la variación de la energía potencial eléctrica entre un punto y otro del campo eléctrico quedaría sustituyendo.</a:t>
              </a:r>
            </a:p>
          </p:txBody>
        </p:sp>
        <p:graphicFrame>
          <p:nvGraphicFramePr>
            <p:cNvPr id="6147" name="Object 10"/>
            <p:cNvGraphicFramePr>
              <a:graphicFrameLocks noChangeAspect="1"/>
            </p:cNvGraphicFramePr>
            <p:nvPr>
              <p:extLst>
                <p:ext uri="{D42A27DB-BD31-4B8C-83A1-F6EECF244321}">
                  <p14:modId xmlns:p14="http://schemas.microsoft.com/office/powerpoint/2010/main" val="3097692308"/>
                </p:ext>
              </p:extLst>
            </p:nvPr>
          </p:nvGraphicFramePr>
          <p:xfrm>
            <a:off x="2426" y="2749"/>
            <a:ext cx="1224" cy="447"/>
          </p:xfrm>
          <a:graphic>
            <a:graphicData uri="http://schemas.openxmlformats.org/presentationml/2006/ole">
              <mc:AlternateContent xmlns:mc="http://schemas.openxmlformats.org/markup-compatibility/2006">
                <mc:Choice xmlns:v="urn:schemas-microsoft-com:vml" Requires="v">
                  <p:oleObj spid="_x0000_s3201" name="Ecuación" r:id="rId5" imgW="660113" imgH="241195" progId="Equation.3">
                    <p:embed/>
                  </p:oleObj>
                </mc:Choice>
                <mc:Fallback>
                  <p:oleObj name="Ecuación" r:id="rId5" imgW="660113"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6" y="2749"/>
                          <a:ext cx="1224" cy="4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153" name="Rectangle 14"/>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es-ES"/>
          </a:p>
        </p:txBody>
      </p:sp>
      <p:grpSp>
        <p:nvGrpSpPr>
          <p:cNvPr id="4" name="Group 18"/>
          <p:cNvGrpSpPr>
            <a:grpSpLocks/>
          </p:cNvGrpSpPr>
          <p:nvPr/>
        </p:nvGrpSpPr>
        <p:grpSpPr bwMode="auto">
          <a:xfrm>
            <a:off x="4929190" y="4987947"/>
            <a:ext cx="3168650" cy="1512887"/>
            <a:chOff x="249" y="2976"/>
            <a:chExt cx="1996" cy="953"/>
          </a:xfrm>
        </p:grpSpPr>
        <p:graphicFrame>
          <p:nvGraphicFramePr>
            <p:cNvPr id="6146" name="Object 13"/>
            <p:cNvGraphicFramePr>
              <a:graphicFrameLocks noChangeAspect="1"/>
            </p:cNvGraphicFramePr>
            <p:nvPr/>
          </p:nvGraphicFramePr>
          <p:xfrm>
            <a:off x="295" y="2976"/>
            <a:ext cx="1905" cy="935"/>
          </p:xfrm>
          <a:graphic>
            <a:graphicData uri="http://schemas.openxmlformats.org/presentationml/2006/ole">
              <mc:AlternateContent xmlns:mc="http://schemas.openxmlformats.org/markup-compatibility/2006">
                <mc:Choice xmlns:v="urn:schemas-microsoft-com:vml" Requires="v">
                  <p:oleObj spid="_x0000_s3202" name="Ecuación" r:id="rId7" imgW="876300" imgH="431800" progId="Equation.3">
                    <p:embed/>
                  </p:oleObj>
                </mc:Choice>
                <mc:Fallback>
                  <p:oleObj name="Ecuación" r:id="rId7" imgW="8763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 y="2976"/>
                          <a:ext cx="1905" cy="9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7" name="Rectangle 15"/>
            <p:cNvSpPr>
              <a:spLocks noChangeArrowheads="1"/>
            </p:cNvSpPr>
            <p:nvPr/>
          </p:nvSpPr>
          <p:spPr bwMode="auto">
            <a:xfrm>
              <a:off x="249" y="2976"/>
              <a:ext cx="1996" cy="953"/>
            </a:xfrm>
            <a:prstGeom prst="rect">
              <a:avLst/>
            </a:prstGeom>
            <a:noFill/>
            <a:ln w="57150">
              <a:solidFill>
                <a:srgbClr val="FF0000"/>
              </a:solidFill>
              <a:miter lim="800000"/>
              <a:headEnd/>
              <a:tailEnd/>
            </a:ln>
          </p:spPr>
          <p:txBody>
            <a:bodyPr wrap="none" anchor="ctr"/>
            <a:lstStyle/>
            <a:p>
              <a:endParaRPr lang="es-ES"/>
            </a:p>
          </p:txBody>
        </p:sp>
      </p:grpSp>
      <p:sp>
        <p:nvSpPr>
          <p:cNvPr id="12304" name="Text Box 16"/>
          <p:cNvSpPr txBox="1">
            <a:spLocks noChangeArrowheads="1"/>
          </p:cNvSpPr>
          <p:nvPr/>
        </p:nvSpPr>
        <p:spPr bwMode="auto">
          <a:xfrm>
            <a:off x="285720" y="5280045"/>
            <a:ext cx="3786185" cy="6463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pPr>
            <a:r>
              <a:rPr lang="es-ES" sz="3600" dirty="0"/>
              <a:t>Cumpliéndose que:</a:t>
            </a:r>
          </a:p>
        </p:txBody>
      </p:sp>
      <p:pic>
        <p:nvPicPr>
          <p:cNvPr id="15" name="Picture 8" descr="Pencil"/>
          <p:cNvPicPr>
            <a:picLocks noChangeAspect="1" noChangeArrowheads="1" noCrop="1"/>
          </p:cNvPicPr>
          <p:nvPr/>
        </p:nvPicPr>
        <p:blipFill>
          <a:blip r:embed="rId9"/>
          <a:srcRect/>
          <a:stretch>
            <a:fillRect/>
          </a:stretch>
        </p:blipFill>
        <p:spPr bwMode="auto">
          <a:xfrm>
            <a:off x="8526463" y="428604"/>
            <a:ext cx="617537" cy="1233487"/>
          </a:xfrm>
          <a:prstGeom prst="rect">
            <a:avLst/>
          </a:prstGeom>
          <a:noFill/>
          <a:ln w="9525">
            <a:noFill/>
            <a:miter lim="800000"/>
            <a:headEnd/>
            <a:tailEnd/>
          </a:ln>
        </p:spPr>
      </p:pic>
    </p:spTree>
    <p:extLst>
      <p:ext uri="{BB962C8B-B14F-4D97-AF65-F5344CB8AC3E}">
        <p14:creationId xmlns:p14="http://schemas.microsoft.com/office/powerpoint/2010/main" val="182562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45">
                                          <p:stCondLst>
                                            <p:cond delay="0"/>
                                          </p:stCondLst>
                                        </p:cTn>
                                        <p:tgtEl>
                                          <p:spTgt spid="15"/>
                                        </p:tgtEl>
                                      </p:cBhvr>
                                    </p:animEffect>
                                    <p:anim calcmode="lin" valueType="num">
                                      <p:cBhvr>
                                        <p:cTn id="8"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13" dur="7">
                                          <p:stCondLst>
                                            <p:cond delay="162"/>
                                          </p:stCondLst>
                                        </p:cTn>
                                        <p:tgtEl>
                                          <p:spTgt spid="15"/>
                                        </p:tgtEl>
                                      </p:cBhvr>
                                      <p:to x="100000" y="60000"/>
                                    </p:animScale>
                                    <p:animScale>
                                      <p:cBhvr>
                                        <p:cTn id="14" dur="41" decel="50000">
                                          <p:stCondLst>
                                            <p:cond delay="169"/>
                                          </p:stCondLst>
                                        </p:cTn>
                                        <p:tgtEl>
                                          <p:spTgt spid="15"/>
                                        </p:tgtEl>
                                      </p:cBhvr>
                                      <p:to x="100000" y="100000"/>
                                    </p:animScale>
                                    <p:animScale>
                                      <p:cBhvr>
                                        <p:cTn id="15" dur="7">
                                          <p:stCondLst>
                                            <p:cond delay="328"/>
                                          </p:stCondLst>
                                        </p:cTn>
                                        <p:tgtEl>
                                          <p:spTgt spid="15"/>
                                        </p:tgtEl>
                                      </p:cBhvr>
                                      <p:to x="100000" y="80000"/>
                                    </p:animScale>
                                    <p:animScale>
                                      <p:cBhvr>
                                        <p:cTn id="16" dur="41" decel="50000">
                                          <p:stCondLst>
                                            <p:cond delay="335"/>
                                          </p:stCondLst>
                                        </p:cTn>
                                        <p:tgtEl>
                                          <p:spTgt spid="15"/>
                                        </p:tgtEl>
                                      </p:cBhvr>
                                      <p:to x="100000" y="100000"/>
                                    </p:animScale>
                                    <p:animScale>
                                      <p:cBhvr>
                                        <p:cTn id="17" dur="7">
                                          <p:stCondLst>
                                            <p:cond delay="410"/>
                                          </p:stCondLst>
                                        </p:cTn>
                                        <p:tgtEl>
                                          <p:spTgt spid="15"/>
                                        </p:tgtEl>
                                      </p:cBhvr>
                                      <p:to x="100000" y="90000"/>
                                    </p:animScale>
                                    <p:animScale>
                                      <p:cBhvr>
                                        <p:cTn id="18" dur="41" decel="50000">
                                          <p:stCondLst>
                                            <p:cond delay="417"/>
                                          </p:stCondLst>
                                        </p:cTn>
                                        <p:tgtEl>
                                          <p:spTgt spid="15"/>
                                        </p:tgtEl>
                                      </p:cBhvr>
                                      <p:to x="100000" y="100000"/>
                                    </p:animScale>
                                    <p:animScale>
                                      <p:cBhvr>
                                        <p:cTn id="19" dur="7">
                                          <p:stCondLst>
                                            <p:cond delay="452"/>
                                          </p:stCondLst>
                                        </p:cTn>
                                        <p:tgtEl>
                                          <p:spTgt spid="15"/>
                                        </p:tgtEl>
                                      </p:cBhvr>
                                      <p:to x="100000" y="95000"/>
                                    </p:animScale>
                                    <p:animScale>
                                      <p:cBhvr>
                                        <p:cTn id="20" dur="41" decel="50000">
                                          <p:stCondLst>
                                            <p:cond delay="458"/>
                                          </p:stCondLst>
                                        </p:cTn>
                                        <p:tgtEl>
                                          <p:spTgt spid="15"/>
                                        </p:tgtEl>
                                      </p:cBhvr>
                                      <p:to x="100000" y="100000"/>
                                    </p:animScale>
                                  </p:childTnLst>
                                </p:cTn>
                              </p:par>
                            </p:childTnLst>
                          </p:cTn>
                        </p:par>
                        <p:par>
                          <p:cTn id="21" fill="hold">
                            <p:stCondLst>
                              <p:cond delay="499"/>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par>
                          <p:cTn id="38" fill="hold">
                            <p:stCondLst>
                              <p:cond delay="2499"/>
                            </p:stCondLst>
                            <p:childTnLst>
                              <p:par>
                                <p:cTn id="39" presetID="26" presetClass="entr" presetSubtype="0" fill="hold" grpId="0" nodeType="afterEffect">
                                  <p:stCondLst>
                                    <p:cond delay="0"/>
                                  </p:stCondLst>
                                  <p:childTnLst>
                                    <p:set>
                                      <p:cBhvr>
                                        <p:cTn id="40" dur="1" fill="hold">
                                          <p:stCondLst>
                                            <p:cond delay="0"/>
                                          </p:stCondLst>
                                        </p:cTn>
                                        <p:tgtEl>
                                          <p:spTgt spid="12297"/>
                                        </p:tgtEl>
                                        <p:attrNameLst>
                                          <p:attrName>style.visibility</p:attrName>
                                        </p:attrNameLst>
                                      </p:cBhvr>
                                      <p:to>
                                        <p:strVal val="visible"/>
                                      </p:to>
                                    </p:set>
                                    <p:animEffect transition="in" filter="wipe(down)">
                                      <p:cBhvr>
                                        <p:cTn id="41" dur="580">
                                          <p:stCondLst>
                                            <p:cond delay="0"/>
                                          </p:stCondLst>
                                        </p:cTn>
                                        <p:tgtEl>
                                          <p:spTgt spid="12297"/>
                                        </p:tgtEl>
                                      </p:cBhvr>
                                    </p:animEffect>
                                    <p:anim calcmode="lin" valueType="num">
                                      <p:cBhvr>
                                        <p:cTn id="42" dur="1822" tmFilter="0,0; 0.14,0.36; 0.43,0.73; 0.71,0.91; 1.0,1.0">
                                          <p:stCondLst>
                                            <p:cond delay="0"/>
                                          </p:stCondLst>
                                        </p:cTn>
                                        <p:tgtEl>
                                          <p:spTgt spid="1229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29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29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29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297"/>
                                        </p:tgtEl>
                                        <p:attrNameLst>
                                          <p:attrName>ppt_y</p:attrName>
                                        </p:attrNameLst>
                                      </p:cBhvr>
                                      <p:tavLst>
                                        <p:tav tm="0" fmla="#ppt_y-sin(pi*$)/81">
                                          <p:val>
                                            <p:fltVal val="0"/>
                                          </p:val>
                                        </p:tav>
                                        <p:tav tm="100000">
                                          <p:val>
                                            <p:fltVal val="1"/>
                                          </p:val>
                                        </p:tav>
                                      </p:tavLst>
                                    </p:anim>
                                    <p:animScale>
                                      <p:cBhvr>
                                        <p:cTn id="47" dur="26">
                                          <p:stCondLst>
                                            <p:cond delay="650"/>
                                          </p:stCondLst>
                                        </p:cTn>
                                        <p:tgtEl>
                                          <p:spTgt spid="12297"/>
                                        </p:tgtEl>
                                      </p:cBhvr>
                                      <p:to x="100000" y="60000"/>
                                    </p:animScale>
                                    <p:animScale>
                                      <p:cBhvr>
                                        <p:cTn id="48" dur="166" decel="50000">
                                          <p:stCondLst>
                                            <p:cond delay="676"/>
                                          </p:stCondLst>
                                        </p:cTn>
                                        <p:tgtEl>
                                          <p:spTgt spid="12297"/>
                                        </p:tgtEl>
                                      </p:cBhvr>
                                      <p:to x="100000" y="100000"/>
                                    </p:animScale>
                                    <p:animScale>
                                      <p:cBhvr>
                                        <p:cTn id="49" dur="26">
                                          <p:stCondLst>
                                            <p:cond delay="1312"/>
                                          </p:stCondLst>
                                        </p:cTn>
                                        <p:tgtEl>
                                          <p:spTgt spid="12297"/>
                                        </p:tgtEl>
                                      </p:cBhvr>
                                      <p:to x="100000" y="80000"/>
                                    </p:animScale>
                                    <p:animScale>
                                      <p:cBhvr>
                                        <p:cTn id="50" dur="166" decel="50000">
                                          <p:stCondLst>
                                            <p:cond delay="1338"/>
                                          </p:stCondLst>
                                        </p:cTn>
                                        <p:tgtEl>
                                          <p:spTgt spid="12297"/>
                                        </p:tgtEl>
                                      </p:cBhvr>
                                      <p:to x="100000" y="100000"/>
                                    </p:animScale>
                                    <p:animScale>
                                      <p:cBhvr>
                                        <p:cTn id="51" dur="26">
                                          <p:stCondLst>
                                            <p:cond delay="1642"/>
                                          </p:stCondLst>
                                        </p:cTn>
                                        <p:tgtEl>
                                          <p:spTgt spid="12297"/>
                                        </p:tgtEl>
                                      </p:cBhvr>
                                      <p:to x="100000" y="90000"/>
                                    </p:animScale>
                                    <p:animScale>
                                      <p:cBhvr>
                                        <p:cTn id="52" dur="166" decel="50000">
                                          <p:stCondLst>
                                            <p:cond delay="1668"/>
                                          </p:stCondLst>
                                        </p:cTn>
                                        <p:tgtEl>
                                          <p:spTgt spid="12297"/>
                                        </p:tgtEl>
                                      </p:cBhvr>
                                      <p:to x="100000" y="100000"/>
                                    </p:animScale>
                                    <p:animScale>
                                      <p:cBhvr>
                                        <p:cTn id="53" dur="26">
                                          <p:stCondLst>
                                            <p:cond delay="1808"/>
                                          </p:stCondLst>
                                        </p:cTn>
                                        <p:tgtEl>
                                          <p:spTgt spid="12297"/>
                                        </p:tgtEl>
                                      </p:cBhvr>
                                      <p:to x="100000" y="95000"/>
                                    </p:animScale>
                                    <p:animScale>
                                      <p:cBhvr>
                                        <p:cTn id="54" dur="166" decel="50000">
                                          <p:stCondLst>
                                            <p:cond delay="1834"/>
                                          </p:stCondLst>
                                        </p:cTn>
                                        <p:tgtEl>
                                          <p:spTgt spid="1229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dissolve">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down)">
                                      <p:cBhvr>
                                        <p:cTn id="64" dur="580">
                                          <p:stCondLst>
                                            <p:cond delay="0"/>
                                          </p:stCondLst>
                                        </p:cTn>
                                        <p:tgtEl>
                                          <p:spTgt spid="4"/>
                                        </p:tgtEl>
                                      </p:cBhvr>
                                    </p:animEffect>
                                    <p:anim calcmode="lin" valueType="num">
                                      <p:cBhvr>
                                        <p:cTn id="6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0" dur="26">
                                          <p:stCondLst>
                                            <p:cond delay="650"/>
                                          </p:stCondLst>
                                        </p:cTn>
                                        <p:tgtEl>
                                          <p:spTgt spid="4"/>
                                        </p:tgtEl>
                                      </p:cBhvr>
                                      <p:to x="100000" y="60000"/>
                                    </p:animScale>
                                    <p:animScale>
                                      <p:cBhvr>
                                        <p:cTn id="71" dur="166" decel="50000">
                                          <p:stCondLst>
                                            <p:cond delay="676"/>
                                          </p:stCondLst>
                                        </p:cTn>
                                        <p:tgtEl>
                                          <p:spTgt spid="4"/>
                                        </p:tgtEl>
                                      </p:cBhvr>
                                      <p:to x="100000" y="100000"/>
                                    </p:animScale>
                                    <p:animScale>
                                      <p:cBhvr>
                                        <p:cTn id="72" dur="26">
                                          <p:stCondLst>
                                            <p:cond delay="1312"/>
                                          </p:stCondLst>
                                        </p:cTn>
                                        <p:tgtEl>
                                          <p:spTgt spid="4"/>
                                        </p:tgtEl>
                                      </p:cBhvr>
                                      <p:to x="100000" y="80000"/>
                                    </p:animScale>
                                    <p:animScale>
                                      <p:cBhvr>
                                        <p:cTn id="73" dur="166" decel="50000">
                                          <p:stCondLst>
                                            <p:cond delay="1338"/>
                                          </p:stCondLst>
                                        </p:cTn>
                                        <p:tgtEl>
                                          <p:spTgt spid="4"/>
                                        </p:tgtEl>
                                      </p:cBhvr>
                                      <p:to x="100000" y="100000"/>
                                    </p:animScale>
                                    <p:animScale>
                                      <p:cBhvr>
                                        <p:cTn id="74" dur="26">
                                          <p:stCondLst>
                                            <p:cond delay="1642"/>
                                          </p:stCondLst>
                                        </p:cTn>
                                        <p:tgtEl>
                                          <p:spTgt spid="4"/>
                                        </p:tgtEl>
                                      </p:cBhvr>
                                      <p:to x="100000" y="90000"/>
                                    </p:animScale>
                                    <p:animScale>
                                      <p:cBhvr>
                                        <p:cTn id="75" dur="166" decel="50000">
                                          <p:stCondLst>
                                            <p:cond delay="1668"/>
                                          </p:stCondLst>
                                        </p:cTn>
                                        <p:tgtEl>
                                          <p:spTgt spid="4"/>
                                        </p:tgtEl>
                                      </p:cBhvr>
                                      <p:to x="100000" y="100000"/>
                                    </p:animScale>
                                    <p:animScale>
                                      <p:cBhvr>
                                        <p:cTn id="76" dur="26">
                                          <p:stCondLst>
                                            <p:cond delay="1808"/>
                                          </p:stCondLst>
                                        </p:cTn>
                                        <p:tgtEl>
                                          <p:spTgt spid="4"/>
                                        </p:tgtEl>
                                      </p:cBhvr>
                                      <p:to x="100000" y="95000"/>
                                    </p:animScale>
                                    <p:animScale>
                                      <p:cBhvr>
                                        <p:cTn id="77" dur="166" decel="50000">
                                          <p:stCondLst>
                                            <p:cond delay="1834"/>
                                          </p:stCondLst>
                                        </p:cTn>
                                        <p:tgtEl>
                                          <p:spTgt spid="4"/>
                                        </p:tgtEl>
                                      </p:cBhvr>
                                      <p:to x="100000" y="100000"/>
                                    </p:animScale>
                                  </p:childTnLst>
                                </p:cTn>
                              </p:par>
                              <p:par>
                                <p:cTn id="78" presetID="27" presetClass="entr" presetSubtype="0" fill="hold" grpId="0" nodeType="withEffect">
                                  <p:stCondLst>
                                    <p:cond delay="0"/>
                                  </p:stCondLst>
                                  <p:iterate type="lt">
                                    <p:tmPct val="50000"/>
                                  </p:iterate>
                                  <p:childTnLst>
                                    <p:set>
                                      <p:cBhvr>
                                        <p:cTn id="79" dur="1" fill="hold">
                                          <p:stCondLst>
                                            <p:cond delay="0"/>
                                          </p:stCondLst>
                                        </p:cTn>
                                        <p:tgtEl>
                                          <p:spTgt spid="12304"/>
                                        </p:tgtEl>
                                        <p:attrNameLst>
                                          <p:attrName>style.visibility</p:attrName>
                                        </p:attrNameLst>
                                      </p:cBhvr>
                                      <p:to>
                                        <p:strVal val="visible"/>
                                      </p:to>
                                    </p:set>
                                    <p:anim calcmode="discrete" valueType="clr">
                                      <p:cBhvr override="childStyle">
                                        <p:cTn id="80" dur="80"/>
                                        <p:tgtEl>
                                          <p:spTgt spid="12304"/>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12304"/>
                                        </p:tgtEl>
                                        <p:attrNameLst>
                                          <p:attrName>fillcolor</p:attrName>
                                        </p:attrNameLst>
                                      </p:cBhvr>
                                      <p:tavLst>
                                        <p:tav tm="0">
                                          <p:val>
                                            <p:clrVal>
                                              <a:schemeClr val="accent2"/>
                                            </p:clrVal>
                                          </p:val>
                                        </p:tav>
                                        <p:tav tm="50000">
                                          <p:val>
                                            <p:clrVal>
                                              <a:schemeClr val="hlink"/>
                                            </p:clrVal>
                                          </p:val>
                                        </p:tav>
                                      </p:tavLst>
                                    </p:anim>
                                    <p:set>
                                      <p:cBhvr>
                                        <p:cTn id="82" dur="80"/>
                                        <p:tgtEl>
                                          <p:spTgt spid="123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animBg="1"/>
      <p:bldP spid="1230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es-ES"/>
          </a:p>
        </p:txBody>
      </p:sp>
      <p:graphicFrame>
        <p:nvGraphicFramePr>
          <p:cNvPr id="13316" name="Object 4"/>
          <p:cNvGraphicFramePr>
            <a:graphicFrameLocks noChangeAspect="1"/>
          </p:cNvGraphicFramePr>
          <p:nvPr/>
        </p:nvGraphicFramePr>
        <p:xfrm>
          <a:off x="1509626" y="981074"/>
          <a:ext cx="6348500" cy="3590934"/>
        </p:xfrm>
        <a:graphic>
          <a:graphicData uri="http://schemas.openxmlformats.org/presentationml/2006/ole">
            <mc:AlternateContent xmlns:mc="http://schemas.openxmlformats.org/markup-compatibility/2006">
              <mc:Choice xmlns:v="urn:schemas-microsoft-com:vml" Requires="v">
                <p:oleObj spid="_x0000_s4140" name="Ecuación" r:id="rId3" imgW="2577960" imgH="1460160" progId="Equation.3">
                  <p:embed/>
                </p:oleObj>
              </mc:Choice>
              <mc:Fallback>
                <p:oleObj name="Ecuación" r:id="rId3" imgW="2577960" imgH="1460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626" y="981074"/>
                        <a:ext cx="6348500" cy="35909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8" name="WordArt 6" descr="Mármol blanco"/>
          <p:cNvSpPr>
            <a:spLocks noChangeArrowheads="1" noChangeShapeType="1" noTextEdit="1"/>
          </p:cNvSpPr>
          <p:nvPr/>
        </p:nvSpPr>
        <p:spPr bwMode="auto">
          <a:xfrm>
            <a:off x="1142976" y="136508"/>
            <a:ext cx="6500858" cy="79216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s-ES" sz="4000" kern="10" dirty="0">
                <a:ln w="9525">
                  <a:round/>
                  <a:headEnd/>
                  <a:tailEnd/>
                </a:ln>
                <a:solidFill>
                  <a:srgbClr val="C00000"/>
                </a:solidFill>
                <a:latin typeface="Arial Black"/>
              </a:rPr>
              <a:t>La energía Potencial Eléctrica (U):</a:t>
            </a:r>
          </a:p>
        </p:txBody>
      </p:sp>
      <p:sp>
        <p:nvSpPr>
          <p:cNvPr id="13319" name="Text Box 7"/>
          <p:cNvSpPr txBox="1">
            <a:spLocks noChangeArrowheads="1"/>
          </p:cNvSpPr>
          <p:nvPr/>
        </p:nvSpPr>
        <p:spPr bwMode="auto">
          <a:xfrm>
            <a:off x="109568" y="4714884"/>
            <a:ext cx="8820150" cy="206210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just">
              <a:spcBef>
                <a:spcPct val="50000"/>
              </a:spcBef>
            </a:pPr>
            <a:r>
              <a:rPr lang="es-ES" sz="3200" dirty="0">
                <a:solidFill>
                  <a:schemeClr val="tx1"/>
                </a:solidFill>
                <a:latin typeface="Arial" charset="0"/>
              </a:rPr>
              <a:t>Si se plantea que (</a:t>
            </a:r>
            <a:r>
              <a:rPr lang="es-ES" sz="3200" dirty="0" err="1">
                <a:solidFill>
                  <a:schemeClr val="tx1"/>
                </a:solidFill>
                <a:latin typeface="Arial" charset="0"/>
              </a:rPr>
              <a:t>r</a:t>
            </a:r>
            <a:r>
              <a:rPr lang="es-ES" sz="3200" baseline="-25000" dirty="0" err="1">
                <a:solidFill>
                  <a:schemeClr val="tx1"/>
                </a:solidFill>
                <a:latin typeface="Arial" charset="0"/>
              </a:rPr>
              <a:t>a</a:t>
            </a:r>
            <a:r>
              <a:rPr lang="es-ES" sz="3200" dirty="0">
                <a:solidFill>
                  <a:schemeClr val="tx1"/>
                </a:solidFill>
                <a:latin typeface="Arial" charset="0"/>
              </a:rPr>
              <a:t> tiende a infinito) que es la separación más grande entre las cargas, entonces: (1/</a:t>
            </a:r>
            <a:r>
              <a:rPr lang="es-ES" sz="3200" dirty="0" err="1">
                <a:solidFill>
                  <a:schemeClr val="tx1"/>
                </a:solidFill>
                <a:latin typeface="Arial" charset="0"/>
              </a:rPr>
              <a:t>r</a:t>
            </a:r>
            <a:r>
              <a:rPr lang="es-ES" sz="3200" baseline="-25000" dirty="0" err="1">
                <a:solidFill>
                  <a:schemeClr val="tx1"/>
                </a:solidFill>
                <a:latin typeface="Arial" charset="0"/>
              </a:rPr>
              <a:t>a</a:t>
            </a:r>
            <a:r>
              <a:rPr lang="es-ES" sz="3200" dirty="0">
                <a:solidFill>
                  <a:schemeClr val="tx1"/>
                </a:solidFill>
                <a:latin typeface="Arial" charset="0"/>
              </a:rPr>
              <a:t>  tiende a cero) por lo tanto se cumple que:</a:t>
            </a:r>
          </a:p>
        </p:txBody>
      </p:sp>
      <p:sp>
        <p:nvSpPr>
          <p:cNvPr id="7174" name="Rectangle 9"/>
          <p:cNvSpPr>
            <a:spLocks noChangeArrowheads="1"/>
          </p:cNvSpPr>
          <p:nvPr/>
        </p:nvSpPr>
        <p:spPr bwMode="auto">
          <a:xfrm>
            <a:off x="0" y="3114675"/>
            <a:ext cx="9144000" cy="0"/>
          </a:xfrm>
          <a:prstGeom prst="rect">
            <a:avLst/>
          </a:prstGeom>
          <a:noFill/>
          <a:ln w="9525">
            <a:noFill/>
            <a:miter lim="800000"/>
            <a:headEnd/>
            <a:tailEnd/>
          </a:ln>
        </p:spPr>
        <p:txBody>
          <a:bodyPr wrap="none" anchor="ctr">
            <a:spAutoFit/>
          </a:bodyPr>
          <a:lstStyle/>
          <a:p>
            <a:endParaRPr lang="es-ES"/>
          </a:p>
        </p:txBody>
      </p:sp>
      <p:pic>
        <p:nvPicPr>
          <p:cNvPr id="7" name="Picture 8" descr="Pencil"/>
          <p:cNvPicPr>
            <a:picLocks noChangeAspect="1" noChangeArrowheads="1" noCrop="1"/>
          </p:cNvPicPr>
          <p:nvPr/>
        </p:nvPicPr>
        <p:blipFill>
          <a:blip r:embed="rId5"/>
          <a:srcRect/>
          <a:stretch>
            <a:fillRect/>
          </a:stretch>
        </p:blipFill>
        <p:spPr bwMode="auto">
          <a:xfrm>
            <a:off x="8312150" y="214313"/>
            <a:ext cx="617538" cy="1233487"/>
          </a:xfrm>
          <a:prstGeom prst="rect">
            <a:avLst/>
          </a:prstGeom>
          <a:noFill/>
          <a:ln w="9525">
            <a:noFill/>
            <a:miter lim="800000"/>
            <a:headEnd/>
            <a:tailEnd/>
          </a:ln>
        </p:spPr>
      </p:pic>
      <p:sp>
        <p:nvSpPr>
          <p:cNvPr id="7178" name="8 CuadroTexto"/>
          <p:cNvSpPr txBox="1">
            <a:spLocks noChangeArrowheads="1"/>
          </p:cNvSpPr>
          <p:nvPr/>
        </p:nvSpPr>
        <p:spPr bwMode="auto">
          <a:xfrm>
            <a:off x="5986987" y="3789040"/>
            <a:ext cx="2633932" cy="5232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s-ES" sz="2800" b="1" dirty="0"/>
              <a:t>Ecua.  24-8/733</a:t>
            </a:r>
          </a:p>
        </p:txBody>
      </p:sp>
    </p:spTree>
    <p:extLst>
      <p:ext uri="{BB962C8B-B14F-4D97-AF65-F5344CB8AC3E}">
        <p14:creationId xmlns:p14="http://schemas.microsoft.com/office/powerpoint/2010/main" val="207393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45">
                                          <p:stCondLst>
                                            <p:cond delay="0"/>
                                          </p:stCondLst>
                                        </p:cTn>
                                        <p:tgtEl>
                                          <p:spTgt spid="7"/>
                                        </p:tgtEl>
                                      </p:cBhvr>
                                    </p:animEffect>
                                    <p:anim calcmode="lin" valueType="num">
                                      <p:cBhvr>
                                        <p:cTn id="8"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13" dur="7">
                                          <p:stCondLst>
                                            <p:cond delay="162"/>
                                          </p:stCondLst>
                                        </p:cTn>
                                        <p:tgtEl>
                                          <p:spTgt spid="7"/>
                                        </p:tgtEl>
                                      </p:cBhvr>
                                      <p:to x="100000" y="60000"/>
                                    </p:animScale>
                                    <p:animScale>
                                      <p:cBhvr>
                                        <p:cTn id="14" dur="41" decel="50000">
                                          <p:stCondLst>
                                            <p:cond delay="169"/>
                                          </p:stCondLst>
                                        </p:cTn>
                                        <p:tgtEl>
                                          <p:spTgt spid="7"/>
                                        </p:tgtEl>
                                      </p:cBhvr>
                                      <p:to x="100000" y="100000"/>
                                    </p:animScale>
                                    <p:animScale>
                                      <p:cBhvr>
                                        <p:cTn id="15" dur="7">
                                          <p:stCondLst>
                                            <p:cond delay="328"/>
                                          </p:stCondLst>
                                        </p:cTn>
                                        <p:tgtEl>
                                          <p:spTgt spid="7"/>
                                        </p:tgtEl>
                                      </p:cBhvr>
                                      <p:to x="100000" y="80000"/>
                                    </p:animScale>
                                    <p:animScale>
                                      <p:cBhvr>
                                        <p:cTn id="16" dur="41" decel="50000">
                                          <p:stCondLst>
                                            <p:cond delay="335"/>
                                          </p:stCondLst>
                                        </p:cTn>
                                        <p:tgtEl>
                                          <p:spTgt spid="7"/>
                                        </p:tgtEl>
                                      </p:cBhvr>
                                      <p:to x="100000" y="100000"/>
                                    </p:animScale>
                                    <p:animScale>
                                      <p:cBhvr>
                                        <p:cTn id="17" dur="7">
                                          <p:stCondLst>
                                            <p:cond delay="410"/>
                                          </p:stCondLst>
                                        </p:cTn>
                                        <p:tgtEl>
                                          <p:spTgt spid="7"/>
                                        </p:tgtEl>
                                      </p:cBhvr>
                                      <p:to x="100000" y="90000"/>
                                    </p:animScale>
                                    <p:animScale>
                                      <p:cBhvr>
                                        <p:cTn id="18" dur="41" decel="50000">
                                          <p:stCondLst>
                                            <p:cond delay="417"/>
                                          </p:stCondLst>
                                        </p:cTn>
                                        <p:tgtEl>
                                          <p:spTgt spid="7"/>
                                        </p:tgtEl>
                                      </p:cBhvr>
                                      <p:to x="100000" y="100000"/>
                                    </p:animScale>
                                    <p:animScale>
                                      <p:cBhvr>
                                        <p:cTn id="19" dur="7">
                                          <p:stCondLst>
                                            <p:cond delay="452"/>
                                          </p:stCondLst>
                                        </p:cTn>
                                        <p:tgtEl>
                                          <p:spTgt spid="7"/>
                                        </p:tgtEl>
                                      </p:cBhvr>
                                      <p:to x="100000" y="95000"/>
                                    </p:animScale>
                                    <p:animScale>
                                      <p:cBhvr>
                                        <p:cTn id="20" dur="41" decel="50000">
                                          <p:stCondLst>
                                            <p:cond delay="458"/>
                                          </p:stCondLst>
                                        </p:cTn>
                                        <p:tgtEl>
                                          <p:spTgt spid="7"/>
                                        </p:tgtEl>
                                      </p:cBhvr>
                                      <p:to x="100000" y="100000"/>
                                    </p:animScale>
                                  </p:childTnLst>
                                </p:cTn>
                              </p:par>
                              <p:par>
                                <p:cTn id="21" presetID="6" presetClass="entr" presetSubtype="16" fill="hold" grpId="0" nodeType="withEffect">
                                  <p:stCondLst>
                                    <p:cond delay="0"/>
                                  </p:stCondLst>
                                  <p:childTnLst>
                                    <p:set>
                                      <p:cBhvr>
                                        <p:cTn id="22" dur="1" fill="hold">
                                          <p:stCondLst>
                                            <p:cond delay="0"/>
                                          </p:stCondLst>
                                        </p:cTn>
                                        <p:tgtEl>
                                          <p:spTgt spid="13318"/>
                                        </p:tgtEl>
                                        <p:attrNameLst>
                                          <p:attrName>style.visibility</p:attrName>
                                        </p:attrNameLst>
                                      </p:cBhvr>
                                      <p:to>
                                        <p:strVal val="visible"/>
                                      </p:to>
                                    </p:set>
                                    <p:animEffect transition="in" filter="circle(in)">
                                      <p:cBhvr>
                                        <p:cTn id="23" dur="1000"/>
                                        <p:tgtEl>
                                          <p:spTgt spid="13318"/>
                                        </p:tgtEl>
                                      </p:cBhvr>
                                    </p:animEffect>
                                  </p:childTnLst>
                                </p:cTn>
                              </p:par>
                              <p:par>
                                <p:cTn id="24" presetID="9" presetClass="entr" presetSubtype="0" fill="hold" nodeType="withEffect">
                                  <p:stCondLst>
                                    <p:cond delay="0"/>
                                  </p:stCondLst>
                                  <p:childTnLst>
                                    <p:set>
                                      <p:cBhvr>
                                        <p:cTn id="25" dur="1" fill="hold">
                                          <p:stCondLst>
                                            <p:cond delay="0"/>
                                          </p:stCondLst>
                                        </p:cTn>
                                        <p:tgtEl>
                                          <p:spTgt spid="13316"/>
                                        </p:tgtEl>
                                        <p:attrNameLst>
                                          <p:attrName>style.visibility</p:attrName>
                                        </p:attrNameLst>
                                      </p:cBhvr>
                                      <p:to>
                                        <p:strVal val="visible"/>
                                      </p:to>
                                    </p:set>
                                    <p:animEffect transition="in" filter="dissolve">
                                      <p:cBhvr>
                                        <p:cTn id="26" dur="500"/>
                                        <p:tgtEl>
                                          <p:spTgt spid="13316"/>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7178"/>
                                        </p:tgtEl>
                                        <p:attrNameLst>
                                          <p:attrName>style.visibility</p:attrName>
                                        </p:attrNameLst>
                                      </p:cBhvr>
                                      <p:to>
                                        <p:strVal val="visible"/>
                                      </p:to>
                                    </p:set>
                                    <p:animEffect transition="in" filter="circle(in)">
                                      <p:cBhvr>
                                        <p:cTn id="29" dur="2000"/>
                                        <p:tgtEl>
                                          <p:spTgt spid="7178"/>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3319"/>
                                        </p:tgtEl>
                                        <p:attrNameLst>
                                          <p:attrName>style.visibility</p:attrName>
                                        </p:attrNameLst>
                                      </p:cBhvr>
                                      <p:to>
                                        <p:strVal val="visible"/>
                                      </p:to>
                                    </p:set>
                                    <p:animEffect transition="in" filter="diamond(in)">
                                      <p:cBhvr>
                                        <p:cTn id="34"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19" grpId="0" animBg="1"/>
      <p:bldP spid="71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115616" y="1317069"/>
            <a:ext cx="3671888" cy="1439863"/>
            <a:chOff x="204" y="845"/>
            <a:chExt cx="2313" cy="907"/>
          </a:xfrm>
          <a:solidFill>
            <a:schemeClr val="accent1">
              <a:lumMod val="20000"/>
              <a:lumOff val="80000"/>
            </a:schemeClr>
          </a:solidFill>
        </p:grpSpPr>
        <p:sp>
          <p:nvSpPr>
            <p:cNvPr id="5" name="Rectangle 7"/>
            <p:cNvSpPr>
              <a:spLocks noChangeArrowheads="1"/>
            </p:cNvSpPr>
            <p:nvPr/>
          </p:nvSpPr>
          <p:spPr bwMode="auto">
            <a:xfrm>
              <a:off x="204" y="845"/>
              <a:ext cx="2313" cy="907"/>
            </a:xfrm>
            <a:prstGeom prst="rect">
              <a:avLst/>
            </a:prstGeom>
            <a:grp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endParaRPr lang="es-ES"/>
            </a:p>
          </p:txBody>
        </p:sp>
        <p:graphicFrame>
          <p:nvGraphicFramePr>
            <p:cNvPr id="8194" name="Object 4"/>
            <p:cNvGraphicFramePr>
              <a:graphicFrameLocks noChangeAspect="1"/>
            </p:cNvGraphicFramePr>
            <p:nvPr>
              <p:extLst>
                <p:ext uri="{D42A27DB-BD31-4B8C-83A1-F6EECF244321}">
                  <p14:modId xmlns:p14="http://schemas.microsoft.com/office/powerpoint/2010/main" val="982281074"/>
                </p:ext>
              </p:extLst>
            </p:nvPr>
          </p:nvGraphicFramePr>
          <p:xfrm>
            <a:off x="224" y="890"/>
            <a:ext cx="2273" cy="853"/>
          </p:xfrm>
          <a:graphic>
            <a:graphicData uri="http://schemas.openxmlformats.org/presentationml/2006/ole">
              <mc:AlternateContent xmlns:mc="http://schemas.openxmlformats.org/markup-compatibility/2006">
                <mc:Choice xmlns:v="urn:schemas-microsoft-com:vml" Requires="v">
                  <p:oleObj spid="_x0000_s5164" name="Ecuación" r:id="rId3" imgW="1143000" imgH="431640" progId="Equation.3">
                    <p:embed/>
                  </p:oleObj>
                </mc:Choice>
                <mc:Fallback>
                  <p:oleObj name="Ecuación" r:id="rId3" imgW="1143000" imgH="431640" progId="Equation.3">
                    <p:embed/>
                    <p:pic>
                      <p:nvPicPr>
                        <p:cNvPr id="0" name=""/>
                        <p:cNvPicPr>
                          <a:picLocks noChangeAspect="1" noChangeArrowheads="1"/>
                        </p:cNvPicPr>
                        <p:nvPr/>
                      </p:nvPicPr>
                      <p:blipFill>
                        <a:blip r:embed="rId4"/>
                        <a:srcRect/>
                        <a:stretch>
                          <a:fillRect/>
                        </a:stretch>
                      </p:blipFill>
                      <p:spPr bwMode="auto">
                        <a:xfrm>
                          <a:off x="224" y="890"/>
                          <a:ext cx="2273" cy="8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342" name="WordArt 6" descr="Mármol blanco"/>
          <p:cNvSpPr>
            <a:spLocks noChangeArrowheads="1" noChangeShapeType="1" noTextEdit="1"/>
          </p:cNvSpPr>
          <p:nvPr/>
        </p:nvSpPr>
        <p:spPr bwMode="auto">
          <a:xfrm>
            <a:off x="928662" y="188913"/>
            <a:ext cx="6667526" cy="79216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s-ES" sz="3600" kern="10" dirty="0">
                <a:ln w="9525">
                  <a:round/>
                  <a:headEnd/>
                  <a:tailEnd/>
                </a:ln>
                <a:solidFill>
                  <a:srgbClr val="FF0000"/>
                </a:solidFill>
                <a:latin typeface="Arial Black"/>
              </a:rPr>
              <a:t>La energía Potencial Eléctrica (U):</a:t>
            </a:r>
          </a:p>
        </p:txBody>
      </p:sp>
      <p:sp>
        <p:nvSpPr>
          <p:cNvPr id="8200" name="Text Box 9"/>
          <p:cNvSpPr txBox="1">
            <a:spLocks noChangeArrowheads="1"/>
          </p:cNvSpPr>
          <p:nvPr/>
        </p:nvSpPr>
        <p:spPr bwMode="auto">
          <a:xfrm>
            <a:off x="357158" y="3286124"/>
            <a:ext cx="8358245" cy="3108543"/>
          </a:xfrm>
          <a:prstGeom prst="rect">
            <a:avLst/>
          </a:prstGeom>
          <a:solidFill>
            <a:schemeClr val="accent1">
              <a:lumMod val="20000"/>
              <a:lumOff val="80000"/>
            </a:schemeClr>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algn="just">
              <a:spcBef>
                <a:spcPct val="50000"/>
              </a:spcBef>
              <a:defRPr/>
            </a:pPr>
            <a:r>
              <a:rPr lang="es-ES" sz="2800" b="1" dirty="0">
                <a:solidFill>
                  <a:schemeClr val="tx1"/>
                </a:solidFill>
                <a:latin typeface="Arial" charset="0"/>
              </a:rPr>
              <a:t>La Energía Potencial Eléctrica de una carga puntual fija es igual al trabajo que debe realizarse </a:t>
            </a:r>
            <a:r>
              <a:rPr lang="es-ES" sz="2800" dirty="0">
                <a:solidFill>
                  <a:schemeClr val="tx1"/>
                </a:solidFill>
                <a:latin typeface="Arial" charset="0"/>
              </a:rPr>
              <a:t>(por un agente externo) </a:t>
            </a:r>
            <a:r>
              <a:rPr lang="es-ES" sz="2800" b="1" dirty="0">
                <a:solidFill>
                  <a:schemeClr val="tx1"/>
                </a:solidFill>
                <a:latin typeface="Arial" charset="0"/>
              </a:rPr>
              <a:t>para ubicar cada carga en su posición, trayendo cada carga desde una distancia infinita, donde las cargas eléctricas permanecen en reposo en sus posiciones iníciales y finales.</a:t>
            </a:r>
            <a:r>
              <a:rPr lang="es-ES" sz="2800" dirty="0">
                <a:solidFill>
                  <a:schemeClr val="tx1"/>
                </a:solidFill>
                <a:latin typeface="Arial" charset="0"/>
              </a:rPr>
              <a:t> </a:t>
            </a:r>
          </a:p>
        </p:txBody>
      </p:sp>
      <p:pic>
        <p:nvPicPr>
          <p:cNvPr id="14" name="Picture 8" descr="Pencil"/>
          <p:cNvPicPr>
            <a:picLocks noChangeAspect="1" noChangeArrowheads="1" noCrop="1"/>
          </p:cNvPicPr>
          <p:nvPr/>
        </p:nvPicPr>
        <p:blipFill>
          <a:blip r:embed="rId5"/>
          <a:srcRect/>
          <a:stretch>
            <a:fillRect/>
          </a:stretch>
        </p:blipFill>
        <p:spPr bwMode="auto">
          <a:xfrm>
            <a:off x="8312150" y="214313"/>
            <a:ext cx="617538" cy="1233487"/>
          </a:xfrm>
          <a:prstGeom prst="rect">
            <a:avLst/>
          </a:prstGeom>
          <a:noFill/>
          <a:ln w="9525">
            <a:noFill/>
            <a:miter lim="800000"/>
            <a:headEnd/>
            <a:tailEnd/>
          </a:ln>
        </p:spPr>
      </p:pic>
      <p:sp>
        <p:nvSpPr>
          <p:cNvPr id="13" name="8 CuadroTexto"/>
          <p:cNvSpPr txBox="1">
            <a:spLocks noChangeArrowheads="1"/>
          </p:cNvSpPr>
          <p:nvPr/>
        </p:nvSpPr>
        <p:spPr bwMode="auto">
          <a:xfrm>
            <a:off x="5953899" y="2036179"/>
            <a:ext cx="2633932" cy="5232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s-ES" sz="2800" b="1" dirty="0"/>
              <a:t>Ecua.  24-9/734</a:t>
            </a:r>
          </a:p>
        </p:txBody>
      </p:sp>
    </p:spTree>
    <p:extLst>
      <p:ext uri="{BB962C8B-B14F-4D97-AF65-F5344CB8AC3E}">
        <p14:creationId xmlns:p14="http://schemas.microsoft.com/office/powerpoint/2010/main" val="266022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circle(in)">
                                      <p:cBhvr>
                                        <p:cTn id="7" dur="1000"/>
                                        <p:tgtEl>
                                          <p:spTgt spid="14342"/>
                                        </p:tgtEl>
                                      </p:cBhvr>
                                    </p:animEffect>
                                  </p:childTnLst>
                                </p:cTn>
                              </p:par>
                              <p:par>
                                <p:cTn id="8" presetID="26"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145">
                                          <p:stCondLst>
                                            <p:cond delay="0"/>
                                          </p:stCondLst>
                                        </p:cTn>
                                        <p:tgtEl>
                                          <p:spTgt spid="14"/>
                                        </p:tgtEl>
                                      </p:cBhvr>
                                    </p:animEffect>
                                    <p:anim calcmode="lin" valueType="num">
                                      <p:cBhvr>
                                        <p:cTn id="11"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14"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15"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16" dur="7">
                                          <p:stCondLst>
                                            <p:cond delay="162"/>
                                          </p:stCondLst>
                                        </p:cTn>
                                        <p:tgtEl>
                                          <p:spTgt spid="14"/>
                                        </p:tgtEl>
                                      </p:cBhvr>
                                      <p:to x="100000" y="60000"/>
                                    </p:animScale>
                                    <p:animScale>
                                      <p:cBhvr>
                                        <p:cTn id="17" dur="41" decel="50000">
                                          <p:stCondLst>
                                            <p:cond delay="169"/>
                                          </p:stCondLst>
                                        </p:cTn>
                                        <p:tgtEl>
                                          <p:spTgt spid="14"/>
                                        </p:tgtEl>
                                      </p:cBhvr>
                                      <p:to x="100000" y="100000"/>
                                    </p:animScale>
                                    <p:animScale>
                                      <p:cBhvr>
                                        <p:cTn id="18" dur="7">
                                          <p:stCondLst>
                                            <p:cond delay="328"/>
                                          </p:stCondLst>
                                        </p:cTn>
                                        <p:tgtEl>
                                          <p:spTgt spid="14"/>
                                        </p:tgtEl>
                                      </p:cBhvr>
                                      <p:to x="100000" y="80000"/>
                                    </p:animScale>
                                    <p:animScale>
                                      <p:cBhvr>
                                        <p:cTn id="19" dur="41" decel="50000">
                                          <p:stCondLst>
                                            <p:cond delay="335"/>
                                          </p:stCondLst>
                                        </p:cTn>
                                        <p:tgtEl>
                                          <p:spTgt spid="14"/>
                                        </p:tgtEl>
                                      </p:cBhvr>
                                      <p:to x="100000" y="100000"/>
                                    </p:animScale>
                                    <p:animScale>
                                      <p:cBhvr>
                                        <p:cTn id="20" dur="7">
                                          <p:stCondLst>
                                            <p:cond delay="410"/>
                                          </p:stCondLst>
                                        </p:cTn>
                                        <p:tgtEl>
                                          <p:spTgt spid="14"/>
                                        </p:tgtEl>
                                      </p:cBhvr>
                                      <p:to x="100000" y="90000"/>
                                    </p:animScale>
                                    <p:animScale>
                                      <p:cBhvr>
                                        <p:cTn id="21" dur="41" decel="50000">
                                          <p:stCondLst>
                                            <p:cond delay="417"/>
                                          </p:stCondLst>
                                        </p:cTn>
                                        <p:tgtEl>
                                          <p:spTgt spid="14"/>
                                        </p:tgtEl>
                                      </p:cBhvr>
                                      <p:to x="100000" y="100000"/>
                                    </p:animScale>
                                    <p:animScale>
                                      <p:cBhvr>
                                        <p:cTn id="22" dur="7">
                                          <p:stCondLst>
                                            <p:cond delay="452"/>
                                          </p:stCondLst>
                                        </p:cTn>
                                        <p:tgtEl>
                                          <p:spTgt spid="14"/>
                                        </p:tgtEl>
                                      </p:cBhvr>
                                      <p:to x="100000" y="95000"/>
                                    </p:animScale>
                                    <p:animScale>
                                      <p:cBhvr>
                                        <p:cTn id="23" dur="41" decel="50000">
                                          <p:stCondLst>
                                            <p:cond delay="458"/>
                                          </p:stCondLst>
                                        </p:cTn>
                                        <p:tgtEl>
                                          <p:spTgt spid="14"/>
                                        </p:tgtEl>
                                      </p:cBhvr>
                                      <p:to x="100000" y="100000"/>
                                    </p:animScale>
                                  </p:childTnLst>
                                </p:cTn>
                              </p:par>
                            </p:childTnLst>
                          </p:cTn>
                        </p:par>
                        <p:par>
                          <p:cTn id="24" fill="hold">
                            <p:stCondLst>
                              <p:cond delay="1000"/>
                            </p:stCondLst>
                            <p:childTnLst>
                              <p:par>
                                <p:cTn id="25" presetID="26"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290">
                                          <p:stCondLst>
                                            <p:cond delay="0"/>
                                          </p:stCondLst>
                                        </p:cTn>
                                        <p:tgtEl>
                                          <p:spTgt spid="2"/>
                                        </p:tgtEl>
                                      </p:cBhvr>
                                    </p:animEffect>
                                    <p:anim calcmode="lin" valueType="num">
                                      <p:cBhvr>
                                        <p:cTn id="2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33" dur="13">
                                          <p:stCondLst>
                                            <p:cond delay="325"/>
                                          </p:stCondLst>
                                        </p:cTn>
                                        <p:tgtEl>
                                          <p:spTgt spid="2"/>
                                        </p:tgtEl>
                                      </p:cBhvr>
                                      <p:to x="100000" y="60000"/>
                                    </p:animScale>
                                    <p:animScale>
                                      <p:cBhvr>
                                        <p:cTn id="34" dur="83" decel="50000">
                                          <p:stCondLst>
                                            <p:cond delay="338"/>
                                          </p:stCondLst>
                                        </p:cTn>
                                        <p:tgtEl>
                                          <p:spTgt spid="2"/>
                                        </p:tgtEl>
                                      </p:cBhvr>
                                      <p:to x="100000" y="100000"/>
                                    </p:animScale>
                                    <p:animScale>
                                      <p:cBhvr>
                                        <p:cTn id="35" dur="13">
                                          <p:stCondLst>
                                            <p:cond delay="656"/>
                                          </p:stCondLst>
                                        </p:cTn>
                                        <p:tgtEl>
                                          <p:spTgt spid="2"/>
                                        </p:tgtEl>
                                      </p:cBhvr>
                                      <p:to x="100000" y="80000"/>
                                    </p:animScale>
                                    <p:animScale>
                                      <p:cBhvr>
                                        <p:cTn id="36" dur="83" decel="50000">
                                          <p:stCondLst>
                                            <p:cond delay="669"/>
                                          </p:stCondLst>
                                        </p:cTn>
                                        <p:tgtEl>
                                          <p:spTgt spid="2"/>
                                        </p:tgtEl>
                                      </p:cBhvr>
                                      <p:to x="100000" y="100000"/>
                                    </p:animScale>
                                    <p:animScale>
                                      <p:cBhvr>
                                        <p:cTn id="37" dur="13">
                                          <p:stCondLst>
                                            <p:cond delay="821"/>
                                          </p:stCondLst>
                                        </p:cTn>
                                        <p:tgtEl>
                                          <p:spTgt spid="2"/>
                                        </p:tgtEl>
                                      </p:cBhvr>
                                      <p:to x="100000" y="90000"/>
                                    </p:animScale>
                                    <p:animScale>
                                      <p:cBhvr>
                                        <p:cTn id="38" dur="83" decel="50000">
                                          <p:stCondLst>
                                            <p:cond delay="834"/>
                                          </p:stCondLst>
                                        </p:cTn>
                                        <p:tgtEl>
                                          <p:spTgt spid="2"/>
                                        </p:tgtEl>
                                      </p:cBhvr>
                                      <p:to x="100000" y="100000"/>
                                    </p:animScale>
                                    <p:animScale>
                                      <p:cBhvr>
                                        <p:cTn id="39" dur="13">
                                          <p:stCondLst>
                                            <p:cond delay="904"/>
                                          </p:stCondLst>
                                        </p:cTn>
                                        <p:tgtEl>
                                          <p:spTgt spid="2"/>
                                        </p:tgtEl>
                                      </p:cBhvr>
                                      <p:to x="100000" y="95000"/>
                                    </p:animScale>
                                    <p:animScale>
                                      <p:cBhvr>
                                        <p:cTn id="40" dur="83" decel="50000">
                                          <p:stCondLst>
                                            <p:cond delay="917"/>
                                          </p:stCondLst>
                                        </p:cTn>
                                        <p:tgtEl>
                                          <p:spTgt spid="2"/>
                                        </p:tgtEl>
                                      </p:cBhvr>
                                      <p:to x="100000" y="100000"/>
                                    </p:animScale>
                                  </p:childTnLst>
                                </p:cTn>
                              </p:par>
                              <p:par>
                                <p:cTn id="41" presetID="6"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in)">
                                      <p:cBhvr>
                                        <p:cTn id="43" dur="2000"/>
                                        <p:tgtEl>
                                          <p:spTgt spid="13"/>
                                        </p:tgtEl>
                                      </p:cBhvr>
                                    </p:animEffect>
                                  </p:childTnLst>
                                </p:cTn>
                              </p:par>
                            </p:childTnLst>
                          </p:cTn>
                        </p:par>
                        <p:par>
                          <p:cTn id="44" fill="hold">
                            <p:stCondLst>
                              <p:cond delay="3000"/>
                            </p:stCondLst>
                            <p:childTnLst>
                              <p:par>
                                <p:cTn id="45" presetID="8" presetClass="entr" presetSubtype="16" fill="hold" grpId="0" nodeType="afterEffect">
                                  <p:stCondLst>
                                    <p:cond delay="0"/>
                                  </p:stCondLst>
                                  <p:childTnLst>
                                    <p:set>
                                      <p:cBhvr>
                                        <p:cTn id="46" dur="1" fill="hold">
                                          <p:stCondLst>
                                            <p:cond delay="0"/>
                                          </p:stCondLst>
                                        </p:cTn>
                                        <p:tgtEl>
                                          <p:spTgt spid="8200"/>
                                        </p:tgtEl>
                                        <p:attrNameLst>
                                          <p:attrName>style.visibility</p:attrName>
                                        </p:attrNameLst>
                                      </p:cBhvr>
                                      <p:to>
                                        <p:strVal val="visible"/>
                                      </p:to>
                                    </p:set>
                                    <p:animEffect transition="in" filter="diamond(in)">
                                      <p:cBhvr>
                                        <p:cTn id="47" dur="1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8200"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0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8 CuadroTexto"/>
          <p:cNvSpPr txBox="1">
            <a:spLocks noChangeArrowheads="1"/>
          </p:cNvSpPr>
          <p:nvPr/>
        </p:nvSpPr>
        <p:spPr bwMode="auto">
          <a:xfrm>
            <a:off x="179512" y="28201"/>
            <a:ext cx="2633932" cy="5232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s-ES" sz="2800" b="1" dirty="0"/>
              <a:t>Fig.  24-5/734</a:t>
            </a:r>
          </a:p>
        </p:txBody>
      </p:sp>
    </p:spTree>
    <p:extLst>
      <p:ext uri="{BB962C8B-B14F-4D97-AF65-F5344CB8AC3E}">
        <p14:creationId xmlns:p14="http://schemas.microsoft.com/office/powerpoint/2010/main" val="278351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957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5" name="Text Box 4"/>
          <p:cNvSpPr txBox="1">
            <a:spLocks noChangeArrowheads="1"/>
          </p:cNvSpPr>
          <p:nvPr/>
        </p:nvSpPr>
        <p:spPr bwMode="auto">
          <a:xfrm>
            <a:off x="1598149" y="1000125"/>
            <a:ext cx="6045663" cy="107721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pPr>
            <a:r>
              <a:rPr lang="es-ES" sz="3200" b="1" dirty="0"/>
              <a:t>¿Qué es la energía potencial por unidad de carga de prueba?</a:t>
            </a:r>
            <a:r>
              <a:rPr lang="es-ES" sz="3200" dirty="0"/>
              <a:t> </a:t>
            </a:r>
          </a:p>
        </p:txBody>
      </p:sp>
      <p:sp>
        <p:nvSpPr>
          <p:cNvPr id="15365" name="WordArt 5" descr="Mármol blanco"/>
          <p:cNvSpPr>
            <a:spLocks noChangeArrowheads="1" noChangeShapeType="1" noTextEdit="1"/>
          </p:cNvSpPr>
          <p:nvPr/>
        </p:nvSpPr>
        <p:spPr bwMode="auto">
          <a:xfrm>
            <a:off x="1714480" y="214290"/>
            <a:ext cx="6000772" cy="571481"/>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s-ES" sz="4800" kern="10" dirty="0">
                <a:ln w="9525">
                  <a:round/>
                  <a:headEnd/>
                  <a:tailEnd/>
                </a:ln>
                <a:solidFill>
                  <a:srgbClr val="C00000"/>
                </a:solidFill>
                <a:latin typeface="Arial Black"/>
              </a:rPr>
              <a:t>Potencial Eléctrico (</a:t>
            </a:r>
            <a:r>
              <a:rPr lang="es-ES" sz="4800" kern="10" dirty="0" err="1">
                <a:ln w="9525">
                  <a:round/>
                  <a:headEnd/>
                  <a:tailEnd/>
                </a:ln>
                <a:solidFill>
                  <a:srgbClr val="C00000"/>
                </a:solidFill>
                <a:latin typeface="Arial Black"/>
              </a:rPr>
              <a:t>Vp</a:t>
            </a:r>
            <a:r>
              <a:rPr lang="es-ES" sz="4800" kern="10" dirty="0">
                <a:ln w="9525">
                  <a:round/>
                  <a:headEnd/>
                  <a:tailEnd/>
                </a:ln>
                <a:solidFill>
                  <a:srgbClr val="C00000"/>
                </a:solidFill>
                <a:latin typeface="Arial Black"/>
              </a:rPr>
              <a:t>): </a:t>
            </a:r>
          </a:p>
        </p:txBody>
      </p:sp>
      <p:sp>
        <p:nvSpPr>
          <p:cNvPr id="15368" name="Text Box 8"/>
          <p:cNvSpPr txBox="1">
            <a:spLocks noChangeArrowheads="1"/>
          </p:cNvSpPr>
          <p:nvPr/>
        </p:nvSpPr>
        <p:spPr bwMode="auto">
          <a:xfrm>
            <a:off x="392113" y="3037360"/>
            <a:ext cx="8351837" cy="267765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just">
              <a:spcBef>
                <a:spcPct val="50000"/>
              </a:spcBef>
            </a:pPr>
            <a:r>
              <a:rPr lang="es-ES" sz="2800" dirty="0">
                <a:solidFill>
                  <a:schemeClr val="tx1"/>
                </a:solidFill>
              </a:rPr>
              <a:t>Supongamos que tenemos un conjunto de cargas y deseamos determinar su potencial eléctrico en un punto en particular. Situamos una carga de prueba la cual tiene como característica ser siempre positiva a una distancia infinita del punto señalado y en este proceso la energía potencial cambia desde cero hasta (Up).</a:t>
            </a:r>
          </a:p>
        </p:txBody>
      </p:sp>
      <p:grpSp>
        <p:nvGrpSpPr>
          <p:cNvPr id="3" name="9 Grupo"/>
          <p:cNvGrpSpPr>
            <a:grpSpLocks/>
          </p:cNvGrpSpPr>
          <p:nvPr/>
        </p:nvGrpSpPr>
        <p:grpSpPr bwMode="auto">
          <a:xfrm>
            <a:off x="3071802" y="6143643"/>
            <a:ext cx="2857520" cy="528620"/>
            <a:chOff x="3454711" y="6215100"/>
            <a:chExt cx="2857284" cy="528600"/>
          </a:xfrm>
        </p:grpSpPr>
        <p:sp>
          <p:nvSpPr>
            <p:cNvPr id="9" name="8 Rectángulo"/>
            <p:cNvSpPr/>
            <p:nvPr/>
          </p:nvSpPr>
          <p:spPr>
            <a:xfrm>
              <a:off x="3454711" y="6215101"/>
              <a:ext cx="2571556" cy="528599"/>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ES" sz="2400"/>
            </a:p>
          </p:txBody>
        </p:sp>
        <p:sp>
          <p:nvSpPr>
            <p:cNvPr id="23561" name="7 CuadroTexto"/>
            <p:cNvSpPr txBox="1">
              <a:spLocks noChangeArrowheads="1"/>
            </p:cNvSpPr>
            <p:nvPr/>
          </p:nvSpPr>
          <p:spPr bwMode="auto">
            <a:xfrm>
              <a:off x="3571869" y="6215100"/>
              <a:ext cx="2740126" cy="461648"/>
            </a:xfrm>
            <a:prstGeom prst="rect">
              <a:avLst/>
            </a:prstGeom>
            <a:noFill/>
            <a:ln w="9525">
              <a:noFill/>
              <a:miter lim="800000"/>
              <a:headEnd/>
              <a:tailEnd/>
            </a:ln>
          </p:spPr>
          <p:txBody>
            <a:bodyPr wrap="square">
              <a:spAutoFit/>
            </a:bodyPr>
            <a:lstStyle/>
            <a:p>
              <a:r>
                <a:rPr lang="es-ES" sz="2400" b="1" dirty="0" err="1"/>
                <a:t>Epigf</a:t>
              </a:r>
              <a:r>
                <a:rPr lang="es-ES" sz="2400" b="1" dirty="0"/>
                <a:t>. 24-3/737</a:t>
              </a:r>
            </a:p>
          </p:txBody>
        </p:sp>
      </p:grpSp>
    </p:spTree>
    <p:extLst>
      <p:ext uri="{BB962C8B-B14F-4D97-AF65-F5344CB8AC3E}">
        <p14:creationId xmlns:p14="http://schemas.microsoft.com/office/powerpoint/2010/main" val="68897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circle(in)">
                                      <p:cBhvr>
                                        <p:cTn id="7" dur="500"/>
                                        <p:tgtEl>
                                          <p:spTgt spid="15365"/>
                                        </p:tgtEl>
                                      </p:cBhvr>
                                    </p:animEffect>
                                  </p:childTnLst>
                                </p:cTn>
                              </p:par>
                              <p:par>
                                <p:cTn id="8" presetID="1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plus(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368"/>
                                        </p:tgtEl>
                                        <p:attrNameLst>
                                          <p:attrName>style.visibility</p:attrName>
                                        </p:attrNameLst>
                                      </p:cBhvr>
                                      <p:to>
                                        <p:strVal val="visible"/>
                                      </p:to>
                                    </p:set>
                                    <p:animEffect transition="in" filter="dissolve">
                                      <p:cBhvr>
                                        <p:cTn id="15"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0" y="3067050"/>
            <a:ext cx="9144000" cy="0"/>
          </a:xfrm>
          <a:prstGeom prst="rect">
            <a:avLst/>
          </a:prstGeom>
          <a:noFill/>
          <a:ln w="9525">
            <a:noFill/>
            <a:miter lim="800000"/>
            <a:headEnd/>
            <a:tailEnd/>
          </a:ln>
        </p:spPr>
        <p:txBody>
          <a:bodyPr wrap="none" anchor="ctr">
            <a:spAutoFit/>
          </a:bodyPr>
          <a:lstStyle/>
          <a:p>
            <a:endParaRPr lang="es-ES"/>
          </a:p>
        </p:txBody>
      </p:sp>
      <p:grpSp>
        <p:nvGrpSpPr>
          <p:cNvPr id="2" name="12 Grupo"/>
          <p:cNvGrpSpPr>
            <a:grpSpLocks/>
          </p:cNvGrpSpPr>
          <p:nvPr/>
        </p:nvGrpSpPr>
        <p:grpSpPr bwMode="auto">
          <a:xfrm>
            <a:off x="252413" y="2000240"/>
            <a:ext cx="2247900" cy="1293812"/>
            <a:chOff x="252413" y="2420938"/>
            <a:chExt cx="2247885" cy="1293814"/>
          </a:xfrm>
          <a:solidFill>
            <a:schemeClr val="accent1">
              <a:lumMod val="20000"/>
              <a:lumOff val="80000"/>
            </a:schemeClr>
          </a:solidFill>
        </p:grpSpPr>
        <p:sp>
          <p:nvSpPr>
            <p:cNvPr id="9225" name="Rectangle 10"/>
            <p:cNvSpPr>
              <a:spLocks noChangeArrowheads="1"/>
            </p:cNvSpPr>
            <p:nvPr/>
          </p:nvSpPr>
          <p:spPr bwMode="auto">
            <a:xfrm>
              <a:off x="252413" y="2420938"/>
              <a:ext cx="2247885" cy="1293814"/>
            </a:xfrm>
            <a:prstGeom prst="rect">
              <a:avLst/>
            </a:prstGeom>
            <a:grp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defRPr/>
              </a:pPr>
              <a:endParaRPr lang="es-ES"/>
            </a:p>
          </p:txBody>
        </p:sp>
        <p:graphicFrame>
          <p:nvGraphicFramePr>
            <p:cNvPr id="9218" name="Object 4"/>
            <p:cNvGraphicFramePr>
              <a:graphicFrameLocks noChangeAspect="1"/>
            </p:cNvGraphicFramePr>
            <p:nvPr/>
          </p:nvGraphicFramePr>
          <p:xfrm>
            <a:off x="396876" y="2492375"/>
            <a:ext cx="1938338" cy="1150937"/>
          </p:xfrm>
          <a:graphic>
            <a:graphicData uri="http://schemas.openxmlformats.org/presentationml/2006/ole">
              <mc:AlternateContent xmlns:mc="http://schemas.openxmlformats.org/markup-compatibility/2006">
                <mc:Choice xmlns:v="urn:schemas-microsoft-com:vml" Requires="v">
                  <p:oleObj spid="_x0000_s6188" name="Ecuación" r:id="rId3" imgW="774364" imgH="457002" progId="Equation.3">
                    <p:embed/>
                  </p:oleObj>
                </mc:Choice>
                <mc:Fallback>
                  <p:oleObj name="Ecuación" r:id="rId3" imgW="774364" imgH="45700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6" y="2492375"/>
                          <a:ext cx="1938338" cy="1150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6390" name="Text Box 6"/>
          <p:cNvSpPr txBox="1">
            <a:spLocks noChangeArrowheads="1"/>
          </p:cNvSpPr>
          <p:nvPr/>
        </p:nvSpPr>
        <p:spPr bwMode="auto">
          <a:xfrm>
            <a:off x="155606" y="893746"/>
            <a:ext cx="8820150" cy="954107"/>
          </a:xfrm>
          <a:prstGeom prst="rect">
            <a:avLst/>
          </a:prstGeom>
          <a:noFill/>
          <a:ln w="9525">
            <a:noFill/>
            <a:miter lim="800000"/>
            <a:headEnd/>
            <a:tailEnd/>
          </a:ln>
        </p:spPr>
        <p:txBody>
          <a:bodyPr>
            <a:spAutoFit/>
          </a:bodyPr>
          <a:lstStyle/>
          <a:p>
            <a:pPr algn="ctr">
              <a:spcBef>
                <a:spcPct val="50000"/>
              </a:spcBef>
            </a:pPr>
            <a:r>
              <a:rPr lang="es-ES" sz="2800" b="1" dirty="0"/>
              <a:t>El potencial eléctrico en el punto debido al conjunto de carga se define: </a:t>
            </a:r>
          </a:p>
        </p:txBody>
      </p:sp>
      <p:sp>
        <p:nvSpPr>
          <p:cNvPr id="16391" name="WordArt 7" descr="Mármol blanco"/>
          <p:cNvSpPr>
            <a:spLocks noChangeArrowheads="1" noChangeShapeType="1" noTextEdit="1"/>
          </p:cNvSpPr>
          <p:nvPr/>
        </p:nvSpPr>
        <p:spPr bwMode="auto">
          <a:xfrm>
            <a:off x="1425575" y="142852"/>
            <a:ext cx="6248400"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s-ES" sz="3600" kern="10" dirty="0">
                <a:ln w="9525">
                  <a:round/>
                  <a:headEnd/>
                  <a:tailEnd/>
                </a:ln>
                <a:solidFill>
                  <a:srgbClr val="C00000"/>
                </a:solidFill>
                <a:latin typeface="Arial Black"/>
              </a:rPr>
              <a:t>Potencial Eléctrico (</a:t>
            </a:r>
            <a:r>
              <a:rPr lang="es-ES" sz="3600" kern="10" dirty="0" err="1">
                <a:ln w="9525">
                  <a:round/>
                  <a:headEnd/>
                  <a:tailEnd/>
                </a:ln>
                <a:solidFill>
                  <a:srgbClr val="C00000"/>
                </a:solidFill>
                <a:latin typeface="Arial Black"/>
              </a:rPr>
              <a:t>Vp</a:t>
            </a:r>
            <a:r>
              <a:rPr lang="es-ES" sz="3600" kern="10" dirty="0">
                <a:ln w="9525">
                  <a:round/>
                  <a:headEnd/>
                  <a:tailEnd/>
                </a:ln>
                <a:solidFill>
                  <a:srgbClr val="C00000"/>
                </a:solidFill>
                <a:latin typeface="Arial Black"/>
              </a:rPr>
              <a:t>): </a:t>
            </a:r>
          </a:p>
        </p:txBody>
      </p:sp>
      <p:sp>
        <p:nvSpPr>
          <p:cNvPr id="16392" name="Text Box 8"/>
          <p:cNvSpPr txBox="1">
            <a:spLocks noChangeArrowheads="1"/>
          </p:cNvSpPr>
          <p:nvPr/>
        </p:nvSpPr>
        <p:spPr bwMode="auto">
          <a:xfrm>
            <a:off x="2643174" y="2056147"/>
            <a:ext cx="6072230" cy="1200329"/>
          </a:xfrm>
          <a:prstGeom prst="rect">
            <a:avLst/>
          </a:prstGeom>
          <a:noFill/>
          <a:ln w="9525">
            <a:noFill/>
            <a:miter lim="800000"/>
            <a:headEnd/>
            <a:tailEnd/>
          </a:ln>
        </p:spPr>
        <p:txBody>
          <a:bodyPr wrap="square">
            <a:spAutoFit/>
          </a:bodyPr>
          <a:lstStyle/>
          <a:p>
            <a:pPr algn="just">
              <a:spcBef>
                <a:spcPct val="50000"/>
              </a:spcBef>
            </a:pPr>
            <a:r>
              <a:rPr lang="es-ES" sz="2400" b="1" dirty="0"/>
              <a:t>Nota:</a:t>
            </a:r>
            <a:r>
              <a:rPr lang="es-ES" sz="2400" dirty="0"/>
              <a:t> El potencial es una magnitud escalar. Este potencial es independiente a la carga de prueba.</a:t>
            </a:r>
          </a:p>
        </p:txBody>
      </p:sp>
      <p:sp>
        <p:nvSpPr>
          <p:cNvPr id="16393" name="Text Box 9"/>
          <p:cNvSpPr txBox="1">
            <a:spLocks noChangeArrowheads="1"/>
          </p:cNvSpPr>
          <p:nvPr/>
        </p:nvSpPr>
        <p:spPr bwMode="auto">
          <a:xfrm>
            <a:off x="290514" y="3643314"/>
            <a:ext cx="8501090" cy="3108543"/>
          </a:xfrm>
          <a:prstGeom prst="rect">
            <a:avLst/>
          </a:prstGeom>
          <a:solidFill>
            <a:schemeClr val="accent1">
              <a:lumMod val="20000"/>
              <a:lumOff val="80000"/>
            </a:schemeClr>
          </a:solidFill>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just">
              <a:buFont typeface="Wingdings" pitchFamily="2" charset="2"/>
              <a:buChar char="v"/>
            </a:pPr>
            <a:r>
              <a:rPr lang="es-ES" sz="2800" dirty="0">
                <a:solidFill>
                  <a:schemeClr val="tx1"/>
                </a:solidFill>
                <a:latin typeface="Arial" charset="0"/>
              </a:rPr>
              <a:t> Dependiendo de la distribución de las cargas, el potencial puede ser positivo o negativo.</a:t>
            </a:r>
          </a:p>
          <a:p>
            <a:pPr algn="just">
              <a:buFont typeface="Wingdings" pitchFamily="2" charset="2"/>
              <a:buChar char="v"/>
            </a:pPr>
            <a:r>
              <a:rPr lang="es-ES" sz="2800" dirty="0">
                <a:solidFill>
                  <a:schemeClr val="tx1"/>
                </a:solidFill>
                <a:latin typeface="Arial" charset="0"/>
              </a:rPr>
              <a:t> El potencial cerca de una carga positiva aislada es positivo y viceversa.</a:t>
            </a:r>
          </a:p>
          <a:p>
            <a:pPr algn="just">
              <a:buFont typeface="Wingdings" pitchFamily="2" charset="2"/>
              <a:buChar char="v"/>
            </a:pPr>
            <a:r>
              <a:rPr lang="es-ES" sz="2800" dirty="0">
                <a:solidFill>
                  <a:schemeClr val="tx1"/>
                </a:solidFill>
                <a:latin typeface="Arial" charset="0"/>
              </a:rPr>
              <a:t>  Un potencial cero en un punto, no necesariamente significa que el campo eléctrico sea cero en dicho punto.</a:t>
            </a:r>
          </a:p>
        </p:txBody>
      </p:sp>
      <p:grpSp>
        <p:nvGrpSpPr>
          <p:cNvPr id="3" name="9 Grupo"/>
          <p:cNvGrpSpPr>
            <a:grpSpLocks/>
          </p:cNvGrpSpPr>
          <p:nvPr/>
        </p:nvGrpSpPr>
        <p:grpSpPr bwMode="auto">
          <a:xfrm>
            <a:off x="5679289" y="3000372"/>
            <a:ext cx="2953849" cy="461672"/>
            <a:chOff x="3571870" y="6172213"/>
            <a:chExt cx="1954284" cy="461654"/>
          </a:xfrm>
        </p:grpSpPr>
        <p:sp>
          <p:nvSpPr>
            <p:cNvPr id="11" name="10 Rectángulo"/>
            <p:cNvSpPr/>
            <p:nvPr/>
          </p:nvSpPr>
          <p:spPr>
            <a:xfrm>
              <a:off x="3597548" y="6172213"/>
              <a:ext cx="1576138" cy="428611"/>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ES" sz="2400"/>
            </a:p>
          </p:txBody>
        </p:sp>
        <p:sp>
          <p:nvSpPr>
            <p:cNvPr id="9229" name="11 CuadroTexto"/>
            <p:cNvSpPr txBox="1">
              <a:spLocks noChangeArrowheads="1"/>
            </p:cNvSpPr>
            <p:nvPr/>
          </p:nvSpPr>
          <p:spPr bwMode="auto">
            <a:xfrm>
              <a:off x="3571870" y="6172220"/>
              <a:ext cx="1954284" cy="461647"/>
            </a:xfrm>
            <a:prstGeom prst="rect">
              <a:avLst/>
            </a:prstGeom>
            <a:noFill/>
            <a:ln w="9525">
              <a:noFill/>
              <a:miter lim="800000"/>
              <a:headEnd/>
              <a:tailEnd/>
            </a:ln>
          </p:spPr>
          <p:txBody>
            <a:bodyPr wrap="square">
              <a:spAutoFit/>
            </a:bodyPr>
            <a:lstStyle/>
            <a:p>
              <a:r>
                <a:rPr lang="es-ES" sz="2400" b="1" dirty="0"/>
                <a:t>Ecua. 24-12/737</a:t>
              </a:r>
            </a:p>
          </p:txBody>
        </p:sp>
      </p:grpSp>
      <p:pic>
        <p:nvPicPr>
          <p:cNvPr id="13" name="Picture 8" descr="Pencil"/>
          <p:cNvPicPr>
            <a:picLocks noChangeAspect="1" noChangeArrowheads="1" noCrop="1"/>
          </p:cNvPicPr>
          <p:nvPr/>
        </p:nvPicPr>
        <p:blipFill>
          <a:blip r:embed="rId5"/>
          <a:srcRect/>
          <a:stretch>
            <a:fillRect/>
          </a:stretch>
        </p:blipFill>
        <p:spPr bwMode="auto">
          <a:xfrm>
            <a:off x="8312150" y="214313"/>
            <a:ext cx="617538" cy="1233487"/>
          </a:xfrm>
          <a:prstGeom prst="rect">
            <a:avLst/>
          </a:prstGeom>
          <a:noFill/>
          <a:ln w="9525">
            <a:noFill/>
            <a:miter lim="800000"/>
            <a:headEnd/>
            <a:tailEnd/>
          </a:ln>
        </p:spPr>
      </p:pic>
    </p:spTree>
    <p:extLst>
      <p:ext uri="{BB962C8B-B14F-4D97-AF65-F5344CB8AC3E}">
        <p14:creationId xmlns:p14="http://schemas.microsoft.com/office/powerpoint/2010/main" val="34193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circle(in)">
                                      <p:cBhvr>
                                        <p:cTn id="7" dur="2000"/>
                                        <p:tgtEl>
                                          <p:spTgt spid="16391"/>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16390"/>
                                        </p:tgtEl>
                                        <p:attrNameLst>
                                          <p:attrName>style.visibility</p:attrName>
                                        </p:attrNameLst>
                                      </p:cBhvr>
                                      <p:to>
                                        <p:strVal val="visible"/>
                                      </p:to>
                                    </p:set>
                                    <p:animEffect transition="in" filter="wedge">
                                      <p:cBhvr>
                                        <p:cTn id="11" dur="1000"/>
                                        <p:tgtEl>
                                          <p:spTgt spid="16390"/>
                                        </p:tgtEl>
                                      </p:cBhvr>
                                    </p:animEffect>
                                  </p:childTnLst>
                                </p:cTn>
                              </p:par>
                            </p:childTnLst>
                          </p:cTn>
                        </p:par>
                        <p:par>
                          <p:cTn id="12" fill="hold">
                            <p:stCondLst>
                              <p:cond delay="3000"/>
                            </p:stCondLst>
                            <p:childTnLst>
                              <p:par>
                                <p:cTn id="13" presetID="26"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145">
                                          <p:stCondLst>
                                            <p:cond delay="0"/>
                                          </p:stCondLst>
                                        </p:cTn>
                                        <p:tgtEl>
                                          <p:spTgt spid="13"/>
                                        </p:tgtEl>
                                      </p:cBhvr>
                                    </p:animEffect>
                                    <p:anim calcmode="lin" valueType="num">
                                      <p:cBhvr>
                                        <p:cTn id="32"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37" dur="7">
                                          <p:stCondLst>
                                            <p:cond delay="162"/>
                                          </p:stCondLst>
                                        </p:cTn>
                                        <p:tgtEl>
                                          <p:spTgt spid="13"/>
                                        </p:tgtEl>
                                      </p:cBhvr>
                                      <p:to x="100000" y="60000"/>
                                    </p:animScale>
                                    <p:animScale>
                                      <p:cBhvr>
                                        <p:cTn id="38" dur="41" decel="50000">
                                          <p:stCondLst>
                                            <p:cond delay="169"/>
                                          </p:stCondLst>
                                        </p:cTn>
                                        <p:tgtEl>
                                          <p:spTgt spid="13"/>
                                        </p:tgtEl>
                                      </p:cBhvr>
                                      <p:to x="100000" y="100000"/>
                                    </p:animScale>
                                    <p:animScale>
                                      <p:cBhvr>
                                        <p:cTn id="39" dur="7">
                                          <p:stCondLst>
                                            <p:cond delay="328"/>
                                          </p:stCondLst>
                                        </p:cTn>
                                        <p:tgtEl>
                                          <p:spTgt spid="13"/>
                                        </p:tgtEl>
                                      </p:cBhvr>
                                      <p:to x="100000" y="80000"/>
                                    </p:animScale>
                                    <p:animScale>
                                      <p:cBhvr>
                                        <p:cTn id="40" dur="41" decel="50000">
                                          <p:stCondLst>
                                            <p:cond delay="335"/>
                                          </p:stCondLst>
                                        </p:cTn>
                                        <p:tgtEl>
                                          <p:spTgt spid="13"/>
                                        </p:tgtEl>
                                      </p:cBhvr>
                                      <p:to x="100000" y="100000"/>
                                    </p:animScale>
                                    <p:animScale>
                                      <p:cBhvr>
                                        <p:cTn id="41" dur="7">
                                          <p:stCondLst>
                                            <p:cond delay="410"/>
                                          </p:stCondLst>
                                        </p:cTn>
                                        <p:tgtEl>
                                          <p:spTgt spid="13"/>
                                        </p:tgtEl>
                                      </p:cBhvr>
                                      <p:to x="100000" y="90000"/>
                                    </p:animScale>
                                    <p:animScale>
                                      <p:cBhvr>
                                        <p:cTn id="42" dur="41" decel="50000">
                                          <p:stCondLst>
                                            <p:cond delay="417"/>
                                          </p:stCondLst>
                                        </p:cTn>
                                        <p:tgtEl>
                                          <p:spTgt spid="13"/>
                                        </p:tgtEl>
                                      </p:cBhvr>
                                      <p:to x="100000" y="100000"/>
                                    </p:animScale>
                                    <p:animScale>
                                      <p:cBhvr>
                                        <p:cTn id="43" dur="7">
                                          <p:stCondLst>
                                            <p:cond delay="452"/>
                                          </p:stCondLst>
                                        </p:cTn>
                                        <p:tgtEl>
                                          <p:spTgt spid="13"/>
                                        </p:tgtEl>
                                      </p:cBhvr>
                                      <p:to x="100000" y="95000"/>
                                    </p:animScale>
                                    <p:animScale>
                                      <p:cBhvr>
                                        <p:cTn id="44" dur="41" decel="50000">
                                          <p:stCondLst>
                                            <p:cond delay="458"/>
                                          </p:stCondLst>
                                        </p:cTn>
                                        <p:tgtEl>
                                          <p:spTgt spid="13"/>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80">
                                          <p:stCondLst>
                                            <p:cond delay="0"/>
                                          </p:stCondLst>
                                        </p:cTn>
                                        <p:tgtEl>
                                          <p:spTgt spid="3"/>
                                        </p:tgtEl>
                                      </p:cBhvr>
                                    </p:animEffect>
                                    <p:anim calcmode="lin" valueType="num">
                                      <p:cBhvr>
                                        <p:cTn id="4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gtEl>
                                      </p:cBhvr>
                                      <p:to x="100000" y="60000"/>
                                    </p:animScale>
                                    <p:animScale>
                                      <p:cBhvr>
                                        <p:cTn id="54" dur="166" decel="50000">
                                          <p:stCondLst>
                                            <p:cond delay="676"/>
                                          </p:stCondLst>
                                        </p:cTn>
                                        <p:tgtEl>
                                          <p:spTgt spid="3"/>
                                        </p:tgtEl>
                                      </p:cBhvr>
                                      <p:to x="100000" y="100000"/>
                                    </p:animScale>
                                    <p:animScale>
                                      <p:cBhvr>
                                        <p:cTn id="55" dur="26">
                                          <p:stCondLst>
                                            <p:cond delay="1312"/>
                                          </p:stCondLst>
                                        </p:cTn>
                                        <p:tgtEl>
                                          <p:spTgt spid="3"/>
                                        </p:tgtEl>
                                      </p:cBhvr>
                                      <p:to x="100000" y="80000"/>
                                    </p:animScale>
                                    <p:animScale>
                                      <p:cBhvr>
                                        <p:cTn id="56" dur="166" decel="50000">
                                          <p:stCondLst>
                                            <p:cond delay="1338"/>
                                          </p:stCondLst>
                                        </p:cTn>
                                        <p:tgtEl>
                                          <p:spTgt spid="3"/>
                                        </p:tgtEl>
                                      </p:cBhvr>
                                      <p:to x="100000" y="100000"/>
                                    </p:animScale>
                                    <p:animScale>
                                      <p:cBhvr>
                                        <p:cTn id="57" dur="26">
                                          <p:stCondLst>
                                            <p:cond delay="1642"/>
                                          </p:stCondLst>
                                        </p:cTn>
                                        <p:tgtEl>
                                          <p:spTgt spid="3"/>
                                        </p:tgtEl>
                                      </p:cBhvr>
                                      <p:to x="100000" y="90000"/>
                                    </p:animScale>
                                    <p:animScale>
                                      <p:cBhvr>
                                        <p:cTn id="58" dur="166" decel="50000">
                                          <p:stCondLst>
                                            <p:cond delay="1668"/>
                                          </p:stCondLst>
                                        </p:cTn>
                                        <p:tgtEl>
                                          <p:spTgt spid="3"/>
                                        </p:tgtEl>
                                      </p:cBhvr>
                                      <p:to x="100000" y="100000"/>
                                    </p:animScale>
                                    <p:animScale>
                                      <p:cBhvr>
                                        <p:cTn id="59" dur="26">
                                          <p:stCondLst>
                                            <p:cond delay="1808"/>
                                          </p:stCondLst>
                                        </p:cTn>
                                        <p:tgtEl>
                                          <p:spTgt spid="3"/>
                                        </p:tgtEl>
                                      </p:cBhvr>
                                      <p:to x="100000" y="95000"/>
                                    </p:animScale>
                                    <p:animScale>
                                      <p:cBhvr>
                                        <p:cTn id="60" dur="166" decel="50000">
                                          <p:stCondLst>
                                            <p:cond delay="1834"/>
                                          </p:stCondLst>
                                        </p:cTn>
                                        <p:tgtEl>
                                          <p:spTgt spid="3"/>
                                        </p:tgtEl>
                                      </p:cBhvr>
                                      <p:to x="100000" y="100000"/>
                                    </p:animScale>
                                  </p:childTnLst>
                                </p:cTn>
                              </p:par>
                              <p:par>
                                <p:cTn id="61" presetID="9" presetClass="entr" presetSubtype="0" fill="hold" grpId="0" nodeType="withEffect">
                                  <p:stCondLst>
                                    <p:cond delay="0"/>
                                  </p:stCondLst>
                                  <p:childTnLst>
                                    <p:set>
                                      <p:cBhvr>
                                        <p:cTn id="62" dur="1" fill="hold">
                                          <p:stCondLst>
                                            <p:cond delay="0"/>
                                          </p:stCondLst>
                                        </p:cTn>
                                        <p:tgtEl>
                                          <p:spTgt spid="16392"/>
                                        </p:tgtEl>
                                        <p:attrNameLst>
                                          <p:attrName>style.visibility</p:attrName>
                                        </p:attrNameLst>
                                      </p:cBhvr>
                                      <p:to>
                                        <p:strVal val="visible"/>
                                      </p:to>
                                    </p:set>
                                    <p:animEffect transition="in" filter="dissolve">
                                      <p:cBhvr>
                                        <p:cTn id="63" dur="1000"/>
                                        <p:tgtEl>
                                          <p:spTgt spid="16392"/>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16393">
                                            <p:txEl>
                                              <p:pRg st="0" end="0"/>
                                            </p:txEl>
                                          </p:spTgt>
                                        </p:tgtEl>
                                        <p:attrNameLst>
                                          <p:attrName>style.visibility</p:attrName>
                                        </p:attrNameLst>
                                      </p:cBhvr>
                                      <p:to>
                                        <p:strVal val="visible"/>
                                      </p:to>
                                    </p:set>
                                    <p:animEffect transition="in" filter="wipe(down)">
                                      <p:cBhvr>
                                        <p:cTn id="68" dur="580">
                                          <p:stCondLst>
                                            <p:cond delay="0"/>
                                          </p:stCondLst>
                                        </p:cTn>
                                        <p:tgtEl>
                                          <p:spTgt spid="16393">
                                            <p:txEl>
                                              <p:pRg st="0" end="0"/>
                                            </p:txEl>
                                          </p:spTgt>
                                        </p:tgtEl>
                                      </p:cBhvr>
                                    </p:animEffect>
                                    <p:anim calcmode="lin" valueType="num">
                                      <p:cBhvr>
                                        <p:cTn id="69" dur="1822" tmFilter="0,0; 0.14,0.36; 0.43,0.73; 0.71,0.91; 1.0,1.0">
                                          <p:stCondLst>
                                            <p:cond delay="0"/>
                                          </p:stCondLst>
                                        </p:cTn>
                                        <p:tgtEl>
                                          <p:spTgt spid="16393">
                                            <p:txEl>
                                              <p:pRg st="0" end="0"/>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6393">
                                            <p:txEl>
                                              <p:pRg st="0" end="0"/>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6393">
                                            <p:txEl>
                                              <p:pRg st="0" end="0"/>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6393">
                                            <p:txEl>
                                              <p:pRg st="0" end="0"/>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6393">
                                            <p:txEl>
                                              <p:pRg st="0" end="0"/>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16393">
                                            <p:txEl>
                                              <p:pRg st="0" end="0"/>
                                            </p:txEl>
                                          </p:spTgt>
                                        </p:tgtEl>
                                      </p:cBhvr>
                                      <p:to x="100000" y="60000"/>
                                    </p:animScale>
                                    <p:animScale>
                                      <p:cBhvr>
                                        <p:cTn id="75" dur="166" decel="50000">
                                          <p:stCondLst>
                                            <p:cond delay="676"/>
                                          </p:stCondLst>
                                        </p:cTn>
                                        <p:tgtEl>
                                          <p:spTgt spid="16393">
                                            <p:txEl>
                                              <p:pRg st="0" end="0"/>
                                            </p:txEl>
                                          </p:spTgt>
                                        </p:tgtEl>
                                      </p:cBhvr>
                                      <p:to x="100000" y="100000"/>
                                    </p:animScale>
                                    <p:animScale>
                                      <p:cBhvr>
                                        <p:cTn id="76" dur="26">
                                          <p:stCondLst>
                                            <p:cond delay="1312"/>
                                          </p:stCondLst>
                                        </p:cTn>
                                        <p:tgtEl>
                                          <p:spTgt spid="16393">
                                            <p:txEl>
                                              <p:pRg st="0" end="0"/>
                                            </p:txEl>
                                          </p:spTgt>
                                        </p:tgtEl>
                                      </p:cBhvr>
                                      <p:to x="100000" y="80000"/>
                                    </p:animScale>
                                    <p:animScale>
                                      <p:cBhvr>
                                        <p:cTn id="77" dur="166" decel="50000">
                                          <p:stCondLst>
                                            <p:cond delay="1338"/>
                                          </p:stCondLst>
                                        </p:cTn>
                                        <p:tgtEl>
                                          <p:spTgt spid="16393">
                                            <p:txEl>
                                              <p:pRg st="0" end="0"/>
                                            </p:txEl>
                                          </p:spTgt>
                                        </p:tgtEl>
                                      </p:cBhvr>
                                      <p:to x="100000" y="100000"/>
                                    </p:animScale>
                                    <p:animScale>
                                      <p:cBhvr>
                                        <p:cTn id="78" dur="26">
                                          <p:stCondLst>
                                            <p:cond delay="1642"/>
                                          </p:stCondLst>
                                        </p:cTn>
                                        <p:tgtEl>
                                          <p:spTgt spid="16393">
                                            <p:txEl>
                                              <p:pRg st="0" end="0"/>
                                            </p:txEl>
                                          </p:spTgt>
                                        </p:tgtEl>
                                      </p:cBhvr>
                                      <p:to x="100000" y="90000"/>
                                    </p:animScale>
                                    <p:animScale>
                                      <p:cBhvr>
                                        <p:cTn id="79" dur="166" decel="50000">
                                          <p:stCondLst>
                                            <p:cond delay="1668"/>
                                          </p:stCondLst>
                                        </p:cTn>
                                        <p:tgtEl>
                                          <p:spTgt spid="16393">
                                            <p:txEl>
                                              <p:pRg st="0" end="0"/>
                                            </p:txEl>
                                          </p:spTgt>
                                        </p:tgtEl>
                                      </p:cBhvr>
                                      <p:to x="100000" y="100000"/>
                                    </p:animScale>
                                    <p:animScale>
                                      <p:cBhvr>
                                        <p:cTn id="80" dur="26">
                                          <p:stCondLst>
                                            <p:cond delay="1808"/>
                                          </p:stCondLst>
                                        </p:cTn>
                                        <p:tgtEl>
                                          <p:spTgt spid="16393">
                                            <p:txEl>
                                              <p:pRg st="0" end="0"/>
                                            </p:txEl>
                                          </p:spTgt>
                                        </p:tgtEl>
                                      </p:cBhvr>
                                      <p:to x="100000" y="95000"/>
                                    </p:animScale>
                                    <p:animScale>
                                      <p:cBhvr>
                                        <p:cTn id="81" dur="166" decel="50000">
                                          <p:stCondLst>
                                            <p:cond delay="1834"/>
                                          </p:stCondLst>
                                        </p:cTn>
                                        <p:tgtEl>
                                          <p:spTgt spid="16393">
                                            <p:txEl>
                                              <p:pRg st="0" end="0"/>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childTnLst>
                                    <p:set>
                                      <p:cBhvr>
                                        <p:cTn id="85" dur="1" fill="hold">
                                          <p:stCondLst>
                                            <p:cond delay="0"/>
                                          </p:stCondLst>
                                        </p:cTn>
                                        <p:tgtEl>
                                          <p:spTgt spid="16393">
                                            <p:txEl>
                                              <p:pRg st="1" end="1"/>
                                            </p:txEl>
                                          </p:spTgt>
                                        </p:tgtEl>
                                        <p:attrNameLst>
                                          <p:attrName>style.visibility</p:attrName>
                                        </p:attrNameLst>
                                      </p:cBhvr>
                                      <p:to>
                                        <p:strVal val="visible"/>
                                      </p:to>
                                    </p:set>
                                    <p:animEffect transition="in" filter="wipe(down)">
                                      <p:cBhvr>
                                        <p:cTn id="86" dur="580">
                                          <p:stCondLst>
                                            <p:cond delay="0"/>
                                          </p:stCondLst>
                                        </p:cTn>
                                        <p:tgtEl>
                                          <p:spTgt spid="16393">
                                            <p:txEl>
                                              <p:pRg st="1" end="1"/>
                                            </p:txEl>
                                          </p:spTgt>
                                        </p:tgtEl>
                                      </p:cBhvr>
                                    </p:animEffect>
                                    <p:anim calcmode="lin" valueType="num">
                                      <p:cBhvr>
                                        <p:cTn id="87" dur="1822" tmFilter="0,0; 0.14,0.36; 0.43,0.73; 0.71,0.91; 1.0,1.0">
                                          <p:stCondLst>
                                            <p:cond delay="0"/>
                                          </p:stCondLst>
                                        </p:cTn>
                                        <p:tgtEl>
                                          <p:spTgt spid="16393">
                                            <p:txEl>
                                              <p:pRg st="1" end="1"/>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6393">
                                            <p:txEl>
                                              <p:pRg st="1" end="1"/>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6393">
                                            <p:txEl>
                                              <p:pRg st="1" end="1"/>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6393">
                                            <p:txEl>
                                              <p:pRg st="1" end="1"/>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6393">
                                            <p:txEl>
                                              <p:pRg st="1" end="1"/>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16393">
                                            <p:txEl>
                                              <p:pRg st="1" end="1"/>
                                            </p:txEl>
                                          </p:spTgt>
                                        </p:tgtEl>
                                      </p:cBhvr>
                                      <p:to x="100000" y="60000"/>
                                    </p:animScale>
                                    <p:animScale>
                                      <p:cBhvr>
                                        <p:cTn id="93" dur="166" decel="50000">
                                          <p:stCondLst>
                                            <p:cond delay="676"/>
                                          </p:stCondLst>
                                        </p:cTn>
                                        <p:tgtEl>
                                          <p:spTgt spid="16393">
                                            <p:txEl>
                                              <p:pRg st="1" end="1"/>
                                            </p:txEl>
                                          </p:spTgt>
                                        </p:tgtEl>
                                      </p:cBhvr>
                                      <p:to x="100000" y="100000"/>
                                    </p:animScale>
                                    <p:animScale>
                                      <p:cBhvr>
                                        <p:cTn id="94" dur="26">
                                          <p:stCondLst>
                                            <p:cond delay="1312"/>
                                          </p:stCondLst>
                                        </p:cTn>
                                        <p:tgtEl>
                                          <p:spTgt spid="16393">
                                            <p:txEl>
                                              <p:pRg st="1" end="1"/>
                                            </p:txEl>
                                          </p:spTgt>
                                        </p:tgtEl>
                                      </p:cBhvr>
                                      <p:to x="100000" y="80000"/>
                                    </p:animScale>
                                    <p:animScale>
                                      <p:cBhvr>
                                        <p:cTn id="95" dur="166" decel="50000">
                                          <p:stCondLst>
                                            <p:cond delay="1338"/>
                                          </p:stCondLst>
                                        </p:cTn>
                                        <p:tgtEl>
                                          <p:spTgt spid="16393">
                                            <p:txEl>
                                              <p:pRg st="1" end="1"/>
                                            </p:txEl>
                                          </p:spTgt>
                                        </p:tgtEl>
                                      </p:cBhvr>
                                      <p:to x="100000" y="100000"/>
                                    </p:animScale>
                                    <p:animScale>
                                      <p:cBhvr>
                                        <p:cTn id="96" dur="26">
                                          <p:stCondLst>
                                            <p:cond delay="1642"/>
                                          </p:stCondLst>
                                        </p:cTn>
                                        <p:tgtEl>
                                          <p:spTgt spid="16393">
                                            <p:txEl>
                                              <p:pRg st="1" end="1"/>
                                            </p:txEl>
                                          </p:spTgt>
                                        </p:tgtEl>
                                      </p:cBhvr>
                                      <p:to x="100000" y="90000"/>
                                    </p:animScale>
                                    <p:animScale>
                                      <p:cBhvr>
                                        <p:cTn id="97" dur="166" decel="50000">
                                          <p:stCondLst>
                                            <p:cond delay="1668"/>
                                          </p:stCondLst>
                                        </p:cTn>
                                        <p:tgtEl>
                                          <p:spTgt spid="16393">
                                            <p:txEl>
                                              <p:pRg st="1" end="1"/>
                                            </p:txEl>
                                          </p:spTgt>
                                        </p:tgtEl>
                                      </p:cBhvr>
                                      <p:to x="100000" y="100000"/>
                                    </p:animScale>
                                    <p:animScale>
                                      <p:cBhvr>
                                        <p:cTn id="98" dur="26">
                                          <p:stCondLst>
                                            <p:cond delay="1808"/>
                                          </p:stCondLst>
                                        </p:cTn>
                                        <p:tgtEl>
                                          <p:spTgt spid="16393">
                                            <p:txEl>
                                              <p:pRg st="1" end="1"/>
                                            </p:txEl>
                                          </p:spTgt>
                                        </p:tgtEl>
                                      </p:cBhvr>
                                      <p:to x="100000" y="95000"/>
                                    </p:animScale>
                                    <p:animScale>
                                      <p:cBhvr>
                                        <p:cTn id="99" dur="166" decel="50000">
                                          <p:stCondLst>
                                            <p:cond delay="1834"/>
                                          </p:stCondLst>
                                        </p:cTn>
                                        <p:tgtEl>
                                          <p:spTgt spid="16393">
                                            <p:txEl>
                                              <p:pRg st="1" end="1"/>
                                            </p:tx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nodeType="clickEffect">
                                  <p:stCondLst>
                                    <p:cond delay="0"/>
                                  </p:stCondLst>
                                  <p:childTnLst>
                                    <p:set>
                                      <p:cBhvr>
                                        <p:cTn id="103" dur="1" fill="hold">
                                          <p:stCondLst>
                                            <p:cond delay="0"/>
                                          </p:stCondLst>
                                        </p:cTn>
                                        <p:tgtEl>
                                          <p:spTgt spid="16393">
                                            <p:txEl>
                                              <p:pRg st="2" end="2"/>
                                            </p:txEl>
                                          </p:spTgt>
                                        </p:tgtEl>
                                        <p:attrNameLst>
                                          <p:attrName>style.visibility</p:attrName>
                                        </p:attrNameLst>
                                      </p:cBhvr>
                                      <p:to>
                                        <p:strVal val="visible"/>
                                      </p:to>
                                    </p:set>
                                    <p:animEffect transition="in" filter="wipe(down)">
                                      <p:cBhvr>
                                        <p:cTn id="104" dur="580">
                                          <p:stCondLst>
                                            <p:cond delay="0"/>
                                          </p:stCondLst>
                                        </p:cTn>
                                        <p:tgtEl>
                                          <p:spTgt spid="16393">
                                            <p:txEl>
                                              <p:pRg st="2" end="2"/>
                                            </p:txEl>
                                          </p:spTgt>
                                        </p:tgtEl>
                                      </p:cBhvr>
                                    </p:animEffect>
                                    <p:anim calcmode="lin" valueType="num">
                                      <p:cBhvr>
                                        <p:cTn id="105" dur="1822" tmFilter="0,0; 0.14,0.36; 0.43,0.73; 0.71,0.91; 1.0,1.0">
                                          <p:stCondLst>
                                            <p:cond delay="0"/>
                                          </p:stCondLst>
                                        </p:cTn>
                                        <p:tgtEl>
                                          <p:spTgt spid="16393">
                                            <p:txEl>
                                              <p:pRg st="2" end="2"/>
                                            </p:tx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16393">
                                            <p:txEl>
                                              <p:pRg st="2" end="2"/>
                                            </p:tx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16393">
                                            <p:txEl>
                                              <p:pRg st="2" end="2"/>
                                            </p:tx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16393">
                                            <p:txEl>
                                              <p:pRg st="2" end="2"/>
                                            </p:tx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16393">
                                            <p:txEl>
                                              <p:pRg st="2" end="2"/>
                                            </p:tx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16393">
                                            <p:txEl>
                                              <p:pRg st="2" end="2"/>
                                            </p:txEl>
                                          </p:spTgt>
                                        </p:tgtEl>
                                      </p:cBhvr>
                                      <p:to x="100000" y="60000"/>
                                    </p:animScale>
                                    <p:animScale>
                                      <p:cBhvr>
                                        <p:cTn id="111" dur="166" decel="50000">
                                          <p:stCondLst>
                                            <p:cond delay="676"/>
                                          </p:stCondLst>
                                        </p:cTn>
                                        <p:tgtEl>
                                          <p:spTgt spid="16393">
                                            <p:txEl>
                                              <p:pRg st="2" end="2"/>
                                            </p:txEl>
                                          </p:spTgt>
                                        </p:tgtEl>
                                      </p:cBhvr>
                                      <p:to x="100000" y="100000"/>
                                    </p:animScale>
                                    <p:animScale>
                                      <p:cBhvr>
                                        <p:cTn id="112" dur="26">
                                          <p:stCondLst>
                                            <p:cond delay="1312"/>
                                          </p:stCondLst>
                                        </p:cTn>
                                        <p:tgtEl>
                                          <p:spTgt spid="16393">
                                            <p:txEl>
                                              <p:pRg st="2" end="2"/>
                                            </p:txEl>
                                          </p:spTgt>
                                        </p:tgtEl>
                                      </p:cBhvr>
                                      <p:to x="100000" y="80000"/>
                                    </p:animScale>
                                    <p:animScale>
                                      <p:cBhvr>
                                        <p:cTn id="113" dur="166" decel="50000">
                                          <p:stCondLst>
                                            <p:cond delay="1338"/>
                                          </p:stCondLst>
                                        </p:cTn>
                                        <p:tgtEl>
                                          <p:spTgt spid="16393">
                                            <p:txEl>
                                              <p:pRg st="2" end="2"/>
                                            </p:txEl>
                                          </p:spTgt>
                                        </p:tgtEl>
                                      </p:cBhvr>
                                      <p:to x="100000" y="100000"/>
                                    </p:animScale>
                                    <p:animScale>
                                      <p:cBhvr>
                                        <p:cTn id="114" dur="26">
                                          <p:stCondLst>
                                            <p:cond delay="1642"/>
                                          </p:stCondLst>
                                        </p:cTn>
                                        <p:tgtEl>
                                          <p:spTgt spid="16393">
                                            <p:txEl>
                                              <p:pRg st="2" end="2"/>
                                            </p:txEl>
                                          </p:spTgt>
                                        </p:tgtEl>
                                      </p:cBhvr>
                                      <p:to x="100000" y="90000"/>
                                    </p:animScale>
                                    <p:animScale>
                                      <p:cBhvr>
                                        <p:cTn id="115" dur="166" decel="50000">
                                          <p:stCondLst>
                                            <p:cond delay="1668"/>
                                          </p:stCondLst>
                                        </p:cTn>
                                        <p:tgtEl>
                                          <p:spTgt spid="16393">
                                            <p:txEl>
                                              <p:pRg st="2" end="2"/>
                                            </p:txEl>
                                          </p:spTgt>
                                        </p:tgtEl>
                                      </p:cBhvr>
                                      <p:to x="100000" y="100000"/>
                                    </p:animScale>
                                    <p:animScale>
                                      <p:cBhvr>
                                        <p:cTn id="116" dur="26">
                                          <p:stCondLst>
                                            <p:cond delay="1808"/>
                                          </p:stCondLst>
                                        </p:cTn>
                                        <p:tgtEl>
                                          <p:spTgt spid="16393">
                                            <p:txEl>
                                              <p:pRg st="2" end="2"/>
                                            </p:txEl>
                                          </p:spTgt>
                                        </p:tgtEl>
                                      </p:cBhvr>
                                      <p:to x="100000" y="95000"/>
                                    </p:animScale>
                                    <p:animScale>
                                      <p:cBhvr>
                                        <p:cTn id="117" dur="166" decel="50000">
                                          <p:stCondLst>
                                            <p:cond delay="1834"/>
                                          </p:stCondLst>
                                        </p:cTn>
                                        <p:tgtEl>
                                          <p:spTgt spid="1639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1" grpId="0" animBg="1"/>
      <p:bldP spid="163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7" name="WordArt 19" descr="Mármol blanco"/>
          <p:cNvSpPr>
            <a:spLocks noChangeArrowheads="1" noChangeShapeType="1" noTextEdit="1"/>
          </p:cNvSpPr>
          <p:nvPr/>
        </p:nvSpPr>
        <p:spPr bwMode="auto">
          <a:xfrm>
            <a:off x="1428728" y="66656"/>
            <a:ext cx="6248400"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s-ES" sz="3600" kern="10" dirty="0">
                <a:ln w="9525">
                  <a:round/>
                  <a:headEnd/>
                  <a:tailEnd/>
                </a:ln>
                <a:solidFill>
                  <a:srgbClr val="C00000"/>
                </a:solidFill>
                <a:latin typeface="Arial Black"/>
              </a:rPr>
              <a:t>Potencial Eléctrico (</a:t>
            </a:r>
            <a:r>
              <a:rPr lang="es-ES" sz="3600" kern="10" dirty="0" err="1">
                <a:ln w="9525">
                  <a:round/>
                  <a:headEnd/>
                  <a:tailEnd/>
                </a:ln>
                <a:solidFill>
                  <a:srgbClr val="C00000"/>
                </a:solidFill>
                <a:latin typeface="Arial Black"/>
              </a:rPr>
              <a:t>Vp</a:t>
            </a:r>
            <a:r>
              <a:rPr lang="es-ES" sz="3600" kern="10" dirty="0">
                <a:ln w="9525">
                  <a:round/>
                  <a:headEnd/>
                  <a:tailEnd/>
                </a:ln>
                <a:solidFill>
                  <a:srgbClr val="C00000"/>
                </a:solidFill>
                <a:latin typeface="Arial Black"/>
              </a:rPr>
              <a:t>): </a:t>
            </a:r>
          </a:p>
        </p:txBody>
      </p:sp>
      <p:sp>
        <p:nvSpPr>
          <p:cNvPr id="10249" name="Rectangle 21"/>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s-ES"/>
          </a:p>
        </p:txBody>
      </p:sp>
      <p:sp>
        <p:nvSpPr>
          <p:cNvPr id="10250" name="Rectangle 23"/>
          <p:cNvSpPr>
            <a:spLocks noChangeArrowheads="1"/>
          </p:cNvSpPr>
          <p:nvPr/>
        </p:nvSpPr>
        <p:spPr bwMode="auto">
          <a:xfrm>
            <a:off x="0" y="3286125"/>
            <a:ext cx="9144000" cy="0"/>
          </a:xfrm>
          <a:prstGeom prst="rect">
            <a:avLst/>
          </a:prstGeom>
          <a:noFill/>
          <a:ln w="9525">
            <a:noFill/>
            <a:miter lim="800000"/>
            <a:headEnd/>
            <a:tailEnd/>
          </a:ln>
        </p:spPr>
        <p:txBody>
          <a:bodyPr wrap="none" anchor="ctr">
            <a:spAutoFit/>
          </a:bodyPr>
          <a:lstStyle/>
          <a:p>
            <a:endParaRPr lang="es-ES"/>
          </a:p>
        </p:txBody>
      </p:sp>
      <p:sp>
        <p:nvSpPr>
          <p:cNvPr id="10251" name="Rectangle 2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s-ES"/>
          </a:p>
        </p:txBody>
      </p:sp>
      <p:sp>
        <p:nvSpPr>
          <p:cNvPr id="10252" name="Rectangle 27"/>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s-ES"/>
          </a:p>
        </p:txBody>
      </p:sp>
      <p:sp>
        <p:nvSpPr>
          <p:cNvPr id="10253" name="Rectangle 29"/>
          <p:cNvSpPr>
            <a:spLocks noChangeArrowheads="1"/>
          </p:cNvSpPr>
          <p:nvPr/>
        </p:nvSpPr>
        <p:spPr bwMode="auto">
          <a:xfrm>
            <a:off x="0" y="3252788"/>
            <a:ext cx="9144000" cy="0"/>
          </a:xfrm>
          <a:prstGeom prst="rect">
            <a:avLst/>
          </a:prstGeom>
          <a:noFill/>
          <a:ln w="9525">
            <a:noFill/>
            <a:miter lim="800000"/>
            <a:headEnd/>
            <a:tailEnd/>
          </a:ln>
        </p:spPr>
        <p:txBody>
          <a:bodyPr wrap="none" anchor="ctr">
            <a:spAutoFit/>
          </a:bodyPr>
          <a:lstStyle/>
          <a:p>
            <a:endParaRPr lang="es-ES"/>
          </a:p>
        </p:txBody>
      </p:sp>
      <p:grpSp>
        <p:nvGrpSpPr>
          <p:cNvPr id="2" name="Group 34"/>
          <p:cNvGrpSpPr>
            <a:grpSpLocks/>
          </p:cNvGrpSpPr>
          <p:nvPr/>
        </p:nvGrpSpPr>
        <p:grpSpPr bwMode="auto">
          <a:xfrm>
            <a:off x="4524403" y="785794"/>
            <a:ext cx="3976687" cy="1784350"/>
            <a:chOff x="2779" y="754"/>
            <a:chExt cx="2505" cy="1124"/>
          </a:xfrm>
        </p:grpSpPr>
        <p:sp>
          <p:nvSpPr>
            <p:cNvPr id="10260" name="Line 18"/>
            <p:cNvSpPr>
              <a:spLocks noChangeShapeType="1"/>
            </p:cNvSpPr>
            <p:nvPr/>
          </p:nvSpPr>
          <p:spPr bwMode="auto">
            <a:xfrm flipV="1">
              <a:off x="3152" y="1337"/>
              <a:ext cx="1814" cy="0"/>
            </a:xfrm>
            <a:prstGeom prst="line">
              <a:avLst/>
            </a:prstGeom>
            <a:noFill/>
            <a:ln w="38100">
              <a:solidFill>
                <a:schemeClr val="tx1"/>
              </a:solidFill>
              <a:prstDash val="dash"/>
              <a:round/>
              <a:headEnd/>
              <a:tailEnd/>
            </a:ln>
          </p:spPr>
          <p:txBody>
            <a:bodyPr/>
            <a:lstStyle/>
            <a:p>
              <a:endParaRPr lang="es-ES"/>
            </a:p>
          </p:txBody>
        </p:sp>
        <p:grpSp>
          <p:nvGrpSpPr>
            <p:cNvPr id="4" name="Group 13"/>
            <p:cNvGrpSpPr>
              <a:grpSpLocks/>
            </p:cNvGrpSpPr>
            <p:nvPr/>
          </p:nvGrpSpPr>
          <p:grpSpPr bwMode="auto">
            <a:xfrm>
              <a:off x="2792" y="1138"/>
              <a:ext cx="318" cy="363"/>
              <a:chOff x="793" y="1434"/>
              <a:chExt cx="318" cy="363"/>
            </a:xfrm>
          </p:grpSpPr>
          <p:sp>
            <p:nvSpPr>
              <p:cNvPr id="10267" name="Oval 4"/>
              <p:cNvSpPr>
                <a:spLocks noChangeArrowheads="1"/>
              </p:cNvSpPr>
              <p:nvPr/>
            </p:nvSpPr>
            <p:spPr bwMode="auto">
              <a:xfrm>
                <a:off x="793" y="1434"/>
                <a:ext cx="318" cy="363"/>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s-ES"/>
              </a:p>
            </p:txBody>
          </p:sp>
          <p:grpSp>
            <p:nvGrpSpPr>
              <p:cNvPr id="5" name="Group 10"/>
              <p:cNvGrpSpPr>
                <a:grpSpLocks/>
              </p:cNvGrpSpPr>
              <p:nvPr/>
            </p:nvGrpSpPr>
            <p:grpSpPr bwMode="auto">
              <a:xfrm>
                <a:off x="811" y="1466"/>
                <a:ext cx="272" cy="272"/>
                <a:chOff x="2336" y="2795"/>
                <a:chExt cx="272" cy="272"/>
              </a:xfrm>
            </p:grpSpPr>
            <p:sp>
              <p:nvSpPr>
                <p:cNvPr id="10277" name="Line 7"/>
                <p:cNvSpPr>
                  <a:spLocks noChangeShapeType="1"/>
                </p:cNvSpPr>
                <p:nvPr/>
              </p:nvSpPr>
              <p:spPr bwMode="auto">
                <a:xfrm>
                  <a:off x="2336" y="2931"/>
                  <a:ext cx="272" cy="0"/>
                </a:xfrm>
                <a:prstGeom prst="line">
                  <a:avLst/>
                </a:prstGeom>
                <a:noFill/>
                <a:ln w="57150">
                  <a:solidFill>
                    <a:schemeClr val="bg1"/>
                  </a:solidFill>
                  <a:round/>
                  <a:headEnd/>
                  <a:tailEnd/>
                </a:ln>
              </p:spPr>
              <p:txBody>
                <a:bodyPr/>
                <a:lstStyle/>
                <a:p>
                  <a:endParaRPr lang="es-ES"/>
                </a:p>
              </p:txBody>
            </p:sp>
            <p:sp>
              <p:nvSpPr>
                <p:cNvPr id="10278" name="Line 9"/>
                <p:cNvSpPr>
                  <a:spLocks noChangeShapeType="1"/>
                </p:cNvSpPr>
                <p:nvPr/>
              </p:nvSpPr>
              <p:spPr bwMode="auto">
                <a:xfrm rot="-5400000">
                  <a:off x="2336" y="2931"/>
                  <a:ext cx="272" cy="0"/>
                </a:xfrm>
                <a:prstGeom prst="line">
                  <a:avLst/>
                </a:prstGeom>
                <a:noFill/>
                <a:ln w="57150">
                  <a:solidFill>
                    <a:schemeClr val="bg1"/>
                  </a:solidFill>
                  <a:round/>
                  <a:headEnd/>
                  <a:tailEnd/>
                </a:ln>
              </p:spPr>
              <p:txBody>
                <a:bodyPr/>
                <a:lstStyle/>
                <a:p>
                  <a:endParaRPr lang="es-ES"/>
                </a:p>
              </p:txBody>
            </p:sp>
          </p:grpSp>
        </p:grpSp>
        <p:grpSp>
          <p:nvGrpSpPr>
            <p:cNvPr id="6" name="Group 14"/>
            <p:cNvGrpSpPr>
              <a:grpSpLocks/>
            </p:cNvGrpSpPr>
            <p:nvPr/>
          </p:nvGrpSpPr>
          <p:grpSpPr bwMode="auto">
            <a:xfrm>
              <a:off x="4958" y="1152"/>
              <a:ext cx="318" cy="363"/>
              <a:chOff x="1973" y="1389"/>
              <a:chExt cx="318" cy="363"/>
            </a:xfrm>
          </p:grpSpPr>
          <p:sp>
            <p:nvSpPr>
              <p:cNvPr id="10265" name="Oval 5"/>
              <p:cNvSpPr>
                <a:spLocks noChangeArrowheads="1"/>
              </p:cNvSpPr>
              <p:nvPr/>
            </p:nvSpPr>
            <p:spPr bwMode="auto">
              <a:xfrm>
                <a:off x="1973" y="1389"/>
                <a:ext cx="318" cy="363"/>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s-ES"/>
              </a:p>
            </p:txBody>
          </p:sp>
          <p:sp>
            <p:nvSpPr>
              <p:cNvPr id="10272" name="Line 11"/>
              <p:cNvSpPr>
                <a:spLocks noChangeShapeType="1"/>
              </p:cNvSpPr>
              <p:nvPr/>
            </p:nvSpPr>
            <p:spPr bwMode="auto">
              <a:xfrm>
                <a:off x="2018" y="1570"/>
                <a:ext cx="227" cy="0"/>
              </a:xfrm>
              <a:prstGeom prst="line">
                <a:avLst/>
              </a:prstGeom>
              <a:noFill/>
              <a:ln w="57150">
                <a:solidFill>
                  <a:srgbClr val="FF0000"/>
                </a:solidFill>
                <a:round/>
                <a:headEnd/>
                <a:tailEnd/>
              </a:ln>
            </p:spPr>
            <p:txBody>
              <a:bodyPr/>
              <a:lstStyle/>
              <a:p>
                <a:endParaRPr lang="es-ES"/>
              </a:p>
            </p:txBody>
          </p:sp>
        </p:grpSp>
        <p:grpSp>
          <p:nvGrpSpPr>
            <p:cNvPr id="7" name="Group 16"/>
            <p:cNvGrpSpPr>
              <a:grpSpLocks/>
            </p:cNvGrpSpPr>
            <p:nvPr/>
          </p:nvGrpSpPr>
          <p:grpSpPr bwMode="auto">
            <a:xfrm>
              <a:off x="3832" y="1201"/>
              <a:ext cx="318" cy="288"/>
              <a:chOff x="1581" y="3057"/>
              <a:chExt cx="318" cy="288"/>
            </a:xfrm>
          </p:grpSpPr>
          <p:sp>
            <p:nvSpPr>
              <p:cNvPr id="3" name="Oval 12"/>
              <p:cNvSpPr>
                <a:spLocks noChangeArrowheads="1"/>
              </p:cNvSpPr>
              <p:nvPr/>
            </p:nvSpPr>
            <p:spPr bwMode="auto">
              <a:xfrm>
                <a:off x="1610" y="3113"/>
                <a:ext cx="181" cy="181"/>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defRPr/>
                </a:pPr>
                <a:endParaRPr lang="es-ES"/>
              </a:p>
            </p:txBody>
          </p:sp>
          <p:sp>
            <p:nvSpPr>
              <p:cNvPr id="10268" name="Text Box 15"/>
              <p:cNvSpPr txBox="1">
                <a:spLocks noChangeArrowheads="1"/>
              </p:cNvSpPr>
              <p:nvPr/>
            </p:nvSpPr>
            <p:spPr bwMode="auto">
              <a:xfrm>
                <a:off x="1581" y="3057"/>
                <a:ext cx="318" cy="288"/>
              </a:xfrm>
              <a:prstGeom prst="rect">
                <a:avLst/>
              </a:prstGeom>
              <a:noFill/>
              <a:ln w="9525">
                <a:noFill/>
                <a:miter lim="800000"/>
                <a:headEnd/>
                <a:tailEnd/>
              </a:ln>
            </p:spPr>
            <p:txBody>
              <a:bodyPr>
                <a:spAutoFit/>
              </a:bodyPr>
              <a:lstStyle/>
              <a:p>
                <a:pPr>
                  <a:spcBef>
                    <a:spcPct val="50000"/>
                  </a:spcBef>
                </a:pPr>
                <a:r>
                  <a:rPr lang="es-ES">
                    <a:solidFill>
                      <a:schemeClr val="bg1"/>
                    </a:solidFill>
                  </a:rPr>
                  <a:t>+</a:t>
                </a:r>
              </a:p>
            </p:txBody>
          </p:sp>
        </p:grpSp>
        <p:graphicFrame>
          <p:nvGraphicFramePr>
            <p:cNvPr id="10243" name="Object 20"/>
            <p:cNvGraphicFramePr>
              <a:graphicFrameLocks noChangeAspect="1"/>
            </p:cNvGraphicFramePr>
            <p:nvPr/>
          </p:nvGraphicFramePr>
          <p:xfrm>
            <a:off x="3288" y="793"/>
            <a:ext cx="312" cy="544"/>
          </p:xfrm>
          <a:graphic>
            <a:graphicData uri="http://schemas.openxmlformats.org/presentationml/2006/ole">
              <mc:AlternateContent xmlns:mc="http://schemas.openxmlformats.org/markup-compatibility/2006">
                <mc:Choice xmlns:v="urn:schemas-microsoft-com:vml" Requires="v">
                  <p:oleObj spid="_x0000_s7422" name="Ecuación" r:id="rId3" imgW="126720" imgH="215640" progId="Equation.3">
                    <p:embed/>
                  </p:oleObj>
                </mc:Choice>
                <mc:Fallback>
                  <p:oleObj name="Ecuación" r:id="rId3" imgW="1267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 y="793"/>
                          <a:ext cx="312" cy="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22"/>
            <p:cNvGraphicFramePr>
              <a:graphicFrameLocks noChangeAspect="1"/>
            </p:cNvGraphicFramePr>
            <p:nvPr/>
          </p:nvGraphicFramePr>
          <p:xfrm>
            <a:off x="4358" y="754"/>
            <a:ext cx="393" cy="607"/>
          </p:xfrm>
          <a:graphic>
            <a:graphicData uri="http://schemas.openxmlformats.org/presentationml/2006/ole">
              <mc:AlternateContent xmlns:mc="http://schemas.openxmlformats.org/markup-compatibility/2006">
                <mc:Choice xmlns:v="urn:schemas-microsoft-com:vml" Requires="v">
                  <p:oleObj spid="_x0000_s7423" name="Ecuación" r:id="rId5" imgW="139680" imgH="215640" progId="Equation.3">
                    <p:embed/>
                  </p:oleObj>
                </mc:Choice>
                <mc:Fallback>
                  <p:oleObj name="Ecuación" r:id="rId5" imgW="1396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8" y="754"/>
                          <a:ext cx="393" cy="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24"/>
            <p:cNvGraphicFramePr>
              <a:graphicFrameLocks noChangeAspect="1"/>
            </p:cNvGraphicFramePr>
            <p:nvPr/>
          </p:nvGraphicFramePr>
          <p:xfrm>
            <a:off x="4941" y="1424"/>
            <a:ext cx="343" cy="454"/>
          </p:xfrm>
          <a:graphic>
            <a:graphicData uri="http://schemas.openxmlformats.org/presentationml/2006/ole">
              <mc:AlternateContent xmlns:mc="http://schemas.openxmlformats.org/markup-compatibility/2006">
                <mc:Choice xmlns:v="urn:schemas-microsoft-com:vml" Requires="v">
                  <p:oleObj spid="_x0000_s7424" name="Ecuación" r:id="rId7" imgW="164885" imgH="215619" progId="Equation.3">
                    <p:embed/>
                  </p:oleObj>
                </mc:Choice>
                <mc:Fallback>
                  <p:oleObj name="Ecuación" r:id="rId7" imgW="164885" imgH="21561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1" y="1424"/>
                          <a:ext cx="343" cy="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6" name="Object 26"/>
            <p:cNvGraphicFramePr>
              <a:graphicFrameLocks noChangeAspect="1"/>
            </p:cNvGraphicFramePr>
            <p:nvPr/>
          </p:nvGraphicFramePr>
          <p:xfrm>
            <a:off x="2779" y="1368"/>
            <a:ext cx="322" cy="454"/>
          </p:xfrm>
          <a:graphic>
            <a:graphicData uri="http://schemas.openxmlformats.org/presentationml/2006/ole">
              <mc:AlternateContent xmlns:mc="http://schemas.openxmlformats.org/markup-compatibility/2006">
                <mc:Choice xmlns:v="urn:schemas-microsoft-com:vml" Requires="v">
                  <p:oleObj spid="_x0000_s7425" name="Ecuación" r:id="rId9" imgW="152268" imgH="215713" progId="Equation.3">
                    <p:embed/>
                  </p:oleObj>
                </mc:Choice>
                <mc:Fallback>
                  <p:oleObj name="Ecuación" r:id="rId9" imgW="152268" imgH="21571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9" y="1368"/>
                          <a:ext cx="322" cy="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28"/>
            <p:cNvGraphicFramePr>
              <a:graphicFrameLocks noChangeAspect="1"/>
            </p:cNvGraphicFramePr>
            <p:nvPr/>
          </p:nvGraphicFramePr>
          <p:xfrm>
            <a:off x="3801" y="1350"/>
            <a:ext cx="352" cy="453"/>
          </p:xfrm>
          <a:graphic>
            <a:graphicData uri="http://schemas.openxmlformats.org/presentationml/2006/ole">
              <mc:AlternateContent xmlns:mc="http://schemas.openxmlformats.org/markup-compatibility/2006">
                <mc:Choice xmlns:v="urn:schemas-microsoft-com:vml" Requires="v">
                  <p:oleObj spid="_x0000_s7426" name="Ecuación" r:id="rId11" imgW="177480" imgH="228600" progId="Equation.3">
                    <p:embed/>
                  </p:oleObj>
                </mc:Choice>
                <mc:Fallback>
                  <p:oleObj name="Ecuación" r:id="rId11" imgW="17748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01" y="1350"/>
                          <a:ext cx="352" cy="4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4" name="Text Box 30"/>
            <p:cNvSpPr txBox="1">
              <a:spLocks noChangeArrowheads="1"/>
            </p:cNvSpPr>
            <p:nvPr/>
          </p:nvSpPr>
          <p:spPr bwMode="auto">
            <a:xfrm>
              <a:off x="3801" y="810"/>
              <a:ext cx="408" cy="404"/>
            </a:xfrm>
            <a:prstGeom prst="rect">
              <a:avLst/>
            </a:prstGeom>
            <a:noFill/>
            <a:ln w="9525">
              <a:noFill/>
              <a:miter lim="800000"/>
              <a:headEnd/>
              <a:tailEnd/>
            </a:ln>
          </p:spPr>
          <p:txBody>
            <a:bodyPr>
              <a:spAutoFit/>
            </a:bodyPr>
            <a:lstStyle/>
            <a:p>
              <a:pPr>
                <a:spcBef>
                  <a:spcPct val="50000"/>
                </a:spcBef>
              </a:pPr>
              <a:r>
                <a:rPr lang="es-ES" sz="3600"/>
                <a:t>Z</a:t>
              </a:r>
            </a:p>
          </p:txBody>
        </p:sp>
      </p:grpSp>
      <p:sp>
        <p:nvSpPr>
          <p:cNvPr id="10255" name="Rectangle 32"/>
          <p:cNvSpPr>
            <a:spLocks noChangeArrowheads="1"/>
          </p:cNvSpPr>
          <p:nvPr/>
        </p:nvSpPr>
        <p:spPr bwMode="auto">
          <a:xfrm>
            <a:off x="0" y="2524125"/>
            <a:ext cx="9144000" cy="0"/>
          </a:xfrm>
          <a:prstGeom prst="rect">
            <a:avLst/>
          </a:prstGeom>
          <a:noFill/>
          <a:ln w="9525">
            <a:noFill/>
            <a:miter lim="800000"/>
            <a:headEnd/>
            <a:tailEnd/>
          </a:ln>
        </p:spPr>
        <p:txBody>
          <a:bodyPr wrap="none" anchor="ctr">
            <a:spAutoFit/>
          </a:bodyPr>
          <a:lstStyle/>
          <a:p>
            <a:endParaRPr lang="es-ES"/>
          </a:p>
        </p:txBody>
      </p:sp>
      <p:grpSp>
        <p:nvGrpSpPr>
          <p:cNvPr id="31" name="30 Grupo"/>
          <p:cNvGrpSpPr/>
          <p:nvPr/>
        </p:nvGrpSpPr>
        <p:grpSpPr>
          <a:xfrm>
            <a:off x="428596" y="2643182"/>
            <a:ext cx="7308523" cy="3911199"/>
            <a:chOff x="763939" y="2571744"/>
            <a:chExt cx="7308523" cy="3911199"/>
          </a:xfrm>
        </p:grpSpPr>
        <p:sp>
          <p:nvSpPr>
            <p:cNvPr id="10257" name="Rectangle 33"/>
            <p:cNvSpPr>
              <a:spLocks noChangeArrowheads="1"/>
            </p:cNvSpPr>
            <p:nvPr/>
          </p:nvSpPr>
          <p:spPr bwMode="auto">
            <a:xfrm>
              <a:off x="763939" y="5000636"/>
              <a:ext cx="4736755" cy="148230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s-ES"/>
            </a:p>
          </p:txBody>
        </p:sp>
        <p:graphicFrame>
          <p:nvGraphicFramePr>
            <p:cNvPr id="10242" name="Object 31"/>
            <p:cNvGraphicFramePr>
              <a:graphicFrameLocks noChangeAspect="1"/>
            </p:cNvGraphicFramePr>
            <p:nvPr/>
          </p:nvGraphicFramePr>
          <p:xfrm>
            <a:off x="810673" y="2571744"/>
            <a:ext cx="7261789" cy="3642455"/>
          </p:xfrm>
          <a:graphic>
            <a:graphicData uri="http://schemas.openxmlformats.org/presentationml/2006/ole">
              <mc:AlternateContent xmlns:mc="http://schemas.openxmlformats.org/markup-compatibility/2006">
                <mc:Choice xmlns:v="urn:schemas-microsoft-com:vml" Requires="v">
                  <p:oleObj spid="_x0000_s7427" name="Ecuación" r:id="rId13" imgW="2705040" imgH="1295280" progId="Equation.3">
                    <p:embed/>
                  </p:oleObj>
                </mc:Choice>
                <mc:Fallback>
                  <p:oleObj name="Ecuación" r:id="rId13" imgW="2705040" imgH="12952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0673" y="2571744"/>
                          <a:ext cx="7261789" cy="36424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33" name="Picture 8" descr="Pencil"/>
          <p:cNvPicPr>
            <a:picLocks noChangeAspect="1" noChangeArrowheads="1" noCrop="1"/>
          </p:cNvPicPr>
          <p:nvPr/>
        </p:nvPicPr>
        <p:blipFill>
          <a:blip r:embed="rId15"/>
          <a:srcRect/>
          <a:stretch>
            <a:fillRect/>
          </a:stretch>
        </p:blipFill>
        <p:spPr bwMode="auto">
          <a:xfrm>
            <a:off x="8312150" y="214313"/>
            <a:ext cx="617538" cy="1233487"/>
          </a:xfrm>
          <a:prstGeom prst="rect">
            <a:avLst/>
          </a:prstGeom>
          <a:noFill/>
          <a:ln w="9525">
            <a:noFill/>
            <a:miter lim="800000"/>
            <a:headEnd/>
            <a:tailEnd/>
          </a:ln>
        </p:spPr>
      </p:pic>
    </p:spTree>
    <p:extLst>
      <p:ext uri="{BB962C8B-B14F-4D97-AF65-F5344CB8AC3E}">
        <p14:creationId xmlns:p14="http://schemas.microsoft.com/office/powerpoint/2010/main" val="406659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circle(in)">
                                      <p:cBhvr>
                                        <p:cTn id="7" dur="2000"/>
                                        <p:tgtEl>
                                          <p:spTgt spid="17427"/>
                                        </p:tgtEl>
                                      </p:cBhvr>
                                    </p:animEffect>
                                  </p:childTnLst>
                                </p:cTn>
                              </p:par>
                              <p:par>
                                <p:cTn id="8" presetID="18" presetClass="entr" presetSubtype="1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par>
                          <p:cTn id="11" fill="hold">
                            <p:stCondLst>
                              <p:cond delay="2000"/>
                            </p:stCondLst>
                            <p:childTnLst>
                              <p:par>
                                <p:cTn id="12" presetID="8" presetClass="entr" presetSubtype="16"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diamond(in)">
                                      <p:cBhvr>
                                        <p:cTn id="14" dur="2000"/>
                                        <p:tgtEl>
                                          <p:spTgt spid="31"/>
                                        </p:tgtEl>
                                      </p:cBhvr>
                                    </p:animEffect>
                                  </p:childTnLst>
                                </p:cTn>
                              </p:par>
                              <p:par>
                                <p:cTn id="15" presetID="26"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145">
                                          <p:stCondLst>
                                            <p:cond delay="0"/>
                                          </p:stCondLst>
                                        </p:cTn>
                                        <p:tgtEl>
                                          <p:spTgt spid="33"/>
                                        </p:tgtEl>
                                      </p:cBhvr>
                                    </p:animEffect>
                                    <p:anim calcmode="lin" valueType="num">
                                      <p:cBhvr>
                                        <p:cTn id="18" dur="456"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9" dur="166"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0" dur="166" tmFilter="0, 0; 0.125,0.2665; 0.25,0.4; 0.375,0.465; 0.5,0.5;  0.625,0.535; 0.75,0.6; 0.875,0.7335; 1,1">
                                          <p:stCondLst>
                                            <p:cond delay="166"/>
                                          </p:stCondLst>
                                        </p:cTn>
                                        <p:tgtEl>
                                          <p:spTgt spid="33"/>
                                        </p:tgtEl>
                                        <p:attrNameLst>
                                          <p:attrName>ppt_y</p:attrName>
                                        </p:attrNameLst>
                                      </p:cBhvr>
                                      <p:tavLst>
                                        <p:tav tm="0" fmla="#ppt_y-sin(pi*$)/9">
                                          <p:val>
                                            <p:fltVal val="0"/>
                                          </p:val>
                                        </p:tav>
                                        <p:tav tm="100000">
                                          <p:val>
                                            <p:fltVal val="1"/>
                                          </p:val>
                                        </p:tav>
                                      </p:tavLst>
                                    </p:anim>
                                    <p:anim calcmode="lin" valueType="num">
                                      <p:cBhvr>
                                        <p:cTn id="21" dur="83" tmFilter="0, 0; 0.125,0.2665; 0.25,0.4; 0.375,0.465; 0.5,0.5;  0.625,0.535; 0.75,0.6; 0.875,0.7335; 1,1">
                                          <p:stCondLst>
                                            <p:cond delay="331"/>
                                          </p:stCondLst>
                                        </p:cTn>
                                        <p:tgtEl>
                                          <p:spTgt spid="33"/>
                                        </p:tgtEl>
                                        <p:attrNameLst>
                                          <p:attrName>ppt_y</p:attrName>
                                        </p:attrNameLst>
                                      </p:cBhvr>
                                      <p:tavLst>
                                        <p:tav tm="0" fmla="#ppt_y-sin(pi*$)/27">
                                          <p:val>
                                            <p:fltVal val="0"/>
                                          </p:val>
                                        </p:tav>
                                        <p:tav tm="100000">
                                          <p:val>
                                            <p:fltVal val="1"/>
                                          </p:val>
                                        </p:tav>
                                      </p:tavLst>
                                    </p:anim>
                                    <p:anim calcmode="lin" valueType="num">
                                      <p:cBhvr>
                                        <p:cTn id="22" dur="41" tmFilter="0, 0; 0.125,0.2665; 0.25,0.4; 0.375,0.465; 0.5,0.5;  0.625,0.535; 0.75,0.6; 0.875,0.7335; 1,1">
                                          <p:stCondLst>
                                            <p:cond delay="414"/>
                                          </p:stCondLst>
                                        </p:cTn>
                                        <p:tgtEl>
                                          <p:spTgt spid="33"/>
                                        </p:tgtEl>
                                        <p:attrNameLst>
                                          <p:attrName>ppt_y</p:attrName>
                                        </p:attrNameLst>
                                      </p:cBhvr>
                                      <p:tavLst>
                                        <p:tav tm="0" fmla="#ppt_y-sin(pi*$)/81">
                                          <p:val>
                                            <p:fltVal val="0"/>
                                          </p:val>
                                        </p:tav>
                                        <p:tav tm="100000">
                                          <p:val>
                                            <p:fltVal val="1"/>
                                          </p:val>
                                        </p:tav>
                                      </p:tavLst>
                                    </p:anim>
                                    <p:animScale>
                                      <p:cBhvr>
                                        <p:cTn id="23" dur="7">
                                          <p:stCondLst>
                                            <p:cond delay="162"/>
                                          </p:stCondLst>
                                        </p:cTn>
                                        <p:tgtEl>
                                          <p:spTgt spid="33"/>
                                        </p:tgtEl>
                                      </p:cBhvr>
                                      <p:to x="100000" y="60000"/>
                                    </p:animScale>
                                    <p:animScale>
                                      <p:cBhvr>
                                        <p:cTn id="24" dur="41" decel="50000">
                                          <p:stCondLst>
                                            <p:cond delay="169"/>
                                          </p:stCondLst>
                                        </p:cTn>
                                        <p:tgtEl>
                                          <p:spTgt spid="33"/>
                                        </p:tgtEl>
                                      </p:cBhvr>
                                      <p:to x="100000" y="100000"/>
                                    </p:animScale>
                                    <p:animScale>
                                      <p:cBhvr>
                                        <p:cTn id="25" dur="7">
                                          <p:stCondLst>
                                            <p:cond delay="328"/>
                                          </p:stCondLst>
                                        </p:cTn>
                                        <p:tgtEl>
                                          <p:spTgt spid="33"/>
                                        </p:tgtEl>
                                      </p:cBhvr>
                                      <p:to x="100000" y="80000"/>
                                    </p:animScale>
                                    <p:animScale>
                                      <p:cBhvr>
                                        <p:cTn id="26" dur="41" decel="50000">
                                          <p:stCondLst>
                                            <p:cond delay="335"/>
                                          </p:stCondLst>
                                        </p:cTn>
                                        <p:tgtEl>
                                          <p:spTgt spid="33"/>
                                        </p:tgtEl>
                                      </p:cBhvr>
                                      <p:to x="100000" y="100000"/>
                                    </p:animScale>
                                    <p:animScale>
                                      <p:cBhvr>
                                        <p:cTn id="27" dur="7">
                                          <p:stCondLst>
                                            <p:cond delay="410"/>
                                          </p:stCondLst>
                                        </p:cTn>
                                        <p:tgtEl>
                                          <p:spTgt spid="33"/>
                                        </p:tgtEl>
                                      </p:cBhvr>
                                      <p:to x="100000" y="90000"/>
                                    </p:animScale>
                                    <p:animScale>
                                      <p:cBhvr>
                                        <p:cTn id="28" dur="41" decel="50000">
                                          <p:stCondLst>
                                            <p:cond delay="417"/>
                                          </p:stCondLst>
                                        </p:cTn>
                                        <p:tgtEl>
                                          <p:spTgt spid="33"/>
                                        </p:tgtEl>
                                      </p:cBhvr>
                                      <p:to x="100000" y="100000"/>
                                    </p:animScale>
                                    <p:animScale>
                                      <p:cBhvr>
                                        <p:cTn id="29" dur="7">
                                          <p:stCondLst>
                                            <p:cond delay="452"/>
                                          </p:stCondLst>
                                        </p:cTn>
                                        <p:tgtEl>
                                          <p:spTgt spid="33"/>
                                        </p:tgtEl>
                                      </p:cBhvr>
                                      <p:to x="100000" y="95000"/>
                                    </p:animScale>
                                    <p:animScale>
                                      <p:cBhvr>
                                        <p:cTn id="30" dur="41" decel="50000">
                                          <p:stCondLst>
                                            <p:cond delay="458"/>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88925" y="2286000"/>
            <a:ext cx="8569325" cy="3046988"/>
          </a:xfrm>
          <a:prstGeom prst="rect">
            <a:avLst/>
          </a:prstGeom>
          <a:noFill/>
          <a:ln w="9525">
            <a:noFill/>
            <a:miter lim="800000"/>
            <a:headEnd/>
            <a:tailEnd/>
          </a:ln>
        </p:spPr>
        <p:txBody>
          <a:bodyPr>
            <a:spAutoFit/>
          </a:bodyPr>
          <a:lstStyle/>
          <a:p>
            <a:pPr algn="just">
              <a:buFont typeface="Wingdings" pitchFamily="2" charset="2"/>
              <a:buChar char="v"/>
            </a:pPr>
            <a:r>
              <a:rPr lang="es-ES" sz="2400" dirty="0"/>
              <a:t> Sustituyendo  (2) en (1), se demuestra que el potencial eléctrico es cero.</a:t>
            </a:r>
          </a:p>
          <a:p>
            <a:pPr algn="just"/>
            <a:endParaRPr lang="es-ES" sz="2400" dirty="0"/>
          </a:p>
          <a:p>
            <a:pPr algn="just">
              <a:buFont typeface="Wingdings" pitchFamily="2" charset="2"/>
              <a:buChar char="v"/>
            </a:pPr>
            <a:r>
              <a:rPr lang="es-ES" sz="2400" dirty="0"/>
              <a:t> Necesitamos la diferencia de potencial eléctrico entre dos puntos (a y b) ubicados en el campo eléctrico. </a:t>
            </a:r>
          </a:p>
          <a:p>
            <a:pPr algn="just"/>
            <a:endParaRPr lang="es-ES" sz="2400" dirty="0"/>
          </a:p>
          <a:p>
            <a:pPr algn="just">
              <a:buFont typeface="Wingdings" pitchFamily="2" charset="2"/>
              <a:buChar char="v"/>
            </a:pPr>
            <a:r>
              <a:rPr lang="es-ES" sz="2400" dirty="0"/>
              <a:t> Para mover la carga de prueba desde (a) hasta (b) se realiza un trabajo entre esto dos puntos por lo que se define como:</a:t>
            </a:r>
          </a:p>
        </p:txBody>
      </p:sp>
      <p:sp>
        <p:nvSpPr>
          <p:cNvPr id="18437" name="WordArt 5" descr="Mármol blanco"/>
          <p:cNvSpPr>
            <a:spLocks noChangeArrowheads="1" noChangeShapeType="1" noTextEdit="1"/>
          </p:cNvSpPr>
          <p:nvPr/>
        </p:nvSpPr>
        <p:spPr bwMode="auto">
          <a:xfrm>
            <a:off x="1476375" y="71438"/>
            <a:ext cx="6248400"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s-ES" sz="3600" kern="10" dirty="0">
                <a:ln w="9525">
                  <a:round/>
                  <a:headEnd/>
                  <a:tailEnd/>
                </a:ln>
                <a:solidFill>
                  <a:srgbClr val="C00000"/>
                </a:solidFill>
                <a:latin typeface="Arial Black"/>
              </a:rPr>
              <a:t>Potencial Eléctrico (</a:t>
            </a:r>
            <a:r>
              <a:rPr lang="es-ES" sz="3600" kern="10" dirty="0" err="1">
                <a:ln w="9525">
                  <a:round/>
                  <a:headEnd/>
                  <a:tailEnd/>
                </a:ln>
                <a:solidFill>
                  <a:srgbClr val="C00000"/>
                </a:solidFill>
                <a:latin typeface="Arial Black"/>
              </a:rPr>
              <a:t>Vp</a:t>
            </a:r>
            <a:r>
              <a:rPr lang="es-ES" sz="3600" kern="10" dirty="0">
                <a:ln w="9525">
                  <a:round/>
                  <a:headEnd/>
                  <a:tailEnd/>
                </a:ln>
                <a:solidFill>
                  <a:srgbClr val="C00000"/>
                </a:solidFill>
                <a:latin typeface="Arial Black"/>
              </a:rPr>
              <a:t>): </a:t>
            </a:r>
          </a:p>
        </p:txBody>
      </p:sp>
      <p:grpSp>
        <p:nvGrpSpPr>
          <p:cNvPr id="2" name="3 Grupo"/>
          <p:cNvGrpSpPr>
            <a:grpSpLocks/>
          </p:cNvGrpSpPr>
          <p:nvPr/>
        </p:nvGrpSpPr>
        <p:grpSpPr bwMode="auto">
          <a:xfrm>
            <a:off x="895350" y="785813"/>
            <a:ext cx="1747838" cy="1143000"/>
            <a:chOff x="252413" y="2420938"/>
            <a:chExt cx="2247885" cy="1293814"/>
          </a:xfrm>
        </p:grpSpPr>
        <p:sp>
          <p:nvSpPr>
            <p:cNvPr id="5" name="Rectangle 10"/>
            <p:cNvSpPr>
              <a:spLocks noChangeArrowheads="1"/>
            </p:cNvSpPr>
            <p:nvPr/>
          </p:nvSpPr>
          <p:spPr bwMode="auto">
            <a:xfrm>
              <a:off x="252413" y="2420938"/>
              <a:ext cx="2247885" cy="129381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s-ES"/>
            </a:p>
          </p:txBody>
        </p:sp>
        <p:graphicFrame>
          <p:nvGraphicFramePr>
            <p:cNvPr id="11268" name="Object 4"/>
            <p:cNvGraphicFramePr>
              <a:graphicFrameLocks noChangeAspect="1"/>
            </p:cNvGraphicFramePr>
            <p:nvPr/>
          </p:nvGraphicFramePr>
          <p:xfrm>
            <a:off x="396876" y="2492375"/>
            <a:ext cx="1938338" cy="1150937"/>
          </p:xfrm>
          <a:graphic>
            <a:graphicData uri="http://schemas.openxmlformats.org/presentationml/2006/ole">
              <mc:AlternateContent xmlns:mc="http://schemas.openxmlformats.org/markup-compatibility/2006">
                <mc:Choice xmlns:v="urn:schemas-microsoft-com:vml" Requires="v">
                  <p:oleObj spid="_x0000_s8320" name="Ecuación" r:id="rId3" imgW="774364" imgH="457002" progId="Equation.3">
                    <p:embed/>
                  </p:oleObj>
                </mc:Choice>
                <mc:Fallback>
                  <p:oleObj name="Ecuación" r:id="rId3" imgW="774364" imgH="45700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6" y="2492375"/>
                          <a:ext cx="1938338" cy="1150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35"/>
          <p:cNvGrpSpPr>
            <a:grpSpLocks/>
          </p:cNvGrpSpPr>
          <p:nvPr/>
        </p:nvGrpSpPr>
        <p:grpSpPr bwMode="auto">
          <a:xfrm>
            <a:off x="4322763" y="722313"/>
            <a:ext cx="3535362" cy="1063625"/>
            <a:chOff x="1219" y="2520"/>
            <a:chExt cx="2812" cy="725"/>
          </a:xfrm>
        </p:grpSpPr>
        <p:sp>
          <p:nvSpPr>
            <p:cNvPr id="8" name="Rectangle 33"/>
            <p:cNvSpPr>
              <a:spLocks noChangeArrowheads="1"/>
            </p:cNvSpPr>
            <p:nvPr/>
          </p:nvSpPr>
          <p:spPr bwMode="auto">
            <a:xfrm>
              <a:off x="1219" y="2565"/>
              <a:ext cx="2812" cy="6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s-ES"/>
            </a:p>
          </p:txBody>
        </p:sp>
        <p:graphicFrame>
          <p:nvGraphicFramePr>
            <p:cNvPr id="11267" name="Object 31"/>
            <p:cNvGraphicFramePr>
              <a:graphicFrameLocks noChangeAspect="1"/>
            </p:cNvGraphicFramePr>
            <p:nvPr/>
          </p:nvGraphicFramePr>
          <p:xfrm>
            <a:off x="1241" y="2520"/>
            <a:ext cx="2651" cy="690"/>
          </p:xfrm>
          <a:graphic>
            <a:graphicData uri="http://schemas.openxmlformats.org/presentationml/2006/ole">
              <mc:AlternateContent xmlns:mc="http://schemas.openxmlformats.org/markup-compatibility/2006">
                <mc:Choice xmlns:v="urn:schemas-microsoft-com:vml" Requires="v">
                  <p:oleObj spid="_x0000_s8321" name="Ecuación" r:id="rId5" imgW="1663560" imgH="431640" progId="Equation.3">
                    <p:embed/>
                  </p:oleObj>
                </mc:Choice>
                <mc:Fallback>
                  <p:oleObj name="Ecuación" r:id="rId5" imgW="166356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1" y="2520"/>
                          <a:ext cx="2651" cy="6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12"/>
          <p:cNvGrpSpPr>
            <a:grpSpLocks/>
          </p:cNvGrpSpPr>
          <p:nvPr/>
        </p:nvGrpSpPr>
        <p:grpSpPr bwMode="auto">
          <a:xfrm>
            <a:off x="4000500" y="5500688"/>
            <a:ext cx="5000625" cy="1143000"/>
            <a:chOff x="1020" y="2886"/>
            <a:chExt cx="3901" cy="907"/>
          </a:xfrm>
          <a:solidFill>
            <a:schemeClr val="accent1">
              <a:lumMod val="20000"/>
              <a:lumOff val="80000"/>
            </a:schemeClr>
          </a:solidFill>
        </p:grpSpPr>
        <p:sp>
          <p:nvSpPr>
            <p:cNvPr id="11" name="Rectangle 11"/>
            <p:cNvSpPr>
              <a:spLocks noChangeArrowheads="1"/>
            </p:cNvSpPr>
            <p:nvPr/>
          </p:nvSpPr>
          <p:spPr bwMode="auto">
            <a:xfrm>
              <a:off x="1020" y="2886"/>
              <a:ext cx="3901" cy="907"/>
            </a:xfrm>
            <a:prstGeom prst="rect">
              <a:avLst/>
            </a:prstGeom>
            <a:grp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endParaRPr lang="es-ES"/>
            </a:p>
          </p:txBody>
        </p:sp>
        <p:graphicFrame>
          <p:nvGraphicFramePr>
            <p:cNvPr id="11266" name="Object 9"/>
            <p:cNvGraphicFramePr>
              <a:graphicFrameLocks noChangeAspect="1"/>
            </p:cNvGraphicFramePr>
            <p:nvPr/>
          </p:nvGraphicFramePr>
          <p:xfrm>
            <a:off x="1066" y="2886"/>
            <a:ext cx="3628" cy="766"/>
          </p:xfrm>
          <a:graphic>
            <a:graphicData uri="http://schemas.openxmlformats.org/presentationml/2006/ole">
              <mc:AlternateContent xmlns:mc="http://schemas.openxmlformats.org/markup-compatibility/2006">
                <mc:Choice xmlns:v="urn:schemas-microsoft-com:vml" Requires="v">
                  <p:oleObj spid="_x0000_s8322" name="Ecuación" r:id="rId7" imgW="2032000" imgH="431800" progId="Equation.3">
                    <p:embed/>
                  </p:oleObj>
                </mc:Choice>
                <mc:Fallback>
                  <p:oleObj name="Ecuación" r:id="rId7" imgW="20320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 y="2886"/>
                          <a:ext cx="3628" cy="7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3" name="Picture 8" descr="Pencil"/>
          <p:cNvPicPr>
            <a:picLocks noChangeAspect="1" noChangeArrowheads="1" noCrop="1"/>
          </p:cNvPicPr>
          <p:nvPr/>
        </p:nvPicPr>
        <p:blipFill>
          <a:blip r:embed="rId9"/>
          <a:srcRect/>
          <a:stretch>
            <a:fillRect/>
          </a:stretch>
        </p:blipFill>
        <p:spPr bwMode="auto">
          <a:xfrm>
            <a:off x="8312150" y="214313"/>
            <a:ext cx="617538" cy="1233487"/>
          </a:xfrm>
          <a:prstGeom prst="rect">
            <a:avLst/>
          </a:prstGeom>
          <a:noFill/>
          <a:ln w="9525">
            <a:noFill/>
            <a:miter lim="800000"/>
            <a:headEnd/>
            <a:tailEnd/>
          </a:ln>
        </p:spPr>
      </p:pic>
    </p:spTree>
    <p:extLst>
      <p:ext uri="{BB962C8B-B14F-4D97-AF65-F5344CB8AC3E}">
        <p14:creationId xmlns:p14="http://schemas.microsoft.com/office/powerpoint/2010/main" val="153942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circle(in)">
                                      <p:cBhvr>
                                        <p:cTn id="7" dur="2000"/>
                                        <p:tgtEl>
                                          <p:spTgt spid="18437"/>
                                        </p:tgtEl>
                                      </p:cBhvr>
                                    </p:animEffect>
                                  </p:childTnLst>
                                </p:cTn>
                              </p:par>
                              <p:par>
                                <p:cTn id="8" presetID="26"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290">
                                          <p:stCondLst>
                                            <p:cond delay="0"/>
                                          </p:stCondLst>
                                        </p:cTn>
                                        <p:tgtEl>
                                          <p:spTgt spid="2"/>
                                        </p:tgtEl>
                                      </p:cBhvr>
                                    </p:animEffect>
                                    <p:anim calcmode="lin" valueType="num">
                                      <p:cBhvr>
                                        <p:cTn id="11"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4"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5"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6" dur="13">
                                          <p:stCondLst>
                                            <p:cond delay="325"/>
                                          </p:stCondLst>
                                        </p:cTn>
                                        <p:tgtEl>
                                          <p:spTgt spid="2"/>
                                        </p:tgtEl>
                                      </p:cBhvr>
                                      <p:to x="100000" y="60000"/>
                                    </p:animScale>
                                    <p:animScale>
                                      <p:cBhvr>
                                        <p:cTn id="17" dur="83" decel="50000">
                                          <p:stCondLst>
                                            <p:cond delay="338"/>
                                          </p:stCondLst>
                                        </p:cTn>
                                        <p:tgtEl>
                                          <p:spTgt spid="2"/>
                                        </p:tgtEl>
                                      </p:cBhvr>
                                      <p:to x="100000" y="100000"/>
                                    </p:animScale>
                                    <p:animScale>
                                      <p:cBhvr>
                                        <p:cTn id="18" dur="13">
                                          <p:stCondLst>
                                            <p:cond delay="656"/>
                                          </p:stCondLst>
                                        </p:cTn>
                                        <p:tgtEl>
                                          <p:spTgt spid="2"/>
                                        </p:tgtEl>
                                      </p:cBhvr>
                                      <p:to x="100000" y="80000"/>
                                    </p:animScale>
                                    <p:animScale>
                                      <p:cBhvr>
                                        <p:cTn id="19" dur="83" decel="50000">
                                          <p:stCondLst>
                                            <p:cond delay="669"/>
                                          </p:stCondLst>
                                        </p:cTn>
                                        <p:tgtEl>
                                          <p:spTgt spid="2"/>
                                        </p:tgtEl>
                                      </p:cBhvr>
                                      <p:to x="100000" y="100000"/>
                                    </p:animScale>
                                    <p:animScale>
                                      <p:cBhvr>
                                        <p:cTn id="20" dur="13">
                                          <p:stCondLst>
                                            <p:cond delay="821"/>
                                          </p:stCondLst>
                                        </p:cTn>
                                        <p:tgtEl>
                                          <p:spTgt spid="2"/>
                                        </p:tgtEl>
                                      </p:cBhvr>
                                      <p:to x="100000" y="90000"/>
                                    </p:animScale>
                                    <p:animScale>
                                      <p:cBhvr>
                                        <p:cTn id="21" dur="83" decel="50000">
                                          <p:stCondLst>
                                            <p:cond delay="834"/>
                                          </p:stCondLst>
                                        </p:cTn>
                                        <p:tgtEl>
                                          <p:spTgt spid="2"/>
                                        </p:tgtEl>
                                      </p:cBhvr>
                                      <p:to x="100000" y="100000"/>
                                    </p:animScale>
                                    <p:animScale>
                                      <p:cBhvr>
                                        <p:cTn id="22" dur="13">
                                          <p:stCondLst>
                                            <p:cond delay="904"/>
                                          </p:stCondLst>
                                        </p:cTn>
                                        <p:tgtEl>
                                          <p:spTgt spid="2"/>
                                        </p:tgtEl>
                                      </p:cBhvr>
                                      <p:to x="100000" y="95000"/>
                                    </p:animScale>
                                    <p:animScale>
                                      <p:cBhvr>
                                        <p:cTn id="23" dur="83" decel="50000">
                                          <p:stCondLst>
                                            <p:cond delay="917"/>
                                          </p:stCondLst>
                                        </p:cTn>
                                        <p:tgtEl>
                                          <p:spTgt spid="2"/>
                                        </p:tgtEl>
                                      </p:cBhvr>
                                      <p:to x="100000" y="100000"/>
                                    </p:animScale>
                                  </p:childTnLst>
                                </p:cTn>
                              </p:par>
                              <p:par>
                                <p:cTn id="24" presetID="26"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290">
                                          <p:stCondLst>
                                            <p:cond delay="0"/>
                                          </p:stCondLst>
                                        </p:cTn>
                                        <p:tgtEl>
                                          <p:spTgt spid="3"/>
                                        </p:tgtEl>
                                      </p:cBhvr>
                                    </p:animEffect>
                                    <p:anim calcmode="lin" valueType="num">
                                      <p:cBhvr>
                                        <p:cTn id="27"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30"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31"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32" dur="13">
                                          <p:stCondLst>
                                            <p:cond delay="325"/>
                                          </p:stCondLst>
                                        </p:cTn>
                                        <p:tgtEl>
                                          <p:spTgt spid="3"/>
                                        </p:tgtEl>
                                      </p:cBhvr>
                                      <p:to x="100000" y="60000"/>
                                    </p:animScale>
                                    <p:animScale>
                                      <p:cBhvr>
                                        <p:cTn id="33" dur="83" decel="50000">
                                          <p:stCondLst>
                                            <p:cond delay="338"/>
                                          </p:stCondLst>
                                        </p:cTn>
                                        <p:tgtEl>
                                          <p:spTgt spid="3"/>
                                        </p:tgtEl>
                                      </p:cBhvr>
                                      <p:to x="100000" y="100000"/>
                                    </p:animScale>
                                    <p:animScale>
                                      <p:cBhvr>
                                        <p:cTn id="34" dur="13">
                                          <p:stCondLst>
                                            <p:cond delay="656"/>
                                          </p:stCondLst>
                                        </p:cTn>
                                        <p:tgtEl>
                                          <p:spTgt spid="3"/>
                                        </p:tgtEl>
                                      </p:cBhvr>
                                      <p:to x="100000" y="80000"/>
                                    </p:animScale>
                                    <p:animScale>
                                      <p:cBhvr>
                                        <p:cTn id="35" dur="83" decel="50000">
                                          <p:stCondLst>
                                            <p:cond delay="669"/>
                                          </p:stCondLst>
                                        </p:cTn>
                                        <p:tgtEl>
                                          <p:spTgt spid="3"/>
                                        </p:tgtEl>
                                      </p:cBhvr>
                                      <p:to x="100000" y="100000"/>
                                    </p:animScale>
                                    <p:animScale>
                                      <p:cBhvr>
                                        <p:cTn id="36" dur="13">
                                          <p:stCondLst>
                                            <p:cond delay="821"/>
                                          </p:stCondLst>
                                        </p:cTn>
                                        <p:tgtEl>
                                          <p:spTgt spid="3"/>
                                        </p:tgtEl>
                                      </p:cBhvr>
                                      <p:to x="100000" y="90000"/>
                                    </p:animScale>
                                    <p:animScale>
                                      <p:cBhvr>
                                        <p:cTn id="37" dur="83" decel="50000">
                                          <p:stCondLst>
                                            <p:cond delay="834"/>
                                          </p:stCondLst>
                                        </p:cTn>
                                        <p:tgtEl>
                                          <p:spTgt spid="3"/>
                                        </p:tgtEl>
                                      </p:cBhvr>
                                      <p:to x="100000" y="100000"/>
                                    </p:animScale>
                                    <p:animScale>
                                      <p:cBhvr>
                                        <p:cTn id="38" dur="13">
                                          <p:stCondLst>
                                            <p:cond delay="904"/>
                                          </p:stCondLst>
                                        </p:cTn>
                                        <p:tgtEl>
                                          <p:spTgt spid="3"/>
                                        </p:tgtEl>
                                      </p:cBhvr>
                                      <p:to x="100000" y="95000"/>
                                    </p:animScale>
                                    <p:animScale>
                                      <p:cBhvr>
                                        <p:cTn id="39" dur="83" decel="50000">
                                          <p:stCondLst>
                                            <p:cond delay="917"/>
                                          </p:stCondLst>
                                        </p:cTn>
                                        <p:tgtEl>
                                          <p:spTgt spid="3"/>
                                        </p:tgtEl>
                                      </p:cBhvr>
                                      <p:to x="100000" y="100000"/>
                                    </p:animScale>
                                  </p:childTnLst>
                                </p:cTn>
                              </p:par>
                            </p:childTnLst>
                          </p:cTn>
                        </p:par>
                        <p:par>
                          <p:cTn id="40" fill="hold">
                            <p:stCondLst>
                              <p:cond delay="2000"/>
                            </p:stCondLst>
                            <p:childTnLst>
                              <p:par>
                                <p:cTn id="41" presetID="20" presetClass="entr" presetSubtype="0" fill="hold" nodeType="afterEffect">
                                  <p:stCondLst>
                                    <p:cond delay="0"/>
                                  </p:stCondLst>
                                  <p:childTnLst>
                                    <p:set>
                                      <p:cBhvr>
                                        <p:cTn id="42" dur="1" fill="hold">
                                          <p:stCondLst>
                                            <p:cond delay="0"/>
                                          </p:stCondLst>
                                        </p:cTn>
                                        <p:tgtEl>
                                          <p:spTgt spid="18436">
                                            <p:txEl>
                                              <p:pRg st="0" end="0"/>
                                            </p:txEl>
                                          </p:spTgt>
                                        </p:tgtEl>
                                        <p:attrNameLst>
                                          <p:attrName>style.visibility</p:attrName>
                                        </p:attrNameLst>
                                      </p:cBhvr>
                                      <p:to>
                                        <p:strVal val="visible"/>
                                      </p:to>
                                    </p:set>
                                    <p:animEffect transition="in" filter="wedge">
                                      <p:cBhvr>
                                        <p:cTn id="43" dur="1000"/>
                                        <p:tgtEl>
                                          <p:spTgt spid="1843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nodeType="clickEffect">
                                  <p:stCondLst>
                                    <p:cond delay="0"/>
                                  </p:stCondLst>
                                  <p:childTnLst>
                                    <p:set>
                                      <p:cBhvr>
                                        <p:cTn id="47" dur="1" fill="hold">
                                          <p:stCondLst>
                                            <p:cond delay="0"/>
                                          </p:stCondLst>
                                        </p:cTn>
                                        <p:tgtEl>
                                          <p:spTgt spid="18436">
                                            <p:txEl>
                                              <p:pRg st="2" end="2"/>
                                            </p:txEl>
                                          </p:spTgt>
                                        </p:tgtEl>
                                        <p:attrNameLst>
                                          <p:attrName>style.visibility</p:attrName>
                                        </p:attrNameLst>
                                      </p:cBhvr>
                                      <p:to>
                                        <p:strVal val="visible"/>
                                      </p:to>
                                    </p:set>
                                    <p:animEffect transition="in" filter="wedge">
                                      <p:cBhvr>
                                        <p:cTn id="48" dur="1000"/>
                                        <p:tgtEl>
                                          <p:spTgt spid="18436">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nodeType="clickEffect">
                                  <p:stCondLst>
                                    <p:cond delay="0"/>
                                  </p:stCondLst>
                                  <p:childTnLst>
                                    <p:set>
                                      <p:cBhvr>
                                        <p:cTn id="52" dur="1" fill="hold">
                                          <p:stCondLst>
                                            <p:cond delay="0"/>
                                          </p:stCondLst>
                                        </p:cTn>
                                        <p:tgtEl>
                                          <p:spTgt spid="18436">
                                            <p:txEl>
                                              <p:pRg st="4" end="4"/>
                                            </p:txEl>
                                          </p:spTgt>
                                        </p:tgtEl>
                                        <p:attrNameLst>
                                          <p:attrName>style.visibility</p:attrName>
                                        </p:attrNameLst>
                                      </p:cBhvr>
                                      <p:to>
                                        <p:strVal val="visible"/>
                                      </p:to>
                                    </p:set>
                                    <p:animEffect transition="in" filter="wedge">
                                      <p:cBhvr>
                                        <p:cTn id="53" dur="2000"/>
                                        <p:tgtEl>
                                          <p:spTgt spid="18436">
                                            <p:txEl>
                                              <p:pRg st="4" end="4"/>
                                            </p:txEl>
                                          </p:spTgt>
                                        </p:tgtEl>
                                      </p:cBhvr>
                                    </p:animEffect>
                                  </p:childTnLst>
                                </p:cTn>
                              </p:par>
                            </p:childTnLst>
                          </p:cTn>
                        </p:par>
                        <p:par>
                          <p:cTn id="54" fill="hold">
                            <p:stCondLst>
                              <p:cond delay="2000"/>
                            </p:stCondLst>
                            <p:childTnLst>
                              <p:par>
                                <p:cTn id="55" presetID="26" presetClass="entr" presetSubtype="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290">
                                          <p:stCondLst>
                                            <p:cond delay="0"/>
                                          </p:stCondLst>
                                        </p:cTn>
                                        <p:tgtEl>
                                          <p:spTgt spid="4"/>
                                        </p:tgtEl>
                                      </p:cBhvr>
                                    </p:animEffect>
                                    <p:anim calcmode="lin" valueType="num">
                                      <p:cBhvr>
                                        <p:cTn id="5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6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6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63" dur="13">
                                          <p:stCondLst>
                                            <p:cond delay="325"/>
                                          </p:stCondLst>
                                        </p:cTn>
                                        <p:tgtEl>
                                          <p:spTgt spid="4"/>
                                        </p:tgtEl>
                                      </p:cBhvr>
                                      <p:to x="100000" y="60000"/>
                                    </p:animScale>
                                    <p:animScale>
                                      <p:cBhvr>
                                        <p:cTn id="64" dur="83" decel="50000">
                                          <p:stCondLst>
                                            <p:cond delay="338"/>
                                          </p:stCondLst>
                                        </p:cTn>
                                        <p:tgtEl>
                                          <p:spTgt spid="4"/>
                                        </p:tgtEl>
                                      </p:cBhvr>
                                      <p:to x="100000" y="100000"/>
                                    </p:animScale>
                                    <p:animScale>
                                      <p:cBhvr>
                                        <p:cTn id="65" dur="13">
                                          <p:stCondLst>
                                            <p:cond delay="656"/>
                                          </p:stCondLst>
                                        </p:cTn>
                                        <p:tgtEl>
                                          <p:spTgt spid="4"/>
                                        </p:tgtEl>
                                      </p:cBhvr>
                                      <p:to x="100000" y="80000"/>
                                    </p:animScale>
                                    <p:animScale>
                                      <p:cBhvr>
                                        <p:cTn id="66" dur="83" decel="50000">
                                          <p:stCondLst>
                                            <p:cond delay="669"/>
                                          </p:stCondLst>
                                        </p:cTn>
                                        <p:tgtEl>
                                          <p:spTgt spid="4"/>
                                        </p:tgtEl>
                                      </p:cBhvr>
                                      <p:to x="100000" y="100000"/>
                                    </p:animScale>
                                    <p:animScale>
                                      <p:cBhvr>
                                        <p:cTn id="67" dur="13">
                                          <p:stCondLst>
                                            <p:cond delay="821"/>
                                          </p:stCondLst>
                                        </p:cTn>
                                        <p:tgtEl>
                                          <p:spTgt spid="4"/>
                                        </p:tgtEl>
                                      </p:cBhvr>
                                      <p:to x="100000" y="90000"/>
                                    </p:animScale>
                                    <p:animScale>
                                      <p:cBhvr>
                                        <p:cTn id="68" dur="83" decel="50000">
                                          <p:stCondLst>
                                            <p:cond delay="834"/>
                                          </p:stCondLst>
                                        </p:cTn>
                                        <p:tgtEl>
                                          <p:spTgt spid="4"/>
                                        </p:tgtEl>
                                      </p:cBhvr>
                                      <p:to x="100000" y="100000"/>
                                    </p:animScale>
                                    <p:animScale>
                                      <p:cBhvr>
                                        <p:cTn id="69" dur="13">
                                          <p:stCondLst>
                                            <p:cond delay="904"/>
                                          </p:stCondLst>
                                        </p:cTn>
                                        <p:tgtEl>
                                          <p:spTgt spid="4"/>
                                        </p:tgtEl>
                                      </p:cBhvr>
                                      <p:to x="100000" y="95000"/>
                                    </p:animScale>
                                    <p:animScale>
                                      <p:cBhvr>
                                        <p:cTn id="70" dur="83" decel="50000">
                                          <p:stCondLst>
                                            <p:cond delay="917"/>
                                          </p:stCondLst>
                                        </p:cTn>
                                        <p:tgtEl>
                                          <p:spTgt spid="4"/>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down)">
                                      <p:cBhvr>
                                        <p:cTn id="73" dur="145">
                                          <p:stCondLst>
                                            <p:cond delay="0"/>
                                          </p:stCondLst>
                                        </p:cTn>
                                        <p:tgtEl>
                                          <p:spTgt spid="13"/>
                                        </p:tgtEl>
                                      </p:cBhvr>
                                    </p:animEffect>
                                    <p:anim calcmode="lin" valueType="num">
                                      <p:cBhvr>
                                        <p:cTn id="74"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5"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6"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77"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78"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79" dur="7">
                                          <p:stCondLst>
                                            <p:cond delay="162"/>
                                          </p:stCondLst>
                                        </p:cTn>
                                        <p:tgtEl>
                                          <p:spTgt spid="13"/>
                                        </p:tgtEl>
                                      </p:cBhvr>
                                      <p:to x="100000" y="60000"/>
                                    </p:animScale>
                                    <p:animScale>
                                      <p:cBhvr>
                                        <p:cTn id="80" dur="41" decel="50000">
                                          <p:stCondLst>
                                            <p:cond delay="169"/>
                                          </p:stCondLst>
                                        </p:cTn>
                                        <p:tgtEl>
                                          <p:spTgt spid="13"/>
                                        </p:tgtEl>
                                      </p:cBhvr>
                                      <p:to x="100000" y="100000"/>
                                    </p:animScale>
                                    <p:animScale>
                                      <p:cBhvr>
                                        <p:cTn id="81" dur="7">
                                          <p:stCondLst>
                                            <p:cond delay="328"/>
                                          </p:stCondLst>
                                        </p:cTn>
                                        <p:tgtEl>
                                          <p:spTgt spid="13"/>
                                        </p:tgtEl>
                                      </p:cBhvr>
                                      <p:to x="100000" y="80000"/>
                                    </p:animScale>
                                    <p:animScale>
                                      <p:cBhvr>
                                        <p:cTn id="82" dur="41" decel="50000">
                                          <p:stCondLst>
                                            <p:cond delay="335"/>
                                          </p:stCondLst>
                                        </p:cTn>
                                        <p:tgtEl>
                                          <p:spTgt spid="13"/>
                                        </p:tgtEl>
                                      </p:cBhvr>
                                      <p:to x="100000" y="100000"/>
                                    </p:animScale>
                                    <p:animScale>
                                      <p:cBhvr>
                                        <p:cTn id="83" dur="7">
                                          <p:stCondLst>
                                            <p:cond delay="410"/>
                                          </p:stCondLst>
                                        </p:cTn>
                                        <p:tgtEl>
                                          <p:spTgt spid="13"/>
                                        </p:tgtEl>
                                      </p:cBhvr>
                                      <p:to x="100000" y="90000"/>
                                    </p:animScale>
                                    <p:animScale>
                                      <p:cBhvr>
                                        <p:cTn id="84" dur="41" decel="50000">
                                          <p:stCondLst>
                                            <p:cond delay="417"/>
                                          </p:stCondLst>
                                        </p:cTn>
                                        <p:tgtEl>
                                          <p:spTgt spid="13"/>
                                        </p:tgtEl>
                                      </p:cBhvr>
                                      <p:to x="100000" y="100000"/>
                                    </p:animScale>
                                    <p:animScale>
                                      <p:cBhvr>
                                        <p:cTn id="85" dur="7">
                                          <p:stCondLst>
                                            <p:cond delay="452"/>
                                          </p:stCondLst>
                                        </p:cTn>
                                        <p:tgtEl>
                                          <p:spTgt spid="13"/>
                                        </p:tgtEl>
                                      </p:cBhvr>
                                      <p:to x="100000" y="95000"/>
                                    </p:animScale>
                                    <p:animScale>
                                      <p:cBhvr>
                                        <p:cTn id="86" dur="41" decel="50000">
                                          <p:stCondLst>
                                            <p:cond delay="458"/>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WordArt 14" descr="Mármol blanco"/>
          <p:cNvSpPr>
            <a:spLocks noChangeArrowheads="1" noChangeShapeType="1" noTextEdit="1"/>
          </p:cNvSpPr>
          <p:nvPr/>
        </p:nvSpPr>
        <p:spPr bwMode="auto">
          <a:xfrm>
            <a:off x="785813" y="214313"/>
            <a:ext cx="7929562" cy="59531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s-ES" sz="3600" kern="10" dirty="0">
                <a:ln w="9525">
                  <a:round/>
                  <a:headEnd/>
                  <a:tailEnd/>
                </a:ln>
                <a:solidFill>
                  <a:srgbClr val="C00000"/>
                </a:solidFill>
                <a:latin typeface="Arial Black"/>
              </a:rPr>
              <a:t>Potencial Eléctrico (</a:t>
            </a:r>
            <a:r>
              <a:rPr lang="es-ES" sz="3600" kern="10" dirty="0" err="1">
                <a:ln w="9525">
                  <a:round/>
                  <a:headEnd/>
                  <a:tailEnd/>
                </a:ln>
                <a:solidFill>
                  <a:srgbClr val="C00000"/>
                </a:solidFill>
                <a:latin typeface="Arial Black"/>
              </a:rPr>
              <a:t>Vp</a:t>
            </a:r>
            <a:r>
              <a:rPr lang="es-ES" sz="3600" kern="10" dirty="0">
                <a:ln w="9525">
                  <a:round/>
                  <a:headEnd/>
                  <a:tailEnd/>
                </a:ln>
                <a:solidFill>
                  <a:srgbClr val="C00000"/>
                </a:solidFill>
                <a:latin typeface="Arial Black"/>
              </a:rPr>
              <a:t>): </a:t>
            </a:r>
          </a:p>
        </p:txBody>
      </p:sp>
      <p:sp>
        <p:nvSpPr>
          <p:cNvPr id="19471" name="Text Box 15"/>
          <p:cNvSpPr txBox="1">
            <a:spLocks noChangeArrowheads="1"/>
          </p:cNvSpPr>
          <p:nvPr/>
        </p:nvSpPr>
        <p:spPr bwMode="auto">
          <a:xfrm>
            <a:off x="271492" y="1000108"/>
            <a:ext cx="8586788" cy="2923877"/>
          </a:xfrm>
          <a:prstGeom prst="rect">
            <a:avLst/>
          </a:prstGeom>
          <a:solidFill>
            <a:schemeClr val="accent1">
              <a:lumMod val="20000"/>
              <a:lumOff val="80000"/>
            </a:schemeClr>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spcBef>
                <a:spcPct val="50000"/>
              </a:spcBef>
            </a:pPr>
            <a:r>
              <a:rPr lang="es-ES" sz="4000" b="1" dirty="0">
                <a:solidFill>
                  <a:schemeClr val="tx1"/>
                </a:solidFill>
              </a:rPr>
              <a:t>Conclusión:</a:t>
            </a:r>
          </a:p>
          <a:p>
            <a:pPr algn="just">
              <a:spcBef>
                <a:spcPct val="50000"/>
              </a:spcBef>
            </a:pPr>
            <a:r>
              <a:rPr lang="es-ES" sz="3200" dirty="0">
                <a:solidFill>
                  <a:schemeClr val="tx1"/>
                </a:solidFill>
              </a:rPr>
              <a:t>Tanto la diferencia de energía potencial (ΔU) como la diferencia de potencial eléctrico (ΔV) no depende de la trayectoria seguida, sino de la posición final e inicial.</a:t>
            </a:r>
          </a:p>
        </p:txBody>
      </p:sp>
      <p:grpSp>
        <p:nvGrpSpPr>
          <p:cNvPr id="2" name="Group 12"/>
          <p:cNvGrpSpPr>
            <a:grpSpLocks/>
          </p:cNvGrpSpPr>
          <p:nvPr/>
        </p:nvGrpSpPr>
        <p:grpSpPr bwMode="auto">
          <a:xfrm>
            <a:off x="1693248" y="4429132"/>
            <a:ext cx="5736272" cy="1714139"/>
            <a:chOff x="143" y="3047"/>
            <a:chExt cx="4474" cy="1361"/>
          </a:xfrm>
          <a:solidFill>
            <a:schemeClr val="accent1">
              <a:lumMod val="20000"/>
              <a:lumOff val="80000"/>
            </a:schemeClr>
          </a:solidFill>
        </p:grpSpPr>
        <p:sp>
          <p:nvSpPr>
            <p:cNvPr id="14" name="Rectangle 11"/>
            <p:cNvSpPr>
              <a:spLocks noChangeArrowheads="1"/>
            </p:cNvSpPr>
            <p:nvPr/>
          </p:nvSpPr>
          <p:spPr bwMode="auto">
            <a:xfrm>
              <a:off x="143" y="3047"/>
              <a:ext cx="4474" cy="136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flatTx/>
            </a:bodyPr>
            <a:lstStyle/>
            <a:p>
              <a:pPr>
                <a:defRPr/>
              </a:pPr>
              <a:endParaRPr lang="es-ES"/>
            </a:p>
          </p:txBody>
        </p:sp>
        <p:graphicFrame>
          <p:nvGraphicFramePr>
            <p:cNvPr id="12290" name="Object 9"/>
            <p:cNvGraphicFramePr>
              <a:graphicFrameLocks noChangeAspect="1"/>
            </p:cNvGraphicFramePr>
            <p:nvPr/>
          </p:nvGraphicFramePr>
          <p:xfrm>
            <a:off x="159" y="3274"/>
            <a:ext cx="4347" cy="1021"/>
          </p:xfrm>
          <a:graphic>
            <a:graphicData uri="http://schemas.openxmlformats.org/presentationml/2006/ole">
              <mc:AlternateContent xmlns:mc="http://schemas.openxmlformats.org/markup-compatibility/2006">
                <mc:Choice xmlns:v="urn:schemas-microsoft-com:vml" Requires="v">
                  <p:oleObj spid="_x0000_s9260" name="Ecuación" r:id="rId3" imgW="1930320" imgH="457200" progId="Equation.3">
                    <p:embed/>
                  </p:oleObj>
                </mc:Choice>
                <mc:Fallback>
                  <p:oleObj name="Ecuación" r:id="rId3" imgW="193032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 y="3274"/>
                          <a:ext cx="4347" cy="10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16 Grupo"/>
          <p:cNvGrpSpPr>
            <a:grpSpLocks/>
          </p:cNvGrpSpPr>
          <p:nvPr/>
        </p:nvGrpSpPr>
        <p:grpSpPr bwMode="auto">
          <a:xfrm>
            <a:off x="6819552" y="6215082"/>
            <a:ext cx="2216944" cy="528638"/>
            <a:chOff x="3454711" y="6215082"/>
            <a:chExt cx="2217217" cy="528618"/>
          </a:xfrm>
        </p:grpSpPr>
        <p:sp>
          <p:nvSpPr>
            <p:cNvPr id="18" name="17 Rectángulo"/>
            <p:cNvSpPr/>
            <p:nvPr/>
          </p:nvSpPr>
          <p:spPr>
            <a:xfrm>
              <a:off x="3526148" y="6215082"/>
              <a:ext cx="2145779" cy="528618"/>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ES" sz="2800"/>
            </a:p>
          </p:txBody>
        </p:sp>
        <p:sp>
          <p:nvSpPr>
            <p:cNvPr id="12299" name="18 CuadroTexto"/>
            <p:cNvSpPr txBox="1">
              <a:spLocks noChangeArrowheads="1"/>
            </p:cNvSpPr>
            <p:nvPr/>
          </p:nvSpPr>
          <p:spPr bwMode="auto">
            <a:xfrm>
              <a:off x="3454711" y="6215082"/>
              <a:ext cx="2217217" cy="523200"/>
            </a:xfrm>
            <a:prstGeom prst="rect">
              <a:avLst/>
            </a:prstGeom>
            <a:noFill/>
            <a:ln w="9525">
              <a:noFill/>
              <a:miter lim="800000"/>
              <a:headEnd/>
              <a:tailEnd/>
            </a:ln>
          </p:spPr>
          <p:txBody>
            <a:bodyPr wrap="square">
              <a:spAutoFit/>
            </a:bodyPr>
            <a:lstStyle/>
            <a:p>
              <a:r>
                <a:rPr lang="es-ES" sz="2800" b="1" dirty="0"/>
                <a:t>Ecua. 13/72</a:t>
              </a:r>
            </a:p>
          </p:txBody>
        </p:sp>
      </p:grpSp>
      <p:pic>
        <p:nvPicPr>
          <p:cNvPr id="20" name="Picture 8" descr="Pencil"/>
          <p:cNvPicPr>
            <a:picLocks noChangeAspect="1" noChangeArrowheads="1" noCrop="1"/>
          </p:cNvPicPr>
          <p:nvPr/>
        </p:nvPicPr>
        <p:blipFill>
          <a:blip r:embed="rId5"/>
          <a:srcRect/>
          <a:stretch>
            <a:fillRect/>
          </a:stretch>
        </p:blipFill>
        <p:spPr bwMode="auto">
          <a:xfrm>
            <a:off x="8312150" y="4767263"/>
            <a:ext cx="617538" cy="1233487"/>
          </a:xfrm>
          <a:prstGeom prst="rect">
            <a:avLst/>
          </a:prstGeom>
          <a:noFill/>
          <a:ln w="9525">
            <a:noFill/>
            <a:miter lim="800000"/>
            <a:headEnd/>
            <a:tailEnd/>
          </a:ln>
        </p:spPr>
      </p:pic>
    </p:spTree>
    <p:extLst>
      <p:ext uri="{BB962C8B-B14F-4D97-AF65-F5344CB8AC3E}">
        <p14:creationId xmlns:p14="http://schemas.microsoft.com/office/powerpoint/2010/main" val="55215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9470"/>
                                        </p:tgtEl>
                                        <p:attrNameLst>
                                          <p:attrName>style.visibility</p:attrName>
                                        </p:attrNameLst>
                                      </p:cBhvr>
                                      <p:to>
                                        <p:strVal val="visible"/>
                                      </p:to>
                                    </p:set>
                                    <p:animEffect transition="in" filter="circle(in)">
                                      <p:cBhvr>
                                        <p:cTn id="7" dur="500"/>
                                        <p:tgtEl>
                                          <p:spTgt spid="19470"/>
                                        </p:tgtEl>
                                      </p:cBhvr>
                                    </p:animEffect>
                                  </p:childTnLst>
                                </p:cTn>
                              </p:par>
                              <p:par>
                                <p:cTn id="8" presetID="26"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145">
                                          <p:stCondLst>
                                            <p:cond delay="0"/>
                                          </p:stCondLst>
                                        </p:cTn>
                                        <p:tgtEl>
                                          <p:spTgt spid="20"/>
                                        </p:tgtEl>
                                      </p:cBhvr>
                                    </p:animEffect>
                                    <p:anim calcmode="lin" valueType="num">
                                      <p:cBhvr>
                                        <p:cTn id="11" dur="456"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2" dur="166"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3" dur="166" tmFilter="0, 0; 0.125,0.2665; 0.25,0.4; 0.375,0.465; 0.5,0.5;  0.625,0.535; 0.75,0.6; 0.875,0.7335; 1,1">
                                          <p:stCondLst>
                                            <p:cond delay="166"/>
                                          </p:stCondLst>
                                        </p:cTn>
                                        <p:tgtEl>
                                          <p:spTgt spid="20"/>
                                        </p:tgtEl>
                                        <p:attrNameLst>
                                          <p:attrName>ppt_y</p:attrName>
                                        </p:attrNameLst>
                                      </p:cBhvr>
                                      <p:tavLst>
                                        <p:tav tm="0" fmla="#ppt_y-sin(pi*$)/9">
                                          <p:val>
                                            <p:fltVal val="0"/>
                                          </p:val>
                                        </p:tav>
                                        <p:tav tm="100000">
                                          <p:val>
                                            <p:fltVal val="1"/>
                                          </p:val>
                                        </p:tav>
                                      </p:tavLst>
                                    </p:anim>
                                    <p:anim calcmode="lin" valueType="num">
                                      <p:cBhvr>
                                        <p:cTn id="14" dur="83" tmFilter="0, 0; 0.125,0.2665; 0.25,0.4; 0.375,0.465; 0.5,0.5;  0.625,0.535; 0.75,0.6; 0.875,0.7335; 1,1">
                                          <p:stCondLst>
                                            <p:cond delay="331"/>
                                          </p:stCondLst>
                                        </p:cTn>
                                        <p:tgtEl>
                                          <p:spTgt spid="20"/>
                                        </p:tgtEl>
                                        <p:attrNameLst>
                                          <p:attrName>ppt_y</p:attrName>
                                        </p:attrNameLst>
                                      </p:cBhvr>
                                      <p:tavLst>
                                        <p:tav tm="0" fmla="#ppt_y-sin(pi*$)/27">
                                          <p:val>
                                            <p:fltVal val="0"/>
                                          </p:val>
                                        </p:tav>
                                        <p:tav tm="100000">
                                          <p:val>
                                            <p:fltVal val="1"/>
                                          </p:val>
                                        </p:tav>
                                      </p:tavLst>
                                    </p:anim>
                                    <p:anim calcmode="lin" valueType="num">
                                      <p:cBhvr>
                                        <p:cTn id="15" dur="41" tmFilter="0, 0; 0.125,0.2665; 0.25,0.4; 0.375,0.465; 0.5,0.5;  0.625,0.535; 0.75,0.6; 0.875,0.7335; 1,1">
                                          <p:stCondLst>
                                            <p:cond delay="414"/>
                                          </p:stCondLst>
                                        </p:cTn>
                                        <p:tgtEl>
                                          <p:spTgt spid="20"/>
                                        </p:tgtEl>
                                        <p:attrNameLst>
                                          <p:attrName>ppt_y</p:attrName>
                                        </p:attrNameLst>
                                      </p:cBhvr>
                                      <p:tavLst>
                                        <p:tav tm="0" fmla="#ppt_y-sin(pi*$)/81">
                                          <p:val>
                                            <p:fltVal val="0"/>
                                          </p:val>
                                        </p:tav>
                                        <p:tav tm="100000">
                                          <p:val>
                                            <p:fltVal val="1"/>
                                          </p:val>
                                        </p:tav>
                                      </p:tavLst>
                                    </p:anim>
                                    <p:animScale>
                                      <p:cBhvr>
                                        <p:cTn id="16" dur="7">
                                          <p:stCondLst>
                                            <p:cond delay="162"/>
                                          </p:stCondLst>
                                        </p:cTn>
                                        <p:tgtEl>
                                          <p:spTgt spid="20"/>
                                        </p:tgtEl>
                                      </p:cBhvr>
                                      <p:to x="100000" y="60000"/>
                                    </p:animScale>
                                    <p:animScale>
                                      <p:cBhvr>
                                        <p:cTn id="17" dur="41" decel="50000">
                                          <p:stCondLst>
                                            <p:cond delay="169"/>
                                          </p:stCondLst>
                                        </p:cTn>
                                        <p:tgtEl>
                                          <p:spTgt spid="20"/>
                                        </p:tgtEl>
                                      </p:cBhvr>
                                      <p:to x="100000" y="100000"/>
                                    </p:animScale>
                                    <p:animScale>
                                      <p:cBhvr>
                                        <p:cTn id="18" dur="7">
                                          <p:stCondLst>
                                            <p:cond delay="328"/>
                                          </p:stCondLst>
                                        </p:cTn>
                                        <p:tgtEl>
                                          <p:spTgt spid="20"/>
                                        </p:tgtEl>
                                      </p:cBhvr>
                                      <p:to x="100000" y="80000"/>
                                    </p:animScale>
                                    <p:animScale>
                                      <p:cBhvr>
                                        <p:cTn id="19" dur="41" decel="50000">
                                          <p:stCondLst>
                                            <p:cond delay="335"/>
                                          </p:stCondLst>
                                        </p:cTn>
                                        <p:tgtEl>
                                          <p:spTgt spid="20"/>
                                        </p:tgtEl>
                                      </p:cBhvr>
                                      <p:to x="100000" y="100000"/>
                                    </p:animScale>
                                    <p:animScale>
                                      <p:cBhvr>
                                        <p:cTn id="20" dur="7">
                                          <p:stCondLst>
                                            <p:cond delay="410"/>
                                          </p:stCondLst>
                                        </p:cTn>
                                        <p:tgtEl>
                                          <p:spTgt spid="20"/>
                                        </p:tgtEl>
                                      </p:cBhvr>
                                      <p:to x="100000" y="90000"/>
                                    </p:animScale>
                                    <p:animScale>
                                      <p:cBhvr>
                                        <p:cTn id="21" dur="41" decel="50000">
                                          <p:stCondLst>
                                            <p:cond delay="417"/>
                                          </p:stCondLst>
                                        </p:cTn>
                                        <p:tgtEl>
                                          <p:spTgt spid="20"/>
                                        </p:tgtEl>
                                      </p:cBhvr>
                                      <p:to x="100000" y="100000"/>
                                    </p:animScale>
                                    <p:animScale>
                                      <p:cBhvr>
                                        <p:cTn id="22" dur="7">
                                          <p:stCondLst>
                                            <p:cond delay="452"/>
                                          </p:stCondLst>
                                        </p:cTn>
                                        <p:tgtEl>
                                          <p:spTgt spid="20"/>
                                        </p:tgtEl>
                                      </p:cBhvr>
                                      <p:to x="100000" y="95000"/>
                                    </p:animScale>
                                    <p:animScale>
                                      <p:cBhvr>
                                        <p:cTn id="23" dur="41" decel="50000">
                                          <p:stCondLst>
                                            <p:cond delay="458"/>
                                          </p:stCondLst>
                                        </p:cTn>
                                        <p:tgtEl>
                                          <p:spTgt spid="20"/>
                                        </p:tgtEl>
                                      </p:cBhvr>
                                      <p:to x="100000" y="100000"/>
                                    </p:animScale>
                                  </p:childTnLst>
                                </p:cTn>
                              </p:par>
                              <p:par>
                                <p:cTn id="24" presetID="26"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par>
                                <p:cTn id="40" presetID="20" presetClass="entr" presetSubtype="0" fill="hold" grpId="0" nodeType="withEffect">
                                  <p:stCondLst>
                                    <p:cond delay="0"/>
                                  </p:stCondLst>
                                  <p:childTnLst>
                                    <p:set>
                                      <p:cBhvr>
                                        <p:cTn id="41" dur="1" fill="hold">
                                          <p:stCondLst>
                                            <p:cond delay="0"/>
                                          </p:stCondLst>
                                        </p:cTn>
                                        <p:tgtEl>
                                          <p:spTgt spid="19471"/>
                                        </p:tgtEl>
                                        <p:attrNameLst>
                                          <p:attrName>style.visibility</p:attrName>
                                        </p:attrNameLst>
                                      </p:cBhvr>
                                      <p:to>
                                        <p:strVal val="visible"/>
                                      </p:to>
                                    </p:set>
                                    <p:animEffect transition="in" filter="wedge">
                                      <p:cBhvr>
                                        <p:cTn id="42" dur="2000"/>
                                        <p:tgtEl>
                                          <p:spTgt spid="19471"/>
                                        </p:tgtEl>
                                      </p:cBhvr>
                                    </p:animEffect>
                                  </p:childTnLst>
                                </p:cTn>
                              </p:par>
                            </p:childTnLst>
                          </p:cTn>
                        </p:par>
                        <p:par>
                          <p:cTn id="43" fill="hold">
                            <p:stCondLst>
                              <p:cond delay="2000"/>
                            </p:stCondLst>
                            <p:childTnLst>
                              <p:par>
                                <p:cTn id="44" presetID="26"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down)">
                                      <p:cBhvr>
                                        <p:cTn id="46" dur="580">
                                          <p:stCondLst>
                                            <p:cond delay="0"/>
                                          </p:stCondLst>
                                        </p:cTn>
                                        <p:tgtEl>
                                          <p:spTgt spid="2"/>
                                        </p:tgtEl>
                                      </p:cBhvr>
                                    </p:animEffect>
                                    <p:anim calcmode="lin" valueType="num">
                                      <p:cBhvr>
                                        <p:cTn id="4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2" dur="26">
                                          <p:stCondLst>
                                            <p:cond delay="650"/>
                                          </p:stCondLst>
                                        </p:cTn>
                                        <p:tgtEl>
                                          <p:spTgt spid="2"/>
                                        </p:tgtEl>
                                      </p:cBhvr>
                                      <p:to x="100000" y="60000"/>
                                    </p:animScale>
                                    <p:animScale>
                                      <p:cBhvr>
                                        <p:cTn id="53" dur="166" decel="50000">
                                          <p:stCondLst>
                                            <p:cond delay="676"/>
                                          </p:stCondLst>
                                        </p:cTn>
                                        <p:tgtEl>
                                          <p:spTgt spid="2"/>
                                        </p:tgtEl>
                                      </p:cBhvr>
                                      <p:to x="100000" y="100000"/>
                                    </p:animScale>
                                    <p:animScale>
                                      <p:cBhvr>
                                        <p:cTn id="54" dur="26">
                                          <p:stCondLst>
                                            <p:cond delay="1312"/>
                                          </p:stCondLst>
                                        </p:cTn>
                                        <p:tgtEl>
                                          <p:spTgt spid="2"/>
                                        </p:tgtEl>
                                      </p:cBhvr>
                                      <p:to x="100000" y="80000"/>
                                    </p:animScale>
                                    <p:animScale>
                                      <p:cBhvr>
                                        <p:cTn id="55" dur="166" decel="50000">
                                          <p:stCondLst>
                                            <p:cond delay="1338"/>
                                          </p:stCondLst>
                                        </p:cTn>
                                        <p:tgtEl>
                                          <p:spTgt spid="2"/>
                                        </p:tgtEl>
                                      </p:cBhvr>
                                      <p:to x="100000" y="100000"/>
                                    </p:animScale>
                                    <p:animScale>
                                      <p:cBhvr>
                                        <p:cTn id="56" dur="26">
                                          <p:stCondLst>
                                            <p:cond delay="1642"/>
                                          </p:stCondLst>
                                        </p:cTn>
                                        <p:tgtEl>
                                          <p:spTgt spid="2"/>
                                        </p:tgtEl>
                                      </p:cBhvr>
                                      <p:to x="100000" y="90000"/>
                                    </p:animScale>
                                    <p:animScale>
                                      <p:cBhvr>
                                        <p:cTn id="57" dur="166" decel="50000">
                                          <p:stCondLst>
                                            <p:cond delay="1668"/>
                                          </p:stCondLst>
                                        </p:cTn>
                                        <p:tgtEl>
                                          <p:spTgt spid="2"/>
                                        </p:tgtEl>
                                      </p:cBhvr>
                                      <p:to x="100000" y="100000"/>
                                    </p:animScale>
                                    <p:animScale>
                                      <p:cBhvr>
                                        <p:cTn id="58" dur="26">
                                          <p:stCondLst>
                                            <p:cond delay="1808"/>
                                          </p:stCondLst>
                                        </p:cTn>
                                        <p:tgtEl>
                                          <p:spTgt spid="2"/>
                                        </p:tgtEl>
                                      </p:cBhvr>
                                      <p:to x="100000" y="95000"/>
                                    </p:animScale>
                                    <p:animScale>
                                      <p:cBhvr>
                                        <p:cTn id="5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animBg="1"/>
      <p:bldP spid="194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14314" y="785794"/>
            <a:ext cx="8715404" cy="769441"/>
          </a:xfrm>
          <a:prstGeom prst="rect">
            <a:avLst/>
          </a:prstGeom>
          <a:noFill/>
        </p:spPr>
        <p:txBody>
          <a:bodyPr wrap="square" rtlCol="0">
            <a:spAutoFit/>
          </a:bodyPr>
          <a:lstStyle/>
          <a:p>
            <a:pPr algn="ctr"/>
            <a:r>
              <a:rPr lang="es-ES" sz="4400" b="1" dirty="0">
                <a:latin typeface="Monotype Corsiva" pitchFamily="66" charset="0"/>
                <a:cs typeface="Arial" pitchFamily="34" charset="0"/>
              </a:rPr>
              <a:t>Campo constante en el tiempo. </a:t>
            </a:r>
            <a:endParaRPr lang="es-ES" sz="4000" dirty="0">
              <a:latin typeface="Monotype Corsiva" pitchFamily="66" charset="0"/>
              <a:cs typeface="Arial" pitchFamily="34" charset="0"/>
            </a:endParaRPr>
          </a:p>
        </p:txBody>
      </p:sp>
      <p:sp>
        <p:nvSpPr>
          <p:cNvPr id="9" name="8 Rectángulo"/>
          <p:cNvSpPr/>
          <p:nvPr/>
        </p:nvSpPr>
        <p:spPr>
          <a:xfrm>
            <a:off x="3428992" y="-71462"/>
            <a:ext cx="268695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cs typeface="Arial" pitchFamily="34" charset="0"/>
              </a:rPr>
              <a:t>Tema:</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10 Rectángulo"/>
          <p:cNvSpPr/>
          <p:nvPr/>
        </p:nvSpPr>
        <p:spPr>
          <a:xfrm>
            <a:off x="1857356" y="1587989"/>
            <a:ext cx="5286412"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cap="none" spc="50" dirty="0">
                <a:ln w="11430"/>
                <a:gradFill>
                  <a:gsLst>
                    <a:gs pos="25000">
                      <a:schemeClr val="accent2">
                        <a:satMod val="155000"/>
                      </a:schemeClr>
                    </a:gs>
                    <a:gs pos="100000">
                      <a:schemeClr val="accent2">
                        <a:shade val="45000"/>
                        <a:satMod val="165000"/>
                      </a:schemeClr>
                    </a:gs>
                  </a:gsLst>
                  <a:lin ang="5400000"/>
                </a:gradFill>
                <a:latin typeface="Monotype Corsiva" pitchFamily="66" charset="0"/>
              </a:rPr>
              <a:t>Clase # 2:</a:t>
            </a:r>
            <a:endParaRPr lang="es-ES" sz="4400" b="1" cap="none" spc="50" dirty="0">
              <a:ln w="11430"/>
              <a:gradFill>
                <a:gsLst>
                  <a:gs pos="25000">
                    <a:schemeClr val="accent2">
                      <a:satMod val="155000"/>
                    </a:schemeClr>
                  </a:gs>
                  <a:gs pos="100000">
                    <a:schemeClr val="accent2">
                      <a:shade val="45000"/>
                      <a:satMod val="165000"/>
                    </a:schemeClr>
                  </a:gs>
                </a:gsLst>
                <a:lin ang="5400000"/>
              </a:gradFill>
            </a:endParaRPr>
          </a:p>
        </p:txBody>
      </p:sp>
      <p:pic>
        <p:nvPicPr>
          <p:cNvPr id="13" name="Picture 8" descr="Pencil"/>
          <p:cNvPicPr>
            <a:picLocks noChangeAspect="1" noChangeArrowheads="1" noCrop="1"/>
          </p:cNvPicPr>
          <p:nvPr/>
        </p:nvPicPr>
        <p:blipFill>
          <a:blip r:embed="rId3"/>
          <a:srcRect/>
          <a:stretch>
            <a:fillRect/>
          </a:stretch>
        </p:blipFill>
        <p:spPr bwMode="auto">
          <a:xfrm>
            <a:off x="8143900" y="357166"/>
            <a:ext cx="617538" cy="1233487"/>
          </a:xfrm>
          <a:prstGeom prst="rect">
            <a:avLst/>
          </a:prstGeom>
          <a:noFill/>
          <a:ln w="9525">
            <a:noFill/>
            <a:miter lim="800000"/>
            <a:headEnd/>
            <a:tailEnd/>
          </a:ln>
        </p:spPr>
      </p:pic>
      <p:sp>
        <p:nvSpPr>
          <p:cNvPr id="14" name="13 CuadroTexto"/>
          <p:cNvSpPr txBox="1"/>
          <p:nvPr/>
        </p:nvSpPr>
        <p:spPr>
          <a:xfrm>
            <a:off x="428596" y="2351782"/>
            <a:ext cx="8143900" cy="1077218"/>
          </a:xfrm>
          <a:prstGeom prst="rect">
            <a:avLst/>
          </a:prstGeom>
          <a:noFill/>
        </p:spPr>
        <p:txBody>
          <a:bodyPr wrap="square" rtlCol="0">
            <a:spAutoFit/>
          </a:bodyPr>
          <a:lstStyle/>
          <a:p>
            <a:pPr algn="ctr"/>
            <a:r>
              <a:rPr lang="es-ES" sz="3200" b="1" dirty="0"/>
              <a:t>Potencial eléctrico, diferencia de Potencial. Capacidad eléctrica. Aplicaciones.</a:t>
            </a:r>
          </a:p>
        </p:txBody>
      </p:sp>
      <p:sp>
        <p:nvSpPr>
          <p:cNvPr id="15" name="14 CuadroTexto"/>
          <p:cNvSpPr txBox="1"/>
          <p:nvPr/>
        </p:nvSpPr>
        <p:spPr>
          <a:xfrm>
            <a:off x="428596" y="3483494"/>
            <a:ext cx="8429684" cy="2369880"/>
          </a:xfrm>
          <a:prstGeom prst="rect">
            <a:avLst/>
          </a:prstGeom>
          <a:noFill/>
        </p:spPr>
        <p:txBody>
          <a:bodyPr wrap="square" rtlCol="0">
            <a:spAutoFit/>
          </a:bodyPr>
          <a:lstStyle/>
          <a:p>
            <a:pPr algn="ctr"/>
            <a:r>
              <a:rPr lang="es-ES" sz="3600" b="1" dirty="0"/>
              <a:t>Cuestiones de Estudio:</a:t>
            </a:r>
            <a:endParaRPr lang="es-ES" sz="3600" dirty="0"/>
          </a:p>
          <a:p>
            <a:pPr marL="342900" lvl="0" indent="-342900" algn="just">
              <a:buFont typeface="+mj-lt"/>
              <a:buAutoNum type="arabicPeriod"/>
            </a:pPr>
            <a:r>
              <a:rPr lang="es-ES" sz="2800" dirty="0"/>
              <a:t>Energía de campo eléctrico, potencial eléctrico y relación entre el campo eléctrico y el potencial.</a:t>
            </a:r>
          </a:p>
          <a:p>
            <a:pPr marL="342900" lvl="0" indent="-342900" algn="just">
              <a:buFont typeface="+mj-lt"/>
              <a:buAutoNum type="arabicPeriod"/>
            </a:pPr>
            <a:r>
              <a:rPr lang="es-ES" sz="2800" dirty="0"/>
              <a:t>Cálculo de la capacitancia.</a:t>
            </a:r>
          </a:p>
          <a:p>
            <a:pPr marL="342900" lvl="0" indent="-342900" algn="just">
              <a:buFont typeface="+mj-lt"/>
              <a:buAutoNum type="arabicPeriod"/>
            </a:pPr>
            <a:r>
              <a:rPr lang="es-ES" sz="2800" dirty="0"/>
              <a:t> Conexiones en serie y paralelo para los capacitores.</a:t>
            </a:r>
          </a:p>
        </p:txBody>
      </p:sp>
    </p:spTree>
    <p:extLst>
      <p:ext uri="{BB962C8B-B14F-4D97-AF65-F5344CB8AC3E}">
        <p14:creationId xmlns:p14="http://schemas.microsoft.com/office/powerpoint/2010/main" val="377976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45">
                                          <p:stCondLst>
                                            <p:cond delay="0"/>
                                          </p:stCondLst>
                                        </p:cTn>
                                        <p:tgtEl>
                                          <p:spTgt spid="13"/>
                                        </p:tgtEl>
                                      </p:cBhvr>
                                    </p:animEffect>
                                    <p:anim calcmode="lin" valueType="num">
                                      <p:cBhvr>
                                        <p:cTn id="8"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3" dur="7">
                                          <p:stCondLst>
                                            <p:cond delay="162"/>
                                          </p:stCondLst>
                                        </p:cTn>
                                        <p:tgtEl>
                                          <p:spTgt spid="13"/>
                                        </p:tgtEl>
                                      </p:cBhvr>
                                      <p:to x="100000" y="60000"/>
                                    </p:animScale>
                                    <p:animScale>
                                      <p:cBhvr>
                                        <p:cTn id="14" dur="41" decel="50000">
                                          <p:stCondLst>
                                            <p:cond delay="169"/>
                                          </p:stCondLst>
                                        </p:cTn>
                                        <p:tgtEl>
                                          <p:spTgt spid="13"/>
                                        </p:tgtEl>
                                      </p:cBhvr>
                                      <p:to x="100000" y="100000"/>
                                    </p:animScale>
                                    <p:animScale>
                                      <p:cBhvr>
                                        <p:cTn id="15" dur="7">
                                          <p:stCondLst>
                                            <p:cond delay="328"/>
                                          </p:stCondLst>
                                        </p:cTn>
                                        <p:tgtEl>
                                          <p:spTgt spid="13"/>
                                        </p:tgtEl>
                                      </p:cBhvr>
                                      <p:to x="100000" y="80000"/>
                                    </p:animScale>
                                    <p:animScale>
                                      <p:cBhvr>
                                        <p:cTn id="16" dur="41" decel="50000">
                                          <p:stCondLst>
                                            <p:cond delay="335"/>
                                          </p:stCondLst>
                                        </p:cTn>
                                        <p:tgtEl>
                                          <p:spTgt spid="13"/>
                                        </p:tgtEl>
                                      </p:cBhvr>
                                      <p:to x="100000" y="100000"/>
                                    </p:animScale>
                                    <p:animScale>
                                      <p:cBhvr>
                                        <p:cTn id="17" dur="7">
                                          <p:stCondLst>
                                            <p:cond delay="410"/>
                                          </p:stCondLst>
                                        </p:cTn>
                                        <p:tgtEl>
                                          <p:spTgt spid="13"/>
                                        </p:tgtEl>
                                      </p:cBhvr>
                                      <p:to x="100000" y="90000"/>
                                    </p:animScale>
                                    <p:animScale>
                                      <p:cBhvr>
                                        <p:cTn id="18" dur="41" decel="50000">
                                          <p:stCondLst>
                                            <p:cond delay="417"/>
                                          </p:stCondLst>
                                        </p:cTn>
                                        <p:tgtEl>
                                          <p:spTgt spid="13"/>
                                        </p:tgtEl>
                                      </p:cBhvr>
                                      <p:to x="100000" y="100000"/>
                                    </p:animScale>
                                    <p:animScale>
                                      <p:cBhvr>
                                        <p:cTn id="19" dur="7">
                                          <p:stCondLst>
                                            <p:cond delay="452"/>
                                          </p:stCondLst>
                                        </p:cTn>
                                        <p:tgtEl>
                                          <p:spTgt spid="13"/>
                                        </p:tgtEl>
                                      </p:cBhvr>
                                      <p:to x="100000" y="95000"/>
                                    </p:animScale>
                                    <p:animScale>
                                      <p:cBhvr>
                                        <p:cTn id="20" dur="41" decel="50000">
                                          <p:stCondLst>
                                            <p:cond delay="458"/>
                                          </p:stCondLst>
                                        </p:cTn>
                                        <p:tgtEl>
                                          <p:spTgt spid="13"/>
                                        </p:tgtEl>
                                      </p:cBhvr>
                                      <p:to x="100000" y="100000"/>
                                    </p:animScale>
                                  </p:childTnLst>
                                </p:cTn>
                              </p:par>
                              <p:par>
                                <p:cTn id="21" presetID="9"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p:stCondLst>
                              <p:cond delay="1000"/>
                            </p:stCondLst>
                            <p:childTnLst>
                              <p:par>
                                <p:cTn id="29" presetID="9"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par>
                          <p:cTn id="32" fill="hold">
                            <p:stCondLst>
                              <p:cond delay="1500"/>
                            </p:stCondLst>
                            <p:childTnLst>
                              <p:par>
                                <p:cTn id="33" presetID="2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edge">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1" name="Rectangle 11"/>
          <p:cNvSpPr>
            <a:spLocks noChangeArrowheads="1"/>
          </p:cNvSpPr>
          <p:nvPr/>
        </p:nvSpPr>
        <p:spPr bwMode="auto">
          <a:xfrm>
            <a:off x="323850" y="5167313"/>
            <a:ext cx="3240088" cy="115252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s-ES"/>
          </a:p>
        </p:txBody>
      </p:sp>
      <p:sp>
        <p:nvSpPr>
          <p:cNvPr id="20484" name="Text Box 4"/>
          <p:cNvSpPr txBox="1">
            <a:spLocks noChangeArrowheads="1"/>
          </p:cNvSpPr>
          <p:nvPr/>
        </p:nvSpPr>
        <p:spPr bwMode="auto">
          <a:xfrm>
            <a:off x="142844" y="1629779"/>
            <a:ext cx="2833676" cy="584775"/>
          </a:xfrm>
          <a:prstGeom prst="rect">
            <a:avLst/>
          </a:prstGeom>
          <a:noFill/>
          <a:ln w="9525">
            <a:noFill/>
            <a:miter lim="800000"/>
            <a:headEnd/>
            <a:tailEnd/>
          </a:ln>
        </p:spPr>
        <p:txBody>
          <a:bodyPr wrap="square">
            <a:spAutoFit/>
          </a:bodyPr>
          <a:lstStyle/>
          <a:p>
            <a:r>
              <a:rPr lang="es-ES" sz="3200" b="1" dirty="0"/>
              <a:t>Tenemos que:</a:t>
            </a:r>
          </a:p>
        </p:txBody>
      </p:sp>
      <p:sp>
        <p:nvSpPr>
          <p:cNvPr id="20485" name="WordArt 5" descr="Mármol blanco"/>
          <p:cNvSpPr>
            <a:spLocks noChangeArrowheads="1" noChangeShapeType="1" noTextEdit="1"/>
          </p:cNvSpPr>
          <p:nvPr/>
        </p:nvSpPr>
        <p:spPr bwMode="auto">
          <a:xfrm>
            <a:off x="725514" y="333375"/>
            <a:ext cx="7704138" cy="792163"/>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s-ES" sz="4000" kern="10" dirty="0">
                <a:ln w="9525">
                  <a:round/>
                  <a:headEnd/>
                  <a:tailEnd/>
                </a:ln>
                <a:solidFill>
                  <a:srgbClr val="C00000"/>
                </a:solidFill>
                <a:latin typeface="Arial Black"/>
              </a:rPr>
              <a:t>Cálculo del potencial a partir del campo:</a:t>
            </a:r>
          </a:p>
        </p:txBody>
      </p:sp>
      <p:sp>
        <p:nvSpPr>
          <p:cNvPr id="13321" name="Rectangle 7"/>
          <p:cNvSpPr>
            <a:spLocks noChangeArrowheads="1"/>
          </p:cNvSpPr>
          <p:nvPr/>
        </p:nvSpPr>
        <p:spPr bwMode="auto">
          <a:xfrm>
            <a:off x="0" y="3228975"/>
            <a:ext cx="9144000" cy="0"/>
          </a:xfrm>
          <a:prstGeom prst="rect">
            <a:avLst/>
          </a:prstGeom>
          <a:noFill/>
          <a:ln w="9525">
            <a:noFill/>
            <a:miter lim="800000"/>
            <a:headEnd/>
            <a:tailEnd/>
          </a:ln>
        </p:spPr>
        <p:txBody>
          <a:bodyPr wrap="none" anchor="ctr">
            <a:spAutoFit/>
          </a:bodyPr>
          <a:lstStyle/>
          <a:p>
            <a:endParaRPr lang="es-ES"/>
          </a:p>
        </p:txBody>
      </p:sp>
      <p:graphicFrame>
        <p:nvGraphicFramePr>
          <p:cNvPr id="20486" name="Object 6"/>
          <p:cNvGraphicFramePr>
            <a:graphicFrameLocks noChangeAspect="1"/>
          </p:cNvGraphicFramePr>
          <p:nvPr/>
        </p:nvGraphicFramePr>
        <p:xfrm>
          <a:off x="2732088" y="1495425"/>
          <a:ext cx="5940425" cy="903288"/>
        </p:xfrm>
        <a:graphic>
          <a:graphicData uri="http://schemas.openxmlformats.org/presentationml/2006/ole">
            <mc:AlternateContent xmlns:mc="http://schemas.openxmlformats.org/markup-compatibility/2006">
              <mc:Choice xmlns:v="urn:schemas-microsoft-com:vml" Requires="v">
                <p:oleObj spid="_x0000_s10326" name="Ecuación" r:id="rId3" imgW="2184400" imgH="330200" progId="Equation.3">
                  <p:embed/>
                </p:oleObj>
              </mc:Choice>
              <mc:Fallback>
                <p:oleObj name="Ecuación" r:id="rId3" imgW="2184400" imgH="330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2088" y="1495425"/>
                        <a:ext cx="5940425" cy="90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8" name="Text Box 8"/>
          <p:cNvSpPr txBox="1">
            <a:spLocks noChangeArrowheads="1"/>
          </p:cNvSpPr>
          <p:nvPr/>
        </p:nvSpPr>
        <p:spPr bwMode="auto">
          <a:xfrm>
            <a:off x="2643174" y="2928934"/>
            <a:ext cx="4044939" cy="646331"/>
          </a:xfrm>
          <a:prstGeom prst="rect">
            <a:avLst/>
          </a:prstGeom>
          <a:noFill/>
          <a:ln w="9525">
            <a:noFill/>
            <a:miter lim="800000"/>
            <a:headEnd/>
            <a:tailEnd/>
          </a:ln>
        </p:spPr>
        <p:txBody>
          <a:bodyPr wrap="square">
            <a:spAutoFit/>
          </a:bodyPr>
          <a:lstStyle/>
          <a:p>
            <a:pPr>
              <a:spcBef>
                <a:spcPct val="50000"/>
              </a:spcBef>
            </a:pPr>
            <a:r>
              <a:rPr lang="es-ES" sz="3600" b="1" dirty="0"/>
              <a:t>Si conocemos que:</a:t>
            </a:r>
          </a:p>
        </p:txBody>
      </p:sp>
      <p:sp>
        <p:nvSpPr>
          <p:cNvPr id="13323" name="Rectangle 10"/>
          <p:cNvSpPr>
            <a:spLocks noChangeArrowheads="1"/>
          </p:cNvSpPr>
          <p:nvPr/>
        </p:nvSpPr>
        <p:spPr bwMode="auto">
          <a:xfrm>
            <a:off x="0" y="2990850"/>
            <a:ext cx="9144000" cy="0"/>
          </a:xfrm>
          <a:prstGeom prst="rect">
            <a:avLst/>
          </a:prstGeom>
          <a:noFill/>
          <a:ln w="9525">
            <a:noFill/>
            <a:miter lim="800000"/>
            <a:headEnd/>
            <a:tailEnd/>
          </a:ln>
        </p:spPr>
        <p:txBody>
          <a:bodyPr wrap="none" anchor="ctr">
            <a:spAutoFit/>
          </a:bodyPr>
          <a:lstStyle/>
          <a:p>
            <a:endParaRPr lang="es-ES"/>
          </a:p>
        </p:txBody>
      </p:sp>
      <p:graphicFrame>
        <p:nvGraphicFramePr>
          <p:cNvPr id="20489" name="Object 9"/>
          <p:cNvGraphicFramePr>
            <a:graphicFrameLocks noChangeAspect="1"/>
          </p:cNvGraphicFramePr>
          <p:nvPr/>
        </p:nvGraphicFramePr>
        <p:xfrm>
          <a:off x="415925" y="4005263"/>
          <a:ext cx="7629525" cy="2000250"/>
        </p:xfrm>
        <a:graphic>
          <a:graphicData uri="http://schemas.openxmlformats.org/presentationml/2006/ole">
            <mc:AlternateContent xmlns:mc="http://schemas.openxmlformats.org/markup-compatibility/2006">
              <mc:Choice xmlns:v="urn:schemas-microsoft-com:vml" Requires="v">
                <p:oleObj spid="_x0000_s10327" name="Ecuación" r:id="rId5" imgW="3022560" imgH="787320" progId="Equation.3">
                  <p:embed/>
                </p:oleObj>
              </mc:Choice>
              <mc:Fallback>
                <p:oleObj name="Ecuación" r:id="rId5" imgW="3022560" imgH="7873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925" y="4005263"/>
                        <a:ext cx="7629525" cy="200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9 Grupo"/>
          <p:cNvGrpSpPr>
            <a:grpSpLocks/>
          </p:cNvGrpSpPr>
          <p:nvPr/>
        </p:nvGrpSpPr>
        <p:grpSpPr bwMode="auto">
          <a:xfrm>
            <a:off x="5857884" y="5857892"/>
            <a:ext cx="2740025" cy="584775"/>
            <a:chOff x="3454710" y="6215082"/>
            <a:chExt cx="2740362" cy="584754"/>
          </a:xfrm>
        </p:grpSpPr>
        <p:sp>
          <p:nvSpPr>
            <p:cNvPr id="11" name="10 Rectángulo"/>
            <p:cNvSpPr/>
            <p:nvPr/>
          </p:nvSpPr>
          <p:spPr>
            <a:xfrm>
              <a:off x="3526148" y="6215082"/>
              <a:ext cx="2403174" cy="528618"/>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ES"/>
            </a:p>
          </p:txBody>
        </p:sp>
        <p:sp>
          <p:nvSpPr>
            <p:cNvPr id="13328" name="11 CuadroTexto"/>
            <p:cNvSpPr txBox="1">
              <a:spLocks noChangeArrowheads="1"/>
            </p:cNvSpPr>
            <p:nvPr/>
          </p:nvSpPr>
          <p:spPr bwMode="auto">
            <a:xfrm>
              <a:off x="3454710" y="6215082"/>
              <a:ext cx="2740362" cy="584754"/>
            </a:xfrm>
            <a:prstGeom prst="rect">
              <a:avLst/>
            </a:prstGeom>
            <a:noFill/>
            <a:ln w="9525">
              <a:noFill/>
              <a:miter lim="800000"/>
              <a:headEnd/>
              <a:tailEnd/>
            </a:ln>
          </p:spPr>
          <p:txBody>
            <a:bodyPr>
              <a:spAutoFit/>
            </a:bodyPr>
            <a:lstStyle/>
            <a:p>
              <a:r>
                <a:rPr lang="es-ES" sz="3200" b="1" dirty="0"/>
                <a:t>Ver pág. 739</a:t>
              </a:r>
            </a:p>
          </p:txBody>
        </p:sp>
      </p:grpSp>
      <p:pic>
        <p:nvPicPr>
          <p:cNvPr id="13" name="Picture 8" descr="Pencil"/>
          <p:cNvPicPr>
            <a:picLocks noChangeAspect="1" noChangeArrowheads="1" noCrop="1"/>
          </p:cNvPicPr>
          <p:nvPr/>
        </p:nvPicPr>
        <p:blipFill>
          <a:blip r:embed="rId7"/>
          <a:srcRect/>
          <a:stretch>
            <a:fillRect/>
          </a:stretch>
        </p:blipFill>
        <p:spPr bwMode="auto">
          <a:xfrm>
            <a:off x="8455056" y="214313"/>
            <a:ext cx="617538" cy="1233487"/>
          </a:xfrm>
          <a:prstGeom prst="rect">
            <a:avLst/>
          </a:prstGeom>
          <a:noFill/>
          <a:ln w="9525">
            <a:noFill/>
            <a:miter lim="800000"/>
            <a:headEnd/>
            <a:tailEnd/>
          </a:ln>
        </p:spPr>
      </p:pic>
    </p:spTree>
    <p:extLst>
      <p:ext uri="{BB962C8B-B14F-4D97-AF65-F5344CB8AC3E}">
        <p14:creationId xmlns:p14="http://schemas.microsoft.com/office/powerpoint/2010/main" val="406431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circle(in)">
                                      <p:cBhvr>
                                        <p:cTn id="7" dur="2000"/>
                                        <p:tgtEl>
                                          <p:spTgt spid="20485"/>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20484"/>
                                        </p:tgtEl>
                                        <p:attrNameLst>
                                          <p:attrName>style.visibility</p:attrName>
                                        </p:attrNameLst>
                                      </p:cBhvr>
                                      <p:to>
                                        <p:strVal val="visible"/>
                                      </p:to>
                                    </p:set>
                                    <p:animEffect transition="in" filter="wedge">
                                      <p:cBhvr>
                                        <p:cTn id="11" dur="1000"/>
                                        <p:tgtEl>
                                          <p:spTgt spid="20484"/>
                                        </p:tgtEl>
                                      </p:cBhvr>
                                    </p:animEffect>
                                  </p:childTnLst>
                                </p:cTn>
                              </p:par>
                              <p:par>
                                <p:cTn id="12" presetID="15" presetClass="entr" presetSubtype="0" fill="hold" nodeType="withEffect">
                                  <p:stCondLst>
                                    <p:cond delay="0"/>
                                  </p:stCondLst>
                                  <p:childTnLst>
                                    <p:set>
                                      <p:cBhvr>
                                        <p:cTn id="13" dur="1" fill="hold">
                                          <p:stCondLst>
                                            <p:cond delay="0"/>
                                          </p:stCondLst>
                                        </p:cTn>
                                        <p:tgtEl>
                                          <p:spTgt spid="20486"/>
                                        </p:tgtEl>
                                        <p:attrNameLst>
                                          <p:attrName>style.visibility</p:attrName>
                                        </p:attrNameLst>
                                      </p:cBhvr>
                                      <p:to>
                                        <p:strVal val="visible"/>
                                      </p:to>
                                    </p:set>
                                    <p:anim calcmode="lin" valueType="num">
                                      <p:cBhvr>
                                        <p:cTn id="14" dur="1000" fill="hold"/>
                                        <p:tgtEl>
                                          <p:spTgt spid="20486"/>
                                        </p:tgtEl>
                                        <p:attrNameLst>
                                          <p:attrName>ppt_w</p:attrName>
                                        </p:attrNameLst>
                                      </p:cBhvr>
                                      <p:tavLst>
                                        <p:tav tm="0">
                                          <p:val>
                                            <p:fltVal val="0"/>
                                          </p:val>
                                        </p:tav>
                                        <p:tav tm="100000">
                                          <p:val>
                                            <p:strVal val="#ppt_w"/>
                                          </p:val>
                                        </p:tav>
                                      </p:tavLst>
                                    </p:anim>
                                    <p:anim calcmode="lin" valueType="num">
                                      <p:cBhvr>
                                        <p:cTn id="15" dur="1000" fill="hold"/>
                                        <p:tgtEl>
                                          <p:spTgt spid="20486"/>
                                        </p:tgtEl>
                                        <p:attrNameLst>
                                          <p:attrName>ppt_h</p:attrName>
                                        </p:attrNameLst>
                                      </p:cBhvr>
                                      <p:tavLst>
                                        <p:tav tm="0">
                                          <p:val>
                                            <p:fltVal val="0"/>
                                          </p:val>
                                        </p:tav>
                                        <p:tav tm="100000">
                                          <p:val>
                                            <p:strVal val="#ppt_h"/>
                                          </p:val>
                                        </p:tav>
                                      </p:tavLst>
                                    </p:anim>
                                    <p:anim calcmode="lin" valueType="num">
                                      <p:cBhvr>
                                        <p:cTn id="16" dur="1000" fill="hold"/>
                                        <p:tgtEl>
                                          <p:spTgt spid="2048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0486"/>
                                        </p:tgtEl>
                                        <p:attrNameLst>
                                          <p:attrName>ppt_y</p:attrName>
                                        </p:attrNameLst>
                                      </p:cBhvr>
                                      <p:tavLst>
                                        <p:tav tm="0" fmla="#ppt_y+(sin(-2*pi*(1-$))*-#ppt_x+cos(-2*pi*(1-$))*(1-#ppt_y))*(1-$)">
                                          <p:val>
                                            <p:fltVal val="0"/>
                                          </p:val>
                                        </p:tav>
                                        <p:tav tm="100000">
                                          <p:val>
                                            <p:fltVal val="1"/>
                                          </p:val>
                                        </p:tav>
                                      </p:tavLst>
                                    </p:anim>
                                  </p:childTnLst>
                                </p:cTn>
                              </p:par>
                              <p:par>
                                <p:cTn id="18" presetID="26"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145">
                                          <p:stCondLst>
                                            <p:cond delay="0"/>
                                          </p:stCondLst>
                                        </p:cTn>
                                        <p:tgtEl>
                                          <p:spTgt spid="13"/>
                                        </p:tgtEl>
                                      </p:cBhvr>
                                    </p:animEffect>
                                    <p:anim calcmode="lin" valueType="num">
                                      <p:cBhvr>
                                        <p:cTn id="21"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26" dur="7">
                                          <p:stCondLst>
                                            <p:cond delay="162"/>
                                          </p:stCondLst>
                                        </p:cTn>
                                        <p:tgtEl>
                                          <p:spTgt spid="13"/>
                                        </p:tgtEl>
                                      </p:cBhvr>
                                      <p:to x="100000" y="60000"/>
                                    </p:animScale>
                                    <p:animScale>
                                      <p:cBhvr>
                                        <p:cTn id="27" dur="41" decel="50000">
                                          <p:stCondLst>
                                            <p:cond delay="169"/>
                                          </p:stCondLst>
                                        </p:cTn>
                                        <p:tgtEl>
                                          <p:spTgt spid="13"/>
                                        </p:tgtEl>
                                      </p:cBhvr>
                                      <p:to x="100000" y="100000"/>
                                    </p:animScale>
                                    <p:animScale>
                                      <p:cBhvr>
                                        <p:cTn id="28" dur="7">
                                          <p:stCondLst>
                                            <p:cond delay="328"/>
                                          </p:stCondLst>
                                        </p:cTn>
                                        <p:tgtEl>
                                          <p:spTgt spid="13"/>
                                        </p:tgtEl>
                                      </p:cBhvr>
                                      <p:to x="100000" y="80000"/>
                                    </p:animScale>
                                    <p:animScale>
                                      <p:cBhvr>
                                        <p:cTn id="29" dur="41" decel="50000">
                                          <p:stCondLst>
                                            <p:cond delay="335"/>
                                          </p:stCondLst>
                                        </p:cTn>
                                        <p:tgtEl>
                                          <p:spTgt spid="13"/>
                                        </p:tgtEl>
                                      </p:cBhvr>
                                      <p:to x="100000" y="100000"/>
                                    </p:animScale>
                                    <p:animScale>
                                      <p:cBhvr>
                                        <p:cTn id="30" dur="7">
                                          <p:stCondLst>
                                            <p:cond delay="410"/>
                                          </p:stCondLst>
                                        </p:cTn>
                                        <p:tgtEl>
                                          <p:spTgt spid="13"/>
                                        </p:tgtEl>
                                      </p:cBhvr>
                                      <p:to x="100000" y="90000"/>
                                    </p:animScale>
                                    <p:animScale>
                                      <p:cBhvr>
                                        <p:cTn id="31" dur="41" decel="50000">
                                          <p:stCondLst>
                                            <p:cond delay="417"/>
                                          </p:stCondLst>
                                        </p:cTn>
                                        <p:tgtEl>
                                          <p:spTgt spid="13"/>
                                        </p:tgtEl>
                                      </p:cBhvr>
                                      <p:to x="100000" y="100000"/>
                                    </p:animScale>
                                    <p:animScale>
                                      <p:cBhvr>
                                        <p:cTn id="32" dur="7">
                                          <p:stCondLst>
                                            <p:cond delay="452"/>
                                          </p:stCondLst>
                                        </p:cTn>
                                        <p:tgtEl>
                                          <p:spTgt spid="13"/>
                                        </p:tgtEl>
                                      </p:cBhvr>
                                      <p:to x="100000" y="95000"/>
                                    </p:animScale>
                                    <p:animScale>
                                      <p:cBhvr>
                                        <p:cTn id="33" dur="41" decel="50000">
                                          <p:stCondLst>
                                            <p:cond delay="458"/>
                                          </p:stCondLst>
                                        </p:cTn>
                                        <p:tgtEl>
                                          <p:spTgt spid="13"/>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0488"/>
                                        </p:tgtEl>
                                        <p:attrNameLst>
                                          <p:attrName>style.visibility</p:attrName>
                                        </p:attrNameLst>
                                      </p:cBhvr>
                                      <p:to>
                                        <p:strVal val="visible"/>
                                      </p:to>
                                    </p:set>
                                    <p:animEffect transition="in" filter="dissolve">
                                      <p:cBhvr>
                                        <p:cTn id="38" dur="500"/>
                                        <p:tgtEl>
                                          <p:spTgt spid="20488"/>
                                        </p:tgtEl>
                                      </p:cBhvr>
                                    </p:animEffect>
                                  </p:childTnLst>
                                </p:cTn>
                              </p:par>
                              <p:par>
                                <p:cTn id="39" presetID="26"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290">
                                          <p:stCondLst>
                                            <p:cond delay="0"/>
                                          </p:stCondLst>
                                        </p:cTn>
                                        <p:tgtEl>
                                          <p:spTgt spid="2"/>
                                        </p:tgtEl>
                                      </p:cBhvr>
                                    </p:animEffect>
                                    <p:anim calcmode="lin" valueType="num">
                                      <p:cBhvr>
                                        <p:cTn id="42"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47" dur="13">
                                          <p:stCondLst>
                                            <p:cond delay="325"/>
                                          </p:stCondLst>
                                        </p:cTn>
                                        <p:tgtEl>
                                          <p:spTgt spid="2"/>
                                        </p:tgtEl>
                                      </p:cBhvr>
                                      <p:to x="100000" y="60000"/>
                                    </p:animScale>
                                    <p:animScale>
                                      <p:cBhvr>
                                        <p:cTn id="48" dur="83" decel="50000">
                                          <p:stCondLst>
                                            <p:cond delay="338"/>
                                          </p:stCondLst>
                                        </p:cTn>
                                        <p:tgtEl>
                                          <p:spTgt spid="2"/>
                                        </p:tgtEl>
                                      </p:cBhvr>
                                      <p:to x="100000" y="100000"/>
                                    </p:animScale>
                                    <p:animScale>
                                      <p:cBhvr>
                                        <p:cTn id="49" dur="13">
                                          <p:stCondLst>
                                            <p:cond delay="656"/>
                                          </p:stCondLst>
                                        </p:cTn>
                                        <p:tgtEl>
                                          <p:spTgt spid="2"/>
                                        </p:tgtEl>
                                      </p:cBhvr>
                                      <p:to x="100000" y="80000"/>
                                    </p:animScale>
                                    <p:animScale>
                                      <p:cBhvr>
                                        <p:cTn id="50" dur="83" decel="50000">
                                          <p:stCondLst>
                                            <p:cond delay="669"/>
                                          </p:stCondLst>
                                        </p:cTn>
                                        <p:tgtEl>
                                          <p:spTgt spid="2"/>
                                        </p:tgtEl>
                                      </p:cBhvr>
                                      <p:to x="100000" y="100000"/>
                                    </p:animScale>
                                    <p:animScale>
                                      <p:cBhvr>
                                        <p:cTn id="51" dur="13">
                                          <p:stCondLst>
                                            <p:cond delay="821"/>
                                          </p:stCondLst>
                                        </p:cTn>
                                        <p:tgtEl>
                                          <p:spTgt spid="2"/>
                                        </p:tgtEl>
                                      </p:cBhvr>
                                      <p:to x="100000" y="90000"/>
                                    </p:animScale>
                                    <p:animScale>
                                      <p:cBhvr>
                                        <p:cTn id="52" dur="83" decel="50000">
                                          <p:stCondLst>
                                            <p:cond delay="834"/>
                                          </p:stCondLst>
                                        </p:cTn>
                                        <p:tgtEl>
                                          <p:spTgt spid="2"/>
                                        </p:tgtEl>
                                      </p:cBhvr>
                                      <p:to x="100000" y="100000"/>
                                    </p:animScale>
                                    <p:animScale>
                                      <p:cBhvr>
                                        <p:cTn id="53" dur="13">
                                          <p:stCondLst>
                                            <p:cond delay="904"/>
                                          </p:stCondLst>
                                        </p:cTn>
                                        <p:tgtEl>
                                          <p:spTgt spid="2"/>
                                        </p:tgtEl>
                                      </p:cBhvr>
                                      <p:to x="100000" y="95000"/>
                                    </p:animScale>
                                    <p:animScale>
                                      <p:cBhvr>
                                        <p:cTn id="54" dur="83" decel="50000">
                                          <p:stCondLst>
                                            <p:cond delay="917"/>
                                          </p:stCondLst>
                                        </p:cTn>
                                        <p:tgtEl>
                                          <p:spTgt spid="2"/>
                                        </p:tgtEl>
                                      </p:cBhvr>
                                      <p:to x="100000" y="100000"/>
                                    </p:animScale>
                                  </p:childTnLst>
                                </p:cTn>
                              </p:par>
                            </p:childTnLst>
                          </p:cTn>
                        </p:par>
                        <p:par>
                          <p:cTn id="55" fill="hold">
                            <p:stCondLst>
                              <p:cond delay="1000"/>
                            </p:stCondLst>
                            <p:childTnLst>
                              <p:par>
                                <p:cTn id="56" presetID="3" presetClass="entr" presetSubtype="10" fill="hold" nodeType="afterEffect">
                                  <p:stCondLst>
                                    <p:cond delay="0"/>
                                  </p:stCondLst>
                                  <p:childTnLst>
                                    <p:set>
                                      <p:cBhvr>
                                        <p:cTn id="57" dur="1" fill="hold">
                                          <p:stCondLst>
                                            <p:cond delay="0"/>
                                          </p:stCondLst>
                                        </p:cTn>
                                        <p:tgtEl>
                                          <p:spTgt spid="20489"/>
                                        </p:tgtEl>
                                        <p:attrNameLst>
                                          <p:attrName>style.visibility</p:attrName>
                                        </p:attrNameLst>
                                      </p:cBhvr>
                                      <p:to>
                                        <p:strVal val="visible"/>
                                      </p:to>
                                    </p:set>
                                    <p:animEffect transition="in" filter="blinds(horizontal)">
                                      <p:cBhvr>
                                        <p:cTn id="58" dur="500"/>
                                        <p:tgtEl>
                                          <p:spTgt spid="20489"/>
                                        </p:tgtEl>
                                      </p:cBhvr>
                                    </p:animEffect>
                                  </p:childTnLst>
                                </p:cTn>
                              </p:par>
                            </p:childTnLst>
                          </p:cTn>
                        </p:par>
                        <p:par>
                          <p:cTn id="59" fill="hold">
                            <p:stCondLst>
                              <p:cond delay="1500"/>
                            </p:stCondLst>
                            <p:childTnLst>
                              <p:par>
                                <p:cTn id="60" presetID="3" presetClass="entr" presetSubtype="10" fill="hold" nodeType="afterEffect">
                                  <p:stCondLst>
                                    <p:cond delay="0"/>
                                  </p:stCondLst>
                                  <p:childTnLst>
                                    <p:set>
                                      <p:cBhvr>
                                        <p:cTn id="61" dur="1" fill="hold">
                                          <p:stCondLst>
                                            <p:cond delay="0"/>
                                          </p:stCondLst>
                                        </p:cTn>
                                        <p:tgtEl>
                                          <p:spTgt spid="20491"/>
                                        </p:tgtEl>
                                        <p:attrNameLst>
                                          <p:attrName>style.visibility</p:attrName>
                                        </p:attrNameLst>
                                      </p:cBhvr>
                                      <p:to>
                                        <p:strVal val="visible"/>
                                      </p:to>
                                    </p:set>
                                    <p:animEffect transition="in" filter="blinds(horizontal)">
                                      <p:cBhvr>
                                        <p:cTn id="62" dur="5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animBg="1"/>
      <p:bldP spid="204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Rectangle 11"/>
          <p:cNvSpPr>
            <a:spLocks noChangeArrowheads="1"/>
          </p:cNvSpPr>
          <p:nvPr/>
        </p:nvSpPr>
        <p:spPr bwMode="auto">
          <a:xfrm>
            <a:off x="3995836" y="2780928"/>
            <a:ext cx="2592388" cy="91376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s-ES"/>
          </a:p>
        </p:txBody>
      </p:sp>
      <p:sp>
        <p:nvSpPr>
          <p:cNvPr id="21508" name="Text Box 4"/>
          <p:cNvSpPr txBox="1">
            <a:spLocks noChangeArrowheads="1"/>
          </p:cNvSpPr>
          <p:nvPr/>
        </p:nvSpPr>
        <p:spPr bwMode="auto">
          <a:xfrm>
            <a:off x="500034" y="1000125"/>
            <a:ext cx="8143932" cy="1569660"/>
          </a:xfrm>
          <a:prstGeom prst="rect">
            <a:avLst/>
          </a:prstGeom>
          <a:noFill/>
          <a:ln w="9525">
            <a:noFill/>
            <a:miter lim="800000"/>
            <a:headEnd/>
            <a:tailEnd/>
          </a:ln>
        </p:spPr>
        <p:txBody>
          <a:bodyPr wrap="square">
            <a:spAutoFit/>
          </a:bodyPr>
          <a:lstStyle/>
          <a:p>
            <a:pPr algn="just">
              <a:spcBef>
                <a:spcPct val="50000"/>
              </a:spcBef>
            </a:pPr>
            <a:r>
              <a:rPr lang="es-ES" sz="3200" dirty="0"/>
              <a:t>Se cumple que la variación de la diferencia de potenciales se calcula sustituyendo la expresión 4 en 3 como:</a:t>
            </a:r>
          </a:p>
        </p:txBody>
      </p:sp>
      <p:sp>
        <p:nvSpPr>
          <p:cNvPr id="21509" name="WordArt 5" descr="Mármol blanco"/>
          <p:cNvSpPr>
            <a:spLocks noChangeArrowheads="1" noChangeShapeType="1" noTextEdit="1"/>
          </p:cNvSpPr>
          <p:nvPr/>
        </p:nvSpPr>
        <p:spPr bwMode="auto">
          <a:xfrm>
            <a:off x="1428728" y="214312"/>
            <a:ext cx="6386535" cy="642919"/>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s-ES" sz="4000" kern="10" dirty="0">
                <a:ln w="9525">
                  <a:round/>
                  <a:headEnd/>
                  <a:tailEnd/>
                </a:ln>
                <a:solidFill>
                  <a:srgbClr val="C00000"/>
                </a:solidFill>
                <a:latin typeface="Arial Black"/>
              </a:rPr>
              <a:t>Cálculo del potencial a partir del campo:</a:t>
            </a:r>
          </a:p>
        </p:txBody>
      </p:sp>
      <p:sp>
        <p:nvSpPr>
          <p:cNvPr id="14345" name="Rectangle 7"/>
          <p:cNvSpPr>
            <a:spLocks noChangeArrowheads="1"/>
          </p:cNvSpPr>
          <p:nvPr/>
        </p:nvSpPr>
        <p:spPr bwMode="auto">
          <a:xfrm>
            <a:off x="0" y="2900363"/>
            <a:ext cx="9144000" cy="0"/>
          </a:xfrm>
          <a:prstGeom prst="rect">
            <a:avLst/>
          </a:prstGeom>
          <a:noFill/>
          <a:ln w="9525">
            <a:noFill/>
            <a:miter lim="800000"/>
            <a:headEnd/>
            <a:tailEnd/>
          </a:ln>
        </p:spPr>
        <p:txBody>
          <a:bodyPr wrap="none" anchor="ctr">
            <a:spAutoFit/>
          </a:bodyPr>
          <a:lstStyle/>
          <a:p>
            <a:endParaRPr lang="es-ES"/>
          </a:p>
        </p:txBody>
      </p:sp>
      <p:graphicFrame>
        <p:nvGraphicFramePr>
          <p:cNvPr id="21510" name="Object 6"/>
          <p:cNvGraphicFramePr>
            <a:graphicFrameLocks noChangeAspect="1"/>
          </p:cNvGraphicFramePr>
          <p:nvPr>
            <p:extLst>
              <p:ext uri="{D42A27DB-BD31-4B8C-83A1-F6EECF244321}">
                <p14:modId xmlns:p14="http://schemas.microsoft.com/office/powerpoint/2010/main" val="3670763126"/>
              </p:ext>
            </p:extLst>
          </p:nvPr>
        </p:nvGraphicFramePr>
        <p:xfrm>
          <a:off x="589109" y="2378868"/>
          <a:ext cx="5999162" cy="1389063"/>
        </p:xfrm>
        <a:graphic>
          <a:graphicData uri="http://schemas.openxmlformats.org/presentationml/2006/ole">
            <mc:AlternateContent xmlns:mc="http://schemas.openxmlformats.org/markup-compatibility/2006">
              <mc:Choice xmlns:v="urn:schemas-microsoft-com:vml" Requires="v">
                <p:oleObj spid="_x0000_s11326" name="Ecuación" r:id="rId3" imgW="2361960" imgH="545760" progId="Equation.3">
                  <p:embed/>
                </p:oleObj>
              </mc:Choice>
              <mc:Fallback>
                <p:oleObj name="Ecuación" r:id="rId3" imgW="2361960" imgH="545760" progId="Equation.3">
                  <p:embed/>
                  <p:pic>
                    <p:nvPicPr>
                      <p:cNvPr id="0" name=""/>
                      <p:cNvPicPr>
                        <a:picLocks noChangeAspect="1" noChangeArrowheads="1"/>
                      </p:cNvPicPr>
                      <p:nvPr/>
                    </p:nvPicPr>
                    <p:blipFill>
                      <a:blip r:embed="rId4"/>
                      <a:srcRect/>
                      <a:stretch>
                        <a:fillRect/>
                      </a:stretch>
                    </p:blipFill>
                    <p:spPr bwMode="auto">
                      <a:xfrm>
                        <a:off x="589109" y="2378868"/>
                        <a:ext cx="5999162" cy="138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2" name="Line 8"/>
          <p:cNvSpPr>
            <a:spLocks noChangeShapeType="1"/>
          </p:cNvSpPr>
          <p:nvPr/>
        </p:nvSpPr>
        <p:spPr bwMode="auto">
          <a:xfrm>
            <a:off x="2070894" y="2622627"/>
            <a:ext cx="287338" cy="431800"/>
          </a:xfrm>
          <a:prstGeom prst="line">
            <a:avLst/>
          </a:prstGeom>
          <a:noFill/>
          <a:ln w="38100">
            <a:solidFill>
              <a:srgbClr val="FF0000"/>
            </a:solidFill>
            <a:round/>
            <a:headEnd/>
            <a:tailEnd/>
          </a:ln>
        </p:spPr>
        <p:txBody>
          <a:bodyPr/>
          <a:lstStyle/>
          <a:p>
            <a:endParaRPr lang="es-ES"/>
          </a:p>
        </p:txBody>
      </p:sp>
      <p:sp>
        <p:nvSpPr>
          <p:cNvPr id="21514" name="Line 10"/>
          <p:cNvSpPr>
            <a:spLocks noChangeShapeType="1"/>
          </p:cNvSpPr>
          <p:nvPr/>
        </p:nvSpPr>
        <p:spPr bwMode="auto">
          <a:xfrm>
            <a:off x="2586831" y="3314732"/>
            <a:ext cx="287338" cy="431800"/>
          </a:xfrm>
          <a:prstGeom prst="line">
            <a:avLst/>
          </a:prstGeom>
          <a:noFill/>
          <a:ln w="38100">
            <a:solidFill>
              <a:srgbClr val="FF0000"/>
            </a:solidFill>
            <a:round/>
            <a:headEnd/>
            <a:tailEnd/>
          </a:ln>
        </p:spPr>
        <p:txBody>
          <a:bodyPr/>
          <a:lstStyle/>
          <a:p>
            <a:endParaRPr lang="es-ES"/>
          </a:p>
        </p:txBody>
      </p:sp>
      <p:sp>
        <p:nvSpPr>
          <p:cNvPr id="21516" name="Text Box 12"/>
          <p:cNvSpPr txBox="1">
            <a:spLocks noChangeArrowheads="1"/>
          </p:cNvSpPr>
          <p:nvPr/>
        </p:nvSpPr>
        <p:spPr bwMode="auto">
          <a:xfrm>
            <a:off x="500034" y="4214813"/>
            <a:ext cx="8143932" cy="1384995"/>
          </a:xfrm>
          <a:prstGeom prst="rect">
            <a:avLst/>
          </a:prstGeom>
          <a:noFill/>
          <a:ln w="9525">
            <a:noFill/>
            <a:miter lim="800000"/>
            <a:headEnd/>
            <a:tailEnd/>
          </a:ln>
        </p:spPr>
        <p:txBody>
          <a:bodyPr wrap="square">
            <a:spAutoFit/>
          </a:bodyPr>
          <a:lstStyle/>
          <a:p>
            <a:pPr algn="just">
              <a:spcBef>
                <a:spcPct val="50000"/>
              </a:spcBef>
            </a:pPr>
            <a:r>
              <a:rPr lang="es-ES" sz="2800" dirty="0"/>
              <a:t>Si suponemos que el punto (a) tiende a infinito, Va = 0, podemos determinar el potencial en un punto arbitrario (P).</a:t>
            </a:r>
          </a:p>
        </p:txBody>
      </p:sp>
      <p:grpSp>
        <p:nvGrpSpPr>
          <p:cNvPr id="2" name="Group 16"/>
          <p:cNvGrpSpPr>
            <a:grpSpLocks/>
          </p:cNvGrpSpPr>
          <p:nvPr/>
        </p:nvGrpSpPr>
        <p:grpSpPr bwMode="auto">
          <a:xfrm>
            <a:off x="2214563" y="5715000"/>
            <a:ext cx="3095625" cy="976313"/>
            <a:chOff x="1746" y="3521"/>
            <a:chExt cx="1950" cy="615"/>
          </a:xfrm>
        </p:grpSpPr>
        <p:sp>
          <p:nvSpPr>
            <p:cNvPr id="13324" name="Rectangle 15"/>
            <p:cNvSpPr>
              <a:spLocks noChangeArrowheads="1"/>
            </p:cNvSpPr>
            <p:nvPr/>
          </p:nvSpPr>
          <p:spPr bwMode="auto">
            <a:xfrm>
              <a:off x="1746" y="3521"/>
              <a:ext cx="1950" cy="58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flatTx/>
            </a:bodyPr>
            <a:lstStyle/>
            <a:p>
              <a:pPr>
                <a:defRPr/>
              </a:pPr>
              <a:endParaRPr lang="es-ES"/>
            </a:p>
          </p:txBody>
        </p:sp>
        <p:graphicFrame>
          <p:nvGraphicFramePr>
            <p:cNvPr id="14339" name="Object 13"/>
            <p:cNvGraphicFramePr>
              <a:graphicFrameLocks noChangeAspect="1"/>
            </p:cNvGraphicFramePr>
            <p:nvPr/>
          </p:nvGraphicFramePr>
          <p:xfrm>
            <a:off x="1882" y="3534"/>
            <a:ext cx="1588" cy="602"/>
          </p:xfrm>
          <a:graphic>
            <a:graphicData uri="http://schemas.openxmlformats.org/presentationml/2006/ole">
              <mc:AlternateContent xmlns:mc="http://schemas.openxmlformats.org/markup-compatibility/2006">
                <mc:Choice xmlns:v="urn:schemas-microsoft-com:vml" Requires="v">
                  <p:oleObj spid="_x0000_s11327" name="Ecuación" r:id="rId5" imgW="863225" imgH="330057" progId="Equation.3">
                    <p:embed/>
                  </p:oleObj>
                </mc:Choice>
                <mc:Fallback>
                  <p:oleObj name="Ecuación" r:id="rId5" imgW="863225" imgH="3300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2" y="3534"/>
                          <a:ext cx="1588" cy="6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6" name="Picture 8" descr="Pencil"/>
          <p:cNvPicPr>
            <a:picLocks noChangeAspect="1" noChangeArrowheads="1" noCrop="1"/>
          </p:cNvPicPr>
          <p:nvPr/>
        </p:nvPicPr>
        <p:blipFill>
          <a:blip r:embed="rId7"/>
          <a:srcRect/>
          <a:stretch>
            <a:fillRect/>
          </a:stretch>
        </p:blipFill>
        <p:spPr bwMode="auto">
          <a:xfrm>
            <a:off x="8526462" y="0"/>
            <a:ext cx="617538" cy="1233487"/>
          </a:xfrm>
          <a:prstGeom prst="rect">
            <a:avLst/>
          </a:prstGeom>
          <a:noFill/>
          <a:ln w="9525">
            <a:noFill/>
            <a:miter lim="800000"/>
            <a:headEnd/>
            <a:tailEnd/>
          </a:ln>
        </p:spPr>
      </p:pic>
      <p:grpSp>
        <p:nvGrpSpPr>
          <p:cNvPr id="17" name="12 Grupo"/>
          <p:cNvGrpSpPr>
            <a:grpSpLocks/>
          </p:cNvGrpSpPr>
          <p:nvPr/>
        </p:nvGrpSpPr>
        <p:grpSpPr bwMode="auto">
          <a:xfrm>
            <a:off x="6808013" y="2999208"/>
            <a:ext cx="2500520" cy="445368"/>
            <a:chOff x="3454711" y="6215082"/>
            <a:chExt cx="2016471" cy="264309"/>
          </a:xfrm>
        </p:grpSpPr>
        <p:sp>
          <p:nvSpPr>
            <p:cNvPr id="18" name="17 Rectángulo"/>
            <p:cNvSpPr/>
            <p:nvPr/>
          </p:nvSpPr>
          <p:spPr>
            <a:xfrm>
              <a:off x="3526149" y="6215082"/>
              <a:ext cx="1614598" cy="264309"/>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ES" sz="3600"/>
            </a:p>
          </p:txBody>
        </p:sp>
        <p:sp>
          <p:nvSpPr>
            <p:cNvPr id="19" name="14 CuadroTexto"/>
            <p:cNvSpPr txBox="1">
              <a:spLocks noChangeArrowheads="1"/>
            </p:cNvSpPr>
            <p:nvPr/>
          </p:nvSpPr>
          <p:spPr bwMode="auto">
            <a:xfrm>
              <a:off x="3454711" y="6215082"/>
              <a:ext cx="2016471" cy="237450"/>
            </a:xfrm>
            <a:prstGeom prst="rect">
              <a:avLst/>
            </a:prstGeom>
            <a:noFill/>
            <a:ln w="9525">
              <a:noFill/>
              <a:miter lim="800000"/>
              <a:headEnd/>
              <a:tailEnd/>
            </a:ln>
          </p:spPr>
          <p:txBody>
            <a:bodyPr wrap="square">
              <a:spAutoFit/>
            </a:bodyPr>
            <a:lstStyle/>
            <a:p>
              <a:r>
                <a:rPr lang="es-ES" sz="2000" b="1" dirty="0"/>
                <a:t>Ecua. 24-  28/ 739</a:t>
              </a:r>
            </a:p>
          </p:txBody>
        </p:sp>
      </p:grpSp>
    </p:spTree>
    <p:extLst>
      <p:ext uri="{BB962C8B-B14F-4D97-AF65-F5344CB8AC3E}">
        <p14:creationId xmlns:p14="http://schemas.microsoft.com/office/powerpoint/2010/main" val="320970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circle(in)">
                                      <p:cBhvr>
                                        <p:cTn id="7" dur="1000"/>
                                        <p:tgtEl>
                                          <p:spTgt spid="21509"/>
                                        </p:tgtEl>
                                      </p:cBhvr>
                                    </p:animEffect>
                                  </p:childTnLst>
                                </p:cTn>
                              </p:par>
                              <p:par>
                                <p:cTn id="8" presetID="26"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145">
                                          <p:stCondLst>
                                            <p:cond delay="0"/>
                                          </p:stCondLst>
                                        </p:cTn>
                                        <p:tgtEl>
                                          <p:spTgt spid="16"/>
                                        </p:tgtEl>
                                      </p:cBhvr>
                                    </p:animEffect>
                                    <p:anim calcmode="lin" valueType="num">
                                      <p:cBhvr>
                                        <p:cTn id="11" dur="456"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 dur="166"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 dur="166" tmFilter="0, 0; 0.125,0.2665; 0.25,0.4; 0.375,0.465; 0.5,0.5;  0.625,0.535; 0.75,0.6; 0.875,0.7335; 1,1">
                                          <p:stCondLst>
                                            <p:cond delay="166"/>
                                          </p:stCondLst>
                                        </p:cTn>
                                        <p:tgtEl>
                                          <p:spTgt spid="16"/>
                                        </p:tgtEl>
                                        <p:attrNameLst>
                                          <p:attrName>ppt_y</p:attrName>
                                        </p:attrNameLst>
                                      </p:cBhvr>
                                      <p:tavLst>
                                        <p:tav tm="0" fmla="#ppt_y-sin(pi*$)/9">
                                          <p:val>
                                            <p:fltVal val="0"/>
                                          </p:val>
                                        </p:tav>
                                        <p:tav tm="100000">
                                          <p:val>
                                            <p:fltVal val="1"/>
                                          </p:val>
                                        </p:tav>
                                      </p:tavLst>
                                    </p:anim>
                                    <p:anim calcmode="lin" valueType="num">
                                      <p:cBhvr>
                                        <p:cTn id="14" dur="83" tmFilter="0, 0; 0.125,0.2665; 0.25,0.4; 0.375,0.465; 0.5,0.5;  0.625,0.535; 0.75,0.6; 0.875,0.7335; 1,1">
                                          <p:stCondLst>
                                            <p:cond delay="331"/>
                                          </p:stCondLst>
                                        </p:cTn>
                                        <p:tgtEl>
                                          <p:spTgt spid="16"/>
                                        </p:tgtEl>
                                        <p:attrNameLst>
                                          <p:attrName>ppt_y</p:attrName>
                                        </p:attrNameLst>
                                      </p:cBhvr>
                                      <p:tavLst>
                                        <p:tav tm="0" fmla="#ppt_y-sin(pi*$)/27">
                                          <p:val>
                                            <p:fltVal val="0"/>
                                          </p:val>
                                        </p:tav>
                                        <p:tav tm="100000">
                                          <p:val>
                                            <p:fltVal val="1"/>
                                          </p:val>
                                        </p:tav>
                                      </p:tavLst>
                                    </p:anim>
                                    <p:anim calcmode="lin" valueType="num">
                                      <p:cBhvr>
                                        <p:cTn id="15" dur="41" tmFilter="0, 0; 0.125,0.2665; 0.25,0.4; 0.375,0.465; 0.5,0.5;  0.625,0.535; 0.75,0.6; 0.875,0.7335; 1,1">
                                          <p:stCondLst>
                                            <p:cond delay="414"/>
                                          </p:stCondLst>
                                        </p:cTn>
                                        <p:tgtEl>
                                          <p:spTgt spid="16"/>
                                        </p:tgtEl>
                                        <p:attrNameLst>
                                          <p:attrName>ppt_y</p:attrName>
                                        </p:attrNameLst>
                                      </p:cBhvr>
                                      <p:tavLst>
                                        <p:tav tm="0" fmla="#ppt_y-sin(pi*$)/81">
                                          <p:val>
                                            <p:fltVal val="0"/>
                                          </p:val>
                                        </p:tav>
                                        <p:tav tm="100000">
                                          <p:val>
                                            <p:fltVal val="1"/>
                                          </p:val>
                                        </p:tav>
                                      </p:tavLst>
                                    </p:anim>
                                    <p:animScale>
                                      <p:cBhvr>
                                        <p:cTn id="16" dur="7">
                                          <p:stCondLst>
                                            <p:cond delay="162"/>
                                          </p:stCondLst>
                                        </p:cTn>
                                        <p:tgtEl>
                                          <p:spTgt spid="16"/>
                                        </p:tgtEl>
                                      </p:cBhvr>
                                      <p:to x="100000" y="60000"/>
                                    </p:animScale>
                                    <p:animScale>
                                      <p:cBhvr>
                                        <p:cTn id="17" dur="41" decel="50000">
                                          <p:stCondLst>
                                            <p:cond delay="169"/>
                                          </p:stCondLst>
                                        </p:cTn>
                                        <p:tgtEl>
                                          <p:spTgt spid="16"/>
                                        </p:tgtEl>
                                      </p:cBhvr>
                                      <p:to x="100000" y="100000"/>
                                    </p:animScale>
                                    <p:animScale>
                                      <p:cBhvr>
                                        <p:cTn id="18" dur="7">
                                          <p:stCondLst>
                                            <p:cond delay="328"/>
                                          </p:stCondLst>
                                        </p:cTn>
                                        <p:tgtEl>
                                          <p:spTgt spid="16"/>
                                        </p:tgtEl>
                                      </p:cBhvr>
                                      <p:to x="100000" y="80000"/>
                                    </p:animScale>
                                    <p:animScale>
                                      <p:cBhvr>
                                        <p:cTn id="19" dur="41" decel="50000">
                                          <p:stCondLst>
                                            <p:cond delay="335"/>
                                          </p:stCondLst>
                                        </p:cTn>
                                        <p:tgtEl>
                                          <p:spTgt spid="16"/>
                                        </p:tgtEl>
                                      </p:cBhvr>
                                      <p:to x="100000" y="100000"/>
                                    </p:animScale>
                                    <p:animScale>
                                      <p:cBhvr>
                                        <p:cTn id="20" dur="7">
                                          <p:stCondLst>
                                            <p:cond delay="410"/>
                                          </p:stCondLst>
                                        </p:cTn>
                                        <p:tgtEl>
                                          <p:spTgt spid="16"/>
                                        </p:tgtEl>
                                      </p:cBhvr>
                                      <p:to x="100000" y="90000"/>
                                    </p:animScale>
                                    <p:animScale>
                                      <p:cBhvr>
                                        <p:cTn id="21" dur="41" decel="50000">
                                          <p:stCondLst>
                                            <p:cond delay="417"/>
                                          </p:stCondLst>
                                        </p:cTn>
                                        <p:tgtEl>
                                          <p:spTgt spid="16"/>
                                        </p:tgtEl>
                                      </p:cBhvr>
                                      <p:to x="100000" y="100000"/>
                                    </p:animScale>
                                    <p:animScale>
                                      <p:cBhvr>
                                        <p:cTn id="22" dur="7">
                                          <p:stCondLst>
                                            <p:cond delay="452"/>
                                          </p:stCondLst>
                                        </p:cTn>
                                        <p:tgtEl>
                                          <p:spTgt spid="16"/>
                                        </p:tgtEl>
                                      </p:cBhvr>
                                      <p:to x="100000" y="95000"/>
                                    </p:animScale>
                                    <p:animScale>
                                      <p:cBhvr>
                                        <p:cTn id="23" dur="41" decel="50000">
                                          <p:stCondLst>
                                            <p:cond delay="458"/>
                                          </p:stCondLst>
                                        </p:cTn>
                                        <p:tgtEl>
                                          <p:spTgt spid="16"/>
                                        </p:tgtEl>
                                      </p:cBhvr>
                                      <p:to x="100000" y="100000"/>
                                    </p:animScale>
                                  </p:childTnLst>
                                </p:cTn>
                              </p:par>
                            </p:childTnLst>
                          </p:cTn>
                        </p:par>
                        <p:par>
                          <p:cTn id="24" fill="hold">
                            <p:stCondLst>
                              <p:cond delay="1000"/>
                            </p:stCondLst>
                            <p:childTnLst>
                              <p:par>
                                <p:cTn id="25" presetID="20" presetClass="entr" presetSubtype="0" fill="hold" grpId="0" nodeType="afterEffect">
                                  <p:stCondLst>
                                    <p:cond delay="0"/>
                                  </p:stCondLst>
                                  <p:childTnLst>
                                    <p:set>
                                      <p:cBhvr>
                                        <p:cTn id="26" dur="1" fill="hold">
                                          <p:stCondLst>
                                            <p:cond delay="0"/>
                                          </p:stCondLst>
                                        </p:cTn>
                                        <p:tgtEl>
                                          <p:spTgt spid="21508"/>
                                        </p:tgtEl>
                                        <p:attrNameLst>
                                          <p:attrName>style.visibility</p:attrName>
                                        </p:attrNameLst>
                                      </p:cBhvr>
                                      <p:to>
                                        <p:strVal val="visible"/>
                                      </p:to>
                                    </p:set>
                                    <p:animEffect transition="in" filter="wedge">
                                      <p:cBhvr>
                                        <p:cTn id="27" dur="1000"/>
                                        <p:tgtEl>
                                          <p:spTgt spid="2150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1510"/>
                                        </p:tgtEl>
                                        <p:attrNameLst>
                                          <p:attrName>style.visibility</p:attrName>
                                        </p:attrNameLst>
                                      </p:cBhvr>
                                      <p:to>
                                        <p:strVal val="visible"/>
                                      </p:to>
                                    </p:set>
                                    <p:animEffect transition="in" filter="circle(in)">
                                      <p:cBhvr>
                                        <p:cTn id="32" dur="2000"/>
                                        <p:tgtEl>
                                          <p:spTgt spid="21510"/>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strips(downLeft)">
                                      <p:cBhvr>
                                        <p:cTn id="37" dur="500"/>
                                        <p:tgtEl>
                                          <p:spTgt spid="21514"/>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21512"/>
                                        </p:tgtEl>
                                        <p:attrNameLst>
                                          <p:attrName>style.visibility</p:attrName>
                                        </p:attrNameLst>
                                      </p:cBhvr>
                                      <p:to>
                                        <p:strVal val="visible"/>
                                      </p:to>
                                    </p:set>
                                    <p:animEffect transition="in" filter="strips(downLeft)">
                                      <p:cBhvr>
                                        <p:cTn id="40" dur="500"/>
                                        <p:tgtEl>
                                          <p:spTgt spid="21512"/>
                                        </p:tgtEl>
                                      </p:cBhvr>
                                    </p:animEffect>
                                  </p:childTnLst>
                                </p:cTn>
                              </p:par>
                            </p:childTnLst>
                          </p:cTn>
                        </p:par>
                        <p:par>
                          <p:cTn id="41" fill="hold">
                            <p:stCondLst>
                              <p:cond delay="500"/>
                            </p:stCondLst>
                            <p:childTnLst>
                              <p:par>
                                <p:cTn id="42" presetID="26" presetClass="entr" presetSubtype="0" fill="hold" nodeType="afterEffect">
                                  <p:stCondLst>
                                    <p:cond delay="0"/>
                                  </p:stCondLst>
                                  <p:childTnLst>
                                    <p:set>
                                      <p:cBhvr>
                                        <p:cTn id="43" dur="1" fill="hold">
                                          <p:stCondLst>
                                            <p:cond delay="0"/>
                                          </p:stCondLst>
                                        </p:cTn>
                                        <p:tgtEl>
                                          <p:spTgt spid="13321"/>
                                        </p:tgtEl>
                                        <p:attrNameLst>
                                          <p:attrName>style.visibility</p:attrName>
                                        </p:attrNameLst>
                                      </p:cBhvr>
                                      <p:to>
                                        <p:strVal val="visible"/>
                                      </p:to>
                                    </p:set>
                                    <p:animEffect transition="in" filter="wipe(down)">
                                      <p:cBhvr>
                                        <p:cTn id="44" dur="580">
                                          <p:stCondLst>
                                            <p:cond delay="0"/>
                                          </p:stCondLst>
                                        </p:cTn>
                                        <p:tgtEl>
                                          <p:spTgt spid="13321"/>
                                        </p:tgtEl>
                                      </p:cBhvr>
                                    </p:animEffect>
                                    <p:anim calcmode="lin" valueType="num">
                                      <p:cBhvr>
                                        <p:cTn id="45" dur="1822" tmFilter="0,0; 0.14,0.36; 0.43,0.73; 0.71,0.91; 1.0,1.0">
                                          <p:stCondLst>
                                            <p:cond delay="0"/>
                                          </p:stCondLst>
                                        </p:cTn>
                                        <p:tgtEl>
                                          <p:spTgt spid="13321"/>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3321"/>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3321"/>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3321"/>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3321"/>
                                        </p:tgtEl>
                                        <p:attrNameLst>
                                          <p:attrName>ppt_y</p:attrName>
                                        </p:attrNameLst>
                                      </p:cBhvr>
                                      <p:tavLst>
                                        <p:tav tm="0" fmla="#ppt_y-sin(pi*$)/81">
                                          <p:val>
                                            <p:fltVal val="0"/>
                                          </p:val>
                                        </p:tav>
                                        <p:tav tm="100000">
                                          <p:val>
                                            <p:fltVal val="1"/>
                                          </p:val>
                                        </p:tav>
                                      </p:tavLst>
                                    </p:anim>
                                    <p:animScale>
                                      <p:cBhvr>
                                        <p:cTn id="50" dur="26">
                                          <p:stCondLst>
                                            <p:cond delay="650"/>
                                          </p:stCondLst>
                                        </p:cTn>
                                        <p:tgtEl>
                                          <p:spTgt spid="13321"/>
                                        </p:tgtEl>
                                      </p:cBhvr>
                                      <p:to x="100000" y="60000"/>
                                    </p:animScale>
                                    <p:animScale>
                                      <p:cBhvr>
                                        <p:cTn id="51" dur="166" decel="50000">
                                          <p:stCondLst>
                                            <p:cond delay="676"/>
                                          </p:stCondLst>
                                        </p:cTn>
                                        <p:tgtEl>
                                          <p:spTgt spid="13321"/>
                                        </p:tgtEl>
                                      </p:cBhvr>
                                      <p:to x="100000" y="100000"/>
                                    </p:animScale>
                                    <p:animScale>
                                      <p:cBhvr>
                                        <p:cTn id="52" dur="26">
                                          <p:stCondLst>
                                            <p:cond delay="1312"/>
                                          </p:stCondLst>
                                        </p:cTn>
                                        <p:tgtEl>
                                          <p:spTgt spid="13321"/>
                                        </p:tgtEl>
                                      </p:cBhvr>
                                      <p:to x="100000" y="80000"/>
                                    </p:animScale>
                                    <p:animScale>
                                      <p:cBhvr>
                                        <p:cTn id="53" dur="166" decel="50000">
                                          <p:stCondLst>
                                            <p:cond delay="1338"/>
                                          </p:stCondLst>
                                        </p:cTn>
                                        <p:tgtEl>
                                          <p:spTgt spid="13321"/>
                                        </p:tgtEl>
                                      </p:cBhvr>
                                      <p:to x="100000" y="100000"/>
                                    </p:animScale>
                                    <p:animScale>
                                      <p:cBhvr>
                                        <p:cTn id="54" dur="26">
                                          <p:stCondLst>
                                            <p:cond delay="1642"/>
                                          </p:stCondLst>
                                        </p:cTn>
                                        <p:tgtEl>
                                          <p:spTgt spid="13321"/>
                                        </p:tgtEl>
                                      </p:cBhvr>
                                      <p:to x="100000" y="90000"/>
                                    </p:animScale>
                                    <p:animScale>
                                      <p:cBhvr>
                                        <p:cTn id="55" dur="166" decel="50000">
                                          <p:stCondLst>
                                            <p:cond delay="1668"/>
                                          </p:stCondLst>
                                        </p:cTn>
                                        <p:tgtEl>
                                          <p:spTgt spid="13321"/>
                                        </p:tgtEl>
                                      </p:cBhvr>
                                      <p:to x="100000" y="100000"/>
                                    </p:animScale>
                                    <p:animScale>
                                      <p:cBhvr>
                                        <p:cTn id="56" dur="26">
                                          <p:stCondLst>
                                            <p:cond delay="1808"/>
                                          </p:stCondLst>
                                        </p:cTn>
                                        <p:tgtEl>
                                          <p:spTgt spid="13321"/>
                                        </p:tgtEl>
                                      </p:cBhvr>
                                      <p:to x="100000" y="95000"/>
                                    </p:animScale>
                                    <p:animScale>
                                      <p:cBhvr>
                                        <p:cTn id="57" dur="166" decel="50000">
                                          <p:stCondLst>
                                            <p:cond delay="1834"/>
                                          </p:stCondLst>
                                        </p:cTn>
                                        <p:tgtEl>
                                          <p:spTgt spid="13321"/>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1516"/>
                                        </p:tgtEl>
                                        <p:attrNameLst>
                                          <p:attrName>style.visibility</p:attrName>
                                        </p:attrNameLst>
                                      </p:cBhvr>
                                      <p:to>
                                        <p:strVal val="visible"/>
                                      </p:to>
                                    </p:set>
                                    <p:animEffect transition="in" filter="dissolve">
                                      <p:cBhvr>
                                        <p:cTn id="62" dur="500"/>
                                        <p:tgtEl>
                                          <p:spTgt spid="21516"/>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down)">
                                      <p:cBhvr>
                                        <p:cTn id="67" dur="290">
                                          <p:stCondLst>
                                            <p:cond delay="0"/>
                                          </p:stCondLst>
                                        </p:cTn>
                                        <p:tgtEl>
                                          <p:spTgt spid="2"/>
                                        </p:tgtEl>
                                      </p:cBhvr>
                                    </p:animEffect>
                                    <p:anim calcmode="lin" valueType="num">
                                      <p:cBhvr>
                                        <p:cTn id="6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73" dur="13">
                                          <p:stCondLst>
                                            <p:cond delay="325"/>
                                          </p:stCondLst>
                                        </p:cTn>
                                        <p:tgtEl>
                                          <p:spTgt spid="2"/>
                                        </p:tgtEl>
                                      </p:cBhvr>
                                      <p:to x="100000" y="60000"/>
                                    </p:animScale>
                                    <p:animScale>
                                      <p:cBhvr>
                                        <p:cTn id="74" dur="83" decel="50000">
                                          <p:stCondLst>
                                            <p:cond delay="338"/>
                                          </p:stCondLst>
                                        </p:cTn>
                                        <p:tgtEl>
                                          <p:spTgt spid="2"/>
                                        </p:tgtEl>
                                      </p:cBhvr>
                                      <p:to x="100000" y="100000"/>
                                    </p:animScale>
                                    <p:animScale>
                                      <p:cBhvr>
                                        <p:cTn id="75" dur="13">
                                          <p:stCondLst>
                                            <p:cond delay="656"/>
                                          </p:stCondLst>
                                        </p:cTn>
                                        <p:tgtEl>
                                          <p:spTgt spid="2"/>
                                        </p:tgtEl>
                                      </p:cBhvr>
                                      <p:to x="100000" y="80000"/>
                                    </p:animScale>
                                    <p:animScale>
                                      <p:cBhvr>
                                        <p:cTn id="76" dur="83" decel="50000">
                                          <p:stCondLst>
                                            <p:cond delay="669"/>
                                          </p:stCondLst>
                                        </p:cTn>
                                        <p:tgtEl>
                                          <p:spTgt spid="2"/>
                                        </p:tgtEl>
                                      </p:cBhvr>
                                      <p:to x="100000" y="100000"/>
                                    </p:animScale>
                                    <p:animScale>
                                      <p:cBhvr>
                                        <p:cTn id="77" dur="13">
                                          <p:stCondLst>
                                            <p:cond delay="821"/>
                                          </p:stCondLst>
                                        </p:cTn>
                                        <p:tgtEl>
                                          <p:spTgt spid="2"/>
                                        </p:tgtEl>
                                      </p:cBhvr>
                                      <p:to x="100000" y="90000"/>
                                    </p:animScale>
                                    <p:animScale>
                                      <p:cBhvr>
                                        <p:cTn id="78" dur="83" decel="50000">
                                          <p:stCondLst>
                                            <p:cond delay="834"/>
                                          </p:stCondLst>
                                        </p:cTn>
                                        <p:tgtEl>
                                          <p:spTgt spid="2"/>
                                        </p:tgtEl>
                                      </p:cBhvr>
                                      <p:to x="100000" y="100000"/>
                                    </p:animScale>
                                    <p:animScale>
                                      <p:cBhvr>
                                        <p:cTn id="79" dur="13">
                                          <p:stCondLst>
                                            <p:cond delay="904"/>
                                          </p:stCondLst>
                                        </p:cTn>
                                        <p:tgtEl>
                                          <p:spTgt spid="2"/>
                                        </p:tgtEl>
                                      </p:cBhvr>
                                      <p:to x="100000" y="95000"/>
                                    </p:animScale>
                                    <p:animScale>
                                      <p:cBhvr>
                                        <p:cTn id="80" dur="83" decel="50000">
                                          <p:stCondLst>
                                            <p:cond delay="917"/>
                                          </p:stCondLst>
                                        </p:cTn>
                                        <p:tgtEl>
                                          <p:spTgt spid="2"/>
                                        </p:tgtEl>
                                      </p:cBhvr>
                                      <p:to x="100000" y="100000"/>
                                    </p:animScale>
                                  </p:childTnLst>
                                </p:cTn>
                              </p:par>
                              <p:par>
                                <p:cTn id="81" presetID="26" presetClass="entr" presetSubtype="0" fill="hold"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80">
                                          <p:stCondLst>
                                            <p:cond delay="0"/>
                                          </p:stCondLst>
                                        </p:cTn>
                                        <p:tgtEl>
                                          <p:spTgt spid="17"/>
                                        </p:tgtEl>
                                      </p:cBhvr>
                                    </p:animEffect>
                                    <p:anim calcmode="lin" valueType="num">
                                      <p:cBhvr>
                                        <p:cTn id="8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9" dur="26">
                                          <p:stCondLst>
                                            <p:cond delay="650"/>
                                          </p:stCondLst>
                                        </p:cTn>
                                        <p:tgtEl>
                                          <p:spTgt spid="17"/>
                                        </p:tgtEl>
                                      </p:cBhvr>
                                      <p:to x="100000" y="60000"/>
                                    </p:animScale>
                                    <p:animScale>
                                      <p:cBhvr>
                                        <p:cTn id="90" dur="166" decel="50000">
                                          <p:stCondLst>
                                            <p:cond delay="676"/>
                                          </p:stCondLst>
                                        </p:cTn>
                                        <p:tgtEl>
                                          <p:spTgt spid="17"/>
                                        </p:tgtEl>
                                      </p:cBhvr>
                                      <p:to x="100000" y="100000"/>
                                    </p:animScale>
                                    <p:animScale>
                                      <p:cBhvr>
                                        <p:cTn id="91" dur="26">
                                          <p:stCondLst>
                                            <p:cond delay="1312"/>
                                          </p:stCondLst>
                                        </p:cTn>
                                        <p:tgtEl>
                                          <p:spTgt spid="17"/>
                                        </p:tgtEl>
                                      </p:cBhvr>
                                      <p:to x="100000" y="80000"/>
                                    </p:animScale>
                                    <p:animScale>
                                      <p:cBhvr>
                                        <p:cTn id="92" dur="166" decel="50000">
                                          <p:stCondLst>
                                            <p:cond delay="1338"/>
                                          </p:stCondLst>
                                        </p:cTn>
                                        <p:tgtEl>
                                          <p:spTgt spid="17"/>
                                        </p:tgtEl>
                                      </p:cBhvr>
                                      <p:to x="100000" y="100000"/>
                                    </p:animScale>
                                    <p:animScale>
                                      <p:cBhvr>
                                        <p:cTn id="93" dur="26">
                                          <p:stCondLst>
                                            <p:cond delay="1642"/>
                                          </p:stCondLst>
                                        </p:cTn>
                                        <p:tgtEl>
                                          <p:spTgt spid="17"/>
                                        </p:tgtEl>
                                      </p:cBhvr>
                                      <p:to x="100000" y="90000"/>
                                    </p:animScale>
                                    <p:animScale>
                                      <p:cBhvr>
                                        <p:cTn id="94" dur="166" decel="50000">
                                          <p:stCondLst>
                                            <p:cond delay="1668"/>
                                          </p:stCondLst>
                                        </p:cTn>
                                        <p:tgtEl>
                                          <p:spTgt spid="17"/>
                                        </p:tgtEl>
                                      </p:cBhvr>
                                      <p:to x="100000" y="100000"/>
                                    </p:animScale>
                                    <p:animScale>
                                      <p:cBhvr>
                                        <p:cTn id="95" dur="26">
                                          <p:stCondLst>
                                            <p:cond delay="1808"/>
                                          </p:stCondLst>
                                        </p:cTn>
                                        <p:tgtEl>
                                          <p:spTgt spid="17"/>
                                        </p:tgtEl>
                                      </p:cBhvr>
                                      <p:to x="100000" y="95000"/>
                                    </p:animScale>
                                    <p:animScale>
                                      <p:cBhvr>
                                        <p:cTn id="96"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animBg="1"/>
      <p:bldP spid="21512" grpId="0" animBg="1"/>
      <p:bldP spid="21514" grpId="0" animBg="1"/>
      <p:bldP spid="215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0" y="6497"/>
            <a:ext cx="9132740" cy="678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8 CuadroTexto"/>
          <p:cNvSpPr txBox="1">
            <a:spLocks noChangeArrowheads="1"/>
          </p:cNvSpPr>
          <p:nvPr/>
        </p:nvSpPr>
        <p:spPr bwMode="auto">
          <a:xfrm>
            <a:off x="107504" y="6497"/>
            <a:ext cx="2304256" cy="4616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s-ES" sz="2400" b="1" dirty="0"/>
              <a:t>Fig.  24-11/744</a:t>
            </a:r>
          </a:p>
        </p:txBody>
      </p:sp>
    </p:spTree>
    <p:extLst>
      <p:ext uri="{BB962C8B-B14F-4D97-AF65-F5344CB8AC3E}">
        <p14:creationId xmlns:p14="http://schemas.microsoft.com/office/powerpoint/2010/main" val="167822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442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srcRect/>
          <a:stretch>
            <a:fillRect/>
          </a:stretch>
        </p:blipFill>
        <p:spPr bwMode="auto">
          <a:xfrm>
            <a:off x="6480150" y="0"/>
            <a:ext cx="2628354" cy="6858000"/>
          </a:xfrm>
          <a:prstGeom prst="rect">
            <a:avLst/>
          </a:prstGeom>
          <a:noFill/>
          <a:ln w="9525">
            <a:noFill/>
            <a:miter lim="800000"/>
            <a:headEnd/>
            <a:tailEnd/>
          </a:ln>
          <a:effectLst/>
        </p:spPr>
      </p:pic>
    </p:spTree>
    <p:extLst>
      <p:ext uri="{BB962C8B-B14F-4D97-AF65-F5344CB8AC3E}">
        <p14:creationId xmlns:p14="http://schemas.microsoft.com/office/powerpoint/2010/main" val="324084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0" y="9965"/>
            <a:ext cx="9115400" cy="684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36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ircle(in)">
                                      <p:cBhvr>
                                        <p:cTn id="7"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31"/>
            <a:ext cx="4499992" cy="667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1634"/>
            <a:ext cx="4644008" cy="681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35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circle(in)">
                                      <p:cBhvr>
                                        <p:cTn id="7" dur="2000"/>
                                        <p:tgtEl>
                                          <p:spTgt spid="25602"/>
                                        </p:tgtEl>
                                      </p:cBhvr>
                                    </p:animEffect>
                                  </p:childTnLst>
                                </p:cTn>
                              </p:par>
                              <p:par>
                                <p:cTn id="8" presetID="6" presetClass="entr" presetSubtype="16" fill="hold" nodeType="withEffect">
                                  <p:stCondLst>
                                    <p:cond delay="0"/>
                                  </p:stCondLst>
                                  <p:childTnLst>
                                    <p:set>
                                      <p:cBhvr>
                                        <p:cTn id="9" dur="1" fill="hold">
                                          <p:stCondLst>
                                            <p:cond delay="0"/>
                                          </p:stCondLst>
                                        </p:cTn>
                                        <p:tgtEl>
                                          <p:spTgt spid="25603"/>
                                        </p:tgtEl>
                                        <p:attrNameLst>
                                          <p:attrName>style.visibility</p:attrName>
                                        </p:attrNameLst>
                                      </p:cBhvr>
                                      <p:to>
                                        <p:strVal val="visible"/>
                                      </p:to>
                                    </p:set>
                                    <p:animEffect transition="in" filter="circle(in)">
                                      <p:cBhvr>
                                        <p:cTn id="10"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755650" y="1557338"/>
            <a:ext cx="7561263" cy="457200"/>
          </a:xfrm>
          <a:prstGeom prst="rect">
            <a:avLst/>
          </a:prstGeom>
          <a:noFill/>
          <a:ln w="9525">
            <a:noFill/>
            <a:miter lim="800000"/>
            <a:headEnd/>
            <a:tailEnd/>
          </a:ln>
        </p:spPr>
        <p:txBody>
          <a:bodyPr>
            <a:spAutoFit/>
          </a:bodyPr>
          <a:lstStyle/>
          <a:p>
            <a:pPr>
              <a:spcBef>
                <a:spcPct val="50000"/>
              </a:spcBef>
            </a:pPr>
            <a:endParaRPr lang="es-ES" sz="2400"/>
          </a:p>
        </p:txBody>
      </p:sp>
      <p:grpSp>
        <p:nvGrpSpPr>
          <p:cNvPr id="2" name="Group 3"/>
          <p:cNvGrpSpPr>
            <a:grpSpLocks/>
          </p:cNvGrpSpPr>
          <p:nvPr/>
        </p:nvGrpSpPr>
        <p:grpSpPr bwMode="auto">
          <a:xfrm>
            <a:off x="469899" y="209550"/>
            <a:ext cx="8174038" cy="3086101"/>
            <a:chOff x="296" y="132"/>
            <a:chExt cx="5149" cy="1944"/>
          </a:xfrm>
        </p:grpSpPr>
        <p:sp>
          <p:nvSpPr>
            <p:cNvPr id="18436" name="WordArt 4"/>
            <p:cNvSpPr>
              <a:spLocks noChangeArrowheads="1" noChangeShapeType="1" noTextEdit="1"/>
            </p:cNvSpPr>
            <p:nvPr/>
          </p:nvSpPr>
          <p:spPr bwMode="auto">
            <a:xfrm>
              <a:off x="1788" y="132"/>
              <a:ext cx="2172" cy="408"/>
            </a:xfrm>
            <a:prstGeom prst="rect">
              <a:avLst/>
            </a:prstGeom>
          </p:spPr>
          <p:txBody>
            <a:bodyPr wrap="none" fromWordArt="1">
              <a:prstTxWarp prst="textPlain">
                <a:avLst>
                  <a:gd name="adj" fmla="val 50000"/>
                </a:avLst>
              </a:prstTxWarp>
            </a:bodyPr>
            <a:lstStyle/>
            <a:p>
              <a:pPr algn="ctr"/>
              <a:r>
                <a:rPr lang="es-ES" sz="4000" kern="10" dirty="0">
                  <a:ln w="12700">
                    <a:solidFill>
                      <a:srgbClr val="EAEAEA"/>
                    </a:solidFill>
                    <a:round/>
                    <a:headEnd/>
                    <a:tailEnd/>
                  </a:ln>
                  <a:solidFill>
                    <a:srgbClr val="C00000"/>
                  </a:solidFill>
                  <a:latin typeface="Arial Black"/>
                </a:rPr>
                <a:t>Capacitancia:</a:t>
              </a:r>
            </a:p>
          </p:txBody>
        </p:sp>
        <p:sp>
          <p:nvSpPr>
            <p:cNvPr id="18437" name="Text Box 5"/>
            <p:cNvSpPr txBox="1">
              <a:spLocks noChangeArrowheads="1"/>
            </p:cNvSpPr>
            <p:nvPr/>
          </p:nvSpPr>
          <p:spPr bwMode="auto">
            <a:xfrm>
              <a:off x="296" y="661"/>
              <a:ext cx="5149" cy="141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just">
                <a:spcBef>
                  <a:spcPct val="50000"/>
                </a:spcBef>
              </a:pPr>
              <a:r>
                <a:rPr lang="es-ES" sz="2800" dirty="0"/>
                <a:t>Dos conductores aislados uno de otro y de su entorno, forman un capacitor; Los conductores contienen cargas iguales y magnitudes opuestas (q) a los conductores se le llaman placas independientemente de cual sea su forma.</a:t>
              </a:r>
            </a:p>
          </p:txBody>
        </p:sp>
      </p:grpSp>
      <p:grpSp>
        <p:nvGrpSpPr>
          <p:cNvPr id="3" name="8 Grupo"/>
          <p:cNvGrpSpPr/>
          <p:nvPr/>
        </p:nvGrpSpPr>
        <p:grpSpPr>
          <a:xfrm>
            <a:off x="428596" y="3643314"/>
            <a:ext cx="7929618" cy="2942329"/>
            <a:chOff x="290482" y="4071942"/>
            <a:chExt cx="7210476" cy="1942221"/>
          </a:xfrm>
        </p:grpSpPr>
        <p:pic>
          <p:nvPicPr>
            <p:cNvPr id="20481" name="Picture 1"/>
            <p:cNvPicPr>
              <a:picLocks noChangeAspect="1" noChangeArrowheads="1"/>
            </p:cNvPicPr>
            <p:nvPr/>
          </p:nvPicPr>
          <p:blipFill>
            <a:blip r:embed="rId2"/>
            <a:srcRect/>
            <a:stretch>
              <a:fillRect/>
            </a:stretch>
          </p:blipFill>
          <p:spPr bwMode="auto">
            <a:xfrm>
              <a:off x="290482" y="4125440"/>
              <a:ext cx="2428892" cy="1873406"/>
            </a:xfrm>
            <a:prstGeom prst="rect">
              <a:avLst/>
            </a:prstGeom>
            <a:noFill/>
            <a:ln w="9525">
              <a:noFill/>
              <a:miter lim="800000"/>
              <a:headEnd/>
              <a:tailEnd/>
            </a:ln>
            <a:effectLst/>
          </p:spPr>
        </p:pic>
        <p:pic>
          <p:nvPicPr>
            <p:cNvPr id="20482" name="Picture 2"/>
            <p:cNvPicPr>
              <a:picLocks noChangeAspect="1" noChangeArrowheads="1"/>
            </p:cNvPicPr>
            <p:nvPr/>
          </p:nvPicPr>
          <p:blipFill>
            <a:blip r:embed="rId3"/>
            <a:srcRect/>
            <a:stretch>
              <a:fillRect/>
            </a:stretch>
          </p:blipFill>
          <p:spPr bwMode="auto">
            <a:xfrm>
              <a:off x="5357818" y="4071942"/>
              <a:ext cx="2143140" cy="1942221"/>
            </a:xfrm>
            <a:prstGeom prst="rect">
              <a:avLst/>
            </a:prstGeom>
            <a:noFill/>
            <a:ln w="9525">
              <a:noFill/>
              <a:miter lim="800000"/>
              <a:headEnd/>
              <a:tailEnd/>
            </a:ln>
            <a:effectLst/>
          </p:spPr>
        </p:pic>
        <p:pic>
          <p:nvPicPr>
            <p:cNvPr id="20483" name="Picture 3"/>
            <p:cNvPicPr>
              <a:picLocks noChangeAspect="1" noChangeArrowheads="1"/>
            </p:cNvPicPr>
            <p:nvPr/>
          </p:nvPicPr>
          <p:blipFill>
            <a:blip r:embed="rId4"/>
            <a:srcRect/>
            <a:stretch>
              <a:fillRect/>
            </a:stretch>
          </p:blipFill>
          <p:spPr bwMode="auto">
            <a:xfrm>
              <a:off x="2714612" y="4071942"/>
              <a:ext cx="2655439" cy="1928826"/>
            </a:xfrm>
            <a:prstGeom prst="rect">
              <a:avLst/>
            </a:prstGeom>
            <a:noFill/>
            <a:ln w="9525">
              <a:noFill/>
              <a:miter lim="800000"/>
              <a:headEnd/>
              <a:tailEnd/>
            </a:ln>
            <a:effectLst/>
          </p:spPr>
        </p:pic>
      </p:grpSp>
    </p:spTree>
    <p:extLst>
      <p:ext uri="{BB962C8B-B14F-4D97-AF65-F5344CB8AC3E}">
        <p14:creationId xmlns:p14="http://schemas.microsoft.com/office/powerpoint/2010/main" val="313083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971550" y="142852"/>
            <a:ext cx="7496175" cy="647700"/>
          </a:xfrm>
          <a:prstGeom prst="rect">
            <a:avLst/>
          </a:prstGeom>
        </p:spPr>
        <p:txBody>
          <a:bodyPr wrap="none" fromWordArt="1">
            <a:prstTxWarp prst="textPlain">
              <a:avLst>
                <a:gd name="adj" fmla="val 50000"/>
              </a:avLst>
            </a:prstTxWarp>
          </a:bodyPr>
          <a:lstStyle/>
          <a:p>
            <a:pPr algn="ctr"/>
            <a:r>
              <a:rPr lang="es-ES" sz="3600" kern="10" dirty="0">
                <a:ln w="9525">
                  <a:solidFill>
                    <a:srgbClr val="000000"/>
                  </a:solidFill>
                  <a:round/>
                  <a:headEnd/>
                  <a:tailEnd/>
                </a:ln>
                <a:solidFill>
                  <a:srgbClr val="FFFFFF"/>
                </a:solidFill>
                <a:latin typeface="Arial Black"/>
              </a:rPr>
              <a:t>Capacitor de caras planas paralelas.</a:t>
            </a:r>
          </a:p>
        </p:txBody>
      </p:sp>
      <p:graphicFrame>
        <p:nvGraphicFramePr>
          <p:cNvPr id="3074"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2560" name="Ecuación" r:id="rId3" imgW="114120" imgH="215640" progId="Equation.3">
                  <p:embed/>
                </p:oleObj>
              </mc:Choice>
              <mc:Fallback>
                <p:oleObj name="Ecuació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2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2561" name="Ecuación" r:id="rId5" imgW="114120" imgH="215640" progId="Equation.3">
                  <p:embed/>
                </p:oleObj>
              </mc:Choice>
              <mc:Fallback>
                <p:oleObj name="Ecuación" r:id="rId5"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5"/>
          <p:cNvGrpSpPr>
            <a:grpSpLocks/>
          </p:cNvGrpSpPr>
          <p:nvPr/>
        </p:nvGrpSpPr>
        <p:grpSpPr bwMode="auto">
          <a:xfrm>
            <a:off x="3357555" y="1000106"/>
            <a:ext cx="5072098" cy="1077913"/>
            <a:chOff x="2835" y="1083"/>
            <a:chExt cx="2925" cy="679"/>
          </a:xfrm>
        </p:grpSpPr>
        <p:sp>
          <p:nvSpPr>
            <p:cNvPr id="3097" name="Text Box 26"/>
            <p:cNvSpPr txBox="1">
              <a:spLocks noChangeArrowheads="1"/>
            </p:cNvSpPr>
            <p:nvPr/>
          </p:nvSpPr>
          <p:spPr bwMode="auto">
            <a:xfrm>
              <a:off x="2835" y="1083"/>
              <a:ext cx="2925" cy="679"/>
            </a:xfrm>
            <a:prstGeom prst="rect">
              <a:avLst/>
            </a:prstGeom>
            <a:noFill/>
            <a:ln w="9525">
              <a:noFill/>
              <a:miter lim="800000"/>
              <a:headEnd/>
              <a:tailEnd/>
            </a:ln>
          </p:spPr>
          <p:txBody>
            <a:bodyPr>
              <a:spAutoFit/>
            </a:bodyPr>
            <a:lstStyle/>
            <a:p>
              <a:pPr>
                <a:spcBef>
                  <a:spcPct val="50000"/>
                </a:spcBef>
              </a:pPr>
              <a:r>
                <a:rPr lang="es-ES" sz="3200" dirty="0"/>
                <a:t>Diferencia de potencial entre las placas </a:t>
              </a:r>
            </a:p>
          </p:txBody>
        </p:sp>
        <p:graphicFrame>
          <p:nvGraphicFramePr>
            <p:cNvPr id="3082" name="Object 27"/>
            <p:cNvGraphicFramePr>
              <a:graphicFrameLocks noChangeAspect="1"/>
            </p:cNvGraphicFramePr>
            <p:nvPr>
              <p:extLst>
                <p:ext uri="{D42A27DB-BD31-4B8C-83A1-F6EECF244321}">
                  <p14:modId xmlns:p14="http://schemas.microsoft.com/office/powerpoint/2010/main" val="526576306"/>
                </p:ext>
              </p:extLst>
            </p:nvPr>
          </p:nvGraphicFramePr>
          <p:xfrm>
            <a:off x="3873" y="1436"/>
            <a:ext cx="344" cy="241"/>
          </p:xfrm>
          <a:graphic>
            <a:graphicData uri="http://schemas.openxmlformats.org/presentationml/2006/ole">
              <mc:AlternateContent xmlns:mc="http://schemas.openxmlformats.org/markup-compatibility/2006">
                <mc:Choice xmlns:v="urn:schemas-microsoft-com:vml" Requires="v">
                  <p:oleObj spid="_x0000_s12562" name="Ecuación" r:id="rId6" imgW="253800" imgH="177480" progId="Equation.3">
                    <p:embed/>
                  </p:oleObj>
                </mc:Choice>
                <mc:Fallback>
                  <p:oleObj name="Ecuación" r:id="rId6" imgW="253800" imgH="177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3" y="1436"/>
                          <a:ext cx="34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076" name="Object 2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2563" name="Ecuación" r:id="rId8" imgW="114120" imgH="215640" progId="Equation.3">
                  <p:embed/>
                </p:oleObj>
              </mc:Choice>
              <mc:Fallback>
                <p:oleObj name="Ecuación" r:id="rId8"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5" name="Text Box 29"/>
          <p:cNvSpPr txBox="1">
            <a:spLocks noChangeArrowheads="1"/>
          </p:cNvSpPr>
          <p:nvPr/>
        </p:nvSpPr>
        <p:spPr bwMode="auto">
          <a:xfrm>
            <a:off x="5778515" y="2357430"/>
            <a:ext cx="936625" cy="457200"/>
          </a:xfrm>
          <a:prstGeom prst="rect">
            <a:avLst/>
          </a:prstGeom>
          <a:noFill/>
          <a:ln w="9525">
            <a:noFill/>
            <a:miter lim="800000"/>
            <a:headEnd/>
            <a:tailEnd/>
          </a:ln>
        </p:spPr>
        <p:txBody>
          <a:bodyPr>
            <a:spAutoFit/>
          </a:bodyPr>
          <a:lstStyle/>
          <a:p>
            <a:pPr>
              <a:spcBef>
                <a:spcPct val="50000"/>
              </a:spcBef>
            </a:pPr>
            <a:r>
              <a:rPr lang="es-ES" sz="2400" dirty="0"/>
              <a:t>Y</a:t>
            </a:r>
          </a:p>
        </p:txBody>
      </p:sp>
      <p:graphicFrame>
        <p:nvGraphicFramePr>
          <p:cNvPr id="3077" name="Object 3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2564" name="Ecuación" r:id="rId9" imgW="114120" imgH="215640" progId="Equation.3">
                  <p:embed/>
                </p:oleObj>
              </mc:Choice>
              <mc:Fallback>
                <p:oleObj name="Ecuación" r:id="rId9"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31"/>
          <p:cNvGrpSpPr>
            <a:grpSpLocks/>
          </p:cNvGrpSpPr>
          <p:nvPr/>
        </p:nvGrpSpPr>
        <p:grpSpPr bwMode="auto">
          <a:xfrm>
            <a:off x="3643306" y="2357430"/>
            <a:ext cx="1584325" cy="647700"/>
            <a:chOff x="2835" y="1933"/>
            <a:chExt cx="998" cy="408"/>
          </a:xfrm>
        </p:grpSpPr>
        <p:sp>
          <p:nvSpPr>
            <p:cNvPr id="3096" name="Rectangle 32"/>
            <p:cNvSpPr>
              <a:spLocks noChangeArrowheads="1"/>
            </p:cNvSpPr>
            <p:nvPr/>
          </p:nvSpPr>
          <p:spPr bwMode="auto">
            <a:xfrm>
              <a:off x="2835" y="1933"/>
              <a:ext cx="998" cy="40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flatTx/>
            </a:bodyPr>
            <a:lstStyle/>
            <a:p>
              <a:endParaRPr lang="es-ES"/>
            </a:p>
          </p:txBody>
        </p:sp>
        <p:graphicFrame>
          <p:nvGraphicFramePr>
            <p:cNvPr id="3081" name="Object 33"/>
            <p:cNvGraphicFramePr>
              <a:graphicFrameLocks noChangeAspect="1"/>
            </p:cNvGraphicFramePr>
            <p:nvPr/>
          </p:nvGraphicFramePr>
          <p:xfrm>
            <a:off x="2835" y="1933"/>
            <a:ext cx="998" cy="399"/>
          </p:xfrm>
          <a:graphic>
            <a:graphicData uri="http://schemas.openxmlformats.org/presentationml/2006/ole">
              <mc:AlternateContent xmlns:mc="http://schemas.openxmlformats.org/markup-compatibility/2006">
                <mc:Choice xmlns:v="urn:schemas-microsoft-com:vml" Requires="v">
                  <p:oleObj spid="_x0000_s12565" name="Ecuación" r:id="rId10" imgW="507960" imgH="203040" progId="Equation.3">
                    <p:embed/>
                  </p:oleObj>
                </mc:Choice>
                <mc:Fallback>
                  <p:oleObj name="Ecuación" r:id="rId10" imgW="507960" imgH="203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5" y="1933"/>
                          <a:ext cx="998" cy="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 name="Group 34"/>
          <p:cNvGrpSpPr>
            <a:grpSpLocks/>
          </p:cNvGrpSpPr>
          <p:nvPr/>
        </p:nvGrpSpPr>
        <p:grpSpPr bwMode="auto">
          <a:xfrm>
            <a:off x="6700864" y="2285992"/>
            <a:ext cx="1728788" cy="649287"/>
            <a:chOff x="4468" y="1933"/>
            <a:chExt cx="1089" cy="409"/>
          </a:xfrm>
        </p:grpSpPr>
        <p:sp>
          <p:nvSpPr>
            <p:cNvPr id="3095" name="Rectangle 35"/>
            <p:cNvSpPr>
              <a:spLocks noChangeArrowheads="1"/>
            </p:cNvSpPr>
            <p:nvPr/>
          </p:nvSpPr>
          <p:spPr bwMode="auto">
            <a:xfrm>
              <a:off x="4468" y="1933"/>
              <a:ext cx="1043" cy="40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flatTx/>
            </a:bodyPr>
            <a:lstStyle/>
            <a:p>
              <a:endParaRPr lang="es-ES"/>
            </a:p>
          </p:txBody>
        </p:sp>
        <p:graphicFrame>
          <p:nvGraphicFramePr>
            <p:cNvPr id="3080" name="Object 36"/>
            <p:cNvGraphicFramePr>
              <a:graphicFrameLocks noChangeAspect="1"/>
            </p:cNvGraphicFramePr>
            <p:nvPr/>
          </p:nvGraphicFramePr>
          <p:xfrm>
            <a:off x="4468" y="1979"/>
            <a:ext cx="1089" cy="331"/>
          </p:xfrm>
          <a:graphic>
            <a:graphicData uri="http://schemas.openxmlformats.org/presentationml/2006/ole">
              <mc:AlternateContent xmlns:mc="http://schemas.openxmlformats.org/markup-compatibility/2006">
                <mc:Choice xmlns:v="urn:schemas-microsoft-com:vml" Requires="v">
                  <p:oleObj spid="_x0000_s12566" name="Ecuación" r:id="rId12" imgW="583920" imgH="203040" progId="Equation.3">
                    <p:embed/>
                  </p:oleObj>
                </mc:Choice>
                <mc:Fallback>
                  <p:oleObj name="Ecuación" r:id="rId12" imgW="583920" imgH="203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68" y="1979"/>
                          <a:ext cx="1089"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078" name="Object 3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2567" name="Ecuación" r:id="rId14" imgW="114120" imgH="215640" progId="Equation.3">
                  <p:embed/>
                </p:oleObj>
              </mc:Choice>
              <mc:Fallback>
                <p:oleObj name="Ecuación" r:id="rId14"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38"/>
          <p:cNvGrpSpPr>
            <a:grpSpLocks/>
          </p:cNvGrpSpPr>
          <p:nvPr/>
        </p:nvGrpSpPr>
        <p:grpSpPr bwMode="auto">
          <a:xfrm>
            <a:off x="4572000" y="3571876"/>
            <a:ext cx="2736850" cy="1295400"/>
            <a:chOff x="3288" y="2614"/>
            <a:chExt cx="1724" cy="816"/>
          </a:xfrm>
        </p:grpSpPr>
        <p:sp>
          <p:nvSpPr>
            <p:cNvPr id="3094" name="Rectangle 39"/>
            <p:cNvSpPr>
              <a:spLocks noChangeArrowheads="1"/>
            </p:cNvSpPr>
            <p:nvPr/>
          </p:nvSpPr>
          <p:spPr bwMode="auto">
            <a:xfrm>
              <a:off x="3288" y="2614"/>
              <a:ext cx="1724" cy="81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flatTx/>
            </a:bodyPr>
            <a:lstStyle/>
            <a:p>
              <a:endParaRPr lang="es-ES"/>
            </a:p>
          </p:txBody>
        </p:sp>
        <p:graphicFrame>
          <p:nvGraphicFramePr>
            <p:cNvPr id="3079" name="Object 40"/>
            <p:cNvGraphicFramePr>
              <a:graphicFrameLocks noChangeAspect="1"/>
            </p:cNvGraphicFramePr>
            <p:nvPr/>
          </p:nvGraphicFramePr>
          <p:xfrm>
            <a:off x="3379" y="2659"/>
            <a:ext cx="1497" cy="745"/>
          </p:xfrm>
          <a:graphic>
            <a:graphicData uri="http://schemas.openxmlformats.org/presentationml/2006/ole">
              <mc:AlternateContent xmlns:mc="http://schemas.openxmlformats.org/markup-compatibility/2006">
                <mc:Choice xmlns:v="urn:schemas-microsoft-com:vml" Requires="v">
                  <p:oleObj spid="_x0000_s12568" name="Ecuación" r:id="rId15" imgW="545760" imgH="393480" progId="Equation.3">
                    <p:embed/>
                  </p:oleObj>
                </mc:Choice>
                <mc:Fallback>
                  <p:oleObj name="Ecuación" r:id="rId15" imgW="54576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79" y="2659"/>
                          <a:ext cx="1497" cy="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092" name="Text Box 42"/>
          <p:cNvSpPr txBox="1">
            <a:spLocks noChangeArrowheads="1"/>
          </p:cNvSpPr>
          <p:nvPr/>
        </p:nvSpPr>
        <p:spPr bwMode="auto">
          <a:xfrm>
            <a:off x="714403" y="5016521"/>
            <a:ext cx="7964488" cy="175419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just">
              <a:spcBef>
                <a:spcPct val="50000"/>
              </a:spcBef>
            </a:pPr>
            <a:r>
              <a:rPr lang="es-ES" sz="4400" b="1" dirty="0"/>
              <a:t>C </a:t>
            </a:r>
            <a:r>
              <a:rPr lang="es-ES" sz="3200" b="1" dirty="0"/>
              <a:t>depende de la forma de las placas, de la posición, del material que llevan y del espacio que existe entre ellas</a:t>
            </a:r>
            <a:r>
              <a:rPr lang="es-ES" sz="3200" dirty="0"/>
              <a:t>.</a:t>
            </a:r>
          </a:p>
        </p:txBody>
      </p:sp>
      <p:grpSp>
        <p:nvGrpSpPr>
          <p:cNvPr id="7" name="43 Grupo"/>
          <p:cNvGrpSpPr/>
          <p:nvPr/>
        </p:nvGrpSpPr>
        <p:grpSpPr>
          <a:xfrm>
            <a:off x="214282" y="1785926"/>
            <a:ext cx="2573356" cy="3303610"/>
            <a:chOff x="4286248" y="1643050"/>
            <a:chExt cx="2573356" cy="3303610"/>
          </a:xfrm>
        </p:grpSpPr>
        <p:grpSp>
          <p:nvGrpSpPr>
            <p:cNvPr id="8" name="29 Grupo"/>
            <p:cNvGrpSpPr/>
            <p:nvPr/>
          </p:nvGrpSpPr>
          <p:grpSpPr>
            <a:xfrm>
              <a:off x="4643432" y="1643050"/>
              <a:ext cx="1714510" cy="2500330"/>
              <a:chOff x="4643438" y="1643050"/>
              <a:chExt cx="1428760" cy="2523484"/>
            </a:xfrm>
          </p:grpSpPr>
          <p:sp>
            <p:nvSpPr>
              <p:cNvPr id="56" name="55 Cilindro"/>
              <p:cNvSpPr/>
              <p:nvPr/>
            </p:nvSpPr>
            <p:spPr>
              <a:xfrm>
                <a:off x="5786446" y="1643050"/>
                <a:ext cx="285752" cy="2428892"/>
              </a:xfrm>
              <a:prstGeom prst="can">
                <a:avLst>
                  <a:gd name="adj" fmla="val 26223"/>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57" name="56 Cilindro"/>
              <p:cNvSpPr/>
              <p:nvPr/>
            </p:nvSpPr>
            <p:spPr>
              <a:xfrm>
                <a:off x="4714876" y="1643050"/>
                <a:ext cx="285752" cy="2428892"/>
              </a:xfrm>
              <a:prstGeom prst="can">
                <a:avLst>
                  <a:gd name="adj" fmla="val 26223"/>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58" name="57 CuadroTexto"/>
              <p:cNvSpPr txBox="1"/>
              <p:nvPr/>
            </p:nvSpPr>
            <p:spPr>
              <a:xfrm>
                <a:off x="4644189" y="1785926"/>
                <a:ext cx="500066" cy="523220"/>
              </a:xfrm>
              <a:prstGeom prst="rect">
                <a:avLst/>
              </a:prstGeom>
              <a:noFill/>
            </p:spPr>
            <p:txBody>
              <a:bodyPr wrap="square" rtlCol="0">
                <a:spAutoFit/>
              </a:bodyPr>
              <a:lstStyle/>
              <a:p>
                <a:r>
                  <a:rPr lang="es-ES" sz="2800" b="1" dirty="0">
                    <a:latin typeface="Arial" pitchFamily="34" charset="0"/>
                    <a:cs typeface="Arial" pitchFamily="34" charset="0"/>
                  </a:rPr>
                  <a:t>+</a:t>
                </a:r>
              </a:p>
            </p:txBody>
          </p:sp>
          <p:sp>
            <p:nvSpPr>
              <p:cNvPr id="59" name="58 CuadroTexto"/>
              <p:cNvSpPr txBox="1"/>
              <p:nvPr/>
            </p:nvSpPr>
            <p:spPr>
              <a:xfrm>
                <a:off x="4643438" y="3047747"/>
                <a:ext cx="500066" cy="523220"/>
              </a:xfrm>
              <a:prstGeom prst="rect">
                <a:avLst/>
              </a:prstGeom>
              <a:noFill/>
            </p:spPr>
            <p:txBody>
              <a:bodyPr wrap="square" rtlCol="0">
                <a:spAutoFit/>
              </a:bodyPr>
              <a:lstStyle/>
              <a:p>
                <a:r>
                  <a:rPr lang="es-ES" sz="2800" b="1" dirty="0">
                    <a:latin typeface="Arial" pitchFamily="34" charset="0"/>
                    <a:cs typeface="Arial" pitchFamily="34" charset="0"/>
                  </a:rPr>
                  <a:t>+</a:t>
                </a:r>
              </a:p>
            </p:txBody>
          </p:sp>
          <p:sp>
            <p:nvSpPr>
              <p:cNvPr id="60" name="59 CuadroTexto"/>
              <p:cNvSpPr txBox="1"/>
              <p:nvPr/>
            </p:nvSpPr>
            <p:spPr>
              <a:xfrm>
                <a:off x="4644189" y="2405714"/>
                <a:ext cx="500066" cy="523220"/>
              </a:xfrm>
              <a:prstGeom prst="rect">
                <a:avLst/>
              </a:prstGeom>
              <a:noFill/>
            </p:spPr>
            <p:txBody>
              <a:bodyPr wrap="square" rtlCol="0">
                <a:spAutoFit/>
              </a:bodyPr>
              <a:lstStyle/>
              <a:p>
                <a:r>
                  <a:rPr lang="es-ES" sz="2800" b="1" dirty="0">
                    <a:latin typeface="Arial" pitchFamily="34" charset="0"/>
                    <a:cs typeface="Arial" pitchFamily="34" charset="0"/>
                  </a:rPr>
                  <a:t>+</a:t>
                </a:r>
              </a:p>
            </p:txBody>
          </p:sp>
          <p:sp>
            <p:nvSpPr>
              <p:cNvPr id="61" name="60 CuadroTexto"/>
              <p:cNvSpPr txBox="1"/>
              <p:nvPr/>
            </p:nvSpPr>
            <p:spPr>
              <a:xfrm>
                <a:off x="4643438" y="3643314"/>
                <a:ext cx="500066" cy="523220"/>
              </a:xfrm>
              <a:prstGeom prst="rect">
                <a:avLst/>
              </a:prstGeom>
              <a:noFill/>
            </p:spPr>
            <p:txBody>
              <a:bodyPr wrap="square" rtlCol="0">
                <a:spAutoFit/>
              </a:bodyPr>
              <a:lstStyle/>
              <a:p>
                <a:r>
                  <a:rPr lang="es-ES" sz="2800" b="1" dirty="0">
                    <a:latin typeface="Arial" pitchFamily="34" charset="0"/>
                    <a:cs typeface="Arial" pitchFamily="34" charset="0"/>
                  </a:rPr>
                  <a:t>+</a:t>
                </a:r>
              </a:p>
            </p:txBody>
          </p:sp>
          <p:cxnSp>
            <p:nvCxnSpPr>
              <p:cNvPr id="62" name="61 Conector recto"/>
              <p:cNvCxnSpPr/>
              <p:nvPr/>
            </p:nvCxnSpPr>
            <p:spPr>
              <a:xfrm>
                <a:off x="5834572" y="1994232"/>
                <a:ext cx="142876" cy="1588"/>
              </a:xfrm>
              <a:prstGeom prst="line">
                <a:avLst/>
              </a:prstGeom>
            </p:spPr>
            <p:style>
              <a:lnRef idx="3">
                <a:schemeClr val="dk1"/>
              </a:lnRef>
              <a:fillRef idx="0">
                <a:schemeClr val="dk1"/>
              </a:fillRef>
              <a:effectRef idx="2">
                <a:schemeClr val="dk1"/>
              </a:effectRef>
              <a:fontRef idx="minor">
                <a:schemeClr val="tx1"/>
              </a:fontRef>
            </p:style>
          </p:cxnSp>
          <p:cxnSp>
            <p:nvCxnSpPr>
              <p:cNvPr id="63" name="62 Conector recto"/>
              <p:cNvCxnSpPr/>
              <p:nvPr/>
            </p:nvCxnSpPr>
            <p:spPr>
              <a:xfrm>
                <a:off x="5835323" y="2651955"/>
                <a:ext cx="142876" cy="1588"/>
              </a:xfrm>
              <a:prstGeom prst="line">
                <a:avLst/>
              </a:prstGeom>
            </p:spPr>
            <p:style>
              <a:lnRef idx="3">
                <a:schemeClr val="dk1"/>
              </a:lnRef>
              <a:fillRef idx="0">
                <a:schemeClr val="dk1"/>
              </a:fillRef>
              <a:effectRef idx="2">
                <a:schemeClr val="dk1"/>
              </a:effectRef>
              <a:fontRef idx="minor">
                <a:schemeClr val="tx1"/>
              </a:fontRef>
            </p:style>
          </p:cxnSp>
          <p:cxnSp>
            <p:nvCxnSpPr>
              <p:cNvPr id="64" name="63 Conector recto"/>
              <p:cNvCxnSpPr/>
              <p:nvPr/>
            </p:nvCxnSpPr>
            <p:spPr>
              <a:xfrm>
                <a:off x="5858635" y="3356060"/>
                <a:ext cx="142876" cy="1588"/>
              </a:xfrm>
              <a:prstGeom prst="line">
                <a:avLst/>
              </a:prstGeom>
            </p:spPr>
            <p:style>
              <a:lnRef idx="3">
                <a:schemeClr val="dk1"/>
              </a:lnRef>
              <a:fillRef idx="0">
                <a:schemeClr val="dk1"/>
              </a:fillRef>
              <a:effectRef idx="2">
                <a:schemeClr val="dk1"/>
              </a:effectRef>
              <a:fontRef idx="minor">
                <a:schemeClr val="tx1"/>
              </a:fontRef>
            </p:style>
          </p:cxnSp>
          <p:cxnSp>
            <p:nvCxnSpPr>
              <p:cNvPr id="65" name="64 Conector recto"/>
              <p:cNvCxnSpPr/>
              <p:nvPr/>
            </p:nvCxnSpPr>
            <p:spPr>
              <a:xfrm>
                <a:off x="5857884" y="3857628"/>
                <a:ext cx="142876" cy="1588"/>
              </a:xfrm>
              <a:prstGeom prst="line">
                <a:avLst/>
              </a:prstGeom>
            </p:spPr>
            <p:style>
              <a:lnRef idx="3">
                <a:schemeClr val="dk1"/>
              </a:lnRef>
              <a:fillRef idx="0">
                <a:schemeClr val="dk1"/>
              </a:fillRef>
              <a:effectRef idx="2">
                <a:schemeClr val="dk1"/>
              </a:effectRef>
              <a:fontRef idx="minor">
                <a:schemeClr val="tx1"/>
              </a:fontRef>
            </p:style>
          </p:cxnSp>
        </p:grpSp>
        <p:cxnSp>
          <p:nvCxnSpPr>
            <p:cNvPr id="46" name="45 Conector recto"/>
            <p:cNvCxnSpPr/>
            <p:nvPr/>
          </p:nvCxnSpPr>
          <p:spPr>
            <a:xfrm rot="10800000">
              <a:off x="4286248" y="2928934"/>
              <a:ext cx="380502" cy="158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rot="10800000">
              <a:off x="6429388" y="2928934"/>
              <a:ext cx="428628" cy="158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rot="5400000">
              <a:off x="3608381" y="3606801"/>
              <a:ext cx="1357322" cy="158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rot="5400000">
              <a:off x="6180149" y="3606801"/>
              <a:ext cx="1357322" cy="158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a:off x="4286248" y="4286256"/>
              <a:ext cx="1143008" cy="158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rot="5400000">
              <a:off x="5036347" y="4392619"/>
              <a:ext cx="785024" cy="794"/>
            </a:xfrm>
            <a:prstGeom prst="line">
              <a:avLst/>
            </a:prstGeom>
            <a:ln/>
          </p:spPr>
          <p:style>
            <a:lnRef idx="3">
              <a:schemeClr val="dk1"/>
            </a:lnRef>
            <a:fillRef idx="0">
              <a:schemeClr val="dk1"/>
            </a:fillRef>
            <a:effectRef idx="2">
              <a:schemeClr val="dk1"/>
            </a:effectRef>
            <a:fontRef idx="minor">
              <a:schemeClr val="tx1"/>
            </a:fontRef>
          </p:style>
        </p:cxnSp>
        <p:cxnSp>
          <p:nvCxnSpPr>
            <p:cNvPr id="52" name="51 Conector recto"/>
            <p:cNvCxnSpPr/>
            <p:nvPr/>
          </p:nvCxnSpPr>
          <p:spPr>
            <a:xfrm rot="5400000">
              <a:off x="5475293" y="4287594"/>
              <a:ext cx="346872" cy="10318"/>
            </a:xfrm>
            <a:prstGeom prst="line">
              <a:avLst/>
            </a:prstGeom>
            <a:ln/>
          </p:spPr>
          <p:style>
            <a:lnRef idx="3">
              <a:schemeClr val="dk1"/>
            </a:lnRef>
            <a:fillRef idx="0">
              <a:schemeClr val="dk1"/>
            </a:fillRef>
            <a:effectRef idx="2">
              <a:schemeClr val="dk1"/>
            </a:effectRef>
            <a:fontRef idx="minor">
              <a:schemeClr val="tx1"/>
            </a:fontRef>
          </p:style>
        </p:cxnSp>
        <p:cxnSp>
          <p:nvCxnSpPr>
            <p:cNvPr id="53" name="52 Conector recto"/>
            <p:cNvCxnSpPr/>
            <p:nvPr/>
          </p:nvCxnSpPr>
          <p:spPr>
            <a:xfrm>
              <a:off x="5715008" y="4286256"/>
              <a:ext cx="1143008" cy="158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4" name="53 Objeto"/>
            <p:cNvGraphicFramePr>
              <a:graphicFrameLocks noChangeAspect="1"/>
            </p:cNvGraphicFramePr>
            <p:nvPr/>
          </p:nvGraphicFramePr>
          <p:xfrm>
            <a:off x="5429256" y="4500570"/>
            <a:ext cx="714380" cy="446090"/>
          </p:xfrm>
          <a:graphic>
            <a:graphicData uri="http://schemas.openxmlformats.org/presentationml/2006/ole">
              <mc:AlternateContent xmlns:mc="http://schemas.openxmlformats.org/markup-compatibility/2006">
                <mc:Choice xmlns:v="urn:schemas-microsoft-com:vml" Requires="v">
                  <p:oleObj spid="_x0000_s12569" name="Ecuación" r:id="rId17" imgW="253800" imgH="177480" progId="Equation.3">
                    <p:embed/>
                  </p:oleObj>
                </mc:Choice>
                <mc:Fallback>
                  <p:oleObj name="Ecuación" r:id="rId17" imgW="25380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29256" y="4500570"/>
                          <a:ext cx="714380" cy="446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54 CuadroTexto"/>
            <p:cNvSpPr txBox="1"/>
            <p:nvPr/>
          </p:nvSpPr>
          <p:spPr>
            <a:xfrm>
              <a:off x="5214942" y="2357430"/>
              <a:ext cx="642942" cy="646331"/>
            </a:xfrm>
            <a:prstGeom prst="rect">
              <a:avLst/>
            </a:prstGeom>
            <a:noFill/>
          </p:spPr>
          <p:txBody>
            <a:bodyPr wrap="square" rtlCol="0">
              <a:spAutoFit/>
            </a:bodyPr>
            <a:lstStyle/>
            <a:p>
              <a:r>
                <a:rPr lang="es-ES" sz="3600" b="1" dirty="0"/>
                <a:t>C</a:t>
              </a:r>
            </a:p>
          </p:txBody>
        </p:sp>
      </p:grpSp>
    </p:spTree>
    <p:extLst>
      <p:ext uri="{BB962C8B-B14F-4D97-AF65-F5344CB8AC3E}">
        <p14:creationId xmlns:p14="http://schemas.microsoft.com/office/powerpoint/2010/main" val="83209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000"/>
                                        <p:tgtEl>
                                          <p:spTgt spid="7"/>
                                        </p:tgtEl>
                                      </p:cBhvr>
                                    </p:animEffect>
                                  </p:childTnLst>
                                </p:cTn>
                              </p:par>
                              <p:par>
                                <p:cTn id="8" presetID="16" presetClass="entr" presetSubtype="26"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barn(inHorizontal)">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245"/>
                                        </p:tgtEl>
                                        <p:attrNameLst>
                                          <p:attrName>style.visibility</p:attrName>
                                        </p:attrNameLst>
                                      </p:cBhvr>
                                      <p:to>
                                        <p:strVal val="visible"/>
                                      </p:to>
                                    </p:set>
                                    <p:animEffect transition="in" filter="circle(in)">
                                      <p:cBhvr>
                                        <p:cTn id="23" dur="2000"/>
                                        <p:tgtEl>
                                          <p:spTgt spid="9245"/>
                                        </p:tgtEl>
                                      </p:cBhvr>
                                    </p:animEffect>
                                  </p:childTnLst>
                                </p:cTn>
                              </p:par>
                              <p:par>
                                <p:cTn id="24" presetID="6"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246"/>
            <a:ext cx="5292080" cy="684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489" y="0"/>
            <a:ext cx="385451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79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circle(in)">
                                      <p:cBhvr>
                                        <p:cTn id="7" dur="2000"/>
                                        <p:tgtEl>
                                          <p:spTgt spid="26626"/>
                                        </p:tgtEl>
                                      </p:cBhvr>
                                    </p:animEffect>
                                  </p:childTnLst>
                                </p:cTn>
                              </p:par>
                              <p:par>
                                <p:cTn id="8" presetID="6" presetClass="entr" presetSubtype="16" fill="hold" nodeType="withEffect">
                                  <p:stCondLst>
                                    <p:cond delay="0"/>
                                  </p:stCondLst>
                                  <p:childTnLst>
                                    <p:set>
                                      <p:cBhvr>
                                        <p:cTn id="9" dur="1" fill="hold">
                                          <p:stCondLst>
                                            <p:cond delay="0"/>
                                          </p:stCondLst>
                                        </p:cTn>
                                        <p:tgtEl>
                                          <p:spTgt spid="26627"/>
                                        </p:tgtEl>
                                        <p:attrNameLst>
                                          <p:attrName>style.visibility</p:attrName>
                                        </p:attrNameLst>
                                      </p:cBhvr>
                                      <p:to>
                                        <p:strVal val="visible"/>
                                      </p:to>
                                    </p:set>
                                    <p:animEffect transition="in" filter="circle(in)">
                                      <p:cBhvr>
                                        <p:cTn id="10" dur="2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500298" y="44263"/>
            <a:ext cx="5384801" cy="1169278"/>
            <a:chOff x="2006" y="1263"/>
            <a:chExt cx="3392" cy="781"/>
          </a:xfrm>
        </p:grpSpPr>
        <p:sp>
          <p:nvSpPr>
            <p:cNvPr id="4111" name="Text Box 9"/>
            <p:cNvSpPr txBox="1">
              <a:spLocks noChangeArrowheads="1"/>
            </p:cNvSpPr>
            <p:nvPr/>
          </p:nvSpPr>
          <p:spPr bwMode="auto">
            <a:xfrm>
              <a:off x="2518" y="1263"/>
              <a:ext cx="2880" cy="78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pPr>
              <a:r>
                <a:rPr lang="es-ES" sz="2800" dirty="0">
                  <a:solidFill>
                    <a:sysClr val="windowText" lastClr="000000"/>
                  </a:solidFill>
                </a:rPr>
                <a:t>(C/volt =farad)        </a:t>
              </a:r>
            </a:p>
            <a:p>
              <a:pPr algn="ctr">
                <a:spcBef>
                  <a:spcPct val="50000"/>
                </a:spcBef>
              </a:pPr>
              <a:r>
                <a:rPr lang="es-ES" sz="2800" dirty="0">
                  <a:solidFill>
                    <a:sysClr val="windowText" lastClr="000000"/>
                  </a:solidFill>
                </a:rPr>
                <a:t> 1farad =1coulomb/1volt</a:t>
              </a:r>
            </a:p>
          </p:txBody>
        </p:sp>
        <p:sp>
          <p:nvSpPr>
            <p:cNvPr id="4112" name="AutoShape 10"/>
            <p:cNvSpPr>
              <a:spLocks noChangeArrowheads="1"/>
            </p:cNvSpPr>
            <p:nvPr/>
          </p:nvSpPr>
          <p:spPr bwMode="auto">
            <a:xfrm>
              <a:off x="2006" y="1663"/>
              <a:ext cx="272" cy="182"/>
            </a:xfrm>
            <a:prstGeom prst="rightArrow">
              <a:avLst>
                <a:gd name="adj1" fmla="val 50000"/>
                <a:gd name="adj2" fmla="val 37363"/>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s-ES"/>
            </a:p>
          </p:txBody>
        </p:sp>
      </p:grpSp>
      <p:graphicFrame>
        <p:nvGraphicFramePr>
          <p:cNvPr id="4098" name="Object 11"/>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476" name="Ecuación" r:id="rId3" imgW="114120" imgH="215640" progId="Equation.3">
                  <p:embed/>
                </p:oleObj>
              </mc:Choice>
              <mc:Fallback>
                <p:oleObj name="Ecuació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1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477" name="Ecuación" r:id="rId5" imgW="114120" imgH="215640" progId="Equation.3">
                  <p:embed/>
                </p:oleObj>
              </mc:Choice>
              <mc:Fallback>
                <p:oleObj name="Ecuación" r:id="rId5"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38"/>
          <p:cNvGrpSpPr>
            <a:grpSpLocks/>
          </p:cNvGrpSpPr>
          <p:nvPr/>
        </p:nvGrpSpPr>
        <p:grpSpPr bwMode="auto">
          <a:xfrm>
            <a:off x="285721" y="204774"/>
            <a:ext cx="2071688" cy="1152525"/>
            <a:chOff x="3288" y="2614"/>
            <a:chExt cx="1305" cy="726"/>
          </a:xfrm>
        </p:grpSpPr>
        <p:sp>
          <p:nvSpPr>
            <p:cNvPr id="19" name="Rectangle 39"/>
            <p:cNvSpPr>
              <a:spLocks noChangeArrowheads="1"/>
            </p:cNvSpPr>
            <p:nvPr/>
          </p:nvSpPr>
          <p:spPr bwMode="auto">
            <a:xfrm>
              <a:off x="3288" y="2614"/>
              <a:ext cx="1305" cy="72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flatTx/>
            </a:bodyPr>
            <a:lstStyle/>
            <a:p>
              <a:endParaRPr lang="es-ES"/>
            </a:p>
          </p:txBody>
        </p:sp>
        <p:graphicFrame>
          <p:nvGraphicFramePr>
            <p:cNvPr id="20" name="Object 40"/>
            <p:cNvGraphicFramePr>
              <a:graphicFrameLocks noChangeAspect="1"/>
            </p:cNvGraphicFramePr>
            <p:nvPr/>
          </p:nvGraphicFramePr>
          <p:xfrm>
            <a:off x="3379" y="2659"/>
            <a:ext cx="1169" cy="582"/>
          </p:xfrm>
          <a:graphic>
            <a:graphicData uri="http://schemas.openxmlformats.org/presentationml/2006/ole">
              <mc:AlternateContent xmlns:mc="http://schemas.openxmlformats.org/markup-compatibility/2006">
                <mc:Choice xmlns:v="urn:schemas-microsoft-com:vml" Requires="v">
                  <p:oleObj spid="_x0000_s13478" name="Ecuación" r:id="rId6" imgW="545760" imgH="393480" progId="Equation.3">
                    <p:embed/>
                  </p:oleObj>
                </mc:Choice>
                <mc:Fallback>
                  <p:oleObj name="Ecuación" r:id="rId6" imgW="54576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9" y="2659"/>
                          <a:ext cx="1169"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 name="Group 6"/>
          <p:cNvGrpSpPr>
            <a:grpSpLocks/>
          </p:cNvGrpSpPr>
          <p:nvPr/>
        </p:nvGrpSpPr>
        <p:grpSpPr bwMode="auto">
          <a:xfrm>
            <a:off x="0" y="2285992"/>
            <a:ext cx="8787425" cy="4248151"/>
            <a:chOff x="431" y="1162"/>
            <a:chExt cx="4707" cy="2676"/>
          </a:xfrm>
        </p:grpSpPr>
        <p:sp>
          <p:nvSpPr>
            <p:cNvPr id="22" name="Text Box 7"/>
            <p:cNvSpPr txBox="1">
              <a:spLocks noChangeArrowheads="1"/>
            </p:cNvSpPr>
            <p:nvPr/>
          </p:nvSpPr>
          <p:spPr bwMode="auto">
            <a:xfrm>
              <a:off x="431" y="1162"/>
              <a:ext cx="4707" cy="2385"/>
            </a:xfrm>
            <a:prstGeom prst="rect">
              <a:avLst/>
            </a:prstGeom>
            <a:noFill/>
            <a:ln w="9525">
              <a:noFill/>
              <a:miter lim="800000"/>
              <a:headEnd/>
              <a:tailEnd/>
            </a:ln>
          </p:spPr>
          <p:txBody>
            <a:bodyPr wrap="square">
              <a:spAutoFit/>
            </a:bodyPr>
            <a:lstStyle/>
            <a:p>
              <a:pPr>
                <a:spcBef>
                  <a:spcPct val="50000"/>
                </a:spcBef>
              </a:pPr>
              <a:r>
                <a:rPr lang="es-ES" sz="3200" dirty="0"/>
                <a:t>1- Separamos una carga (q) en las placas.</a:t>
              </a:r>
            </a:p>
            <a:p>
              <a:pPr>
                <a:spcBef>
                  <a:spcPct val="50000"/>
                </a:spcBef>
              </a:pPr>
              <a:r>
                <a:rPr lang="es-ES" sz="3200" dirty="0"/>
                <a:t>2- Calculamos       entre las placas en término de cargas eléctricas, utilizando la ley de Gauss.</a:t>
              </a:r>
            </a:p>
            <a:p>
              <a:pPr>
                <a:spcBef>
                  <a:spcPct val="50000"/>
                </a:spcBef>
              </a:pPr>
              <a:r>
                <a:rPr lang="es-ES" sz="3200" dirty="0"/>
                <a:t>3- Conociendo      entre las placas calculamos la diferencia de potencial (V) entre ellas.</a:t>
              </a:r>
            </a:p>
            <a:p>
              <a:pPr>
                <a:spcBef>
                  <a:spcPct val="50000"/>
                </a:spcBef>
              </a:pPr>
              <a:r>
                <a:rPr lang="es-ES" sz="3200" dirty="0"/>
                <a:t>4- Calculemos la capacitancia como:  </a:t>
              </a:r>
            </a:p>
          </p:txBody>
        </p:sp>
        <p:graphicFrame>
          <p:nvGraphicFramePr>
            <p:cNvPr id="23" name="Object 8"/>
            <p:cNvGraphicFramePr>
              <a:graphicFrameLocks noChangeAspect="1"/>
            </p:cNvGraphicFramePr>
            <p:nvPr>
              <p:extLst>
                <p:ext uri="{D42A27DB-BD31-4B8C-83A1-F6EECF244321}">
                  <p14:modId xmlns:p14="http://schemas.microsoft.com/office/powerpoint/2010/main" val="2191795367"/>
                </p:ext>
              </p:extLst>
            </p:nvPr>
          </p:nvGraphicFramePr>
          <p:xfrm>
            <a:off x="1694" y="1519"/>
            <a:ext cx="277" cy="499"/>
          </p:xfrm>
          <a:graphic>
            <a:graphicData uri="http://schemas.openxmlformats.org/presentationml/2006/ole">
              <mc:AlternateContent xmlns:mc="http://schemas.openxmlformats.org/markup-compatibility/2006">
                <mc:Choice xmlns:v="urn:schemas-microsoft-com:vml" Requires="v">
                  <p:oleObj spid="_x0000_s13479" name="Ecuación" r:id="rId8" imgW="152280" imgH="266400" progId="Equation.3">
                    <p:embed/>
                  </p:oleObj>
                </mc:Choice>
                <mc:Fallback>
                  <p:oleObj name="Ecuación" r:id="rId8" imgW="152280" imgH="266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4" y="1519"/>
                          <a:ext cx="277"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9"/>
            <p:cNvGraphicFramePr>
              <a:graphicFrameLocks noChangeAspect="1"/>
            </p:cNvGraphicFramePr>
            <p:nvPr>
              <p:extLst>
                <p:ext uri="{D42A27DB-BD31-4B8C-83A1-F6EECF244321}">
                  <p14:modId xmlns:p14="http://schemas.microsoft.com/office/powerpoint/2010/main" val="3050037265"/>
                </p:ext>
              </p:extLst>
            </p:nvPr>
          </p:nvGraphicFramePr>
          <p:xfrm>
            <a:off x="1797" y="2245"/>
            <a:ext cx="277" cy="499"/>
          </p:xfrm>
          <a:graphic>
            <a:graphicData uri="http://schemas.openxmlformats.org/presentationml/2006/ole">
              <mc:AlternateContent xmlns:mc="http://schemas.openxmlformats.org/markup-compatibility/2006">
                <mc:Choice xmlns:v="urn:schemas-microsoft-com:vml" Requires="v">
                  <p:oleObj spid="_x0000_s13480" name="Ecuación" r:id="rId10" imgW="152280" imgH="266400" progId="Equation.3">
                    <p:embed/>
                  </p:oleObj>
                </mc:Choice>
                <mc:Fallback>
                  <p:oleObj name="Ecuación" r:id="rId10" imgW="152280" imgH="266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7" y="2245"/>
                          <a:ext cx="277"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10"/>
            <p:cNvGraphicFramePr>
              <a:graphicFrameLocks noChangeAspect="1"/>
            </p:cNvGraphicFramePr>
            <p:nvPr>
              <p:extLst>
                <p:ext uri="{D42A27DB-BD31-4B8C-83A1-F6EECF244321}">
                  <p14:modId xmlns:p14="http://schemas.microsoft.com/office/powerpoint/2010/main" val="1755556989"/>
                </p:ext>
              </p:extLst>
            </p:nvPr>
          </p:nvGraphicFramePr>
          <p:xfrm>
            <a:off x="3781" y="3152"/>
            <a:ext cx="1357" cy="686"/>
          </p:xfrm>
          <a:graphic>
            <a:graphicData uri="http://schemas.openxmlformats.org/presentationml/2006/ole">
              <mc:AlternateContent xmlns:mc="http://schemas.openxmlformats.org/markup-compatibility/2006">
                <mc:Choice xmlns:v="urn:schemas-microsoft-com:vml" Requires="v">
                  <p:oleObj spid="_x0000_s13481" name="Ecuación" r:id="rId11" imgW="545760" imgH="393480" progId="Equation.3">
                    <p:embed/>
                  </p:oleObj>
                </mc:Choice>
                <mc:Fallback>
                  <p:oleObj name="Ecuación" r:id="rId11" imgW="54576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81" y="3152"/>
                          <a:ext cx="1357" cy="686"/>
                        </a:xfrm>
                        <a:prstGeom prst="rect">
                          <a:avLst/>
                        </a:prstGeom>
                        <a:noFill/>
                        <a:ln>
                          <a:noFill/>
                        </a:ln>
                        <a:effectLst/>
                        <a:extLst/>
                      </p:spPr>
                    </p:pic>
                  </p:oleObj>
                </mc:Fallback>
              </mc:AlternateContent>
            </a:graphicData>
          </a:graphic>
        </p:graphicFrame>
      </p:grpSp>
      <p:sp>
        <p:nvSpPr>
          <p:cNvPr id="26" name="WordArt 3"/>
          <p:cNvSpPr>
            <a:spLocks noChangeArrowheads="1" noChangeShapeType="1" noTextEdit="1"/>
          </p:cNvSpPr>
          <p:nvPr/>
        </p:nvSpPr>
        <p:spPr bwMode="auto">
          <a:xfrm>
            <a:off x="2484090" y="1485156"/>
            <a:ext cx="4248150" cy="647700"/>
          </a:xfrm>
          <a:prstGeom prst="rect">
            <a:avLst/>
          </a:prstGeom>
        </p:spPr>
        <p:txBody>
          <a:bodyPr wrap="none" fromWordArt="1">
            <a:prstTxWarp prst="textPlain">
              <a:avLst>
                <a:gd name="adj" fmla="val 50000"/>
              </a:avLst>
            </a:prstTxWarp>
          </a:bodyPr>
          <a:lstStyle/>
          <a:p>
            <a:pPr algn="ctr"/>
            <a:r>
              <a:rPr lang="es-ES" sz="3600" kern="10" spc="720" dirty="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Algoritmo de trabajo:</a:t>
            </a:r>
          </a:p>
        </p:txBody>
      </p:sp>
    </p:spTree>
    <p:extLst>
      <p:ext uri="{BB962C8B-B14F-4D97-AF65-F5344CB8AC3E}">
        <p14:creationId xmlns:p14="http://schemas.microsoft.com/office/powerpoint/2010/main" val="62429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2000"/>
                                        <p:tgtEl>
                                          <p:spTgt spid="26"/>
                                        </p:tgtEl>
                                      </p:cBhvr>
                                    </p:animEffect>
                                  </p:childTnLst>
                                </p:cTn>
                              </p:par>
                            </p:childTnLst>
                          </p:cTn>
                        </p:par>
                        <p:par>
                          <p:cTn id="17" fill="hold">
                            <p:stCondLst>
                              <p:cond delay="2000"/>
                            </p:stCondLst>
                            <p:childTnLst>
                              <p:par>
                                <p:cTn id="18" presetID="16" presetClass="entr" presetSubtype="2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2876" y="762073"/>
            <a:ext cx="8715404" cy="3728649"/>
          </a:xfrm>
          <a:prstGeom prst="rect">
            <a:avLst/>
          </a:prstGeom>
          <a:noFill/>
        </p:spPr>
        <p:txBody>
          <a:bodyPr wrap="square" rtlCol="0">
            <a:spAutoFit/>
          </a:bodyPr>
          <a:lstStyle/>
          <a:p>
            <a:pPr marL="342900" lvl="0" indent="-342900" algn="just">
              <a:lnSpc>
                <a:spcPct val="150000"/>
              </a:lnSpc>
              <a:buFont typeface="+mj-lt"/>
              <a:buAutoNum type="arabicPeriod"/>
            </a:pPr>
            <a:r>
              <a:rPr lang="es-ES" sz="2000" dirty="0">
                <a:latin typeface="Arial" panose="020B0604020202020204" pitchFamily="34" charset="0"/>
                <a:cs typeface="Arial" panose="020B0604020202020204" pitchFamily="34" charset="0"/>
              </a:rPr>
              <a:t>Definir el concepto de potencial eléctrico mediante la relación existente entre energía potencial eléctrica y la carga, señalando su interacción con el campo eléctrico. </a:t>
            </a:r>
            <a:endParaRPr lang="es-ES" sz="2000" dirty="0" smtClean="0">
              <a:latin typeface="Arial" panose="020B0604020202020204" pitchFamily="34" charset="0"/>
              <a:cs typeface="Arial" panose="020B0604020202020204" pitchFamily="34" charset="0"/>
            </a:endParaRPr>
          </a:p>
          <a:p>
            <a:pPr marL="342900" lvl="0" indent="-342900" algn="just">
              <a:lnSpc>
                <a:spcPct val="150000"/>
              </a:lnSpc>
              <a:buFont typeface="+mj-lt"/>
              <a:buAutoNum type="arabicPeriod"/>
            </a:pPr>
            <a:r>
              <a:rPr lang="es-ES" sz="2000" dirty="0" smtClean="0">
                <a:latin typeface="Arial" panose="020B0604020202020204" pitchFamily="34" charset="0"/>
                <a:cs typeface="Arial" panose="020B0604020202020204" pitchFamily="34" charset="0"/>
              </a:rPr>
              <a:t>Describir </a:t>
            </a:r>
            <a:r>
              <a:rPr lang="es-ES" sz="2000" dirty="0">
                <a:latin typeface="Arial" panose="020B0604020202020204" pitchFamily="34" charset="0"/>
                <a:cs typeface="Arial" panose="020B0604020202020204" pitchFamily="34" charset="0"/>
              </a:rPr>
              <a:t>el comportamiento de los conductores y dieléctricos en presencia de un Campo Eléctrico </a:t>
            </a:r>
            <a:r>
              <a:rPr lang="es-ES" sz="2000" dirty="0" smtClean="0">
                <a:latin typeface="Arial" panose="020B0604020202020204" pitchFamily="34" charset="0"/>
                <a:cs typeface="Arial" panose="020B0604020202020204" pitchFamily="34" charset="0"/>
              </a:rPr>
              <a:t>externo.</a:t>
            </a:r>
            <a:endParaRPr lang="en-US" sz="2000" dirty="0">
              <a:latin typeface="Arial" panose="020B0604020202020204" pitchFamily="34" charset="0"/>
              <a:cs typeface="Arial" panose="020B0604020202020204" pitchFamily="34" charset="0"/>
            </a:endParaRPr>
          </a:p>
          <a:p>
            <a:pPr marL="342900" lvl="0" indent="-342900" algn="just">
              <a:lnSpc>
                <a:spcPct val="150000"/>
              </a:lnSpc>
              <a:buFont typeface="+mj-lt"/>
              <a:buAutoNum type="arabicPeriod"/>
            </a:pPr>
            <a:r>
              <a:rPr lang="es-ES" sz="2000" dirty="0" smtClean="0">
                <a:latin typeface="Arial" panose="020B0604020202020204" pitchFamily="34" charset="0"/>
                <a:cs typeface="Arial" panose="020B0604020202020204" pitchFamily="34" charset="0"/>
              </a:rPr>
              <a:t>El </a:t>
            </a:r>
            <a:r>
              <a:rPr lang="es-ES" sz="2000" dirty="0">
                <a:latin typeface="Arial" panose="020B0604020202020204" pitchFamily="34" charset="0"/>
                <a:cs typeface="Arial" panose="020B0604020202020204" pitchFamily="34" charset="0"/>
              </a:rPr>
              <a:t>concepto de Capacidad mediante la relación entre la diferencia de potencial y la carga, destacando el aporte práctico en las conexiones en serie y en paralelo</a:t>
            </a:r>
            <a:r>
              <a:rPr lang="es-ES" sz="2000" dirty="0" smtClean="0">
                <a:latin typeface="Arial" panose="020B0604020202020204" pitchFamily="34" charset="0"/>
                <a:cs typeface="Arial" panose="020B0604020202020204" pitchFamily="34" charset="0"/>
              </a:rPr>
              <a:t>.</a:t>
            </a:r>
            <a:r>
              <a:rPr lang="es-ES" sz="2000" dirty="0" smtClean="0">
                <a:latin typeface="Arial" panose="020B0604020202020204" pitchFamily="34" charset="0"/>
                <a:cs typeface="Arial" panose="020B0604020202020204" pitchFamily="34" charset="0"/>
              </a:rPr>
              <a:t>.</a:t>
            </a:r>
            <a:endParaRPr lang="es-ES" sz="2000" dirty="0">
              <a:latin typeface="Arial" panose="020B0604020202020204" pitchFamily="34" charset="0"/>
              <a:cs typeface="Arial" panose="020B0604020202020204" pitchFamily="34" charset="0"/>
            </a:endParaRPr>
          </a:p>
        </p:txBody>
      </p:sp>
      <p:sp>
        <p:nvSpPr>
          <p:cNvPr id="5" name="4 Rectángulo"/>
          <p:cNvSpPr/>
          <p:nvPr/>
        </p:nvSpPr>
        <p:spPr>
          <a:xfrm>
            <a:off x="2143108" y="0"/>
            <a:ext cx="4067780"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cap="none" spc="50" dirty="0">
                <a:ln w="11430"/>
                <a:gradFill>
                  <a:gsLst>
                    <a:gs pos="25000">
                      <a:schemeClr val="accent2">
                        <a:satMod val="155000"/>
                      </a:schemeClr>
                    </a:gs>
                    <a:gs pos="100000">
                      <a:schemeClr val="accent2">
                        <a:shade val="45000"/>
                        <a:satMod val="165000"/>
                      </a:schemeClr>
                    </a:gs>
                  </a:gsLst>
                  <a:lin ang="5400000"/>
                </a:gradFill>
              </a:rPr>
              <a:t>Objetivos: </a:t>
            </a:r>
          </a:p>
        </p:txBody>
      </p:sp>
      <p:sp>
        <p:nvSpPr>
          <p:cNvPr id="6" name="5 CuadroTexto"/>
          <p:cNvSpPr txBox="1"/>
          <p:nvPr/>
        </p:nvSpPr>
        <p:spPr>
          <a:xfrm>
            <a:off x="642910" y="5643578"/>
            <a:ext cx="8143932" cy="107721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just"/>
            <a:r>
              <a:rPr lang="es-ES" sz="3200" b="1" dirty="0">
                <a:solidFill>
                  <a:schemeClr val="tx1"/>
                </a:solidFill>
              </a:rPr>
              <a:t>Aseguramiento Material:</a:t>
            </a:r>
            <a:r>
              <a:rPr lang="es-ES" sz="3200" dirty="0">
                <a:solidFill>
                  <a:schemeClr val="tx1"/>
                </a:solidFill>
              </a:rPr>
              <a:t> SEARS Volumen II, Tomo I (</a:t>
            </a:r>
            <a:r>
              <a:rPr lang="es-ES" sz="3200" dirty="0" err="1">
                <a:solidFill>
                  <a:schemeClr val="tx1"/>
                </a:solidFill>
              </a:rPr>
              <a:t>Cáp</a:t>
            </a:r>
            <a:r>
              <a:rPr lang="es-ES" sz="3200" dirty="0">
                <a:solidFill>
                  <a:schemeClr val="tx1"/>
                </a:solidFill>
              </a:rPr>
              <a:t>. </a:t>
            </a:r>
            <a:r>
              <a:rPr lang="es-ES" sz="3200" dirty="0" smtClean="0">
                <a:solidFill>
                  <a:schemeClr val="tx1"/>
                </a:solidFill>
              </a:rPr>
              <a:t>23</a:t>
            </a:r>
            <a:r>
              <a:rPr lang="es-ES" sz="3200" u="sng" dirty="0" smtClean="0">
                <a:solidFill>
                  <a:schemeClr val="tx1"/>
                </a:solidFill>
              </a:rPr>
              <a:t>.)</a:t>
            </a:r>
            <a:endParaRPr lang="es-ES" sz="3200" u="sng" dirty="0">
              <a:solidFill>
                <a:schemeClr val="tx1"/>
              </a:solidFill>
            </a:endParaRPr>
          </a:p>
        </p:txBody>
      </p:sp>
    </p:spTree>
    <p:extLst>
      <p:ext uri="{BB962C8B-B14F-4D97-AF65-F5344CB8AC3E}">
        <p14:creationId xmlns:p14="http://schemas.microsoft.com/office/powerpoint/2010/main" val="316595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edge">
                                      <p:cBhvr>
                                        <p:cTn id="11" dur="1000"/>
                                        <p:tgtEl>
                                          <p:spTgt spid="4">
                                            <p:txEl>
                                              <p:pRg st="0" end="0"/>
                                            </p:txEl>
                                          </p:spTgt>
                                        </p:tgtEl>
                                      </p:cBhvr>
                                    </p:animEffect>
                                  </p:childTnLst>
                                </p:cTn>
                              </p:par>
                            </p:childTnLst>
                          </p:cTn>
                        </p:par>
                        <p:par>
                          <p:cTn id="12" fill="hold">
                            <p:stCondLst>
                              <p:cond delay="1500"/>
                            </p:stCondLst>
                            <p:childTnLst>
                              <p:par>
                                <p:cTn id="13" presetID="2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edge">
                                      <p:cBhvr>
                                        <p:cTn id="15" dur="1000"/>
                                        <p:tgtEl>
                                          <p:spTgt spid="4">
                                            <p:txEl>
                                              <p:pRg st="1" end="1"/>
                                            </p:txEl>
                                          </p:spTgt>
                                        </p:tgtEl>
                                      </p:cBhvr>
                                    </p:animEffect>
                                  </p:childTnLst>
                                </p:cTn>
                              </p:par>
                            </p:childTnLst>
                          </p:cTn>
                        </p:par>
                        <p:par>
                          <p:cTn id="16" fill="hold">
                            <p:stCondLst>
                              <p:cond delay="2500"/>
                            </p:stCondLst>
                            <p:childTnLst>
                              <p:par>
                                <p:cTn id="17" presetID="20"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edge">
                                      <p:cBhvr>
                                        <p:cTn id="19" dur="1000"/>
                                        <p:tgtEl>
                                          <p:spTgt spid="4">
                                            <p:txEl>
                                              <p:pRg st="2" end="2"/>
                                            </p:txEl>
                                          </p:spTgt>
                                        </p:tgtEl>
                                      </p:cBhvr>
                                    </p:animEffect>
                                  </p:childTnLst>
                                </p:cTn>
                              </p:par>
                            </p:childTnLst>
                          </p:cTn>
                        </p:par>
                        <p:par>
                          <p:cTn id="20" fill="hold">
                            <p:stCondLst>
                              <p:cond delay="3500"/>
                            </p:stCondLst>
                            <p:childTnLst>
                              <p:par>
                                <p:cTn id="21" presetID="26"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290">
                                          <p:stCondLst>
                                            <p:cond delay="0"/>
                                          </p:stCondLst>
                                        </p:cTn>
                                        <p:tgtEl>
                                          <p:spTgt spid="6"/>
                                        </p:tgtEl>
                                      </p:cBhvr>
                                    </p:animEffect>
                                    <p:anim calcmode="lin" valueType="num">
                                      <p:cBhvr>
                                        <p:cTn id="24"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29" dur="13">
                                          <p:stCondLst>
                                            <p:cond delay="325"/>
                                          </p:stCondLst>
                                        </p:cTn>
                                        <p:tgtEl>
                                          <p:spTgt spid="6"/>
                                        </p:tgtEl>
                                      </p:cBhvr>
                                      <p:to x="100000" y="60000"/>
                                    </p:animScale>
                                    <p:animScale>
                                      <p:cBhvr>
                                        <p:cTn id="30" dur="83" decel="50000">
                                          <p:stCondLst>
                                            <p:cond delay="338"/>
                                          </p:stCondLst>
                                        </p:cTn>
                                        <p:tgtEl>
                                          <p:spTgt spid="6"/>
                                        </p:tgtEl>
                                      </p:cBhvr>
                                      <p:to x="100000" y="100000"/>
                                    </p:animScale>
                                    <p:animScale>
                                      <p:cBhvr>
                                        <p:cTn id="31" dur="13">
                                          <p:stCondLst>
                                            <p:cond delay="656"/>
                                          </p:stCondLst>
                                        </p:cTn>
                                        <p:tgtEl>
                                          <p:spTgt spid="6"/>
                                        </p:tgtEl>
                                      </p:cBhvr>
                                      <p:to x="100000" y="80000"/>
                                    </p:animScale>
                                    <p:animScale>
                                      <p:cBhvr>
                                        <p:cTn id="32" dur="83" decel="50000">
                                          <p:stCondLst>
                                            <p:cond delay="669"/>
                                          </p:stCondLst>
                                        </p:cTn>
                                        <p:tgtEl>
                                          <p:spTgt spid="6"/>
                                        </p:tgtEl>
                                      </p:cBhvr>
                                      <p:to x="100000" y="100000"/>
                                    </p:animScale>
                                    <p:animScale>
                                      <p:cBhvr>
                                        <p:cTn id="33" dur="13">
                                          <p:stCondLst>
                                            <p:cond delay="821"/>
                                          </p:stCondLst>
                                        </p:cTn>
                                        <p:tgtEl>
                                          <p:spTgt spid="6"/>
                                        </p:tgtEl>
                                      </p:cBhvr>
                                      <p:to x="100000" y="90000"/>
                                    </p:animScale>
                                    <p:animScale>
                                      <p:cBhvr>
                                        <p:cTn id="34" dur="83" decel="50000">
                                          <p:stCondLst>
                                            <p:cond delay="834"/>
                                          </p:stCondLst>
                                        </p:cTn>
                                        <p:tgtEl>
                                          <p:spTgt spid="6"/>
                                        </p:tgtEl>
                                      </p:cBhvr>
                                      <p:to x="100000" y="100000"/>
                                    </p:animScale>
                                    <p:animScale>
                                      <p:cBhvr>
                                        <p:cTn id="35" dur="13">
                                          <p:stCondLst>
                                            <p:cond delay="904"/>
                                          </p:stCondLst>
                                        </p:cTn>
                                        <p:tgtEl>
                                          <p:spTgt spid="6"/>
                                        </p:tgtEl>
                                      </p:cBhvr>
                                      <p:to x="100000" y="95000"/>
                                    </p:animScale>
                                    <p:animScale>
                                      <p:cBhvr>
                                        <p:cTn id="36" dur="83" decel="50000">
                                          <p:stCondLst>
                                            <p:cond delay="917"/>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395288" y="138094"/>
            <a:ext cx="8353425" cy="647700"/>
          </a:xfrm>
          <a:prstGeom prst="rect">
            <a:avLst/>
          </a:prstGeom>
        </p:spPr>
        <p:txBody>
          <a:bodyPr wrap="none" fromWordArt="1">
            <a:prstTxWarp prst="textPlain">
              <a:avLst>
                <a:gd name="adj" fmla="val 50000"/>
              </a:avLst>
            </a:prstTxWarp>
          </a:bodyPr>
          <a:lstStyle/>
          <a:p>
            <a:pPr algn="ctr"/>
            <a:r>
              <a:rPr lang="es-ES" sz="3600" kern="10" dirty="0">
                <a:ln w="9525">
                  <a:solidFill>
                    <a:srgbClr val="000000"/>
                  </a:solidFill>
                  <a:round/>
                  <a:headEnd/>
                  <a:tailEnd/>
                </a:ln>
                <a:solidFill>
                  <a:srgbClr val="C00000"/>
                </a:solidFill>
                <a:latin typeface="Arial Black"/>
              </a:rPr>
              <a:t>Ejercicio #1: Capacitor cara plana paralela.</a:t>
            </a:r>
          </a:p>
        </p:txBody>
      </p:sp>
      <p:graphicFrame>
        <p:nvGraphicFramePr>
          <p:cNvPr id="6155" name="Object 26"/>
          <p:cNvGraphicFramePr>
            <a:graphicFrameLocks noChangeAspect="1"/>
          </p:cNvGraphicFramePr>
          <p:nvPr/>
        </p:nvGraphicFramePr>
        <p:xfrm>
          <a:off x="1285852" y="1643050"/>
          <a:ext cx="533855" cy="785818"/>
        </p:xfrm>
        <a:graphic>
          <a:graphicData uri="http://schemas.openxmlformats.org/presentationml/2006/ole">
            <mc:AlternateContent xmlns:mc="http://schemas.openxmlformats.org/markup-compatibility/2006">
              <mc:Choice xmlns:v="urn:schemas-microsoft-com:vml" Requires="v">
                <p:oleObj spid="_x0000_s14473" name="Ecuación" r:id="rId3" imgW="190440" imgH="279360" progId="Equation.3">
                  <p:embed/>
                </p:oleObj>
              </mc:Choice>
              <mc:Fallback>
                <p:oleObj name="Ecuación" r:id="rId3" imgW="190440" imgH="279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52" y="1643050"/>
                        <a:ext cx="533855" cy="78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90" name="Line 33"/>
          <p:cNvSpPr>
            <a:spLocks noChangeShapeType="1"/>
          </p:cNvSpPr>
          <p:nvPr/>
        </p:nvSpPr>
        <p:spPr bwMode="auto">
          <a:xfrm flipV="1">
            <a:off x="428596" y="4786322"/>
            <a:ext cx="287338" cy="863600"/>
          </a:xfrm>
          <a:prstGeom prst="line">
            <a:avLst/>
          </a:prstGeom>
          <a:noFill/>
          <a:ln w="9525">
            <a:solidFill>
              <a:schemeClr val="tx1"/>
            </a:solidFill>
            <a:round/>
            <a:headEnd/>
            <a:tailEnd type="triangle" w="med" len="med"/>
          </a:ln>
        </p:spPr>
        <p:txBody>
          <a:bodyPr/>
          <a:lstStyle/>
          <a:p>
            <a:endParaRPr lang="es-ES"/>
          </a:p>
        </p:txBody>
      </p:sp>
      <p:sp>
        <p:nvSpPr>
          <p:cNvPr id="6165" name="Text Box 34"/>
          <p:cNvSpPr txBox="1">
            <a:spLocks noChangeArrowheads="1"/>
          </p:cNvSpPr>
          <p:nvPr/>
        </p:nvSpPr>
        <p:spPr bwMode="auto">
          <a:xfrm>
            <a:off x="285720" y="5715016"/>
            <a:ext cx="2051050" cy="641350"/>
          </a:xfrm>
          <a:prstGeom prst="rect">
            <a:avLst/>
          </a:prstGeom>
          <a:noFill/>
          <a:ln w="9525">
            <a:noFill/>
            <a:miter lim="800000"/>
            <a:headEnd/>
            <a:tailEnd/>
          </a:ln>
        </p:spPr>
        <p:txBody>
          <a:bodyPr>
            <a:spAutoFit/>
          </a:bodyPr>
          <a:lstStyle/>
          <a:p>
            <a:pPr>
              <a:spcBef>
                <a:spcPct val="50000"/>
              </a:spcBef>
            </a:pPr>
            <a:r>
              <a:rPr lang="es-ES" dirty="0"/>
              <a:t>Superficie </a:t>
            </a:r>
            <a:r>
              <a:rPr lang="es-ES" dirty="0" err="1"/>
              <a:t>Gaussiana</a:t>
            </a:r>
            <a:endParaRPr lang="es-ES" dirty="0"/>
          </a:p>
        </p:txBody>
      </p:sp>
      <p:grpSp>
        <p:nvGrpSpPr>
          <p:cNvPr id="2" name="69 Grupo"/>
          <p:cNvGrpSpPr/>
          <p:nvPr/>
        </p:nvGrpSpPr>
        <p:grpSpPr>
          <a:xfrm>
            <a:off x="3714744" y="1066784"/>
            <a:ext cx="4429156" cy="1071570"/>
            <a:chOff x="3714744" y="1357298"/>
            <a:chExt cx="4429156" cy="1071570"/>
          </a:xfrm>
        </p:grpSpPr>
        <p:sp>
          <p:nvSpPr>
            <p:cNvPr id="69" name="68 Rectángulo"/>
            <p:cNvSpPr/>
            <p:nvPr/>
          </p:nvSpPr>
          <p:spPr>
            <a:xfrm>
              <a:off x="3714744" y="1357298"/>
              <a:ext cx="4429156"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graphicFrame>
          <p:nvGraphicFramePr>
            <p:cNvPr id="12324" name="Object 36"/>
            <p:cNvGraphicFramePr>
              <a:graphicFrameLocks noChangeAspect="1"/>
            </p:cNvGraphicFramePr>
            <p:nvPr/>
          </p:nvGraphicFramePr>
          <p:xfrm>
            <a:off x="3848104" y="1357298"/>
            <a:ext cx="4224358" cy="997543"/>
          </p:xfrm>
          <a:graphic>
            <a:graphicData uri="http://schemas.openxmlformats.org/presentationml/2006/ole">
              <mc:AlternateContent xmlns:mc="http://schemas.openxmlformats.org/markup-compatibility/2006">
                <mc:Choice xmlns:v="urn:schemas-microsoft-com:vml" Requires="v">
                  <p:oleObj spid="_x0000_s14474" name="Ecuación" r:id="rId5" imgW="1473120" imgH="368280" progId="Equation.3">
                    <p:embed/>
                  </p:oleObj>
                </mc:Choice>
                <mc:Fallback>
                  <p:oleObj name="Ecuación" r:id="rId5" imgW="1473120" imgH="368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8104" y="1357298"/>
                          <a:ext cx="4224358" cy="99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38"/>
          <p:cNvGrpSpPr>
            <a:grpSpLocks/>
          </p:cNvGrpSpPr>
          <p:nvPr/>
        </p:nvGrpSpPr>
        <p:grpSpPr bwMode="auto">
          <a:xfrm>
            <a:off x="4500582" y="2175963"/>
            <a:ext cx="2762250" cy="1271587"/>
            <a:chOff x="2168" y="2085"/>
            <a:chExt cx="1740" cy="801"/>
          </a:xfrm>
        </p:grpSpPr>
        <p:sp>
          <p:nvSpPr>
            <p:cNvPr id="6161" name="Rectangle 39"/>
            <p:cNvSpPr>
              <a:spLocks noChangeArrowheads="1"/>
            </p:cNvSpPr>
            <p:nvPr/>
          </p:nvSpPr>
          <p:spPr bwMode="auto">
            <a:xfrm>
              <a:off x="2200" y="2115"/>
              <a:ext cx="1633" cy="77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flatTx/>
            </a:bodyPr>
            <a:lstStyle/>
            <a:p>
              <a:endParaRPr lang="es-ES"/>
            </a:p>
          </p:txBody>
        </p:sp>
        <p:graphicFrame>
          <p:nvGraphicFramePr>
            <p:cNvPr id="6154" name="Object 40"/>
            <p:cNvGraphicFramePr>
              <a:graphicFrameLocks noChangeAspect="1"/>
            </p:cNvGraphicFramePr>
            <p:nvPr>
              <p:extLst>
                <p:ext uri="{D42A27DB-BD31-4B8C-83A1-F6EECF244321}">
                  <p14:modId xmlns:p14="http://schemas.microsoft.com/office/powerpoint/2010/main" val="1650779004"/>
                </p:ext>
              </p:extLst>
            </p:nvPr>
          </p:nvGraphicFramePr>
          <p:xfrm>
            <a:off x="2168" y="2085"/>
            <a:ext cx="1740" cy="800"/>
          </p:xfrm>
          <a:graphic>
            <a:graphicData uri="http://schemas.openxmlformats.org/presentationml/2006/ole">
              <mc:AlternateContent xmlns:mc="http://schemas.openxmlformats.org/markup-compatibility/2006">
                <mc:Choice xmlns:v="urn:schemas-microsoft-com:vml" Requires="v">
                  <p:oleObj spid="_x0000_s14475" name="Ecuación" r:id="rId7" imgW="583920" imgH="457200" progId="Equation.3">
                    <p:embed/>
                  </p:oleObj>
                </mc:Choice>
                <mc:Fallback>
                  <p:oleObj name="Ecuación" r:id="rId7" imgW="58392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8" y="2085"/>
                          <a:ext cx="1740" cy="800"/>
                        </a:xfrm>
                        <a:prstGeom prst="rect">
                          <a:avLst/>
                        </a:prstGeom>
                        <a:noFill/>
                        <a:ln>
                          <a:noFill/>
                        </a:ln>
                        <a:effectLst/>
                        <a:extLst/>
                      </p:spPr>
                    </p:pic>
                  </p:oleObj>
                </mc:Fallback>
              </mc:AlternateContent>
            </a:graphicData>
          </a:graphic>
        </p:graphicFrame>
      </p:grpSp>
      <p:grpSp>
        <p:nvGrpSpPr>
          <p:cNvPr id="4" name="82 Grupo"/>
          <p:cNvGrpSpPr/>
          <p:nvPr/>
        </p:nvGrpSpPr>
        <p:grpSpPr>
          <a:xfrm>
            <a:off x="3929058" y="3543802"/>
            <a:ext cx="4044949" cy="1214446"/>
            <a:chOff x="3929058" y="3857628"/>
            <a:chExt cx="4044949" cy="1214446"/>
          </a:xfrm>
        </p:grpSpPr>
        <p:sp>
          <p:nvSpPr>
            <p:cNvPr id="71" name="70 Rectángulo"/>
            <p:cNvSpPr/>
            <p:nvPr/>
          </p:nvSpPr>
          <p:spPr>
            <a:xfrm>
              <a:off x="3929058" y="3857628"/>
              <a:ext cx="4000528" cy="121444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graphicFrame>
          <p:nvGraphicFramePr>
            <p:cNvPr id="12330" name="Object 42"/>
            <p:cNvGraphicFramePr>
              <a:graphicFrameLocks noChangeAspect="1"/>
            </p:cNvGraphicFramePr>
            <p:nvPr/>
          </p:nvGraphicFramePr>
          <p:xfrm>
            <a:off x="3929058" y="3857628"/>
            <a:ext cx="4044949" cy="1071570"/>
          </p:xfrm>
          <a:graphic>
            <a:graphicData uri="http://schemas.openxmlformats.org/presentationml/2006/ole">
              <mc:AlternateContent xmlns:mc="http://schemas.openxmlformats.org/markup-compatibility/2006">
                <mc:Choice xmlns:v="urn:schemas-microsoft-com:vml" Requires="v">
                  <p:oleObj spid="_x0000_s14476" name="Ecuación" r:id="rId9" imgW="1206360" imgH="469800" progId="Equation.3">
                    <p:embed/>
                  </p:oleObj>
                </mc:Choice>
                <mc:Fallback>
                  <p:oleObj name="Ecuación" r:id="rId9" imgW="1206360" imgH="469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9058" y="3857628"/>
                          <a:ext cx="4044949" cy="107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 name="Group 44"/>
          <p:cNvGrpSpPr>
            <a:grpSpLocks/>
          </p:cNvGrpSpPr>
          <p:nvPr/>
        </p:nvGrpSpPr>
        <p:grpSpPr bwMode="auto">
          <a:xfrm>
            <a:off x="4571528" y="4899036"/>
            <a:ext cx="3000642" cy="1357341"/>
            <a:chOff x="3969" y="1765"/>
            <a:chExt cx="2576" cy="1798"/>
          </a:xfrm>
        </p:grpSpPr>
        <p:sp>
          <p:nvSpPr>
            <p:cNvPr id="6160" name="Rectangle 45"/>
            <p:cNvSpPr>
              <a:spLocks noChangeArrowheads="1"/>
            </p:cNvSpPr>
            <p:nvPr/>
          </p:nvSpPr>
          <p:spPr bwMode="auto">
            <a:xfrm>
              <a:off x="3969" y="1765"/>
              <a:ext cx="2576" cy="179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flatTx/>
            </a:bodyPr>
            <a:lstStyle/>
            <a:p>
              <a:endParaRPr lang="es-ES"/>
            </a:p>
          </p:txBody>
        </p:sp>
        <p:graphicFrame>
          <p:nvGraphicFramePr>
            <p:cNvPr id="6153" name="Object 46"/>
            <p:cNvGraphicFramePr>
              <a:graphicFrameLocks noChangeAspect="1"/>
            </p:cNvGraphicFramePr>
            <p:nvPr/>
          </p:nvGraphicFramePr>
          <p:xfrm>
            <a:off x="4031" y="1765"/>
            <a:ext cx="2432" cy="1703"/>
          </p:xfrm>
          <a:graphic>
            <a:graphicData uri="http://schemas.openxmlformats.org/presentationml/2006/ole">
              <mc:AlternateContent xmlns:mc="http://schemas.openxmlformats.org/markup-compatibility/2006">
                <mc:Choice xmlns:v="urn:schemas-microsoft-com:vml" Requires="v">
                  <p:oleObj spid="_x0000_s14477" name="Ecuación" r:id="rId11" imgW="583920" imgH="304560" progId="Equation.3">
                    <p:embed/>
                  </p:oleObj>
                </mc:Choice>
                <mc:Fallback>
                  <p:oleObj name="Ecuación" r:id="rId11" imgW="583920" imgH="3045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1" y="1765"/>
                          <a:ext cx="2432" cy="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0" name="49 Cilindro"/>
          <p:cNvSpPr/>
          <p:nvPr/>
        </p:nvSpPr>
        <p:spPr>
          <a:xfrm>
            <a:off x="2143108" y="1428736"/>
            <a:ext cx="214314" cy="3000396"/>
          </a:xfrm>
          <a:prstGeom prst="can">
            <a:avLst>
              <a:gd name="adj" fmla="val 2050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grpSp>
        <p:nvGrpSpPr>
          <p:cNvPr id="6" name="59 Grupo"/>
          <p:cNvGrpSpPr/>
          <p:nvPr/>
        </p:nvGrpSpPr>
        <p:grpSpPr>
          <a:xfrm>
            <a:off x="1285852" y="1857364"/>
            <a:ext cx="761004" cy="2359042"/>
            <a:chOff x="1262540" y="1857364"/>
            <a:chExt cx="761004" cy="2359042"/>
          </a:xfrm>
        </p:grpSpPr>
        <p:cxnSp>
          <p:nvCxnSpPr>
            <p:cNvPr id="52" name="51 Conector recto de flecha"/>
            <p:cNvCxnSpPr/>
            <p:nvPr/>
          </p:nvCxnSpPr>
          <p:spPr>
            <a:xfrm>
              <a:off x="1285852" y="2523532"/>
              <a:ext cx="71438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p:nvPr/>
          </p:nvCxnSpPr>
          <p:spPr>
            <a:xfrm>
              <a:off x="1309164" y="3192876"/>
              <a:ext cx="71438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a:off x="1309164" y="2862002"/>
              <a:ext cx="71438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54 Conector recto de flecha"/>
            <p:cNvCxnSpPr/>
            <p:nvPr/>
          </p:nvCxnSpPr>
          <p:spPr>
            <a:xfrm>
              <a:off x="1308413" y="3501189"/>
              <a:ext cx="71438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a:off x="1285852" y="4214818"/>
              <a:ext cx="71438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p:nvPr/>
          </p:nvCxnSpPr>
          <p:spPr>
            <a:xfrm>
              <a:off x="1284350" y="3881691"/>
              <a:ext cx="71438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57 Conector recto de flecha"/>
            <p:cNvCxnSpPr/>
            <p:nvPr/>
          </p:nvCxnSpPr>
          <p:spPr>
            <a:xfrm>
              <a:off x="1262540" y="1857364"/>
              <a:ext cx="71438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p:nvPr/>
          </p:nvCxnSpPr>
          <p:spPr>
            <a:xfrm>
              <a:off x="1285852" y="2214554"/>
              <a:ext cx="71438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183" name="Line 25"/>
          <p:cNvSpPr>
            <a:spLocks noChangeShapeType="1"/>
          </p:cNvSpPr>
          <p:nvPr/>
        </p:nvSpPr>
        <p:spPr bwMode="auto">
          <a:xfrm>
            <a:off x="1356539" y="2524369"/>
            <a:ext cx="288925" cy="0"/>
          </a:xfrm>
          <a:prstGeom prst="line">
            <a:avLst/>
          </a:prstGeom>
          <a:noFill/>
          <a:ln w="44450" cap="rnd">
            <a:solidFill>
              <a:schemeClr val="tx1"/>
            </a:solidFill>
            <a:round/>
            <a:headEnd/>
            <a:tailEnd type="stealth" w="med" len="med"/>
          </a:ln>
        </p:spPr>
        <p:txBody>
          <a:bodyPr/>
          <a:lstStyle/>
          <a:p>
            <a:endParaRPr lang="es-ES"/>
          </a:p>
        </p:txBody>
      </p:sp>
      <p:grpSp>
        <p:nvGrpSpPr>
          <p:cNvPr id="7" name="73 Grupo"/>
          <p:cNvGrpSpPr/>
          <p:nvPr/>
        </p:nvGrpSpPr>
        <p:grpSpPr>
          <a:xfrm>
            <a:off x="633136" y="1500174"/>
            <a:ext cx="510591" cy="3143272"/>
            <a:chOff x="594784" y="1500174"/>
            <a:chExt cx="510591" cy="3143272"/>
          </a:xfrm>
        </p:grpSpPr>
        <p:sp>
          <p:nvSpPr>
            <p:cNvPr id="48" name="47 Cilindro"/>
            <p:cNvSpPr/>
            <p:nvPr/>
          </p:nvSpPr>
          <p:spPr>
            <a:xfrm>
              <a:off x="666973" y="1500174"/>
              <a:ext cx="285752" cy="3143272"/>
            </a:xfrm>
            <a:prstGeom prst="can">
              <a:avLst>
                <a:gd name="adj" fmla="val 2050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solidFill>
                  <a:schemeClr val="tx1">
                    <a:lumMod val="95000"/>
                    <a:lumOff val="5000"/>
                  </a:schemeClr>
                </a:solidFill>
              </a:endParaRPr>
            </a:p>
          </p:txBody>
        </p:sp>
        <p:sp>
          <p:nvSpPr>
            <p:cNvPr id="6169" name="Text Box 11"/>
            <p:cNvSpPr txBox="1">
              <a:spLocks noChangeArrowheads="1"/>
            </p:cNvSpPr>
            <p:nvPr/>
          </p:nvSpPr>
          <p:spPr bwMode="auto">
            <a:xfrm>
              <a:off x="619598" y="1572363"/>
              <a:ext cx="485777" cy="646331"/>
            </a:xfrm>
            <a:prstGeom prst="rect">
              <a:avLst/>
            </a:prstGeom>
            <a:noFill/>
            <a:ln w="9525">
              <a:noFill/>
              <a:miter lim="800000"/>
              <a:headEnd/>
              <a:tailEnd/>
            </a:ln>
          </p:spPr>
          <p:txBody>
            <a:bodyPr wrap="square">
              <a:spAutoFit/>
            </a:bodyPr>
            <a:lstStyle/>
            <a:p>
              <a:pPr>
                <a:spcBef>
                  <a:spcPct val="50000"/>
                </a:spcBef>
              </a:pPr>
              <a:r>
                <a:rPr lang="es-ES" sz="3600" b="1" dirty="0">
                  <a:solidFill>
                    <a:schemeClr val="tx1">
                      <a:lumMod val="95000"/>
                      <a:lumOff val="5000"/>
                    </a:schemeClr>
                  </a:solidFill>
                </a:rPr>
                <a:t>+</a:t>
              </a:r>
            </a:p>
          </p:txBody>
        </p:sp>
        <p:sp>
          <p:nvSpPr>
            <p:cNvPr id="61" name="Text Box 11"/>
            <p:cNvSpPr txBox="1">
              <a:spLocks noChangeArrowheads="1"/>
            </p:cNvSpPr>
            <p:nvPr/>
          </p:nvSpPr>
          <p:spPr bwMode="auto">
            <a:xfrm>
              <a:off x="619598" y="1925413"/>
              <a:ext cx="485777" cy="646331"/>
            </a:xfrm>
            <a:prstGeom prst="rect">
              <a:avLst/>
            </a:prstGeom>
            <a:noFill/>
            <a:ln w="9525">
              <a:noFill/>
              <a:miter lim="800000"/>
              <a:headEnd/>
              <a:tailEnd/>
            </a:ln>
          </p:spPr>
          <p:txBody>
            <a:bodyPr wrap="square">
              <a:spAutoFit/>
            </a:bodyPr>
            <a:lstStyle/>
            <a:p>
              <a:pPr>
                <a:spcBef>
                  <a:spcPct val="50000"/>
                </a:spcBef>
              </a:pPr>
              <a:r>
                <a:rPr lang="es-ES" sz="3600" b="1" dirty="0">
                  <a:solidFill>
                    <a:schemeClr val="tx1">
                      <a:lumMod val="95000"/>
                      <a:lumOff val="5000"/>
                    </a:schemeClr>
                  </a:solidFill>
                </a:rPr>
                <a:t>+</a:t>
              </a:r>
            </a:p>
          </p:txBody>
        </p:sp>
        <p:sp>
          <p:nvSpPr>
            <p:cNvPr id="62" name="Text Box 11"/>
            <p:cNvSpPr txBox="1">
              <a:spLocks noChangeArrowheads="1"/>
            </p:cNvSpPr>
            <p:nvPr/>
          </p:nvSpPr>
          <p:spPr bwMode="auto">
            <a:xfrm>
              <a:off x="594784" y="2259291"/>
              <a:ext cx="485777" cy="646331"/>
            </a:xfrm>
            <a:prstGeom prst="rect">
              <a:avLst/>
            </a:prstGeom>
            <a:noFill/>
            <a:ln w="9525">
              <a:noFill/>
              <a:miter lim="800000"/>
              <a:headEnd/>
              <a:tailEnd/>
            </a:ln>
          </p:spPr>
          <p:txBody>
            <a:bodyPr wrap="square">
              <a:spAutoFit/>
            </a:bodyPr>
            <a:lstStyle/>
            <a:p>
              <a:pPr>
                <a:spcBef>
                  <a:spcPct val="50000"/>
                </a:spcBef>
              </a:pPr>
              <a:r>
                <a:rPr lang="es-ES" sz="3600" b="1" dirty="0">
                  <a:solidFill>
                    <a:schemeClr val="tx1">
                      <a:lumMod val="95000"/>
                      <a:lumOff val="5000"/>
                    </a:schemeClr>
                  </a:solidFill>
                </a:rPr>
                <a:t>+</a:t>
              </a:r>
            </a:p>
          </p:txBody>
        </p:sp>
        <p:sp>
          <p:nvSpPr>
            <p:cNvPr id="63" name="Text Box 11"/>
            <p:cNvSpPr txBox="1">
              <a:spLocks noChangeArrowheads="1"/>
            </p:cNvSpPr>
            <p:nvPr/>
          </p:nvSpPr>
          <p:spPr bwMode="auto">
            <a:xfrm>
              <a:off x="595535" y="2593169"/>
              <a:ext cx="485777" cy="646331"/>
            </a:xfrm>
            <a:prstGeom prst="rect">
              <a:avLst/>
            </a:prstGeom>
            <a:noFill/>
            <a:ln w="9525">
              <a:noFill/>
              <a:miter lim="800000"/>
              <a:headEnd/>
              <a:tailEnd/>
            </a:ln>
          </p:spPr>
          <p:txBody>
            <a:bodyPr wrap="square">
              <a:spAutoFit/>
            </a:bodyPr>
            <a:lstStyle/>
            <a:p>
              <a:pPr>
                <a:spcBef>
                  <a:spcPct val="50000"/>
                </a:spcBef>
              </a:pPr>
              <a:r>
                <a:rPr lang="es-ES" sz="3600" b="1" dirty="0">
                  <a:solidFill>
                    <a:schemeClr val="tx1">
                      <a:lumMod val="95000"/>
                      <a:lumOff val="5000"/>
                    </a:schemeClr>
                  </a:solidFill>
                </a:rPr>
                <a:t>+</a:t>
              </a:r>
            </a:p>
          </p:txBody>
        </p:sp>
        <p:sp>
          <p:nvSpPr>
            <p:cNvPr id="65" name="Text Box 11"/>
            <p:cNvSpPr txBox="1">
              <a:spLocks noChangeArrowheads="1"/>
            </p:cNvSpPr>
            <p:nvPr/>
          </p:nvSpPr>
          <p:spPr bwMode="auto">
            <a:xfrm>
              <a:off x="594784" y="2949608"/>
              <a:ext cx="485777" cy="646331"/>
            </a:xfrm>
            <a:prstGeom prst="rect">
              <a:avLst/>
            </a:prstGeom>
            <a:noFill/>
            <a:ln w="9525">
              <a:noFill/>
              <a:miter lim="800000"/>
              <a:headEnd/>
              <a:tailEnd/>
            </a:ln>
          </p:spPr>
          <p:txBody>
            <a:bodyPr wrap="square">
              <a:spAutoFit/>
            </a:bodyPr>
            <a:lstStyle/>
            <a:p>
              <a:pPr>
                <a:spcBef>
                  <a:spcPct val="50000"/>
                </a:spcBef>
              </a:pPr>
              <a:r>
                <a:rPr lang="es-ES" sz="3600" b="1" dirty="0">
                  <a:solidFill>
                    <a:schemeClr val="tx1">
                      <a:lumMod val="95000"/>
                      <a:lumOff val="5000"/>
                    </a:schemeClr>
                  </a:solidFill>
                </a:rPr>
                <a:t>+</a:t>
              </a:r>
            </a:p>
          </p:txBody>
        </p:sp>
        <p:sp>
          <p:nvSpPr>
            <p:cNvPr id="66" name="Text Box 11"/>
            <p:cNvSpPr txBox="1">
              <a:spLocks noChangeArrowheads="1"/>
            </p:cNvSpPr>
            <p:nvPr/>
          </p:nvSpPr>
          <p:spPr bwMode="auto">
            <a:xfrm>
              <a:off x="594784" y="3282735"/>
              <a:ext cx="485777" cy="646331"/>
            </a:xfrm>
            <a:prstGeom prst="rect">
              <a:avLst/>
            </a:prstGeom>
            <a:noFill/>
            <a:ln w="9525">
              <a:noFill/>
              <a:miter lim="800000"/>
              <a:headEnd/>
              <a:tailEnd/>
            </a:ln>
          </p:spPr>
          <p:txBody>
            <a:bodyPr wrap="square">
              <a:spAutoFit/>
            </a:bodyPr>
            <a:lstStyle/>
            <a:p>
              <a:pPr>
                <a:spcBef>
                  <a:spcPct val="50000"/>
                </a:spcBef>
              </a:pPr>
              <a:r>
                <a:rPr lang="es-ES" sz="3600" b="1" dirty="0">
                  <a:solidFill>
                    <a:schemeClr val="tx1">
                      <a:lumMod val="95000"/>
                      <a:lumOff val="5000"/>
                    </a:schemeClr>
                  </a:solidFill>
                </a:rPr>
                <a:t>+</a:t>
              </a:r>
            </a:p>
          </p:txBody>
        </p:sp>
        <p:sp>
          <p:nvSpPr>
            <p:cNvPr id="67" name="Text Box 11"/>
            <p:cNvSpPr txBox="1">
              <a:spLocks noChangeArrowheads="1"/>
            </p:cNvSpPr>
            <p:nvPr/>
          </p:nvSpPr>
          <p:spPr bwMode="auto">
            <a:xfrm>
              <a:off x="594784" y="3616613"/>
              <a:ext cx="485777" cy="646331"/>
            </a:xfrm>
            <a:prstGeom prst="rect">
              <a:avLst/>
            </a:prstGeom>
            <a:noFill/>
            <a:ln w="9525">
              <a:noFill/>
              <a:miter lim="800000"/>
              <a:headEnd/>
              <a:tailEnd/>
            </a:ln>
          </p:spPr>
          <p:txBody>
            <a:bodyPr wrap="square">
              <a:spAutoFit/>
            </a:bodyPr>
            <a:lstStyle/>
            <a:p>
              <a:pPr>
                <a:spcBef>
                  <a:spcPct val="50000"/>
                </a:spcBef>
              </a:pPr>
              <a:r>
                <a:rPr lang="es-ES" sz="3600" b="1" dirty="0">
                  <a:solidFill>
                    <a:schemeClr val="tx1">
                      <a:lumMod val="95000"/>
                      <a:lumOff val="5000"/>
                    </a:schemeClr>
                  </a:solidFill>
                </a:rPr>
                <a:t>+</a:t>
              </a:r>
            </a:p>
          </p:txBody>
        </p:sp>
        <p:sp>
          <p:nvSpPr>
            <p:cNvPr id="68" name="Text Box 11"/>
            <p:cNvSpPr txBox="1">
              <a:spLocks noChangeArrowheads="1"/>
            </p:cNvSpPr>
            <p:nvPr/>
          </p:nvSpPr>
          <p:spPr bwMode="auto">
            <a:xfrm>
              <a:off x="618847" y="3976441"/>
              <a:ext cx="485777" cy="646331"/>
            </a:xfrm>
            <a:prstGeom prst="rect">
              <a:avLst/>
            </a:prstGeom>
            <a:noFill/>
            <a:ln w="9525">
              <a:noFill/>
              <a:miter lim="800000"/>
              <a:headEnd/>
              <a:tailEnd/>
            </a:ln>
          </p:spPr>
          <p:txBody>
            <a:bodyPr wrap="square">
              <a:spAutoFit/>
            </a:bodyPr>
            <a:lstStyle/>
            <a:p>
              <a:pPr>
                <a:spcBef>
                  <a:spcPct val="50000"/>
                </a:spcBef>
              </a:pPr>
              <a:r>
                <a:rPr lang="es-ES" sz="3600" b="1" dirty="0">
                  <a:solidFill>
                    <a:schemeClr val="tx1">
                      <a:lumMod val="95000"/>
                      <a:lumOff val="5000"/>
                    </a:schemeClr>
                  </a:solidFill>
                </a:rPr>
                <a:t>+</a:t>
              </a:r>
            </a:p>
          </p:txBody>
        </p:sp>
      </p:grpSp>
      <p:sp>
        <p:nvSpPr>
          <p:cNvPr id="49" name="48 Cilindro"/>
          <p:cNvSpPr/>
          <p:nvPr/>
        </p:nvSpPr>
        <p:spPr>
          <a:xfrm>
            <a:off x="714348" y="1214422"/>
            <a:ext cx="500066" cy="3500462"/>
          </a:xfrm>
          <a:prstGeom prst="can">
            <a:avLst/>
          </a:prstGeom>
          <a:noFill/>
          <a:ln w="571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88 Grupo"/>
          <p:cNvGrpSpPr/>
          <p:nvPr/>
        </p:nvGrpSpPr>
        <p:grpSpPr>
          <a:xfrm>
            <a:off x="2000232" y="1214422"/>
            <a:ext cx="532401" cy="3523774"/>
            <a:chOff x="2634151" y="1214422"/>
            <a:chExt cx="532401" cy="3523774"/>
          </a:xfrm>
        </p:grpSpPr>
        <p:sp>
          <p:nvSpPr>
            <p:cNvPr id="72" name="Text Box 11"/>
            <p:cNvSpPr txBox="1">
              <a:spLocks noChangeArrowheads="1"/>
            </p:cNvSpPr>
            <p:nvPr/>
          </p:nvSpPr>
          <p:spPr bwMode="auto">
            <a:xfrm>
              <a:off x="2657463" y="1214422"/>
              <a:ext cx="485777" cy="1107996"/>
            </a:xfrm>
            <a:prstGeom prst="rect">
              <a:avLst/>
            </a:prstGeom>
            <a:noFill/>
            <a:ln w="9525">
              <a:noFill/>
              <a:miter lim="800000"/>
              <a:headEnd/>
              <a:tailEnd/>
            </a:ln>
          </p:spPr>
          <p:txBody>
            <a:bodyPr wrap="square">
              <a:spAutoFit/>
            </a:bodyPr>
            <a:lstStyle/>
            <a:p>
              <a:pPr>
                <a:spcBef>
                  <a:spcPct val="50000"/>
                </a:spcBef>
              </a:pPr>
              <a:r>
                <a:rPr lang="es-ES" sz="6600" b="1" dirty="0">
                  <a:solidFill>
                    <a:schemeClr val="tx1">
                      <a:lumMod val="95000"/>
                      <a:lumOff val="5000"/>
                    </a:schemeClr>
                  </a:solidFill>
                </a:rPr>
                <a:t>-</a:t>
              </a:r>
            </a:p>
          </p:txBody>
        </p:sp>
        <p:grpSp>
          <p:nvGrpSpPr>
            <p:cNvPr id="9" name="80 Grupo"/>
            <p:cNvGrpSpPr/>
            <p:nvPr/>
          </p:nvGrpSpPr>
          <p:grpSpPr>
            <a:xfrm>
              <a:off x="2634151" y="1571612"/>
              <a:ext cx="532401" cy="3166584"/>
              <a:chOff x="1976920" y="1571612"/>
              <a:chExt cx="532401" cy="3166584"/>
            </a:xfrm>
          </p:grpSpPr>
          <p:sp>
            <p:nvSpPr>
              <p:cNvPr id="73" name="Text Box 11"/>
              <p:cNvSpPr txBox="1">
                <a:spLocks noChangeArrowheads="1"/>
              </p:cNvSpPr>
              <p:nvPr/>
            </p:nvSpPr>
            <p:spPr bwMode="auto">
              <a:xfrm>
                <a:off x="1976920" y="1571612"/>
                <a:ext cx="485777" cy="1107996"/>
              </a:xfrm>
              <a:prstGeom prst="rect">
                <a:avLst/>
              </a:prstGeom>
              <a:noFill/>
              <a:ln w="9525">
                <a:noFill/>
                <a:miter lim="800000"/>
                <a:headEnd/>
                <a:tailEnd/>
              </a:ln>
            </p:spPr>
            <p:txBody>
              <a:bodyPr wrap="square">
                <a:spAutoFit/>
              </a:bodyPr>
              <a:lstStyle/>
              <a:p>
                <a:pPr>
                  <a:spcBef>
                    <a:spcPct val="50000"/>
                  </a:spcBef>
                </a:pPr>
                <a:r>
                  <a:rPr lang="es-ES" sz="6600" b="1" dirty="0">
                    <a:solidFill>
                      <a:schemeClr val="tx1">
                        <a:lumMod val="95000"/>
                        <a:lumOff val="5000"/>
                      </a:schemeClr>
                    </a:solidFill>
                  </a:rPr>
                  <a:t>-</a:t>
                </a:r>
              </a:p>
            </p:txBody>
          </p:sp>
          <p:sp>
            <p:nvSpPr>
              <p:cNvPr id="75" name="Text Box 11"/>
              <p:cNvSpPr txBox="1">
                <a:spLocks noChangeArrowheads="1"/>
              </p:cNvSpPr>
              <p:nvPr/>
            </p:nvSpPr>
            <p:spPr bwMode="auto">
              <a:xfrm>
                <a:off x="1976920" y="1928051"/>
                <a:ext cx="485777" cy="1107996"/>
              </a:xfrm>
              <a:prstGeom prst="rect">
                <a:avLst/>
              </a:prstGeom>
              <a:noFill/>
              <a:ln w="9525">
                <a:noFill/>
                <a:miter lim="800000"/>
                <a:headEnd/>
                <a:tailEnd/>
              </a:ln>
            </p:spPr>
            <p:txBody>
              <a:bodyPr wrap="square">
                <a:spAutoFit/>
              </a:bodyPr>
              <a:lstStyle/>
              <a:p>
                <a:pPr>
                  <a:spcBef>
                    <a:spcPct val="50000"/>
                  </a:spcBef>
                </a:pPr>
                <a:r>
                  <a:rPr lang="es-ES" sz="6600" b="1" dirty="0">
                    <a:solidFill>
                      <a:schemeClr val="tx1">
                        <a:lumMod val="95000"/>
                        <a:lumOff val="5000"/>
                      </a:schemeClr>
                    </a:solidFill>
                  </a:rPr>
                  <a:t>-</a:t>
                </a:r>
              </a:p>
            </p:txBody>
          </p:sp>
          <p:sp>
            <p:nvSpPr>
              <p:cNvPr id="76" name="Text Box 11"/>
              <p:cNvSpPr txBox="1">
                <a:spLocks noChangeArrowheads="1"/>
              </p:cNvSpPr>
              <p:nvPr/>
            </p:nvSpPr>
            <p:spPr bwMode="auto">
              <a:xfrm>
                <a:off x="2000232" y="2237866"/>
                <a:ext cx="485777" cy="1107996"/>
              </a:xfrm>
              <a:prstGeom prst="rect">
                <a:avLst/>
              </a:prstGeom>
              <a:noFill/>
              <a:ln w="9525">
                <a:noFill/>
                <a:miter lim="800000"/>
                <a:headEnd/>
                <a:tailEnd/>
              </a:ln>
            </p:spPr>
            <p:txBody>
              <a:bodyPr wrap="square">
                <a:spAutoFit/>
              </a:bodyPr>
              <a:lstStyle/>
              <a:p>
                <a:pPr>
                  <a:spcBef>
                    <a:spcPct val="50000"/>
                  </a:spcBef>
                </a:pPr>
                <a:r>
                  <a:rPr lang="es-ES" sz="6600" b="1" dirty="0">
                    <a:solidFill>
                      <a:schemeClr val="tx1">
                        <a:lumMod val="95000"/>
                        <a:lumOff val="5000"/>
                      </a:schemeClr>
                    </a:solidFill>
                  </a:rPr>
                  <a:t>-</a:t>
                </a:r>
              </a:p>
            </p:txBody>
          </p:sp>
          <p:sp>
            <p:nvSpPr>
              <p:cNvPr id="77" name="Text Box 11"/>
              <p:cNvSpPr txBox="1">
                <a:spLocks noChangeArrowheads="1"/>
              </p:cNvSpPr>
              <p:nvPr/>
            </p:nvSpPr>
            <p:spPr bwMode="auto">
              <a:xfrm>
                <a:off x="2023544" y="2571744"/>
                <a:ext cx="485777" cy="1107996"/>
              </a:xfrm>
              <a:prstGeom prst="rect">
                <a:avLst/>
              </a:prstGeom>
              <a:noFill/>
              <a:ln w="9525">
                <a:noFill/>
                <a:miter lim="800000"/>
                <a:headEnd/>
                <a:tailEnd/>
              </a:ln>
            </p:spPr>
            <p:txBody>
              <a:bodyPr wrap="square">
                <a:spAutoFit/>
              </a:bodyPr>
              <a:lstStyle/>
              <a:p>
                <a:pPr>
                  <a:spcBef>
                    <a:spcPct val="50000"/>
                  </a:spcBef>
                </a:pPr>
                <a:r>
                  <a:rPr lang="es-ES" sz="6600" b="1" dirty="0">
                    <a:solidFill>
                      <a:schemeClr val="tx1">
                        <a:lumMod val="95000"/>
                        <a:lumOff val="5000"/>
                      </a:schemeClr>
                    </a:solidFill>
                  </a:rPr>
                  <a:t>-</a:t>
                </a:r>
              </a:p>
            </p:txBody>
          </p:sp>
          <p:sp>
            <p:nvSpPr>
              <p:cNvPr id="78" name="Text Box 11"/>
              <p:cNvSpPr txBox="1">
                <a:spLocks noChangeArrowheads="1"/>
              </p:cNvSpPr>
              <p:nvPr/>
            </p:nvSpPr>
            <p:spPr bwMode="auto">
              <a:xfrm>
                <a:off x="1985943" y="2892508"/>
                <a:ext cx="485777" cy="1107996"/>
              </a:xfrm>
              <a:prstGeom prst="rect">
                <a:avLst/>
              </a:prstGeom>
              <a:noFill/>
              <a:ln w="9525">
                <a:noFill/>
                <a:miter lim="800000"/>
                <a:headEnd/>
                <a:tailEnd/>
              </a:ln>
            </p:spPr>
            <p:txBody>
              <a:bodyPr wrap="square">
                <a:spAutoFit/>
              </a:bodyPr>
              <a:lstStyle/>
              <a:p>
                <a:pPr>
                  <a:spcBef>
                    <a:spcPct val="50000"/>
                  </a:spcBef>
                </a:pPr>
                <a:r>
                  <a:rPr lang="es-ES" sz="6600" b="1" dirty="0">
                    <a:solidFill>
                      <a:schemeClr val="tx1">
                        <a:lumMod val="95000"/>
                        <a:lumOff val="5000"/>
                      </a:schemeClr>
                    </a:solidFill>
                  </a:rPr>
                  <a:t>-</a:t>
                </a:r>
              </a:p>
            </p:txBody>
          </p:sp>
          <p:sp>
            <p:nvSpPr>
              <p:cNvPr id="79" name="Text Box 11"/>
              <p:cNvSpPr txBox="1">
                <a:spLocks noChangeArrowheads="1"/>
              </p:cNvSpPr>
              <p:nvPr/>
            </p:nvSpPr>
            <p:spPr bwMode="auto">
              <a:xfrm>
                <a:off x="1990458" y="3249698"/>
                <a:ext cx="485777" cy="1107996"/>
              </a:xfrm>
              <a:prstGeom prst="rect">
                <a:avLst/>
              </a:prstGeom>
              <a:noFill/>
              <a:ln w="9525">
                <a:noFill/>
                <a:miter lim="800000"/>
                <a:headEnd/>
                <a:tailEnd/>
              </a:ln>
            </p:spPr>
            <p:txBody>
              <a:bodyPr wrap="square">
                <a:spAutoFit/>
              </a:bodyPr>
              <a:lstStyle/>
              <a:p>
                <a:pPr>
                  <a:spcBef>
                    <a:spcPct val="50000"/>
                  </a:spcBef>
                </a:pPr>
                <a:r>
                  <a:rPr lang="es-ES" sz="6600" b="1" dirty="0">
                    <a:solidFill>
                      <a:schemeClr val="tx1">
                        <a:lumMod val="95000"/>
                        <a:lumOff val="5000"/>
                      </a:schemeClr>
                    </a:solidFill>
                  </a:rPr>
                  <a:t>-</a:t>
                </a:r>
              </a:p>
            </p:txBody>
          </p:sp>
          <p:sp>
            <p:nvSpPr>
              <p:cNvPr id="80" name="Text Box 11"/>
              <p:cNvSpPr txBox="1">
                <a:spLocks noChangeArrowheads="1"/>
              </p:cNvSpPr>
              <p:nvPr/>
            </p:nvSpPr>
            <p:spPr bwMode="auto">
              <a:xfrm>
                <a:off x="1985943" y="3630200"/>
                <a:ext cx="485777" cy="1107996"/>
              </a:xfrm>
              <a:prstGeom prst="rect">
                <a:avLst/>
              </a:prstGeom>
              <a:noFill/>
              <a:ln w="9525">
                <a:noFill/>
                <a:miter lim="800000"/>
                <a:headEnd/>
                <a:tailEnd/>
              </a:ln>
            </p:spPr>
            <p:txBody>
              <a:bodyPr wrap="square">
                <a:spAutoFit/>
              </a:bodyPr>
              <a:lstStyle/>
              <a:p>
                <a:pPr>
                  <a:spcBef>
                    <a:spcPct val="50000"/>
                  </a:spcBef>
                </a:pPr>
                <a:r>
                  <a:rPr lang="es-ES" sz="6600" b="1" dirty="0">
                    <a:solidFill>
                      <a:schemeClr val="tx1">
                        <a:lumMod val="95000"/>
                        <a:lumOff val="5000"/>
                      </a:schemeClr>
                    </a:solidFill>
                  </a:rPr>
                  <a:t>-</a:t>
                </a:r>
              </a:p>
            </p:txBody>
          </p:sp>
        </p:grpSp>
      </p:grpSp>
      <p:grpSp>
        <p:nvGrpSpPr>
          <p:cNvPr id="10" name="89 Grupo"/>
          <p:cNvGrpSpPr/>
          <p:nvPr/>
        </p:nvGrpSpPr>
        <p:grpSpPr>
          <a:xfrm>
            <a:off x="785786" y="4572008"/>
            <a:ext cx="1430348" cy="1045847"/>
            <a:chOff x="785786" y="4572008"/>
            <a:chExt cx="1430348" cy="1045847"/>
          </a:xfrm>
        </p:grpSpPr>
        <p:sp>
          <p:nvSpPr>
            <p:cNvPr id="6186" name="Line 29"/>
            <p:cNvSpPr>
              <a:spLocks noChangeShapeType="1"/>
            </p:cNvSpPr>
            <p:nvPr/>
          </p:nvSpPr>
          <p:spPr bwMode="auto">
            <a:xfrm flipH="1">
              <a:off x="785786" y="5413888"/>
              <a:ext cx="576263" cy="0"/>
            </a:xfrm>
            <a:prstGeom prst="line">
              <a:avLst/>
            </a:prstGeom>
            <a:noFill/>
            <a:ln w="25400">
              <a:solidFill>
                <a:schemeClr val="tx1"/>
              </a:solidFill>
              <a:round/>
              <a:headEnd/>
              <a:tailEnd type="triangle" w="med" len="med"/>
            </a:ln>
          </p:spPr>
          <p:txBody>
            <a:bodyPr/>
            <a:lstStyle/>
            <a:p>
              <a:endParaRPr lang="es-ES"/>
            </a:p>
          </p:txBody>
        </p:sp>
        <p:sp>
          <p:nvSpPr>
            <p:cNvPr id="6187" name="Rectangle 30"/>
            <p:cNvSpPr>
              <a:spLocks noChangeArrowheads="1"/>
            </p:cNvSpPr>
            <p:nvPr/>
          </p:nvSpPr>
          <p:spPr bwMode="auto">
            <a:xfrm>
              <a:off x="1336398" y="5094635"/>
              <a:ext cx="505267" cy="523220"/>
            </a:xfrm>
            <a:prstGeom prst="rect">
              <a:avLst/>
            </a:prstGeom>
            <a:noFill/>
            <a:ln w="9525">
              <a:noFill/>
              <a:miter lim="800000"/>
              <a:headEnd/>
              <a:tailEnd/>
            </a:ln>
          </p:spPr>
          <p:txBody>
            <a:bodyPr wrap="none">
              <a:spAutoFit/>
            </a:bodyPr>
            <a:lstStyle/>
            <a:p>
              <a:r>
                <a:rPr lang="es-ES" sz="2800" b="1" dirty="0"/>
                <a:t>d</a:t>
              </a:r>
            </a:p>
          </p:txBody>
        </p:sp>
        <p:cxnSp>
          <p:nvCxnSpPr>
            <p:cNvPr id="85" name="84 Conector recto"/>
            <p:cNvCxnSpPr/>
            <p:nvPr/>
          </p:nvCxnSpPr>
          <p:spPr>
            <a:xfrm rot="5400000">
              <a:off x="393671" y="4964123"/>
              <a:ext cx="7858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rot="5400000">
              <a:off x="1822431" y="4964123"/>
              <a:ext cx="7858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87 Conector recto de flecha"/>
            <p:cNvCxnSpPr/>
            <p:nvPr/>
          </p:nvCxnSpPr>
          <p:spPr>
            <a:xfrm>
              <a:off x="1643042" y="5380308"/>
              <a:ext cx="515757" cy="158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2" name="81 CuadroTexto"/>
          <p:cNvSpPr txBox="1"/>
          <p:nvPr/>
        </p:nvSpPr>
        <p:spPr>
          <a:xfrm>
            <a:off x="7138974" y="6396335"/>
            <a:ext cx="2005058"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ES" sz="2400" b="1" dirty="0">
                <a:solidFill>
                  <a:schemeClr val="tx1"/>
                </a:solidFill>
              </a:rPr>
              <a:t>Ver Fig.: 3/97</a:t>
            </a:r>
          </a:p>
        </p:txBody>
      </p:sp>
      <p:pic>
        <p:nvPicPr>
          <p:cNvPr id="84" name="Picture 8" descr="Pencil"/>
          <p:cNvPicPr>
            <a:picLocks noChangeAspect="1" noChangeArrowheads="1" noCrop="1"/>
          </p:cNvPicPr>
          <p:nvPr/>
        </p:nvPicPr>
        <p:blipFill>
          <a:blip r:embed="rId13"/>
          <a:srcRect/>
          <a:stretch>
            <a:fillRect/>
          </a:stretch>
        </p:blipFill>
        <p:spPr bwMode="auto">
          <a:xfrm>
            <a:off x="8501090" y="1071546"/>
            <a:ext cx="617538" cy="1233487"/>
          </a:xfrm>
          <a:prstGeom prst="rect">
            <a:avLst/>
          </a:prstGeom>
          <a:noFill/>
          <a:ln w="9525">
            <a:noFill/>
            <a:miter lim="800000"/>
            <a:headEnd/>
            <a:tailEnd/>
          </a:ln>
        </p:spPr>
      </p:pic>
    </p:spTree>
    <p:extLst>
      <p:ext uri="{BB962C8B-B14F-4D97-AF65-F5344CB8AC3E}">
        <p14:creationId xmlns:p14="http://schemas.microsoft.com/office/powerpoint/2010/main" val="278279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down)">
                                      <p:cBhvr>
                                        <p:cTn id="7" dur="145">
                                          <p:stCondLst>
                                            <p:cond delay="0"/>
                                          </p:stCondLst>
                                        </p:cTn>
                                        <p:tgtEl>
                                          <p:spTgt spid="84"/>
                                        </p:tgtEl>
                                      </p:cBhvr>
                                    </p:animEffect>
                                    <p:anim calcmode="lin" valueType="num">
                                      <p:cBhvr>
                                        <p:cTn id="8" dur="456"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8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8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84"/>
                                        </p:tgtEl>
                                        <p:attrNameLst>
                                          <p:attrName>ppt_y</p:attrName>
                                        </p:attrNameLst>
                                      </p:cBhvr>
                                      <p:tavLst>
                                        <p:tav tm="0" fmla="#ppt_y-sin(pi*$)/81">
                                          <p:val>
                                            <p:fltVal val="0"/>
                                          </p:val>
                                        </p:tav>
                                        <p:tav tm="100000">
                                          <p:val>
                                            <p:fltVal val="1"/>
                                          </p:val>
                                        </p:tav>
                                      </p:tavLst>
                                    </p:anim>
                                    <p:animScale>
                                      <p:cBhvr>
                                        <p:cTn id="13" dur="7">
                                          <p:stCondLst>
                                            <p:cond delay="162"/>
                                          </p:stCondLst>
                                        </p:cTn>
                                        <p:tgtEl>
                                          <p:spTgt spid="84"/>
                                        </p:tgtEl>
                                      </p:cBhvr>
                                      <p:to x="100000" y="60000"/>
                                    </p:animScale>
                                    <p:animScale>
                                      <p:cBhvr>
                                        <p:cTn id="14" dur="41" decel="50000">
                                          <p:stCondLst>
                                            <p:cond delay="169"/>
                                          </p:stCondLst>
                                        </p:cTn>
                                        <p:tgtEl>
                                          <p:spTgt spid="84"/>
                                        </p:tgtEl>
                                      </p:cBhvr>
                                      <p:to x="100000" y="100000"/>
                                    </p:animScale>
                                    <p:animScale>
                                      <p:cBhvr>
                                        <p:cTn id="15" dur="7">
                                          <p:stCondLst>
                                            <p:cond delay="328"/>
                                          </p:stCondLst>
                                        </p:cTn>
                                        <p:tgtEl>
                                          <p:spTgt spid="84"/>
                                        </p:tgtEl>
                                      </p:cBhvr>
                                      <p:to x="100000" y="80000"/>
                                    </p:animScale>
                                    <p:animScale>
                                      <p:cBhvr>
                                        <p:cTn id="16" dur="41" decel="50000">
                                          <p:stCondLst>
                                            <p:cond delay="335"/>
                                          </p:stCondLst>
                                        </p:cTn>
                                        <p:tgtEl>
                                          <p:spTgt spid="84"/>
                                        </p:tgtEl>
                                      </p:cBhvr>
                                      <p:to x="100000" y="100000"/>
                                    </p:animScale>
                                    <p:animScale>
                                      <p:cBhvr>
                                        <p:cTn id="17" dur="7">
                                          <p:stCondLst>
                                            <p:cond delay="410"/>
                                          </p:stCondLst>
                                        </p:cTn>
                                        <p:tgtEl>
                                          <p:spTgt spid="84"/>
                                        </p:tgtEl>
                                      </p:cBhvr>
                                      <p:to x="100000" y="90000"/>
                                    </p:animScale>
                                    <p:animScale>
                                      <p:cBhvr>
                                        <p:cTn id="18" dur="41" decel="50000">
                                          <p:stCondLst>
                                            <p:cond delay="417"/>
                                          </p:stCondLst>
                                        </p:cTn>
                                        <p:tgtEl>
                                          <p:spTgt spid="84"/>
                                        </p:tgtEl>
                                      </p:cBhvr>
                                      <p:to x="100000" y="100000"/>
                                    </p:animScale>
                                    <p:animScale>
                                      <p:cBhvr>
                                        <p:cTn id="19" dur="7">
                                          <p:stCondLst>
                                            <p:cond delay="452"/>
                                          </p:stCondLst>
                                        </p:cTn>
                                        <p:tgtEl>
                                          <p:spTgt spid="84"/>
                                        </p:tgtEl>
                                      </p:cBhvr>
                                      <p:to x="100000" y="95000"/>
                                    </p:animScale>
                                    <p:animScale>
                                      <p:cBhvr>
                                        <p:cTn id="20" dur="41" decel="50000">
                                          <p:stCondLst>
                                            <p:cond delay="458"/>
                                          </p:stCondLst>
                                        </p:cTn>
                                        <p:tgtEl>
                                          <p:spTgt spid="84"/>
                                        </p:tgtEl>
                                      </p:cBhvr>
                                      <p:to x="100000" y="100000"/>
                                    </p:animScale>
                                  </p:childTnLst>
                                </p:cTn>
                              </p:par>
                              <p:par>
                                <p:cTn id="21" presetID="3" presetClass="entr" presetSubtype="0" fill="hold" grpId="0" nodeType="withEffect">
                                  <p:stCondLst>
                                    <p:cond delay="0"/>
                                  </p:stCondLst>
                                  <p:childTnLst>
                                    <p:set>
                                      <p:cBhvr>
                                        <p:cTn id="22" dur="1" fill="hold">
                                          <p:stCondLst>
                                            <p:cond delay="0"/>
                                          </p:stCondLst>
                                        </p:cTn>
                                        <p:tgtEl>
                                          <p:spTgt spid="122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dissolve">
                                      <p:cBhvr>
                                        <p:cTn id="30" dur="500"/>
                                        <p:tgtEl>
                                          <p:spTgt spid="50"/>
                                        </p:tgtEl>
                                      </p:cBhvr>
                                    </p:animEffect>
                                  </p:childTnLst>
                                </p:cTn>
                              </p:par>
                            </p:childTnLst>
                          </p:cTn>
                        </p:par>
                        <p:par>
                          <p:cTn id="31" fill="hold">
                            <p:stCondLst>
                              <p:cond delay="500"/>
                            </p:stCondLst>
                            <p:childTnLst>
                              <p:par>
                                <p:cTn id="32" presetID="18" presetClass="entr" presetSubtype="12"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strips(downLeft)">
                                      <p:cBhvr>
                                        <p:cTn id="34" dur="500"/>
                                        <p:tgtEl>
                                          <p:spTgt spid="49"/>
                                        </p:tgtEl>
                                      </p:cBhvr>
                                    </p:animEffect>
                                  </p:childTnLst>
                                </p:cTn>
                              </p:par>
                            </p:childTnLst>
                          </p:cTn>
                        </p:par>
                        <p:par>
                          <p:cTn id="35" fill="hold">
                            <p:stCondLst>
                              <p:cond delay="1000"/>
                            </p:stCondLst>
                            <p:childTnLst>
                              <p:par>
                                <p:cTn id="36" presetID="9" presetClass="entr" presetSubtype="0" fill="hold" grpId="0" nodeType="afterEffect">
                                  <p:stCondLst>
                                    <p:cond delay="0"/>
                                  </p:stCondLst>
                                  <p:childTnLst>
                                    <p:set>
                                      <p:cBhvr>
                                        <p:cTn id="37" dur="1" fill="hold">
                                          <p:stCondLst>
                                            <p:cond delay="0"/>
                                          </p:stCondLst>
                                        </p:cTn>
                                        <p:tgtEl>
                                          <p:spTgt spid="6190"/>
                                        </p:tgtEl>
                                        <p:attrNameLst>
                                          <p:attrName>style.visibility</p:attrName>
                                        </p:attrNameLst>
                                      </p:cBhvr>
                                      <p:to>
                                        <p:strVal val="visible"/>
                                      </p:to>
                                    </p:set>
                                    <p:animEffect transition="in" filter="dissolve">
                                      <p:cBhvr>
                                        <p:cTn id="38" dur="500"/>
                                        <p:tgtEl>
                                          <p:spTgt spid="6190"/>
                                        </p:tgtEl>
                                      </p:cBhvr>
                                    </p:animEffect>
                                  </p:childTnLst>
                                </p:cTn>
                              </p:par>
                            </p:childTnLst>
                          </p:cTn>
                        </p:par>
                        <p:par>
                          <p:cTn id="39" fill="hold">
                            <p:stCondLst>
                              <p:cond delay="1500"/>
                            </p:stCondLst>
                            <p:childTnLst>
                              <p:par>
                                <p:cTn id="40" presetID="9" presetClass="entr" presetSubtype="0" fill="hold" grpId="0" nodeType="afterEffect">
                                  <p:stCondLst>
                                    <p:cond delay="0"/>
                                  </p:stCondLst>
                                  <p:childTnLst>
                                    <p:set>
                                      <p:cBhvr>
                                        <p:cTn id="41" dur="1" fill="hold">
                                          <p:stCondLst>
                                            <p:cond delay="0"/>
                                          </p:stCondLst>
                                        </p:cTn>
                                        <p:tgtEl>
                                          <p:spTgt spid="6165"/>
                                        </p:tgtEl>
                                        <p:attrNameLst>
                                          <p:attrName>style.visibility</p:attrName>
                                        </p:attrNameLst>
                                      </p:cBhvr>
                                      <p:to>
                                        <p:strVal val="visible"/>
                                      </p:to>
                                    </p:set>
                                    <p:animEffect transition="in" filter="dissolve">
                                      <p:cBhvr>
                                        <p:cTn id="42" dur="500"/>
                                        <p:tgtEl>
                                          <p:spTgt spid="6165"/>
                                        </p:tgtEl>
                                      </p:cBhvr>
                                    </p:animEffect>
                                  </p:childTnLst>
                                </p:cTn>
                              </p:par>
                            </p:childTnLst>
                          </p:cTn>
                        </p:par>
                        <p:par>
                          <p:cTn id="43" fill="hold">
                            <p:stCondLst>
                              <p:cond delay="2000"/>
                            </p:stCondLst>
                            <p:childTnLst>
                              <p:par>
                                <p:cTn id="44" presetID="18" presetClass="entr" presetSubtype="3"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strips(upRigh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dissolve">
                                      <p:cBhvr>
                                        <p:cTn id="51" dur="500"/>
                                        <p:tgtEl>
                                          <p:spTgt spid="82"/>
                                        </p:tgtEl>
                                      </p:cBhvr>
                                    </p:animEffect>
                                  </p:childTnLst>
                                </p:cTn>
                              </p:par>
                            </p:childTnLst>
                          </p:cTn>
                        </p:par>
                        <p:par>
                          <p:cTn id="52" fill="hold">
                            <p:stCondLst>
                              <p:cond delay="500"/>
                            </p:stCondLst>
                            <p:childTnLst>
                              <p:par>
                                <p:cTn id="53" presetID="9" presetClass="entr" presetSubtype="0" fill="hold" grpId="0" nodeType="afterEffect">
                                  <p:stCondLst>
                                    <p:cond delay="0"/>
                                  </p:stCondLst>
                                  <p:childTnLst>
                                    <p:set>
                                      <p:cBhvr>
                                        <p:cTn id="54" dur="1" fill="hold">
                                          <p:stCondLst>
                                            <p:cond delay="0"/>
                                          </p:stCondLst>
                                        </p:cTn>
                                        <p:tgtEl>
                                          <p:spTgt spid="6183"/>
                                        </p:tgtEl>
                                        <p:attrNameLst>
                                          <p:attrName>style.visibility</p:attrName>
                                        </p:attrNameLst>
                                      </p:cBhvr>
                                      <p:to>
                                        <p:strVal val="visible"/>
                                      </p:to>
                                    </p:set>
                                    <p:animEffect transition="in" filter="dissolve">
                                      <p:cBhvr>
                                        <p:cTn id="55" dur="500"/>
                                        <p:tgtEl>
                                          <p:spTgt spid="6183"/>
                                        </p:tgtEl>
                                      </p:cBhvr>
                                    </p:animEffect>
                                  </p:childTnLst>
                                </p:cTn>
                              </p:par>
                            </p:childTnLst>
                          </p:cTn>
                        </p:par>
                        <p:par>
                          <p:cTn id="56" fill="hold">
                            <p:stCondLst>
                              <p:cond delay="1000"/>
                            </p:stCondLst>
                            <p:childTnLst>
                              <p:par>
                                <p:cTn id="57" presetID="9" presetClass="entr" presetSubtype="0" fill="hold" nodeType="afterEffect">
                                  <p:stCondLst>
                                    <p:cond delay="0"/>
                                  </p:stCondLst>
                                  <p:childTnLst>
                                    <p:set>
                                      <p:cBhvr>
                                        <p:cTn id="58" dur="1" fill="hold">
                                          <p:stCondLst>
                                            <p:cond delay="0"/>
                                          </p:stCondLst>
                                        </p:cTn>
                                        <p:tgtEl>
                                          <p:spTgt spid="6155"/>
                                        </p:tgtEl>
                                        <p:attrNameLst>
                                          <p:attrName>style.visibility</p:attrName>
                                        </p:attrNameLst>
                                      </p:cBhvr>
                                      <p:to>
                                        <p:strVal val="visible"/>
                                      </p:to>
                                    </p:set>
                                    <p:animEffect transition="in" filter="dissolve">
                                      <p:cBhvr>
                                        <p:cTn id="59" dur="500"/>
                                        <p:tgtEl>
                                          <p:spTgt spid="6155"/>
                                        </p:tgtEl>
                                      </p:cBhvr>
                                    </p:animEffect>
                                  </p:childTnLst>
                                </p:cTn>
                              </p:par>
                            </p:childTnLst>
                          </p:cTn>
                        </p:par>
                        <p:par>
                          <p:cTn id="60" fill="hold">
                            <p:stCondLst>
                              <p:cond delay="1500"/>
                            </p:stCondLst>
                            <p:childTnLst>
                              <p:par>
                                <p:cTn id="61" presetID="18" presetClass="entr" presetSubtype="12"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strips(downLeft)">
                                      <p:cBhvr>
                                        <p:cTn id="63" dur="500"/>
                                        <p:tgtEl>
                                          <p:spTgt spid="8"/>
                                        </p:tgtEl>
                                      </p:cBhvr>
                                    </p:animEffect>
                                  </p:childTnLst>
                                </p:cTn>
                              </p:par>
                            </p:childTnLst>
                          </p:cTn>
                        </p:par>
                        <p:par>
                          <p:cTn id="64" fill="hold">
                            <p:stCondLst>
                              <p:cond delay="2000"/>
                            </p:stCondLst>
                            <p:childTnLst>
                              <p:par>
                                <p:cTn id="65" presetID="18" presetClass="entr" presetSubtype="12"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strips(downLeft)">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dissolve">
                                      <p:cBhvr>
                                        <p:cTn id="72" dur="5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circle(in)">
                                      <p:cBhvr>
                                        <p:cTn id="77" dur="200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down)">
                                      <p:cBhvr>
                                        <p:cTn id="82" dur="580">
                                          <p:stCondLst>
                                            <p:cond delay="0"/>
                                          </p:stCondLst>
                                        </p:cTn>
                                        <p:tgtEl>
                                          <p:spTgt spid="4"/>
                                        </p:tgtEl>
                                      </p:cBhvr>
                                    </p:animEffect>
                                    <p:anim calcmode="lin" valueType="num">
                                      <p:cBhvr>
                                        <p:cTn id="8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88" dur="26">
                                          <p:stCondLst>
                                            <p:cond delay="650"/>
                                          </p:stCondLst>
                                        </p:cTn>
                                        <p:tgtEl>
                                          <p:spTgt spid="4"/>
                                        </p:tgtEl>
                                      </p:cBhvr>
                                      <p:to x="100000" y="60000"/>
                                    </p:animScale>
                                    <p:animScale>
                                      <p:cBhvr>
                                        <p:cTn id="89" dur="166" decel="50000">
                                          <p:stCondLst>
                                            <p:cond delay="676"/>
                                          </p:stCondLst>
                                        </p:cTn>
                                        <p:tgtEl>
                                          <p:spTgt spid="4"/>
                                        </p:tgtEl>
                                      </p:cBhvr>
                                      <p:to x="100000" y="100000"/>
                                    </p:animScale>
                                    <p:animScale>
                                      <p:cBhvr>
                                        <p:cTn id="90" dur="26">
                                          <p:stCondLst>
                                            <p:cond delay="1312"/>
                                          </p:stCondLst>
                                        </p:cTn>
                                        <p:tgtEl>
                                          <p:spTgt spid="4"/>
                                        </p:tgtEl>
                                      </p:cBhvr>
                                      <p:to x="100000" y="80000"/>
                                    </p:animScale>
                                    <p:animScale>
                                      <p:cBhvr>
                                        <p:cTn id="91" dur="166" decel="50000">
                                          <p:stCondLst>
                                            <p:cond delay="1338"/>
                                          </p:stCondLst>
                                        </p:cTn>
                                        <p:tgtEl>
                                          <p:spTgt spid="4"/>
                                        </p:tgtEl>
                                      </p:cBhvr>
                                      <p:to x="100000" y="100000"/>
                                    </p:animScale>
                                    <p:animScale>
                                      <p:cBhvr>
                                        <p:cTn id="92" dur="26">
                                          <p:stCondLst>
                                            <p:cond delay="1642"/>
                                          </p:stCondLst>
                                        </p:cTn>
                                        <p:tgtEl>
                                          <p:spTgt spid="4"/>
                                        </p:tgtEl>
                                      </p:cBhvr>
                                      <p:to x="100000" y="90000"/>
                                    </p:animScale>
                                    <p:animScale>
                                      <p:cBhvr>
                                        <p:cTn id="93" dur="166" decel="50000">
                                          <p:stCondLst>
                                            <p:cond delay="1668"/>
                                          </p:stCondLst>
                                        </p:cTn>
                                        <p:tgtEl>
                                          <p:spTgt spid="4"/>
                                        </p:tgtEl>
                                      </p:cBhvr>
                                      <p:to x="100000" y="100000"/>
                                    </p:animScale>
                                    <p:animScale>
                                      <p:cBhvr>
                                        <p:cTn id="94" dur="26">
                                          <p:stCondLst>
                                            <p:cond delay="1808"/>
                                          </p:stCondLst>
                                        </p:cTn>
                                        <p:tgtEl>
                                          <p:spTgt spid="4"/>
                                        </p:tgtEl>
                                      </p:cBhvr>
                                      <p:to x="100000" y="95000"/>
                                    </p:animScale>
                                    <p:animScale>
                                      <p:cBhvr>
                                        <p:cTn id="95" dur="166" decel="50000">
                                          <p:stCondLst>
                                            <p:cond delay="1834"/>
                                          </p:stCondLst>
                                        </p:cTn>
                                        <p:tgtEl>
                                          <p:spTgt spid="4"/>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nodeType="click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circle(in)">
                                      <p:cBhvr>
                                        <p:cTn id="10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6190" grpId="0" animBg="1"/>
      <p:bldP spid="6165" grpId="0"/>
      <p:bldP spid="50" grpId="0" animBg="1"/>
      <p:bldP spid="6183" grpId="0" animBg="1"/>
      <p:bldP spid="49" grpId="0" animBg="1"/>
      <p:bldP spid="8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14282" y="214290"/>
            <a:ext cx="2736850" cy="1362075"/>
            <a:chOff x="2245" y="3462"/>
            <a:chExt cx="1724" cy="858"/>
          </a:xfrm>
        </p:grpSpPr>
        <p:sp>
          <p:nvSpPr>
            <p:cNvPr id="7184" name="Rectangle 4"/>
            <p:cNvSpPr>
              <a:spLocks noChangeArrowheads="1"/>
            </p:cNvSpPr>
            <p:nvPr/>
          </p:nvSpPr>
          <p:spPr bwMode="auto">
            <a:xfrm>
              <a:off x="2245" y="3475"/>
              <a:ext cx="1724" cy="75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flatTx/>
            </a:bodyPr>
            <a:lstStyle/>
            <a:p>
              <a:endParaRPr lang="es-ES"/>
            </a:p>
          </p:txBody>
        </p:sp>
        <p:graphicFrame>
          <p:nvGraphicFramePr>
            <p:cNvPr id="7175" name="Object 5"/>
            <p:cNvGraphicFramePr>
              <a:graphicFrameLocks noChangeAspect="1"/>
            </p:cNvGraphicFramePr>
            <p:nvPr/>
          </p:nvGraphicFramePr>
          <p:xfrm>
            <a:off x="2517" y="3462"/>
            <a:ext cx="1225" cy="858"/>
          </p:xfrm>
          <a:graphic>
            <a:graphicData uri="http://schemas.openxmlformats.org/presentationml/2006/ole">
              <mc:AlternateContent xmlns:mc="http://schemas.openxmlformats.org/markup-compatibility/2006">
                <mc:Choice xmlns:v="urn:schemas-microsoft-com:vml" Requires="v">
                  <p:oleObj spid="_x0000_s15551" name="Ecuación" r:id="rId3" imgW="583920" imgH="304560" progId="Equation.3">
                    <p:embed/>
                  </p:oleObj>
                </mc:Choice>
                <mc:Fallback>
                  <p:oleObj name="Ecuación" r:id="rId3" imgW="583920" imgH="304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 y="3462"/>
                          <a:ext cx="1225" cy="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70"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552" name="Ecuación" r:id="rId5" imgW="114120" imgH="215640" progId="Equation.3">
                  <p:embed/>
                </p:oleObj>
              </mc:Choice>
              <mc:Fallback>
                <p:oleObj name="Ecuación" r:id="rId5" imgW="1141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9" name="Object 7"/>
          <p:cNvGraphicFramePr>
            <a:graphicFrameLocks noChangeAspect="1"/>
          </p:cNvGraphicFramePr>
          <p:nvPr/>
        </p:nvGraphicFramePr>
        <p:xfrm>
          <a:off x="3357554" y="71414"/>
          <a:ext cx="5292725" cy="1600200"/>
        </p:xfrm>
        <a:graphic>
          <a:graphicData uri="http://schemas.openxmlformats.org/presentationml/2006/ole">
            <mc:AlternateContent xmlns:mc="http://schemas.openxmlformats.org/markup-compatibility/2006">
              <mc:Choice xmlns:v="urn:schemas-microsoft-com:vml" Requires="v">
                <p:oleObj spid="_x0000_s15553" name="Ecuación" r:id="rId7" imgW="1422360" imgH="672840" progId="Equation.3">
                  <p:embed/>
                </p:oleObj>
              </mc:Choice>
              <mc:Fallback>
                <p:oleObj name="Ecuación" r:id="rId7" imgW="1422360" imgH="6728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7554" y="71414"/>
                        <a:ext cx="52927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554" name="Ecuación" r:id="rId9" imgW="114120" imgH="215640" progId="Equation.3">
                  <p:embed/>
                </p:oleObj>
              </mc:Choice>
              <mc:Fallback>
                <p:oleObj name="Ecuación" r:id="rId9" imgW="1141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555" name="Ecuación" r:id="rId10" imgW="114120" imgH="215640" progId="Equation.3">
                  <p:embed/>
                </p:oleObj>
              </mc:Choice>
              <mc:Fallback>
                <p:oleObj name="Ecuación" r:id="rId10" imgW="1141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0"/>
          <p:cNvGrpSpPr>
            <a:grpSpLocks/>
          </p:cNvGrpSpPr>
          <p:nvPr/>
        </p:nvGrpSpPr>
        <p:grpSpPr bwMode="auto">
          <a:xfrm>
            <a:off x="481002" y="1919286"/>
            <a:ext cx="2519362" cy="1295400"/>
            <a:chOff x="3243" y="3113"/>
            <a:chExt cx="1587" cy="816"/>
          </a:xfrm>
          <a:solidFill>
            <a:schemeClr val="accent1">
              <a:lumMod val="20000"/>
              <a:lumOff val="80000"/>
            </a:schemeClr>
          </a:solidFill>
        </p:grpSpPr>
        <p:sp>
          <p:nvSpPr>
            <p:cNvPr id="7183" name="Rectangle 11"/>
            <p:cNvSpPr>
              <a:spLocks noChangeArrowheads="1"/>
            </p:cNvSpPr>
            <p:nvPr/>
          </p:nvSpPr>
          <p:spPr bwMode="auto">
            <a:xfrm>
              <a:off x="3243" y="3113"/>
              <a:ext cx="1587" cy="816"/>
            </a:xfrm>
            <a:prstGeom prst="rect">
              <a:avLst/>
            </a:prstGeom>
            <a:grp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endParaRPr lang="es-ES"/>
            </a:p>
          </p:txBody>
        </p:sp>
        <p:graphicFrame>
          <p:nvGraphicFramePr>
            <p:cNvPr id="7174" name="Object 12"/>
            <p:cNvGraphicFramePr>
              <a:graphicFrameLocks noChangeAspect="1"/>
            </p:cNvGraphicFramePr>
            <p:nvPr/>
          </p:nvGraphicFramePr>
          <p:xfrm>
            <a:off x="3334" y="3158"/>
            <a:ext cx="1360" cy="673"/>
          </p:xfrm>
          <a:graphic>
            <a:graphicData uri="http://schemas.openxmlformats.org/presentationml/2006/ole">
              <mc:AlternateContent xmlns:mc="http://schemas.openxmlformats.org/markup-compatibility/2006">
                <mc:Choice xmlns:v="urn:schemas-microsoft-com:vml" Requires="v">
                  <p:oleObj spid="_x0000_s15556" name="Ecuación" r:id="rId11" imgW="583920" imgH="431640" progId="Equation.3">
                    <p:embed/>
                  </p:oleObj>
                </mc:Choice>
                <mc:Fallback>
                  <p:oleObj name="Ecuación" r:id="rId11" imgW="58392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34" y="3158"/>
                          <a:ext cx="1360" cy="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55305" name="Object 9"/>
          <p:cNvGraphicFramePr>
            <a:graphicFrameLocks noChangeAspect="1"/>
          </p:cNvGraphicFramePr>
          <p:nvPr/>
        </p:nvGraphicFramePr>
        <p:xfrm>
          <a:off x="714348" y="4071942"/>
          <a:ext cx="2286016" cy="2467396"/>
        </p:xfrm>
        <a:graphic>
          <a:graphicData uri="http://schemas.openxmlformats.org/presentationml/2006/ole">
            <mc:AlternateContent xmlns:mc="http://schemas.openxmlformats.org/markup-compatibility/2006">
              <mc:Choice xmlns:v="urn:schemas-microsoft-com:vml" Requires="v">
                <p:oleObj spid="_x0000_s15557" name="Ecuación" r:id="rId13" imgW="850680" imgH="965160" progId="Equation.3">
                  <p:embed/>
                </p:oleObj>
              </mc:Choice>
              <mc:Fallback>
                <p:oleObj name="Ecuación" r:id="rId13" imgW="850680" imgH="96516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4348" y="4071942"/>
                        <a:ext cx="2286016" cy="2467396"/>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
        <p:nvSpPr>
          <p:cNvPr id="20" name="19 CuadroTexto"/>
          <p:cNvSpPr txBox="1"/>
          <p:nvPr/>
        </p:nvSpPr>
        <p:spPr>
          <a:xfrm>
            <a:off x="500034" y="3429000"/>
            <a:ext cx="2928958" cy="584775"/>
          </a:xfrm>
          <a:prstGeom prst="rect">
            <a:avLst/>
          </a:prstGeom>
          <a:noFill/>
        </p:spPr>
        <p:txBody>
          <a:bodyPr wrap="square" rtlCol="0">
            <a:spAutoFit/>
          </a:bodyPr>
          <a:lstStyle/>
          <a:p>
            <a:pPr algn="ctr"/>
            <a:r>
              <a:rPr lang="es-ES" sz="3200" b="1" dirty="0"/>
              <a:t>Submúltiplos</a:t>
            </a:r>
            <a:endParaRPr lang="es-ES" sz="3200" dirty="0"/>
          </a:p>
        </p:txBody>
      </p:sp>
      <p:sp>
        <p:nvSpPr>
          <p:cNvPr id="23" name="22 CuadroTexto"/>
          <p:cNvSpPr txBox="1"/>
          <p:nvPr/>
        </p:nvSpPr>
        <p:spPr>
          <a:xfrm>
            <a:off x="3357554" y="1841242"/>
            <a:ext cx="5572132" cy="501675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ES" sz="3200" dirty="0">
                <a:solidFill>
                  <a:schemeClr val="tx1"/>
                </a:solidFill>
              </a:rPr>
              <a:t>Para </a:t>
            </a:r>
            <a:r>
              <a:rPr lang="es-ES" sz="3200" i="1" dirty="0">
                <a:solidFill>
                  <a:schemeClr val="tx1"/>
                </a:solidFill>
              </a:rPr>
              <a:t>cualquier </a:t>
            </a:r>
            <a:r>
              <a:rPr lang="es-ES" sz="3200" dirty="0">
                <a:solidFill>
                  <a:schemeClr val="tx1"/>
                </a:solidFill>
              </a:rPr>
              <a:t>capacitor con vacío, la capacitancia </a:t>
            </a:r>
            <a:r>
              <a:rPr lang="es-ES" sz="3200" i="1" dirty="0">
                <a:solidFill>
                  <a:schemeClr val="tx1"/>
                </a:solidFill>
              </a:rPr>
              <a:t>C </a:t>
            </a:r>
            <a:r>
              <a:rPr lang="es-ES" sz="3200" dirty="0">
                <a:solidFill>
                  <a:schemeClr val="tx1"/>
                </a:solidFill>
              </a:rPr>
              <a:t>sólo depende de las formas, las dimensiones y la separación de los conductores que constituyen el capacitor. Si las formas del conductor son más complejas que las del capacitor de placas paralelas, la expresión de la capacitancia es más complicada.</a:t>
            </a:r>
          </a:p>
        </p:txBody>
      </p:sp>
      <p:pic>
        <p:nvPicPr>
          <p:cNvPr id="15" name="Picture 8" descr="Pencil"/>
          <p:cNvPicPr>
            <a:picLocks noChangeAspect="1" noChangeArrowheads="1" noCrop="1"/>
          </p:cNvPicPr>
          <p:nvPr/>
        </p:nvPicPr>
        <p:blipFill>
          <a:blip r:embed="rId15"/>
          <a:srcRect/>
          <a:stretch>
            <a:fillRect/>
          </a:stretch>
        </p:blipFill>
        <p:spPr bwMode="auto">
          <a:xfrm>
            <a:off x="8455057" y="785794"/>
            <a:ext cx="617537" cy="1233487"/>
          </a:xfrm>
          <a:prstGeom prst="rect">
            <a:avLst/>
          </a:prstGeom>
          <a:noFill/>
          <a:ln w="9525">
            <a:noFill/>
            <a:miter lim="800000"/>
            <a:headEnd/>
            <a:tailEnd/>
          </a:ln>
        </p:spPr>
      </p:pic>
    </p:spTree>
    <p:extLst>
      <p:ext uri="{BB962C8B-B14F-4D97-AF65-F5344CB8AC3E}">
        <p14:creationId xmlns:p14="http://schemas.microsoft.com/office/powerpoint/2010/main" val="247631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26"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145">
                                          <p:stCondLst>
                                            <p:cond delay="0"/>
                                          </p:stCondLst>
                                        </p:cTn>
                                        <p:tgtEl>
                                          <p:spTgt spid="15"/>
                                        </p:tgtEl>
                                      </p:cBhvr>
                                    </p:animEffect>
                                    <p:anim calcmode="lin" valueType="num">
                                      <p:cBhvr>
                                        <p:cTn id="11"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14"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15"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16" dur="7">
                                          <p:stCondLst>
                                            <p:cond delay="162"/>
                                          </p:stCondLst>
                                        </p:cTn>
                                        <p:tgtEl>
                                          <p:spTgt spid="15"/>
                                        </p:tgtEl>
                                      </p:cBhvr>
                                      <p:to x="100000" y="60000"/>
                                    </p:animScale>
                                    <p:animScale>
                                      <p:cBhvr>
                                        <p:cTn id="17" dur="41" decel="50000">
                                          <p:stCondLst>
                                            <p:cond delay="169"/>
                                          </p:stCondLst>
                                        </p:cTn>
                                        <p:tgtEl>
                                          <p:spTgt spid="15"/>
                                        </p:tgtEl>
                                      </p:cBhvr>
                                      <p:to x="100000" y="100000"/>
                                    </p:animScale>
                                    <p:animScale>
                                      <p:cBhvr>
                                        <p:cTn id="18" dur="7">
                                          <p:stCondLst>
                                            <p:cond delay="328"/>
                                          </p:stCondLst>
                                        </p:cTn>
                                        <p:tgtEl>
                                          <p:spTgt spid="15"/>
                                        </p:tgtEl>
                                      </p:cBhvr>
                                      <p:to x="100000" y="80000"/>
                                    </p:animScale>
                                    <p:animScale>
                                      <p:cBhvr>
                                        <p:cTn id="19" dur="41" decel="50000">
                                          <p:stCondLst>
                                            <p:cond delay="335"/>
                                          </p:stCondLst>
                                        </p:cTn>
                                        <p:tgtEl>
                                          <p:spTgt spid="15"/>
                                        </p:tgtEl>
                                      </p:cBhvr>
                                      <p:to x="100000" y="100000"/>
                                    </p:animScale>
                                    <p:animScale>
                                      <p:cBhvr>
                                        <p:cTn id="20" dur="7">
                                          <p:stCondLst>
                                            <p:cond delay="410"/>
                                          </p:stCondLst>
                                        </p:cTn>
                                        <p:tgtEl>
                                          <p:spTgt spid="15"/>
                                        </p:tgtEl>
                                      </p:cBhvr>
                                      <p:to x="100000" y="90000"/>
                                    </p:animScale>
                                    <p:animScale>
                                      <p:cBhvr>
                                        <p:cTn id="21" dur="41" decel="50000">
                                          <p:stCondLst>
                                            <p:cond delay="417"/>
                                          </p:stCondLst>
                                        </p:cTn>
                                        <p:tgtEl>
                                          <p:spTgt spid="15"/>
                                        </p:tgtEl>
                                      </p:cBhvr>
                                      <p:to x="100000" y="100000"/>
                                    </p:animScale>
                                    <p:animScale>
                                      <p:cBhvr>
                                        <p:cTn id="22" dur="7">
                                          <p:stCondLst>
                                            <p:cond delay="452"/>
                                          </p:stCondLst>
                                        </p:cTn>
                                        <p:tgtEl>
                                          <p:spTgt spid="15"/>
                                        </p:tgtEl>
                                      </p:cBhvr>
                                      <p:to x="100000" y="95000"/>
                                    </p:animScale>
                                    <p:animScale>
                                      <p:cBhvr>
                                        <p:cTn id="23" dur="41" decel="50000">
                                          <p:stCondLst>
                                            <p:cond delay="458"/>
                                          </p:stCondLst>
                                        </p:cTn>
                                        <p:tgtEl>
                                          <p:spTgt spid="15"/>
                                        </p:tgtEl>
                                      </p:cBhvr>
                                      <p:to x="100000" y="100000"/>
                                    </p:animScale>
                                  </p:childTnLst>
                                </p:cTn>
                              </p:par>
                              <p:par>
                                <p:cTn id="24" presetID="16" presetClass="entr" presetSubtype="26" fill="hold" nodeType="withEffect">
                                  <p:stCondLst>
                                    <p:cond delay="0"/>
                                  </p:stCondLst>
                                  <p:childTnLst>
                                    <p:set>
                                      <p:cBhvr>
                                        <p:cTn id="25" dur="1" fill="hold">
                                          <p:stCondLst>
                                            <p:cond delay="0"/>
                                          </p:stCondLst>
                                        </p:cTn>
                                        <p:tgtEl>
                                          <p:spTgt spid="13319"/>
                                        </p:tgtEl>
                                        <p:attrNameLst>
                                          <p:attrName>style.visibility</p:attrName>
                                        </p:attrNameLst>
                                      </p:cBhvr>
                                      <p:to>
                                        <p:strVal val="visible"/>
                                      </p:to>
                                    </p:set>
                                    <p:animEffect transition="in" filter="barn(inHorizontal)">
                                      <p:cBhvr>
                                        <p:cTn id="26" dur="500"/>
                                        <p:tgtEl>
                                          <p:spTgt spid="1331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ox(in)">
                                      <p:cBhvr>
                                        <p:cTn id="31" dur="500"/>
                                        <p:tgtEl>
                                          <p:spTgt spid="3"/>
                                        </p:tgtEl>
                                      </p:cBhvr>
                                    </p:animEffect>
                                  </p:childTnLst>
                                </p:cTn>
                              </p:par>
                            </p:childTnLst>
                          </p:cTn>
                        </p:par>
                        <p:par>
                          <p:cTn id="32" fill="hold">
                            <p:stCondLst>
                              <p:cond delay="500"/>
                            </p:stCondLst>
                            <p:childTnLst>
                              <p:par>
                                <p:cTn id="33" presetID="2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edge">
                                      <p:cBhvr>
                                        <p:cTn id="35" dur="1000"/>
                                        <p:tgtEl>
                                          <p:spTgt spid="23"/>
                                        </p:tgtEl>
                                      </p:cBhvr>
                                    </p:animEffect>
                                  </p:childTnLst>
                                </p:cTn>
                              </p:par>
                            </p:childTnLst>
                          </p:cTn>
                        </p:par>
                        <p:par>
                          <p:cTn id="36" fill="hold">
                            <p:stCondLst>
                              <p:cond delay="1500"/>
                            </p:stCondLst>
                            <p:childTnLst>
                              <p:par>
                                <p:cTn id="37" presetID="8" presetClass="entr" presetSubtype="16" fill="hold" nodeType="afterEffect">
                                  <p:stCondLst>
                                    <p:cond delay="0"/>
                                  </p:stCondLst>
                                  <p:childTnLst>
                                    <p:set>
                                      <p:cBhvr>
                                        <p:cTn id="38" dur="1" fill="hold">
                                          <p:stCondLst>
                                            <p:cond delay="0"/>
                                          </p:stCondLst>
                                        </p:cTn>
                                        <p:tgtEl>
                                          <p:spTgt spid="55305"/>
                                        </p:tgtEl>
                                        <p:attrNameLst>
                                          <p:attrName>style.visibility</p:attrName>
                                        </p:attrNameLst>
                                      </p:cBhvr>
                                      <p:to>
                                        <p:strVal val="visible"/>
                                      </p:to>
                                    </p:set>
                                    <p:animEffect transition="in" filter="diamond(in)">
                                      <p:cBhvr>
                                        <p:cTn id="39" dur="1000"/>
                                        <p:tgtEl>
                                          <p:spTgt spid="55305"/>
                                        </p:tgtEl>
                                      </p:cBhvr>
                                    </p:animEffect>
                                  </p:childTnLst>
                                </p:cTn>
                              </p:par>
                            </p:childTnLst>
                          </p:cTn>
                        </p:par>
                        <p:par>
                          <p:cTn id="40" fill="hold">
                            <p:stCondLst>
                              <p:cond delay="2500"/>
                            </p:stCondLst>
                            <p:childTnLst>
                              <p:par>
                                <p:cTn id="41" presetID="8"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diamond(in)">
                                      <p:cBhvr>
                                        <p:cTn id="4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srcRect/>
          <a:stretch>
            <a:fillRect/>
          </a:stretch>
        </p:blipFill>
        <p:spPr bwMode="auto">
          <a:xfrm>
            <a:off x="0" y="-1"/>
            <a:ext cx="5076825" cy="3429001"/>
          </a:xfrm>
          <a:prstGeom prst="rect">
            <a:avLst/>
          </a:prstGeom>
          <a:noFill/>
          <a:ln w="9525">
            <a:noFill/>
            <a:miter lim="800000"/>
            <a:headEnd/>
            <a:tailEnd/>
          </a:ln>
          <a:effectLst/>
        </p:spPr>
      </p:pic>
      <p:graphicFrame>
        <p:nvGraphicFramePr>
          <p:cNvPr id="49155" name="Object 3"/>
          <p:cNvGraphicFramePr>
            <a:graphicFrameLocks noChangeAspect="1"/>
          </p:cNvGraphicFramePr>
          <p:nvPr/>
        </p:nvGraphicFramePr>
        <p:xfrm>
          <a:off x="5214942" y="1357298"/>
          <a:ext cx="3795334" cy="1928826"/>
        </p:xfrm>
        <a:graphic>
          <a:graphicData uri="http://schemas.openxmlformats.org/presentationml/2006/ole">
            <mc:AlternateContent xmlns:mc="http://schemas.openxmlformats.org/markup-compatibility/2006">
              <mc:Choice xmlns:v="urn:schemas-microsoft-com:vml" Requires="v">
                <p:oleObj spid="_x0000_s16494" name="Ecuación" r:id="rId4" imgW="1498320" imgH="761760" progId="Equation.3">
                  <p:embed/>
                </p:oleObj>
              </mc:Choice>
              <mc:Fallback>
                <p:oleObj name="Ecuación" r:id="rId4" imgW="1498320" imgH="7617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942" y="1357298"/>
                        <a:ext cx="3795334" cy="1928826"/>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aphicFrame>
        <p:nvGraphicFramePr>
          <p:cNvPr id="49157" name="Object 5"/>
          <p:cNvGraphicFramePr>
            <a:graphicFrameLocks noChangeAspect="1"/>
          </p:cNvGraphicFramePr>
          <p:nvPr>
            <p:extLst>
              <p:ext uri="{D42A27DB-BD31-4B8C-83A1-F6EECF244321}">
                <p14:modId xmlns:p14="http://schemas.microsoft.com/office/powerpoint/2010/main" val="539298786"/>
              </p:ext>
            </p:extLst>
          </p:nvPr>
        </p:nvGraphicFramePr>
        <p:xfrm>
          <a:off x="285720" y="3482975"/>
          <a:ext cx="4806980" cy="1013807"/>
        </p:xfrm>
        <a:graphic>
          <a:graphicData uri="http://schemas.openxmlformats.org/presentationml/2006/ole">
            <mc:AlternateContent xmlns:mc="http://schemas.openxmlformats.org/markup-compatibility/2006">
              <mc:Choice xmlns:v="urn:schemas-microsoft-com:vml" Requires="v">
                <p:oleObj spid="_x0000_s16495" name="Ecuación" r:id="rId6" imgW="2374560" imgH="495000" progId="Equation.3">
                  <p:embed/>
                </p:oleObj>
              </mc:Choice>
              <mc:Fallback>
                <p:oleObj name="Ecuación" r:id="rId6" imgW="2374560" imgH="495000" progId="Equation.3">
                  <p:embed/>
                  <p:pic>
                    <p:nvPicPr>
                      <p:cNvPr id="0" name=""/>
                      <p:cNvPicPr>
                        <a:picLocks noChangeAspect="1" noChangeArrowheads="1"/>
                      </p:cNvPicPr>
                      <p:nvPr/>
                    </p:nvPicPr>
                    <p:blipFill>
                      <a:blip r:embed="rId7"/>
                      <a:srcRect/>
                      <a:stretch>
                        <a:fillRect/>
                      </a:stretch>
                    </p:blipFill>
                    <p:spPr bwMode="auto">
                      <a:xfrm>
                        <a:off x="285720" y="3482975"/>
                        <a:ext cx="4806980" cy="1013807"/>
                      </a:xfrm>
                      <a:prstGeom prst="rect">
                        <a:avLst/>
                      </a:prstGeom>
                      <a:noFill/>
                      <a:extLst/>
                    </p:spPr>
                  </p:pic>
                </p:oleObj>
              </mc:Fallback>
            </mc:AlternateContent>
          </a:graphicData>
        </a:graphic>
      </p:graphicFrame>
      <p:graphicFrame>
        <p:nvGraphicFramePr>
          <p:cNvPr id="49158" name="Object 6"/>
          <p:cNvGraphicFramePr>
            <a:graphicFrameLocks noChangeAspect="1"/>
          </p:cNvGraphicFramePr>
          <p:nvPr>
            <p:extLst>
              <p:ext uri="{D42A27DB-BD31-4B8C-83A1-F6EECF244321}">
                <p14:modId xmlns:p14="http://schemas.microsoft.com/office/powerpoint/2010/main" val="1614927655"/>
              </p:ext>
            </p:extLst>
          </p:nvPr>
        </p:nvGraphicFramePr>
        <p:xfrm>
          <a:off x="5652120" y="3429000"/>
          <a:ext cx="3206160" cy="965361"/>
        </p:xfrm>
        <a:graphic>
          <a:graphicData uri="http://schemas.openxmlformats.org/presentationml/2006/ole">
            <mc:AlternateContent xmlns:mc="http://schemas.openxmlformats.org/markup-compatibility/2006">
              <mc:Choice xmlns:v="urn:schemas-microsoft-com:vml" Requires="v">
                <p:oleObj spid="_x0000_s16496" name="Ecuación" r:id="rId8" imgW="1549080" imgH="482400" progId="Equation.3">
                  <p:embed/>
                </p:oleObj>
              </mc:Choice>
              <mc:Fallback>
                <p:oleObj name="Ecuación" r:id="rId8" imgW="1549080" imgH="482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2120" y="3429000"/>
                        <a:ext cx="3206160" cy="965361"/>
                      </a:xfrm>
                      <a:prstGeom prst="rect">
                        <a:avLst/>
                      </a:prstGeom>
                      <a:noFill/>
                      <a:extLst/>
                    </p:spPr>
                  </p:pic>
                </p:oleObj>
              </mc:Fallback>
            </mc:AlternateContent>
          </a:graphicData>
        </a:graphic>
      </p:graphicFrame>
      <p:graphicFrame>
        <p:nvGraphicFramePr>
          <p:cNvPr id="49159" name="Object 7"/>
          <p:cNvGraphicFramePr>
            <a:graphicFrameLocks noChangeAspect="1"/>
          </p:cNvGraphicFramePr>
          <p:nvPr>
            <p:extLst>
              <p:ext uri="{D42A27DB-BD31-4B8C-83A1-F6EECF244321}">
                <p14:modId xmlns:p14="http://schemas.microsoft.com/office/powerpoint/2010/main" val="2314612814"/>
              </p:ext>
            </p:extLst>
          </p:nvPr>
        </p:nvGraphicFramePr>
        <p:xfrm>
          <a:off x="5292080" y="350583"/>
          <a:ext cx="2566068" cy="994711"/>
        </p:xfrm>
        <a:graphic>
          <a:graphicData uri="http://schemas.openxmlformats.org/presentationml/2006/ole">
            <mc:AlternateContent xmlns:mc="http://schemas.openxmlformats.org/markup-compatibility/2006">
              <mc:Choice xmlns:v="urn:schemas-microsoft-com:vml" Requires="v">
                <p:oleObj spid="_x0000_s16497" name="Ecuación" r:id="rId10" imgW="1028520" imgH="342720" progId="Equation.3">
                  <p:embed/>
                </p:oleObj>
              </mc:Choice>
              <mc:Fallback>
                <p:oleObj name="Ecuación" r:id="rId10" imgW="1028520" imgH="34272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2080" y="350583"/>
                        <a:ext cx="2566068" cy="994711"/>
                      </a:xfrm>
                      <a:prstGeom prst="rect">
                        <a:avLst/>
                      </a:prstGeom>
                      <a:noFill/>
                      <a:extLst/>
                    </p:spPr>
                  </p:pic>
                </p:oleObj>
              </mc:Fallback>
            </mc:AlternateContent>
          </a:graphicData>
        </a:graphic>
      </p:graphicFrame>
      <p:sp>
        <p:nvSpPr>
          <p:cNvPr id="8" name="7 CuadroTexto"/>
          <p:cNvSpPr txBox="1"/>
          <p:nvPr/>
        </p:nvSpPr>
        <p:spPr>
          <a:xfrm>
            <a:off x="285720" y="4857760"/>
            <a:ext cx="8715404" cy="1631216"/>
          </a:xfrm>
          <a:prstGeom prst="rect">
            <a:avLst/>
          </a:prstGeom>
          <a:noFill/>
        </p:spPr>
        <p:txBody>
          <a:bodyPr wrap="square" rtlCol="0">
            <a:spAutoFit/>
          </a:bodyPr>
          <a:lstStyle/>
          <a:p>
            <a:pPr algn="just"/>
            <a:r>
              <a:rPr lang="es-ES" sz="2000" b="1" dirty="0">
                <a:latin typeface="Arial" pitchFamily="34" charset="0"/>
                <a:cs typeface="Arial" pitchFamily="34" charset="0"/>
              </a:rPr>
              <a:t>Nota: </a:t>
            </a:r>
            <a:r>
              <a:rPr lang="es-ES" sz="2000" dirty="0">
                <a:latin typeface="Arial" pitchFamily="34" charset="0"/>
                <a:cs typeface="Arial" pitchFamily="34" charset="0"/>
              </a:rPr>
              <a:t>El valor de la intensidad del campo eléctrico obtenido en la expresión (1) en la expresión del cálculo de potencial obtenemos como resultado el análisis del valor de la diferencia de  potencial dada en la ecuación (2), la que será sustituida en la expresión para el cálculo de la Capacitancia para un </a:t>
            </a:r>
            <a:r>
              <a:rPr lang="es-ES" sz="2000" b="1" dirty="0">
                <a:latin typeface="Arial" pitchFamily="34" charset="0"/>
                <a:cs typeface="Arial" pitchFamily="34" charset="0"/>
              </a:rPr>
              <a:t>Capacitor Esférico.</a:t>
            </a:r>
            <a:endParaRPr lang="es-ES" sz="2000" dirty="0">
              <a:latin typeface="Arial" pitchFamily="34" charset="0"/>
              <a:cs typeface="Arial" pitchFamily="34" charset="0"/>
            </a:endParaRPr>
          </a:p>
        </p:txBody>
      </p:sp>
      <p:pic>
        <p:nvPicPr>
          <p:cNvPr id="9" name="Picture 8" descr="Pencil"/>
          <p:cNvPicPr>
            <a:picLocks noChangeAspect="1" noChangeArrowheads="1" noCrop="1"/>
          </p:cNvPicPr>
          <p:nvPr/>
        </p:nvPicPr>
        <p:blipFill>
          <a:blip r:embed="rId12"/>
          <a:srcRect/>
          <a:stretch>
            <a:fillRect/>
          </a:stretch>
        </p:blipFill>
        <p:spPr bwMode="auto">
          <a:xfrm>
            <a:off x="3954463" y="2195513"/>
            <a:ext cx="617537" cy="1233487"/>
          </a:xfrm>
          <a:prstGeom prst="rect">
            <a:avLst/>
          </a:prstGeom>
          <a:noFill/>
          <a:ln w="9525">
            <a:noFill/>
            <a:miter lim="800000"/>
            <a:headEnd/>
            <a:tailEnd/>
          </a:ln>
        </p:spPr>
      </p:pic>
      <p:sp>
        <p:nvSpPr>
          <p:cNvPr id="10" name="9 CuadroTexto"/>
          <p:cNvSpPr txBox="1"/>
          <p:nvPr/>
        </p:nvSpPr>
        <p:spPr>
          <a:xfrm>
            <a:off x="5652120" y="44624"/>
            <a:ext cx="179450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ES" sz="2400" b="1" dirty="0"/>
              <a:t>Ver pág:98</a:t>
            </a:r>
          </a:p>
        </p:txBody>
      </p:sp>
      <p:pic>
        <p:nvPicPr>
          <p:cNvPr id="11" name="Picture 8" descr="Pencil"/>
          <p:cNvPicPr>
            <a:picLocks noChangeAspect="1" noChangeArrowheads="1" noCrop="1"/>
          </p:cNvPicPr>
          <p:nvPr/>
        </p:nvPicPr>
        <p:blipFill>
          <a:blip r:embed="rId12"/>
          <a:srcRect/>
          <a:stretch>
            <a:fillRect/>
          </a:stretch>
        </p:blipFill>
        <p:spPr bwMode="auto">
          <a:xfrm>
            <a:off x="8429652" y="71414"/>
            <a:ext cx="617537" cy="1233487"/>
          </a:xfrm>
          <a:prstGeom prst="rect">
            <a:avLst/>
          </a:prstGeom>
          <a:noFill/>
          <a:ln w="9525">
            <a:noFill/>
            <a:miter lim="800000"/>
            <a:headEnd/>
            <a:tailEnd/>
          </a:ln>
        </p:spPr>
      </p:pic>
    </p:spTree>
    <p:extLst>
      <p:ext uri="{BB962C8B-B14F-4D97-AF65-F5344CB8AC3E}">
        <p14:creationId xmlns:p14="http://schemas.microsoft.com/office/powerpoint/2010/main" val="336075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45">
                                          <p:stCondLst>
                                            <p:cond delay="0"/>
                                          </p:stCondLst>
                                        </p:cTn>
                                        <p:tgtEl>
                                          <p:spTgt spid="9"/>
                                        </p:tgtEl>
                                      </p:cBhvr>
                                    </p:animEffect>
                                    <p:anim calcmode="lin" valueType="num">
                                      <p:cBhvr>
                                        <p:cTn id="8"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13" dur="7">
                                          <p:stCondLst>
                                            <p:cond delay="162"/>
                                          </p:stCondLst>
                                        </p:cTn>
                                        <p:tgtEl>
                                          <p:spTgt spid="9"/>
                                        </p:tgtEl>
                                      </p:cBhvr>
                                      <p:to x="100000" y="60000"/>
                                    </p:animScale>
                                    <p:animScale>
                                      <p:cBhvr>
                                        <p:cTn id="14" dur="41" decel="50000">
                                          <p:stCondLst>
                                            <p:cond delay="169"/>
                                          </p:stCondLst>
                                        </p:cTn>
                                        <p:tgtEl>
                                          <p:spTgt spid="9"/>
                                        </p:tgtEl>
                                      </p:cBhvr>
                                      <p:to x="100000" y="100000"/>
                                    </p:animScale>
                                    <p:animScale>
                                      <p:cBhvr>
                                        <p:cTn id="15" dur="7">
                                          <p:stCondLst>
                                            <p:cond delay="328"/>
                                          </p:stCondLst>
                                        </p:cTn>
                                        <p:tgtEl>
                                          <p:spTgt spid="9"/>
                                        </p:tgtEl>
                                      </p:cBhvr>
                                      <p:to x="100000" y="80000"/>
                                    </p:animScale>
                                    <p:animScale>
                                      <p:cBhvr>
                                        <p:cTn id="16" dur="41" decel="50000">
                                          <p:stCondLst>
                                            <p:cond delay="335"/>
                                          </p:stCondLst>
                                        </p:cTn>
                                        <p:tgtEl>
                                          <p:spTgt spid="9"/>
                                        </p:tgtEl>
                                      </p:cBhvr>
                                      <p:to x="100000" y="100000"/>
                                    </p:animScale>
                                    <p:animScale>
                                      <p:cBhvr>
                                        <p:cTn id="17" dur="7">
                                          <p:stCondLst>
                                            <p:cond delay="410"/>
                                          </p:stCondLst>
                                        </p:cTn>
                                        <p:tgtEl>
                                          <p:spTgt spid="9"/>
                                        </p:tgtEl>
                                      </p:cBhvr>
                                      <p:to x="100000" y="90000"/>
                                    </p:animScale>
                                    <p:animScale>
                                      <p:cBhvr>
                                        <p:cTn id="18" dur="41" decel="50000">
                                          <p:stCondLst>
                                            <p:cond delay="417"/>
                                          </p:stCondLst>
                                        </p:cTn>
                                        <p:tgtEl>
                                          <p:spTgt spid="9"/>
                                        </p:tgtEl>
                                      </p:cBhvr>
                                      <p:to x="100000" y="100000"/>
                                    </p:animScale>
                                    <p:animScale>
                                      <p:cBhvr>
                                        <p:cTn id="19" dur="7">
                                          <p:stCondLst>
                                            <p:cond delay="452"/>
                                          </p:stCondLst>
                                        </p:cTn>
                                        <p:tgtEl>
                                          <p:spTgt spid="9"/>
                                        </p:tgtEl>
                                      </p:cBhvr>
                                      <p:to x="100000" y="95000"/>
                                    </p:animScale>
                                    <p:animScale>
                                      <p:cBhvr>
                                        <p:cTn id="20" dur="41" decel="50000">
                                          <p:stCondLst>
                                            <p:cond delay="458"/>
                                          </p:stCondLst>
                                        </p:cTn>
                                        <p:tgtEl>
                                          <p:spTgt spid="9"/>
                                        </p:tgtEl>
                                      </p:cBhvr>
                                      <p:to x="100000" y="100000"/>
                                    </p:animScale>
                                  </p:childTnLst>
                                </p:cTn>
                              </p:par>
                              <p:par>
                                <p:cTn id="21" presetID="6"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1000"/>
                                        <p:tgtEl>
                                          <p:spTgt spid="10"/>
                                        </p:tgtEl>
                                      </p:cBhvr>
                                    </p:animEffect>
                                  </p:childTnLst>
                                </p:cTn>
                              </p:par>
                              <p:par>
                                <p:cTn id="24" presetID="8" presetClass="entr" presetSubtype="16" fill="hold" nodeType="withEffect">
                                  <p:stCondLst>
                                    <p:cond delay="0"/>
                                  </p:stCondLst>
                                  <p:childTnLst>
                                    <p:set>
                                      <p:cBhvr>
                                        <p:cTn id="25" dur="1" fill="hold">
                                          <p:stCondLst>
                                            <p:cond delay="0"/>
                                          </p:stCondLst>
                                        </p:cTn>
                                        <p:tgtEl>
                                          <p:spTgt spid="49154"/>
                                        </p:tgtEl>
                                        <p:attrNameLst>
                                          <p:attrName>style.visibility</p:attrName>
                                        </p:attrNameLst>
                                      </p:cBhvr>
                                      <p:to>
                                        <p:strVal val="visible"/>
                                      </p:to>
                                    </p:set>
                                    <p:animEffect transition="in" filter="diamond(in)">
                                      <p:cBhvr>
                                        <p:cTn id="26" dur="2000"/>
                                        <p:tgtEl>
                                          <p:spTgt spid="49154"/>
                                        </p:tgtEl>
                                      </p:cBhvr>
                                    </p:animEffect>
                                  </p:childTnLst>
                                </p:cTn>
                              </p:par>
                            </p:childTnLst>
                          </p:cTn>
                        </p:par>
                        <p:par>
                          <p:cTn id="27" fill="hold">
                            <p:stCondLst>
                              <p:cond delay="2000"/>
                            </p:stCondLst>
                            <p:childTnLst>
                              <p:par>
                                <p:cTn id="28" presetID="9" presetClass="entr" presetSubtype="0" fill="hold" nodeType="afterEffect">
                                  <p:stCondLst>
                                    <p:cond delay="0"/>
                                  </p:stCondLst>
                                  <p:childTnLst>
                                    <p:set>
                                      <p:cBhvr>
                                        <p:cTn id="29" dur="1" fill="hold">
                                          <p:stCondLst>
                                            <p:cond delay="0"/>
                                          </p:stCondLst>
                                        </p:cTn>
                                        <p:tgtEl>
                                          <p:spTgt spid="49159"/>
                                        </p:tgtEl>
                                        <p:attrNameLst>
                                          <p:attrName>style.visibility</p:attrName>
                                        </p:attrNameLst>
                                      </p:cBhvr>
                                      <p:to>
                                        <p:strVal val="visible"/>
                                      </p:to>
                                    </p:set>
                                    <p:animEffect transition="in" filter="dissolve">
                                      <p:cBhvr>
                                        <p:cTn id="30" dur="500"/>
                                        <p:tgtEl>
                                          <p:spTgt spid="49159"/>
                                        </p:tgtEl>
                                      </p:cBhvr>
                                    </p:animEffect>
                                  </p:childTnLst>
                                </p:cTn>
                              </p:par>
                            </p:childTnLst>
                          </p:cTn>
                        </p:par>
                        <p:par>
                          <p:cTn id="31" fill="hold">
                            <p:stCondLst>
                              <p:cond delay="2500"/>
                            </p:stCondLst>
                            <p:childTnLst>
                              <p:par>
                                <p:cTn id="32" presetID="9" presetClass="entr" presetSubtype="0" fill="hold" nodeType="afterEffect">
                                  <p:stCondLst>
                                    <p:cond delay="0"/>
                                  </p:stCondLst>
                                  <p:childTnLst>
                                    <p:set>
                                      <p:cBhvr>
                                        <p:cTn id="33" dur="1" fill="hold">
                                          <p:stCondLst>
                                            <p:cond delay="0"/>
                                          </p:stCondLst>
                                        </p:cTn>
                                        <p:tgtEl>
                                          <p:spTgt spid="49155"/>
                                        </p:tgtEl>
                                        <p:attrNameLst>
                                          <p:attrName>style.visibility</p:attrName>
                                        </p:attrNameLst>
                                      </p:cBhvr>
                                      <p:to>
                                        <p:strVal val="visible"/>
                                      </p:to>
                                    </p:set>
                                    <p:animEffect transition="in" filter="dissolve">
                                      <p:cBhvr>
                                        <p:cTn id="34" dur="500"/>
                                        <p:tgtEl>
                                          <p:spTgt spid="49155"/>
                                        </p:tgtEl>
                                      </p:cBhvr>
                                    </p:animEffect>
                                  </p:childTnLst>
                                </p:cTn>
                              </p:par>
                            </p:childTnLst>
                          </p:cTn>
                        </p:par>
                        <p:par>
                          <p:cTn id="35" fill="hold">
                            <p:stCondLst>
                              <p:cond delay="3000"/>
                            </p:stCondLst>
                            <p:childTnLst>
                              <p:par>
                                <p:cTn id="36" presetID="9" presetClass="entr" presetSubtype="0" fill="hold" nodeType="afterEffect">
                                  <p:stCondLst>
                                    <p:cond delay="0"/>
                                  </p:stCondLst>
                                  <p:childTnLst>
                                    <p:set>
                                      <p:cBhvr>
                                        <p:cTn id="37" dur="1" fill="hold">
                                          <p:stCondLst>
                                            <p:cond delay="0"/>
                                          </p:stCondLst>
                                        </p:cTn>
                                        <p:tgtEl>
                                          <p:spTgt spid="49157"/>
                                        </p:tgtEl>
                                        <p:attrNameLst>
                                          <p:attrName>style.visibility</p:attrName>
                                        </p:attrNameLst>
                                      </p:cBhvr>
                                      <p:to>
                                        <p:strVal val="visible"/>
                                      </p:to>
                                    </p:set>
                                    <p:animEffect transition="in" filter="dissolve">
                                      <p:cBhvr>
                                        <p:cTn id="38" dur="500"/>
                                        <p:tgtEl>
                                          <p:spTgt spid="49157"/>
                                        </p:tgtEl>
                                      </p:cBhvr>
                                    </p:animEffect>
                                  </p:childTnLst>
                                </p:cTn>
                              </p:par>
                            </p:childTnLst>
                          </p:cTn>
                        </p:par>
                        <p:par>
                          <p:cTn id="39" fill="hold">
                            <p:stCondLst>
                              <p:cond delay="3500"/>
                            </p:stCondLst>
                            <p:childTnLst>
                              <p:par>
                                <p:cTn id="40" presetID="9" presetClass="entr" presetSubtype="0" fill="hold" nodeType="afterEffect">
                                  <p:stCondLst>
                                    <p:cond delay="0"/>
                                  </p:stCondLst>
                                  <p:childTnLst>
                                    <p:set>
                                      <p:cBhvr>
                                        <p:cTn id="41" dur="1" fill="hold">
                                          <p:stCondLst>
                                            <p:cond delay="0"/>
                                          </p:stCondLst>
                                        </p:cTn>
                                        <p:tgtEl>
                                          <p:spTgt spid="49158"/>
                                        </p:tgtEl>
                                        <p:attrNameLst>
                                          <p:attrName>style.visibility</p:attrName>
                                        </p:attrNameLst>
                                      </p:cBhvr>
                                      <p:to>
                                        <p:strVal val="visible"/>
                                      </p:to>
                                    </p:set>
                                    <p:animEffect transition="in" filter="dissolve">
                                      <p:cBhvr>
                                        <p:cTn id="42" dur="500"/>
                                        <p:tgtEl>
                                          <p:spTgt spid="49158"/>
                                        </p:tgtEl>
                                      </p:cBhvr>
                                    </p:animEffect>
                                  </p:childTnLst>
                                </p:cTn>
                              </p:par>
                            </p:childTnLst>
                          </p:cTn>
                        </p:par>
                        <p:par>
                          <p:cTn id="43" fill="hold">
                            <p:stCondLst>
                              <p:cond delay="4000"/>
                            </p:stCondLst>
                            <p:childTnLst>
                              <p:par>
                                <p:cTn id="44" presetID="8" presetClass="entr" presetSubtype="16"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amond(in)">
                                      <p:cBhvr>
                                        <p:cTn id="46" dur="1000"/>
                                        <p:tgtEl>
                                          <p:spTgt spid="8"/>
                                        </p:tgtEl>
                                      </p:cBhvr>
                                    </p:animEffect>
                                  </p:childTnLst>
                                </p:cTn>
                              </p:par>
                              <p:par>
                                <p:cTn id="47" presetID="26"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145">
                                          <p:stCondLst>
                                            <p:cond delay="0"/>
                                          </p:stCondLst>
                                        </p:cTn>
                                        <p:tgtEl>
                                          <p:spTgt spid="11"/>
                                        </p:tgtEl>
                                      </p:cBhvr>
                                    </p:animEffect>
                                    <p:anim calcmode="lin" valueType="num">
                                      <p:cBhvr>
                                        <p:cTn id="50"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55" dur="7">
                                          <p:stCondLst>
                                            <p:cond delay="162"/>
                                          </p:stCondLst>
                                        </p:cTn>
                                        <p:tgtEl>
                                          <p:spTgt spid="11"/>
                                        </p:tgtEl>
                                      </p:cBhvr>
                                      <p:to x="100000" y="60000"/>
                                    </p:animScale>
                                    <p:animScale>
                                      <p:cBhvr>
                                        <p:cTn id="56" dur="41" decel="50000">
                                          <p:stCondLst>
                                            <p:cond delay="169"/>
                                          </p:stCondLst>
                                        </p:cTn>
                                        <p:tgtEl>
                                          <p:spTgt spid="11"/>
                                        </p:tgtEl>
                                      </p:cBhvr>
                                      <p:to x="100000" y="100000"/>
                                    </p:animScale>
                                    <p:animScale>
                                      <p:cBhvr>
                                        <p:cTn id="57" dur="7">
                                          <p:stCondLst>
                                            <p:cond delay="328"/>
                                          </p:stCondLst>
                                        </p:cTn>
                                        <p:tgtEl>
                                          <p:spTgt spid="11"/>
                                        </p:tgtEl>
                                      </p:cBhvr>
                                      <p:to x="100000" y="80000"/>
                                    </p:animScale>
                                    <p:animScale>
                                      <p:cBhvr>
                                        <p:cTn id="58" dur="41" decel="50000">
                                          <p:stCondLst>
                                            <p:cond delay="335"/>
                                          </p:stCondLst>
                                        </p:cTn>
                                        <p:tgtEl>
                                          <p:spTgt spid="11"/>
                                        </p:tgtEl>
                                      </p:cBhvr>
                                      <p:to x="100000" y="100000"/>
                                    </p:animScale>
                                    <p:animScale>
                                      <p:cBhvr>
                                        <p:cTn id="59" dur="7">
                                          <p:stCondLst>
                                            <p:cond delay="410"/>
                                          </p:stCondLst>
                                        </p:cTn>
                                        <p:tgtEl>
                                          <p:spTgt spid="11"/>
                                        </p:tgtEl>
                                      </p:cBhvr>
                                      <p:to x="100000" y="90000"/>
                                    </p:animScale>
                                    <p:animScale>
                                      <p:cBhvr>
                                        <p:cTn id="60" dur="41" decel="50000">
                                          <p:stCondLst>
                                            <p:cond delay="417"/>
                                          </p:stCondLst>
                                        </p:cTn>
                                        <p:tgtEl>
                                          <p:spTgt spid="11"/>
                                        </p:tgtEl>
                                      </p:cBhvr>
                                      <p:to x="100000" y="100000"/>
                                    </p:animScale>
                                    <p:animScale>
                                      <p:cBhvr>
                                        <p:cTn id="61" dur="7">
                                          <p:stCondLst>
                                            <p:cond delay="452"/>
                                          </p:stCondLst>
                                        </p:cTn>
                                        <p:tgtEl>
                                          <p:spTgt spid="11"/>
                                        </p:tgtEl>
                                      </p:cBhvr>
                                      <p:to x="100000" y="95000"/>
                                    </p:animScale>
                                    <p:animScale>
                                      <p:cBhvr>
                                        <p:cTn id="62" dur="41" decel="50000">
                                          <p:stCondLst>
                                            <p:cond delay="458"/>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Grupo"/>
          <p:cNvGrpSpPr/>
          <p:nvPr/>
        </p:nvGrpSpPr>
        <p:grpSpPr>
          <a:xfrm>
            <a:off x="648748" y="4508873"/>
            <a:ext cx="2875727" cy="1500174"/>
            <a:chOff x="5076825" y="0"/>
            <a:chExt cx="2875727" cy="1500174"/>
          </a:xfrm>
        </p:grpSpPr>
        <p:sp>
          <p:nvSpPr>
            <p:cNvPr id="15" name="14 Rectángulo"/>
            <p:cNvSpPr/>
            <p:nvPr/>
          </p:nvSpPr>
          <p:spPr>
            <a:xfrm>
              <a:off x="5143504" y="0"/>
              <a:ext cx="2786082" cy="14287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graphicFrame>
          <p:nvGraphicFramePr>
            <p:cNvPr id="50180" name="Object 4"/>
            <p:cNvGraphicFramePr>
              <a:graphicFrameLocks noChangeAspect="1"/>
            </p:cNvGraphicFramePr>
            <p:nvPr/>
          </p:nvGraphicFramePr>
          <p:xfrm>
            <a:off x="5076825" y="0"/>
            <a:ext cx="2875727" cy="1500174"/>
          </p:xfrm>
          <a:graphic>
            <a:graphicData uri="http://schemas.openxmlformats.org/presentationml/2006/ole">
              <mc:AlternateContent xmlns:mc="http://schemas.openxmlformats.org/markup-compatibility/2006">
                <mc:Choice xmlns:v="urn:schemas-microsoft-com:vml" Requires="v">
                  <p:oleObj spid="_x0000_s17518" name="Ecuación" r:id="rId3" imgW="545760" imgH="393480" progId="Equation.3">
                    <p:embed/>
                  </p:oleObj>
                </mc:Choice>
                <mc:Fallback>
                  <p:oleObj name="Ecuación" r:id="rId3" imgW="54576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0"/>
                          <a:ext cx="2875727" cy="1500174"/>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pSp>
      <p:graphicFrame>
        <p:nvGraphicFramePr>
          <p:cNvPr id="50181" name="Object 5"/>
          <p:cNvGraphicFramePr>
            <a:graphicFrameLocks noChangeAspect="1"/>
          </p:cNvGraphicFramePr>
          <p:nvPr/>
        </p:nvGraphicFramePr>
        <p:xfrm>
          <a:off x="4572000" y="3429000"/>
          <a:ext cx="3595098" cy="1571636"/>
        </p:xfrm>
        <a:graphic>
          <a:graphicData uri="http://schemas.openxmlformats.org/presentationml/2006/ole">
            <mc:AlternateContent xmlns:mc="http://schemas.openxmlformats.org/markup-compatibility/2006">
              <mc:Choice xmlns:v="urn:schemas-microsoft-com:vml" Requires="v">
                <p:oleObj spid="_x0000_s17519" name="Ecuación" r:id="rId5" imgW="1028520" imgH="622080" progId="Equation.3">
                  <p:embed/>
                </p:oleObj>
              </mc:Choice>
              <mc:Fallback>
                <p:oleObj name="Ecuación" r:id="rId5" imgW="1028520" imgH="622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429000"/>
                        <a:ext cx="3595098" cy="1571636"/>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pSp>
        <p:nvGrpSpPr>
          <p:cNvPr id="20" name="19 Grupo"/>
          <p:cNvGrpSpPr/>
          <p:nvPr/>
        </p:nvGrpSpPr>
        <p:grpSpPr>
          <a:xfrm>
            <a:off x="5072066" y="5357826"/>
            <a:ext cx="3429024" cy="1285860"/>
            <a:chOff x="5072066" y="5500702"/>
            <a:chExt cx="3429024" cy="1285860"/>
          </a:xfrm>
        </p:grpSpPr>
        <p:sp>
          <p:nvSpPr>
            <p:cNvPr id="19" name="18 Rectángulo"/>
            <p:cNvSpPr/>
            <p:nvPr/>
          </p:nvSpPr>
          <p:spPr>
            <a:xfrm>
              <a:off x="5072066" y="5500702"/>
              <a:ext cx="3429024" cy="12858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graphicFrame>
          <p:nvGraphicFramePr>
            <p:cNvPr id="50182" name="Object 6"/>
            <p:cNvGraphicFramePr>
              <a:graphicFrameLocks noChangeAspect="1"/>
            </p:cNvGraphicFramePr>
            <p:nvPr/>
          </p:nvGraphicFramePr>
          <p:xfrm>
            <a:off x="5143504" y="5500702"/>
            <a:ext cx="3252825" cy="1038949"/>
          </p:xfrm>
          <a:graphic>
            <a:graphicData uri="http://schemas.openxmlformats.org/presentationml/2006/ole">
              <mc:AlternateContent xmlns:mc="http://schemas.openxmlformats.org/markup-compatibility/2006">
                <mc:Choice xmlns:v="urn:schemas-microsoft-com:vml" Requires="v">
                  <p:oleObj spid="_x0000_s17520" name="Ecuación" r:id="rId7" imgW="977760" imgH="431640" progId="Equation.3">
                    <p:embed/>
                  </p:oleObj>
                </mc:Choice>
                <mc:Fallback>
                  <p:oleObj name="Ecuación" r:id="rId7" imgW="97776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504" y="5500702"/>
                          <a:ext cx="3252825" cy="1038949"/>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pSp>
      <p:grpSp>
        <p:nvGrpSpPr>
          <p:cNvPr id="16" name="15 Grupo"/>
          <p:cNvGrpSpPr/>
          <p:nvPr/>
        </p:nvGrpSpPr>
        <p:grpSpPr>
          <a:xfrm>
            <a:off x="4964925" y="188640"/>
            <a:ext cx="3643306" cy="1500198"/>
            <a:chOff x="0" y="0"/>
            <a:chExt cx="4429124" cy="1428736"/>
          </a:xfrm>
        </p:grpSpPr>
        <p:sp>
          <p:nvSpPr>
            <p:cNvPr id="14" name="13 Rectángulo"/>
            <p:cNvSpPr/>
            <p:nvPr/>
          </p:nvSpPr>
          <p:spPr>
            <a:xfrm>
              <a:off x="0" y="0"/>
              <a:ext cx="4429124" cy="14287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graphicFrame>
          <p:nvGraphicFramePr>
            <p:cNvPr id="50188" name="Object 12"/>
            <p:cNvGraphicFramePr>
              <a:graphicFrameLocks noChangeAspect="1"/>
            </p:cNvGraphicFramePr>
            <p:nvPr/>
          </p:nvGraphicFramePr>
          <p:xfrm>
            <a:off x="84136" y="92060"/>
            <a:ext cx="4202112" cy="1265238"/>
          </p:xfrm>
          <a:graphic>
            <a:graphicData uri="http://schemas.openxmlformats.org/presentationml/2006/ole">
              <mc:AlternateContent xmlns:mc="http://schemas.openxmlformats.org/markup-compatibility/2006">
                <mc:Choice xmlns:v="urn:schemas-microsoft-com:vml" Requires="v">
                  <p:oleObj spid="_x0000_s17521" name="Ecuación" r:id="rId9" imgW="1549080" imgH="482400" progId="Equation.3">
                    <p:embed/>
                  </p:oleObj>
                </mc:Choice>
                <mc:Fallback>
                  <p:oleObj name="Ecuación" r:id="rId9" imgW="1549080" imgH="482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136" y="92060"/>
                          <a:ext cx="4202112" cy="1265238"/>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pSp>
      <p:pic>
        <p:nvPicPr>
          <p:cNvPr id="18" name="Picture 2"/>
          <p:cNvPicPr>
            <a:picLocks noChangeAspect="1" noChangeArrowheads="1"/>
          </p:cNvPicPr>
          <p:nvPr/>
        </p:nvPicPr>
        <p:blipFill>
          <a:blip r:embed="rId11"/>
          <a:srcRect/>
          <a:stretch>
            <a:fillRect/>
          </a:stretch>
        </p:blipFill>
        <p:spPr bwMode="auto">
          <a:xfrm>
            <a:off x="1" y="-1"/>
            <a:ext cx="4572000" cy="4437113"/>
          </a:xfrm>
          <a:prstGeom prst="rect">
            <a:avLst/>
          </a:prstGeom>
          <a:noFill/>
          <a:ln w="9525">
            <a:noFill/>
            <a:miter lim="800000"/>
            <a:headEnd/>
            <a:tailEnd/>
          </a:ln>
          <a:effectLst/>
        </p:spPr>
      </p:pic>
      <p:sp>
        <p:nvSpPr>
          <p:cNvPr id="21" name="20 CuadroTexto"/>
          <p:cNvSpPr txBox="1"/>
          <p:nvPr/>
        </p:nvSpPr>
        <p:spPr>
          <a:xfrm>
            <a:off x="4572000" y="2143116"/>
            <a:ext cx="4572000" cy="954107"/>
          </a:xfrm>
          <a:prstGeom prst="rect">
            <a:avLst/>
          </a:prstGeom>
          <a:noFill/>
        </p:spPr>
        <p:txBody>
          <a:bodyPr wrap="square" rtlCol="0">
            <a:spAutoFit/>
          </a:bodyPr>
          <a:lstStyle/>
          <a:p>
            <a:r>
              <a:rPr lang="es-ES" sz="2800" b="1" dirty="0"/>
              <a:t>Sustituimos la ecuación 2 en la ecuación de capacitancia</a:t>
            </a:r>
          </a:p>
        </p:txBody>
      </p:sp>
      <p:pic>
        <p:nvPicPr>
          <p:cNvPr id="22" name="Picture 8" descr="Pencil"/>
          <p:cNvPicPr>
            <a:picLocks noChangeAspect="1" noChangeArrowheads="1" noCrop="1"/>
          </p:cNvPicPr>
          <p:nvPr/>
        </p:nvPicPr>
        <p:blipFill>
          <a:blip r:embed="rId12"/>
          <a:srcRect/>
          <a:stretch>
            <a:fillRect/>
          </a:stretch>
        </p:blipFill>
        <p:spPr bwMode="auto">
          <a:xfrm>
            <a:off x="0" y="2195513"/>
            <a:ext cx="617537" cy="1233487"/>
          </a:xfrm>
          <a:prstGeom prst="rect">
            <a:avLst/>
          </a:prstGeom>
          <a:noFill/>
          <a:ln w="9525">
            <a:noFill/>
            <a:miter lim="800000"/>
            <a:headEnd/>
            <a:tailEnd/>
          </a:ln>
        </p:spPr>
      </p:pic>
      <p:sp>
        <p:nvSpPr>
          <p:cNvPr id="23" name="22 CuadroTexto"/>
          <p:cNvSpPr txBox="1"/>
          <p:nvPr/>
        </p:nvSpPr>
        <p:spPr>
          <a:xfrm>
            <a:off x="1043608" y="6182021"/>
            <a:ext cx="1722492"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ES" sz="2400" b="1" dirty="0"/>
              <a:t>Ver pág:98</a:t>
            </a:r>
          </a:p>
        </p:txBody>
      </p:sp>
    </p:spTree>
    <p:extLst>
      <p:ext uri="{BB962C8B-B14F-4D97-AF65-F5344CB8AC3E}">
        <p14:creationId xmlns:p14="http://schemas.microsoft.com/office/powerpoint/2010/main" val="424332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1000"/>
                                        <p:tgtEl>
                                          <p:spTgt spid="23"/>
                                        </p:tgtEl>
                                      </p:cBhvr>
                                    </p:animEffect>
                                  </p:childTnLst>
                                </p:cTn>
                              </p:par>
                              <p:par>
                                <p:cTn id="8" presetID="26"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145">
                                          <p:stCondLst>
                                            <p:cond delay="0"/>
                                          </p:stCondLst>
                                        </p:cTn>
                                        <p:tgtEl>
                                          <p:spTgt spid="22"/>
                                        </p:tgtEl>
                                      </p:cBhvr>
                                    </p:animEffect>
                                    <p:anim calcmode="lin" valueType="num">
                                      <p:cBhvr>
                                        <p:cTn id="11" dur="456"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2" dur="166"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3" dur="166" tmFilter="0, 0; 0.125,0.2665; 0.25,0.4; 0.375,0.465; 0.5,0.5;  0.625,0.535; 0.75,0.6; 0.875,0.7335; 1,1">
                                          <p:stCondLst>
                                            <p:cond delay="166"/>
                                          </p:stCondLst>
                                        </p:cTn>
                                        <p:tgtEl>
                                          <p:spTgt spid="22"/>
                                        </p:tgtEl>
                                        <p:attrNameLst>
                                          <p:attrName>ppt_y</p:attrName>
                                        </p:attrNameLst>
                                      </p:cBhvr>
                                      <p:tavLst>
                                        <p:tav tm="0" fmla="#ppt_y-sin(pi*$)/9">
                                          <p:val>
                                            <p:fltVal val="0"/>
                                          </p:val>
                                        </p:tav>
                                        <p:tav tm="100000">
                                          <p:val>
                                            <p:fltVal val="1"/>
                                          </p:val>
                                        </p:tav>
                                      </p:tavLst>
                                    </p:anim>
                                    <p:anim calcmode="lin" valueType="num">
                                      <p:cBhvr>
                                        <p:cTn id="14" dur="83" tmFilter="0, 0; 0.125,0.2665; 0.25,0.4; 0.375,0.465; 0.5,0.5;  0.625,0.535; 0.75,0.6; 0.875,0.7335; 1,1">
                                          <p:stCondLst>
                                            <p:cond delay="331"/>
                                          </p:stCondLst>
                                        </p:cTn>
                                        <p:tgtEl>
                                          <p:spTgt spid="22"/>
                                        </p:tgtEl>
                                        <p:attrNameLst>
                                          <p:attrName>ppt_y</p:attrName>
                                        </p:attrNameLst>
                                      </p:cBhvr>
                                      <p:tavLst>
                                        <p:tav tm="0" fmla="#ppt_y-sin(pi*$)/27">
                                          <p:val>
                                            <p:fltVal val="0"/>
                                          </p:val>
                                        </p:tav>
                                        <p:tav tm="100000">
                                          <p:val>
                                            <p:fltVal val="1"/>
                                          </p:val>
                                        </p:tav>
                                      </p:tavLst>
                                    </p:anim>
                                    <p:anim calcmode="lin" valueType="num">
                                      <p:cBhvr>
                                        <p:cTn id="15" dur="41" tmFilter="0, 0; 0.125,0.2665; 0.25,0.4; 0.375,0.465; 0.5,0.5;  0.625,0.535; 0.75,0.6; 0.875,0.7335; 1,1">
                                          <p:stCondLst>
                                            <p:cond delay="414"/>
                                          </p:stCondLst>
                                        </p:cTn>
                                        <p:tgtEl>
                                          <p:spTgt spid="22"/>
                                        </p:tgtEl>
                                        <p:attrNameLst>
                                          <p:attrName>ppt_y</p:attrName>
                                        </p:attrNameLst>
                                      </p:cBhvr>
                                      <p:tavLst>
                                        <p:tav tm="0" fmla="#ppt_y-sin(pi*$)/81">
                                          <p:val>
                                            <p:fltVal val="0"/>
                                          </p:val>
                                        </p:tav>
                                        <p:tav tm="100000">
                                          <p:val>
                                            <p:fltVal val="1"/>
                                          </p:val>
                                        </p:tav>
                                      </p:tavLst>
                                    </p:anim>
                                    <p:animScale>
                                      <p:cBhvr>
                                        <p:cTn id="16" dur="7">
                                          <p:stCondLst>
                                            <p:cond delay="162"/>
                                          </p:stCondLst>
                                        </p:cTn>
                                        <p:tgtEl>
                                          <p:spTgt spid="22"/>
                                        </p:tgtEl>
                                      </p:cBhvr>
                                      <p:to x="100000" y="60000"/>
                                    </p:animScale>
                                    <p:animScale>
                                      <p:cBhvr>
                                        <p:cTn id="17" dur="41" decel="50000">
                                          <p:stCondLst>
                                            <p:cond delay="169"/>
                                          </p:stCondLst>
                                        </p:cTn>
                                        <p:tgtEl>
                                          <p:spTgt spid="22"/>
                                        </p:tgtEl>
                                      </p:cBhvr>
                                      <p:to x="100000" y="100000"/>
                                    </p:animScale>
                                    <p:animScale>
                                      <p:cBhvr>
                                        <p:cTn id="18" dur="7">
                                          <p:stCondLst>
                                            <p:cond delay="328"/>
                                          </p:stCondLst>
                                        </p:cTn>
                                        <p:tgtEl>
                                          <p:spTgt spid="22"/>
                                        </p:tgtEl>
                                      </p:cBhvr>
                                      <p:to x="100000" y="80000"/>
                                    </p:animScale>
                                    <p:animScale>
                                      <p:cBhvr>
                                        <p:cTn id="19" dur="41" decel="50000">
                                          <p:stCondLst>
                                            <p:cond delay="335"/>
                                          </p:stCondLst>
                                        </p:cTn>
                                        <p:tgtEl>
                                          <p:spTgt spid="22"/>
                                        </p:tgtEl>
                                      </p:cBhvr>
                                      <p:to x="100000" y="100000"/>
                                    </p:animScale>
                                    <p:animScale>
                                      <p:cBhvr>
                                        <p:cTn id="20" dur="7">
                                          <p:stCondLst>
                                            <p:cond delay="410"/>
                                          </p:stCondLst>
                                        </p:cTn>
                                        <p:tgtEl>
                                          <p:spTgt spid="22"/>
                                        </p:tgtEl>
                                      </p:cBhvr>
                                      <p:to x="100000" y="90000"/>
                                    </p:animScale>
                                    <p:animScale>
                                      <p:cBhvr>
                                        <p:cTn id="21" dur="41" decel="50000">
                                          <p:stCondLst>
                                            <p:cond delay="417"/>
                                          </p:stCondLst>
                                        </p:cTn>
                                        <p:tgtEl>
                                          <p:spTgt spid="22"/>
                                        </p:tgtEl>
                                      </p:cBhvr>
                                      <p:to x="100000" y="100000"/>
                                    </p:animScale>
                                    <p:animScale>
                                      <p:cBhvr>
                                        <p:cTn id="22" dur="7">
                                          <p:stCondLst>
                                            <p:cond delay="452"/>
                                          </p:stCondLst>
                                        </p:cTn>
                                        <p:tgtEl>
                                          <p:spTgt spid="22"/>
                                        </p:tgtEl>
                                      </p:cBhvr>
                                      <p:to x="100000" y="95000"/>
                                    </p:animScale>
                                    <p:animScale>
                                      <p:cBhvr>
                                        <p:cTn id="23" dur="41" decel="50000">
                                          <p:stCondLst>
                                            <p:cond delay="458"/>
                                          </p:stCondLst>
                                        </p:cTn>
                                        <p:tgtEl>
                                          <p:spTgt spid="22"/>
                                        </p:tgtEl>
                                      </p:cBhvr>
                                      <p:to x="100000" y="100000"/>
                                    </p:animScale>
                                  </p:childTnLst>
                                </p:cTn>
                              </p:par>
                              <p:par>
                                <p:cTn id="24" presetID="21" presetClass="entr" presetSubtype="4"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heel(4)">
                                      <p:cBhvr>
                                        <p:cTn id="26" dur="2000"/>
                                        <p:tgtEl>
                                          <p:spTgt spid="22"/>
                                        </p:tgtEl>
                                      </p:cBhvr>
                                    </p:animEffect>
                                  </p:childTnLst>
                                </p:cTn>
                              </p:par>
                              <p:par>
                                <p:cTn id="27" presetID="21"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heel(4)">
                                      <p:cBhvr>
                                        <p:cTn id="29" dur="1000"/>
                                        <p:tgtEl>
                                          <p:spTgt spid="18"/>
                                        </p:tgtEl>
                                      </p:cBhvr>
                                    </p:animEffect>
                                  </p:childTnLst>
                                </p:cTn>
                              </p:par>
                              <p:par>
                                <p:cTn id="30" presetID="21" presetClass="entr" presetSubtype="4"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heel(4)">
                                      <p:cBhvr>
                                        <p:cTn id="32" dur="1000"/>
                                        <p:tgtEl>
                                          <p:spTgt spid="16"/>
                                        </p:tgtEl>
                                      </p:cBhvr>
                                    </p:animEffect>
                                  </p:childTnLst>
                                </p:cTn>
                              </p:par>
                            </p:childTnLst>
                          </p:cTn>
                        </p:par>
                        <p:par>
                          <p:cTn id="33" fill="hold">
                            <p:stCondLst>
                              <p:cond delay="2000"/>
                            </p:stCondLst>
                            <p:childTnLst>
                              <p:par>
                                <p:cTn id="34" presetID="21" presetClass="entr" presetSubtype="4"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heel(4)">
                                      <p:cBhvr>
                                        <p:cTn id="36" dur="1000"/>
                                        <p:tgtEl>
                                          <p:spTgt spid="21"/>
                                        </p:tgtEl>
                                      </p:cBhvr>
                                    </p:animEffect>
                                  </p:childTnLst>
                                </p:cTn>
                              </p:par>
                              <p:par>
                                <p:cTn id="37" presetID="8" presetClass="entr" presetSubtype="16"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amond(in)">
                                      <p:cBhvr>
                                        <p:cTn id="39" dur="2000"/>
                                        <p:tgtEl>
                                          <p:spTgt spid="17"/>
                                        </p:tgtEl>
                                      </p:cBhvr>
                                    </p:animEffect>
                                  </p:childTnLst>
                                </p:cTn>
                              </p:par>
                            </p:childTnLst>
                          </p:cTn>
                        </p:par>
                        <p:par>
                          <p:cTn id="40" fill="hold">
                            <p:stCondLst>
                              <p:cond delay="4000"/>
                            </p:stCondLst>
                            <p:childTnLst>
                              <p:par>
                                <p:cTn id="41" presetID="20" presetClass="entr" presetSubtype="0" fill="hold" nodeType="afterEffect">
                                  <p:stCondLst>
                                    <p:cond delay="0"/>
                                  </p:stCondLst>
                                  <p:childTnLst>
                                    <p:set>
                                      <p:cBhvr>
                                        <p:cTn id="42" dur="1" fill="hold">
                                          <p:stCondLst>
                                            <p:cond delay="0"/>
                                          </p:stCondLst>
                                        </p:cTn>
                                        <p:tgtEl>
                                          <p:spTgt spid="50181"/>
                                        </p:tgtEl>
                                        <p:attrNameLst>
                                          <p:attrName>style.visibility</p:attrName>
                                        </p:attrNameLst>
                                      </p:cBhvr>
                                      <p:to>
                                        <p:strVal val="visible"/>
                                      </p:to>
                                    </p:set>
                                    <p:animEffect transition="in" filter="wedge">
                                      <p:cBhvr>
                                        <p:cTn id="43" dur="1000"/>
                                        <p:tgtEl>
                                          <p:spTgt spid="50181"/>
                                        </p:tgtEl>
                                      </p:cBhvr>
                                    </p:animEffect>
                                  </p:childTnLst>
                                </p:cTn>
                              </p:par>
                              <p:par>
                                <p:cTn id="44" presetID="26"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80">
                                          <p:stCondLst>
                                            <p:cond delay="0"/>
                                          </p:stCondLst>
                                        </p:cTn>
                                        <p:tgtEl>
                                          <p:spTgt spid="20"/>
                                        </p:tgtEl>
                                      </p:cBhvr>
                                    </p:animEffect>
                                    <p:anim calcmode="lin" valueType="num">
                                      <p:cBhvr>
                                        <p:cTn id="4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2" dur="26">
                                          <p:stCondLst>
                                            <p:cond delay="650"/>
                                          </p:stCondLst>
                                        </p:cTn>
                                        <p:tgtEl>
                                          <p:spTgt spid="20"/>
                                        </p:tgtEl>
                                      </p:cBhvr>
                                      <p:to x="100000" y="60000"/>
                                    </p:animScale>
                                    <p:animScale>
                                      <p:cBhvr>
                                        <p:cTn id="53" dur="166" decel="50000">
                                          <p:stCondLst>
                                            <p:cond delay="676"/>
                                          </p:stCondLst>
                                        </p:cTn>
                                        <p:tgtEl>
                                          <p:spTgt spid="20"/>
                                        </p:tgtEl>
                                      </p:cBhvr>
                                      <p:to x="100000" y="100000"/>
                                    </p:animScale>
                                    <p:animScale>
                                      <p:cBhvr>
                                        <p:cTn id="54" dur="26">
                                          <p:stCondLst>
                                            <p:cond delay="1312"/>
                                          </p:stCondLst>
                                        </p:cTn>
                                        <p:tgtEl>
                                          <p:spTgt spid="20"/>
                                        </p:tgtEl>
                                      </p:cBhvr>
                                      <p:to x="100000" y="80000"/>
                                    </p:animScale>
                                    <p:animScale>
                                      <p:cBhvr>
                                        <p:cTn id="55" dur="166" decel="50000">
                                          <p:stCondLst>
                                            <p:cond delay="1338"/>
                                          </p:stCondLst>
                                        </p:cTn>
                                        <p:tgtEl>
                                          <p:spTgt spid="20"/>
                                        </p:tgtEl>
                                      </p:cBhvr>
                                      <p:to x="100000" y="100000"/>
                                    </p:animScale>
                                    <p:animScale>
                                      <p:cBhvr>
                                        <p:cTn id="56" dur="26">
                                          <p:stCondLst>
                                            <p:cond delay="1642"/>
                                          </p:stCondLst>
                                        </p:cTn>
                                        <p:tgtEl>
                                          <p:spTgt spid="20"/>
                                        </p:tgtEl>
                                      </p:cBhvr>
                                      <p:to x="100000" y="90000"/>
                                    </p:animScale>
                                    <p:animScale>
                                      <p:cBhvr>
                                        <p:cTn id="57" dur="166" decel="50000">
                                          <p:stCondLst>
                                            <p:cond delay="1668"/>
                                          </p:stCondLst>
                                        </p:cTn>
                                        <p:tgtEl>
                                          <p:spTgt spid="20"/>
                                        </p:tgtEl>
                                      </p:cBhvr>
                                      <p:to x="100000" y="100000"/>
                                    </p:animScale>
                                    <p:animScale>
                                      <p:cBhvr>
                                        <p:cTn id="58" dur="26">
                                          <p:stCondLst>
                                            <p:cond delay="1808"/>
                                          </p:stCondLst>
                                        </p:cTn>
                                        <p:tgtEl>
                                          <p:spTgt spid="20"/>
                                        </p:tgtEl>
                                      </p:cBhvr>
                                      <p:to x="100000" y="95000"/>
                                    </p:animScale>
                                    <p:animScale>
                                      <p:cBhvr>
                                        <p:cTn id="59"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86314" y="642894"/>
            <a:ext cx="4071966" cy="1200329"/>
          </a:xfrm>
          <a:prstGeom prst="rect">
            <a:avLst/>
          </a:prstGeom>
          <a:noFill/>
        </p:spPr>
        <p:txBody>
          <a:bodyPr wrap="square" rtlCol="0">
            <a:spAutoFit/>
          </a:bodyPr>
          <a:lstStyle/>
          <a:p>
            <a:pPr algn="just"/>
            <a:r>
              <a:rPr lang="es-ES" sz="2400" b="1" u="sng" dirty="0">
                <a:latin typeface="Arial" pitchFamily="34" charset="0"/>
                <a:cs typeface="Arial" pitchFamily="34" charset="0"/>
              </a:rPr>
              <a:t>Cálculo de la Capacitancia para un</a:t>
            </a:r>
            <a:r>
              <a:rPr lang="es-ES" sz="2400" u="sng" dirty="0">
                <a:latin typeface="Arial" pitchFamily="34" charset="0"/>
                <a:cs typeface="Arial" pitchFamily="34" charset="0"/>
              </a:rPr>
              <a:t> </a:t>
            </a:r>
            <a:r>
              <a:rPr lang="es-ES" sz="2400" b="1" u="sng" dirty="0">
                <a:latin typeface="Arial" pitchFamily="34" charset="0"/>
                <a:cs typeface="Arial" pitchFamily="34" charset="0"/>
              </a:rPr>
              <a:t>Capacitor Cilíndrico</a:t>
            </a:r>
            <a:r>
              <a:rPr lang="es-ES" sz="2400" u="sng" dirty="0">
                <a:latin typeface="Arial" pitchFamily="34" charset="0"/>
                <a:cs typeface="Arial" pitchFamily="34" charset="0"/>
              </a:rPr>
              <a:t>.</a:t>
            </a:r>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pSp>
        <p:nvGrpSpPr>
          <p:cNvPr id="6" name="5 Grupo"/>
          <p:cNvGrpSpPr/>
          <p:nvPr/>
        </p:nvGrpSpPr>
        <p:grpSpPr>
          <a:xfrm>
            <a:off x="357158" y="3429000"/>
            <a:ext cx="8358246" cy="1200329"/>
            <a:chOff x="214282" y="3429000"/>
            <a:chExt cx="8358246" cy="1200329"/>
          </a:xfrm>
        </p:grpSpPr>
        <p:sp>
          <p:nvSpPr>
            <p:cNvPr id="3" name="2 CuadroTexto"/>
            <p:cNvSpPr txBox="1"/>
            <p:nvPr/>
          </p:nvSpPr>
          <p:spPr>
            <a:xfrm>
              <a:off x="214282" y="3429000"/>
              <a:ext cx="8358246" cy="1200329"/>
            </a:xfrm>
            <a:prstGeom prst="rect">
              <a:avLst/>
            </a:prstGeom>
            <a:noFill/>
          </p:spPr>
          <p:txBody>
            <a:bodyPr wrap="square" rtlCol="0">
              <a:spAutoFit/>
            </a:bodyPr>
            <a:lstStyle/>
            <a:p>
              <a:pPr algn="just"/>
              <a:r>
                <a:rPr lang="es-ES" sz="2400" dirty="0">
                  <a:latin typeface="Arial" pitchFamily="34" charset="0"/>
                  <a:cs typeface="Arial" pitchFamily="34" charset="0"/>
                </a:rPr>
                <a:t>Un capacitor cilíndrico largo. En esta figura la densidad lineal de carga </a:t>
              </a:r>
              <a:r>
                <a:rPr lang="el-GR" sz="2400" dirty="0">
                  <a:latin typeface="Arial" pitchFamily="34" charset="0"/>
                  <a:cs typeface="Arial" pitchFamily="34" charset="0"/>
                </a:rPr>
                <a:t>λ</a:t>
              </a:r>
              <a:r>
                <a:rPr lang="es-ES" sz="2400" dirty="0">
                  <a:latin typeface="Arial" pitchFamily="34" charset="0"/>
                  <a:cs typeface="Arial" pitchFamily="34" charset="0"/>
                </a:rPr>
                <a:t> se supone positiva. La magnitud de carga en una longitud </a:t>
              </a:r>
              <a:r>
                <a:rPr lang="es-ES" sz="2400" i="1" dirty="0">
                  <a:latin typeface="Arial" pitchFamily="34" charset="0"/>
                  <a:cs typeface="Arial" pitchFamily="34" charset="0"/>
                </a:rPr>
                <a:t>L </a:t>
              </a:r>
              <a:r>
                <a:rPr lang="es-ES" sz="2400" dirty="0">
                  <a:latin typeface="Arial" pitchFamily="34" charset="0"/>
                  <a:cs typeface="Arial" pitchFamily="34" charset="0"/>
                </a:rPr>
                <a:t>de cualquier cilindro es            .</a:t>
              </a:r>
            </a:p>
          </p:txBody>
        </p:sp>
        <p:graphicFrame>
          <p:nvGraphicFramePr>
            <p:cNvPr id="51201" name="Object 1"/>
            <p:cNvGraphicFramePr>
              <a:graphicFrameLocks noChangeAspect="1"/>
            </p:cNvGraphicFramePr>
            <p:nvPr>
              <p:extLst>
                <p:ext uri="{D42A27DB-BD31-4B8C-83A1-F6EECF244321}">
                  <p14:modId xmlns:p14="http://schemas.microsoft.com/office/powerpoint/2010/main" val="113691647"/>
                </p:ext>
              </p:extLst>
            </p:nvPr>
          </p:nvGraphicFramePr>
          <p:xfrm>
            <a:off x="5869284" y="4172519"/>
            <a:ext cx="1000132" cy="428629"/>
          </p:xfrm>
          <a:graphic>
            <a:graphicData uri="http://schemas.openxmlformats.org/presentationml/2006/ole">
              <mc:AlternateContent xmlns:mc="http://schemas.openxmlformats.org/markup-compatibility/2006">
                <mc:Choice xmlns:v="urn:schemas-microsoft-com:vml" Requires="v">
                  <p:oleObj spid="_x0000_s18515" name="Ecuación" r:id="rId3" imgW="406048" imgH="215713" progId="Equation.3">
                    <p:embed/>
                  </p:oleObj>
                </mc:Choice>
                <mc:Fallback>
                  <p:oleObj name="Ecuación" r:id="rId3" imgW="406048" imgH="2157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9284" y="4172519"/>
                          <a:ext cx="1000132" cy="4286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51203" name="Picture 3"/>
          <p:cNvPicPr>
            <a:picLocks noChangeAspect="1" noChangeArrowheads="1"/>
          </p:cNvPicPr>
          <p:nvPr/>
        </p:nvPicPr>
        <p:blipFill>
          <a:blip r:embed="rId5"/>
          <a:srcRect/>
          <a:stretch>
            <a:fillRect/>
          </a:stretch>
        </p:blipFill>
        <p:spPr bwMode="auto">
          <a:xfrm>
            <a:off x="0" y="-24"/>
            <a:ext cx="4552290" cy="3429000"/>
          </a:xfrm>
          <a:prstGeom prst="rect">
            <a:avLst/>
          </a:prstGeom>
          <a:noFill/>
          <a:ln w="9525">
            <a:noFill/>
            <a:miter lim="800000"/>
            <a:headEnd/>
            <a:tailEnd/>
          </a:ln>
          <a:effectLst/>
        </p:spPr>
      </p:pic>
      <p:grpSp>
        <p:nvGrpSpPr>
          <p:cNvPr id="51206" name="Group 6"/>
          <p:cNvGrpSpPr>
            <a:grpSpLocks/>
          </p:cNvGrpSpPr>
          <p:nvPr/>
        </p:nvGrpSpPr>
        <p:grpSpPr bwMode="auto">
          <a:xfrm>
            <a:off x="500034" y="4714884"/>
            <a:ext cx="8358214" cy="1571636"/>
            <a:chOff x="1521" y="9060"/>
            <a:chExt cx="8749" cy="1620"/>
          </a:xfrm>
        </p:grpSpPr>
        <p:graphicFrame>
          <p:nvGraphicFramePr>
            <p:cNvPr id="51207" name="Object 7"/>
            <p:cNvGraphicFramePr>
              <a:graphicFrameLocks noChangeAspect="1"/>
            </p:cNvGraphicFramePr>
            <p:nvPr/>
          </p:nvGraphicFramePr>
          <p:xfrm>
            <a:off x="1521" y="9240"/>
            <a:ext cx="4320" cy="979"/>
          </p:xfrm>
          <a:graphic>
            <a:graphicData uri="http://schemas.openxmlformats.org/presentationml/2006/ole">
              <mc:AlternateContent xmlns:mc="http://schemas.openxmlformats.org/markup-compatibility/2006">
                <mc:Choice xmlns:v="urn:schemas-microsoft-com:vml" Requires="v">
                  <p:oleObj spid="_x0000_s18516" name="Ecuación" r:id="rId6" imgW="1904760" imgH="431640" progId="Equation.3">
                    <p:embed/>
                  </p:oleObj>
                </mc:Choice>
                <mc:Fallback>
                  <p:oleObj name="Ecuación" r:id="rId6" imgW="190476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1" y="9240"/>
                          <a:ext cx="4320" cy="979"/>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aphicFrame>
          <p:nvGraphicFramePr>
            <p:cNvPr id="51208" name="Object 8"/>
            <p:cNvGraphicFramePr>
              <a:graphicFrameLocks noChangeAspect="1"/>
            </p:cNvGraphicFramePr>
            <p:nvPr/>
          </p:nvGraphicFramePr>
          <p:xfrm>
            <a:off x="6741" y="9140"/>
            <a:ext cx="3529" cy="1343"/>
          </p:xfrm>
          <a:graphic>
            <a:graphicData uri="http://schemas.openxmlformats.org/presentationml/2006/ole">
              <mc:AlternateContent xmlns:mc="http://schemas.openxmlformats.org/markup-compatibility/2006">
                <mc:Choice xmlns:v="urn:schemas-microsoft-com:vml" Requires="v">
                  <p:oleObj spid="_x0000_s18517" name="Ecuación" r:id="rId8" imgW="1104840" imgH="444240" progId="Equation.3">
                    <p:embed/>
                  </p:oleObj>
                </mc:Choice>
                <mc:Fallback>
                  <p:oleObj name="Ecuación" r:id="rId8" imgW="1104840" imgH="444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1" y="9140"/>
                          <a:ext cx="3529" cy="1343"/>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
          <p:nvSpPr>
            <p:cNvPr id="51209" name="AutoShape 9"/>
            <p:cNvSpPr>
              <a:spLocks noChangeArrowheads="1"/>
            </p:cNvSpPr>
            <p:nvPr/>
          </p:nvSpPr>
          <p:spPr bwMode="auto">
            <a:xfrm>
              <a:off x="6201" y="9720"/>
              <a:ext cx="360" cy="180"/>
            </a:xfrm>
            <a:prstGeom prst="notchedRightArrow">
              <a:avLst>
                <a:gd name="adj1" fmla="val 50000"/>
                <a:gd name="adj2"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210" name="Rectangle 10"/>
            <p:cNvSpPr>
              <a:spLocks noChangeArrowheads="1"/>
            </p:cNvSpPr>
            <p:nvPr/>
          </p:nvSpPr>
          <p:spPr bwMode="auto">
            <a:xfrm>
              <a:off x="6681" y="9060"/>
              <a:ext cx="3060" cy="1620"/>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13" name="12 CuadroTexto"/>
          <p:cNvSpPr txBox="1"/>
          <p:nvPr/>
        </p:nvSpPr>
        <p:spPr>
          <a:xfrm>
            <a:off x="5585812" y="159023"/>
            <a:ext cx="2442572"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ES" sz="2400" b="1" dirty="0"/>
              <a:t>Ver Fig. 4 pág:98</a:t>
            </a:r>
          </a:p>
        </p:txBody>
      </p:sp>
      <p:pic>
        <p:nvPicPr>
          <p:cNvPr id="14" name="Picture 8" descr="Pencil"/>
          <p:cNvPicPr>
            <a:picLocks noChangeAspect="1" noChangeArrowheads="1" noCrop="1"/>
          </p:cNvPicPr>
          <p:nvPr/>
        </p:nvPicPr>
        <p:blipFill>
          <a:blip r:embed="rId10"/>
          <a:srcRect/>
          <a:stretch>
            <a:fillRect/>
          </a:stretch>
        </p:blipFill>
        <p:spPr bwMode="auto">
          <a:xfrm>
            <a:off x="0" y="0"/>
            <a:ext cx="617537" cy="1233487"/>
          </a:xfrm>
          <a:prstGeom prst="rect">
            <a:avLst/>
          </a:prstGeom>
          <a:noFill/>
          <a:ln w="9525">
            <a:noFill/>
            <a:miter lim="800000"/>
            <a:headEnd/>
            <a:tailEnd/>
          </a:ln>
        </p:spPr>
      </p:pic>
    </p:spTree>
    <p:extLst>
      <p:ext uri="{BB962C8B-B14F-4D97-AF65-F5344CB8AC3E}">
        <p14:creationId xmlns:p14="http://schemas.microsoft.com/office/powerpoint/2010/main" val="393846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000"/>
                                        <p:tgtEl>
                                          <p:spTgt spid="13"/>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51203"/>
                                        </p:tgtEl>
                                        <p:attrNameLst>
                                          <p:attrName>style.visibility</p:attrName>
                                        </p:attrNameLst>
                                      </p:cBhvr>
                                      <p:to>
                                        <p:strVal val="visible"/>
                                      </p:to>
                                    </p:set>
                                    <p:animEffect transition="in" filter="diamond(in)">
                                      <p:cBhvr>
                                        <p:cTn id="11" dur="2000"/>
                                        <p:tgtEl>
                                          <p:spTgt spid="51203"/>
                                        </p:tgtEl>
                                      </p:cBhvr>
                                    </p:animEffect>
                                  </p:childTnLst>
                                </p:cTn>
                              </p:par>
                            </p:childTnLst>
                          </p:cTn>
                        </p:par>
                        <p:par>
                          <p:cTn id="12" fill="hold">
                            <p:stCondLst>
                              <p:cond delay="3000"/>
                            </p:stCondLst>
                            <p:childTnLst>
                              <p:par>
                                <p:cTn id="13" presetID="8"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in)">
                                      <p:cBhvr>
                                        <p:cTn id="15" dur="2000"/>
                                        <p:tgtEl>
                                          <p:spTgt spid="2"/>
                                        </p:tgtEl>
                                      </p:cBhvr>
                                    </p:animEffect>
                                  </p:childTnLst>
                                </p:cTn>
                              </p:par>
                              <p:par>
                                <p:cTn id="16" presetID="26"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145">
                                          <p:stCondLst>
                                            <p:cond delay="0"/>
                                          </p:stCondLst>
                                        </p:cTn>
                                        <p:tgtEl>
                                          <p:spTgt spid="14"/>
                                        </p:tgtEl>
                                      </p:cBhvr>
                                    </p:animEffect>
                                    <p:anim calcmode="lin" valueType="num">
                                      <p:cBhvr>
                                        <p:cTn id="19"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24" dur="7">
                                          <p:stCondLst>
                                            <p:cond delay="162"/>
                                          </p:stCondLst>
                                        </p:cTn>
                                        <p:tgtEl>
                                          <p:spTgt spid="14"/>
                                        </p:tgtEl>
                                      </p:cBhvr>
                                      <p:to x="100000" y="60000"/>
                                    </p:animScale>
                                    <p:animScale>
                                      <p:cBhvr>
                                        <p:cTn id="25" dur="41" decel="50000">
                                          <p:stCondLst>
                                            <p:cond delay="169"/>
                                          </p:stCondLst>
                                        </p:cTn>
                                        <p:tgtEl>
                                          <p:spTgt spid="14"/>
                                        </p:tgtEl>
                                      </p:cBhvr>
                                      <p:to x="100000" y="100000"/>
                                    </p:animScale>
                                    <p:animScale>
                                      <p:cBhvr>
                                        <p:cTn id="26" dur="7">
                                          <p:stCondLst>
                                            <p:cond delay="328"/>
                                          </p:stCondLst>
                                        </p:cTn>
                                        <p:tgtEl>
                                          <p:spTgt spid="14"/>
                                        </p:tgtEl>
                                      </p:cBhvr>
                                      <p:to x="100000" y="80000"/>
                                    </p:animScale>
                                    <p:animScale>
                                      <p:cBhvr>
                                        <p:cTn id="27" dur="41" decel="50000">
                                          <p:stCondLst>
                                            <p:cond delay="335"/>
                                          </p:stCondLst>
                                        </p:cTn>
                                        <p:tgtEl>
                                          <p:spTgt spid="14"/>
                                        </p:tgtEl>
                                      </p:cBhvr>
                                      <p:to x="100000" y="100000"/>
                                    </p:animScale>
                                    <p:animScale>
                                      <p:cBhvr>
                                        <p:cTn id="28" dur="7">
                                          <p:stCondLst>
                                            <p:cond delay="410"/>
                                          </p:stCondLst>
                                        </p:cTn>
                                        <p:tgtEl>
                                          <p:spTgt spid="14"/>
                                        </p:tgtEl>
                                      </p:cBhvr>
                                      <p:to x="100000" y="90000"/>
                                    </p:animScale>
                                    <p:animScale>
                                      <p:cBhvr>
                                        <p:cTn id="29" dur="41" decel="50000">
                                          <p:stCondLst>
                                            <p:cond delay="417"/>
                                          </p:stCondLst>
                                        </p:cTn>
                                        <p:tgtEl>
                                          <p:spTgt spid="14"/>
                                        </p:tgtEl>
                                      </p:cBhvr>
                                      <p:to x="100000" y="100000"/>
                                    </p:animScale>
                                    <p:animScale>
                                      <p:cBhvr>
                                        <p:cTn id="30" dur="7">
                                          <p:stCondLst>
                                            <p:cond delay="452"/>
                                          </p:stCondLst>
                                        </p:cTn>
                                        <p:tgtEl>
                                          <p:spTgt spid="14"/>
                                        </p:tgtEl>
                                      </p:cBhvr>
                                      <p:to x="100000" y="95000"/>
                                    </p:animScale>
                                    <p:animScale>
                                      <p:cBhvr>
                                        <p:cTn id="31" dur="41" decel="50000">
                                          <p:stCondLst>
                                            <p:cond delay="458"/>
                                          </p:stCondLst>
                                        </p:cTn>
                                        <p:tgtEl>
                                          <p:spTgt spid="14"/>
                                        </p:tgtEl>
                                      </p:cBhvr>
                                      <p:to x="100000" y="100000"/>
                                    </p:animScale>
                                  </p:childTnLst>
                                </p:cTn>
                              </p:par>
                              <p:par>
                                <p:cTn id="32" presetID="21"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4)">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51206"/>
                                        </p:tgtEl>
                                        <p:attrNameLst>
                                          <p:attrName>style.visibility</p:attrName>
                                        </p:attrNameLst>
                                      </p:cBhvr>
                                      <p:to>
                                        <p:strVal val="visible"/>
                                      </p:to>
                                    </p:set>
                                    <p:animEffect transition="in" filter="diamond(in)">
                                      <p:cBhvr>
                                        <p:cTn id="39" dur="20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7" name="Object 3"/>
          <p:cNvGraphicFramePr>
            <a:graphicFrameLocks noChangeAspect="1"/>
          </p:cNvGraphicFramePr>
          <p:nvPr/>
        </p:nvGraphicFramePr>
        <p:xfrm>
          <a:off x="140592" y="71438"/>
          <a:ext cx="4217094" cy="1571612"/>
        </p:xfrm>
        <a:graphic>
          <a:graphicData uri="http://schemas.openxmlformats.org/presentationml/2006/ole">
            <mc:AlternateContent xmlns:mc="http://schemas.openxmlformats.org/markup-compatibility/2006">
              <mc:Choice xmlns:v="urn:schemas-microsoft-com:vml" Requires="v">
                <p:oleObj spid="_x0000_s19593" name="Ecuación" r:id="rId3" imgW="1650960" imgH="558720" progId="Equation.3">
                  <p:embed/>
                </p:oleObj>
              </mc:Choice>
              <mc:Fallback>
                <p:oleObj name="Ecuación" r:id="rId3" imgW="1650960" imgH="558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592" y="71438"/>
                        <a:ext cx="4217094" cy="1571612"/>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aphicFrame>
        <p:nvGraphicFramePr>
          <p:cNvPr id="52228" name="Object 4"/>
          <p:cNvGraphicFramePr>
            <a:graphicFrameLocks noChangeAspect="1"/>
          </p:cNvGraphicFramePr>
          <p:nvPr/>
        </p:nvGraphicFramePr>
        <p:xfrm>
          <a:off x="642910" y="1928802"/>
          <a:ext cx="3569322" cy="1000132"/>
        </p:xfrm>
        <a:graphic>
          <a:graphicData uri="http://schemas.openxmlformats.org/presentationml/2006/ole">
            <mc:AlternateContent xmlns:mc="http://schemas.openxmlformats.org/markup-compatibility/2006">
              <mc:Choice xmlns:v="urn:schemas-microsoft-com:vml" Requires="v">
                <p:oleObj spid="_x0000_s19594" name="Ecuación" r:id="rId5" imgW="1295280" imgH="431640" progId="Equation.3">
                  <p:embed/>
                </p:oleObj>
              </mc:Choice>
              <mc:Fallback>
                <p:oleObj name="Ecuación" r:id="rId5" imgW="129528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10" y="1928802"/>
                        <a:ext cx="3569322" cy="1000132"/>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
        <p:nvSpPr>
          <p:cNvPr id="7" name="6 CuadroTexto"/>
          <p:cNvSpPr txBox="1"/>
          <p:nvPr/>
        </p:nvSpPr>
        <p:spPr>
          <a:xfrm>
            <a:off x="4572000" y="146803"/>
            <a:ext cx="4572000" cy="4154984"/>
          </a:xfrm>
          <a:prstGeom prst="rect">
            <a:avLst/>
          </a:prstGeom>
          <a:noFill/>
        </p:spPr>
        <p:txBody>
          <a:bodyPr wrap="square" rtlCol="0">
            <a:spAutoFit/>
          </a:bodyPr>
          <a:lstStyle/>
          <a:p>
            <a:pPr algn="just"/>
            <a:r>
              <a:rPr lang="es-ES" sz="2400" b="1" dirty="0">
                <a:latin typeface="Arial" pitchFamily="34" charset="0"/>
                <a:cs typeface="Arial" pitchFamily="34" charset="0"/>
              </a:rPr>
              <a:t>Nota: </a:t>
            </a:r>
            <a:r>
              <a:rPr lang="es-ES" sz="2400" dirty="0">
                <a:latin typeface="Arial" pitchFamily="34" charset="0"/>
                <a:cs typeface="Arial" pitchFamily="34" charset="0"/>
              </a:rPr>
              <a:t>El valor de la intensidad del campo eléctrico obtenido en la expresión (1) en la expresión del cálculo de potencial obtenemos como resultado el análisis del valor de la diferencia de  potencial dada en la ecuación (2), la que será sustituida en la expresión para el cálculo de la Capacitancia para un </a:t>
            </a:r>
            <a:r>
              <a:rPr lang="es-ES" sz="2400" b="1" dirty="0">
                <a:latin typeface="Arial" pitchFamily="34" charset="0"/>
                <a:cs typeface="Arial" pitchFamily="34" charset="0"/>
              </a:rPr>
              <a:t>Capacitor Cilíndrico</a:t>
            </a:r>
            <a:r>
              <a:rPr lang="es-ES" sz="2400" dirty="0">
                <a:latin typeface="Arial" pitchFamily="34" charset="0"/>
                <a:cs typeface="Arial" pitchFamily="34" charset="0"/>
              </a:rPr>
              <a:t>.</a:t>
            </a:r>
          </a:p>
        </p:txBody>
      </p:sp>
      <p:graphicFrame>
        <p:nvGraphicFramePr>
          <p:cNvPr id="52233" name="Object 9"/>
          <p:cNvGraphicFramePr>
            <a:graphicFrameLocks noChangeAspect="1"/>
          </p:cNvGraphicFramePr>
          <p:nvPr/>
        </p:nvGraphicFramePr>
        <p:xfrm>
          <a:off x="257154" y="4786322"/>
          <a:ext cx="4029094" cy="1785926"/>
        </p:xfrm>
        <a:graphic>
          <a:graphicData uri="http://schemas.openxmlformats.org/presentationml/2006/ole">
            <mc:AlternateContent xmlns:mc="http://schemas.openxmlformats.org/markup-compatibility/2006">
              <mc:Choice xmlns:v="urn:schemas-microsoft-com:vml" Requires="v">
                <p:oleObj spid="_x0000_s19595" name="Ecuación" r:id="rId7" imgW="1460160" imgH="647640" progId="Equation.3">
                  <p:embed/>
                </p:oleObj>
              </mc:Choice>
              <mc:Fallback>
                <p:oleObj name="Ecuación" r:id="rId7" imgW="1460160" imgH="647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154" y="4786322"/>
                        <a:ext cx="4029094" cy="1785926"/>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aphicFrame>
        <p:nvGraphicFramePr>
          <p:cNvPr id="52234" name="Object 10"/>
          <p:cNvGraphicFramePr>
            <a:graphicFrameLocks noChangeAspect="1"/>
          </p:cNvGraphicFramePr>
          <p:nvPr/>
        </p:nvGraphicFramePr>
        <p:xfrm>
          <a:off x="717347" y="3214686"/>
          <a:ext cx="3140273" cy="1285884"/>
        </p:xfrm>
        <a:graphic>
          <a:graphicData uri="http://schemas.openxmlformats.org/presentationml/2006/ole">
            <mc:AlternateContent xmlns:mc="http://schemas.openxmlformats.org/markup-compatibility/2006">
              <mc:Choice xmlns:v="urn:schemas-microsoft-com:vml" Requires="v">
                <p:oleObj spid="_x0000_s19596" name="Ecuación" r:id="rId9" imgW="1054080" imgH="431640" progId="Equation.3">
                  <p:embed/>
                </p:oleObj>
              </mc:Choice>
              <mc:Fallback>
                <p:oleObj name="Ecuación" r:id="rId9" imgW="105408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347" y="3214686"/>
                        <a:ext cx="3140273" cy="1285884"/>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pSp>
        <p:nvGrpSpPr>
          <p:cNvPr id="16" name="15 Grupo"/>
          <p:cNvGrpSpPr/>
          <p:nvPr/>
        </p:nvGrpSpPr>
        <p:grpSpPr>
          <a:xfrm>
            <a:off x="5429256" y="4797152"/>
            <a:ext cx="2538797" cy="1785950"/>
            <a:chOff x="5429256" y="4357694"/>
            <a:chExt cx="2538797" cy="1785950"/>
          </a:xfrm>
        </p:grpSpPr>
        <p:sp>
          <p:nvSpPr>
            <p:cNvPr id="52238" name="Rectangle 14"/>
            <p:cNvSpPr>
              <a:spLocks noChangeArrowheads="1"/>
            </p:cNvSpPr>
            <p:nvPr/>
          </p:nvSpPr>
          <p:spPr bwMode="auto">
            <a:xfrm>
              <a:off x="5429256" y="4357694"/>
              <a:ext cx="2538797" cy="17859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s-ES"/>
            </a:p>
          </p:txBody>
        </p:sp>
        <p:graphicFrame>
          <p:nvGraphicFramePr>
            <p:cNvPr id="52237" name="Object 13"/>
            <p:cNvGraphicFramePr>
              <a:graphicFrameLocks noChangeAspect="1"/>
            </p:cNvGraphicFramePr>
            <p:nvPr/>
          </p:nvGraphicFramePr>
          <p:xfrm>
            <a:off x="5500694" y="4357694"/>
            <a:ext cx="2357454" cy="1605890"/>
          </p:xfrm>
          <a:graphic>
            <a:graphicData uri="http://schemas.openxmlformats.org/presentationml/2006/ole">
              <mc:AlternateContent xmlns:mc="http://schemas.openxmlformats.org/markup-compatibility/2006">
                <mc:Choice xmlns:v="urn:schemas-microsoft-com:vml" Requires="v">
                  <p:oleObj spid="_x0000_s19597" name="Ecuación" r:id="rId11" imgW="914400" imgH="622080" progId="Equation.3">
                    <p:embed/>
                  </p:oleObj>
                </mc:Choice>
                <mc:Fallback>
                  <p:oleObj name="Ecuación" r:id="rId11" imgW="914400" imgH="6220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0694" y="4357694"/>
                          <a:ext cx="2357454" cy="1605890"/>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pSp>
      <p:pic>
        <p:nvPicPr>
          <p:cNvPr id="10" name="Picture 8" descr="Pencil"/>
          <p:cNvPicPr>
            <a:picLocks noChangeAspect="1" noChangeArrowheads="1" noCrop="1"/>
          </p:cNvPicPr>
          <p:nvPr/>
        </p:nvPicPr>
        <p:blipFill>
          <a:blip r:embed="rId13"/>
          <a:srcRect/>
          <a:stretch>
            <a:fillRect/>
          </a:stretch>
        </p:blipFill>
        <p:spPr bwMode="auto">
          <a:xfrm>
            <a:off x="8526463" y="3624273"/>
            <a:ext cx="617537" cy="1233487"/>
          </a:xfrm>
          <a:prstGeom prst="rect">
            <a:avLst/>
          </a:prstGeom>
          <a:noFill/>
          <a:ln w="9525">
            <a:noFill/>
            <a:miter lim="800000"/>
            <a:headEnd/>
            <a:tailEnd/>
          </a:ln>
        </p:spPr>
      </p:pic>
    </p:spTree>
    <p:extLst>
      <p:ext uri="{BB962C8B-B14F-4D97-AF65-F5344CB8AC3E}">
        <p14:creationId xmlns:p14="http://schemas.microsoft.com/office/powerpoint/2010/main" val="411746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45">
                                          <p:stCondLst>
                                            <p:cond delay="0"/>
                                          </p:stCondLst>
                                        </p:cTn>
                                        <p:tgtEl>
                                          <p:spTgt spid="10"/>
                                        </p:tgtEl>
                                      </p:cBhvr>
                                    </p:animEffect>
                                    <p:anim calcmode="lin" valueType="num">
                                      <p:cBhvr>
                                        <p:cTn id="8"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13" dur="7">
                                          <p:stCondLst>
                                            <p:cond delay="162"/>
                                          </p:stCondLst>
                                        </p:cTn>
                                        <p:tgtEl>
                                          <p:spTgt spid="10"/>
                                        </p:tgtEl>
                                      </p:cBhvr>
                                      <p:to x="100000" y="60000"/>
                                    </p:animScale>
                                    <p:animScale>
                                      <p:cBhvr>
                                        <p:cTn id="14" dur="41" decel="50000">
                                          <p:stCondLst>
                                            <p:cond delay="169"/>
                                          </p:stCondLst>
                                        </p:cTn>
                                        <p:tgtEl>
                                          <p:spTgt spid="10"/>
                                        </p:tgtEl>
                                      </p:cBhvr>
                                      <p:to x="100000" y="100000"/>
                                    </p:animScale>
                                    <p:animScale>
                                      <p:cBhvr>
                                        <p:cTn id="15" dur="7">
                                          <p:stCondLst>
                                            <p:cond delay="328"/>
                                          </p:stCondLst>
                                        </p:cTn>
                                        <p:tgtEl>
                                          <p:spTgt spid="10"/>
                                        </p:tgtEl>
                                      </p:cBhvr>
                                      <p:to x="100000" y="80000"/>
                                    </p:animScale>
                                    <p:animScale>
                                      <p:cBhvr>
                                        <p:cTn id="16" dur="41" decel="50000">
                                          <p:stCondLst>
                                            <p:cond delay="335"/>
                                          </p:stCondLst>
                                        </p:cTn>
                                        <p:tgtEl>
                                          <p:spTgt spid="10"/>
                                        </p:tgtEl>
                                      </p:cBhvr>
                                      <p:to x="100000" y="100000"/>
                                    </p:animScale>
                                    <p:animScale>
                                      <p:cBhvr>
                                        <p:cTn id="17" dur="7">
                                          <p:stCondLst>
                                            <p:cond delay="410"/>
                                          </p:stCondLst>
                                        </p:cTn>
                                        <p:tgtEl>
                                          <p:spTgt spid="10"/>
                                        </p:tgtEl>
                                      </p:cBhvr>
                                      <p:to x="100000" y="90000"/>
                                    </p:animScale>
                                    <p:animScale>
                                      <p:cBhvr>
                                        <p:cTn id="18" dur="41" decel="50000">
                                          <p:stCondLst>
                                            <p:cond delay="417"/>
                                          </p:stCondLst>
                                        </p:cTn>
                                        <p:tgtEl>
                                          <p:spTgt spid="10"/>
                                        </p:tgtEl>
                                      </p:cBhvr>
                                      <p:to x="100000" y="100000"/>
                                    </p:animScale>
                                    <p:animScale>
                                      <p:cBhvr>
                                        <p:cTn id="19" dur="7">
                                          <p:stCondLst>
                                            <p:cond delay="452"/>
                                          </p:stCondLst>
                                        </p:cTn>
                                        <p:tgtEl>
                                          <p:spTgt spid="10"/>
                                        </p:tgtEl>
                                      </p:cBhvr>
                                      <p:to x="100000" y="95000"/>
                                    </p:animScale>
                                    <p:animScale>
                                      <p:cBhvr>
                                        <p:cTn id="20" dur="41" decel="50000">
                                          <p:stCondLst>
                                            <p:cond delay="458"/>
                                          </p:stCondLst>
                                        </p:cTn>
                                        <p:tgtEl>
                                          <p:spTgt spid="10"/>
                                        </p:tgtEl>
                                      </p:cBhvr>
                                      <p:to x="100000" y="100000"/>
                                    </p:animScale>
                                  </p:childTnLst>
                                </p:cTn>
                              </p:par>
                              <p:par>
                                <p:cTn id="21" presetID="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9" presetClass="entr" presetSubtype="0" fill="hold" nodeType="withEffect">
                                  <p:stCondLst>
                                    <p:cond delay="0"/>
                                  </p:stCondLst>
                                  <p:childTnLst>
                                    <p:set>
                                      <p:cBhvr>
                                        <p:cTn id="25" dur="1" fill="hold">
                                          <p:stCondLst>
                                            <p:cond delay="0"/>
                                          </p:stCondLst>
                                        </p:cTn>
                                        <p:tgtEl>
                                          <p:spTgt spid="52227"/>
                                        </p:tgtEl>
                                        <p:attrNameLst>
                                          <p:attrName>style.visibility</p:attrName>
                                        </p:attrNameLst>
                                      </p:cBhvr>
                                      <p:to>
                                        <p:strVal val="visible"/>
                                      </p:to>
                                    </p:set>
                                    <p:animEffect transition="in" filter="dissolve">
                                      <p:cBhvr>
                                        <p:cTn id="26" dur="500"/>
                                        <p:tgtEl>
                                          <p:spTgt spid="52227"/>
                                        </p:tgtEl>
                                      </p:cBhvr>
                                    </p:animEffect>
                                  </p:childTnLst>
                                </p:cTn>
                              </p:par>
                              <p:par>
                                <p:cTn id="27" presetID="9" presetClass="entr" presetSubtype="0" fill="hold" nodeType="withEffect">
                                  <p:stCondLst>
                                    <p:cond delay="0"/>
                                  </p:stCondLst>
                                  <p:childTnLst>
                                    <p:set>
                                      <p:cBhvr>
                                        <p:cTn id="28" dur="1" fill="hold">
                                          <p:stCondLst>
                                            <p:cond delay="0"/>
                                          </p:stCondLst>
                                        </p:cTn>
                                        <p:tgtEl>
                                          <p:spTgt spid="52228"/>
                                        </p:tgtEl>
                                        <p:attrNameLst>
                                          <p:attrName>style.visibility</p:attrName>
                                        </p:attrNameLst>
                                      </p:cBhvr>
                                      <p:to>
                                        <p:strVal val="visible"/>
                                      </p:to>
                                    </p:set>
                                    <p:animEffect transition="in" filter="dissolve">
                                      <p:cBhvr>
                                        <p:cTn id="29" dur="500"/>
                                        <p:tgtEl>
                                          <p:spTgt spid="52228"/>
                                        </p:tgtEl>
                                      </p:cBhvr>
                                    </p:animEffect>
                                  </p:childTnLst>
                                </p:cTn>
                              </p:par>
                              <p:par>
                                <p:cTn id="30" presetID="9" presetClass="entr" presetSubtype="0" fill="hold" nodeType="withEffect">
                                  <p:stCondLst>
                                    <p:cond delay="0"/>
                                  </p:stCondLst>
                                  <p:childTnLst>
                                    <p:set>
                                      <p:cBhvr>
                                        <p:cTn id="31" dur="1" fill="hold">
                                          <p:stCondLst>
                                            <p:cond delay="0"/>
                                          </p:stCondLst>
                                        </p:cTn>
                                        <p:tgtEl>
                                          <p:spTgt spid="52234"/>
                                        </p:tgtEl>
                                        <p:attrNameLst>
                                          <p:attrName>style.visibility</p:attrName>
                                        </p:attrNameLst>
                                      </p:cBhvr>
                                      <p:to>
                                        <p:strVal val="visible"/>
                                      </p:to>
                                    </p:set>
                                    <p:animEffect transition="in" filter="dissolve">
                                      <p:cBhvr>
                                        <p:cTn id="32" dur="500"/>
                                        <p:tgtEl>
                                          <p:spTgt spid="52234"/>
                                        </p:tgtEl>
                                      </p:cBhvr>
                                    </p:animEffect>
                                  </p:childTnLst>
                                </p:cTn>
                              </p:par>
                            </p:childTnLst>
                          </p:cTn>
                        </p:par>
                        <p:par>
                          <p:cTn id="33" fill="hold">
                            <p:stCondLst>
                              <p:cond delay="500"/>
                            </p:stCondLst>
                            <p:childTnLst>
                              <p:par>
                                <p:cTn id="34" presetID="6" presetClass="entr" presetSubtype="16" fill="hold" nodeType="afterEffect">
                                  <p:stCondLst>
                                    <p:cond delay="0"/>
                                  </p:stCondLst>
                                  <p:childTnLst>
                                    <p:set>
                                      <p:cBhvr>
                                        <p:cTn id="35" dur="1" fill="hold">
                                          <p:stCondLst>
                                            <p:cond delay="0"/>
                                          </p:stCondLst>
                                        </p:cTn>
                                        <p:tgtEl>
                                          <p:spTgt spid="52233"/>
                                        </p:tgtEl>
                                        <p:attrNameLst>
                                          <p:attrName>style.visibility</p:attrName>
                                        </p:attrNameLst>
                                      </p:cBhvr>
                                      <p:to>
                                        <p:strVal val="visible"/>
                                      </p:to>
                                    </p:set>
                                    <p:animEffect transition="in" filter="circle(in)">
                                      <p:cBhvr>
                                        <p:cTn id="36" dur="500"/>
                                        <p:tgtEl>
                                          <p:spTgt spid="52233"/>
                                        </p:tgtEl>
                                      </p:cBhvr>
                                    </p:animEffect>
                                  </p:childTnLst>
                                </p:cTn>
                              </p:par>
                            </p:childTnLst>
                          </p:cTn>
                        </p:par>
                        <p:par>
                          <p:cTn id="37" fill="hold">
                            <p:stCondLst>
                              <p:cond delay="1000"/>
                            </p:stCondLst>
                            <p:childTnLst>
                              <p:par>
                                <p:cTn id="38" presetID="26"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290">
                                          <p:stCondLst>
                                            <p:cond delay="0"/>
                                          </p:stCondLst>
                                        </p:cTn>
                                        <p:tgtEl>
                                          <p:spTgt spid="16"/>
                                        </p:tgtEl>
                                      </p:cBhvr>
                                    </p:animEffect>
                                    <p:anim calcmode="lin" valueType="num">
                                      <p:cBhvr>
                                        <p:cTn id="41"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46" dur="13">
                                          <p:stCondLst>
                                            <p:cond delay="325"/>
                                          </p:stCondLst>
                                        </p:cTn>
                                        <p:tgtEl>
                                          <p:spTgt spid="16"/>
                                        </p:tgtEl>
                                      </p:cBhvr>
                                      <p:to x="100000" y="60000"/>
                                    </p:animScale>
                                    <p:animScale>
                                      <p:cBhvr>
                                        <p:cTn id="47" dur="83" decel="50000">
                                          <p:stCondLst>
                                            <p:cond delay="338"/>
                                          </p:stCondLst>
                                        </p:cTn>
                                        <p:tgtEl>
                                          <p:spTgt spid="16"/>
                                        </p:tgtEl>
                                      </p:cBhvr>
                                      <p:to x="100000" y="100000"/>
                                    </p:animScale>
                                    <p:animScale>
                                      <p:cBhvr>
                                        <p:cTn id="48" dur="13">
                                          <p:stCondLst>
                                            <p:cond delay="656"/>
                                          </p:stCondLst>
                                        </p:cTn>
                                        <p:tgtEl>
                                          <p:spTgt spid="16"/>
                                        </p:tgtEl>
                                      </p:cBhvr>
                                      <p:to x="100000" y="80000"/>
                                    </p:animScale>
                                    <p:animScale>
                                      <p:cBhvr>
                                        <p:cTn id="49" dur="83" decel="50000">
                                          <p:stCondLst>
                                            <p:cond delay="669"/>
                                          </p:stCondLst>
                                        </p:cTn>
                                        <p:tgtEl>
                                          <p:spTgt spid="16"/>
                                        </p:tgtEl>
                                      </p:cBhvr>
                                      <p:to x="100000" y="100000"/>
                                    </p:animScale>
                                    <p:animScale>
                                      <p:cBhvr>
                                        <p:cTn id="50" dur="13">
                                          <p:stCondLst>
                                            <p:cond delay="821"/>
                                          </p:stCondLst>
                                        </p:cTn>
                                        <p:tgtEl>
                                          <p:spTgt spid="16"/>
                                        </p:tgtEl>
                                      </p:cBhvr>
                                      <p:to x="100000" y="90000"/>
                                    </p:animScale>
                                    <p:animScale>
                                      <p:cBhvr>
                                        <p:cTn id="51" dur="83" decel="50000">
                                          <p:stCondLst>
                                            <p:cond delay="834"/>
                                          </p:stCondLst>
                                        </p:cTn>
                                        <p:tgtEl>
                                          <p:spTgt spid="16"/>
                                        </p:tgtEl>
                                      </p:cBhvr>
                                      <p:to x="100000" y="100000"/>
                                    </p:animScale>
                                    <p:animScale>
                                      <p:cBhvr>
                                        <p:cTn id="52" dur="13">
                                          <p:stCondLst>
                                            <p:cond delay="904"/>
                                          </p:stCondLst>
                                        </p:cTn>
                                        <p:tgtEl>
                                          <p:spTgt spid="16"/>
                                        </p:tgtEl>
                                      </p:cBhvr>
                                      <p:to x="100000" y="95000"/>
                                    </p:animScale>
                                    <p:animScale>
                                      <p:cBhvr>
                                        <p:cTn id="53" dur="83" decel="50000">
                                          <p:stCondLst>
                                            <p:cond delay="917"/>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4572001" cy="683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574" y="0"/>
            <a:ext cx="4527927" cy="683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73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circle(in)">
                                      <p:cBhvr>
                                        <p:cTn id="7" dur="2000"/>
                                        <p:tgtEl>
                                          <p:spTgt spid="27650"/>
                                        </p:tgtEl>
                                      </p:cBhvr>
                                    </p:animEffect>
                                  </p:childTnLst>
                                </p:cTn>
                              </p:par>
                              <p:par>
                                <p:cTn id="8" presetID="6" presetClass="entr" presetSubtype="16" fill="hold" nodeType="withEffect">
                                  <p:stCondLst>
                                    <p:cond delay="0"/>
                                  </p:stCondLst>
                                  <p:childTnLst>
                                    <p:set>
                                      <p:cBhvr>
                                        <p:cTn id="9" dur="1" fill="hold">
                                          <p:stCondLst>
                                            <p:cond delay="0"/>
                                          </p:stCondLst>
                                        </p:cTn>
                                        <p:tgtEl>
                                          <p:spTgt spid="27651"/>
                                        </p:tgtEl>
                                        <p:attrNameLst>
                                          <p:attrName>style.visibility</p:attrName>
                                        </p:attrNameLst>
                                      </p:cBhvr>
                                      <p:to>
                                        <p:strVal val="visible"/>
                                      </p:to>
                                    </p:set>
                                    <p:animEffect transition="in" filter="circle(in)">
                                      <p:cBhvr>
                                        <p:cTn id="10" dur="2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357158" y="142852"/>
            <a:ext cx="4572032" cy="428604"/>
          </a:xfrm>
          <a:prstGeom prst="rect">
            <a:avLst/>
          </a:prstGeom>
        </p:spPr>
        <p:txBody>
          <a:bodyPr wrap="none" fromWordArt="1">
            <a:prstTxWarp prst="textPlain">
              <a:avLst>
                <a:gd name="adj" fmla="val 50000"/>
              </a:avLst>
            </a:prstTxWarp>
          </a:bodyPr>
          <a:lstStyle/>
          <a:p>
            <a:pPr algn="ctr"/>
            <a:r>
              <a:rPr lang="es-ES" sz="3600" kern="10" dirty="0">
                <a:ln w="9525">
                  <a:solidFill>
                    <a:srgbClr val="000000"/>
                  </a:solidFill>
                  <a:round/>
                  <a:headEnd/>
                  <a:tailEnd/>
                </a:ln>
                <a:solidFill>
                  <a:srgbClr val="FFFFFF"/>
                </a:solidFill>
                <a:latin typeface="Arial Black"/>
              </a:rPr>
              <a:t>Capacitor en paralelo:</a:t>
            </a:r>
          </a:p>
        </p:txBody>
      </p:sp>
      <p:sp>
        <p:nvSpPr>
          <p:cNvPr id="3075" name="WordArt 3"/>
          <p:cNvSpPr>
            <a:spLocks noChangeArrowheads="1" noChangeShapeType="1" noTextEdit="1"/>
          </p:cNvSpPr>
          <p:nvPr/>
        </p:nvSpPr>
        <p:spPr bwMode="auto">
          <a:xfrm>
            <a:off x="6572264" y="71414"/>
            <a:ext cx="2324100" cy="523875"/>
          </a:xfrm>
          <a:prstGeom prst="rect">
            <a:avLst/>
          </a:prstGeom>
        </p:spPr>
        <p:txBody>
          <a:bodyPr wrap="none" fromWordArt="1">
            <a:prstTxWarp prst="textPlain">
              <a:avLst>
                <a:gd name="adj" fmla="val 50000"/>
              </a:avLst>
            </a:prstTxWarp>
          </a:bodyPr>
          <a:lstStyle/>
          <a:p>
            <a:pPr algn="ctr"/>
            <a:r>
              <a:rPr lang="es-E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Propiedades:</a:t>
            </a:r>
          </a:p>
        </p:txBody>
      </p:sp>
      <p:sp>
        <p:nvSpPr>
          <p:cNvPr id="3077" name="Text Box 5"/>
          <p:cNvSpPr txBox="1">
            <a:spLocks noChangeArrowheads="1"/>
          </p:cNvSpPr>
          <p:nvPr/>
        </p:nvSpPr>
        <p:spPr bwMode="auto">
          <a:xfrm>
            <a:off x="214282" y="620688"/>
            <a:ext cx="8572560" cy="3108543"/>
          </a:xfrm>
          <a:prstGeom prst="rect">
            <a:avLst/>
          </a:prstGeom>
          <a:noFill/>
          <a:ln w="9525">
            <a:noFill/>
            <a:miter lim="800000"/>
            <a:headEnd/>
            <a:tailEnd/>
          </a:ln>
          <a:effectLst/>
        </p:spPr>
        <p:txBody>
          <a:bodyPr wrap="square">
            <a:spAutoFit/>
          </a:bodyPr>
          <a:lstStyle/>
          <a:p>
            <a:pPr algn="just">
              <a:spcBef>
                <a:spcPct val="50000"/>
              </a:spcBef>
            </a:pPr>
            <a:r>
              <a:rPr lang="es-ES" sz="2800" b="1" dirty="0"/>
              <a:t>1- Al viajar desde a --- b podemos tomar más de una trayectoria.</a:t>
            </a:r>
          </a:p>
          <a:p>
            <a:pPr algn="just">
              <a:spcBef>
                <a:spcPct val="50000"/>
              </a:spcBef>
            </a:pPr>
            <a:r>
              <a:rPr lang="es-ES" sz="2800" b="1" dirty="0"/>
              <a:t>2-La diferencia de potencial </a:t>
            </a:r>
            <a:r>
              <a:rPr lang="es-ES" sz="2800" b="1" dirty="0" err="1"/>
              <a:t>V</a:t>
            </a:r>
            <a:r>
              <a:rPr lang="es-ES" sz="2800" b="1" baseline="-25000" dirty="0" err="1"/>
              <a:t>ab</a:t>
            </a:r>
            <a:r>
              <a:rPr lang="es-ES" sz="2800" b="1" dirty="0"/>
              <a:t> le corresponde a cada uno de los capacitores en paralelo.</a:t>
            </a:r>
          </a:p>
          <a:p>
            <a:pPr algn="just">
              <a:spcBef>
                <a:spcPct val="50000"/>
              </a:spcBef>
            </a:pPr>
            <a:r>
              <a:rPr lang="es-ES" sz="2800" b="1" dirty="0"/>
              <a:t>3- Los elementos (capacitores) comparten la carga total que la batería proporciona a la combinación. </a:t>
            </a:r>
          </a:p>
        </p:txBody>
      </p:sp>
      <p:grpSp>
        <p:nvGrpSpPr>
          <p:cNvPr id="2" name="72 Grupo"/>
          <p:cNvGrpSpPr/>
          <p:nvPr/>
        </p:nvGrpSpPr>
        <p:grpSpPr>
          <a:xfrm>
            <a:off x="423838" y="3510537"/>
            <a:ext cx="6791368" cy="2870791"/>
            <a:chOff x="1281094" y="3714752"/>
            <a:chExt cx="6791368" cy="2870791"/>
          </a:xfrm>
        </p:grpSpPr>
        <p:cxnSp>
          <p:nvCxnSpPr>
            <p:cNvPr id="31" name="30 Conector recto"/>
            <p:cNvCxnSpPr/>
            <p:nvPr/>
          </p:nvCxnSpPr>
          <p:spPr>
            <a:xfrm>
              <a:off x="6088078" y="5353064"/>
              <a:ext cx="128588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Line 10"/>
            <p:cNvSpPr>
              <a:spLocks noChangeShapeType="1"/>
            </p:cNvSpPr>
            <p:nvPr/>
          </p:nvSpPr>
          <p:spPr bwMode="auto">
            <a:xfrm>
              <a:off x="3441681" y="4559320"/>
              <a:ext cx="0" cy="1511300"/>
            </a:xfrm>
            <a:prstGeom prst="line">
              <a:avLst/>
            </a:prstGeom>
            <a:noFill/>
            <a:ln w="38100">
              <a:solidFill>
                <a:schemeClr val="tx1"/>
              </a:solidFill>
              <a:round/>
              <a:headEnd/>
              <a:tailEnd/>
            </a:ln>
            <a:effectLst/>
          </p:spPr>
          <p:txBody>
            <a:bodyPr/>
            <a:lstStyle/>
            <a:p>
              <a:endParaRPr lang="es-ES"/>
            </a:p>
          </p:txBody>
        </p:sp>
        <p:sp>
          <p:nvSpPr>
            <p:cNvPr id="33" name="Line 11"/>
            <p:cNvSpPr>
              <a:spLocks noChangeShapeType="1"/>
            </p:cNvSpPr>
            <p:nvPr/>
          </p:nvSpPr>
          <p:spPr bwMode="auto">
            <a:xfrm>
              <a:off x="6034068" y="4559320"/>
              <a:ext cx="0" cy="1511300"/>
            </a:xfrm>
            <a:prstGeom prst="line">
              <a:avLst/>
            </a:prstGeom>
            <a:noFill/>
            <a:ln w="38100">
              <a:solidFill>
                <a:schemeClr val="tx1"/>
              </a:solidFill>
              <a:round/>
              <a:headEnd/>
              <a:tailEnd/>
            </a:ln>
            <a:effectLst/>
          </p:spPr>
          <p:txBody>
            <a:bodyPr/>
            <a:lstStyle/>
            <a:p>
              <a:endParaRPr lang="es-ES"/>
            </a:p>
          </p:txBody>
        </p:sp>
        <p:sp>
          <p:nvSpPr>
            <p:cNvPr id="34" name="Line 12"/>
            <p:cNvSpPr>
              <a:spLocks noChangeShapeType="1"/>
            </p:cNvSpPr>
            <p:nvPr/>
          </p:nvSpPr>
          <p:spPr bwMode="auto">
            <a:xfrm>
              <a:off x="3441681" y="4559320"/>
              <a:ext cx="936625" cy="0"/>
            </a:xfrm>
            <a:prstGeom prst="line">
              <a:avLst/>
            </a:prstGeom>
            <a:noFill/>
            <a:ln w="38100">
              <a:solidFill>
                <a:schemeClr val="tx1"/>
              </a:solidFill>
              <a:round/>
              <a:headEnd/>
              <a:tailEnd/>
            </a:ln>
            <a:effectLst/>
          </p:spPr>
          <p:txBody>
            <a:bodyPr/>
            <a:lstStyle/>
            <a:p>
              <a:endParaRPr lang="es-ES"/>
            </a:p>
          </p:txBody>
        </p:sp>
        <p:sp>
          <p:nvSpPr>
            <p:cNvPr id="35" name="Line 13"/>
            <p:cNvSpPr>
              <a:spLocks noChangeShapeType="1"/>
            </p:cNvSpPr>
            <p:nvPr/>
          </p:nvSpPr>
          <p:spPr bwMode="auto">
            <a:xfrm>
              <a:off x="3449634" y="6080158"/>
              <a:ext cx="936625" cy="0"/>
            </a:xfrm>
            <a:prstGeom prst="line">
              <a:avLst/>
            </a:prstGeom>
            <a:noFill/>
            <a:ln w="38100">
              <a:solidFill>
                <a:schemeClr val="tx1"/>
              </a:solidFill>
              <a:round/>
              <a:headEnd/>
              <a:tailEnd/>
            </a:ln>
            <a:effectLst/>
          </p:spPr>
          <p:txBody>
            <a:bodyPr/>
            <a:lstStyle/>
            <a:p>
              <a:endParaRPr lang="es-ES"/>
            </a:p>
          </p:txBody>
        </p:sp>
        <p:sp>
          <p:nvSpPr>
            <p:cNvPr id="36" name="Line 14"/>
            <p:cNvSpPr>
              <a:spLocks noChangeShapeType="1"/>
            </p:cNvSpPr>
            <p:nvPr/>
          </p:nvSpPr>
          <p:spPr bwMode="auto">
            <a:xfrm>
              <a:off x="5097443" y="6070620"/>
              <a:ext cx="936625" cy="0"/>
            </a:xfrm>
            <a:prstGeom prst="line">
              <a:avLst/>
            </a:prstGeom>
            <a:noFill/>
            <a:ln w="38100">
              <a:solidFill>
                <a:schemeClr val="tx1"/>
              </a:solidFill>
              <a:round/>
              <a:headEnd/>
              <a:tailEnd/>
            </a:ln>
            <a:effectLst/>
          </p:spPr>
          <p:txBody>
            <a:bodyPr/>
            <a:lstStyle/>
            <a:p>
              <a:endParaRPr lang="es-ES"/>
            </a:p>
          </p:txBody>
        </p:sp>
        <p:sp>
          <p:nvSpPr>
            <p:cNvPr id="37" name="Line 15"/>
            <p:cNvSpPr>
              <a:spLocks noChangeShapeType="1"/>
            </p:cNvSpPr>
            <p:nvPr/>
          </p:nvSpPr>
          <p:spPr bwMode="auto">
            <a:xfrm>
              <a:off x="5097443" y="4559320"/>
              <a:ext cx="936625" cy="0"/>
            </a:xfrm>
            <a:prstGeom prst="line">
              <a:avLst/>
            </a:prstGeom>
            <a:noFill/>
            <a:ln w="38100">
              <a:solidFill>
                <a:schemeClr val="tx1"/>
              </a:solidFill>
              <a:round/>
              <a:headEnd/>
              <a:tailEnd/>
            </a:ln>
            <a:effectLst/>
          </p:spPr>
          <p:txBody>
            <a:bodyPr/>
            <a:lstStyle/>
            <a:p>
              <a:endParaRPr lang="es-ES"/>
            </a:p>
          </p:txBody>
        </p:sp>
        <p:sp>
          <p:nvSpPr>
            <p:cNvPr id="38" name="Line 16"/>
            <p:cNvSpPr>
              <a:spLocks noChangeShapeType="1"/>
            </p:cNvSpPr>
            <p:nvPr/>
          </p:nvSpPr>
          <p:spPr bwMode="auto">
            <a:xfrm>
              <a:off x="5099031" y="4270395"/>
              <a:ext cx="0" cy="503238"/>
            </a:xfrm>
            <a:prstGeom prst="line">
              <a:avLst/>
            </a:prstGeom>
            <a:noFill/>
            <a:ln w="44450">
              <a:solidFill>
                <a:srgbClr val="C00000"/>
              </a:solidFill>
              <a:round/>
              <a:headEnd/>
              <a:tailEnd/>
            </a:ln>
            <a:effectLst/>
          </p:spPr>
          <p:txBody>
            <a:bodyPr/>
            <a:lstStyle/>
            <a:p>
              <a:endParaRPr lang="es-ES"/>
            </a:p>
          </p:txBody>
        </p:sp>
        <p:sp>
          <p:nvSpPr>
            <p:cNvPr id="39" name="Line 17"/>
            <p:cNvSpPr>
              <a:spLocks noChangeShapeType="1"/>
            </p:cNvSpPr>
            <p:nvPr/>
          </p:nvSpPr>
          <p:spPr bwMode="auto">
            <a:xfrm>
              <a:off x="4378306" y="4270395"/>
              <a:ext cx="0" cy="503238"/>
            </a:xfrm>
            <a:prstGeom prst="line">
              <a:avLst/>
            </a:prstGeom>
            <a:noFill/>
            <a:ln w="44450">
              <a:solidFill>
                <a:srgbClr val="C00000"/>
              </a:solidFill>
              <a:round/>
              <a:headEnd/>
              <a:tailEnd/>
            </a:ln>
            <a:effectLst/>
          </p:spPr>
          <p:txBody>
            <a:bodyPr/>
            <a:lstStyle/>
            <a:p>
              <a:endParaRPr lang="es-ES"/>
            </a:p>
          </p:txBody>
        </p:sp>
        <p:sp>
          <p:nvSpPr>
            <p:cNvPr id="40" name="Line 18"/>
            <p:cNvSpPr>
              <a:spLocks noChangeShapeType="1"/>
            </p:cNvSpPr>
            <p:nvPr/>
          </p:nvSpPr>
          <p:spPr bwMode="auto">
            <a:xfrm>
              <a:off x="4378306" y="5783282"/>
              <a:ext cx="0" cy="503238"/>
            </a:xfrm>
            <a:prstGeom prst="line">
              <a:avLst/>
            </a:prstGeom>
            <a:noFill/>
            <a:ln w="44450">
              <a:solidFill>
                <a:srgbClr val="C00000"/>
              </a:solidFill>
              <a:round/>
              <a:headEnd/>
              <a:tailEnd/>
            </a:ln>
            <a:effectLst/>
          </p:spPr>
          <p:txBody>
            <a:bodyPr/>
            <a:lstStyle/>
            <a:p>
              <a:endParaRPr lang="es-ES"/>
            </a:p>
          </p:txBody>
        </p:sp>
        <p:sp>
          <p:nvSpPr>
            <p:cNvPr id="41" name="Line 19"/>
            <p:cNvSpPr>
              <a:spLocks noChangeShapeType="1"/>
            </p:cNvSpPr>
            <p:nvPr/>
          </p:nvSpPr>
          <p:spPr bwMode="auto">
            <a:xfrm>
              <a:off x="5099031" y="5783282"/>
              <a:ext cx="0" cy="503238"/>
            </a:xfrm>
            <a:prstGeom prst="line">
              <a:avLst/>
            </a:prstGeom>
            <a:noFill/>
            <a:ln w="44450">
              <a:solidFill>
                <a:srgbClr val="C00000"/>
              </a:solidFill>
              <a:round/>
              <a:headEnd/>
              <a:tailEnd/>
            </a:ln>
            <a:effectLst/>
          </p:spPr>
          <p:txBody>
            <a:bodyPr/>
            <a:lstStyle/>
            <a:p>
              <a:endParaRPr lang="es-ES"/>
            </a:p>
          </p:txBody>
        </p:sp>
        <p:sp>
          <p:nvSpPr>
            <p:cNvPr id="42" name="Text Box 22"/>
            <p:cNvSpPr txBox="1">
              <a:spLocks noChangeArrowheads="1"/>
            </p:cNvSpPr>
            <p:nvPr/>
          </p:nvSpPr>
          <p:spPr bwMode="auto">
            <a:xfrm>
              <a:off x="1281094" y="4935692"/>
              <a:ext cx="500066" cy="707886"/>
            </a:xfrm>
            <a:prstGeom prst="rect">
              <a:avLst/>
            </a:prstGeom>
            <a:noFill/>
            <a:ln w="9525">
              <a:noFill/>
              <a:miter lim="800000"/>
              <a:headEnd/>
              <a:tailEnd/>
            </a:ln>
            <a:effectLst/>
          </p:spPr>
          <p:txBody>
            <a:bodyPr wrap="square">
              <a:spAutoFit/>
            </a:bodyPr>
            <a:lstStyle/>
            <a:p>
              <a:pPr>
                <a:spcBef>
                  <a:spcPct val="50000"/>
                </a:spcBef>
              </a:pPr>
              <a:r>
                <a:rPr lang="es-ES" sz="4000" b="1" dirty="0"/>
                <a:t>a</a:t>
              </a:r>
            </a:p>
          </p:txBody>
        </p:sp>
        <p:sp>
          <p:nvSpPr>
            <p:cNvPr id="43" name="Text Box 23"/>
            <p:cNvSpPr txBox="1">
              <a:spLocks noChangeArrowheads="1"/>
            </p:cNvSpPr>
            <p:nvPr/>
          </p:nvSpPr>
          <p:spPr bwMode="auto">
            <a:xfrm>
              <a:off x="7424762" y="4997247"/>
              <a:ext cx="647700" cy="646331"/>
            </a:xfrm>
            <a:prstGeom prst="rect">
              <a:avLst/>
            </a:prstGeom>
            <a:noFill/>
            <a:ln w="9525">
              <a:noFill/>
              <a:miter lim="800000"/>
              <a:headEnd/>
              <a:tailEnd/>
            </a:ln>
            <a:effectLst/>
          </p:spPr>
          <p:txBody>
            <a:bodyPr>
              <a:spAutoFit/>
            </a:bodyPr>
            <a:lstStyle/>
            <a:p>
              <a:pPr>
                <a:spcBef>
                  <a:spcPct val="50000"/>
                </a:spcBef>
              </a:pPr>
              <a:r>
                <a:rPr lang="es-ES" sz="3600" b="1" dirty="0"/>
                <a:t>b</a:t>
              </a:r>
            </a:p>
          </p:txBody>
        </p:sp>
        <p:sp>
          <p:nvSpPr>
            <p:cNvPr id="44" name="Text Box 24"/>
            <p:cNvSpPr txBox="1">
              <a:spLocks noChangeArrowheads="1"/>
            </p:cNvSpPr>
            <p:nvPr/>
          </p:nvSpPr>
          <p:spPr bwMode="auto">
            <a:xfrm>
              <a:off x="4424366" y="3714752"/>
              <a:ext cx="1143008" cy="707886"/>
            </a:xfrm>
            <a:prstGeom prst="rect">
              <a:avLst/>
            </a:prstGeom>
            <a:noFill/>
            <a:ln w="9525">
              <a:noFill/>
              <a:miter lim="800000"/>
              <a:headEnd/>
              <a:tailEnd/>
            </a:ln>
            <a:effectLst/>
          </p:spPr>
          <p:txBody>
            <a:bodyPr wrap="square">
              <a:spAutoFit/>
            </a:bodyPr>
            <a:lstStyle/>
            <a:p>
              <a:pPr>
                <a:spcBef>
                  <a:spcPct val="50000"/>
                </a:spcBef>
              </a:pPr>
              <a:r>
                <a:rPr lang="es-ES" sz="4000" b="1" dirty="0"/>
                <a:t>c</a:t>
              </a:r>
              <a:r>
                <a:rPr lang="es-ES" sz="4000" b="1" baseline="-25000" dirty="0"/>
                <a:t>1</a:t>
              </a:r>
              <a:endParaRPr lang="es-ES" sz="4000" b="1" dirty="0"/>
            </a:p>
          </p:txBody>
        </p:sp>
        <p:sp>
          <p:nvSpPr>
            <p:cNvPr id="45" name="Text Box 25"/>
            <p:cNvSpPr txBox="1">
              <a:spLocks noChangeArrowheads="1"/>
            </p:cNvSpPr>
            <p:nvPr/>
          </p:nvSpPr>
          <p:spPr bwMode="auto">
            <a:xfrm>
              <a:off x="4424366" y="5286388"/>
              <a:ext cx="1000132" cy="769441"/>
            </a:xfrm>
            <a:prstGeom prst="rect">
              <a:avLst/>
            </a:prstGeom>
            <a:noFill/>
            <a:ln w="9525">
              <a:noFill/>
              <a:miter lim="800000"/>
              <a:headEnd/>
              <a:tailEnd/>
            </a:ln>
            <a:effectLst/>
          </p:spPr>
          <p:txBody>
            <a:bodyPr wrap="square">
              <a:spAutoFit/>
            </a:bodyPr>
            <a:lstStyle/>
            <a:p>
              <a:pPr>
                <a:spcBef>
                  <a:spcPct val="50000"/>
                </a:spcBef>
              </a:pPr>
              <a:r>
                <a:rPr lang="es-ES" sz="4400" b="1" dirty="0"/>
                <a:t>c</a:t>
              </a:r>
              <a:r>
                <a:rPr lang="es-ES" sz="4400" b="1" baseline="-25000" dirty="0"/>
                <a:t>2</a:t>
              </a:r>
              <a:endParaRPr lang="es-ES" sz="4400" b="1" dirty="0"/>
            </a:p>
          </p:txBody>
        </p:sp>
        <p:sp>
          <p:nvSpPr>
            <p:cNvPr id="46" name="Text Box 26"/>
            <p:cNvSpPr txBox="1">
              <a:spLocks noChangeArrowheads="1"/>
            </p:cNvSpPr>
            <p:nvPr/>
          </p:nvSpPr>
          <p:spPr bwMode="auto">
            <a:xfrm>
              <a:off x="4665643" y="4775220"/>
              <a:ext cx="504825" cy="366713"/>
            </a:xfrm>
            <a:prstGeom prst="rect">
              <a:avLst/>
            </a:prstGeom>
            <a:noFill/>
            <a:ln w="9525">
              <a:noFill/>
              <a:miter lim="800000"/>
              <a:headEnd/>
              <a:tailEnd/>
            </a:ln>
            <a:effectLst/>
          </p:spPr>
          <p:txBody>
            <a:bodyPr>
              <a:spAutoFit/>
            </a:bodyPr>
            <a:lstStyle/>
            <a:p>
              <a:pPr>
                <a:spcBef>
                  <a:spcPct val="50000"/>
                </a:spcBef>
              </a:pPr>
              <a:endParaRPr lang="es-ES"/>
            </a:p>
          </p:txBody>
        </p:sp>
        <p:sp>
          <p:nvSpPr>
            <p:cNvPr id="47" name="Text Box 27"/>
            <p:cNvSpPr txBox="1">
              <a:spLocks noChangeArrowheads="1"/>
            </p:cNvSpPr>
            <p:nvPr/>
          </p:nvSpPr>
          <p:spPr bwMode="auto">
            <a:xfrm>
              <a:off x="4408490" y="4429132"/>
              <a:ext cx="865188" cy="646331"/>
            </a:xfrm>
            <a:prstGeom prst="rect">
              <a:avLst/>
            </a:prstGeom>
            <a:noFill/>
            <a:ln w="9525">
              <a:noFill/>
              <a:miter lim="800000"/>
              <a:headEnd/>
              <a:tailEnd/>
            </a:ln>
            <a:effectLst/>
          </p:spPr>
          <p:txBody>
            <a:bodyPr>
              <a:spAutoFit/>
            </a:bodyPr>
            <a:lstStyle/>
            <a:p>
              <a:pPr>
                <a:spcBef>
                  <a:spcPct val="50000"/>
                </a:spcBef>
              </a:pPr>
              <a:r>
                <a:rPr lang="es-ES" sz="3600" b="1" dirty="0"/>
                <a:t>q</a:t>
              </a:r>
              <a:r>
                <a:rPr lang="es-ES" sz="3600" b="1" baseline="-25000" dirty="0"/>
                <a:t>1</a:t>
              </a:r>
              <a:endParaRPr lang="es-ES" sz="3600" b="1" dirty="0"/>
            </a:p>
          </p:txBody>
        </p:sp>
        <p:sp>
          <p:nvSpPr>
            <p:cNvPr id="48" name="Text Box 28"/>
            <p:cNvSpPr txBox="1">
              <a:spLocks noChangeArrowheads="1"/>
            </p:cNvSpPr>
            <p:nvPr/>
          </p:nvSpPr>
          <p:spPr bwMode="auto">
            <a:xfrm>
              <a:off x="4141768" y="5441970"/>
              <a:ext cx="452438" cy="366713"/>
            </a:xfrm>
            <a:prstGeom prst="rect">
              <a:avLst/>
            </a:prstGeom>
            <a:noFill/>
            <a:ln w="9525">
              <a:noFill/>
              <a:miter lim="800000"/>
              <a:headEnd/>
              <a:tailEnd/>
            </a:ln>
            <a:effectLst/>
          </p:spPr>
          <p:txBody>
            <a:bodyPr>
              <a:spAutoFit/>
            </a:bodyPr>
            <a:lstStyle/>
            <a:p>
              <a:endParaRPr lang="es-ES"/>
            </a:p>
          </p:txBody>
        </p:sp>
        <p:sp>
          <p:nvSpPr>
            <p:cNvPr id="49" name="Text Box 29"/>
            <p:cNvSpPr txBox="1">
              <a:spLocks noChangeArrowheads="1"/>
            </p:cNvSpPr>
            <p:nvPr/>
          </p:nvSpPr>
          <p:spPr bwMode="auto">
            <a:xfrm>
              <a:off x="4424366" y="6000768"/>
              <a:ext cx="785818" cy="584775"/>
            </a:xfrm>
            <a:prstGeom prst="rect">
              <a:avLst/>
            </a:prstGeom>
            <a:noFill/>
            <a:ln w="9525">
              <a:noFill/>
              <a:miter lim="800000"/>
              <a:headEnd/>
              <a:tailEnd/>
            </a:ln>
            <a:effectLst/>
          </p:spPr>
          <p:txBody>
            <a:bodyPr wrap="square">
              <a:spAutoFit/>
            </a:bodyPr>
            <a:lstStyle/>
            <a:p>
              <a:pPr>
                <a:spcBef>
                  <a:spcPct val="50000"/>
                </a:spcBef>
              </a:pPr>
              <a:r>
                <a:rPr lang="es-ES" sz="3200" b="1" dirty="0"/>
                <a:t>q</a:t>
              </a:r>
              <a:r>
                <a:rPr lang="es-ES" sz="3200" b="1" baseline="-25000" dirty="0"/>
                <a:t>2</a:t>
              </a:r>
              <a:endParaRPr lang="es-ES" sz="3200" b="1" dirty="0"/>
            </a:p>
          </p:txBody>
        </p:sp>
        <p:cxnSp>
          <p:nvCxnSpPr>
            <p:cNvPr id="50" name="49 Conector recto"/>
            <p:cNvCxnSpPr/>
            <p:nvPr/>
          </p:nvCxnSpPr>
          <p:spPr>
            <a:xfrm>
              <a:off x="2924168" y="5331028"/>
              <a:ext cx="50006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AutoShape 40"/>
            <p:cNvCxnSpPr>
              <a:cxnSpLocks noChangeShapeType="1"/>
            </p:cNvCxnSpPr>
            <p:nvPr/>
          </p:nvCxnSpPr>
          <p:spPr bwMode="auto">
            <a:xfrm flipV="1">
              <a:off x="2612484" y="5072399"/>
              <a:ext cx="212107" cy="222809"/>
            </a:xfrm>
            <a:prstGeom prst="straightConnector1">
              <a:avLst/>
            </a:prstGeom>
            <a:noFill/>
            <a:ln w="38100">
              <a:solidFill>
                <a:schemeClr val="tx1"/>
              </a:solidFill>
              <a:round/>
              <a:headEnd/>
              <a:tailEnd/>
            </a:ln>
          </p:spPr>
        </p:cxnSp>
        <p:sp>
          <p:nvSpPr>
            <p:cNvPr id="52" name="Oval 42"/>
            <p:cNvSpPr>
              <a:spLocks noChangeArrowheads="1"/>
            </p:cNvSpPr>
            <p:nvPr/>
          </p:nvSpPr>
          <p:spPr bwMode="auto">
            <a:xfrm>
              <a:off x="2736319" y="4857760"/>
              <a:ext cx="259287" cy="25777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s-ES"/>
            </a:p>
          </p:txBody>
        </p:sp>
        <p:sp>
          <p:nvSpPr>
            <p:cNvPr id="53" name="Oval 44"/>
            <p:cNvSpPr>
              <a:spLocks noChangeArrowheads="1"/>
            </p:cNvSpPr>
            <p:nvPr/>
          </p:nvSpPr>
          <p:spPr bwMode="auto">
            <a:xfrm>
              <a:off x="1709722" y="5044094"/>
              <a:ext cx="428628" cy="428628"/>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4" name="Freeform 45"/>
            <p:cNvSpPr>
              <a:spLocks/>
            </p:cNvSpPr>
            <p:nvPr/>
          </p:nvSpPr>
          <p:spPr bwMode="auto">
            <a:xfrm flipV="1">
              <a:off x="1801798" y="5166332"/>
              <a:ext cx="303296" cy="213893"/>
            </a:xfrm>
            <a:custGeom>
              <a:avLst/>
              <a:gdLst/>
              <a:ahLst/>
              <a:cxnLst>
                <a:cxn ang="0">
                  <a:pos x="0" y="182"/>
                </a:cxn>
                <a:cxn ang="0">
                  <a:pos x="50" y="3"/>
                </a:cxn>
                <a:cxn ang="0">
                  <a:pos x="169" y="162"/>
                </a:cxn>
                <a:cxn ang="0">
                  <a:pos x="289" y="3"/>
                </a:cxn>
              </a:cxnLst>
              <a:rect l="0" t="0" r="r" b="b"/>
              <a:pathLst>
                <a:path w="289" h="182">
                  <a:moveTo>
                    <a:pt x="0" y="182"/>
                  </a:moveTo>
                  <a:cubicBezTo>
                    <a:pt x="11" y="94"/>
                    <a:pt x="22" y="6"/>
                    <a:pt x="50" y="3"/>
                  </a:cubicBezTo>
                  <a:cubicBezTo>
                    <a:pt x="78" y="0"/>
                    <a:pt x="129" y="162"/>
                    <a:pt x="169" y="162"/>
                  </a:cubicBezTo>
                  <a:cubicBezTo>
                    <a:pt x="209" y="162"/>
                    <a:pt x="249" y="82"/>
                    <a:pt x="289" y="3"/>
                  </a:cubicBezTo>
                </a:path>
              </a:pathLst>
            </a:custGeom>
            <a:ln>
              <a:headEnd/>
              <a:tailEn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s-ES" b="1" dirty="0"/>
            </a:p>
          </p:txBody>
        </p:sp>
        <p:cxnSp>
          <p:nvCxnSpPr>
            <p:cNvPr id="55" name="AutoShape 49"/>
            <p:cNvCxnSpPr>
              <a:cxnSpLocks noChangeShapeType="1"/>
            </p:cNvCxnSpPr>
            <p:nvPr/>
          </p:nvCxnSpPr>
          <p:spPr bwMode="auto">
            <a:xfrm>
              <a:off x="3021006" y="5337188"/>
              <a:ext cx="309269" cy="0"/>
            </a:xfrm>
            <a:prstGeom prst="straightConnector1">
              <a:avLst/>
            </a:prstGeom>
            <a:noFill/>
            <a:ln w="57150">
              <a:solidFill>
                <a:srgbClr val="C00000"/>
              </a:solidFill>
              <a:round/>
              <a:headEnd/>
              <a:tailEnd type="stealth"/>
            </a:ln>
          </p:spPr>
        </p:cxnSp>
        <p:sp>
          <p:nvSpPr>
            <p:cNvPr id="56" name="Arc 50"/>
            <p:cNvSpPr>
              <a:spLocks/>
            </p:cNvSpPr>
            <p:nvPr/>
          </p:nvSpPr>
          <p:spPr bwMode="auto">
            <a:xfrm rot="18958704">
              <a:off x="1954069" y="5265946"/>
              <a:ext cx="954480" cy="472279"/>
            </a:xfrm>
            <a:custGeom>
              <a:avLst/>
              <a:gdLst>
                <a:gd name="G0" fmla="+- 0 0 0"/>
                <a:gd name="G1" fmla="+- 11161 0 0"/>
                <a:gd name="G2" fmla="+- 21600 0 0"/>
                <a:gd name="T0" fmla="*/ 18493 w 21600"/>
                <a:gd name="T1" fmla="*/ 0 h 11161"/>
                <a:gd name="T2" fmla="*/ 21600 w 21600"/>
                <a:gd name="T3" fmla="*/ 11161 h 11161"/>
                <a:gd name="T4" fmla="*/ 0 w 21600"/>
                <a:gd name="T5" fmla="*/ 11161 h 11161"/>
              </a:gdLst>
              <a:ahLst/>
              <a:cxnLst>
                <a:cxn ang="0">
                  <a:pos x="T0" y="T1"/>
                </a:cxn>
                <a:cxn ang="0">
                  <a:pos x="T2" y="T3"/>
                </a:cxn>
                <a:cxn ang="0">
                  <a:pos x="T4" y="T5"/>
                </a:cxn>
              </a:cxnLst>
              <a:rect l="0" t="0" r="r" b="b"/>
              <a:pathLst>
                <a:path w="21600" h="11161" fill="none" extrusionOk="0">
                  <a:moveTo>
                    <a:pt x="18493" y="-1"/>
                  </a:moveTo>
                  <a:cubicBezTo>
                    <a:pt x="20525" y="3367"/>
                    <a:pt x="21600" y="7227"/>
                    <a:pt x="21600" y="11161"/>
                  </a:cubicBezTo>
                </a:path>
                <a:path w="21600" h="11161" stroke="0" extrusionOk="0">
                  <a:moveTo>
                    <a:pt x="18493" y="-1"/>
                  </a:moveTo>
                  <a:cubicBezTo>
                    <a:pt x="20525" y="3367"/>
                    <a:pt x="21600" y="7227"/>
                    <a:pt x="21600" y="11161"/>
                  </a:cubicBezTo>
                  <a:lnTo>
                    <a:pt x="0" y="11161"/>
                  </a:lnTo>
                  <a:close/>
                </a:path>
              </a:pathLst>
            </a:custGeom>
            <a:noFill/>
            <a:ln w="41275">
              <a:solidFill>
                <a:srgbClr val="FF0000"/>
              </a:solidFill>
              <a:round/>
              <a:headEnd/>
              <a:tailEnd type="stealth" w="med" len="med"/>
            </a:ln>
          </p:spPr>
          <p:txBody>
            <a:bodyPr vert="horz" wrap="square" lIns="91440" tIns="45720" rIns="91440" bIns="45720" numCol="1" anchor="t" anchorCtr="0" compatLnSpc="1">
              <a:prstTxWarp prst="textNoShape">
                <a:avLst/>
              </a:prstTxWarp>
            </a:bodyPr>
            <a:lstStyle/>
            <a:p>
              <a:endParaRPr lang="es-ES" dirty="0">
                <a:solidFill>
                  <a:srgbClr val="C00000"/>
                </a:solidFill>
              </a:endParaRPr>
            </a:p>
          </p:txBody>
        </p:sp>
        <p:cxnSp>
          <p:nvCxnSpPr>
            <p:cNvPr id="57" name="56 Conector recto"/>
            <p:cNvCxnSpPr/>
            <p:nvPr/>
          </p:nvCxnSpPr>
          <p:spPr>
            <a:xfrm>
              <a:off x="2117712" y="5279046"/>
              <a:ext cx="50006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42"/>
            <p:cNvSpPr>
              <a:spLocks noChangeArrowheads="1"/>
            </p:cNvSpPr>
            <p:nvPr/>
          </p:nvSpPr>
          <p:spPr bwMode="auto">
            <a:xfrm flipV="1">
              <a:off x="3352796" y="5214950"/>
              <a:ext cx="214313" cy="214314"/>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s-ES"/>
            </a:p>
          </p:txBody>
        </p:sp>
        <p:sp>
          <p:nvSpPr>
            <p:cNvPr id="59" name="Oval 42"/>
            <p:cNvSpPr>
              <a:spLocks noChangeArrowheads="1"/>
            </p:cNvSpPr>
            <p:nvPr/>
          </p:nvSpPr>
          <p:spPr bwMode="auto">
            <a:xfrm flipV="1">
              <a:off x="5929326" y="5265750"/>
              <a:ext cx="214313" cy="214314"/>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s-ES"/>
            </a:p>
          </p:txBody>
        </p:sp>
        <p:cxnSp>
          <p:nvCxnSpPr>
            <p:cNvPr id="60" name="AutoShape 49"/>
            <p:cNvCxnSpPr>
              <a:cxnSpLocks noChangeShapeType="1"/>
            </p:cNvCxnSpPr>
            <p:nvPr/>
          </p:nvCxnSpPr>
          <p:spPr bwMode="auto">
            <a:xfrm>
              <a:off x="6329675" y="5357826"/>
              <a:ext cx="309269" cy="0"/>
            </a:xfrm>
            <a:prstGeom prst="straightConnector1">
              <a:avLst/>
            </a:prstGeom>
            <a:noFill/>
            <a:ln w="57150">
              <a:solidFill>
                <a:srgbClr val="C00000"/>
              </a:solidFill>
              <a:round/>
              <a:headEnd/>
              <a:tailEnd type="stealth"/>
            </a:ln>
          </p:spPr>
        </p:cxnSp>
        <p:cxnSp>
          <p:nvCxnSpPr>
            <p:cNvPr id="61" name="AutoShape 49"/>
            <p:cNvCxnSpPr>
              <a:cxnSpLocks noChangeShapeType="1"/>
            </p:cNvCxnSpPr>
            <p:nvPr/>
          </p:nvCxnSpPr>
          <p:spPr bwMode="auto">
            <a:xfrm>
              <a:off x="3686469" y="4572008"/>
              <a:ext cx="309269" cy="0"/>
            </a:xfrm>
            <a:prstGeom prst="straightConnector1">
              <a:avLst/>
            </a:prstGeom>
            <a:noFill/>
            <a:ln w="57150">
              <a:solidFill>
                <a:srgbClr val="C00000"/>
              </a:solidFill>
              <a:round/>
              <a:headEnd/>
              <a:tailEnd type="stealth"/>
            </a:ln>
          </p:spPr>
        </p:cxnSp>
        <p:cxnSp>
          <p:nvCxnSpPr>
            <p:cNvPr id="62" name="AutoShape 49"/>
            <p:cNvCxnSpPr>
              <a:cxnSpLocks noChangeShapeType="1"/>
            </p:cNvCxnSpPr>
            <p:nvPr/>
          </p:nvCxnSpPr>
          <p:spPr bwMode="auto">
            <a:xfrm>
              <a:off x="3686469" y="6076968"/>
              <a:ext cx="309269" cy="0"/>
            </a:xfrm>
            <a:prstGeom prst="straightConnector1">
              <a:avLst/>
            </a:prstGeom>
            <a:noFill/>
            <a:ln w="57150">
              <a:solidFill>
                <a:srgbClr val="C00000"/>
              </a:solidFill>
              <a:round/>
              <a:headEnd/>
              <a:tailEnd type="stealth"/>
            </a:ln>
          </p:spPr>
        </p:cxnSp>
        <p:cxnSp>
          <p:nvCxnSpPr>
            <p:cNvPr id="63" name="AutoShape 49"/>
            <p:cNvCxnSpPr>
              <a:cxnSpLocks noChangeShapeType="1"/>
            </p:cNvCxnSpPr>
            <p:nvPr/>
          </p:nvCxnSpPr>
          <p:spPr bwMode="auto">
            <a:xfrm>
              <a:off x="5400981" y="6072206"/>
              <a:ext cx="309269" cy="0"/>
            </a:xfrm>
            <a:prstGeom prst="straightConnector1">
              <a:avLst/>
            </a:prstGeom>
            <a:noFill/>
            <a:ln w="57150">
              <a:solidFill>
                <a:srgbClr val="C00000"/>
              </a:solidFill>
              <a:round/>
              <a:headEnd/>
              <a:tailEnd type="stealth"/>
            </a:ln>
          </p:spPr>
        </p:cxnSp>
        <p:cxnSp>
          <p:nvCxnSpPr>
            <p:cNvPr id="64" name="AutoShape 49"/>
            <p:cNvCxnSpPr>
              <a:cxnSpLocks noChangeShapeType="1"/>
            </p:cNvCxnSpPr>
            <p:nvPr/>
          </p:nvCxnSpPr>
          <p:spPr bwMode="auto">
            <a:xfrm>
              <a:off x="5400981" y="4572008"/>
              <a:ext cx="309269" cy="0"/>
            </a:xfrm>
            <a:prstGeom prst="straightConnector1">
              <a:avLst/>
            </a:prstGeom>
            <a:noFill/>
            <a:ln w="57150">
              <a:solidFill>
                <a:srgbClr val="C00000"/>
              </a:solidFill>
              <a:round/>
              <a:headEnd/>
              <a:tailEnd type="stealth"/>
            </a:ln>
          </p:spPr>
        </p:cxnSp>
        <p:cxnSp>
          <p:nvCxnSpPr>
            <p:cNvPr id="65" name="64 Conector recto de flecha"/>
            <p:cNvCxnSpPr/>
            <p:nvPr/>
          </p:nvCxnSpPr>
          <p:spPr>
            <a:xfrm rot="5400000" flipH="1" flipV="1">
              <a:off x="3134514" y="4831566"/>
              <a:ext cx="571504" cy="1588"/>
            </a:xfrm>
            <a:prstGeom prst="straightConnector1">
              <a:avLst/>
            </a:prstGeom>
            <a:ln w="508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p:nvPr/>
          </p:nvCxnSpPr>
          <p:spPr>
            <a:xfrm rot="5400000">
              <a:off x="3139276" y="5785660"/>
              <a:ext cx="571504" cy="1588"/>
            </a:xfrm>
            <a:prstGeom prst="straightConnector1">
              <a:avLst/>
            </a:prstGeom>
            <a:ln w="508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rot="5400000" flipH="1" flipV="1">
              <a:off x="5757082" y="5801536"/>
              <a:ext cx="571504" cy="1588"/>
            </a:xfrm>
            <a:prstGeom prst="straightConnector1">
              <a:avLst/>
            </a:prstGeom>
            <a:ln w="508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68" name="67 Conector recto de flecha"/>
            <p:cNvCxnSpPr/>
            <p:nvPr/>
          </p:nvCxnSpPr>
          <p:spPr>
            <a:xfrm rot="5400000">
              <a:off x="5757082" y="4831566"/>
              <a:ext cx="571504" cy="1588"/>
            </a:xfrm>
            <a:prstGeom prst="straightConnector1">
              <a:avLst/>
            </a:prstGeom>
            <a:ln w="50800">
              <a:solidFill>
                <a:srgbClr val="FF0000"/>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69" name="68 Objeto"/>
            <p:cNvGraphicFramePr>
              <a:graphicFrameLocks noChangeAspect="1"/>
            </p:cNvGraphicFramePr>
            <p:nvPr/>
          </p:nvGraphicFramePr>
          <p:xfrm>
            <a:off x="2924168" y="4714884"/>
            <a:ext cx="428628" cy="502755"/>
          </p:xfrm>
          <a:graphic>
            <a:graphicData uri="http://schemas.openxmlformats.org/presentationml/2006/ole">
              <mc:AlternateContent xmlns:mc="http://schemas.openxmlformats.org/markup-compatibility/2006">
                <mc:Choice xmlns:v="urn:schemas-microsoft-com:vml" Requires="v">
                  <p:oleObj spid="_x0000_s20638" name="Ecuación" r:id="rId3" imgW="126720" imgH="164880" progId="Equation.3">
                    <p:embed/>
                  </p:oleObj>
                </mc:Choice>
                <mc:Fallback>
                  <p:oleObj name="Ecuación" r:id="rId3" imgW="12672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168" y="4714884"/>
                          <a:ext cx="428628" cy="5027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 name="Object 54"/>
            <p:cNvGraphicFramePr>
              <a:graphicFrameLocks noChangeAspect="1"/>
            </p:cNvGraphicFramePr>
            <p:nvPr/>
          </p:nvGraphicFramePr>
          <p:xfrm>
            <a:off x="3562348" y="4852998"/>
            <a:ext cx="547676" cy="807102"/>
          </p:xfrm>
          <a:graphic>
            <a:graphicData uri="http://schemas.openxmlformats.org/presentationml/2006/ole">
              <mc:AlternateContent xmlns:mc="http://schemas.openxmlformats.org/markup-compatibility/2006">
                <mc:Choice xmlns:v="urn:schemas-microsoft-com:vml" Requires="v">
                  <p:oleObj spid="_x0000_s20639" name="Ecuación" r:id="rId5" imgW="241200" imgH="393480" progId="Equation.3">
                    <p:embed/>
                  </p:oleObj>
                </mc:Choice>
                <mc:Fallback>
                  <p:oleObj name="Ecuación" r:id="rId5" imgW="24120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2348" y="4852998"/>
                          <a:ext cx="547676" cy="8071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Object 55"/>
            <p:cNvGraphicFramePr>
              <a:graphicFrameLocks noChangeAspect="1"/>
            </p:cNvGraphicFramePr>
            <p:nvPr/>
          </p:nvGraphicFramePr>
          <p:xfrm>
            <a:off x="5353060" y="4954598"/>
            <a:ext cx="547688" cy="806450"/>
          </p:xfrm>
          <a:graphic>
            <a:graphicData uri="http://schemas.openxmlformats.org/presentationml/2006/ole">
              <mc:AlternateContent xmlns:mc="http://schemas.openxmlformats.org/markup-compatibility/2006">
                <mc:Choice xmlns:v="urn:schemas-microsoft-com:vml" Requires="v">
                  <p:oleObj spid="_x0000_s20640" name="Ecuación" r:id="rId7" imgW="241200" imgH="393480" progId="Equation.3">
                    <p:embed/>
                  </p:oleObj>
                </mc:Choice>
                <mc:Fallback>
                  <p:oleObj name="Ecuación" r:id="rId7" imgW="24120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3060" y="4954598"/>
                          <a:ext cx="547688"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Object 56"/>
            <p:cNvGraphicFramePr>
              <a:graphicFrameLocks noChangeAspect="1"/>
            </p:cNvGraphicFramePr>
            <p:nvPr/>
          </p:nvGraphicFramePr>
          <p:xfrm>
            <a:off x="6235719" y="4806960"/>
            <a:ext cx="428625" cy="503238"/>
          </p:xfrm>
          <a:graphic>
            <a:graphicData uri="http://schemas.openxmlformats.org/presentationml/2006/ole">
              <mc:AlternateContent xmlns:mc="http://schemas.openxmlformats.org/markup-compatibility/2006">
                <mc:Choice xmlns:v="urn:schemas-microsoft-com:vml" Requires="v">
                  <p:oleObj spid="_x0000_s20641" name="Ecuación" r:id="rId8" imgW="126720" imgH="164880" progId="Equation.3">
                    <p:embed/>
                  </p:oleObj>
                </mc:Choice>
                <mc:Fallback>
                  <p:oleObj name="Ecuación" r:id="rId8" imgW="12672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719" y="4806960"/>
                          <a:ext cx="42862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73 Grupo"/>
          <p:cNvGrpSpPr/>
          <p:nvPr/>
        </p:nvGrpSpPr>
        <p:grpSpPr>
          <a:xfrm>
            <a:off x="5138714" y="5500678"/>
            <a:ext cx="4005286" cy="1357322"/>
            <a:chOff x="1071538" y="2928934"/>
            <a:chExt cx="4005286" cy="1357322"/>
          </a:xfrm>
        </p:grpSpPr>
        <p:cxnSp>
          <p:nvCxnSpPr>
            <p:cNvPr id="75" name="74 Conector recto"/>
            <p:cNvCxnSpPr/>
            <p:nvPr/>
          </p:nvCxnSpPr>
          <p:spPr>
            <a:xfrm>
              <a:off x="2719374" y="3571876"/>
              <a:ext cx="642942"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75 Conector recto"/>
            <p:cNvCxnSpPr/>
            <p:nvPr/>
          </p:nvCxnSpPr>
          <p:spPr>
            <a:xfrm>
              <a:off x="3786182" y="3571876"/>
              <a:ext cx="642942"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Line 18"/>
            <p:cNvSpPr>
              <a:spLocks noChangeShapeType="1"/>
            </p:cNvSpPr>
            <p:nvPr/>
          </p:nvSpPr>
          <p:spPr bwMode="auto">
            <a:xfrm>
              <a:off x="3352792" y="3281362"/>
              <a:ext cx="0" cy="503238"/>
            </a:xfrm>
            <a:prstGeom prst="line">
              <a:avLst/>
            </a:prstGeom>
            <a:noFill/>
            <a:ln w="44450">
              <a:solidFill>
                <a:srgbClr val="C00000"/>
              </a:solidFill>
              <a:round/>
              <a:headEnd/>
              <a:tailEnd/>
            </a:ln>
            <a:effectLst/>
          </p:spPr>
          <p:txBody>
            <a:bodyPr/>
            <a:lstStyle/>
            <a:p>
              <a:endParaRPr lang="es-ES"/>
            </a:p>
          </p:txBody>
        </p:sp>
        <p:sp>
          <p:nvSpPr>
            <p:cNvPr id="78" name="Line 19"/>
            <p:cNvSpPr>
              <a:spLocks noChangeShapeType="1"/>
            </p:cNvSpPr>
            <p:nvPr/>
          </p:nvSpPr>
          <p:spPr bwMode="auto">
            <a:xfrm>
              <a:off x="3786182" y="3286124"/>
              <a:ext cx="0" cy="503238"/>
            </a:xfrm>
            <a:prstGeom prst="line">
              <a:avLst/>
            </a:prstGeom>
            <a:noFill/>
            <a:ln w="44450">
              <a:solidFill>
                <a:srgbClr val="C00000"/>
              </a:solidFill>
              <a:round/>
              <a:headEnd/>
              <a:tailEnd/>
            </a:ln>
            <a:effectLst/>
          </p:spPr>
          <p:txBody>
            <a:bodyPr/>
            <a:lstStyle/>
            <a:p>
              <a:endParaRPr lang="es-ES"/>
            </a:p>
          </p:txBody>
        </p:sp>
        <p:sp>
          <p:nvSpPr>
            <p:cNvPr id="79" name="Text Box 22"/>
            <p:cNvSpPr txBox="1">
              <a:spLocks noChangeArrowheads="1"/>
            </p:cNvSpPr>
            <p:nvPr/>
          </p:nvSpPr>
          <p:spPr bwMode="auto">
            <a:xfrm>
              <a:off x="1071538" y="3143248"/>
              <a:ext cx="500066" cy="707886"/>
            </a:xfrm>
            <a:prstGeom prst="rect">
              <a:avLst/>
            </a:prstGeom>
            <a:noFill/>
            <a:ln w="9525">
              <a:noFill/>
              <a:miter lim="800000"/>
              <a:headEnd/>
              <a:tailEnd/>
            </a:ln>
            <a:effectLst/>
          </p:spPr>
          <p:txBody>
            <a:bodyPr wrap="square">
              <a:spAutoFit/>
            </a:bodyPr>
            <a:lstStyle/>
            <a:p>
              <a:pPr>
                <a:spcBef>
                  <a:spcPct val="50000"/>
                </a:spcBef>
              </a:pPr>
              <a:r>
                <a:rPr lang="es-ES" sz="4000" b="1" dirty="0"/>
                <a:t>a</a:t>
              </a:r>
            </a:p>
          </p:txBody>
        </p:sp>
        <p:sp>
          <p:nvSpPr>
            <p:cNvPr id="80" name="Text Box 23"/>
            <p:cNvSpPr txBox="1">
              <a:spLocks noChangeArrowheads="1"/>
            </p:cNvSpPr>
            <p:nvPr/>
          </p:nvSpPr>
          <p:spPr bwMode="auto">
            <a:xfrm>
              <a:off x="4429124" y="3286124"/>
              <a:ext cx="647700" cy="646331"/>
            </a:xfrm>
            <a:prstGeom prst="rect">
              <a:avLst/>
            </a:prstGeom>
            <a:noFill/>
            <a:ln w="9525">
              <a:noFill/>
              <a:miter lim="800000"/>
              <a:headEnd/>
              <a:tailEnd/>
            </a:ln>
            <a:effectLst/>
          </p:spPr>
          <p:txBody>
            <a:bodyPr>
              <a:spAutoFit/>
            </a:bodyPr>
            <a:lstStyle/>
            <a:p>
              <a:pPr>
                <a:spcBef>
                  <a:spcPct val="50000"/>
                </a:spcBef>
              </a:pPr>
              <a:r>
                <a:rPr lang="es-ES" sz="3600" b="1" dirty="0"/>
                <a:t>b</a:t>
              </a:r>
            </a:p>
          </p:txBody>
        </p:sp>
        <p:sp>
          <p:nvSpPr>
            <p:cNvPr id="81" name="Text Box 25"/>
            <p:cNvSpPr txBox="1">
              <a:spLocks noChangeArrowheads="1"/>
            </p:cNvSpPr>
            <p:nvPr/>
          </p:nvSpPr>
          <p:spPr bwMode="auto">
            <a:xfrm>
              <a:off x="3286116" y="3516815"/>
              <a:ext cx="1571636" cy="769441"/>
            </a:xfrm>
            <a:prstGeom prst="rect">
              <a:avLst/>
            </a:prstGeom>
            <a:noFill/>
            <a:ln w="9525">
              <a:noFill/>
              <a:miter lim="800000"/>
              <a:headEnd/>
              <a:tailEnd/>
            </a:ln>
            <a:effectLst/>
          </p:spPr>
          <p:txBody>
            <a:bodyPr wrap="square">
              <a:spAutoFit/>
            </a:bodyPr>
            <a:lstStyle/>
            <a:p>
              <a:pPr>
                <a:spcBef>
                  <a:spcPct val="50000"/>
                </a:spcBef>
              </a:pPr>
              <a:r>
                <a:rPr lang="es-ES" sz="4400" b="1" dirty="0" err="1"/>
                <a:t>c</a:t>
              </a:r>
              <a:r>
                <a:rPr lang="es-ES" sz="2000" b="1" dirty="0" err="1"/>
                <a:t>eq</a:t>
              </a:r>
              <a:endParaRPr lang="es-ES" sz="4400" b="1" dirty="0"/>
            </a:p>
          </p:txBody>
        </p:sp>
        <p:cxnSp>
          <p:nvCxnSpPr>
            <p:cNvPr id="82" name="AutoShape 40"/>
            <p:cNvCxnSpPr>
              <a:cxnSpLocks noChangeShapeType="1"/>
            </p:cNvCxnSpPr>
            <p:nvPr/>
          </p:nvCxnSpPr>
          <p:spPr bwMode="auto">
            <a:xfrm flipV="1">
              <a:off x="2474366" y="3355118"/>
              <a:ext cx="212107" cy="222809"/>
            </a:xfrm>
            <a:prstGeom prst="straightConnector1">
              <a:avLst/>
            </a:prstGeom>
            <a:noFill/>
            <a:ln w="38100">
              <a:solidFill>
                <a:schemeClr val="tx1"/>
              </a:solidFill>
              <a:round/>
              <a:headEnd/>
              <a:tailEnd/>
            </a:ln>
          </p:spPr>
        </p:cxnSp>
        <p:sp>
          <p:nvSpPr>
            <p:cNvPr id="83" name="Oval 42"/>
            <p:cNvSpPr>
              <a:spLocks noChangeArrowheads="1"/>
            </p:cNvSpPr>
            <p:nvPr/>
          </p:nvSpPr>
          <p:spPr bwMode="auto">
            <a:xfrm>
              <a:off x="2598201" y="3140479"/>
              <a:ext cx="259287" cy="25777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s-ES"/>
            </a:p>
          </p:txBody>
        </p:sp>
        <p:sp>
          <p:nvSpPr>
            <p:cNvPr id="84" name="Oval 44"/>
            <p:cNvSpPr>
              <a:spLocks noChangeArrowheads="1"/>
            </p:cNvSpPr>
            <p:nvPr/>
          </p:nvSpPr>
          <p:spPr bwMode="auto">
            <a:xfrm>
              <a:off x="1571604" y="3326813"/>
              <a:ext cx="428628" cy="428628"/>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 name="Freeform 45"/>
            <p:cNvSpPr>
              <a:spLocks/>
            </p:cNvSpPr>
            <p:nvPr/>
          </p:nvSpPr>
          <p:spPr bwMode="auto">
            <a:xfrm flipV="1">
              <a:off x="1663680" y="3449051"/>
              <a:ext cx="303296" cy="213893"/>
            </a:xfrm>
            <a:custGeom>
              <a:avLst/>
              <a:gdLst/>
              <a:ahLst/>
              <a:cxnLst>
                <a:cxn ang="0">
                  <a:pos x="0" y="182"/>
                </a:cxn>
                <a:cxn ang="0">
                  <a:pos x="50" y="3"/>
                </a:cxn>
                <a:cxn ang="0">
                  <a:pos x="169" y="162"/>
                </a:cxn>
                <a:cxn ang="0">
                  <a:pos x="289" y="3"/>
                </a:cxn>
              </a:cxnLst>
              <a:rect l="0" t="0" r="r" b="b"/>
              <a:pathLst>
                <a:path w="289" h="182">
                  <a:moveTo>
                    <a:pt x="0" y="182"/>
                  </a:moveTo>
                  <a:cubicBezTo>
                    <a:pt x="11" y="94"/>
                    <a:pt x="22" y="6"/>
                    <a:pt x="50" y="3"/>
                  </a:cubicBezTo>
                  <a:cubicBezTo>
                    <a:pt x="78" y="0"/>
                    <a:pt x="129" y="162"/>
                    <a:pt x="169" y="162"/>
                  </a:cubicBezTo>
                  <a:cubicBezTo>
                    <a:pt x="209" y="162"/>
                    <a:pt x="249" y="82"/>
                    <a:pt x="289" y="3"/>
                  </a:cubicBezTo>
                </a:path>
              </a:pathLst>
            </a:custGeom>
            <a:ln>
              <a:headEnd/>
              <a:tailEn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s-ES" b="1" dirty="0"/>
            </a:p>
          </p:txBody>
        </p:sp>
        <p:cxnSp>
          <p:nvCxnSpPr>
            <p:cNvPr id="86" name="AutoShape 49"/>
            <p:cNvCxnSpPr>
              <a:cxnSpLocks noChangeShapeType="1"/>
            </p:cNvCxnSpPr>
            <p:nvPr/>
          </p:nvCxnSpPr>
          <p:spPr bwMode="auto">
            <a:xfrm>
              <a:off x="2873364" y="3576638"/>
              <a:ext cx="309269" cy="0"/>
            </a:xfrm>
            <a:prstGeom prst="straightConnector1">
              <a:avLst/>
            </a:prstGeom>
            <a:noFill/>
            <a:ln w="57150">
              <a:solidFill>
                <a:srgbClr val="C00000"/>
              </a:solidFill>
              <a:round/>
              <a:headEnd/>
              <a:tailEnd type="stealth"/>
            </a:ln>
          </p:spPr>
        </p:cxnSp>
        <p:sp>
          <p:nvSpPr>
            <p:cNvPr id="87" name="Arc 50"/>
            <p:cNvSpPr>
              <a:spLocks/>
            </p:cNvSpPr>
            <p:nvPr/>
          </p:nvSpPr>
          <p:spPr bwMode="auto">
            <a:xfrm rot="18958704">
              <a:off x="1815951" y="3548665"/>
              <a:ext cx="954480" cy="472279"/>
            </a:xfrm>
            <a:custGeom>
              <a:avLst/>
              <a:gdLst>
                <a:gd name="G0" fmla="+- 0 0 0"/>
                <a:gd name="G1" fmla="+- 11161 0 0"/>
                <a:gd name="G2" fmla="+- 21600 0 0"/>
                <a:gd name="T0" fmla="*/ 18493 w 21600"/>
                <a:gd name="T1" fmla="*/ 0 h 11161"/>
                <a:gd name="T2" fmla="*/ 21600 w 21600"/>
                <a:gd name="T3" fmla="*/ 11161 h 11161"/>
                <a:gd name="T4" fmla="*/ 0 w 21600"/>
                <a:gd name="T5" fmla="*/ 11161 h 11161"/>
              </a:gdLst>
              <a:ahLst/>
              <a:cxnLst>
                <a:cxn ang="0">
                  <a:pos x="T0" y="T1"/>
                </a:cxn>
                <a:cxn ang="0">
                  <a:pos x="T2" y="T3"/>
                </a:cxn>
                <a:cxn ang="0">
                  <a:pos x="T4" y="T5"/>
                </a:cxn>
              </a:cxnLst>
              <a:rect l="0" t="0" r="r" b="b"/>
              <a:pathLst>
                <a:path w="21600" h="11161" fill="none" extrusionOk="0">
                  <a:moveTo>
                    <a:pt x="18493" y="-1"/>
                  </a:moveTo>
                  <a:cubicBezTo>
                    <a:pt x="20525" y="3367"/>
                    <a:pt x="21600" y="7227"/>
                    <a:pt x="21600" y="11161"/>
                  </a:cubicBezTo>
                </a:path>
                <a:path w="21600" h="11161" stroke="0" extrusionOk="0">
                  <a:moveTo>
                    <a:pt x="18493" y="-1"/>
                  </a:moveTo>
                  <a:cubicBezTo>
                    <a:pt x="20525" y="3367"/>
                    <a:pt x="21600" y="7227"/>
                    <a:pt x="21600" y="11161"/>
                  </a:cubicBezTo>
                  <a:lnTo>
                    <a:pt x="0" y="11161"/>
                  </a:lnTo>
                  <a:close/>
                </a:path>
              </a:pathLst>
            </a:custGeom>
            <a:noFill/>
            <a:ln w="41275">
              <a:solidFill>
                <a:srgbClr val="FF0000"/>
              </a:solidFill>
              <a:round/>
              <a:headEnd/>
              <a:tailEnd type="stealth" w="med" len="med"/>
            </a:ln>
          </p:spPr>
          <p:txBody>
            <a:bodyPr vert="horz" wrap="square" lIns="91440" tIns="45720" rIns="91440" bIns="45720" numCol="1" anchor="t" anchorCtr="0" compatLnSpc="1">
              <a:prstTxWarp prst="textNoShape">
                <a:avLst/>
              </a:prstTxWarp>
            </a:bodyPr>
            <a:lstStyle/>
            <a:p>
              <a:endParaRPr lang="es-ES" dirty="0">
                <a:solidFill>
                  <a:srgbClr val="C00000"/>
                </a:solidFill>
              </a:endParaRPr>
            </a:p>
          </p:txBody>
        </p:sp>
        <p:cxnSp>
          <p:nvCxnSpPr>
            <p:cNvPr id="88" name="87 Conector recto"/>
            <p:cNvCxnSpPr/>
            <p:nvPr/>
          </p:nvCxnSpPr>
          <p:spPr>
            <a:xfrm>
              <a:off x="1979594" y="3561765"/>
              <a:ext cx="50006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AutoShape 49"/>
            <p:cNvCxnSpPr>
              <a:cxnSpLocks noChangeShapeType="1"/>
            </p:cNvCxnSpPr>
            <p:nvPr/>
          </p:nvCxnSpPr>
          <p:spPr bwMode="auto">
            <a:xfrm>
              <a:off x="3929058" y="3571876"/>
              <a:ext cx="309269" cy="0"/>
            </a:xfrm>
            <a:prstGeom prst="straightConnector1">
              <a:avLst/>
            </a:prstGeom>
            <a:noFill/>
            <a:ln w="57150">
              <a:solidFill>
                <a:srgbClr val="C00000"/>
              </a:solidFill>
              <a:round/>
              <a:headEnd/>
              <a:tailEnd type="stealth"/>
            </a:ln>
          </p:spPr>
        </p:cxnSp>
        <p:graphicFrame>
          <p:nvGraphicFramePr>
            <p:cNvPr id="90" name="89 Objeto"/>
            <p:cNvGraphicFramePr>
              <a:graphicFrameLocks noChangeAspect="1"/>
            </p:cNvGraphicFramePr>
            <p:nvPr/>
          </p:nvGraphicFramePr>
          <p:xfrm>
            <a:off x="2878126" y="2928934"/>
            <a:ext cx="428628" cy="502755"/>
          </p:xfrm>
          <a:graphic>
            <a:graphicData uri="http://schemas.openxmlformats.org/presentationml/2006/ole">
              <mc:AlternateContent xmlns:mc="http://schemas.openxmlformats.org/markup-compatibility/2006">
                <mc:Choice xmlns:v="urn:schemas-microsoft-com:vml" Requires="v">
                  <p:oleObj spid="_x0000_s20642" name="Ecuación" r:id="rId9" imgW="126720" imgH="164880" progId="Equation.3">
                    <p:embed/>
                  </p:oleObj>
                </mc:Choice>
                <mc:Fallback>
                  <p:oleObj name="Ecuación" r:id="rId9" imgW="12672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126" y="2928934"/>
                          <a:ext cx="428628" cy="5027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 name="Object 56"/>
            <p:cNvGraphicFramePr>
              <a:graphicFrameLocks noChangeAspect="1"/>
            </p:cNvGraphicFramePr>
            <p:nvPr/>
          </p:nvGraphicFramePr>
          <p:xfrm>
            <a:off x="3857620" y="2928934"/>
            <a:ext cx="428625" cy="503238"/>
          </p:xfrm>
          <a:graphic>
            <a:graphicData uri="http://schemas.openxmlformats.org/presentationml/2006/ole">
              <mc:AlternateContent xmlns:mc="http://schemas.openxmlformats.org/markup-compatibility/2006">
                <mc:Choice xmlns:v="urn:schemas-microsoft-com:vml" Requires="v">
                  <p:oleObj spid="_x0000_s20643" name="Ecuación" r:id="rId10" imgW="126720" imgH="164880" progId="Equation.3">
                    <p:embed/>
                  </p:oleObj>
                </mc:Choice>
                <mc:Fallback>
                  <p:oleObj name="Ecuación" r:id="rId10" imgW="12672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0" y="2928934"/>
                          <a:ext cx="42862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2" name="91 CuadroTexto"/>
          <p:cNvSpPr txBox="1"/>
          <p:nvPr/>
        </p:nvSpPr>
        <p:spPr>
          <a:xfrm>
            <a:off x="357158" y="6286520"/>
            <a:ext cx="139807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ES" sz="2400" b="1" dirty="0"/>
              <a:t>Fig.:5/99</a:t>
            </a:r>
          </a:p>
        </p:txBody>
      </p:sp>
    </p:spTree>
    <p:extLst>
      <p:ext uri="{BB962C8B-B14F-4D97-AF65-F5344CB8AC3E}">
        <p14:creationId xmlns:p14="http://schemas.microsoft.com/office/powerpoint/2010/main" val="279673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3" presetClass="entr" presetSubtype="16" fill="hold" grpId="0" nodeType="withEffect">
                                  <p:stCondLst>
                                    <p:cond delay="0"/>
                                  </p:stCondLst>
                                  <p:childTnLst>
                                    <p:set>
                                      <p:cBhvr>
                                        <p:cTn id="8" dur="1" fill="hold">
                                          <p:stCondLst>
                                            <p:cond delay="0"/>
                                          </p:stCondLst>
                                        </p:cTn>
                                        <p:tgtEl>
                                          <p:spTgt spid="92"/>
                                        </p:tgtEl>
                                        <p:attrNameLst>
                                          <p:attrName>style.visibility</p:attrName>
                                        </p:attrNameLst>
                                      </p:cBhvr>
                                      <p:to>
                                        <p:strVal val="visible"/>
                                      </p:to>
                                    </p:set>
                                    <p:animEffect transition="in" filter="plus(in)">
                                      <p:cBhvr>
                                        <p:cTn id="9" dur="2000"/>
                                        <p:tgtEl>
                                          <p:spTgt spid="92"/>
                                        </p:tgtEl>
                                      </p:cBhvr>
                                    </p:animEffect>
                                  </p:childTnLst>
                                </p:cTn>
                              </p:par>
                            </p:childTnLst>
                          </p:cTn>
                        </p:par>
                        <p:par>
                          <p:cTn id="10" fill="hold">
                            <p:stCondLst>
                              <p:cond delay="2000"/>
                            </p:stCondLst>
                            <p:childTnLst>
                              <p:par>
                                <p:cTn id="11" presetID="16" presetClass="entr" presetSubtype="26" fill="hold" grpId="0"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barn(inHorizontal)">
                                      <p:cBhvr>
                                        <p:cTn id="13" dur="500"/>
                                        <p:tgtEl>
                                          <p:spTgt spid="307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dissolve">
                                      <p:cBhvr>
                                        <p:cTn id="18" dur="500"/>
                                        <p:tgtEl>
                                          <p:spTgt spid="3077"/>
                                        </p:tgtEl>
                                      </p:cBhvr>
                                    </p:animEffect>
                                  </p:childTnLst>
                                </p:cTn>
                              </p:par>
                              <p:par>
                                <p:cTn id="19" presetID="35"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style.rotation</p:attrName>
                                        </p:attrNameLst>
                                      </p:cBhvr>
                                      <p:tavLst>
                                        <p:tav tm="0">
                                          <p:val>
                                            <p:fltVal val="720"/>
                                          </p:val>
                                        </p:tav>
                                        <p:tav tm="100000">
                                          <p:val>
                                            <p:fltVal val="0"/>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edg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animBg="1"/>
      <p:bldP spid="3077" grpId="0"/>
      <p:bldP spid="9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684213" y="260350"/>
            <a:ext cx="6953250" cy="647700"/>
          </a:xfrm>
          <a:prstGeom prst="rect">
            <a:avLst/>
          </a:prstGeom>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a:rPr>
              <a:t>Cálculo de la capacitancia: </a:t>
            </a:r>
          </a:p>
        </p:txBody>
      </p:sp>
      <p:graphicFrame>
        <p:nvGraphicFramePr>
          <p:cNvPr id="4099"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818" name="Ecuación" r:id="rId3" imgW="114120" imgH="215640" progId="Equation.3">
                  <p:embed/>
                </p:oleObj>
              </mc:Choice>
              <mc:Fallback>
                <p:oleObj name="Ecuació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4"/>
          <p:cNvGraphicFramePr>
            <a:graphicFrameLocks noChangeAspect="1"/>
          </p:cNvGraphicFramePr>
          <p:nvPr/>
        </p:nvGraphicFramePr>
        <p:xfrm>
          <a:off x="468313" y="1341438"/>
          <a:ext cx="5111750" cy="722312"/>
        </p:xfrm>
        <a:graphic>
          <a:graphicData uri="http://schemas.openxmlformats.org/presentationml/2006/ole">
            <mc:AlternateContent xmlns:mc="http://schemas.openxmlformats.org/markup-compatibility/2006">
              <mc:Choice xmlns:v="urn:schemas-microsoft-com:vml" Requires="v">
                <p:oleObj spid="_x0000_s21819" name="Ecuación" r:id="rId5" imgW="1371600" imgH="228600" progId="Equation.3">
                  <p:embed/>
                </p:oleObj>
              </mc:Choice>
              <mc:Fallback>
                <p:oleObj name="Ecuación" r:id="rId5" imgW="13716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1341438"/>
                        <a:ext cx="5111750"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820" name="Ecuación" r:id="rId7" imgW="114120" imgH="215640" progId="Equation.3">
                  <p:embed/>
                </p:oleObj>
              </mc:Choice>
              <mc:Fallback>
                <p:oleObj name="Ecuación" r:id="rId7"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p:cNvGrpSpPr>
          <p:nvPr/>
        </p:nvGrpSpPr>
        <p:grpSpPr bwMode="auto">
          <a:xfrm>
            <a:off x="5795963" y="1052513"/>
            <a:ext cx="2743200" cy="1838325"/>
            <a:chOff x="3651" y="663"/>
            <a:chExt cx="1728" cy="1158"/>
          </a:xfrm>
        </p:grpSpPr>
        <p:sp>
          <p:nvSpPr>
            <p:cNvPr id="4103" name="Cloud"/>
            <p:cNvSpPr>
              <a:spLocks noChangeAspect="1" noEditPoints="1" noChangeArrowheads="1"/>
            </p:cNvSpPr>
            <p:nvPr/>
          </p:nvSpPr>
          <p:spPr bwMode="auto">
            <a:xfrm>
              <a:off x="3651" y="663"/>
              <a:ext cx="1728" cy="115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endParaRPr lang="es-ES"/>
            </a:p>
          </p:txBody>
        </p:sp>
        <p:graphicFrame>
          <p:nvGraphicFramePr>
            <p:cNvPr id="4104" name="Object 8"/>
            <p:cNvGraphicFramePr>
              <a:graphicFrameLocks noChangeAspect="1"/>
            </p:cNvGraphicFramePr>
            <p:nvPr/>
          </p:nvGraphicFramePr>
          <p:xfrm>
            <a:off x="3696" y="936"/>
            <a:ext cx="1543" cy="453"/>
          </p:xfrm>
          <a:graphic>
            <a:graphicData uri="http://schemas.openxmlformats.org/presentationml/2006/ole">
              <mc:AlternateContent xmlns:mc="http://schemas.openxmlformats.org/markup-compatibility/2006">
                <mc:Choice xmlns:v="urn:schemas-microsoft-com:vml" Requires="v">
                  <p:oleObj spid="_x0000_s21821" name="Ecuación" r:id="rId8" imgW="736560" imgH="215640" progId="Equation.3">
                    <p:embed/>
                  </p:oleObj>
                </mc:Choice>
                <mc:Fallback>
                  <p:oleObj name="Ecuación" r:id="rId8" imgW="73656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6" y="936"/>
                          <a:ext cx="1543" cy="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4105"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822" name="Ecuación" r:id="rId10" imgW="114120" imgH="215640" progId="Equation.3">
                  <p:embed/>
                </p:oleObj>
              </mc:Choice>
              <mc:Fallback>
                <p:oleObj name="Ecuación" r:id="rId10"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6" name="Object 10"/>
          <p:cNvGraphicFramePr>
            <a:graphicFrameLocks noChangeAspect="1"/>
          </p:cNvGraphicFramePr>
          <p:nvPr/>
        </p:nvGraphicFramePr>
        <p:xfrm>
          <a:off x="827088" y="3141663"/>
          <a:ext cx="2160587" cy="733425"/>
        </p:xfrm>
        <a:graphic>
          <a:graphicData uri="http://schemas.openxmlformats.org/presentationml/2006/ole">
            <mc:AlternateContent xmlns:mc="http://schemas.openxmlformats.org/markup-compatibility/2006">
              <mc:Choice xmlns:v="urn:schemas-microsoft-com:vml" Requires="v">
                <p:oleObj spid="_x0000_s21823" name="Ecuación" r:id="rId11" imgW="711000" imgH="241200" progId="Equation.3">
                  <p:embed/>
                </p:oleObj>
              </mc:Choice>
              <mc:Fallback>
                <p:oleObj name="Ecuación" r:id="rId11" imgW="71100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088" y="3141663"/>
                        <a:ext cx="216058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7" name="Object 11"/>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824" name="Ecuación" r:id="rId13" imgW="114120" imgH="215640" progId="Equation.3">
                  <p:embed/>
                </p:oleObj>
              </mc:Choice>
              <mc:Fallback>
                <p:oleObj name="Ecuación" r:id="rId1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2"/>
          <p:cNvGrpSpPr>
            <a:grpSpLocks/>
          </p:cNvGrpSpPr>
          <p:nvPr/>
        </p:nvGrpSpPr>
        <p:grpSpPr bwMode="auto">
          <a:xfrm>
            <a:off x="3132138" y="3073400"/>
            <a:ext cx="5040312" cy="823913"/>
            <a:chOff x="1973" y="1936"/>
            <a:chExt cx="3175" cy="519"/>
          </a:xfrm>
        </p:grpSpPr>
        <p:sp>
          <p:nvSpPr>
            <p:cNvPr id="4109" name="AutoShape 13"/>
            <p:cNvSpPr>
              <a:spLocks noChangeArrowheads="1"/>
            </p:cNvSpPr>
            <p:nvPr/>
          </p:nvSpPr>
          <p:spPr bwMode="auto">
            <a:xfrm>
              <a:off x="1973" y="2115"/>
              <a:ext cx="408" cy="91"/>
            </a:xfrm>
            <a:prstGeom prst="rightArrow">
              <a:avLst>
                <a:gd name="adj1" fmla="val 50000"/>
                <a:gd name="adj2" fmla="val 112088"/>
              </a:avLst>
            </a:prstGeom>
            <a:solidFill>
              <a:schemeClr val="accent1"/>
            </a:solidFill>
            <a:ln w="9525">
              <a:solidFill>
                <a:schemeClr val="tx1"/>
              </a:solidFill>
              <a:miter lim="800000"/>
              <a:headEnd/>
              <a:tailEnd/>
            </a:ln>
            <a:effectLst/>
          </p:spPr>
          <p:txBody>
            <a:bodyPr wrap="none" anchor="ctr"/>
            <a:lstStyle/>
            <a:p>
              <a:endParaRPr lang="es-ES"/>
            </a:p>
          </p:txBody>
        </p:sp>
        <p:graphicFrame>
          <p:nvGraphicFramePr>
            <p:cNvPr id="4110" name="Object 14"/>
            <p:cNvGraphicFramePr>
              <a:graphicFrameLocks noChangeAspect="1"/>
            </p:cNvGraphicFramePr>
            <p:nvPr/>
          </p:nvGraphicFramePr>
          <p:xfrm>
            <a:off x="2426" y="1936"/>
            <a:ext cx="2722" cy="519"/>
          </p:xfrm>
          <a:graphic>
            <a:graphicData uri="http://schemas.openxmlformats.org/presentationml/2006/ole">
              <mc:AlternateContent xmlns:mc="http://schemas.openxmlformats.org/markup-compatibility/2006">
                <mc:Choice xmlns:v="urn:schemas-microsoft-com:vml" Requires="v">
                  <p:oleObj spid="_x0000_s21825" name="Ecuación" r:id="rId14" imgW="1346040" imgH="241200" progId="Equation.3">
                    <p:embed/>
                  </p:oleObj>
                </mc:Choice>
                <mc:Fallback>
                  <p:oleObj name="Ecuación" r:id="rId14" imgW="1346040" imgH="241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26" y="1936"/>
                          <a:ext cx="2722"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111" name="Line 15"/>
          <p:cNvSpPr>
            <a:spLocks noChangeShapeType="1"/>
          </p:cNvSpPr>
          <p:nvPr/>
        </p:nvSpPr>
        <p:spPr bwMode="auto">
          <a:xfrm flipH="1">
            <a:off x="4500563" y="2924175"/>
            <a:ext cx="431800" cy="936625"/>
          </a:xfrm>
          <a:prstGeom prst="line">
            <a:avLst/>
          </a:prstGeom>
          <a:noFill/>
          <a:ln w="38100">
            <a:solidFill>
              <a:srgbClr val="FF3300"/>
            </a:solidFill>
            <a:round/>
            <a:headEnd/>
            <a:tailEnd/>
          </a:ln>
          <a:effectLst/>
        </p:spPr>
        <p:txBody>
          <a:bodyPr/>
          <a:lstStyle/>
          <a:p>
            <a:endParaRPr lang="es-ES"/>
          </a:p>
        </p:txBody>
      </p:sp>
      <p:sp>
        <p:nvSpPr>
          <p:cNvPr id="4112" name="Line 16"/>
          <p:cNvSpPr>
            <a:spLocks noChangeShapeType="1"/>
          </p:cNvSpPr>
          <p:nvPr/>
        </p:nvSpPr>
        <p:spPr bwMode="auto">
          <a:xfrm flipH="1">
            <a:off x="6011863" y="2852738"/>
            <a:ext cx="431800" cy="936625"/>
          </a:xfrm>
          <a:prstGeom prst="line">
            <a:avLst/>
          </a:prstGeom>
          <a:noFill/>
          <a:ln w="38100">
            <a:solidFill>
              <a:srgbClr val="FF3300"/>
            </a:solidFill>
            <a:round/>
            <a:headEnd/>
            <a:tailEnd/>
          </a:ln>
          <a:effectLst/>
        </p:spPr>
        <p:txBody>
          <a:bodyPr/>
          <a:lstStyle/>
          <a:p>
            <a:endParaRPr lang="es-ES"/>
          </a:p>
        </p:txBody>
      </p:sp>
      <p:sp>
        <p:nvSpPr>
          <p:cNvPr id="4113" name="Line 17"/>
          <p:cNvSpPr>
            <a:spLocks noChangeShapeType="1"/>
          </p:cNvSpPr>
          <p:nvPr/>
        </p:nvSpPr>
        <p:spPr bwMode="auto">
          <a:xfrm flipH="1">
            <a:off x="7524750" y="2924175"/>
            <a:ext cx="431800" cy="936625"/>
          </a:xfrm>
          <a:prstGeom prst="line">
            <a:avLst/>
          </a:prstGeom>
          <a:noFill/>
          <a:ln w="38100">
            <a:solidFill>
              <a:srgbClr val="FF3300"/>
            </a:solidFill>
            <a:round/>
            <a:headEnd/>
            <a:tailEnd/>
          </a:ln>
          <a:effectLst/>
        </p:spPr>
        <p:txBody>
          <a:bodyPr/>
          <a:lstStyle/>
          <a:p>
            <a:endParaRPr lang="es-ES"/>
          </a:p>
        </p:txBody>
      </p:sp>
      <p:graphicFrame>
        <p:nvGraphicFramePr>
          <p:cNvPr id="4114" name="Object 1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826" name="Ecuación" r:id="rId16" imgW="114120" imgH="215640" progId="Equation.3">
                  <p:embed/>
                </p:oleObj>
              </mc:Choice>
              <mc:Fallback>
                <p:oleObj name="Ecuación" r:id="rId16"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9"/>
          <p:cNvGrpSpPr>
            <a:grpSpLocks/>
          </p:cNvGrpSpPr>
          <p:nvPr/>
        </p:nvGrpSpPr>
        <p:grpSpPr bwMode="auto">
          <a:xfrm>
            <a:off x="357158" y="5072074"/>
            <a:ext cx="4248150" cy="1223963"/>
            <a:chOff x="249" y="3158"/>
            <a:chExt cx="2676" cy="771"/>
          </a:xfrm>
        </p:grpSpPr>
        <p:sp>
          <p:nvSpPr>
            <p:cNvPr id="4116" name="Oval 20"/>
            <p:cNvSpPr>
              <a:spLocks noChangeArrowheads="1"/>
            </p:cNvSpPr>
            <p:nvPr/>
          </p:nvSpPr>
          <p:spPr bwMode="auto">
            <a:xfrm>
              <a:off x="249" y="3158"/>
              <a:ext cx="2676" cy="771"/>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flatTx/>
            </a:bodyPr>
            <a:lstStyle/>
            <a:p>
              <a:endParaRPr lang="es-ES"/>
            </a:p>
          </p:txBody>
        </p:sp>
        <p:graphicFrame>
          <p:nvGraphicFramePr>
            <p:cNvPr id="4117" name="Object 21"/>
            <p:cNvGraphicFramePr>
              <a:graphicFrameLocks noChangeAspect="1"/>
            </p:cNvGraphicFramePr>
            <p:nvPr/>
          </p:nvGraphicFramePr>
          <p:xfrm>
            <a:off x="657" y="3269"/>
            <a:ext cx="1905" cy="504"/>
          </p:xfrm>
          <a:graphic>
            <a:graphicData uri="http://schemas.openxmlformats.org/presentationml/2006/ole">
              <mc:AlternateContent xmlns:mc="http://schemas.openxmlformats.org/markup-compatibility/2006">
                <mc:Choice xmlns:v="urn:schemas-microsoft-com:vml" Requires="v">
                  <p:oleObj spid="_x0000_s21827" name="Ecuación" r:id="rId17" imgW="825480" imgH="241200" progId="Equation.3">
                    <p:embed/>
                  </p:oleObj>
                </mc:Choice>
                <mc:Fallback>
                  <p:oleObj name="Ecuación" r:id="rId17" imgW="825480" imgH="241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7" y="3269"/>
                          <a:ext cx="1905" cy="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4118" name="Object 2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828" name="Ecuación" r:id="rId19" imgW="114120" imgH="215640" progId="Equation.3">
                  <p:embed/>
                </p:oleObj>
              </mc:Choice>
              <mc:Fallback>
                <p:oleObj name="Ecuación" r:id="rId19"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23"/>
          <p:cNvGrpSpPr>
            <a:grpSpLocks/>
          </p:cNvGrpSpPr>
          <p:nvPr/>
        </p:nvGrpSpPr>
        <p:grpSpPr bwMode="auto">
          <a:xfrm>
            <a:off x="5003800" y="4916509"/>
            <a:ext cx="3313113" cy="1512887"/>
            <a:chOff x="3152" y="2931"/>
            <a:chExt cx="2087" cy="953"/>
          </a:xfrm>
        </p:grpSpPr>
        <p:sp>
          <p:nvSpPr>
            <p:cNvPr id="4120" name="AutoShape 24"/>
            <p:cNvSpPr>
              <a:spLocks noChangeArrowheads="1"/>
            </p:cNvSpPr>
            <p:nvPr/>
          </p:nvSpPr>
          <p:spPr bwMode="auto">
            <a:xfrm>
              <a:off x="3152" y="3339"/>
              <a:ext cx="408" cy="136"/>
            </a:xfrm>
            <a:prstGeom prst="rightArrow">
              <a:avLst>
                <a:gd name="adj1" fmla="val 50000"/>
                <a:gd name="adj2" fmla="val 750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s-ES"/>
            </a:p>
          </p:txBody>
        </p:sp>
        <p:grpSp>
          <p:nvGrpSpPr>
            <p:cNvPr id="6" name="Group 25"/>
            <p:cNvGrpSpPr>
              <a:grpSpLocks/>
            </p:cNvGrpSpPr>
            <p:nvPr/>
          </p:nvGrpSpPr>
          <p:grpSpPr bwMode="auto">
            <a:xfrm>
              <a:off x="3878" y="2931"/>
              <a:ext cx="1361" cy="953"/>
              <a:chOff x="3878" y="2931"/>
              <a:chExt cx="1361" cy="953"/>
            </a:xfrm>
          </p:grpSpPr>
          <p:sp>
            <p:nvSpPr>
              <p:cNvPr id="4122" name="Rectangle 26"/>
              <p:cNvSpPr>
                <a:spLocks noChangeArrowheads="1"/>
              </p:cNvSpPr>
              <p:nvPr/>
            </p:nvSpPr>
            <p:spPr bwMode="auto">
              <a:xfrm>
                <a:off x="3878" y="2931"/>
                <a:ext cx="1361" cy="95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flatTx/>
              </a:bodyPr>
              <a:lstStyle/>
              <a:p>
                <a:endParaRPr lang="es-ES"/>
              </a:p>
            </p:txBody>
          </p:sp>
          <p:graphicFrame>
            <p:nvGraphicFramePr>
              <p:cNvPr id="4123" name="Object 27"/>
              <p:cNvGraphicFramePr>
                <a:graphicFrameLocks noChangeAspect="1"/>
              </p:cNvGraphicFramePr>
              <p:nvPr>
                <p:extLst>
                  <p:ext uri="{D42A27DB-BD31-4B8C-83A1-F6EECF244321}">
                    <p14:modId xmlns:p14="http://schemas.microsoft.com/office/powerpoint/2010/main" val="1416313856"/>
                  </p:ext>
                </p:extLst>
              </p:nvPr>
            </p:nvGraphicFramePr>
            <p:xfrm>
              <a:off x="3923" y="3022"/>
              <a:ext cx="1270" cy="816"/>
            </p:xfrm>
            <a:graphic>
              <a:graphicData uri="http://schemas.openxmlformats.org/presentationml/2006/ole">
                <mc:AlternateContent xmlns:mc="http://schemas.openxmlformats.org/markup-compatibility/2006">
                  <mc:Choice xmlns:v="urn:schemas-microsoft-com:vml" Requires="v">
                    <p:oleObj spid="_x0000_s21829" name="Ecuación" r:id="rId20" imgW="698400" imgH="431640" progId="Equation.3">
                      <p:embed/>
                    </p:oleObj>
                  </mc:Choice>
                  <mc:Fallback>
                    <p:oleObj name="Ecuación" r:id="rId20" imgW="698400" imgH="431640" progId="Equation.3">
                      <p:embed/>
                      <p:pic>
                        <p:nvPicPr>
                          <p:cNvPr id="0" name=""/>
                          <p:cNvPicPr>
                            <a:picLocks noChangeAspect="1" noChangeArrowheads="1"/>
                          </p:cNvPicPr>
                          <p:nvPr/>
                        </p:nvPicPr>
                        <p:blipFill>
                          <a:blip r:embed="rId21"/>
                          <a:srcRect/>
                          <a:stretch>
                            <a:fillRect/>
                          </a:stretch>
                        </p:blipFill>
                        <p:spPr bwMode="auto">
                          <a:xfrm>
                            <a:off x="3923" y="3022"/>
                            <a:ext cx="1270"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Tree>
    <p:extLst>
      <p:ext uri="{BB962C8B-B14F-4D97-AF65-F5344CB8AC3E}">
        <p14:creationId xmlns:p14="http://schemas.microsoft.com/office/powerpoint/2010/main" val="424944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withEffect">
                                  <p:stCondLst>
                                    <p:cond delay="0"/>
                                  </p:stCondLst>
                                  <p:childTnLst>
                                    <p:set>
                                      <p:cBhvr>
                                        <p:cTn id="6" dur="1" fill="hold">
                                          <p:stCondLst>
                                            <p:cond delay="499"/>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animScale>
                                      <p:cBhvr>
                                        <p:cTn id="11" dur="1000" decel="50000" fill="hold">
                                          <p:stCondLst>
                                            <p:cond delay="0"/>
                                          </p:stCondLst>
                                        </p:cTn>
                                        <p:tgtEl>
                                          <p:spTgt spid="4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100"/>
                                        </p:tgtEl>
                                        <p:attrNameLst>
                                          <p:attrName>ppt_x</p:attrName>
                                          <p:attrName>ppt_y</p:attrName>
                                        </p:attrNameLst>
                                      </p:cBhvr>
                                    </p:animMotion>
                                    <p:animEffect transition="in" filter="fade">
                                      <p:cBhvr>
                                        <p:cTn id="13" dur="1000"/>
                                        <p:tgtEl>
                                          <p:spTgt spid="410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nodeType="clickEffect">
                                  <p:stCondLst>
                                    <p:cond delay="0"/>
                                  </p:stCondLst>
                                  <p:childTnLst>
                                    <p:set>
                                      <p:cBhvr>
                                        <p:cTn id="35" dur="1" fill="hold">
                                          <p:stCondLst>
                                            <p:cond delay="0"/>
                                          </p:stCondLst>
                                        </p:cTn>
                                        <p:tgtEl>
                                          <p:spTgt spid="4106"/>
                                        </p:tgtEl>
                                        <p:attrNameLst>
                                          <p:attrName>style.visibility</p:attrName>
                                        </p:attrNameLst>
                                      </p:cBhvr>
                                      <p:to>
                                        <p:strVal val="visible"/>
                                      </p:to>
                                    </p:set>
                                    <p:animScale>
                                      <p:cBhvr>
                                        <p:cTn id="36" dur="1000" decel="50000" fill="hold">
                                          <p:stCondLst>
                                            <p:cond delay="0"/>
                                          </p:stCondLst>
                                        </p:cTn>
                                        <p:tgtEl>
                                          <p:spTgt spid="41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4106"/>
                                        </p:tgtEl>
                                        <p:attrNameLst>
                                          <p:attrName>ppt_x</p:attrName>
                                          <p:attrName>ppt_y</p:attrName>
                                        </p:attrNameLst>
                                      </p:cBhvr>
                                    </p:animMotion>
                                    <p:animEffect transition="in" filter="fade">
                                      <p:cBhvr>
                                        <p:cTn id="38" dur="1000"/>
                                        <p:tgtEl>
                                          <p:spTgt spid="4106"/>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Scale>
                                      <p:cBhvr>
                                        <p:cTn id="4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3"/>
                                        </p:tgtEl>
                                        <p:attrNameLst>
                                          <p:attrName>ppt_x</p:attrName>
                                          <p:attrName>ppt_y</p:attrName>
                                        </p:attrNameLst>
                                      </p:cBhvr>
                                    </p:animMotion>
                                    <p:animEffect transition="in" filter="fade">
                                      <p:cBhvr>
                                        <p:cTn id="45" dur="1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4111"/>
                                        </p:tgtEl>
                                        <p:attrNameLst>
                                          <p:attrName>style.visibility</p:attrName>
                                        </p:attrNameLst>
                                      </p:cBhvr>
                                      <p:to>
                                        <p:strVal val="visible"/>
                                      </p:to>
                                    </p:set>
                                    <p:animEffect transition="in" filter="strips(downLeft)">
                                      <p:cBhvr>
                                        <p:cTn id="50" dur="500"/>
                                        <p:tgtEl>
                                          <p:spTgt spid="4111"/>
                                        </p:tgtEl>
                                      </p:cBhvr>
                                    </p:animEffect>
                                  </p:childTnLst>
                                </p:cTn>
                              </p:par>
                              <p:par>
                                <p:cTn id="51" presetID="18" presetClass="entr" presetSubtype="12" fill="hold" grpId="0" nodeType="withEffect">
                                  <p:stCondLst>
                                    <p:cond delay="0"/>
                                  </p:stCondLst>
                                  <p:childTnLst>
                                    <p:set>
                                      <p:cBhvr>
                                        <p:cTn id="52" dur="1" fill="hold">
                                          <p:stCondLst>
                                            <p:cond delay="0"/>
                                          </p:stCondLst>
                                        </p:cTn>
                                        <p:tgtEl>
                                          <p:spTgt spid="4112"/>
                                        </p:tgtEl>
                                        <p:attrNameLst>
                                          <p:attrName>style.visibility</p:attrName>
                                        </p:attrNameLst>
                                      </p:cBhvr>
                                      <p:to>
                                        <p:strVal val="visible"/>
                                      </p:to>
                                    </p:set>
                                    <p:animEffect transition="in" filter="strips(downLeft)">
                                      <p:cBhvr>
                                        <p:cTn id="53" dur="500"/>
                                        <p:tgtEl>
                                          <p:spTgt spid="4112"/>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4113"/>
                                        </p:tgtEl>
                                        <p:attrNameLst>
                                          <p:attrName>style.visibility</p:attrName>
                                        </p:attrNameLst>
                                      </p:cBhvr>
                                      <p:to>
                                        <p:strVal val="visible"/>
                                      </p:to>
                                    </p:set>
                                    <p:animEffect transition="in" filter="strips(downLeft)">
                                      <p:cBhvr>
                                        <p:cTn id="56" dur="500"/>
                                        <p:tgtEl>
                                          <p:spTgt spid="4113"/>
                                        </p:tgtEl>
                                      </p:cBhvr>
                                    </p:animEffect>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1000" fill="hold"/>
                                        <p:tgtEl>
                                          <p:spTgt spid="4"/>
                                        </p:tgtEl>
                                        <p:attrNameLst>
                                          <p:attrName>ppt_w</p:attrName>
                                        </p:attrNameLst>
                                      </p:cBhvr>
                                      <p:tavLst>
                                        <p:tav tm="0">
                                          <p:val>
                                            <p:fltVal val="0"/>
                                          </p:val>
                                        </p:tav>
                                        <p:tav tm="100000">
                                          <p:val>
                                            <p:strVal val="#ppt_w"/>
                                          </p:val>
                                        </p:tav>
                                      </p:tavLst>
                                    </p:anim>
                                    <p:anim calcmode="lin" valueType="num">
                                      <p:cBhvr>
                                        <p:cTn id="62" dur="1000" fill="hold"/>
                                        <p:tgtEl>
                                          <p:spTgt spid="4"/>
                                        </p:tgtEl>
                                        <p:attrNameLst>
                                          <p:attrName>ppt_h</p:attrName>
                                        </p:attrNameLst>
                                      </p:cBhvr>
                                      <p:tavLst>
                                        <p:tav tm="0">
                                          <p:val>
                                            <p:fltVal val="0"/>
                                          </p:val>
                                        </p:tav>
                                        <p:tav tm="100000">
                                          <p:val>
                                            <p:strVal val="#ppt_h"/>
                                          </p:val>
                                        </p:tav>
                                      </p:tavLst>
                                    </p:anim>
                                    <p:anim calcmode="lin" valueType="num">
                                      <p:cBhvr>
                                        <p:cTn id="6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35"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2000"/>
                                        <p:tgtEl>
                                          <p:spTgt spid="5"/>
                                        </p:tgtEl>
                                      </p:cBhvr>
                                    </p:animEffect>
                                    <p:anim calcmode="lin" valueType="num">
                                      <p:cBhvr>
                                        <p:cTn id="70" dur="2000" fill="hold"/>
                                        <p:tgtEl>
                                          <p:spTgt spid="5"/>
                                        </p:tgtEl>
                                        <p:attrNameLst>
                                          <p:attrName>style.rotation</p:attrName>
                                        </p:attrNameLst>
                                      </p:cBhvr>
                                      <p:tavLst>
                                        <p:tav tm="0">
                                          <p:val>
                                            <p:fltVal val="720"/>
                                          </p:val>
                                        </p:tav>
                                        <p:tav tm="100000">
                                          <p:val>
                                            <p:fltVal val="0"/>
                                          </p:val>
                                        </p:tav>
                                      </p:tavLst>
                                    </p:anim>
                                    <p:anim calcmode="lin" valueType="num">
                                      <p:cBhvr>
                                        <p:cTn id="71" dur="2000" fill="hold"/>
                                        <p:tgtEl>
                                          <p:spTgt spid="5"/>
                                        </p:tgtEl>
                                        <p:attrNameLst>
                                          <p:attrName>ppt_h</p:attrName>
                                        </p:attrNameLst>
                                      </p:cBhvr>
                                      <p:tavLst>
                                        <p:tav tm="0">
                                          <p:val>
                                            <p:fltVal val="0"/>
                                          </p:val>
                                        </p:tav>
                                        <p:tav tm="100000">
                                          <p:val>
                                            <p:strVal val="#ppt_h"/>
                                          </p:val>
                                        </p:tav>
                                      </p:tavLst>
                                    </p:anim>
                                    <p:anim calcmode="lin" valueType="num">
                                      <p:cBhvr>
                                        <p:cTn id="72"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111" grpId="0" animBg="1"/>
      <p:bldP spid="4112" grpId="0" animBg="1"/>
      <p:bldP spid="41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323850" y="260350"/>
            <a:ext cx="8382000" cy="647700"/>
          </a:xfrm>
          <a:prstGeom prst="rect">
            <a:avLst/>
          </a:prstGeom>
        </p:spPr>
        <p:txBody>
          <a:bodyPr wrap="none" fromWordArt="1">
            <a:prstTxWarp prst="textPlain">
              <a:avLst>
                <a:gd name="adj" fmla="val 50000"/>
              </a:avLst>
            </a:prstTxWarp>
          </a:bodyPr>
          <a:lstStyle/>
          <a:p>
            <a:pPr algn="ctr"/>
            <a:r>
              <a:rPr lang="es-ES" sz="3600" kern="10" dirty="0">
                <a:ln w="9525">
                  <a:solidFill>
                    <a:srgbClr val="000000"/>
                  </a:solidFill>
                  <a:round/>
                  <a:headEnd/>
                  <a:tailEnd/>
                </a:ln>
                <a:solidFill>
                  <a:srgbClr val="FFFFFF"/>
                </a:solidFill>
                <a:latin typeface="Arial Black"/>
              </a:rPr>
              <a:t>Capacitores conectados en serie:</a:t>
            </a:r>
          </a:p>
        </p:txBody>
      </p:sp>
      <p:sp>
        <p:nvSpPr>
          <p:cNvPr id="5123" name="WordArt 3"/>
          <p:cNvSpPr>
            <a:spLocks noChangeArrowheads="1" noChangeShapeType="1" noTextEdit="1"/>
          </p:cNvSpPr>
          <p:nvPr/>
        </p:nvSpPr>
        <p:spPr bwMode="auto">
          <a:xfrm>
            <a:off x="250825" y="1052736"/>
            <a:ext cx="2324100" cy="523875"/>
          </a:xfrm>
          <a:prstGeom prst="rect">
            <a:avLst/>
          </a:prstGeom>
        </p:spPr>
        <p:txBody>
          <a:bodyPr wrap="none" fromWordArt="1">
            <a:prstTxWarp prst="textPlain">
              <a:avLst>
                <a:gd name="adj" fmla="val 50000"/>
              </a:avLst>
            </a:prstTxWarp>
          </a:bodyPr>
          <a:lstStyle/>
          <a:p>
            <a:pPr algn="ctr"/>
            <a:r>
              <a:rPr lang="es-E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Propiedades:</a:t>
            </a:r>
          </a:p>
        </p:txBody>
      </p:sp>
      <p:sp>
        <p:nvSpPr>
          <p:cNvPr id="5124" name="Text Box 4"/>
          <p:cNvSpPr txBox="1">
            <a:spLocks noChangeArrowheads="1"/>
          </p:cNvSpPr>
          <p:nvPr/>
        </p:nvSpPr>
        <p:spPr bwMode="auto">
          <a:xfrm>
            <a:off x="323850" y="1546914"/>
            <a:ext cx="8568630" cy="3970318"/>
          </a:xfrm>
          <a:prstGeom prst="rect">
            <a:avLst/>
          </a:prstGeom>
          <a:noFill/>
          <a:ln w="9525">
            <a:noFill/>
            <a:miter lim="800000"/>
            <a:headEnd/>
            <a:tailEnd/>
          </a:ln>
          <a:effectLst/>
        </p:spPr>
        <p:txBody>
          <a:bodyPr wrap="square">
            <a:spAutoFit/>
          </a:bodyPr>
          <a:lstStyle/>
          <a:p>
            <a:pPr algn="just">
              <a:spcBef>
                <a:spcPct val="50000"/>
              </a:spcBef>
            </a:pPr>
            <a:r>
              <a:rPr lang="es-ES" sz="2800" b="1" dirty="0"/>
              <a:t>1-Si viajamos desde (a) hasta (b) estamos obligados a pasar por todos los puntos, los capacitores conectados en serie tienen una sola trayectoria. </a:t>
            </a:r>
          </a:p>
          <a:p>
            <a:pPr algn="just">
              <a:spcBef>
                <a:spcPct val="50000"/>
              </a:spcBef>
            </a:pPr>
            <a:r>
              <a:rPr lang="es-ES" sz="2800" b="1" dirty="0"/>
              <a:t>2- La diferencia de potencial desde (a) hasta (b) iguala la suma de las caídas de potencial en cada uno de los elementos conectados en serie. </a:t>
            </a:r>
          </a:p>
          <a:p>
            <a:pPr algn="just">
              <a:spcBef>
                <a:spcPct val="50000"/>
              </a:spcBef>
            </a:pPr>
            <a:r>
              <a:rPr lang="es-ES" sz="2800" b="1" dirty="0"/>
              <a:t>3- La carga (q) entrega a cada elemento de la combinación, tienen el mismo valor.</a:t>
            </a:r>
          </a:p>
        </p:txBody>
      </p:sp>
      <p:grpSp>
        <p:nvGrpSpPr>
          <p:cNvPr id="2" name="17 Grupo"/>
          <p:cNvGrpSpPr/>
          <p:nvPr/>
        </p:nvGrpSpPr>
        <p:grpSpPr>
          <a:xfrm>
            <a:off x="1781160" y="5517232"/>
            <a:ext cx="5076856" cy="1299155"/>
            <a:chOff x="785786" y="2000240"/>
            <a:chExt cx="5076856" cy="1299155"/>
          </a:xfrm>
        </p:grpSpPr>
        <p:cxnSp>
          <p:nvCxnSpPr>
            <p:cNvPr id="19" name="18 Conector recto"/>
            <p:cNvCxnSpPr/>
            <p:nvPr/>
          </p:nvCxnSpPr>
          <p:spPr>
            <a:xfrm>
              <a:off x="2433622" y="2643182"/>
              <a:ext cx="642942"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3500430" y="2643182"/>
              <a:ext cx="642942"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Line 18"/>
            <p:cNvSpPr>
              <a:spLocks noChangeShapeType="1"/>
            </p:cNvSpPr>
            <p:nvPr/>
          </p:nvSpPr>
          <p:spPr bwMode="auto">
            <a:xfrm>
              <a:off x="3067040" y="2352668"/>
              <a:ext cx="0" cy="503238"/>
            </a:xfrm>
            <a:prstGeom prst="line">
              <a:avLst/>
            </a:prstGeom>
            <a:noFill/>
            <a:ln w="44450">
              <a:solidFill>
                <a:srgbClr val="C00000"/>
              </a:solidFill>
              <a:round/>
              <a:headEnd/>
              <a:tailEnd/>
            </a:ln>
            <a:effectLst/>
          </p:spPr>
          <p:txBody>
            <a:bodyPr/>
            <a:lstStyle/>
            <a:p>
              <a:endParaRPr lang="es-ES"/>
            </a:p>
          </p:txBody>
        </p:sp>
        <p:sp>
          <p:nvSpPr>
            <p:cNvPr id="22" name="Line 19"/>
            <p:cNvSpPr>
              <a:spLocks noChangeShapeType="1"/>
            </p:cNvSpPr>
            <p:nvPr/>
          </p:nvSpPr>
          <p:spPr bwMode="auto">
            <a:xfrm>
              <a:off x="3500430" y="2357430"/>
              <a:ext cx="0" cy="503238"/>
            </a:xfrm>
            <a:prstGeom prst="line">
              <a:avLst/>
            </a:prstGeom>
            <a:noFill/>
            <a:ln w="44450">
              <a:solidFill>
                <a:srgbClr val="C00000"/>
              </a:solidFill>
              <a:round/>
              <a:headEnd/>
              <a:tailEnd/>
            </a:ln>
            <a:effectLst/>
          </p:spPr>
          <p:txBody>
            <a:bodyPr/>
            <a:lstStyle/>
            <a:p>
              <a:endParaRPr lang="es-ES"/>
            </a:p>
          </p:txBody>
        </p:sp>
        <p:sp>
          <p:nvSpPr>
            <p:cNvPr id="23" name="Text Box 22"/>
            <p:cNvSpPr txBox="1">
              <a:spLocks noChangeArrowheads="1"/>
            </p:cNvSpPr>
            <p:nvPr/>
          </p:nvSpPr>
          <p:spPr bwMode="auto">
            <a:xfrm>
              <a:off x="785786" y="2214554"/>
              <a:ext cx="500066" cy="707886"/>
            </a:xfrm>
            <a:prstGeom prst="rect">
              <a:avLst/>
            </a:prstGeom>
            <a:noFill/>
            <a:ln w="9525">
              <a:noFill/>
              <a:miter lim="800000"/>
              <a:headEnd/>
              <a:tailEnd/>
            </a:ln>
            <a:effectLst/>
          </p:spPr>
          <p:txBody>
            <a:bodyPr wrap="square">
              <a:spAutoFit/>
            </a:bodyPr>
            <a:lstStyle/>
            <a:p>
              <a:pPr>
                <a:spcBef>
                  <a:spcPct val="50000"/>
                </a:spcBef>
              </a:pPr>
              <a:r>
                <a:rPr lang="es-ES" sz="4000" b="1" dirty="0"/>
                <a:t>a</a:t>
              </a:r>
            </a:p>
          </p:txBody>
        </p:sp>
        <p:sp>
          <p:nvSpPr>
            <p:cNvPr id="24" name="Text Box 23"/>
            <p:cNvSpPr txBox="1">
              <a:spLocks noChangeArrowheads="1"/>
            </p:cNvSpPr>
            <p:nvPr/>
          </p:nvSpPr>
          <p:spPr bwMode="auto">
            <a:xfrm>
              <a:off x="5214942" y="2285992"/>
              <a:ext cx="647700" cy="646331"/>
            </a:xfrm>
            <a:prstGeom prst="rect">
              <a:avLst/>
            </a:prstGeom>
            <a:noFill/>
            <a:ln w="9525">
              <a:noFill/>
              <a:miter lim="800000"/>
              <a:headEnd/>
              <a:tailEnd/>
            </a:ln>
            <a:effectLst/>
          </p:spPr>
          <p:txBody>
            <a:bodyPr>
              <a:spAutoFit/>
            </a:bodyPr>
            <a:lstStyle/>
            <a:p>
              <a:pPr>
                <a:spcBef>
                  <a:spcPct val="50000"/>
                </a:spcBef>
              </a:pPr>
              <a:r>
                <a:rPr lang="es-ES" sz="3600" b="1" dirty="0"/>
                <a:t>b</a:t>
              </a:r>
            </a:p>
          </p:txBody>
        </p:sp>
        <p:cxnSp>
          <p:nvCxnSpPr>
            <p:cNvPr id="25" name="AutoShape 40"/>
            <p:cNvCxnSpPr>
              <a:cxnSpLocks noChangeShapeType="1"/>
            </p:cNvCxnSpPr>
            <p:nvPr/>
          </p:nvCxnSpPr>
          <p:spPr bwMode="auto">
            <a:xfrm flipV="1">
              <a:off x="2188614" y="2426424"/>
              <a:ext cx="212107" cy="222809"/>
            </a:xfrm>
            <a:prstGeom prst="straightConnector1">
              <a:avLst/>
            </a:prstGeom>
            <a:noFill/>
            <a:ln w="38100">
              <a:solidFill>
                <a:schemeClr val="tx1"/>
              </a:solidFill>
              <a:round/>
              <a:headEnd/>
              <a:tailEnd/>
            </a:ln>
          </p:spPr>
        </p:cxnSp>
        <p:sp>
          <p:nvSpPr>
            <p:cNvPr id="26" name="Oval 42"/>
            <p:cNvSpPr>
              <a:spLocks noChangeArrowheads="1"/>
            </p:cNvSpPr>
            <p:nvPr/>
          </p:nvSpPr>
          <p:spPr bwMode="auto">
            <a:xfrm>
              <a:off x="2312449" y="2211785"/>
              <a:ext cx="259287" cy="25777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s-ES"/>
            </a:p>
          </p:txBody>
        </p:sp>
        <p:sp>
          <p:nvSpPr>
            <p:cNvPr id="27" name="Oval 44"/>
            <p:cNvSpPr>
              <a:spLocks noChangeArrowheads="1"/>
            </p:cNvSpPr>
            <p:nvPr/>
          </p:nvSpPr>
          <p:spPr bwMode="auto">
            <a:xfrm>
              <a:off x="1285852" y="2398119"/>
              <a:ext cx="428628" cy="428628"/>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8" name="Freeform 45"/>
            <p:cNvSpPr>
              <a:spLocks/>
            </p:cNvSpPr>
            <p:nvPr/>
          </p:nvSpPr>
          <p:spPr bwMode="auto">
            <a:xfrm flipV="1">
              <a:off x="1377928" y="2520357"/>
              <a:ext cx="303296" cy="213893"/>
            </a:xfrm>
            <a:custGeom>
              <a:avLst/>
              <a:gdLst/>
              <a:ahLst/>
              <a:cxnLst>
                <a:cxn ang="0">
                  <a:pos x="0" y="182"/>
                </a:cxn>
                <a:cxn ang="0">
                  <a:pos x="50" y="3"/>
                </a:cxn>
                <a:cxn ang="0">
                  <a:pos x="169" y="162"/>
                </a:cxn>
                <a:cxn ang="0">
                  <a:pos x="289" y="3"/>
                </a:cxn>
              </a:cxnLst>
              <a:rect l="0" t="0" r="r" b="b"/>
              <a:pathLst>
                <a:path w="289" h="182">
                  <a:moveTo>
                    <a:pt x="0" y="182"/>
                  </a:moveTo>
                  <a:cubicBezTo>
                    <a:pt x="11" y="94"/>
                    <a:pt x="22" y="6"/>
                    <a:pt x="50" y="3"/>
                  </a:cubicBezTo>
                  <a:cubicBezTo>
                    <a:pt x="78" y="0"/>
                    <a:pt x="129" y="162"/>
                    <a:pt x="169" y="162"/>
                  </a:cubicBezTo>
                  <a:cubicBezTo>
                    <a:pt x="209" y="162"/>
                    <a:pt x="249" y="82"/>
                    <a:pt x="289" y="3"/>
                  </a:cubicBezTo>
                </a:path>
              </a:pathLst>
            </a:custGeom>
            <a:ln>
              <a:headEnd/>
              <a:tailEn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s-ES" b="1" dirty="0"/>
            </a:p>
          </p:txBody>
        </p:sp>
        <p:cxnSp>
          <p:nvCxnSpPr>
            <p:cNvPr id="29" name="AutoShape 49"/>
            <p:cNvCxnSpPr>
              <a:cxnSpLocks noChangeShapeType="1"/>
            </p:cNvCxnSpPr>
            <p:nvPr/>
          </p:nvCxnSpPr>
          <p:spPr bwMode="auto">
            <a:xfrm>
              <a:off x="2587612" y="2647944"/>
              <a:ext cx="309269" cy="0"/>
            </a:xfrm>
            <a:prstGeom prst="straightConnector1">
              <a:avLst/>
            </a:prstGeom>
            <a:noFill/>
            <a:ln w="57150">
              <a:solidFill>
                <a:srgbClr val="C00000"/>
              </a:solidFill>
              <a:round/>
              <a:headEnd/>
              <a:tailEnd type="stealth"/>
            </a:ln>
          </p:spPr>
        </p:cxnSp>
        <p:sp>
          <p:nvSpPr>
            <p:cNvPr id="30" name="Arc 50"/>
            <p:cNvSpPr>
              <a:spLocks/>
            </p:cNvSpPr>
            <p:nvPr/>
          </p:nvSpPr>
          <p:spPr bwMode="auto">
            <a:xfrm rot="18958704">
              <a:off x="1530199" y="2619971"/>
              <a:ext cx="954480" cy="472279"/>
            </a:xfrm>
            <a:custGeom>
              <a:avLst/>
              <a:gdLst>
                <a:gd name="G0" fmla="+- 0 0 0"/>
                <a:gd name="G1" fmla="+- 11161 0 0"/>
                <a:gd name="G2" fmla="+- 21600 0 0"/>
                <a:gd name="T0" fmla="*/ 18493 w 21600"/>
                <a:gd name="T1" fmla="*/ 0 h 11161"/>
                <a:gd name="T2" fmla="*/ 21600 w 21600"/>
                <a:gd name="T3" fmla="*/ 11161 h 11161"/>
                <a:gd name="T4" fmla="*/ 0 w 21600"/>
                <a:gd name="T5" fmla="*/ 11161 h 11161"/>
              </a:gdLst>
              <a:ahLst/>
              <a:cxnLst>
                <a:cxn ang="0">
                  <a:pos x="T0" y="T1"/>
                </a:cxn>
                <a:cxn ang="0">
                  <a:pos x="T2" y="T3"/>
                </a:cxn>
                <a:cxn ang="0">
                  <a:pos x="T4" y="T5"/>
                </a:cxn>
              </a:cxnLst>
              <a:rect l="0" t="0" r="r" b="b"/>
              <a:pathLst>
                <a:path w="21600" h="11161" fill="none" extrusionOk="0">
                  <a:moveTo>
                    <a:pt x="18493" y="-1"/>
                  </a:moveTo>
                  <a:cubicBezTo>
                    <a:pt x="20525" y="3367"/>
                    <a:pt x="21600" y="7227"/>
                    <a:pt x="21600" y="11161"/>
                  </a:cubicBezTo>
                </a:path>
                <a:path w="21600" h="11161" stroke="0" extrusionOk="0">
                  <a:moveTo>
                    <a:pt x="18493" y="-1"/>
                  </a:moveTo>
                  <a:cubicBezTo>
                    <a:pt x="20525" y="3367"/>
                    <a:pt x="21600" y="7227"/>
                    <a:pt x="21600" y="11161"/>
                  </a:cubicBezTo>
                  <a:lnTo>
                    <a:pt x="0" y="11161"/>
                  </a:lnTo>
                  <a:close/>
                </a:path>
              </a:pathLst>
            </a:custGeom>
            <a:noFill/>
            <a:ln w="41275">
              <a:solidFill>
                <a:srgbClr val="FF0000"/>
              </a:solidFill>
              <a:round/>
              <a:headEnd/>
              <a:tailEnd type="stealth" w="med" len="med"/>
            </a:ln>
          </p:spPr>
          <p:txBody>
            <a:bodyPr vert="horz" wrap="square" lIns="91440" tIns="45720" rIns="91440" bIns="45720" numCol="1" anchor="t" anchorCtr="0" compatLnSpc="1">
              <a:prstTxWarp prst="textNoShape">
                <a:avLst/>
              </a:prstTxWarp>
            </a:bodyPr>
            <a:lstStyle/>
            <a:p>
              <a:endParaRPr lang="es-ES" dirty="0">
                <a:solidFill>
                  <a:srgbClr val="C00000"/>
                </a:solidFill>
              </a:endParaRPr>
            </a:p>
          </p:txBody>
        </p:sp>
        <p:cxnSp>
          <p:nvCxnSpPr>
            <p:cNvPr id="31" name="30 Conector recto"/>
            <p:cNvCxnSpPr/>
            <p:nvPr/>
          </p:nvCxnSpPr>
          <p:spPr>
            <a:xfrm>
              <a:off x="1693842" y="2633071"/>
              <a:ext cx="50006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AutoShape 49"/>
            <p:cNvCxnSpPr>
              <a:cxnSpLocks noChangeShapeType="1"/>
            </p:cNvCxnSpPr>
            <p:nvPr/>
          </p:nvCxnSpPr>
          <p:spPr bwMode="auto">
            <a:xfrm>
              <a:off x="3694106" y="2643182"/>
              <a:ext cx="309269" cy="0"/>
            </a:xfrm>
            <a:prstGeom prst="straightConnector1">
              <a:avLst/>
            </a:prstGeom>
            <a:noFill/>
            <a:ln w="57150">
              <a:solidFill>
                <a:srgbClr val="C00000"/>
              </a:solidFill>
              <a:round/>
              <a:headEnd/>
              <a:tailEnd type="stealth"/>
            </a:ln>
          </p:spPr>
        </p:cxnSp>
        <p:graphicFrame>
          <p:nvGraphicFramePr>
            <p:cNvPr id="33" name="32 Objeto"/>
            <p:cNvGraphicFramePr>
              <a:graphicFrameLocks noChangeAspect="1"/>
            </p:cNvGraphicFramePr>
            <p:nvPr/>
          </p:nvGraphicFramePr>
          <p:xfrm>
            <a:off x="2592374" y="2000240"/>
            <a:ext cx="428628" cy="502755"/>
          </p:xfrm>
          <a:graphic>
            <a:graphicData uri="http://schemas.openxmlformats.org/presentationml/2006/ole">
              <mc:AlternateContent xmlns:mc="http://schemas.openxmlformats.org/markup-compatibility/2006">
                <mc:Choice xmlns:v="urn:schemas-microsoft-com:vml" Requires="v">
                  <p:oleObj spid="_x0000_s22582" name="Ecuación" r:id="rId3" imgW="126720" imgH="164880" progId="Equation.3">
                    <p:embed/>
                  </p:oleObj>
                </mc:Choice>
                <mc:Fallback>
                  <p:oleObj name="Ecuación" r:id="rId3" imgW="12672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374" y="2000240"/>
                          <a:ext cx="428628" cy="5027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56"/>
            <p:cNvGraphicFramePr>
              <a:graphicFrameLocks noChangeAspect="1"/>
            </p:cNvGraphicFramePr>
            <p:nvPr/>
          </p:nvGraphicFramePr>
          <p:xfrm>
            <a:off x="4714879" y="2000240"/>
            <a:ext cx="428625" cy="503238"/>
          </p:xfrm>
          <a:graphic>
            <a:graphicData uri="http://schemas.openxmlformats.org/presentationml/2006/ole">
              <mc:AlternateContent xmlns:mc="http://schemas.openxmlformats.org/markup-compatibility/2006">
                <mc:Choice xmlns:v="urn:schemas-microsoft-com:vml" Requires="v">
                  <p:oleObj spid="_x0000_s22583" name="Ecuación" r:id="rId5" imgW="126720" imgH="164880" progId="Equation.3">
                    <p:embed/>
                  </p:oleObj>
                </mc:Choice>
                <mc:Fallback>
                  <p:oleObj name="Ecuación" r:id="rId5" imgW="12672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9" y="2000240"/>
                          <a:ext cx="42862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Line 18"/>
            <p:cNvSpPr>
              <a:spLocks noChangeShapeType="1"/>
            </p:cNvSpPr>
            <p:nvPr/>
          </p:nvSpPr>
          <p:spPr bwMode="auto">
            <a:xfrm>
              <a:off x="4143372" y="2403468"/>
              <a:ext cx="0" cy="503238"/>
            </a:xfrm>
            <a:prstGeom prst="line">
              <a:avLst/>
            </a:prstGeom>
            <a:noFill/>
            <a:ln w="44450">
              <a:solidFill>
                <a:srgbClr val="C00000"/>
              </a:solidFill>
              <a:round/>
              <a:headEnd/>
              <a:tailEnd/>
            </a:ln>
            <a:effectLst/>
          </p:spPr>
          <p:txBody>
            <a:bodyPr/>
            <a:lstStyle/>
            <a:p>
              <a:endParaRPr lang="es-ES"/>
            </a:p>
          </p:txBody>
        </p:sp>
        <p:sp>
          <p:nvSpPr>
            <p:cNvPr id="36" name="Line 19"/>
            <p:cNvSpPr>
              <a:spLocks noChangeShapeType="1"/>
            </p:cNvSpPr>
            <p:nvPr/>
          </p:nvSpPr>
          <p:spPr bwMode="auto">
            <a:xfrm>
              <a:off x="4576762" y="2408230"/>
              <a:ext cx="0" cy="503238"/>
            </a:xfrm>
            <a:prstGeom prst="line">
              <a:avLst/>
            </a:prstGeom>
            <a:noFill/>
            <a:ln w="44450">
              <a:solidFill>
                <a:srgbClr val="C00000"/>
              </a:solidFill>
              <a:round/>
              <a:headEnd/>
              <a:tailEnd/>
            </a:ln>
            <a:effectLst/>
          </p:spPr>
          <p:txBody>
            <a:bodyPr/>
            <a:lstStyle/>
            <a:p>
              <a:endParaRPr lang="es-ES"/>
            </a:p>
          </p:txBody>
        </p:sp>
        <p:cxnSp>
          <p:nvCxnSpPr>
            <p:cNvPr id="37" name="36 Conector recto"/>
            <p:cNvCxnSpPr/>
            <p:nvPr/>
          </p:nvCxnSpPr>
          <p:spPr>
            <a:xfrm>
              <a:off x="4572000" y="2643182"/>
              <a:ext cx="642942"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AutoShape 49"/>
            <p:cNvCxnSpPr>
              <a:cxnSpLocks noChangeShapeType="1"/>
            </p:cNvCxnSpPr>
            <p:nvPr/>
          </p:nvCxnSpPr>
          <p:spPr bwMode="auto">
            <a:xfrm>
              <a:off x="4714876" y="2643182"/>
              <a:ext cx="309269" cy="0"/>
            </a:xfrm>
            <a:prstGeom prst="straightConnector1">
              <a:avLst/>
            </a:prstGeom>
            <a:noFill/>
            <a:ln w="57150">
              <a:solidFill>
                <a:srgbClr val="C00000"/>
              </a:solidFill>
              <a:round/>
              <a:headEnd/>
              <a:tailEnd type="stealth"/>
            </a:ln>
          </p:spPr>
        </p:cxnSp>
        <p:sp>
          <p:nvSpPr>
            <p:cNvPr id="39" name="Text Box 17"/>
            <p:cNvSpPr txBox="1">
              <a:spLocks noChangeArrowheads="1"/>
            </p:cNvSpPr>
            <p:nvPr/>
          </p:nvSpPr>
          <p:spPr bwMode="auto">
            <a:xfrm>
              <a:off x="4076696" y="2628896"/>
              <a:ext cx="928694" cy="584775"/>
            </a:xfrm>
            <a:prstGeom prst="rect">
              <a:avLst/>
            </a:prstGeom>
            <a:noFill/>
            <a:ln w="9525">
              <a:noFill/>
              <a:miter lim="800000"/>
              <a:headEnd/>
              <a:tailEnd/>
            </a:ln>
            <a:effectLst/>
          </p:spPr>
          <p:txBody>
            <a:bodyPr wrap="square">
              <a:spAutoFit/>
            </a:bodyPr>
            <a:lstStyle/>
            <a:p>
              <a:pPr>
                <a:spcBef>
                  <a:spcPct val="50000"/>
                </a:spcBef>
              </a:pPr>
              <a:r>
                <a:rPr lang="es-ES" sz="3200" b="1" dirty="0"/>
                <a:t>C</a:t>
              </a:r>
              <a:r>
                <a:rPr lang="es-ES" sz="3200" b="1" baseline="-25000" dirty="0"/>
                <a:t>2</a:t>
              </a:r>
              <a:endParaRPr lang="es-ES" sz="3200" b="1" dirty="0"/>
            </a:p>
          </p:txBody>
        </p:sp>
        <p:sp>
          <p:nvSpPr>
            <p:cNvPr id="40" name="Text Box 16"/>
            <p:cNvSpPr txBox="1">
              <a:spLocks noChangeArrowheads="1"/>
            </p:cNvSpPr>
            <p:nvPr/>
          </p:nvSpPr>
          <p:spPr bwMode="auto">
            <a:xfrm>
              <a:off x="3000365" y="2714620"/>
              <a:ext cx="928693" cy="584775"/>
            </a:xfrm>
            <a:prstGeom prst="rect">
              <a:avLst/>
            </a:prstGeom>
            <a:noFill/>
            <a:ln w="9525">
              <a:noFill/>
              <a:miter lim="800000"/>
              <a:headEnd/>
              <a:tailEnd/>
            </a:ln>
            <a:effectLst/>
          </p:spPr>
          <p:txBody>
            <a:bodyPr wrap="square">
              <a:spAutoFit/>
            </a:bodyPr>
            <a:lstStyle/>
            <a:p>
              <a:pPr>
                <a:spcBef>
                  <a:spcPct val="50000"/>
                </a:spcBef>
              </a:pPr>
              <a:r>
                <a:rPr lang="es-ES" sz="3200" b="1" dirty="0"/>
                <a:t>C</a:t>
              </a:r>
              <a:r>
                <a:rPr lang="es-ES" sz="3200" b="1" baseline="-25000" dirty="0"/>
                <a:t>1</a:t>
              </a:r>
              <a:endParaRPr lang="es-ES" sz="3200" b="1" dirty="0"/>
            </a:p>
          </p:txBody>
        </p:sp>
      </p:grpSp>
    </p:spTree>
    <p:extLst>
      <p:ext uri="{BB962C8B-B14F-4D97-AF65-F5344CB8AC3E}">
        <p14:creationId xmlns:p14="http://schemas.microsoft.com/office/powerpoint/2010/main" val="212503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withEffect">
                                  <p:stCondLst>
                                    <p:cond delay="0"/>
                                  </p:stCondLst>
                                  <p:childTnLst>
                                    <p:set>
                                      <p:cBhvr>
                                        <p:cTn id="6" dur="1" fill="hold">
                                          <p:stCondLst>
                                            <p:cond delay="999"/>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wedge">
                                      <p:cBhvr>
                                        <p:cTn id="11" dur="2000"/>
                                        <p:tgtEl>
                                          <p:spTgt spid="5123"/>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fade">
                                      <p:cBhvr>
                                        <p:cTn id="16" dur="800" decel="100000"/>
                                        <p:tgtEl>
                                          <p:spTgt spid="5124"/>
                                        </p:tgtEl>
                                      </p:cBhvr>
                                    </p:animEffect>
                                    <p:anim calcmode="lin" valueType="num">
                                      <p:cBhvr>
                                        <p:cTn id="17" dur="800" decel="100000" fill="hold"/>
                                        <p:tgtEl>
                                          <p:spTgt spid="5124"/>
                                        </p:tgtEl>
                                        <p:attrNameLst>
                                          <p:attrName>style.rotation</p:attrName>
                                        </p:attrNameLst>
                                      </p:cBhvr>
                                      <p:tavLst>
                                        <p:tav tm="0">
                                          <p:val>
                                            <p:fltVal val="-90"/>
                                          </p:val>
                                        </p:tav>
                                        <p:tav tm="100000">
                                          <p:val>
                                            <p:fltVal val="0"/>
                                          </p:val>
                                        </p:tav>
                                      </p:tavLst>
                                    </p:anim>
                                    <p:anim calcmode="lin" valueType="num">
                                      <p:cBhvr>
                                        <p:cTn id="18" dur="800" decel="100000" fill="hold"/>
                                        <p:tgtEl>
                                          <p:spTgt spid="5124"/>
                                        </p:tgtEl>
                                        <p:attrNameLst>
                                          <p:attrName>ppt_x</p:attrName>
                                        </p:attrNameLst>
                                      </p:cBhvr>
                                      <p:tavLst>
                                        <p:tav tm="0">
                                          <p:val>
                                            <p:strVal val="#ppt_x+0.4"/>
                                          </p:val>
                                        </p:tav>
                                        <p:tav tm="100000">
                                          <p:val>
                                            <p:strVal val="#ppt_x-0.05"/>
                                          </p:val>
                                        </p:tav>
                                      </p:tavLst>
                                    </p:anim>
                                    <p:anim calcmode="lin" valueType="num">
                                      <p:cBhvr>
                                        <p:cTn id="19" dur="800" decel="100000" fill="hold"/>
                                        <p:tgtEl>
                                          <p:spTgt spid="512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12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124"/>
                                        </p:tgtEl>
                                        <p:attrNameLst>
                                          <p:attrName>ppt_y</p:attrName>
                                        </p:attrNameLst>
                                      </p:cBhvr>
                                      <p:tavLst>
                                        <p:tav tm="0">
                                          <p:val>
                                            <p:strVal val="#ppt_y+0.1"/>
                                          </p:val>
                                        </p:tav>
                                        <p:tav tm="100000">
                                          <p:val>
                                            <p:strVal val="#ppt_y"/>
                                          </p:val>
                                        </p:tav>
                                      </p:tavLst>
                                    </p:anim>
                                  </p:childTnLst>
                                </p:cTn>
                              </p:par>
                              <p:par>
                                <p:cTn id="22" presetID="8"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amond(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animBg="1"/>
      <p:bldP spid="51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2844" y="749085"/>
            <a:ext cx="5143536" cy="3108543"/>
          </a:xfrm>
          <a:prstGeom prst="rect">
            <a:avLst/>
          </a:prstGeom>
          <a:noFill/>
        </p:spPr>
        <p:txBody>
          <a:bodyPr wrap="square" rtlCol="0">
            <a:spAutoFit/>
          </a:bodyPr>
          <a:lstStyle/>
          <a:p>
            <a:pPr algn="just"/>
            <a:r>
              <a:rPr lang="es-ES" sz="2800" dirty="0"/>
              <a:t>En cierto tipo de soldadura eléctrica, entre la herramienta que suelda y las piezas metálicas por unir, fluye carga eléctrica. Esto produce un arco muy brillante cuya alta temperatura funde los elementos.</a:t>
            </a:r>
          </a:p>
        </p:txBody>
      </p:sp>
      <p:sp>
        <p:nvSpPr>
          <p:cNvPr id="5" name="4 Rectángulo"/>
          <p:cNvSpPr/>
          <p:nvPr/>
        </p:nvSpPr>
        <p:spPr>
          <a:xfrm>
            <a:off x="0" y="0"/>
            <a:ext cx="4786314"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a:ln w="11430"/>
                <a:gradFill>
                  <a:gsLst>
                    <a:gs pos="25000">
                      <a:schemeClr val="accent2">
                        <a:satMod val="155000"/>
                      </a:schemeClr>
                    </a:gs>
                    <a:gs pos="100000">
                      <a:schemeClr val="accent2">
                        <a:shade val="45000"/>
                        <a:satMod val="165000"/>
                      </a:schemeClr>
                    </a:gs>
                  </a:gsLst>
                  <a:lin ang="5400000"/>
                </a:gradFill>
              </a:rPr>
              <a:t>SITUACIÓN INICIAL:</a:t>
            </a:r>
          </a:p>
        </p:txBody>
      </p:sp>
      <p:sp>
        <p:nvSpPr>
          <p:cNvPr id="6" name="5 Rectángulo"/>
          <p:cNvSpPr/>
          <p:nvPr/>
        </p:nvSpPr>
        <p:spPr>
          <a:xfrm>
            <a:off x="642910" y="4066294"/>
            <a:ext cx="4214842"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a:ln w="11430"/>
                <a:gradFill>
                  <a:gsLst>
                    <a:gs pos="25000">
                      <a:schemeClr val="accent2">
                        <a:satMod val="155000"/>
                      </a:schemeClr>
                    </a:gs>
                    <a:gs pos="100000">
                      <a:schemeClr val="accent2">
                        <a:shade val="45000"/>
                        <a:satMod val="165000"/>
                      </a:schemeClr>
                    </a:gs>
                  </a:gsLst>
                  <a:lin ang="5400000"/>
                </a:gradFill>
              </a:rPr>
              <a:t>PREGUNTA </a:t>
            </a:r>
          </a:p>
          <a:p>
            <a:pPr algn="ctr"/>
            <a:r>
              <a:rPr lang="es-ES" sz="3200" b="1" cap="none" spc="50" dirty="0">
                <a:ln w="11430"/>
                <a:gradFill>
                  <a:gsLst>
                    <a:gs pos="25000">
                      <a:schemeClr val="accent2">
                        <a:satMod val="155000"/>
                      </a:schemeClr>
                    </a:gs>
                    <a:gs pos="100000">
                      <a:schemeClr val="accent2">
                        <a:shade val="45000"/>
                        <a:satMod val="165000"/>
                      </a:schemeClr>
                    </a:gs>
                  </a:gsLst>
                  <a:lin ang="5400000"/>
                </a:gradFill>
              </a:rPr>
              <a:t>INTRODUCTORIA</a:t>
            </a:r>
          </a:p>
        </p:txBody>
      </p:sp>
      <p:pic>
        <p:nvPicPr>
          <p:cNvPr id="1026" name="Picture 2"/>
          <p:cNvPicPr>
            <a:picLocks noChangeAspect="1" noChangeArrowheads="1"/>
          </p:cNvPicPr>
          <p:nvPr/>
        </p:nvPicPr>
        <p:blipFill>
          <a:blip r:embed="rId2"/>
          <a:srcRect/>
          <a:stretch>
            <a:fillRect/>
          </a:stretch>
        </p:blipFill>
        <p:spPr bwMode="auto">
          <a:xfrm>
            <a:off x="5429256" y="0"/>
            <a:ext cx="3643306" cy="6429396"/>
          </a:xfrm>
          <a:prstGeom prst="rect">
            <a:avLst/>
          </a:prstGeom>
          <a:noFill/>
          <a:ln w="9525">
            <a:noFill/>
            <a:miter lim="800000"/>
            <a:headEnd/>
            <a:tailEnd/>
          </a:ln>
          <a:effectLst/>
        </p:spPr>
      </p:pic>
      <p:sp>
        <p:nvSpPr>
          <p:cNvPr id="8" name="7 CuadroTexto"/>
          <p:cNvSpPr txBox="1"/>
          <p:nvPr/>
        </p:nvSpPr>
        <p:spPr>
          <a:xfrm>
            <a:off x="142876" y="5286388"/>
            <a:ext cx="5143504" cy="1384995"/>
          </a:xfrm>
          <a:prstGeom prst="rect">
            <a:avLst/>
          </a:prstGeom>
          <a:noFill/>
        </p:spPr>
        <p:txBody>
          <a:bodyPr wrap="square" rtlCol="0">
            <a:spAutoFit/>
          </a:bodyPr>
          <a:lstStyle/>
          <a:p>
            <a:pPr algn="just"/>
            <a:r>
              <a:rPr lang="es-ES" sz="2800" b="1" dirty="0"/>
              <a:t>¿Por qué debe mantenerse la herramienta cerca de las piezas que se sueldan?</a:t>
            </a:r>
          </a:p>
        </p:txBody>
      </p:sp>
      <p:pic>
        <p:nvPicPr>
          <p:cNvPr id="7" name="Picture 8" descr="Pencil"/>
          <p:cNvPicPr>
            <a:picLocks noChangeAspect="1" noChangeArrowheads="1" noCrop="1"/>
          </p:cNvPicPr>
          <p:nvPr/>
        </p:nvPicPr>
        <p:blipFill>
          <a:blip r:embed="rId3"/>
          <a:srcRect/>
          <a:stretch>
            <a:fillRect/>
          </a:stretch>
        </p:blipFill>
        <p:spPr bwMode="auto">
          <a:xfrm>
            <a:off x="8143900" y="357166"/>
            <a:ext cx="617538" cy="1233487"/>
          </a:xfrm>
          <a:prstGeom prst="rect">
            <a:avLst/>
          </a:prstGeom>
          <a:noFill/>
          <a:ln w="9525">
            <a:noFill/>
            <a:miter lim="800000"/>
            <a:headEnd/>
            <a:tailEnd/>
          </a:ln>
        </p:spPr>
      </p:pic>
    </p:spTree>
    <p:extLst>
      <p:ext uri="{BB962C8B-B14F-4D97-AF65-F5344CB8AC3E}">
        <p14:creationId xmlns:p14="http://schemas.microsoft.com/office/powerpoint/2010/main" val="47721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par>
                                <p:cTn id="8" presetID="26"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45">
                                          <p:stCondLst>
                                            <p:cond delay="0"/>
                                          </p:stCondLst>
                                        </p:cTn>
                                        <p:tgtEl>
                                          <p:spTgt spid="7"/>
                                        </p:tgtEl>
                                      </p:cBhvr>
                                    </p:animEffect>
                                    <p:anim calcmode="lin" valueType="num">
                                      <p:cBhvr>
                                        <p:cTn id="11"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2"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3"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14"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15"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16" dur="7">
                                          <p:stCondLst>
                                            <p:cond delay="162"/>
                                          </p:stCondLst>
                                        </p:cTn>
                                        <p:tgtEl>
                                          <p:spTgt spid="7"/>
                                        </p:tgtEl>
                                      </p:cBhvr>
                                      <p:to x="100000" y="60000"/>
                                    </p:animScale>
                                    <p:animScale>
                                      <p:cBhvr>
                                        <p:cTn id="17" dur="41" decel="50000">
                                          <p:stCondLst>
                                            <p:cond delay="169"/>
                                          </p:stCondLst>
                                        </p:cTn>
                                        <p:tgtEl>
                                          <p:spTgt spid="7"/>
                                        </p:tgtEl>
                                      </p:cBhvr>
                                      <p:to x="100000" y="100000"/>
                                    </p:animScale>
                                    <p:animScale>
                                      <p:cBhvr>
                                        <p:cTn id="18" dur="7">
                                          <p:stCondLst>
                                            <p:cond delay="328"/>
                                          </p:stCondLst>
                                        </p:cTn>
                                        <p:tgtEl>
                                          <p:spTgt spid="7"/>
                                        </p:tgtEl>
                                      </p:cBhvr>
                                      <p:to x="100000" y="80000"/>
                                    </p:animScale>
                                    <p:animScale>
                                      <p:cBhvr>
                                        <p:cTn id="19" dur="41" decel="50000">
                                          <p:stCondLst>
                                            <p:cond delay="335"/>
                                          </p:stCondLst>
                                        </p:cTn>
                                        <p:tgtEl>
                                          <p:spTgt spid="7"/>
                                        </p:tgtEl>
                                      </p:cBhvr>
                                      <p:to x="100000" y="100000"/>
                                    </p:animScale>
                                    <p:animScale>
                                      <p:cBhvr>
                                        <p:cTn id="20" dur="7">
                                          <p:stCondLst>
                                            <p:cond delay="410"/>
                                          </p:stCondLst>
                                        </p:cTn>
                                        <p:tgtEl>
                                          <p:spTgt spid="7"/>
                                        </p:tgtEl>
                                      </p:cBhvr>
                                      <p:to x="100000" y="90000"/>
                                    </p:animScale>
                                    <p:animScale>
                                      <p:cBhvr>
                                        <p:cTn id="21" dur="41" decel="50000">
                                          <p:stCondLst>
                                            <p:cond delay="417"/>
                                          </p:stCondLst>
                                        </p:cTn>
                                        <p:tgtEl>
                                          <p:spTgt spid="7"/>
                                        </p:tgtEl>
                                      </p:cBhvr>
                                      <p:to x="100000" y="100000"/>
                                    </p:animScale>
                                    <p:animScale>
                                      <p:cBhvr>
                                        <p:cTn id="22" dur="7">
                                          <p:stCondLst>
                                            <p:cond delay="452"/>
                                          </p:stCondLst>
                                        </p:cTn>
                                        <p:tgtEl>
                                          <p:spTgt spid="7"/>
                                        </p:tgtEl>
                                      </p:cBhvr>
                                      <p:to x="100000" y="95000"/>
                                    </p:animScale>
                                    <p:animScale>
                                      <p:cBhvr>
                                        <p:cTn id="23" dur="41" decel="50000">
                                          <p:stCondLst>
                                            <p:cond delay="458"/>
                                          </p:stCondLst>
                                        </p:cTn>
                                        <p:tgtEl>
                                          <p:spTgt spid="7"/>
                                        </p:tgtEl>
                                      </p:cBhvr>
                                      <p:to x="100000" y="100000"/>
                                    </p:animScale>
                                  </p:childTnLst>
                                </p:cTn>
                              </p:par>
                              <p:par>
                                <p:cTn id="24" presetID="8"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amond(in)">
                                      <p:cBhvr>
                                        <p:cTn id="26" dur="1000"/>
                                        <p:tgtEl>
                                          <p:spTgt spid="4"/>
                                        </p:tgtEl>
                                      </p:cBhvr>
                                    </p:animEffect>
                                  </p:childTnLst>
                                </p:cTn>
                              </p:par>
                              <p:par>
                                <p:cTn id="27" presetID="8"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diamond(in)">
                                      <p:cBhvr>
                                        <p:cTn id="29" dur="10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1000"/>
                            </p:stCondLst>
                            <p:childTnLst>
                              <p:par>
                                <p:cTn id="36" presetID="8" presetClass="entr" presetSubtype="16"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amond(in)">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1258888" y="260350"/>
            <a:ext cx="6496050" cy="647700"/>
          </a:xfrm>
          <a:prstGeom prst="rect">
            <a:avLst/>
          </a:prstGeom>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a:rPr>
              <a:t>Cálculo de la capacitancia:</a:t>
            </a:r>
          </a:p>
        </p:txBody>
      </p:sp>
      <p:graphicFrame>
        <p:nvGraphicFramePr>
          <p:cNvPr id="6147"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970" name="Ecuación" r:id="rId3" imgW="114120" imgH="215640" progId="Equation.3">
                  <p:embed/>
                </p:oleObj>
              </mc:Choice>
              <mc:Fallback>
                <p:oleObj name="Ecuació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971" name="Ecuación" r:id="rId5" imgW="114120" imgH="215640" progId="Equation.3">
                  <p:embed/>
                </p:oleObj>
              </mc:Choice>
              <mc:Fallback>
                <p:oleObj name="Ecuación" r:id="rId5"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5"/>
          <p:cNvGraphicFramePr>
            <a:graphicFrameLocks noChangeAspect="1"/>
          </p:cNvGraphicFramePr>
          <p:nvPr/>
        </p:nvGraphicFramePr>
        <p:xfrm>
          <a:off x="468313" y="1201738"/>
          <a:ext cx="3382962" cy="1311275"/>
        </p:xfrm>
        <a:graphic>
          <a:graphicData uri="http://schemas.openxmlformats.org/presentationml/2006/ole">
            <mc:AlternateContent xmlns:mc="http://schemas.openxmlformats.org/markup-compatibility/2006">
              <mc:Choice xmlns:v="urn:schemas-microsoft-com:vml" Requires="v">
                <p:oleObj spid="_x0000_s23972" name="Ecuación" r:id="rId6" imgW="1041120" imgH="431640" progId="Equation.3">
                  <p:embed/>
                </p:oleObj>
              </mc:Choice>
              <mc:Fallback>
                <p:oleObj name="Ecuación" r:id="rId6" imgW="104112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1201738"/>
                        <a:ext cx="33829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973" name="Ecuación" r:id="rId8" imgW="114120" imgH="215640" progId="Equation.3">
                  <p:embed/>
                </p:oleObj>
              </mc:Choice>
              <mc:Fallback>
                <p:oleObj name="Ecuación" r:id="rId8"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7"/>
          <p:cNvGrpSpPr>
            <a:grpSpLocks/>
          </p:cNvGrpSpPr>
          <p:nvPr/>
        </p:nvGrpSpPr>
        <p:grpSpPr bwMode="auto">
          <a:xfrm>
            <a:off x="5261002" y="785794"/>
            <a:ext cx="3168650" cy="2124075"/>
            <a:chOff x="3152" y="709"/>
            <a:chExt cx="1996" cy="1338"/>
          </a:xfrm>
        </p:grpSpPr>
        <p:sp>
          <p:nvSpPr>
            <p:cNvPr id="6152" name="Cloud"/>
            <p:cNvSpPr>
              <a:spLocks noChangeAspect="1" noEditPoints="1" noChangeArrowheads="1"/>
            </p:cNvSpPr>
            <p:nvPr/>
          </p:nvSpPr>
          <p:spPr bwMode="auto">
            <a:xfrm>
              <a:off x="3152" y="709"/>
              <a:ext cx="1996" cy="133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endParaRPr lang="es-ES"/>
            </a:p>
          </p:txBody>
        </p:sp>
        <p:graphicFrame>
          <p:nvGraphicFramePr>
            <p:cNvPr id="6153" name="Object 9"/>
            <p:cNvGraphicFramePr>
              <a:graphicFrameLocks noChangeAspect="1"/>
            </p:cNvGraphicFramePr>
            <p:nvPr/>
          </p:nvGraphicFramePr>
          <p:xfrm>
            <a:off x="3379" y="1071"/>
            <a:ext cx="1451" cy="649"/>
          </p:xfrm>
          <a:graphic>
            <a:graphicData uri="http://schemas.openxmlformats.org/presentationml/2006/ole">
              <mc:AlternateContent xmlns:mc="http://schemas.openxmlformats.org/markup-compatibility/2006">
                <mc:Choice xmlns:v="urn:schemas-microsoft-com:vml" Requires="v">
                  <p:oleObj spid="_x0000_s23974" name="Ecuación" r:id="rId9" imgW="761760" imgH="228600" progId="Equation.3">
                    <p:embed/>
                  </p:oleObj>
                </mc:Choice>
                <mc:Fallback>
                  <p:oleObj name="Ecuación" r:id="rId9" imgW="76176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9" y="1071"/>
                          <a:ext cx="1451" cy="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54" name="Object 1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975" name="Ecuación" r:id="rId11" imgW="114120" imgH="215640" progId="Equation.3">
                  <p:embed/>
                </p:oleObj>
              </mc:Choice>
              <mc:Fallback>
                <p:oleObj name="Ecuación" r:id="rId11"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5" name="Object 11"/>
          <p:cNvGraphicFramePr>
            <a:graphicFrameLocks noChangeAspect="1"/>
          </p:cNvGraphicFramePr>
          <p:nvPr/>
        </p:nvGraphicFramePr>
        <p:xfrm>
          <a:off x="539750" y="3063875"/>
          <a:ext cx="2232025" cy="1371600"/>
        </p:xfrm>
        <a:graphic>
          <a:graphicData uri="http://schemas.openxmlformats.org/presentationml/2006/ole">
            <mc:AlternateContent xmlns:mc="http://schemas.openxmlformats.org/markup-compatibility/2006">
              <mc:Choice xmlns:v="urn:schemas-microsoft-com:vml" Requires="v">
                <p:oleObj spid="_x0000_s23976" name="Ecuación" r:id="rId12" imgW="609480" imgH="444240" progId="Equation.3">
                  <p:embed/>
                </p:oleObj>
              </mc:Choice>
              <mc:Fallback>
                <p:oleObj name="Ecuación" r:id="rId12" imgW="609480" imgH="4442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750" y="3063875"/>
                        <a:ext cx="22320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6" name="Object 1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977" name="Ecuación" r:id="rId14" imgW="114120" imgH="215640" progId="Equation.3">
                  <p:embed/>
                </p:oleObj>
              </mc:Choice>
              <mc:Fallback>
                <p:oleObj name="Ecuación" r:id="rId14"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3"/>
          <p:cNvGrpSpPr>
            <a:grpSpLocks/>
          </p:cNvGrpSpPr>
          <p:nvPr/>
        </p:nvGrpSpPr>
        <p:grpSpPr bwMode="auto">
          <a:xfrm>
            <a:off x="2916238" y="3068638"/>
            <a:ext cx="4176712" cy="1368425"/>
            <a:chOff x="1837" y="1933"/>
            <a:chExt cx="2631" cy="862"/>
          </a:xfrm>
        </p:grpSpPr>
        <p:sp>
          <p:nvSpPr>
            <p:cNvPr id="6158" name="AutoShape 14"/>
            <p:cNvSpPr>
              <a:spLocks noChangeArrowheads="1"/>
            </p:cNvSpPr>
            <p:nvPr/>
          </p:nvSpPr>
          <p:spPr bwMode="auto">
            <a:xfrm>
              <a:off x="1837" y="2251"/>
              <a:ext cx="317" cy="136"/>
            </a:xfrm>
            <a:prstGeom prst="rightArrow">
              <a:avLst>
                <a:gd name="adj1" fmla="val 50000"/>
                <a:gd name="adj2" fmla="val 58272"/>
              </a:avLst>
            </a:prstGeom>
            <a:solidFill>
              <a:schemeClr val="accent1"/>
            </a:solidFill>
            <a:ln w="9525">
              <a:solidFill>
                <a:schemeClr val="tx1"/>
              </a:solidFill>
              <a:miter lim="800000"/>
              <a:headEnd/>
              <a:tailEnd/>
            </a:ln>
            <a:effectLst/>
          </p:spPr>
          <p:txBody>
            <a:bodyPr wrap="none" anchor="ctr"/>
            <a:lstStyle/>
            <a:p>
              <a:endParaRPr lang="es-ES"/>
            </a:p>
          </p:txBody>
        </p:sp>
        <p:graphicFrame>
          <p:nvGraphicFramePr>
            <p:cNvPr id="6159" name="Object 15"/>
            <p:cNvGraphicFramePr>
              <a:graphicFrameLocks noChangeAspect="1"/>
            </p:cNvGraphicFramePr>
            <p:nvPr/>
          </p:nvGraphicFramePr>
          <p:xfrm>
            <a:off x="2381" y="1933"/>
            <a:ext cx="2087" cy="862"/>
          </p:xfrm>
          <a:graphic>
            <a:graphicData uri="http://schemas.openxmlformats.org/presentationml/2006/ole">
              <mc:AlternateContent xmlns:mc="http://schemas.openxmlformats.org/markup-compatibility/2006">
                <mc:Choice xmlns:v="urn:schemas-microsoft-com:vml" Requires="v">
                  <p:oleObj spid="_x0000_s23978" name="Ecuación" r:id="rId15" imgW="914400" imgH="444240" progId="Equation.3">
                    <p:embed/>
                  </p:oleObj>
                </mc:Choice>
                <mc:Fallback>
                  <p:oleObj name="Ecuación" r:id="rId15" imgW="914400" imgH="4442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81" y="1933"/>
                          <a:ext cx="2087" cy="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0"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979" name="Ecuación" r:id="rId17" imgW="114120" imgH="215640" progId="Equation.3">
                  <p:embed/>
                </p:oleObj>
              </mc:Choice>
              <mc:Fallback>
                <p:oleObj name="Ecuación" r:id="rId17"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61"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980" name="Ecuación" r:id="rId18" imgW="114120" imgH="215640" progId="Equation.3">
                  <p:embed/>
                </p:oleObj>
              </mc:Choice>
              <mc:Fallback>
                <p:oleObj name="Ecuación" r:id="rId18"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8"/>
          <p:cNvGrpSpPr>
            <a:grpSpLocks/>
          </p:cNvGrpSpPr>
          <p:nvPr/>
        </p:nvGrpSpPr>
        <p:grpSpPr bwMode="auto">
          <a:xfrm>
            <a:off x="7308850" y="3213100"/>
            <a:ext cx="1077913" cy="935038"/>
            <a:chOff x="4604" y="2024"/>
            <a:chExt cx="679" cy="589"/>
          </a:xfrm>
        </p:grpSpPr>
        <p:sp>
          <p:nvSpPr>
            <p:cNvPr id="6163" name="Line 19"/>
            <p:cNvSpPr>
              <a:spLocks noChangeShapeType="1"/>
            </p:cNvSpPr>
            <p:nvPr/>
          </p:nvSpPr>
          <p:spPr bwMode="auto">
            <a:xfrm flipH="1">
              <a:off x="4604" y="2024"/>
              <a:ext cx="317" cy="589"/>
            </a:xfrm>
            <a:prstGeom prst="line">
              <a:avLst/>
            </a:prstGeom>
            <a:noFill/>
            <a:ln w="38100">
              <a:solidFill>
                <a:schemeClr val="tx1"/>
              </a:solidFill>
              <a:round/>
              <a:headEnd/>
              <a:tailEnd/>
            </a:ln>
            <a:effectLst/>
          </p:spPr>
          <p:txBody>
            <a:bodyPr/>
            <a:lstStyle/>
            <a:p>
              <a:endParaRPr lang="es-ES"/>
            </a:p>
          </p:txBody>
        </p:sp>
        <p:graphicFrame>
          <p:nvGraphicFramePr>
            <p:cNvPr id="6164" name="Object 20"/>
            <p:cNvGraphicFramePr>
              <a:graphicFrameLocks noChangeAspect="1"/>
            </p:cNvGraphicFramePr>
            <p:nvPr/>
          </p:nvGraphicFramePr>
          <p:xfrm>
            <a:off x="4830" y="2115"/>
            <a:ext cx="453" cy="462"/>
          </p:xfrm>
          <a:graphic>
            <a:graphicData uri="http://schemas.openxmlformats.org/presentationml/2006/ole">
              <mc:AlternateContent xmlns:mc="http://schemas.openxmlformats.org/markup-compatibility/2006">
                <mc:Choice xmlns:v="urn:schemas-microsoft-com:vml" Requires="v">
                  <p:oleObj spid="_x0000_s23981" name="Ecuación" r:id="rId19" imgW="177480" imgH="164880" progId="Equation.3">
                    <p:embed/>
                  </p:oleObj>
                </mc:Choice>
                <mc:Fallback>
                  <p:oleObj name="Ecuación" r:id="rId19" imgW="177480" imgH="1648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30" y="2115"/>
                          <a:ext cx="453"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5" name="Object 21"/>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982" name="Ecuación" r:id="rId21" imgW="114120" imgH="215640" progId="Equation.3">
                  <p:embed/>
                </p:oleObj>
              </mc:Choice>
              <mc:Fallback>
                <p:oleObj name="Ecuación" r:id="rId21"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22"/>
          <p:cNvGrpSpPr>
            <a:grpSpLocks/>
          </p:cNvGrpSpPr>
          <p:nvPr/>
        </p:nvGrpSpPr>
        <p:grpSpPr bwMode="auto">
          <a:xfrm>
            <a:off x="611188" y="4868863"/>
            <a:ext cx="4608512" cy="1557337"/>
            <a:chOff x="385" y="3067"/>
            <a:chExt cx="2903" cy="981"/>
          </a:xfrm>
        </p:grpSpPr>
        <p:sp>
          <p:nvSpPr>
            <p:cNvPr id="6167" name="Oval 23"/>
            <p:cNvSpPr>
              <a:spLocks noChangeArrowheads="1"/>
            </p:cNvSpPr>
            <p:nvPr/>
          </p:nvSpPr>
          <p:spPr bwMode="auto">
            <a:xfrm>
              <a:off x="385" y="3067"/>
              <a:ext cx="2903" cy="981"/>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flatTx/>
            </a:bodyPr>
            <a:lstStyle/>
            <a:p>
              <a:endParaRPr lang="es-ES"/>
            </a:p>
          </p:txBody>
        </p:sp>
        <p:graphicFrame>
          <p:nvGraphicFramePr>
            <p:cNvPr id="6168" name="Object 24"/>
            <p:cNvGraphicFramePr>
              <a:graphicFrameLocks noChangeAspect="1"/>
            </p:cNvGraphicFramePr>
            <p:nvPr/>
          </p:nvGraphicFramePr>
          <p:xfrm>
            <a:off x="884" y="3158"/>
            <a:ext cx="1814" cy="882"/>
          </p:xfrm>
          <a:graphic>
            <a:graphicData uri="http://schemas.openxmlformats.org/presentationml/2006/ole">
              <mc:AlternateContent xmlns:mc="http://schemas.openxmlformats.org/markup-compatibility/2006">
                <mc:Choice xmlns:v="urn:schemas-microsoft-com:vml" Requires="v">
                  <p:oleObj spid="_x0000_s23983" name="Ecuación" r:id="rId22" imgW="914400" imgH="444240" progId="Equation.3">
                    <p:embed/>
                  </p:oleObj>
                </mc:Choice>
                <mc:Fallback>
                  <p:oleObj name="Ecuación" r:id="rId22" imgW="914400" imgH="44424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84" y="3158"/>
                          <a:ext cx="1814" cy="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9" name="Object 2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984" name="Ecuación" r:id="rId24" imgW="114120" imgH="215640" progId="Equation.3">
                  <p:embed/>
                </p:oleObj>
              </mc:Choice>
              <mc:Fallback>
                <p:oleObj name="Ecuación" r:id="rId24"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26"/>
          <p:cNvGrpSpPr>
            <a:grpSpLocks/>
          </p:cNvGrpSpPr>
          <p:nvPr/>
        </p:nvGrpSpPr>
        <p:grpSpPr bwMode="auto">
          <a:xfrm>
            <a:off x="5580063" y="4652963"/>
            <a:ext cx="3313112" cy="1800225"/>
            <a:chOff x="3515" y="2931"/>
            <a:chExt cx="2087" cy="1134"/>
          </a:xfrm>
        </p:grpSpPr>
        <p:sp>
          <p:nvSpPr>
            <p:cNvPr id="6171" name="AutoShape 27"/>
            <p:cNvSpPr>
              <a:spLocks noChangeArrowheads="1"/>
            </p:cNvSpPr>
            <p:nvPr/>
          </p:nvSpPr>
          <p:spPr bwMode="auto">
            <a:xfrm>
              <a:off x="3515" y="3249"/>
              <a:ext cx="318" cy="226"/>
            </a:xfrm>
            <a:prstGeom prst="rightArrow">
              <a:avLst>
                <a:gd name="adj1" fmla="val 50000"/>
                <a:gd name="adj2" fmla="val 3517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s-ES"/>
            </a:p>
          </p:txBody>
        </p:sp>
        <p:grpSp>
          <p:nvGrpSpPr>
            <p:cNvPr id="7" name="Group 28"/>
            <p:cNvGrpSpPr>
              <a:grpSpLocks/>
            </p:cNvGrpSpPr>
            <p:nvPr/>
          </p:nvGrpSpPr>
          <p:grpSpPr bwMode="auto">
            <a:xfrm>
              <a:off x="4014" y="2931"/>
              <a:ext cx="1588" cy="1134"/>
              <a:chOff x="4014" y="2931"/>
              <a:chExt cx="1588" cy="1134"/>
            </a:xfrm>
          </p:grpSpPr>
          <p:sp>
            <p:nvSpPr>
              <p:cNvPr id="6173" name="Rectangle 29"/>
              <p:cNvSpPr>
                <a:spLocks noChangeArrowheads="1"/>
              </p:cNvSpPr>
              <p:nvPr/>
            </p:nvSpPr>
            <p:spPr bwMode="auto">
              <a:xfrm>
                <a:off x="4014" y="2931"/>
                <a:ext cx="1588" cy="113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flatTx/>
              </a:bodyPr>
              <a:lstStyle/>
              <a:p>
                <a:endParaRPr lang="es-ES"/>
              </a:p>
            </p:txBody>
          </p:sp>
          <p:graphicFrame>
            <p:nvGraphicFramePr>
              <p:cNvPr id="6174" name="Object 30"/>
              <p:cNvGraphicFramePr>
                <a:graphicFrameLocks noChangeAspect="1"/>
              </p:cNvGraphicFramePr>
              <p:nvPr/>
            </p:nvGraphicFramePr>
            <p:xfrm>
              <a:off x="4105" y="3004"/>
              <a:ext cx="1406" cy="970"/>
            </p:xfrm>
            <a:graphic>
              <a:graphicData uri="http://schemas.openxmlformats.org/presentationml/2006/ole">
                <mc:AlternateContent xmlns:mc="http://schemas.openxmlformats.org/markup-compatibility/2006">
                  <mc:Choice xmlns:v="urn:schemas-microsoft-com:vml" Requires="v">
                    <p:oleObj spid="_x0000_s23985" name="Ecuación" r:id="rId25" imgW="774360" imgH="457200" progId="Equation.3">
                      <p:embed/>
                    </p:oleObj>
                  </mc:Choice>
                  <mc:Fallback>
                    <p:oleObj name="Ecuación" r:id="rId25" imgW="774360" imgH="4572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05" y="3004"/>
                            <a:ext cx="1406" cy="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Tree>
    <p:extLst>
      <p:ext uri="{BB962C8B-B14F-4D97-AF65-F5344CB8AC3E}">
        <p14:creationId xmlns:p14="http://schemas.microsoft.com/office/powerpoint/2010/main" val="44490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wedge">
                                      <p:cBhvr>
                                        <p:cTn id="11" dur="2000"/>
                                        <p:tgtEl>
                                          <p:spTgt spid="614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80">
                                          <p:stCondLst>
                                            <p:cond delay="0"/>
                                          </p:stCondLst>
                                        </p:cTn>
                                        <p:tgtEl>
                                          <p:spTgt spid="2"/>
                                        </p:tgtEl>
                                      </p:cBhvr>
                                    </p:animEffect>
                                    <p:anim calcmode="lin" valueType="num">
                                      <p:cBhvr>
                                        <p:cTn id="1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2" dur="26">
                                          <p:stCondLst>
                                            <p:cond delay="650"/>
                                          </p:stCondLst>
                                        </p:cTn>
                                        <p:tgtEl>
                                          <p:spTgt spid="2"/>
                                        </p:tgtEl>
                                      </p:cBhvr>
                                      <p:to x="100000" y="60000"/>
                                    </p:animScale>
                                    <p:animScale>
                                      <p:cBhvr>
                                        <p:cTn id="23" dur="166" decel="50000">
                                          <p:stCondLst>
                                            <p:cond delay="676"/>
                                          </p:stCondLst>
                                        </p:cTn>
                                        <p:tgtEl>
                                          <p:spTgt spid="2"/>
                                        </p:tgtEl>
                                      </p:cBhvr>
                                      <p:to x="100000" y="100000"/>
                                    </p:animScale>
                                    <p:animScale>
                                      <p:cBhvr>
                                        <p:cTn id="24" dur="26">
                                          <p:stCondLst>
                                            <p:cond delay="1312"/>
                                          </p:stCondLst>
                                        </p:cTn>
                                        <p:tgtEl>
                                          <p:spTgt spid="2"/>
                                        </p:tgtEl>
                                      </p:cBhvr>
                                      <p:to x="100000" y="80000"/>
                                    </p:animScale>
                                    <p:animScale>
                                      <p:cBhvr>
                                        <p:cTn id="25" dur="166" decel="50000">
                                          <p:stCondLst>
                                            <p:cond delay="1338"/>
                                          </p:stCondLst>
                                        </p:cTn>
                                        <p:tgtEl>
                                          <p:spTgt spid="2"/>
                                        </p:tgtEl>
                                      </p:cBhvr>
                                      <p:to x="100000" y="100000"/>
                                    </p:animScale>
                                    <p:animScale>
                                      <p:cBhvr>
                                        <p:cTn id="26" dur="26">
                                          <p:stCondLst>
                                            <p:cond delay="1642"/>
                                          </p:stCondLst>
                                        </p:cTn>
                                        <p:tgtEl>
                                          <p:spTgt spid="2"/>
                                        </p:tgtEl>
                                      </p:cBhvr>
                                      <p:to x="100000" y="90000"/>
                                    </p:animScale>
                                    <p:animScale>
                                      <p:cBhvr>
                                        <p:cTn id="27" dur="166" decel="50000">
                                          <p:stCondLst>
                                            <p:cond delay="1668"/>
                                          </p:stCondLst>
                                        </p:cTn>
                                        <p:tgtEl>
                                          <p:spTgt spid="2"/>
                                        </p:tgtEl>
                                      </p:cBhvr>
                                      <p:to x="100000" y="100000"/>
                                    </p:animScale>
                                    <p:animScale>
                                      <p:cBhvr>
                                        <p:cTn id="28" dur="26">
                                          <p:stCondLst>
                                            <p:cond delay="1808"/>
                                          </p:stCondLst>
                                        </p:cTn>
                                        <p:tgtEl>
                                          <p:spTgt spid="2"/>
                                        </p:tgtEl>
                                      </p:cBhvr>
                                      <p:to x="100000" y="95000"/>
                                    </p:animScale>
                                    <p:animScale>
                                      <p:cBhvr>
                                        <p:cTn id="29" dur="166" decel="50000">
                                          <p:stCondLst>
                                            <p:cond delay="1834"/>
                                          </p:stCondLst>
                                        </p:cTn>
                                        <p:tgtEl>
                                          <p:spTgt spid="2"/>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nodeType="clickEffect">
                                  <p:stCondLst>
                                    <p:cond delay="0"/>
                                  </p:stCondLst>
                                  <p:childTnLst>
                                    <p:set>
                                      <p:cBhvr>
                                        <p:cTn id="33" dur="1" fill="hold">
                                          <p:stCondLst>
                                            <p:cond delay="0"/>
                                          </p:stCondLst>
                                        </p:cTn>
                                        <p:tgtEl>
                                          <p:spTgt spid="6155"/>
                                        </p:tgtEl>
                                        <p:attrNameLst>
                                          <p:attrName>style.visibility</p:attrName>
                                        </p:attrNameLst>
                                      </p:cBhvr>
                                      <p:to>
                                        <p:strVal val="visible"/>
                                      </p:to>
                                    </p:set>
                                    <p:animEffect transition="in" filter="wedge">
                                      <p:cBhvr>
                                        <p:cTn id="34" dur="2000"/>
                                        <p:tgtEl>
                                          <p:spTgt spid="6155"/>
                                        </p:tgtEl>
                                      </p:cBhvr>
                                    </p:animEffect>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800" decel="100000"/>
                                        <p:tgtEl>
                                          <p:spTgt spid="3"/>
                                        </p:tgtEl>
                                      </p:cBhvr>
                                    </p:animEffect>
                                    <p:anim calcmode="lin" valueType="num">
                                      <p:cBhvr>
                                        <p:cTn id="40" dur="800" decel="100000" fill="hold"/>
                                        <p:tgtEl>
                                          <p:spTgt spid="3"/>
                                        </p:tgtEl>
                                        <p:attrNameLst>
                                          <p:attrName>style.rotation</p:attrName>
                                        </p:attrNameLst>
                                      </p:cBhvr>
                                      <p:tavLst>
                                        <p:tav tm="0">
                                          <p:val>
                                            <p:fltVal val="-90"/>
                                          </p:val>
                                        </p:tav>
                                        <p:tav tm="100000">
                                          <p:val>
                                            <p:fltVal val="0"/>
                                          </p:val>
                                        </p:tav>
                                      </p:tavLst>
                                    </p:anim>
                                    <p:anim calcmode="lin" valueType="num">
                                      <p:cBhvr>
                                        <p:cTn id="41" dur="800" decel="100000" fill="hold"/>
                                        <p:tgtEl>
                                          <p:spTgt spid="3"/>
                                        </p:tgtEl>
                                        <p:attrNameLst>
                                          <p:attrName>ppt_x</p:attrName>
                                        </p:attrNameLst>
                                      </p:cBhvr>
                                      <p:tavLst>
                                        <p:tav tm="0">
                                          <p:val>
                                            <p:strVal val="#ppt_x+0.4"/>
                                          </p:val>
                                        </p:tav>
                                        <p:tav tm="100000">
                                          <p:val>
                                            <p:strVal val="#ppt_x-0.05"/>
                                          </p:val>
                                        </p:tav>
                                      </p:tavLst>
                                    </p:anim>
                                    <p:anim calcmode="lin" valueType="num">
                                      <p:cBhvr>
                                        <p:cTn id="42" dur="800" decel="100000" fill="hold"/>
                                        <p:tgtEl>
                                          <p:spTgt spid="3"/>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5"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2000"/>
                                        <p:tgtEl>
                                          <p:spTgt spid="5"/>
                                        </p:tgtEl>
                                      </p:cBhvr>
                                    </p:animEffect>
                                    <p:anim calcmode="lin" valueType="num">
                                      <p:cBhvr>
                                        <p:cTn id="54" dur="2000" fill="hold"/>
                                        <p:tgtEl>
                                          <p:spTgt spid="5"/>
                                        </p:tgtEl>
                                        <p:attrNameLst>
                                          <p:attrName>style.rotation</p:attrName>
                                        </p:attrNameLst>
                                      </p:cBhvr>
                                      <p:tavLst>
                                        <p:tav tm="0">
                                          <p:val>
                                            <p:fltVal val="720"/>
                                          </p:val>
                                        </p:tav>
                                        <p:tav tm="100000">
                                          <p:val>
                                            <p:fltVal val="0"/>
                                          </p:val>
                                        </p:tav>
                                      </p:tavLst>
                                    </p:anim>
                                    <p:anim calcmode="lin" valueType="num">
                                      <p:cBhvr>
                                        <p:cTn id="55" dur="2000" fill="hold"/>
                                        <p:tgtEl>
                                          <p:spTgt spid="5"/>
                                        </p:tgtEl>
                                        <p:attrNameLst>
                                          <p:attrName>ppt_h</p:attrName>
                                        </p:attrNameLst>
                                      </p:cBhvr>
                                      <p:tavLst>
                                        <p:tav tm="0">
                                          <p:val>
                                            <p:fltVal val="0"/>
                                          </p:val>
                                        </p:tav>
                                        <p:tav tm="100000">
                                          <p:val>
                                            <p:strVal val="#ppt_h"/>
                                          </p:val>
                                        </p:tav>
                                      </p:tavLst>
                                    </p:anim>
                                    <p:anim calcmode="lin" valueType="num">
                                      <p:cBhvr>
                                        <p:cTn id="5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57" fill="hold">
                      <p:stCondLst>
                        <p:cond delay="indefinite"/>
                      </p:stCondLst>
                      <p:childTnLst>
                        <p:par>
                          <p:cTn id="58" fill="hold">
                            <p:stCondLst>
                              <p:cond delay="0"/>
                            </p:stCondLst>
                            <p:childTnLst>
                              <p:par>
                                <p:cTn id="59" presetID="48" presetClass="entr" presetSubtype="0" accel="5000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2"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63" dur="1000" fill="hold"/>
                                        <p:tgtEl>
                                          <p:spTgt spid="6"/>
                                        </p:tgtEl>
                                        <p:attrNameLst>
                                          <p:attrName>ppt_y</p:attrName>
                                        </p:attrNameLst>
                                      </p:cBhvr>
                                      <p:tavLst>
                                        <p:tav tm="0">
                                          <p:val>
                                            <p:strVal val="#ppt_y"/>
                                          </p:val>
                                        </p:tav>
                                        <p:tav tm="100000">
                                          <p:val>
                                            <p:strVal val="#ppt_y"/>
                                          </p:val>
                                        </p:tav>
                                      </p:tavLst>
                                    </p:anim>
                                    <p:animEffect transition="in" filter="fade">
                                      <p:cBhvr>
                                        <p:cTn id="6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0" y="18655"/>
            <a:ext cx="9163990" cy="6839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10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ircle(in)">
                                      <p:cBhvr>
                                        <p:cTn id="7"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064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1" y="2039162"/>
            <a:ext cx="9149531" cy="481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203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82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circle(in)">
                                      <p:cBhvr>
                                        <p:cTn id="7" dur="2000"/>
                                        <p:tgtEl>
                                          <p:spTgt spid="30723"/>
                                        </p:tgtEl>
                                      </p:cBhvr>
                                    </p:animEffect>
                                  </p:childTnLst>
                                </p:cTn>
                              </p:par>
                              <p:par>
                                <p:cTn id="8" presetID="6" presetClass="entr" presetSubtype="16"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circle(in)">
                                      <p:cBhvr>
                                        <p:cTn id="10"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896"/>
            <a:ext cx="914400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634"/>
            <a:ext cx="9144000" cy="245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88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045180"/>
            <a:ext cx="8640960" cy="48320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sz="2800" b="1" u="sng" dirty="0"/>
              <a:t>METAS DE APRENDIZAJE</a:t>
            </a:r>
          </a:p>
          <a:p>
            <a:pPr algn="just"/>
            <a:r>
              <a:rPr lang="es-ES" sz="2800" b="1" i="1" dirty="0"/>
              <a:t>Al estudiar esta Cuestión de Estudio, usted aprenderá:</a:t>
            </a:r>
          </a:p>
          <a:p>
            <a:pPr algn="just"/>
            <a:r>
              <a:rPr lang="es-ES" sz="2800" dirty="0"/>
              <a:t>• A calcular la energía potencial eléctrica de un conjunto de cargas.</a:t>
            </a:r>
          </a:p>
          <a:p>
            <a:pPr algn="just"/>
            <a:r>
              <a:rPr lang="es-ES" sz="2800" dirty="0"/>
              <a:t>• El significado e importancia del potencial eléctrico.</a:t>
            </a:r>
          </a:p>
          <a:p>
            <a:pPr algn="just"/>
            <a:r>
              <a:rPr lang="es-ES" sz="2800" dirty="0"/>
              <a:t>• A determinar el potencial eléctrico que un conjunto de cargas produce en un punto en el espacio.</a:t>
            </a:r>
          </a:p>
          <a:p>
            <a:pPr algn="just"/>
            <a:r>
              <a:rPr lang="es-ES" sz="2800" dirty="0"/>
              <a:t>• El uso de las superficies equipotenciales para visualizar la forma en que varía el potencial eléctrico en el espacio.</a:t>
            </a:r>
          </a:p>
          <a:p>
            <a:pPr algn="just"/>
            <a:r>
              <a:rPr lang="es-ES" sz="2800" dirty="0"/>
              <a:t>• A emplear el potencial eléctrico para calcular el campo eléctrico.</a:t>
            </a:r>
          </a:p>
        </p:txBody>
      </p:sp>
    </p:spTree>
    <p:extLst>
      <p:ext uri="{BB962C8B-B14F-4D97-AF65-F5344CB8AC3E}">
        <p14:creationId xmlns:p14="http://schemas.microsoft.com/office/powerpoint/2010/main" val="3149909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4526536"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536" y="11260"/>
            <a:ext cx="4617464" cy="677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8 CuadroTexto"/>
          <p:cNvSpPr txBox="1">
            <a:spLocks noChangeArrowheads="1"/>
          </p:cNvSpPr>
          <p:nvPr/>
        </p:nvSpPr>
        <p:spPr bwMode="auto">
          <a:xfrm>
            <a:off x="2555776" y="6260094"/>
            <a:ext cx="2448272" cy="5232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s-ES" sz="2800" b="1" dirty="0"/>
              <a:t>Fig.  24-1/732</a:t>
            </a:r>
          </a:p>
        </p:txBody>
      </p:sp>
    </p:spTree>
    <p:extLst>
      <p:ext uri="{BB962C8B-B14F-4D97-AF65-F5344CB8AC3E}">
        <p14:creationId xmlns:p14="http://schemas.microsoft.com/office/powerpoint/2010/main" val="270812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circle(in)">
                                      <p:cBhvr>
                                        <p:cTn id="12" dur="2000"/>
                                        <p:tgtEl>
                                          <p:spTgt spid="1126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es-ES"/>
          </a:p>
        </p:txBody>
      </p:sp>
      <p:grpSp>
        <p:nvGrpSpPr>
          <p:cNvPr id="2" name="Group 7"/>
          <p:cNvGrpSpPr>
            <a:grpSpLocks/>
          </p:cNvGrpSpPr>
          <p:nvPr/>
        </p:nvGrpSpPr>
        <p:grpSpPr bwMode="auto">
          <a:xfrm>
            <a:off x="500034" y="1250954"/>
            <a:ext cx="8064500" cy="2892426"/>
            <a:chOff x="340" y="1026"/>
            <a:chExt cx="5035" cy="1822"/>
          </a:xfrm>
          <a:solidFill>
            <a:schemeClr val="accent1">
              <a:lumMod val="20000"/>
              <a:lumOff val="80000"/>
            </a:schemeClr>
          </a:solidFill>
        </p:grpSpPr>
        <p:sp>
          <p:nvSpPr>
            <p:cNvPr id="3082" name="Text Box 4"/>
            <p:cNvSpPr txBox="1">
              <a:spLocks noChangeArrowheads="1"/>
            </p:cNvSpPr>
            <p:nvPr/>
          </p:nvSpPr>
          <p:spPr bwMode="auto">
            <a:xfrm>
              <a:off x="340" y="1026"/>
              <a:ext cx="5035" cy="1822"/>
            </a:xfrm>
            <a:prstGeom prst="rect">
              <a:avLst/>
            </a:prstGeom>
            <a:grp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spcBef>
                  <a:spcPct val="50000"/>
                </a:spcBef>
              </a:pPr>
              <a:r>
                <a:rPr lang="es-ES" sz="2800" b="1" u="sng" dirty="0">
                  <a:solidFill>
                    <a:schemeClr val="tx1"/>
                  </a:solidFill>
                </a:rPr>
                <a:t>La diferencia de Energía Potencial</a:t>
              </a:r>
              <a:r>
                <a:rPr lang="es-ES" sz="2800" dirty="0">
                  <a:solidFill>
                    <a:schemeClr val="tx1"/>
                  </a:solidFill>
                </a:rPr>
                <a:t>           :</a:t>
              </a:r>
            </a:p>
            <a:p>
              <a:pPr algn="just">
                <a:spcBef>
                  <a:spcPct val="50000"/>
                </a:spcBef>
              </a:pPr>
              <a:r>
                <a:rPr lang="es-ES" sz="2800" dirty="0">
                  <a:solidFill>
                    <a:schemeClr val="tx1"/>
                  </a:solidFill>
                </a:rPr>
                <a:t>Cuando una partícula de masa se mueve entre los puntos (a y b) bajo la influencia de una fuerza conservativa (como la fuerza gravitatoria), esta es igual y con signo negativo al trabajo realizado por dicha fuerza al llevar la masa desde (a hasta b). </a:t>
              </a:r>
            </a:p>
          </p:txBody>
        </p:sp>
        <p:graphicFrame>
          <p:nvGraphicFramePr>
            <p:cNvPr id="3074" name="Object 5"/>
            <p:cNvGraphicFramePr>
              <a:graphicFrameLocks noChangeAspect="1"/>
            </p:cNvGraphicFramePr>
            <p:nvPr/>
          </p:nvGraphicFramePr>
          <p:xfrm>
            <a:off x="3551" y="1047"/>
            <a:ext cx="499" cy="297"/>
          </p:xfrm>
          <a:graphic>
            <a:graphicData uri="http://schemas.openxmlformats.org/presentationml/2006/ole">
              <mc:AlternateContent xmlns:mc="http://schemas.openxmlformats.org/markup-compatibility/2006">
                <mc:Choice xmlns:v="urn:schemas-microsoft-com:vml" Requires="v">
                  <p:oleObj spid="_x0000_s1068" name="Ecuación" r:id="rId3" imgW="355292" imgH="215713" progId="Equation.3">
                    <p:embed/>
                  </p:oleObj>
                </mc:Choice>
                <mc:Fallback>
                  <p:oleObj name="Ecuación" r:id="rId3" imgW="355292" imgH="2157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 y="1047"/>
                          <a:ext cx="499" cy="2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077" name="Rectangle 9"/>
          <p:cNvSpPr>
            <a:spLocks noChangeArrowheads="1"/>
          </p:cNvSpPr>
          <p:nvPr/>
        </p:nvSpPr>
        <p:spPr bwMode="auto">
          <a:xfrm>
            <a:off x="0" y="3086100"/>
            <a:ext cx="9144000" cy="0"/>
          </a:xfrm>
          <a:prstGeom prst="rect">
            <a:avLst/>
          </a:prstGeom>
          <a:noFill/>
          <a:ln w="9525">
            <a:noFill/>
            <a:miter lim="800000"/>
            <a:headEnd/>
            <a:tailEnd/>
          </a:ln>
        </p:spPr>
        <p:txBody>
          <a:bodyPr wrap="none" anchor="ctr">
            <a:spAutoFit/>
          </a:bodyPr>
          <a:lstStyle/>
          <a:p>
            <a:endParaRPr lang="es-ES"/>
          </a:p>
        </p:txBody>
      </p:sp>
      <p:sp>
        <p:nvSpPr>
          <p:cNvPr id="3078" name="12 CuadroTexto"/>
          <p:cNvSpPr txBox="1">
            <a:spLocks noChangeArrowheads="1"/>
          </p:cNvSpPr>
          <p:nvPr/>
        </p:nvSpPr>
        <p:spPr bwMode="auto">
          <a:xfrm>
            <a:off x="571472" y="4857760"/>
            <a:ext cx="8143932" cy="156966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es-ES" sz="2400" dirty="0">
                <a:solidFill>
                  <a:schemeClr val="tx1"/>
                </a:solidFill>
                <a:latin typeface="Arial" pitchFamily="34" charset="0"/>
                <a:cs typeface="Arial" pitchFamily="34" charset="0"/>
              </a:rPr>
              <a:t>El </a:t>
            </a:r>
            <a:r>
              <a:rPr lang="es-ES" sz="2400" b="1" dirty="0">
                <a:solidFill>
                  <a:schemeClr val="tx1"/>
                </a:solidFill>
                <a:latin typeface="Arial" pitchFamily="34" charset="0"/>
                <a:cs typeface="Arial" pitchFamily="34" charset="0"/>
              </a:rPr>
              <a:t>potencial eléctrico</a:t>
            </a:r>
            <a:r>
              <a:rPr lang="es-ES" sz="2400" dirty="0">
                <a:solidFill>
                  <a:schemeClr val="tx1"/>
                </a:solidFill>
                <a:latin typeface="Arial" pitchFamily="34" charset="0"/>
                <a:cs typeface="Arial" pitchFamily="34" charset="0"/>
              </a:rPr>
              <a:t> en un punto es el trabajo que debe realizar una fuerza eléctrica para mover una carga positiva </a:t>
            </a:r>
            <a:r>
              <a:rPr lang="es-ES" sz="2400" i="1" dirty="0">
                <a:solidFill>
                  <a:schemeClr val="tx1"/>
                </a:solidFill>
                <a:latin typeface="Arial" pitchFamily="34" charset="0"/>
                <a:cs typeface="Arial" pitchFamily="34" charset="0"/>
              </a:rPr>
              <a:t>q</a:t>
            </a:r>
            <a:r>
              <a:rPr lang="es-ES" sz="2400" dirty="0">
                <a:solidFill>
                  <a:schemeClr val="tx1"/>
                </a:solidFill>
                <a:latin typeface="Arial" pitchFamily="34" charset="0"/>
                <a:cs typeface="Arial" pitchFamily="34" charset="0"/>
              </a:rPr>
              <a:t> desde la referencia hasta ese punto, dividido por unidad de carga de prueba. Matemáticamente se expresa por:</a:t>
            </a:r>
          </a:p>
        </p:txBody>
      </p:sp>
      <p:pic>
        <p:nvPicPr>
          <p:cNvPr id="14" name="Picture 8" descr="Pencil"/>
          <p:cNvPicPr>
            <a:picLocks noChangeAspect="1" noChangeArrowheads="1" noCrop="1"/>
          </p:cNvPicPr>
          <p:nvPr/>
        </p:nvPicPr>
        <p:blipFill>
          <a:blip r:embed="rId5"/>
          <a:srcRect/>
          <a:stretch>
            <a:fillRect/>
          </a:stretch>
        </p:blipFill>
        <p:spPr bwMode="auto">
          <a:xfrm>
            <a:off x="8455057" y="214290"/>
            <a:ext cx="617537" cy="1233487"/>
          </a:xfrm>
          <a:prstGeom prst="rect">
            <a:avLst/>
          </a:prstGeom>
          <a:noFill/>
          <a:ln w="9525">
            <a:noFill/>
            <a:miter lim="800000"/>
            <a:headEnd/>
            <a:tailEnd/>
          </a:ln>
        </p:spPr>
      </p:pic>
      <p:sp>
        <p:nvSpPr>
          <p:cNvPr id="3081" name="WordArt 7" descr="Mármol blanco"/>
          <p:cNvSpPr>
            <a:spLocks noChangeArrowheads="1" noChangeShapeType="1" noTextEdit="1"/>
          </p:cNvSpPr>
          <p:nvPr/>
        </p:nvSpPr>
        <p:spPr bwMode="auto">
          <a:xfrm>
            <a:off x="1357290" y="123829"/>
            <a:ext cx="6243639" cy="590527"/>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s-ES" sz="3600" kern="10" dirty="0">
                <a:ln w="9525">
                  <a:round/>
                  <a:headEnd/>
                  <a:tailEnd/>
                </a:ln>
                <a:solidFill>
                  <a:srgbClr val="C00000"/>
                </a:solidFill>
                <a:latin typeface="Arial Black"/>
              </a:rPr>
              <a:t>La energía Potencial Eléctrica (U):</a:t>
            </a:r>
          </a:p>
        </p:txBody>
      </p:sp>
    </p:spTree>
    <p:extLst>
      <p:ext uri="{BB962C8B-B14F-4D97-AF65-F5344CB8AC3E}">
        <p14:creationId xmlns:p14="http://schemas.microsoft.com/office/powerpoint/2010/main" val="51727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45">
                                          <p:stCondLst>
                                            <p:cond delay="0"/>
                                          </p:stCondLst>
                                        </p:cTn>
                                        <p:tgtEl>
                                          <p:spTgt spid="14"/>
                                        </p:tgtEl>
                                      </p:cBhvr>
                                    </p:animEffect>
                                    <p:anim calcmode="lin" valueType="num">
                                      <p:cBhvr>
                                        <p:cTn id="8"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13" dur="7">
                                          <p:stCondLst>
                                            <p:cond delay="162"/>
                                          </p:stCondLst>
                                        </p:cTn>
                                        <p:tgtEl>
                                          <p:spTgt spid="14"/>
                                        </p:tgtEl>
                                      </p:cBhvr>
                                      <p:to x="100000" y="60000"/>
                                    </p:animScale>
                                    <p:animScale>
                                      <p:cBhvr>
                                        <p:cTn id="14" dur="41" decel="50000">
                                          <p:stCondLst>
                                            <p:cond delay="169"/>
                                          </p:stCondLst>
                                        </p:cTn>
                                        <p:tgtEl>
                                          <p:spTgt spid="14"/>
                                        </p:tgtEl>
                                      </p:cBhvr>
                                      <p:to x="100000" y="100000"/>
                                    </p:animScale>
                                    <p:animScale>
                                      <p:cBhvr>
                                        <p:cTn id="15" dur="7">
                                          <p:stCondLst>
                                            <p:cond delay="328"/>
                                          </p:stCondLst>
                                        </p:cTn>
                                        <p:tgtEl>
                                          <p:spTgt spid="14"/>
                                        </p:tgtEl>
                                      </p:cBhvr>
                                      <p:to x="100000" y="80000"/>
                                    </p:animScale>
                                    <p:animScale>
                                      <p:cBhvr>
                                        <p:cTn id="16" dur="41" decel="50000">
                                          <p:stCondLst>
                                            <p:cond delay="335"/>
                                          </p:stCondLst>
                                        </p:cTn>
                                        <p:tgtEl>
                                          <p:spTgt spid="14"/>
                                        </p:tgtEl>
                                      </p:cBhvr>
                                      <p:to x="100000" y="100000"/>
                                    </p:animScale>
                                    <p:animScale>
                                      <p:cBhvr>
                                        <p:cTn id="17" dur="7">
                                          <p:stCondLst>
                                            <p:cond delay="410"/>
                                          </p:stCondLst>
                                        </p:cTn>
                                        <p:tgtEl>
                                          <p:spTgt spid="14"/>
                                        </p:tgtEl>
                                      </p:cBhvr>
                                      <p:to x="100000" y="90000"/>
                                    </p:animScale>
                                    <p:animScale>
                                      <p:cBhvr>
                                        <p:cTn id="18" dur="41" decel="50000">
                                          <p:stCondLst>
                                            <p:cond delay="417"/>
                                          </p:stCondLst>
                                        </p:cTn>
                                        <p:tgtEl>
                                          <p:spTgt spid="14"/>
                                        </p:tgtEl>
                                      </p:cBhvr>
                                      <p:to x="100000" y="100000"/>
                                    </p:animScale>
                                    <p:animScale>
                                      <p:cBhvr>
                                        <p:cTn id="19" dur="7">
                                          <p:stCondLst>
                                            <p:cond delay="452"/>
                                          </p:stCondLst>
                                        </p:cTn>
                                        <p:tgtEl>
                                          <p:spTgt spid="14"/>
                                        </p:tgtEl>
                                      </p:cBhvr>
                                      <p:to x="100000" y="95000"/>
                                    </p:animScale>
                                    <p:animScale>
                                      <p:cBhvr>
                                        <p:cTn id="20" dur="41" decel="50000">
                                          <p:stCondLst>
                                            <p:cond delay="458"/>
                                          </p:stCondLst>
                                        </p:cTn>
                                        <p:tgtEl>
                                          <p:spTgt spid="14"/>
                                        </p:tgtEl>
                                      </p:cBhvr>
                                      <p:to x="100000" y="100000"/>
                                    </p:animScale>
                                  </p:childTnLst>
                                </p:cTn>
                              </p:par>
                            </p:childTnLst>
                          </p:cTn>
                        </p:par>
                        <p:par>
                          <p:cTn id="21" fill="hold">
                            <p:stCondLst>
                              <p:cond delay="499"/>
                            </p:stCondLst>
                            <p:childTnLst>
                              <p:par>
                                <p:cTn id="22" presetID="9"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081"/>
                                        </p:tgtEl>
                                        <p:attrNameLst>
                                          <p:attrName>style.visibility</p:attrName>
                                        </p:attrNameLst>
                                      </p:cBhvr>
                                      <p:to>
                                        <p:strVal val="visible"/>
                                      </p:to>
                                    </p:set>
                                    <p:animEffect transition="in" filter="dissolve">
                                      <p:cBhvr>
                                        <p:cTn id="27" dur="500"/>
                                        <p:tgtEl>
                                          <p:spTgt spid="308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dissolve">
                                      <p:cBhvr>
                                        <p:cTn id="3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8 CuadroTexto"/>
          <p:cNvSpPr txBox="1">
            <a:spLocks noChangeArrowheads="1"/>
          </p:cNvSpPr>
          <p:nvPr/>
        </p:nvSpPr>
        <p:spPr bwMode="auto">
          <a:xfrm>
            <a:off x="2627784" y="6334780"/>
            <a:ext cx="2633932" cy="5232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s-ES" sz="2800" b="1" dirty="0"/>
              <a:t>Fig.  24-2/732</a:t>
            </a:r>
          </a:p>
        </p:txBody>
      </p:sp>
    </p:spTree>
    <p:extLst>
      <p:ext uri="{BB962C8B-B14F-4D97-AF65-F5344CB8AC3E}">
        <p14:creationId xmlns:p14="http://schemas.microsoft.com/office/powerpoint/2010/main" val="141570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9"/>
          <p:cNvSpPr>
            <a:spLocks noChangeArrowheads="1"/>
          </p:cNvSpPr>
          <p:nvPr/>
        </p:nvSpPr>
        <p:spPr bwMode="auto">
          <a:xfrm>
            <a:off x="0" y="3252788"/>
            <a:ext cx="9144000" cy="0"/>
          </a:xfrm>
          <a:prstGeom prst="rect">
            <a:avLst/>
          </a:prstGeom>
          <a:noFill/>
          <a:ln w="9525">
            <a:noFill/>
            <a:miter lim="800000"/>
            <a:headEnd/>
            <a:tailEnd/>
          </a:ln>
        </p:spPr>
        <p:txBody>
          <a:bodyPr wrap="none" anchor="ctr">
            <a:spAutoFit/>
          </a:bodyPr>
          <a:lstStyle/>
          <a:p>
            <a:endParaRPr lang="es-ES"/>
          </a:p>
        </p:txBody>
      </p:sp>
      <p:sp>
        <p:nvSpPr>
          <p:cNvPr id="5126" name="Text Box 4"/>
          <p:cNvSpPr txBox="1">
            <a:spLocks noChangeArrowheads="1"/>
          </p:cNvSpPr>
          <p:nvPr/>
        </p:nvSpPr>
        <p:spPr bwMode="auto">
          <a:xfrm>
            <a:off x="285750" y="71438"/>
            <a:ext cx="8786813" cy="2246769"/>
          </a:xfrm>
          <a:prstGeom prst="rect">
            <a:avLst/>
          </a:prstGeom>
          <a:solidFill>
            <a:schemeClr val="accent1">
              <a:lumMod val="20000"/>
              <a:lumOff val="80000"/>
            </a:schemeClr>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r>
              <a:rPr lang="es-ES" sz="2800" b="1" dirty="0">
                <a:solidFill>
                  <a:schemeClr val="tx1"/>
                </a:solidFill>
              </a:rPr>
              <a:t>CONCLUSIÓN:</a:t>
            </a:r>
          </a:p>
          <a:p>
            <a:pPr algn="just"/>
            <a:r>
              <a:rPr lang="es-ES" sz="2800" b="1" dirty="0">
                <a:solidFill>
                  <a:schemeClr val="tx1"/>
                </a:solidFill>
              </a:rPr>
              <a:t> </a:t>
            </a:r>
            <a:r>
              <a:rPr lang="es-ES" sz="2800" dirty="0">
                <a:solidFill>
                  <a:schemeClr val="tx1"/>
                </a:solidFill>
              </a:rPr>
              <a:t>Podemos asociar la Energía Potencial a todo sistema en el cual una partícula esté situada en el Campo Eléctrico y reciba una fuerza electrostática, ofreciendo interés el cambio de la energía potencial. </a:t>
            </a:r>
          </a:p>
        </p:txBody>
      </p:sp>
      <p:sp>
        <p:nvSpPr>
          <p:cNvPr id="5127" name="Rectangle 11"/>
          <p:cNvSpPr>
            <a:spLocks noChangeArrowheads="1"/>
          </p:cNvSpPr>
          <p:nvPr/>
        </p:nvSpPr>
        <p:spPr bwMode="auto">
          <a:xfrm>
            <a:off x="0" y="2676525"/>
            <a:ext cx="9144000" cy="0"/>
          </a:xfrm>
          <a:prstGeom prst="rect">
            <a:avLst/>
          </a:prstGeom>
          <a:noFill/>
          <a:ln w="9525">
            <a:noFill/>
            <a:miter lim="800000"/>
            <a:headEnd/>
            <a:tailEnd/>
          </a:ln>
        </p:spPr>
        <p:txBody>
          <a:bodyPr wrap="none" anchor="ctr">
            <a:spAutoFit/>
          </a:bodyPr>
          <a:lstStyle/>
          <a:p>
            <a:endParaRPr lang="es-ES"/>
          </a:p>
        </p:txBody>
      </p:sp>
      <p:grpSp>
        <p:nvGrpSpPr>
          <p:cNvPr id="2" name="Group 19"/>
          <p:cNvGrpSpPr>
            <a:grpSpLocks/>
          </p:cNvGrpSpPr>
          <p:nvPr/>
        </p:nvGrpSpPr>
        <p:grpSpPr bwMode="auto">
          <a:xfrm>
            <a:off x="247650" y="4481537"/>
            <a:ext cx="4324350" cy="2090737"/>
            <a:chOff x="249" y="2568"/>
            <a:chExt cx="2724" cy="1317"/>
          </a:xfrm>
        </p:grpSpPr>
        <p:sp>
          <p:nvSpPr>
            <p:cNvPr id="5139" name="Rectangle 13"/>
            <p:cNvSpPr>
              <a:spLocks noChangeArrowheads="1"/>
            </p:cNvSpPr>
            <p:nvPr/>
          </p:nvSpPr>
          <p:spPr bwMode="auto">
            <a:xfrm>
              <a:off x="249" y="2568"/>
              <a:ext cx="2724" cy="131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flatTx/>
            </a:bodyPr>
            <a:lstStyle/>
            <a:p>
              <a:endParaRPr lang="es-ES"/>
            </a:p>
          </p:txBody>
        </p:sp>
        <p:graphicFrame>
          <p:nvGraphicFramePr>
            <p:cNvPr id="5124" name="Object 10"/>
            <p:cNvGraphicFramePr>
              <a:graphicFrameLocks noChangeAspect="1"/>
            </p:cNvGraphicFramePr>
            <p:nvPr/>
          </p:nvGraphicFramePr>
          <p:xfrm>
            <a:off x="266" y="2587"/>
            <a:ext cx="2707" cy="1283"/>
          </p:xfrm>
          <a:graphic>
            <a:graphicData uri="http://schemas.openxmlformats.org/presentationml/2006/ole">
              <mc:AlternateContent xmlns:mc="http://schemas.openxmlformats.org/markup-compatibility/2006">
                <mc:Choice xmlns:v="urn:schemas-microsoft-com:vml" Requires="v">
                  <p:oleObj spid="_x0000_s2176" name="Ecuación" r:id="rId3" imgW="2044440" imgH="965160" progId="Equation.3">
                    <p:embed/>
                  </p:oleObj>
                </mc:Choice>
                <mc:Fallback>
                  <p:oleObj name="Ecuación" r:id="rId3" imgW="2044440" imgH="965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 y="2587"/>
                          <a:ext cx="2707" cy="12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8"/>
          <p:cNvGrpSpPr>
            <a:grpSpLocks/>
          </p:cNvGrpSpPr>
          <p:nvPr/>
        </p:nvGrpSpPr>
        <p:grpSpPr bwMode="auto">
          <a:xfrm>
            <a:off x="5618163" y="4429125"/>
            <a:ext cx="3240087" cy="1584325"/>
            <a:chOff x="3606" y="2840"/>
            <a:chExt cx="2041" cy="998"/>
          </a:xfrm>
        </p:grpSpPr>
        <p:sp>
          <p:nvSpPr>
            <p:cNvPr id="5138" name="Rectangle 15"/>
            <p:cNvSpPr>
              <a:spLocks noChangeArrowheads="1"/>
            </p:cNvSpPr>
            <p:nvPr/>
          </p:nvSpPr>
          <p:spPr bwMode="auto">
            <a:xfrm>
              <a:off x="3606" y="2840"/>
              <a:ext cx="2041" cy="99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flatTx/>
            </a:bodyPr>
            <a:lstStyle/>
            <a:p>
              <a:endParaRPr lang="es-ES"/>
            </a:p>
          </p:txBody>
        </p:sp>
        <p:graphicFrame>
          <p:nvGraphicFramePr>
            <p:cNvPr id="5123" name="Object 14"/>
            <p:cNvGraphicFramePr>
              <a:graphicFrameLocks noChangeAspect="1"/>
            </p:cNvGraphicFramePr>
            <p:nvPr/>
          </p:nvGraphicFramePr>
          <p:xfrm>
            <a:off x="3667" y="2886"/>
            <a:ext cx="1783" cy="771"/>
          </p:xfrm>
          <a:graphic>
            <a:graphicData uri="http://schemas.openxmlformats.org/presentationml/2006/ole">
              <mc:AlternateContent xmlns:mc="http://schemas.openxmlformats.org/markup-compatibility/2006">
                <mc:Choice xmlns:v="urn:schemas-microsoft-com:vml" Requires="v">
                  <p:oleObj spid="_x0000_s2177" name="Ecuación" r:id="rId5" imgW="1117440" imgH="482400" progId="Equation.3">
                    <p:embed/>
                  </p:oleObj>
                </mc:Choice>
                <mc:Fallback>
                  <p:oleObj name="Ecuación" r:id="rId5" imgW="111744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7" y="2886"/>
                          <a:ext cx="1783" cy="7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11"/>
          <p:cNvGrpSpPr>
            <a:grpSpLocks/>
          </p:cNvGrpSpPr>
          <p:nvPr/>
        </p:nvGrpSpPr>
        <p:grpSpPr bwMode="auto">
          <a:xfrm>
            <a:off x="1428728" y="2571754"/>
            <a:ext cx="6286500" cy="1428750"/>
            <a:chOff x="271" y="2523"/>
            <a:chExt cx="4708" cy="900"/>
          </a:xfrm>
        </p:grpSpPr>
        <p:sp>
          <p:nvSpPr>
            <p:cNvPr id="5137" name="Rectangle 10"/>
            <p:cNvSpPr>
              <a:spLocks noChangeArrowheads="1"/>
            </p:cNvSpPr>
            <p:nvPr/>
          </p:nvSpPr>
          <p:spPr bwMode="auto">
            <a:xfrm>
              <a:off x="271" y="2523"/>
              <a:ext cx="4708" cy="9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flatTx/>
            </a:bodyPr>
            <a:lstStyle/>
            <a:p>
              <a:endParaRPr lang="es-ES"/>
            </a:p>
          </p:txBody>
        </p:sp>
        <p:graphicFrame>
          <p:nvGraphicFramePr>
            <p:cNvPr id="5122" name="Object 20"/>
            <p:cNvGraphicFramePr>
              <a:graphicFrameLocks noChangeAspect="1"/>
            </p:cNvGraphicFramePr>
            <p:nvPr/>
          </p:nvGraphicFramePr>
          <p:xfrm>
            <a:off x="288" y="2570"/>
            <a:ext cx="4490" cy="661"/>
          </p:xfrm>
          <a:graphic>
            <a:graphicData uri="http://schemas.openxmlformats.org/presentationml/2006/ole">
              <mc:AlternateContent xmlns:mc="http://schemas.openxmlformats.org/markup-compatibility/2006">
                <mc:Choice xmlns:v="urn:schemas-microsoft-com:vml" Requires="v">
                  <p:oleObj spid="_x0000_s2178" name="Ecuación" r:id="rId7" imgW="3263760" imgH="482400" progId="Equation.3">
                    <p:embed/>
                  </p:oleObj>
                </mc:Choice>
                <mc:Fallback>
                  <p:oleObj name="Ecuación" r:id="rId7" imgW="3263760" imgH="482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 y="2570"/>
                          <a:ext cx="4490" cy="6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36" name="19 CuadroTexto"/>
          <p:cNvSpPr txBox="1">
            <a:spLocks noChangeArrowheads="1"/>
          </p:cNvSpPr>
          <p:nvPr/>
        </p:nvSpPr>
        <p:spPr bwMode="auto">
          <a:xfrm>
            <a:off x="6984132" y="6341441"/>
            <a:ext cx="1874118" cy="46166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r>
              <a:rPr lang="es-ES" sz="2400" b="1" dirty="0"/>
              <a:t>Ver pág. 731</a:t>
            </a:r>
          </a:p>
        </p:txBody>
      </p:sp>
      <p:pic>
        <p:nvPicPr>
          <p:cNvPr id="21" name="Picture 8" descr="Pencil"/>
          <p:cNvPicPr>
            <a:picLocks noChangeAspect="1" noChangeArrowheads="1" noCrop="1"/>
          </p:cNvPicPr>
          <p:nvPr/>
        </p:nvPicPr>
        <p:blipFill>
          <a:blip r:embed="rId9"/>
          <a:srcRect/>
          <a:stretch>
            <a:fillRect/>
          </a:stretch>
        </p:blipFill>
        <p:spPr bwMode="auto">
          <a:xfrm>
            <a:off x="8312150" y="2071688"/>
            <a:ext cx="617538" cy="1233487"/>
          </a:xfrm>
          <a:prstGeom prst="rect">
            <a:avLst/>
          </a:prstGeom>
          <a:noFill/>
          <a:ln w="9525">
            <a:noFill/>
            <a:miter lim="800000"/>
            <a:headEnd/>
            <a:tailEnd/>
          </a:ln>
        </p:spPr>
      </p:pic>
    </p:spTree>
    <p:extLst>
      <p:ext uri="{BB962C8B-B14F-4D97-AF65-F5344CB8AC3E}">
        <p14:creationId xmlns:p14="http://schemas.microsoft.com/office/powerpoint/2010/main" val="261351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dissolve">
                                      <p:cBhvr>
                                        <p:cTn id="7" dur="500"/>
                                        <p:tgtEl>
                                          <p:spTgt spid="5126"/>
                                        </p:tgtEl>
                                      </p:cBhvr>
                                    </p:animEffect>
                                  </p:childTnLst>
                                </p:cTn>
                              </p:par>
                              <p:par>
                                <p:cTn id="8" presetID="26"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145">
                                          <p:stCondLst>
                                            <p:cond delay="0"/>
                                          </p:stCondLst>
                                        </p:cTn>
                                        <p:tgtEl>
                                          <p:spTgt spid="21"/>
                                        </p:tgtEl>
                                      </p:cBhvr>
                                    </p:animEffect>
                                    <p:anim calcmode="lin" valueType="num">
                                      <p:cBhvr>
                                        <p:cTn id="11"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2"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3"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14"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15"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16" dur="7">
                                          <p:stCondLst>
                                            <p:cond delay="162"/>
                                          </p:stCondLst>
                                        </p:cTn>
                                        <p:tgtEl>
                                          <p:spTgt spid="21"/>
                                        </p:tgtEl>
                                      </p:cBhvr>
                                      <p:to x="100000" y="60000"/>
                                    </p:animScale>
                                    <p:animScale>
                                      <p:cBhvr>
                                        <p:cTn id="17" dur="41" decel="50000">
                                          <p:stCondLst>
                                            <p:cond delay="169"/>
                                          </p:stCondLst>
                                        </p:cTn>
                                        <p:tgtEl>
                                          <p:spTgt spid="21"/>
                                        </p:tgtEl>
                                      </p:cBhvr>
                                      <p:to x="100000" y="100000"/>
                                    </p:animScale>
                                    <p:animScale>
                                      <p:cBhvr>
                                        <p:cTn id="18" dur="7">
                                          <p:stCondLst>
                                            <p:cond delay="328"/>
                                          </p:stCondLst>
                                        </p:cTn>
                                        <p:tgtEl>
                                          <p:spTgt spid="21"/>
                                        </p:tgtEl>
                                      </p:cBhvr>
                                      <p:to x="100000" y="80000"/>
                                    </p:animScale>
                                    <p:animScale>
                                      <p:cBhvr>
                                        <p:cTn id="19" dur="41" decel="50000">
                                          <p:stCondLst>
                                            <p:cond delay="335"/>
                                          </p:stCondLst>
                                        </p:cTn>
                                        <p:tgtEl>
                                          <p:spTgt spid="21"/>
                                        </p:tgtEl>
                                      </p:cBhvr>
                                      <p:to x="100000" y="100000"/>
                                    </p:animScale>
                                    <p:animScale>
                                      <p:cBhvr>
                                        <p:cTn id="20" dur="7">
                                          <p:stCondLst>
                                            <p:cond delay="410"/>
                                          </p:stCondLst>
                                        </p:cTn>
                                        <p:tgtEl>
                                          <p:spTgt spid="21"/>
                                        </p:tgtEl>
                                      </p:cBhvr>
                                      <p:to x="100000" y="90000"/>
                                    </p:animScale>
                                    <p:animScale>
                                      <p:cBhvr>
                                        <p:cTn id="21" dur="41" decel="50000">
                                          <p:stCondLst>
                                            <p:cond delay="417"/>
                                          </p:stCondLst>
                                        </p:cTn>
                                        <p:tgtEl>
                                          <p:spTgt spid="21"/>
                                        </p:tgtEl>
                                      </p:cBhvr>
                                      <p:to x="100000" y="100000"/>
                                    </p:animScale>
                                    <p:animScale>
                                      <p:cBhvr>
                                        <p:cTn id="22" dur="7">
                                          <p:stCondLst>
                                            <p:cond delay="452"/>
                                          </p:stCondLst>
                                        </p:cTn>
                                        <p:tgtEl>
                                          <p:spTgt spid="21"/>
                                        </p:tgtEl>
                                      </p:cBhvr>
                                      <p:to x="100000" y="95000"/>
                                    </p:animScale>
                                    <p:animScale>
                                      <p:cBhvr>
                                        <p:cTn id="23" dur="41" decel="50000">
                                          <p:stCondLst>
                                            <p:cond delay="458"/>
                                          </p:stCondLst>
                                        </p:cTn>
                                        <p:tgtEl>
                                          <p:spTgt spid="21"/>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dissolve">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80">
                                          <p:stCondLst>
                                            <p:cond delay="0"/>
                                          </p:stCondLst>
                                        </p:cTn>
                                        <p:tgtEl>
                                          <p:spTgt spid="3"/>
                                        </p:tgtEl>
                                      </p:cBhvr>
                                    </p:animEffect>
                                    <p:anim calcmode="lin" valueType="num">
                                      <p:cBhvr>
                                        <p:cTn id="5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gtEl>
                                      </p:cBhvr>
                                      <p:to x="100000" y="60000"/>
                                    </p:animScale>
                                    <p:animScale>
                                      <p:cBhvr>
                                        <p:cTn id="58" dur="166" decel="50000">
                                          <p:stCondLst>
                                            <p:cond delay="676"/>
                                          </p:stCondLst>
                                        </p:cTn>
                                        <p:tgtEl>
                                          <p:spTgt spid="3"/>
                                        </p:tgtEl>
                                      </p:cBhvr>
                                      <p:to x="100000" y="100000"/>
                                    </p:animScale>
                                    <p:animScale>
                                      <p:cBhvr>
                                        <p:cTn id="59" dur="26">
                                          <p:stCondLst>
                                            <p:cond delay="1312"/>
                                          </p:stCondLst>
                                        </p:cTn>
                                        <p:tgtEl>
                                          <p:spTgt spid="3"/>
                                        </p:tgtEl>
                                      </p:cBhvr>
                                      <p:to x="100000" y="80000"/>
                                    </p:animScale>
                                    <p:animScale>
                                      <p:cBhvr>
                                        <p:cTn id="60" dur="166" decel="50000">
                                          <p:stCondLst>
                                            <p:cond delay="1338"/>
                                          </p:stCondLst>
                                        </p:cTn>
                                        <p:tgtEl>
                                          <p:spTgt spid="3"/>
                                        </p:tgtEl>
                                      </p:cBhvr>
                                      <p:to x="100000" y="100000"/>
                                    </p:animScale>
                                    <p:animScale>
                                      <p:cBhvr>
                                        <p:cTn id="61" dur="26">
                                          <p:stCondLst>
                                            <p:cond delay="1642"/>
                                          </p:stCondLst>
                                        </p:cTn>
                                        <p:tgtEl>
                                          <p:spTgt spid="3"/>
                                        </p:tgtEl>
                                      </p:cBhvr>
                                      <p:to x="100000" y="90000"/>
                                    </p:animScale>
                                    <p:animScale>
                                      <p:cBhvr>
                                        <p:cTn id="62" dur="166" decel="50000">
                                          <p:stCondLst>
                                            <p:cond delay="1668"/>
                                          </p:stCondLst>
                                        </p:cTn>
                                        <p:tgtEl>
                                          <p:spTgt spid="3"/>
                                        </p:tgtEl>
                                      </p:cBhvr>
                                      <p:to x="100000" y="100000"/>
                                    </p:animScale>
                                    <p:animScale>
                                      <p:cBhvr>
                                        <p:cTn id="63" dur="26">
                                          <p:stCondLst>
                                            <p:cond delay="1808"/>
                                          </p:stCondLst>
                                        </p:cTn>
                                        <p:tgtEl>
                                          <p:spTgt spid="3"/>
                                        </p:tgtEl>
                                      </p:cBhvr>
                                      <p:to x="100000" y="95000"/>
                                    </p:animScale>
                                    <p:animScale>
                                      <p:cBhvr>
                                        <p:cTn id="6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1542</Words>
  <Application>Microsoft Office PowerPoint</Application>
  <PresentationFormat>Presentación en pantalla (4:3)</PresentationFormat>
  <Paragraphs>154</Paragraphs>
  <Slides>44</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52" baseType="lpstr">
      <vt:lpstr>Arial</vt:lpstr>
      <vt:lpstr>Arial Black</vt:lpstr>
      <vt:lpstr>Calibri</vt:lpstr>
      <vt:lpstr>Monotype Corsiva</vt:lpstr>
      <vt:lpstr>Times New Roman</vt:lpstr>
      <vt:lpstr>Wingdings</vt:lpstr>
      <vt:lpstr>Tema de Office</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Junco</dc:creator>
  <cp:lastModifiedBy>María</cp:lastModifiedBy>
  <cp:revision>36</cp:revision>
  <dcterms:created xsi:type="dcterms:W3CDTF">2019-09-04T12:24:21Z</dcterms:created>
  <dcterms:modified xsi:type="dcterms:W3CDTF">2026-02-19T13:11:39Z</dcterms:modified>
</cp:coreProperties>
</file>