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0" r:id="rId2"/>
    <p:sldId id="293" r:id="rId3"/>
    <p:sldId id="294" r:id="rId4"/>
    <p:sldId id="296" r:id="rId5"/>
    <p:sldId id="292" r:id="rId6"/>
    <p:sldId id="295" r:id="rId7"/>
    <p:sldId id="298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0070C0"/>
    <a:srgbClr val="FFFFFF"/>
    <a:srgbClr val="C55A11"/>
    <a:srgbClr val="5B9BD5"/>
    <a:srgbClr val="FBE5D6"/>
    <a:srgbClr val="C9A4E4"/>
    <a:srgbClr val="BCCCEA"/>
    <a:srgbClr val="F8F8F8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B2A6-A29B-4CCE-AA51-5F0DC522804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2AEDA-E881-417A-8C9E-884DE8BC66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97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52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56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36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33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18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20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77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71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2646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90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98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F4B-7F92-4F09-820C-12C486D8D731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FF9E-390B-4CC9-B3DB-9ED1E3B658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61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"/>
            <a:ext cx="9144000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7463" y="828675"/>
            <a:ext cx="9144000" cy="819150"/>
          </a:xfrm>
          <a:prstGeom prst="rect">
            <a:avLst/>
          </a:prstGeom>
          <a:solidFill>
            <a:srgbClr val="0070C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u="none" dirty="0">
                <a:latin typeface="Franklin Gothic Medium" panose="020B0603020102020204" pitchFamily="34" charset="0"/>
              </a:rPr>
              <a:t>ELEMENTOS BÁSICOS DE LA DIRECCIÓN EN LAS ORGANIZACIONES DE PRODUCCIÓN Y SERVICIOS</a:t>
            </a:r>
            <a:r>
              <a:rPr lang="es-ES" sz="1400" u="none" dirty="0"/>
              <a:t> </a:t>
            </a:r>
            <a:endParaRPr lang="es-ES" sz="1350" u="none" dirty="0"/>
          </a:p>
        </p:txBody>
      </p:sp>
      <p:sp>
        <p:nvSpPr>
          <p:cNvPr id="19460" name="Rectángulo 10"/>
          <p:cNvSpPr>
            <a:spLocks noChangeArrowheads="1"/>
          </p:cNvSpPr>
          <p:nvPr/>
        </p:nvSpPr>
        <p:spPr bwMode="auto">
          <a:xfrm>
            <a:off x="88900" y="1112838"/>
            <a:ext cx="808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 b="1">
              <a:solidFill>
                <a:schemeClr val="bg1"/>
              </a:solidFill>
              <a:latin typeface="Stencil Std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7463" y="4713668"/>
            <a:ext cx="7027281" cy="862884"/>
          </a:xfrm>
          <a:custGeom>
            <a:avLst/>
            <a:gdLst>
              <a:gd name="connsiteX0" fmla="*/ 0 w 7642748"/>
              <a:gd name="connsiteY0" fmla="*/ 0 h 2688610"/>
              <a:gd name="connsiteX1" fmla="*/ 7642748 w 7642748"/>
              <a:gd name="connsiteY1" fmla="*/ 0 h 2688610"/>
              <a:gd name="connsiteX2" fmla="*/ 7642748 w 7642748"/>
              <a:gd name="connsiteY2" fmla="*/ 2688610 h 2688610"/>
              <a:gd name="connsiteX3" fmla="*/ 0 w 7642748"/>
              <a:gd name="connsiteY3" fmla="*/ 2688610 h 2688610"/>
              <a:gd name="connsiteX4" fmla="*/ 0 w 7642748"/>
              <a:gd name="connsiteY4" fmla="*/ 0 h 2688610"/>
              <a:gd name="connsiteX0" fmla="*/ 0 w 8734569"/>
              <a:gd name="connsiteY0" fmla="*/ 0 h 2688610"/>
              <a:gd name="connsiteX1" fmla="*/ 8734569 w 8734569"/>
              <a:gd name="connsiteY1" fmla="*/ 0 h 2688610"/>
              <a:gd name="connsiteX2" fmla="*/ 7642748 w 8734569"/>
              <a:gd name="connsiteY2" fmla="*/ 2688610 h 2688610"/>
              <a:gd name="connsiteX3" fmla="*/ 0 w 8734569"/>
              <a:gd name="connsiteY3" fmla="*/ 2688610 h 2688610"/>
              <a:gd name="connsiteX4" fmla="*/ 0 w 8734569"/>
              <a:gd name="connsiteY4" fmla="*/ 0 h 26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569" h="2688610">
                <a:moveTo>
                  <a:pt x="0" y="0"/>
                </a:moveTo>
                <a:lnTo>
                  <a:pt x="8734569" y="0"/>
                </a:lnTo>
                <a:lnTo>
                  <a:pt x="7642748" y="2688610"/>
                </a:lnTo>
                <a:lnTo>
                  <a:pt x="0" y="26886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/>
          </a:p>
        </p:txBody>
      </p:sp>
      <p:sp>
        <p:nvSpPr>
          <p:cNvPr id="19462" name="CuadroTexto 17"/>
          <p:cNvSpPr txBox="1">
            <a:spLocks noChangeArrowheads="1"/>
          </p:cNvSpPr>
          <p:nvPr/>
        </p:nvSpPr>
        <p:spPr bwMode="auto">
          <a:xfrm>
            <a:off x="17463" y="4847733"/>
            <a:ext cx="667955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font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s-ES" altLang="es-ES" sz="1800" dirty="0" smtClean="0">
                <a:latin typeface="Franklin Gothic Medium" panose="020B0603020102020204" pitchFamily="34" charset="0"/>
              </a:rPr>
              <a:t>LA </a:t>
            </a:r>
            <a:r>
              <a:rPr lang="es-ES" altLang="es-ES" sz="1800" dirty="0">
                <a:latin typeface="Franklin Gothic Medium" panose="020B0603020102020204" pitchFamily="34" charset="0"/>
              </a:rPr>
              <a:t>DIRECCIÓN ESTRATÉGICA Y POR OBJETIVOS COMO </a:t>
            </a:r>
            <a:r>
              <a:rPr lang="es-ES" altLang="es-ES" sz="1800" dirty="0" smtClean="0">
                <a:latin typeface="Franklin Gothic Medium" panose="020B0603020102020204" pitchFamily="34" charset="0"/>
              </a:rPr>
              <a:t>PRIORIDAD</a:t>
            </a:r>
            <a:endParaRPr lang="es-ES" altLang="es-ES" sz="1800" dirty="0">
              <a:latin typeface="Franklin Gothic Medium" panose="020B0603020102020204" pitchFamily="34" charset="0"/>
            </a:endParaRPr>
          </a:p>
        </p:txBody>
      </p:sp>
      <p:sp>
        <p:nvSpPr>
          <p:cNvPr id="19463" name="CuadroTexto 18"/>
          <p:cNvSpPr txBox="1">
            <a:spLocks noChangeArrowheads="1"/>
          </p:cNvSpPr>
          <p:nvPr/>
        </p:nvSpPr>
        <p:spPr bwMode="auto">
          <a:xfrm>
            <a:off x="395288" y="101600"/>
            <a:ext cx="1730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000" b="1" dirty="0">
                <a:latin typeface="Stencil Std"/>
              </a:rPr>
              <a:t>CURSO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08750" y="4713668"/>
            <a:ext cx="2652713" cy="2079244"/>
          </a:xfrm>
          <a:custGeom>
            <a:avLst/>
            <a:gdLst>
              <a:gd name="connsiteX0" fmla="*/ 0 w 3050754"/>
              <a:gd name="connsiteY0" fmla="*/ 0 h 2688610"/>
              <a:gd name="connsiteX1" fmla="*/ 3050754 w 3050754"/>
              <a:gd name="connsiteY1" fmla="*/ 0 h 2688610"/>
              <a:gd name="connsiteX2" fmla="*/ 3050754 w 3050754"/>
              <a:gd name="connsiteY2" fmla="*/ 2688610 h 2688610"/>
              <a:gd name="connsiteX3" fmla="*/ 0 w 3050754"/>
              <a:gd name="connsiteY3" fmla="*/ 2688610 h 2688610"/>
              <a:gd name="connsiteX4" fmla="*/ 0 w 3050754"/>
              <a:gd name="connsiteY4" fmla="*/ 0 h 2688610"/>
              <a:gd name="connsiteX0" fmla="*/ 1037230 w 4087984"/>
              <a:gd name="connsiteY0" fmla="*/ 0 h 2688610"/>
              <a:gd name="connsiteX1" fmla="*/ 4087984 w 4087984"/>
              <a:gd name="connsiteY1" fmla="*/ 0 h 2688610"/>
              <a:gd name="connsiteX2" fmla="*/ 4087984 w 4087984"/>
              <a:gd name="connsiteY2" fmla="*/ 2688610 h 2688610"/>
              <a:gd name="connsiteX3" fmla="*/ 0 w 4087984"/>
              <a:gd name="connsiteY3" fmla="*/ 2674962 h 2688610"/>
              <a:gd name="connsiteX4" fmla="*/ 1037230 w 4087984"/>
              <a:gd name="connsiteY4" fmla="*/ 0 h 26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7984" h="2688610">
                <a:moveTo>
                  <a:pt x="1037230" y="0"/>
                </a:moveTo>
                <a:lnTo>
                  <a:pt x="4087984" y="0"/>
                </a:lnTo>
                <a:lnTo>
                  <a:pt x="4087984" y="2688610"/>
                </a:lnTo>
                <a:lnTo>
                  <a:pt x="0" y="2674962"/>
                </a:lnTo>
                <a:lnTo>
                  <a:pt x="1037230" y="0"/>
                </a:lnTo>
                <a:close/>
              </a:path>
            </a:pathLst>
          </a:custGeom>
          <a:solidFill>
            <a:srgbClr val="0070C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/>
          </a:p>
        </p:txBody>
      </p:sp>
      <p:sp>
        <p:nvSpPr>
          <p:cNvPr id="19465" name="CuadroTexto 1"/>
          <p:cNvSpPr txBox="1">
            <a:spLocks noChangeArrowheads="1"/>
          </p:cNvSpPr>
          <p:nvPr/>
        </p:nvSpPr>
        <p:spPr bwMode="auto">
          <a:xfrm>
            <a:off x="6508750" y="5321300"/>
            <a:ext cx="28019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Prof</a:t>
            </a:r>
            <a:r>
              <a:rPr lang="es-ES" altLang="es-E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: </a:t>
            </a:r>
            <a:r>
              <a:rPr lang="es-ES" altLang="es-ES" sz="1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MS.c</a:t>
            </a:r>
            <a:r>
              <a:rPr lang="es-ES" altLang="es-E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–Especialista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Juan F. González Loza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Email. jfermin@uart.edu.cu</a:t>
            </a:r>
            <a:endParaRPr lang="es-ES" altLang="es-ES" sz="1400" dirty="0">
              <a:solidFill>
                <a:schemeClr val="bg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9466" name="Imagen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9213"/>
            <a:ext cx="9128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7 CuadroTexto"/>
          <p:cNvSpPr txBox="1">
            <a:spLocks noChangeArrowheads="1"/>
          </p:cNvSpPr>
          <p:nvPr/>
        </p:nvSpPr>
        <p:spPr bwMode="auto">
          <a:xfrm>
            <a:off x="1108950" y="137757"/>
            <a:ext cx="714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600" b="1" dirty="0">
                <a:solidFill>
                  <a:schemeClr val="accent5">
                    <a:lumMod val="75000"/>
                  </a:schemeClr>
                </a:solidFill>
              </a:rPr>
              <a:t>EVOLUCIÓN DE LA DIRECCIÓN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1516810" y="6295278"/>
            <a:ext cx="6719933" cy="3571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16200000">
            <a:off x="-1117198" y="3828748"/>
            <a:ext cx="5129815" cy="3571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221" name="17 CuadroTexto"/>
          <p:cNvSpPr txBox="1">
            <a:spLocks noChangeArrowheads="1"/>
          </p:cNvSpPr>
          <p:nvPr/>
        </p:nvSpPr>
        <p:spPr bwMode="auto">
          <a:xfrm>
            <a:off x="7179987" y="6033263"/>
            <a:ext cx="945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dirty="0">
                <a:solidFill>
                  <a:schemeClr val="accent5">
                    <a:lumMod val="75000"/>
                  </a:schemeClr>
                </a:solidFill>
              </a:rPr>
              <a:t>Tiempo</a:t>
            </a:r>
          </a:p>
        </p:txBody>
      </p:sp>
      <p:sp>
        <p:nvSpPr>
          <p:cNvPr id="9222" name="18 CuadroTexto"/>
          <p:cNvSpPr txBox="1">
            <a:spLocks noChangeArrowheads="1"/>
          </p:cNvSpPr>
          <p:nvPr/>
        </p:nvSpPr>
        <p:spPr bwMode="auto">
          <a:xfrm>
            <a:off x="145875" y="1461275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dirty="0">
                <a:solidFill>
                  <a:schemeClr val="accent5">
                    <a:lumMod val="75000"/>
                  </a:schemeClr>
                </a:solidFill>
              </a:rPr>
              <a:t>Evolución</a:t>
            </a:r>
          </a:p>
        </p:txBody>
      </p:sp>
      <p:sp>
        <p:nvSpPr>
          <p:cNvPr id="9223" name="19 CuadroTexto"/>
          <p:cNvSpPr txBox="1">
            <a:spLocks noChangeArrowheads="1"/>
          </p:cNvSpPr>
          <p:nvPr/>
        </p:nvSpPr>
        <p:spPr bwMode="auto">
          <a:xfrm>
            <a:off x="3102711" y="5218553"/>
            <a:ext cx="18742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1400" b="1" dirty="0"/>
              <a:t>1950 -1960</a:t>
            </a:r>
          </a:p>
          <a:p>
            <a:pPr algn="just" eaLnBrk="1" hangingPunct="1"/>
            <a:r>
              <a:rPr lang="es-ES" altLang="es-ES" sz="1400" b="1" dirty="0" smtClean="0"/>
              <a:t>Planificación rígida </a:t>
            </a:r>
          </a:p>
          <a:p>
            <a:pPr algn="just" eaLnBrk="1" hangingPunct="1"/>
            <a:r>
              <a:rPr lang="es-ES" altLang="es-ES" sz="1400" b="1" dirty="0" smtClean="0"/>
              <a:t>(Igor Ansoff</a:t>
            </a:r>
            <a:r>
              <a:rPr lang="es-ES" altLang="es-ES" sz="1400" b="1" dirty="0"/>
              <a:t>) </a:t>
            </a:r>
            <a:endParaRPr lang="es-ES" altLang="es-ES" sz="1400" b="1" dirty="0" smtClean="0"/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1591570" y="1747206"/>
            <a:ext cx="6324465" cy="465538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22 CuadroTexto"/>
          <p:cNvSpPr txBox="1">
            <a:spLocks noChangeArrowheads="1"/>
          </p:cNvSpPr>
          <p:nvPr/>
        </p:nvSpPr>
        <p:spPr bwMode="auto">
          <a:xfrm>
            <a:off x="1787531" y="3380961"/>
            <a:ext cx="28932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/>
              <a:t>1970 -</a:t>
            </a:r>
            <a:r>
              <a:rPr lang="es-ES" altLang="es-ES" sz="1400" b="1" dirty="0" smtClean="0"/>
              <a:t>1980</a:t>
            </a:r>
          </a:p>
          <a:p>
            <a:pPr algn="ctr" eaLnBrk="1" hangingPunct="1"/>
            <a:r>
              <a:rPr lang="es-ES" altLang="es-ES" sz="1400" b="1" dirty="0" smtClean="0"/>
              <a:t>Competencia y entorno</a:t>
            </a:r>
          </a:p>
          <a:p>
            <a:pPr algn="ctr" eaLnBrk="1" hangingPunct="1"/>
            <a:r>
              <a:rPr lang="es-ES" sz="1400" b="1" dirty="0"/>
              <a:t>Henry </a:t>
            </a:r>
            <a:r>
              <a:rPr lang="es-ES" sz="1400" b="1" dirty="0" err="1" smtClean="0"/>
              <a:t>Mintzberg</a:t>
            </a:r>
            <a:r>
              <a:rPr lang="es-ES" sz="1400" b="1" dirty="0"/>
              <a:t>, Michael </a:t>
            </a:r>
            <a:r>
              <a:rPr lang="es-ES" sz="1400" b="1" dirty="0" err="1" smtClean="0"/>
              <a:t>Porter</a:t>
            </a:r>
            <a:endParaRPr lang="es-ES" altLang="es-ES" sz="1400" b="1" dirty="0"/>
          </a:p>
        </p:txBody>
      </p:sp>
      <p:sp>
        <p:nvSpPr>
          <p:cNvPr id="9226" name="23 CuadroTexto"/>
          <p:cNvSpPr txBox="1">
            <a:spLocks noChangeArrowheads="1"/>
          </p:cNvSpPr>
          <p:nvPr/>
        </p:nvSpPr>
        <p:spPr bwMode="auto">
          <a:xfrm>
            <a:off x="5322322" y="3246678"/>
            <a:ext cx="38216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400" b="1" dirty="0" smtClean="0"/>
              <a:t>        1990</a:t>
            </a:r>
          </a:p>
          <a:p>
            <a:pPr eaLnBrk="1" hangingPunct="1"/>
            <a:r>
              <a:rPr lang="es-ES" altLang="es-ES" sz="1400" b="1" dirty="0" smtClean="0"/>
              <a:t>  Recursos </a:t>
            </a:r>
            <a:r>
              <a:rPr lang="es-ES" altLang="es-ES" sz="1400" b="1" dirty="0"/>
              <a:t>internos y medición </a:t>
            </a:r>
            <a:r>
              <a:rPr lang="es-ES" altLang="es-ES" sz="1400" b="1" dirty="0" smtClean="0"/>
              <a:t>estratégica </a:t>
            </a:r>
          </a:p>
          <a:p>
            <a:pPr eaLnBrk="1" hangingPunct="1"/>
            <a:r>
              <a:rPr lang="es-ES" altLang="es-ES" sz="1400" b="1" dirty="0" smtClean="0"/>
              <a:t>  (Jay Barney</a:t>
            </a:r>
            <a:r>
              <a:rPr lang="es-ES" altLang="es-ES" sz="1400" b="1" dirty="0"/>
              <a:t>, Kaplan &amp; </a:t>
            </a:r>
            <a:r>
              <a:rPr lang="es-ES" altLang="es-ES" sz="1400" b="1" dirty="0" smtClean="0"/>
              <a:t>Norton)</a:t>
            </a:r>
          </a:p>
          <a:p>
            <a:pPr eaLnBrk="1" hangingPunct="1"/>
            <a:endParaRPr lang="es-ES" altLang="es-ES" sz="1400" b="1" dirty="0"/>
          </a:p>
        </p:txBody>
      </p:sp>
      <p:sp>
        <p:nvSpPr>
          <p:cNvPr id="9227" name="24 CuadroTexto"/>
          <p:cNvSpPr txBox="1">
            <a:spLocks noChangeArrowheads="1"/>
          </p:cNvSpPr>
          <p:nvPr/>
        </p:nvSpPr>
        <p:spPr bwMode="auto">
          <a:xfrm>
            <a:off x="2712651" y="1597859"/>
            <a:ext cx="41170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 smtClean="0"/>
              <a:t>2000–Hoy</a:t>
            </a:r>
          </a:p>
          <a:p>
            <a:pPr lvl="0" eaLnBrk="1" hangingPunct="1"/>
            <a:r>
              <a:rPr lang="es-ES" altLang="es-ES" sz="1400" b="1" dirty="0" smtClean="0"/>
              <a:t>Enfoque: Innovación</a:t>
            </a:r>
            <a:r>
              <a:rPr lang="es-ES" altLang="es-ES" sz="1400" b="1" dirty="0"/>
              <a:t>, sostenibilidad y gestión de </a:t>
            </a:r>
            <a:r>
              <a:rPr lang="es-ES" altLang="es-ES" sz="1400" b="1" dirty="0" smtClean="0"/>
              <a:t>intangibles    (Kim </a:t>
            </a:r>
            <a:r>
              <a:rPr lang="es-ES" altLang="es-ES" sz="1400" b="1" dirty="0"/>
              <a:t>&amp; </a:t>
            </a:r>
            <a:r>
              <a:rPr lang="es-ES" altLang="es-ES" sz="1400" b="1" dirty="0" err="1" smtClean="0"/>
              <a:t>Mauborgne</a:t>
            </a:r>
            <a:r>
              <a:rPr lang="es-ES" altLang="es-ES" sz="1400" b="1" dirty="0" smtClean="0"/>
              <a:t>) </a:t>
            </a:r>
            <a:endParaRPr lang="es-ES" altLang="es-ES" sz="1400" b="1" dirty="0"/>
          </a:p>
          <a:p>
            <a:pPr eaLnBrk="1" hangingPunct="1"/>
            <a:endParaRPr lang="es-ES" altLang="es-ES" sz="1400" b="1" dirty="0" smtClean="0"/>
          </a:p>
          <a:p>
            <a:pPr eaLnBrk="1" hangingPunct="1"/>
            <a:endParaRPr lang="es-ES" altLang="es-ES" sz="1400" b="1" dirty="0"/>
          </a:p>
        </p:txBody>
      </p:sp>
      <p:sp>
        <p:nvSpPr>
          <p:cNvPr id="2" name="Menos 1"/>
          <p:cNvSpPr/>
          <p:nvPr/>
        </p:nvSpPr>
        <p:spPr>
          <a:xfrm>
            <a:off x="2220266" y="5214398"/>
            <a:ext cx="721217" cy="373487"/>
          </a:xfrm>
          <a:prstGeom prst="mathMinu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enos 12"/>
          <p:cNvSpPr/>
          <p:nvPr/>
        </p:nvSpPr>
        <p:spPr>
          <a:xfrm>
            <a:off x="3689344" y="4119625"/>
            <a:ext cx="721217" cy="373487"/>
          </a:xfrm>
          <a:prstGeom prst="mathMinu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enos 13"/>
          <p:cNvSpPr/>
          <p:nvPr/>
        </p:nvSpPr>
        <p:spPr>
          <a:xfrm>
            <a:off x="5282441" y="2989126"/>
            <a:ext cx="721217" cy="373487"/>
          </a:xfrm>
          <a:prstGeom prst="mathMinu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enos 14"/>
          <p:cNvSpPr/>
          <p:nvPr/>
        </p:nvSpPr>
        <p:spPr>
          <a:xfrm>
            <a:off x="6799306" y="1822478"/>
            <a:ext cx="721217" cy="373487"/>
          </a:xfrm>
          <a:prstGeom prst="mathMinu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25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98180"/>
              </p:ext>
            </p:extLst>
          </p:nvPr>
        </p:nvGraphicFramePr>
        <p:xfrm>
          <a:off x="206062" y="843849"/>
          <a:ext cx="8783392" cy="5715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888"/>
                <a:gridCol w="2292439"/>
                <a:gridCol w="2408349"/>
                <a:gridCol w="2794716"/>
              </a:tblGrid>
              <a:tr h="35388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Etapa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Enfoque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Autores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Rasgos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0022"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r>
                        <a:rPr lang="es-ES" sz="1600" dirty="0" smtClean="0"/>
                        <a:t>1950–1960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b="1" dirty="0" smtClean="0"/>
                    </a:p>
                    <a:p>
                      <a:r>
                        <a:rPr lang="es-ES" sz="1600" b="1" dirty="0" smtClean="0"/>
                        <a:t>Planificación rígida</a:t>
                      </a:r>
                    </a:p>
                    <a:p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/>
                        <a:t>Igor Ansoff </a:t>
                      </a:r>
                    </a:p>
                    <a:p>
                      <a:pPr algn="just"/>
                      <a:r>
                        <a:rPr lang="es-ES" sz="1400" b="0" dirty="0" smtClean="0"/>
                        <a:t>(Introduce el concepto de </a:t>
                      </a:r>
                      <a:r>
                        <a:rPr lang="es-ES" sz="1400" b="0" i="1" dirty="0" smtClean="0"/>
                        <a:t>decisión</a:t>
                      </a:r>
                      <a:r>
                        <a:rPr lang="es-ES" sz="1400" b="0" i="1" baseline="0" dirty="0" smtClean="0"/>
                        <a:t> </a:t>
                      </a:r>
                      <a:r>
                        <a:rPr lang="es-ES" sz="1400" b="0" i="1" dirty="0" smtClean="0"/>
                        <a:t>estratégica)</a:t>
                      </a:r>
                      <a:r>
                        <a:rPr lang="es-ES" sz="1400" b="0" dirty="0" smtClean="0"/>
                        <a:t> </a:t>
                      </a:r>
                      <a:endParaRPr lang="es-E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 concibe como un proceso </a:t>
                      </a:r>
                      <a:r>
                        <a:rPr lang="es-ES" sz="1600" b="1" dirty="0" smtClean="0"/>
                        <a:t>lineal y formal</a:t>
                      </a:r>
                      <a:r>
                        <a:rPr lang="es-ES" sz="1600" dirty="0" smtClean="0"/>
                        <a:t>, con planes a largo plazo </a:t>
                      </a:r>
                      <a:endParaRPr lang="es-ES" sz="1600" dirty="0"/>
                    </a:p>
                  </a:txBody>
                  <a:tcPr/>
                </a:tc>
              </a:tr>
              <a:tr h="1030054"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r>
                        <a:rPr lang="es-ES" sz="1600" dirty="0" smtClean="0"/>
                        <a:t>1970–1980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b="1" dirty="0" smtClean="0"/>
                    </a:p>
                    <a:p>
                      <a:r>
                        <a:rPr lang="es-ES" sz="1600" b="1" dirty="0" smtClean="0"/>
                        <a:t>Competencia y entorno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/>
                        <a:t>Henry </a:t>
                      </a:r>
                      <a:r>
                        <a:rPr lang="es-ES" sz="1600" b="1" dirty="0" err="1" smtClean="0"/>
                        <a:t>Mintzberg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dirty="0" smtClean="0"/>
                        <a:t>(</a:t>
                      </a:r>
                      <a:r>
                        <a:rPr lang="es-ES" sz="1400" dirty="0" smtClean="0"/>
                        <a:t>Proceso, diseño organizativo)</a:t>
                      </a:r>
                    </a:p>
                    <a:p>
                      <a:pPr algn="just"/>
                      <a:r>
                        <a:rPr lang="es-ES" sz="1600" b="1" dirty="0" smtClean="0"/>
                        <a:t>Michael </a:t>
                      </a:r>
                      <a:r>
                        <a:rPr lang="es-ES" sz="1600" b="1" dirty="0" err="1" smtClean="0"/>
                        <a:t>Porter</a:t>
                      </a:r>
                      <a:r>
                        <a:rPr lang="es-ES" sz="1600" b="1" dirty="0" smtClean="0"/>
                        <a:t> </a:t>
                      </a:r>
                    </a:p>
                    <a:p>
                      <a:pPr algn="just"/>
                      <a:r>
                        <a:rPr lang="es-ES" sz="1400" b="0" dirty="0" smtClean="0"/>
                        <a:t>(análisis 5 fuerzas)</a:t>
                      </a:r>
                      <a:endParaRPr lang="es-E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Se enfatiza el análisis del </a:t>
                      </a:r>
                      <a:r>
                        <a:rPr lang="es-ES" sz="1600" b="1" dirty="0" smtClean="0"/>
                        <a:t>entorno externo</a:t>
                      </a:r>
                      <a:r>
                        <a:rPr lang="es-ES" sz="1600" dirty="0" smtClean="0"/>
                        <a:t> y la competencia. 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</a:tr>
              <a:tr h="1260413"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r>
                        <a:rPr lang="es-ES" sz="1600" dirty="0" smtClean="0"/>
                        <a:t>      1990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Recursos internos </a:t>
                      </a:r>
                      <a:r>
                        <a:rPr lang="es-ES" sz="1600" b="1" baseline="0" dirty="0" smtClean="0"/>
                        <a:t> </a:t>
                      </a:r>
                      <a:r>
                        <a:rPr lang="es-ES" sz="1600" b="1" dirty="0" smtClean="0"/>
                        <a:t>y medición estratégica</a:t>
                      </a:r>
                      <a:endParaRPr lang="es-ES" sz="1600" dirty="0" smtClean="0"/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Jay Barney</a:t>
                      </a:r>
                      <a:r>
                        <a:rPr lang="es-ES" sz="1600" b="0" baseline="0" dirty="0" smtClean="0"/>
                        <a:t> </a:t>
                      </a:r>
                      <a:r>
                        <a:rPr lang="es-ES" b="0" baseline="0" dirty="0" smtClean="0"/>
                        <a:t>(</a:t>
                      </a:r>
                      <a:r>
                        <a:rPr lang="es-ES" sz="1400" b="0" dirty="0" smtClean="0"/>
                        <a:t>recursos y capacidades internas)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Kaplan y Norton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(</a:t>
                      </a:r>
                      <a:r>
                        <a:rPr lang="es-ES" sz="1400" dirty="0" err="1" smtClean="0"/>
                        <a:t>clientes,procesos</a:t>
                      </a:r>
                      <a:r>
                        <a:rPr lang="es-ES" sz="1400" dirty="0" smtClean="0"/>
                        <a:t>, aprendizaje)</a:t>
                      </a:r>
                      <a:endParaRPr lang="es-E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Se reconoce el papel del </a:t>
                      </a:r>
                      <a:r>
                        <a:rPr lang="es-ES" sz="1600" b="1" dirty="0" smtClean="0"/>
                        <a:t>capital humano</a:t>
                      </a:r>
                      <a:r>
                        <a:rPr lang="es-ES" sz="1600" dirty="0" smtClean="0"/>
                        <a:t> y la cultura organizacional. </a:t>
                      </a:r>
                    </a:p>
                  </a:txBody>
                  <a:tcPr/>
                </a:tc>
              </a:tr>
              <a:tr h="674630"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r>
                        <a:rPr lang="es-ES" sz="1600" dirty="0" smtClean="0"/>
                        <a:t>2000-actual.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Innovación, sostenibilidad y gestión de intangibles</a:t>
                      </a:r>
                      <a:endParaRPr lang="es-ES" sz="1600" dirty="0" smtClean="0"/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Kim &amp; </a:t>
                      </a:r>
                      <a:r>
                        <a:rPr lang="es-ES" sz="1600" b="1" dirty="0" err="1" smtClean="0"/>
                        <a:t>Mauborgne</a:t>
                      </a:r>
                      <a:endParaRPr lang="es-ES" sz="1600" b="1" dirty="0" smtClean="0"/>
                    </a:p>
                    <a:p>
                      <a:pPr algn="just"/>
                      <a:r>
                        <a:rPr lang="es-ES" dirty="0" smtClean="0"/>
                        <a:t>(</a:t>
                      </a:r>
                      <a:r>
                        <a:rPr lang="es-ES" sz="1400" dirty="0" smtClean="0"/>
                        <a:t>Proponen </a:t>
                      </a:r>
                      <a:r>
                        <a:rPr lang="es-ES" sz="1400" b="1" dirty="0" smtClean="0"/>
                        <a:t>estrategia del Océano Azul</a:t>
                      </a:r>
                      <a:r>
                        <a:rPr lang="es-ES" sz="1400" dirty="0" smtClean="0"/>
                        <a:t> (2005), enfocada en crear nuevos mercados).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Se centra en: </a:t>
                      </a:r>
                    </a:p>
                    <a:p>
                      <a:pPr algn="just"/>
                      <a:r>
                        <a:rPr lang="es-ES" sz="1600" b="1" dirty="0" smtClean="0"/>
                        <a:t>*Innovación continua</a:t>
                      </a:r>
                      <a:r>
                        <a:rPr lang="es-ES" sz="1600" dirty="0" smtClean="0"/>
                        <a:t>.</a:t>
                      </a:r>
                    </a:p>
                    <a:p>
                      <a:pPr algn="just"/>
                      <a:r>
                        <a:rPr lang="es-ES" sz="1600" b="1" dirty="0" smtClean="0"/>
                        <a:t>* Sostenibilidad</a:t>
                      </a:r>
                      <a:r>
                        <a:rPr lang="es-ES" sz="1600" dirty="0" smtClean="0"/>
                        <a:t> económica,     social y ambiental.</a:t>
                      </a:r>
                    </a:p>
                    <a:p>
                      <a:pPr algn="just"/>
                      <a:r>
                        <a:rPr lang="es-ES" sz="1600" b="1" dirty="0" smtClean="0"/>
                        <a:t>*Gestión de intangibles</a:t>
                      </a:r>
                      <a:r>
                        <a:rPr lang="es-ES" sz="1600" dirty="0" smtClean="0"/>
                        <a:t>: conocimiento, reputación, talento, cultura.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2032010" y="161961"/>
            <a:ext cx="4845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 smtClean="0">
                <a:solidFill>
                  <a:schemeClr val="accent5">
                    <a:lumMod val="75000"/>
                  </a:schemeClr>
                </a:solidFill>
              </a:rPr>
              <a:t>DIRECCIÓN ESTRATÉGICA</a:t>
            </a:r>
            <a:endParaRPr lang="es-ES" alt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53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ontro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97" y="0"/>
            <a:ext cx="1531920" cy="16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74261" y="317732"/>
            <a:ext cx="7014036" cy="400110"/>
          </a:xfrm>
          <a:prstGeom prst="rect">
            <a:avLst/>
          </a:prstGeom>
          <a:solidFill>
            <a:schemeClr val="bg2"/>
          </a:solidFill>
          <a:ln cmpd="sng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2000" b="1" dirty="0" smtClean="0">
                <a:solidFill>
                  <a:srgbClr val="2038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ETAPAS DEL PROCESO DE </a:t>
            </a:r>
            <a:r>
              <a:rPr lang="es-ES" sz="2000" b="1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POR OBJETIVOS </a:t>
            </a:r>
            <a:endParaRPr lang="es-ES" sz="2000" b="1" dirty="0">
              <a:solidFill>
                <a:srgbClr val="2038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6777" y="1315793"/>
            <a:ext cx="850981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algn="just">
              <a:spcAft>
                <a:spcPts val="0"/>
              </a:spcAft>
            </a:pP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Diagnóstico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estratégico: Identificación de misión, visión y prioridades de la empresa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70510" algn="just">
              <a:spcAft>
                <a:spcPts val="0"/>
              </a:spcAft>
            </a:pPr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-179705" algn="just"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Definición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objetivos organizacionales: Vinculados a productividad, calidad, innovación, satisfacción del cliente, sostenibilidad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0215" indent="-179705" algn="just">
              <a:spcAft>
                <a:spcPts val="0"/>
              </a:spcAft>
            </a:pPr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-179705" algn="just"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Desglose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objetivos departamentales e individuales: Asegurar coherencia vertical y horizontal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0215" indent="-179705" algn="just">
              <a:spcAft>
                <a:spcPts val="0"/>
              </a:spcAft>
            </a:pPr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-179705" algn="just"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acción: Recursos, cronogramas, responsables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0215" indent="-179705" algn="just">
              <a:spcAft>
                <a:spcPts val="0"/>
              </a:spcAft>
            </a:pPr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-179705" algn="just"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Seguimiento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evaluación: Indicadores de desempeño, reuniones de control, informes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0215" indent="-179705" algn="just">
              <a:spcAft>
                <a:spcPts val="0"/>
              </a:spcAft>
            </a:pPr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-179705" algn="just"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Retroalimentación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aprendizaje organizacional: Ajustes y mejora continua.</a:t>
            </a:r>
            <a:endParaRPr lang="es-E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2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9716" y="4535432"/>
            <a:ext cx="8524568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tácticos (planes intermedios)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segunda tortuga propuso:</a:t>
            </a:r>
          </a:p>
          <a:p>
            <a:pPr algn="just"/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“Dividamos el camino en tres etapas: atravesar el bosque, cruzar el río y subir la colina</a:t>
            </a: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etapa se convirtió en un objetivo táctico, con responsables y tiempos definidos</a:t>
            </a:r>
            <a:r>
              <a:rPr lang="es-ES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35626" y="188874"/>
            <a:ext cx="7433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VIAJE DE LAS TRES TORTUGAS</a:t>
            </a:r>
          </a:p>
          <a:p>
            <a:pPr algn="ctr"/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Ejemplificar las etapas del proceso de la Gestión por Objetivos (GPO) de manera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sencilla.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09716" y="2490191"/>
            <a:ext cx="8524568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1. Definición de objetivos estratégicos (visión y misión)</a:t>
            </a:r>
          </a:p>
          <a:p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La tortuga mayor dijo:</a:t>
            </a:r>
          </a:p>
          <a:p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“Nuestra misión es llegar al lago para asegurar alimento y bienestar. Nuestra visión es vivir en paz y prosperidad.”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Así establecieron el objetivo estratégico: 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alcanzar el lago en un mes</a:t>
            </a: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9716" y="1534661"/>
            <a:ext cx="8524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En un bosque cercano al mar, tres tortugas decidieron emprender un viaje para llegar a un lago cristalino que les prometía abundancia de alimento y tranquilidad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8" descr="Pregu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" y="318232"/>
            <a:ext cx="82591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8711"/>
            <a:ext cx="8273845" cy="2280624"/>
          </a:xfr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 Objetivos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operativos (acciones concretas)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tortuga más joven añadió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Cada día avanzaremos 100 pasos, recogeremos hojas para alimentarnos y descansaremos al atardecer.”</a:t>
            </a:r>
            <a:br>
              <a:rPr lang="es-ES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fueron las acciones operativas, simples y medibles.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2946502"/>
            <a:ext cx="8273845" cy="1654995"/>
          </a:xfr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4. Evaluación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 retroalimentación</a:t>
            </a: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Cada semana se reunían para revisar su avance. Si habían cumplido los pasos diarios, celebraban; si no, ajustaban el plan.</a:t>
            </a: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Descubrieron que el río era más difícil de cruzar de lo previsto, así que modificaron la estrategia: construyeron una balsa con ramas.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8650" y="5035330"/>
            <a:ext cx="827384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Logro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objetivo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Tras un mes de esfuerzo, llegaron al lago. No solo alcanzaron su meta, sino que aprendieron que la planificación, la acción diaria y la revisión constante eran claves para el éxito.</a:t>
            </a:r>
          </a:p>
        </p:txBody>
      </p:sp>
    </p:spTree>
    <p:extLst>
      <p:ext uri="{BB962C8B-B14F-4D97-AF65-F5344CB8AC3E}">
        <p14:creationId xmlns:p14="http://schemas.microsoft.com/office/powerpoint/2010/main" val="19733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00947" y="291384"/>
            <a:ext cx="7886700" cy="8147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endParaRPr lang="es-ES" sz="540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1669" y="1740311"/>
            <a:ext cx="851535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Gestión por Objetivos es como el viaje de las tortugas: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visión estratégica marca el destino.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planes tácticos dividen el camino en etapas alcanzables.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acciones operativas aseguran el avance diario.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evaluación y retroalimentación permiten corregir y aprender.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6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1251</TotalTime>
  <Words>649</Words>
  <Application>Microsoft Office PowerPoint</Application>
  <PresentationFormat>Presentación en pantalla (4:3)</PresentationFormat>
  <Paragraphs>100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Franklin Gothic Medium</vt:lpstr>
      <vt:lpstr>Stencil Std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Objetivos operativos (acciones concretas)  La tortuga más joven añadió:  “Cada día avanzaremos 100 pasos, recogeremos hojas para alimentarnos y descansaremos al atardecer.”  Estas fueron las acciones operativas, simples y medibles.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ALAINDG</dc:creator>
  <cp:lastModifiedBy>ALOIMA</cp:lastModifiedBy>
  <cp:revision>101</cp:revision>
  <dcterms:created xsi:type="dcterms:W3CDTF">2018-01-24T02:16:56Z</dcterms:created>
  <dcterms:modified xsi:type="dcterms:W3CDTF">2026-05-04T19:03:46Z</dcterms:modified>
</cp:coreProperties>
</file>