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4"/>
  </p:notesMasterIdLst>
  <p:handoutMasterIdLst>
    <p:handoutMasterId r:id="rId15"/>
  </p:handoutMasterIdLst>
  <p:sldIdLst>
    <p:sldId id="467" r:id="rId3"/>
    <p:sldId id="437" r:id="rId4"/>
    <p:sldId id="468" r:id="rId5"/>
    <p:sldId id="458" r:id="rId6"/>
    <p:sldId id="459" r:id="rId7"/>
    <p:sldId id="462" r:id="rId8"/>
    <p:sldId id="460" r:id="rId9"/>
    <p:sldId id="461" r:id="rId10"/>
    <p:sldId id="464" r:id="rId11"/>
    <p:sldId id="465" r:id="rId12"/>
    <p:sldId id="466" r:id="rId13"/>
  </p:sldIdLst>
  <p:sldSz cx="12192000" cy="6858000"/>
  <p:notesSz cx="6735763" cy="98663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5050"/>
    <a:srgbClr val="66CC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7199" autoAdjust="0"/>
  </p:normalViewPr>
  <p:slideViewPr>
    <p:cSldViewPr>
      <p:cViewPr varScale="1">
        <p:scale>
          <a:sx n="68" d="100"/>
          <a:sy n="68" d="100"/>
        </p:scale>
        <p:origin x="72" y="18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9AA16-EF57-4C19-A78B-779DF0CF1C7F}" type="datetimeFigureOut">
              <a:rPr lang="es-ES" smtClean="0"/>
              <a:pPr/>
              <a:t>16/08/2016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C62EF-EF07-43A7-B98C-D3E472202A4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8143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E59685-D615-473E-936F-A8A6187E06B9}" type="datetimeFigureOut">
              <a:rPr lang="es-ES" smtClean="0"/>
              <a:pPr/>
              <a:t>16/08/2016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70C8D-9AC6-4CC6-8A31-FC7FA94E916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3154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E1F739-2C23-4CFE-96D0-C93BBE0332B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4719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82E8D0-71FD-4C59-B7E3-E26A84FB30D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0113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6FA343-A34A-45AB-B3B4-02DCBAA4023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7155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3DA0-091D-4135-8325-8072D549842E}" type="datetimeFigureOut">
              <a:rPr lang="es-ES" smtClean="0"/>
              <a:pPr/>
              <a:t>16/08/2016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6D48-3971-4443-96DE-93703CFE329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0552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3DA0-091D-4135-8325-8072D549842E}" type="datetimeFigureOut">
              <a:rPr lang="es-ES" smtClean="0"/>
              <a:pPr/>
              <a:t>16/08/2016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6D48-3971-4443-96DE-93703CFE329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42248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3DA0-091D-4135-8325-8072D549842E}" type="datetimeFigureOut">
              <a:rPr lang="es-ES" smtClean="0"/>
              <a:pPr/>
              <a:t>16/08/2016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6D48-3971-4443-96DE-93703CFE329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5175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3DA0-091D-4135-8325-8072D549842E}" type="datetimeFigureOut">
              <a:rPr lang="es-ES" smtClean="0"/>
              <a:pPr/>
              <a:t>16/08/2016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6D48-3971-4443-96DE-93703CFE329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46052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3DA0-091D-4135-8325-8072D549842E}" type="datetimeFigureOut">
              <a:rPr lang="es-ES" smtClean="0"/>
              <a:pPr/>
              <a:t>16/08/2016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6D48-3971-4443-96DE-93703CFE329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28433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3DA0-091D-4135-8325-8072D549842E}" type="datetimeFigureOut">
              <a:rPr lang="es-ES" smtClean="0"/>
              <a:pPr/>
              <a:t>16/08/2016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6D48-3971-4443-96DE-93703CFE329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38980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3DA0-091D-4135-8325-8072D549842E}" type="datetimeFigureOut">
              <a:rPr lang="es-ES" smtClean="0"/>
              <a:pPr/>
              <a:t>16/08/2016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6D48-3971-4443-96DE-93703CFE329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28281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3DA0-091D-4135-8325-8072D549842E}" type="datetimeFigureOut">
              <a:rPr lang="es-ES" smtClean="0"/>
              <a:pPr/>
              <a:t>16/08/2016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6D48-3971-4443-96DE-93703CFE329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1387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46F5A-236B-4729-A59F-5CE577AC91B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41923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3DA0-091D-4135-8325-8072D549842E}" type="datetimeFigureOut">
              <a:rPr lang="es-ES" smtClean="0"/>
              <a:pPr/>
              <a:t>16/08/2016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6D48-3971-4443-96DE-93703CFE329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8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3DA0-091D-4135-8325-8072D549842E}" type="datetimeFigureOut">
              <a:rPr lang="es-ES" smtClean="0"/>
              <a:pPr/>
              <a:t>16/08/2016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6D48-3971-4443-96DE-93703CFE329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64466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3DA0-091D-4135-8325-8072D549842E}" type="datetimeFigureOut">
              <a:rPr lang="es-ES" smtClean="0"/>
              <a:pPr/>
              <a:t>16/08/2016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6D48-3971-4443-96DE-93703CFE329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964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CA9A5E-D48B-423C-843E-B6F63D0B535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6359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1EB05D-A8F9-4FE9-8DC3-1E58D491BAD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7002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A97557-21F9-435F-B3A0-ED7D384BC1E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55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B95B0A-E68F-4535-BD78-E21ABF684B6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318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9A2AB2-4271-4462-8077-5C0B6828DA1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4242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5FB8FB-0F2F-40E3-A3CD-B415218C29C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6237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397536-005F-4EEB-A329-F45BCE38683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7589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>
                  <a:tint val="75000"/>
                </a:prstClr>
              </a:solidFill>
              <a:latin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>
                  <a:tint val="75000"/>
                </a:prstClr>
              </a:solidFill>
              <a:latin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6AC080-B8C8-4E1D-9B0F-4205267689E0}" type="slidenum">
              <a:rPr lang="es-ES" smtClean="0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554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C3DA0-091D-4135-8325-8072D549842E}" type="datetimeFigureOut">
              <a:rPr lang="es-ES" smtClean="0"/>
              <a:pPr/>
              <a:t>16/08/2016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D6D48-3971-4443-96DE-93703CFE329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7750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0720" y="640080"/>
            <a:ext cx="8067040" cy="4653280"/>
          </a:xfrm>
          <a:prstGeom prst="rect">
            <a:avLst/>
          </a:prstGeom>
        </p:spPr>
      </p:pic>
      <p:grpSp>
        <p:nvGrpSpPr>
          <p:cNvPr id="3" name="Grupo 3"/>
          <p:cNvGrpSpPr/>
          <p:nvPr/>
        </p:nvGrpSpPr>
        <p:grpSpPr>
          <a:xfrm>
            <a:off x="0" y="-18"/>
            <a:ext cx="660400" cy="6858018"/>
            <a:chOff x="-24384" y="-18"/>
            <a:chExt cx="500668" cy="6858018"/>
          </a:xfrm>
        </p:grpSpPr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8A81A221-9108-4260-B9D0-C8F4DE798B8D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513" t="4134" r="66667" b="54529"/>
            <a:stretch>
              <a:fillRect/>
            </a:stretch>
          </p:blipFill>
          <p:spPr bwMode="auto">
            <a:xfrm>
              <a:off x="-24384" y="-18"/>
              <a:ext cx="500034" cy="150019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Imagen 4">
              <a:extLst>
                <a:ext uri="{FF2B5EF4-FFF2-40B4-BE49-F238E27FC236}">
                  <a16:creationId xmlns:a16="http://schemas.microsoft.com/office/drawing/2014/main" id="{8A81A221-9108-4260-B9D0-C8F4DE798B8D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513" t="4134" r="66667" b="54529"/>
            <a:stretch>
              <a:fillRect/>
            </a:stretch>
          </p:blipFill>
          <p:spPr bwMode="auto">
            <a:xfrm rot="10800000">
              <a:off x="-24384" y="1571618"/>
              <a:ext cx="500034" cy="150019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Imagen 4">
              <a:extLst>
                <a:ext uri="{FF2B5EF4-FFF2-40B4-BE49-F238E27FC236}">
                  <a16:creationId xmlns:a16="http://schemas.microsoft.com/office/drawing/2014/main" id="{8A81A221-9108-4260-B9D0-C8F4DE798B8D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513" t="4134" r="66667" b="54529"/>
            <a:stretch>
              <a:fillRect/>
            </a:stretch>
          </p:blipFill>
          <p:spPr bwMode="auto">
            <a:xfrm>
              <a:off x="-24384" y="3000378"/>
              <a:ext cx="500034" cy="150019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8A81A221-9108-4260-B9D0-C8F4DE798B8D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513" t="29724" r="66667" b="54529"/>
            <a:stretch>
              <a:fillRect/>
            </a:stretch>
          </p:blipFill>
          <p:spPr bwMode="auto">
            <a:xfrm rot="10800000">
              <a:off x="-24384" y="5962480"/>
              <a:ext cx="500034" cy="8955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4">
              <a:extLst>
                <a:ext uri="{FF2B5EF4-FFF2-40B4-BE49-F238E27FC236}">
                  <a16:creationId xmlns:a16="http://schemas.microsoft.com/office/drawing/2014/main" id="{8A81A221-9108-4260-B9D0-C8F4DE798B8D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513" t="4134" r="66667" b="54529"/>
            <a:stretch>
              <a:fillRect/>
            </a:stretch>
          </p:blipFill>
          <p:spPr bwMode="auto">
            <a:xfrm rot="10800000">
              <a:off x="-23750" y="4533720"/>
              <a:ext cx="500034" cy="1500198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" name="Imagen 9">
            <a:extLst>
              <a:ext uri="{FF2B5EF4-FFF2-40B4-BE49-F238E27FC236}">
                <a16:creationId xmlns:a16="http://schemas.microsoft.com/office/drawing/2014/main" id="{8A81A221-9108-4260-B9D0-C8F4DE798B8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2341" y="184168"/>
            <a:ext cx="1432207" cy="13629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17 Rectángulo"/>
          <p:cNvSpPr>
            <a:spLocks noChangeArrowheads="1"/>
          </p:cNvSpPr>
          <p:nvPr/>
        </p:nvSpPr>
        <p:spPr bwMode="auto">
          <a:xfrm>
            <a:off x="1158240" y="5083496"/>
            <a:ext cx="10856308" cy="830997"/>
          </a:xfrm>
          <a:prstGeom prst="rect">
            <a:avLst/>
          </a:prstGeom>
          <a:noFill/>
          <a:ln w="57150">
            <a:solidFill>
              <a:srgbClr val="D6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s-ES" altLang="es-ES" sz="4800" b="1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IMPLEMENTACION  DE LA RM 145 /23 </a:t>
            </a:r>
            <a:endParaRPr lang="es-ES" altLang="es-ES" sz="4800" b="1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12" name="17 Rectángulo"/>
          <p:cNvSpPr>
            <a:spLocks noChangeArrowheads="1"/>
          </p:cNvSpPr>
          <p:nvPr/>
        </p:nvSpPr>
        <p:spPr bwMode="auto">
          <a:xfrm>
            <a:off x="2926080" y="134203"/>
            <a:ext cx="6319520" cy="830997"/>
          </a:xfrm>
          <a:prstGeom prst="rect">
            <a:avLst/>
          </a:prstGeom>
          <a:noFill/>
          <a:ln w="57150">
            <a:solidFill>
              <a:srgbClr val="D6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s-ES" altLang="es-ES" sz="4800" b="1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RECURSOS HUMANOS </a:t>
            </a:r>
            <a:endParaRPr lang="es-ES" altLang="es-ES" sz="4800" b="1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89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 CuadroTexto"/>
          <p:cNvSpPr txBox="1">
            <a:spLocks noChangeArrowheads="1"/>
          </p:cNvSpPr>
          <p:nvPr/>
        </p:nvSpPr>
        <p:spPr bwMode="auto">
          <a:xfrm flipH="1">
            <a:off x="1809795" y="222796"/>
            <a:ext cx="857241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s-ES_tradnl" sz="3600" b="1" dirty="0">
                <a:solidFill>
                  <a:schemeClr val="accent4">
                    <a:lumMod val="75000"/>
                  </a:schemeClr>
                </a:solidFill>
                <a:latin typeface="Trebuchet MS" panose="020B0603020202020204" pitchFamily="34" charset="0"/>
              </a:rPr>
              <a:t>Principales modificaciones del Reglamento de categorías docentes</a:t>
            </a:r>
            <a:endParaRPr lang="x-none" sz="3600" b="1" dirty="0">
              <a:solidFill>
                <a:schemeClr val="accent4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79376" y="1556792"/>
            <a:ext cx="11233248" cy="5085184"/>
          </a:xfrm>
          <a:prstGeom prst="rect">
            <a:avLst/>
          </a:prstGeom>
        </p:spPr>
        <p:txBody>
          <a:bodyPr/>
          <a:lstStyle/>
          <a:p>
            <a:pPr marL="354013" indent="-354013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Instrucción No.1/24: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Procedimiento para la realización de los ejercicios sobre el conocimiento de las </a:t>
            </a:r>
            <a:r>
              <a:rPr lang="es-ES" sz="3200" b="1" dirty="0">
                <a:solidFill>
                  <a:schemeClr val="accent4">
                    <a:lumMod val="75000"/>
                  </a:schemeClr>
                </a:solidFill>
                <a:latin typeface="Trebuchet MS" panose="020B0603020202020204" pitchFamily="34" charset="0"/>
              </a:rPr>
              <a:t>normas jurídicas del trabajo docente y metodológico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 de los programas académicos de pregrado, para las categorías docentes principales de profesor titular, profesor auxiliar y profesor asistente y la categoría transitoria de instructor. </a:t>
            </a:r>
          </a:p>
          <a:p>
            <a:pPr marL="354013" indent="-354013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Instrucción No.2/24: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Procedimiento para la realización de los exámenes de </a:t>
            </a:r>
            <a:r>
              <a:rPr lang="es-ES" sz="3200" b="1" dirty="0">
                <a:solidFill>
                  <a:schemeClr val="accent4">
                    <a:lumMod val="75000"/>
                  </a:schemeClr>
                </a:solidFill>
                <a:latin typeface="Trebuchet MS" panose="020B0603020202020204" pitchFamily="34" charset="0"/>
              </a:rPr>
              <a:t>problemas sociales de la ciencia y la tecnología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 para las categorías docentes principales profesor titular, profesor auxiliar y profesor asistente.</a:t>
            </a:r>
            <a:endParaRPr lang="es-MX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679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 CuadroTexto"/>
          <p:cNvSpPr txBox="1">
            <a:spLocks noChangeArrowheads="1"/>
          </p:cNvSpPr>
          <p:nvPr/>
        </p:nvSpPr>
        <p:spPr bwMode="auto">
          <a:xfrm flipH="1">
            <a:off x="1809795" y="222796"/>
            <a:ext cx="857241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s-ES_tradnl" sz="3600" b="1" dirty="0">
                <a:solidFill>
                  <a:schemeClr val="accent4">
                    <a:lumMod val="75000"/>
                  </a:schemeClr>
                </a:solidFill>
                <a:latin typeface="Trebuchet MS" panose="020B0603020202020204" pitchFamily="34" charset="0"/>
              </a:rPr>
              <a:t>Principales modificaciones del Reglamento de categorías docentes</a:t>
            </a:r>
            <a:endParaRPr lang="x-none" sz="3600" b="1" dirty="0">
              <a:solidFill>
                <a:schemeClr val="accent4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79376" y="1665753"/>
            <a:ext cx="11233248" cy="5085184"/>
          </a:xfrm>
          <a:prstGeom prst="rect">
            <a:avLst/>
          </a:prstGeom>
        </p:spPr>
        <p:txBody>
          <a:bodyPr/>
          <a:lstStyle/>
          <a:p>
            <a:pPr marL="354013" indent="-354013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Instrucción No.3/24: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Procedimiento para la realización de los exámenes de </a:t>
            </a:r>
            <a:r>
              <a:rPr lang="es-ES" sz="3200" b="1" dirty="0">
                <a:solidFill>
                  <a:schemeClr val="accent4">
                    <a:lumMod val="75000"/>
                  </a:schemeClr>
                </a:solidFill>
                <a:latin typeface="Trebuchet MS" panose="020B0603020202020204" pitchFamily="34" charset="0"/>
              </a:rPr>
              <a:t>lenguas extranjeras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para las categorías docentes principales profesor titular, profesor auxiliar y profesor asistente.</a:t>
            </a:r>
          </a:p>
          <a:p>
            <a:pPr marL="354013" indent="-354013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Instrucción No.4/24:</a:t>
            </a:r>
            <a:r>
              <a:rPr lang="es-ES" sz="3200" dirty="0"/>
              <a:t>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Procedimiento para la realización de los exámenes sobre el uso de las </a:t>
            </a:r>
            <a:r>
              <a:rPr lang="es-ES" sz="3200" b="1" dirty="0">
                <a:solidFill>
                  <a:schemeClr val="accent4">
                    <a:lumMod val="75000"/>
                  </a:schemeClr>
                </a:solidFill>
                <a:latin typeface="Trebuchet MS" panose="020B0603020202020204" pitchFamily="34" charset="0"/>
              </a:rPr>
              <a:t>tecnologías de la información y la comunicación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 para las categorías docentes principales profesor titular, profesor auxiliar y profesor asistente y la categoría transitoria de instructor.</a:t>
            </a:r>
            <a:endParaRPr lang="es-MX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68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 CuadroTexto"/>
          <p:cNvSpPr txBox="1">
            <a:spLocks noChangeArrowheads="1"/>
          </p:cNvSpPr>
          <p:nvPr/>
        </p:nvSpPr>
        <p:spPr bwMode="auto">
          <a:xfrm flipH="1">
            <a:off x="1844070" y="478413"/>
            <a:ext cx="857241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s-ES_tradnl" sz="3600" b="1" dirty="0" smtClean="0">
                <a:solidFill>
                  <a:schemeClr val="accent4">
                    <a:lumMod val="75000"/>
                  </a:schemeClr>
                </a:solidFill>
                <a:latin typeface="Trebuchet MS" panose="020B0603020202020204" pitchFamily="34" charset="0"/>
              </a:rPr>
              <a:t>Reglamento </a:t>
            </a:r>
            <a:r>
              <a:rPr lang="es-ES_tradnl" sz="3600" b="1" dirty="0">
                <a:solidFill>
                  <a:schemeClr val="accent4">
                    <a:lumMod val="75000"/>
                  </a:schemeClr>
                </a:solidFill>
                <a:latin typeface="Trebuchet MS" panose="020B0603020202020204" pitchFamily="34" charset="0"/>
              </a:rPr>
              <a:t>de categorías docentes</a:t>
            </a:r>
            <a:endParaRPr lang="x-none" sz="3600" b="1" dirty="0">
              <a:solidFill>
                <a:schemeClr val="accent4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79376" y="1772816"/>
            <a:ext cx="11233248" cy="4896544"/>
          </a:xfrm>
          <a:prstGeom prst="rect">
            <a:avLst/>
          </a:prstGeom>
        </p:spPr>
        <p:txBody>
          <a:bodyPr/>
          <a:lstStyle/>
          <a:p>
            <a:pPr marL="450850" lvl="0" indent="-450850" algn="just">
              <a:spcAft>
                <a:spcPts val="600"/>
              </a:spcAft>
              <a:buFont typeface="+mj-lt"/>
              <a:buAutoNum type="arabicPeriod"/>
            </a:pPr>
            <a:r>
              <a:rPr lang="es-ES" sz="30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Tránsito por las categorías docentes sobre la base del:</a:t>
            </a:r>
            <a:endParaRPr lang="x-none" sz="3000" dirty="0"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marL="717550" indent="-2667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3000" b="1" dirty="0">
                <a:solidFill>
                  <a:srgbClr val="C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Cumplimiento </a:t>
            </a:r>
            <a:r>
              <a:rPr lang="es-ES" sz="3000" dirty="0">
                <a:latin typeface="Trebuchet MS" panose="020B0603020202020204" pitchFamily="34" charset="0"/>
              </a:rPr>
              <a:t>con</a:t>
            </a:r>
            <a:r>
              <a:rPr lang="es-ES" sz="3000" b="1" dirty="0">
                <a:solidFill>
                  <a:srgbClr val="C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calidad </a:t>
            </a:r>
            <a:r>
              <a:rPr lang="es-ES" sz="3000" dirty="0">
                <a:latin typeface="Trebuchet MS" panose="020B0603020202020204" pitchFamily="34" charset="0"/>
              </a:rPr>
              <a:t>de los </a:t>
            </a:r>
            <a:r>
              <a:rPr lang="es-ES" sz="3000" b="1" dirty="0">
                <a:solidFill>
                  <a:srgbClr val="C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requisitos </a:t>
            </a:r>
            <a:r>
              <a:rPr lang="es-ES" sz="30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que se establecen para cada categoría docente</a:t>
            </a:r>
            <a:r>
              <a:rPr lang="es-ES" sz="3000" dirty="0">
                <a:latin typeface="Trebuchet MS" panose="020B0603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717550" indent="-2667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3000" dirty="0" smtClean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s-ES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E</a:t>
            </a:r>
            <a:r>
              <a:rPr lang="es-ES" sz="30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xigencia</a:t>
            </a:r>
            <a:r>
              <a:rPr lang="es-ES" sz="3000" dirty="0" smtClean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s-ES" sz="30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en los </a:t>
            </a:r>
            <a:r>
              <a:rPr lang="es-ES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requisitos</a:t>
            </a:r>
            <a:r>
              <a:rPr lang="es-ES" sz="30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para la obtención de las categorías docentes.</a:t>
            </a:r>
          </a:p>
          <a:p>
            <a:pPr marL="717550" indent="-2667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Cumplir</a:t>
            </a:r>
            <a:r>
              <a:rPr lang="es-ES" sz="3000" dirty="0">
                <a:latin typeface="Trebuchet MS" panose="020B0603020202020204" pitchFamily="34" charset="0"/>
                <a:ea typeface="Times New Roman" panose="02020603050405020304" pitchFamily="18" charset="0"/>
              </a:rPr>
              <a:t> adecuadamente las </a:t>
            </a:r>
            <a:r>
              <a:rPr lang="es-ES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funciones</a:t>
            </a:r>
            <a:r>
              <a:rPr lang="es-ES" sz="3000" dirty="0">
                <a:latin typeface="Trebuchet MS" panose="020B0603020202020204" pitchFamily="34" charset="0"/>
                <a:ea typeface="Times New Roman" panose="02020603050405020304" pitchFamily="18" charset="0"/>
              </a:rPr>
              <a:t> establecidas en la </a:t>
            </a:r>
            <a:r>
              <a:rPr lang="es-ES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categoría</a:t>
            </a:r>
            <a:r>
              <a:rPr lang="es-ES" sz="3000" dirty="0">
                <a:latin typeface="Trebuchet MS" panose="020B0603020202020204" pitchFamily="34" charset="0"/>
                <a:ea typeface="Times New Roman" panose="02020603050405020304" pitchFamily="18" charset="0"/>
              </a:rPr>
              <a:t> docente </a:t>
            </a:r>
            <a:r>
              <a:rPr lang="es-ES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precedente</a:t>
            </a:r>
            <a:r>
              <a:rPr lang="es-ES" sz="3000" dirty="0">
                <a:latin typeface="Trebuchet MS" panose="020B0603020202020204" pitchFamily="34" charset="0"/>
                <a:ea typeface="Times New Roman" panose="02020603050405020304" pitchFamily="18" charset="0"/>
              </a:rPr>
              <a:t>.</a:t>
            </a:r>
            <a:endParaRPr lang="es-ES" sz="3000" dirty="0"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marL="717550" indent="-2667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R</a:t>
            </a:r>
            <a:r>
              <a:rPr lang="es-ES" sz="30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igor</a:t>
            </a:r>
            <a:r>
              <a:rPr lang="es-ES" sz="3000" dirty="0" smtClean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s-ES" sz="30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en los </a:t>
            </a:r>
            <a:r>
              <a:rPr lang="es-ES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ejercicios</a:t>
            </a:r>
            <a:r>
              <a:rPr lang="es-ES" sz="30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para la obtención de las categorías docentes.</a:t>
            </a:r>
          </a:p>
        </p:txBody>
      </p:sp>
    </p:spTree>
    <p:extLst>
      <p:ext uri="{BB962C8B-B14F-4D97-AF65-F5344CB8AC3E}">
        <p14:creationId xmlns:p14="http://schemas.microsoft.com/office/powerpoint/2010/main" val="3658213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 CuadroTexto"/>
          <p:cNvSpPr txBox="1">
            <a:spLocks noChangeArrowheads="1"/>
          </p:cNvSpPr>
          <p:nvPr/>
        </p:nvSpPr>
        <p:spPr bwMode="auto">
          <a:xfrm flipH="1">
            <a:off x="1844070" y="478413"/>
            <a:ext cx="857241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s-ES_tradnl" sz="3600" b="1" dirty="0">
                <a:solidFill>
                  <a:schemeClr val="accent4">
                    <a:lumMod val="75000"/>
                  </a:schemeClr>
                </a:solidFill>
                <a:latin typeface="Trebuchet MS" panose="020B0603020202020204" pitchFamily="34" charset="0"/>
              </a:rPr>
              <a:t>Principales modificaciones del Reglamento de categorías docentes</a:t>
            </a:r>
            <a:endParaRPr lang="es-CU" sz="3600" b="1" dirty="0">
              <a:solidFill>
                <a:schemeClr val="accent4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79376" y="1772816"/>
            <a:ext cx="11233248" cy="4896544"/>
          </a:xfrm>
          <a:prstGeom prst="rect">
            <a:avLst/>
          </a:prstGeom>
        </p:spPr>
        <p:txBody>
          <a:bodyPr/>
          <a:lstStyle/>
          <a:p>
            <a:pPr marL="717550" indent="-2667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3000" dirty="0" smtClean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El </a:t>
            </a:r>
            <a:r>
              <a:rPr lang="es-ES" sz="30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tránsito por estas será en menor o mayor tiempo, de acuerdo a:</a:t>
            </a:r>
          </a:p>
          <a:p>
            <a:pPr marL="1174750" lvl="1" indent="-2667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Competencias</a:t>
            </a:r>
            <a:r>
              <a:rPr lang="es-ES" sz="3000" dirty="0"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s-ES" sz="3000" dirty="0">
                <a:latin typeface="Trebuchet MS" panose="020B0603020202020204" pitchFamily="34" charset="0"/>
              </a:rPr>
              <a:t>demostradas.</a:t>
            </a:r>
          </a:p>
          <a:p>
            <a:pPr marL="1174750" lvl="1" indent="-2667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Funciones</a:t>
            </a:r>
            <a:r>
              <a:rPr lang="es-ES" sz="3000" dirty="0">
                <a:latin typeface="Trebuchet MS" panose="020B0603020202020204" pitchFamily="34" charset="0"/>
              </a:rPr>
              <a:t> que desempeña.</a:t>
            </a:r>
          </a:p>
          <a:p>
            <a:pPr marL="1174750" lvl="1" indent="-2667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Evaluación</a:t>
            </a:r>
            <a:r>
              <a:rPr lang="es-ES" sz="3000" dirty="0">
                <a:latin typeface="Trebuchet MS" panose="020B0603020202020204" pitchFamily="34" charset="0"/>
                <a:ea typeface="Times New Roman" panose="02020603050405020304" pitchFamily="18" charset="0"/>
              </a:rPr>
              <a:t> del desempeño.</a:t>
            </a:r>
          </a:p>
          <a:p>
            <a:pPr marL="1174750" lvl="1" indent="-2667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Requisitos</a:t>
            </a:r>
            <a:r>
              <a:rPr lang="es-ES" sz="3000" dirty="0">
                <a:latin typeface="Trebuchet MS" panose="020B0603020202020204" pitchFamily="34" charset="0"/>
                <a:ea typeface="Times New Roman" panose="02020603050405020304" pitchFamily="18" charset="0"/>
              </a:rPr>
              <a:t> de la categoría.</a:t>
            </a:r>
          </a:p>
          <a:p>
            <a:pPr marL="1174750" lvl="1" indent="-2667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Ejercicios</a:t>
            </a:r>
            <a:r>
              <a:rPr lang="es-ES" sz="30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para la obtención. </a:t>
            </a:r>
          </a:p>
          <a:p>
            <a:pPr marL="717550" indent="-2667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30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El tribunal deberá velar por la </a:t>
            </a:r>
            <a:r>
              <a:rPr lang="es-ES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calidad</a:t>
            </a:r>
            <a:r>
              <a:rPr lang="es-ES" sz="30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del </a:t>
            </a:r>
            <a:r>
              <a:rPr lang="es-ES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proceso.</a:t>
            </a:r>
            <a:endParaRPr lang="es-CU" sz="3000" dirty="0"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121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 CuadroTexto"/>
          <p:cNvSpPr txBox="1">
            <a:spLocks noChangeArrowheads="1"/>
          </p:cNvSpPr>
          <p:nvPr/>
        </p:nvSpPr>
        <p:spPr bwMode="auto">
          <a:xfrm flipH="1">
            <a:off x="1844070" y="478413"/>
            <a:ext cx="857241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s-ES_tradnl" sz="3600" b="1" dirty="0" smtClean="0">
                <a:solidFill>
                  <a:schemeClr val="accent4">
                    <a:lumMod val="75000"/>
                  </a:schemeClr>
                </a:solidFill>
                <a:latin typeface="Trebuchet MS" panose="020B0603020202020204" pitchFamily="34" charset="0"/>
              </a:rPr>
              <a:t>Reglamento </a:t>
            </a:r>
            <a:r>
              <a:rPr lang="es-ES_tradnl" sz="3600" b="1" dirty="0">
                <a:solidFill>
                  <a:schemeClr val="accent4">
                    <a:lumMod val="75000"/>
                  </a:schemeClr>
                </a:solidFill>
                <a:latin typeface="Trebuchet MS" panose="020B0603020202020204" pitchFamily="34" charset="0"/>
              </a:rPr>
              <a:t>de categorías docentes</a:t>
            </a:r>
            <a:endParaRPr lang="x-none" sz="3600" b="1" dirty="0">
              <a:solidFill>
                <a:schemeClr val="accent4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79376" y="1631135"/>
            <a:ext cx="11449272" cy="4894209"/>
          </a:xfrm>
          <a:prstGeom prst="rect">
            <a:avLst/>
          </a:prstGeom>
        </p:spPr>
        <p:txBody>
          <a:bodyPr/>
          <a:lstStyle/>
          <a:p>
            <a:pPr marL="514350" indent="-514350" algn="just">
              <a:spcAft>
                <a:spcPts val="600"/>
              </a:spcAft>
              <a:buFont typeface="+mj-lt"/>
              <a:buAutoNum type="arabicPeriod" startAt="2"/>
            </a:pPr>
            <a:r>
              <a:rPr lang="es-ES" sz="3000" b="1" dirty="0">
                <a:latin typeface="Trebuchet MS" panose="020B0603020202020204" pitchFamily="34" charset="0"/>
              </a:rPr>
              <a:t>Eliminar la ratificación de las categorías docentes.</a:t>
            </a:r>
            <a:endParaRPr lang="x-none" sz="3000" b="1" dirty="0">
              <a:latin typeface="Trebuchet MS" panose="020B0603020202020204" pitchFamily="34" charset="0"/>
            </a:endParaRPr>
          </a:p>
          <a:p>
            <a:pPr marL="717550" indent="-2667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3000" dirty="0">
                <a:latin typeface="Trebuchet MS" panose="020B0603020202020204" pitchFamily="34" charset="0"/>
              </a:rPr>
              <a:t>No es necesario realizarlo de acuerdo a lo establecido para la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revocación</a:t>
            </a:r>
            <a:r>
              <a:rPr lang="es-MX" sz="3000" dirty="0">
                <a:latin typeface="Trebuchet MS" panose="020B0603020202020204" pitchFamily="34" charset="0"/>
              </a:rPr>
              <a:t> de las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categorías</a:t>
            </a:r>
            <a:r>
              <a:rPr lang="es-MX" sz="3000" dirty="0">
                <a:latin typeface="Trebuchet MS" panose="020B0603020202020204" pitchFamily="34" charset="0"/>
              </a:rPr>
              <a:t>: </a:t>
            </a:r>
          </a:p>
          <a:p>
            <a:pPr marL="1174750" lvl="1" indent="-2667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3000" dirty="0">
                <a:latin typeface="Trebuchet MS" panose="020B0603020202020204" pitchFamily="34" charset="0"/>
              </a:rPr>
              <a:t>Resultados de la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evaluaciones</a:t>
            </a:r>
            <a:r>
              <a:rPr lang="es-MX" sz="3000" dirty="0">
                <a:latin typeface="Trebuchet MS" panose="020B0603020202020204" pitchFamily="34" charset="0"/>
              </a:rPr>
              <a:t>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anuales</a:t>
            </a:r>
            <a:r>
              <a:rPr lang="es-MX" sz="3000" dirty="0">
                <a:latin typeface="Trebuchet MS" panose="020B0603020202020204" pitchFamily="34" charset="0"/>
              </a:rPr>
              <a:t> como profesor universitario.</a:t>
            </a:r>
          </a:p>
          <a:p>
            <a:pPr marL="1174750" lvl="1" indent="-2667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Incumplimiento</a:t>
            </a:r>
            <a:r>
              <a:rPr lang="es-MX" sz="3000" dirty="0">
                <a:latin typeface="Trebuchet MS" panose="020B0603020202020204" pitchFamily="34" charset="0"/>
              </a:rPr>
              <a:t> reiterado de las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funciones</a:t>
            </a:r>
            <a:r>
              <a:rPr lang="es-MX" sz="3000" dirty="0">
                <a:latin typeface="Trebuchet MS" panose="020B0603020202020204" pitchFamily="34" charset="0"/>
              </a:rPr>
              <a:t> de la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categoría</a:t>
            </a:r>
            <a:r>
              <a:rPr lang="es-MX" sz="3000" dirty="0">
                <a:latin typeface="Trebuchet MS" panose="020B0603020202020204" pitchFamily="34" charset="0"/>
              </a:rPr>
              <a:t>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docente</a:t>
            </a:r>
            <a:r>
              <a:rPr lang="es-MX" sz="3000" dirty="0">
                <a:latin typeface="Trebuchet MS" panose="020B0603020202020204" pitchFamily="34" charset="0"/>
              </a:rPr>
              <a:t> en uno o dos cursos.</a:t>
            </a:r>
          </a:p>
          <a:p>
            <a:pPr marL="1174750" lvl="1" indent="-2667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Indisciplinas</a:t>
            </a:r>
            <a:r>
              <a:rPr lang="es-MX" sz="3000" dirty="0">
                <a:latin typeface="Trebuchet MS" panose="020B0603020202020204" pitchFamily="34" charset="0"/>
              </a:rPr>
              <a:t>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laborales</a:t>
            </a:r>
            <a:r>
              <a:rPr lang="es-MX" sz="3000" dirty="0">
                <a:latin typeface="Trebuchet MS" panose="020B0603020202020204" pitchFamily="34" charset="0"/>
              </a:rPr>
              <a:t> o por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hechos</a:t>
            </a:r>
            <a:r>
              <a:rPr lang="es-MX" sz="3000" dirty="0">
                <a:latin typeface="Trebuchet MS" panose="020B0603020202020204" pitchFamily="34" charset="0"/>
              </a:rPr>
              <a:t>  de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índole</a:t>
            </a:r>
            <a:r>
              <a:rPr lang="es-MX" sz="3000" dirty="0">
                <a:latin typeface="Trebuchet MS" panose="020B0603020202020204" pitchFamily="34" charset="0"/>
              </a:rPr>
              <a:t>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moral</a:t>
            </a:r>
            <a:r>
              <a:rPr lang="es-MX" sz="3000" dirty="0">
                <a:latin typeface="Trebuchet MS" panose="020B0603020202020204" pitchFamily="34" charset="0"/>
              </a:rPr>
              <a:t>.</a:t>
            </a:r>
            <a:endParaRPr lang="x-none" sz="3000" dirty="0">
              <a:latin typeface="Trebuchet MS" panose="020B0603020202020204" pitchFamily="34" charset="0"/>
            </a:endParaRPr>
          </a:p>
          <a:p>
            <a:pPr marL="717550" lvl="1" indent="-2667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3000" dirty="0">
                <a:latin typeface="Trebuchet MS" panose="020B0603020202020204" pitchFamily="34" charset="0"/>
              </a:rPr>
              <a:t>Es necesario garantizar la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calidad</a:t>
            </a:r>
            <a:r>
              <a:rPr lang="es-MX" sz="3000" dirty="0">
                <a:latin typeface="Trebuchet MS" panose="020B0603020202020204" pitchFamily="34" charset="0"/>
              </a:rPr>
              <a:t> en el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proceso evaluación del desempeño.</a:t>
            </a:r>
          </a:p>
        </p:txBody>
      </p:sp>
    </p:spTree>
    <p:extLst>
      <p:ext uri="{BB962C8B-B14F-4D97-AF65-F5344CB8AC3E}">
        <p14:creationId xmlns:p14="http://schemas.microsoft.com/office/powerpoint/2010/main" val="1242392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 CuadroTexto"/>
          <p:cNvSpPr txBox="1">
            <a:spLocks noChangeArrowheads="1"/>
          </p:cNvSpPr>
          <p:nvPr/>
        </p:nvSpPr>
        <p:spPr bwMode="auto">
          <a:xfrm flipH="1">
            <a:off x="1844070" y="478413"/>
            <a:ext cx="857241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s-ES_tradnl" sz="3600" b="1" dirty="0" smtClean="0">
                <a:solidFill>
                  <a:schemeClr val="accent4">
                    <a:lumMod val="75000"/>
                  </a:schemeClr>
                </a:solidFill>
                <a:latin typeface="Trebuchet MS" panose="020B0603020202020204" pitchFamily="34" charset="0"/>
              </a:rPr>
              <a:t>Reglamento </a:t>
            </a:r>
            <a:r>
              <a:rPr lang="es-ES_tradnl" sz="3600" b="1" dirty="0">
                <a:solidFill>
                  <a:schemeClr val="accent4">
                    <a:lumMod val="75000"/>
                  </a:schemeClr>
                </a:solidFill>
                <a:latin typeface="Trebuchet MS" panose="020B0603020202020204" pitchFamily="34" charset="0"/>
              </a:rPr>
              <a:t>de categorías docentes</a:t>
            </a:r>
            <a:endParaRPr lang="x-none" sz="3600" b="1" dirty="0">
              <a:solidFill>
                <a:schemeClr val="accent4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79376" y="1772816"/>
            <a:ext cx="11233248" cy="5085184"/>
          </a:xfrm>
          <a:prstGeom prst="rect">
            <a:avLst/>
          </a:prstGeom>
        </p:spPr>
        <p:txBody>
          <a:bodyPr/>
          <a:lstStyle/>
          <a:p>
            <a:pPr marL="514350" indent="-514350" algn="just">
              <a:spcAft>
                <a:spcPts val="600"/>
              </a:spcAft>
              <a:buFont typeface="+mj-lt"/>
              <a:buAutoNum type="arabicPeriod" startAt="3"/>
            </a:pPr>
            <a:r>
              <a:rPr lang="es-MX" sz="3000" b="1" dirty="0">
                <a:latin typeface="Trebuchet MS" panose="020B0603020202020204" pitchFamily="34" charset="0"/>
              </a:rPr>
              <a:t>Otorgar al rector la potestad de la aprobación de los tribunales para examinar las categorías docentes superiores.</a:t>
            </a:r>
            <a:endParaRPr lang="x-none" sz="3000" b="1" dirty="0">
              <a:latin typeface="Trebuchet MS" panose="020B0603020202020204" pitchFamily="34" charset="0"/>
            </a:endParaRPr>
          </a:p>
          <a:p>
            <a:pPr marL="717550" indent="-2667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3000" dirty="0">
                <a:latin typeface="Trebuchet MS" panose="020B0603020202020204" pitchFamily="34" charset="0"/>
              </a:rPr>
              <a:t>La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experiencia acumulada </a:t>
            </a:r>
            <a:r>
              <a:rPr lang="es-MX" sz="3000" dirty="0">
                <a:latin typeface="Trebuchet MS" panose="020B0603020202020204" pitchFamily="34" charset="0"/>
              </a:rPr>
              <a:t>a lo largo del proceso de aprobación de los tribunales en el MES, se considera que en las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universidades</a:t>
            </a:r>
            <a:r>
              <a:rPr lang="es-MX" sz="3000" dirty="0">
                <a:latin typeface="Trebuchet MS" panose="020B0603020202020204" pitchFamily="34" charset="0"/>
              </a:rPr>
              <a:t> es donde existe el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conocimiento</a:t>
            </a:r>
            <a:r>
              <a:rPr lang="es-MX" sz="3000" dirty="0">
                <a:latin typeface="Trebuchet MS" panose="020B0603020202020204" pitchFamily="34" charset="0"/>
              </a:rPr>
              <a:t>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del</a:t>
            </a:r>
            <a:r>
              <a:rPr lang="es-MX" sz="3000" dirty="0">
                <a:latin typeface="Trebuchet MS" panose="020B0603020202020204" pitchFamily="34" charset="0"/>
              </a:rPr>
              <a:t>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claustro</a:t>
            </a:r>
            <a:r>
              <a:rPr lang="es-MX" sz="3000" dirty="0">
                <a:latin typeface="Trebuchet MS" panose="020B0603020202020204" pitchFamily="34" charset="0"/>
              </a:rPr>
              <a:t> que designarán para evaluar estas categorías.</a:t>
            </a:r>
          </a:p>
        </p:txBody>
      </p:sp>
    </p:spTree>
    <p:extLst>
      <p:ext uri="{BB962C8B-B14F-4D97-AF65-F5344CB8AC3E}">
        <p14:creationId xmlns:p14="http://schemas.microsoft.com/office/powerpoint/2010/main" val="387429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 CuadroTexto"/>
          <p:cNvSpPr txBox="1">
            <a:spLocks noChangeArrowheads="1"/>
          </p:cNvSpPr>
          <p:nvPr/>
        </p:nvSpPr>
        <p:spPr bwMode="auto">
          <a:xfrm flipH="1">
            <a:off x="1844070" y="478413"/>
            <a:ext cx="857241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s-ES_tradnl" sz="3600" b="1" dirty="0">
                <a:solidFill>
                  <a:schemeClr val="accent4">
                    <a:lumMod val="75000"/>
                  </a:schemeClr>
                </a:solidFill>
                <a:latin typeface="Trebuchet MS" panose="020B0603020202020204" pitchFamily="34" charset="0"/>
              </a:rPr>
              <a:t>Principales modificaciones del Reglamento de categorías docentes</a:t>
            </a:r>
            <a:endParaRPr lang="x-none" sz="3600" b="1" dirty="0">
              <a:solidFill>
                <a:schemeClr val="accent4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79376" y="1772816"/>
            <a:ext cx="11233248" cy="1512168"/>
          </a:xfrm>
          <a:prstGeom prst="rect">
            <a:avLst/>
          </a:prstGeom>
        </p:spPr>
        <p:txBody>
          <a:bodyPr/>
          <a:lstStyle/>
          <a:p>
            <a:pPr algn="just">
              <a:spcAft>
                <a:spcPts val="600"/>
              </a:spcAft>
            </a:pPr>
            <a:r>
              <a:rPr lang="es-MX" sz="3000" b="1" dirty="0" smtClean="0">
                <a:latin typeface="Trebuchet MS" panose="020B0603020202020204" pitchFamily="34" charset="0"/>
              </a:rPr>
              <a:t> Otorgar </a:t>
            </a:r>
            <a:r>
              <a:rPr lang="es-MX" sz="3000" b="1" dirty="0">
                <a:latin typeface="Trebuchet MS" panose="020B0603020202020204" pitchFamily="34" charset="0"/>
              </a:rPr>
              <a:t>al rector la potestad de la aprobación de los tribunales para examinar las categorías docentes superiores.</a:t>
            </a:r>
            <a:endParaRPr lang="x-none" sz="3000" b="1" dirty="0">
              <a:latin typeface="Trebuchet MS" panose="020B0603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9A463EF4-8126-47DA-85FA-5FF09768A7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629114"/>
              </p:ext>
            </p:extLst>
          </p:nvPr>
        </p:nvGraphicFramePr>
        <p:xfrm>
          <a:off x="623392" y="3212976"/>
          <a:ext cx="11089232" cy="337527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552728">
                  <a:extLst>
                    <a:ext uri="{9D8B030D-6E8A-4147-A177-3AD203B41FA5}">
                      <a16:colId xmlns:a16="http://schemas.microsoft.com/office/drawing/2014/main" val="1176948579"/>
                    </a:ext>
                  </a:extLst>
                </a:gridCol>
                <a:gridCol w="4536504">
                  <a:extLst>
                    <a:ext uri="{9D8B030D-6E8A-4147-A177-3AD203B41FA5}">
                      <a16:colId xmlns:a16="http://schemas.microsoft.com/office/drawing/2014/main" val="13406322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300">
                          <a:effectLst/>
                          <a:latin typeface="Trebuchet MS" panose="020B0603020202020204" pitchFamily="34" charset="0"/>
                        </a:rPr>
                        <a:t>ARTÍCULO 46: El rector de la universidad es quien designa, de acuerdo con lo establecido en el presente Reglamento, los tribunales para el análisis de la categoría docente </a:t>
                      </a:r>
                      <a:r>
                        <a:rPr lang="es-ES" sz="2300">
                          <a:effectLst/>
                          <a:highlight>
                            <a:srgbClr val="FFFF00"/>
                          </a:highlight>
                          <a:latin typeface="Trebuchet MS" panose="020B0603020202020204" pitchFamily="34" charset="0"/>
                        </a:rPr>
                        <a:t>Profesor Asistente, Instructor y Auxiliar Técnico de la Docencia. Así mismo, propone los tribunales para evaluar las categorías docentes Profesor Titular y Profesor Auxiliar, para su aprobación por el Ministro de Educación Superior.</a:t>
                      </a:r>
                      <a:endParaRPr lang="x-none" sz="230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300" dirty="0">
                          <a:effectLst/>
                          <a:latin typeface="Trebuchet MS" panose="020B0603020202020204" pitchFamily="34" charset="0"/>
                        </a:rPr>
                        <a:t>ARTÍCULO 46: El rector de la universidad es quien designa, de acuerdo con lo establecido en el presente Reglamento, los tribunales para el análisis de las categorías docentes. </a:t>
                      </a:r>
                      <a:endParaRPr lang="x-none" sz="23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1863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9778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 CuadroTexto"/>
          <p:cNvSpPr txBox="1">
            <a:spLocks noChangeArrowheads="1"/>
          </p:cNvSpPr>
          <p:nvPr/>
        </p:nvSpPr>
        <p:spPr bwMode="auto">
          <a:xfrm flipH="1">
            <a:off x="1844070" y="478413"/>
            <a:ext cx="857241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s-ES_tradnl" sz="3600" b="1" dirty="0">
                <a:solidFill>
                  <a:schemeClr val="accent4">
                    <a:lumMod val="75000"/>
                  </a:schemeClr>
                </a:solidFill>
                <a:latin typeface="Trebuchet MS" panose="020B0603020202020204" pitchFamily="34" charset="0"/>
              </a:rPr>
              <a:t>Principales modificaciones del Reglamento de categorías docentes</a:t>
            </a:r>
            <a:endParaRPr lang="x-none" sz="3600" b="1" dirty="0">
              <a:solidFill>
                <a:schemeClr val="accent4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79376" y="1772816"/>
            <a:ext cx="11233248" cy="1008112"/>
          </a:xfrm>
          <a:prstGeom prst="rect">
            <a:avLst/>
          </a:prstGeom>
        </p:spPr>
        <p:txBody>
          <a:bodyPr/>
          <a:lstStyle/>
          <a:p>
            <a:pPr marL="514350" indent="-514350" algn="just">
              <a:spcAft>
                <a:spcPts val="600"/>
              </a:spcAft>
              <a:buFont typeface="+mj-lt"/>
              <a:buAutoNum type="arabicPeriod" startAt="4"/>
            </a:pPr>
            <a:r>
              <a:rPr lang="es-MX" sz="3000" b="1" dirty="0">
                <a:latin typeface="Trebuchet MS" panose="020B0603020202020204" pitchFamily="34" charset="0"/>
              </a:rPr>
              <a:t>Los tribunales estarán integrados por profesores de las disciplinas </a:t>
            </a:r>
            <a:r>
              <a:rPr lang="es-ES_tradnl" sz="3000" b="1" dirty="0">
                <a:latin typeface="Trebuchet MS" panose="020B0603020202020204" pitchFamily="34" charset="0"/>
              </a:rPr>
              <a:t>del ejercicio de la profesión</a:t>
            </a:r>
            <a:r>
              <a:rPr lang="es-MX" sz="3000" b="1" dirty="0">
                <a:latin typeface="Trebuchet MS" panose="020B0603020202020204" pitchFamily="34" charset="0"/>
              </a:rPr>
              <a:t> de la carrera. </a:t>
            </a: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EDD61B64-DE37-4E3C-81E0-738A53340D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264667"/>
              </p:ext>
            </p:extLst>
          </p:nvPr>
        </p:nvGraphicFramePr>
        <p:xfrm>
          <a:off x="551384" y="2852936"/>
          <a:ext cx="11089232" cy="398299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613788">
                  <a:extLst>
                    <a:ext uri="{9D8B030D-6E8A-4147-A177-3AD203B41FA5}">
                      <a16:colId xmlns:a16="http://schemas.microsoft.com/office/drawing/2014/main" val="2048167497"/>
                    </a:ext>
                  </a:extLst>
                </a:gridCol>
                <a:gridCol w="6475444">
                  <a:extLst>
                    <a:ext uri="{9D8B030D-6E8A-4147-A177-3AD203B41FA5}">
                      <a16:colId xmlns:a16="http://schemas.microsoft.com/office/drawing/2014/main" val="1767841054"/>
                    </a:ext>
                  </a:extLst>
                </a:gridCol>
              </a:tblGrid>
              <a:tr h="398299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_tradnl" sz="2300" dirty="0">
                          <a:effectLst/>
                          <a:latin typeface="Trebuchet MS" panose="020B0603020202020204" pitchFamily="34" charset="0"/>
                        </a:rPr>
                        <a:t>ARTÍCULO 3: El proceso de análisis para el otorgamiento de las categorías docentes principales, transitoria y la complementaria se lleva a cabo por tribunales nombrados al efecto para la disciplina correspondiente, quienes evalúan a su vez el cumplimiento de los requisitos y los ejercicios establecidos.</a:t>
                      </a:r>
                      <a:endParaRPr lang="x-none" sz="23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_tradnl" sz="2300" dirty="0">
                          <a:effectLst/>
                          <a:latin typeface="Trebuchet MS" panose="020B0603020202020204" pitchFamily="34" charset="0"/>
                        </a:rPr>
                        <a:t>ARTÍCULO 3: El proceso de análisis para el otorgamiento de las categorías docentes principales, transitoria y la complementaria se lleva a cabo por tribunales nombrados al efecto e integrados </a:t>
                      </a:r>
                      <a:r>
                        <a:rPr lang="es-ES_tradnl" sz="2300" dirty="0">
                          <a:effectLst/>
                          <a:highlight>
                            <a:srgbClr val="FFFF00"/>
                          </a:highlight>
                          <a:latin typeface="Trebuchet MS" panose="020B0603020202020204" pitchFamily="34" charset="0"/>
                        </a:rPr>
                        <a:t>por profesores de las disciplinas del ejercicio de la profesión de la carrera, </a:t>
                      </a:r>
                      <a:r>
                        <a:rPr lang="es-ES_tradnl" sz="2300" dirty="0">
                          <a:effectLst/>
                          <a:latin typeface="Trebuchet MS" panose="020B0603020202020204" pitchFamily="34" charset="0"/>
                        </a:rPr>
                        <a:t>quienes evalúan a su vez el cumplimiento de los requisitos y los ejercicios establecidos. </a:t>
                      </a:r>
                      <a:r>
                        <a:rPr lang="es-ES_tradnl" sz="2300" dirty="0">
                          <a:effectLst/>
                          <a:highlight>
                            <a:srgbClr val="FFFF00"/>
                          </a:highlight>
                          <a:latin typeface="Trebuchet MS" panose="020B0603020202020204" pitchFamily="34" charset="0"/>
                        </a:rPr>
                        <a:t>En el caso de las disciplinas básicas, el tribunal debe estar integrado solamente por profesores de la disciplina correspondiente</a:t>
                      </a:r>
                      <a:r>
                        <a:rPr lang="es-ES_tradnl" sz="2300" dirty="0">
                          <a:effectLst/>
                          <a:latin typeface="Trebuchet MS" panose="020B0603020202020204" pitchFamily="34" charset="0"/>
                        </a:rPr>
                        <a:t>.</a:t>
                      </a:r>
                      <a:endParaRPr lang="x-none" sz="23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3722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0362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 CuadroTexto"/>
          <p:cNvSpPr txBox="1">
            <a:spLocks noChangeArrowheads="1"/>
          </p:cNvSpPr>
          <p:nvPr/>
        </p:nvSpPr>
        <p:spPr bwMode="auto">
          <a:xfrm flipH="1">
            <a:off x="1844070" y="478413"/>
            <a:ext cx="857241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s-ES_tradnl" sz="3600" b="1" dirty="0">
                <a:solidFill>
                  <a:schemeClr val="accent4">
                    <a:lumMod val="75000"/>
                  </a:schemeClr>
                </a:solidFill>
                <a:latin typeface="Trebuchet MS" panose="020B0603020202020204" pitchFamily="34" charset="0"/>
              </a:rPr>
              <a:t>Principales modificaciones del Reglamento de categorías docentes</a:t>
            </a:r>
            <a:endParaRPr lang="x-none" sz="3600" b="1" dirty="0">
              <a:solidFill>
                <a:schemeClr val="accent4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79376" y="1772816"/>
            <a:ext cx="11233248" cy="5085184"/>
          </a:xfrm>
          <a:prstGeom prst="rect">
            <a:avLst/>
          </a:prstGeom>
        </p:spPr>
        <p:txBody>
          <a:bodyPr/>
          <a:lstStyle/>
          <a:p>
            <a:pPr algn="just">
              <a:spcAft>
                <a:spcPts val="600"/>
              </a:spcAft>
            </a:pPr>
            <a:r>
              <a:rPr lang="es-MX" sz="3000" b="1" dirty="0" smtClean="0">
                <a:latin typeface="Trebuchet MS" panose="020B0603020202020204" pitchFamily="34" charset="0"/>
              </a:rPr>
              <a:t> 5.Los </a:t>
            </a:r>
            <a:r>
              <a:rPr lang="es-MX" sz="3000" b="1" dirty="0">
                <a:latin typeface="Trebuchet MS" panose="020B0603020202020204" pitchFamily="34" charset="0"/>
              </a:rPr>
              <a:t>ejercicios de requisitos, inglés y PSCT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no tienen vencimiento en el tiempo.</a:t>
            </a:r>
          </a:p>
          <a:p>
            <a:pPr algn="just">
              <a:spcAft>
                <a:spcPts val="600"/>
              </a:spcAft>
            </a:pPr>
            <a:r>
              <a:rPr lang="es-MX" sz="30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 6.Eliminar </a:t>
            </a:r>
            <a:r>
              <a:rPr lang="es-MX" sz="3000" b="1" dirty="0">
                <a:latin typeface="Trebuchet MS" panose="020B0603020202020204" pitchFamily="34" charset="0"/>
              </a:rPr>
              <a:t>el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 segundo idioma </a:t>
            </a:r>
            <a:r>
              <a:rPr lang="es-MX" sz="3000" b="1" dirty="0">
                <a:latin typeface="Trebuchet MS" panose="020B0603020202020204" pitchFamily="34" charset="0"/>
              </a:rPr>
              <a:t>para el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titular.</a:t>
            </a:r>
          </a:p>
          <a:p>
            <a:pPr algn="just">
              <a:spcAft>
                <a:spcPts val="600"/>
              </a:spcAft>
            </a:pPr>
            <a:r>
              <a:rPr lang="es-ES" sz="3000" b="1" dirty="0" smtClean="0">
                <a:latin typeface="Trebuchet MS" panose="020B0603020202020204" pitchFamily="34" charset="0"/>
              </a:rPr>
              <a:t> 7.Añadir </a:t>
            </a:r>
            <a:r>
              <a:rPr lang="es-ES" sz="3000" b="1" dirty="0">
                <a:latin typeface="Trebuchet MS" panose="020B0603020202020204" pitchFamily="34" charset="0"/>
              </a:rPr>
              <a:t>un artículo para los </a:t>
            </a:r>
            <a:r>
              <a:rPr lang="es-ES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profesores sordos e hipoacúsicos</a:t>
            </a:r>
            <a:r>
              <a:rPr lang="es-ES" sz="3000" b="1" dirty="0">
                <a:latin typeface="Trebuchet MS" panose="020B0603020202020204" pitchFamily="34" charset="0"/>
              </a:rPr>
              <a:t> (lengua materna lenguaje de señas y el idioma a examinar el español) y se especifica que en caso de los ciegos y débiles visuales que los exámenes de requisitos deben ser orales.</a:t>
            </a:r>
            <a:endParaRPr lang="x-none" sz="3000" b="1" dirty="0">
              <a:latin typeface="Trebuchet MS" panose="020B0603020202020204" pitchFamily="34" charset="0"/>
            </a:endParaRPr>
          </a:p>
          <a:p>
            <a:pPr marL="514350" indent="-514350" algn="just">
              <a:spcAft>
                <a:spcPts val="600"/>
              </a:spcAft>
              <a:buFont typeface="+mj-lt"/>
              <a:buAutoNum type="arabicPeriod" startAt="4"/>
            </a:pPr>
            <a:endParaRPr lang="es-MX" sz="3000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85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 CuadroTexto"/>
          <p:cNvSpPr txBox="1">
            <a:spLocks noChangeArrowheads="1"/>
          </p:cNvSpPr>
          <p:nvPr/>
        </p:nvSpPr>
        <p:spPr bwMode="auto">
          <a:xfrm flipH="1">
            <a:off x="1844070" y="478413"/>
            <a:ext cx="857241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s-ES_tradnl" sz="3600" b="1" dirty="0">
                <a:solidFill>
                  <a:schemeClr val="accent4">
                    <a:lumMod val="75000"/>
                  </a:schemeClr>
                </a:solidFill>
                <a:latin typeface="Trebuchet MS" panose="020B0603020202020204" pitchFamily="34" charset="0"/>
              </a:rPr>
              <a:t>Principales modificaciones del Reglamento de categorías docentes</a:t>
            </a:r>
            <a:endParaRPr lang="x-none" sz="3600" b="1" dirty="0">
              <a:solidFill>
                <a:schemeClr val="accent4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79376" y="1772816"/>
            <a:ext cx="11233248" cy="5085184"/>
          </a:xfrm>
          <a:prstGeom prst="rect">
            <a:avLst/>
          </a:prstGeom>
        </p:spPr>
        <p:txBody>
          <a:bodyPr/>
          <a:lstStyle/>
          <a:p>
            <a:pPr algn="just">
              <a:spcAft>
                <a:spcPts val="600"/>
              </a:spcAft>
            </a:pPr>
            <a:r>
              <a:rPr lang="es-MX" sz="3000" b="1" smtClean="0">
                <a:latin typeface="Trebuchet MS" panose="020B0603020202020204" pitchFamily="34" charset="0"/>
              </a:rPr>
              <a:t> 8.La  </a:t>
            </a:r>
            <a:r>
              <a:rPr lang="es-MX" sz="3000" b="1" dirty="0">
                <a:latin typeface="Trebuchet MS" panose="020B0603020202020204" pitchFamily="34" charset="0"/>
              </a:rPr>
              <a:t>categoría complementaria de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Auxiliar</a:t>
            </a:r>
            <a:r>
              <a:rPr lang="es-MX" sz="3000" b="1" dirty="0">
                <a:latin typeface="Trebuchet MS" panose="020B0603020202020204" pitchFamily="34" charset="0"/>
              </a:rPr>
              <a:t>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Técnico</a:t>
            </a:r>
            <a:r>
              <a:rPr lang="es-MX" sz="3000" b="1" dirty="0">
                <a:latin typeface="Trebuchet MS" panose="020B0603020202020204" pitchFamily="34" charset="0"/>
              </a:rPr>
              <a:t>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de</a:t>
            </a:r>
            <a:r>
              <a:rPr lang="es-MX" sz="3000" b="1" dirty="0">
                <a:latin typeface="Trebuchet MS" panose="020B0603020202020204" pitchFamily="34" charset="0"/>
              </a:rPr>
              <a:t>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la</a:t>
            </a:r>
            <a:r>
              <a:rPr lang="es-MX" sz="3000" b="1" dirty="0">
                <a:latin typeface="Trebuchet MS" panose="020B0603020202020204" pitchFamily="34" charset="0"/>
              </a:rPr>
              <a:t>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Docencia</a:t>
            </a:r>
            <a:r>
              <a:rPr lang="es-MX" sz="3000" b="1" dirty="0">
                <a:latin typeface="Trebuchet MS" panose="020B0603020202020204" pitchFamily="34" charset="0"/>
              </a:rPr>
              <a:t> se convierte en dos, acorde con la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Resolución</a:t>
            </a:r>
            <a:r>
              <a:rPr lang="es-MX" sz="3000" b="1" dirty="0">
                <a:latin typeface="Trebuchet MS" panose="020B0603020202020204" pitchFamily="34" charset="0"/>
              </a:rPr>
              <a:t>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44/2020</a:t>
            </a:r>
            <a:r>
              <a:rPr lang="es-MX" sz="3000" b="1" dirty="0">
                <a:latin typeface="Trebuchet MS" panose="020B0603020202020204" pitchFamily="34" charset="0"/>
              </a:rPr>
              <a:t> del MTSS donde se establecen como dos cargos técnicos:</a:t>
            </a:r>
          </a:p>
          <a:p>
            <a:pPr marL="1082675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3000" b="1" dirty="0">
                <a:latin typeface="Trebuchet MS" panose="020B0603020202020204" pitchFamily="34" charset="0"/>
              </a:rPr>
              <a:t>Auxiliar Técnico de la Docencia de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Nivel</a:t>
            </a:r>
            <a:r>
              <a:rPr lang="es-MX" sz="3000" b="1" dirty="0">
                <a:latin typeface="Trebuchet MS" panose="020B0603020202020204" pitchFamily="34" charset="0"/>
              </a:rPr>
              <a:t>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Superior</a:t>
            </a:r>
          </a:p>
          <a:p>
            <a:pPr marL="1082675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3000" b="1" dirty="0">
                <a:latin typeface="Trebuchet MS" panose="020B0603020202020204" pitchFamily="34" charset="0"/>
              </a:rPr>
              <a:t>Auxiliar Técnico de la Docencia de </a:t>
            </a:r>
            <a:r>
              <a:rPr lang="es-MX" sz="3000" b="1" dirty="0">
                <a:solidFill>
                  <a:srgbClr val="C00000"/>
                </a:solidFill>
                <a:latin typeface="Trebuchet MS" panose="020B0603020202020204" pitchFamily="34" charset="0"/>
              </a:rPr>
              <a:t>Nivel Medio Superior</a:t>
            </a:r>
          </a:p>
          <a:p>
            <a:pPr marL="1082675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s-MX" sz="3000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745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 presentación institucional" id="{A1744DAB-178B-4C99-85CA-E4D1CD763267}" vid="{3FA39462-94E9-470B-80BF-F2A81F62839D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4824</TotalTime>
  <Words>837</Words>
  <Application>Microsoft Office PowerPoint</Application>
  <PresentationFormat>Panorámica</PresentationFormat>
  <Paragraphs>48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Franklin Gothic Medium</vt:lpstr>
      <vt:lpstr>Times New Roman</vt:lpstr>
      <vt:lpstr>Trebuchet MS</vt:lpstr>
      <vt:lpstr>Office Theme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Marcia Noda</dc:creator>
  <cp:lastModifiedBy>Usuario de Windows</cp:lastModifiedBy>
  <cp:revision>479</cp:revision>
  <cp:lastPrinted>2020-03-02T18:10:03Z</cp:lastPrinted>
  <dcterms:created xsi:type="dcterms:W3CDTF">2015-06-12T09:40:38Z</dcterms:created>
  <dcterms:modified xsi:type="dcterms:W3CDTF">2016-08-16T05:38:18Z</dcterms:modified>
</cp:coreProperties>
</file>