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8401" autoAdjust="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584775"/>
          </a:xfrm>
          <a:prstGeom prst="rect">
            <a:avLst/>
          </a:prstGeom>
          <a:noFill/>
        </p:spPr>
        <p:txBody>
          <a:bodyPr wrap="square" rtlCol="0">
            <a:spAutoFit/>
          </a:bodyPr>
          <a:lstStyle/>
          <a:p>
            <a:r>
              <a:rPr lang="es-ES" sz="3200" b="1" dirty="0"/>
              <a:t>MSc. </a:t>
            </a:r>
            <a:r>
              <a:rPr lang="es-ES" sz="3200" b="1" dirty="0" err="1"/>
              <a:t>Deilyn</a:t>
            </a:r>
            <a:r>
              <a:rPr lang="es-ES" sz="3200" b="1" dirty="0"/>
              <a:t> </a:t>
            </a:r>
            <a:r>
              <a:rPr lang="es-ES" sz="3200" b="1"/>
              <a:t>Moreno </a:t>
            </a:r>
            <a:r>
              <a:rPr lang="es-ES" sz="3200" b="1" smtClean="0"/>
              <a:t>Ramos</a:t>
            </a:r>
            <a:endParaRPr lang="es-ES" sz="3200" b="1" dirty="0"/>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78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662875F-8EF4-4BA6-A5B1-FCD8CF0824C4}"/>
              </a:ext>
            </a:extLst>
          </p:cNvPr>
          <p:cNvSpPr/>
          <p:nvPr/>
        </p:nvSpPr>
        <p:spPr>
          <a:xfrm>
            <a:off x="1179443" y="1106053"/>
            <a:ext cx="9833113" cy="2554545"/>
          </a:xfrm>
          <a:prstGeom prst="rect">
            <a:avLst/>
          </a:prstGeom>
        </p:spPr>
        <p:txBody>
          <a:bodyPr wrap="square">
            <a:spAutoFit/>
          </a:bodyPr>
          <a:lstStyle/>
          <a:p>
            <a:pPr algn="just"/>
            <a:r>
              <a:rPr lang="es-ES" sz="3200" b="1" dirty="0"/>
              <a:t>¿Qué es la intensidad de corta?</a:t>
            </a:r>
          </a:p>
          <a:p>
            <a:pPr algn="just"/>
            <a:endParaRPr lang="es-ES" sz="3200" dirty="0"/>
          </a:p>
          <a:p>
            <a:pPr algn="just"/>
            <a:r>
              <a:rPr lang="es-ES" sz="3200" dirty="0"/>
              <a:t>Intensidad de Corta (IC): Es la relación entre el área basal que se recupera y el área basal disponible en la estructura horizontal de un área boscosa, expresada en porcentaje.</a:t>
            </a:r>
          </a:p>
        </p:txBody>
      </p:sp>
      <p:pic>
        <p:nvPicPr>
          <p:cNvPr id="3" name="Imagen 2">
            <a:extLst>
              <a:ext uri="{FF2B5EF4-FFF2-40B4-BE49-F238E27FC236}">
                <a16:creationId xmlns:a16="http://schemas.microsoft.com/office/drawing/2014/main" xmlns="" id="{BFA513ED-0977-4448-9CF4-1407CC2D36CE}"/>
              </a:ext>
            </a:extLst>
          </p:cNvPr>
          <p:cNvPicPr>
            <a:picLocks noChangeAspect="1"/>
          </p:cNvPicPr>
          <p:nvPr/>
        </p:nvPicPr>
        <p:blipFill>
          <a:blip r:embed="rId2"/>
          <a:stretch>
            <a:fillRect/>
          </a:stretch>
        </p:blipFill>
        <p:spPr>
          <a:xfrm>
            <a:off x="7739270" y="3728471"/>
            <a:ext cx="3501059" cy="2321354"/>
          </a:xfrm>
          <a:prstGeom prst="rect">
            <a:avLst/>
          </a:prstGeom>
        </p:spPr>
      </p:pic>
    </p:spTree>
    <p:extLst>
      <p:ext uri="{BB962C8B-B14F-4D97-AF65-F5344CB8AC3E}">
        <p14:creationId xmlns:p14="http://schemas.microsoft.com/office/powerpoint/2010/main" val="43884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72A7056-B9BF-4B99-B570-E3300DEF881F}"/>
              </a:ext>
            </a:extLst>
          </p:cNvPr>
          <p:cNvSpPr/>
          <p:nvPr/>
        </p:nvSpPr>
        <p:spPr>
          <a:xfrm>
            <a:off x="1192694" y="914545"/>
            <a:ext cx="9899375" cy="2862322"/>
          </a:xfrm>
          <a:prstGeom prst="rect">
            <a:avLst/>
          </a:prstGeom>
        </p:spPr>
        <p:txBody>
          <a:bodyPr wrap="square">
            <a:spAutoFit/>
          </a:bodyPr>
          <a:lstStyle/>
          <a:p>
            <a:pPr algn="just"/>
            <a:r>
              <a:rPr lang="es-ES" sz="3200" b="1" dirty="0"/>
              <a:t>¿Cuáles son las cortas sucesivas?</a:t>
            </a:r>
          </a:p>
          <a:p>
            <a:pPr algn="just"/>
            <a:endParaRPr lang="es-ES" sz="2000" dirty="0"/>
          </a:p>
          <a:p>
            <a:pPr algn="just"/>
            <a:r>
              <a:rPr lang="es-ES" sz="3200" dirty="0"/>
              <a:t>Cortas sucesivas o de protección Este método tiene como objetivo obtener la regeneración natural bajo la protección de una porción de la vieja masa, por lo que requiere de abrir espacios en los que se pueda establecer el renuevo.</a:t>
            </a:r>
          </a:p>
        </p:txBody>
      </p:sp>
      <p:pic>
        <p:nvPicPr>
          <p:cNvPr id="3" name="Imagen 2">
            <a:extLst>
              <a:ext uri="{FF2B5EF4-FFF2-40B4-BE49-F238E27FC236}">
                <a16:creationId xmlns:a16="http://schemas.microsoft.com/office/drawing/2014/main" xmlns="" id="{FD571C89-87D5-4BF2-B211-F4B24A26A5FA}"/>
              </a:ext>
            </a:extLst>
          </p:cNvPr>
          <p:cNvPicPr>
            <a:picLocks noChangeAspect="1"/>
          </p:cNvPicPr>
          <p:nvPr/>
        </p:nvPicPr>
        <p:blipFill>
          <a:blip r:embed="rId2"/>
          <a:stretch>
            <a:fillRect/>
          </a:stretch>
        </p:blipFill>
        <p:spPr>
          <a:xfrm>
            <a:off x="7328452" y="3766255"/>
            <a:ext cx="3763617" cy="2107626"/>
          </a:xfrm>
          <a:prstGeom prst="rect">
            <a:avLst/>
          </a:prstGeom>
        </p:spPr>
      </p:pic>
    </p:spTree>
    <p:extLst>
      <p:ext uri="{BB962C8B-B14F-4D97-AF65-F5344CB8AC3E}">
        <p14:creationId xmlns:p14="http://schemas.microsoft.com/office/powerpoint/2010/main" val="308995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B137769-CD9F-4896-8A3E-A62D4285B45D}"/>
              </a:ext>
            </a:extLst>
          </p:cNvPr>
          <p:cNvSpPr/>
          <p:nvPr/>
        </p:nvSpPr>
        <p:spPr>
          <a:xfrm>
            <a:off x="1179444" y="914544"/>
            <a:ext cx="10071652" cy="3046988"/>
          </a:xfrm>
          <a:prstGeom prst="rect">
            <a:avLst/>
          </a:prstGeom>
        </p:spPr>
        <p:txBody>
          <a:bodyPr wrap="square">
            <a:spAutoFit/>
          </a:bodyPr>
          <a:lstStyle/>
          <a:p>
            <a:pPr algn="just"/>
            <a:r>
              <a:rPr lang="es-ES" sz="3200" b="1" dirty="0"/>
              <a:t>¿Qué son las cortas de protección?</a:t>
            </a:r>
          </a:p>
          <a:p>
            <a:pPr algn="just"/>
            <a:endParaRPr lang="es-ES" sz="3200" dirty="0"/>
          </a:p>
          <a:p>
            <a:pPr algn="just"/>
            <a:r>
              <a:rPr lang="es-ES" sz="3200" dirty="0"/>
              <a:t>Las cortas de protección en hoyos de luz o protección en grupos, constituyen una variante del método de protección, donde el efecto del dosel lateral permite regular las condiciones ambientales al interior del área intervenida.</a:t>
            </a:r>
          </a:p>
        </p:txBody>
      </p:sp>
      <p:pic>
        <p:nvPicPr>
          <p:cNvPr id="3" name="Imagen 2">
            <a:extLst>
              <a:ext uri="{FF2B5EF4-FFF2-40B4-BE49-F238E27FC236}">
                <a16:creationId xmlns:a16="http://schemas.microsoft.com/office/drawing/2014/main" xmlns="" id="{0FE8A081-CA71-47AD-83B4-A3D9264CC911}"/>
              </a:ext>
            </a:extLst>
          </p:cNvPr>
          <p:cNvPicPr>
            <a:picLocks noChangeAspect="1"/>
          </p:cNvPicPr>
          <p:nvPr/>
        </p:nvPicPr>
        <p:blipFill>
          <a:blip r:embed="rId2"/>
          <a:stretch>
            <a:fillRect/>
          </a:stretch>
        </p:blipFill>
        <p:spPr>
          <a:xfrm>
            <a:off x="8452816" y="4312133"/>
            <a:ext cx="2495550" cy="1838325"/>
          </a:xfrm>
          <a:prstGeom prst="rect">
            <a:avLst/>
          </a:prstGeom>
        </p:spPr>
      </p:pic>
    </p:spTree>
    <p:extLst>
      <p:ext uri="{BB962C8B-B14F-4D97-AF65-F5344CB8AC3E}">
        <p14:creationId xmlns:p14="http://schemas.microsoft.com/office/powerpoint/2010/main" val="303078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7849C68-D758-4DCF-927F-0A788DBCEB02}"/>
              </a:ext>
            </a:extLst>
          </p:cNvPr>
          <p:cNvSpPr/>
          <p:nvPr/>
        </p:nvSpPr>
        <p:spPr>
          <a:xfrm>
            <a:off x="1020417" y="1186863"/>
            <a:ext cx="9144000" cy="4031873"/>
          </a:xfrm>
          <a:prstGeom prst="rect">
            <a:avLst/>
          </a:prstGeom>
        </p:spPr>
        <p:txBody>
          <a:bodyPr wrap="square">
            <a:spAutoFit/>
          </a:bodyPr>
          <a:lstStyle/>
          <a:p>
            <a:pPr algn="just"/>
            <a:r>
              <a:rPr lang="es-ES" sz="3200" b="1" dirty="0"/>
              <a:t>¿Qué son las cortas intermedias?</a:t>
            </a:r>
          </a:p>
          <a:p>
            <a:pPr algn="just"/>
            <a:endParaRPr lang="es-ES" sz="3200" dirty="0"/>
          </a:p>
          <a:p>
            <a:pPr algn="just"/>
            <a:r>
              <a:rPr lang="es-ES" sz="3200" dirty="0"/>
              <a:t>Son cortas que se realizan en una masa arbórea, para dosificar la competencia; eliminando ejemplares indeseables, modificando la densidad de la plantación; reduciendo la competencia entre individuos y concentrando la mayor cantidad y calidad de madera en los mejores árboles.</a:t>
            </a:r>
          </a:p>
        </p:txBody>
      </p:sp>
    </p:spTree>
    <p:extLst>
      <p:ext uri="{BB962C8B-B14F-4D97-AF65-F5344CB8AC3E}">
        <p14:creationId xmlns:p14="http://schemas.microsoft.com/office/powerpoint/2010/main" val="411454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365C350-3ECB-422F-837C-D0FE2BB7BA6F}"/>
              </a:ext>
            </a:extLst>
          </p:cNvPr>
          <p:cNvSpPr/>
          <p:nvPr/>
        </p:nvSpPr>
        <p:spPr>
          <a:xfrm>
            <a:off x="1470991" y="1233895"/>
            <a:ext cx="9037983" cy="3539430"/>
          </a:xfrm>
          <a:prstGeom prst="rect">
            <a:avLst/>
          </a:prstGeom>
        </p:spPr>
        <p:txBody>
          <a:bodyPr wrap="square">
            <a:spAutoFit/>
          </a:bodyPr>
          <a:lstStyle/>
          <a:p>
            <a:pPr algn="just"/>
            <a:r>
              <a:rPr lang="es-ES" sz="3200" b="1" dirty="0"/>
              <a:t>Bosque de latifoliadas. </a:t>
            </a:r>
          </a:p>
          <a:p>
            <a:pPr algn="just"/>
            <a:endParaRPr lang="es-ES" sz="3200" dirty="0"/>
          </a:p>
          <a:p>
            <a:pPr algn="just"/>
            <a:r>
              <a:rPr lang="es-ES" sz="3200" dirty="0"/>
              <a:t>Vegetación dominada por árboles de hoja ancha, la mayoría caducifolios, principalmente encinos (Quercus). Se les encuentra sobre todo en climas templados en las montañas, aunque en ocasiones pueden desarrollarse en sitios francamente cálidos.</a:t>
            </a:r>
            <a:endParaRPr lang="es-CU" sz="3200" dirty="0"/>
          </a:p>
        </p:txBody>
      </p:sp>
    </p:spTree>
    <p:extLst>
      <p:ext uri="{BB962C8B-B14F-4D97-AF65-F5344CB8AC3E}">
        <p14:creationId xmlns:p14="http://schemas.microsoft.com/office/powerpoint/2010/main" val="424389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241EDB6-9F2F-42CC-A40A-E6DA3E001491}"/>
              </a:ext>
            </a:extLst>
          </p:cNvPr>
          <p:cNvSpPr/>
          <p:nvPr/>
        </p:nvSpPr>
        <p:spPr>
          <a:xfrm>
            <a:off x="1351721" y="1014585"/>
            <a:ext cx="9488557" cy="4031873"/>
          </a:xfrm>
          <a:prstGeom prst="rect">
            <a:avLst/>
          </a:prstGeom>
        </p:spPr>
        <p:txBody>
          <a:bodyPr wrap="square">
            <a:spAutoFit/>
          </a:bodyPr>
          <a:lstStyle/>
          <a:p>
            <a:pPr algn="just"/>
            <a:r>
              <a:rPr lang="es-ES" sz="3200" b="1" dirty="0"/>
              <a:t>¿Qué hay que hacer para restaurar los bosques?</a:t>
            </a:r>
          </a:p>
          <a:p>
            <a:pPr algn="just"/>
            <a:endParaRPr lang="es-ES" sz="3200" dirty="0"/>
          </a:p>
          <a:p>
            <a:pPr algn="just"/>
            <a:r>
              <a:rPr lang="es-ES" sz="3200" dirty="0"/>
              <a:t>Reducir la extensión de tierras dañinas para la biodiversidad, como latifundios desprovistos de árboles para ganadería y monocultivos. Estimular prácticas agropecuarias adaptadas a las condiciones ambientales (suelo, agua, clima y biota) de cada región para reducir insumos, como el agua y los agroquímicos</a:t>
            </a:r>
          </a:p>
        </p:txBody>
      </p:sp>
    </p:spTree>
    <p:extLst>
      <p:ext uri="{BB962C8B-B14F-4D97-AF65-F5344CB8AC3E}">
        <p14:creationId xmlns:p14="http://schemas.microsoft.com/office/powerpoint/2010/main" val="235205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1077218"/>
          </a:xfrm>
          <a:prstGeom prst="rect">
            <a:avLst/>
          </a:prstGeom>
          <a:noFill/>
        </p:spPr>
        <p:txBody>
          <a:bodyPr wrap="square" rtlCol="0">
            <a:spAutoFit/>
          </a:bodyPr>
          <a:lstStyle/>
          <a:p>
            <a:r>
              <a:rPr lang="es-ES" sz="3200" b="1" dirty="0"/>
              <a:t>MSc. </a:t>
            </a:r>
            <a:r>
              <a:rPr lang="es-ES" sz="3200" b="1" dirty="0" err="1"/>
              <a:t>Deilyn</a:t>
            </a:r>
            <a:r>
              <a:rPr lang="es-ES" sz="3200" b="1" dirty="0"/>
              <a:t> Moreno Ramos</a:t>
            </a:r>
          </a:p>
          <a:p>
            <a:pPr algn="ctr"/>
            <a:r>
              <a:rPr lang="es-ES" sz="3200" b="1" dirty="0"/>
              <a:t>Curso 2024-2025</a:t>
            </a:r>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5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770" y="2819675"/>
            <a:ext cx="2820630" cy="3161851"/>
          </a:xfrm>
          <a:prstGeom prst="rect">
            <a:avLst/>
          </a:prstGeom>
        </p:spPr>
      </p:pic>
      <p:sp>
        <p:nvSpPr>
          <p:cNvPr id="5" name="Rectángulo 4"/>
          <p:cNvSpPr/>
          <p:nvPr/>
        </p:nvSpPr>
        <p:spPr>
          <a:xfrm>
            <a:off x="473530" y="1015282"/>
            <a:ext cx="10727870" cy="1569660"/>
          </a:xfrm>
          <a:prstGeom prst="rect">
            <a:avLst/>
          </a:prstGeom>
        </p:spPr>
        <p:txBody>
          <a:bodyPr wrap="square">
            <a:spAutoFit/>
          </a:bodyPr>
          <a:lstStyle/>
          <a:p>
            <a:pPr algn="ctr"/>
            <a:r>
              <a:rPr lang="es-ES" sz="4800" b="1" dirty="0"/>
              <a:t>Tema IV:  Tratamientos a los bosques naturales explotados</a:t>
            </a:r>
          </a:p>
        </p:txBody>
      </p:sp>
    </p:spTree>
    <p:extLst>
      <p:ext uri="{BB962C8B-B14F-4D97-AF65-F5344CB8AC3E}">
        <p14:creationId xmlns:p14="http://schemas.microsoft.com/office/powerpoint/2010/main" val="18827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6688" y="1074509"/>
            <a:ext cx="10378623" cy="3724096"/>
          </a:xfrm>
          <a:prstGeom prst="rect">
            <a:avLst/>
          </a:prstGeom>
          <a:noFill/>
        </p:spPr>
        <p:txBody>
          <a:bodyPr wrap="square" rtlCol="0">
            <a:spAutoFit/>
          </a:bodyPr>
          <a:lstStyle/>
          <a:p>
            <a:r>
              <a:rPr lang="es-ES" sz="4400" b="1" dirty="0"/>
              <a:t>Sumario:</a:t>
            </a:r>
          </a:p>
          <a:p>
            <a:pPr marL="571500" indent="-571500">
              <a:buFont typeface="Wingdings" panose="05000000000000000000" pitchFamily="2" charset="2"/>
              <a:buChar char="ü"/>
            </a:pPr>
            <a:r>
              <a:rPr lang="es-ES" sz="3200" dirty="0"/>
              <a:t>Métodos de transformación. </a:t>
            </a:r>
          </a:p>
          <a:p>
            <a:pPr marL="571500" indent="-571500">
              <a:buFont typeface="Wingdings" panose="05000000000000000000" pitchFamily="2" charset="2"/>
              <a:buChar char="ü"/>
            </a:pPr>
            <a:r>
              <a:rPr lang="es-ES" sz="3200" dirty="0"/>
              <a:t>Métodos de </a:t>
            </a:r>
            <a:r>
              <a:rPr lang="es-ES" sz="3200" dirty="0" err="1"/>
              <a:t>beneficiamiento</a:t>
            </a:r>
            <a:r>
              <a:rPr lang="es-ES" sz="3200" dirty="0"/>
              <a:t>. </a:t>
            </a:r>
          </a:p>
          <a:p>
            <a:pPr marL="571500" indent="-571500">
              <a:buFont typeface="Wingdings" panose="05000000000000000000" pitchFamily="2" charset="2"/>
              <a:buChar char="ü"/>
            </a:pPr>
            <a:r>
              <a:rPr lang="es-ES" sz="3200" dirty="0"/>
              <a:t>Tratamientos de cortas de mejora, de cortas de selección y de cortas sucesivas en los bosques latifoliados nativos. </a:t>
            </a:r>
          </a:p>
          <a:p>
            <a:pPr marL="571500" indent="-571500">
              <a:buFont typeface="Wingdings" panose="05000000000000000000" pitchFamily="2" charset="2"/>
              <a:buChar char="ü"/>
            </a:pPr>
            <a:r>
              <a:rPr lang="es-ES" sz="3200" dirty="0"/>
              <a:t>Métodos de rehabilitación de bosques nativos degradados.</a:t>
            </a:r>
          </a:p>
          <a:p>
            <a:pPr marL="571500" indent="-571500">
              <a:buFont typeface="Wingdings" panose="05000000000000000000" pitchFamily="2" charset="2"/>
              <a:buChar char="ü"/>
            </a:pPr>
            <a:r>
              <a:rPr lang="es-ES" sz="3200" dirty="0"/>
              <a:t>Variantes de enriquecimientos y </a:t>
            </a:r>
            <a:r>
              <a:rPr lang="es-ES" sz="3200" dirty="0" err="1"/>
              <a:t>subplantaciones</a:t>
            </a:r>
            <a:r>
              <a:rPr lang="es-ES" sz="3200" dirty="0"/>
              <a:t>.</a:t>
            </a:r>
          </a:p>
        </p:txBody>
      </p:sp>
    </p:spTree>
    <p:extLst>
      <p:ext uri="{BB962C8B-B14F-4D97-AF65-F5344CB8AC3E}">
        <p14:creationId xmlns:p14="http://schemas.microsoft.com/office/powerpoint/2010/main" val="269962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49B5A64-21D9-4124-8259-BCBAF5E230D5}"/>
              </a:ext>
            </a:extLst>
          </p:cNvPr>
          <p:cNvSpPr/>
          <p:nvPr/>
        </p:nvSpPr>
        <p:spPr>
          <a:xfrm>
            <a:off x="1152938" y="1239872"/>
            <a:ext cx="9806609" cy="4031873"/>
          </a:xfrm>
          <a:prstGeom prst="rect">
            <a:avLst/>
          </a:prstGeom>
        </p:spPr>
        <p:txBody>
          <a:bodyPr wrap="square">
            <a:spAutoFit/>
          </a:bodyPr>
          <a:lstStyle/>
          <a:p>
            <a:pPr algn="just"/>
            <a:r>
              <a:rPr lang="es-ES" sz="3200" b="1" dirty="0"/>
              <a:t>¿Qué es el método de desarrollo silvícola?</a:t>
            </a:r>
          </a:p>
          <a:p>
            <a:pPr algn="just"/>
            <a:endParaRPr lang="es-ES" sz="3200" dirty="0"/>
          </a:p>
          <a:p>
            <a:pPr algn="just"/>
            <a:r>
              <a:rPr lang="es-ES" sz="3200" dirty="0"/>
              <a:t>La práctica silvícola consiste en las intervenciones aplicadas a los bosques a fin de mantener o mejorar su utilidad con respecto a objetivos específicos, como la producción de madera y otros productos forestales, la conservación de la biodiversidad, la recreación y el suministro de servicios ambientales.</a:t>
            </a:r>
          </a:p>
        </p:txBody>
      </p:sp>
    </p:spTree>
    <p:extLst>
      <p:ext uri="{BB962C8B-B14F-4D97-AF65-F5344CB8AC3E}">
        <p14:creationId xmlns:p14="http://schemas.microsoft.com/office/powerpoint/2010/main" val="40509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AF24FD8-224E-42F2-A2A5-91097170F8AD}"/>
              </a:ext>
            </a:extLst>
          </p:cNvPr>
          <p:cNvSpPr/>
          <p:nvPr/>
        </p:nvSpPr>
        <p:spPr>
          <a:xfrm>
            <a:off x="848139" y="1584428"/>
            <a:ext cx="10495721" cy="3539430"/>
          </a:xfrm>
          <a:prstGeom prst="rect">
            <a:avLst/>
          </a:prstGeom>
        </p:spPr>
        <p:txBody>
          <a:bodyPr wrap="square">
            <a:spAutoFit/>
          </a:bodyPr>
          <a:lstStyle/>
          <a:p>
            <a:pPr algn="just"/>
            <a:r>
              <a:rPr lang="es-ES" sz="3200" b="1" dirty="0"/>
              <a:t>¿Cuáles son los tratamientos silviculturales?</a:t>
            </a:r>
          </a:p>
          <a:p>
            <a:pPr algn="just"/>
            <a:endParaRPr lang="es-ES" sz="3200" b="1" dirty="0"/>
          </a:p>
          <a:p>
            <a:pPr algn="just"/>
            <a:r>
              <a:rPr lang="es-ES" sz="3200" dirty="0"/>
              <a:t>Los tratamiento silviculturales buscan inducir variaciones en la estructura del bosque, con miras a fortalecer el establecimiento de la regeneración natural e incrementar el crecimiento de los individuos de especies comerciales, que son sobre los cuales se definen en gran medida la aplicación de los tratamientos.</a:t>
            </a:r>
          </a:p>
        </p:txBody>
      </p:sp>
    </p:spTree>
    <p:extLst>
      <p:ext uri="{BB962C8B-B14F-4D97-AF65-F5344CB8AC3E}">
        <p14:creationId xmlns:p14="http://schemas.microsoft.com/office/powerpoint/2010/main" val="135892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F607895-66E8-4262-872C-40F27AED1D1B}"/>
              </a:ext>
            </a:extLst>
          </p:cNvPr>
          <p:cNvSpPr/>
          <p:nvPr/>
        </p:nvSpPr>
        <p:spPr>
          <a:xfrm>
            <a:off x="1172817" y="967554"/>
            <a:ext cx="9846366" cy="3046988"/>
          </a:xfrm>
          <a:prstGeom prst="rect">
            <a:avLst/>
          </a:prstGeom>
        </p:spPr>
        <p:txBody>
          <a:bodyPr wrap="square">
            <a:spAutoFit/>
          </a:bodyPr>
          <a:lstStyle/>
          <a:p>
            <a:pPr algn="just"/>
            <a:r>
              <a:rPr lang="es-ES" sz="3200" b="1" dirty="0"/>
              <a:t>¿Qué son los métodos de transformación?</a:t>
            </a:r>
          </a:p>
          <a:p>
            <a:pPr algn="just"/>
            <a:endParaRPr lang="es-ES" sz="3200" dirty="0"/>
          </a:p>
          <a:p>
            <a:pPr algn="just"/>
            <a:r>
              <a:rPr lang="es-ES" sz="3200" dirty="0"/>
              <a:t>Los métodos de transformación utilizados, en la actualidad, se basan en la obtención de células transgénicas y posterior recuperación de plantas completas y fértiles, a través del cultivo de tejidos y selección in vitro .</a:t>
            </a:r>
          </a:p>
        </p:txBody>
      </p:sp>
      <p:pic>
        <p:nvPicPr>
          <p:cNvPr id="3" name="Imagen 2">
            <a:extLst>
              <a:ext uri="{FF2B5EF4-FFF2-40B4-BE49-F238E27FC236}">
                <a16:creationId xmlns:a16="http://schemas.microsoft.com/office/drawing/2014/main" xmlns="" id="{D4C9901E-CF45-4DF4-AA73-ACD01DAD0A31}"/>
              </a:ext>
            </a:extLst>
          </p:cNvPr>
          <p:cNvPicPr>
            <a:picLocks noChangeAspect="1"/>
          </p:cNvPicPr>
          <p:nvPr/>
        </p:nvPicPr>
        <p:blipFill>
          <a:blip r:embed="rId2"/>
          <a:stretch>
            <a:fillRect/>
          </a:stretch>
        </p:blipFill>
        <p:spPr>
          <a:xfrm>
            <a:off x="8362122" y="3734301"/>
            <a:ext cx="3183627" cy="2282600"/>
          </a:xfrm>
          <a:prstGeom prst="rect">
            <a:avLst/>
          </a:prstGeom>
        </p:spPr>
      </p:pic>
    </p:spTree>
    <p:extLst>
      <p:ext uri="{BB962C8B-B14F-4D97-AF65-F5344CB8AC3E}">
        <p14:creationId xmlns:p14="http://schemas.microsoft.com/office/powerpoint/2010/main" val="19223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BF83C5B-C290-4450-9FBF-1D382821B17E}"/>
              </a:ext>
            </a:extLst>
          </p:cNvPr>
          <p:cNvSpPr/>
          <p:nvPr/>
        </p:nvSpPr>
        <p:spPr>
          <a:xfrm>
            <a:off x="1404729" y="920621"/>
            <a:ext cx="9303028" cy="5016758"/>
          </a:xfrm>
          <a:prstGeom prst="rect">
            <a:avLst/>
          </a:prstGeom>
        </p:spPr>
        <p:txBody>
          <a:bodyPr wrap="square">
            <a:spAutoFit/>
          </a:bodyPr>
          <a:lstStyle/>
          <a:p>
            <a:pPr algn="just"/>
            <a:r>
              <a:rPr lang="es-ES" sz="3200" b="1" dirty="0"/>
              <a:t>¿Qué es la transformación y los métodos de transformación?</a:t>
            </a:r>
          </a:p>
          <a:p>
            <a:pPr algn="just"/>
            <a:endParaRPr lang="es-ES" sz="3200" b="1" dirty="0"/>
          </a:p>
          <a:p>
            <a:pPr algn="just"/>
            <a:r>
              <a:rPr lang="es-ES" sz="3200" dirty="0"/>
              <a:t>La transformación suele implicar la absorción de ADN en células bacterianas, de levadura o vegetales, mientras que la transfección es un término normalmente reservado para células de mamíferos. Normalmente, el método para la transformación de una construcción de ADN en una célula huésped es la transformación química, la electroporación o el bombardeo de partículas .</a:t>
            </a:r>
          </a:p>
        </p:txBody>
      </p:sp>
    </p:spTree>
    <p:extLst>
      <p:ext uri="{BB962C8B-B14F-4D97-AF65-F5344CB8AC3E}">
        <p14:creationId xmlns:p14="http://schemas.microsoft.com/office/powerpoint/2010/main" val="34522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65039A4-7BF8-4D81-A706-AB21953E74B1}"/>
              </a:ext>
            </a:extLst>
          </p:cNvPr>
          <p:cNvSpPr/>
          <p:nvPr/>
        </p:nvSpPr>
        <p:spPr>
          <a:xfrm>
            <a:off x="1242391" y="1074869"/>
            <a:ext cx="9707218" cy="4031873"/>
          </a:xfrm>
          <a:prstGeom prst="rect">
            <a:avLst/>
          </a:prstGeom>
        </p:spPr>
        <p:txBody>
          <a:bodyPr wrap="square">
            <a:spAutoFit/>
          </a:bodyPr>
          <a:lstStyle/>
          <a:p>
            <a:pPr algn="just"/>
            <a:r>
              <a:rPr lang="es-ES" sz="3200" b="1" dirty="0"/>
              <a:t>¿Qué es un método de beneficio?</a:t>
            </a:r>
          </a:p>
          <a:p>
            <a:pPr algn="just"/>
            <a:endParaRPr lang="es-ES" sz="3200" dirty="0"/>
          </a:p>
          <a:p>
            <a:pPr algn="just"/>
            <a:r>
              <a:rPr lang="es-ES" sz="3200" dirty="0"/>
              <a:t>El método de valoración de ganancias aplica un multiplicador/YP (compra de años) de todo riesgo a la ganancia operativa justa y mantenible para proporcionar un valor de capital . Este valor incluye el interés de la propiedad, el fondo de comercio comercial o de ubicación y los accesorios y accesorios, todo como una sola cifra.</a:t>
            </a:r>
          </a:p>
        </p:txBody>
      </p:sp>
    </p:spTree>
    <p:extLst>
      <p:ext uri="{BB962C8B-B14F-4D97-AF65-F5344CB8AC3E}">
        <p14:creationId xmlns:p14="http://schemas.microsoft.com/office/powerpoint/2010/main" val="193274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315E20C-2108-47BB-8807-5E3269CEB64A}"/>
              </a:ext>
            </a:extLst>
          </p:cNvPr>
          <p:cNvSpPr/>
          <p:nvPr/>
        </p:nvSpPr>
        <p:spPr>
          <a:xfrm>
            <a:off x="1073425" y="974828"/>
            <a:ext cx="9581323" cy="3354765"/>
          </a:xfrm>
          <a:prstGeom prst="rect">
            <a:avLst/>
          </a:prstGeom>
        </p:spPr>
        <p:txBody>
          <a:bodyPr wrap="square">
            <a:spAutoFit/>
          </a:bodyPr>
          <a:lstStyle/>
          <a:p>
            <a:pPr algn="just"/>
            <a:r>
              <a:rPr lang="es-ES" sz="3200" b="1" dirty="0"/>
              <a:t>¿Qué son las cortas de mejora?</a:t>
            </a:r>
          </a:p>
          <a:p>
            <a:pPr algn="just"/>
            <a:endParaRPr lang="es-ES" sz="2000" dirty="0"/>
          </a:p>
          <a:p>
            <a:pPr algn="just"/>
            <a:r>
              <a:rPr lang="es-ES" sz="3200" dirty="0"/>
              <a:t>Tratamientos </a:t>
            </a:r>
            <a:r>
              <a:rPr lang="es-ES" sz="3200" dirty="0" err="1"/>
              <a:t>selvícolas</a:t>
            </a:r>
            <a:r>
              <a:rPr lang="es-ES" sz="3200" dirty="0"/>
              <a:t> parciales o cortas de mejora: es el conjunto de operaciones que se efectúan en una masa forestal en el periodo que transcurre desde el final de la regeneración hasta que comienzan las cortas de regeneración o cortas finales.</a:t>
            </a:r>
          </a:p>
        </p:txBody>
      </p:sp>
      <p:pic>
        <p:nvPicPr>
          <p:cNvPr id="3" name="Imagen 2">
            <a:extLst>
              <a:ext uri="{FF2B5EF4-FFF2-40B4-BE49-F238E27FC236}">
                <a16:creationId xmlns:a16="http://schemas.microsoft.com/office/drawing/2014/main" xmlns="" id="{0E651A40-3FA7-4A40-B17C-2A7AEE7F8DBA}"/>
              </a:ext>
            </a:extLst>
          </p:cNvPr>
          <p:cNvPicPr>
            <a:picLocks noChangeAspect="1"/>
          </p:cNvPicPr>
          <p:nvPr/>
        </p:nvPicPr>
        <p:blipFill>
          <a:blip r:embed="rId2"/>
          <a:stretch>
            <a:fillRect/>
          </a:stretch>
        </p:blipFill>
        <p:spPr>
          <a:xfrm>
            <a:off x="7646504" y="3770535"/>
            <a:ext cx="3472071" cy="2302134"/>
          </a:xfrm>
          <a:prstGeom prst="rect">
            <a:avLst/>
          </a:prstGeom>
        </p:spPr>
      </p:pic>
    </p:spTree>
    <p:extLst>
      <p:ext uri="{BB962C8B-B14F-4D97-AF65-F5344CB8AC3E}">
        <p14:creationId xmlns:p14="http://schemas.microsoft.com/office/powerpoint/2010/main" val="18185378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303</TotalTime>
  <Words>736</Words>
  <Application>Microsoft Office PowerPoint</Application>
  <PresentationFormat>Personalizado</PresentationFormat>
  <Paragraphs>54</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hola</dc:creator>
  <cp:lastModifiedBy>Rolando</cp:lastModifiedBy>
  <cp:revision>103</cp:revision>
  <dcterms:created xsi:type="dcterms:W3CDTF">2024-01-26T07:43:05Z</dcterms:created>
  <dcterms:modified xsi:type="dcterms:W3CDTF">2025-11-28T23:23:56Z</dcterms:modified>
</cp:coreProperties>
</file>