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58" r:id="rId4"/>
    <p:sldId id="259" r:id="rId5"/>
    <p:sldId id="261" r:id="rId6"/>
    <p:sldId id="262" r:id="rId7"/>
    <p:sldId id="263" r:id="rId8"/>
    <p:sldId id="264" r:id="rId9"/>
    <p:sldId id="287" r:id="rId10"/>
    <p:sldId id="265" r:id="rId11"/>
    <p:sldId id="266" r:id="rId12"/>
    <p:sldId id="267" r:id="rId13"/>
    <p:sldId id="268" r:id="rId14"/>
    <p:sldId id="288" r:id="rId15"/>
    <p:sldId id="270" r:id="rId16"/>
    <p:sldId id="271" r:id="rId17"/>
    <p:sldId id="272" r:id="rId18"/>
    <p:sldId id="289" r:id="rId19"/>
    <p:sldId id="273" r:id="rId20"/>
    <p:sldId id="290" r:id="rId21"/>
    <p:sldId id="274" r:id="rId22"/>
    <p:sldId id="291" r:id="rId23"/>
    <p:sldId id="275" r:id="rId24"/>
    <p:sldId id="292" r:id="rId25"/>
    <p:sldId id="276" r:id="rId26"/>
    <p:sldId id="293" r:id="rId27"/>
    <p:sldId id="277" r:id="rId28"/>
    <p:sldId id="294" r:id="rId29"/>
    <p:sldId id="278" r:id="rId30"/>
    <p:sldId id="295" r:id="rId31"/>
    <p:sldId id="279" r:id="rId32"/>
    <p:sldId id="299" r:id="rId33"/>
    <p:sldId id="298" r:id="rId34"/>
    <p:sldId id="297" r:id="rId35"/>
    <p:sldId id="296" r:id="rId36"/>
    <p:sldId id="280" r:id="rId37"/>
    <p:sldId id="300" r:id="rId38"/>
    <p:sldId id="281" r:id="rId39"/>
    <p:sldId id="282" r:id="rId40"/>
    <p:sldId id="283" r:id="rId41"/>
    <p:sldId id="284" r:id="rId42"/>
    <p:sldId id="301" r:id="rId43"/>
    <p:sldId id="285" r:id="rId44"/>
    <p:sldId id="302" r:id="rId45"/>
    <p:sldId id="286" r:id="rId46"/>
    <p:sldId id="304" r:id="rId47"/>
    <p:sldId id="303" r:id="rId48"/>
    <p:sldId id="305" r:id="rId4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0" d="100"/>
          <a:sy n="60" d="100"/>
        </p:scale>
        <p:origin x="-1572" y="-17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A911A9C9-BD5C-43AE-9939-35947C9B77A3}" type="datetimeFigureOut">
              <a:rPr lang="es-ES" smtClean="0"/>
              <a:pPr/>
              <a:t>26/02/2025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C06BE22-72BF-45F7-84F0-E4D060BD2489}"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A911A9C9-BD5C-43AE-9939-35947C9B77A3}" type="datetimeFigureOut">
              <a:rPr lang="es-ES" smtClean="0"/>
              <a:pPr/>
              <a:t>26/02/2025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C06BE22-72BF-45F7-84F0-E4D060BD2489}"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A911A9C9-BD5C-43AE-9939-35947C9B77A3}" type="datetimeFigureOut">
              <a:rPr lang="es-ES" smtClean="0"/>
              <a:pPr/>
              <a:t>26/02/2025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C06BE22-72BF-45F7-84F0-E4D060BD2489}"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A911A9C9-BD5C-43AE-9939-35947C9B77A3}" type="datetimeFigureOut">
              <a:rPr lang="es-ES" smtClean="0"/>
              <a:pPr/>
              <a:t>26/02/2025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C06BE22-72BF-45F7-84F0-E4D060BD2489}"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A911A9C9-BD5C-43AE-9939-35947C9B77A3}" type="datetimeFigureOut">
              <a:rPr lang="es-ES" smtClean="0"/>
              <a:pPr/>
              <a:t>26/02/2025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C06BE22-72BF-45F7-84F0-E4D060BD2489}"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A911A9C9-BD5C-43AE-9939-35947C9B77A3}" type="datetimeFigureOut">
              <a:rPr lang="es-ES" smtClean="0"/>
              <a:pPr/>
              <a:t>26/02/2025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C06BE22-72BF-45F7-84F0-E4D060BD2489}"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A911A9C9-BD5C-43AE-9939-35947C9B77A3}" type="datetimeFigureOut">
              <a:rPr lang="es-ES" smtClean="0"/>
              <a:pPr/>
              <a:t>26/02/2025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FC06BE22-72BF-45F7-84F0-E4D060BD2489}"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A911A9C9-BD5C-43AE-9939-35947C9B77A3}" type="datetimeFigureOut">
              <a:rPr lang="es-ES" smtClean="0"/>
              <a:pPr/>
              <a:t>26/02/2025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FC06BE22-72BF-45F7-84F0-E4D060BD2489}"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911A9C9-BD5C-43AE-9939-35947C9B77A3}" type="datetimeFigureOut">
              <a:rPr lang="es-ES" smtClean="0"/>
              <a:pPr/>
              <a:t>26/02/2025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FC06BE22-72BF-45F7-84F0-E4D060BD2489}"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911A9C9-BD5C-43AE-9939-35947C9B77A3}" type="datetimeFigureOut">
              <a:rPr lang="es-ES" smtClean="0"/>
              <a:pPr/>
              <a:t>26/02/2025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C06BE22-72BF-45F7-84F0-E4D060BD2489}"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911A9C9-BD5C-43AE-9939-35947C9B77A3}" type="datetimeFigureOut">
              <a:rPr lang="es-ES" smtClean="0"/>
              <a:pPr/>
              <a:t>26/02/2025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C06BE22-72BF-45F7-84F0-E4D060BD2489}"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11A9C9-BD5C-43AE-9939-35947C9B77A3}" type="datetimeFigureOut">
              <a:rPr lang="es-ES" smtClean="0"/>
              <a:pPr/>
              <a:t>26/02/2025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06BE22-72BF-45F7-84F0-E4D060BD2489}"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p:cNvPicPr>
            <a:picLocks noChangeAspect="1" noChangeArrowheads="1"/>
          </p:cNvPicPr>
          <p:nvPr/>
        </p:nvPicPr>
        <p:blipFill>
          <a:blip r:embed="rId2"/>
          <a:srcRect/>
          <a:stretch>
            <a:fillRect/>
          </a:stretch>
        </p:blipFill>
        <p:spPr bwMode="auto">
          <a:xfrm>
            <a:off x="0" y="214290"/>
            <a:ext cx="3786182" cy="3141374"/>
          </a:xfrm>
          <a:prstGeom prst="rect">
            <a:avLst/>
          </a:prstGeom>
          <a:noFill/>
          <a:ln w="9525">
            <a:noFill/>
            <a:miter lim="800000"/>
            <a:headEnd/>
            <a:tailEnd/>
          </a:ln>
          <a:effectLst/>
        </p:spPr>
      </p:pic>
      <p:pic>
        <p:nvPicPr>
          <p:cNvPr id="16387" name="Picture 3"/>
          <p:cNvPicPr>
            <a:picLocks noChangeAspect="1" noChangeArrowheads="1"/>
          </p:cNvPicPr>
          <p:nvPr/>
        </p:nvPicPr>
        <p:blipFill>
          <a:blip r:embed="rId3"/>
          <a:srcRect/>
          <a:stretch>
            <a:fillRect/>
          </a:stretch>
        </p:blipFill>
        <p:spPr bwMode="auto">
          <a:xfrm>
            <a:off x="142844" y="3429000"/>
            <a:ext cx="3500462" cy="2786082"/>
          </a:xfrm>
          <a:prstGeom prst="rect">
            <a:avLst/>
          </a:prstGeom>
          <a:noFill/>
          <a:ln w="9525">
            <a:noFill/>
            <a:miter lim="800000"/>
            <a:headEnd/>
            <a:tailEnd/>
          </a:ln>
          <a:effectLst/>
        </p:spPr>
      </p:pic>
      <p:sp>
        <p:nvSpPr>
          <p:cNvPr id="9" name="8 Rectángulo"/>
          <p:cNvSpPr/>
          <p:nvPr/>
        </p:nvSpPr>
        <p:spPr>
          <a:xfrm>
            <a:off x="4143372" y="928670"/>
            <a:ext cx="4357718" cy="135732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i="1" dirty="0"/>
              <a:t>¡</a:t>
            </a:r>
            <a:r>
              <a:rPr lang="es-ES" sz="3200" b="1" i="1" dirty="0" smtClean="0"/>
              <a:t>BUENOS DÍAS!</a:t>
            </a:r>
            <a:endParaRPr lang="es-ES" sz="3200" b="1" i="1" dirty="0"/>
          </a:p>
        </p:txBody>
      </p:sp>
      <p:sp>
        <p:nvSpPr>
          <p:cNvPr id="10" name="9 Rectángulo"/>
          <p:cNvSpPr/>
          <p:nvPr/>
        </p:nvSpPr>
        <p:spPr>
          <a:xfrm>
            <a:off x="4357686" y="3000372"/>
            <a:ext cx="4214842" cy="242889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b="1" dirty="0" smtClean="0"/>
              <a:t>DEMOGRAFÍA</a:t>
            </a:r>
          </a:p>
          <a:p>
            <a:pPr algn="ctr"/>
            <a:r>
              <a:rPr lang="es-ES" sz="3200" b="1" dirty="0" smtClean="0"/>
              <a:t>3er Año</a:t>
            </a:r>
          </a:p>
          <a:p>
            <a:pPr algn="ctr"/>
            <a:r>
              <a:rPr lang="es-ES" sz="3200" b="1" dirty="0" smtClean="0"/>
              <a:t>2do . Semestre</a:t>
            </a:r>
            <a:endParaRPr lang="es-ES" sz="3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285728"/>
            <a:ext cx="8786874" cy="6429420"/>
          </a:xfrm>
        </p:spPr>
        <p:txBody>
          <a:bodyPr>
            <a:normAutofit/>
          </a:bodyPr>
          <a:lstStyle/>
          <a:p>
            <a:pPr algn="just">
              <a:buNone/>
            </a:pPr>
            <a:r>
              <a:rPr lang="es-ES_tradnl" b="1" dirty="0">
                <a:solidFill>
                  <a:srgbClr val="FFFF00"/>
                </a:solidFill>
              </a:rPr>
              <a:t>Tiene dos finalidades u objetivos principales;</a:t>
            </a:r>
            <a:endParaRPr lang="es-ES" dirty="0">
              <a:solidFill>
                <a:srgbClr val="FFFF00"/>
              </a:solidFill>
            </a:endParaRPr>
          </a:p>
          <a:p>
            <a:pPr algn="just">
              <a:buNone/>
            </a:pPr>
            <a:r>
              <a:rPr lang="es-ES_tradnl" b="1" dirty="0">
                <a:solidFill>
                  <a:srgbClr val="FFFF00"/>
                </a:solidFill>
              </a:rPr>
              <a:t>1º </a:t>
            </a:r>
            <a:r>
              <a:rPr lang="es-ES_tradnl" dirty="0">
                <a:solidFill>
                  <a:srgbClr val="FFFF00"/>
                </a:solidFill>
              </a:rPr>
              <a:t>Sirve a modo de fotografía instantánea de una comunidad, valedera para un momento dado.</a:t>
            </a:r>
            <a:r>
              <a:rPr lang="es-ES_tradnl" b="1" dirty="0">
                <a:solidFill>
                  <a:srgbClr val="FFFF00"/>
                </a:solidFill>
              </a:rPr>
              <a:t> (aspecto estático del censo</a:t>
            </a:r>
            <a:r>
              <a:rPr lang="es-ES_tradnl" b="1" dirty="0" smtClean="0">
                <a:solidFill>
                  <a:srgbClr val="FFFF00"/>
                </a:solidFill>
              </a:rPr>
              <a:t>)</a:t>
            </a:r>
            <a:endParaRPr lang="es-ES" dirty="0">
              <a:solidFill>
                <a:srgbClr val="FFFF00"/>
              </a:solidFill>
            </a:endParaRPr>
          </a:p>
          <a:p>
            <a:pPr algn="just">
              <a:buNone/>
            </a:pPr>
            <a:r>
              <a:rPr lang="es-ES_tradnl" b="1" dirty="0">
                <a:solidFill>
                  <a:srgbClr val="FFFF00"/>
                </a:solidFill>
              </a:rPr>
              <a:t>2º </a:t>
            </a:r>
            <a:r>
              <a:rPr lang="es-ES_tradnl" dirty="0">
                <a:solidFill>
                  <a:srgbClr val="FFFF00"/>
                </a:solidFill>
              </a:rPr>
              <a:t>Cada censo puede considerarse como un elemento en una serie consecutiva: </a:t>
            </a:r>
            <a:r>
              <a:rPr lang="es-ES_tradnl" b="1" dirty="0">
                <a:solidFill>
                  <a:srgbClr val="FFFF00"/>
                </a:solidFill>
              </a:rPr>
              <a:t>aspecto dinámico</a:t>
            </a:r>
            <a:r>
              <a:rPr lang="es-ES_tradnl" dirty="0">
                <a:solidFill>
                  <a:srgbClr val="FFFF00"/>
                </a:solidFill>
              </a:rPr>
              <a:t> comparable a una película cinematográfica de la población. Solo mediante una serie sucesiva de censos es posible apreciar la magnitud y dirección de las diversas tendencias demográficas.</a:t>
            </a:r>
            <a:endParaRPr lang="es-ES" dirty="0">
              <a:solidFill>
                <a:srgbClr val="FFFF00"/>
              </a:solidFill>
            </a:endParaRPr>
          </a:p>
          <a:p>
            <a:pPr algn="just">
              <a:buNone/>
            </a:pPr>
            <a:r>
              <a:rPr lang="es-ES" dirty="0" smtClean="0">
                <a:solidFill>
                  <a:srgbClr val="FFFF00"/>
                </a:solidFill>
              </a:rPr>
              <a:t>     </a:t>
            </a:r>
            <a:r>
              <a:rPr lang="es-ES" sz="1800" dirty="0" smtClean="0">
                <a:solidFill>
                  <a:srgbClr val="FFFF00"/>
                </a:solidFill>
              </a:rPr>
              <a:t>(NACIONES UNIDAS, </a:t>
            </a:r>
            <a:r>
              <a:rPr lang="es-ES" sz="1800" dirty="0">
                <a:solidFill>
                  <a:srgbClr val="FFFF00"/>
                </a:solidFill>
              </a:rPr>
              <a:t>ob. cit., </a:t>
            </a:r>
            <a:r>
              <a:rPr lang="es-ES" sz="1800" dirty="0" err="1">
                <a:solidFill>
                  <a:srgbClr val="FFFF00"/>
                </a:solidFill>
              </a:rPr>
              <a:t>pág</a:t>
            </a:r>
            <a:r>
              <a:rPr lang="es-ES" sz="1800" dirty="0">
                <a:solidFill>
                  <a:srgbClr val="FFFF00"/>
                </a:solidFill>
              </a:rPr>
              <a:t> 8</a:t>
            </a:r>
            <a:r>
              <a:rPr lang="es-ES" sz="1800" dirty="0" smtClean="0">
                <a:solidFill>
                  <a:srgbClr val="FFFF00"/>
                </a:solidFill>
              </a:rPr>
              <a:t>.)</a:t>
            </a:r>
            <a:endParaRPr lang="es-ES" sz="1800" dirty="0">
              <a:solidFill>
                <a:srgbClr val="FFFF00"/>
              </a:solidFill>
            </a:endParaRPr>
          </a:p>
          <a:p>
            <a:pPr algn="just"/>
            <a:endParaRPr lang="es-ES" dirty="0">
              <a:solidFill>
                <a:srgbClr val="FFFF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71406" y="303209"/>
            <a:ext cx="8686800" cy="5840435"/>
          </a:xfrm>
        </p:spPr>
        <p:txBody>
          <a:bodyPr>
            <a:noAutofit/>
          </a:bodyPr>
          <a:lstStyle/>
          <a:p>
            <a:pPr algn="just">
              <a:buNone/>
            </a:pPr>
            <a:r>
              <a:rPr lang="es-ES_tradnl" b="1" dirty="0">
                <a:solidFill>
                  <a:srgbClr val="FFFF00"/>
                </a:solidFill>
              </a:rPr>
              <a:t> </a:t>
            </a:r>
            <a:r>
              <a:rPr lang="es-ES_tradnl" b="1" dirty="0" smtClean="0">
                <a:solidFill>
                  <a:srgbClr val="FFFF00"/>
                </a:solidFill>
              </a:rPr>
              <a:t>                IMPORTANCIA </a:t>
            </a:r>
            <a:r>
              <a:rPr lang="es-ES_tradnl" b="1" dirty="0">
                <a:solidFill>
                  <a:srgbClr val="FFFF00"/>
                </a:solidFill>
              </a:rPr>
              <a:t>DEL CENSO:</a:t>
            </a:r>
            <a:endParaRPr lang="es-ES" dirty="0">
              <a:solidFill>
                <a:srgbClr val="FFFF00"/>
              </a:solidFill>
            </a:endParaRPr>
          </a:p>
          <a:p>
            <a:pPr lvl="1" algn="just"/>
            <a:r>
              <a:rPr lang="es-ES_tradnl" sz="3200" i="1" dirty="0">
                <a:solidFill>
                  <a:srgbClr val="FFFF00"/>
                </a:solidFill>
              </a:rPr>
              <a:t>Es la </a:t>
            </a:r>
            <a:r>
              <a:rPr lang="es-ES_tradnl" sz="3200" i="1" u="sng" dirty="0">
                <a:solidFill>
                  <a:srgbClr val="FFFF00"/>
                </a:solidFill>
              </a:rPr>
              <a:t>base fundamental para el análisis demográfico</a:t>
            </a:r>
            <a:r>
              <a:rPr lang="es-ES_tradnl" sz="3200" i="1" dirty="0">
                <a:solidFill>
                  <a:srgbClr val="FFFF00"/>
                </a:solidFill>
              </a:rPr>
              <a:t>. </a:t>
            </a:r>
            <a:r>
              <a:rPr lang="es-ES_tradnl" sz="3200" dirty="0">
                <a:solidFill>
                  <a:srgbClr val="FFFF00"/>
                </a:solidFill>
              </a:rPr>
              <a:t>(Estado de las variables y los cambios).</a:t>
            </a:r>
            <a:endParaRPr lang="es-ES" sz="3200" dirty="0">
              <a:solidFill>
                <a:srgbClr val="FFFF00"/>
              </a:solidFill>
            </a:endParaRPr>
          </a:p>
          <a:p>
            <a:pPr lvl="1" algn="just"/>
            <a:r>
              <a:rPr lang="es-ES_tradnl" sz="3200" i="1" dirty="0">
                <a:solidFill>
                  <a:srgbClr val="FFFF00"/>
                </a:solidFill>
              </a:rPr>
              <a:t>En muchas ocasiones es la </a:t>
            </a:r>
            <a:r>
              <a:rPr lang="es-ES_tradnl" sz="3200" i="1" u="sng" dirty="0">
                <a:solidFill>
                  <a:srgbClr val="FFFF00"/>
                </a:solidFill>
              </a:rPr>
              <a:t>única fuente de información sobre algunos aspectos fundamentales</a:t>
            </a:r>
            <a:r>
              <a:rPr lang="es-ES_tradnl" sz="3200" i="1" dirty="0">
                <a:solidFill>
                  <a:srgbClr val="FFFF00"/>
                </a:solidFill>
              </a:rPr>
              <a:t> de la población.</a:t>
            </a:r>
            <a:endParaRPr lang="es-ES" sz="3200" dirty="0">
              <a:solidFill>
                <a:srgbClr val="FFFF00"/>
              </a:solidFill>
            </a:endParaRPr>
          </a:p>
          <a:p>
            <a:pPr lvl="1" algn="just"/>
            <a:r>
              <a:rPr lang="es-ES_tradnl" sz="3200" i="1" dirty="0">
                <a:solidFill>
                  <a:srgbClr val="FFFF00"/>
                </a:solidFill>
              </a:rPr>
              <a:t>Sirve de </a:t>
            </a:r>
            <a:r>
              <a:rPr lang="es-ES_tradnl" sz="3200" i="1" u="sng" dirty="0">
                <a:solidFill>
                  <a:srgbClr val="FFFF00"/>
                </a:solidFill>
              </a:rPr>
              <a:t>referencia para las estadísticas continuas.</a:t>
            </a:r>
            <a:endParaRPr lang="es-ES" sz="3200" u="sng" dirty="0">
              <a:solidFill>
                <a:srgbClr val="FFFF00"/>
              </a:solidFill>
            </a:endParaRPr>
          </a:p>
          <a:p>
            <a:pPr lvl="1" algn="just"/>
            <a:r>
              <a:rPr lang="es-ES_tradnl" sz="3200" i="1" dirty="0">
                <a:solidFill>
                  <a:srgbClr val="FFFF00"/>
                </a:solidFill>
              </a:rPr>
              <a:t>Sirve de </a:t>
            </a:r>
            <a:r>
              <a:rPr lang="es-ES_tradnl" sz="3200" i="1" u="sng" dirty="0">
                <a:solidFill>
                  <a:srgbClr val="FFFF00"/>
                </a:solidFill>
              </a:rPr>
              <a:t>marco para la selección de muestras</a:t>
            </a:r>
            <a:r>
              <a:rPr lang="es-ES_tradnl" sz="3200" i="1" dirty="0">
                <a:solidFill>
                  <a:srgbClr val="FFFF00"/>
                </a:solidFill>
              </a:rPr>
              <a:t>.</a:t>
            </a:r>
            <a:endParaRPr lang="es-ES" sz="3200" dirty="0">
              <a:solidFill>
                <a:srgbClr val="FFFF00"/>
              </a:solidFill>
            </a:endParaRPr>
          </a:p>
          <a:p>
            <a:pPr lvl="1" algn="just"/>
            <a:r>
              <a:rPr lang="es-ES_tradnl" sz="3200" i="1" dirty="0">
                <a:solidFill>
                  <a:srgbClr val="FFFF00"/>
                </a:solidFill>
              </a:rPr>
              <a:t>Permite </a:t>
            </a:r>
            <a:r>
              <a:rPr lang="es-ES_tradnl" sz="3200" i="1" u="sng" dirty="0">
                <a:solidFill>
                  <a:srgbClr val="FFFF00"/>
                </a:solidFill>
              </a:rPr>
              <a:t>analizar los cambios en la estructura de la población</a:t>
            </a:r>
            <a:r>
              <a:rPr lang="es-ES_tradnl" sz="3200" i="1" dirty="0">
                <a:solidFill>
                  <a:srgbClr val="FFFF00"/>
                </a:solidFill>
              </a:rPr>
              <a:t>.</a:t>
            </a:r>
            <a:endParaRPr lang="es-ES" sz="3200" dirty="0">
              <a:solidFill>
                <a:srgbClr val="FFFF00"/>
              </a:solidFill>
            </a:endParaRPr>
          </a:p>
          <a:p>
            <a:pPr algn="just"/>
            <a:endParaRPr lang="es-ES" dirty="0">
              <a:solidFill>
                <a:srgbClr val="FFFF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71438" y="-24"/>
            <a:ext cx="8858280" cy="6429420"/>
          </a:xfrm>
        </p:spPr>
        <p:txBody>
          <a:bodyPr>
            <a:noAutofit/>
          </a:bodyPr>
          <a:lstStyle/>
          <a:p>
            <a:pPr algn="just">
              <a:buNone/>
            </a:pPr>
            <a:r>
              <a:rPr lang="es-ES_tradnl" sz="3000" b="1" dirty="0">
                <a:solidFill>
                  <a:srgbClr val="FFFF00"/>
                </a:solidFill>
              </a:rPr>
              <a:t>La actividad censal tiene 3 fases:</a:t>
            </a:r>
            <a:endParaRPr lang="es-ES" sz="3000" dirty="0">
              <a:solidFill>
                <a:srgbClr val="FFFF00"/>
              </a:solidFill>
            </a:endParaRPr>
          </a:p>
          <a:p>
            <a:pPr lvl="0" algn="just"/>
            <a:r>
              <a:rPr lang="es-ES_tradnl" sz="3000" b="1" dirty="0">
                <a:solidFill>
                  <a:srgbClr val="FFFF00"/>
                </a:solidFill>
              </a:rPr>
              <a:t>Labores de </a:t>
            </a:r>
            <a:r>
              <a:rPr lang="es-ES_tradnl" sz="3000" b="1" dirty="0" smtClean="0">
                <a:solidFill>
                  <a:srgbClr val="FFFF00"/>
                </a:solidFill>
              </a:rPr>
              <a:t>pre-empadronamiento </a:t>
            </a:r>
            <a:r>
              <a:rPr lang="es-ES_tradnl" sz="3000" b="1" dirty="0">
                <a:solidFill>
                  <a:srgbClr val="FFFF00"/>
                </a:solidFill>
              </a:rPr>
              <a:t>(organización y </a:t>
            </a:r>
            <a:r>
              <a:rPr lang="es-ES_tradnl" sz="3000" b="1" dirty="0" smtClean="0">
                <a:solidFill>
                  <a:srgbClr val="FFFF00"/>
                </a:solidFill>
              </a:rPr>
              <a:t>administración)</a:t>
            </a:r>
            <a:r>
              <a:rPr lang="es-ES_tradnl" sz="3000" dirty="0" smtClean="0">
                <a:solidFill>
                  <a:srgbClr val="FFFF00"/>
                </a:solidFill>
              </a:rPr>
              <a:t>: </a:t>
            </a:r>
            <a:r>
              <a:rPr lang="es-ES_tradnl" sz="3000" dirty="0">
                <a:solidFill>
                  <a:srgbClr val="FFFF00"/>
                </a:solidFill>
              </a:rPr>
              <a:t>cartografía, preparación de cuestionarios, cuadernos de instrucciones metodológicas </a:t>
            </a:r>
            <a:r>
              <a:rPr lang="es-ES_tradnl" sz="3000" dirty="0" smtClean="0">
                <a:solidFill>
                  <a:srgbClr val="FFFF00"/>
                </a:solidFill>
              </a:rPr>
              <a:t>para </a:t>
            </a:r>
            <a:r>
              <a:rPr lang="es-ES_tradnl" sz="3000" dirty="0">
                <a:solidFill>
                  <a:srgbClr val="FFFF00"/>
                </a:solidFill>
              </a:rPr>
              <a:t>encuestadores y controladores, confección del plan de tabulación, selección </a:t>
            </a:r>
            <a:r>
              <a:rPr lang="es-ES_tradnl" sz="3000" dirty="0" smtClean="0">
                <a:solidFill>
                  <a:srgbClr val="FFFF00"/>
                </a:solidFill>
              </a:rPr>
              <a:t>y formación </a:t>
            </a:r>
            <a:r>
              <a:rPr lang="es-ES_tradnl" sz="3000" dirty="0">
                <a:solidFill>
                  <a:srgbClr val="FFFF00"/>
                </a:solidFill>
              </a:rPr>
              <a:t>del personal, realización del ensayo censal, etc.)</a:t>
            </a:r>
            <a:endParaRPr lang="es-ES" sz="3000" dirty="0">
              <a:solidFill>
                <a:srgbClr val="FFFF00"/>
              </a:solidFill>
            </a:endParaRPr>
          </a:p>
          <a:p>
            <a:pPr lvl="0" algn="just"/>
            <a:r>
              <a:rPr lang="es-ES_tradnl" sz="3000" b="1" dirty="0">
                <a:solidFill>
                  <a:srgbClr val="FFFF00"/>
                </a:solidFill>
              </a:rPr>
              <a:t>Labor de empadronamiento. </a:t>
            </a:r>
            <a:r>
              <a:rPr lang="es-ES_tradnl" sz="3000" dirty="0">
                <a:solidFill>
                  <a:srgbClr val="FFFF00"/>
                </a:solidFill>
              </a:rPr>
              <a:t>(Recogida de información  censal por entrevista o auto-empadronamiento) </a:t>
            </a:r>
            <a:r>
              <a:rPr lang="es-ES_tradnl" sz="3000" b="1" i="1" dirty="0">
                <a:solidFill>
                  <a:srgbClr val="FFFF00"/>
                </a:solidFill>
                <a:effectLst>
                  <a:outerShdw blurRad="50800" dist="38100" algn="tr" rotWithShape="0">
                    <a:prstClr val="black">
                      <a:alpha val="40000"/>
                    </a:prstClr>
                  </a:outerShdw>
                </a:effectLst>
              </a:rPr>
              <a:t>(ES LA MAS IMPORTANTE)</a:t>
            </a:r>
            <a:endParaRPr lang="es-ES" sz="3000" dirty="0">
              <a:solidFill>
                <a:srgbClr val="FFFF00"/>
              </a:solidFill>
            </a:endParaRPr>
          </a:p>
          <a:p>
            <a:pPr lvl="0" algn="just"/>
            <a:r>
              <a:rPr lang="es-ES_tradnl" sz="3000" b="1" dirty="0">
                <a:solidFill>
                  <a:srgbClr val="FFFF00"/>
                </a:solidFill>
              </a:rPr>
              <a:t>Labores de post-empadronamiento. </a:t>
            </a:r>
            <a:r>
              <a:rPr lang="es-ES_tradnl" sz="3000" dirty="0" smtClean="0">
                <a:solidFill>
                  <a:srgbClr val="FFFF00"/>
                </a:solidFill>
              </a:rPr>
              <a:t>(codificación</a:t>
            </a:r>
            <a:r>
              <a:rPr lang="es-ES_tradnl" sz="3000" dirty="0">
                <a:solidFill>
                  <a:srgbClr val="FFFF00"/>
                </a:solidFill>
              </a:rPr>
              <a:t>, tabulación, evaluación y análisis de los datos obtenidos, </a:t>
            </a:r>
            <a:r>
              <a:rPr lang="es-ES_tradnl" sz="3000" dirty="0" smtClean="0">
                <a:solidFill>
                  <a:srgbClr val="FFFF00"/>
                </a:solidFill>
              </a:rPr>
              <a:t>y publicación </a:t>
            </a:r>
            <a:r>
              <a:rPr lang="es-ES_tradnl" sz="3000" dirty="0">
                <a:solidFill>
                  <a:srgbClr val="FFFF00"/>
                </a:solidFill>
              </a:rPr>
              <a:t>de </a:t>
            </a:r>
            <a:r>
              <a:rPr lang="es-ES_tradnl" sz="3000" dirty="0" smtClean="0">
                <a:solidFill>
                  <a:srgbClr val="FFFF00"/>
                </a:solidFill>
              </a:rPr>
              <a:t>resultados</a:t>
            </a:r>
            <a:r>
              <a:rPr lang="es-ES_tradnl" sz="3000" dirty="0">
                <a:solidFill>
                  <a:srgbClr val="FFFF00"/>
                </a:solidFill>
              </a:rPr>
              <a:t>)</a:t>
            </a:r>
            <a:endParaRPr lang="es-ES" sz="3000" dirty="0">
              <a:solidFill>
                <a:srgbClr val="FFFF00"/>
              </a:solidFill>
            </a:endParaRPr>
          </a:p>
          <a:p>
            <a:pPr algn="just"/>
            <a:endParaRPr lang="es-ES" sz="3000" dirty="0">
              <a:solidFill>
                <a:srgbClr val="FFFF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57166"/>
            <a:ext cx="8229600" cy="6215106"/>
          </a:xfrm>
        </p:spPr>
        <p:txBody>
          <a:bodyPr>
            <a:normAutofit/>
          </a:bodyPr>
          <a:lstStyle/>
          <a:p>
            <a:pPr algn="just">
              <a:buNone/>
            </a:pPr>
            <a:r>
              <a:rPr lang="es-ES_tradnl" sz="3600" b="1" dirty="0">
                <a:solidFill>
                  <a:srgbClr val="FFFF00"/>
                </a:solidFill>
              </a:rPr>
              <a:t>- Tipos de censo:</a:t>
            </a:r>
            <a:endParaRPr lang="es-ES" sz="3600" dirty="0">
              <a:solidFill>
                <a:srgbClr val="FFFF00"/>
              </a:solidFill>
            </a:endParaRPr>
          </a:p>
          <a:p>
            <a:pPr algn="just">
              <a:buNone/>
            </a:pPr>
            <a:r>
              <a:rPr lang="es-ES_tradnl" sz="3600" b="1" dirty="0">
                <a:solidFill>
                  <a:srgbClr val="FFFF00"/>
                </a:solidFill>
              </a:rPr>
              <a:t>a) Censo </a:t>
            </a:r>
            <a:r>
              <a:rPr lang="es-ES_tradnl" sz="3600" b="1" u="sng" dirty="0">
                <a:solidFill>
                  <a:srgbClr val="FFFF00"/>
                </a:solidFill>
              </a:rPr>
              <a:t>de </a:t>
            </a:r>
            <a:r>
              <a:rPr lang="es-ES_tradnl" sz="3600" b="1" u="sng" dirty="0" smtClean="0">
                <a:solidFill>
                  <a:srgbClr val="FFFF00"/>
                </a:solidFill>
              </a:rPr>
              <a:t>JURE </a:t>
            </a:r>
            <a:r>
              <a:rPr lang="es-ES_tradnl" sz="3600" b="1" u="sng" dirty="0">
                <a:solidFill>
                  <a:srgbClr val="FFFF00"/>
                </a:solidFill>
              </a:rPr>
              <a:t>o de derecho</a:t>
            </a:r>
            <a:r>
              <a:rPr lang="es-ES_tradnl" sz="3600" b="1" dirty="0">
                <a:solidFill>
                  <a:srgbClr val="FFFF00"/>
                </a:solidFill>
              </a:rPr>
              <a:t>: </a:t>
            </a:r>
            <a:r>
              <a:rPr lang="es-ES_tradnl" sz="3600" dirty="0">
                <a:solidFill>
                  <a:srgbClr val="FFFF00"/>
                </a:solidFill>
              </a:rPr>
              <a:t>empadronamiento </a:t>
            </a:r>
            <a:r>
              <a:rPr lang="es-ES_tradnl" sz="3600" b="1" u="sng" dirty="0">
                <a:solidFill>
                  <a:schemeClr val="bg1"/>
                </a:solidFill>
              </a:rPr>
              <a:t>en el lugar de residencia.</a:t>
            </a:r>
            <a:endParaRPr lang="es-ES" sz="3600" b="1" u="sng" dirty="0">
              <a:solidFill>
                <a:schemeClr val="bg1"/>
              </a:solidFill>
            </a:endParaRPr>
          </a:p>
          <a:p>
            <a:pPr algn="just">
              <a:buNone/>
            </a:pPr>
            <a:r>
              <a:rPr lang="es-ES_tradnl" sz="3600" b="1" dirty="0">
                <a:solidFill>
                  <a:srgbClr val="FFFF00"/>
                </a:solidFill>
              </a:rPr>
              <a:t>b) Censo </a:t>
            </a:r>
            <a:r>
              <a:rPr lang="es-ES_tradnl" sz="3600" b="1" u="sng" dirty="0">
                <a:solidFill>
                  <a:srgbClr val="FFFF00"/>
                </a:solidFill>
              </a:rPr>
              <a:t>de </a:t>
            </a:r>
            <a:r>
              <a:rPr lang="es-ES_tradnl" sz="3600" b="1" u="sng" dirty="0" smtClean="0">
                <a:solidFill>
                  <a:srgbClr val="FFFF00"/>
                </a:solidFill>
              </a:rPr>
              <a:t>FACTO </a:t>
            </a:r>
            <a:r>
              <a:rPr lang="es-ES_tradnl" sz="3600" b="1" u="sng" dirty="0">
                <a:solidFill>
                  <a:srgbClr val="FFFF00"/>
                </a:solidFill>
              </a:rPr>
              <a:t>o de hecho</a:t>
            </a:r>
            <a:r>
              <a:rPr lang="es-ES_tradnl" sz="3600" b="1" dirty="0">
                <a:solidFill>
                  <a:srgbClr val="FFFF00"/>
                </a:solidFill>
              </a:rPr>
              <a:t>: </a:t>
            </a:r>
            <a:r>
              <a:rPr lang="es-ES_tradnl" sz="3600" dirty="0">
                <a:solidFill>
                  <a:srgbClr val="FFFF00"/>
                </a:solidFill>
              </a:rPr>
              <a:t>empadronamiento </a:t>
            </a:r>
            <a:r>
              <a:rPr lang="es-ES_tradnl" sz="3600" b="1" u="sng" dirty="0">
                <a:solidFill>
                  <a:schemeClr val="bg1"/>
                </a:solidFill>
              </a:rPr>
              <a:t>según lugar de presencia el día del censo</a:t>
            </a:r>
            <a:r>
              <a:rPr lang="es-ES_tradnl" sz="3600" dirty="0" smtClean="0">
                <a:solidFill>
                  <a:schemeClr val="bg1"/>
                </a:solidFill>
              </a:rPr>
              <a:t>.</a:t>
            </a:r>
          </a:p>
          <a:p>
            <a:pPr marL="0" indent="0" algn="just">
              <a:buNone/>
            </a:pPr>
            <a:r>
              <a:rPr lang="es-ES_tradnl" sz="3600" u="sng" dirty="0" smtClean="0">
                <a:solidFill>
                  <a:srgbClr val="FFFF00"/>
                </a:solidFill>
              </a:rPr>
              <a:t>En Cuba, el día de realización del censo, se ubican oficinas registrales transitorias para personas que no están en su residencia</a:t>
            </a:r>
            <a:r>
              <a:rPr lang="es-ES_tradnl" sz="3600" dirty="0" smtClean="0">
                <a:solidFill>
                  <a:schemeClr val="bg1"/>
                </a:solidFill>
              </a:rPr>
              <a:t>.</a:t>
            </a:r>
            <a:endParaRPr lang="es-ES" sz="3600" dirty="0">
              <a:solidFill>
                <a:schemeClr val="bg1"/>
              </a:solidFill>
            </a:endParaRPr>
          </a:p>
          <a:p>
            <a:pPr algn="just"/>
            <a:endParaRPr lang="es-ES" sz="3600" dirty="0">
              <a:solidFill>
                <a:srgbClr val="FFFF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142845" y="214290"/>
          <a:ext cx="8786874" cy="6286544"/>
        </p:xfrm>
        <a:graphic>
          <a:graphicData uri="http://schemas.openxmlformats.org/drawingml/2006/table">
            <a:tbl>
              <a:tblPr/>
              <a:tblGrid>
                <a:gridCol w="2928958"/>
                <a:gridCol w="2928958"/>
                <a:gridCol w="2928958"/>
              </a:tblGrid>
              <a:tr h="334239">
                <a:tc>
                  <a:txBody>
                    <a:bodyPr/>
                    <a:lstStyle/>
                    <a:p>
                      <a:pPr marL="215900" algn="just">
                        <a:spcAft>
                          <a:spcPts val="0"/>
                        </a:spcAft>
                      </a:pPr>
                      <a:r>
                        <a:rPr lang="es-ES_tradnl" sz="2000" b="1">
                          <a:solidFill>
                            <a:srgbClr val="FFFF00"/>
                          </a:solidFill>
                          <a:latin typeface="Arial"/>
                          <a:ea typeface="Times New Roman"/>
                          <a:cs typeface="Times New Roman"/>
                        </a:rPr>
                        <a:t>METODO</a:t>
                      </a:r>
                      <a:endParaRPr lang="es-ES" sz="2000">
                        <a:solidFill>
                          <a:srgbClr val="FFFF0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0" algn="just">
                        <a:spcAft>
                          <a:spcPts val="0"/>
                        </a:spcAft>
                      </a:pPr>
                      <a:r>
                        <a:rPr lang="es-ES_tradnl" sz="2000" b="1">
                          <a:solidFill>
                            <a:srgbClr val="FFFF00"/>
                          </a:solidFill>
                          <a:latin typeface="Arial"/>
                          <a:ea typeface="Times New Roman"/>
                          <a:cs typeface="Times New Roman"/>
                        </a:rPr>
                        <a:t>VENTAJAS</a:t>
                      </a:r>
                      <a:endParaRPr lang="es-ES" sz="2000">
                        <a:solidFill>
                          <a:srgbClr val="FFFF0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0" algn="just">
                        <a:spcAft>
                          <a:spcPts val="0"/>
                        </a:spcAft>
                      </a:pPr>
                      <a:r>
                        <a:rPr lang="es-ES_tradnl" sz="2000" b="1">
                          <a:solidFill>
                            <a:srgbClr val="FFFF00"/>
                          </a:solidFill>
                          <a:latin typeface="Arial"/>
                          <a:ea typeface="Times New Roman"/>
                          <a:cs typeface="Times New Roman"/>
                        </a:rPr>
                        <a:t>DESVENTAJAS</a:t>
                      </a:r>
                      <a:endParaRPr lang="es-ES" sz="2000">
                        <a:solidFill>
                          <a:srgbClr val="FFFF0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06836">
                <a:tc rowSpan="2">
                  <a:txBody>
                    <a:bodyPr/>
                    <a:lstStyle/>
                    <a:p>
                      <a:pPr marL="215900" algn="just">
                        <a:spcAft>
                          <a:spcPts val="0"/>
                        </a:spcAft>
                      </a:pPr>
                      <a:r>
                        <a:rPr lang="es-ES_tradnl" sz="2000" b="1">
                          <a:solidFill>
                            <a:srgbClr val="FFFF00"/>
                          </a:solidFill>
                          <a:latin typeface="Arial"/>
                          <a:ea typeface="Times New Roman"/>
                          <a:cs typeface="Times New Roman"/>
                        </a:rPr>
                        <a:t>JURE</a:t>
                      </a:r>
                      <a:endParaRPr lang="es-ES" sz="2000">
                        <a:solidFill>
                          <a:srgbClr val="FFFF0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0" algn="just">
                        <a:spcAft>
                          <a:spcPts val="0"/>
                        </a:spcAft>
                      </a:pPr>
                      <a:r>
                        <a:rPr lang="es-ES_tradnl" sz="2000" dirty="0">
                          <a:solidFill>
                            <a:srgbClr val="FFFF00"/>
                          </a:solidFill>
                          <a:latin typeface="Arial"/>
                          <a:ea typeface="Times New Roman"/>
                          <a:cs typeface="Times New Roman"/>
                        </a:rPr>
                        <a:t>- Da una </a:t>
                      </a:r>
                      <a:r>
                        <a:rPr lang="es-ES_tradnl" sz="2000" b="1" u="sng" dirty="0">
                          <a:solidFill>
                            <a:srgbClr val="FFFF00"/>
                          </a:solidFill>
                          <a:latin typeface="Arial"/>
                          <a:ea typeface="Times New Roman"/>
                          <a:cs typeface="Times New Roman"/>
                        </a:rPr>
                        <a:t>visión más real del conjunto de la población resident</a:t>
                      </a:r>
                      <a:r>
                        <a:rPr lang="es-ES_tradnl" sz="2000" dirty="0">
                          <a:solidFill>
                            <a:srgbClr val="FFFF00"/>
                          </a:solidFill>
                          <a:latin typeface="Arial"/>
                          <a:ea typeface="Times New Roman"/>
                          <a:cs typeface="Times New Roman"/>
                        </a:rPr>
                        <a:t>e en un área o zona específica.</a:t>
                      </a:r>
                      <a:endParaRPr lang="es-ES" sz="2000" dirty="0">
                        <a:solidFill>
                          <a:srgbClr val="FFFF0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0" algn="just">
                        <a:spcAft>
                          <a:spcPts val="0"/>
                        </a:spcAft>
                        <a:tabLst>
                          <a:tab pos="209550" algn="l"/>
                        </a:tabLst>
                      </a:pPr>
                      <a:r>
                        <a:rPr lang="es-ES_tradnl" sz="2000" dirty="0">
                          <a:solidFill>
                            <a:srgbClr val="FFFF00"/>
                          </a:solidFill>
                          <a:latin typeface="Arial"/>
                          <a:ea typeface="Times New Roman"/>
                          <a:cs typeface="Times New Roman"/>
                        </a:rPr>
                        <a:t>- La posibilidad de omisión de alguna persona por el hecho de llevar mucho tiempo fuera de su domicilio o porque familias completas se hallan igualmente ausentes al levantarse el Censo.</a:t>
                      </a:r>
                      <a:endParaRPr lang="es-ES" sz="2000" dirty="0">
                        <a:solidFill>
                          <a:srgbClr val="FFFF0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45469">
                <a:tc vMerge="1">
                  <a:txBody>
                    <a:bodyPr/>
                    <a:lstStyle/>
                    <a:p>
                      <a:endParaRPr lang="es-ES"/>
                    </a:p>
                  </a:txBody>
                  <a:tcPr/>
                </a:tc>
                <a:tc>
                  <a:txBody>
                    <a:bodyPr/>
                    <a:lstStyle/>
                    <a:p>
                      <a:pPr marL="215900" algn="just">
                        <a:spcAft>
                          <a:spcPts val="0"/>
                        </a:spcAft>
                      </a:pPr>
                      <a:r>
                        <a:rPr lang="es-ES_tradnl" sz="2000" dirty="0" smtClean="0">
                          <a:solidFill>
                            <a:srgbClr val="FFFF00"/>
                          </a:solidFill>
                          <a:latin typeface="Arial"/>
                          <a:ea typeface="Times New Roman"/>
                          <a:cs typeface="Times New Roman"/>
                        </a:rPr>
                        <a:t>-Proporciona </a:t>
                      </a:r>
                      <a:r>
                        <a:rPr lang="es-ES_tradnl" sz="2000" b="1" u="sng" dirty="0">
                          <a:solidFill>
                            <a:srgbClr val="FFFF00"/>
                          </a:solidFill>
                          <a:latin typeface="Arial"/>
                          <a:ea typeface="Times New Roman"/>
                          <a:cs typeface="Times New Roman"/>
                        </a:rPr>
                        <a:t>elementos más reales sobre los hogares y las familias </a:t>
                      </a:r>
                      <a:r>
                        <a:rPr lang="es-ES_tradnl" sz="2000" dirty="0">
                          <a:solidFill>
                            <a:srgbClr val="FFFF00"/>
                          </a:solidFill>
                          <a:latin typeface="Arial"/>
                          <a:ea typeface="Times New Roman"/>
                          <a:cs typeface="Times New Roman"/>
                        </a:rPr>
                        <a:t>de dichas áreas, sobre la población urbana y rural, etc.</a:t>
                      </a:r>
                      <a:endParaRPr lang="es-ES" sz="2000" dirty="0">
                        <a:solidFill>
                          <a:srgbClr val="FFFF0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0" algn="just">
                        <a:spcAft>
                          <a:spcPts val="0"/>
                        </a:spcAft>
                      </a:pPr>
                      <a:r>
                        <a:rPr lang="es-ES_tradnl" sz="2000" dirty="0">
                          <a:solidFill>
                            <a:srgbClr val="FFFF00"/>
                          </a:solidFill>
                          <a:latin typeface="Arial"/>
                          <a:ea typeface="Times New Roman"/>
                          <a:cs typeface="Times New Roman"/>
                        </a:rPr>
                        <a:t>- En países de población muy grande, el censo puede durar incluso semanas y este método resulta muy difícil de aplicar por la movilidad de la población</a:t>
                      </a:r>
                      <a:endParaRPr lang="es-ES" sz="2000" dirty="0">
                        <a:solidFill>
                          <a:srgbClr val="FFFF0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nvGraphicFramePr>
        <p:xfrm>
          <a:off x="285720" y="285728"/>
          <a:ext cx="8572560" cy="6355270"/>
        </p:xfrm>
        <a:graphic>
          <a:graphicData uri="http://schemas.openxmlformats.org/drawingml/2006/table">
            <a:tbl>
              <a:tblPr/>
              <a:tblGrid>
                <a:gridCol w="1836979"/>
                <a:gridCol w="2449303"/>
                <a:gridCol w="4286278"/>
              </a:tblGrid>
              <a:tr h="340381">
                <a:tc>
                  <a:txBody>
                    <a:bodyPr/>
                    <a:lstStyle/>
                    <a:p>
                      <a:pPr marL="215900" algn="just">
                        <a:spcAft>
                          <a:spcPts val="0"/>
                        </a:spcAft>
                      </a:pPr>
                      <a:r>
                        <a:rPr lang="es-ES_tradnl" sz="2400" b="1" dirty="0">
                          <a:solidFill>
                            <a:srgbClr val="FFFF00"/>
                          </a:solidFill>
                          <a:latin typeface="Arial"/>
                          <a:ea typeface="Times New Roman"/>
                          <a:cs typeface="Times New Roman"/>
                        </a:rPr>
                        <a:t>METODO</a:t>
                      </a:r>
                      <a:endParaRPr lang="es-ES" sz="2400" dirty="0">
                        <a:solidFill>
                          <a:srgbClr val="FFFF00"/>
                        </a:solidFill>
                        <a:latin typeface="Calibri"/>
                        <a:ea typeface="Calibri"/>
                        <a:cs typeface="Times New Roman"/>
                      </a:endParaRPr>
                    </a:p>
                  </a:txBody>
                  <a:tcPr marL="51955" marR="5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0" algn="just">
                        <a:spcAft>
                          <a:spcPts val="0"/>
                        </a:spcAft>
                      </a:pPr>
                      <a:r>
                        <a:rPr lang="es-ES_tradnl" sz="2400" b="1">
                          <a:solidFill>
                            <a:srgbClr val="FFFF00"/>
                          </a:solidFill>
                          <a:latin typeface="Arial"/>
                          <a:ea typeface="Times New Roman"/>
                          <a:cs typeface="Times New Roman"/>
                        </a:rPr>
                        <a:t>VENTAJAS</a:t>
                      </a:r>
                      <a:endParaRPr lang="es-ES" sz="2400">
                        <a:solidFill>
                          <a:srgbClr val="FFFF00"/>
                        </a:solidFill>
                        <a:latin typeface="Calibri"/>
                        <a:ea typeface="Calibri"/>
                        <a:cs typeface="Times New Roman"/>
                      </a:endParaRPr>
                    </a:p>
                  </a:txBody>
                  <a:tcPr marL="51955" marR="5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0" algn="just">
                        <a:spcAft>
                          <a:spcPts val="0"/>
                        </a:spcAft>
                      </a:pPr>
                      <a:r>
                        <a:rPr lang="es-ES_tradnl" sz="2400" b="1">
                          <a:solidFill>
                            <a:srgbClr val="FFFF00"/>
                          </a:solidFill>
                          <a:latin typeface="Arial"/>
                          <a:ea typeface="Times New Roman"/>
                          <a:cs typeface="Times New Roman"/>
                        </a:rPr>
                        <a:t>DESVENTAJAS</a:t>
                      </a:r>
                      <a:endParaRPr lang="es-ES" sz="2400">
                        <a:solidFill>
                          <a:srgbClr val="FFFF00"/>
                        </a:solidFill>
                        <a:latin typeface="Calibri"/>
                        <a:ea typeface="Calibri"/>
                        <a:cs typeface="Times New Roman"/>
                      </a:endParaRPr>
                    </a:p>
                  </a:txBody>
                  <a:tcPr marL="51955" marR="5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21143">
                <a:tc rowSpan="3">
                  <a:txBody>
                    <a:bodyPr/>
                    <a:lstStyle/>
                    <a:p>
                      <a:pPr marL="215900" algn="just">
                        <a:spcAft>
                          <a:spcPts val="0"/>
                        </a:spcAft>
                      </a:pPr>
                      <a:r>
                        <a:rPr lang="es-ES_tradnl" sz="2400" b="1" dirty="0">
                          <a:solidFill>
                            <a:srgbClr val="FFFF00"/>
                          </a:solidFill>
                          <a:latin typeface="Arial"/>
                          <a:ea typeface="Times New Roman"/>
                          <a:cs typeface="Times New Roman"/>
                        </a:rPr>
                        <a:t>FACTO</a:t>
                      </a:r>
                      <a:endParaRPr lang="es-ES" sz="2400" dirty="0">
                        <a:solidFill>
                          <a:srgbClr val="FFFF00"/>
                        </a:solidFill>
                        <a:latin typeface="Calibri"/>
                        <a:ea typeface="Calibri"/>
                        <a:cs typeface="Times New Roman"/>
                      </a:endParaRPr>
                    </a:p>
                  </a:txBody>
                  <a:tcPr marL="51955" marR="5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0" algn="just">
                        <a:spcAft>
                          <a:spcPts val="0"/>
                        </a:spcAft>
                      </a:pPr>
                      <a:r>
                        <a:rPr lang="es-ES_tradnl" sz="2400" dirty="0">
                          <a:solidFill>
                            <a:srgbClr val="FFFF00"/>
                          </a:solidFill>
                          <a:latin typeface="Arial"/>
                          <a:ea typeface="Times New Roman"/>
                          <a:cs typeface="Times New Roman"/>
                        </a:rPr>
                        <a:t>- Ofrece menos posibilidad de omisión de personas.</a:t>
                      </a:r>
                      <a:endParaRPr lang="es-ES" sz="2400" dirty="0">
                        <a:solidFill>
                          <a:srgbClr val="FFFF00"/>
                        </a:solidFill>
                        <a:latin typeface="Calibri"/>
                        <a:ea typeface="Calibri"/>
                        <a:cs typeface="Times New Roman"/>
                      </a:endParaRPr>
                    </a:p>
                  </a:txBody>
                  <a:tcPr marL="51955" marR="5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0" algn="just">
                        <a:spcAft>
                          <a:spcPts val="0"/>
                        </a:spcAft>
                      </a:pPr>
                      <a:r>
                        <a:rPr lang="es-ES_tradnl" sz="2400" dirty="0">
                          <a:solidFill>
                            <a:srgbClr val="FFFF00"/>
                          </a:solidFill>
                          <a:latin typeface="Arial"/>
                          <a:ea typeface="Times New Roman"/>
                          <a:cs typeface="Times New Roman"/>
                        </a:rPr>
                        <a:t>- Dificultades de obtener información sobre las personas en tránsito.</a:t>
                      </a:r>
                      <a:endParaRPr lang="es-ES" sz="2400" dirty="0">
                        <a:solidFill>
                          <a:srgbClr val="FFFF00"/>
                        </a:solidFill>
                        <a:latin typeface="Calibri"/>
                        <a:ea typeface="Calibri"/>
                        <a:cs typeface="Times New Roman"/>
                      </a:endParaRPr>
                    </a:p>
                  </a:txBody>
                  <a:tcPr marL="51955" marR="5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1524">
                <a:tc vMerge="1">
                  <a:txBody>
                    <a:bodyPr/>
                    <a:lstStyle/>
                    <a:p>
                      <a:endParaRPr lang="es-ES"/>
                    </a:p>
                  </a:txBody>
                  <a:tcPr/>
                </a:tc>
                <a:tc>
                  <a:txBody>
                    <a:bodyPr/>
                    <a:lstStyle/>
                    <a:p>
                      <a:pPr marL="215900" algn="just">
                        <a:spcAft>
                          <a:spcPts val="0"/>
                        </a:spcAft>
                      </a:pPr>
                      <a:endParaRPr lang="es-ES" sz="2400" dirty="0">
                        <a:solidFill>
                          <a:srgbClr val="FFFF00"/>
                        </a:solidFill>
                        <a:latin typeface="Calibri"/>
                        <a:ea typeface="Calibri"/>
                        <a:cs typeface="Times New Roman"/>
                      </a:endParaRPr>
                    </a:p>
                  </a:txBody>
                  <a:tcPr marL="51955" marR="5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0" algn="just">
                        <a:spcAft>
                          <a:spcPts val="0"/>
                        </a:spcAft>
                      </a:pPr>
                      <a:r>
                        <a:rPr lang="es-ES_tradnl" sz="2400" dirty="0">
                          <a:solidFill>
                            <a:srgbClr val="FFFF00"/>
                          </a:solidFill>
                          <a:latin typeface="Arial"/>
                          <a:ea typeface="Times New Roman"/>
                          <a:cs typeface="Times New Roman"/>
                        </a:rPr>
                        <a:t>- Se obtiene una información incorrecta de la población residente en las diferentes áreas.</a:t>
                      </a:r>
                      <a:endParaRPr lang="es-ES" sz="2400" dirty="0">
                        <a:solidFill>
                          <a:srgbClr val="FFFF00"/>
                        </a:solidFill>
                        <a:latin typeface="Calibri"/>
                        <a:ea typeface="Calibri"/>
                        <a:cs typeface="Times New Roman"/>
                      </a:endParaRPr>
                    </a:p>
                  </a:txBody>
                  <a:tcPr marL="51955" marR="5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63430">
                <a:tc vMerge="1">
                  <a:txBody>
                    <a:bodyPr/>
                    <a:lstStyle/>
                    <a:p>
                      <a:endParaRPr lang="es-ES"/>
                    </a:p>
                  </a:txBody>
                  <a:tcPr/>
                </a:tc>
                <a:tc>
                  <a:txBody>
                    <a:bodyPr/>
                    <a:lstStyle/>
                    <a:p>
                      <a:pPr marL="215900" algn="just">
                        <a:spcAft>
                          <a:spcPts val="0"/>
                        </a:spcAft>
                      </a:pPr>
                      <a:endParaRPr lang="es-ES" sz="2400">
                        <a:solidFill>
                          <a:srgbClr val="FFFF00"/>
                        </a:solidFill>
                        <a:latin typeface="Calibri"/>
                        <a:ea typeface="Calibri"/>
                        <a:cs typeface="Times New Roman"/>
                      </a:endParaRPr>
                    </a:p>
                  </a:txBody>
                  <a:tcPr marL="51955" marR="5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0" algn="just">
                        <a:spcAft>
                          <a:spcPts val="0"/>
                        </a:spcAft>
                      </a:pPr>
                      <a:r>
                        <a:rPr lang="es-ES_tradnl" sz="2400" dirty="0">
                          <a:solidFill>
                            <a:srgbClr val="FFFF00"/>
                          </a:solidFill>
                          <a:latin typeface="Arial"/>
                          <a:ea typeface="Times New Roman"/>
                          <a:cs typeface="Times New Roman"/>
                        </a:rPr>
                        <a:t>- Los resultados estadísticos de los hechos vitales aparecerán deformados al no existir concordancia entre la población real del área y la población relacionada con el hecho vital de que se trate.</a:t>
                      </a:r>
                      <a:endParaRPr lang="es-ES" sz="2400" dirty="0">
                        <a:solidFill>
                          <a:srgbClr val="FFFF00"/>
                        </a:solidFill>
                        <a:latin typeface="Calibri"/>
                        <a:ea typeface="Calibri"/>
                        <a:cs typeface="Times New Roman"/>
                      </a:endParaRPr>
                    </a:p>
                  </a:txBody>
                  <a:tcPr marL="51955" marR="519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6072230"/>
          </a:xfrm>
        </p:spPr>
        <p:txBody>
          <a:bodyPr>
            <a:normAutofit/>
          </a:bodyPr>
          <a:lstStyle/>
          <a:p>
            <a:pPr algn="just">
              <a:buNone/>
            </a:pPr>
            <a:r>
              <a:rPr lang="es-ES_tradnl" sz="3400" b="1" dirty="0">
                <a:solidFill>
                  <a:srgbClr val="FFFF00"/>
                </a:solidFill>
              </a:rPr>
              <a:t>- Contenido de los censos:</a:t>
            </a:r>
            <a:endParaRPr lang="es-ES" sz="3400" dirty="0">
              <a:solidFill>
                <a:srgbClr val="FFFF00"/>
              </a:solidFill>
            </a:endParaRPr>
          </a:p>
          <a:p>
            <a:pPr lvl="0" algn="just"/>
            <a:r>
              <a:rPr lang="es-ES_tradnl" sz="3400" dirty="0">
                <a:solidFill>
                  <a:srgbClr val="FFFF00"/>
                </a:solidFill>
              </a:rPr>
              <a:t>Aspectos geográficos como el lugar de residencia.</a:t>
            </a:r>
            <a:endParaRPr lang="es-ES" sz="3400" dirty="0">
              <a:solidFill>
                <a:srgbClr val="FFFF00"/>
              </a:solidFill>
            </a:endParaRPr>
          </a:p>
          <a:p>
            <a:pPr lvl="0" algn="just"/>
            <a:r>
              <a:rPr lang="es-ES_tradnl" sz="3400" dirty="0">
                <a:solidFill>
                  <a:srgbClr val="FFFF00"/>
                </a:solidFill>
              </a:rPr>
              <a:t>Datos sobre el hogar y la familia.</a:t>
            </a:r>
            <a:endParaRPr lang="es-ES" sz="3400" dirty="0">
              <a:solidFill>
                <a:srgbClr val="FFFF00"/>
              </a:solidFill>
            </a:endParaRPr>
          </a:p>
          <a:p>
            <a:pPr lvl="0" algn="just"/>
            <a:r>
              <a:rPr lang="es-ES_tradnl" sz="3400" dirty="0">
                <a:solidFill>
                  <a:srgbClr val="FFFF00"/>
                </a:solidFill>
              </a:rPr>
              <a:t>Características personales.: edad, sexo, lugar de nacimiento, estado civil, etc.</a:t>
            </a:r>
            <a:endParaRPr lang="es-ES" sz="3400" dirty="0">
              <a:solidFill>
                <a:srgbClr val="FFFF00"/>
              </a:solidFill>
            </a:endParaRPr>
          </a:p>
          <a:p>
            <a:pPr lvl="0" algn="just"/>
            <a:r>
              <a:rPr lang="es-ES_tradnl" sz="3400" dirty="0">
                <a:solidFill>
                  <a:srgbClr val="FFFF00"/>
                </a:solidFill>
              </a:rPr>
              <a:t>Características económicas.</a:t>
            </a:r>
            <a:endParaRPr lang="es-ES" sz="3400" dirty="0">
              <a:solidFill>
                <a:srgbClr val="FFFF00"/>
              </a:solidFill>
            </a:endParaRPr>
          </a:p>
          <a:p>
            <a:pPr lvl="0" algn="just"/>
            <a:r>
              <a:rPr lang="es-ES_tradnl" sz="3400" dirty="0">
                <a:solidFill>
                  <a:srgbClr val="FFFF00"/>
                </a:solidFill>
              </a:rPr>
              <a:t>Características educacionales y culturales.</a:t>
            </a:r>
            <a:endParaRPr lang="es-ES" sz="3400" dirty="0">
              <a:solidFill>
                <a:srgbClr val="FFFF00"/>
              </a:solidFill>
            </a:endParaRPr>
          </a:p>
          <a:p>
            <a:pPr lvl="0" algn="just"/>
            <a:r>
              <a:rPr lang="es-ES_tradnl" sz="3400" dirty="0">
                <a:solidFill>
                  <a:srgbClr val="FFFF00"/>
                </a:solidFill>
              </a:rPr>
              <a:t>Datos sobre fecundidad, etc.</a:t>
            </a:r>
            <a:endParaRPr lang="es-ES" sz="3400" dirty="0">
              <a:solidFill>
                <a:srgbClr val="FFFF00"/>
              </a:solidFill>
            </a:endParaRPr>
          </a:p>
          <a:p>
            <a:pPr algn="just"/>
            <a:endParaRPr lang="es-ES" sz="3400" dirty="0">
              <a:solidFill>
                <a:srgbClr val="FFFF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28604"/>
            <a:ext cx="8229600" cy="6000792"/>
          </a:xfrm>
        </p:spPr>
        <p:txBody>
          <a:bodyPr>
            <a:normAutofit/>
          </a:bodyPr>
          <a:lstStyle/>
          <a:p>
            <a:pPr algn="just">
              <a:buNone/>
            </a:pPr>
            <a:r>
              <a:rPr lang="es-ES_tradnl" sz="3600" b="1" dirty="0">
                <a:solidFill>
                  <a:srgbClr val="FFFF00"/>
                </a:solidFill>
              </a:rPr>
              <a:t>-DESVENTAJAS O FALLAS DE LOS CENSOS</a:t>
            </a:r>
            <a:r>
              <a:rPr lang="es-ES_tradnl" sz="3600" b="1" dirty="0" smtClean="0">
                <a:solidFill>
                  <a:srgbClr val="FFFF00"/>
                </a:solidFill>
              </a:rPr>
              <a:t>:</a:t>
            </a:r>
            <a:endParaRPr lang="es-ES" sz="3600" dirty="0">
              <a:solidFill>
                <a:srgbClr val="FFFF00"/>
              </a:solidFill>
            </a:endParaRPr>
          </a:p>
          <a:p>
            <a:pPr algn="just">
              <a:buNone/>
            </a:pPr>
            <a:r>
              <a:rPr lang="es-ES_tradnl" sz="3600" b="1" dirty="0">
                <a:solidFill>
                  <a:srgbClr val="FFFF00"/>
                </a:solidFill>
              </a:rPr>
              <a:t>a) Errores de cobertura: </a:t>
            </a:r>
            <a:r>
              <a:rPr lang="es-ES_tradnl" sz="3600" dirty="0">
                <a:solidFill>
                  <a:srgbClr val="FFFF00"/>
                </a:solidFill>
              </a:rPr>
              <a:t>dados por omisión de personas y dificultades en la enumeración (personas enumeradas más de una vez). </a:t>
            </a:r>
            <a:endParaRPr lang="es-ES" sz="3600" dirty="0">
              <a:solidFill>
                <a:srgbClr val="FFFF00"/>
              </a:solidFill>
            </a:endParaRPr>
          </a:p>
          <a:p>
            <a:pPr algn="just">
              <a:buNone/>
            </a:pPr>
            <a:r>
              <a:rPr lang="es-ES_tradnl" sz="3600" b="1" dirty="0">
                <a:solidFill>
                  <a:srgbClr val="FFFF00"/>
                </a:solidFill>
              </a:rPr>
              <a:t>b) Errores de contenido: </a:t>
            </a:r>
            <a:r>
              <a:rPr lang="es-ES_tradnl" sz="3600" dirty="0">
                <a:solidFill>
                  <a:srgbClr val="FFFF00"/>
                </a:solidFill>
              </a:rPr>
              <a:t>cuando el declarante proporciona datos equivocados sobre le tema que se indaga o al anotar el enumerador incorrectamente la información</a:t>
            </a:r>
            <a:r>
              <a:rPr lang="es-ES_tradnl" sz="3600" dirty="0" smtClean="0">
                <a:solidFill>
                  <a:srgbClr val="FFFF00"/>
                </a:solidFill>
              </a:rPr>
              <a:t>.</a:t>
            </a:r>
            <a:endParaRPr lang="es-ES" sz="3600" dirty="0">
              <a:solidFill>
                <a:srgbClr val="FFFF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5626121"/>
          </a:xfrm>
        </p:spPr>
        <p:txBody>
          <a:bodyPr>
            <a:normAutofit/>
          </a:bodyPr>
          <a:lstStyle/>
          <a:p>
            <a:pPr marL="0" indent="0" algn="just">
              <a:buNone/>
            </a:pPr>
            <a:r>
              <a:rPr lang="es-ES_tradnl" sz="3600" b="1" dirty="0" smtClean="0">
                <a:solidFill>
                  <a:srgbClr val="FFFF00"/>
                </a:solidFill>
              </a:rPr>
              <a:t>El tipo más frecuente de error es la declaración de la edad. </a:t>
            </a:r>
          </a:p>
          <a:p>
            <a:pPr marL="0" indent="0" algn="just">
              <a:buNone/>
            </a:pPr>
            <a:r>
              <a:rPr lang="es-ES_tradnl" sz="3600" b="1" dirty="0" smtClean="0">
                <a:solidFill>
                  <a:srgbClr val="FFFF00"/>
                </a:solidFill>
              </a:rPr>
              <a:t>Y va unido a la preferencia por determinados dígitos que producen el redondeo de las cifras para que estas terminen en 0 o 5.</a:t>
            </a:r>
            <a:endParaRPr lang="es-ES" sz="3600" dirty="0" smtClean="0">
              <a:solidFill>
                <a:srgbClr val="FFFF00"/>
              </a:solidFill>
            </a:endParaRPr>
          </a:p>
          <a:p>
            <a:pPr marL="0" indent="0" algn="just">
              <a:buNone/>
            </a:pPr>
            <a:r>
              <a:rPr lang="es-ES_tradnl" sz="3600" u="sng" dirty="0" smtClean="0">
                <a:solidFill>
                  <a:srgbClr val="FFFF00"/>
                </a:solidFill>
              </a:rPr>
              <a:t>También es importante determinar el lugar de empadronamiento; residencia o estancia el día de la enumeración</a:t>
            </a:r>
            <a:r>
              <a:rPr lang="es-ES_tradnl" sz="3600" dirty="0" smtClean="0">
                <a:solidFill>
                  <a:srgbClr val="FFFF00"/>
                </a:solidFill>
              </a:rPr>
              <a:t>.</a:t>
            </a:r>
            <a:endParaRPr lang="es-ES" sz="3600" dirty="0" smtClean="0">
              <a:solidFill>
                <a:srgbClr val="FFFF00"/>
              </a:solidFill>
            </a:endParaRPr>
          </a:p>
          <a:p>
            <a:endParaRPr lang="es-ES" sz="3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88961"/>
            <a:ext cx="8229600" cy="5911873"/>
          </a:xfrm>
        </p:spPr>
        <p:txBody>
          <a:bodyPr>
            <a:normAutofit/>
          </a:bodyPr>
          <a:lstStyle/>
          <a:p>
            <a:pPr algn="ctr">
              <a:buNone/>
            </a:pPr>
            <a:r>
              <a:rPr lang="es-ES_tradnl" sz="3600" b="1" dirty="0" smtClean="0">
                <a:solidFill>
                  <a:srgbClr val="FFFF00"/>
                </a:solidFill>
              </a:rPr>
              <a:t>LAS ENCUESTAS DEMOGRÁFICAS</a:t>
            </a:r>
            <a:endParaRPr lang="es-ES" sz="3600" dirty="0" smtClean="0">
              <a:solidFill>
                <a:srgbClr val="FFFF00"/>
              </a:solidFill>
            </a:endParaRPr>
          </a:p>
          <a:p>
            <a:pPr marL="0" indent="0" algn="just">
              <a:buNone/>
            </a:pPr>
            <a:r>
              <a:rPr lang="es-ES_tradnl" sz="3600" dirty="0" smtClean="0">
                <a:solidFill>
                  <a:srgbClr val="FFFF00"/>
                </a:solidFill>
              </a:rPr>
              <a:t>La </a:t>
            </a:r>
            <a:r>
              <a:rPr lang="es-ES_tradnl" sz="3600" dirty="0">
                <a:solidFill>
                  <a:srgbClr val="FFFF00"/>
                </a:solidFill>
              </a:rPr>
              <a:t>boleta o cuestionario censal constituye el instrumento o la vía utilizada para la obtención de los datos. </a:t>
            </a:r>
            <a:endParaRPr lang="es-ES_tradnl" sz="3600" dirty="0" smtClean="0">
              <a:solidFill>
                <a:srgbClr val="FFFF00"/>
              </a:solidFill>
            </a:endParaRPr>
          </a:p>
          <a:p>
            <a:pPr marL="0" indent="0" algn="just">
              <a:buNone/>
            </a:pPr>
            <a:r>
              <a:rPr lang="es-ES_tradnl" sz="3600" dirty="0" smtClean="0">
                <a:solidFill>
                  <a:srgbClr val="FFFF00"/>
                </a:solidFill>
              </a:rPr>
              <a:t>La </a:t>
            </a:r>
            <a:r>
              <a:rPr lang="es-ES_tradnl" sz="3600" dirty="0">
                <a:solidFill>
                  <a:srgbClr val="FFFF00"/>
                </a:solidFill>
              </a:rPr>
              <a:t>misma debe confeccionarse en forma tal que facilite la labor de empadronamiento</a:t>
            </a:r>
            <a:r>
              <a:rPr lang="es-ES_tradnl" sz="3600" dirty="0" smtClean="0">
                <a:solidFill>
                  <a:srgbClr val="FFFF00"/>
                </a:solidFill>
              </a:rPr>
              <a:t>.</a:t>
            </a:r>
            <a:endParaRPr lang="es-ES" sz="3600" dirty="0">
              <a:solidFill>
                <a:srgbClr val="FFFF00"/>
              </a:solidFill>
            </a:endParaRPr>
          </a:p>
          <a:p>
            <a:pPr marL="0" indent="0" algn="just">
              <a:buNone/>
            </a:pPr>
            <a:r>
              <a:rPr lang="es-ES_tradnl" sz="3600" dirty="0">
                <a:solidFill>
                  <a:srgbClr val="FFFF00"/>
                </a:solidFill>
              </a:rPr>
              <a:t>Existen tres tipos de cuestionarios censales</a:t>
            </a:r>
            <a:r>
              <a:rPr lang="es-ES_tradnl" sz="3600" dirty="0" smtClean="0">
                <a:solidFill>
                  <a:srgbClr val="FFFF00"/>
                </a:solidFill>
              </a:rPr>
              <a:t>:</a:t>
            </a:r>
            <a:endParaRPr lang="es-ES" sz="3600" dirty="0">
              <a:solidFill>
                <a:srgbClr val="FFFF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5626121"/>
          </a:xfrm>
        </p:spPr>
        <p:txBody>
          <a:bodyPr>
            <a:normAutofit/>
          </a:bodyPr>
          <a:lstStyle/>
          <a:p>
            <a:pPr algn="just"/>
            <a:r>
              <a:rPr lang="es-ES" b="1" dirty="0" smtClean="0">
                <a:solidFill>
                  <a:srgbClr val="FFFF00"/>
                </a:solidFill>
              </a:rPr>
              <a:t>DE LA CLASE ANTERIOR:</a:t>
            </a:r>
          </a:p>
          <a:p>
            <a:pPr algn="just">
              <a:buFontTx/>
              <a:buChar char="-"/>
            </a:pPr>
            <a:r>
              <a:rPr lang="es-ES" b="1" dirty="0" smtClean="0">
                <a:solidFill>
                  <a:srgbClr val="FFFF00"/>
                </a:solidFill>
              </a:rPr>
              <a:t>Relatar la evolución </a:t>
            </a:r>
            <a:r>
              <a:rPr lang="es-ES" b="1" dirty="0">
                <a:solidFill>
                  <a:srgbClr val="FFFF00"/>
                </a:solidFill>
              </a:rPr>
              <a:t>histórica de la </a:t>
            </a:r>
            <a:r>
              <a:rPr lang="es-ES" b="1" dirty="0" smtClean="0">
                <a:solidFill>
                  <a:srgbClr val="FFFF00"/>
                </a:solidFill>
              </a:rPr>
              <a:t>Demografía.</a:t>
            </a:r>
          </a:p>
          <a:p>
            <a:pPr algn="just">
              <a:buFontTx/>
              <a:buChar char="-"/>
            </a:pPr>
            <a:r>
              <a:rPr lang="es-ES" b="1" dirty="0" smtClean="0">
                <a:solidFill>
                  <a:srgbClr val="FFFF00"/>
                </a:solidFill>
              </a:rPr>
              <a:t>¿A qué se denomina demografía? </a:t>
            </a:r>
            <a:endParaRPr lang="es-ES" b="1" dirty="0">
              <a:solidFill>
                <a:srgbClr val="FFFF00"/>
              </a:solidFill>
            </a:endParaRPr>
          </a:p>
          <a:p>
            <a:pPr algn="just">
              <a:buFontTx/>
              <a:buChar char="-"/>
            </a:pPr>
            <a:r>
              <a:rPr lang="es-ES" b="1" dirty="0" smtClean="0">
                <a:solidFill>
                  <a:srgbClr val="FFFF00"/>
                </a:solidFill>
              </a:rPr>
              <a:t>¿Cómo se relaciona la demografía con </a:t>
            </a:r>
            <a:r>
              <a:rPr lang="es-ES" b="1" dirty="0">
                <a:solidFill>
                  <a:srgbClr val="FFFF00"/>
                </a:solidFill>
              </a:rPr>
              <a:t>otras </a:t>
            </a:r>
            <a:r>
              <a:rPr lang="es-ES" b="1" dirty="0" smtClean="0">
                <a:solidFill>
                  <a:srgbClr val="FFFF00"/>
                </a:solidFill>
              </a:rPr>
              <a:t>ciencias</a:t>
            </a:r>
            <a:r>
              <a:rPr lang="es-ES" b="1" dirty="0">
                <a:solidFill>
                  <a:srgbClr val="FFFF00"/>
                </a:solidFill>
              </a:rPr>
              <a:t>?</a:t>
            </a:r>
            <a:endParaRPr lang="es-ES" b="1" dirty="0" smtClean="0">
              <a:solidFill>
                <a:srgbClr val="FFFF00"/>
              </a:solidFill>
            </a:endParaRPr>
          </a:p>
          <a:p>
            <a:pPr algn="just">
              <a:buFontTx/>
              <a:buChar char="-"/>
            </a:pPr>
            <a:r>
              <a:rPr lang="es-ES" b="1" dirty="0" smtClean="0">
                <a:solidFill>
                  <a:srgbClr val="FFFF00"/>
                </a:solidFill>
              </a:rPr>
              <a:t>Relatar acerca de desarrollo de la Demografía </a:t>
            </a:r>
            <a:r>
              <a:rPr lang="es-ES" b="1" dirty="0">
                <a:solidFill>
                  <a:srgbClr val="FFFF00"/>
                </a:solidFill>
              </a:rPr>
              <a:t>en Cuba.</a:t>
            </a:r>
          </a:p>
          <a:p>
            <a:pPr algn="just">
              <a:buNone/>
            </a:pPr>
            <a:endParaRPr lang="es-ES" b="1" dirty="0">
              <a:solidFill>
                <a:srgbClr val="FFFF00"/>
              </a:solidFill>
            </a:endParaRPr>
          </a:p>
          <a:p>
            <a:pPr algn="just"/>
            <a:endParaRPr lang="es-ES" b="1" dirty="0">
              <a:solidFill>
                <a:srgbClr val="FFFF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285728"/>
            <a:ext cx="8643998" cy="6286544"/>
          </a:xfrm>
        </p:spPr>
        <p:txBody>
          <a:bodyPr>
            <a:normAutofit/>
          </a:bodyPr>
          <a:lstStyle/>
          <a:p>
            <a:pPr lvl="0" algn="just"/>
            <a:r>
              <a:rPr lang="es-ES_tradnl" sz="3500" b="1" i="1" u="sng" dirty="0" smtClean="0">
                <a:solidFill>
                  <a:srgbClr val="FFFF00"/>
                </a:solidFill>
              </a:rPr>
              <a:t>Individual:</a:t>
            </a:r>
            <a:r>
              <a:rPr lang="es-ES_tradnl" sz="3500" b="1" i="1" dirty="0" smtClean="0">
                <a:solidFill>
                  <a:srgbClr val="FFFF00"/>
                </a:solidFill>
              </a:rPr>
              <a:t> </a:t>
            </a:r>
            <a:r>
              <a:rPr lang="es-ES_tradnl" sz="3500" dirty="0" smtClean="0">
                <a:solidFill>
                  <a:srgbClr val="FFFF00"/>
                </a:solidFill>
              </a:rPr>
              <a:t>para</a:t>
            </a:r>
            <a:r>
              <a:rPr lang="es-ES_tradnl" sz="3500" i="1" dirty="0" smtClean="0">
                <a:solidFill>
                  <a:srgbClr val="FFFF00"/>
                </a:solidFill>
              </a:rPr>
              <a:t> </a:t>
            </a:r>
            <a:r>
              <a:rPr lang="es-ES_tradnl" sz="3500" dirty="0" smtClean="0">
                <a:solidFill>
                  <a:srgbClr val="FFFF00"/>
                </a:solidFill>
              </a:rPr>
              <a:t>recoger datos acerca de una sola persona. Es el tipo de boleta asociada al a</a:t>
            </a:r>
            <a:r>
              <a:rPr lang="es-ES_tradnl" sz="3500" u="sng" dirty="0" smtClean="0">
                <a:solidFill>
                  <a:srgbClr val="FFFF00"/>
                </a:solidFill>
              </a:rPr>
              <a:t>uto-empadronamiento</a:t>
            </a:r>
            <a:r>
              <a:rPr lang="es-ES_tradnl" sz="3500" dirty="0" smtClean="0">
                <a:solidFill>
                  <a:srgbClr val="FFFF00"/>
                </a:solidFill>
              </a:rPr>
              <a:t>.</a:t>
            </a:r>
            <a:endParaRPr lang="es-ES" sz="3500" dirty="0" smtClean="0">
              <a:solidFill>
                <a:srgbClr val="FFFF00"/>
              </a:solidFill>
            </a:endParaRPr>
          </a:p>
          <a:p>
            <a:pPr lvl="0" algn="just"/>
            <a:r>
              <a:rPr lang="es-ES_tradnl" sz="3500" b="1" i="1" u="sng" dirty="0" smtClean="0">
                <a:solidFill>
                  <a:srgbClr val="FFFF00"/>
                </a:solidFill>
              </a:rPr>
              <a:t>Familiar</a:t>
            </a:r>
            <a:r>
              <a:rPr lang="es-ES_tradnl" sz="3500" i="1" dirty="0" smtClean="0">
                <a:solidFill>
                  <a:srgbClr val="FFFF00"/>
                </a:solidFill>
              </a:rPr>
              <a:t>:</a:t>
            </a:r>
            <a:r>
              <a:rPr lang="es-ES_tradnl" sz="3500" dirty="0" smtClean="0">
                <a:solidFill>
                  <a:srgbClr val="FFFF00"/>
                </a:solidFill>
              </a:rPr>
              <a:t> para reflejar datos sobre todos los miembros de un hogar censal. Suelen incluirse preguntas sobre la vivienda. Este cuestionario se utilizó en Cuba en el censo de 1970.</a:t>
            </a:r>
            <a:endParaRPr lang="es-ES" sz="3500" dirty="0" smtClean="0">
              <a:solidFill>
                <a:srgbClr val="FFFF00"/>
              </a:solidFill>
            </a:endParaRPr>
          </a:p>
          <a:p>
            <a:pPr lvl="0" algn="just"/>
            <a:r>
              <a:rPr lang="es-ES_tradnl" sz="3500" b="1" i="1" u="sng" dirty="0" smtClean="0">
                <a:solidFill>
                  <a:srgbClr val="FFFF00"/>
                </a:solidFill>
              </a:rPr>
              <a:t>Colectivo:</a:t>
            </a:r>
            <a:r>
              <a:rPr lang="es-ES_tradnl" sz="3500" b="1" i="1" dirty="0" smtClean="0">
                <a:solidFill>
                  <a:srgbClr val="FFFF00"/>
                </a:solidFill>
              </a:rPr>
              <a:t> </a:t>
            </a:r>
            <a:r>
              <a:rPr lang="es-ES_tradnl" sz="3500" dirty="0" smtClean="0">
                <a:solidFill>
                  <a:srgbClr val="FFFF00"/>
                </a:solidFill>
              </a:rPr>
              <a:t>permite en un solo cuestionario recoger datos sobre miembros y viviendas de varios hogares censales.</a:t>
            </a:r>
            <a:endParaRPr lang="es-ES" sz="3500" dirty="0" smtClean="0">
              <a:solidFill>
                <a:srgbClr val="FFFF00"/>
              </a:solidFill>
            </a:endParaRPr>
          </a:p>
          <a:p>
            <a:endParaRPr lang="es-ES" sz="35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71406" y="71414"/>
            <a:ext cx="9001156" cy="6286544"/>
          </a:xfrm>
        </p:spPr>
        <p:txBody>
          <a:bodyPr>
            <a:noAutofit/>
          </a:bodyPr>
          <a:lstStyle/>
          <a:p>
            <a:pPr marL="0" indent="0" algn="just">
              <a:buNone/>
            </a:pPr>
            <a:r>
              <a:rPr lang="es-ES_tradnl" sz="3100" dirty="0" smtClean="0">
                <a:solidFill>
                  <a:srgbClr val="FFFF00"/>
                </a:solidFill>
              </a:rPr>
              <a:t>Los </a:t>
            </a:r>
            <a:r>
              <a:rPr lang="es-ES_tradnl" sz="3100" b="1" u="sng" dirty="0">
                <a:solidFill>
                  <a:srgbClr val="FFFF00"/>
                </a:solidFill>
              </a:rPr>
              <a:t>temas o aspectos a investigar </a:t>
            </a:r>
            <a:r>
              <a:rPr lang="es-ES_tradnl" sz="3100" dirty="0" smtClean="0">
                <a:solidFill>
                  <a:srgbClr val="FFFF00"/>
                </a:solidFill>
              </a:rPr>
              <a:t>en los </a:t>
            </a:r>
            <a:r>
              <a:rPr lang="es-ES_tradnl" sz="3100" dirty="0">
                <a:solidFill>
                  <a:srgbClr val="FFFF00"/>
                </a:solidFill>
              </a:rPr>
              <a:t>cuestionarios censales dependen de las </a:t>
            </a:r>
            <a:r>
              <a:rPr lang="es-ES_tradnl" sz="3100" dirty="0" smtClean="0">
                <a:solidFill>
                  <a:srgbClr val="FFFF00"/>
                </a:solidFill>
              </a:rPr>
              <a:t>necesidades. </a:t>
            </a:r>
            <a:r>
              <a:rPr lang="es-ES_tradnl" sz="3100" dirty="0">
                <a:solidFill>
                  <a:srgbClr val="FFFF00"/>
                </a:solidFill>
              </a:rPr>
              <a:t>Entre otros:</a:t>
            </a:r>
            <a:endParaRPr lang="es-ES" sz="3100" dirty="0">
              <a:solidFill>
                <a:srgbClr val="FFFF00"/>
              </a:solidFill>
            </a:endParaRPr>
          </a:p>
          <a:p>
            <a:pPr lvl="0"/>
            <a:r>
              <a:rPr lang="es-ES_tradnl" sz="3100" dirty="0">
                <a:solidFill>
                  <a:srgbClr val="FFFF00"/>
                </a:solidFill>
              </a:rPr>
              <a:t>Aspectos de orden geográfico: lugar de presencia o de residencia en el momento de censo.</a:t>
            </a:r>
            <a:endParaRPr lang="es-ES" sz="3100" dirty="0">
              <a:solidFill>
                <a:srgbClr val="FFFF00"/>
              </a:solidFill>
            </a:endParaRPr>
          </a:p>
          <a:p>
            <a:pPr lvl="0"/>
            <a:r>
              <a:rPr lang="es-ES_tradnl" sz="3100" dirty="0">
                <a:solidFill>
                  <a:srgbClr val="FFFF00"/>
                </a:solidFill>
              </a:rPr>
              <a:t>Datos sobre el hogar y la familia.</a:t>
            </a:r>
            <a:endParaRPr lang="es-ES" sz="3100" dirty="0">
              <a:solidFill>
                <a:srgbClr val="FFFF00"/>
              </a:solidFill>
            </a:endParaRPr>
          </a:p>
          <a:p>
            <a:pPr lvl="0"/>
            <a:r>
              <a:rPr lang="es-ES_tradnl" sz="3100" dirty="0">
                <a:solidFill>
                  <a:srgbClr val="FFFF00"/>
                </a:solidFill>
              </a:rPr>
              <a:t>Características personales; edad, sexo, lugar de nacimiento, estado civil, etc.</a:t>
            </a:r>
            <a:endParaRPr lang="es-ES" sz="3100" dirty="0">
              <a:solidFill>
                <a:srgbClr val="FFFF00"/>
              </a:solidFill>
            </a:endParaRPr>
          </a:p>
          <a:p>
            <a:pPr lvl="0"/>
            <a:r>
              <a:rPr lang="es-ES_tradnl" sz="3100" dirty="0">
                <a:solidFill>
                  <a:srgbClr val="FFFF00"/>
                </a:solidFill>
              </a:rPr>
              <a:t>Características económicas, dado por la situación económica, tipo de ocupación, rama de actividad económica, etc.</a:t>
            </a:r>
            <a:endParaRPr lang="es-ES" sz="3100" dirty="0">
              <a:solidFill>
                <a:srgbClr val="FFFF00"/>
              </a:solidFill>
            </a:endParaRPr>
          </a:p>
          <a:p>
            <a:pPr lvl="0"/>
            <a:r>
              <a:rPr lang="es-ES_tradnl" sz="3100" dirty="0">
                <a:solidFill>
                  <a:srgbClr val="FFFF00"/>
                </a:solidFill>
              </a:rPr>
              <a:t>Características educacionales y culturales.</a:t>
            </a:r>
            <a:endParaRPr lang="es-ES" sz="3100" dirty="0">
              <a:solidFill>
                <a:srgbClr val="FFFF00"/>
              </a:solidFill>
            </a:endParaRPr>
          </a:p>
          <a:p>
            <a:pPr lvl="0"/>
            <a:r>
              <a:rPr lang="es-ES_tradnl" sz="3100" dirty="0">
                <a:solidFill>
                  <a:srgbClr val="FFFF00"/>
                </a:solidFill>
              </a:rPr>
              <a:t>Datos sobre fecundidad, </a:t>
            </a:r>
            <a:r>
              <a:rPr lang="es-ES_tradnl" sz="3100" dirty="0" smtClean="0">
                <a:solidFill>
                  <a:srgbClr val="FFFF00"/>
                </a:solidFill>
              </a:rPr>
              <a:t>etc.</a:t>
            </a:r>
            <a:endParaRPr lang="es-ES" sz="3100" dirty="0" smtClean="0">
              <a:solidFill>
                <a:srgbClr val="FFFF00"/>
              </a:solidFill>
            </a:endParaRPr>
          </a:p>
          <a:p>
            <a:pPr lvl="0"/>
            <a:endParaRPr lang="es-ES" sz="3100" dirty="0">
              <a:solidFill>
                <a:srgbClr val="FFFF00"/>
              </a:solidFill>
            </a:endParaRPr>
          </a:p>
          <a:p>
            <a:endParaRPr lang="es-ES" sz="3100" dirty="0">
              <a:solidFill>
                <a:srgbClr val="FFFF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a:xfrm>
            <a:off x="457200" y="1142984"/>
            <a:ext cx="8229600" cy="4525963"/>
          </a:xfrm>
        </p:spPr>
        <p:txBody>
          <a:bodyPr>
            <a:normAutofit/>
          </a:bodyPr>
          <a:lstStyle/>
          <a:p>
            <a:pPr>
              <a:buNone/>
            </a:pPr>
            <a:r>
              <a:rPr lang="es-ES_tradnl" sz="3600" dirty="0" smtClean="0">
                <a:solidFill>
                  <a:srgbClr val="FFFF00"/>
                </a:solidFill>
              </a:rPr>
              <a:t>Entre las encuestas demográficas deben citarse:</a:t>
            </a:r>
            <a:endParaRPr lang="es-ES" sz="3600" dirty="0" smtClean="0">
              <a:solidFill>
                <a:srgbClr val="FFFF00"/>
              </a:solidFill>
            </a:endParaRPr>
          </a:p>
          <a:p>
            <a:pPr lvl="0"/>
            <a:r>
              <a:rPr lang="es-ES_tradnl" sz="3600" dirty="0" smtClean="0">
                <a:solidFill>
                  <a:srgbClr val="FFFF00"/>
                </a:solidFill>
              </a:rPr>
              <a:t>Las relacionadas con los censos.</a:t>
            </a:r>
            <a:endParaRPr lang="es-ES" sz="3600" dirty="0" smtClean="0">
              <a:solidFill>
                <a:srgbClr val="FFFF00"/>
              </a:solidFill>
            </a:endParaRPr>
          </a:p>
          <a:p>
            <a:pPr lvl="0"/>
            <a:r>
              <a:rPr lang="es-ES_tradnl" sz="3600" dirty="0" smtClean="0">
                <a:solidFill>
                  <a:srgbClr val="FFFF00"/>
                </a:solidFill>
              </a:rPr>
              <a:t>Las que suplen información incompleta o inexistente en las estadísticas vitales.</a:t>
            </a:r>
            <a:endParaRPr lang="es-ES" sz="3600" dirty="0" smtClean="0">
              <a:solidFill>
                <a:srgbClr val="FFFF00"/>
              </a:solidFill>
            </a:endParaRPr>
          </a:p>
          <a:p>
            <a:pPr lvl="0"/>
            <a:r>
              <a:rPr lang="es-ES_tradnl" sz="3600" dirty="0" smtClean="0">
                <a:solidFill>
                  <a:srgbClr val="FFFF00"/>
                </a:solidFill>
              </a:rPr>
              <a:t>Las que amplían información.</a:t>
            </a:r>
            <a:endParaRPr lang="es-ES" sz="3600" dirty="0" smtClean="0">
              <a:solidFill>
                <a:srgbClr val="FFFF00"/>
              </a:solidFill>
            </a:endParaRPr>
          </a:p>
          <a:p>
            <a:endParaRPr lang="es-ES" sz="3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57166"/>
            <a:ext cx="8229600" cy="5768997"/>
          </a:xfrm>
        </p:spPr>
        <p:txBody>
          <a:bodyPr>
            <a:normAutofit lnSpcReduction="10000"/>
          </a:bodyPr>
          <a:lstStyle/>
          <a:p>
            <a:pPr algn="just">
              <a:buNone/>
            </a:pPr>
            <a:r>
              <a:rPr lang="es-ES_tradnl" sz="3600" b="1" dirty="0">
                <a:solidFill>
                  <a:srgbClr val="FFFF00"/>
                </a:solidFill>
              </a:rPr>
              <a:t>- LAS ENCUESTAS POR MUESTREO. </a:t>
            </a:r>
            <a:r>
              <a:rPr lang="es-ES_tradnl" sz="3600" b="1" dirty="0" smtClean="0">
                <a:solidFill>
                  <a:srgbClr val="FFFF00"/>
                </a:solidFill>
              </a:rPr>
              <a:t>DEFINICIÓN</a:t>
            </a:r>
            <a:endParaRPr lang="es-ES" sz="3600" dirty="0">
              <a:solidFill>
                <a:srgbClr val="FFFF00"/>
              </a:solidFill>
            </a:endParaRPr>
          </a:p>
          <a:p>
            <a:pPr marL="0" indent="0" algn="just">
              <a:buNone/>
            </a:pPr>
            <a:r>
              <a:rPr lang="es-ES_tradnl" sz="3600" dirty="0">
                <a:solidFill>
                  <a:srgbClr val="FFFF00"/>
                </a:solidFill>
              </a:rPr>
              <a:t>Es una técnica reciente. </a:t>
            </a:r>
            <a:r>
              <a:rPr lang="es-ES_tradnl" sz="3600" dirty="0" smtClean="0">
                <a:solidFill>
                  <a:srgbClr val="FFFF00"/>
                </a:solidFill>
              </a:rPr>
              <a:t>Se trata </a:t>
            </a:r>
            <a:r>
              <a:rPr lang="es-ES_tradnl" sz="3600" dirty="0">
                <a:solidFill>
                  <a:srgbClr val="FFFF00"/>
                </a:solidFill>
              </a:rPr>
              <a:t>de obtener determinada información en una parte de la población posible de considerar como concerniente al total. </a:t>
            </a:r>
            <a:endParaRPr lang="es-ES_tradnl" sz="3600" dirty="0" smtClean="0">
              <a:solidFill>
                <a:srgbClr val="FFFF00"/>
              </a:solidFill>
            </a:endParaRPr>
          </a:p>
          <a:p>
            <a:pPr marL="0" indent="0" algn="just">
              <a:buNone/>
            </a:pPr>
            <a:r>
              <a:rPr lang="es-ES_tradnl" sz="3600" dirty="0" smtClean="0">
                <a:solidFill>
                  <a:srgbClr val="FFFF00"/>
                </a:solidFill>
              </a:rPr>
              <a:t>Para </a:t>
            </a:r>
            <a:r>
              <a:rPr lang="es-ES_tradnl" sz="3600" dirty="0">
                <a:solidFill>
                  <a:srgbClr val="FFFF00"/>
                </a:solidFill>
              </a:rPr>
              <a:t>la misma se utilizan procedimientos análogos al censo en lo referente a labores de pre-empadronamiento, empadronamiento y post-empadronamiento</a:t>
            </a:r>
            <a:r>
              <a:rPr lang="es-ES_tradnl" sz="3600" dirty="0" smtClean="0">
                <a:solidFill>
                  <a:srgbClr val="FFFF00"/>
                </a:solidFill>
              </a:rPr>
              <a:t>.</a:t>
            </a:r>
            <a:endParaRPr lang="es-ES" sz="3600" dirty="0">
              <a:solidFill>
                <a:srgbClr val="FFFF00"/>
              </a:solidFill>
            </a:endParaRPr>
          </a:p>
          <a:p>
            <a:pPr algn="just"/>
            <a:endParaRPr lang="es-ES" sz="3600" dirty="0">
              <a:solidFill>
                <a:srgbClr val="FFFF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28604"/>
            <a:ext cx="8229600" cy="6215106"/>
          </a:xfrm>
        </p:spPr>
        <p:txBody>
          <a:bodyPr>
            <a:normAutofit/>
          </a:bodyPr>
          <a:lstStyle/>
          <a:p>
            <a:pPr marL="0" indent="0" algn="just">
              <a:buNone/>
            </a:pPr>
            <a:r>
              <a:rPr lang="es-ES_tradnl" sz="3600" dirty="0" smtClean="0">
                <a:solidFill>
                  <a:srgbClr val="FFFF00"/>
                </a:solidFill>
              </a:rPr>
              <a:t>La encuesta y el censo no constituyen procedimientos excluyentes de toma de información  demográfica, siendo esta frecuentemente utilizable como complemento de aquel.</a:t>
            </a:r>
            <a:endParaRPr lang="es-ES" sz="3600" dirty="0" smtClean="0">
              <a:solidFill>
                <a:srgbClr val="FFFF00"/>
              </a:solidFill>
            </a:endParaRPr>
          </a:p>
          <a:p>
            <a:pPr marL="0" indent="0" algn="just"/>
            <a:r>
              <a:rPr lang="es-ES_tradnl" sz="3600" dirty="0" smtClean="0">
                <a:solidFill>
                  <a:srgbClr val="FFFF00"/>
                </a:solidFill>
              </a:rPr>
              <a:t>Los censos de población constituyen el marco de referencia más apropiado para determinar el tamaño de la muestra correspondiente a las encuestas relacionadas con aspectos de la población.</a:t>
            </a:r>
            <a:endParaRPr lang="es-ES" sz="3600" dirty="0" smtClean="0">
              <a:solidFill>
                <a:srgbClr val="FFFF00"/>
              </a:solidFill>
            </a:endParaRPr>
          </a:p>
          <a:p>
            <a:endParaRPr lang="es-ES" sz="3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24"/>
            <a:ext cx="8715436" cy="6429420"/>
          </a:xfrm>
        </p:spPr>
        <p:txBody>
          <a:bodyPr>
            <a:noAutofit/>
          </a:bodyPr>
          <a:lstStyle/>
          <a:p>
            <a:pPr marL="0" indent="0" algn="just">
              <a:buNone/>
            </a:pPr>
            <a:r>
              <a:rPr lang="es-ES_tradnl" dirty="0">
                <a:solidFill>
                  <a:srgbClr val="FFFF00"/>
                </a:solidFill>
              </a:rPr>
              <a:t>En Demografía las </a:t>
            </a:r>
            <a:r>
              <a:rPr lang="es-ES_tradnl" b="1" dirty="0">
                <a:solidFill>
                  <a:srgbClr val="FFFF00"/>
                </a:solidFill>
              </a:rPr>
              <a:t>encuestas por muestreo</a:t>
            </a:r>
            <a:r>
              <a:rPr lang="es-ES_tradnl" dirty="0">
                <a:solidFill>
                  <a:srgbClr val="FFFF00"/>
                </a:solidFill>
              </a:rPr>
              <a:t> pueden emplearse:</a:t>
            </a:r>
            <a:endParaRPr lang="es-ES" dirty="0">
              <a:solidFill>
                <a:srgbClr val="FFFF00"/>
              </a:solidFill>
            </a:endParaRPr>
          </a:p>
          <a:p>
            <a:pPr algn="just">
              <a:buNone/>
            </a:pPr>
            <a:r>
              <a:rPr lang="es-ES_tradnl" dirty="0">
                <a:solidFill>
                  <a:srgbClr val="FFFF00"/>
                </a:solidFill>
              </a:rPr>
              <a:t>- </a:t>
            </a:r>
            <a:r>
              <a:rPr lang="es-ES_tradnl" i="1" dirty="0">
                <a:solidFill>
                  <a:srgbClr val="FFFF00"/>
                </a:solidFill>
              </a:rPr>
              <a:t>como parte integrante de un censo de población.</a:t>
            </a:r>
            <a:endParaRPr lang="es-ES" dirty="0">
              <a:solidFill>
                <a:srgbClr val="FFFF00"/>
              </a:solidFill>
            </a:endParaRPr>
          </a:p>
          <a:p>
            <a:pPr algn="just">
              <a:buNone/>
            </a:pPr>
            <a:r>
              <a:rPr lang="es-ES_tradnl" i="1" dirty="0" smtClean="0">
                <a:solidFill>
                  <a:srgbClr val="FFFF00"/>
                </a:solidFill>
              </a:rPr>
              <a:t>-cuando </a:t>
            </a:r>
            <a:r>
              <a:rPr lang="es-ES_tradnl" i="1" dirty="0">
                <a:solidFill>
                  <a:srgbClr val="FFFF00"/>
                </a:solidFill>
              </a:rPr>
              <a:t>no es posible realizar un censo de población</a:t>
            </a:r>
            <a:r>
              <a:rPr lang="es-ES_tradnl" i="1" dirty="0" smtClean="0">
                <a:solidFill>
                  <a:srgbClr val="FFFF00"/>
                </a:solidFill>
              </a:rPr>
              <a:t>.</a:t>
            </a:r>
            <a:endParaRPr lang="es-ES" dirty="0">
              <a:solidFill>
                <a:srgbClr val="FFFF00"/>
              </a:solidFill>
            </a:endParaRPr>
          </a:p>
          <a:p>
            <a:pPr algn="just">
              <a:buNone/>
            </a:pPr>
            <a:r>
              <a:rPr lang="es-ES_tradnl" dirty="0">
                <a:solidFill>
                  <a:srgbClr val="FFFF00"/>
                </a:solidFill>
              </a:rPr>
              <a:t>El muestreo puede usarse en:</a:t>
            </a:r>
            <a:endParaRPr lang="es-ES" dirty="0">
              <a:solidFill>
                <a:srgbClr val="FFFF00"/>
              </a:solidFill>
            </a:endParaRPr>
          </a:p>
          <a:p>
            <a:pPr algn="just">
              <a:buNone/>
            </a:pPr>
            <a:r>
              <a:rPr lang="es-ES_tradnl" dirty="0" smtClean="0">
                <a:solidFill>
                  <a:srgbClr val="FFFF00"/>
                </a:solidFill>
              </a:rPr>
              <a:t>- </a:t>
            </a:r>
            <a:r>
              <a:rPr lang="es-ES_tradnl" i="1" dirty="0">
                <a:solidFill>
                  <a:srgbClr val="FFFF00"/>
                </a:solidFill>
              </a:rPr>
              <a:t>Ensayo de los métodos censales.</a:t>
            </a:r>
            <a:endParaRPr lang="es-ES" dirty="0">
              <a:solidFill>
                <a:srgbClr val="FFFF00"/>
              </a:solidFill>
            </a:endParaRPr>
          </a:p>
          <a:p>
            <a:pPr algn="just">
              <a:buNone/>
            </a:pPr>
            <a:r>
              <a:rPr lang="es-ES_tradnl" i="1" dirty="0" smtClean="0">
                <a:solidFill>
                  <a:srgbClr val="FFFF00"/>
                </a:solidFill>
              </a:rPr>
              <a:t>-Comprobaciones </a:t>
            </a:r>
            <a:r>
              <a:rPr lang="es-ES_tradnl" i="1" dirty="0">
                <a:solidFill>
                  <a:srgbClr val="FFFF00"/>
                </a:solidFill>
              </a:rPr>
              <a:t>posteriores al empadronamiento.</a:t>
            </a:r>
            <a:endParaRPr lang="es-ES" dirty="0">
              <a:solidFill>
                <a:srgbClr val="FFFF00"/>
              </a:solidFill>
            </a:endParaRPr>
          </a:p>
          <a:p>
            <a:pPr algn="just">
              <a:buNone/>
            </a:pPr>
            <a:r>
              <a:rPr lang="es-ES_tradnl" i="1" dirty="0">
                <a:solidFill>
                  <a:srgbClr val="FFFF00"/>
                </a:solidFill>
              </a:rPr>
              <a:t>- Evaluación de la calidad de la elaboración o procesamiento de datos.</a:t>
            </a:r>
            <a:endParaRPr lang="es-ES" dirty="0">
              <a:solidFill>
                <a:srgbClr val="FFFF00"/>
              </a:solidFill>
            </a:endParaRPr>
          </a:p>
          <a:p>
            <a:pPr algn="just">
              <a:buNone/>
            </a:pPr>
            <a:r>
              <a:rPr lang="es-ES_tradnl" i="1" dirty="0" smtClean="0">
                <a:solidFill>
                  <a:srgbClr val="FFFF00"/>
                </a:solidFill>
              </a:rPr>
              <a:t>- </a:t>
            </a:r>
            <a:r>
              <a:rPr lang="es-ES_tradnl" i="1" dirty="0">
                <a:solidFill>
                  <a:srgbClr val="FFFF00"/>
                </a:solidFill>
              </a:rPr>
              <a:t>En la tabulación de los resultados preliminares, etc</a:t>
            </a:r>
            <a:r>
              <a:rPr lang="es-ES_tradnl" i="1" dirty="0" smtClean="0">
                <a:solidFill>
                  <a:srgbClr val="FFFF00"/>
                </a:solidFill>
              </a:rPr>
              <a:t>.</a:t>
            </a:r>
            <a:endParaRPr lang="es-ES" dirty="0">
              <a:solidFill>
                <a:srgbClr val="FFFF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142984"/>
            <a:ext cx="8229600" cy="4983179"/>
          </a:xfrm>
        </p:spPr>
        <p:txBody>
          <a:bodyPr>
            <a:normAutofit/>
          </a:bodyPr>
          <a:lstStyle/>
          <a:p>
            <a:pPr algn="just"/>
            <a:r>
              <a:rPr lang="es-ES_tradnl" sz="3600" dirty="0" smtClean="0">
                <a:solidFill>
                  <a:srgbClr val="FFFF00"/>
                </a:solidFill>
              </a:rPr>
              <a:t>En ocasiones se utiliza esta técnica dentro del mismo cuestionario censal para obtener información acerca de algún tópico específico no primordial, cuya indagación al total de la población encarecería notablemente la operación censal.</a:t>
            </a:r>
            <a:endParaRPr lang="es-ES" sz="3600" dirty="0" smtClean="0">
              <a:solidFill>
                <a:srgbClr val="FFFF00"/>
              </a:solidFill>
            </a:endParaRPr>
          </a:p>
          <a:p>
            <a:endParaRPr lang="es-ES" sz="36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57166"/>
            <a:ext cx="8229600" cy="6286544"/>
          </a:xfrm>
        </p:spPr>
        <p:txBody>
          <a:bodyPr>
            <a:normAutofit fontScale="92500" lnSpcReduction="20000"/>
          </a:bodyPr>
          <a:lstStyle/>
          <a:p>
            <a:pPr marL="0" indent="0" algn="just">
              <a:buNone/>
            </a:pPr>
            <a:r>
              <a:rPr lang="es-ES_tradnl" b="1" dirty="0">
                <a:solidFill>
                  <a:srgbClr val="FFFF00"/>
                </a:solidFill>
              </a:rPr>
              <a:t>Cuando se desea investigar el comportamiento de la población con relación a una característica determinada se recurre a la encuesta por muestreo, en lugar de realizar un censo</a:t>
            </a:r>
            <a:r>
              <a:rPr lang="es-ES_tradnl" b="1" dirty="0" smtClean="0">
                <a:solidFill>
                  <a:srgbClr val="FFFF00"/>
                </a:solidFill>
              </a:rPr>
              <a:t>.</a:t>
            </a:r>
            <a:endParaRPr lang="es-ES" dirty="0">
              <a:solidFill>
                <a:srgbClr val="FFFF00"/>
              </a:solidFill>
            </a:endParaRPr>
          </a:p>
          <a:p>
            <a:pPr algn="just">
              <a:buNone/>
            </a:pPr>
            <a:r>
              <a:rPr lang="es-ES_tradnl" dirty="0">
                <a:solidFill>
                  <a:srgbClr val="FFFF00"/>
                </a:solidFill>
              </a:rPr>
              <a:t>Como </a:t>
            </a:r>
            <a:r>
              <a:rPr lang="es-ES_tradnl" b="1" u="sng" dirty="0">
                <a:solidFill>
                  <a:srgbClr val="FFFF00"/>
                </a:solidFill>
              </a:rPr>
              <a:t>ventajas</a:t>
            </a:r>
            <a:r>
              <a:rPr lang="es-ES_tradnl" dirty="0">
                <a:solidFill>
                  <a:srgbClr val="FFFF00"/>
                </a:solidFill>
              </a:rPr>
              <a:t> del empleo de las encuestas pueden mencionarse:</a:t>
            </a:r>
            <a:endParaRPr lang="es-ES" dirty="0">
              <a:solidFill>
                <a:srgbClr val="FFFF00"/>
              </a:solidFill>
            </a:endParaRPr>
          </a:p>
          <a:p>
            <a:pPr lvl="0" algn="just"/>
            <a:r>
              <a:rPr lang="es-ES_tradnl" dirty="0" smtClean="0">
                <a:solidFill>
                  <a:srgbClr val="FFFF00"/>
                </a:solidFill>
              </a:rPr>
              <a:t>Su empleo resulta </a:t>
            </a:r>
            <a:r>
              <a:rPr lang="es-ES_tradnl" dirty="0">
                <a:solidFill>
                  <a:srgbClr val="FFFF00"/>
                </a:solidFill>
              </a:rPr>
              <a:t>menos </a:t>
            </a:r>
            <a:r>
              <a:rPr lang="es-ES_tradnl" dirty="0" smtClean="0">
                <a:solidFill>
                  <a:srgbClr val="FFFF00"/>
                </a:solidFill>
              </a:rPr>
              <a:t>costosa </a:t>
            </a:r>
            <a:r>
              <a:rPr lang="es-ES_tradnl" dirty="0">
                <a:solidFill>
                  <a:srgbClr val="FFFF00"/>
                </a:solidFill>
              </a:rPr>
              <a:t>que el censo, </a:t>
            </a:r>
            <a:endParaRPr lang="es-ES" dirty="0">
              <a:solidFill>
                <a:srgbClr val="FFFF00"/>
              </a:solidFill>
            </a:endParaRPr>
          </a:p>
          <a:p>
            <a:pPr lvl="0" algn="just"/>
            <a:r>
              <a:rPr lang="es-ES_tradnl" dirty="0" smtClean="0">
                <a:solidFill>
                  <a:srgbClr val="FFFF00"/>
                </a:solidFill>
              </a:rPr>
              <a:t>Permite </a:t>
            </a:r>
            <a:r>
              <a:rPr lang="es-ES_tradnl" dirty="0">
                <a:solidFill>
                  <a:srgbClr val="FFFF00"/>
                </a:solidFill>
              </a:rPr>
              <a:t>el empleo de menor cantidad de personal, </a:t>
            </a:r>
            <a:r>
              <a:rPr lang="es-ES_tradnl" dirty="0" smtClean="0">
                <a:solidFill>
                  <a:srgbClr val="FFFF00"/>
                </a:solidFill>
              </a:rPr>
              <a:t>y por ello mejor </a:t>
            </a:r>
            <a:r>
              <a:rPr lang="es-ES_tradnl" dirty="0">
                <a:solidFill>
                  <a:srgbClr val="FFFF00"/>
                </a:solidFill>
              </a:rPr>
              <a:t>preparación del mismo en relación con la tarea a realizar, </a:t>
            </a:r>
            <a:endParaRPr lang="es-ES" dirty="0">
              <a:solidFill>
                <a:srgbClr val="FFFF00"/>
              </a:solidFill>
            </a:endParaRPr>
          </a:p>
          <a:p>
            <a:pPr lvl="0" algn="just"/>
            <a:r>
              <a:rPr lang="es-ES_tradnl" dirty="0">
                <a:solidFill>
                  <a:srgbClr val="FFFF00"/>
                </a:solidFill>
              </a:rPr>
              <a:t>Por eso existe una mejora de la calidad de la información obtenida. </a:t>
            </a:r>
            <a:endParaRPr lang="es-ES" dirty="0">
              <a:solidFill>
                <a:srgbClr val="FFFF00"/>
              </a:solidFill>
            </a:endParaRPr>
          </a:p>
          <a:p>
            <a:pPr lvl="0" algn="just"/>
            <a:r>
              <a:rPr lang="es-ES_tradnl" dirty="0" smtClean="0">
                <a:solidFill>
                  <a:srgbClr val="FFFF00"/>
                </a:solidFill>
              </a:rPr>
              <a:t>Reduce </a:t>
            </a:r>
            <a:r>
              <a:rPr lang="es-ES_tradnl" dirty="0">
                <a:solidFill>
                  <a:srgbClr val="FFFF00"/>
                </a:solidFill>
              </a:rPr>
              <a:t>considerablemente el tiempo que media entre la realización de la encuesta y la publicación de los resultados</a:t>
            </a:r>
            <a:r>
              <a:rPr lang="es-ES_tradnl" dirty="0" smtClean="0">
                <a:solidFill>
                  <a:srgbClr val="FFFF00"/>
                </a:solidFill>
              </a:rPr>
              <a:t>.</a:t>
            </a:r>
            <a:endParaRPr lang="es-ES" dirty="0">
              <a:solidFill>
                <a:srgbClr val="FFFF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14356"/>
            <a:ext cx="8229600" cy="5411807"/>
          </a:xfrm>
        </p:spPr>
        <p:txBody>
          <a:bodyPr/>
          <a:lstStyle/>
          <a:p>
            <a:pPr algn="just">
              <a:buNone/>
            </a:pPr>
            <a:r>
              <a:rPr lang="es-ES_tradnl" b="1" dirty="0" smtClean="0">
                <a:solidFill>
                  <a:srgbClr val="FFFF00"/>
                </a:solidFill>
              </a:rPr>
              <a:t>Limitaciones:</a:t>
            </a:r>
            <a:endParaRPr lang="es-ES" dirty="0" smtClean="0">
              <a:solidFill>
                <a:srgbClr val="FFFF00"/>
              </a:solidFill>
            </a:endParaRPr>
          </a:p>
          <a:p>
            <a:pPr algn="just">
              <a:buNone/>
            </a:pPr>
            <a:r>
              <a:rPr lang="es-ES_tradnl" dirty="0" smtClean="0">
                <a:solidFill>
                  <a:srgbClr val="FFFF00"/>
                </a:solidFill>
              </a:rPr>
              <a:t>- Poca aplicabilidad a poblaciones pequeñas.</a:t>
            </a:r>
            <a:endParaRPr lang="es-ES" dirty="0" smtClean="0">
              <a:solidFill>
                <a:srgbClr val="FFFF00"/>
              </a:solidFill>
            </a:endParaRPr>
          </a:p>
          <a:p>
            <a:pPr algn="just">
              <a:buNone/>
            </a:pPr>
            <a:r>
              <a:rPr lang="es-ES_tradnl" dirty="0" smtClean="0">
                <a:solidFill>
                  <a:srgbClr val="FFFF00"/>
                </a:solidFill>
              </a:rPr>
              <a:t>- Restricciones en cruces de variables </a:t>
            </a:r>
            <a:endParaRPr lang="es-ES" dirty="0" smtClean="0">
              <a:solidFill>
                <a:srgbClr val="FFFF00"/>
              </a:solidFill>
            </a:endParaRPr>
          </a:p>
          <a:p>
            <a:pPr algn="just">
              <a:buFontTx/>
              <a:buChar char="-"/>
            </a:pPr>
            <a:r>
              <a:rPr lang="es-ES_tradnl" dirty="0" smtClean="0">
                <a:solidFill>
                  <a:srgbClr val="FFFF00"/>
                </a:solidFill>
              </a:rPr>
              <a:t>Posibles errores de muestreo. </a:t>
            </a:r>
          </a:p>
          <a:p>
            <a:pPr algn="just">
              <a:buNone/>
            </a:pPr>
            <a:endParaRPr lang="es-ES" dirty="0" smtClean="0">
              <a:solidFill>
                <a:srgbClr val="FFFF00"/>
              </a:solidFill>
            </a:endParaRPr>
          </a:p>
          <a:p>
            <a:pPr marL="0" indent="0" algn="just">
              <a:buNone/>
            </a:pPr>
            <a:r>
              <a:rPr lang="es-ES_tradnl" dirty="0" smtClean="0">
                <a:solidFill>
                  <a:srgbClr val="FFFF00"/>
                </a:solidFill>
              </a:rPr>
              <a:t>En Cuba cada día se emplean más las encuestas como medio de obtener información sobre determinados aspectos de la población.</a:t>
            </a:r>
            <a:endParaRPr lang="es-ES" dirty="0" smtClean="0">
              <a:solidFill>
                <a:srgbClr val="FFFF00"/>
              </a:solidFill>
            </a:endParaRPr>
          </a:p>
          <a:p>
            <a:endParaRPr lang="es-E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28604"/>
            <a:ext cx="8229600" cy="5697559"/>
          </a:xfrm>
        </p:spPr>
        <p:txBody>
          <a:bodyPr>
            <a:noAutofit/>
          </a:bodyPr>
          <a:lstStyle/>
          <a:p>
            <a:pPr algn="just">
              <a:buNone/>
            </a:pPr>
            <a:r>
              <a:rPr lang="es-ES_tradnl" sz="3600" b="1" dirty="0" smtClean="0">
                <a:solidFill>
                  <a:srgbClr val="FFFF00"/>
                </a:solidFill>
              </a:rPr>
              <a:t>LOS </a:t>
            </a:r>
            <a:r>
              <a:rPr lang="es-ES_tradnl" sz="3600" b="1" dirty="0">
                <a:solidFill>
                  <a:srgbClr val="FFFF00"/>
                </a:solidFill>
              </a:rPr>
              <a:t>REGISTROS </a:t>
            </a:r>
            <a:r>
              <a:rPr lang="es-ES_tradnl" sz="3600" b="1" dirty="0" smtClean="0">
                <a:solidFill>
                  <a:srgbClr val="FFFF00"/>
                </a:solidFill>
              </a:rPr>
              <a:t>DEMOGRÁFICOS</a:t>
            </a:r>
          </a:p>
          <a:p>
            <a:pPr algn="just">
              <a:buNone/>
            </a:pPr>
            <a:endParaRPr lang="es-ES" sz="3600" dirty="0">
              <a:solidFill>
                <a:srgbClr val="FFFF00"/>
              </a:solidFill>
            </a:endParaRPr>
          </a:p>
          <a:p>
            <a:pPr marL="0" indent="0" algn="just">
              <a:buNone/>
            </a:pPr>
            <a:r>
              <a:rPr lang="es-ES_tradnl" sz="3600" dirty="0">
                <a:solidFill>
                  <a:srgbClr val="FFFF00"/>
                </a:solidFill>
              </a:rPr>
              <a:t>Los </a:t>
            </a:r>
            <a:r>
              <a:rPr lang="es-ES_tradnl" sz="3600" b="1" dirty="0" smtClean="0">
                <a:solidFill>
                  <a:srgbClr val="FFFF00"/>
                </a:solidFill>
              </a:rPr>
              <a:t>REGISTROS </a:t>
            </a:r>
            <a:r>
              <a:rPr lang="es-ES_tradnl" sz="3600" b="1" dirty="0">
                <a:solidFill>
                  <a:srgbClr val="FFFF00"/>
                </a:solidFill>
              </a:rPr>
              <a:t>DE HECHOS DEMOGRÁFICOS</a:t>
            </a:r>
            <a:r>
              <a:rPr lang="es-ES_tradnl" sz="3600" dirty="0">
                <a:solidFill>
                  <a:srgbClr val="FFFF00"/>
                </a:solidFill>
              </a:rPr>
              <a:t> controlan los sucesos o hechos ocurridos a la población o a un segmento de ella a medida que se producen en el tiempo y en el espacio. Constituyen, por su variedad, una fuente de información valiosísima como base de los estudios demográficos</a:t>
            </a:r>
            <a:r>
              <a:rPr lang="es-ES_tradnl" sz="3600" dirty="0" smtClean="0">
                <a:solidFill>
                  <a:srgbClr val="FFFF00"/>
                </a:solidFill>
              </a:rPr>
              <a:t>.</a:t>
            </a:r>
            <a:endParaRPr lang="es-ES" sz="3600" dirty="0">
              <a:solidFill>
                <a:srgbClr val="FFFF00"/>
              </a:solidFill>
            </a:endParaRPr>
          </a:p>
          <a:p>
            <a:pPr algn="just"/>
            <a:endParaRPr lang="es-ES" sz="3600" dirty="0">
              <a:solidFill>
                <a:srgbClr val="FFFF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b="1" dirty="0" smtClean="0">
                <a:solidFill>
                  <a:srgbClr val="FFFF00"/>
                </a:solidFill>
              </a:rPr>
              <a:t>Conversar acerca de la estructura y movilidad de la población en Cuba actualmente.</a:t>
            </a:r>
            <a:endParaRPr lang="es-ES" b="1" dirty="0">
              <a:solidFill>
                <a:srgbClr val="FFFF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a:bodyPr>
          <a:lstStyle/>
          <a:p>
            <a:pPr algn="just">
              <a:buNone/>
            </a:pPr>
            <a:r>
              <a:rPr lang="es-ES_tradnl" sz="3600" dirty="0" smtClean="0">
                <a:solidFill>
                  <a:srgbClr val="FFFF00"/>
                </a:solidFill>
              </a:rPr>
              <a:t>Los </a:t>
            </a:r>
            <a:r>
              <a:rPr lang="es-ES_tradnl" sz="3600" b="1" dirty="0" smtClean="0">
                <a:solidFill>
                  <a:srgbClr val="FFFF00"/>
                </a:solidFill>
              </a:rPr>
              <a:t>Registros Demográficos</a:t>
            </a:r>
            <a:r>
              <a:rPr lang="es-ES_tradnl" sz="3600" dirty="0" smtClean="0">
                <a:solidFill>
                  <a:srgbClr val="FFFF00"/>
                </a:solidFill>
              </a:rPr>
              <a:t> pueden ser </a:t>
            </a:r>
            <a:r>
              <a:rPr lang="es-ES_tradnl" sz="3600" b="1" dirty="0" smtClean="0">
                <a:solidFill>
                  <a:srgbClr val="FFFF00"/>
                </a:solidFill>
              </a:rPr>
              <a:t>clasificados así:</a:t>
            </a:r>
            <a:endParaRPr lang="es-ES" sz="3600" dirty="0" smtClean="0">
              <a:solidFill>
                <a:srgbClr val="FFFF00"/>
              </a:solidFill>
            </a:endParaRPr>
          </a:p>
          <a:p>
            <a:pPr lvl="0" algn="just"/>
            <a:r>
              <a:rPr lang="es-ES_tradnl" sz="3600" dirty="0" smtClean="0">
                <a:solidFill>
                  <a:srgbClr val="FFFF00"/>
                </a:solidFill>
              </a:rPr>
              <a:t>Las Estadísticas Vitales.</a:t>
            </a:r>
            <a:endParaRPr lang="es-ES" sz="3600" dirty="0" smtClean="0">
              <a:solidFill>
                <a:srgbClr val="FFFF00"/>
              </a:solidFill>
            </a:endParaRPr>
          </a:p>
          <a:p>
            <a:pPr lvl="0" algn="just"/>
            <a:r>
              <a:rPr lang="es-ES_tradnl" sz="3600" dirty="0" smtClean="0">
                <a:solidFill>
                  <a:srgbClr val="FFFF00"/>
                </a:solidFill>
              </a:rPr>
              <a:t>Estadísticas de Población.</a:t>
            </a:r>
            <a:endParaRPr lang="es-ES" sz="3600" dirty="0" smtClean="0">
              <a:solidFill>
                <a:srgbClr val="FFFF00"/>
              </a:solidFill>
            </a:endParaRPr>
          </a:p>
          <a:p>
            <a:pPr lvl="0" algn="just"/>
            <a:r>
              <a:rPr lang="es-ES_tradnl" sz="3600" dirty="0" smtClean="0">
                <a:solidFill>
                  <a:srgbClr val="FFFF00"/>
                </a:solidFill>
              </a:rPr>
              <a:t>Estadísticas de Migración</a:t>
            </a:r>
            <a:endParaRPr lang="es-ES" sz="3600" dirty="0" smtClean="0">
              <a:solidFill>
                <a:srgbClr val="FFFF00"/>
              </a:solidFill>
            </a:endParaRPr>
          </a:p>
          <a:p>
            <a:endParaRPr lang="es-ES" sz="3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8229600" cy="6357982"/>
          </a:xfrm>
        </p:spPr>
        <p:txBody>
          <a:bodyPr>
            <a:normAutofit/>
          </a:bodyPr>
          <a:lstStyle/>
          <a:p>
            <a:pPr>
              <a:buNone/>
            </a:pPr>
            <a:r>
              <a:rPr lang="es-ES_tradnl" b="1" dirty="0">
                <a:solidFill>
                  <a:srgbClr val="FFFF00"/>
                </a:solidFill>
              </a:rPr>
              <a:t>LAS ESTADÍSTICAS VITALES</a:t>
            </a:r>
            <a:r>
              <a:rPr lang="es-ES_tradnl" b="1" dirty="0" smtClean="0">
                <a:solidFill>
                  <a:srgbClr val="FFFF00"/>
                </a:solidFill>
              </a:rPr>
              <a:t>:</a:t>
            </a:r>
            <a:endParaRPr lang="es-ES" dirty="0">
              <a:solidFill>
                <a:srgbClr val="FFFF00"/>
              </a:solidFill>
            </a:endParaRPr>
          </a:p>
          <a:p>
            <a:pPr>
              <a:buNone/>
            </a:pPr>
            <a:r>
              <a:rPr lang="es-ES_tradnl" dirty="0">
                <a:solidFill>
                  <a:srgbClr val="FFFF00"/>
                </a:solidFill>
              </a:rPr>
              <a:t>Un </a:t>
            </a:r>
            <a:r>
              <a:rPr lang="es-ES_tradnl" b="1" dirty="0">
                <a:solidFill>
                  <a:srgbClr val="FFFF00"/>
                </a:solidFill>
              </a:rPr>
              <a:t>sistema de Estadísticas Vitales</a:t>
            </a:r>
            <a:r>
              <a:rPr lang="es-ES_tradnl" dirty="0">
                <a:solidFill>
                  <a:srgbClr val="FFFF00"/>
                </a:solidFill>
              </a:rPr>
              <a:t> se define como el proceso total de:</a:t>
            </a:r>
            <a:endParaRPr lang="es-ES" dirty="0">
              <a:solidFill>
                <a:srgbClr val="FFFF00"/>
              </a:solidFill>
            </a:endParaRPr>
          </a:p>
          <a:p>
            <a:pPr lvl="0"/>
            <a:r>
              <a:rPr lang="es-ES_tradnl" dirty="0">
                <a:solidFill>
                  <a:srgbClr val="FFFF00"/>
                </a:solidFill>
              </a:rPr>
              <a:t>Recogida de información, por registro, enumeración o estimación indirecta relativa a la frecuencia con que ocurren ciertos hechos vitales, así como a las características pertinentes a los hechos en sí, y de la persona o personas a que conciernen.</a:t>
            </a:r>
            <a:endParaRPr lang="es-ES" dirty="0">
              <a:solidFill>
                <a:srgbClr val="FFFF00"/>
              </a:solidFill>
            </a:endParaRPr>
          </a:p>
          <a:p>
            <a:pPr lvl="0"/>
            <a:r>
              <a:rPr lang="es-ES_tradnl" dirty="0">
                <a:solidFill>
                  <a:srgbClr val="FFFF00"/>
                </a:solidFill>
              </a:rPr>
              <a:t>Recogida, análisis, valoración, presentación y difusión de estos datos en forma estadística</a:t>
            </a:r>
            <a:r>
              <a:rPr lang="es-ES_tradnl" dirty="0" smtClean="0">
                <a:solidFill>
                  <a:srgbClr val="FFFF00"/>
                </a:solidFill>
              </a:rPr>
              <a:t>.</a:t>
            </a:r>
            <a:endParaRPr lang="es-ES" dirty="0">
              <a:solidFill>
                <a:srgbClr val="FFFF00"/>
              </a:solidFill>
            </a:endParaRPr>
          </a:p>
          <a:p>
            <a:endParaRPr lang="es-ES" dirty="0">
              <a:solidFill>
                <a:srgbClr val="FFFF00"/>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428604"/>
            <a:ext cx="8786874" cy="6000792"/>
          </a:xfrm>
        </p:spPr>
        <p:txBody>
          <a:bodyPr>
            <a:normAutofit fontScale="85000" lnSpcReduction="20000"/>
          </a:bodyPr>
          <a:lstStyle/>
          <a:p>
            <a:pPr algn="just"/>
            <a:r>
              <a:rPr lang="es-ES_tradnl" sz="3600" dirty="0" smtClean="0">
                <a:solidFill>
                  <a:srgbClr val="FFFF00"/>
                </a:solidFill>
              </a:rPr>
              <a:t>Los </a:t>
            </a:r>
            <a:r>
              <a:rPr lang="es-ES_tradnl" sz="3600" b="1" dirty="0" smtClean="0">
                <a:solidFill>
                  <a:srgbClr val="FFFF00"/>
                </a:solidFill>
              </a:rPr>
              <a:t>hechos vitales</a:t>
            </a:r>
            <a:r>
              <a:rPr lang="es-ES_tradnl" sz="3600" dirty="0" smtClean="0">
                <a:solidFill>
                  <a:srgbClr val="FFFF00"/>
                </a:solidFill>
              </a:rPr>
              <a:t> que deben recoger esas estadísticas son: </a:t>
            </a:r>
          </a:p>
          <a:p>
            <a:pPr algn="just">
              <a:buFontTx/>
              <a:buChar char="-"/>
            </a:pPr>
            <a:r>
              <a:rPr lang="es-ES_tradnl" sz="3600" i="1" u="sng" dirty="0" smtClean="0">
                <a:solidFill>
                  <a:srgbClr val="FFFF00"/>
                </a:solidFill>
              </a:rPr>
              <a:t>nacimientos vivos, </a:t>
            </a:r>
          </a:p>
          <a:p>
            <a:pPr algn="just">
              <a:buFontTx/>
              <a:buChar char="-"/>
            </a:pPr>
            <a:r>
              <a:rPr lang="es-ES_tradnl" sz="3600" i="1" u="sng" dirty="0" smtClean="0">
                <a:solidFill>
                  <a:srgbClr val="FFFF00"/>
                </a:solidFill>
              </a:rPr>
              <a:t>defunción fetal, </a:t>
            </a:r>
          </a:p>
          <a:p>
            <a:pPr algn="just">
              <a:buFontTx/>
              <a:buChar char="-"/>
            </a:pPr>
            <a:r>
              <a:rPr lang="es-ES_tradnl" sz="3600" i="1" u="sng" dirty="0" smtClean="0">
                <a:solidFill>
                  <a:srgbClr val="FFFF00"/>
                </a:solidFill>
              </a:rPr>
              <a:t>matrimonio, </a:t>
            </a:r>
          </a:p>
          <a:p>
            <a:pPr algn="just">
              <a:buFontTx/>
              <a:buChar char="-"/>
            </a:pPr>
            <a:r>
              <a:rPr lang="es-ES_tradnl" sz="3600" i="1" u="sng" dirty="0" smtClean="0">
                <a:solidFill>
                  <a:srgbClr val="FFFF00"/>
                </a:solidFill>
              </a:rPr>
              <a:t>divorcio, </a:t>
            </a:r>
          </a:p>
          <a:p>
            <a:pPr algn="just">
              <a:buFontTx/>
              <a:buChar char="-"/>
            </a:pPr>
            <a:r>
              <a:rPr lang="es-ES_tradnl" sz="3600" i="1" u="sng" dirty="0" smtClean="0">
                <a:solidFill>
                  <a:srgbClr val="FFFF00"/>
                </a:solidFill>
              </a:rPr>
              <a:t>anulación judicial, </a:t>
            </a:r>
          </a:p>
          <a:p>
            <a:pPr algn="just">
              <a:buFontTx/>
              <a:buChar char="-"/>
            </a:pPr>
            <a:r>
              <a:rPr lang="es-ES_tradnl" sz="3600" i="1" u="sng" dirty="0" smtClean="0">
                <a:solidFill>
                  <a:srgbClr val="FFFF00"/>
                </a:solidFill>
              </a:rPr>
              <a:t>adopción, </a:t>
            </a:r>
          </a:p>
          <a:p>
            <a:pPr algn="just">
              <a:buFontTx/>
              <a:buChar char="-"/>
            </a:pPr>
            <a:r>
              <a:rPr lang="es-ES_tradnl" sz="3600" i="1" u="sng" dirty="0" smtClean="0">
                <a:solidFill>
                  <a:srgbClr val="FFFF00"/>
                </a:solidFill>
              </a:rPr>
              <a:t>legitimación y </a:t>
            </a:r>
          </a:p>
          <a:p>
            <a:pPr algn="just">
              <a:buFontTx/>
              <a:buChar char="-"/>
            </a:pPr>
            <a:r>
              <a:rPr lang="es-ES_tradnl" sz="3600" i="1" u="sng" dirty="0" smtClean="0">
                <a:solidFill>
                  <a:srgbClr val="FFFF00"/>
                </a:solidFill>
              </a:rPr>
              <a:t>reconocimiento</a:t>
            </a:r>
            <a:r>
              <a:rPr lang="es-ES_tradnl" sz="3600" dirty="0" smtClean="0">
                <a:solidFill>
                  <a:srgbClr val="FFFF00"/>
                </a:solidFill>
              </a:rPr>
              <a:t> </a:t>
            </a:r>
          </a:p>
          <a:p>
            <a:pPr marL="0" indent="0" algn="just">
              <a:buNone/>
            </a:pPr>
            <a:r>
              <a:rPr lang="es-ES_tradnl" sz="3600" dirty="0" smtClean="0">
                <a:solidFill>
                  <a:srgbClr val="FFFF00"/>
                </a:solidFill>
              </a:rPr>
              <a:t>(Estos últimos no tienen función legal en Cuba, no obstante, a partir del nuevo Código de las familias hay que esperar por su tratamiento legal).</a:t>
            </a:r>
            <a:endParaRPr lang="es-ES" sz="3600" dirty="0" smtClean="0">
              <a:solidFill>
                <a:srgbClr val="FFFF00"/>
              </a:solidFill>
            </a:endParaRPr>
          </a:p>
          <a:p>
            <a:pPr algn="just"/>
            <a:endParaRPr lang="es-ES" sz="36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2844" y="214290"/>
            <a:ext cx="8686800" cy="6072230"/>
          </a:xfrm>
        </p:spPr>
        <p:txBody>
          <a:bodyPr>
            <a:noAutofit/>
          </a:bodyPr>
          <a:lstStyle/>
          <a:p>
            <a:pPr algn="just">
              <a:buNone/>
            </a:pPr>
            <a:r>
              <a:rPr lang="es-ES_tradnl" sz="3300" dirty="0" smtClean="0">
                <a:solidFill>
                  <a:srgbClr val="FFFF00"/>
                </a:solidFill>
              </a:rPr>
              <a:t>Entre los registros más comunes se pueden citar:</a:t>
            </a:r>
            <a:endParaRPr lang="es-ES" sz="3300" dirty="0" smtClean="0">
              <a:solidFill>
                <a:srgbClr val="FFFF00"/>
              </a:solidFill>
            </a:endParaRPr>
          </a:p>
          <a:p>
            <a:pPr lvl="0" algn="just"/>
            <a:r>
              <a:rPr lang="es-ES_tradnl" sz="3300" i="1" dirty="0" smtClean="0">
                <a:solidFill>
                  <a:srgbClr val="FFFF00"/>
                </a:solidFill>
              </a:rPr>
              <a:t>Los registros civiles</a:t>
            </a:r>
            <a:r>
              <a:rPr lang="es-ES_tradnl" sz="3300" dirty="0" smtClean="0">
                <a:solidFill>
                  <a:srgbClr val="FFFF00"/>
                </a:solidFill>
              </a:rPr>
              <a:t> </a:t>
            </a:r>
            <a:r>
              <a:rPr lang="es-ES_tradnl" sz="3300" b="1" dirty="0" smtClean="0">
                <a:solidFill>
                  <a:srgbClr val="FFFF00"/>
                </a:solidFill>
              </a:rPr>
              <a:t>se conocen también como </a:t>
            </a:r>
            <a:r>
              <a:rPr lang="es-ES_tradnl" sz="3300" b="1" i="1" u="sng" dirty="0" smtClean="0">
                <a:solidFill>
                  <a:srgbClr val="FFFF00"/>
                </a:solidFill>
              </a:rPr>
              <a:t>Estadísticas vitales</a:t>
            </a:r>
            <a:r>
              <a:rPr lang="es-ES_tradnl" sz="3300" dirty="0" smtClean="0">
                <a:solidFill>
                  <a:srgbClr val="FFFF00"/>
                </a:solidFill>
              </a:rPr>
              <a:t> (nacimientos, defunciones, matrimonios, divorcios, etc.); son los más utilizados por la Demografía, y su historia data desde épocas remotas. </a:t>
            </a:r>
          </a:p>
          <a:p>
            <a:pPr lvl="0" algn="just"/>
            <a:r>
              <a:rPr lang="es-ES_tradnl" sz="3300" dirty="0" smtClean="0">
                <a:solidFill>
                  <a:srgbClr val="FFFF00"/>
                </a:solidFill>
              </a:rPr>
              <a:t>En un principio la Iglesia estuvo a cargo de los mismos (registros parroquiales), pasando al Estado, a partir del siglo XIX (1870) a asumir su responsabilidad, aunque todavía existen países en los cuales continúa siendo la Iglesia la encargada de muchos de ellos.</a:t>
            </a:r>
            <a:endParaRPr lang="es-ES" sz="3300" dirty="0" smtClean="0">
              <a:solidFill>
                <a:srgbClr val="FFFF00"/>
              </a:solidFill>
            </a:endParaRPr>
          </a:p>
          <a:p>
            <a:pPr algn="just"/>
            <a:endParaRPr lang="es-ES" sz="33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57166"/>
            <a:ext cx="8229600" cy="5126055"/>
          </a:xfrm>
        </p:spPr>
        <p:txBody>
          <a:bodyPr>
            <a:noAutofit/>
          </a:bodyPr>
          <a:lstStyle/>
          <a:p>
            <a:pPr marL="0" indent="0" algn="just">
              <a:buNone/>
            </a:pPr>
            <a:r>
              <a:rPr lang="es-ES_tradnl" sz="3600" dirty="0" smtClean="0">
                <a:solidFill>
                  <a:srgbClr val="FFFF00"/>
                </a:solidFill>
              </a:rPr>
              <a:t> Constituye la inscripción obligatoria, continua y permanente de los hechos vitales y sus características, situación que se estipula por medio de un decreto ley según los requisitos legales vigentes en cada país</a:t>
            </a:r>
            <a:r>
              <a:rPr lang="es-ES_tradnl" sz="3600" i="1" dirty="0" smtClean="0">
                <a:solidFill>
                  <a:srgbClr val="FFFF00"/>
                </a:solidFill>
              </a:rPr>
              <a:t>.</a:t>
            </a:r>
            <a:endParaRPr lang="es-ES" sz="3600" dirty="0" smtClean="0">
              <a:solidFill>
                <a:srgbClr val="FFFF00"/>
              </a:solidFill>
            </a:endParaRPr>
          </a:p>
          <a:p>
            <a:pPr lvl="0"/>
            <a:r>
              <a:rPr lang="es-ES_tradnl" sz="3600" i="1" dirty="0" smtClean="0">
                <a:solidFill>
                  <a:srgbClr val="FFFF00"/>
                </a:solidFill>
              </a:rPr>
              <a:t>Los registros escolares</a:t>
            </a:r>
            <a:endParaRPr lang="es-ES" sz="3600" dirty="0" smtClean="0">
              <a:solidFill>
                <a:srgbClr val="FFFF00"/>
              </a:solidFill>
            </a:endParaRPr>
          </a:p>
          <a:p>
            <a:pPr lvl="0"/>
            <a:r>
              <a:rPr lang="es-ES_tradnl" sz="3600" i="1" dirty="0" smtClean="0">
                <a:solidFill>
                  <a:srgbClr val="FFFF00"/>
                </a:solidFill>
              </a:rPr>
              <a:t>Los registros de población</a:t>
            </a:r>
            <a:endParaRPr lang="es-ES" sz="3600" dirty="0" smtClean="0">
              <a:solidFill>
                <a:srgbClr val="FFFF00"/>
              </a:solidFill>
            </a:endParaRPr>
          </a:p>
          <a:p>
            <a:pPr lvl="0"/>
            <a:r>
              <a:rPr lang="es-ES_tradnl" sz="3600" i="1" dirty="0" smtClean="0">
                <a:solidFill>
                  <a:srgbClr val="FFFF00"/>
                </a:solidFill>
              </a:rPr>
              <a:t>Los registros de seguridad social</a:t>
            </a:r>
            <a:r>
              <a:rPr lang="es-ES_tradnl" sz="3600" dirty="0" smtClean="0">
                <a:solidFill>
                  <a:srgbClr val="FFFF00"/>
                </a:solidFill>
              </a:rPr>
              <a:t>, etc. </a:t>
            </a:r>
            <a:endParaRPr lang="es-ES" sz="36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57158" y="71414"/>
            <a:ext cx="8515352" cy="5857916"/>
          </a:xfrm>
        </p:spPr>
        <p:txBody>
          <a:bodyPr>
            <a:noAutofit/>
          </a:bodyPr>
          <a:lstStyle/>
          <a:p>
            <a:pPr marL="0" indent="0" algn="just">
              <a:buNone/>
            </a:pPr>
            <a:r>
              <a:rPr lang="es-ES_tradnl" sz="3100" b="1" dirty="0" smtClean="0">
                <a:solidFill>
                  <a:srgbClr val="FFFF00"/>
                </a:solidFill>
              </a:rPr>
              <a:t>Los hechos o sucesos vitales pueden ser anotados en los registros de dos formas distintas</a:t>
            </a:r>
            <a:r>
              <a:rPr lang="es-ES_tradnl" sz="3100" dirty="0" smtClean="0">
                <a:solidFill>
                  <a:srgbClr val="FFFF00"/>
                </a:solidFill>
              </a:rPr>
              <a:t>:</a:t>
            </a:r>
            <a:endParaRPr lang="es-ES" sz="3100" dirty="0" smtClean="0">
              <a:solidFill>
                <a:srgbClr val="FFFF00"/>
              </a:solidFill>
            </a:endParaRPr>
          </a:p>
          <a:p>
            <a:pPr lvl="0" algn="just"/>
            <a:r>
              <a:rPr lang="es-ES_tradnl" sz="3100" dirty="0" smtClean="0">
                <a:solidFill>
                  <a:srgbClr val="FFFF00"/>
                </a:solidFill>
              </a:rPr>
              <a:t>Según lugar de ocurrencia del hecho.</a:t>
            </a:r>
            <a:endParaRPr lang="es-ES" sz="3100" dirty="0" smtClean="0">
              <a:solidFill>
                <a:srgbClr val="FFFF00"/>
              </a:solidFill>
            </a:endParaRPr>
          </a:p>
          <a:p>
            <a:pPr lvl="0" algn="just"/>
            <a:r>
              <a:rPr lang="es-ES_tradnl" sz="3100" dirty="0" smtClean="0">
                <a:solidFill>
                  <a:srgbClr val="FFFF00"/>
                </a:solidFill>
              </a:rPr>
              <a:t>Según lugar de residencia de la persona objeto del hecho.</a:t>
            </a:r>
            <a:endParaRPr lang="es-ES" sz="3100" dirty="0" smtClean="0">
              <a:solidFill>
                <a:srgbClr val="FFFF00"/>
              </a:solidFill>
            </a:endParaRPr>
          </a:p>
          <a:p>
            <a:pPr marL="0" indent="0" algn="just">
              <a:buNone/>
            </a:pPr>
            <a:r>
              <a:rPr lang="es-ES_tradnl" sz="3100" dirty="0" smtClean="0">
                <a:solidFill>
                  <a:srgbClr val="FFFF00"/>
                </a:solidFill>
              </a:rPr>
              <a:t>Estas formas no causan problemas cuando se trata del estudio del comportamiento de alguna variable demográfica. En cambio sí se crean dificultades para dicho estudio cuando se trata de comparaciones entre regiones o áreas geográficas en el marco interno de un país.</a:t>
            </a:r>
            <a:endParaRPr lang="es-ES" sz="3100" dirty="0" smtClean="0">
              <a:solidFill>
                <a:srgbClr val="FFFF00"/>
              </a:solidFill>
            </a:endParaRPr>
          </a:p>
          <a:p>
            <a:pPr marL="0" indent="0" algn="just">
              <a:buNone/>
            </a:pPr>
            <a:r>
              <a:rPr lang="es-ES_tradnl" sz="3100" b="1" dirty="0" smtClean="0">
                <a:solidFill>
                  <a:srgbClr val="FFFF00"/>
                </a:solidFill>
              </a:rPr>
              <a:t>La forma más apropiada es la del registro por lugar de residencia</a:t>
            </a:r>
            <a:r>
              <a:rPr lang="es-ES_tradnl" sz="3100" dirty="0" smtClean="0">
                <a:solidFill>
                  <a:srgbClr val="FFFF00"/>
                </a:solidFill>
              </a:rPr>
              <a:t>.</a:t>
            </a:r>
            <a:endParaRPr lang="es-ES" sz="3100" dirty="0" smtClean="0">
              <a:solidFill>
                <a:srgbClr val="FFFF00"/>
              </a:solidFill>
            </a:endParaRPr>
          </a:p>
          <a:p>
            <a:pPr algn="just"/>
            <a:endParaRPr lang="es-ES" sz="31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428604"/>
            <a:ext cx="8929718" cy="6143667"/>
          </a:xfrm>
        </p:spPr>
        <p:txBody>
          <a:bodyPr>
            <a:noAutofit/>
          </a:bodyPr>
          <a:lstStyle/>
          <a:p>
            <a:pPr marL="0" indent="0" algn="just">
              <a:buNone/>
            </a:pPr>
            <a:r>
              <a:rPr lang="es-ES_tradnl" sz="3600" dirty="0" smtClean="0">
                <a:solidFill>
                  <a:srgbClr val="FFFF00"/>
                </a:solidFill>
              </a:rPr>
              <a:t>Como </a:t>
            </a:r>
            <a:r>
              <a:rPr lang="es-ES_tradnl" sz="3600" b="1" u="sng" dirty="0" smtClean="0">
                <a:solidFill>
                  <a:srgbClr val="FFFF00"/>
                </a:solidFill>
              </a:rPr>
              <a:t>ventajas:</a:t>
            </a:r>
            <a:r>
              <a:rPr lang="es-ES_tradnl" sz="3600" dirty="0" smtClean="0">
                <a:solidFill>
                  <a:srgbClr val="FFFF00"/>
                </a:solidFill>
              </a:rPr>
              <a:t> </a:t>
            </a:r>
            <a:r>
              <a:rPr lang="es-ES_tradnl" sz="3600" dirty="0">
                <a:solidFill>
                  <a:srgbClr val="FFFF00"/>
                </a:solidFill>
              </a:rPr>
              <a:t>la información de los registros complementa la obtenida por los censos. </a:t>
            </a:r>
            <a:endParaRPr lang="es-ES_tradnl" sz="3600" dirty="0" smtClean="0">
              <a:solidFill>
                <a:srgbClr val="FFFF00"/>
              </a:solidFill>
            </a:endParaRPr>
          </a:p>
          <a:p>
            <a:pPr marL="0" indent="0" algn="just">
              <a:buNone/>
            </a:pPr>
            <a:r>
              <a:rPr lang="es-ES_tradnl" sz="3600" dirty="0" smtClean="0">
                <a:solidFill>
                  <a:srgbClr val="FFFF00"/>
                </a:solidFill>
              </a:rPr>
              <a:t>La </a:t>
            </a:r>
            <a:r>
              <a:rPr lang="es-ES_tradnl" sz="3600" dirty="0">
                <a:solidFill>
                  <a:srgbClr val="FFFF00"/>
                </a:solidFill>
              </a:rPr>
              <a:t>información basada sobre estos </a:t>
            </a:r>
            <a:r>
              <a:rPr lang="es-ES_tradnl" sz="3600" b="1" dirty="0">
                <a:solidFill>
                  <a:srgbClr val="FFFF00"/>
                </a:solidFill>
              </a:rPr>
              <a:t>registros vitales</a:t>
            </a:r>
            <a:r>
              <a:rPr lang="es-ES_tradnl" sz="3600" dirty="0">
                <a:solidFill>
                  <a:srgbClr val="FFFF00"/>
                </a:solidFill>
              </a:rPr>
              <a:t> conjuntamente con los datos provenientes de los censos de población </a:t>
            </a:r>
            <a:r>
              <a:rPr lang="es-ES_tradnl" sz="3600" b="1" dirty="0">
                <a:solidFill>
                  <a:srgbClr val="FFFF00"/>
                </a:solidFill>
              </a:rPr>
              <a:t>constituyen los elementos básicos para </a:t>
            </a:r>
            <a:r>
              <a:rPr lang="es-ES_tradnl" sz="3600" b="1" u="sng" dirty="0">
                <a:solidFill>
                  <a:srgbClr val="FFFF00"/>
                </a:solidFill>
              </a:rPr>
              <a:t>estudiar la dinámica de la población</a:t>
            </a:r>
            <a:r>
              <a:rPr lang="es-ES_tradnl" sz="3600" dirty="0">
                <a:solidFill>
                  <a:srgbClr val="FFFF00"/>
                </a:solidFill>
              </a:rPr>
              <a:t> (</a:t>
            </a:r>
            <a:r>
              <a:rPr lang="es-ES_tradnl" sz="3600" i="1" u="sng" dirty="0">
                <a:solidFill>
                  <a:srgbClr val="FFFF00"/>
                </a:solidFill>
              </a:rPr>
              <a:t>fecundidad y mortalidad como </a:t>
            </a:r>
            <a:r>
              <a:rPr lang="es-ES_tradnl" sz="3600" b="1" i="1" u="sng" dirty="0">
                <a:solidFill>
                  <a:srgbClr val="FFFF00"/>
                </a:solidFill>
              </a:rPr>
              <a:t>componentes de sus cambios</a:t>
            </a:r>
            <a:r>
              <a:rPr lang="es-ES_tradnl" sz="3600" i="1" u="sng" dirty="0">
                <a:solidFill>
                  <a:srgbClr val="FFFF00"/>
                </a:solidFill>
              </a:rPr>
              <a:t>, y matrimonios y divorcios como </a:t>
            </a:r>
            <a:r>
              <a:rPr lang="es-ES_tradnl" sz="3600" b="1" i="1" u="sng" dirty="0">
                <a:solidFill>
                  <a:srgbClr val="FFFF00"/>
                </a:solidFill>
              </a:rPr>
              <a:t>componentes de la formación de familias</a:t>
            </a:r>
            <a:r>
              <a:rPr lang="es-ES_tradnl" sz="3600" dirty="0">
                <a:solidFill>
                  <a:srgbClr val="FFFF00"/>
                </a:solidFill>
              </a:rPr>
              <a:t>).</a:t>
            </a:r>
            <a:endParaRPr lang="es-ES" sz="3600" dirty="0">
              <a:solidFill>
                <a:srgbClr val="FFFF00"/>
              </a:solidFill>
            </a:endParaRPr>
          </a:p>
          <a:p>
            <a:r>
              <a:rPr lang="es-ES_tradnl" sz="3600" b="1" dirty="0">
                <a:solidFill>
                  <a:srgbClr val="FFFF00"/>
                </a:solidFill>
              </a:rPr>
              <a:t> </a:t>
            </a:r>
            <a:endParaRPr lang="es-ES" sz="3600" dirty="0">
              <a:solidFill>
                <a:srgbClr val="FFFF00"/>
              </a:solidFill>
            </a:endParaRPr>
          </a:p>
          <a:p>
            <a:endParaRPr lang="es-ES" sz="3600" dirty="0">
              <a:solidFill>
                <a:srgbClr val="FFFF00"/>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500042"/>
            <a:ext cx="8715436" cy="5626121"/>
          </a:xfrm>
        </p:spPr>
        <p:txBody>
          <a:bodyPr>
            <a:normAutofit lnSpcReduction="10000"/>
          </a:bodyPr>
          <a:lstStyle/>
          <a:p>
            <a:pPr marL="0" indent="0" algn="just">
              <a:buNone/>
            </a:pPr>
            <a:r>
              <a:rPr lang="es-ES_tradnl" sz="3600" dirty="0" smtClean="0">
                <a:solidFill>
                  <a:srgbClr val="FFFF00"/>
                </a:solidFill>
              </a:rPr>
              <a:t>El empleo de los registros como base para el cálculo de determinadas tasas tiene </a:t>
            </a:r>
            <a:r>
              <a:rPr lang="es-ES_tradnl" sz="3600" b="1" dirty="0" smtClean="0">
                <a:solidFill>
                  <a:srgbClr val="FFFF00"/>
                </a:solidFill>
              </a:rPr>
              <a:t>limitaciones </a:t>
            </a:r>
            <a:r>
              <a:rPr lang="es-ES_tradnl" sz="3600" dirty="0" smtClean="0">
                <a:solidFill>
                  <a:srgbClr val="FFFF00"/>
                </a:solidFill>
              </a:rPr>
              <a:t>tales como: </a:t>
            </a:r>
          </a:p>
          <a:p>
            <a:pPr algn="just">
              <a:buNone/>
            </a:pPr>
            <a:r>
              <a:rPr lang="es-ES_tradnl" sz="3600" b="1" dirty="0" smtClean="0">
                <a:solidFill>
                  <a:srgbClr val="FFFF00"/>
                </a:solidFill>
              </a:rPr>
              <a:t>- omisiones y</a:t>
            </a:r>
          </a:p>
          <a:p>
            <a:pPr algn="just">
              <a:buNone/>
            </a:pPr>
            <a:r>
              <a:rPr lang="es-ES_tradnl" sz="3600" b="1" dirty="0">
                <a:solidFill>
                  <a:srgbClr val="FFFF00"/>
                </a:solidFill>
              </a:rPr>
              <a:t>-</a:t>
            </a:r>
            <a:r>
              <a:rPr lang="es-ES_tradnl" sz="3600" b="1" dirty="0" smtClean="0">
                <a:solidFill>
                  <a:srgbClr val="FFFF00"/>
                </a:solidFill>
              </a:rPr>
              <a:t> tiempo transcurrido entre el hecho y su anotación en el registro.</a:t>
            </a:r>
          </a:p>
          <a:p>
            <a:pPr marL="0" indent="0" algn="just">
              <a:buNone/>
            </a:pPr>
            <a:r>
              <a:rPr lang="es-ES_tradnl" sz="3600" dirty="0" smtClean="0">
                <a:solidFill>
                  <a:srgbClr val="FFFF00"/>
                </a:solidFill>
              </a:rPr>
              <a:t>Sobre todo en los nacimientos (en Cuba ambas dificultades han sido reducidas a la mínima expresión, reconocido internacionalmente)</a:t>
            </a:r>
            <a:endParaRPr lang="es-ES" sz="3600" dirty="0" smtClean="0">
              <a:solidFill>
                <a:srgbClr val="FFFF00"/>
              </a:solidFill>
            </a:endParaRPr>
          </a:p>
          <a:p>
            <a:pPr algn="just"/>
            <a:endParaRPr lang="es-ES" sz="36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357166"/>
            <a:ext cx="8643998" cy="5768997"/>
          </a:xfrm>
        </p:spPr>
        <p:txBody>
          <a:bodyPr>
            <a:normAutofit fontScale="92500" lnSpcReduction="20000"/>
          </a:bodyPr>
          <a:lstStyle/>
          <a:p>
            <a:pPr algn="just">
              <a:buNone/>
            </a:pPr>
            <a:r>
              <a:rPr lang="es-ES_tradnl" b="1" dirty="0" smtClean="0">
                <a:solidFill>
                  <a:srgbClr val="FFFF00"/>
                </a:solidFill>
              </a:rPr>
              <a:t> </a:t>
            </a:r>
            <a:r>
              <a:rPr lang="es-ES_tradnl" b="1" dirty="0">
                <a:solidFill>
                  <a:srgbClr val="FFFF00"/>
                </a:solidFill>
              </a:rPr>
              <a:t>LOS REGISTROS DE </a:t>
            </a:r>
            <a:r>
              <a:rPr lang="es-ES_tradnl" b="1" dirty="0" smtClean="0">
                <a:solidFill>
                  <a:srgbClr val="FFFF00"/>
                </a:solidFill>
              </a:rPr>
              <a:t>POBLACIÓN</a:t>
            </a:r>
            <a:endParaRPr lang="es-ES" dirty="0">
              <a:solidFill>
                <a:srgbClr val="FFFF00"/>
              </a:solidFill>
            </a:endParaRPr>
          </a:p>
          <a:p>
            <a:pPr marL="0" indent="0" algn="just">
              <a:buNone/>
            </a:pPr>
            <a:r>
              <a:rPr lang="es-ES_tradnl" dirty="0">
                <a:solidFill>
                  <a:srgbClr val="FFFF00"/>
                </a:solidFill>
              </a:rPr>
              <a:t>En muchos países, especialmente los europeos, </a:t>
            </a:r>
            <a:r>
              <a:rPr lang="es-ES_tradnl" b="1" dirty="0">
                <a:solidFill>
                  <a:srgbClr val="FFFF00"/>
                </a:solidFill>
              </a:rPr>
              <a:t>se mantiene un registro continuo de la población</a:t>
            </a:r>
            <a:r>
              <a:rPr lang="es-ES_tradnl" dirty="0">
                <a:solidFill>
                  <a:srgbClr val="FFFF00"/>
                </a:solidFill>
              </a:rPr>
              <a:t> </a:t>
            </a:r>
            <a:r>
              <a:rPr lang="es-ES_tradnl" dirty="0" smtClean="0">
                <a:solidFill>
                  <a:srgbClr val="FFFF00"/>
                </a:solidFill>
              </a:rPr>
              <a:t>para </a:t>
            </a:r>
            <a:r>
              <a:rPr lang="es-ES_tradnl" dirty="0">
                <a:solidFill>
                  <a:srgbClr val="FFFF00"/>
                </a:solidFill>
              </a:rPr>
              <a:t>servir a determinadas funciones administrativas, de identificación legal, etc. </a:t>
            </a:r>
            <a:endParaRPr lang="es-ES_tradnl" dirty="0" smtClean="0">
              <a:solidFill>
                <a:srgbClr val="FFFF00"/>
              </a:solidFill>
            </a:endParaRPr>
          </a:p>
          <a:p>
            <a:pPr marL="0" indent="0" algn="just">
              <a:buNone/>
            </a:pPr>
            <a:r>
              <a:rPr lang="es-ES_tradnl" i="1" dirty="0" smtClean="0">
                <a:solidFill>
                  <a:srgbClr val="FFFF00"/>
                </a:solidFill>
              </a:rPr>
              <a:t>Mediante </a:t>
            </a:r>
            <a:r>
              <a:rPr lang="es-ES_tradnl" i="1" dirty="0">
                <a:solidFill>
                  <a:srgbClr val="FFFF00"/>
                </a:solidFill>
              </a:rPr>
              <a:t>el mismo se practica la observación de seguimiento e individualizada de la población.</a:t>
            </a:r>
            <a:endParaRPr lang="es-ES" dirty="0">
              <a:solidFill>
                <a:srgbClr val="FFFF00"/>
              </a:solidFill>
            </a:endParaRPr>
          </a:p>
          <a:p>
            <a:pPr marL="0" indent="0" algn="just">
              <a:buNone/>
            </a:pPr>
            <a:r>
              <a:rPr lang="es-ES_tradnl" dirty="0" smtClean="0">
                <a:solidFill>
                  <a:srgbClr val="FFFF00"/>
                </a:solidFill>
              </a:rPr>
              <a:t>En </a:t>
            </a:r>
            <a:r>
              <a:rPr lang="es-ES_tradnl" dirty="0">
                <a:solidFill>
                  <a:srgbClr val="FFFF00"/>
                </a:solidFill>
              </a:rPr>
              <a:t>Cuba, los registros vitales han evolucionado de manera extraordinaria sobre todo después del triunfo de la Revolución:</a:t>
            </a:r>
            <a:endParaRPr lang="es-ES" dirty="0">
              <a:solidFill>
                <a:srgbClr val="FFFF00"/>
              </a:solidFill>
            </a:endParaRPr>
          </a:p>
          <a:p>
            <a:pPr lvl="0" algn="just"/>
            <a:r>
              <a:rPr lang="es-ES_tradnl" i="1" dirty="0">
                <a:solidFill>
                  <a:srgbClr val="FFFF00"/>
                </a:solidFill>
              </a:rPr>
              <a:t>por la cobertura de los mismos</a:t>
            </a:r>
            <a:endParaRPr lang="es-ES" dirty="0">
              <a:solidFill>
                <a:srgbClr val="FFFF00"/>
              </a:solidFill>
            </a:endParaRPr>
          </a:p>
          <a:p>
            <a:pPr algn="just"/>
            <a:r>
              <a:rPr lang="es-ES_tradnl" i="1" dirty="0">
                <a:solidFill>
                  <a:srgbClr val="FFFF00"/>
                </a:solidFill>
              </a:rPr>
              <a:t>por la calidad de la información</a:t>
            </a:r>
            <a:r>
              <a:rPr lang="es-ES_tradnl" dirty="0">
                <a:solidFill>
                  <a:srgbClr val="FFFF00"/>
                </a:solidFill>
              </a:rPr>
              <a:t> que puedan brindar en relación con características de la población involucrada en los hechos ocurridos.</a:t>
            </a:r>
            <a:endParaRPr lang="es-ES" dirty="0">
              <a:solidFill>
                <a:srgbClr val="FFFF00"/>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57158" y="214290"/>
            <a:ext cx="8686800" cy="6215106"/>
          </a:xfrm>
        </p:spPr>
        <p:txBody>
          <a:bodyPr>
            <a:normAutofit lnSpcReduction="10000"/>
          </a:bodyPr>
          <a:lstStyle/>
          <a:p>
            <a:pPr marL="0" indent="0" algn="just">
              <a:buNone/>
            </a:pPr>
            <a:r>
              <a:rPr lang="es-ES_tradnl" dirty="0" smtClean="0">
                <a:solidFill>
                  <a:srgbClr val="FFFF00"/>
                </a:solidFill>
              </a:rPr>
              <a:t>Al </a:t>
            </a:r>
            <a:r>
              <a:rPr lang="es-ES_tradnl" dirty="0">
                <a:solidFill>
                  <a:srgbClr val="FFFF00"/>
                </a:solidFill>
              </a:rPr>
              <a:t>establecerse el </a:t>
            </a:r>
            <a:r>
              <a:rPr lang="es-ES_tradnl" b="1" dirty="0">
                <a:solidFill>
                  <a:srgbClr val="FFFF00"/>
                </a:solidFill>
              </a:rPr>
              <a:t>Registro Permanente de Población</a:t>
            </a:r>
            <a:r>
              <a:rPr lang="es-ES_tradnl" dirty="0">
                <a:solidFill>
                  <a:srgbClr val="FFFF00"/>
                </a:solidFill>
              </a:rPr>
              <a:t>, Cuba, posiblemente pasa a ocupar el primer lugar de América en cuanto a información disponible sobre la población en un momento dado. </a:t>
            </a:r>
            <a:endParaRPr lang="es-ES_tradnl" dirty="0" smtClean="0">
              <a:solidFill>
                <a:srgbClr val="FFFF00"/>
              </a:solidFill>
            </a:endParaRPr>
          </a:p>
          <a:p>
            <a:pPr marL="0" indent="0" algn="just">
              <a:buNone/>
            </a:pPr>
            <a:r>
              <a:rPr lang="es-ES_tradnl" b="1" dirty="0" smtClean="0">
                <a:solidFill>
                  <a:srgbClr val="FFFF00"/>
                </a:solidFill>
              </a:rPr>
              <a:t>Este tipo de registro constituye una fuente importante de información demográfica a obtener en cualquier momento, y factible de comparar con la que proporcionan los censos, a los que no sustituyen</a:t>
            </a:r>
            <a:r>
              <a:rPr lang="es-ES_tradnl" dirty="0" smtClean="0">
                <a:solidFill>
                  <a:srgbClr val="FFFF00"/>
                </a:solidFill>
              </a:rPr>
              <a:t>. </a:t>
            </a:r>
          </a:p>
          <a:p>
            <a:pPr marL="0" indent="0" algn="just">
              <a:buNone/>
            </a:pPr>
            <a:r>
              <a:rPr lang="es-ES_tradnl" dirty="0" smtClean="0">
                <a:solidFill>
                  <a:srgbClr val="FFFF00"/>
                </a:solidFill>
              </a:rPr>
              <a:t>Asimismo es una importante </a:t>
            </a:r>
            <a:r>
              <a:rPr lang="es-ES_tradnl" b="1" dirty="0" smtClean="0">
                <a:solidFill>
                  <a:srgbClr val="FFFF00"/>
                </a:solidFill>
              </a:rPr>
              <a:t>vía de estudio de las migraciones internas</a:t>
            </a:r>
            <a:r>
              <a:rPr lang="es-ES_tradnl" dirty="0" smtClean="0">
                <a:solidFill>
                  <a:srgbClr val="FFFF00"/>
                </a:solidFill>
              </a:rPr>
              <a:t> y sirve como </a:t>
            </a:r>
            <a:r>
              <a:rPr lang="es-ES_tradnl" b="1" dirty="0" smtClean="0">
                <a:solidFill>
                  <a:srgbClr val="FFFF00"/>
                </a:solidFill>
              </a:rPr>
              <a:t>base para el muestreo en estudios especiales</a:t>
            </a:r>
            <a:r>
              <a:rPr lang="es-ES_tradnl" dirty="0" smtClean="0">
                <a:solidFill>
                  <a:srgbClr val="FFFF00"/>
                </a:solidFill>
              </a:rPr>
              <a:t>.</a:t>
            </a:r>
            <a:endParaRPr lang="es-ES" dirty="0" smtClean="0">
              <a:solidFill>
                <a:srgbClr val="FFFF00"/>
              </a:solidFill>
            </a:endParaRPr>
          </a:p>
          <a:p>
            <a:pPr marL="0" indent="0" algn="just">
              <a:buNone/>
            </a:pPr>
            <a:endParaRPr lang="es-ES" dirty="0">
              <a:solidFill>
                <a:srgbClr val="FFFF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14356"/>
            <a:ext cx="8229600" cy="5411807"/>
          </a:xfrm>
        </p:spPr>
        <p:txBody>
          <a:bodyPr>
            <a:noAutofit/>
          </a:bodyPr>
          <a:lstStyle/>
          <a:p>
            <a:pPr algn="just"/>
            <a:r>
              <a:rPr lang="es-ES_tradnl" sz="4000" dirty="0">
                <a:solidFill>
                  <a:srgbClr val="FFFF00"/>
                </a:solidFill>
              </a:rPr>
              <a:t>La Demografía basa su análisis en datos sobre una determinada población a partir de la información brindada por dos formas de recolección diferentes. Cada una de ella genera varios tipos de fuentes de datos:</a:t>
            </a:r>
            <a:endParaRPr lang="es-ES" sz="4000" dirty="0">
              <a:solidFill>
                <a:srgbClr val="FFFF00"/>
              </a:solidFill>
            </a:endParaRPr>
          </a:p>
          <a:p>
            <a:pPr lvl="0" algn="just"/>
            <a:r>
              <a:rPr lang="es-ES_tradnl" sz="4000" b="1" i="1" dirty="0">
                <a:solidFill>
                  <a:srgbClr val="FFFF00"/>
                </a:solidFill>
              </a:rPr>
              <a:t>Mediante empadronamiento.</a:t>
            </a:r>
            <a:endParaRPr lang="es-ES" sz="4000" dirty="0">
              <a:solidFill>
                <a:srgbClr val="FFFF00"/>
              </a:solidFill>
            </a:endParaRPr>
          </a:p>
          <a:p>
            <a:pPr lvl="0" algn="just"/>
            <a:r>
              <a:rPr lang="es-ES_tradnl" sz="4000" b="1" i="1" dirty="0">
                <a:solidFill>
                  <a:srgbClr val="FFFF00"/>
                </a:solidFill>
              </a:rPr>
              <a:t>Mediante registros.</a:t>
            </a:r>
            <a:endParaRPr lang="es-ES" sz="4000" dirty="0">
              <a:solidFill>
                <a:srgbClr val="FFFF00"/>
              </a:solidFill>
            </a:endParaRPr>
          </a:p>
          <a:p>
            <a:pPr algn="just"/>
            <a:endParaRPr lang="es-ES" sz="4000" dirty="0">
              <a:solidFill>
                <a:srgbClr val="FFFF00"/>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500042"/>
            <a:ext cx="8929718" cy="5626121"/>
          </a:xfrm>
        </p:spPr>
        <p:txBody>
          <a:bodyPr>
            <a:normAutofit fontScale="92500" lnSpcReduction="10000"/>
          </a:bodyPr>
          <a:lstStyle/>
          <a:p>
            <a:pPr algn="just"/>
            <a:r>
              <a:rPr lang="es-ES_tradnl" dirty="0" smtClean="0">
                <a:solidFill>
                  <a:srgbClr val="FFFF00"/>
                </a:solidFill>
              </a:rPr>
              <a:t>De </a:t>
            </a:r>
            <a:r>
              <a:rPr lang="es-ES_tradnl" dirty="0">
                <a:solidFill>
                  <a:srgbClr val="FFFF00"/>
                </a:solidFill>
              </a:rPr>
              <a:t>manera que </a:t>
            </a:r>
            <a:r>
              <a:rPr lang="es-ES_tradnl" b="1" dirty="0">
                <a:solidFill>
                  <a:srgbClr val="FFFF00"/>
                </a:solidFill>
              </a:rPr>
              <a:t>el registro de población concebido como un sistema,</a:t>
            </a:r>
            <a:r>
              <a:rPr lang="es-ES_tradnl" dirty="0">
                <a:solidFill>
                  <a:srgbClr val="FFFF00"/>
                </a:solidFill>
              </a:rPr>
              <a:t> donde cada habitante está representado por una ficha o tarjeta, </a:t>
            </a:r>
            <a:r>
              <a:rPr lang="es-ES_tradnl" b="1" dirty="0" smtClean="0">
                <a:solidFill>
                  <a:srgbClr val="FFFF00"/>
                </a:solidFill>
              </a:rPr>
              <a:t>permite </a:t>
            </a:r>
            <a:r>
              <a:rPr lang="es-ES_tradnl" b="1" i="1" dirty="0">
                <a:solidFill>
                  <a:srgbClr val="FFFF00"/>
                </a:solidFill>
              </a:rPr>
              <a:t>la práctica de la observación demográfica llamada individualizada o de seguimiento</a:t>
            </a:r>
            <a:r>
              <a:rPr lang="es-ES_tradnl" b="1" dirty="0">
                <a:solidFill>
                  <a:srgbClr val="FFFF00"/>
                </a:solidFill>
              </a:rPr>
              <a:t>, </a:t>
            </a:r>
            <a:r>
              <a:rPr lang="es-ES_tradnl" dirty="0">
                <a:solidFill>
                  <a:srgbClr val="FFFF00"/>
                </a:solidFill>
              </a:rPr>
              <a:t>o sea, la unión de los sucesos acaecidos a una persona a través del tiempo con el fin de reconstruir su biografía y conocer su comportamiento futuro probable o inferir aquel que pudiera mostrar individuos que presentan características similares a las suyas</a:t>
            </a:r>
            <a:r>
              <a:rPr lang="es-ES_tradnl" dirty="0" smtClean="0">
                <a:solidFill>
                  <a:srgbClr val="FFFF00"/>
                </a:solidFill>
              </a:rPr>
              <a:t>.</a:t>
            </a:r>
            <a:endParaRPr lang="es-ES" dirty="0">
              <a:solidFill>
                <a:srgbClr val="FFFF00"/>
              </a:solidFill>
            </a:endParaRPr>
          </a:p>
          <a:p>
            <a:pPr algn="just"/>
            <a:r>
              <a:rPr lang="es-ES_tradnl" b="1" dirty="0">
                <a:solidFill>
                  <a:srgbClr val="FFFF00"/>
                </a:solidFill>
              </a:rPr>
              <a:t>La observación así seguida, es desde un punto de vista teórico, óptima.</a:t>
            </a:r>
            <a:endParaRPr lang="es-ES" dirty="0">
              <a:solidFill>
                <a:srgbClr val="FFFF00"/>
              </a:solidFill>
            </a:endParaRPr>
          </a:p>
          <a:p>
            <a:pPr algn="just">
              <a:buNone/>
            </a:pPr>
            <a:endParaRPr lang="es-ES" dirty="0">
              <a:solidFill>
                <a:srgbClr val="FFFF00"/>
              </a:solidFill>
            </a:endParaRPr>
          </a:p>
          <a:p>
            <a:pPr algn="just"/>
            <a:endParaRPr lang="es-ES" dirty="0">
              <a:solidFill>
                <a:srgbClr val="FFFF00"/>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28604"/>
            <a:ext cx="8229600" cy="6215106"/>
          </a:xfrm>
        </p:spPr>
        <p:txBody>
          <a:bodyPr>
            <a:normAutofit fontScale="92500" lnSpcReduction="20000"/>
          </a:bodyPr>
          <a:lstStyle/>
          <a:p>
            <a:pPr marL="0" indent="0" algn="just">
              <a:buNone/>
            </a:pPr>
            <a:r>
              <a:rPr lang="es-ES_tradnl" dirty="0">
                <a:solidFill>
                  <a:srgbClr val="FFFF00"/>
                </a:solidFill>
              </a:rPr>
              <a:t>El contenido de los registros de población prevé informaciones de dos tipos, de </a:t>
            </a:r>
            <a:r>
              <a:rPr lang="es-ES_tradnl" i="1" dirty="0">
                <a:solidFill>
                  <a:srgbClr val="FFFF00"/>
                </a:solidFill>
              </a:rPr>
              <a:t>carácter identificativo o de localización del sujeto y complementarios</a:t>
            </a:r>
            <a:r>
              <a:rPr lang="es-ES_tradnl" i="1" dirty="0" smtClean="0">
                <a:solidFill>
                  <a:srgbClr val="FFFF00"/>
                </a:solidFill>
              </a:rPr>
              <a:t>.</a:t>
            </a:r>
            <a:endParaRPr lang="es-ES" dirty="0">
              <a:solidFill>
                <a:srgbClr val="FFFF00"/>
              </a:solidFill>
            </a:endParaRPr>
          </a:p>
          <a:p>
            <a:pPr marL="0" indent="0" algn="just">
              <a:buNone/>
            </a:pPr>
            <a:r>
              <a:rPr lang="es-ES_tradnl" i="1" dirty="0" smtClean="0">
                <a:solidFill>
                  <a:srgbClr val="FFFF00"/>
                </a:solidFill>
              </a:rPr>
              <a:t>La </a:t>
            </a:r>
            <a:r>
              <a:rPr lang="es-ES_tradnl" i="1" dirty="0">
                <a:solidFill>
                  <a:srgbClr val="FFFF00"/>
                </a:solidFill>
              </a:rPr>
              <a:t>actualización de los datos reviste dos formas</a:t>
            </a:r>
            <a:r>
              <a:rPr lang="es-ES_tradnl" dirty="0">
                <a:solidFill>
                  <a:srgbClr val="FFFF00"/>
                </a:solidFill>
              </a:rPr>
              <a:t>: </a:t>
            </a:r>
            <a:r>
              <a:rPr lang="es-ES_tradnl" i="1" dirty="0">
                <a:solidFill>
                  <a:srgbClr val="FFFF00"/>
                </a:solidFill>
              </a:rPr>
              <a:t>en el mismo carné o documento de identidad personal</a:t>
            </a:r>
            <a:r>
              <a:rPr lang="es-ES_tradnl" dirty="0">
                <a:solidFill>
                  <a:srgbClr val="FFFF00"/>
                </a:solidFill>
              </a:rPr>
              <a:t> del sujeto acompañada de </a:t>
            </a:r>
            <a:r>
              <a:rPr lang="es-ES_tradnl" i="1" dirty="0">
                <a:solidFill>
                  <a:srgbClr val="FFFF00"/>
                </a:solidFill>
              </a:rPr>
              <a:t>un modelo que registra la operación de actualización en el carné con el fin de trasladarla al registro</a:t>
            </a:r>
            <a:r>
              <a:rPr lang="es-ES_tradnl" dirty="0">
                <a:solidFill>
                  <a:srgbClr val="FFFF00"/>
                </a:solidFill>
              </a:rPr>
              <a:t>, y posteriormente la actualización a nivel del </a:t>
            </a:r>
            <a:r>
              <a:rPr lang="es-ES_tradnl" dirty="0" smtClean="0">
                <a:solidFill>
                  <a:srgbClr val="FFFF00"/>
                </a:solidFill>
              </a:rPr>
              <a:t>registro.</a:t>
            </a:r>
            <a:endParaRPr lang="es-ES" dirty="0" smtClean="0">
              <a:solidFill>
                <a:srgbClr val="FFFF00"/>
              </a:solidFill>
            </a:endParaRPr>
          </a:p>
          <a:p>
            <a:pPr marL="0" indent="0" algn="just">
              <a:buNone/>
            </a:pPr>
            <a:r>
              <a:rPr lang="es-ES_tradnl" dirty="0" smtClean="0">
                <a:solidFill>
                  <a:srgbClr val="FFFF00"/>
                </a:solidFill>
              </a:rPr>
              <a:t>La </a:t>
            </a:r>
            <a:r>
              <a:rPr lang="es-ES_tradnl" dirty="0">
                <a:solidFill>
                  <a:srgbClr val="FFFF00"/>
                </a:solidFill>
              </a:rPr>
              <a:t>actualización continua del registro puede solo cumplimentarse a medida que el sistema se desarrolle y se garanticen medios electrónicos capaces de absorber el gran número de operaciones cotidianas a realizar. </a:t>
            </a:r>
            <a:endParaRPr lang="es-ES" dirty="0">
              <a:solidFill>
                <a:srgbClr val="FFFF00"/>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285728"/>
            <a:ext cx="8686800" cy="6000791"/>
          </a:xfrm>
        </p:spPr>
        <p:txBody>
          <a:bodyPr>
            <a:normAutofit lnSpcReduction="10000"/>
          </a:bodyPr>
          <a:lstStyle/>
          <a:p>
            <a:pPr marL="0" indent="0" algn="just">
              <a:buNone/>
            </a:pPr>
            <a:r>
              <a:rPr lang="es-ES_tradnl" b="1" dirty="0" smtClean="0">
                <a:solidFill>
                  <a:srgbClr val="FFFF00"/>
                </a:solidFill>
              </a:rPr>
              <a:t>Entre los usos de carácter sistemático del registro está</a:t>
            </a:r>
            <a:r>
              <a:rPr lang="es-ES_tradnl" dirty="0" smtClean="0">
                <a:solidFill>
                  <a:srgbClr val="FFFF00"/>
                </a:solidFill>
              </a:rPr>
              <a:t>:</a:t>
            </a:r>
            <a:endParaRPr lang="es-ES" dirty="0" smtClean="0">
              <a:solidFill>
                <a:srgbClr val="FFFF00"/>
              </a:solidFill>
            </a:endParaRPr>
          </a:p>
          <a:p>
            <a:pPr lvl="0" algn="just"/>
            <a:r>
              <a:rPr lang="es-ES_tradnl" i="1" dirty="0" smtClean="0">
                <a:solidFill>
                  <a:srgbClr val="FFFF00"/>
                </a:solidFill>
              </a:rPr>
              <a:t>Elaboración del registro previo de direcciones con vista al trabajo de preparación del censo.</a:t>
            </a:r>
            <a:endParaRPr lang="es-ES" dirty="0" smtClean="0">
              <a:solidFill>
                <a:srgbClr val="FFFF00"/>
              </a:solidFill>
            </a:endParaRPr>
          </a:p>
          <a:p>
            <a:pPr lvl="0" algn="just"/>
            <a:r>
              <a:rPr lang="es-ES_tradnl" i="1" dirty="0" smtClean="0">
                <a:solidFill>
                  <a:srgbClr val="FFFF00"/>
                </a:solidFill>
              </a:rPr>
              <a:t>Evaluar los resultados del censo.</a:t>
            </a:r>
            <a:endParaRPr lang="es-ES" dirty="0" smtClean="0">
              <a:solidFill>
                <a:srgbClr val="FFFF00"/>
              </a:solidFill>
            </a:endParaRPr>
          </a:p>
          <a:p>
            <a:pPr lvl="0" algn="just"/>
            <a:r>
              <a:rPr lang="es-ES_tradnl" i="1" dirty="0" smtClean="0">
                <a:solidFill>
                  <a:srgbClr val="FFFF00"/>
                </a:solidFill>
              </a:rPr>
              <a:t>Preparar periódicamente información sobre el movimiento de la población, nacimientos, defunciones, migraciones y también sobre el estado de la población.</a:t>
            </a:r>
            <a:endParaRPr lang="es-ES" dirty="0" smtClean="0">
              <a:solidFill>
                <a:srgbClr val="FFFF00"/>
              </a:solidFill>
            </a:endParaRPr>
          </a:p>
          <a:p>
            <a:pPr marL="0" indent="0" algn="just">
              <a:buNone/>
            </a:pPr>
            <a:r>
              <a:rPr lang="es-ES_tradnl" dirty="0" smtClean="0">
                <a:solidFill>
                  <a:srgbClr val="FFFF00"/>
                </a:solidFill>
              </a:rPr>
              <a:t>De todo lo anterior se desprenden las posibilidades y gran utilidad del registro de población para apoyar la gestión de otras actividades.</a:t>
            </a:r>
            <a:endParaRPr lang="es-ES" dirty="0" smtClean="0">
              <a:solidFill>
                <a:srgbClr val="FFFF00"/>
              </a:solidFill>
            </a:endParaRPr>
          </a:p>
          <a:p>
            <a:endParaRPr lang="es-E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660399"/>
            <a:ext cx="8686800" cy="5626121"/>
          </a:xfrm>
        </p:spPr>
        <p:txBody>
          <a:bodyPr>
            <a:noAutofit/>
          </a:bodyPr>
          <a:lstStyle/>
          <a:p>
            <a:pPr algn="just">
              <a:buNone/>
            </a:pPr>
            <a:r>
              <a:rPr lang="es-ES_tradnl" sz="3600" b="1" dirty="0" smtClean="0">
                <a:solidFill>
                  <a:srgbClr val="FFFF00"/>
                </a:solidFill>
              </a:rPr>
              <a:t>LAS </a:t>
            </a:r>
            <a:r>
              <a:rPr lang="es-ES_tradnl" sz="3600" b="1" dirty="0">
                <a:solidFill>
                  <a:srgbClr val="FFFF00"/>
                </a:solidFill>
              </a:rPr>
              <a:t>ESTADÍSTICAS DE MIGRACIÓN</a:t>
            </a:r>
            <a:endParaRPr lang="es-ES" sz="3600" dirty="0">
              <a:solidFill>
                <a:srgbClr val="FFFF00"/>
              </a:solidFill>
            </a:endParaRPr>
          </a:p>
          <a:p>
            <a:pPr marL="0" indent="0" algn="just">
              <a:buNone/>
            </a:pPr>
            <a:r>
              <a:rPr lang="es-ES_tradnl" sz="3600" dirty="0" smtClean="0">
                <a:solidFill>
                  <a:srgbClr val="FFFF00"/>
                </a:solidFill>
              </a:rPr>
              <a:t>La </a:t>
            </a:r>
            <a:r>
              <a:rPr lang="es-ES_tradnl" sz="3600" dirty="0">
                <a:solidFill>
                  <a:srgbClr val="FFFF00"/>
                </a:solidFill>
              </a:rPr>
              <a:t>información acerca de los cambios o traslados de domicilio (migración interna) y las entradas y salidas del país (migración internacional), se obtienen de manera continua mediante modelos concebidos al </a:t>
            </a:r>
            <a:r>
              <a:rPr lang="es-ES_tradnl" sz="3600" dirty="0" smtClean="0">
                <a:solidFill>
                  <a:srgbClr val="FFFF00"/>
                </a:solidFill>
              </a:rPr>
              <a:t>efecto, y por las vías automatizadas actuales. </a:t>
            </a:r>
          </a:p>
          <a:p>
            <a:pPr marL="0" indent="0" algn="just">
              <a:buNone/>
            </a:pPr>
            <a:endParaRPr lang="es-ES" sz="3600" dirty="0">
              <a:solidFill>
                <a:srgbClr val="FFFF00"/>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714356"/>
            <a:ext cx="8715436" cy="5411807"/>
          </a:xfrm>
        </p:spPr>
        <p:txBody>
          <a:bodyPr>
            <a:normAutofit/>
          </a:bodyPr>
          <a:lstStyle/>
          <a:p>
            <a:pPr algn="just"/>
            <a:r>
              <a:rPr lang="es-ES_tradnl" sz="3600" b="1" dirty="0" smtClean="0">
                <a:solidFill>
                  <a:srgbClr val="FFFF00"/>
                </a:solidFill>
              </a:rPr>
              <a:t>En el caso de la migración de 90 días y más de duración, el flujo de información prevé la entrada de datos con fines estadísticos a través del modelo Baja 1 (del Sistema de Información Estadístico Nacional) que es enviado por la municipalidad donde se produce el alta del migrante al municipio de origen del mismo.</a:t>
            </a:r>
          </a:p>
          <a:p>
            <a:pPr algn="just"/>
            <a:endParaRPr lang="es-ES" sz="3600" b="1"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28604"/>
            <a:ext cx="8229600" cy="6215106"/>
          </a:xfrm>
        </p:spPr>
        <p:txBody>
          <a:bodyPr>
            <a:normAutofit/>
          </a:bodyPr>
          <a:lstStyle/>
          <a:p>
            <a:pPr algn="just">
              <a:buNone/>
            </a:pPr>
            <a:r>
              <a:rPr lang="es-ES_tradnl" sz="3600" b="1" dirty="0" smtClean="0">
                <a:solidFill>
                  <a:srgbClr val="FFFF00"/>
                </a:solidFill>
              </a:rPr>
              <a:t>EVALUACIÓN:</a:t>
            </a:r>
            <a:endParaRPr lang="es-ES" sz="3600" dirty="0" smtClean="0">
              <a:solidFill>
                <a:srgbClr val="FFFF00"/>
              </a:solidFill>
            </a:endParaRPr>
          </a:p>
          <a:p>
            <a:pPr lvl="0" algn="just"/>
            <a:r>
              <a:rPr lang="es-ES_tradnl" sz="3600" dirty="0" smtClean="0">
                <a:solidFill>
                  <a:srgbClr val="FFFF00"/>
                </a:solidFill>
              </a:rPr>
              <a:t>¿Por qué es importante para un país realizar estudios científicos periódicos sobre las poblaciones humanas?</a:t>
            </a:r>
            <a:endParaRPr lang="es-ES" sz="3600" dirty="0" smtClean="0">
              <a:solidFill>
                <a:srgbClr val="FFFF00"/>
              </a:solidFill>
            </a:endParaRPr>
          </a:p>
          <a:p>
            <a:pPr lvl="0" algn="just"/>
            <a:r>
              <a:rPr lang="es-ES_tradnl" sz="3600" dirty="0" smtClean="0">
                <a:solidFill>
                  <a:srgbClr val="FFFF00"/>
                </a:solidFill>
              </a:rPr>
              <a:t>¿Qué diferencias existen entre la obtención de datos de la población mediante empadronamiento y mediante registros?</a:t>
            </a:r>
            <a:endParaRPr lang="es-ES" sz="3600" dirty="0" smtClean="0">
              <a:solidFill>
                <a:srgbClr val="FFFF00"/>
              </a:solidFill>
            </a:endParaRPr>
          </a:p>
          <a:p>
            <a:pPr lvl="0" algn="just"/>
            <a:r>
              <a:rPr lang="es-ES_tradnl" sz="3600" dirty="0" smtClean="0">
                <a:solidFill>
                  <a:srgbClr val="FFFF00"/>
                </a:solidFill>
              </a:rPr>
              <a:t>¿Qué es un censo de población?</a:t>
            </a:r>
            <a:endParaRPr lang="es-ES" sz="3600" dirty="0" smtClean="0">
              <a:solidFill>
                <a:srgbClr val="FFFF00"/>
              </a:solidFill>
            </a:endParaRPr>
          </a:p>
          <a:p>
            <a:pPr algn="just"/>
            <a:endParaRPr lang="es-ES" sz="3600" dirty="0">
              <a:solidFill>
                <a:srgbClr val="FFFF00"/>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28604"/>
            <a:ext cx="8229600" cy="5697559"/>
          </a:xfrm>
        </p:spPr>
        <p:txBody>
          <a:bodyPr>
            <a:noAutofit/>
          </a:bodyPr>
          <a:lstStyle/>
          <a:p>
            <a:pPr lvl="0" algn="just"/>
            <a:r>
              <a:rPr lang="es-ES_tradnl" sz="3600" dirty="0" smtClean="0">
                <a:solidFill>
                  <a:srgbClr val="FFFF00"/>
                </a:solidFill>
              </a:rPr>
              <a:t>¿Cuáles son las características principales de un censo de población y cuál de ellas le imprime al mismo la condición de fuente estática o de “stock”?</a:t>
            </a:r>
            <a:endParaRPr lang="es-ES" sz="3600" dirty="0" smtClean="0">
              <a:solidFill>
                <a:srgbClr val="FFFF00"/>
              </a:solidFill>
            </a:endParaRPr>
          </a:p>
          <a:p>
            <a:pPr lvl="0" algn="just"/>
            <a:r>
              <a:rPr lang="es-ES_tradnl" sz="3600" dirty="0" smtClean="0">
                <a:solidFill>
                  <a:srgbClr val="FFFF00"/>
                </a:solidFill>
              </a:rPr>
              <a:t>Señale diferencias y semejanzas entre el censo y la encuesta. Enumere sus ventajas y desventajas.</a:t>
            </a:r>
            <a:endParaRPr lang="es-ES" sz="3600" dirty="0" smtClean="0">
              <a:solidFill>
                <a:srgbClr val="FFFF00"/>
              </a:solidFill>
            </a:endParaRPr>
          </a:p>
          <a:p>
            <a:pPr lvl="0" algn="just"/>
            <a:r>
              <a:rPr lang="es-ES_tradnl" sz="3600" dirty="0" smtClean="0">
                <a:solidFill>
                  <a:srgbClr val="FFFF00"/>
                </a:solidFill>
              </a:rPr>
              <a:t>Diferencias entre el Censo de JURE y el de FACTO. Plantee las ventajas y desventajas básicas de ambos métodos.</a:t>
            </a:r>
            <a:endParaRPr lang="es-ES" sz="3600" dirty="0" smtClean="0">
              <a:solidFill>
                <a:srgbClr val="FFFF00"/>
              </a:solidFill>
            </a:endParaRPr>
          </a:p>
          <a:p>
            <a:endParaRPr lang="es-ES" sz="36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2844" y="285728"/>
            <a:ext cx="8858280" cy="6215106"/>
          </a:xfrm>
        </p:spPr>
        <p:txBody>
          <a:bodyPr>
            <a:normAutofit/>
          </a:bodyPr>
          <a:lstStyle/>
          <a:p>
            <a:pPr lvl="0" algn="just"/>
            <a:r>
              <a:rPr lang="es-ES_tradnl" sz="3600" dirty="0" smtClean="0">
                <a:solidFill>
                  <a:srgbClr val="FFFF00"/>
                </a:solidFill>
              </a:rPr>
              <a:t>Enumere al menos 3 de las tareas (cuando resulte factible) que componen las distintas fases o labores de la operación censal.</a:t>
            </a:r>
            <a:endParaRPr lang="es-ES" sz="3600" dirty="0" smtClean="0">
              <a:solidFill>
                <a:srgbClr val="FFFF00"/>
              </a:solidFill>
            </a:endParaRPr>
          </a:p>
          <a:p>
            <a:pPr lvl="0" algn="just"/>
            <a:r>
              <a:rPr lang="es-ES_tradnl" sz="3600" dirty="0" smtClean="0">
                <a:solidFill>
                  <a:srgbClr val="FFFF00"/>
                </a:solidFill>
              </a:rPr>
              <a:t>Tipos de boletas censales. Características principales.</a:t>
            </a:r>
            <a:endParaRPr lang="es-ES" sz="3600" dirty="0" smtClean="0">
              <a:solidFill>
                <a:srgbClr val="FFFF00"/>
              </a:solidFill>
            </a:endParaRPr>
          </a:p>
          <a:p>
            <a:pPr lvl="0" algn="just"/>
            <a:r>
              <a:rPr lang="es-ES_tradnl" sz="3600" dirty="0" smtClean="0">
                <a:solidFill>
                  <a:srgbClr val="FFFF00"/>
                </a:solidFill>
              </a:rPr>
              <a:t>Exprese algunas ventajas y desventajas de las Encuestas por muestreo.</a:t>
            </a:r>
            <a:endParaRPr lang="es-ES" sz="3600" dirty="0" smtClean="0">
              <a:solidFill>
                <a:srgbClr val="FFFF00"/>
              </a:solidFill>
            </a:endParaRPr>
          </a:p>
          <a:p>
            <a:endParaRPr lang="es-ES" sz="36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57166"/>
            <a:ext cx="8229600" cy="5768997"/>
          </a:xfrm>
        </p:spPr>
        <p:txBody>
          <a:bodyPr>
            <a:normAutofit/>
          </a:bodyPr>
          <a:lstStyle/>
          <a:p>
            <a:pPr lvl="0" algn="just"/>
            <a:r>
              <a:rPr lang="es-ES_tradnl" sz="3600" dirty="0" smtClean="0">
                <a:solidFill>
                  <a:srgbClr val="FFFF00"/>
                </a:solidFill>
              </a:rPr>
              <a:t>¿Qué se entiende por un sistema de Estadísticas Vitales? ¿Cuál es su importancia? ¿Cuáles son los hechos vitales fundamentales que debe recoger?</a:t>
            </a:r>
            <a:endParaRPr lang="es-ES" sz="3600" dirty="0" smtClean="0">
              <a:solidFill>
                <a:srgbClr val="FFFF00"/>
              </a:solidFill>
            </a:endParaRPr>
          </a:p>
          <a:p>
            <a:pPr lvl="0" algn="just"/>
            <a:r>
              <a:rPr lang="es-ES_tradnl" sz="3600" dirty="0" smtClean="0">
                <a:solidFill>
                  <a:srgbClr val="FFFF00"/>
                </a:solidFill>
              </a:rPr>
              <a:t>Exprese las características fundamentales del Registro de Población. ¿Por qué es importante el registro permanente de la población de un país?</a:t>
            </a:r>
            <a:endParaRPr lang="es-ES" sz="3600" dirty="0" smtClean="0">
              <a:solidFill>
                <a:srgbClr val="FFFF00"/>
              </a:solidFill>
            </a:endParaRPr>
          </a:p>
          <a:p>
            <a:endParaRPr lang="es-ES"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64" name="Picture 8"/>
          <p:cNvPicPr>
            <a:picLocks noChangeAspect="1" noChangeArrowheads="1"/>
          </p:cNvPicPr>
          <p:nvPr/>
        </p:nvPicPr>
        <p:blipFill>
          <a:blip r:embed="rId2"/>
          <a:srcRect/>
          <a:stretch>
            <a:fillRect/>
          </a:stretch>
        </p:blipFill>
        <p:spPr bwMode="auto">
          <a:xfrm>
            <a:off x="-714412" y="1071546"/>
            <a:ext cx="10858576" cy="4714907"/>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285728"/>
            <a:ext cx="8643998" cy="6215106"/>
          </a:xfrm>
        </p:spPr>
        <p:txBody>
          <a:bodyPr>
            <a:normAutofit/>
          </a:bodyPr>
          <a:lstStyle/>
          <a:p>
            <a:pPr algn="just">
              <a:buNone/>
            </a:pPr>
            <a:r>
              <a:rPr lang="es-ES_tradnl" b="1" i="1" dirty="0">
                <a:solidFill>
                  <a:srgbClr val="FFFF00"/>
                </a:solidFill>
              </a:rPr>
              <a:t>- Mediante empadronamientos:</a:t>
            </a:r>
            <a:endParaRPr lang="es-ES" dirty="0">
              <a:solidFill>
                <a:srgbClr val="FFFF00"/>
              </a:solidFill>
            </a:endParaRPr>
          </a:p>
          <a:p>
            <a:pPr marL="0" indent="0" algn="just">
              <a:buNone/>
            </a:pPr>
            <a:r>
              <a:rPr lang="es-ES_tradnl" dirty="0">
                <a:solidFill>
                  <a:srgbClr val="FFFF00"/>
                </a:solidFill>
              </a:rPr>
              <a:t>El registro de estos sucesos, </a:t>
            </a:r>
            <a:r>
              <a:rPr lang="es-ES_tradnl" b="1" u="sng" dirty="0">
                <a:solidFill>
                  <a:srgbClr val="FFFF00"/>
                </a:solidFill>
              </a:rPr>
              <a:t>puede efectuarse de una sola vez, en un momento dado o instante</a:t>
            </a:r>
            <a:r>
              <a:rPr lang="es-ES_tradnl" dirty="0">
                <a:solidFill>
                  <a:srgbClr val="FFFF00"/>
                </a:solidFill>
              </a:rPr>
              <a:t> en el tiempo, tal como una fotografía de la población. </a:t>
            </a:r>
            <a:endParaRPr lang="es-ES_tradnl" dirty="0" smtClean="0">
              <a:solidFill>
                <a:srgbClr val="FFFF00"/>
              </a:solidFill>
            </a:endParaRPr>
          </a:p>
          <a:p>
            <a:pPr marL="0" indent="0" algn="just">
              <a:buNone/>
            </a:pPr>
            <a:r>
              <a:rPr lang="es-ES_tradnl" dirty="0" smtClean="0">
                <a:solidFill>
                  <a:srgbClr val="FFFF00"/>
                </a:solidFill>
              </a:rPr>
              <a:t>En </a:t>
            </a:r>
            <a:r>
              <a:rPr lang="es-ES_tradnl" dirty="0">
                <a:solidFill>
                  <a:srgbClr val="FFFF00"/>
                </a:solidFill>
              </a:rPr>
              <a:t>este caso el registro tiene categoría de </a:t>
            </a:r>
            <a:r>
              <a:rPr lang="es-ES_tradnl" b="1" u="sng" dirty="0" smtClean="0">
                <a:solidFill>
                  <a:srgbClr val="FFFF00"/>
                </a:solidFill>
              </a:rPr>
              <a:t>estático:</a:t>
            </a:r>
            <a:r>
              <a:rPr lang="es-ES_tradnl" dirty="0" smtClean="0">
                <a:solidFill>
                  <a:srgbClr val="FFFF00"/>
                </a:solidFill>
              </a:rPr>
              <a:t> los </a:t>
            </a:r>
            <a:r>
              <a:rPr lang="es-ES_tradnl" dirty="0">
                <a:solidFill>
                  <a:srgbClr val="FFFF00"/>
                </a:solidFill>
              </a:rPr>
              <a:t>datos están referidos a un mismo momento de una sola vez. </a:t>
            </a:r>
            <a:endParaRPr lang="es-ES_tradnl" dirty="0" smtClean="0">
              <a:solidFill>
                <a:srgbClr val="FFFF00"/>
              </a:solidFill>
            </a:endParaRPr>
          </a:p>
          <a:p>
            <a:pPr marL="0" indent="0" algn="just">
              <a:buNone/>
            </a:pPr>
            <a:r>
              <a:rPr lang="es-ES_tradnl" dirty="0" smtClean="0">
                <a:solidFill>
                  <a:srgbClr val="FFFF00"/>
                </a:solidFill>
              </a:rPr>
              <a:t>Por </a:t>
            </a:r>
            <a:r>
              <a:rPr lang="es-ES_tradnl" dirty="0">
                <a:solidFill>
                  <a:srgbClr val="FFFF00"/>
                </a:solidFill>
              </a:rPr>
              <a:t>ello esta información tiene carácter estático. Y los resultados que se obtienen se refieren al </a:t>
            </a:r>
            <a:r>
              <a:rPr lang="es-ES_tradnl" b="1" u="sng" dirty="0">
                <a:solidFill>
                  <a:srgbClr val="FFFF00"/>
                </a:solidFill>
              </a:rPr>
              <a:t>Estado de la Población en ese </a:t>
            </a:r>
            <a:r>
              <a:rPr lang="es-ES_tradnl" b="1" u="sng" dirty="0" smtClean="0">
                <a:solidFill>
                  <a:srgbClr val="FFFF00"/>
                </a:solidFill>
              </a:rPr>
              <a:t>instante</a:t>
            </a:r>
            <a:r>
              <a:rPr lang="es-ES_tradnl" dirty="0">
                <a:solidFill>
                  <a:srgbClr val="FFFF00"/>
                </a:solidFill>
              </a:rPr>
              <a:t>.</a:t>
            </a:r>
            <a:endParaRPr lang="es-ES" dirty="0">
              <a:solidFill>
                <a:srgbClr val="FFFF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214290"/>
            <a:ext cx="8643998" cy="6643710"/>
          </a:xfrm>
        </p:spPr>
        <p:txBody>
          <a:bodyPr>
            <a:normAutofit lnSpcReduction="10000"/>
          </a:bodyPr>
          <a:lstStyle/>
          <a:p>
            <a:pPr algn="just">
              <a:buNone/>
            </a:pPr>
            <a:r>
              <a:rPr lang="es-ES_tradnl" b="1" i="1" dirty="0">
                <a:solidFill>
                  <a:srgbClr val="FFFF00"/>
                </a:solidFill>
              </a:rPr>
              <a:t>- Mediante Registros:</a:t>
            </a:r>
            <a:endParaRPr lang="es-ES" dirty="0">
              <a:solidFill>
                <a:srgbClr val="FFFF00"/>
              </a:solidFill>
            </a:endParaRPr>
          </a:p>
          <a:p>
            <a:pPr marL="0" indent="0">
              <a:buNone/>
            </a:pPr>
            <a:r>
              <a:rPr lang="es-ES_tradnl" dirty="0">
                <a:solidFill>
                  <a:srgbClr val="FFFF00"/>
                </a:solidFill>
              </a:rPr>
              <a:t>La toma de datos se efectúa de manera secuencial, </a:t>
            </a:r>
            <a:r>
              <a:rPr lang="es-ES_tradnl" b="1" u="sng" dirty="0">
                <a:solidFill>
                  <a:srgbClr val="FFFF00"/>
                </a:solidFill>
              </a:rPr>
              <a:t>a medida que los hechos se van produciendo</a:t>
            </a:r>
            <a:r>
              <a:rPr lang="es-ES_tradnl" dirty="0">
                <a:solidFill>
                  <a:srgbClr val="FFFF00"/>
                </a:solidFill>
              </a:rPr>
              <a:t>, teniendo por tanto </a:t>
            </a:r>
            <a:r>
              <a:rPr lang="es-ES_tradnl" b="1" u="sng" dirty="0">
                <a:solidFill>
                  <a:srgbClr val="FFFF00"/>
                </a:solidFill>
              </a:rPr>
              <a:t>carácter dinámico</a:t>
            </a:r>
            <a:r>
              <a:rPr lang="es-ES_tradnl" dirty="0">
                <a:solidFill>
                  <a:srgbClr val="FFFF00"/>
                </a:solidFill>
              </a:rPr>
              <a:t>, como los </a:t>
            </a:r>
            <a:r>
              <a:rPr lang="es-ES_tradnl" b="1" dirty="0">
                <a:solidFill>
                  <a:srgbClr val="FFFF00"/>
                </a:solidFill>
              </a:rPr>
              <a:t>de nacimiento</a:t>
            </a:r>
            <a:r>
              <a:rPr lang="es-ES_tradnl" dirty="0">
                <a:solidFill>
                  <a:srgbClr val="FFFF00"/>
                </a:solidFill>
              </a:rPr>
              <a:t>, </a:t>
            </a:r>
            <a:r>
              <a:rPr lang="es-ES_tradnl" b="1" dirty="0">
                <a:solidFill>
                  <a:srgbClr val="FFFF00"/>
                </a:solidFill>
              </a:rPr>
              <a:t>defunciones</a:t>
            </a:r>
            <a:r>
              <a:rPr lang="es-ES_tradnl" dirty="0">
                <a:solidFill>
                  <a:srgbClr val="FFFF00"/>
                </a:solidFill>
              </a:rPr>
              <a:t>, </a:t>
            </a:r>
            <a:r>
              <a:rPr lang="es-ES_tradnl" b="1" dirty="0">
                <a:solidFill>
                  <a:srgbClr val="FFFF00"/>
                </a:solidFill>
              </a:rPr>
              <a:t>matrimonios</a:t>
            </a:r>
            <a:r>
              <a:rPr lang="es-ES_tradnl" dirty="0">
                <a:solidFill>
                  <a:srgbClr val="FFFF00"/>
                </a:solidFill>
              </a:rPr>
              <a:t>, etc.. </a:t>
            </a:r>
            <a:endParaRPr lang="es-ES_tradnl" dirty="0" smtClean="0">
              <a:solidFill>
                <a:srgbClr val="FFFF00"/>
              </a:solidFill>
            </a:endParaRPr>
          </a:p>
          <a:p>
            <a:pPr marL="0" indent="0">
              <a:buNone/>
            </a:pPr>
            <a:r>
              <a:rPr lang="es-ES_tradnl" dirty="0" smtClean="0">
                <a:solidFill>
                  <a:srgbClr val="FFFF00"/>
                </a:solidFill>
              </a:rPr>
              <a:t>Y </a:t>
            </a:r>
            <a:r>
              <a:rPr lang="es-ES_tradnl" dirty="0">
                <a:solidFill>
                  <a:srgbClr val="FFFF00"/>
                </a:solidFill>
              </a:rPr>
              <a:t>los resultados obtenidos ofrecen información sobre el </a:t>
            </a:r>
            <a:r>
              <a:rPr lang="es-ES_tradnl" i="1" dirty="0">
                <a:solidFill>
                  <a:srgbClr val="FFFF00"/>
                </a:solidFill>
              </a:rPr>
              <a:t>Movimiento de la Población</a:t>
            </a:r>
            <a:r>
              <a:rPr lang="es-ES_tradnl" i="1" dirty="0" smtClean="0">
                <a:solidFill>
                  <a:srgbClr val="FFFF00"/>
                </a:solidFill>
              </a:rPr>
              <a:t>.</a:t>
            </a:r>
            <a:endParaRPr lang="es-ES" dirty="0">
              <a:solidFill>
                <a:srgbClr val="FFFF00"/>
              </a:solidFill>
            </a:endParaRPr>
          </a:p>
          <a:p>
            <a:pPr marL="0" indent="0">
              <a:buNone/>
            </a:pPr>
            <a:r>
              <a:rPr lang="es-ES_tradnl" dirty="0">
                <a:solidFill>
                  <a:srgbClr val="FFFF00"/>
                </a:solidFill>
              </a:rPr>
              <a:t>Dentro del mismo se encuentran como tipos de fuentes de datos:</a:t>
            </a:r>
            <a:endParaRPr lang="es-ES" dirty="0">
              <a:solidFill>
                <a:srgbClr val="FFFF00"/>
              </a:solidFill>
            </a:endParaRPr>
          </a:p>
          <a:p>
            <a:pPr lvl="0"/>
            <a:r>
              <a:rPr lang="es-ES_tradnl" i="1" dirty="0">
                <a:solidFill>
                  <a:srgbClr val="FFFF00"/>
                </a:solidFill>
              </a:rPr>
              <a:t>Los Registros de Estadísticas Vitales (nacimientos, defunciones, matrimonio, etc.)</a:t>
            </a:r>
            <a:endParaRPr lang="es-ES" dirty="0">
              <a:solidFill>
                <a:srgbClr val="FFFF00"/>
              </a:solidFill>
            </a:endParaRPr>
          </a:p>
          <a:p>
            <a:pPr lvl="0"/>
            <a:r>
              <a:rPr lang="es-ES_tradnl" i="1" dirty="0">
                <a:solidFill>
                  <a:srgbClr val="FFFF00"/>
                </a:solidFill>
              </a:rPr>
              <a:t>Registro de Población</a:t>
            </a:r>
            <a:endParaRPr lang="es-ES" dirty="0">
              <a:solidFill>
                <a:srgbClr val="FFFF00"/>
              </a:solidFill>
            </a:endParaRPr>
          </a:p>
          <a:p>
            <a:pPr lvl="0"/>
            <a:r>
              <a:rPr lang="es-ES_tradnl" i="1" dirty="0">
                <a:solidFill>
                  <a:srgbClr val="FFFF00"/>
                </a:solidFill>
              </a:rPr>
              <a:t>Otros.</a:t>
            </a:r>
            <a:endParaRPr lang="es-ES" dirty="0">
              <a:solidFill>
                <a:srgbClr val="FFFF00"/>
              </a:solidFill>
            </a:endParaRPr>
          </a:p>
          <a:p>
            <a:pPr algn="just"/>
            <a:endParaRPr lang="es-ES" dirty="0">
              <a:solidFill>
                <a:srgbClr val="FFFF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71414"/>
            <a:ext cx="8643998" cy="5768997"/>
          </a:xfrm>
        </p:spPr>
        <p:txBody>
          <a:bodyPr>
            <a:noAutofit/>
          </a:bodyPr>
          <a:lstStyle/>
          <a:p>
            <a:pPr algn="just">
              <a:buNone/>
            </a:pPr>
            <a:r>
              <a:rPr lang="es-ES_tradnl" sz="3000" b="1" dirty="0" smtClean="0">
                <a:solidFill>
                  <a:srgbClr val="FFFF00"/>
                </a:solidFill>
              </a:rPr>
              <a:t>El </a:t>
            </a:r>
            <a:r>
              <a:rPr lang="es-ES_tradnl" sz="3000" b="1" dirty="0">
                <a:solidFill>
                  <a:srgbClr val="FFFF00"/>
                </a:solidFill>
              </a:rPr>
              <a:t>Censo de </a:t>
            </a:r>
            <a:r>
              <a:rPr lang="es-ES_tradnl" sz="3000" b="1" dirty="0" smtClean="0">
                <a:solidFill>
                  <a:srgbClr val="FFFF00"/>
                </a:solidFill>
              </a:rPr>
              <a:t>Población</a:t>
            </a:r>
            <a:endParaRPr lang="es-ES" sz="3000" dirty="0">
              <a:solidFill>
                <a:srgbClr val="FFFF00"/>
              </a:solidFill>
            </a:endParaRPr>
          </a:p>
          <a:p>
            <a:pPr marL="0" indent="0" algn="just">
              <a:buNone/>
            </a:pPr>
            <a:r>
              <a:rPr lang="es-ES_tradnl" sz="3000" dirty="0">
                <a:solidFill>
                  <a:srgbClr val="FFFF00"/>
                </a:solidFill>
              </a:rPr>
              <a:t>Los Censos de Población pueden definirse como: </a:t>
            </a:r>
            <a:r>
              <a:rPr lang="es-ES_tradnl" sz="3000" i="1" dirty="0">
                <a:solidFill>
                  <a:srgbClr val="FFFF00"/>
                </a:solidFill>
              </a:rPr>
              <a:t>“un conjunto de operaciones, que consisten en reunir, elaborar y publicar datos demográficos, económicos y sociales, correspondientes a todos los habitantes de un país o territorio, referidos a un momento determinado o a ciertos períodos dados</a:t>
            </a:r>
            <a:r>
              <a:rPr lang="es-ES_tradnl" sz="3000" i="1" dirty="0" smtClean="0">
                <a:solidFill>
                  <a:srgbClr val="FFFF00"/>
                </a:solidFill>
              </a:rPr>
              <a:t>”</a:t>
            </a:r>
            <a:endParaRPr lang="es-ES" sz="3000" dirty="0">
              <a:solidFill>
                <a:srgbClr val="FFFF00"/>
              </a:solidFill>
            </a:endParaRPr>
          </a:p>
          <a:p>
            <a:pPr marL="0" indent="0" algn="just">
              <a:buNone/>
            </a:pPr>
            <a:r>
              <a:rPr lang="es-ES_tradnl" sz="3000" dirty="0" smtClean="0">
                <a:solidFill>
                  <a:srgbClr val="FFFF00"/>
                </a:solidFill>
              </a:rPr>
              <a:t>Tiene </a:t>
            </a:r>
            <a:r>
              <a:rPr lang="es-ES_tradnl" sz="3000" dirty="0">
                <a:solidFill>
                  <a:srgbClr val="FFFF00"/>
                </a:solidFill>
              </a:rPr>
              <a:t>gran utilidad para el país o territorio de que se trate, ya que es la </a:t>
            </a:r>
            <a:r>
              <a:rPr lang="es-ES_tradnl" sz="3000" b="1" u="sng" dirty="0">
                <a:solidFill>
                  <a:srgbClr val="FFFF00"/>
                </a:solidFill>
              </a:rPr>
              <a:t>fuente primaria de datos básicos de población, necesarios para el adecuado desarrollo de la gestión socioeconómica</a:t>
            </a:r>
            <a:r>
              <a:rPr lang="es-ES_tradnl" sz="3000" b="1" u="sng" dirty="0" smtClean="0">
                <a:solidFill>
                  <a:srgbClr val="FFFF00"/>
                </a:solidFill>
              </a:rPr>
              <a:t>.</a:t>
            </a:r>
          </a:p>
          <a:p>
            <a:pPr marL="0" indent="0" algn="just">
              <a:buNone/>
            </a:pPr>
            <a:endParaRPr lang="es-ES" sz="2800" dirty="0" smtClean="0">
              <a:solidFill>
                <a:srgbClr val="FFFF00"/>
              </a:solidFill>
            </a:endParaRPr>
          </a:p>
          <a:p>
            <a:pPr algn="just">
              <a:buNone/>
            </a:pPr>
            <a:r>
              <a:rPr lang="es-ES" sz="1800" dirty="0" smtClean="0">
                <a:solidFill>
                  <a:srgbClr val="FFFF00"/>
                </a:solidFill>
              </a:rPr>
              <a:t>NACIONES UNIDAS   </a:t>
            </a:r>
            <a:r>
              <a:rPr lang="es-ES" sz="1800" dirty="0">
                <a:solidFill>
                  <a:srgbClr val="FFFF00"/>
                </a:solidFill>
              </a:rPr>
              <a:t>Manual de Métodos de Censos de Población. Estudio de Métodos – Serie F Nº. 4, Rev. 1. Volumen 1 N.Y. 1958, página 4.</a:t>
            </a:r>
          </a:p>
          <a:p>
            <a:pPr algn="just"/>
            <a:endParaRPr lang="es-ES" sz="2800" dirty="0">
              <a:solidFill>
                <a:srgbClr val="FFFF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214290"/>
            <a:ext cx="8715436" cy="6072230"/>
          </a:xfrm>
        </p:spPr>
        <p:txBody>
          <a:bodyPr>
            <a:noAutofit/>
          </a:bodyPr>
          <a:lstStyle/>
          <a:p>
            <a:pPr marL="0" indent="0" algn="just">
              <a:buNone/>
            </a:pPr>
            <a:r>
              <a:rPr lang="es-ES_tradnl" b="1" dirty="0" smtClean="0">
                <a:solidFill>
                  <a:srgbClr val="FFFF00"/>
                </a:solidFill>
              </a:rPr>
              <a:t>CARACTERÍSTICAS:</a:t>
            </a:r>
            <a:endParaRPr lang="es-ES" dirty="0" smtClean="0">
              <a:solidFill>
                <a:srgbClr val="FFFF00"/>
              </a:solidFill>
            </a:endParaRPr>
          </a:p>
          <a:p>
            <a:pPr lvl="0" algn="just"/>
            <a:r>
              <a:rPr lang="es-ES_tradnl" i="1" dirty="0" smtClean="0">
                <a:solidFill>
                  <a:srgbClr val="FFFF00"/>
                </a:solidFill>
              </a:rPr>
              <a:t>Un territorio bien definido</a:t>
            </a:r>
            <a:r>
              <a:rPr lang="es-ES_tradnl" i="1" dirty="0">
                <a:solidFill>
                  <a:srgbClr val="FFFF00"/>
                </a:solidFill>
              </a:rPr>
              <a:t> </a:t>
            </a:r>
            <a:r>
              <a:rPr lang="es-ES_tradnl" i="1" dirty="0" smtClean="0">
                <a:solidFill>
                  <a:srgbClr val="FFFF00"/>
                </a:solidFill>
              </a:rPr>
              <a:t>(</a:t>
            </a:r>
            <a:r>
              <a:rPr lang="es-ES_tradnl" dirty="0" smtClean="0">
                <a:solidFill>
                  <a:srgbClr val="FFFF00"/>
                </a:solidFill>
              </a:rPr>
              <a:t>área geográfica bien delimitada).</a:t>
            </a:r>
            <a:endParaRPr lang="es-ES" dirty="0" smtClean="0">
              <a:solidFill>
                <a:srgbClr val="FFFF00"/>
              </a:solidFill>
            </a:endParaRPr>
          </a:p>
          <a:p>
            <a:pPr lvl="0" algn="just"/>
            <a:r>
              <a:rPr lang="es-ES_tradnl" i="1" dirty="0" smtClean="0">
                <a:solidFill>
                  <a:srgbClr val="FFFF00"/>
                </a:solidFill>
              </a:rPr>
              <a:t>Universalidad.</a:t>
            </a:r>
            <a:r>
              <a:rPr lang="es-ES_tradnl" dirty="0" smtClean="0">
                <a:solidFill>
                  <a:srgbClr val="FFFF00"/>
                </a:solidFill>
              </a:rPr>
              <a:t> Debe </a:t>
            </a:r>
            <a:r>
              <a:rPr lang="es-ES_tradnl" u="sng" dirty="0" smtClean="0">
                <a:solidFill>
                  <a:srgbClr val="FFFF00"/>
                </a:solidFill>
              </a:rPr>
              <a:t>comprender a todos los miembros de la población del área seleccionada,</a:t>
            </a:r>
            <a:r>
              <a:rPr lang="es-ES_tradnl" dirty="0" smtClean="0">
                <a:solidFill>
                  <a:srgbClr val="FFFF00"/>
                </a:solidFill>
              </a:rPr>
              <a:t> sin omisiones ni repeticiones.</a:t>
            </a:r>
            <a:endParaRPr lang="es-ES" dirty="0" smtClean="0">
              <a:solidFill>
                <a:srgbClr val="FFFF00"/>
              </a:solidFill>
            </a:endParaRPr>
          </a:p>
          <a:p>
            <a:pPr lvl="0" algn="just"/>
            <a:r>
              <a:rPr lang="es-ES_tradnl" i="1" dirty="0" smtClean="0">
                <a:solidFill>
                  <a:srgbClr val="FFFF00"/>
                </a:solidFill>
              </a:rPr>
              <a:t>Simultaneidad.</a:t>
            </a:r>
            <a:r>
              <a:rPr lang="es-ES_tradnl" dirty="0" smtClean="0">
                <a:solidFill>
                  <a:srgbClr val="FFFF00"/>
                </a:solidFill>
              </a:rPr>
              <a:t> </a:t>
            </a:r>
            <a:r>
              <a:rPr lang="es-ES_tradnl" u="sng" dirty="0" smtClean="0">
                <a:solidFill>
                  <a:srgbClr val="FFFF00"/>
                </a:solidFill>
              </a:rPr>
              <a:t>La población total</a:t>
            </a:r>
            <a:r>
              <a:rPr lang="es-ES_tradnl" dirty="0" smtClean="0">
                <a:solidFill>
                  <a:srgbClr val="FFFF00"/>
                </a:solidFill>
              </a:rPr>
              <a:t> empadronada </a:t>
            </a:r>
            <a:r>
              <a:rPr lang="es-ES_tradnl" u="sng" dirty="0" smtClean="0">
                <a:solidFill>
                  <a:srgbClr val="FFFF00"/>
                </a:solidFill>
              </a:rPr>
              <a:t>debe referirse a una fecha bien definida, y </a:t>
            </a:r>
            <a:r>
              <a:rPr lang="es-ES_tradnl" dirty="0" smtClean="0">
                <a:solidFill>
                  <a:srgbClr val="FFFF00"/>
                </a:solidFill>
              </a:rPr>
              <a:t>los datos deben referirse a una fecha, o a un período bien definido.</a:t>
            </a:r>
            <a:endParaRPr lang="es-ES" dirty="0" smtClean="0">
              <a:solidFill>
                <a:srgbClr val="FFFF00"/>
              </a:solidFill>
            </a:endParaRPr>
          </a:p>
          <a:p>
            <a:pPr>
              <a:buNone/>
            </a:pPr>
            <a:r>
              <a:rPr lang="es-ES_tradnl" dirty="0" smtClean="0">
                <a:solidFill>
                  <a:srgbClr val="FFFF00"/>
                </a:solidFill>
              </a:rPr>
              <a:t>Deben tener </a:t>
            </a:r>
            <a:r>
              <a:rPr lang="es-ES_tradnl" i="1" dirty="0" smtClean="0">
                <a:solidFill>
                  <a:srgbClr val="FFFF00"/>
                </a:solidFill>
              </a:rPr>
              <a:t>cierta periodicidad</a:t>
            </a:r>
            <a:r>
              <a:rPr lang="es-ES_tradnl" dirty="0" smtClean="0">
                <a:solidFill>
                  <a:srgbClr val="FFFF00"/>
                </a:solidFill>
              </a:rPr>
              <a:t> /cada 10 años.</a:t>
            </a:r>
          </a:p>
          <a:p>
            <a:endParaRPr lang="es-ES"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3066</TotalTime>
  <Words>3037</Words>
  <Application>Microsoft Office PowerPoint</Application>
  <PresentationFormat>Presentación en pantalla (4:3)</PresentationFormat>
  <Paragraphs>199</Paragraphs>
  <Slides>48</Slides>
  <Notes>0</Notes>
  <HiddenSlides>0</HiddenSlides>
  <MMClips>0</MMClips>
  <ScaleCrop>false</ScaleCrop>
  <HeadingPairs>
    <vt:vector size="4" baseType="variant">
      <vt:variant>
        <vt:lpstr>Tema</vt:lpstr>
      </vt:variant>
      <vt:variant>
        <vt:i4>1</vt:i4>
      </vt:variant>
      <vt:variant>
        <vt:lpstr>Títulos de diapositiva</vt:lpstr>
      </vt:variant>
      <vt:variant>
        <vt:i4>48</vt:i4>
      </vt:variant>
    </vt:vector>
  </HeadingPairs>
  <TitlesOfParts>
    <vt:vector size="49"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lpstr>Diapositiva 37</vt:lpstr>
      <vt:lpstr>Diapositiva 38</vt:lpstr>
      <vt:lpstr>Diapositiva 39</vt:lpstr>
      <vt:lpstr>Diapositiva 40</vt:lpstr>
      <vt:lpstr>Diapositiva 41</vt:lpstr>
      <vt:lpstr>Diapositiva 42</vt:lpstr>
      <vt:lpstr>Diapositiva 43</vt:lpstr>
      <vt:lpstr>Diapositiva 44</vt:lpstr>
      <vt:lpstr>Diapositiva 45</vt:lpstr>
      <vt:lpstr>Diapositiva 46</vt:lpstr>
      <vt:lpstr>Diapositiva 47</vt:lpstr>
      <vt:lpstr>Diapositiva 48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LUIS UGALDE</dc:creator>
  <cp:lastModifiedBy>LUIS UGALDE</cp:lastModifiedBy>
  <cp:revision>4</cp:revision>
  <dcterms:created xsi:type="dcterms:W3CDTF">2025-02-20T14:03:47Z</dcterms:created>
  <dcterms:modified xsi:type="dcterms:W3CDTF">2025-02-27T13:57:19Z</dcterms:modified>
</cp:coreProperties>
</file>