
<file path=[Content_Types].xml><?xml version="1.0" encoding="utf-8"?>
<Types xmlns="http://schemas.openxmlformats.org/package/2006/content-types">
  <Default Extension="jfif" ContentType="image/jpeg"/>
  <Default Extension="png" ContentType="image/png"/>
  <Default Extension="jpeg" ContentType="image/jpeg"/>
  <Default Extension="3gp" ContentType="video/3gpp"/>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91" r:id="rId2"/>
    <p:sldId id="260" r:id="rId3"/>
    <p:sldId id="259" r:id="rId4"/>
    <p:sldId id="257" r:id="rId5"/>
    <p:sldId id="268" r:id="rId6"/>
    <p:sldId id="278" r:id="rId7"/>
    <p:sldId id="269" r:id="rId8"/>
    <p:sldId id="284" r:id="rId9"/>
    <p:sldId id="270" r:id="rId10"/>
    <p:sldId id="283" r:id="rId11"/>
    <p:sldId id="272" r:id="rId12"/>
    <p:sldId id="273" r:id="rId13"/>
    <p:sldId id="274" r:id="rId14"/>
    <p:sldId id="261" r:id="rId15"/>
    <p:sldId id="281" r:id="rId16"/>
    <p:sldId id="289" r:id="rId17"/>
    <p:sldId id="282" r:id="rId18"/>
    <p:sldId id="285" r:id="rId19"/>
    <p:sldId id="262" r:id="rId20"/>
    <p:sldId id="290" r:id="rId21"/>
    <p:sldId id="286" r:id="rId22"/>
    <p:sldId id="275" r:id="rId23"/>
    <p:sldId id="263" r:id="rId24"/>
    <p:sldId id="288" r:id="rId25"/>
    <p:sldId id="277" r:id="rId26"/>
    <p:sldId id="287" r:id="rId2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A780AA-A819-4774-9204-78BB07CD6475}" type="datetimeFigureOut">
              <a:rPr lang="es-ES" smtClean="0"/>
              <a:pPr/>
              <a:t>10/09/2025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7FFD57-76DE-45DD-8EA1-88009E9EFF9F}" type="slidenum">
              <a:rPr lang="es-ES" smtClean="0"/>
              <a:pPr/>
              <a:t>‹Nº›</a:t>
            </a:fld>
            <a:endParaRPr lang="es-ES"/>
          </a:p>
        </p:txBody>
      </p:sp>
    </p:spTree>
    <p:extLst>
      <p:ext uri="{BB962C8B-B14F-4D97-AF65-F5344CB8AC3E}">
        <p14:creationId xmlns:p14="http://schemas.microsoft.com/office/powerpoint/2010/main" val="921856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247FFD57-76DE-45DD-8EA1-88009E9EFF9F}" type="slidenum">
              <a:rPr lang="es-ES" smtClean="0"/>
              <a:pPr/>
              <a:t>3</a:t>
            </a:fld>
            <a:endParaRPr lang="es-ES"/>
          </a:p>
        </p:txBody>
      </p:sp>
    </p:spTree>
    <p:extLst>
      <p:ext uri="{BB962C8B-B14F-4D97-AF65-F5344CB8AC3E}">
        <p14:creationId xmlns:p14="http://schemas.microsoft.com/office/powerpoint/2010/main" val="133867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68611" name="Marcador de notas 2"/>
          <p:cNvSpPr>
            <a:spLocks noGrp="1"/>
          </p:cNvSpPr>
          <p:nvPr>
            <p:ph type="body" idx="1"/>
          </p:nvPr>
        </p:nvSpPr>
        <p:spPr bwMode="auto">
          <a:noFill/>
        </p:spPr>
        <p:txBody>
          <a:bodyPr/>
          <a:lstStyle/>
          <a:p>
            <a:endParaRPr lang="es-ES" altLang="en-US"/>
          </a:p>
        </p:txBody>
      </p:sp>
      <p:sp>
        <p:nvSpPr>
          <p:cNvPr id="68612" name="Marcador de número de diapositiva 3"/>
          <p:cNvSpPr>
            <a:spLocks noGrp="1"/>
          </p:cNvSpPr>
          <p:nvPr>
            <p:ph type="sldNum" sz="quarter" idx="5"/>
          </p:nvPr>
        </p:nvSpPr>
        <p:spPr bwMode="auto">
          <a:noFill/>
          <a:ln>
            <a:miter lim="800000"/>
            <a:headEnd/>
            <a:tailEnd/>
          </a:ln>
        </p:spPr>
        <p:txBody>
          <a:bodyPr/>
          <a:lstStyle/>
          <a:p>
            <a:fld id="{9B45511C-D711-4BA5-8625-914EF9122941}" type="slidenum">
              <a:rPr lang="es-ES" altLang="en-US"/>
              <a:pPr/>
              <a:t>24</a:t>
            </a:fld>
            <a:endParaRPr lang="es-ES" altLang="en-US"/>
          </a:p>
        </p:txBody>
      </p:sp>
    </p:spTree>
    <p:extLst>
      <p:ext uri="{BB962C8B-B14F-4D97-AF65-F5344CB8AC3E}">
        <p14:creationId xmlns:p14="http://schemas.microsoft.com/office/powerpoint/2010/main" val="3443902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5427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34332" indent="-282435">
              <a:defRPr>
                <a:solidFill>
                  <a:schemeClr val="tx1"/>
                </a:solidFill>
                <a:latin typeface="Arial" pitchFamily="34" charset="0"/>
                <a:cs typeface="Arial" pitchFamily="34" charset="0"/>
              </a:defRPr>
            </a:lvl2pPr>
            <a:lvl3pPr marL="1129741" indent="-225948">
              <a:defRPr>
                <a:solidFill>
                  <a:schemeClr val="tx1"/>
                </a:solidFill>
                <a:latin typeface="Arial" pitchFamily="34" charset="0"/>
                <a:cs typeface="Arial" pitchFamily="34" charset="0"/>
              </a:defRPr>
            </a:lvl3pPr>
            <a:lvl4pPr marL="1581638" indent="-225948">
              <a:defRPr>
                <a:solidFill>
                  <a:schemeClr val="tx1"/>
                </a:solidFill>
                <a:latin typeface="Arial" pitchFamily="34" charset="0"/>
                <a:cs typeface="Arial" pitchFamily="34" charset="0"/>
              </a:defRPr>
            </a:lvl4pPr>
            <a:lvl5pPr marL="2033534" indent="-225948">
              <a:defRPr>
                <a:solidFill>
                  <a:schemeClr val="tx1"/>
                </a:solidFill>
                <a:latin typeface="Arial" pitchFamily="34" charset="0"/>
                <a:cs typeface="Arial" pitchFamily="34" charset="0"/>
              </a:defRPr>
            </a:lvl5pPr>
            <a:lvl6pPr marL="2485431" indent="-225948" eaLnBrk="0" fontAlgn="base" hangingPunct="0">
              <a:spcBef>
                <a:spcPct val="0"/>
              </a:spcBef>
              <a:spcAft>
                <a:spcPct val="0"/>
              </a:spcAft>
              <a:defRPr>
                <a:solidFill>
                  <a:schemeClr val="tx1"/>
                </a:solidFill>
                <a:latin typeface="Arial" pitchFamily="34" charset="0"/>
                <a:cs typeface="Arial" pitchFamily="34" charset="0"/>
              </a:defRPr>
            </a:lvl6pPr>
            <a:lvl7pPr marL="2937327" indent="-225948" eaLnBrk="0" fontAlgn="base" hangingPunct="0">
              <a:spcBef>
                <a:spcPct val="0"/>
              </a:spcBef>
              <a:spcAft>
                <a:spcPct val="0"/>
              </a:spcAft>
              <a:defRPr>
                <a:solidFill>
                  <a:schemeClr val="tx1"/>
                </a:solidFill>
                <a:latin typeface="Arial" pitchFamily="34" charset="0"/>
                <a:cs typeface="Arial" pitchFamily="34" charset="0"/>
              </a:defRPr>
            </a:lvl7pPr>
            <a:lvl8pPr marL="3389224" indent="-225948" eaLnBrk="0" fontAlgn="base" hangingPunct="0">
              <a:spcBef>
                <a:spcPct val="0"/>
              </a:spcBef>
              <a:spcAft>
                <a:spcPct val="0"/>
              </a:spcAft>
              <a:defRPr>
                <a:solidFill>
                  <a:schemeClr val="tx1"/>
                </a:solidFill>
                <a:latin typeface="Arial" pitchFamily="34" charset="0"/>
                <a:cs typeface="Arial" pitchFamily="34" charset="0"/>
              </a:defRPr>
            </a:lvl8pPr>
            <a:lvl9pPr marL="3841120" indent="-225948" eaLnBrk="0" fontAlgn="base" hangingPunct="0">
              <a:spcBef>
                <a:spcPct val="0"/>
              </a:spcBef>
              <a:spcAft>
                <a:spcPct val="0"/>
              </a:spcAft>
              <a:defRPr>
                <a:solidFill>
                  <a:schemeClr val="tx1"/>
                </a:solidFill>
                <a:latin typeface="Arial" pitchFamily="34" charset="0"/>
                <a:cs typeface="Arial" pitchFamily="34" charset="0"/>
              </a:defRPr>
            </a:lvl9pPr>
          </a:lstStyle>
          <a:p>
            <a:fld id="{F32DCB8B-62F9-4D3B-8D2A-09A73D5D0B6B}" type="slidenum">
              <a:rPr lang="es-ES" altLang="en-US" smtClean="0"/>
              <a:pPr/>
              <a:t>25</a:t>
            </a:fld>
            <a:endParaRPr lang="es-ES" altLang="en-US"/>
          </a:p>
        </p:txBody>
      </p:sp>
    </p:spTree>
    <p:extLst>
      <p:ext uri="{BB962C8B-B14F-4D97-AF65-F5344CB8AC3E}">
        <p14:creationId xmlns:p14="http://schemas.microsoft.com/office/powerpoint/2010/main" val="1843593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5427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34332" indent="-282435">
              <a:defRPr>
                <a:solidFill>
                  <a:schemeClr val="tx1"/>
                </a:solidFill>
                <a:latin typeface="Arial" pitchFamily="34" charset="0"/>
                <a:cs typeface="Arial" pitchFamily="34" charset="0"/>
              </a:defRPr>
            </a:lvl2pPr>
            <a:lvl3pPr marL="1129741" indent="-225948">
              <a:defRPr>
                <a:solidFill>
                  <a:schemeClr val="tx1"/>
                </a:solidFill>
                <a:latin typeface="Arial" pitchFamily="34" charset="0"/>
                <a:cs typeface="Arial" pitchFamily="34" charset="0"/>
              </a:defRPr>
            </a:lvl3pPr>
            <a:lvl4pPr marL="1581638" indent="-225948">
              <a:defRPr>
                <a:solidFill>
                  <a:schemeClr val="tx1"/>
                </a:solidFill>
                <a:latin typeface="Arial" pitchFamily="34" charset="0"/>
                <a:cs typeface="Arial" pitchFamily="34" charset="0"/>
              </a:defRPr>
            </a:lvl4pPr>
            <a:lvl5pPr marL="2033534" indent="-225948">
              <a:defRPr>
                <a:solidFill>
                  <a:schemeClr val="tx1"/>
                </a:solidFill>
                <a:latin typeface="Arial" pitchFamily="34" charset="0"/>
                <a:cs typeface="Arial" pitchFamily="34" charset="0"/>
              </a:defRPr>
            </a:lvl5pPr>
            <a:lvl6pPr marL="2485431" indent="-225948" eaLnBrk="0" fontAlgn="base" hangingPunct="0">
              <a:spcBef>
                <a:spcPct val="0"/>
              </a:spcBef>
              <a:spcAft>
                <a:spcPct val="0"/>
              </a:spcAft>
              <a:defRPr>
                <a:solidFill>
                  <a:schemeClr val="tx1"/>
                </a:solidFill>
                <a:latin typeface="Arial" pitchFamily="34" charset="0"/>
                <a:cs typeface="Arial" pitchFamily="34" charset="0"/>
              </a:defRPr>
            </a:lvl6pPr>
            <a:lvl7pPr marL="2937327" indent="-225948" eaLnBrk="0" fontAlgn="base" hangingPunct="0">
              <a:spcBef>
                <a:spcPct val="0"/>
              </a:spcBef>
              <a:spcAft>
                <a:spcPct val="0"/>
              </a:spcAft>
              <a:defRPr>
                <a:solidFill>
                  <a:schemeClr val="tx1"/>
                </a:solidFill>
                <a:latin typeface="Arial" pitchFamily="34" charset="0"/>
                <a:cs typeface="Arial" pitchFamily="34" charset="0"/>
              </a:defRPr>
            </a:lvl7pPr>
            <a:lvl8pPr marL="3389224" indent="-225948" eaLnBrk="0" fontAlgn="base" hangingPunct="0">
              <a:spcBef>
                <a:spcPct val="0"/>
              </a:spcBef>
              <a:spcAft>
                <a:spcPct val="0"/>
              </a:spcAft>
              <a:defRPr>
                <a:solidFill>
                  <a:schemeClr val="tx1"/>
                </a:solidFill>
                <a:latin typeface="Arial" pitchFamily="34" charset="0"/>
                <a:cs typeface="Arial" pitchFamily="34" charset="0"/>
              </a:defRPr>
            </a:lvl8pPr>
            <a:lvl9pPr marL="3841120" indent="-225948" eaLnBrk="0" fontAlgn="base" hangingPunct="0">
              <a:spcBef>
                <a:spcPct val="0"/>
              </a:spcBef>
              <a:spcAft>
                <a:spcPct val="0"/>
              </a:spcAft>
              <a:defRPr>
                <a:solidFill>
                  <a:schemeClr val="tx1"/>
                </a:solidFill>
                <a:latin typeface="Arial" pitchFamily="34" charset="0"/>
                <a:cs typeface="Arial" pitchFamily="34" charset="0"/>
              </a:defRPr>
            </a:lvl9pPr>
          </a:lstStyle>
          <a:p>
            <a:fld id="{F32DCB8B-62F9-4D3B-8D2A-09A73D5D0B6B}" type="slidenum">
              <a:rPr lang="es-ES" altLang="en-US" smtClean="0"/>
              <a:pPr/>
              <a:t>26</a:t>
            </a:fld>
            <a:endParaRPr lang="es-ES" altLang="en-US"/>
          </a:p>
        </p:txBody>
      </p:sp>
    </p:spTree>
    <p:extLst>
      <p:ext uri="{BB962C8B-B14F-4D97-AF65-F5344CB8AC3E}">
        <p14:creationId xmlns:p14="http://schemas.microsoft.com/office/powerpoint/2010/main" val="6825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10/09/2025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10/09/2025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10/09/2025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10/09/2025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10/09/2025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A847CFC-816F-41D0-AAC0-9BF4FEBC753E}" type="datetimeFigureOut">
              <a:rPr lang="es-ES" smtClean="0"/>
              <a:pPr/>
              <a:t>10/09/2025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A847CFC-816F-41D0-AAC0-9BF4FEBC753E}" type="datetimeFigureOut">
              <a:rPr lang="es-ES" smtClean="0"/>
              <a:pPr/>
              <a:t>10/09/2025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A847CFC-816F-41D0-AAC0-9BF4FEBC753E}" type="datetimeFigureOut">
              <a:rPr lang="es-ES" smtClean="0"/>
              <a:pPr/>
              <a:t>10/09/2025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10/09/2025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10/09/2025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10/09/2025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10/09/2025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jfi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gp"/><Relationship Id="rId1" Type="http://schemas.microsoft.com/office/2007/relationships/media" Target="../media/media1.3g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79" y="857251"/>
            <a:ext cx="2163223" cy="5143500"/>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701" y="857251"/>
            <a:ext cx="6001341" cy="5143500"/>
          </a:xfrm>
          <a:prstGeom prst="rect">
            <a:avLst/>
          </a:prstGeom>
        </p:spPr>
      </p:pic>
      <p:pic>
        <p:nvPicPr>
          <p:cNvPr id="9" name="4 Imagen" descr="http://www.ecured.cu/images/1/18/Balanzas.jpeg"/>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8241" y="4076720"/>
            <a:ext cx="1340579" cy="6679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4 Imagen" descr="http://www.ecured.cu/images/1/18/Balanzas.jpeg"/>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8" y="857249"/>
            <a:ext cx="1212056" cy="1239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6885" y="754892"/>
            <a:ext cx="2163223" cy="5143500"/>
          </a:xfrm>
          <a:prstGeom prst="rect">
            <a:avLst/>
          </a:prstGeom>
        </p:spPr>
      </p:pic>
      <p:sp>
        <p:nvSpPr>
          <p:cNvPr id="12" name="Rectángulo 11"/>
          <p:cNvSpPr/>
          <p:nvPr/>
        </p:nvSpPr>
        <p:spPr>
          <a:xfrm>
            <a:off x="91775" y="3082752"/>
            <a:ext cx="8960466" cy="692497"/>
          </a:xfrm>
          <a:prstGeom prst="rect">
            <a:avLst/>
          </a:prstGeom>
          <a:noFill/>
        </p:spPr>
        <p:txBody>
          <a:bodyPr wrap="none" lIns="68580" tIns="34290" rIns="68580" bIns="34290">
            <a:spAutoFit/>
          </a:bodyPr>
          <a:lstStyle/>
          <a:p>
            <a:pPr algn="ctr"/>
            <a:r>
              <a:rPr lang="es-ES" sz="4050" b="1" dirty="0">
                <a:ln w="0"/>
                <a:solidFill>
                  <a:schemeClr val="accent1"/>
                </a:solidFill>
                <a:effectLst>
                  <a:outerShdw blurRad="38100" dist="25400" dir="5400000" algn="ctr" rotWithShape="0">
                    <a:srgbClr val="6E747A">
                      <a:alpha val="43000"/>
                    </a:srgbClr>
                  </a:outerShdw>
                </a:effectLst>
              </a:rPr>
              <a:t>Estudios </a:t>
            </a:r>
            <a:r>
              <a:rPr lang="es-ES" sz="4050" b="1" dirty="0">
                <a:ln w="0"/>
                <a:effectLst>
                  <a:outerShdw blurRad="38100" dist="19050" dir="2700000" algn="tl" rotWithShape="0">
                    <a:schemeClr val="dk1">
                      <a:alpha val="40000"/>
                    </a:schemeClr>
                  </a:outerShdw>
                </a:effectLst>
              </a:rPr>
              <a:t>en ciencia tecnología y </a:t>
            </a:r>
            <a:r>
              <a:rPr lang="es-ES" sz="4050" b="1" dirty="0">
                <a:ln w="0"/>
                <a:solidFill>
                  <a:schemeClr val="accent1"/>
                </a:solidFill>
                <a:effectLst>
                  <a:outerShdw blurRad="38100" dist="25400" dir="5400000" algn="ctr" rotWithShape="0">
                    <a:srgbClr val="6E747A">
                      <a:alpha val="43000"/>
                    </a:srgbClr>
                  </a:outerShdw>
                </a:effectLst>
              </a:rPr>
              <a:t>sociedad</a:t>
            </a:r>
            <a:endParaRPr lang="es-ES" sz="4050" b="1" dirty="0">
              <a:ln w="0"/>
              <a:solidFill>
                <a:schemeClr val="accent1"/>
              </a:solidFill>
              <a:effectLst>
                <a:outerShdw blurRad="38100" dist="25400" dir="5400000" algn="ctr" rotWithShape="0">
                  <a:srgbClr val="6E747A">
                    <a:alpha val="43000"/>
                  </a:srgbClr>
                </a:outerShdw>
              </a:effectLst>
            </a:endParaRPr>
          </a:p>
        </p:txBody>
      </p:sp>
      <p:sp>
        <p:nvSpPr>
          <p:cNvPr id="14" name="Rectángulo 13"/>
          <p:cNvSpPr/>
          <p:nvPr/>
        </p:nvSpPr>
        <p:spPr>
          <a:xfrm>
            <a:off x="2726307" y="5205894"/>
            <a:ext cx="4305539" cy="692497"/>
          </a:xfrm>
          <a:prstGeom prst="rect">
            <a:avLst/>
          </a:prstGeom>
          <a:noFill/>
        </p:spPr>
        <p:txBody>
          <a:bodyPr wrap="none" lIns="68580" tIns="34290" rIns="68580" bIns="34290">
            <a:spAutoFit/>
          </a:bodyPr>
          <a:lstStyle/>
          <a:p>
            <a:pPr algn="ctr"/>
            <a:r>
              <a:rPr lang="es-E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DERECHO 4TO AÑO</a:t>
            </a:r>
            <a:endParaRPr lang="es-E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808477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1071546"/>
            <a:ext cx="8358278" cy="5078313"/>
          </a:xfrm>
          <a:prstGeom prst="rect">
            <a:avLst/>
          </a:prstGeom>
          <a:ln w="762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a:lnSpc>
                <a:spcPct val="150000"/>
              </a:lnSpc>
            </a:pPr>
            <a:r>
              <a:rPr lang="es-ES" sz="2400" b="1" dirty="0">
                <a:solidFill>
                  <a:srgbClr val="FF0000"/>
                </a:solidFill>
                <a:latin typeface="Arial" pitchFamily="34" charset="0"/>
                <a:cs typeface="Arial" pitchFamily="34" charset="0"/>
              </a:rPr>
              <a:t>PRIMERA REVOLUCIÓN CIENTÍFICA</a:t>
            </a:r>
          </a:p>
          <a:p>
            <a:pPr algn="just">
              <a:lnSpc>
                <a:spcPct val="150000"/>
              </a:lnSpc>
            </a:pPr>
            <a:r>
              <a:rPr lang="es-ES" sz="2400" dirty="0">
                <a:latin typeface="Arial" pitchFamily="34" charset="0"/>
                <a:cs typeface="Arial" pitchFamily="34" charset="0"/>
              </a:rPr>
              <a:t>En la Revolución Científica, </a:t>
            </a:r>
            <a:r>
              <a:rPr lang="es-ES" sz="2400" dirty="0">
                <a:solidFill>
                  <a:srgbClr val="FF0000"/>
                </a:solidFill>
                <a:latin typeface="Arial" pitchFamily="34" charset="0"/>
                <a:cs typeface="Arial" pitchFamily="34" charset="0"/>
              </a:rPr>
              <a:t>la experimentación se convirtió en una actividad más sistemática</a:t>
            </a:r>
            <a:r>
              <a:rPr lang="es-ES" sz="2400" dirty="0">
                <a:latin typeface="Arial" pitchFamily="34" charset="0"/>
                <a:cs typeface="Arial" pitchFamily="34" charset="0"/>
              </a:rPr>
              <a:t> </a:t>
            </a:r>
            <a:r>
              <a:rPr lang="es-ES" sz="2400" dirty="0">
                <a:solidFill>
                  <a:srgbClr val="FF0000"/>
                </a:solidFill>
                <a:latin typeface="Arial" pitchFamily="34" charset="0"/>
                <a:cs typeface="Arial" pitchFamily="34" charset="0"/>
              </a:rPr>
              <a:t>y </a:t>
            </a:r>
            <a:r>
              <a:rPr lang="es-ES" sz="2400" dirty="0" smtClean="0">
                <a:solidFill>
                  <a:srgbClr val="FF0000"/>
                </a:solidFill>
                <a:latin typeface="Arial" pitchFamily="34" charset="0"/>
                <a:cs typeface="Arial" pitchFamily="34" charset="0"/>
              </a:rPr>
              <a:t>compleja, </a:t>
            </a:r>
            <a:r>
              <a:rPr lang="es-ES" sz="2400" dirty="0">
                <a:latin typeface="Arial" pitchFamily="34" charset="0"/>
                <a:cs typeface="Arial" pitchFamily="34" charset="0"/>
              </a:rPr>
              <a:t>en la que participaban muchas personas diferentes. Este enfoque más riguroso de la recopilación de datos observables fue también una reacción en contra de actividades y métodos tradicionales como la magia, la astrología y la alquimia: mundos antiguos y secretos de recopilación de conocimientos que ahora eran objeto de ataques.</a:t>
            </a:r>
          </a:p>
        </p:txBody>
      </p:sp>
      <p:sp>
        <p:nvSpPr>
          <p:cNvPr id="5" name="4 Rectángulo"/>
          <p:cNvSpPr/>
          <p:nvPr/>
        </p:nvSpPr>
        <p:spPr>
          <a:xfrm>
            <a:off x="642910" y="357166"/>
            <a:ext cx="2403222" cy="461665"/>
          </a:xfrm>
          <a:prstGeom prst="rect">
            <a:avLst/>
          </a:prstGeom>
          <a:ln w="57150"/>
        </p:spPr>
        <p:style>
          <a:lnRef idx="1">
            <a:schemeClr val="accent2"/>
          </a:lnRef>
          <a:fillRef idx="2">
            <a:schemeClr val="accent2"/>
          </a:fillRef>
          <a:effectRef idx="1">
            <a:schemeClr val="accent2"/>
          </a:effectRef>
          <a:fontRef idx="minor">
            <a:schemeClr val="dk1"/>
          </a:fontRef>
        </p:style>
        <p:txBody>
          <a:bodyPr wrap="none">
            <a:spAutoFit/>
          </a:bodyPr>
          <a:lstStyle/>
          <a:p>
            <a:r>
              <a:rPr lang="es-ES" sz="2400" b="1" dirty="0">
                <a:latin typeface="Arial" pitchFamily="34" charset="0"/>
                <a:ea typeface="Times New Roman" pitchFamily="18" charset="0"/>
                <a:cs typeface="Arial" pitchFamily="34" charset="0"/>
              </a:rPr>
              <a:t>DESARROLLO</a:t>
            </a:r>
            <a:r>
              <a:rPr lang="es-ES" b="1" dirty="0">
                <a:latin typeface="Arial" pitchFamily="34" charset="0"/>
                <a:ea typeface="Times New Roman" pitchFamily="18" charset="0"/>
                <a:cs typeface="Arial" pitchFamily="34" charset="0"/>
              </a:rPr>
              <a:t> </a:t>
            </a:r>
            <a:endParaRPr lang="es-E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794547"/>
            <a:ext cx="8358278" cy="5632311"/>
          </a:xfrm>
          <a:prstGeom prst="rect">
            <a:avLst/>
          </a:prstGeom>
          <a:ln w="762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lang="es-ES" sz="2400" b="1" baseline="0" dirty="0">
                <a:solidFill>
                  <a:srgbClr val="FF0000"/>
                </a:solidFill>
                <a:latin typeface="Arial" pitchFamily="34" charset="0"/>
                <a:cs typeface="Arial" pitchFamily="34" charset="0"/>
              </a:rPr>
              <a:t>PRIMERA REVOLUCIÓN</a:t>
            </a:r>
            <a:r>
              <a:rPr lang="es-ES" sz="2400" b="1" dirty="0">
                <a:solidFill>
                  <a:srgbClr val="FF0000"/>
                </a:solidFill>
                <a:latin typeface="Arial" pitchFamily="34" charset="0"/>
                <a:cs typeface="Arial" pitchFamily="34" charset="0"/>
              </a:rPr>
              <a:t> CIENTÍFICA</a:t>
            </a:r>
            <a:endParaRPr lang="es-ES" sz="2400" b="1" baseline="0" dirty="0">
              <a:solidFill>
                <a:srgbClr val="FF0000"/>
              </a:solidFill>
              <a:latin typeface="Arial" pitchFamily="34" charset="0"/>
              <a:cs typeface="Arial" pitchFamily="34" charset="0"/>
            </a:endParaRPr>
          </a:p>
          <a:p>
            <a:pPr lvl="0" algn="just" fontAlgn="base">
              <a:lnSpc>
                <a:spcPct val="150000"/>
              </a:lnSpc>
              <a:spcBef>
                <a:spcPct val="0"/>
              </a:spcBef>
              <a:spcAft>
                <a:spcPct val="0"/>
              </a:spcAft>
            </a:pPr>
            <a:r>
              <a:rPr lang="es-ES" sz="2400" baseline="0" dirty="0">
                <a:solidFill>
                  <a:schemeClr val="tx1"/>
                </a:solidFill>
                <a:latin typeface="Arial" pitchFamily="34" charset="0"/>
                <a:cs typeface="Arial" pitchFamily="34" charset="0"/>
              </a:rPr>
              <a:t>En</a:t>
            </a:r>
            <a:r>
              <a:rPr lang="es-ES" sz="2400" dirty="0">
                <a:solidFill>
                  <a:schemeClr val="tx1"/>
                </a:solidFill>
                <a:latin typeface="Arial" pitchFamily="34" charset="0"/>
                <a:cs typeface="Arial" pitchFamily="34" charset="0"/>
              </a:rPr>
              <a:t> esta primera Revolución s</a:t>
            </a:r>
            <a:r>
              <a:rPr lang="es-ES" sz="2400" b="1" dirty="0">
                <a:solidFill>
                  <a:srgbClr val="FF0000"/>
                </a:solidFill>
                <a:latin typeface="Arial" pitchFamily="34" charset="0"/>
                <a:cs typeface="Arial" pitchFamily="34" charset="0"/>
              </a:rPr>
              <a:t>e derriban viejas creencias </a:t>
            </a:r>
            <a:r>
              <a:rPr lang="es-ES" sz="2400" dirty="0">
                <a:solidFill>
                  <a:srgbClr val="FF0000"/>
                </a:solidFill>
                <a:latin typeface="Arial" pitchFamily="34" charset="0"/>
                <a:cs typeface="Arial" pitchFamily="34" charset="0"/>
              </a:rPr>
              <a:t>como que la Tierra era el centro del Universo</a:t>
            </a:r>
            <a:r>
              <a:rPr lang="es-ES" sz="2400" dirty="0">
                <a:solidFill>
                  <a:schemeClr val="tx1"/>
                </a:solidFill>
                <a:latin typeface="Arial" pitchFamily="34" charset="0"/>
                <a:cs typeface="Arial" pitchFamily="34" charset="0"/>
              </a:rPr>
              <a:t>, se imponen </a:t>
            </a:r>
            <a:r>
              <a:rPr lang="es-ES" sz="2400" b="1" dirty="0">
                <a:solidFill>
                  <a:srgbClr val="FF0000"/>
                </a:solidFill>
                <a:latin typeface="Arial" pitchFamily="34" charset="0"/>
                <a:cs typeface="Arial" pitchFamily="34" charset="0"/>
              </a:rPr>
              <a:t>métodos científicos como la observación y la experimentación. </a:t>
            </a:r>
          </a:p>
          <a:p>
            <a:pPr lvl="0" algn="just" fontAlgn="base">
              <a:lnSpc>
                <a:spcPct val="150000"/>
              </a:lnSpc>
              <a:spcBef>
                <a:spcPct val="0"/>
              </a:spcBef>
              <a:spcAft>
                <a:spcPct val="0"/>
              </a:spcAft>
            </a:pPr>
            <a:r>
              <a:rPr kumimoji="0" lang="es-ES" sz="2400" b="0" i="0" u="none" strike="noStrike" cap="none" normalizeH="0" baseline="0" dirty="0">
                <a:ln>
                  <a:noFill/>
                </a:ln>
                <a:solidFill>
                  <a:schemeClr val="tx1"/>
                </a:solidFill>
                <a:effectLst/>
                <a:latin typeface="Arial" pitchFamily="34" charset="0"/>
                <a:cs typeface="Arial" pitchFamily="34" charset="0"/>
              </a:rPr>
              <a:t>Se</a:t>
            </a:r>
            <a:r>
              <a:rPr kumimoji="0" lang="es-ES" sz="2400" b="0" i="0" u="none" strike="noStrike" cap="none" normalizeH="0" dirty="0">
                <a:ln>
                  <a:noFill/>
                </a:ln>
                <a:solidFill>
                  <a:schemeClr val="tx1"/>
                </a:solidFill>
                <a:effectLst/>
                <a:latin typeface="Arial" pitchFamily="34" charset="0"/>
                <a:cs typeface="Arial" pitchFamily="34" charset="0"/>
              </a:rPr>
              <a:t> destacan figuras como Nicolás Copérnico, Galileo Galilei, </a:t>
            </a:r>
            <a:r>
              <a:rPr kumimoji="0" lang="es-ES" sz="2400" b="0" i="0" u="none" strike="noStrike" cap="none" normalizeH="0" dirty="0" err="1">
                <a:ln>
                  <a:noFill/>
                </a:ln>
                <a:solidFill>
                  <a:schemeClr val="tx1"/>
                </a:solidFill>
                <a:effectLst/>
                <a:latin typeface="Arial" pitchFamily="34" charset="0"/>
                <a:cs typeface="Arial" pitchFamily="34" charset="0"/>
              </a:rPr>
              <a:t>Johanes</a:t>
            </a:r>
            <a:r>
              <a:rPr kumimoji="0" lang="es-ES" sz="2400" b="0" i="0" u="none" strike="noStrike" cap="none" normalizeH="0" dirty="0">
                <a:ln>
                  <a:noFill/>
                </a:ln>
                <a:solidFill>
                  <a:schemeClr val="tx1"/>
                </a:solidFill>
                <a:effectLst/>
                <a:latin typeface="Arial" pitchFamily="34" charset="0"/>
                <a:cs typeface="Arial" pitchFamily="34" charset="0"/>
              </a:rPr>
              <a:t> </a:t>
            </a:r>
            <a:r>
              <a:rPr kumimoji="0" lang="es-ES" sz="2400" b="0" i="0" u="none" strike="noStrike" cap="none" normalizeH="0" dirty="0" err="1">
                <a:ln>
                  <a:noFill/>
                </a:ln>
                <a:solidFill>
                  <a:schemeClr val="tx1"/>
                </a:solidFill>
                <a:effectLst/>
                <a:latin typeface="Arial" pitchFamily="34" charset="0"/>
                <a:cs typeface="Arial" pitchFamily="34" charset="0"/>
              </a:rPr>
              <a:t>Kepler</a:t>
            </a:r>
            <a:r>
              <a:rPr kumimoji="0" lang="es-ES" sz="2400" b="0" i="0" u="none" strike="noStrike" cap="none" normalizeH="0" dirty="0">
                <a:ln>
                  <a:noFill/>
                </a:ln>
                <a:solidFill>
                  <a:schemeClr val="tx1"/>
                </a:solidFill>
                <a:effectLst/>
                <a:latin typeface="Arial" pitchFamily="34" charset="0"/>
                <a:cs typeface="Arial" pitchFamily="34" charset="0"/>
              </a:rPr>
              <a:t>, Isaac Newton, Charles Darwin.</a:t>
            </a:r>
          </a:p>
          <a:p>
            <a:pPr lvl="0" algn="just" fontAlgn="base">
              <a:lnSpc>
                <a:spcPct val="150000"/>
              </a:lnSpc>
              <a:spcBef>
                <a:spcPct val="0"/>
              </a:spcBef>
              <a:spcAft>
                <a:spcPct val="0"/>
              </a:spcAft>
            </a:pPr>
            <a:r>
              <a:rPr lang="es-ES" sz="2400" b="1" baseline="0" dirty="0">
                <a:solidFill>
                  <a:srgbClr val="FF0000"/>
                </a:solidFill>
                <a:latin typeface="Arial" pitchFamily="34" charset="0"/>
                <a:cs typeface="Arial" pitchFamily="34" charset="0"/>
              </a:rPr>
              <a:t>El</a:t>
            </a:r>
            <a:r>
              <a:rPr lang="es-ES" sz="2400" b="1" dirty="0">
                <a:solidFill>
                  <a:srgbClr val="FF0000"/>
                </a:solidFill>
                <a:latin typeface="Arial" pitchFamily="34" charset="0"/>
                <a:cs typeface="Arial" pitchFamily="34" charset="0"/>
              </a:rPr>
              <a:t> progreso alcanzado aquí revolucionó el desarrollo de la humanidad por eso hablamos de Revolución científica</a:t>
            </a:r>
            <a:endParaRPr kumimoji="0" lang="es-ES" sz="2400" b="1" i="0" u="none" strike="noStrike" cap="none" normalizeH="0" baseline="0" dirty="0">
              <a:ln>
                <a:noFill/>
              </a:ln>
              <a:solidFill>
                <a:srgbClr val="FF0000"/>
              </a:solidFill>
              <a:effectLst/>
              <a:latin typeface="Arial" pitchFamily="34" charset="0"/>
              <a:cs typeface="Arial" pitchFamily="34" charset="0"/>
            </a:endParaRPr>
          </a:p>
        </p:txBody>
      </p:sp>
      <p:sp>
        <p:nvSpPr>
          <p:cNvPr id="5" name="4 Rectángulo"/>
          <p:cNvSpPr/>
          <p:nvPr/>
        </p:nvSpPr>
        <p:spPr>
          <a:xfrm>
            <a:off x="642910" y="357166"/>
            <a:ext cx="2403222" cy="461665"/>
          </a:xfrm>
          <a:prstGeom prst="rect">
            <a:avLst/>
          </a:prstGeom>
          <a:ln w="57150"/>
        </p:spPr>
        <p:style>
          <a:lnRef idx="1">
            <a:schemeClr val="accent2"/>
          </a:lnRef>
          <a:fillRef idx="2">
            <a:schemeClr val="accent2"/>
          </a:fillRef>
          <a:effectRef idx="1">
            <a:schemeClr val="accent2"/>
          </a:effectRef>
          <a:fontRef idx="minor">
            <a:schemeClr val="dk1"/>
          </a:fontRef>
        </p:style>
        <p:txBody>
          <a:bodyPr wrap="none">
            <a:spAutoFit/>
          </a:bodyPr>
          <a:lstStyle/>
          <a:p>
            <a:r>
              <a:rPr lang="es-ES" sz="2400" b="1" dirty="0">
                <a:latin typeface="Arial" pitchFamily="34" charset="0"/>
                <a:ea typeface="Times New Roman" pitchFamily="18" charset="0"/>
                <a:cs typeface="Arial" pitchFamily="34" charset="0"/>
              </a:rPr>
              <a:t>DESARROLLO</a:t>
            </a:r>
            <a:r>
              <a:rPr lang="es-ES" b="1" dirty="0">
                <a:latin typeface="Arial" pitchFamily="34" charset="0"/>
                <a:ea typeface="Times New Roman" pitchFamily="18" charset="0"/>
                <a:cs typeface="Arial" pitchFamily="34" charset="0"/>
              </a:rPr>
              <a:t> </a:t>
            </a:r>
            <a:endParaRPr lang="es-E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794547"/>
            <a:ext cx="8643998" cy="6186309"/>
          </a:xfrm>
          <a:prstGeom prst="rect">
            <a:avLst/>
          </a:prstGeom>
          <a:ln w="762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kumimoji="0" lang="es-ES" sz="2400" b="0" i="0" u="none" strike="noStrike" cap="none" normalizeH="0" baseline="0" dirty="0">
                <a:ln>
                  <a:noFill/>
                </a:ln>
                <a:solidFill>
                  <a:schemeClr val="tx1"/>
                </a:solidFill>
                <a:effectLst/>
                <a:latin typeface="Arial" pitchFamily="34" charset="0"/>
                <a:cs typeface="Arial" pitchFamily="34" charset="0"/>
              </a:rPr>
              <a:t>Sus consecuencias</a:t>
            </a:r>
            <a:r>
              <a:rPr kumimoji="0" lang="es-ES" sz="2400" b="0" i="0" u="none" strike="noStrike" cap="none" normalizeH="0" dirty="0">
                <a:ln>
                  <a:noFill/>
                </a:ln>
                <a:solidFill>
                  <a:schemeClr val="tx1"/>
                </a:solidFill>
                <a:effectLst/>
                <a:latin typeface="Arial" pitchFamily="34" charset="0"/>
                <a:cs typeface="Arial" pitchFamily="34" charset="0"/>
              </a:rPr>
              <a:t> están en nuevos métodos del conocimiento, nuevas jerarquías sociales y la conducción hacia la: </a:t>
            </a:r>
            <a:r>
              <a:rPr lang="es-ES" sz="2400" b="1" dirty="0">
                <a:solidFill>
                  <a:srgbClr val="FF0000"/>
                </a:solidFill>
                <a:latin typeface="Arial" pitchFamily="34" charset="0"/>
                <a:cs typeface="Arial" pitchFamily="34" charset="0"/>
              </a:rPr>
              <a:t>REVOLUCIÓN INDUSTRIAL</a:t>
            </a:r>
            <a:r>
              <a:rPr lang="es-ES" sz="2400" dirty="0">
                <a:solidFill>
                  <a:schemeClr val="tx1"/>
                </a:solidFill>
                <a:latin typeface="Arial" pitchFamily="34" charset="0"/>
                <a:cs typeface="Arial" pitchFamily="34" charset="0"/>
              </a:rPr>
              <a:t>: Siendo dicha Revolución industrial </a:t>
            </a:r>
            <a:r>
              <a:rPr lang="es-ES" sz="2400" i="1" dirty="0">
                <a:solidFill>
                  <a:schemeClr val="tx1"/>
                </a:solidFill>
                <a:latin typeface="Arial" pitchFamily="34" charset="0"/>
                <a:cs typeface="Arial" pitchFamily="34" charset="0"/>
              </a:rPr>
              <a:t>u</a:t>
            </a:r>
            <a:r>
              <a:rPr kumimoji="0" lang="es-ES" sz="2400" b="0" i="1" u="none" strike="noStrike" cap="none" normalizeH="0" dirty="0">
                <a:ln>
                  <a:noFill/>
                </a:ln>
                <a:solidFill>
                  <a:schemeClr val="tx1"/>
                </a:solidFill>
                <a:effectLst/>
                <a:latin typeface="Arial" pitchFamily="34" charset="0"/>
                <a:cs typeface="Arial" pitchFamily="34" charset="0"/>
              </a:rPr>
              <a:t>n </a:t>
            </a:r>
            <a:r>
              <a:rPr kumimoji="0" lang="es-ES" sz="2400" b="1" i="1" u="none" strike="noStrike" cap="none" normalizeH="0" dirty="0">
                <a:ln>
                  <a:noFill/>
                </a:ln>
                <a:solidFill>
                  <a:srgbClr val="FF0000"/>
                </a:solidFill>
                <a:effectLst/>
                <a:latin typeface="Arial" pitchFamily="34" charset="0"/>
                <a:cs typeface="Arial" pitchFamily="34" charset="0"/>
              </a:rPr>
              <a:t>proceso histórico de transformaciones económicas y sociales que se desarrollaron en las sociedades occidentales y después influyeron en todo el mundo, caracterizado por el uso de nuevas tecnologías  que se aplicaron a la producción a gran escala</a:t>
            </a:r>
          </a:p>
          <a:p>
            <a:pPr lvl="0" algn="just" fontAlgn="base">
              <a:lnSpc>
                <a:spcPct val="150000"/>
              </a:lnSpc>
              <a:spcBef>
                <a:spcPct val="0"/>
              </a:spcBef>
              <a:spcAft>
                <a:spcPct val="0"/>
              </a:spcAft>
            </a:pPr>
            <a:r>
              <a:rPr lang="es-ES" sz="2400" baseline="0" dirty="0">
                <a:solidFill>
                  <a:schemeClr val="tx1"/>
                </a:solidFill>
                <a:latin typeface="Arial" pitchFamily="34" charset="0"/>
                <a:cs typeface="Arial" pitchFamily="34" charset="0"/>
              </a:rPr>
              <a:t>La primera Revolución</a:t>
            </a:r>
            <a:r>
              <a:rPr lang="es-ES" sz="2400" dirty="0">
                <a:solidFill>
                  <a:schemeClr val="tx1"/>
                </a:solidFill>
                <a:latin typeface="Arial" pitchFamily="34" charset="0"/>
                <a:cs typeface="Arial" pitchFamily="34" charset="0"/>
              </a:rPr>
              <a:t> científica sentó las bases de la ciencia como la conocemos actualmente e impacto en la tecnología.</a:t>
            </a:r>
            <a:endParaRPr kumimoji="0" lang="es-ES" sz="2400" b="0" i="0" u="none" strike="noStrike" cap="none" normalizeH="0" baseline="0" dirty="0">
              <a:ln>
                <a:noFill/>
              </a:ln>
              <a:solidFill>
                <a:schemeClr val="tx1"/>
              </a:solidFill>
              <a:effectLst/>
              <a:latin typeface="Arial" pitchFamily="34" charset="0"/>
              <a:cs typeface="Arial" pitchFamily="34" charset="0"/>
            </a:endParaRPr>
          </a:p>
        </p:txBody>
      </p:sp>
      <p:sp>
        <p:nvSpPr>
          <p:cNvPr id="5" name="4 Rectángulo"/>
          <p:cNvSpPr/>
          <p:nvPr/>
        </p:nvSpPr>
        <p:spPr>
          <a:xfrm>
            <a:off x="642910" y="357166"/>
            <a:ext cx="2403222" cy="461665"/>
          </a:xfrm>
          <a:prstGeom prst="rect">
            <a:avLst/>
          </a:prstGeom>
          <a:ln w="57150"/>
        </p:spPr>
        <p:style>
          <a:lnRef idx="1">
            <a:schemeClr val="accent2"/>
          </a:lnRef>
          <a:fillRef idx="2">
            <a:schemeClr val="accent2"/>
          </a:fillRef>
          <a:effectRef idx="1">
            <a:schemeClr val="accent2"/>
          </a:effectRef>
          <a:fontRef idx="minor">
            <a:schemeClr val="dk1"/>
          </a:fontRef>
        </p:style>
        <p:txBody>
          <a:bodyPr wrap="none">
            <a:spAutoFit/>
          </a:bodyPr>
          <a:lstStyle/>
          <a:p>
            <a:r>
              <a:rPr lang="es-ES" sz="2400" b="1" dirty="0">
                <a:latin typeface="Arial" pitchFamily="34" charset="0"/>
                <a:ea typeface="Times New Roman" pitchFamily="18" charset="0"/>
                <a:cs typeface="Arial" pitchFamily="34" charset="0"/>
              </a:rPr>
              <a:t>DESARROLLO</a:t>
            </a:r>
            <a:r>
              <a:rPr lang="es-ES" b="1" dirty="0">
                <a:latin typeface="Arial" pitchFamily="34" charset="0"/>
                <a:ea typeface="Times New Roman" pitchFamily="18" charset="0"/>
                <a:cs typeface="Arial" pitchFamily="34" charset="0"/>
              </a:rPr>
              <a:t> </a:t>
            </a:r>
            <a:endParaRPr lang="es-ES" dirty="0"/>
          </a:p>
        </p:txBody>
      </p:sp>
      <p:sp>
        <p:nvSpPr>
          <p:cNvPr id="4" name="3 Rectángulo"/>
          <p:cNvSpPr/>
          <p:nvPr/>
        </p:nvSpPr>
        <p:spPr>
          <a:xfrm>
            <a:off x="3357554" y="285728"/>
            <a:ext cx="4653966" cy="496996"/>
          </a:xfrm>
          <a:prstGeom prst="rect">
            <a:avLst/>
          </a:prstGeom>
        </p:spPr>
        <p:txBody>
          <a:bodyPr wrap="none">
            <a:spAutoFit/>
          </a:bodyPr>
          <a:lstStyle/>
          <a:p>
            <a:pPr lvl="0" algn="just" fontAlgn="base">
              <a:lnSpc>
                <a:spcPct val="150000"/>
              </a:lnSpc>
              <a:spcBef>
                <a:spcPct val="0"/>
              </a:spcBef>
              <a:spcAft>
                <a:spcPct val="0"/>
              </a:spcAft>
            </a:pPr>
            <a:r>
              <a:rPr lang="es-ES" sz="2000" b="1" dirty="0">
                <a:solidFill>
                  <a:srgbClr val="FF0000"/>
                </a:solidFill>
                <a:latin typeface="Arial" pitchFamily="34" charset="0"/>
                <a:cs typeface="Arial" pitchFamily="34" charset="0"/>
              </a:rPr>
              <a:t>PRIMERA REVOLUCIÓN CIENTÍFICA</a:t>
            </a:r>
          </a:p>
        </p:txBody>
      </p:sp>
      <p:pic>
        <p:nvPicPr>
          <p:cNvPr id="2" name="1Rev Indust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80166" y="5013176"/>
            <a:ext cx="2763833" cy="166302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1071546"/>
            <a:ext cx="8358278" cy="5632311"/>
          </a:xfrm>
          <a:prstGeom prst="rect">
            <a:avLst/>
          </a:prstGeom>
          <a:ln w="762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lang="es-ES" sz="2400" b="1" dirty="0">
                <a:solidFill>
                  <a:srgbClr val="FF0000"/>
                </a:solidFill>
                <a:latin typeface="Arial" pitchFamily="34" charset="0"/>
                <a:cs typeface="Arial" pitchFamily="34" charset="0"/>
              </a:rPr>
              <a:t>PRIMERA REVOLUCIÓN INDUSTRIAL</a:t>
            </a:r>
          </a:p>
          <a:p>
            <a:pPr lvl="0" algn="just" fontAlgn="base">
              <a:lnSpc>
                <a:spcPct val="150000"/>
              </a:lnSpc>
              <a:spcBef>
                <a:spcPct val="0"/>
              </a:spcBef>
              <a:spcAft>
                <a:spcPct val="0"/>
              </a:spcAft>
            </a:pPr>
            <a:r>
              <a:rPr lang="es-ES" sz="2400" dirty="0">
                <a:solidFill>
                  <a:schemeClr val="tx1"/>
                </a:solidFill>
                <a:latin typeface="Arial" pitchFamily="34" charset="0"/>
                <a:cs typeface="Arial" pitchFamily="34" charset="0"/>
              </a:rPr>
              <a:t> </a:t>
            </a:r>
            <a:r>
              <a:rPr kumimoji="0" lang="es-ES" sz="2400" b="0" i="0" u="none" strike="noStrike" cap="none" normalizeH="0" dirty="0">
                <a:ln>
                  <a:noFill/>
                </a:ln>
                <a:solidFill>
                  <a:schemeClr val="tx1"/>
                </a:solidFill>
                <a:effectLst/>
                <a:latin typeface="Arial" pitchFamily="34" charset="0"/>
                <a:cs typeface="Arial" pitchFamily="34" charset="0"/>
              </a:rPr>
              <a:t>Entre sus características están: </a:t>
            </a:r>
          </a:p>
          <a:p>
            <a:pPr lvl="0" algn="just" fontAlgn="base">
              <a:lnSpc>
                <a:spcPct val="150000"/>
              </a:lnSpc>
              <a:spcBef>
                <a:spcPct val="0"/>
              </a:spcBef>
              <a:spcAft>
                <a:spcPct val="0"/>
              </a:spcAft>
              <a:buFont typeface="Arial" pitchFamily="34" charset="0"/>
              <a:buChar char="•"/>
            </a:pPr>
            <a:r>
              <a:rPr lang="es-ES" sz="2400" baseline="0" dirty="0">
                <a:solidFill>
                  <a:schemeClr val="tx1"/>
                </a:solidFill>
                <a:latin typeface="Arial" pitchFamily="34" charset="0"/>
                <a:cs typeface="Arial" pitchFamily="34" charset="0"/>
              </a:rPr>
              <a:t>Producción industrial  a gran escala, fundamentalmente en la rama textil y metalúrgica  y de alimentos</a:t>
            </a:r>
          </a:p>
          <a:p>
            <a:pPr lvl="0" algn="just" fontAlgn="base">
              <a:lnSpc>
                <a:spcPct val="150000"/>
              </a:lnSpc>
              <a:spcBef>
                <a:spcPct val="0"/>
              </a:spcBef>
              <a:spcAft>
                <a:spcPct val="0"/>
              </a:spcAft>
              <a:buFont typeface="Arial" pitchFamily="34" charset="0"/>
              <a:buChar char="•"/>
            </a:pPr>
            <a:r>
              <a:rPr kumimoji="0" lang="es-ES" sz="2400" b="0" i="0" u="none" strike="noStrike" cap="none" normalizeH="0" dirty="0">
                <a:ln>
                  <a:noFill/>
                </a:ln>
                <a:solidFill>
                  <a:schemeClr val="tx1"/>
                </a:solidFill>
                <a:effectLst/>
                <a:latin typeface="Arial" pitchFamily="34" charset="0"/>
                <a:cs typeface="Arial" pitchFamily="34" charset="0"/>
              </a:rPr>
              <a:t>Migración masiva de la población de los campos a las ciudades.</a:t>
            </a:r>
          </a:p>
          <a:p>
            <a:pPr lvl="0" algn="just" fontAlgn="base">
              <a:lnSpc>
                <a:spcPct val="150000"/>
              </a:lnSpc>
              <a:spcBef>
                <a:spcPct val="0"/>
              </a:spcBef>
              <a:spcAft>
                <a:spcPct val="0"/>
              </a:spcAft>
              <a:buFont typeface="Arial" pitchFamily="34" charset="0"/>
              <a:buChar char="•"/>
            </a:pPr>
            <a:r>
              <a:rPr lang="es-ES" sz="2400" baseline="0" dirty="0">
                <a:solidFill>
                  <a:schemeClr val="tx1"/>
                </a:solidFill>
                <a:latin typeface="Arial" pitchFamily="34" charset="0"/>
                <a:cs typeface="Arial" pitchFamily="34" charset="0"/>
              </a:rPr>
              <a:t>Enriquecimiento</a:t>
            </a:r>
            <a:r>
              <a:rPr lang="es-ES" sz="2400" dirty="0">
                <a:solidFill>
                  <a:schemeClr val="tx1"/>
                </a:solidFill>
                <a:latin typeface="Arial" pitchFamily="34" charset="0"/>
                <a:cs typeface="Arial" pitchFamily="34" charset="0"/>
              </a:rPr>
              <a:t> de la burguesía en detrimento de la nobleza feudal</a:t>
            </a:r>
          </a:p>
          <a:p>
            <a:pPr lvl="0" algn="just" fontAlgn="base">
              <a:lnSpc>
                <a:spcPct val="150000"/>
              </a:lnSpc>
              <a:spcBef>
                <a:spcPct val="0"/>
              </a:spcBef>
              <a:spcAft>
                <a:spcPct val="0"/>
              </a:spcAft>
              <a:buFont typeface="Arial" pitchFamily="34" charset="0"/>
              <a:buChar char="•"/>
            </a:pPr>
            <a:r>
              <a:rPr kumimoji="0" lang="es-ES" sz="2400" b="0" i="0" u="none" strike="noStrike" cap="none" normalizeH="0" baseline="0" dirty="0">
                <a:ln>
                  <a:noFill/>
                </a:ln>
                <a:solidFill>
                  <a:schemeClr val="tx1"/>
                </a:solidFill>
                <a:effectLst/>
                <a:latin typeface="Arial" pitchFamily="34" charset="0"/>
                <a:cs typeface="Arial" pitchFamily="34" charset="0"/>
              </a:rPr>
              <a:t>Surgimiento</a:t>
            </a:r>
            <a:r>
              <a:rPr kumimoji="0" lang="es-ES" sz="2400" b="0" i="0" u="none" strike="noStrike" cap="none" normalizeH="0" dirty="0">
                <a:ln>
                  <a:noFill/>
                </a:ln>
                <a:solidFill>
                  <a:schemeClr val="tx1"/>
                </a:solidFill>
                <a:effectLst/>
                <a:latin typeface="Arial" pitchFamily="34" charset="0"/>
                <a:cs typeface="Arial" pitchFamily="34" charset="0"/>
              </a:rPr>
              <a:t> de la clase obrera</a:t>
            </a:r>
          </a:p>
          <a:p>
            <a:pPr lvl="0" algn="just" fontAlgn="base">
              <a:lnSpc>
                <a:spcPct val="150000"/>
              </a:lnSpc>
              <a:spcBef>
                <a:spcPct val="0"/>
              </a:spcBef>
              <a:spcAft>
                <a:spcPct val="0"/>
              </a:spcAft>
              <a:buFont typeface="Arial" pitchFamily="34" charset="0"/>
              <a:buChar char="•"/>
            </a:pPr>
            <a:r>
              <a:rPr lang="es-ES" sz="2400" baseline="0" dirty="0">
                <a:solidFill>
                  <a:schemeClr val="tx1"/>
                </a:solidFill>
                <a:latin typeface="Arial" pitchFamily="34" charset="0"/>
                <a:cs typeface="Arial" pitchFamily="34" charset="0"/>
              </a:rPr>
              <a:t>Se sustituye</a:t>
            </a:r>
            <a:r>
              <a:rPr lang="es-ES" sz="2400" dirty="0">
                <a:solidFill>
                  <a:schemeClr val="tx1"/>
                </a:solidFill>
                <a:latin typeface="Arial" pitchFamily="34" charset="0"/>
                <a:cs typeface="Arial" pitchFamily="34" charset="0"/>
              </a:rPr>
              <a:t> el hierro por el acero</a:t>
            </a:r>
            <a:endParaRPr kumimoji="0" lang="es-ES" sz="2400" b="0" i="0" u="none" strike="noStrike" cap="none" normalizeH="0" baseline="0" dirty="0">
              <a:ln>
                <a:noFill/>
              </a:ln>
              <a:solidFill>
                <a:schemeClr val="tx1"/>
              </a:solidFill>
              <a:effectLst/>
              <a:latin typeface="Arial" pitchFamily="34" charset="0"/>
              <a:cs typeface="Arial" pitchFamily="34" charset="0"/>
            </a:endParaRPr>
          </a:p>
        </p:txBody>
      </p:sp>
      <p:sp>
        <p:nvSpPr>
          <p:cNvPr id="5" name="4 Rectángulo"/>
          <p:cNvSpPr/>
          <p:nvPr/>
        </p:nvSpPr>
        <p:spPr>
          <a:xfrm>
            <a:off x="642910" y="357166"/>
            <a:ext cx="2403222" cy="461665"/>
          </a:xfrm>
          <a:prstGeom prst="rect">
            <a:avLst/>
          </a:prstGeom>
          <a:ln w="57150"/>
        </p:spPr>
        <p:style>
          <a:lnRef idx="1">
            <a:schemeClr val="accent2"/>
          </a:lnRef>
          <a:fillRef idx="2">
            <a:schemeClr val="accent2"/>
          </a:fillRef>
          <a:effectRef idx="1">
            <a:schemeClr val="accent2"/>
          </a:effectRef>
          <a:fontRef idx="minor">
            <a:schemeClr val="dk1"/>
          </a:fontRef>
        </p:style>
        <p:txBody>
          <a:bodyPr wrap="none">
            <a:spAutoFit/>
          </a:bodyPr>
          <a:lstStyle/>
          <a:p>
            <a:r>
              <a:rPr lang="es-ES" sz="2400" b="1" dirty="0">
                <a:latin typeface="Arial" pitchFamily="34" charset="0"/>
                <a:ea typeface="Times New Roman" pitchFamily="18" charset="0"/>
                <a:cs typeface="Arial" pitchFamily="34" charset="0"/>
              </a:rPr>
              <a:t>DESARROLLO</a:t>
            </a:r>
            <a:r>
              <a:rPr lang="es-ES" b="1" dirty="0">
                <a:latin typeface="Arial" pitchFamily="34" charset="0"/>
                <a:ea typeface="Times New Roman" pitchFamily="18" charset="0"/>
                <a:cs typeface="Arial" pitchFamily="34" charset="0"/>
              </a:rPr>
              <a:t> </a:t>
            </a:r>
            <a:endParaRPr lang="es-E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595021"/>
            <a:ext cx="9144000" cy="5262979"/>
          </a:xfrm>
          <a:prstGeom prst="rect">
            <a:avLst/>
          </a:prstGeom>
          <a:ln w="5715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s-ES_tradnl" sz="2400" b="0" i="0" u="none" strike="noStrike" cap="none" normalizeH="0" baseline="0" dirty="0">
                <a:ln>
                  <a:noFill/>
                </a:ln>
                <a:solidFill>
                  <a:schemeClr val="tx1"/>
                </a:solidFill>
                <a:effectLst/>
                <a:latin typeface="Arial" pitchFamily="34" charset="0"/>
                <a:ea typeface="DejaVu Sans"/>
                <a:cs typeface="Arial" pitchFamily="34" charset="0"/>
              </a:rPr>
              <a:t>¿Cuándo se desarrolla?                </a:t>
            </a:r>
            <a:r>
              <a:rPr lang="es-ES_tradnl" sz="2400" dirty="0">
                <a:solidFill>
                  <a:schemeClr val="tx1"/>
                </a:solidFill>
                <a:latin typeface="Arial" pitchFamily="34" charset="0"/>
                <a:ea typeface="DejaVu Sans"/>
                <a:cs typeface="Arial" pitchFamily="34" charset="0"/>
              </a:rPr>
              <a:t>A principios del siglo XX  hasta la década del 50</a:t>
            </a:r>
            <a:endParaRPr kumimoji="0" lang="es-ES_tradnl" sz="2400" b="0" i="0" u="none" strike="noStrike" cap="none" normalizeH="0" baseline="0" dirty="0">
              <a:ln>
                <a:noFill/>
              </a:ln>
              <a:solidFill>
                <a:schemeClr val="tx1"/>
              </a:solidFill>
              <a:effectLst/>
              <a:latin typeface="Arial" pitchFamily="34" charset="0"/>
              <a:ea typeface="DejaVu Sans"/>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dirty="0">
              <a:ln>
                <a:noFill/>
              </a:ln>
              <a:solidFill>
                <a:schemeClr val="tx1"/>
              </a:solidFill>
              <a:effectLst/>
              <a:latin typeface="Arial" pitchFamily="34" charset="0"/>
              <a:ea typeface="DejaVu Sans"/>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s-ES_tradnl" sz="2400" dirty="0">
                <a:solidFill>
                  <a:schemeClr val="tx1"/>
                </a:solidFill>
                <a:latin typeface="Arial" pitchFamily="34" charset="0"/>
                <a:cs typeface="Arial" pitchFamily="34" charset="0"/>
              </a:rPr>
              <a:t>¿Por qué?         Se produce el avance de las Ciencias biológicas ¿Cómo?</a:t>
            </a:r>
            <a:endParaRPr kumimoji="0" lang="es-ES" sz="2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s-ES_tradnl" sz="2400" dirty="0">
              <a:solidFill>
                <a:schemeClr val="tx1"/>
              </a:solidFill>
              <a:latin typeface="Arial" pitchFamily="34" charset="0"/>
              <a:ea typeface="DejaVu Sans"/>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_tradnl" sz="2400" b="0" i="0" u="none" strike="noStrike" cap="none" normalizeH="0" baseline="0" dirty="0">
                <a:ln>
                  <a:noFill/>
                </a:ln>
                <a:solidFill>
                  <a:schemeClr val="tx1"/>
                </a:solidFill>
                <a:effectLst/>
                <a:latin typeface="Arial" pitchFamily="34" charset="0"/>
                <a:ea typeface="DejaVu Sans"/>
                <a:cs typeface="Arial" pitchFamily="34" charset="0"/>
              </a:rPr>
              <a:t>Se encontró una explicación de los mecanismos genéticos, </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_tradnl" sz="2400" b="0" i="0" u="none" strike="noStrike" cap="none" normalizeH="0" baseline="0" dirty="0">
                <a:ln>
                  <a:noFill/>
                </a:ln>
                <a:solidFill>
                  <a:schemeClr val="tx1"/>
                </a:solidFill>
                <a:effectLst/>
                <a:latin typeface="Arial" pitchFamily="34" charset="0"/>
                <a:ea typeface="DejaVu Sans"/>
                <a:cs typeface="Arial" pitchFamily="34" charset="0"/>
              </a:rPr>
              <a:t>se dilucidó la estructura y la división de las células animales y vegetales,</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_tradnl" sz="2400" b="0" i="0" u="none" strike="noStrike" cap="none" normalizeH="0" baseline="0" dirty="0">
                <a:ln>
                  <a:noFill/>
                </a:ln>
                <a:solidFill>
                  <a:schemeClr val="tx1"/>
                </a:solidFill>
                <a:effectLst/>
                <a:latin typeface="Arial" pitchFamily="34" charset="0"/>
                <a:ea typeface="DejaVu Sans"/>
                <a:cs typeface="Arial" pitchFamily="34" charset="0"/>
              </a:rPr>
              <a:t> descubrimiento de sustancias como ADN y </a:t>
            </a:r>
            <a:r>
              <a:rPr kumimoji="0" lang="es-ES_tradnl" sz="2400" b="0" i="0" u="none" strike="noStrike" cap="none" normalizeH="0" baseline="0" dirty="0" err="1">
                <a:ln>
                  <a:noFill/>
                </a:ln>
                <a:solidFill>
                  <a:schemeClr val="tx1"/>
                </a:solidFill>
                <a:effectLst/>
                <a:latin typeface="Arial" pitchFamily="34" charset="0"/>
                <a:ea typeface="DejaVu Sans"/>
                <a:cs typeface="Arial" pitchFamily="34" charset="0"/>
              </a:rPr>
              <a:t>trifosfato</a:t>
            </a:r>
            <a:r>
              <a:rPr kumimoji="0" lang="es-ES_tradnl" sz="2400" b="0" i="0" u="none" strike="noStrike" cap="none" normalizeH="0" baseline="0" dirty="0">
                <a:ln>
                  <a:noFill/>
                </a:ln>
                <a:solidFill>
                  <a:schemeClr val="tx1"/>
                </a:solidFill>
                <a:effectLst/>
                <a:latin typeface="Arial" pitchFamily="34" charset="0"/>
                <a:ea typeface="DejaVu Sans"/>
                <a:cs typeface="Arial" pitchFamily="34" charset="0"/>
              </a:rPr>
              <a:t> de </a:t>
            </a:r>
            <a:r>
              <a:rPr kumimoji="0" lang="es-ES_tradnl" sz="2400" b="0" i="0" u="none" strike="noStrike" cap="none" normalizeH="0" baseline="0" dirty="0" err="1">
                <a:ln>
                  <a:noFill/>
                </a:ln>
                <a:solidFill>
                  <a:schemeClr val="tx1"/>
                </a:solidFill>
                <a:effectLst/>
                <a:latin typeface="Arial" pitchFamily="34" charset="0"/>
                <a:ea typeface="DejaVu Sans"/>
                <a:cs typeface="Arial" pitchFamily="34" charset="0"/>
              </a:rPr>
              <a:t>adenosina</a:t>
            </a:r>
            <a:r>
              <a:rPr kumimoji="0" lang="es-ES_tradnl" sz="2400" b="0" i="0" u="none" strike="noStrike" cap="none" normalizeH="0" baseline="0" dirty="0">
                <a:ln>
                  <a:noFill/>
                </a:ln>
                <a:solidFill>
                  <a:schemeClr val="tx1"/>
                </a:solidFill>
                <a:effectLst/>
                <a:latin typeface="Arial" pitchFamily="34" charset="0"/>
                <a:ea typeface="DejaVu Sans"/>
                <a:cs typeface="Arial" pitchFamily="34" charset="0"/>
              </a:rPr>
              <a:t>,</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_tradnl" sz="2400" b="0" i="0" u="none" strike="noStrike" cap="none" normalizeH="0" baseline="0" dirty="0">
                <a:ln>
                  <a:noFill/>
                </a:ln>
                <a:solidFill>
                  <a:schemeClr val="tx1"/>
                </a:solidFill>
                <a:effectLst/>
                <a:latin typeface="Arial" pitchFamily="34" charset="0"/>
                <a:ea typeface="DejaVu Sans"/>
                <a:cs typeface="Arial" pitchFamily="34" charset="0"/>
              </a:rPr>
              <a:t> fueron evidentes las características de los organismos que confirmaron, a nivel biológico, la hipótesis de que todos los organismos se relacionaban entre sí.</a:t>
            </a:r>
            <a:endParaRPr kumimoji="0" lang="es-ES" sz="2400" b="0" i="0" u="none" strike="noStrike" cap="none" normalizeH="0" baseline="0" dirty="0">
              <a:ln>
                <a:noFill/>
              </a:ln>
              <a:solidFill>
                <a:schemeClr val="tx1"/>
              </a:solidFill>
              <a:effectLst/>
              <a:latin typeface="Arial" pitchFamily="34" charset="0"/>
              <a:cs typeface="Arial" pitchFamily="34" charset="0"/>
            </a:endParaRPr>
          </a:p>
        </p:txBody>
      </p:sp>
      <p:sp>
        <p:nvSpPr>
          <p:cNvPr id="5" name="4 Rectángulo"/>
          <p:cNvSpPr/>
          <p:nvPr/>
        </p:nvSpPr>
        <p:spPr>
          <a:xfrm>
            <a:off x="357158" y="571480"/>
            <a:ext cx="429258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lvl="0" algn="just" fontAlgn="base">
              <a:spcBef>
                <a:spcPct val="0"/>
              </a:spcBef>
              <a:spcAft>
                <a:spcPct val="0"/>
              </a:spcAft>
            </a:pPr>
            <a:r>
              <a:rPr lang="es-ES_tradnl" b="1" dirty="0">
                <a:solidFill>
                  <a:schemeClr val="bg1"/>
                </a:solidFill>
                <a:latin typeface="Arial" pitchFamily="34" charset="0"/>
                <a:ea typeface="DejaVu Sans"/>
                <a:cs typeface="Arial" pitchFamily="34" charset="0"/>
              </a:rPr>
              <a:t>SEGUNDA REVOLUCION CIENTIFICA</a:t>
            </a:r>
            <a:endParaRPr lang="es-ES" b="1" dirty="0">
              <a:solidFill>
                <a:schemeClr val="bg1"/>
              </a:solidFill>
              <a:latin typeface="Arial" pitchFamily="34" charset="0"/>
              <a:cs typeface="Arial" pitchFamily="34" charset="0"/>
            </a:endParaRPr>
          </a:p>
        </p:txBody>
      </p:sp>
      <p:sp>
        <p:nvSpPr>
          <p:cNvPr id="6" name="5 Flecha abajo"/>
          <p:cNvSpPr/>
          <p:nvPr/>
        </p:nvSpPr>
        <p:spPr>
          <a:xfrm>
            <a:off x="1357290" y="3357562"/>
            <a:ext cx="484632" cy="621218"/>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7" name="6 Flecha abajo"/>
          <p:cNvSpPr/>
          <p:nvPr/>
        </p:nvSpPr>
        <p:spPr>
          <a:xfrm rot="16200000">
            <a:off x="3818756" y="1396162"/>
            <a:ext cx="484632" cy="978408"/>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8" name="7 Flecha abajo"/>
          <p:cNvSpPr/>
          <p:nvPr/>
        </p:nvSpPr>
        <p:spPr>
          <a:xfrm rot="16200000">
            <a:off x="1818492" y="2539170"/>
            <a:ext cx="484632" cy="978408"/>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pic>
        <p:nvPicPr>
          <p:cNvPr id="9" name="Picture 4"/>
          <p:cNvPicPr>
            <a:picLocks noChangeAspect="1" noChangeArrowheads="1"/>
          </p:cNvPicPr>
          <p:nvPr/>
        </p:nvPicPr>
        <p:blipFill>
          <a:blip r:embed="rId2"/>
          <a:srcRect l="25805" t="8789" r="31369" b="47265"/>
          <a:stretch>
            <a:fillRect/>
          </a:stretch>
        </p:blipFill>
        <p:spPr bwMode="auto">
          <a:xfrm>
            <a:off x="5214942" y="0"/>
            <a:ext cx="3571900" cy="1357298"/>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756146"/>
            <a:ext cx="9144000" cy="4893647"/>
          </a:xfrm>
          <a:prstGeom prst="rect">
            <a:avLst/>
          </a:prstGeom>
          <a:ln w="5715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s-ES_tradnl" sz="2400" b="0" i="0" u="none" strike="noStrike" cap="none" normalizeH="0" baseline="0" dirty="0">
                <a:ln>
                  <a:noFill/>
                </a:ln>
                <a:solidFill>
                  <a:schemeClr val="tx1"/>
                </a:solidFill>
                <a:effectLst/>
                <a:latin typeface="Arial" pitchFamily="34" charset="0"/>
                <a:ea typeface="DejaVu Sans"/>
                <a:cs typeface="Arial" pitchFamily="34" charset="0"/>
              </a:rPr>
              <a:t>El siglo XX produjo “una forma radicalmente nueva de ver la relación entre el científico y lo que observa. El ser humano dejó de considerarse un observador ajeno para convertirse en parte inseparable de las observaciones.</a:t>
            </a:r>
          </a:p>
          <a:p>
            <a:pPr algn="just">
              <a:lnSpc>
                <a:spcPct val="150000"/>
              </a:lnSpc>
            </a:pPr>
            <a:r>
              <a:rPr lang="es-ES" sz="2400" dirty="0">
                <a:latin typeface="Arial" pitchFamily="34" charset="0"/>
                <a:cs typeface="Arial" pitchFamily="34" charset="0"/>
              </a:rPr>
              <a:t>En esta se unen las investigaciones científicas naturales y se integran con las sociales. Con el avance de las ciencias y la tecnología se han logrado más resultados en las investigaciones que  en toda la historia de la humanidad anterior.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dirty="0">
              <a:ln>
                <a:noFill/>
              </a:ln>
              <a:solidFill>
                <a:schemeClr val="tx1"/>
              </a:solidFill>
              <a:effectLst/>
              <a:latin typeface="Arial" pitchFamily="34" charset="0"/>
              <a:cs typeface="Arial" pitchFamily="34" charset="0"/>
            </a:endParaRPr>
          </a:p>
        </p:txBody>
      </p:sp>
      <p:sp>
        <p:nvSpPr>
          <p:cNvPr id="5" name="4 Rectángulo"/>
          <p:cNvSpPr/>
          <p:nvPr/>
        </p:nvSpPr>
        <p:spPr>
          <a:xfrm>
            <a:off x="214282" y="0"/>
            <a:ext cx="429258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lvl="0" algn="just" fontAlgn="base">
              <a:spcBef>
                <a:spcPct val="0"/>
              </a:spcBef>
              <a:spcAft>
                <a:spcPct val="0"/>
              </a:spcAft>
            </a:pPr>
            <a:r>
              <a:rPr lang="es-ES_tradnl" b="1" dirty="0">
                <a:solidFill>
                  <a:schemeClr val="bg1"/>
                </a:solidFill>
                <a:latin typeface="Arial" pitchFamily="34" charset="0"/>
                <a:ea typeface="DejaVu Sans"/>
                <a:cs typeface="Arial" pitchFamily="34" charset="0"/>
              </a:rPr>
              <a:t>SEGUNDA REVOLUCION CIENTIFICA</a:t>
            </a:r>
            <a:endParaRPr lang="es-ES" b="1" dirty="0">
              <a:solidFill>
                <a:schemeClr val="bg1"/>
              </a:solidFill>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95536" y="1587142"/>
            <a:ext cx="8352928" cy="3231654"/>
          </a:xfrm>
          <a:prstGeom prst="rect">
            <a:avLst/>
          </a:prstGeom>
          <a:ln w="5715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
              <a:lnSpc>
                <a:spcPct val="150000"/>
              </a:lnSpc>
            </a:pPr>
            <a:r>
              <a:rPr lang="es-ES" sz="2400" dirty="0">
                <a:latin typeface="Arial" pitchFamily="34" charset="0"/>
                <a:cs typeface="Arial" pitchFamily="34" charset="0"/>
              </a:rPr>
              <a:t>A partir de 1945 se produce un crecimiento vertiginoso de las investigaciones científicas. Para los países desarrollados representan un 2 y 3 % del producto interno bruto. Todavía no es muy palpable para el resto de los países, pero se avanza en esa dirección.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S_tradnl" sz="2400" b="0" i="0" u="none" strike="noStrike" cap="none" normalizeH="0" baseline="0" dirty="0">
              <a:ln>
                <a:noFill/>
              </a:ln>
              <a:solidFill>
                <a:schemeClr val="tx1"/>
              </a:solidFill>
              <a:effectLst/>
              <a:latin typeface="Arial" pitchFamily="34" charset="0"/>
              <a:cs typeface="Arial" pitchFamily="34" charset="0"/>
            </a:endParaRPr>
          </a:p>
        </p:txBody>
      </p:sp>
      <p:sp>
        <p:nvSpPr>
          <p:cNvPr id="5" name="4 Rectángulo"/>
          <p:cNvSpPr/>
          <p:nvPr/>
        </p:nvSpPr>
        <p:spPr>
          <a:xfrm>
            <a:off x="214282" y="0"/>
            <a:ext cx="429258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lvl="0" algn="just" fontAlgn="base">
              <a:spcBef>
                <a:spcPct val="0"/>
              </a:spcBef>
              <a:spcAft>
                <a:spcPct val="0"/>
              </a:spcAft>
            </a:pPr>
            <a:r>
              <a:rPr lang="es-ES_tradnl" b="1" dirty="0">
                <a:solidFill>
                  <a:schemeClr val="bg1"/>
                </a:solidFill>
                <a:latin typeface="Arial" pitchFamily="34" charset="0"/>
                <a:ea typeface="DejaVu Sans"/>
                <a:cs typeface="Arial" pitchFamily="34" charset="0"/>
              </a:rPr>
              <a:t>SEGUNDA REVOLUCION CIENTIFICA</a:t>
            </a:r>
            <a:endParaRPr lang="es-ES"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333092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571480"/>
            <a:ext cx="9144000" cy="4455835"/>
          </a:xfrm>
          <a:prstGeom prst="rect">
            <a:avLst/>
          </a:prstGeom>
          <a:ln w="5715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
              <a:lnSpc>
                <a:spcPct val="150000"/>
              </a:lnSpc>
            </a:pPr>
            <a:r>
              <a:rPr lang="es-ES" sz="2400" dirty="0">
                <a:latin typeface="Arial" pitchFamily="34" charset="0"/>
                <a:cs typeface="Arial" pitchFamily="34" charset="0"/>
              </a:rPr>
              <a:t>Dos descubrimientos importantes de trascendencia fueron en la física y la investigación del átomo. En la relación materia y energía. La teoría de la relatividad de </a:t>
            </a:r>
            <a:r>
              <a:rPr lang="es-ES" sz="2400" dirty="0" err="1">
                <a:latin typeface="Arial" pitchFamily="34" charset="0"/>
                <a:cs typeface="Arial" pitchFamily="34" charset="0"/>
              </a:rPr>
              <a:t>Esinstein</a:t>
            </a:r>
            <a:r>
              <a:rPr lang="es-ES" sz="2400" dirty="0">
                <a:latin typeface="Arial" pitchFamily="34" charset="0"/>
                <a:cs typeface="Arial" pitchFamily="34" charset="0"/>
              </a:rPr>
              <a:t> y en 1924 se descubre en California la división del núcleo del átomo que tuvo para la humanidad desastrosas consecuencias, porque a partir de ella se crea la bomba atómica y se deja caer la primera en Hiroshima y </a:t>
            </a:r>
            <a:r>
              <a:rPr lang="es-ES" sz="2400" dirty="0" err="1">
                <a:latin typeface="Arial" pitchFamily="34" charset="0"/>
                <a:cs typeface="Arial" pitchFamily="34" charset="0"/>
              </a:rPr>
              <a:t>Nagasaaki</a:t>
            </a:r>
            <a:r>
              <a:rPr lang="es-ES" sz="2400" dirty="0">
                <a:latin typeface="Arial" pitchFamily="34" charset="0"/>
                <a:cs typeface="Arial" pitchFamily="34" charset="0"/>
              </a:rPr>
              <a:t>, ciudades japonesas que aún hoy siguen apareciendo personas lastimadas de sus residuos.</a:t>
            </a:r>
          </a:p>
        </p:txBody>
      </p:sp>
      <p:sp>
        <p:nvSpPr>
          <p:cNvPr id="5" name="4 Rectángulo"/>
          <p:cNvSpPr/>
          <p:nvPr/>
        </p:nvSpPr>
        <p:spPr>
          <a:xfrm>
            <a:off x="214282" y="0"/>
            <a:ext cx="429258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lvl="0" algn="just" fontAlgn="base">
              <a:spcBef>
                <a:spcPct val="0"/>
              </a:spcBef>
              <a:spcAft>
                <a:spcPct val="0"/>
              </a:spcAft>
            </a:pPr>
            <a:r>
              <a:rPr lang="es-ES_tradnl" b="1" dirty="0">
                <a:solidFill>
                  <a:schemeClr val="bg1"/>
                </a:solidFill>
                <a:latin typeface="Arial" pitchFamily="34" charset="0"/>
                <a:ea typeface="DejaVu Sans"/>
                <a:cs typeface="Arial" pitchFamily="34" charset="0"/>
              </a:rPr>
              <a:t>SEGUNDA REVOLUCION CIENTIFICA</a:t>
            </a:r>
            <a:endParaRPr lang="es-ES" b="1" dirty="0">
              <a:solidFill>
                <a:schemeClr val="bg1"/>
              </a:solidFill>
              <a:latin typeface="Arial" pitchFamily="34"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537239"/>
            <a:ext cx="9144000" cy="3970318"/>
          </a:xfrm>
          <a:prstGeom prst="rect">
            <a:avLst/>
          </a:prstGeom>
          <a:ln w="5715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
              <a:lnSpc>
                <a:spcPct val="150000"/>
              </a:lnSpc>
            </a:pPr>
            <a:r>
              <a:rPr lang="es-ES" sz="2400" dirty="0">
                <a:latin typeface="Arial" pitchFamily="34" charset="0"/>
                <a:cs typeface="Arial" pitchFamily="34" charset="0"/>
              </a:rPr>
              <a:t>Por otro lado en la Bioquímica se estudiaron proteínas , encinas y hormonas que sirven para curación de enfermedades. En la Biología se avanzó en la inseminación artificial a humanos y clonación en ovejas, resultados científicos importantes.</a:t>
            </a:r>
          </a:p>
          <a:p>
            <a:pPr algn="just">
              <a:lnSpc>
                <a:spcPct val="150000"/>
              </a:lnSpc>
            </a:pPr>
            <a:r>
              <a:rPr lang="es-ES" sz="2400" dirty="0">
                <a:latin typeface="Arial" pitchFamily="34" charset="0"/>
                <a:cs typeface="Arial" pitchFamily="34" charset="0"/>
              </a:rPr>
              <a:t>Así en otras áreas del saber, la medicina, la </a:t>
            </a:r>
            <a:r>
              <a:rPr lang="es-ES" sz="2400" dirty="0" smtClean="0">
                <a:latin typeface="Arial" pitchFamily="34" charset="0"/>
                <a:cs typeface="Arial" pitchFamily="34" charset="0"/>
              </a:rPr>
              <a:t>química</a:t>
            </a:r>
            <a:r>
              <a:rPr lang="es-ES" sz="2400" dirty="0">
                <a:latin typeface="Arial" pitchFamily="34" charset="0"/>
                <a:cs typeface="Arial" pitchFamily="34" charset="0"/>
              </a:rPr>
              <a:t>, la electrónica. Tuvieron grandes avances para el desarrollo social y humano.</a:t>
            </a:r>
          </a:p>
        </p:txBody>
      </p:sp>
      <p:sp>
        <p:nvSpPr>
          <p:cNvPr id="5" name="4 Rectángulo"/>
          <p:cNvSpPr/>
          <p:nvPr/>
        </p:nvSpPr>
        <p:spPr>
          <a:xfrm>
            <a:off x="214282" y="0"/>
            <a:ext cx="429258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lvl="0" algn="just" fontAlgn="base">
              <a:spcBef>
                <a:spcPct val="0"/>
              </a:spcBef>
              <a:spcAft>
                <a:spcPct val="0"/>
              </a:spcAft>
            </a:pPr>
            <a:r>
              <a:rPr lang="es-ES_tradnl" b="1" dirty="0">
                <a:solidFill>
                  <a:schemeClr val="bg1"/>
                </a:solidFill>
                <a:latin typeface="Arial" pitchFamily="34" charset="0"/>
                <a:ea typeface="DejaVu Sans"/>
                <a:cs typeface="Arial" pitchFamily="34" charset="0"/>
              </a:rPr>
              <a:t>SEGUNDA REVOLUCION CIENTIFICA</a:t>
            </a:r>
            <a:endParaRPr lang="es-ES" b="1" dirty="0">
              <a:solidFill>
                <a:schemeClr val="bg1"/>
              </a:solidFill>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214282" y="1516692"/>
            <a:ext cx="8572560" cy="4339650"/>
          </a:xfrm>
          <a:prstGeom prst="rect">
            <a:avLst/>
          </a:prstGeom>
          <a:ln w="5715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s-ES_tradnl" sz="2400" b="0" i="0" u="none" strike="noStrike" cap="none" normalizeH="0" baseline="0" dirty="0">
                <a:ln>
                  <a:noFill/>
                </a:ln>
                <a:solidFill>
                  <a:schemeClr val="tx1"/>
                </a:solidFill>
                <a:effectLst/>
                <a:latin typeface="Arial" pitchFamily="34" charset="0"/>
                <a:ea typeface="DejaVu Sans"/>
                <a:cs typeface="Arial" pitchFamily="34" charset="0"/>
              </a:rPr>
              <a:t>Se produce a finales del siglo XX y principios</a:t>
            </a:r>
            <a:r>
              <a:rPr kumimoji="0" lang="es-ES_tradnl" sz="2400" b="0" i="0" u="none" strike="noStrike" cap="none" normalizeH="0" dirty="0">
                <a:ln>
                  <a:noFill/>
                </a:ln>
                <a:solidFill>
                  <a:schemeClr val="tx1"/>
                </a:solidFill>
                <a:effectLst/>
                <a:latin typeface="Arial" pitchFamily="34" charset="0"/>
                <a:ea typeface="DejaVu Sans"/>
                <a:cs typeface="Arial" pitchFamily="34" charset="0"/>
              </a:rPr>
              <a:t> del XXI</a:t>
            </a:r>
            <a:endParaRPr kumimoji="0" lang="es-ES_tradnl" sz="2400" b="0" i="0" u="none" strike="noStrike" cap="none" normalizeH="0" baseline="0" dirty="0">
              <a:ln>
                <a:noFill/>
              </a:ln>
              <a:solidFill>
                <a:schemeClr val="tx1"/>
              </a:solidFill>
              <a:effectLst/>
              <a:latin typeface="Arial" pitchFamily="34" charset="0"/>
              <a:ea typeface="DejaVu Sans"/>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s-ES_tradnl" sz="2400" b="0" i="0" u="none" strike="noStrike" cap="none" normalizeH="0" baseline="0" dirty="0">
                <a:ln>
                  <a:noFill/>
                </a:ln>
                <a:solidFill>
                  <a:schemeClr val="tx1"/>
                </a:solidFill>
                <a:effectLst/>
                <a:latin typeface="Arial" pitchFamily="34" charset="0"/>
                <a:ea typeface="DejaVu Sans"/>
                <a:cs typeface="Arial" pitchFamily="34" charset="0"/>
              </a:rPr>
              <a:t>En esta era de rápido desarrollo científico, la avanzada tecnología hace posible descubrimientos que se vuelven obsoletos casi de inmediato. La evaluación y difusión de nuevos hechos y relaciones en el mundo de la naturaleza plantea preguntas sobre la comprensión que posee el hombre del mundo humano.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ES_tradnl" sz="2400" b="0" i="0" u="none" strike="noStrike" cap="none" normalizeH="0" baseline="0" dirty="0">
                <a:ln>
                  <a:noFill/>
                </a:ln>
                <a:solidFill>
                  <a:schemeClr val="tx1"/>
                </a:solidFill>
                <a:effectLst/>
                <a:latin typeface="Arial" pitchFamily="34" charset="0"/>
                <a:ea typeface="DejaVu Sans"/>
                <a:cs typeface="Arial" pitchFamily="34" charset="0"/>
              </a:rPr>
              <a:t> </a:t>
            </a: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9" name="8 Rectángulo"/>
          <p:cNvSpPr/>
          <p:nvPr/>
        </p:nvSpPr>
        <p:spPr>
          <a:xfrm>
            <a:off x="285720" y="285728"/>
            <a:ext cx="7858180" cy="369332"/>
          </a:xfrm>
          <a:prstGeom prst="rect">
            <a:avLst/>
          </a:prstGeom>
          <a:ln w="57150"/>
        </p:spPr>
        <p:style>
          <a:lnRef idx="1">
            <a:schemeClr val="accent2"/>
          </a:lnRef>
          <a:fillRef idx="2">
            <a:schemeClr val="accent2"/>
          </a:fillRef>
          <a:effectRef idx="1">
            <a:schemeClr val="accent2"/>
          </a:effectRef>
          <a:fontRef idx="minor">
            <a:schemeClr val="dk1"/>
          </a:fontRef>
        </p:style>
        <p:txBody>
          <a:bodyPr wrap="square">
            <a:spAutoFit/>
          </a:bodyPr>
          <a:lstStyle/>
          <a:p>
            <a:pPr lvl="0" algn="just" fontAlgn="base">
              <a:spcBef>
                <a:spcPct val="0"/>
              </a:spcBef>
              <a:spcAft>
                <a:spcPct val="0"/>
              </a:spcAft>
            </a:pPr>
            <a:r>
              <a:rPr lang="es-ES_tradnl" b="1" dirty="0">
                <a:latin typeface="Arial" pitchFamily="34" charset="0"/>
                <a:ea typeface="DejaVu Sans"/>
                <a:cs typeface="Arial" pitchFamily="34" charset="0"/>
              </a:rPr>
              <a:t>TERCERA REVOLUCION CIENTIFICA. ERA DE LA INFORMACION</a:t>
            </a:r>
            <a:r>
              <a:rPr lang="es-ES_tradnl" dirty="0">
                <a:latin typeface="Arial" pitchFamily="34" charset="0"/>
                <a:ea typeface="DejaVu Sans"/>
                <a:cs typeface="Arial" pitchFamily="34" charset="0"/>
              </a:rPr>
              <a:t>.</a:t>
            </a:r>
            <a:endParaRPr lang="es-ES" sz="1050" dirty="0">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txBox="1">
            <a:spLocks noChangeArrowheads="1"/>
          </p:cNvSpPr>
          <p:nvPr/>
        </p:nvSpPr>
        <p:spPr bwMode="auto">
          <a:xfrm>
            <a:off x="0" y="5949950"/>
            <a:ext cx="9144000" cy="500063"/>
          </a:xfrm>
          <a:prstGeom prst="rect">
            <a:avLst/>
          </a:prstGeom>
          <a:noFill/>
          <a:ln w="9525">
            <a:noFill/>
            <a:miter lim="800000"/>
            <a:headEnd/>
            <a:tailEnd/>
          </a:ln>
        </p:spPr>
        <p:txBody>
          <a:bodyPr/>
          <a:lstStyle/>
          <a:p>
            <a:pPr marL="273050" indent="-273050" algn="ctr" eaLnBrk="1" hangingPunct="1">
              <a:buClr>
                <a:schemeClr val="accent1"/>
              </a:buClr>
              <a:buSzPct val="85000"/>
            </a:pPr>
            <a:r>
              <a:rPr lang="es-ES" altLang="en-US" sz="2800" b="1"/>
              <a:t>Ms.C. Lídice Solís Franco</a:t>
            </a:r>
          </a:p>
        </p:txBody>
      </p:sp>
      <p:sp>
        <p:nvSpPr>
          <p:cNvPr id="9" name="8 Rectángulo"/>
          <p:cNvSpPr/>
          <p:nvPr/>
        </p:nvSpPr>
        <p:spPr>
          <a:xfrm>
            <a:off x="107950" y="115888"/>
            <a:ext cx="8928100" cy="6626225"/>
          </a:xfrm>
          <a:prstGeom prst="rect">
            <a:avLst/>
          </a:prstGeom>
          <a:ln/>
        </p:spPr>
        <p:style>
          <a:lnRef idx="3">
            <a:schemeClr val="lt1"/>
          </a:lnRef>
          <a:fillRef idx="1">
            <a:schemeClr val="accent2"/>
          </a:fillRef>
          <a:effectRef idx="1">
            <a:schemeClr val="accent2"/>
          </a:effectRef>
          <a:fontRef idx="minor">
            <a:schemeClr val="lt1"/>
          </a:fontRef>
        </p:style>
        <p:txBody>
          <a:bodyPr anchor="ctr"/>
          <a:lstStyle/>
          <a:p>
            <a:pPr algn="ctr" eaLnBrk="1" fontAlgn="auto" hangingPunct="1">
              <a:spcBef>
                <a:spcPts val="0"/>
              </a:spcBef>
              <a:spcAft>
                <a:spcPts val="0"/>
              </a:spcAft>
              <a:defRPr/>
            </a:pPr>
            <a:endParaRPr lang="es-ES">
              <a:solidFill>
                <a:prstClr val="white"/>
              </a:solidFill>
            </a:endParaRPr>
          </a:p>
        </p:txBody>
      </p:sp>
      <p:sp>
        <p:nvSpPr>
          <p:cNvPr id="15364" name="Rectangle 4"/>
          <p:cNvSpPr>
            <a:spLocks noGrp="1" noChangeArrowheads="1"/>
          </p:cNvSpPr>
          <p:nvPr>
            <p:ph type="ctrTitle"/>
          </p:nvPr>
        </p:nvSpPr>
        <p:spPr>
          <a:xfrm>
            <a:off x="3214678" y="0"/>
            <a:ext cx="5929322" cy="3571876"/>
          </a:xfrm>
        </p:spPr>
        <p:style>
          <a:lnRef idx="2">
            <a:schemeClr val="accent2"/>
          </a:lnRef>
          <a:fillRef idx="1">
            <a:schemeClr val="lt1"/>
          </a:fillRef>
          <a:effectRef idx="0">
            <a:schemeClr val="accent2"/>
          </a:effectRef>
          <a:fontRef idx="minor">
            <a:schemeClr val="dk1"/>
          </a:fontRef>
        </p:style>
        <p:txBody>
          <a:bodyPr>
            <a:normAutofit/>
          </a:bodyPr>
          <a:lstStyle/>
          <a:p>
            <a:r>
              <a:rPr lang="es-ES" altLang="es-VE" sz="2800" b="1" dirty="0">
                <a:solidFill>
                  <a:schemeClr val="tx1"/>
                </a:solidFill>
                <a:latin typeface="Arial" pitchFamily="34" charset="0"/>
                <a:cs typeface="Arial" pitchFamily="34" charset="0"/>
              </a:rPr>
              <a:t>ESTUDIOS EN CIENCIA TECNOLOGÍA Y SOCIEDAD</a:t>
            </a:r>
            <a:endParaRPr altLang="es-VE" sz="2800" b="1">
              <a:solidFill>
                <a:schemeClr val="tx1"/>
              </a:solidFill>
              <a:latin typeface="Arial" pitchFamily="34" charset="0"/>
              <a:cs typeface="Arial" pitchFamily="34" charset="0"/>
            </a:endParaRPr>
          </a:p>
        </p:txBody>
      </p:sp>
      <p:sp>
        <p:nvSpPr>
          <p:cNvPr id="13" name="1 Rectángulo"/>
          <p:cNvSpPr/>
          <p:nvPr/>
        </p:nvSpPr>
        <p:spPr>
          <a:xfrm>
            <a:off x="107950" y="3644900"/>
            <a:ext cx="8928100" cy="1673225"/>
          </a:xfrm>
          <a:prstGeom prst="rect">
            <a:avLst/>
          </a:prstGeom>
          <a:ln/>
        </p:spPr>
        <p:style>
          <a:lnRef idx="3">
            <a:schemeClr val="lt1"/>
          </a:lnRef>
          <a:fillRef idx="1">
            <a:schemeClr val="accent2"/>
          </a:fillRef>
          <a:effectRef idx="1">
            <a:schemeClr val="accent2"/>
          </a:effectRef>
          <a:fontRef idx="minor">
            <a:schemeClr val="lt1"/>
          </a:fontRef>
        </p:style>
        <p:txBody>
          <a:bodyPr anchor="ctr"/>
          <a:lstStyle/>
          <a:p>
            <a:pPr lvl="0" fontAlgn="base">
              <a:lnSpc>
                <a:spcPct val="150000"/>
              </a:lnSpc>
              <a:spcBef>
                <a:spcPct val="0"/>
              </a:spcBef>
              <a:spcAft>
                <a:spcPct val="0"/>
              </a:spcAft>
            </a:pPr>
            <a:r>
              <a:rPr lang="es-ES" sz="2400" b="1" dirty="0">
                <a:solidFill>
                  <a:schemeClr val="bg1"/>
                </a:solidFill>
                <a:latin typeface="Arial" pitchFamily="34" charset="0"/>
                <a:ea typeface="Times New Roman" pitchFamily="18" charset="0"/>
                <a:cs typeface="Arial" pitchFamily="34" charset="0"/>
              </a:rPr>
              <a:t>Temática: 1.2 </a:t>
            </a:r>
            <a:r>
              <a:rPr lang="es-ES" sz="2400" dirty="0">
                <a:solidFill>
                  <a:schemeClr val="bg1"/>
                </a:solidFill>
                <a:latin typeface="Arial" pitchFamily="34" charset="0"/>
                <a:ea typeface="Times New Roman" pitchFamily="18" charset="0"/>
                <a:cs typeface="Arial" pitchFamily="34" charset="0"/>
              </a:rPr>
              <a:t>Etapas hist</a:t>
            </a:r>
            <a:r>
              <a:rPr lang="es-ES" sz="2400" dirty="0">
                <a:solidFill>
                  <a:schemeClr val="bg1"/>
                </a:solidFill>
                <a:ea typeface="Times New Roman" pitchFamily="18" charset="0"/>
                <a:cs typeface="Arial" pitchFamily="34" charset="0"/>
              </a:rPr>
              <a:t>ó</a:t>
            </a:r>
            <a:r>
              <a:rPr lang="es-ES" sz="2400" dirty="0">
                <a:solidFill>
                  <a:schemeClr val="bg1"/>
                </a:solidFill>
                <a:latin typeface="Arial" pitchFamily="34" charset="0"/>
                <a:ea typeface="Times New Roman" pitchFamily="18" charset="0"/>
                <a:cs typeface="Arial" pitchFamily="34" charset="0"/>
              </a:rPr>
              <a:t>ricas del desarrollo de la ciencia, la tecnolog</a:t>
            </a:r>
            <a:r>
              <a:rPr lang="es-ES" sz="2400" dirty="0">
                <a:solidFill>
                  <a:schemeClr val="bg1"/>
                </a:solidFill>
                <a:ea typeface="Times New Roman" pitchFamily="18" charset="0"/>
                <a:cs typeface="Arial" pitchFamily="34" charset="0"/>
              </a:rPr>
              <a:t>í</a:t>
            </a:r>
            <a:r>
              <a:rPr lang="es-ES" sz="2400" dirty="0">
                <a:solidFill>
                  <a:schemeClr val="bg1"/>
                </a:solidFill>
                <a:latin typeface="Arial" pitchFamily="34" charset="0"/>
                <a:ea typeface="Times New Roman" pitchFamily="18" charset="0"/>
                <a:cs typeface="Arial" pitchFamily="34" charset="0"/>
              </a:rPr>
              <a:t>a y la innovaci</a:t>
            </a:r>
            <a:r>
              <a:rPr lang="es-ES" sz="2400" dirty="0">
                <a:solidFill>
                  <a:schemeClr val="bg1"/>
                </a:solidFill>
                <a:ea typeface="Times New Roman" pitchFamily="18" charset="0"/>
                <a:cs typeface="Arial" pitchFamily="34" charset="0"/>
              </a:rPr>
              <a:t>ó</a:t>
            </a:r>
            <a:r>
              <a:rPr lang="es-ES" sz="2400" dirty="0">
                <a:solidFill>
                  <a:schemeClr val="bg1"/>
                </a:solidFill>
                <a:latin typeface="Arial" pitchFamily="34" charset="0"/>
                <a:ea typeface="Times New Roman" pitchFamily="18" charset="0"/>
                <a:cs typeface="Arial" pitchFamily="34" charset="0"/>
              </a:rPr>
              <a:t>n. Las Revoluciones Cient</a:t>
            </a:r>
            <a:r>
              <a:rPr lang="es-ES" sz="2400" dirty="0">
                <a:solidFill>
                  <a:schemeClr val="bg1"/>
                </a:solidFill>
                <a:ea typeface="Times New Roman" pitchFamily="18" charset="0"/>
                <a:cs typeface="Arial" pitchFamily="34" charset="0"/>
              </a:rPr>
              <a:t>í</a:t>
            </a:r>
            <a:r>
              <a:rPr lang="es-ES" sz="2400" dirty="0">
                <a:solidFill>
                  <a:schemeClr val="bg1"/>
                </a:solidFill>
                <a:latin typeface="Arial" pitchFamily="34" charset="0"/>
                <a:ea typeface="Times New Roman" pitchFamily="18" charset="0"/>
                <a:cs typeface="Arial" pitchFamily="34" charset="0"/>
              </a:rPr>
              <a:t>fico T</a:t>
            </a:r>
            <a:r>
              <a:rPr lang="es-ES" sz="2400" dirty="0">
                <a:solidFill>
                  <a:schemeClr val="bg1"/>
                </a:solidFill>
                <a:ea typeface="Times New Roman" pitchFamily="18" charset="0"/>
                <a:cs typeface="Arial" pitchFamily="34" charset="0"/>
              </a:rPr>
              <a:t>é</a:t>
            </a:r>
            <a:r>
              <a:rPr lang="es-ES" sz="2400" dirty="0">
                <a:solidFill>
                  <a:schemeClr val="bg1"/>
                </a:solidFill>
                <a:latin typeface="Arial" pitchFamily="34" charset="0"/>
                <a:ea typeface="Times New Roman" pitchFamily="18" charset="0"/>
                <a:cs typeface="Arial" pitchFamily="34" charset="0"/>
              </a:rPr>
              <a:t>cnicas, efectos sociales y humanos</a:t>
            </a:r>
          </a:p>
        </p:txBody>
      </p:sp>
      <p:pic>
        <p:nvPicPr>
          <p:cNvPr id="15366" name="Picture 7"/>
          <p:cNvPicPr>
            <a:picLocks noChangeAspect="1" noChangeArrowheads="1"/>
          </p:cNvPicPr>
          <p:nvPr/>
        </p:nvPicPr>
        <p:blipFill>
          <a:blip r:embed="rId2"/>
          <a:srcRect/>
          <a:stretch>
            <a:fillRect/>
          </a:stretch>
        </p:blipFill>
        <p:spPr bwMode="auto">
          <a:xfrm>
            <a:off x="107950" y="0"/>
            <a:ext cx="3106707" cy="3615994"/>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285720" y="1556792"/>
            <a:ext cx="8572560" cy="3139321"/>
          </a:xfrm>
          <a:prstGeom prst="rect">
            <a:avLst/>
          </a:prstGeom>
          <a:ln w="5715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s-ES_tradnl" sz="2400" b="0" i="0" u="none" strike="noStrike" cap="none" normalizeH="0" baseline="0" dirty="0">
                <a:ln>
                  <a:noFill/>
                </a:ln>
                <a:solidFill>
                  <a:schemeClr val="tx1"/>
                </a:solidFill>
                <a:effectLst/>
                <a:latin typeface="Arial" pitchFamily="34" charset="0"/>
                <a:ea typeface="DejaVu Sans"/>
                <a:cs typeface="Arial" pitchFamily="34" charset="0"/>
              </a:rPr>
              <a:t>La enfermería eligió como responsabilidad primaria alcanzar dicha comprensión, ésta elección se refleja en definiciones que afirman que la enfermería es el estudio científico de las respuestas de los seres humanos a la salud o a la salud y la enfermedad.</a:t>
            </a:r>
            <a:endParaRPr kumimoji="0" lang="es-ES" sz="1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a:ln>
                <a:noFill/>
              </a:ln>
              <a:solidFill>
                <a:schemeClr val="tx1"/>
              </a:solidFill>
              <a:effectLst/>
              <a:latin typeface="Arial" pitchFamily="34" charset="0"/>
              <a:cs typeface="Arial" pitchFamily="34" charset="0"/>
            </a:endParaRPr>
          </a:p>
        </p:txBody>
      </p:sp>
      <p:sp>
        <p:nvSpPr>
          <p:cNvPr id="9" name="8 Rectángulo"/>
          <p:cNvSpPr/>
          <p:nvPr/>
        </p:nvSpPr>
        <p:spPr>
          <a:xfrm>
            <a:off x="285720" y="285728"/>
            <a:ext cx="7858180" cy="369332"/>
          </a:xfrm>
          <a:prstGeom prst="rect">
            <a:avLst/>
          </a:prstGeom>
          <a:ln w="57150"/>
        </p:spPr>
        <p:style>
          <a:lnRef idx="1">
            <a:schemeClr val="accent2"/>
          </a:lnRef>
          <a:fillRef idx="2">
            <a:schemeClr val="accent2"/>
          </a:fillRef>
          <a:effectRef idx="1">
            <a:schemeClr val="accent2"/>
          </a:effectRef>
          <a:fontRef idx="minor">
            <a:schemeClr val="dk1"/>
          </a:fontRef>
        </p:style>
        <p:txBody>
          <a:bodyPr wrap="square">
            <a:spAutoFit/>
          </a:bodyPr>
          <a:lstStyle/>
          <a:p>
            <a:pPr lvl="0" algn="just" fontAlgn="base">
              <a:spcBef>
                <a:spcPct val="0"/>
              </a:spcBef>
              <a:spcAft>
                <a:spcPct val="0"/>
              </a:spcAft>
            </a:pPr>
            <a:r>
              <a:rPr lang="es-ES_tradnl" b="1" dirty="0">
                <a:latin typeface="Arial" pitchFamily="34" charset="0"/>
                <a:ea typeface="DejaVu Sans"/>
                <a:cs typeface="Arial" pitchFamily="34" charset="0"/>
              </a:rPr>
              <a:t>TERCERA REVOLUCION CIENTIFICA. ERA DE LA INFORMACION</a:t>
            </a:r>
            <a:r>
              <a:rPr lang="es-ES_tradnl" dirty="0">
                <a:latin typeface="Arial" pitchFamily="34" charset="0"/>
                <a:ea typeface="DejaVu Sans"/>
                <a:cs typeface="Arial" pitchFamily="34" charset="0"/>
              </a:rPr>
              <a:t>.</a:t>
            </a:r>
            <a:endParaRPr lang="es-ES" sz="1050" dirty="0">
              <a:latin typeface="Arial" pitchFamily="34" charset="0"/>
              <a:cs typeface="Arial" pitchFamily="34" charset="0"/>
            </a:endParaRPr>
          </a:p>
        </p:txBody>
      </p:sp>
    </p:spTree>
    <p:extLst>
      <p:ext uri="{BB962C8B-B14F-4D97-AF65-F5344CB8AC3E}">
        <p14:creationId xmlns:p14="http://schemas.microsoft.com/office/powerpoint/2010/main" val="378794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214282" y="858435"/>
            <a:ext cx="8572560" cy="2793842"/>
          </a:xfrm>
          <a:prstGeom prst="rect">
            <a:avLst/>
          </a:prstGeom>
          <a:ln w="5715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lang="es-ES" sz="2400" dirty="0">
                <a:solidFill>
                  <a:srgbClr val="000066"/>
                </a:solidFill>
                <a:latin typeface="Arial" panose="020B0604020202020204" pitchFamily="34" charset="0"/>
                <a:cs typeface="Arial" panose="020B0604020202020204" pitchFamily="34" charset="0"/>
              </a:rPr>
              <a:t>El siglo XX y XXI: </a:t>
            </a:r>
            <a:r>
              <a:rPr lang="es-ES" sz="2400" dirty="0">
                <a:solidFill>
                  <a:schemeClr val="tx2"/>
                </a:solidFill>
                <a:latin typeface="Arial" panose="020B0604020202020204" pitchFamily="34" charset="0"/>
                <a:cs typeface="Arial" panose="020B0604020202020204" pitchFamily="34" charset="0"/>
              </a:rPr>
              <a:t>la era de la informática y la tecnología de la información, </a:t>
            </a:r>
            <a:r>
              <a:rPr lang="es-ES" sz="2400" dirty="0">
                <a:solidFill>
                  <a:srgbClr val="333333"/>
                </a:solidFill>
                <a:latin typeface="Arial" panose="020B0604020202020204" pitchFamily="34" charset="0"/>
                <a:cs typeface="Arial" panose="020B0604020202020204" pitchFamily="34" charset="0"/>
              </a:rPr>
              <a:t>fue testigo de avances revolucionarios en la ciencia y la tecnología. El desarrollo de la computadora y la invención de Internet transformaron la forma en que nos comunicamos, trabajamos y accedemos a la información. </a:t>
            </a:r>
            <a:endParaRPr kumimoji="0" lang="es-ES" sz="1800" b="0" i="0" u="none" strike="noStrike" cap="none" normalizeH="0" baseline="0" dirty="0">
              <a:ln>
                <a:noFill/>
              </a:ln>
              <a:solidFill>
                <a:schemeClr val="tx1"/>
              </a:solidFill>
              <a:effectLst/>
              <a:latin typeface="Arial" panose="020B0604020202020204" pitchFamily="34" charset="0"/>
              <a:cs typeface="Arial" pitchFamily="34" charset="0"/>
            </a:endParaRPr>
          </a:p>
        </p:txBody>
      </p:sp>
      <p:sp>
        <p:nvSpPr>
          <p:cNvPr id="9" name="8 Rectángulo"/>
          <p:cNvSpPr/>
          <p:nvPr/>
        </p:nvSpPr>
        <p:spPr>
          <a:xfrm>
            <a:off x="285720" y="285728"/>
            <a:ext cx="7858180" cy="369332"/>
          </a:xfrm>
          <a:prstGeom prst="rect">
            <a:avLst/>
          </a:prstGeom>
          <a:ln w="57150"/>
        </p:spPr>
        <p:style>
          <a:lnRef idx="1">
            <a:schemeClr val="accent2"/>
          </a:lnRef>
          <a:fillRef idx="2">
            <a:schemeClr val="accent2"/>
          </a:fillRef>
          <a:effectRef idx="1">
            <a:schemeClr val="accent2"/>
          </a:effectRef>
          <a:fontRef idx="minor">
            <a:schemeClr val="dk1"/>
          </a:fontRef>
        </p:style>
        <p:txBody>
          <a:bodyPr wrap="square">
            <a:spAutoFit/>
          </a:bodyPr>
          <a:lstStyle/>
          <a:p>
            <a:pPr lvl="0" algn="just" fontAlgn="base">
              <a:spcBef>
                <a:spcPct val="0"/>
              </a:spcBef>
              <a:spcAft>
                <a:spcPct val="0"/>
              </a:spcAft>
            </a:pPr>
            <a:r>
              <a:rPr lang="es-ES_tradnl" b="1" dirty="0">
                <a:latin typeface="Arial" pitchFamily="34" charset="0"/>
                <a:ea typeface="DejaVu Sans"/>
                <a:cs typeface="Arial" pitchFamily="34" charset="0"/>
              </a:rPr>
              <a:t>TERCERA REVOLUCION CIENTIFICA. ERA DE LA INFORMACION</a:t>
            </a:r>
            <a:r>
              <a:rPr lang="es-ES_tradnl" dirty="0">
                <a:latin typeface="Arial" pitchFamily="34" charset="0"/>
                <a:ea typeface="DejaVu Sans"/>
                <a:cs typeface="Arial" pitchFamily="34" charset="0"/>
              </a:rPr>
              <a:t>.</a:t>
            </a:r>
            <a:endParaRPr lang="es-ES" sz="1050" dirty="0">
              <a:latin typeface="Arial" pitchFamily="34" charset="0"/>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357158" y="916528"/>
            <a:ext cx="8429684" cy="2677656"/>
          </a:xfrm>
          <a:prstGeom prst="rect">
            <a:avLst/>
          </a:prstGeom>
          <a:ln w="5715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s-ES_tradnl" sz="2800" dirty="0">
                <a:latin typeface="Arial" pitchFamily="34" charset="0"/>
                <a:cs typeface="Arial" pitchFamily="34" charset="0"/>
              </a:rPr>
              <a:t>Un desarrollo de los adelantos científicos que rebasan los avances sociales es que, por primera vez en la historia, las limitaciones de recursos imposibilitarán la aplicación del conocimiento en su máxima extensión a todas las personas del mundo, que lo necesitan</a:t>
            </a:r>
            <a:endParaRPr kumimoji="0" lang="es-ES" sz="2000" b="0" i="0" u="none" strike="noStrike" cap="none" normalizeH="0" baseline="0" dirty="0">
              <a:ln>
                <a:noFill/>
              </a:ln>
              <a:solidFill>
                <a:schemeClr val="tx1"/>
              </a:solidFill>
              <a:effectLst/>
              <a:latin typeface="Arial" pitchFamily="34" charset="0"/>
              <a:cs typeface="Arial" pitchFamily="34" charset="0"/>
            </a:endParaRPr>
          </a:p>
        </p:txBody>
      </p:sp>
      <p:sp>
        <p:nvSpPr>
          <p:cNvPr id="9" name="8 Rectángulo"/>
          <p:cNvSpPr/>
          <p:nvPr/>
        </p:nvSpPr>
        <p:spPr>
          <a:xfrm>
            <a:off x="285720" y="285728"/>
            <a:ext cx="7858180" cy="369332"/>
          </a:xfrm>
          <a:prstGeom prst="rect">
            <a:avLst/>
          </a:prstGeom>
          <a:ln w="57150"/>
        </p:spPr>
        <p:style>
          <a:lnRef idx="1">
            <a:schemeClr val="accent2"/>
          </a:lnRef>
          <a:fillRef idx="2">
            <a:schemeClr val="accent2"/>
          </a:fillRef>
          <a:effectRef idx="1">
            <a:schemeClr val="accent2"/>
          </a:effectRef>
          <a:fontRef idx="minor">
            <a:schemeClr val="dk1"/>
          </a:fontRef>
        </p:style>
        <p:txBody>
          <a:bodyPr wrap="square">
            <a:spAutoFit/>
          </a:bodyPr>
          <a:lstStyle/>
          <a:p>
            <a:pPr lvl="0" algn="just" fontAlgn="base">
              <a:spcBef>
                <a:spcPct val="0"/>
              </a:spcBef>
              <a:spcAft>
                <a:spcPct val="0"/>
              </a:spcAft>
            </a:pPr>
            <a:r>
              <a:rPr lang="es-ES_tradnl" b="1" dirty="0">
                <a:latin typeface="Arial" pitchFamily="34" charset="0"/>
                <a:ea typeface="DejaVu Sans"/>
                <a:cs typeface="Arial" pitchFamily="34" charset="0"/>
              </a:rPr>
              <a:t>TERCERA REVOLUCION CIENTIFICA. ERA DE LA INFORMACION</a:t>
            </a:r>
            <a:r>
              <a:rPr lang="es-ES_tradnl" dirty="0">
                <a:latin typeface="Arial" pitchFamily="34" charset="0"/>
                <a:ea typeface="DejaVu Sans"/>
                <a:cs typeface="Arial" pitchFamily="34" charset="0"/>
              </a:rPr>
              <a:t>.</a:t>
            </a:r>
            <a:endParaRPr lang="es-ES" sz="1050" dirty="0">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357158" y="1285860"/>
            <a:ext cx="8429684" cy="4770537"/>
          </a:xfrm>
          <a:prstGeom prst="rect">
            <a:avLst/>
          </a:prstGeom>
          <a:ln w="5715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Arial" pitchFamily="34" charset="0"/>
                <a:cs typeface="Arial" pitchFamily="34" charset="0"/>
              </a:rPr>
              <a:t>EN ESTOS SE </a:t>
            </a:r>
            <a:r>
              <a:rPr kumimoji="0" lang="es-ES" sz="2000" b="0" i="0" u="none" strike="noStrike" cap="none" normalizeH="0" dirty="0">
                <a:ln>
                  <a:noFill/>
                </a:ln>
                <a:solidFill>
                  <a:schemeClr val="tx1"/>
                </a:solidFill>
                <a:effectLst/>
                <a:latin typeface="Arial" pitchFamily="34" charset="0"/>
                <a:cs typeface="Arial" pitchFamily="34" charset="0"/>
              </a:rPr>
              <a:t> ABORDA EL TEMA DE LAS REVOLUCIONES CIENTÍFICAS E INDUSTRIALES QUE SE HAN DESARROLLADO</a:t>
            </a:r>
          </a:p>
          <a:p>
            <a:pPr marL="0" marR="0" lvl="0" indent="0" algn="l" defTabSz="914400" rtl="0" eaLnBrk="0" fontAlgn="base" latinLnBrk="0" hangingPunct="0">
              <a:lnSpc>
                <a:spcPct val="100000"/>
              </a:lnSpc>
              <a:spcBef>
                <a:spcPct val="0"/>
              </a:spcBef>
              <a:spcAft>
                <a:spcPct val="0"/>
              </a:spcAft>
              <a:buClrTx/>
              <a:buSzTx/>
              <a:buFontTx/>
              <a:buNone/>
              <a:tabLst/>
            </a:pPr>
            <a:endParaRPr lang="es-ES" sz="2000" baseline="0" dirty="0">
              <a:solidFill>
                <a:schemeClr val="tx1"/>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2000" b="0" i="0" u="none" strike="noStrike" cap="none" normalizeH="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sz="3200" baseline="0" dirty="0">
                <a:solidFill>
                  <a:schemeClr val="tx1"/>
                </a:solidFill>
                <a:latin typeface="Arial" pitchFamily="34" charset="0"/>
                <a:cs typeface="Arial" pitchFamily="34" charset="0"/>
              </a:rPr>
              <a:t>¿Es lo mismo</a:t>
            </a:r>
            <a:r>
              <a:rPr lang="es-ES" sz="3200" dirty="0">
                <a:solidFill>
                  <a:schemeClr val="tx1"/>
                </a:solidFill>
                <a:latin typeface="Arial" pitchFamily="34" charset="0"/>
                <a:cs typeface="Arial" pitchFamily="34" charset="0"/>
              </a:rPr>
              <a:t> REVOLUCIÓN CIENTÍFICA que REVOLUCIÓN INDUSTRIAL?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32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sz="3200" dirty="0">
                <a:solidFill>
                  <a:schemeClr val="tx1"/>
                </a:solidFill>
                <a:latin typeface="Arial" pitchFamily="34" charset="0"/>
                <a:cs typeface="Arial" pitchFamily="34" charset="0"/>
              </a:rPr>
              <a:t>A partir de observar los documentales ¿cómo entender la relación costo beneficio entre el avance científico y consecuencias para el desarrollo de la humanidad?</a:t>
            </a:r>
            <a:endParaRPr kumimoji="0" lang="es-ES" sz="2800" b="0" i="0" u="none" strike="noStrike" cap="none" normalizeH="0" baseline="0" dirty="0">
              <a:ln>
                <a:noFill/>
              </a:ln>
              <a:solidFill>
                <a:schemeClr val="tx1"/>
              </a:solidFill>
              <a:effectLst/>
              <a:latin typeface="Arial" pitchFamily="34" charset="0"/>
              <a:cs typeface="Arial" pitchFamily="34" charset="0"/>
            </a:endParaRPr>
          </a:p>
        </p:txBody>
      </p:sp>
      <p:sp>
        <p:nvSpPr>
          <p:cNvPr id="9" name="8 Rectángulo"/>
          <p:cNvSpPr/>
          <p:nvPr/>
        </p:nvSpPr>
        <p:spPr>
          <a:xfrm>
            <a:off x="285720" y="285728"/>
            <a:ext cx="7858180" cy="584775"/>
          </a:xfrm>
          <a:prstGeom prst="rect">
            <a:avLst/>
          </a:prstGeom>
          <a:ln w="57150"/>
        </p:spPr>
        <p:style>
          <a:lnRef idx="1">
            <a:schemeClr val="accent2"/>
          </a:lnRef>
          <a:fillRef idx="2">
            <a:schemeClr val="accent2"/>
          </a:fillRef>
          <a:effectRef idx="1">
            <a:schemeClr val="accent2"/>
          </a:effectRef>
          <a:fontRef idx="minor">
            <a:schemeClr val="dk1"/>
          </a:fontRef>
        </p:style>
        <p:txBody>
          <a:bodyPr wrap="square">
            <a:spAutoFit/>
          </a:bodyPr>
          <a:lstStyle/>
          <a:p>
            <a:pPr lvl="0" algn="just" fontAlgn="base">
              <a:spcBef>
                <a:spcPct val="0"/>
              </a:spcBef>
              <a:spcAft>
                <a:spcPct val="0"/>
              </a:spcAft>
            </a:pPr>
            <a:r>
              <a:rPr lang="es-ES" sz="1600" b="1" dirty="0">
                <a:latin typeface="Arial" pitchFamily="34" charset="0"/>
                <a:cs typeface="Arial" pitchFamily="34" charset="0"/>
              </a:rPr>
              <a:t>OBSERVA  LOS DOCUMENTALES ACERCA DE LOS TEMAS TRATADOS EN CLASES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0" y="0"/>
            <a:ext cx="9144000" cy="984250"/>
          </a:xfrm>
          <a:prstGeom prst="rect">
            <a:avLst/>
          </a:prstGeom>
          <a:ln w="38100">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endParaRPr lang="es-ES" sz="2000" b="1" dirty="0">
              <a:solidFill>
                <a:schemeClr val="bg1"/>
              </a:solidFill>
            </a:endParaRPr>
          </a:p>
          <a:p>
            <a:pPr algn="ctr" eaLnBrk="1" hangingPunct="1"/>
            <a:r>
              <a:rPr lang="es-ES" sz="2000" b="1" dirty="0">
                <a:solidFill>
                  <a:schemeClr val="tx1"/>
                </a:solidFill>
                <a:latin typeface="Arial" pitchFamily="34" charset="0"/>
                <a:cs typeface="Arial" pitchFamily="34" charset="0"/>
              </a:rPr>
              <a:t>OBSERVA  EL DOCUMENTAL ¿QUÉ ES LA REVOLUCIÓN CIENTÍFICA?</a:t>
            </a:r>
          </a:p>
          <a:p>
            <a:pPr algn="ctr" eaLnBrk="1" hangingPunct="1"/>
            <a:endParaRPr lang="es-ES" altLang="en-US" b="1" dirty="0">
              <a:solidFill>
                <a:schemeClr val="bg1"/>
              </a:solidFill>
              <a:latin typeface="Arial Black" pitchFamily="34" charset="0"/>
            </a:endParaRPr>
          </a:p>
        </p:txBody>
      </p:sp>
      <p:sp>
        <p:nvSpPr>
          <p:cNvPr id="48132" name="CuadroTexto 5"/>
          <p:cNvSpPr txBox="1">
            <a:spLocks noChangeArrowheads="1"/>
          </p:cNvSpPr>
          <p:nvPr/>
        </p:nvSpPr>
        <p:spPr bwMode="auto">
          <a:xfrm>
            <a:off x="285750" y="1341438"/>
            <a:ext cx="8534400" cy="4314825"/>
          </a:xfrm>
          <a:prstGeom prst="rect">
            <a:avLst/>
          </a:prstGeom>
          <a:noFill/>
          <a:ln w="38100">
            <a:solidFill>
              <a:srgbClr val="C00000"/>
            </a:solidFill>
            <a:miter lim="800000"/>
            <a:headEnd/>
            <a:tailEnd/>
          </a:ln>
        </p:spPr>
        <p:txBody>
          <a:bodyPr>
            <a:spAutoFit/>
          </a:bodyPr>
          <a:lstStyle>
            <a:lvl1pPr marL="342900" indent="-342900">
              <a:tabLst>
                <a:tab pos="398463" algn="l"/>
              </a:tabLst>
              <a:defRPr>
                <a:solidFill>
                  <a:schemeClr val="tx1"/>
                </a:solidFill>
                <a:latin typeface="Arial" panose="020B0604020202020204" pitchFamily="34" charset="0"/>
                <a:cs typeface="Arial" panose="020B0604020202020204" pitchFamily="34" charset="0"/>
              </a:defRPr>
            </a:lvl1pPr>
            <a:lvl2pPr marL="12700" indent="385763">
              <a:tabLst>
                <a:tab pos="398463" algn="l"/>
              </a:tabLst>
              <a:defRPr>
                <a:solidFill>
                  <a:schemeClr val="tx1"/>
                </a:solidFill>
                <a:latin typeface="Arial" panose="020B0604020202020204" pitchFamily="34" charset="0"/>
                <a:cs typeface="Arial" panose="020B0604020202020204" pitchFamily="34" charset="0"/>
              </a:defRPr>
            </a:lvl2pPr>
            <a:lvl3pPr marL="1143000" indent="-228600">
              <a:tabLst>
                <a:tab pos="398463" algn="l"/>
              </a:tabLst>
              <a:defRPr>
                <a:solidFill>
                  <a:schemeClr val="tx1"/>
                </a:solidFill>
                <a:latin typeface="Arial" panose="020B0604020202020204" pitchFamily="34" charset="0"/>
                <a:cs typeface="Arial" panose="020B0604020202020204" pitchFamily="34" charset="0"/>
              </a:defRPr>
            </a:lvl3pPr>
            <a:lvl4pPr marL="1600200" indent="-228600">
              <a:tabLst>
                <a:tab pos="398463" algn="l"/>
              </a:tabLst>
              <a:defRPr>
                <a:solidFill>
                  <a:schemeClr val="tx1"/>
                </a:solidFill>
                <a:latin typeface="Arial" panose="020B0604020202020204" pitchFamily="34" charset="0"/>
                <a:cs typeface="Arial" panose="020B0604020202020204" pitchFamily="34" charset="0"/>
              </a:defRPr>
            </a:lvl4pPr>
            <a:lvl5pPr marL="2057400" indent="-228600">
              <a:tabLst>
                <a:tab pos="3984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984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984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984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98463" algn="l"/>
              </a:tabLst>
              <a:defRPr>
                <a:solidFill>
                  <a:schemeClr val="tx1"/>
                </a:solidFill>
                <a:latin typeface="Arial" panose="020B0604020202020204" pitchFamily="34" charset="0"/>
                <a:cs typeface="Arial" panose="020B0604020202020204" pitchFamily="34" charset="0"/>
              </a:defRPr>
            </a:lvl9pPr>
          </a:lstStyle>
          <a:p>
            <a:pPr marL="469900" lvl="1" indent="-457200" algn="just">
              <a:spcBef>
                <a:spcPct val="20000"/>
              </a:spcBef>
              <a:buFont typeface="Wingdings" panose="05000000000000000000" pitchFamily="2" charset="2"/>
              <a:buChar char="Ø"/>
              <a:defRPr/>
            </a:pPr>
            <a:r>
              <a:rPr lang="es-ES" altLang="en-US" sz="2800" b="1" dirty="0">
                <a:latin typeface="Calibri" panose="020F0502020204030204" pitchFamily="34" charset="0"/>
              </a:rPr>
              <a:t>Desarrollo de las diferentes Revoluciones Científicas </a:t>
            </a:r>
            <a:r>
              <a:rPr lang="es-ES" altLang="en-US" sz="2800" dirty="0">
                <a:latin typeface="Calibri" panose="020F0502020204030204" pitchFamily="34" charset="0"/>
              </a:rPr>
              <a:t>(Teniendo en cuenta los elementos siguientes: categoría espacio temporal, figuras representativas, y principales elementos que caracteriza a cada una)</a:t>
            </a:r>
            <a:endParaRPr lang="es-ES" altLang="en-US" sz="2800" b="1" dirty="0">
              <a:latin typeface="Calibri" panose="020F0502020204030204" pitchFamily="34" charset="0"/>
            </a:endParaRPr>
          </a:p>
          <a:p>
            <a:pPr marL="469900" lvl="1" indent="-457200" algn="just">
              <a:spcBef>
                <a:spcPct val="20000"/>
              </a:spcBef>
              <a:buFont typeface="Wingdings" panose="05000000000000000000" pitchFamily="2" charset="2"/>
              <a:buChar char="Ø"/>
              <a:defRPr/>
            </a:pPr>
            <a:endParaRPr lang="es-ES" altLang="en-US" sz="2800" b="1" dirty="0">
              <a:latin typeface="Calibri" panose="020F0502020204030204" pitchFamily="34" charset="0"/>
            </a:endParaRPr>
          </a:p>
          <a:p>
            <a:pPr marL="469900" lvl="1" indent="-457200" algn="just">
              <a:spcBef>
                <a:spcPct val="20000"/>
              </a:spcBef>
              <a:buFont typeface="Wingdings" panose="05000000000000000000" pitchFamily="2" charset="2"/>
              <a:buChar char="Ø"/>
              <a:defRPr/>
            </a:pPr>
            <a:r>
              <a:rPr lang="es-ES" altLang="en-US" sz="2800" b="1" dirty="0">
                <a:latin typeface="Calibri" panose="020F0502020204030204" pitchFamily="34" charset="0"/>
              </a:rPr>
              <a:t>Aportes que arrojan las Revoluciones Científicas</a:t>
            </a:r>
          </a:p>
          <a:p>
            <a:pPr lvl="1" indent="0" algn="just">
              <a:spcBef>
                <a:spcPct val="20000"/>
              </a:spcBef>
              <a:defRPr/>
            </a:pPr>
            <a:endParaRPr lang="es-ES" altLang="en-US" sz="2800" b="1" dirty="0">
              <a:latin typeface="Calibri" panose="020F0502020204030204" pitchFamily="34" charset="0"/>
            </a:endParaRPr>
          </a:p>
          <a:p>
            <a:pPr marL="469900" lvl="1" indent="-457200" algn="just">
              <a:spcBef>
                <a:spcPct val="20000"/>
              </a:spcBef>
              <a:buFont typeface="Wingdings" panose="05000000000000000000" pitchFamily="2" charset="2"/>
              <a:buChar char="Ø"/>
              <a:defRPr/>
            </a:pPr>
            <a:r>
              <a:rPr lang="es-ES" altLang="en-US" sz="2800" b="1" dirty="0">
                <a:latin typeface="Calibri" panose="020F0502020204030204" pitchFamily="34" charset="0"/>
              </a:rPr>
              <a:t>Consecuencias que se destacan en el material audiovisual</a:t>
            </a:r>
          </a:p>
        </p:txBody>
      </p:sp>
      <p:pic>
        <p:nvPicPr>
          <p:cNvPr id="2" name="¿Qué_Es_La_Revolución_Científica____Edad_Moderna(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96491" y="5656263"/>
            <a:ext cx="3023659" cy="170080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0" y="0"/>
            <a:ext cx="9144000" cy="677863"/>
          </a:xfrm>
          <a:prstGeom prst="rect">
            <a:avLst/>
          </a:prstGeom>
          <a:solidFill>
            <a:srgbClr val="0000FF"/>
          </a:solidFill>
          <a:ln w="9525">
            <a:solidFill>
              <a:schemeClr val="bg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s-ES" altLang="en-US" sz="2000" b="1">
              <a:solidFill>
                <a:schemeClr val="bg1"/>
              </a:solidFill>
              <a:latin typeface="Arial Black" pitchFamily="34" charset="0"/>
            </a:endParaRPr>
          </a:p>
          <a:p>
            <a:pPr algn="ctr" eaLnBrk="1" hangingPunct="1"/>
            <a:endParaRPr lang="es-ES" altLang="en-US" b="1">
              <a:solidFill>
                <a:schemeClr val="bg1"/>
              </a:solidFill>
              <a:latin typeface="Arial Black" pitchFamily="34" charset="0"/>
            </a:endParaRPr>
          </a:p>
        </p:txBody>
      </p:sp>
      <p:sp>
        <p:nvSpPr>
          <p:cNvPr id="47107" name="CuadroTexto 4"/>
          <p:cNvSpPr txBox="1">
            <a:spLocks noChangeArrowheads="1"/>
          </p:cNvSpPr>
          <p:nvPr/>
        </p:nvSpPr>
        <p:spPr bwMode="auto">
          <a:xfrm>
            <a:off x="0" y="46038"/>
            <a:ext cx="9144000" cy="584200"/>
          </a:xfrm>
          <a:prstGeom prst="rect">
            <a:avLst/>
          </a:prstGeom>
          <a:ln w="38100"/>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s-MX" altLang="en-US" sz="3200" b="1" dirty="0"/>
              <a:t>CONCLUSIONES</a:t>
            </a:r>
          </a:p>
        </p:txBody>
      </p:sp>
      <p:sp>
        <p:nvSpPr>
          <p:cNvPr id="47108" name="CuadroTexto 5"/>
          <p:cNvSpPr txBox="1">
            <a:spLocks noChangeArrowheads="1"/>
          </p:cNvSpPr>
          <p:nvPr/>
        </p:nvSpPr>
        <p:spPr bwMode="auto">
          <a:xfrm>
            <a:off x="0" y="1341438"/>
            <a:ext cx="8820150" cy="4487382"/>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tabLst>
                <a:tab pos="398463" algn="l"/>
              </a:tabLst>
              <a:defRPr>
                <a:solidFill>
                  <a:schemeClr val="tx1"/>
                </a:solidFill>
                <a:latin typeface="Arial" pitchFamily="34" charset="0"/>
                <a:cs typeface="Arial" pitchFamily="34" charset="0"/>
              </a:defRPr>
            </a:lvl1pPr>
            <a:lvl2pPr marL="12700" indent="385763">
              <a:tabLst>
                <a:tab pos="398463" algn="l"/>
              </a:tabLst>
              <a:defRPr>
                <a:solidFill>
                  <a:schemeClr val="tx1"/>
                </a:solidFill>
                <a:latin typeface="Arial" pitchFamily="34" charset="0"/>
                <a:cs typeface="Arial" pitchFamily="34" charset="0"/>
              </a:defRPr>
            </a:lvl2pPr>
            <a:lvl3pPr marL="1143000" indent="-228600">
              <a:tabLst>
                <a:tab pos="398463" algn="l"/>
              </a:tabLst>
              <a:defRPr>
                <a:solidFill>
                  <a:schemeClr val="tx1"/>
                </a:solidFill>
                <a:latin typeface="Arial" pitchFamily="34" charset="0"/>
                <a:cs typeface="Arial" pitchFamily="34" charset="0"/>
              </a:defRPr>
            </a:lvl3pPr>
            <a:lvl4pPr marL="1600200" indent="-228600">
              <a:tabLst>
                <a:tab pos="398463" algn="l"/>
              </a:tabLst>
              <a:defRPr>
                <a:solidFill>
                  <a:schemeClr val="tx1"/>
                </a:solidFill>
                <a:latin typeface="Arial" pitchFamily="34" charset="0"/>
                <a:cs typeface="Arial" pitchFamily="34" charset="0"/>
              </a:defRPr>
            </a:lvl4pPr>
            <a:lvl5pPr marL="2057400" indent="-228600">
              <a:tabLst>
                <a:tab pos="3984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3984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3984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3984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398463" algn="l"/>
              </a:tabLst>
              <a:defRPr>
                <a:solidFill>
                  <a:schemeClr val="tx1"/>
                </a:solidFill>
                <a:latin typeface="Arial" pitchFamily="34" charset="0"/>
                <a:cs typeface="Arial" pitchFamily="34" charset="0"/>
              </a:defRPr>
            </a:lvl9pPr>
          </a:lstStyle>
          <a:p>
            <a:pPr lvl="1" algn="just">
              <a:spcBef>
                <a:spcPct val="20000"/>
              </a:spcBef>
              <a:buFontTx/>
              <a:buAutoNum type="arabicPeriod"/>
            </a:pPr>
            <a:r>
              <a:rPr lang="es-ES" sz="2800" dirty="0"/>
              <a:t>La ciencia, la tecnología y la sociedad tienen un vinculo estrecho y que se constituyen en proceso sociales de significativa importancia en la evolución histórica de la humanidad, con consecuencias positivas y negativas para la humanidad. </a:t>
            </a:r>
          </a:p>
          <a:p>
            <a:pPr lvl="1" algn="just">
              <a:spcBef>
                <a:spcPct val="20000"/>
              </a:spcBef>
              <a:buFontTx/>
              <a:buAutoNum type="arabicPeriod"/>
            </a:pPr>
            <a:r>
              <a:rPr lang="es-ES" altLang="en-US" sz="2800" dirty="0"/>
              <a:t>La evolución de la ciencia se desarrolló desde la antigüedad hasta el desarrollo de la primera Revolución científica, que tiene lugar en el renacimiento y que representó un cambio de paradigma para el mundo.</a:t>
            </a:r>
          </a:p>
        </p:txBody>
      </p:sp>
    </p:spTree>
    <p:extLst>
      <p:ext uri="{BB962C8B-B14F-4D97-AF65-F5344CB8AC3E}">
        <p14:creationId xmlns:p14="http://schemas.microsoft.com/office/powerpoint/2010/main" val="2555329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p:cNvSpPr txBox="1">
            <a:spLocks noChangeArrowheads="1"/>
          </p:cNvSpPr>
          <p:nvPr/>
        </p:nvSpPr>
        <p:spPr bwMode="auto">
          <a:xfrm>
            <a:off x="0" y="0"/>
            <a:ext cx="9144000" cy="677863"/>
          </a:xfrm>
          <a:prstGeom prst="rect">
            <a:avLst/>
          </a:prstGeom>
          <a:solidFill>
            <a:srgbClr val="0000FF"/>
          </a:solidFill>
          <a:ln w="9525">
            <a:solidFill>
              <a:schemeClr val="bg1"/>
            </a:solidFill>
            <a:miter lim="800000"/>
            <a:headEnd/>
            <a:tailEnd/>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es-ES" altLang="en-US" sz="2000" b="1">
              <a:solidFill>
                <a:schemeClr val="bg1"/>
              </a:solidFill>
              <a:latin typeface="Arial Black" pitchFamily="34" charset="0"/>
            </a:endParaRPr>
          </a:p>
          <a:p>
            <a:pPr algn="ctr" eaLnBrk="1" hangingPunct="1"/>
            <a:endParaRPr lang="es-ES" altLang="en-US" b="1">
              <a:solidFill>
                <a:schemeClr val="bg1"/>
              </a:solidFill>
              <a:latin typeface="Arial Black" pitchFamily="34" charset="0"/>
            </a:endParaRPr>
          </a:p>
        </p:txBody>
      </p:sp>
      <p:sp>
        <p:nvSpPr>
          <p:cNvPr id="47107" name="CuadroTexto 4"/>
          <p:cNvSpPr txBox="1">
            <a:spLocks noChangeArrowheads="1"/>
          </p:cNvSpPr>
          <p:nvPr/>
        </p:nvSpPr>
        <p:spPr bwMode="auto">
          <a:xfrm>
            <a:off x="0" y="46038"/>
            <a:ext cx="9144000" cy="584200"/>
          </a:xfrm>
          <a:prstGeom prst="rect">
            <a:avLst/>
          </a:prstGeom>
          <a:ln w="38100"/>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s-MX" altLang="en-US" sz="3200" b="1" dirty="0"/>
              <a:t>BIBLIOGRAFÍA</a:t>
            </a:r>
          </a:p>
        </p:txBody>
      </p:sp>
      <p:sp>
        <p:nvSpPr>
          <p:cNvPr id="47108" name="CuadroTexto 5"/>
          <p:cNvSpPr txBox="1">
            <a:spLocks noChangeArrowheads="1"/>
          </p:cNvSpPr>
          <p:nvPr/>
        </p:nvSpPr>
        <p:spPr bwMode="auto">
          <a:xfrm>
            <a:off x="285750" y="1341438"/>
            <a:ext cx="8534400" cy="1384995"/>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tabLst>
                <a:tab pos="398463" algn="l"/>
              </a:tabLst>
              <a:defRPr>
                <a:solidFill>
                  <a:schemeClr val="tx1"/>
                </a:solidFill>
                <a:latin typeface="Arial" pitchFamily="34" charset="0"/>
                <a:cs typeface="Arial" pitchFamily="34" charset="0"/>
              </a:defRPr>
            </a:lvl1pPr>
            <a:lvl2pPr marL="12700" indent="385763">
              <a:tabLst>
                <a:tab pos="398463" algn="l"/>
              </a:tabLst>
              <a:defRPr>
                <a:solidFill>
                  <a:schemeClr val="tx1"/>
                </a:solidFill>
                <a:latin typeface="Arial" pitchFamily="34" charset="0"/>
                <a:cs typeface="Arial" pitchFamily="34" charset="0"/>
              </a:defRPr>
            </a:lvl2pPr>
            <a:lvl3pPr marL="1143000" indent="-228600">
              <a:tabLst>
                <a:tab pos="398463" algn="l"/>
              </a:tabLst>
              <a:defRPr>
                <a:solidFill>
                  <a:schemeClr val="tx1"/>
                </a:solidFill>
                <a:latin typeface="Arial" pitchFamily="34" charset="0"/>
                <a:cs typeface="Arial" pitchFamily="34" charset="0"/>
              </a:defRPr>
            </a:lvl3pPr>
            <a:lvl4pPr marL="1600200" indent="-228600">
              <a:tabLst>
                <a:tab pos="398463" algn="l"/>
              </a:tabLst>
              <a:defRPr>
                <a:solidFill>
                  <a:schemeClr val="tx1"/>
                </a:solidFill>
                <a:latin typeface="Arial" pitchFamily="34" charset="0"/>
                <a:cs typeface="Arial" pitchFamily="34" charset="0"/>
              </a:defRPr>
            </a:lvl4pPr>
            <a:lvl5pPr marL="2057400" indent="-228600">
              <a:tabLst>
                <a:tab pos="3984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3984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3984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3984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398463" algn="l"/>
              </a:tabLst>
              <a:defRPr>
                <a:solidFill>
                  <a:schemeClr val="tx1"/>
                </a:solidFill>
                <a:latin typeface="Arial" pitchFamily="34" charset="0"/>
                <a:cs typeface="Arial" pitchFamily="34" charset="0"/>
              </a:defRPr>
            </a:lvl9pPr>
          </a:lstStyle>
          <a:p>
            <a:r>
              <a:rPr lang="es-ES" sz="2800" dirty="0"/>
              <a:t>Lecciones de Filosofía tomo II</a:t>
            </a:r>
          </a:p>
          <a:p>
            <a:r>
              <a:rPr lang="es-ES" sz="2800" dirty="0"/>
              <a:t>El libro de </a:t>
            </a:r>
            <a:r>
              <a:rPr lang="es-ES" sz="2800" dirty="0" err="1"/>
              <a:t>Nuñez</a:t>
            </a:r>
            <a:r>
              <a:rPr lang="es-ES" sz="2800" dirty="0"/>
              <a:t> Jover, La ciencia y la tecnología como procesos sociales. Edición 2007, Pág. 86</a:t>
            </a:r>
            <a:endParaRPr lang="es-ES" dirty="0"/>
          </a:p>
        </p:txBody>
      </p:sp>
    </p:spTree>
    <p:extLst>
      <p:ext uri="{BB962C8B-B14F-4D97-AF65-F5344CB8AC3E}">
        <p14:creationId xmlns:p14="http://schemas.microsoft.com/office/powerpoint/2010/main" val="2555329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2143116"/>
            <a:ext cx="8643998" cy="3785652"/>
          </a:xfrm>
          <a:prstGeom prst="rect">
            <a:avLst/>
          </a:prstGeom>
          <a:ln w="762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lang="es-ES" sz="2400" dirty="0">
                <a:solidFill>
                  <a:schemeClr val="tx1"/>
                </a:solidFill>
                <a:latin typeface="Arial" pitchFamily="34" charset="0"/>
                <a:ea typeface="Times New Roman" pitchFamily="18" charset="0"/>
                <a:cs typeface="Arial" pitchFamily="34" charset="0"/>
              </a:rPr>
              <a:t>Caracterizar las etapas</a:t>
            </a:r>
            <a:r>
              <a:rPr kumimoji="0" lang="es-ES"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históricas del desarrollo de la ciencia</a:t>
            </a:r>
            <a:r>
              <a:rPr kumimoji="0" lang="es-ES" sz="2400" b="0" i="0" u="none" strike="noStrike" cap="none" normalizeH="0" dirty="0">
                <a:ln>
                  <a:noFill/>
                </a:ln>
                <a:solidFill>
                  <a:schemeClr val="tx1"/>
                </a:solidFill>
                <a:effectLst/>
                <a:latin typeface="Arial" pitchFamily="34" charset="0"/>
                <a:ea typeface="Times New Roman" pitchFamily="18" charset="0"/>
                <a:cs typeface="Arial" pitchFamily="34" charset="0"/>
              </a:rPr>
              <a:t> y la tecnología a partir de las Revoluciones científico técnicas y sus efectos sociales para que los estudiantes puedan apropiarse de las transformaciones logradas a partir de ellas contribuyendo a su cultura científica</a:t>
            </a:r>
            <a:endParaRPr kumimoji="0" lang="es-ES" sz="2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endParaRPr kumimoji="0" lang="es-ES" sz="4000" b="0" i="0" u="none" strike="noStrike" cap="none" normalizeH="0" baseline="0" dirty="0">
              <a:ln>
                <a:noFill/>
              </a:ln>
              <a:solidFill>
                <a:schemeClr val="tx1"/>
              </a:solidFill>
              <a:effectLst/>
              <a:latin typeface="Arial" pitchFamily="34" charset="0"/>
              <a:cs typeface="Arial" pitchFamily="34" charset="0"/>
            </a:endParaRPr>
          </a:p>
        </p:txBody>
      </p:sp>
      <p:sp>
        <p:nvSpPr>
          <p:cNvPr id="3" name="2 Rectángulo"/>
          <p:cNvSpPr/>
          <p:nvPr/>
        </p:nvSpPr>
        <p:spPr>
          <a:xfrm>
            <a:off x="285720" y="642918"/>
            <a:ext cx="2185214" cy="646331"/>
          </a:xfrm>
          <a:prstGeom prst="rect">
            <a:avLst/>
          </a:prstGeom>
          <a:ln w="38100"/>
        </p:spPr>
        <p:style>
          <a:lnRef idx="1">
            <a:schemeClr val="accent2"/>
          </a:lnRef>
          <a:fillRef idx="2">
            <a:schemeClr val="accent2"/>
          </a:fillRef>
          <a:effectRef idx="1">
            <a:schemeClr val="accent2"/>
          </a:effectRef>
          <a:fontRef idx="minor">
            <a:schemeClr val="dk1"/>
          </a:fontRef>
        </p:style>
        <p:txBody>
          <a:bodyPr wrap="none">
            <a:spAutoFit/>
          </a:bodyPr>
          <a:lstStyle/>
          <a:p>
            <a:r>
              <a:rPr lang="es-ES" sz="3600" b="1" dirty="0">
                <a:latin typeface="Arial" pitchFamily="34" charset="0"/>
                <a:ea typeface="Times New Roman" pitchFamily="18" charset="0"/>
                <a:cs typeface="Arial" pitchFamily="34" charset="0"/>
              </a:rPr>
              <a:t>Objetivo:</a:t>
            </a:r>
            <a:endParaRPr lang="es-ES" sz="3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593402"/>
            <a:ext cx="9144000" cy="5632311"/>
          </a:xfrm>
          <a:prstGeom prst="rect">
            <a:avLst/>
          </a:prstGeom>
          <a:ln w="762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lang="es-ES_tradnl" sz="2400" dirty="0">
                <a:latin typeface="Arial" pitchFamily="34" charset="0"/>
                <a:cs typeface="Arial" pitchFamily="34" charset="0"/>
              </a:rPr>
              <a:t>La ciencia que ha modificado la faz de la tierra y las fronteras del universo, ha evolucionado desde los primeros seres humanos. </a:t>
            </a:r>
          </a:p>
          <a:p>
            <a:pPr lvl="0" algn="just" fontAlgn="base">
              <a:lnSpc>
                <a:spcPct val="150000"/>
              </a:lnSpc>
              <a:spcBef>
                <a:spcPct val="0"/>
              </a:spcBef>
              <a:spcAft>
                <a:spcPct val="0"/>
              </a:spcAft>
            </a:pPr>
            <a:r>
              <a:rPr lang="es-ES_tradnl" sz="2400" dirty="0">
                <a:latin typeface="Arial" pitchFamily="34" charset="0"/>
                <a:cs typeface="Arial" pitchFamily="34" charset="0"/>
              </a:rPr>
              <a:t>En tal sentido nos referiremos a tres períodos significativos por su impacto en el desarrollo científico: </a:t>
            </a:r>
          </a:p>
          <a:p>
            <a:pPr lvl="0" algn="just" fontAlgn="base">
              <a:lnSpc>
                <a:spcPct val="150000"/>
              </a:lnSpc>
              <a:spcBef>
                <a:spcPct val="0"/>
              </a:spcBef>
              <a:spcAft>
                <a:spcPct val="0"/>
              </a:spcAft>
            </a:pPr>
            <a:r>
              <a:rPr lang="es-ES_tradnl" sz="2400" dirty="0">
                <a:latin typeface="Arial" pitchFamily="34" charset="0"/>
                <a:cs typeface="Arial" pitchFamily="34" charset="0"/>
              </a:rPr>
              <a:t>Etapa antigua de la ciencia (inicios de la civilización al Medioevo) </a:t>
            </a:r>
          </a:p>
          <a:p>
            <a:pPr lvl="0" algn="just" fontAlgn="base">
              <a:lnSpc>
                <a:spcPct val="150000"/>
              </a:lnSpc>
              <a:spcBef>
                <a:spcPct val="0"/>
              </a:spcBef>
              <a:spcAft>
                <a:spcPct val="0"/>
              </a:spcAft>
            </a:pPr>
            <a:r>
              <a:rPr lang="es-ES_tradnl" sz="2400" dirty="0">
                <a:latin typeface="Arial" pitchFamily="34" charset="0"/>
                <a:cs typeface="Arial" pitchFamily="34" charset="0"/>
              </a:rPr>
              <a:t>A continuación se inicia la etapa moderna de la ciencia a partir de: </a:t>
            </a:r>
          </a:p>
          <a:p>
            <a:pPr lvl="0" algn="just" fontAlgn="base">
              <a:lnSpc>
                <a:spcPct val="150000"/>
              </a:lnSpc>
              <a:spcBef>
                <a:spcPct val="0"/>
              </a:spcBef>
              <a:spcAft>
                <a:spcPct val="0"/>
              </a:spcAft>
            </a:pPr>
            <a:r>
              <a:rPr lang="es-ES_tradnl" sz="2400" dirty="0">
                <a:latin typeface="Arial" pitchFamily="34" charset="0"/>
                <a:cs typeface="Arial" pitchFamily="34" charset="0"/>
              </a:rPr>
              <a:t>   la primera revolución científica (1500 – 1700) y </a:t>
            </a:r>
          </a:p>
          <a:p>
            <a:pPr lvl="0" algn="just" fontAlgn="base">
              <a:lnSpc>
                <a:spcPct val="150000"/>
              </a:lnSpc>
              <a:spcBef>
                <a:spcPct val="0"/>
              </a:spcBef>
              <a:spcAft>
                <a:spcPct val="0"/>
              </a:spcAft>
            </a:pPr>
            <a:r>
              <a:rPr lang="es-ES_tradnl" sz="2400" dirty="0">
                <a:latin typeface="Arial" pitchFamily="34" charset="0"/>
                <a:cs typeface="Arial" pitchFamily="34" charset="0"/>
              </a:rPr>
              <a:t>    la segunda (1900 – 1950) </a:t>
            </a:r>
          </a:p>
          <a:p>
            <a:pPr lvl="0" algn="just" fontAlgn="base">
              <a:lnSpc>
                <a:spcPct val="150000"/>
              </a:lnSpc>
              <a:spcBef>
                <a:spcPct val="0"/>
              </a:spcBef>
              <a:spcAft>
                <a:spcPct val="0"/>
              </a:spcAft>
            </a:pPr>
            <a:r>
              <a:rPr lang="es-ES_tradnl" sz="2400" dirty="0">
                <a:latin typeface="Arial" pitchFamily="34" charset="0"/>
                <a:cs typeface="Arial" pitchFamily="34" charset="0"/>
              </a:rPr>
              <a:t>    la tercera revolución científica que tiene lugar en nuestros    días en la era de la informatización</a:t>
            </a:r>
            <a:endParaRPr kumimoji="0" lang="es-ES" sz="4000" b="0" i="0" u="none" strike="noStrike" cap="none" normalizeH="0" baseline="0" dirty="0">
              <a:ln>
                <a:noFill/>
              </a:ln>
              <a:solidFill>
                <a:schemeClr val="tx1"/>
              </a:solidFill>
              <a:effectLst/>
              <a:latin typeface="Arial" pitchFamily="34" charset="0"/>
              <a:cs typeface="Arial" pitchFamily="34" charset="0"/>
            </a:endParaRPr>
          </a:p>
        </p:txBody>
      </p:sp>
      <p:sp>
        <p:nvSpPr>
          <p:cNvPr id="5" name="4 Rectángulo"/>
          <p:cNvSpPr/>
          <p:nvPr/>
        </p:nvSpPr>
        <p:spPr>
          <a:xfrm>
            <a:off x="322058" y="19962"/>
            <a:ext cx="2643672" cy="461665"/>
          </a:xfrm>
          <a:prstGeom prst="rect">
            <a:avLst/>
          </a:prstGeom>
          <a:ln w="57150"/>
        </p:spPr>
        <p:style>
          <a:lnRef idx="1">
            <a:schemeClr val="accent2"/>
          </a:lnRef>
          <a:fillRef idx="2">
            <a:schemeClr val="accent2"/>
          </a:fillRef>
          <a:effectRef idx="1">
            <a:schemeClr val="accent2"/>
          </a:effectRef>
          <a:fontRef idx="minor">
            <a:schemeClr val="dk1"/>
          </a:fontRef>
        </p:style>
        <p:txBody>
          <a:bodyPr wrap="none">
            <a:spAutoFit/>
          </a:bodyPr>
          <a:lstStyle/>
          <a:p>
            <a:r>
              <a:rPr lang="es-ES" sz="2400" b="1" dirty="0">
                <a:latin typeface="Arial" pitchFamily="34" charset="0"/>
                <a:ea typeface="Times New Roman" pitchFamily="18" charset="0"/>
                <a:cs typeface="Arial" pitchFamily="34" charset="0"/>
              </a:rPr>
              <a:t>INTRODUCCIÓN</a:t>
            </a:r>
            <a:r>
              <a:rPr lang="es-ES" b="1" dirty="0">
                <a:latin typeface="Arial" pitchFamily="34" charset="0"/>
                <a:ea typeface="Times New Roman" pitchFamily="18" charset="0"/>
                <a:cs typeface="Arial" pitchFamily="34" charset="0"/>
              </a:rPr>
              <a:t> </a:t>
            </a:r>
            <a:endParaRPr lang="es-E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1071546"/>
            <a:ext cx="8643998" cy="5632311"/>
          </a:xfrm>
          <a:prstGeom prst="rect">
            <a:avLst/>
          </a:prstGeom>
          <a:ln w="762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kumimoji="0" lang="es-ES" sz="2400" b="0" i="0" u="none" strike="noStrike" cap="none" normalizeH="0" baseline="0" dirty="0">
                <a:ln>
                  <a:noFill/>
                </a:ln>
                <a:solidFill>
                  <a:schemeClr val="tx1"/>
                </a:solidFill>
                <a:effectLst/>
                <a:latin typeface="Arial" pitchFamily="34" charset="0"/>
                <a:cs typeface="Arial" pitchFamily="34" charset="0"/>
              </a:rPr>
              <a:t>Es necesario recordar que el desarrollo</a:t>
            </a:r>
            <a:r>
              <a:rPr kumimoji="0" lang="es-ES" sz="2400" b="0" i="0" u="none" strike="noStrike" cap="none" normalizeH="0" dirty="0">
                <a:ln>
                  <a:noFill/>
                </a:ln>
                <a:solidFill>
                  <a:schemeClr val="tx1"/>
                </a:solidFill>
                <a:effectLst/>
                <a:latin typeface="Arial" pitchFamily="34" charset="0"/>
                <a:cs typeface="Arial" pitchFamily="34" charset="0"/>
              </a:rPr>
              <a:t> científico de la humanidad ha tenido lugar desde las sociedades comunitarias hasta hoy, a partir de la necesidad del ser humano para resolver los problemas a los que se enfrentaba en su actividad económica cotidiana, para mejorar sus condiciones de vida.</a:t>
            </a:r>
          </a:p>
          <a:p>
            <a:pPr lvl="0" algn="just" fontAlgn="base">
              <a:lnSpc>
                <a:spcPct val="150000"/>
              </a:lnSpc>
              <a:spcBef>
                <a:spcPct val="0"/>
              </a:spcBef>
              <a:spcAft>
                <a:spcPct val="0"/>
              </a:spcAft>
            </a:pPr>
            <a:r>
              <a:rPr lang="es-ES" sz="2400" baseline="0" dirty="0">
                <a:solidFill>
                  <a:schemeClr val="tx1"/>
                </a:solidFill>
                <a:latin typeface="Arial" pitchFamily="34" charset="0"/>
                <a:cs typeface="Arial" pitchFamily="34" charset="0"/>
              </a:rPr>
              <a:t>Así los egipcios hicieron aportes desde la medicina, la arquitectura,</a:t>
            </a:r>
            <a:r>
              <a:rPr lang="es-ES" sz="2400" dirty="0">
                <a:solidFill>
                  <a:schemeClr val="tx1"/>
                </a:solidFill>
                <a:latin typeface="Arial" pitchFamily="34" charset="0"/>
                <a:cs typeface="Arial" pitchFamily="34" charset="0"/>
              </a:rPr>
              <a:t> la agricultura, los chinos desde la tinta el papel, los mayas y aztecas e incas con la agricultura, las construcciones, los persas en fin. </a:t>
            </a:r>
            <a:endParaRPr kumimoji="0" lang="es-ES" sz="2400" b="0" i="0" u="none" strike="noStrike" cap="none" normalizeH="0" baseline="0" dirty="0">
              <a:ln>
                <a:noFill/>
              </a:ln>
              <a:solidFill>
                <a:schemeClr val="tx1"/>
              </a:solidFill>
              <a:effectLst/>
              <a:latin typeface="Arial" pitchFamily="34" charset="0"/>
              <a:cs typeface="Arial" pitchFamily="34" charset="0"/>
            </a:endParaRPr>
          </a:p>
        </p:txBody>
      </p:sp>
      <p:sp>
        <p:nvSpPr>
          <p:cNvPr id="5" name="4 Rectángulo"/>
          <p:cNvSpPr/>
          <p:nvPr/>
        </p:nvSpPr>
        <p:spPr>
          <a:xfrm>
            <a:off x="642910" y="357166"/>
            <a:ext cx="2456122" cy="461665"/>
          </a:xfrm>
          <a:prstGeom prst="rect">
            <a:avLst/>
          </a:prstGeom>
          <a:ln w="57150"/>
        </p:spPr>
        <p:style>
          <a:lnRef idx="1">
            <a:schemeClr val="accent2"/>
          </a:lnRef>
          <a:fillRef idx="2">
            <a:schemeClr val="accent2"/>
          </a:fillRef>
          <a:effectRef idx="1">
            <a:schemeClr val="accent2"/>
          </a:effectRef>
          <a:fontRef idx="minor">
            <a:schemeClr val="dk1"/>
          </a:fontRef>
        </p:style>
        <p:txBody>
          <a:bodyPr wrap="none">
            <a:spAutoFit/>
          </a:bodyPr>
          <a:lstStyle/>
          <a:p>
            <a:r>
              <a:rPr lang="es-ES" sz="2400" b="1" dirty="0">
                <a:latin typeface="Arial" pitchFamily="34" charset="0"/>
                <a:ea typeface="Times New Roman" pitchFamily="18" charset="0"/>
                <a:cs typeface="Arial" pitchFamily="34" charset="0"/>
              </a:rPr>
              <a:t>INRODUCCIÓN</a:t>
            </a:r>
            <a:r>
              <a:rPr lang="es-ES" b="1" dirty="0">
                <a:latin typeface="Arial" pitchFamily="34" charset="0"/>
                <a:ea typeface="Times New Roman" pitchFamily="18" charset="0"/>
                <a:cs typeface="Arial" pitchFamily="34" charset="0"/>
              </a:rPr>
              <a:t> </a:t>
            </a:r>
            <a:endParaRPr lang="es-E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1071546"/>
            <a:ext cx="8643998" cy="2793842"/>
          </a:xfrm>
          <a:prstGeom prst="rect">
            <a:avLst/>
          </a:prstGeom>
          <a:ln w="762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
              <a:lnSpc>
                <a:spcPct val="150000"/>
              </a:lnSpc>
            </a:pPr>
            <a:r>
              <a:rPr lang="es-ES" sz="2400" dirty="0">
                <a:latin typeface="Arial" pitchFamily="34" charset="0"/>
                <a:cs typeface="Arial" pitchFamily="34" charset="0"/>
              </a:rPr>
              <a:t>Los primeros intentos de comprender el mundo se remontan a la antigüedad, cuando las civilizaciones antiguas como los egipcios,     los babilonios y los griegos comenzaron a realizar observaciones y experimentos para comprender los fenómenos naturales.</a:t>
            </a:r>
            <a:endParaRPr lang="en-US" altLang="es-ES" sz="2400" dirty="0">
              <a:solidFill>
                <a:schemeClr val="tx2"/>
              </a:solidFill>
              <a:latin typeface="Arial" pitchFamily="34" charset="0"/>
              <a:cs typeface="Arial" pitchFamily="34" charset="0"/>
            </a:endParaRPr>
          </a:p>
        </p:txBody>
      </p:sp>
      <p:sp>
        <p:nvSpPr>
          <p:cNvPr id="5" name="4 Rectángulo"/>
          <p:cNvSpPr/>
          <p:nvPr/>
        </p:nvSpPr>
        <p:spPr>
          <a:xfrm>
            <a:off x="642910" y="357166"/>
            <a:ext cx="2456122" cy="461665"/>
          </a:xfrm>
          <a:prstGeom prst="rect">
            <a:avLst/>
          </a:prstGeom>
          <a:ln w="57150"/>
        </p:spPr>
        <p:style>
          <a:lnRef idx="1">
            <a:schemeClr val="accent2"/>
          </a:lnRef>
          <a:fillRef idx="2">
            <a:schemeClr val="accent2"/>
          </a:fillRef>
          <a:effectRef idx="1">
            <a:schemeClr val="accent2"/>
          </a:effectRef>
          <a:fontRef idx="minor">
            <a:schemeClr val="dk1"/>
          </a:fontRef>
        </p:style>
        <p:txBody>
          <a:bodyPr wrap="none">
            <a:spAutoFit/>
          </a:bodyPr>
          <a:lstStyle/>
          <a:p>
            <a:r>
              <a:rPr lang="es-ES" sz="2400" b="1" dirty="0">
                <a:latin typeface="Arial" pitchFamily="34" charset="0"/>
                <a:ea typeface="Times New Roman" pitchFamily="18" charset="0"/>
                <a:cs typeface="Arial" pitchFamily="34" charset="0"/>
              </a:rPr>
              <a:t>INRODUCCIÓN</a:t>
            </a:r>
            <a:r>
              <a:rPr lang="es-ES" b="1" dirty="0">
                <a:latin typeface="Arial" pitchFamily="34" charset="0"/>
                <a:ea typeface="Times New Roman" pitchFamily="18" charset="0"/>
                <a:cs typeface="Arial" pitchFamily="34" charset="0"/>
              </a:rPr>
              <a:t> </a:t>
            </a:r>
            <a:endParaRPr lang="es-E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571480"/>
            <a:ext cx="8786842" cy="6186309"/>
          </a:xfrm>
          <a:prstGeom prst="rect">
            <a:avLst/>
          </a:prstGeom>
          <a:ln w="762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kumimoji="0" lang="es-ES" sz="2400" b="0" i="0" u="none" strike="noStrike" cap="none" normalizeH="0" baseline="0" dirty="0">
                <a:ln>
                  <a:noFill/>
                </a:ln>
                <a:solidFill>
                  <a:schemeClr val="tx1"/>
                </a:solidFill>
                <a:effectLst/>
                <a:latin typeface="Arial" pitchFamily="34" charset="0"/>
                <a:cs typeface="Arial" pitchFamily="34" charset="0"/>
              </a:rPr>
              <a:t>No puede</a:t>
            </a:r>
            <a:r>
              <a:rPr kumimoji="0" lang="es-ES" sz="2400" b="0" i="0" u="none" strike="noStrike" cap="none" normalizeH="0" dirty="0">
                <a:ln>
                  <a:noFill/>
                </a:ln>
                <a:solidFill>
                  <a:schemeClr val="tx1"/>
                </a:solidFill>
                <a:effectLst/>
                <a:latin typeface="Arial" pitchFamily="34" charset="0"/>
                <a:cs typeface="Arial" pitchFamily="34" charset="0"/>
              </a:rPr>
              <a:t> considerarse que el desarrollo científico técnico de la humanidad sea un patrimonio exclusivo de los actuales países desarrollados, el aporte del resto de la humanidad está en ellos de una forma u otra en ocasiones con su científicos a partir del llamado robo de cerebros o con las materias primas salida de estos países o </a:t>
            </a:r>
            <a:r>
              <a:rPr kumimoji="0" lang="es-ES" sz="2400" b="0" i="0" u="none" strike="noStrike" cap="none" normalizeH="0" dirty="0" smtClean="0">
                <a:ln>
                  <a:noFill/>
                </a:ln>
                <a:solidFill>
                  <a:schemeClr val="tx1"/>
                </a:solidFill>
                <a:effectLst/>
                <a:latin typeface="Arial" pitchFamily="34" charset="0"/>
                <a:cs typeface="Arial" pitchFamily="34" charset="0"/>
              </a:rPr>
              <a:t>con </a:t>
            </a:r>
            <a:r>
              <a:rPr kumimoji="0" lang="es-ES" sz="2400" b="0" i="0" u="none" strike="noStrike" cap="none" normalizeH="0" dirty="0">
                <a:ln>
                  <a:noFill/>
                </a:ln>
                <a:solidFill>
                  <a:schemeClr val="tx1"/>
                </a:solidFill>
                <a:effectLst/>
                <a:latin typeface="Arial" pitchFamily="34" charset="0"/>
                <a:cs typeface="Arial" pitchFamily="34" charset="0"/>
              </a:rPr>
              <a:t>el robo de determinados descubrimientos desarrollados en ellos, he incluso los aporte dados por estas naciones desde la antigüedad a la ciencia.</a:t>
            </a:r>
          </a:p>
          <a:p>
            <a:pPr lvl="0" algn="just" fontAlgn="base">
              <a:lnSpc>
                <a:spcPct val="150000"/>
              </a:lnSpc>
              <a:spcBef>
                <a:spcPct val="0"/>
              </a:spcBef>
              <a:spcAft>
                <a:spcPct val="0"/>
              </a:spcAft>
            </a:pPr>
            <a:r>
              <a:rPr kumimoji="0" lang="es-ES" sz="2400" b="0" i="0" u="none" strike="noStrike" cap="none" normalizeH="0" dirty="0">
                <a:ln>
                  <a:noFill/>
                </a:ln>
                <a:solidFill>
                  <a:schemeClr val="tx1"/>
                </a:solidFill>
                <a:effectLst/>
                <a:latin typeface="Arial" pitchFamily="34" charset="0"/>
                <a:cs typeface="Arial" pitchFamily="34" charset="0"/>
              </a:rPr>
              <a:t> </a:t>
            </a:r>
            <a:r>
              <a:rPr lang="es-ES" sz="2400" dirty="0">
                <a:solidFill>
                  <a:schemeClr val="tx1"/>
                </a:solidFill>
                <a:latin typeface="Arial" pitchFamily="34" charset="0"/>
                <a:cs typeface="Arial" pitchFamily="34" charset="0"/>
              </a:rPr>
              <a:t>E</a:t>
            </a:r>
            <a:r>
              <a:rPr kumimoji="0" lang="es-ES" sz="2400" b="0" i="0" u="none" strike="noStrike" cap="none" normalizeH="0" dirty="0" smtClean="0">
                <a:ln>
                  <a:noFill/>
                </a:ln>
                <a:solidFill>
                  <a:schemeClr val="tx1"/>
                </a:solidFill>
                <a:effectLst/>
                <a:latin typeface="Arial" pitchFamily="34" charset="0"/>
                <a:cs typeface="Arial" pitchFamily="34" charset="0"/>
              </a:rPr>
              <a:t>s </a:t>
            </a:r>
            <a:r>
              <a:rPr kumimoji="0" lang="es-ES" sz="2400" b="0" i="0" u="none" strike="noStrike" cap="none" normalizeH="0" dirty="0">
                <a:ln>
                  <a:noFill/>
                </a:ln>
                <a:solidFill>
                  <a:schemeClr val="tx1"/>
                </a:solidFill>
                <a:effectLst/>
                <a:latin typeface="Arial" pitchFamily="34" charset="0"/>
                <a:cs typeface="Arial" pitchFamily="34" charset="0"/>
              </a:rPr>
              <a:t>necesario entender cuando, cómo y  por qué se desarrollaron las revoluciones científicas y dónde tuvieron lugar estas</a:t>
            </a:r>
            <a:endParaRPr kumimoji="0" lang="es-ES" sz="2400" b="0" i="0" u="none" strike="noStrike" cap="none" normalizeH="0" baseline="0" dirty="0">
              <a:ln>
                <a:noFill/>
              </a:ln>
              <a:solidFill>
                <a:schemeClr val="tx1"/>
              </a:solidFill>
              <a:effectLst/>
              <a:latin typeface="Arial" pitchFamily="34" charset="0"/>
              <a:cs typeface="Arial" pitchFamily="34" charset="0"/>
            </a:endParaRPr>
          </a:p>
        </p:txBody>
      </p:sp>
      <p:sp>
        <p:nvSpPr>
          <p:cNvPr id="5" name="4 Rectángulo"/>
          <p:cNvSpPr/>
          <p:nvPr/>
        </p:nvSpPr>
        <p:spPr>
          <a:xfrm>
            <a:off x="571472" y="0"/>
            <a:ext cx="2456122" cy="461665"/>
          </a:xfrm>
          <a:prstGeom prst="rect">
            <a:avLst/>
          </a:prstGeom>
          <a:ln w="57150"/>
        </p:spPr>
        <p:style>
          <a:lnRef idx="1">
            <a:schemeClr val="accent2"/>
          </a:lnRef>
          <a:fillRef idx="2">
            <a:schemeClr val="accent2"/>
          </a:fillRef>
          <a:effectRef idx="1">
            <a:schemeClr val="accent2"/>
          </a:effectRef>
          <a:fontRef idx="minor">
            <a:schemeClr val="dk1"/>
          </a:fontRef>
        </p:style>
        <p:txBody>
          <a:bodyPr wrap="none">
            <a:spAutoFit/>
          </a:bodyPr>
          <a:lstStyle/>
          <a:p>
            <a:r>
              <a:rPr lang="es-ES" sz="2400" b="1" dirty="0">
                <a:latin typeface="Arial" pitchFamily="34" charset="0"/>
                <a:ea typeface="Times New Roman" pitchFamily="18" charset="0"/>
                <a:cs typeface="Arial" pitchFamily="34" charset="0"/>
              </a:rPr>
              <a:t>INRODUCCIÓN</a:t>
            </a:r>
            <a:r>
              <a:rPr lang="es-ES" b="1" dirty="0">
                <a:latin typeface="Arial" pitchFamily="34" charset="0"/>
                <a:ea typeface="Times New Roman" pitchFamily="18" charset="0"/>
                <a:cs typeface="Arial" pitchFamily="34" charset="0"/>
              </a:rPr>
              <a:t> </a:t>
            </a:r>
            <a:endParaRPr lang="es-E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2000240"/>
            <a:ext cx="8643998" cy="4524315"/>
          </a:xfrm>
          <a:prstGeom prst="rect">
            <a:avLst/>
          </a:prstGeom>
          <a:ln w="762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just">
              <a:lnSpc>
                <a:spcPct val="150000"/>
              </a:lnSpc>
            </a:pPr>
            <a:r>
              <a:rPr lang="es-ES" sz="2400" dirty="0">
                <a:latin typeface="Arial" pitchFamily="34" charset="0"/>
                <a:cs typeface="Arial" pitchFamily="34" charset="0"/>
              </a:rPr>
              <a:t>Este desarrollo podrá observarse a través de las Revoluciones Científico Técnicas.</a:t>
            </a:r>
          </a:p>
          <a:p>
            <a:pPr algn="just">
              <a:lnSpc>
                <a:spcPct val="150000"/>
              </a:lnSpc>
            </a:pPr>
            <a:r>
              <a:rPr lang="es-ES" sz="2400" dirty="0">
                <a:latin typeface="Arial" pitchFamily="34" charset="0"/>
                <a:cs typeface="Arial" pitchFamily="34" charset="0"/>
              </a:rPr>
              <a:t>La Revolución Científica fue un movimiento que desarrolló un nuevo modelo de abordar la adquisición de conocimientos, al que se denominó:     </a:t>
            </a:r>
            <a:r>
              <a:rPr lang="es-ES" sz="2400" b="1" dirty="0">
                <a:solidFill>
                  <a:srgbClr val="FF0000"/>
                </a:solidFill>
                <a:latin typeface="Arial" pitchFamily="34" charset="0"/>
                <a:cs typeface="Arial" pitchFamily="34" charset="0"/>
              </a:rPr>
              <a:t>MÉTODO </a:t>
            </a:r>
            <a:r>
              <a:rPr lang="es-ES" sz="2400" dirty="0">
                <a:solidFill>
                  <a:srgbClr val="FF0000"/>
                </a:solidFill>
                <a:latin typeface="Arial" pitchFamily="34" charset="0"/>
                <a:cs typeface="Arial" pitchFamily="34" charset="0"/>
              </a:rPr>
              <a:t> </a:t>
            </a:r>
            <a:r>
              <a:rPr lang="es-ES" sz="2400" b="1" dirty="0">
                <a:solidFill>
                  <a:srgbClr val="FF0000"/>
                </a:solidFill>
                <a:latin typeface="Arial" pitchFamily="34" charset="0"/>
                <a:cs typeface="Arial" pitchFamily="34" charset="0"/>
              </a:rPr>
              <a:t>CIENTÍFICO</a:t>
            </a:r>
          </a:p>
          <a:p>
            <a:pPr algn="just">
              <a:lnSpc>
                <a:spcPct val="150000"/>
              </a:lnSpc>
            </a:pPr>
            <a:r>
              <a:rPr lang="es-ES" sz="2400" dirty="0">
                <a:latin typeface="Arial" pitchFamily="34" charset="0"/>
                <a:cs typeface="Arial" pitchFamily="34" charset="0"/>
              </a:rPr>
              <a:t>El filósofo e historiador francés </a:t>
            </a:r>
            <a:r>
              <a:rPr lang="es-ES" sz="2400" b="1" dirty="0">
                <a:latin typeface="Arial" pitchFamily="34" charset="0"/>
                <a:cs typeface="Arial" pitchFamily="34" charset="0"/>
              </a:rPr>
              <a:t>Alexandre </a:t>
            </a:r>
            <a:r>
              <a:rPr lang="es-ES" sz="2400" b="1" dirty="0" err="1">
                <a:latin typeface="Arial" pitchFamily="34" charset="0"/>
                <a:cs typeface="Arial" pitchFamily="34" charset="0"/>
              </a:rPr>
              <a:t>Koyré</a:t>
            </a:r>
            <a:r>
              <a:rPr lang="es-ES" sz="2400" dirty="0">
                <a:latin typeface="Arial" pitchFamily="34" charset="0"/>
                <a:cs typeface="Arial" pitchFamily="34" charset="0"/>
              </a:rPr>
              <a:t> quien utilizaría este término RCT, por primera vez, de manera explícita, en 1939.</a:t>
            </a:r>
            <a:endParaRPr lang="es-ES" sz="2400" b="1" dirty="0">
              <a:latin typeface="Arial" pitchFamily="34" charset="0"/>
              <a:cs typeface="Arial" pitchFamily="34" charset="0"/>
            </a:endParaRPr>
          </a:p>
        </p:txBody>
      </p:sp>
      <p:sp>
        <p:nvSpPr>
          <p:cNvPr id="5" name="4 Rectángulo"/>
          <p:cNvSpPr/>
          <p:nvPr/>
        </p:nvSpPr>
        <p:spPr>
          <a:xfrm>
            <a:off x="642910" y="357166"/>
            <a:ext cx="2403222" cy="461665"/>
          </a:xfrm>
          <a:prstGeom prst="rect">
            <a:avLst/>
          </a:prstGeom>
          <a:ln w="57150"/>
        </p:spPr>
        <p:style>
          <a:lnRef idx="1">
            <a:schemeClr val="accent2"/>
          </a:lnRef>
          <a:fillRef idx="2">
            <a:schemeClr val="accent2"/>
          </a:fillRef>
          <a:effectRef idx="1">
            <a:schemeClr val="accent2"/>
          </a:effectRef>
          <a:fontRef idx="minor">
            <a:schemeClr val="dk1"/>
          </a:fontRef>
        </p:style>
        <p:txBody>
          <a:bodyPr wrap="none">
            <a:spAutoFit/>
          </a:bodyPr>
          <a:lstStyle/>
          <a:p>
            <a:r>
              <a:rPr lang="es-ES" sz="2400" b="1" dirty="0">
                <a:latin typeface="Arial" pitchFamily="34" charset="0"/>
                <a:ea typeface="Times New Roman" pitchFamily="18" charset="0"/>
                <a:cs typeface="Arial" pitchFamily="34" charset="0"/>
              </a:rPr>
              <a:t>DESARROLLO</a:t>
            </a:r>
            <a:r>
              <a:rPr lang="es-ES" b="1" dirty="0">
                <a:latin typeface="Arial" pitchFamily="34" charset="0"/>
                <a:ea typeface="Times New Roman" pitchFamily="18" charset="0"/>
                <a:cs typeface="Arial" pitchFamily="34" charset="0"/>
              </a:rPr>
              <a:t> </a:t>
            </a:r>
            <a:endParaRPr lang="es-ES" dirty="0"/>
          </a:p>
        </p:txBody>
      </p:sp>
      <p:sp>
        <p:nvSpPr>
          <p:cNvPr id="4" name="3 Rectángulo"/>
          <p:cNvSpPr/>
          <p:nvPr/>
        </p:nvSpPr>
        <p:spPr>
          <a:xfrm>
            <a:off x="357158" y="1357298"/>
            <a:ext cx="8143932" cy="400110"/>
          </a:xfrm>
          <a:prstGeom prst="rect">
            <a:avLst/>
          </a:prstGeom>
          <a:ln w="76200">
            <a:solidFill>
              <a:srgbClr val="C0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a:latin typeface="Arial" pitchFamily="34" charset="0"/>
                <a:cs typeface="Arial" pitchFamily="34" charset="0"/>
              </a:rPr>
              <a:t>ETAPAS DE DESARROLLO DE LA CIENCIA </a:t>
            </a:r>
            <a:r>
              <a:rPr lang="es-ES" sz="2000" b="1" dirty="0">
                <a:solidFill>
                  <a:schemeClr val="accent3">
                    <a:lumMod val="10000"/>
                  </a:schemeClr>
                </a:solidFill>
                <a:latin typeface="Arial" pitchFamily="34" charset="0"/>
                <a:cs typeface="Arial" pitchFamily="34" charset="0"/>
              </a:rPr>
              <a:t>Y LA TECNOLOGÍA</a:t>
            </a:r>
            <a:endParaRPr lang="es-ES" sz="2000" b="1" dirty="0">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57158" y="1779687"/>
            <a:ext cx="8572560" cy="5078313"/>
          </a:xfrm>
          <a:prstGeom prst="rect">
            <a:avLst/>
          </a:prstGeom>
          <a:ln w="762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lnSpc>
                <a:spcPct val="150000"/>
              </a:lnSpc>
              <a:spcBef>
                <a:spcPct val="0"/>
              </a:spcBef>
              <a:spcAft>
                <a:spcPct val="0"/>
              </a:spcAft>
            </a:pPr>
            <a:r>
              <a:rPr kumimoji="0" lang="es-ES" sz="2400" b="0" i="0" u="none" strike="noStrike" cap="none" normalizeH="0" baseline="0" dirty="0">
                <a:ln>
                  <a:noFill/>
                </a:ln>
                <a:solidFill>
                  <a:schemeClr val="tx1"/>
                </a:solidFill>
                <a:effectLst/>
                <a:latin typeface="Arial" pitchFamily="34" charset="0"/>
                <a:cs typeface="Arial" pitchFamily="34" charset="0"/>
              </a:rPr>
              <a:t> </a:t>
            </a:r>
            <a:r>
              <a:rPr lang="es-ES_tradnl" sz="2400" b="1" dirty="0">
                <a:solidFill>
                  <a:srgbClr val="FF0000"/>
                </a:solidFill>
                <a:latin typeface="Arial" pitchFamily="34" charset="0"/>
                <a:cs typeface="Arial" pitchFamily="34" charset="0"/>
              </a:rPr>
              <a:t>PRIMERA REVOLUCIÓN CIENTIFICA</a:t>
            </a:r>
            <a:r>
              <a:rPr lang="es-ES_tradnl" sz="2400" dirty="0">
                <a:latin typeface="Arial" pitchFamily="34" charset="0"/>
                <a:cs typeface="Arial" pitchFamily="34" charset="0"/>
              </a:rPr>
              <a:t>: 1550 – 1700</a:t>
            </a:r>
            <a:r>
              <a:rPr lang="es-ES_tradnl" sz="2400" dirty="0"/>
              <a:t>, </a:t>
            </a:r>
            <a:r>
              <a:rPr lang="es-ES_tradnl" sz="2400" dirty="0">
                <a:latin typeface="Arial" pitchFamily="34" charset="0"/>
                <a:cs typeface="Arial" pitchFamily="34" charset="0"/>
              </a:rPr>
              <a:t>se desarrolla </a:t>
            </a:r>
            <a:r>
              <a:rPr lang="es-ES_tradnl" sz="2400" b="1" dirty="0">
                <a:solidFill>
                  <a:srgbClr val="FF0000"/>
                </a:solidFill>
                <a:latin typeface="Arial" pitchFamily="34" charset="0"/>
                <a:cs typeface="Arial" pitchFamily="34" charset="0"/>
              </a:rPr>
              <a:t>en Europa </a:t>
            </a:r>
            <a:r>
              <a:rPr lang="es-ES_tradnl" sz="2400" dirty="0">
                <a:latin typeface="Arial" pitchFamily="34" charset="0"/>
                <a:cs typeface="Arial" pitchFamily="34" charset="0"/>
              </a:rPr>
              <a:t>a </a:t>
            </a:r>
            <a:r>
              <a:rPr lang="es-ES_tradnl" sz="2400" dirty="0">
                <a:solidFill>
                  <a:srgbClr val="FF0000"/>
                </a:solidFill>
                <a:latin typeface="Arial" pitchFamily="34" charset="0"/>
                <a:cs typeface="Arial" pitchFamily="34" charset="0"/>
              </a:rPr>
              <a:t>finales del renacimiento </a:t>
            </a:r>
            <a:r>
              <a:rPr lang="es-ES_tradnl" sz="2400" dirty="0">
                <a:latin typeface="Arial" pitchFamily="34" charset="0"/>
                <a:cs typeface="Arial" pitchFamily="34" charset="0"/>
              </a:rPr>
              <a:t>y al calor de un </a:t>
            </a:r>
            <a:r>
              <a:rPr lang="es-ES_tradnl" sz="2400" dirty="0">
                <a:solidFill>
                  <a:srgbClr val="FF0000"/>
                </a:solidFill>
                <a:latin typeface="Arial" pitchFamily="34" charset="0"/>
                <a:cs typeface="Arial" pitchFamily="34" charset="0"/>
              </a:rPr>
              <a:t>movimiento intelectual como la Ilustración</a:t>
            </a:r>
            <a:endParaRPr lang="es-ES" sz="2400" dirty="0">
              <a:solidFill>
                <a:srgbClr val="FF0000"/>
              </a:solidFill>
              <a:latin typeface="Arial" pitchFamily="34" charset="0"/>
              <a:cs typeface="Arial" pitchFamily="34" charset="0"/>
            </a:endParaRPr>
          </a:p>
          <a:p>
            <a:pPr lvl="0" algn="just" fontAlgn="base">
              <a:lnSpc>
                <a:spcPct val="150000"/>
              </a:lnSpc>
              <a:spcBef>
                <a:spcPct val="0"/>
              </a:spcBef>
              <a:spcAft>
                <a:spcPct val="0"/>
              </a:spcAft>
            </a:pPr>
            <a:r>
              <a:rPr lang="es-ES" sz="2400" baseline="0" dirty="0">
                <a:solidFill>
                  <a:schemeClr val="tx1"/>
                </a:solidFill>
                <a:latin typeface="Arial" pitchFamily="34" charset="0"/>
                <a:cs typeface="Arial" pitchFamily="34" charset="0"/>
              </a:rPr>
              <a:t>Las revoluciones científicas la</a:t>
            </a:r>
            <a:r>
              <a:rPr lang="es-ES" sz="2400" dirty="0">
                <a:solidFill>
                  <a:schemeClr val="tx1"/>
                </a:solidFill>
                <a:latin typeface="Arial" pitchFamily="34" charset="0"/>
                <a:cs typeface="Arial" pitchFamily="34" charset="0"/>
              </a:rPr>
              <a:t> asociamos a nuevos cambios en los paradigmas sobre la manera de analizar y observar  la realidad, </a:t>
            </a:r>
            <a:r>
              <a:rPr lang="es-ES" sz="2400" b="1" dirty="0">
                <a:solidFill>
                  <a:srgbClr val="FF0000"/>
                </a:solidFill>
                <a:latin typeface="Arial" pitchFamily="34" charset="0"/>
                <a:cs typeface="Arial" pitchFamily="34" charset="0"/>
              </a:rPr>
              <a:t>se remplaza la visión griega de la ciencia que había dominado el pensamiento durante casi 2000 años</a:t>
            </a:r>
            <a:r>
              <a:rPr lang="es-ES" sz="2400" dirty="0">
                <a:solidFill>
                  <a:schemeClr val="tx1"/>
                </a:solidFill>
                <a:latin typeface="Arial" pitchFamily="34" charset="0"/>
                <a:cs typeface="Arial" pitchFamily="34" charset="0"/>
              </a:rPr>
              <a:t>, entran al acervo científico como disciplinas la astronomía, la biología, </a:t>
            </a:r>
            <a:r>
              <a:rPr lang="es-ES" sz="2400" b="1" dirty="0">
                <a:solidFill>
                  <a:srgbClr val="FF0000"/>
                </a:solidFill>
                <a:latin typeface="Arial" pitchFamily="34" charset="0"/>
                <a:cs typeface="Arial" pitchFamily="34" charset="0"/>
              </a:rPr>
              <a:t>la superstición es remplazada por la razón </a:t>
            </a:r>
            <a:r>
              <a:rPr lang="es-ES" sz="2400" dirty="0">
                <a:solidFill>
                  <a:schemeClr val="tx1"/>
                </a:solidFill>
                <a:latin typeface="Arial" pitchFamily="34" charset="0"/>
                <a:cs typeface="Arial" pitchFamily="34" charset="0"/>
              </a:rPr>
              <a:t>.</a:t>
            </a:r>
            <a:endParaRPr kumimoji="0" lang="es-ES" sz="2400" b="0" i="0" u="none" strike="noStrike" cap="none" normalizeH="0" baseline="0" dirty="0">
              <a:ln>
                <a:noFill/>
              </a:ln>
              <a:solidFill>
                <a:schemeClr val="tx1"/>
              </a:solidFill>
              <a:effectLst/>
              <a:latin typeface="Arial" pitchFamily="34" charset="0"/>
              <a:cs typeface="Arial" pitchFamily="34" charset="0"/>
            </a:endParaRPr>
          </a:p>
        </p:txBody>
      </p:sp>
      <p:sp>
        <p:nvSpPr>
          <p:cNvPr id="5" name="4 Rectángulo"/>
          <p:cNvSpPr/>
          <p:nvPr/>
        </p:nvSpPr>
        <p:spPr>
          <a:xfrm>
            <a:off x="500034" y="428604"/>
            <a:ext cx="2643206" cy="738664"/>
          </a:xfrm>
          <a:prstGeom prst="rect">
            <a:avLst/>
          </a:prstGeom>
          <a:ln w="57150"/>
        </p:spPr>
        <p:style>
          <a:lnRef idx="1">
            <a:schemeClr val="accent2"/>
          </a:lnRef>
          <a:fillRef idx="2">
            <a:schemeClr val="accent2"/>
          </a:fillRef>
          <a:effectRef idx="1">
            <a:schemeClr val="accent2"/>
          </a:effectRef>
          <a:fontRef idx="minor">
            <a:schemeClr val="dk1"/>
          </a:fontRef>
        </p:style>
        <p:txBody>
          <a:bodyPr wrap="square">
            <a:spAutoFit/>
          </a:bodyPr>
          <a:lstStyle/>
          <a:p>
            <a:r>
              <a:rPr lang="es-ES" sz="2400" b="1" dirty="0">
                <a:latin typeface="Arial" pitchFamily="34" charset="0"/>
                <a:ea typeface="Times New Roman" pitchFamily="18" charset="0"/>
                <a:cs typeface="Arial" pitchFamily="34" charset="0"/>
              </a:rPr>
              <a:t>DESARROLLO </a:t>
            </a:r>
          </a:p>
          <a:p>
            <a:r>
              <a:rPr lang="es-ES" b="1" dirty="0">
                <a:latin typeface="Arial" pitchFamily="34" charset="0"/>
                <a:ea typeface="Times New Roman" pitchFamily="18" charset="0"/>
                <a:cs typeface="Arial" pitchFamily="34" charset="0"/>
              </a:rPr>
              <a:t> </a:t>
            </a:r>
            <a:endParaRPr lang="es-ES" dirty="0"/>
          </a:p>
        </p:txBody>
      </p:sp>
      <p:pic>
        <p:nvPicPr>
          <p:cNvPr id="4" name="Picture 3"/>
          <p:cNvPicPr>
            <a:picLocks noChangeAspect="1" noChangeArrowheads="1"/>
          </p:cNvPicPr>
          <p:nvPr/>
        </p:nvPicPr>
        <p:blipFill>
          <a:blip r:embed="rId2" cstate="print"/>
          <a:srcRect l="9028" t="7031" r="13586" b="19726"/>
          <a:stretch>
            <a:fillRect/>
          </a:stretch>
        </p:blipFill>
        <p:spPr bwMode="auto">
          <a:xfrm>
            <a:off x="5786446" y="0"/>
            <a:ext cx="3357554" cy="1741301"/>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954</TotalTime>
  <Words>1703</Words>
  <Application>Microsoft Office PowerPoint</Application>
  <PresentationFormat>Presentación en pantalla (4:3)</PresentationFormat>
  <Paragraphs>105</Paragraphs>
  <Slides>26</Slides>
  <Notes>4</Notes>
  <HiddenSlides>0</HiddenSlides>
  <MMClips>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Arial Black</vt:lpstr>
      <vt:lpstr>Calibri</vt:lpstr>
      <vt:lpstr>DejaVu Sans</vt:lpstr>
      <vt:lpstr>Times New Roman</vt:lpstr>
      <vt:lpstr>Wingdings</vt:lpstr>
      <vt:lpstr>Tema de Office</vt:lpstr>
      <vt:lpstr>Presentación de PowerPoint</vt:lpstr>
      <vt:lpstr>ESTUDIOS EN CIENCIA TECNOLOGÍA Y SOCIEDAD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admin</dc:creator>
  <cp:lastModifiedBy>María Elena</cp:lastModifiedBy>
  <cp:revision>128</cp:revision>
  <dcterms:created xsi:type="dcterms:W3CDTF">2024-01-31T09:45:09Z</dcterms:created>
  <dcterms:modified xsi:type="dcterms:W3CDTF">2025-09-10T17:57:30Z</dcterms:modified>
</cp:coreProperties>
</file>