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346" r:id="rId2"/>
    <p:sldId id="337" r:id="rId3"/>
    <p:sldId id="338" r:id="rId4"/>
    <p:sldId id="353" r:id="rId5"/>
    <p:sldId id="339" r:id="rId6"/>
    <p:sldId id="340" r:id="rId7"/>
    <p:sldId id="367" r:id="rId8"/>
    <p:sldId id="342" r:id="rId9"/>
    <p:sldId id="413" r:id="rId10"/>
    <p:sldId id="414" r:id="rId11"/>
    <p:sldId id="368" r:id="rId12"/>
    <p:sldId id="369" r:id="rId13"/>
    <p:sldId id="363" r:id="rId14"/>
    <p:sldId id="392" r:id="rId15"/>
    <p:sldId id="365" r:id="rId16"/>
    <p:sldId id="393" r:id="rId17"/>
    <p:sldId id="366" r:id="rId18"/>
    <p:sldId id="371" r:id="rId19"/>
    <p:sldId id="416" r:id="rId20"/>
    <p:sldId id="394" r:id="rId21"/>
    <p:sldId id="397" r:id="rId22"/>
    <p:sldId id="419" r:id="rId23"/>
    <p:sldId id="420" r:id="rId24"/>
    <p:sldId id="373" r:id="rId25"/>
    <p:sldId id="374" r:id="rId26"/>
    <p:sldId id="415" r:id="rId27"/>
    <p:sldId id="372" r:id="rId28"/>
    <p:sldId id="399" r:id="rId29"/>
    <p:sldId id="398" r:id="rId30"/>
    <p:sldId id="400" r:id="rId31"/>
    <p:sldId id="424" r:id="rId32"/>
    <p:sldId id="401" r:id="rId33"/>
    <p:sldId id="402" r:id="rId34"/>
    <p:sldId id="408" r:id="rId35"/>
    <p:sldId id="421" r:id="rId36"/>
    <p:sldId id="422" r:id="rId37"/>
    <p:sldId id="423" r:id="rId38"/>
    <p:sldId id="425" r:id="rId39"/>
    <p:sldId id="406" r:id="rId40"/>
    <p:sldId id="375" r:id="rId41"/>
    <p:sldId id="409" r:id="rId42"/>
    <p:sldId id="410" r:id="rId43"/>
    <p:sldId id="359" r:id="rId44"/>
    <p:sldId id="411" r:id="rId45"/>
    <p:sldId id="412" r:id="rId46"/>
    <p:sldId id="336" r:id="rId47"/>
  </p:sldIdLst>
  <p:sldSz cx="9144000" cy="6858000" type="screen4x3"/>
  <p:notesSz cx="7045325" cy="9345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CCFF66"/>
    <a:srgbClr val="FF99FF"/>
    <a:srgbClr val="00F26D"/>
    <a:srgbClr val="FF00FF"/>
    <a:srgbClr val="37BBD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4902" autoAdjust="0"/>
  </p:normalViewPr>
  <p:slideViewPr>
    <p:cSldViewPr>
      <p:cViewPr varScale="1">
        <p:scale>
          <a:sx n="61" d="100"/>
          <a:sy n="61" d="100"/>
        </p:scale>
        <p:origin x="-750"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990975" y="0"/>
            <a:ext cx="3052763" cy="466725"/>
          </a:xfrm>
          <a:prstGeom prst="rect">
            <a:avLst/>
          </a:prstGeom>
        </p:spPr>
        <p:txBody>
          <a:bodyPr vert="horz" lIns="91440" tIns="45720" rIns="91440" bIns="45720" rtlCol="0"/>
          <a:lstStyle>
            <a:lvl1pPr algn="r">
              <a:defRPr sz="1200"/>
            </a:lvl1pPr>
          </a:lstStyle>
          <a:p>
            <a:fld id="{A9DC67B7-C526-40A1-9E50-EB896B39FC7F}" type="datetimeFigureOut">
              <a:rPr lang="es-ES" smtClean="0"/>
              <a:pPr/>
              <a:t>12/06/2024</a:t>
            </a:fld>
            <a:endParaRPr lang="es-ES"/>
          </a:p>
        </p:txBody>
      </p:sp>
      <p:sp>
        <p:nvSpPr>
          <p:cNvPr id="4" name="3 Marcador de imagen de diapositiva"/>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4850" y="4438650"/>
            <a:ext cx="5635625" cy="420528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877300"/>
            <a:ext cx="3052763" cy="466725"/>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90975" y="8877300"/>
            <a:ext cx="3052763" cy="466725"/>
          </a:xfrm>
          <a:prstGeom prst="rect">
            <a:avLst/>
          </a:prstGeom>
        </p:spPr>
        <p:txBody>
          <a:bodyPr vert="horz" lIns="91440" tIns="45720" rIns="91440" bIns="45720" rtlCol="0" anchor="b"/>
          <a:lstStyle>
            <a:lvl1pPr algn="r">
              <a:defRPr sz="1200"/>
            </a:lvl1pPr>
          </a:lstStyle>
          <a:p>
            <a:fld id="{E50AFA99-5B17-4FA6-8860-7CB7621C07ED}" type="slidenum">
              <a:rPr lang="es-ES" smtClean="0"/>
              <a:pPr/>
              <a:t>‹Nº›</a:t>
            </a:fld>
            <a:endParaRPr lang="es-ES"/>
          </a:p>
        </p:txBody>
      </p:sp>
    </p:spTree>
    <p:extLst>
      <p:ext uri="{BB962C8B-B14F-4D97-AF65-F5344CB8AC3E}">
        <p14:creationId xmlns:p14="http://schemas.microsoft.com/office/powerpoint/2010/main" xmlns="" val="266257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9441F2-C37E-4D48-98B1-7D5B29966D98}" type="slidenum">
              <a:rPr lang="en-US" smtClean="0"/>
              <a:pPr/>
              <a:t>16</a:t>
            </a:fld>
            <a:endParaRPr lang="en-US"/>
          </a:p>
        </p:txBody>
      </p:sp>
    </p:spTree>
    <p:extLst>
      <p:ext uri="{BB962C8B-B14F-4D97-AF65-F5344CB8AC3E}">
        <p14:creationId xmlns:p14="http://schemas.microsoft.com/office/powerpoint/2010/main" xmlns="" val="399170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9441F2-C37E-4D48-98B1-7D5B29966D98}" type="slidenum">
              <a:rPr lang="en-US" smtClean="0"/>
              <a:pPr/>
              <a:t>19</a:t>
            </a:fld>
            <a:endParaRPr lang="en-US"/>
          </a:p>
        </p:txBody>
      </p:sp>
    </p:spTree>
    <p:extLst>
      <p:ext uri="{BB962C8B-B14F-4D97-AF65-F5344CB8AC3E}">
        <p14:creationId xmlns:p14="http://schemas.microsoft.com/office/powerpoint/2010/main" xmlns="" val="1895789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26A3BF7-3330-43C3-AAE8-C9706BCB2DFD}" type="datetimeFigureOut">
              <a:rPr lang="es-ES" smtClean="0"/>
              <a:pPr/>
              <a:t>12/06/2024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2106788-27CD-46FD-9B32-980D6E728738}" type="slidenum">
              <a:rPr lang="es-ES" smtClean="0"/>
              <a:pPr/>
              <a:t>‹Nº›</a:t>
            </a:fld>
            <a:endParaRPr lang="es-ES"/>
          </a:p>
        </p:txBody>
      </p:sp>
    </p:spTree>
    <p:extLst>
      <p:ext uri="{BB962C8B-B14F-4D97-AF65-F5344CB8AC3E}">
        <p14:creationId xmlns:p14="http://schemas.microsoft.com/office/powerpoint/2010/main" xmlns="" val="20622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08E34D4-77A5-4EAA-A95C-1E527F0321A5}" type="slidenum">
              <a:rPr lang="es-ES"/>
              <a:pPr>
                <a:defRPr/>
              </a:pPr>
              <a:t>‹Nº›</a:t>
            </a:fld>
            <a:endParaRPr lang="es-ES"/>
          </a:p>
        </p:txBody>
      </p:sp>
    </p:spTree>
    <p:extLst>
      <p:ext uri="{BB962C8B-B14F-4D97-AF65-F5344CB8AC3E}">
        <p14:creationId xmlns:p14="http://schemas.microsoft.com/office/powerpoint/2010/main" xmlns="" val="76621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6/12/2024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‹Nº›</a:t>
            </a:fld>
            <a:endParaRPr lang="en-US"/>
          </a:p>
        </p:txBody>
      </p:sp>
      <p:sp>
        <p:nvSpPr>
          <p:cNvPr id="7" name="Title 6"/>
          <p:cNvSpPr>
            <a:spLocks noGrp="1"/>
          </p:cNvSpPr>
          <p:nvPr>
            <p:ph type="title"/>
          </p:nvPr>
        </p:nvSpPr>
        <p:spPr/>
        <p:txBody>
          <a:bodyPr/>
          <a:lstStyle/>
          <a:p>
            <a:r>
              <a:rPr lang="es-ES_tradnl" smtClean="0"/>
              <a:t>Click to edit Master title style</a:t>
            </a:r>
            <a:endParaRPr lang="en-US"/>
          </a:p>
        </p:txBody>
      </p:sp>
    </p:spTree>
    <p:extLst>
      <p:ext uri="{BB962C8B-B14F-4D97-AF65-F5344CB8AC3E}">
        <p14:creationId xmlns:p14="http://schemas.microsoft.com/office/powerpoint/2010/main" xmlns="" val="4200908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B131A4C-1722-45F9-AC8B-E040AC20EC15}" type="datetimeFigureOut">
              <a:rPr lang="es-MX" smtClean="0"/>
              <a:pPr/>
              <a:t>12/06/2024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7296D4B5-29B8-4192-BFD3-4DD5335D5BF7}" type="slidenum">
              <a:rPr lang="es-MX" smtClean="0"/>
              <a:pPr/>
              <a:t>‹Nº›</a:t>
            </a:fld>
            <a:endParaRPr lang="es-MX"/>
          </a:p>
        </p:txBody>
      </p:sp>
    </p:spTree>
    <p:extLst>
      <p:ext uri="{BB962C8B-B14F-4D97-AF65-F5344CB8AC3E}">
        <p14:creationId xmlns:p14="http://schemas.microsoft.com/office/powerpoint/2010/main" xmlns="" val="27714669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A3BF7-3330-43C3-AAE8-C9706BCB2DFD}" type="datetimeFigureOut">
              <a:rPr lang="es-ES" smtClean="0"/>
              <a:pPr/>
              <a:t>12/06/2024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06788-27CD-46FD-9B32-980D6E728738}" type="slidenum">
              <a:rPr lang="es-ES" smtClean="0"/>
              <a:pPr/>
              <a:t>‹Nº›</a:t>
            </a:fld>
            <a:endParaRPr lang="es-ES"/>
          </a:p>
        </p:txBody>
      </p:sp>
    </p:spTree>
    <p:extLst>
      <p:ext uri="{BB962C8B-B14F-4D97-AF65-F5344CB8AC3E}">
        <p14:creationId xmlns:p14="http://schemas.microsoft.com/office/powerpoint/2010/main" xmlns="" val="1635077149"/>
      </p:ext>
    </p:extLst>
  </p:cSld>
  <p:clrMap bg1="lt1" tx1="dk1" bg2="lt2" tx2="dk2" accent1="accent1" accent2="accent2" accent3="accent3" accent4="accent4" accent5="accent5" accent6="accent6" hlink="hlink" folHlink="folHlink"/>
  <p:sldLayoutIdLst>
    <p:sldLayoutId id="2147483654" r:id="rId1"/>
    <p:sldLayoutId id="2147483657" r:id="rId2"/>
    <p:sldLayoutId id="2147483658" r:id="rId3"/>
    <p:sldLayoutId id="2147483659"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16 Imagen"/>
          <p:cNvPicPr>
            <a:picLocks noChangeAspect="1"/>
          </p:cNvPicPr>
          <p:nvPr/>
        </p:nvPicPr>
        <p:blipFill>
          <a:blip r:embed="rId2" cstate="print">
            <a:extLst>
              <a:ext uri="{28A0092B-C50C-407E-A947-70E740481C1C}">
                <a14:useLocalDpi xmlns:a14="http://schemas.microsoft.com/office/drawing/2010/main" xmlns="" val="0"/>
              </a:ext>
            </a:extLst>
          </a:blip>
          <a:srcRect t="2" b="-421"/>
          <a:stretch>
            <a:fillRect/>
          </a:stretch>
        </p:blipFill>
        <p:spPr bwMode="auto">
          <a:xfrm>
            <a:off x="8404225" y="14001"/>
            <a:ext cx="697541" cy="9338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CuadroTexto 2"/>
          <p:cNvSpPr txBox="1"/>
          <p:nvPr/>
        </p:nvSpPr>
        <p:spPr bwMode="auto">
          <a:xfrm>
            <a:off x="1979712" y="368553"/>
            <a:ext cx="5063144" cy="1938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algn="ctr">
              <a:spcBef>
                <a:spcPct val="50000"/>
              </a:spcBef>
            </a:pPr>
            <a:r>
              <a:rPr lang="es-ES" sz="4000" b="1" dirty="0" smtClean="0">
                <a:latin typeface="Arial" panose="020B0604020202020204" pitchFamily="34" charset="0"/>
                <a:cs typeface="Arial" panose="020B0604020202020204" pitchFamily="34" charset="0"/>
              </a:rPr>
              <a:t>Asignatura Administración  Estratégica</a:t>
            </a:r>
            <a:endParaRPr lang="es-ES" sz="4000" b="1" dirty="0">
              <a:latin typeface="Arial" panose="020B0604020202020204" pitchFamily="34" charset="0"/>
              <a:cs typeface="Arial" panose="020B0604020202020204" pitchFamily="34" charset="0"/>
            </a:endParaRPr>
          </a:p>
        </p:txBody>
      </p:sp>
      <p:sp>
        <p:nvSpPr>
          <p:cNvPr id="6" name="Rectangle 3"/>
          <p:cNvSpPr>
            <a:spLocks noChangeArrowheads="1"/>
          </p:cNvSpPr>
          <p:nvPr/>
        </p:nvSpPr>
        <p:spPr bwMode="auto">
          <a:xfrm>
            <a:off x="611560" y="3212976"/>
            <a:ext cx="7848872"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36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TEMA 3: LA ESTRATEGIA CORPORATIVA</a:t>
            </a:r>
            <a:r>
              <a:rPr kumimoji="0" lang="es-ES" altLang="es-ES" sz="3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p:txBody>
      </p:sp>
      <p:sp>
        <p:nvSpPr>
          <p:cNvPr id="4" name="CuadroTexto 3"/>
          <p:cNvSpPr txBox="1"/>
          <p:nvPr/>
        </p:nvSpPr>
        <p:spPr bwMode="auto">
          <a:xfrm>
            <a:off x="611560" y="5301208"/>
            <a:ext cx="5904656"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a:spcBef>
                <a:spcPct val="50000"/>
              </a:spcBef>
            </a:pPr>
            <a:r>
              <a:rPr lang="es-ES" sz="2000" b="1" dirty="0" smtClean="0">
                <a:latin typeface="Arial" panose="020B0604020202020204" pitchFamily="34" charset="0"/>
                <a:cs typeface="Arial" panose="020B0604020202020204" pitchFamily="34" charset="0"/>
              </a:rPr>
              <a:t>Profesora</a:t>
            </a:r>
            <a:r>
              <a:rPr lang="es-ES" sz="2000" b="1" smtClean="0">
                <a:latin typeface="Arial" panose="020B0604020202020204" pitchFamily="34" charset="0"/>
                <a:cs typeface="Arial" panose="020B0604020202020204" pitchFamily="34" charset="0"/>
              </a:rPr>
              <a:t>: </a:t>
            </a:r>
            <a:r>
              <a:rPr lang="es-ES" sz="2000" b="1" smtClean="0">
                <a:latin typeface="Arial" panose="020B0604020202020204" pitchFamily="34" charset="0"/>
                <a:cs typeface="Arial" panose="020B0604020202020204" pitchFamily="34" charset="0"/>
              </a:rPr>
              <a:t>MSc. Daliannis Abad Suárez</a:t>
            </a:r>
            <a:endParaRPr lang="es-E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1541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Rectángulo 4"/>
          <p:cNvSpPr/>
          <p:nvPr/>
        </p:nvSpPr>
        <p:spPr>
          <a:xfrm>
            <a:off x="683568" y="116632"/>
            <a:ext cx="7272808" cy="95410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2800" b="1" dirty="0" smtClean="0">
                <a:latin typeface="Arial" panose="020B0604020202020204" pitchFamily="34" charset="0"/>
                <a:cs typeface="Arial" panose="020B0604020202020204" pitchFamily="34" charset="0"/>
              </a:rPr>
              <a:t>Segmentación </a:t>
            </a:r>
            <a:r>
              <a:rPr lang="es-ES" sz="2800" b="1" dirty="0">
                <a:latin typeface="Arial" panose="020B0604020202020204" pitchFamily="34" charset="0"/>
                <a:cs typeface="Arial" panose="020B0604020202020204" pitchFamily="34" charset="0"/>
              </a:rPr>
              <a:t>de los negocios o segmentación estratégica</a:t>
            </a:r>
          </a:p>
        </p:txBody>
      </p:sp>
      <p:sp>
        <p:nvSpPr>
          <p:cNvPr id="6" name="Rectángulo 5"/>
          <p:cNvSpPr/>
          <p:nvPr/>
        </p:nvSpPr>
        <p:spPr>
          <a:xfrm>
            <a:off x="179512" y="1916832"/>
            <a:ext cx="8733496" cy="440120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800" b="1" dirty="0" smtClean="0">
                <a:latin typeface="Arial" panose="020B0604020202020204" pitchFamily="34" charset="0"/>
                <a:cs typeface="Arial" panose="020B0604020202020204" pitchFamily="34" charset="0"/>
              </a:rPr>
              <a:t>“</a:t>
            </a:r>
            <a:r>
              <a:rPr lang="es-ES" sz="2800" b="1" dirty="0">
                <a:latin typeface="Arial" panose="020B0604020202020204" pitchFamily="34" charset="0"/>
                <a:cs typeface="Arial" panose="020B0604020202020204" pitchFamily="34" charset="0"/>
              </a:rPr>
              <a:t>la segmentación estratégica es un área de negocio caracterizada por una combinación única de </a:t>
            </a:r>
            <a:r>
              <a:rPr lang="es-ES" sz="2800" b="1" dirty="0">
                <a:solidFill>
                  <a:srgbClr val="FF0000"/>
                </a:solidFill>
                <a:latin typeface="Arial" panose="020B0604020202020204" pitchFamily="34" charset="0"/>
                <a:cs typeface="Arial" panose="020B0604020202020204" pitchFamily="34" charset="0"/>
              </a:rPr>
              <a:t>factores claves de éxito</a:t>
            </a:r>
            <a:r>
              <a:rPr lang="es-ES" sz="2800" b="1" dirty="0">
                <a:latin typeface="Arial" panose="020B0604020202020204" pitchFamily="34" charset="0"/>
                <a:cs typeface="Arial" panose="020B0604020202020204" pitchFamily="34" charset="0"/>
              </a:rPr>
              <a:t>, que recurren a técnicas concretas sobre las que la empresa puede acumular experiencia, limitada por las fronteras geográficas correspondientes”...”Un segmento estratégico representa, pues, un campo de batalla competitivo específico, delimitado por barreras</a:t>
            </a:r>
            <a:r>
              <a:rPr lang="es-ES" sz="2800" b="1" dirty="0" smtClean="0">
                <a:latin typeface="Arial" panose="020B0604020202020204" pitchFamily="34" charset="0"/>
                <a:cs typeface="Arial" panose="020B0604020202020204" pitchFamily="34" charset="0"/>
              </a:rPr>
              <a:t>” </a:t>
            </a:r>
          </a:p>
          <a:p>
            <a:pPr algn="r"/>
            <a:r>
              <a:rPr lang="es-ES" sz="2800" b="1" dirty="0" err="1" smtClean="0">
                <a:latin typeface="Arial" panose="020B0604020202020204" pitchFamily="34" charset="0"/>
                <a:cs typeface="Arial" panose="020B0604020202020204" pitchFamily="34" charset="0"/>
              </a:rPr>
              <a:t>Strategor</a:t>
            </a:r>
            <a:r>
              <a:rPr lang="es-ES" sz="2800" b="1" dirty="0" smtClean="0">
                <a:latin typeface="Arial" panose="020B0604020202020204" pitchFamily="34" charset="0"/>
                <a:cs typeface="Arial" panose="020B0604020202020204" pitchFamily="34" charset="0"/>
              </a:rPr>
              <a:t>  (1995</a:t>
            </a:r>
            <a:r>
              <a:rPr lang="es-ES" sz="28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xmlns="" val="9062541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lamada de flecha a la derecha 3"/>
          <p:cNvSpPr/>
          <p:nvPr/>
        </p:nvSpPr>
        <p:spPr>
          <a:xfrm>
            <a:off x="395536" y="908720"/>
            <a:ext cx="3528392" cy="2016224"/>
          </a:xfrm>
          <a:prstGeom prst="rightArrowCallou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Llamada de flecha a la derecha 5"/>
          <p:cNvSpPr/>
          <p:nvPr/>
        </p:nvSpPr>
        <p:spPr>
          <a:xfrm>
            <a:off x="467544" y="3789040"/>
            <a:ext cx="3528392" cy="2016224"/>
          </a:xfrm>
          <a:prstGeom prst="rightArrowCallou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2195736" y="179348"/>
            <a:ext cx="4700326" cy="523220"/>
          </a:xfrm>
          <a:prstGeom prst="rect">
            <a:avLst/>
          </a:prstGeom>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anose="020B0604020202020204" pitchFamily="34" charset="0"/>
                <a:cs typeface="Arial" panose="020B0604020202020204" pitchFamily="34" charset="0"/>
              </a:rPr>
              <a:t>V</a:t>
            </a:r>
            <a:r>
              <a:rPr lang="es-ES" sz="2800" b="1" dirty="0" smtClean="0">
                <a:latin typeface="Arial" panose="020B0604020202020204" pitchFamily="34" charset="0"/>
                <a:cs typeface="Arial" panose="020B0604020202020204" pitchFamily="34" charset="0"/>
              </a:rPr>
              <a:t>ías </a:t>
            </a:r>
            <a:r>
              <a:rPr lang="es-ES" sz="2800" b="1" dirty="0">
                <a:latin typeface="Arial" panose="020B0604020202020204" pitchFamily="34" charset="0"/>
                <a:cs typeface="Arial" panose="020B0604020202020204" pitchFamily="34" charset="0"/>
              </a:rPr>
              <a:t>para la segmentación</a:t>
            </a:r>
          </a:p>
        </p:txBody>
      </p:sp>
      <p:sp>
        <p:nvSpPr>
          <p:cNvPr id="9" name="Rectángulo 8"/>
          <p:cNvSpPr/>
          <p:nvPr/>
        </p:nvSpPr>
        <p:spPr>
          <a:xfrm>
            <a:off x="540353" y="1700808"/>
            <a:ext cx="2087431" cy="584775"/>
          </a:xfrm>
          <a:prstGeom prst="rect">
            <a:avLst/>
          </a:prstGeom>
        </p:spPr>
        <p:txBody>
          <a:bodyPr wrap="none">
            <a:spAutoFit/>
          </a:bodyPr>
          <a:lstStyle/>
          <a:p>
            <a:r>
              <a:rPr lang="es-ES" sz="3200" b="1" dirty="0" smtClean="0">
                <a:solidFill>
                  <a:srgbClr val="000000"/>
                </a:solidFill>
                <a:latin typeface="Arial" panose="020B0604020202020204" pitchFamily="34" charset="0"/>
                <a:cs typeface="Arial" panose="020B0604020202020204" pitchFamily="34" charset="0"/>
              </a:rPr>
              <a:t>Desglose</a:t>
            </a:r>
            <a:r>
              <a:rPr lang="es-ES" dirty="0" smtClean="0">
                <a:solidFill>
                  <a:srgbClr val="000000"/>
                </a:solidFill>
                <a:latin typeface="Verdana" panose="020B0604030504040204" pitchFamily="34" charset="0"/>
              </a:rPr>
              <a:t> </a:t>
            </a:r>
            <a:endParaRPr lang="es-ES" dirty="0"/>
          </a:p>
        </p:txBody>
      </p:sp>
      <p:sp>
        <p:nvSpPr>
          <p:cNvPr id="11" name="Rectángulo 10"/>
          <p:cNvSpPr/>
          <p:nvPr/>
        </p:nvSpPr>
        <p:spPr>
          <a:xfrm>
            <a:off x="464200" y="4509120"/>
            <a:ext cx="3531736" cy="584775"/>
          </a:xfrm>
          <a:prstGeom prst="rect">
            <a:avLst/>
          </a:prstGeom>
        </p:spPr>
        <p:txBody>
          <a:bodyPr wrap="none">
            <a:spAutoFit/>
          </a:bodyPr>
          <a:lstStyle/>
          <a:p>
            <a:r>
              <a:rPr lang="es-ES" sz="3200" b="1" dirty="0" smtClean="0">
                <a:latin typeface="Arial" panose="020B0604020202020204" pitchFamily="34" charset="0"/>
                <a:cs typeface="Arial" panose="020B0604020202020204" pitchFamily="34" charset="0"/>
              </a:rPr>
              <a:t>Reagrupamiento</a:t>
            </a:r>
            <a:endParaRPr lang="es-ES" sz="3200" b="1" dirty="0">
              <a:latin typeface="Arial" panose="020B0604020202020204" pitchFamily="34" charset="0"/>
              <a:cs typeface="Arial" panose="020B0604020202020204" pitchFamily="34" charset="0"/>
            </a:endParaRPr>
          </a:p>
        </p:txBody>
      </p:sp>
      <p:sp>
        <p:nvSpPr>
          <p:cNvPr id="13" name="Rectángulo 12"/>
          <p:cNvSpPr/>
          <p:nvPr/>
        </p:nvSpPr>
        <p:spPr>
          <a:xfrm>
            <a:off x="4067944" y="1067252"/>
            <a:ext cx="4896544" cy="156966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Consiste </a:t>
            </a:r>
            <a:r>
              <a:rPr lang="es-ES" sz="2400" b="1" dirty="0">
                <a:latin typeface="Arial" panose="020B0604020202020204" pitchFamily="34" charset="0"/>
                <a:cs typeface="Arial" panose="020B0604020202020204" pitchFamily="34" charset="0"/>
              </a:rPr>
              <a:t>en considerar a la empresa y de ahí definir los segmentos estratégicos que constituyen su negocio</a:t>
            </a:r>
          </a:p>
        </p:txBody>
      </p:sp>
      <p:sp>
        <p:nvSpPr>
          <p:cNvPr id="15" name="Rectángulo 14"/>
          <p:cNvSpPr/>
          <p:nvPr/>
        </p:nvSpPr>
        <p:spPr>
          <a:xfrm>
            <a:off x="4067944" y="3212976"/>
            <a:ext cx="4896544" cy="34163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Es considerar </a:t>
            </a:r>
            <a:r>
              <a:rPr lang="es-ES" sz="2400" b="1" dirty="0">
                <a:latin typeface="Arial" panose="020B0604020202020204" pitchFamily="34" charset="0"/>
                <a:cs typeface="Arial" panose="020B0604020202020204" pitchFamily="34" charset="0"/>
              </a:rPr>
              <a:t>todos los productos y servicios de la empresa y reagruparlos en segmentos estratégicos en función de: las mismas competencias, la misma combinación de factores claves de éxito y los mismos competidores.</a:t>
            </a:r>
          </a:p>
        </p:txBody>
      </p:sp>
    </p:spTree>
    <p:extLst>
      <p:ext uri="{BB962C8B-B14F-4D97-AF65-F5344CB8AC3E}">
        <p14:creationId xmlns:p14="http://schemas.microsoft.com/office/powerpoint/2010/main" xmlns="" val="2730466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405800" y="548680"/>
            <a:ext cx="3518128" cy="224676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s-ES" sz="2800" b="1" dirty="0" smtClean="0">
                <a:solidFill>
                  <a:srgbClr val="FF0000"/>
                </a:solidFill>
                <a:latin typeface="Arial" panose="020B0604020202020204" pitchFamily="34" charset="0"/>
                <a:cs typeface="Arial" panose="020B0604020202020204" pitchFamily="34" charset="0"/>
              </a:rPr>
              <a:t>En definitiva la segmentación es el proceso mediante el cual se definen los negocios.</a:t>
            </a:r>
            <a:endParaRPr lang="es-ES" sz="2800" b="1" dirty="0">
              <a:solidFill>
                <a:srgbClr val="FF0000"/>
              </a:solidFill>
              <a:latin typeface="Arial" panose="020B0604020202020204" pitchFamily="34" charset="0"/>
              <a:cs typeface="Arial" panose="020B0604020202020204" pitchFamily="34" charset="0"/>
            </a:endParaRPr>
          </a:p>
        </p:txBody>
      </p:sp>
      <p:sp>
        <p:nvSpPr>
          <p:cNvPr id="7" name="Rectángulo 6"/>
          <p:cNvSpPr/>
          <p:nvPr/>
        </p:nvSpPr>
        <p:spPr>
          <a:xfrm>
            <a:off x="405800" y="3272785"/>
            <a:ext cx="8342664" cy="310854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2800" b="1" dirty="0">
                <a:latin typeface="Arial" panose="020B0604020202020204" pitchFamily="34" charset="0"/>
                <a:cs typeface="Arial" panose="020B0604020202020204" pitchFamily="34" charset="0"/>
              </a:rPr>
              <a:t>Por </a:t>
            </a:r>
            <a:r>
              <a:rPr lang="es-ES" sz="2800" b="1" dirty="0" smtClean="0">
                <a:latin typeface="Arial" panose="020B0604020202020204" pitchFamily="34" charset="0"/>
                <a:cs typeface="Arial" panose="020B0604020202020204" pitchFamily="34" charset="0"/>
              </a:rPr>
              <a:t>lo tanto no </a:t>
            </a:r>
            <a:r>
              <a:rPr lang="es-ES" sz="2800" b="1" dirty="0">
                <a:latin typeface="Arial" panose="020B0604020202020204" pitchFamily="34" charset="0"/>
                <a:cs typeface="Arial" panose="020B0604020202020204" pitchFamily="34" charset="0"/>
              </a:rPr>
              <a:t>es posible hablar de corporación y no tener presente los negocios, ya que éstos conforman lo corporativo, y viceversa,  los negocios deben ser dirigidos por un ente, en este caso llamado corporación que puede tomar la forma de holding, matriz, filial o simplemente empresa.</a:t>
            </a:r>
          </a:p>
        </p:txBody>
      </p:sp>
      <p:pic>
        <p:nvPicPr>
          <p:cNvPr id="2" name="Imagen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004048" y="580704"/>
            <a:ext cx="3384376" cy="2056208"/>
          </a:xfrm>
          <a:prstGeom prst="rect">
            <a:avLst/>
          </a:prstGeom>
          <a:ln w="57150">
            <a:solidFill>
              <a:schemeClr val="accent6">
                <a:lumMod val="75000"/>
              </a:schemeClr>
            </a:solidFill>
          </a:ln>
        </p:spPr>
      </p:pic>
    </p:spTree>
    <p:extLst>
      <p:ext uri="{BB962C8B-B14F-4D97-AF65-F5344CB8AC3E}">
        <p14:creationId xmlns:p14="http://schemas.microsoft.com/office/powerpoint/2010/main" xmlns="" val="17667892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2"/>
          <p:cNvSpPr/>
          <p:nvPr/>
        </p:nvSpPr>
        <p:spPr>
          <a:xfrm>
            <a:off x="395536" y="1340768"/>
            <a:ext cx="8424936" cy="501675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spcAft>
                <a:spcPts val="0"/>
              </a:spcAft>
            </a:pPr>
            <a:r>
              <a:rPr lang="es-ES" sz="3200" b="1" dirty="0" smtClean="0">
                <a:latin typeface="Arial" panose="020B0604020202020204" pitchFamily="34" charset="0"/>
                <a:ea typeface="Times New Roman" panose="02020603050405020304" pitchFamily="18" charset="0"/>
              </a:rPr>
              <a:t>Teniendo en cuenta los </a:t>
            </a:r>
            <a:r>
              <a:rPr lang="es-ES" sz="3200" b="1" dirty="0">
                <a:latin typeface="Arial" panose="020B0604020202020204" pitchFamily="34" charset="0"/>
                <a:ea typeface="Times New Roman" panose="02020603050405020304" pitchFamily="18" charset="0"/>
              </a:rPr>
              <a:t>conceptos de estrategia en general y de la corporativa en </a:t>
            </a:r>
            <a:r>
              <a:rPr lang="es-ES" sz="3200" b="1" dirty="0" smtClean="0">
                <a:latin typeface="Arial" panose="020B0604020202020204" pitchFamily="34" charset="0"/>
                <a:ea typeface="Times New Roman" panose="02020603050405020304" pitchFamily="18" charset="0"/>
              </a:rPr>
              <a:t>particular, </a:t>
            </a:r>
            <a:r>
              <a:rPr lang="es-ES" sz="3200" b="1" dirty="0">
                <a:latin typeface="Arial" panose="020B0604020202020204" pitchFamily="34" charset="0"/>
                <a:ea typeface="Times New Roman" panose="02020603050405020304" pitchFamily="18" charset="0"/>
              </a:rPr>
              <a:t>de que la misma nos indica el </a:t>
            </a:r>
            <a:r>
              <a:rPr lang="es-ES" sz="3200" b="1" dirty="0">
                <a:solidFill>
                  <a:srgbClr val="FF0000"/>
                </a:solidFill>
                <a:latin typeface="Arial" panose="020B0604020202020204" pitchFamily="34" charset="0"/>
                <a:ea typeface="Times New Roman" panose="02020603050405020304" pitchFamily="18" charset="0"/>
              </a:rPr>
              <a:t>cómo</a:t>
            </a:r>
            <a:r>
              <a:rPr lang="es-ES" sz="3200" b="1" dirty="0">
                <a:latin typeface="Arial" panose="020B0604020202020204" pitchFamily="34" charset="0"/>
                <a:ea typeface="Times New Roman" panose="02020603050405020304" pitchFamily="18" charset="0"/>
              </a:rPr>
              <a:t> y que por tanto es indispensable que las organizaciones definan el </a:t>
            </a:r>
            <a:r>
              <a:rPr lang="es-ES" sz="3200" b="1" dirty="0">
                <a:solidFill>
                  <a:srgbClr val="FF0000"/>
                </a:solidFill>
                <a:latin typeface="Arial" panose="020B0604020202020204" pitchFamily="34" charset="0"/>
                <a:ea typeface="Times New Roman" panose="02020603050405020304" pitchFamily="18" charset="0"/>
              </a:rPr>
              <a:t>qué</a:t>
            </a:r>
            <a:r>
              <a:rPr lang="es-ES" sz="3200" b="1" dirty="0">
                <a:latin typeface="Arial" panose="020B0604020202020204" pitchFamily="34" charset="0"/>
                <a:ea typeface="Times New Roman" panose="02020603050405020304" pitchFamily="18" charset="0"/>
              </a:rPr>
              <a:t>, es decir, hacia dónde se quiere llegar en un horizonte temporal determinado y ello </a:t>
            </a:r>
            <a:r>
              <a:rPr lang="es-ES" sz="3200" b="1" dirty="0" smtClean="0">
                <a:latin typeface="Arial" panose="020B0604020202020204" pitchFamily="34" charset="0"/>
                <a:ea typeface="Times New Roman" panose="02020603050405020304" pitchFamily="18" charset="0"/>
              </a:rPr>
              <a:t>nos </a:t>
            </a:r>
            <a:r>
              <a:rPr lang="es-ES" sz="3200" b="1" dirty="0">
                <a:latin typeface="Arial" panose="020B0604020202020204" pitchFamily="34" charset="0"/>
                <a:ea typeface="Times New Roman" panose="02020603050405020304" pitchFamily="18" charset="0"/>
              </a:rPr>
              <a:t>los ofrecen las categorías de </a:t>
            </a:r>
            <a:r>
              <a:rPr lang="es-ES" sz="3200" b="1" dirty="0">
                <a:solidFill>
                  <a:srgbClr val="FF0000"/>
                </a:solidFill>
                <a:latin typeface="Arial" panose="020B0604020202020204" pitchFamily="34" charset="0"/>
                <a:ea typeface="Times New Roman" panose="02020603050405020304" pitchFamily="18" charset="0"/>
              </a:rPr>
              <a:t>misión, visión y objetivos</a:t>
            </a:r>
            <a:r>
              <a:rPr lang="es-ES" sz="3200" b="1" dirty="0">
                <a:latin typeface="Arial" panose="020B0604020202020204" pitchFamily="34" charset="0"/>
                <a:ea typeface="Times New Roman" panose="02020603050405020304" pitchFamily="18" charset="0"/>
              </a:rPr>
              <a:t> </a:t>
            </a:r>
            <a:r>
              <a:rPr lang="es-ES" sz="3200" b="1" dirty="0" smtClean="0">
                <a:latin typeface="Arial" panose="020B0604020202020204" pitchFamily="34" charset="0"/>
                <a:ea typeface="Times New Roman" panose="02020603050405020304" pitchFamily="18" charset="0"/>
              </a:rPr>
              <a:t>que presentaremos a continuación. </a:t>
            </a:r>
            <a:endParaRPr lang="es-ES" sz="3200" b="1" dirty="0">
              <a:latin typeface="Times New Roman" panose="02020603050405020304" pitchFamily="18" charset="0"/>
              <a:ea typeface="Times New Roman" panose="02020603050405020304" pitchFamily="18" charset="0"/>
            </a:endParaRPr>
          </a:p>
        </p:txBody>
      </p:sp>
      <p:sp>
        <p:nvSpPr>
          <p:cNvPr id="4" name="Rectángulo 3"/>
          <p:cNvSpPr/>
          <p:nvPr/>
        </p:nvSpPr>
        <p:spPr>
          <a:xfrm>
            <a:off x="1547664" y="404664"/>
            <a:ext cx="5777544" cy="523220"/>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pPr>
              <a:spcAft>
                <a:spcPts val="0"/>
              </a:spcAft>
              <a:tabLst>
                <a:tab pos="914400" algn="l"/>
              </a:tabLst>
            </a:pPr>
            <a:r>
              <a:rPr lang="es-ES_tradnl" sz="2800" b="1" dirty="0">
                <a:latin typeface="Arial" panose="020B0604020202020204" pitchFamily="34" charset="0"/>
                <a:ea typeface="Times New Roman" panose="02020603050405020304" pitchFamily="18" charset="0"/>
              </a:rPr>
              <a:t>Definición del rumbo estratégico</a:t>
            </a:r>
            <a:endParaRPr lang="es-ES" sz="28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8729170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395288" y="404813"/>
            <a:ext cx="8229600" cy="706437"/>
          </a:xfrm>
          <a:gradFill rotWithShape="1">
            <a:gsLst>
              <a:gs pos="0">
                <a:schemeClr val="bg1">
                  <a:gamma/>
                  <a:shade val="46275"/>
                  <a:invGamma/>
                </a:schemeClr>
              </a:gs>
              <a:gs pos="50000">
                <a:schemeClr val="bg1"/>
              </a:gs>
              <a:gs pos="100000">
                <a:schemeClr val="bg1">
                  <a:gamma/>
                  <a:shade val="46275"/>
                  <a:invGamma/>
                </a:schemeClr>
              </a:gs>
            </a:gsLst>
            <a:lin ang="5400000" scaled="1"/>
          </a:gradFill>
          <a:ln w="28575">
            <a:solidFill>
              <a:schemeClr val="tx1"/>
            </a:solidFill>
            <a:miter lim="800000"/>
            <a:headEnd/>
            <a:tailEnd/>
          </a:ln>
        </p:spPr>
        <p:txBody>
          <a:bodyPr/>
          <a:lstStyle/>
          <a:p>
            <a:r>
              <a:rPr lang="es-ES" altLang="es-ES" sz="4000">
                <a:solidFill>
                  <a:srgbClr val="FC2A1A"/>
                </a:solidFill>
                <a:latin typeface="Comic Sans MS" panose="030F0702030302020204" pitchFamily="66" charset="0"/>
              </a:rPr>
              <a:t>Misión</a:t>
            </a:r>
          </a:p>
        </p:txBody>
      </p:sp>
      <p:sp>
        <p:nvSpPr>
          <p:cNvPr id="53251" name="Rectangle 3"/>
          <p:cNvSpPr>
            <a:spLocks noGrp="1" noChangeArrowheads="1"/>
          </p:cNvSpPr>
          <p:nvPr>
            <p:ph type="body" idx="1"/>
          </p:nvPr>
        </p:nvSpPr>
        <p:spPr>
          <a:xfrm>
            <a:off x="323528" y="1412875"/>
            <a:ext cx="8497192" cy="2304158"/>
          </a:xfrm>
          <a:gradFill rotWithShape="1">
            <a:gsLst>
              <a:gs pos="0">
                <a:srgbClr val="FFEFD1"/>
              </a:gs>
              <a:gs pos="64999">
                <a:srgbClr val="F0EBD5"/>
              </a:gs>
              <a:gs pos="100000">
                <a:srgbClr val="D1C39F"/>
              </a:gs>
            </a:gsLst>
            <a:lin ang="5400000" scaled="1"/>
          </a:gradFill>
          <a:ln>
            <a:solidFill>
              <a:schemeClr val="tx1"/>
            </a:solidFill>
            <a:miter lim="800000"/>
            <a:headEnd/>
            <a:tailEnd/>
          </a:ln>
        </p:spPr>
        <p:txBody>
          <a:bodyPr>
            <a:noAutofit/>
          </a:bodyPr>
          <a:lstStyle/>
          <a:p>
            <a:pPr algn="just">
              <a:lnSpc>
                <a:spcPct val="90000"/>
              </a:lnSpc>
            </a:pPr>
            <a:r>
              <a:rPr lang="es-ES" altLang="es-ES" sz="3000" b="1" dirty="0"/>
              <a:t>Es la </a:t>
            </a:r>
            <a:r>
              <a:rPr lang="es-ES" altLang="es-ES" sz="3000" b="1" dirty="0">
                <a:solidFill>
                  <a:srgbClr val="FF0000"/>
                </a:solidFill>
              </a:rPr>
              <a:t>razón de ser de la organización</a:t>
            </a:r>
            <a:r>
              <a:rPr lang="es-ES" altLang="es-ES" sz="3000" b="1" dirty="0"/>
              <a:t>, para qué existe, </a:t>
            </a:r>
            <a:r>
              <a:rPr lang="es-ES" altLang="es-ES" sz="3000" b="1" dirty="0" smtClean="0"/>
              <a:t> quienes somos, cuál </a:t>
            </a:r>
            <a:r>
              <a:rPr lang="es-ES" altLang="es-ES" sz="3000" b="1" dirty="0"/>
              <a:t>es su función social, qué hace o debe hacer</a:t>
            </a:r>
          </a:p>
          <a:p>
            <a:pPr algn="just">
              <a:lnSpc>
                <a:spcPct val="90000"/>
              </a:lnSpc>
            </a:pPr>
            <a:r>
              <a:rPr lang="es-ES" altLang="es-ES" sz="3000" b="1" dirty="0"/>
              <a:t>Es el punto de partida de la estrategia y lo que le da cohesión e integridad a la </a:t>
            </a:r>
            <a:r>
              <a:rPr lang="es-ES" altLang="es-ES" sz="3000" b="1" dirty="0" smtClean="0"/>
              <a:t>organización.</a:t>
            </a:r>
            <a:endParaRPr lang="es-ES" altLang="es-ES" sz="3000" b="1" dirty="0"/>
          </a:p>
        </p:txBody>
      </p:sp>
      <p:sp>
        <p:nvSpPr>
          <p:cNvPr id="4" name="Rectángulo 3"/>
          <p:cNvSpPr/>
          <p:nvPr/>
        </p:nvSpPr>
        <p:spPr>
          <a:xfrm>
            <a:off x="179512" y="3933056"/>
            <a:ext cx="8568952"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800" b="1" dirty="0">
                <a:latin typeface="Arial" panose="020B0604020202020204" pitchFamily="34" charset="0"/>
                <a:cs typeface="Arial" panose="020B0604020202020204" pitchFamily="34" charset="0"/>
              </a:rPr>
              <a:t>La misión debe </a:t>
            </a:r>
            <a:r>
              <a:rPr lang="es-ES" sz="2800" b="1" dirty="0">
                <a:solidFill>
                  <a:srgbClr val="FF0000"/>
                </a:solidFill>
                <a:latin typeface="Arial" panose="020B0604020202020204" pitchFamily="34" charset="0"/>
                <a:cs typeface="Arial" panose="020B0604020202020204" pitchFamily="34" charset="0"/>
              </a:rPr>
              <a:t>singularizar a la organización, hacerla diferente de otras entidades</a:t>
            </a:r>
            <a:r>
              <a:rPr lang="es-ES" sz="2800" b="1" dirty="0">
                <a:latin typeface="Arial" panose="020B0604020202020204" pitchFamily="34" charset="0"/>
                <a:cs typeface="Arial" panose="020B0604020202020204" pitchFamily="34" charset="0"/>
              </a:rPr>
              <a:t> de manera que pueda identificarse adecuadamente dentro del entorno por expresar los valores que dan coherencia a su forma de actuación para alcanzar sus propósitos o fines.</a:t>
            </a:r>
          </a:p>
        </p:txBody>
      </p:sp>
    </p:spTree>
    <p:extLst>
      <p:ext uri="{BB962C8B-B14F-4D97-AF65-F5344CB8AC3E}">
        <p14:creationId xmlns:p14="http://schemas.microsoft.com/office/powerpoint/2010/main" xmlns="" val="12382765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Rectángulo 3"/>
          <p:cNvSpPr/>
          <p:nvPr/>
        </p:nvSpPr>
        <p:spPr>
          <a:xfrm>
            <a:off x="395536" y="260648"/>
            <a:ext cx="6696744" cy="95410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2800" b="1" dirty="0" smtClean="0">
                <a:latin typeface="Arial" panose="020B0604020202020204" pitchFamily="34" charset="0"/>
                <a:cs typeface="Arial" panose="020B0604020202020204" pitchFamily="34" charset="0"/>
              </a:rPr>
              <a:t>Definir la </a:t>
            </a:r>
            <a:r>
              <a:rPr lang="es-ES" sz="2800" b="1" dirty="0">
                <a:latin typeface="Arial" panose="020B0604020202020204" pitchFamily="34" charset="0"/>
                <a:cs typeface="Arial" panose="020B0604020202020204" pitchFamily="34" charset="0"/>
              </a:rPr>
              <a:t>misión </a:t>
            </a:r>
            <a:r>
              <a:rPr lang="es-ES" sz="2800" b="1" dirty="0" smtClean="0">
                <a:latin typeface="Arial" panose="020B0604020202020204" pitchFamily="34" charset="0"/>
                <a:cs typeface="Arial" panose="020B0604020202020204" pitchFamily="34" charset="0"/>
              </a:rPr>
              <a:t>requiere </a:t>
            </a:r>
            <a:r>
              <a:rPr lang="es-ES" sz="2800" b="1" dirty="0">
                <a:latin typeface="Arial" panose="020B0604020202020204" pitchFamily="34" charset="0"/>
                <a:cs typeface="Arial" panose="020B0604020202020204" pitchFamily="34" charset="0"/>
              </a:rPr>
              <a:t>contestar </a:t>
            </a:r>
            <a:r>
              <a:rPr lang="es-ES" sz="2800" b="1" dirty="0" smtClean="0">
                <a:latin typeface="Arial" panose="020B0604020202020204" pitchFamily="34" charset="0"/>
                <a:cs typeface="Arial" panose="020B0604020202020204" pitchFamily="34" charset="0"/>
              </a:rPr>
              <a:t> las siguientes interrogantes</a:t>
            </a:r>
            <a:r>
              <a:rPr lang="es-ES" sz="2800" b="1" dirty="0">
                <a:latin typeface="Arial" panose="020B0604020202020204" pitchFamily="34" charset="0"/>
                <a:cs typeface="Arial" panose="020B0604020202020204" pitchFamily="34" charset="0"/>
              </a:rPr>
              <a:t>:</a:t>
            </a:r>
          </a:p>
        </p:txBody>
      </p:sp>
      <p:sp>
        <p:nvSpPr>
          <p:cNvPr id="5" name="Rectángulo 4"/>
          <p:cNvSpPr/>
          <p:nvPr/>
        </p:nvSpPr>
        <p:spPr>
          <a:xfrm>
            <a:off x="395536" y="1700808"/>
            <a:ext cx="8568952" cy="443198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¿Quiénes somos?</a:t>
            </a:r>
          </a:p>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¿A qué nos dedicamos? </a:t>
            </a:r>
            <a:r>
              <a:rPr lang="es-ES" sz="2400" b="1" dirty="0" smtClean="0">
                <a:latin typeface="Arial" panose="020B0604020202020204" pitchFamily="34" charset="0"/>
                <a:cs typeface="Arial" panose="020B0604020202020204" pitchFamily="34" charset="0"/>
              </a:rPr>
              <a:t>(</a:t>
            </a:r>
            <a:r>
              <a:rPr lang="es-ES" sz="2800" b="1" dirty="0" smtClean="0">
                <a:solidFill>
                  <a:srgbClr val="FF0000"/>
                </a:solidFill>
                <a:latin typeface="Arial" panose="020B0604020202020204" pitchFamily="34" charset="0"/>
                <a:cs typeface="Arial" panose="020B0604020202020204" pitchFamily="34" charset="0"/>
              </a:rPr>
              <a:t>tipo </a:t>
            </a:r>
            <a:r>
              <a:rPr lang="es-ES" sz="2800" b="1" dirty="0">
                <a:solidFill>
                  <a:srgbClr val="FF0000"/>
                </a:solidFill>
                <a:latin typeface="Arial" panose="020B0604020202020204" pitchFamily="34" charset="0"/>
                <a:cs typeface="Arial" panose="020B0604020202020204" pitchFamily="34" charset="0"/>
              </a:rPr>
              <a:t>de </a:t>
            </a:r>
            <a:r>
              <a:rPr lang="es-ES" sz="2800" b="1" dirty="0" smtClean="0">
                <a:solidFill>
                  <a:srgbClr val="FF0000"/>
                </a:solidFill>
                <a:latin typeface="Arial" panose="020B0604020202020204" pitchFamily="34" charset="0"/>
                <a:cs typeface="Arial" panose="020B0604020202020204" pitchFamily="34" charset="0"/>
              </a:rPr>
              <a:t>necesidades</a:t>
            </a:r>
            <a:r>
              <a:rPr lang="es-ES" sz="2800" b="1" dirty="0" smtClean="0">
                <a:latin typeface="Arial" panose="020B0604020202020204" pitchFamily="34" charset="0"/>
                <a:cs typeface="Arial" panose="020B0604020202020204" pitchFamily="34" charset="0"/>
              </a:rPr>
              <a:t>)</a:t>
            </a:r>
          </a:p>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¿En qué nos diferenciamos?</a:t>
            </a:r>
          </a:p>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¿Por qué y para qué hacemos lo que  hacemos?</a:t>
            </a:r>
          </a:p>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¿Para quién lo </a:t>
            </a:r>
            <a:r>
              <a:rPr lang="es-ES" sz="2800" b="1" dirty="0">
                <a:latin typeface="Arial" panose="020B0604020202020204" pitchFamily="34" charset="0"/>
                <a:cs typeface="Arial" panose="020B0604020202020204" pitchFamily="34" charset="0"/>
              </a:rPr>
              <a:t>hacemos? </a:t>
            </a:r>
            <a:r>
              <a:rPr lang="es-ES" sz="2800" b="1" dirty="0">
                <a:solidFill>
                  <a:srgbClr val="FF0000"/>
                </a:solidFill>
                <a:latin typeface="Arial" panose="020B0604020202020204" pitchFamily="34" charset="0"/>
                <a:cs typeface="Arial" panose="020B0604020202020204" pitchFamily="34" charset="0"/>
              </a:rPr>
              <a:t>(segmento/s de mercado)</a:t>
            </a:r>
          </a:p>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¿Cómo lo hacemos?</a:t>
            </a:r>
            <a:r>
              <a:rPr lang="es-ES" sz="2800" b="1" dirty="0">
                <a:latin typeface="Arial" panose="020B0604020202020204" pitchFamily="34" charset="0"/>
                <a:cs typeface="Arial" panose="020B0604020202020204" pitchFamily="34" charset="0"/>
              </a:rPr>
              <a:t> (</a:t>
            </a:r>
            <a:r>
              <a:rPr lang="es-ES" sz="2800" b="1" dirty="0">
                <a:solidFill>
                  <a:srgbClr val="FF0000"/>
                </a:solidFill>
                <a:latin typeface="Arial" panose="020B0604020202020204" pitchFamily="34" charset="0"/>
                <a:cs typeface="Arial" panose="020B0604020202020204" pitchFamily="34" charset="0"/>
              </a:rPr>
              <a:t>tecnología, know-how</a:t>
            </a:r>
            <a:r>
              <a:rPr lang="es-ES" sz="2800" b="1" dirty="0">
                <a:latin typeface="Arial" panose="020B0604020202020204" pitchFamily="34" charset="0"/>
                <a:cs typeface="Arial" panose="020B0604020202020204" pitchFamily="34" charset="0"/>
              </a:rPr>
              <a:t>)</a:t>
            </a:r>
          </a:p>
          <a:p>
            <a:pPr marL="457200" indent="-457200" algn="just">
              <a:spcAft>
                <a:spcPts val="600"/>
              </a:spcAft>
              <a:buFont typeface="Wingdings" panose="05000000000000000000" pitchFamily="2" charset="2"/>
              <a:buChar char="Ø"/>
            </a:pPr>
            <a:r>
              <a:rPr lang="es-ES" sz="2800" b="1" dirty="0" smtClean="0">
                <a:latin typeface="Arial" panose="020B0604020202020204" pitchFamily="34" charset="0"/>
                <a:cs typeface="Arial" panose="020B0604020202020204" pitchFamily="34" charset="0"/>
              </a:rPr>
              <a:t>¿Qué valores respetamos?</a:t>
            </a:r>
            <a:endParaRPr lang="es-ES" sz="2800" b="1" dirty="0">
              <a:solidFill>
                <a:srgbClr val="FF0000"/>
              </a:solidFill>
              <a:latin typeface="Arial" panose="020B0604020202020204" pitchFamily="34" charset="0"/>
              <a:cs typeface="Arial" panose="020B0604020202020204" pitchFamily="34" charset="0"/>
            </a:endParaRPr>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345746" y="272058"/>
            <a:ext cx="1618742" cy="12847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67140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30622"/>
            <a:ext cx="8229600" cy="490066"/>
          </a:xfrm>
          <a:solidFill>
            <a:srgbClr val="FF00FF"/>
          </a:solidFill>
        </p:spPr>
        <p:style>
          <a:lnRef idx="2">
            <a:schemeClr val="accent4"/>
          </a:lnRef>
          <a:fillRef idx="1">
            <a:schemeClr val="lt1"/>
          </a:fillRef>
          <a:effectRef idx="0">
            <a:schemeClr val="accent4"/>
          </a:effectRef>
          <a:fontRef idx="minor">
            <a:schemeClr val="dk1"/>
          </a:fontRef>
        </p:style>
        <p:txBody>
          <a:bodyPr>
            <a:noAutofit/>
          </a:bodyPr>
          <a:lstStyle/>
          <a:p>
            <a:r>
              <a:rPr lang="es-ES" sz="2800" b="1" dirty="0">
                <a:latin typeface="Arial" panose="020B0604020202020204" pitchFamily="34" charset="0"/>
                <a:cs typeface="Arial" panose="020B0604020202020204" pitchFamily="34" charset="0"/>
              </a:rPr>
              <a:t>Componentes de la declaración de la Misión</a:t>
            </a:r>
            <a:endParaRPr lang="en-US" sz="2800" b="1" dirty="0">
              <a:latin typeface="Arial" panose="020B0604020202020204" pitchFamily="34" charset="0"/>
              <a:cs typeface="Arial" panose="020B0604020202020204" pitchFamily="34" charset="0"/>
            </a:endParaRPr>
          </a:p>
        </p:txBody>
      </p:sp>
      <p:sp>
        <p:nvSpPr>
          <p:cNvPr id="5" name="Rectángulo 4"/>
          <p:cNvSpPr/>
          <p:nvPr/>
        </p:nvSpPr>
        <p:spPr>
          <a:xfrm>
            <a:off x="179512" y="764704"/>
            <a:ext cx="8856984" cy="56528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Clientes</a:t>
            </a:r>
            <a:r>
              <a:rPr lang="es-ES" sz="2200" dirty="0">
                <a:latin typeface="Arial" panose="020B0604020202020204" pitchFamily="34" charset="0"/>
                <a:ea typeface="Calibri" panose="020F0502020204030204" pitchFamily="34" charset="0"/>
                <a:cs typeface="Arial" panose="020B0604020202020204" pitchFamily="34" charset="0"/>
              </a:rPr>
              <a:t> (Quienes son los clientes)</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Productos y servicios </a:t>
            </a:r>
            <a:r>
              <a:rPr lang="es-ES" sz="2200" dirty="0">
                <a:latin typeface="Arial" panose="020B0604020202020204" pitchFamily="34" charset="0"/>
                <a:ea typeface="Calibri" panose="020F0502020204030204" pitchFamily="34" charset="0"/>
                <a:cs typeface="Arial" panose="020B0604020202020204" pitchFamily="34" charset="0"/>
              </a:rPr>
              <a:t>(</a:t>
            </a:r>
            <a:r>
              <a:rPr lang="es-ES" sz="2200" dirty="0" smtClean="0">
                <a:latin typeface="Arial" panose="020B0604020202020204" pitchFamily="34" charset="0"/>
                <a:ea typeface="Calibri" panose="020F0502020204030204" pitchFamily="34" charset="0"/>
                <a:cs typeface="Arial" panose="020B0604020202020204" pitchFamily="34" charset="0"/>
              </a:rPr>
              <a:t>Cuáles </a:t>
            </a:r>
            <a:r>
              <a:rPr lang="es-ES" sz="2200" dirty="0">
                <a:latin typeface="Arial" panose="020B0604020202020204" pitchFamily="34" charset="0"/>
                <a:ea typeface="Calibri" panose="020F0502020204030204" pitchFamily="34" charset="0"/>
                <a:cs typeface="Arial" panose="020B0604020202020204" pitchFamily="34" charset="0"/>
              </a:rPr>
              <a:t>son los productos y servicios más importantes de la empresa)</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Mercados</a:t>
            </a:r>
            <a:r>
              <a:rPr lang="es-ES" sz="2200" dirty="0">
                <a:latin typeface="Arial" panose="020B0604020202020204" pitchFamily="34" charset="0"/>
                <a:ea typeface="Calibri" panose="020F0502020204030204" pitchFamily="34" charset="0"/>
                <a:cs typeface="Arial" panose="020B0604020202020204" pitchFamily="34" charset="0"/>
              </a:rPr>
              <a:t> (En </a:t>
            </a:r>
            <a:r>
              <a:rPr lang="es-ES" sz="2200" dirty="0" smtClean="0">
                <a:latin typeface="Arial" panose="020B0604020202020204" pitchFamily="34" charset="0"/>
                <a:ea typeface="Calibri" panose="020F0502020204030204" pitchFamily="34" charset="0"/>
                <a:cs typeface="Arial" panose="020B0604020202020204" pitchFamily="34" charset="0"/>
              </a:rPr>
              <a:t>dónde </a:t>
            </a:r>
            <a:r>
              <a:rPr lang="es-ES" sz="2200" dirty="0">
                <a:latin typeface="Arial" panose="020B0604020202020204" pitchFamily="34" charset="0"/>
                <a:ea typeface="Calibri" panose="020F0502020204030204" pitchFamily="34" charset="0"/>
                <a:cs typeface="Arial" panose="020B0604020202020204" pitchFamily="34" charset="0"/>
              </a:rPr>
              <a:t>compite geográficamente)</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Tecnología</a:t>
            </a:r>
            <a:r>
              <a:rPr lang="es-ES" sz="2200" dirty="0">
                <a:latin typeface="Arial" panose="020B0604020202020204" pitchFamily="34" charset="0"/>
                <a:ea typeface="Calibri" panose="020F0502020204030204" pitchFamily="34" charset="0"/>
                <a:cs typeface="Arial" panose="020B0604020202020204" pitchFamily="34" charset="0"/>
              </a:rPr>
              <a:t> (Esta actualizada)</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Preocupación por la supervivencia, el crecimiento y la rentabilidad</a:t>
            </a:r>
            <a:r>
              <a:rPr lang="es-ES" sz="2200" dirty="0">
                <a:latin typeface="Arial" panose="020B0604020202020204" pitchFamily="34" charset="0"/>
                <a:ea typeface="Calibri" panose="020F0502020204030204" pitchFamily="34" charset="0"/>
                <a:cs typeface="Arial" panose="020B0604020202020204" pitchFamily="34" charset="0"/>
              </a:rPr>
              <a:t> (Esta comprometida al crecimiento y solidez financiera)</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Filosofía</a:t>
            </a:r>
            <a:r>
              <a:rPr lang="es-ES" sz="2200" dirty="0">
                <a:latin typeface="Arial" panose="020B0604020202020204" pitchFamily="34" charset="0"/>
                <a:ea typeface="Calibri" panose="020F0502020204030204" pitchFamily="34" charset="0"/>
                <a:cs typeface="Arial" panose="020B0604020202020204" pitchFamily="34" charset="0"/>
              </a:rPr>
              <a:t> (</a:t>
            </a:r>
            <a:r>
              <a:rPr lang="es-ES" sz="2200" dirty="0" smtClean="0">
                <a:latin typeface="Arial" panose="020B0604020202020204" pitchFamily="34" charset="0"/>
                <a:ea typeface="Calibri" panose="020F0502020204030204" pitchFamily="34" charset="0"/>
                <a:cs typeface="Arial" panose="020B0604020202020204" pitchFamily="34" charset="0"/>
              </a:rPr>
              <a:t>Cuáles </a:t>
            </a:r>
            <a:r>
              <a:rPr lang="es-ES" sz="2200" dirty="0">
                <a:latin typeface="Arial" panose="020B0604020202020204" pitchFamily="34" charset="0"/>
                <a:ea typeface="Calibri" panose="020F0502020204030204" pitchFamily="34" charset="0"/>
                <a:cs typeface="Arial" panose="020B0604020202020204" pitchFamily="34" charset="0"/>
              </a:rPr>
              <a:t>son las creencias básicas, valores, aspiraciones y prioridades)</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Concepto que tiene la empresa de sí misma </a:t>
            </a:r>
            <a:r>
              <a:rPr lang="es-ES" sz="2200" dirty="0">
                <a:latin typeface="Arial" panose="020B0604020202020204" pitchFamily="34" charset="0"/>
                <a:ea typeface="Calibri" panose="020F0502020204030204" pitchFamily="34" charset="0"/>
                <a:cs typeface="Arial" panose="020B0604020202020204" pitchFamily="34" charset="0"/>
              </a:rPr>
              <a:t>(Cualidad distintiva o mayor ventaja competitiva)</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Preocupación por su imagen pública</a:t>
            </a:r>
            <a:r>
              <a:rPr lang="es-ES" sz="2200" dirty="0">
                <a:latin typeface="Arial" panose="020B0604020202020204" pitchFamily="34" charset="0"/>
                <a:ea typeface="Calibri" panose="020F0502020204030204" pitchFamily="34" charset="0"/>
                <a:cs typeface="Arial" panose="020B0604020202020204" pitchFamily="34" charset="0"/>
              </a:rPr>
              <a:t> (Responde a las preocupaciones sociales comunitarias y ambientales)</a:t>
            </a:r>
          </a:p>
          <a:p>
            <a:pPr algn="just">
              <a:spcAft>
                <a:spcPts val="800"/>
              </a:spcAft>
            </a:pPr>
            <a:r>
              <a:rPr lang="es-ES" sz="2200" b="1" dirty="0">
                <a:latin typeface="Arial" panose="020B0604020202020204" pitchFamily="34" charset="0"/>
                <a:ea typeface="Calibri" panose="020F0502020204030204" pitchFamily="34" charset="0"/>
                <a:cs typeface="Arial" panose="020B0604020202020204" pitchFamily="34" charset="0"/>
              </a:rPr>
              <a:t>Preocupación por sus empleados </a:t>
            </a:r>
            <a:r>
              <a:rPr lang="es-ES" sz="2200" dirty="0">
                <a:latin typeface="Arial" panose="020B0604020202020204" pitchFamily="34" charset="0"/>
                <a:ea typeface="Calibri" panose="020F0502020204030204" pitchFamily="34" charset="0"/>
                <a:cs typeface="Arial" panose="020B0604020202020204" pitchFamily="34" charset="0"/>
              </a:rPr>
              <a:t>(Los empleados son valiosos)</a:t>
            </a:r>
          </a:p>
        </p:txBody>
      </p:sp>
    </p:spTree>
    <p:extLst>
      <p:ext uri="{BB962C8B-B14F-4D97-AF65-F5344CB8AC3E}">
        <p14:creationId xmlns:p14="http://schemas.microsoft.com/office/powerpoint/2010/main" xmlns="" val="39640254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Rectángulo 3"/>
          <p:cNvSpPr/>
          <p:nvPr/>
        </p:nvSpPr>
        <p:spPr>
          <a:xfrm>
            <a:off x="179512" y="764704"/>
            <a:ext cx="8568952" cy="31085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800" b="1" dirty="0" smtClean="0">
                <a:latin typeface="Arial" panose="020B0604020202020204" pitchFamily="34" charset="0"/>
                <a:cs typeface="Arial" panose="020B0604020202020204" pitchFamily="34" charset="0"/>
              </a:rPr>
              <a:t>Lo esencial de la misión radica en que representa la razón fundamental para la existencia de la organización, define el negocio al que se dedica la organización; debe ser elaborada por la alta dirección de la misma con una amplia participación e implementación de sus integrantes.</a:t>
            </a:r>
            <a:endParaRPr lang="es-ES" sz="2800" b="1" dirty="0">
              <a:latin typeface="Arial" panose="020B0604020202020204" pitchFamily="34" charset="0"/>
              <a:cs typeface="Arial" panose="020B0604020202020204" pitchFamily="34" charset="0"/>
            </a:endParaRPr>
          </a:p>
        </p:txBody>
      </p:sp>
      <p:sp>
        <p:nvSpPr>
          <p:cNvPr id="3" name="Rectángulo 2"/>
          <p:cNvSpPr/>
          <p:nvPr/>
        </p:nvSpPr>
        <p:spPr>
          <a:xfrm>
            <a:off x="179512" y="5085184"/>
            <a:ext cx="8568952" cy="1384995"/>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spcAft>
                <a:spcPts val="0"/>
              </a:spcAft>
            </a:pPr>
            <a:r>
              <a:rPr lang="es-ES_tradnl" sz="2800" b="1" dirty="0" smtClean="0">
                <a:latin typeface="Arial" panose="020B0604020202020204" pitchFamily="34" charset="0"/>
                <a:ea typeface="Times New Roman" panose="02020603050405020304" pitchFamily="18" charset="0"/>
              </a:rPr>
              <a:t>Una </a:t>
            </a:r>
            <a:r>
              <a:rPr lang="es-ES_tradnl" sz="2800" b="1" dirty="0">
                <a:latin typeface="Arial" panose="020B0604020202020204" pitchFamily="34" charset="0"/>
                <a:ea typeface="Times New Roman" panose="02020603050405020304" pitchFamily="18" charset="0"/>
              </a:rPr>
              <a:t>corporación que posee </a:t>
            </a:r>
            <a:r>
              <a:rPr lang="es-ES_tradnl" sz="2800" b="1" dirty="0" smtClean="0">
                <a:latin typeface="Arial" panose="020B0604020202020204" pitchFamily="34" charset="0"/>
                <a:ea typeface="Times New Roman" panose="02020603050405020304" pitchFamily="18" charset="0"/>
              </a:rPr>
              <a:t>negocios música, </a:t>
            </a:r>
            <a:r>
              <a:rPr lang="es-ES_tradnl" sz="2800" b="1" dirty="0">
                <a:latin typeface="Arial" panose="020B0604020202020204" pitchFamily="34" charset="0"/>
                <a:ea typeface="Times New Roman" panose="02020603050405020304" pitchFamily="18" charset="0"/>
              </a:rPr>
              <a:t>libros, </a:t>
            </a:r>
            <a:r>
              <a:rPr lang="es-ES_tradnl" sz="2800" b="1" dirty="0" smtClean="0">
                <a:latin typeface="Arial" panose="020B0604020202020204" pitchFamily="34" charset="0"/>
                <a:ea typeface="Times New Roman" panose="02020603050405020304" pitchFamily="18" charset="0"/>
              </a:rPr>
              <a:t>juegos debe proponer </a:t>
            </a:r>
            <a:r>
              <a:rPr lang="es-ES_tradnl" sz="2800" b="1" dirty="0">
                <a:latin typeface="Arial" panose="020B0604020202020204" pitchFamily="34" charset="0"/>
                <a:ea typeface="Times New Roman" panose="02020603050405020304" pitchFamily="18" charset="0"/>
              </a:rPr>
              <a:t>que el negocio que los </a:t>
            </a:r>
            <a:r>
              <a:rPr lang="es-ES_tradnl" sz="2800" b="1" dirty="0" smtClean="0">
                <a:latin typeface="Arial" panose="020B0604020202020204" pitchFamily="34" charset="0"/>
                <a:ea typeface="Times New Roman" panose="02020603050405020304" pitchFamily="18" charset="0"/>
              </a:rPr>
              <a:t>engloba a todos: entretenimiento</a:t>
            </a:r>
            <a:r>
              <a:rPr lang="es-ES_tradnl" sz="2800" b="1" dirty="0">
                <a:latin typeface="Arial" panose="020B0604020202020204" pitchFamily="34" charset="0"/>
                <a:ea typeface="Times New Roman" panose="02020603050405020304" pitchFamily="18" charset="0"/>
              </a:rPr>
              <a:t>. </a:t>
            </a:r>
            <a:endParaRPr lang="es-ES" sz="2800" b="1" dirty="0">
              <a:latin typeface="Times New Roman" panose="02020603050405020304" pitchFamily="18" charset="0"/>
              <a:ea typeface="Times New Roman" panose="02020603050405020304" pitchFamily="18" charset="0"/>
            </a:endParaRPr>
          </a:p>
        </p:txBody>
      </p:sp>
      <p:pic>
        <p:nvPicPr>
          <p:cNvPr id="5" name="Imagen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79512" y="4131553"/>
            <a:ext cx="1895475" cy="695325"/>
          </a:xfrm>
          <a:prstGeom prst="rect">
            <a:avLst/>
          </a:prstGeom>
        </p:spPr>
      </p:pic>
    </p:spTree>
    <p:extLst>
      <p:ext uri="{BB962C8B-B14F-4D97-AF65-F5344CB8AC3E}">
        <p14:creationId xmlns:p14="http://schemas.microsoft.com/office/powerpoint/2010/main" xmlns="" val="36756610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2"/>
          <p:cNvSpPr/>
          <p:nvPr/>
        </p:nvSpPr>
        <p:spPr>
          <a:xfrm>
            <a:off x="323528" y="116632"/>
            <a:ext cx="8136904" cy="830997"/>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spcAft>
                <a:spcPts val="0"/>
              </a:spcAft>
            </a:pPr>
            <a:r>
              <a:rPr lang="es-ES" sz="2400" b="1" dirty="0" smtClean="0">
                <a:latin typeface="Arial" panose="020B0604020202020204" pitchFamily="34" charset="0"/>
                <a:ea typeface="Times New Roman" panose="02020603050405020304" pitchFamily="18" charset="0"/>
              </a:rPr>
              <a:t>Algunos aspectos necesarios para lograr una buena misión </a:t>
            </a:r>
            <a:endParaRPr lang="es-ES" sz="2400" b="1" dirty="0">
              <a:latin typeface="Times New Roman" panose="02020603050405020304" pitchFamily="18" charset="0"/>
              <a:ea typeface="Times New Roman" panose="02020603050405020304" pitchFamily="18" charset="0"/>
            </a:endParaRPr>
          </a:p>
        </p:txBody>
      </p:sp>
      <p:sp>
        <p:nvSpPr>
          <p:cNvPr id="4" name="Rectángulo 3"/>
          <p:cNvSpPr/>
          <p:nvPr/>
        </p:nvSpPr>
        <p:spPr>
          <a:xfrm>
            <a:off x="143508" y="1415673"/>
            <a:ext cx="8820980" cy="489364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Ser compartida por los miembros de la organización.</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Centrarse en un número limitado de aspectos en lugar de  abarcarlo todo.</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Precisar los principales ámbitos o negocios en los cuales opera la entidad.</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Ser motivadora para el colectivo.</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Destacar las políticas que orientan la actividad de la organización.</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Tener credibilidad para los usuarios y clientes (Externos e Internos).</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Ser original, única.</a:t>
            </a:r>
          </a:p>
          <a:p>
            <a:pPr marL="342900" lvl="0" indent="-342900" algn="just">
              <a:spcAft>
                <a:spcPts val="0"/>
              </a:spcAft>
              <a:buFont typeface="Arial" panose="020B0604020202020204" pitchFamily="34" charset="0"/>
              <a:buChar char="»"/>
              <a:tabLst>
                <a:tab pos="228600" algn="l"/>
              </a:tabLst>
            </a:pPr>
            <a:r>
              <a:rPr lang="es-ES" sz="2400" b="1" dirty="0">
                <a:latin typeface="Arial" panose="020B0604020202020204" pitchFamily="34" charset="0"/>
                <a:ea typeface="Times New Roman" panose="02020603050405020304" pitchFamily="18" charset="0"/>
                <a:cs typeface="Arial" panose="020B0604020202020204" pitchFamily="34" charset="0"/>
              </a:rPr>
              <a:t>Formularse de manera simple, clara y directa para que todos la entiendan y hagan suya.</a:t>
            </a:r>
          </a:p>
        </p:txBody>
      </p:sp>
    </p:spTree>
    <p:extLst>
      <p:ext uri="{BB962C8B-B14F-4D97-AF65-F5344CB8AC3E}">
        <p14:creationId xmlns:p14="http://schemas.microsoft.com/office/powerpoint/2010/main" xmlns="" val="535343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3347864" y="97468"/>
            <a:ext cx="1991251" cy="523220"/>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sz="2800" b="1" dirty="0" smtClean="0">
                <a:solidFill>
                  <a:srgbClr val="000000"/>
                </a:solidFill>
                <a:latin typeface="Arial" panose="020B0604020202020204" pitchFamily="34" charset="0"/>
                <a:cs typeface="Arial" panose="020B0604020202020204" pitchFamily="34" charset="0"/>
              </a:rPr>
              <a:t>Resumen</a:t>
            </a:r>
            <a:r>
              <a:rPr lang="es-ES" sz="2400" b="1" dirty="0" smtClean="0">
                <a:solidFill>
                  <a:srgbClr val="000000"/>
                </a:solidFill>
                <a:latin typeface="Arial" panose="020B0604020202020204" pitchFamily="34" charset="0"/>
                <a:cs typeface="Arial" panose="020B0604020202020204" pitchFamily="34" charset="0"/>
              </a:rPr>
              <a:t>: </a:t>
            </a:r>
            <a:endParaRPr lang="es-ES" sz="2400" b="1" dirty="0">
              <a:latin typeface="Arial" panose="020B0604020202020204" pitchFamily="34" charset="0"/>
              <a:cs typeface="Arial" panose="020B0604020202020204" pitchFamily="34" charset="0"/>
            </a:endParaRPr>
          </a:p>
        </p:txBody>
      </p:sp>
      <p:sp>
        <p:nvSpPr>
          <p:cNvPr id="8" name="Rectángulo 7"/>
          <p:cNvSpPr/>
          <p:nvPr/>
        </p:nvSpPr>
        <p:spPr>
          <a:xfrm>
            <a:off x="212348" y="692696"/>
            <a:ext cx="8536116" cy="193899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La misión representa la </a:t>
            </a:r>
            <a:r>
              <a:rPr lang="es-ES" sz="2400" b="1" dirty="0">
                <a:solidFill>
                  <a:srgbClr val="FF0000"/>
                </a:solidFill>
                <a:latin typeface="Arial" panose="020B0604020202020204" pitchFamily="34" charset="0"/>
                <a:cs typeface="Arial" panose="020B0604020202020204" pitchFamily="34" charset="0"/>
              </a:rPr>
              <a:t>identidad y personalidad</a:t>
            </a:r>
            <a:r>
              <a:rPr lang="es-ES" sz="2400" b="1" dirty="0">
                <a:latin typeface="Arial" panose="020B0604020202020204" pitchFamily="34" charset="0"/>
                <a:cs typeface="Arial" panose="020B0604020202020204" pitchFamily="34" charset="0"/>
              </a:rPr>
              <a:t> de la empresa, en el momento actual y de cara al futuro, desde un punto de vista muy general. Trata de </a:t>
            </a:r>
            <a:r>
              <a:rPr lang="es-ES" sz="2400" b="1" dirty="0" smtClean="0">
                <a:latin typeface="Arial" panose="020B0604020202020204" pitchFamily="34" charset="0"/>
                <a:cs typeface="Arial" panose="020B0604020202020204" pitchFamily="34" charset="0"/>
              </a:rPr>
              <a:t>expresar </a:t>
            </a:r>
            <a:r>
              <a:rPr lang="es-ES" sz="2400" b="1" dirty="0">
                <a:latin typeface="Arial" panose="020B0604020202020204" pitchFamily="34" charset="0"/>
                <a:cs typeface="Arial" panose="020B0604020202020204" pitchFamily="34" charset="0"/>
              </a:rPr>
              <a:t>el propósito a largo plazo de la empresa y su fin genérico, además de especificar su ámbito estratégico de negocio.</a:t>
            </a:r>
          </a:p>
        </p:txBody>
      </p:sp>
      <p:sp>
        <p:nvSpPr>
          <p:cNvPr id="10" name="Rectángulo 9"/>
          <p:cNvSpPr/>
          <p:nvPr/>
        </p:nvSpPr>
        <p:spPr>
          <a:xfrm>
            <a:off x="212348" y="2780928"/>
            <a:ext cx="8536116"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La misión </a:t>
            </a:r>
            <a:r>
              <a:rPr lang="es-ES" sz="2400" b="1" dirty="0" smtClean="0">
                <a:latin typeface="Arial" panose="020B0604020202020204" pitchFamily="34" charset="0"/>
                <a:cs typeface="Arial" panose="020B0604020202020204" pitchFamily="34" charset="0"/>
              </a:rPr>
              <a:t>de la empresa </a:t>
            </a:r>
            <a:r>
              <a:rPr lang="es-ES" sz="2400" b="1" dirty="0">
                <a:latin typeface="Arial" panose="020B0604020202020204" pitchFamily="34" charset="0"/>
                <a:cs typeface="Arial" panose="020B0604020202020204" pitchFamily="34" charset="0"/>
              </a:rPr>
              <a:t>forma parte del sistema de valores y creencias imperantes en la organización, esto es, su </a:t>
            </a:r>
            <a:r>
              <a:rPr lang="es-ES" sz="2400" b="1" dirty="0">
                <a:solidFill>
                  <a:srgbClr val="FF0000"/>
                </a:solidFill>
                <a:latin typeface="Arial" panose="020B0604020202020204" pitchFamily="34" charset="0"/>
                <a:cs typeface="Arial" panose="020B0604020202020204" pitchFamily="34" charset="0"/>
              </a:rPr>
              <a:t>cultura</a:t>
            </a:r>
            <a:r>
              <a:rPr lang="es-ES" sz="2400" b="1" dirty="0">
                <a:latin typeface="Arial" panose="020B0604020202020204" pitchFamily="34" charset="0"/>
                <a:cs typeface="Arial" panose="020B0604020202020204" pitchFamily="34" charset="0"/>
              </a:rPr>
              <a:t>. </a:t>
            </a:r>
          </a:p>
        </p:txBody>
      </p:sp>
      <p:sp>
        <p:nvSpPr>
          <p:cNvPr id="11" name="Rectángulo 10"/>
          <p:cNvSpPr/>
          <p:nvPr/>
        </p:nvSpPr>
        <p:spPr>
          <a:xfrm>
            <a:off x="234084" y="4182179"/>
            <a:ext cx="8514380" cy="83099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Nunca debe de estar orientada a la obtención de una rentabilidad o valor.</a:t>
            </a:r>
          </a:p>
        </p:txBody>
      </p:sp>
      <p:sp>
        <p:nvSpPr>
          <p:cNvPr id="13" name="Rectángulo 12"/>
          <p:cNvSpPr/>
          <p:nvPr/>
        </p:nvSpPr>
        <p:spPr>
          <a:xfrm>
            <a:off x="212348" y="5157192"/>
            <a:ext cx="8536116" cy="1569660"/>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La misión tiene que ser </a:t>
            </a:r>
            <a:r>
              <a:rPr lang="es-ES" sz="2400" b="1" dirty="0">
                <a:solidFill>
                  <a:srgbClr val="FF0000"/>
                </a:solidFill>
                <a:latin typeface="Arial" panose="020B0604020202020204" pitchFamily="34" charset="0"/>
                <a:cs typeface="Arial" panose="020B0604020202020204" pitchFamily="34" charset="0"/>
              </a:rPr>
              <a:t>conocida por todo </a:t>
            </a:r>
            <a:r>
              <a:rPr lang="es-ES" sz="2400" b="1" dirty="0">
                <a:latin typeface="Arial" panose="020B0604020202020204" pitchFamily="34" charset="0"/>
                <a:cs typeface="Arial" panose="020B0604020202020204" pitchFamily="34" charset="0"/>
              </a:rPr>
              <a:t>los miembros de la empresa y tienen que sentirse identificados con ella. Es </a:t>
            </a:r>
            <a:r>
              <a:rPr lang="es-ES" sz="2400" b="1" dirty="0">
                <a:solidFill>
                  <a:srgbClr val="FF0000"/>
                </a:solidFill>
                <a:latin typeface="Arial" panose="020B0604020202020204" pitchFamily="34" charset="0"/>
                <a:cs typeface="Arial" panose="020B0604020202020204" pitchFamily="34" charset="0"/>
              </a:rPr>
              <a:t>específica</a:t>
            </a:r>
            <a:r>
              <a:rPr lang="es-ES" sz="2400" b="1" dirty="0">
                <a:latin typeface="Arial" panose="020B0604020202020204" pitchFamily="34" charset="0"/>
                <a:cs typeface="Arial" panose="020B0604020202020204" pitchFamily="34" charset="0"/>
              </a:rPr>
              <a:t> para cada empresa y determina su </a:t>
            </a:r>
            <a:r>
              <a:rPr lang="es-ES" sz="2400" b="1" dirty="0">
                <a:solidFill>
                  <a:srgbClr val="FF0000"/>
                </a:solidFill>
                <a:latin typeface="Arial" panose="020B0604020202020204" pitchFamily="34" charset="0"/>
                <a:cs typeface="Arial" panose="020B0604020202020204" pitchFamily="34" charset="0"/>
              </a:rPr>
              <a:t>individualidad</a:t>
            </a:r>
            <a:r>
              <a:rPr lang="es-ES" sz="24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xmlns="" val="1564612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CuadroTexto 2"/>
          <p:cNvSpPr txBox="1"/>
          <p:nvPr/>
        </p:nvSpPr>
        <p:spPr bwMode="auto">
          <a:xfrm>
            <a:off x="144016" y="958076"/>
            <a:ext cx="8892480" cy="3046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marL="342900" indent="-342900" algn="just">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La estrategia corporativa y sus negocios. El rumbo estratégico.  </a:t>
            </a:r>
          </a:p>
          <a:p>
            <a:pPr marL="342900" lvl="0" indent="-342900" algn="just">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La misión como rumbo estratégico de las organizaciones.</a:t>
            </a:r>
          </a:p>
          <a:p>
            <a:pPr marL="342900" lvl="0" indent="-342900">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La visión como el reto estratégico de las organizaciones.</a:t>
            </a:r>
          </a:p>
          <a:p>
            <a:pPr marL="342900" lvl="0" indent="-342900">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El papel de los objetivos estratégicos en la estrategia.</a:t>
            </a:r>
          </a:p>
          <a:p>
            <a:pPr marL="342900" indent="-342900">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Interrelación de las categorías misión, visión y objetivos  estratégicos.</a:t>
            </a:r>
            <a:endParaRPr lang="es-ES" sz="2400" b="1" dirty="0">
              <a:latin typeface="Arial" panose="020B0604020202020204" pitchFamily="34" charset="0"/>
              <a:cs typeface="Arial" panose="020B0604020202020204" pitchFamily="34" charset="0"/>
            </a:endParaRPr>
          </a:p>
        </p:txBody>
      </p:sp>
      <p:sp>
        <p:nvSpPr>
          <p:cNvPr id="6" name="Rectángulo 5"/>
          <p:cNvSpPr/>
          <p:nvPr/>
        </p:nvSpPr>
        <p:spPr>
          <a:xfrm>
            <a:off x="342344" y="4140369"/>
            <a:ext cx="1853392" cy="584775"/>
          </a:xfrm>
          <a:prstGeom prst="rect">
            <a:avLst/>
          </a:prstGeom>
        </p:spPr>
        <p:txBody>
          <a:bodyPr wrap="none">
            <a:spAutoFit/>
          </a:bodyPr>
          <a:lstStyle/>
          <a:p>
            <a:pPr algn="ctr">
              <a:defRPr/>
            </a:pPr>
            <a:r>
              <a:rPr lang="en-US" sz="3200" b="1" dirty="0" smtClean="0"/>
              <a:t>OBJETIVO</a:t>
            </a:r>
            <a:endParaRPr lang="es-ES" sz="3200" b="1" dirty="0"/>
          </a:p>
        </p:txBody>
      </p:sp>
      <p:sp>
        <p:nvSpPr>
          <p:cNvPr id="4" name="Rectángulo 3"/>
          <p:cNvSpPr/>
          <p:nvPr/>
        </p:nvSpPr>
        <p:spPr>
          <a:xfrm>
            <a:off x="364956" y="5013176"/>
            <a:ext cx="8527523" cy="1200329"/>
          </a:xfrm>
          <a:prstGeom prst="rect">
            <a:avLst/>
          </a:prstGeom>
        </p:spPr>
        <p:txBody>
          <a:bodyPr wrap="square">
            <a:spAutoFit/>
          </a:bodyPr>
          <a:lstStyle/>
          <a:p>
            <a:pPr lvl="0" algn="just">
              <a:spcAft>
                <a:spcPts val="0"/>
              </a:spcAft>
              <a:tabLst>
                <a:tab pos="450215" algn="l"/>
              </a:tabLst>
            </a:pPr>
            <a:r>
              <a:rPr lang="es-ES_tradnl" sz="2400" b="1" dirty="0" smtClean="0">
                <a:latin typeface="Arial" panose="020B0604020202020204" pitchFamily="34" charset="0"/>
                <a:ea typeface="Times New Roman" panose="02020603050405020304" pitchFamily="18" charset="0"/>
                <a:cs typeface="Arial" panose="020B0604020202020204" pitchFamily="34" charset="0"/>
              </a:rPr>
              <a:t>Analizar </a:t>
            </a:r>
            <a:r>
              <a:rPr lang="es-ES_tradnl" sz="2400" b="1" dirty="0">
                <a:latin typeface="Arial" panose="020B0604020202020204" pitchFamily="34" charset="0"/>
                <a:ea typeface="Times New Roman" panose="02020603050405020304" pitchFamily="18" charset="0"/>
                <a:cs typeface="Arial" panose="020B0604020202020204" pitchFamily="34" charset="0"/>
              </a:rPr>
              <a:t>la </a:t>
            </a:r>
            <a:r>
              <a:rPr lang="es-ES_tradnl" sz="2400" b="1" dirty="0" smtClean="0">
                <a:latin typeface="Arial" panose="020B0604020202020204" pitchFamily="34" charset="0"/>
                <a:ea typeface="Times New Roman" panose="02020603050405020304" pitchFamily="18" charset="0"/>
                <a:cs typeface="Arial" panose="020B0604020202020204" pitchFamily="34" charset="0"/>
              </a:rPr>
              <a:t>estrategia corporativa y la concepción </a:t>
            </a:r>
            <a:r>
              <a:rPr lang="es-ES_tradnl" sz="2400" b="1" dirty="0">
                <a:latin typeface="Arial" panose="020B0604020202020204" pitchFamily="34" charset="0"/>
                <a:ea typeface="Times New Roman" panose="02020603050405020304" pitchFamily="18" charset="0"/>
                <a:cs typeface="Arial" panose="020B0604020202020204" pitchFamily="34" charset="0"/>
              </a:rPr>
              <a:t>de </a:t>
            </a:r>
            <a:r>
              <a:rPr lang="es-ES_tradnl" sz="2400" b="1" dirty="0" smtClean="0">
                <a:latin typeface="Arial" panose="020B0604020202020204" pitchFamily="34" charset="0"/>
                <a:ea typeface="Times New Roman" panose="02020603050405020304" pitchFamily="18" charset="0"/>
                <a:cs typeface="Arial" panose="020B0604020202020204" pitchFamily="34" charset="0"/>
              </a:rPr>
              <a:t>negocio, teniendo en cuenta </a:t>
            </a:r>
            <a:r>
              <a:rPr lang="es-ES" sz="2400" b="1" dirty="0" smtClean="0">
                <a:latin typeface="Arial" panose="020B0604020202020204" pitchFamily="34" charset="0"/>
                <a:cs typeface="Arial" panose="020B0604020202020204" pitchFamily="34" charset="0"/>
              </a:rPr>
              <a:t>la misión, la </a:t>
            </a:r>
            <a:r>
              <a:rPr lang="es-ES" sz="2400" b="1" dirty="0">
                <a:latin typeface="Arial" panose="020B0604020202020204" pitchFamily="34" charset="0"/>
                <a:cs typeface="Arial" panose="020B0604020202020204" pitchFamily="34" charset="0"/>
              </a:rPr>
              <a:t>visión </a:t>
            </a:r>
            <a:r>
              <a:rPr lang="es-ES" sz="2400" b="1" dirty="0" smtClean="0">
                <a:latin typeface="Arial" panose="020B0604020202020204" pitchFamily="34" charset="0"/>
                <a:cs typeface="Arial" panose="020B0604020202020204" pitchFamily="34" charset="0"/>
              </a:rPr>
              <a:t>y el </a:t>
            </a:r>
            <a:r>
              <a:rPr lang="es-ES" sz="2400" b="1" dirty="0">
                <a:latin typeface="Arial" panose="020B0604020202020204" pitchFamily="34" charset="0"/>
                <a:cs typeface="Arial" panose="020B0604020202020204" pitchFamily="34" charset="0"/>
              </a:rPr>
              <a:t>papel de los objetivos estratégicos en la </a:t>
            </a:r>
            <a:r>
              <a:rPr lang="es-ES" sz="2400" b="1" dirty="0" smtClean="0">
                <a:latin typeface="Arial" panose="020B0604020202020204" pitchFamily="34" charset="0"/>
                <a:cs typeface="Arial" panose="020B0604020202020204" pitchFamily="34" charset="0"/>
              </a:rPr>
              <a:t>estrategia.</a:t>
            </a:r>
            <a:endParaRPr lang="es-ES" sz="2400" b="1" dirty="0">
              <a:latin typeface="Arial" panose="020B0604020202020204" pitchFamily="34" charset="0"/>
              <a:ea typeface="Times New Roman" panose="02020603050405020304" pitchFamily="18" charset="0"/>
              <a:cs typeface="Arial" panose="020B0604020202020204" pitchFamily="34" charset="0"/>
            </a:endParaRPr>
          </a:p>
        </p:txBody>
      </p:sp>
      <p:sp>
        <p:nvSpPr>
          <p:cNvPr id="7" name="Rectángulo 6"/>
          <p:cNvSpPr/>
          <p:nvPr/>
        </p:nvSpPr>
        <p:spPr>
          <a:xfrm>
            <a:off x="364956" y="219412"/>
            <a:ext cx="1741182" cy="523220"/>
          </a:xfrm>
          <a:prstGeom prst="rect">
            <a:avLst/>
          </a:prstGeom>
        </p:spPr>
        <p:txBody>
          <a:bodyPr wrap="none">
            <a:spAutoFit/>
          </a:bodyPr>
          <a:lstStyle/>
          <a:p>
            <a:pPr>
              <a:spcBef>
                <a:spcPct val="50000"/>
              </a:spcBef>
            </a:pPr>
            <a:r>
              <a:rPr lang="es-ES" sz="2800" b="1" dirty="0">
                <a:latin typeface="Arial" panose="020B0604020202020204" pitchFamily="34" charset="0"/>
                <a:cs typeface="Arial" panose="020B0604020202020204" pitchFamily="34" charset="0"/>
              </a:rPr>
              <a:t>Sumario:</a:t>
            </a:r>
          </a:p>
        </p:txBody>
      </p:sp>
    </p:spTree>
    <p:extLst>
      <p:ext uri="{BB962C8B-B14F-4D97-AF65-F5344CB8AC3E}">
        <p14:creationId xmlns:p14="http://schemas.microsoft.com/office/powerpoint/2010/main" xmlns="" val="2514137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95288" y="404813"/>
            <a:ext cx="8229600" cy="706437"/>
          </a:xfrm>
          <a:gradFill rotWithShape="1">
            <a:gsLst>
              <a:gs pos="0">
                <a:srgbClr val="DBDEDA">
                  <a:gamma/>
                  <a:shade val="46275"/>
                  <a:invGamma/>
                </a:srgbClr>
              </a:gs>
              <a:gs pos="50000">
                <a:srgbClr val="DBDEDA"/>
              </a:gs>
              <a:gs pos="100000">
                <a:srgbClr val="DBDEDA">
                  <a:gamma/>
                  <a:shade val="46275"/>
                  <a:invGamma/>
                </a:srgbClr>
              </a:gs>
            </a:gsLst>
            <a:lin ang="5400000" scaled="1"/>
          </a:gradFill>
          <a:ln w="28575">
            <a:solidFill>
              <a:schemeClr val="tx1"/>
            </a:solidFill>
            <a:miter lim="800000"/>
            <a:headEnd/>
            <a:tailEnd/>
          </a:ln>
        </p:spPr>
        <p:txBody>
          <a:bodyPr/>
          <a:lstStyle/>
          <a:p>
            <a:r>
              <a:rPr lang="es-ES" altLang="es-ES" sz="4000" b="1" dirty="0">
                <a:solidFill>
                  <a:srgbClr val="FC2A1A"/>
                </a:solidFill>
                <a:latin typeface="Comic Sans MS" panose="030F0702030302020204" pitchFamily="66" charset="0"/>
              </a:rPr>
              <a:t>Visión</a:t>
            </a:r>
          </a:p>
        </p:txBody>
      </p:sp>
      <p:sp>
        <p:nvSpPr>
          <p:cNvPr id="2" name="Marcador de contenido 1"/>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ctr"/>
            <a:r>
              <a:rPr lang="es-ES" b="1" dirty="0" smtClean="0"/>
              <a:t>“Planificar no significa saber qué decisión voy a tomar mañana, sino qué decisión debo tomar hoy para conseguir lo que quiero mañana”. </a:t>
            </a:r>
          </a:p>
          <a:p>
            <a:pPr marL="0" indent="0" algn="r">
              <a:buNone/>
            </a:pPr>
            <a:r>
              <a:rPr lang="es-ES" b="1" dirty="0" smtClean="0"/>
              <a:t>(Peter Drucker)</a:t>
            </a:r>
          </a:p>
          <a:p>
            <a:pPr marL="0" indent="0" algn="r">
              <a:buNone/>
            </a:pPr>
            <a:endParaRPr lang="es-ES" b="1" dirty="0" smtClean="0"/>
          </a:p>
          <a:p>
            <a:pPr algn="ctr"/>
            <a:r>
              <a:rPr lang="es-ES" b="1" dirty="0"/>
              <a:t> </a:t>
            </a:r>
            <a:r>
              <a:rPr lang="es-ES" b="1" dirty="0" smtClean="0"/>
              <a:t>“ Una acción sin visión … carece de sentido.</a:t>
            </a:r>
          </a:p>
          <a:p>
            <a:pPr marL="0" indent="0" algn="ctr">
              <a:buNone/>
            </a:pPr>
            <a:r>
              <a:rPr lang="es-ES" b="1" dirty="0" smtClean="0"/>
              <a:t>Una visión sin acción … es un sueño.</a:t>
            </a:r>
          </a:p>
          <a:p>
            <a:pPr marL="0" indent="0" algn="ctr">
              <a:buNone/>
            </a:pPr>
            <a:r>
              <a:rPr lang="es-ES" b="1" dirty="0" smtClean="0"/>
              <a:t>Una visión con acción … pude cambiar al mundo”</a:t>
            </a:r>
          </a:p>
          <a:p>
            <a:pPr marL="0" indent="0" algn="r">
              <a:buNone/>
            </a:pPr>
            <a:r>
              <a:rPr lang="es-ES" b="1" dirty="0" smtClean="0"/>
              <a:t>(Joel Arthur Baker)</a:t>
            </a:r>
          </a:p>
          <a:p>
            <a:endParaRPr lang="es-ES" dirty="0"/>
          </a:p>
          <a:p>
            <a:endParaRPr lang="es-ES" dirty="0"/>
          </a:p>
        </p:txBody>
      </p:sp>
    </p:spTree>
    <p:extLst>
      <p:ext uri="{BB962C8B-B14F-4D97-AF65-F5344CB8AC3E}">
        <p14:creationId xmlns:p14="http://schemas.microsoft.com/office/powerpoint/2010/main" xmlns="" val="4200233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179512" y="3484316"/>
            <a:ext cx="8640960" cy="282500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lnSpc>
                <a:spcPct val="107000"/>
              </a:lnSpc>
              <a:spcAft>
                <a:spcPts val="800"/>
              </a:spcAft>
            </a:pPr>
            <a:r>
              <a:rPr lang="es-ES" sz="2800" b="1" dirty="0" smtClean="0">
                <a:latin typeface="Arial" panose="020B0604020202020204" pitchFamily="34" charset="0"/>
                <a:ea typeface="Calibri" panose="020F0502020204030204" pitchFamily="34" charset="0"/>
                <a:cs typeface="Arial" panose="020B0604020202020204" pitchFamily="34" charset="0"/>
              </a:rPr>
              <a:t>Refleja </a:t>
            </a:r>
            <a:r>
              <a:rPr lang="es-ES" sz="2800" b="1" dirty="0">
                <a:latin typeface="Arial" panose="020B0604020202020204" pitchFamily="34" charset="0"/>
                <a:ea typeface="Calibri" panose="020F0502020204030204" pitchFamily="34" charset="0"/>
                <a:cs typeface="Arial" panose="020B0604020202020204" pitchFamily="34" charset="0"/>
              </a:rPr>
              <a:t>las aspiraciones de la administración respecto a la empresa y sus negocios al proporcionar una vista panorámica de </a:t>
            </a:r>
            <a:r>
              <a:rPr lang="es-ES" sz="2800" b="1" dirty="0">
                <a:solidFill>
                  <a:srgbClr val="FF0000"/>
                </a:solidFill>
                <a:latin typeface="Arial" panose="020B0604020202020204" pitchFamily="34" charset="0"/>
                <a:ea typeface="Calibri" panose="020F0502020204030204" pitchFamily="34" charset="0"/>
                <a:cs typeface="Arial" panose="020B0604020202020204" pitchFamily="34" charset="0"/>
              </a:rPr>
              <a:t>“hacia dónde vamos”</a:t>
            </a:r>
            <a:r>
              <a:rPr lang="es-ES" sz="2800" b="1" dirty="0">
                <a:latin typeface="Arial" panose="020B0604020202020204" pitchFamily="34" charset="0"/>
                <a:ea typeface="Calibri" panose="020F0502020204030204" pitchFamily="34" charset="0"/>
                <a:cs typeface="Arial" panose="020B0604020202020204" pitchFamily="34" charset="0"/>
              </a:rPr>
              <a:t> y al suministrar elementos específicos relacionados con sus planes de negocios futuros.</a:t>
            </a:r>
          </a:p>
        </p:txBody>
      </p:sp>
      <p:sp>
        <p:nvSpPr>
          <p:cNvPr id="7" name="Rectángulo 6"/>
          <p:cNvSpPr/>
          <p:nvPr/>
        </p:nvSpPr>
        <p:spPr>
          <a:xfrm>
            <a:off x="3075376" y="243802"/>
            <a:ext cx="1712648" cy="717761"/>
          </a:xfrm>
          <a:prstGeom prst="rect">
            <a:avLst/>
          </a:prstGeom>
        </p:spPr>
        <p:style>
          <a:lnRef idx="3">
            <a:schemeClr val="lt1"/>
          </a:lnRef>
          <a:fillRef idx="1">
            <a:schemeClr val="accent6"/>
          </a:fillRef>
          <a:effectRef idx="1">
            <a:schemeClr val="accent6"/>
          </a:effectRef>
          <a:fontRef idx="minor">
            <a:schemeClr val="lt1"/>
          </a:fontRef>
        </p:style>
        <p:txBody>
          <a:bodyPr wrap="none">
            <a:spAutoFit/>
          </a:bodyPr>
          <a:lstStyle/>
          <a:p>
            <a:pPr algn="just">
              <a:lnSpc>
                <a:spcPct val="107000"/>
              </a:lnSpc>
              <a:spcAft>
                <a:spcPts val="800"/>
              </a:spcAft>
            </a:pPr>
            <a:r>
              <a:rPr lang="en-US" sz="4000" b="1" dirty="0" err="1" smtClean="0">
                <a:latin typeface="Arial" panose="020B0604020202020204" pitchFamily="34" charset="0"/>
                <a:ea typeface="Calibri" panose="020F0502020204030204" pitchFamily="34" charset="0"/>
                <a:cs typeface="Times New Roman" panose="02020603050405020304" pitchFamily="18" charset="0"/>
              </a:rPr>
              <a:t>Visión</a:t>
            </a:r>
            <a:endParaRPr lang="es-ES" sz="4000" b="1" dirty="0">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2" descr="http://4.bp.blogspot.com/_KmWEyCeJbqQ/S6lMZ9hJzzI/AAAAAAAAABw/aod8EOhneTs/s320/vision.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300192" y="243802"/>
            <a:ext cx="2160240" cy="2045478"/>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Picture 4" descr="http://sand.org.es/wp-content/uploads/2012/09/formacion-directivos.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79512" y="208362"/>
            <a:ext cx="2304256" cy="2080918"/>
          </a:xfrm>
          <a:prstGeom prst="rect">
            <a:avLst/>
          </a:prstGeom>
          <a:noFill/>
          <a:extLst>
            <a:ext uri="{909E8E84-426E-40DD-AFC4-6F175D3DCCD1}">
              <a14:hiddenFill xmlns:a14="http://schemas.microsoft.com/office/drawing/2010/main" xmlns="">
                <a:solidFill>
                  <a:srgbClr val="FFFFFF"/>
                </a:solidFill>
              </a14:hiddenFill>
            </a:ext>
          </a:extLst>
        </p:spPr>
      </p:pic>
      <p:sp>
        <p:nvSpPr>
          <p:cNvPr id="3" name="Rectángulo 2"/>
          <p:cNvSpPr/>
          <p:nvPr/>
        </p:nvSpPr>
        <p:spPr>
          <a:xfrm>
            <a:off x="2051720" y="2473732"/>
            <a:ext cx="5137945" cy="523220"/>
          </a:xfrm>
          <a:prstGeom prst="rect">
            <a:avLst/>
          </a:prstGeom>
        </p:spPr>
        <p:style>
          <a:lnRef idx="2">
            <a:schemeClr val="accent5"/>
          </a:lnRef>
          <a:fillRef idx="1">
            <a:schemeClr val="lt1"/>
          </a:fillRef>
          <a:effectRef idx="0">
            <a:schemeClr val="accent5"/>
          </a:effectRef>
          <a:fontRef idx="minor">
            <a:schemeClr val="dk1"/>
          </a:fontRef>
        </p:style>
        <p:txBody>
          <a:bodyPr wrap="none">
            <a:spAutoFit/>
          </a:bodyPr>
          <a:lstStyle/>
          <a:p>
            <a:r>
              <a:rPr lang="es-ES" sz="2800" b="1" dirty="0">
                <a:latin typeface="Arial" panose="020B0604020202020204" pitchFamily="34" charset="0"/>
                <a:cs typeface="Arial" panose="020B0604020202020204" pitchFamily="34" charset="0"/>
              </a:rPr>
              <a:t>¿Qué queremos llegar a ser?</a:t>
            </a:r>
          </a:p>
        </p:txBody>
      </p:sp>
    </p:spTree>
    <p:extLst>
      <p:ext uri="{BB962C8B-B14F-4D97-AF65-F5344CB8AC3E}">
        <p14:creationId xmlns:p14="http://schemas.microsoft.com/office/powerpoint/2010/main" xmlns="" val="26744048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467544" y="3501500"/>
            <a:ext cx="8280920" cy="280782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lnSpc>
                <a:spcPct val="107000"/>
              </a:lnSpc>
              <a:spcAft>
                <a:spcPts val="800"/>
              </a:spcAft>
            </a:pPr>
            <a:r>
              <a:rPr lang="es-ES" sz="2800" b="1" dirty="0" smtClean="0">
                <a:latin typeface="Arial" panose="020B0604020202020204" pitchFamily="34" charset="0"/>
                <a:ea typeface="Calibri" panose="020F0502020204030204" pitchFamily="34" charset="0"/>
                <a:cs typeface="Arial" panose="020B0604020202020204" pitchFamily="34" charset="0"/>
              </a:rPr>
              <a:t>¿Qué y cómo queremos ser dentro de X años?</a:t>
            </a:r>
          </a:p>
          <a:p>
            <a:pPr algn="just">
              <a:lnSpc>
                <a:spcPct val="107000"/>
              </a:lnSpc>
              <a:spcAft>
                <a:spcPts val="800"/>
              </a:spcAft>
            </a:pPr>
            <a:r>
              <a:rPr lang="es-ES" sz="2800" b="1" dirty="0" smtClean="0">
                <a:latin typeface="Arial" panose="020B0604020202020204" pitchFamily="34" charset="0"/>
                <a:ea typeface="Calibri" panose="020F0502020204030204" pitchFamily="34" charset="0"/>
                <a:cs typeface="Arial" panose="020B0604020202020204" pitchFamily="34" charset="0"/>
              </a:rPr>
              <a:t>¿En qué nos queremos convertir?</a:t>
            </a:r>
          </a:p>
          <a:p>
            <a:pPr algn="just">
              <a:lnSpc>
                <a:spcPct val="107000"/>
              </a:lnSpc>
              <a:spcAft>
                <a:spcPts val="800"/>
              </a:spcAft>
            </a:pPr>
            <a:r>
              <a:rPr lang="es-ES" sz="2800" b="1" dirty="0" smtClean="0">
                <a:latin typeface="Arial" panose="020B0604020202020204" pitchFamily="34" charset="0"/>
                <a:ea typeface="Calibri" panose="020F0502020204030204" pitchFamily="34" charset="0"/>
                <a:cs typeface="Arial" panose="020B0604020202020204" pitchFamily="34" charset="0"/>
              </a:rPr>
              <a:t>¿Para quién trabajaremos?</a:t>
            </a:r>
          </a:p>
          <a:p>
            <a:pPr algn="just">
              <a:lnSpc>
                <a:spcPct val="107000"/>
              </a:lnSpc>
              <a:spcAft>
                <a:spcPts val="800"/>
              </a:spcAft>
            </a:pPr>
            <a:r>
              <a:rPr lang="es-ES" sz="2800" b="1" dirty="0" smtClean="0">
                <a:latin typeface="Arial" panose="020B0604020202020204" pitchFamily="34" charset="0"/>
                <a:ea typeface="Calibri" panose="020F0502020204030204" pitchFamily="34" charset="0"/>
                <a:cs typeface="Arial" panose="020B0604020202020204" pitchFamily="34" charset="0"/>
              </a:rPr>
              <a:t>¿En qué nos diferenciaremos?</a:t>
            </a:r>
          </a:p>
          <a:p>
            <a:pPr algn="just">
              <a:lnSpc>
                <a:spcPct val="107000"/>
              </a:lnSpc>
              <a:spcAft>
                <a:spcPts val="800"/>
              </a:spcAft>
            </a:pPr>
            <a:r>
              <a:rPr lang="es-ES" sz="2800" b="1" dirty="0" smtClean="0">
                <a:latin typeface="Arial" panose="020B0604020202020204" pitchFamily="34" charset="0"/>
                <a:ea typeface="Calibri" panose="020F0502020204030204" pitchFamily="34" charset="0"/>
                <a:cs typeface="Arial" panose="020B0604020202020204" pitchFamily="34" charset="0"/>
              </a:rPr>
              <a:t>¿Qué valores respetamos?</a:t>
            </a:r>
            <a:endParaRPr lang="es-ES" sz="2800" b="1" dirty="0">
              <a:latin typeface="Arial" panose="020B0604020202020204" pitchFamily="34" charset="0"/>
              <a:ea typeface="Calibri" panose="020F0502020204030204" pitchFamily="34" charset="0"/>
              <a:cs typeface="Arial" panose="020B0604020202020204" pitchFamily="34" charset="0"/>
            </a:endParaRPr>
          </a:p>
        </p:txBody>
      </p:sp>
      <p:sp>
        <p:nvSpPr>
          <p:cNvPr id="7" name="Rectángulo 6"/>
          <p:cNvSpPr/>
          <p:nvPr/>
        </p:nvSpPr>
        <p:spPr>
          <a:xfrm>
            <a:off x="3075376" y="243802"/>
            <a:ext cx="1712648" cy="717761"/>
          </a:xfrm>
          <a:prstGeom prst="rect">
            <a:avLst/>
          </a:prstGeom>
        </p:spPr>
        <p:style>
          <a:lnRef idx="2">
            <a:schemeClr val="accent6"/>
          </a:lnRef>
          <a:fillRef idx="1">
            <a:schemeClr val="lt1"/>
          </a:fillRef>
          <a:effectRef idx="0">
            <a:schemeClr val="accent6"/>
          </a:effectRef>
          <a:fontRef idx="minor">
            <a:schemeClr val="dk1"/>
          </a:fontRef>
        </p:style>
        <p:txBody>
          <a:bodyPr wrap="none">
            <a:spAutoFit/>
          </a:bodyPr>
          <a:lstStyle/>
          <a:p>
            <a:pPr algn="just">
              <a:lnSpc>
                <a:spcPct val="107000"/>
              </a:lnSpc>
              <a:spcAft>
                <a:spcPts val="800"/>
              </a:spcAft>
            </a:pPr>
            <a:r>
              <a:rPr lang="en-US" sz="4000" b="1" dirty="0" err="1" smtClean="0">
                <a:latin typeface="Arial" panose="020B0604020202020204" pitchFamily="34" charset="0"/>
                <a:ea typeface="Calibri" panose="020F0502020204030204" pitchFamily="34" charset="0"/>
                <a:cs typeface="Times New Roman" panose="02020603050405020304" pitchFamily="18" charset="0"/>
              </a:rPr>
              <a:t>Visión</a:t>
            </a:r>
            <a:endParaRPr lang="es-ES" sz="40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ángulo 2"/>
          <p:cNvSpPr/>
          <p:nvPr/>
        </p:nvSpPr>
        <p:spPr>
          <a:xfrm>
            <a:off x="467544" y="2545740"/>
            <a:ext cx="6200760" cy="52322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 sz="2800" b="1" dirty="0" smtClean="0">
                <a:latin typeface="Arial" panose="020B0604020202020204" pitchFamily="34" charset="0"/>
                <a:cs typeface="Arial" panose="020B0604020202020204" pitchFamily="34" charset="0"/>
              </a:rPr>
              <a:t>RESPUESTA  </a:t>
            </a:r>
            <a:r>
              <a:rPr lang="es-ES" sz="2800" b="1" dirty="0">
                <a:latin typeface="Arial" panose="020B0604020202020204" pitchFamily="34" charset="0"/>
                <a:cs typeface="Arial" panose="020B0604020202020204" pitchFamily="34" charset="0"/>
              </a:rPr>
              <a:t>A LAS PREGUNTAS</a:t>
            </a:r>
            <a:r>
              <a:rPr lang="es-ES" sz="2800" b="1" dirty="0" smtClean="0">
                <a:latin typeface="Arial" panose="020B0604020202020204" pitchFamily="34" charset="0"/>
                <a:cs typeface="Arial" panose="020B0604020202020204" pitchFamily="34" charset="0"/>
              </a:rPr>
              <a:t>:</a:t>
            </a:r>
            <a:endParaRPr lang="es-ES" sz="2800" b="1" dirty="0">
              <a:latin typeface="Arial" panose="020B0604020202020204" pitchFamily="34" charset="0"/>
              <a:cs typeface="Arial" panose="020B0604020202020204" pitchFamily="34" charset="0"/>
            </a:endParaRPr>
          </a:p>
        </p:txBody>
      </p:sp>
      <p:sp>
        <p:nvSpPr>
          <p:cNvPr id="11" name="Rectángulo 10"/>
          <p:cNvSpPr/>
          <p:nvPr/>
        </p:nvSpPr>
        <p:spPr>
          <a:xfrm>
            <a:off x="406163" y="1132493"/>
            <a:ext cx="8411277" cy="954107"/>
          </a:xfrm>
          <a:prstGeom prst="rect">
            <a:avLst/>
          </a:prstGeom>
        </p:spPr>
        <p:style>
          <a:lnRef idx="2">
            <a:schemeClr val="accent5"/>
          </a:lnRef>
          <a:fillRef idx="1">
            <a:schemeClr val="lt1"/>
          </a:fillRef>
          <a:effectRef idx="0">
            <a:schemeClr val="accent5"/>
          </a:effectRef>
          <a:fontRef idx="minor">
            <a:schemeClr val="dk1"/>
          </a:fontRef>
        </p:style>
        <p:txBody>
          <a:bodyPr wrap="none">
            <a:spAutoFit/>
          </a:bodyPr>
          <a:lstStyle/>
          <a:p>
            <a:pPr algn="ctr"/>
            <a:r>
              <a:rPr lang="es-ES" sz="2800" b="1" dirty="0" smtClean="0">
                <a:latin typeface="Arial" panose="020B0604020202020204" pitchFamily="34" charset="0"/>
                <a:cs typeface="Arial" panose="020B0604020202020204" pitchFamily="34" charset="0"/>
              </a:rPr>
              <a:t>Es el </a:t>
            </a:r>
            <a:r>
              <a:rPr lang="es-ES" sz="2800" b="1" dirty="0" smtClean="0">
                <a:solidFill>
                  <a:srgbClr val="FF0000"/>
                </a:solidFill>
                <a:latin typeface="Arial" panose="020B0604020202020204" pitchFamily="34" charset="0"/>
                <a:cs typeface="Arial" panose="020B0604020202020204" pitchFamily="34" charset="0"/>
              </a:rPr>
              <a:t>futuro</a:t>
            </a:r>
            <a:r>
              <a:rPr lang="es-ES" sz="2800" b="1" dirty="0" smtClean="0">
                <a:latin typeface="Arial" panose="020B0604020202020204" pitchFamily="34" charset="0"/>
                <a:cs typeface="Arial" panose="020B0604020202020204" pitchFamily="34" charset="0"/>
              </a:rPr>
              <a:t> de la organización dentro de X años</a:t>
            </a:r>
          </a:p>
          <a:p>
            <a:pPr algn="ctr"/>
            <a:r>
              <a:rPr lang="es-ES" sz="2800" b="1" dirty="0" smtClean="0">
                <a:latin typeface="Arial" panose="020B0604020202020204" pitchFamily="34" charset="0"/>
                <a:cs typeface="Arial" panose="020B0604020202020204" pitchFamily="34" charset="0"/>
              </a:rPr>
              <a:t> (concretos) </a:t>
            </a: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9393482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251520" y="2273285"/>
            <a:ext cx="8640960" cy="439607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Con visión de futuro, no de mejorar el pasado.</a:t>
            </a:r>
            <a:endParaRPr lang="es-ES" sz="2800" b="1" dirty="0">
              <a:latin typeface="Arial" panose="020B0604020202020204" pitchFamily="34" charset="0"/>
              <a:ea typeface="Calibri" panose="020F0502020204030204" pitchFamily="34" charset="0"/>
              <a:cs typeface="Arial" panose="020B0604020202020204" pitchFamily="34" charset="0"/>
            </a:endParaRPr>
          </a:p>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Coherente con la MISIÓN.</a:t>
            </a:r>
          </a:p>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Ambiciosa: Un reto, pero realista, viable.</a:t>
            </a:r>
          </a:p>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Clara: De fácil interpretación.</a:t>
            </a:r>
          </a:p>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Sencilla: Para que todos la comprendan.</a:t>
            </a:r>
          </a:p>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Atractiva: Para provocar ilusión.</a:t>
            </a:r>
          </a:p>
          <a:p>
            <a:pPr marL="457200" indent="-457200" algn="just">
              <a:lnSpc>
                <a:spcPct val="107000"/>
              </a:lnSpc>
              <a:spcAft>
                <a:spcPts val="800"/>
              </a:spcAft>
              <a:buFont typeface="Wingdings" panose="05000000000000000000" pitchFamily="2" charset="2"/>
              <a:buChar char="Ø"/>
            </a:pPr>
            <a:r>
              <a:rPr lang="es-ES" sz="2800" b="1" dirty="0" smtClean="0">
                <a:latin typeface="Arial" panose="020B0604020202020204" pitchFamily="34" charset="0"/>
                <a:ea typeface="Calibri" panose="020F0502020204030204" pitchFamily="34" charset="0"/>
                <a:cs typeface="Arial" panose="020B0604020202020204" pitchFamily="34" charset="0"/>
              </a:rPr>
              <a:t>Compartida: Consensuada por las personas de la organización. </a:t>
            </a:r>
            <a:endParaRPr lang="es-ES" sz="2800" b="1" dirty="0">
              <a:latin typeface="Arial" panose="020B0604020202020204" pitchFamily="34" charset="0"/>
              <a:ea typeface="Calibri" panose="020F0502020204030204" pitchFamily="34" charset="0"/>
              <a:cs typeface="Arial" panose="020B0604020202020204" pitchFamily="34" charset="0"/>
            </a:endParaRPr>
          </a:p>
        </p:txBody>
      </p:sp>
      <p:sp>
        <p:nvSpPr>
          <p:cNvPr id="7" name="Rectángulo 6"/>
          <p:cNvSpPr/>
          <p:nvPr/>
        </p:nvSpPr>
        <p:spPr>
          <a:xfrm>
            <a:off x="3075376" y="243802"/>
            <a:ext cx="1712648" cy="717761"/>
          </a:xfrm>
          <a:prstGeom prst="rect">
            <a:avLst/>
          </a:prstGeom>
        </p:spPr>
        <p:txBody>
          <a:bodyPr wrap="none">
            <a:spAutoFit/>
          </a:bodyPr>
          <a:lstStyle/>
          <a:p>
            <a:pPr algn="just">
              <a:lnSpc>
                <a:spcPct val="107000"/>
              </a:lnSpc>
              <a:spcAft>
                <a:spcPts val="800"/>
              </a:spcAft>
            </a:pPr>
            <a:r>
              <a:rPr lang="en-US" sz="4000" b="1" dirty="0" err="1" smtClean="0">
                <a:latin typeface="Arial" panose="020B0604020202020204" pitchFamily="34" charset="0"/>
                <a:ea typeface="Calibri" panose="020F0502020204030204" pitchFamily="34" charset="0"/>
                <a:cs typeface="Times New Roman" panose="02020603050405020304" pitchFamily="18" charset="0"/>
              </a:rPr>
              <a:t>Visión</a:t>
            </a:r>
            <a:endParaRPr lang="es-ES" sz="4000" b="1"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Picture 4" descr="http://sand.org.es/wp-content/uploads/2012/09/formacion-directivos.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516216" y="189758"/>
            <a:ext cx="2304256" cy="134843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ángulo 4"/>
          <p:cNvSpPr/>
          <p:nvPr/>
        </p:nvSpPr>
        <p:spPr>
          <a:xfrm>
            <a:off x="395536" y="1435050"/>
            <a:ext cx="4079963"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 sz="2800" b="1" dirty="0">
                <a:latin typeface="Arial" panose="020B0604020202020204" pitchFamily="34" charset="0"/>
                <a:cs typeface="Arial" panose="020B0604020202020204" pitchFamily="34" charset="0"/>
              </a:rPr>
              <a:t>Debe ser </a:t>
            </a:r>
            <a:r>
              <a:rPr lang="es-ES" sz="2800" b="1" dirty="0" smtClean="0">
                <a:latin typeface="Arial" panose="020B0604020202020204" pitchFamily="34" charset="0"/>
                <a:cs typeface="Arial" panose="020B0604020202020204" pitchFamily="34" charset="0"/>
              </a:rPr>
              <a:t>una formula: </a:t>
            </a: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184801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6" name="Content Placeholder 1"/>
          <p:cNvSpPr txBox="1">
            <a:spLocks/>
          </p:cNvSpPr>
          <p:nvPr/>
        </p:nvSpPr>
        <p:spPr>
          <a:xfrm>
            <a:off x="395536" y="260648"/>
            <a:ext cx="8424936" cy="6336704"/>
          </a:xfrm>
          <a:prstGeom prst="rect">
            <a:avLst/>
          </a:prstGeom>
        </p:spPr>
        <p:style>
          <a:lnRef idx="1">
            <a:schemeClr val="accent4"/>
          </a:lnRef>
          <a:fillRef idx="2">
            <a:schemeClr val="accent4"/>
          </a:fillRef>
          <a:effectRef idx="1">
            <a:schemeClr val="accent4"/>
          </a:effectRef>
          <a:fontRef idx="minor">
            <a:schemeClr val="dk1"/>
          </a:fontRef>
        </p:style>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s-ES" sz="2800" b="1" dirty="0" smtClean="0">
                <a:latin typeface="Arial" panose="020B0604020202020204" pitchFamily="34" charset="0"/>
                <a:cs typeface="Arial" panose="020B0604020202020204" pitchFamily="34" charset="0"/>
              </a:rPr>
              <a:t>Una visión estratégica posee un valor muy grande en la determinación de la dirección y en la elaboración de la estrategia.</a:t>
            </a:r>
          </a:p>
          <a:p>
            <a:pPr marL="0" indent="0" algn="just">
              <a:buNone/>
            </a:pPr>
            <a:endParaRPr lang="es-ES" sz="2800" b="1" dirty="0" smtClean="0">
              <a:latin typeface="Arial" panose="020B0604020202020204" pitchFamily="34" charset="0"/>
              <a:cs typeface="Arial" panose="020B0604020202020204" pitchFamily="34" charset="0"/>
            </a:endParaRPr>
          </a:p>
          <a:p>
            <a:pPr marL="0" indent="0" algn="just">
              <a:buNone/>
            </a:pPr>
            <a:r>
              <a:rPr lang="es-ES" sz="2800" b="1" dirty="0" smtClean="0">
                <a:latin typeface="Arial" panose="020B0604020202020204" pitchFamily="34" charset="0"/>
                <a:cs typeface="Arial" panose="020B0604020202020204" pitchFamily="34" charset="0"/>
              </a:rPr>
              <a:t>Se puede describir como un mapa del futuro de la empresa que proporciona detalles específicos sobre su tecnología y su enfoque al cliente, la geografía y los mercados que perseguirá, las capacidades que planea desarrollar y el tipo de compañía que la administración está tratando de crear.</a:t>
            </a:r>
            <a:r>
              <a:rPr lang="es-ES" sz="2800" b="1" dirty="0">
                <a:solidFill>
                  <a:srgbClr val="000000"/>
                </a:solidFill>
                <a:latin typeface="Arial" panose="020B0604020202020204" pitchFamily="34" charset="0"/>
                <a:cs typeface="Arial" panose="020B0604020202020204" pitchFamily="34" charset="0"/>
              </a:rPr>
              <a:t> </a:t>
            </a:r>
            <a:endParaRPr lang="es-ES" sz="2800" b="1" dirty="0" smtClean="0">
              <a:solidFill>
                <a:srgbClr val="000000"/>
              </a:solidFill>
              <a:latin typeface="Arial" panose="020B0604020202020204" pitchFamily="34" charset="0"/>
              <a:cs typeface="Arial" panose="020B0604020202020204" pitchFamily="34" charset="0"/>
            </a:endParaRPr>
          </a:p>
          <a:p>
            <a:pPr marL="0" indent="0" algn="just">
              <a:buNone/>
            </a:pPr>
            <a:endParaRPr lang="es-ES" sz="2800" b="1" dirty="0">
              <a:solidFill>
                <a:srgbClr val="000000"/>
              </a:solidFill>
              <a:latin typeface="Arial" panose="020B0604020202020204" pitchFamily="34" charset="0"/>
              <a:cs typeface="Arial" panose="020B0604020202020204" pitchFamily="34" charset="0"/>
            </a:endParaRPr>
          </a:p>
          <a:p>
            <a:pPr marL="0" indent="0" algn="just">
              <a:buNone/>
            </a:pPr>
            <a:r>
              <a:rPr lang="es-ES" sz="2800" b="1" dirty="0" smtClean="0">
                <a:solidFill>
                  <a:srgbClr val="000000"/>
                </a:solidFill>
                <a:latin typeface="Arial" panose="020B0604020202020204" pitchFamily="34" charset="0"/>
                <a:cs typeface="Arial" panose="020B0604020202020204" pitchFamily="34" charset="0"/>
              </a:rPr>
              <a:t>Una </a:t>
            </a:r>
            <a:r>
              <a:rPr lang="es-ES" sz="2800" b="1" dirty="0">
                <a:solidFill>
                  <a:srgbClr val="000000"/>
                </a:solidFill>
                <a:latin typeface="Arial" panose="020B0604020202020204" pitchFamily="34" charset="0"/>
                <a:cs typeface="Arial" panose="020B0604020202020204" pitchFamily="34" charset="0"/>
              </a:rPr>
              <a:t>buena visión debe ayudar a los trabajadores a encontrar sentido a su trabajo. </a:t>
            </a:r>
            <a:endParaRPr lang="es-ES" sz="2800" b="1" dirty="0">
              <a:latin typeface="Arial" panose="020B0604020202020204" pitchFamily="34" charset="0"/>
              <a:cs typeface="Arial" panose="020B0604020202020204" pitchFamily="34" charset="0"/>
            </a:endParaRPr>
          </a:p>
          <a:p>
            <a:pPr marL="0" indent="0" algn="just">
              <a:buNone/>
            </a:pPr>
            <a:endParaRPr lang="es-ES" sz="28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2233266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2"/>
          <p:cNvSpPr/>
          <p:nvPr/>
        </p:nvSpPr>
        <p:spPr>
          <a:xfrm>
            <a:off x="467544" y="1052736"/>
            <a:ext cx="8352928" cy="5324535"/>
          </a:xfrm>
          <a:prstGeom prst="rect">
            <a:avLst/>
          </a:prstGeom>
        </p:spPr>
        <p:txBody>
          <a:bodyPr wrap="square">
            <a:spAutoFit/>
          </a:bodyPr>
          <a:lstStyle/>
          <a:p>
            <a:pPr algn="just"/>
            <a:r>
              <a:rPr lang="es-ES" sz="2000" b="1" dirty="0" smtClean="0">
                <a:latin typeface="Arial" panose="020B0604020202020204" pitchFamily="34" charset="0"/>
                <a:cs typeface="Arial" panose="020B0604020202020204" pitchFamily="34" charset="0"/>
              </a:rPr>
              <a:t>Declaración </a:t>
            </a:r>
            <a:r>
              <a:rPr lang="es-ES" sz="2000" b="1" dirty="0">
                <a:latin typeface="Arial" panose="020B0604020202020204" pitchFamily="34" charset="0"/>
                <a:cs typeface="Arial" panose="020B0604020202020204" pitchFamily="34" charset="0"/>
              </a:rPr>
              <a:t>de la misión de Gas Natural</a:t>
            </a:r>
          </a:p>
          <a:p>
            <a:pPr algn="just"/>
            <a:r>
              <a:rPr lang="es-ES" sz="2000" b="1" dirty="0">
                <a:latin typeface="Arial" panose="020B0604020202020204" pitchFamily="34" charset="0"/>
                <a:cs typeface="Arial" panose="020B0604020202020204" pitchFamily="34" charset="0"/>
              </a:rPr>
              <a:t>La </a:t>
            </a:r>
            <a:r>
              <a:rPr lang="es-ES" sz="2000" b="1" u="sng" dirty="0">
                <a:latin typeface="Arial" panose="020B0604020202020204" pitchFamily="34" charset="0"/>
                <a:cs typeface="Arial" panose="020B0604020202020204" pitchFamily="34" charset="0"/>
              </a:rPr>
              <a:t>Misión</a:t>
            </a:r>
            <a:r>
              <a:rPr lang="es-ES" sz="2000" b="1" dirty="0">
                <a:latin typeface="Arial" panose="020B0604020202020204" pitchFamily="34" charset="0"/>
                <a:cs typeface="Arial" panose="020B0604020202020204" pitchFamily="34" charset="0"/>
              </a:rPr>
              <a:t> del Grupo Gas Natural es atender las </a:t>
            </a:r>
            <a:r>
              <a:rPr lang="es-ES" sz="2000" b="1" dirty="0" smtClean="0">
                <a:latin typeface="Arial" panose="020B0604020202020204" pitchFamily="34" charset="0"/>
                <a:cs typeface="Arial" panose="020B0604020202020204" pitchFamily="34" charset="0"/>
              </a:rPr>
              <a:t>necesidades energéticas </a:t>
            </a:r>
            <a:r>
              <a:rPr lang="es-ES" sz="2000" b="1" dirty="0">
                <a:latin typeface="Arial" panose="020B0604020202020204" pitchFamily="34" charset="0"/>
                <a:cs typeface="Arial" panose="020B0604020202020204" pitchFamily="34" charset="0"/>
              </a:rPr>
              <a:t>de la sociedad, proporcionando a sus clientes servicios </a:t>
            </a:r>
            <a:r>
              <a:rPr lang="es-ES" sz="2000" b="1" dirty="0" smtClean="0">
                <a:latin typeface="Arial" panose="020B0604020202020204" pitchFamily="34" charset="0"/>
                <a:cs typeface="Arial" panose="020B0604020202020204" pitchFamily="34" charset="0"/>
              </a:rPr>
              <a:t>y productos </a:t>
            </a:r>
            <a:r>
              <a:rPr lang="es-ES" sz="2000" b="1" dirty="0">
                <a:latin typeface="Arial" panose="020B0604020202020204" pitchFamily="34" charset="0"/>
                <a:cs typeface="Arial" panose="020B0604020202020204" pitchFamily="34" charset="0"/>
              </a:rPr>
              <a:t>de calidad respetuosos con el medio ambiente, a </a:t>
            </a:r>
            <a:r>
              <a:rPr lang="es-ES" sz="2000" b="1" dirty="0" smtClean="0">
                <a:latin typeface="Arial" panose="020B0604020202020204" pitchFamily="34" charset="0"/>
                <a:cs typeface="Arial" panose="020B0604020202020204" pitchFamily="34" charset="0"/>
              </a:rPr>
              <a:t>sus accionistas </a:t>
            </a:r>
            <a:r>
              <a:rPr lang="es-ES" sz="2000" b="1" dirty="0">
                <a:latin typeface="Arial" panose="020B0604020202020204" pitchFamily="34" charset="0"/>
                <a:cs typeface="Arial" panose="020B0604020202020204" pitchFamily="34" charset="0"/>
              </a:rPr>
              <a:t>una rentabilidad creciente y sostenible y a sus </a:t>
            </a:r>
            <a:r>
              <a:rPr lang="es-ES" sz="2000" b="1" dirty="0" smtClean="0">
                <a:latin typeface="Arial" panose="020B0604020202020204" pitchFamily="34" charset="0"/>
                <a:cs typeface="Arial" panose="020B0604020202020204" pitchFamily="34" charset="0"/>
              </a:rPr>
              <a:t>empleados la </a:t>
            </a:r>
            <a:r>
              <a:rPr lang="es-ES" sz="2000" b="1" dirty="0">
                <a:latin typeface="Arial" panose="020B0604020202020204" pitchFamily="34" charset="0"/>
                <a:cs typeface="Arial" panose="020B0604020202020204" pitchFamily="34" charset="0"/>
              </a:rPr>
              <a:t>posibilidad de desarrollar sus competencias profesionales</a:t>
            </a:r>
            <a:r>
              <a:rPr lang="es-ES" sz="2000" dirty="0" smtClean="0">
                <a:latin typeface="Arial" panose="020B0604020202020204" pitchFamily="34" charset="0"/>
                <a:cs typeface="Arial" panose="020B0604020202020204" pitchFamily="34" charset="0"/>
              </a:rPr>
              <a:t>.</a:t>
            </a:r>
          </a:p>
          <a:p>
            <a:pPr algn="just"/>
            <a:endParaRPr lang="es-ES" sz="2000" dirty="0">
              <a:latin typeface="Arial" panose="020B0604020202020204" pitchFamily="34" charset="0"/>
              <a:cs typeface="Arial" panose="020B0604020202020204" pitchFamily="34" charset="0"/>
            </a:endParaRPr>
          </a:p>
          <a:p>
            <a:pPr algn="just"/>
            <a:endParaRPr lang="es-ES" sz="2000" dirty="0" smtClean="0">
              <a:latin typeface="Arial" panose="020B0604020202020204" pitchFamily="34" charset="0"/>
              <a:cs typeface="Arial" panose="020B0604020202020204" pitchFamily="34" charset="0"/>
            </a:endParaRPr>
          </a:p>
          <a:p>
            <a:pPr algn="just"/>
            <a:r>
              <a:rPr lang="es-ES" sz="2000" b="1" dirty="0" smtClean="0">
                <a:latin typeface="Arial" panose="020B0604020202020204" pitchFamily="34" charset="0"/>
                <a:cs typeface="Arial" panose="020B0604020202020204" pitchFamily="34" charset="0"/>
              </a:rPr>
              <a:t>Declaración </a:t>
            </a:r>
            <a:r>
              <a:rPr lang="es-ES" sz="2000" b="1" dirty="0">
                <a:latin typeface="Arial" panose="020B0604020202020204" pitchFamily="34" charset="0"/>
                <a:cs typeface="Arial" panose="020B0604020202020204" pitchFamily="34" charset="0"/>
              </a:rPr>
              <a:t>de la visión de Gas Natural</a:t>
            </a:r>
          </a:p>
          <a:p>
            <a:pPr algn="just"/>
            <a:r>
              <a:rPr lang="es-ES" sz="2000" b="1" dirty="0">
                <a:latin typeface="Arial" panose="020B0604020202020204" pitchFamily="34" charset="0"/>
                <a:cs typeface="Arial" panose="020B0604020202020204" pitchFamily="34" charset="0"/>
              </a:rPr>
              <a:t>La </a:t>
            </a:r>
            <a:r>
              <a:rPr lang="es-ES" sz="2000" b="1" u="sng" dirty="0">
                <a:latin typeface="Arial" panose="020B0604020202020204" pitchFamily="34" charset="0"/>
                <a:cs typeface="Arial" panose="020B0604020202020204" pitchFamily="34" charset="0"/>
              </a:rPr>
              <a:t>Visión</a:t>
            </a:r>
            <a:r>
              <a:rPr lang="es-ES" sz="2000" b="1" dirty="0">
                <a:latin typeface="Arial" panose="020B0604020202020204" pitchFamily="34" charset="0"/>
                <a:cs typeface="Arial" panose="020B0604020202020204" pitchFamily="34" charset="0"/>
              </a:rPr>
              <a:t> es ser un Grupo energético y de servicios líder y en </a:t>
            </a:r>
            <a:r>
              <a:rPr lang="es-ES" sz="2000" b="1" dirty="0" smtClean="0">
                <a:latin typeface="Arial" panose="020B0604020202020204" pitchFamily="34" charset="0"/>
                <a:cs typeface="Arial" panose="020B0604020202020204" pitchFamily="34" charset="0"/>
              </a:rPr>
              <a:t>continuo crecimiento</a:t>
            </a:r>
            <a:r>
              <a:rPr lang="es-ES" sz="2000" b="1" dirty="0">
                <a:latin typeface="Arial" panose="020B0604020202020204" pitchFamily="34" charset="0"/>
                <a:cs typeface="Arial" panose="020B0604020202020204" pitchFamily="34" charset="0"/>
              </a:rPr>
              <a:t>, con presencia multinacional, que se distinga </a:t>
            </a:r>
            <a:r>
              <a:rPr lang="es-ES" sz="2000" b="1" dirty="0" smtClean="0">
                <a:latin typeface="Arial" panose="020B0604020202020204" pitchFamily="34" charset="0"/>
                <a:cs typeface="Arial" panose="020B0604020202020204" pitchFamily="34" charset="0"/>
              </a:rPr>
              <a:t>por proporcionar </a:t>
            </a:r>
            <a:r>
              <a:rPr lang="es-ES" sz="2000" b="1" dirty="0">
                <a:latin typeface="Arial" panose="020B0604020202020204" pitchFamily="34" charset="0"/>
                <a:cs typeface="Arial" panose="020B0604020202020204" pitchFamily="34" charset="0"/>
              </a:rPr>
              <a:t>una calidad de servicio excelente a sus clientes, </a:t>
            </a:r>
            <a:r>
              <a:rPr lang="es-ES" sz="2000" b="1" dirty="0" smtClean="0">
                <a:latin typeface="Arial" panose="020B0604020202020204" pitchFamily="34" charset="0"/>
                <a:cs typeface="Arial" panose="020B0604020202020204" pitchFamily="34" charset="0"/>
              </a:rPr>
              <a:t>una rentabilidad </a:t>
            </a:r>
            <a:r>
              <a:rPr lang="es-ES" sz="2000" b="1" dirty="0">
                <a:latin typeface="Arial" panose="020B0604020202020204" pitchFamily="34" charset="0"/>
                <a:cs typeface="Arial" panose="020B0604020202020204" pitchFamily="34" charset="0"/>
              </a:rPr>
              <a:t>sostenida a sus accionistas, una ampliación </a:t>
            </a:r>
            <a:r>
              <a:rPr lang="es-ES" sz="2000" b="1" dirty="0" smtClean="0">
                <a:latin typeface="Arial" panose="020B0604020202020204" pitchFamily="34" charset="0"/>
                <a:cs typeface="Arial" panose="020B0604020202020204" pitchFamily="34" charset="0"/>
              </a:rPr>
              <a:t>de oportunidades </a:t>
            </a:r>
            <a:r>
              <a:rPr lang="es-ES" sz="2000" b="1" dirty="0">
                <a:latin typeface="Arial" panose="020B0604020202020204" pitchFamily="34" charset="0"/>
                <a:cs typeface="Arial" panose="020B0604020202020204" pitchFamily="34" charset="0"/>
              </a:rPr>
              <a:t>de desarrollo profesional y personal a sus empleados </a:t>
            </a:r>
            <a:r>
              <a:rPr lang="es-ES" sz="2000" b="1" dirty="0" smtClean="0">
                <a:latin typeface="Arial" panose="020B0604020202020204" pitchFamily="34" charset="0"/>
                <a:cs typeface="Arial" panose="020B0604020202020204" pitchFamily="34" charset="0"/>
              </a:rPr>
              <a:t>y una </a:t>
            </a:r>
            <a:r>
              <a:rPr lang="es-ES" sz="2000" b="1" dirty="0">
                <a:latin typeface="Arial" panose="020B0604020202020204" pitchFamily="34" charset="0"/>
                <a:cs typeface="Arial" panose="020B0604020202020204" pitchFamily="34" charset="0"/>
              </a:rPr>
              <a:t>contribución positiva a la sociedad actuando con un </a:t>
            </a:r>
            <a:r>
              <a:rPr lang="es-ES" sz="2000" b="1" dirty="0" smtClean="0">
                <a:latin typeface="Arial" panose="020B0604020202020204" pitchFamily="34" charset="0"/>
                <a:cs typeface="Arial" panose="020B0604020202020204" pitchFamily="34" charset="0"/>
              </a:rPr>
              <a:t>compromiso de </a:t>
            </a:r>
            <a:r>
              <a:rPr lang="es-ES" sz="2000" b="1" dirty="0">
                <a:latin typeface="Arial" panose="020B0604020202020204" pitchFamily="34" charset="0"/>
                <a:cs typeface="Arial" panose="020B0604020202020204" pitchFamily="34" charset="0"/>
              </a:rPr>
              <a:t>ciudadanía global.</a:t>
            </a:r>
          </a:p>
        </p:txBody>
      </p:sp>
      <p:pic>
        <p:nvPicPr>
          <p:cNvPr id="4" name="Imagen 3"/>
          <p:cNvPicPr>
            <a:picLocks noChangeAspect="1"/>
          </p:cNvPicPr>
          <p:nvPr/>
        </p:nvPicPr>
        <p:blipFill>
          <a:blip r:embed="rId2"/>
          <a:stretch>
            <a:fillRect/>
          </a:stretch>
        </p:blipFill>
        <p:spPr>
          <a:xfrm>
            <a:off x="6156176" y="3140968"/>
            <a:ext cx="2524856" cy="762738"/>
          </a:xfrm>
          <a:prstGeom prst="rect">
            <a:avLst/>
          </a:prstGeom>
        </p:spPr>
      </p:pic>
      <p:pic>
        <p:nvPicPr>
          <p:cNvPr id="5" name="Imagen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892549" y="0"/>
            <a:ext cx="1895475" cy="695325"/>
          </a:xfrm>
          <a:prstGeom prst="rect">
            <a:avLst/>
          </a:prstGeom>
        </p:spPr>
      </p:pic>
      <p:sp>
        <p:nvSpPr>
          <p:cNvPr id="6" name="Rectángulo 5"/>
          <p:cNvSpPr/>
          <p:nvPr/>
        </p:nvSpPr>
        <p:spPr>
          <a:xfrm>
            <a:off x="4887156" y="265359"/>
            <a:ext cx="2215350" cy="400110"/>
          </a:xfrm>
          <a:prstGeom prst="rect">
            <a:avLst/>
          </a:prstGeom>
        </p:spPr>
        <p:txBody>
          <a:bodyPr wrap="none">
            <a:spAutoFit/>
          </a:bodyPr>
          <a:lstStyle/>
          <a:p>
            <a:pPr algn="just"/>
            <a:r>
              <a:rPr lang="es-ES" sz="2000" b="1" dirty="0">
                <a:latin typeface="Arial" panose="020B0604020202020204" pitchFamily="34" charset="0"/>
                <a:cs typeface="Arial" panose="020B0604020202020204" pitchFamily="34" charset="0"/>
              </a:rPr>
              <a:t>MISIÓN</a:t>
            </a:r>
            <a:r>
              <a:rPr lang="es-ES" b="1" dirty="0">
                <a:latin typeface="Arial" panose="020B0604020202020204" pitchFamily="34" charset="0"/>
                <a:cs typeface="Arial" panose="020B0604020202020204" pitchFamily="34" charset="0"/>
              </a:rPr>
              <a:t> Y VISIÓN </a:t>
            </a: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7245216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251520" y="369232"/>
            <a:ext cx="8064896" cy="622812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CuadroTexto 3"/>
          <p:cNvSpPr txBox="1"/>
          <p:nvPr/>
        </p:nvSpPr>
        <p:spPr bwMode="auto">
          <a:xfrm>
            <a:off x="273224" y="339035"/>
            <a:ext cx="8043192" cy="6186309"/>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algn="ctr">
              <a:lnSpc>
                <a:spcPct val="200000"/>
              </a:lnSpc>
              <a:spcBef>
                <a:spcPct val="50000"/>
              </a:spcBef>
            </a:pPr>
            <a:r>
              <a:rPr lang="es-ES" sz="2400" b="1" dirty="0" smtClean="0">
                <a:solidFill>
                  <a:srgbClr val="FF0000"/>
                </a:solidFill>
                <a:latin typeface="Arial" panose="020B0604020202020204" pitchFamily="34" charset="0"/>
                <a:cs typeface="Arial" panose="020B0604020202020204" pitchFamily="34" charset="0"/>
              </a:rPr>
              <a:t>¿Se puede planificar para el año XX?</a:t>
            </a:r>
          </a:p>
          <a:p>
            <a:pPr algn="ctr">
              <a:lnSpc>
                <a:spcPct val="200000"/>
              </a:lnSpc>
              <a:spcBef>
                <a:spcPct val="50000"/>
              </a:spcBef>
            </a:pPr>
            <a:r>
              <a:rPr lang="es-ES" sz="2400" b="1" dirty="0" smtClean="0">
                <a:latin typeface="Arial" panose="020B0604020202020204" pitchFamily="34" charset="0"/>
                <a:cs typeface="Arial" panose="020B0604020202020204" pitchFamily="34" charset="0"/>
              </a:rPr>
              <a:t>Sólo puedes navegar seguro:</a:t>
            </a:r>
          </a:p>
          <a:p>
            <a:pPr marL="342900" indent="-342900" algn="just">
              <a:lnSpc>
                <a:spcPct val="200000"/>
              </a:lnSpc>
              <a:spcBef>
                <a:spcPct val="50000"/>
              </a:spcBef>
              <a:buFont typeface="Wingdings" panose="05000000000000000000" pitchFamily="2" charset="2"/>
              <a:buChar char="§"/>
            </a:pPr>
            <a:r>
              <a:rPr lang="es-ES" sz="2400" b="1" dirty="0" smtClean="0">
                <a:latin typeface="Arial" panose="020B0604020202020204" pitchFamily="34" charset="0"/>
                <a:cs typeface="Arial" panose="020B0604020202020204" pitchFamily="34" charset="0"/>
              </a:rPr>
              <a:t>Si dispones de una brújula  (</a:t>
            </a:r>
            <a:r>
              <a:rPr lang="es-ES" sz="2400" b="1" dirty="0" smtClean="0">
                <a:solidFill>
                  <a:srgbClr val="FF0000"/>
                </a:solidFill>
                <a:latin typeface="Arial" panose="020B0604020202020204" pitchFamily="34" charset="0"/>
                <a:cs typeface="Arial" panose="020B0604020202020204" pitchFamily="34" charset="0"/>
              </a:rPr>
              <a:t>VISIÓN</a:t>
            </a:r>
            <a:r>
              <a:rPr lang="es-ES" sz="2400" b="1" dirty="0" smtClean="0">
                <a:latin typeface="Arial" panose="020B0604020202020204" pitchFamily="34" charset="0"/>
                <a:cs typeface="Arial" panose="020B0604020202020204" pitchFamily="34" charset="0"/>
              </a:rPr>
              <a:t>)</a:t>
            </a:r>
          </a:p>
          <a:p>
            <a:pPr marL="342900" indent="-342900" algn="just">
              <a:lnSpc>
                <a:spcPct val="200000"/>
              </a:lnSpc>
              <a:spcBef>
                <a:spcPct val="50000"/>
              </a:spcBef>
              <a:buFont typeface="Wingdings" panose="05000000000000000000" pitchFamily="2" charset="2"/>
              <a:buChar char="§"/>
            </a:pPr>
            <a:r>
              <a:rPr lang="es-ES" sz="2400" b="1" dirty="0" smtClean="0">
                <a:latin typeface="Arial" panose="020B0604020202020204" pitchFamily="34" charset="0"/>
                <a:cs typeface="Arial" panose="020B0604020202020204" pitchFamily="34" charset="0"/>
              </a:rPr>
              <a:t>Si consultas a menudo el GPS para saber donde te encuentras (</a:t>
            </a:r>
            <a:r>
              <a:rPr lang="es-ES" sz="2400" b="1" dirty="0" smtClean="0">
                <a:solidFill>
                  <a:srgbClr val="FF0000"/>
                </a:solidFill>
                <a:latin typeface="Arial" panose="020B0604020202020204" pitchFamily="34" charset="0"/>
                <a:cs typeface="Arial" panose="020B0604020202020204" pitchFamily="34" charset="0"/>
              </a:rPr>
              <a:t>INDICADORES</a:t>
            </a:r>
            <a:r>
              <a:rPr lang="es-ES" sz="2400" b="1" dirty="0" smtClean="0">
                <a:latin typeface="Arial" panose="020B0604020202020204" pitchFamily="34" charset="0"/>
                <a:cs typeface="Arial" panose="020B0604020202020204" pitchFamily="34" charset="0"/>
              </a:rPr>
              <a:t>) </a:t>
            </a:r>
          </a:p>
          <a:p>
            <a:pPr marL="342900" indent="-342900" algn="just">
              <a:lnSpc>
                <a:spcPct val="200000"/>
              </a:lnSpc>
              <a:spcBef>
                <a:spcPct val="50000"/>
              </a:spcBef>
              <a:buFont typeface="Wingdings" panose="05000000000000000000" pitchFamily="2" charset="2"/>
              <a:buChar char="§"/>
            </a:pPr>
            <a:r>
              <a:rPr lang="es-ES" sz="2400" b="1" dirty="0" smtClean="0">
                <a:latin typeface="Arial" panose="020B0604020202020204" pitchFamily="34" charset="0"/>
                <a:cs typeface="Arial" panose="020B0604020202020204" pitchFamily="34" charset="0"/>
              </a:rPr>
              <a:t>Y si cuentas con un buen sistema de</a:t>
            </a:r>
          </a:p>
          <a:p>
            <a:pPr algn="just">
              <a:lnSpc>
                <a:spcPct val="200000"/>
              </a:lnSpc>
              <a:spcBef>
                <a:spcPct val="50000"/>
              </a:spcBef>
            </a:pPr>
            <a:r>
              <a:rPr lang="es-ES" sz="2400" b="1" dirty="0" smtClean="0">
                <a:latin typeface="Arial" panose="020B0604020202020204" pitchFamily="34" charset="0"/>
                <a:cs typeface="Arial" panose="020B0604020202020204" pitchFamily="34" charset="0"/>
              </a:rPr>
              <a:t>comunicaciones (</a:t>
            </a:r>
            <a:r>
              <a:rPr lang="es-ES" sz="2400" b="1" dirty="0" smtClean="0">
                <a:solidFill>
                  <a:srgbClr val="FF0000"/>
                </a:solidFill>
                <a:latin typeface="Arial" panose="020B0604020202020204" pitchFamily="34" charset="0"/>
                <a:cs typeface="Arial" panose="020B0604020202020204" pitchFamily="34" charset="0"/>
              </a:rPr>
              <a:t>INFORMACIÓN</a:t>
            </a:r>
            <a:r>
              <a:rPr lang="es-ES" sz="2400" b="1" dirty="0" smtClean="0">
                <a:latin typeface="Arial" panose="020B0604020202020204" pitchFamily="34" charset="0"/>
                <a:cs typeface="Arial" panose="020B0604020202020204" pitchFamily="34" charset="0"/>
              </a:rPr>
              <a:t>, </a:t>
            </a:r>
            <a:r>
              <a:rPr lang="es-ES" sz="2400" b="1" dirty="0" smtClean="0">
                <a:solidFill>
                  <a:srgbClr val="FF0000"/>
                </a:solidFill>
                <a:latin typeface="Arial" panose="020B0604020202020204" pitchFamily="34" charset="0"/>
                <a:cs typeface="Arial" panose="020B0604020202020204" pitchFamily="34" charset="0"/>
              </a:rPr>
              <a:t>RED</a:t>
            </a:r>
            <a:r>
              <a:rPr lang="es-ES" sz="2400" b="1" dirty="0" smtClean="0">
                <a:latin typeface="Arial" panose="020B0604020202020204" pitchFamily="34" charset="0"/>
                <a:cs typeface="Arial" panose="020B0604020202020204" pitchFamily="34" charset="0"/>
              </a:rPr>
              <a:t>, </a:t>
            </a:r>
            <a:r>
              <a:rPr lang="es-ES" sz="2400" b="1" dirty="0" smtClean="0">
                <a:solidFill>
                  <a:srgbClr val="FF0000"/>
                </a:solidFill>
                <a:latin typeface="Arial" panose="020B0604020202020204" pitchFamily="34" charset="0"/>
                <a:cs typeface="Arial" panose="020B0604020202020204" pitchFamily="34" charset="0"/>
              </a:rPr>
              <a:t>INTRANETS</a:t>
            </a:r>
            <a:r>
              <a:rPr lang="es-ES" sz="2400" b="1" dirty="0" smtClean="0">
                <a:latin typeface="Arial" panose="020B0604020202020204" pitchFamily="34" charset="0"/>
                <a:cs typeface="Arial" panose="020B0604020202020204" pitchFamily="34" charset="0"/>
              </a:rPr>
              <a:t>)</a:t>
            </a:r>
            <a:endParaRPr lang="es-ES" sz="2400" b="1" dirty="0">
              <a:latin typeface="Arial" panose="020B0604020202020204" pitchFamily="34" charset="0"/>
              <a:cs typeface="Arial" panose="020B0604020202020204" pitchFamily="34" charset="0"/>
            </a:endParaRPr>
          </a:p>
        </p:txBody>
      </p:sp>
      <p:pic>
        <p:nvPicPr>
          <p:cNvPr id="6" name="Imagen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092280" y="3861048"/>
            <a:ext cx="1639824" cy="923204"/>
          </a:xfrm>
          <a:prstGeom prst="rect">
            <a:avLst/>
          </a:prstGeom>
          <a:ln w="12700">
            <a:solidFill>
              <a:schemeClr val="tx1"/>
            </a:solidFill>
          </a:ln>
        </p:spPr>
      </p:pic>
      <p:pic>
        <p:nvPicPr>
          <p:cNvPr id="7" name="Imagen 6"/>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092280" y="4859526"/>
            <a:ext cx="1631096" cy="1010922"/>
          </a:xfrm>
          <a:prstGeom prst="rect">
            <a:avLst/>
          </a:prstGeom>
          <a:ln w="12700">
            <a:solidFill>
              <a:schemeClr val="tx1"/>
            </a:solidFill>
          </a:ln>
        </p:spPr>
      </p:pic>
      <p:pic>
        <p:nvPicPr>
          <p:cNvPr id="9" name="Imagen 8"/>
          <p:cNvPicPr>
            <a:picLocks noChangeAspect="1"/>
          </p:cNvPicPr>
          <p:nvPr/>
        </p:nvPicPr>
        <p:blipFill>
          <a:blip r:embed="rId4"/>
          <a:stretch>
            <a:fillRect/>
          </a:stretch>
        </p:blipFill>
        <p:spPr>
          <a:xfrm>
            <a:off x="7092280" y="2060848"/>
            <a:ext cx="1631096" cy="1019175"/>
          </a:xfrm>
          <a:prstGeom prst="rect">
            <a:avLst/>
          </a:prstGeom>
          <a:ln w="12700">
            <a:solidFill>
              <a:schemeClr val="tx1"/>
            </a:solidFill>
          </a:ln>
        </p:spPr>
      </p:pic>
    </p:spTree>
    <p:extLst>
      <p:ext uri="{BB962C8B-B14F-4D97-AF65-F5344CB8AC3E}">
        <p14:creationId xmlns:p14="http://schemas.microsoft.com/office/powerpoint/2010/main" xmlns="" val="8642664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ilindro 5"/>
          <p:cNvSpPr/>
          <p:nvPr/>
        </p:nvSpPr>
        <p:spPr>
          <a:xfrm>
            <a:off x="2195736" y="116632"/>
            <a:ext cx="4104456" cy="720080"/>
          </a:xfrm>
          <a:prstGeom prst="can">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3" name="Rectángulo 2"/>
          <p:cNvSpPr/>
          <p:nvPr/>
        </p:nvSpPr>
        <p:spPr>
          <a:xfrm>
            <a:off x="2296903" y="188640"/>
            <a:ext cx="3792705" cy="642035"/>
          </a:xfrm>
          <a:prstGeom prst="rect">
            <a:avLst/>
          </a:prstGeom>
        </p:spPr>
        <p:txBody>
          <a:bodyPr wrap="none">
            <a:spAutoFit/>
          </a:bodyPr>
          <a:lstStyle/>
          <a:p>
            <a:pPr algn="just">
              <a:lnSpc>
                <a:spcPct val="107000"/>
              </a:lnSpc>
              <a:spcAft>
                <a:spcPts val="800"/>
              </a:spcAft>
            </a:pPr>
            <a:r>
              <a:rPr lang="es-ES" sz="3600" b="1" dirty="0">
                <a:latin typeface="Arial" panose="020B0604020202020204" pitchFamily="34" charset="0"/>
                <a:ea typeface="Calibri" panose="020F0502020204030204" pitchFamily="34" charset="0"/>
                <a:cs typeface="Arial" panose="020B0604020202020204" pitchFamily="34" charset="0"/>
              </a:rPr>
              <a:t>Misión vs Visión</a:t>
            </a:r>
          </a:p>
        </p:txBody>
      </p:sp>
      <p:graphicFrame>
        <p:nvGraphicFramePr>
          <p:cNvPr id="4" name="Tabla 3"/>
          <p:cNvGraphicFramePr>
            <a:graphicFrameLocks noGrp="1"/>
          </p:cNvGraphicFramePr>
          <p:nvPr>
            <p:extLst>
              <p:ext uri="{D42A27DB-BD31-4B8C-83A1-F6EECF244321}">
                <p14:modId xmlns:p14="http://schemas.microsoft.com/office/powerpoint/2010/main" xmlns="" val="4046469487"/>
              </p:ext>
            </p:extLst>
          </p:nvPr>
        </p:nvGraphicFramePr>
        <p:xfrm>
          <a:off x="179512" y="980728"/>
          <a:ext cx="8784976" cy="5762995"/>
        </p:xfrm>
        <a:graphic>
          <a:graphicData uri="http://schemas.openxmlformats.org/drawingml/2006/table">
            <a:tbl>
              <a:tblPr firstRow="1" bandRow="1">
                <a:tableStyleId>{5C22544A-7EE6-4342-B048-85BDC9FD1C3A}</a:tableStyleId>
              </a:tblPr>
              <a:tblGrid>
                <a:gridCol w="4392488">
                  <a:extLst>
                    <a:ext uri="{9D8B030D-6E8A-4147-A177-3AD203B41FA5}">
                      <a16:colId xmlns:a16="http://schemas.microsoft.com/office/drawing/2014/main" xmlns="" val="3520758996"/>
                    </a:ext>
                  </a:extLst>
                </a:gridCol>
                <a:gridCol w="4392488">
                  <a:extLst>
                    <a:ext uri="{9D8B030D-6E8A-4147-A177-3AD203B41FA5}">
                      <a16:colId xmlns:a16="http://schemas.microsoft.com/office/drawing/2014/main" xmlns="" val="50941996"/>
                    </a:ext>
                  </a:extLst>
                </a:gridCol>
              </a:tblGrid>
              <a:tr h="792088">
                <a:tc>
                  <a:txBody>
                    <a:bodyPr/>
                    <a:lstStyle/>
                    <a:p>
                      <a:pPr algn="just">
                        <a:lnSpc>
                          <a:spcPct val="107000"/>
                        </a:lnSpc>
                        <a:spcAft>
                          <a:spcPts val="0"/>
                        </a:spcAft>
                      </a:pPr>
                      <a:r>
                        <a:rPr lang="es-ES" sz="3200" b="1" kern="1200" dirty="0">
                          <a:effectLst/>
                          <a:latin typeface="Arial" panose="020B0604020202020204" pitchFamily="34" charset="0"/>
                          <a:cs typeface="Arial" panose="020B0604020202020204" pitchFamily="34" charset="0"/>
                        </a:rPr>
                        <a:t>Misión</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gn="just">
                        <a:lnSpc>
                          <a:spcPct val="107000"/>
                        </a:lnSpc>
                        <a:spcAft>
                          <a:spcPts val="0"/>
                        </a:spcAft>
                      </a:pPr>
                      <a:r>
                        <a:rPr lang="es-ES" sz="3200" b="1" kern="1200" dirty="0">
                          <a:effectLst/>
                          <a:latin typeface="Arial" panose="020B0604020202020204" pitchFamily="34" charset="0"/>
                          <a:cs typeface="Arial" panose="020B0604020202020204" pitchFamily="34" charset="0"/>
                        </a:rPr>
                        <a:t>Visión</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xmlns="" val="4045728991"/>
                  </a:ext>
                </a:extLst>
              </a:tr>
              <a:tr h="792088">
                <a:tc>
                  <a:txBody>
                    <a:bodyPr/>
                    <a:lstStyle/>
                    <a:p>
                      <a:pPr algn="just">
                        <a:lnSpc>
                          <a:spcPct val="107000"/>
                        </a:lnSpc>
                        <a:spcAft>
                          <a:spcPts val="0"/>
                        </a:spcAft>
                      </a:pPr>
                      <a:r>
                        <a:rPr lang="es-ES" sz="3200" b="1" kern="1200" dirty="0">
                          <a:effectLst/>
                          <a:latin typeface="Arial" panose="020B0604020202020204" pitchFamily="34" charset="0"/>
                          <a:cs typeface="Arial" panose="020B0604020202020204" pitchFamily="34" charset="0"/>
                        </a:rPr>
                        <a:t>¿Quiénes somos y que hacemos?</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gn="just">
                        <a:lnSpc>
                          <a:spcPct val="107000"/>
                        </a:lnSpc>
                        <a:spcAft>
                          <a:spcPts val="0"/>
                        </a:spcAft>
                      </a:pPr>
                      <a:r>
                        <a:rPr lang="es-ES" sz="3200" b="1" kern="1200" dirty="0">
                          <a:effectLst/>
                          <a:latin typeface="Arial" panose="020B0604020202020204" pitchFamily="34" charset="0"/>
                          <a:cs typeface="Arial" panose="020B0604020202020204" pitchFamily="34" charset="0"/>
                        </a:rPr>
                        <a:t>¿Hacia dónde Vamos?</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xmlns="" val="4077298637"/>
                  </a:ext>
                </a:extLst>
              </a:tr>
              <a:tr h="792088">
                <a:tc>
                  <a:txBody>
                    <a:bodyPr/>
                    <a:lstStyle/>
                    <a:p>
                      <a:pPr algn="just">
                        <a:lnSpc>
                          <a:spcPct val="107000"/>
                        </a:lnSpc>
                        <a:spcAft>
                          <a:spcPts val="0"/>
                        </a:spcAft>
                      </a:pPr>
                      <a:r>
                        <a:rPr lang="es-ES" sz="3200" b="1" kern="1200" dirty="0" smtClean="0">
                          <a:effectLst/>
                          <a:latin typeface="Arial" panose="020B0604020202020204" pitchFamily="34" charset="0"/>
                          <a:cs typeface="Arial" panose="020B0604020202020204" pitchFamily="34" charset="0"/>
                        </a:rPr>
                        <a:t>Expresar los múltiples negocios de la corporación o una síntesis de ellos.</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gn="just">
                        <a:lnSpc>
                          <a:spcPct val="107000"/>
                        </a:lnSpc>
                        <a:spcAft>
                          <a:spcPts val="0"/>
                        </a:spcAft>
                      </a:pPr>
                      <a:r>
                        <a:rPr lang="es-ES" sz="3200" b="1" kern="1200">
                          <a:effectLst/>
                          <a:latin typeface="Arial" panose="020B0604020202020204" pitchFamily="34" charset="0"/>
                          <a:cs typeface="Arial" panose="020B0604020202020204" pitchFamily="34" charset="0"/>
                        </a:rPr>
                        <a:t>Propone cambios para el futuro</a:t>
                      </a:r>
                      <a:endParaRPr lang="es-ES" sz="3200" b="1">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xmlns="" val="2176447324"/>
                  </a:ext>
                </a:extLst>
              </a:tr>
              <a:tr h="792088">
                <a:tc>
                  <a:txBody>
                    <a:bodyPr/>
                    <a:lstStyle/>
                    <a:p>
                      <a:pPr algn="just">
                        <a:lnSpc>
                          <a:spcPct val="107000"/>
                        </a:lnSpc>
                        <a:spcAft>
                          <a:spcPts val="0"/>
                        </a:spcAft>
                      </a:pPr>
                      <a:r>
                        <a:rPr lang="es-ES" sz="3200" b="1" dirty="0" smtClean="0">
                          <a:effectLst/>
                          <a:latin typeface="Arial" panose="020B0604020202020204" pitchFamily="34" charset="0"/>
                          <a:ea typeface="Calibri" panose="020F0502020204030204" pitchFamily="34" charset="0"/>
                          <a:cs typeface="Arial" panose="020B0604020202020204" pitchFamily="34" charset="0"/>
                        </a:rPr>
                        <a:t>Fija el rumbo estratégico de las organizaciones</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tc>
                  <a:txBody>
                    <a:bodyPr/>
                    <a:lstStyle/>
                    <a:p>
                      <a:pPr algn="just">
                        <a:lnSpc>
                          <a:spcPct val="107000"/>
                        </a:lnSpc>
                        <a:spcAft>
                          <a:spcPts val="0"/>
                        </a:spcAft>
                      </a:pPr>
                      <a:r>
                        <a:rPr lang="es-ES" sz="3200" b="1" dirty="0" smtClean="0">
                          <a:effectLst/>
                          <a:latin typeface="Arial" panose="020B0604020202020204" pitchFamily="34" charset="0"/>
                          <a:ea typeface="Calibri" panose="020F0502020204030204" pitchFamily="34" charset="0"/>
                          <a:cs typeface="Arial" panose="020B0604020202020204" pitchFamily="34" charset="0"/>
                        </a:rPr>
                        <a:t>Constituye el reto estratégico de las organizaciones</a:t>
                      </a:r>
                      <a:endParaRPr lang="es-ES" sz="3200" b="1" dirty="0">
                        <a:effectLst/>
                        <a:latin typeface="Arial" panose="020B060402020202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xmlns="" val="872193957"/>
                  </a:ext>
                </a:extLst>
              </a:tr>
            </a:tbl>
          </a:graphicData>
        </a:graphic>
      </p:graphicFrame>
    </p:spTree>
    <p:extLst>
      <p:ext uri="{BB962C8B-B14F-4D97-AF65-F5344CB8AC3E}">
        <p14:creationId xmlns:p14="http://schemas.microsoft.com/office/powerpoint/2010/main" xmlns="" val="28586512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691680" y="188640"/>
            <a:ext cx="5482952" cy="562074"/>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s-CR" altLang="es-ES" sz="3600" b="1" dirty="0">
                <a:latin typeface="Arial" panose="020B0604020202020204" pitchFamily="34" charset="0"/>
                <a:cs typeface="Arial" panose="020B0604020202020204" pitchFamily="34" charset="0"/>
              </a:rPr>
              <a:t>OBJETIVOS Y METAS</a:t>
            </a:r>
          </a:p>
        </p:txBody>
      </p:sp>
      <p:sp>
        <p:nvSpPr>
          <p:cNvPr id="33795" name="Rectangle 3"/>
          <p:cNvSpPr>
            <a:spLocks noGrp="1" noChangeArrowheads="1"/>
          </p:cNvSpPr>
          <p:nvPr>
            <p:ph type="body" idx="1"/>
          </p:nvPr>
        </p:nvSpPr>
        <p:spPr>
          <a:xfrm>
            <a:off x="318356" y="1124744"/>
            <a:ext cx="8646132" cy="5328592"/>
          </a:xfrm>
        </p:spPr>
        <p:style>
          <a:lnRef idx="2">
            <a:schemeClr val="accent2"/>
          </a:lnRef>
          <a:fillRef idx="1">
            <a:schemeClr val="lt1"/>
          </a:fillRef>
          <a:effectRef idx="0">
            <a:schemeClr val="accent2"/>
          </a:effectRef>
          <a:fontRef idx="minor">
            <a:schemeClr val="dk1"/>
          </a:fontRef>
        </p:style>
        <p:txBody>
          <a:bodyPr>
            <a:noAutofit/>
          </a:bodyPr>
          <a:lstStyle/>
          <a:p>
            <a:pPr marL="0" indent="0" algn="just">
              <a:buNone/>
            </a:pPr>
            <a:r>
              <a:rPr lang="es-ES" altLang="es-ES" sz="2800" b="1" dirty="0">
                <a:solidFill>
                  <a:srgbClr val="7030A0"/>
                </a:solidFill>
                <a:latin typeface="Arial" panose="020B0604020202020204" pitchFamily="34" charset="0"/>
                <a:cs typeface="Arial" panose="020B0604020202020204" pitchFamily="34" charset="0"/>
              </a:rPr>
              <a:t>Metas</a:t>
            </a:r>
            <a:r>
              <a:rPr lang="es-ES" altLang="es-ES" sz="2800" b="1" dirty="0">
                <a:latin typeface="Arial" panose="020B0604020202020204" pitchFamily="34" charset="0"/>
                <a:cs typeface="Arial" panose="020B0604020202020204" pitchFamily="34" charset="0"/>
              </a:rPr>
              <a:t>: Son generales y expresan deseos que la alta dirección busca satisfacer.</a:t>
            </a:r>
          </a:p>
          <a:p>
            <a:pPr lvl="1" algn="just"/>
            <a:r>
              <a:rPr lang="es-ES" altLang="es-ES" b="1" dirty="0">
                <a:latin typeface="Arial" panose="020B0604020202020204" pitchFamily="34" charset="0"/>
                <a:cs typeface="Arial" panose="020B0604020202020204" pitchFamily="34" charset="0"/>
              </a:rPr>
              <a:t>Son fines a los que se quiere llegar.</a:t>
            </a:r>
          </a:p>
          <a:p>
            <a:pPr lvl="1" algn="just"/>
            <a:r>
              <a:rPr lang="es-ES" altLang="es-ES" b="1" dirty="0">
                <a:latin typeface="Arial" panose="020B0604020202020204" pitchFamily="34" charset="0"/>
                <a:cs typeface="Arial" panose="020B0604020202020204" pitchFamily="34" charset="0"/>
              </a:rPr>
              <a:t>Es el grado cuantitativo de alcanzar objetivos de largo plazo.</a:t>
            </a:r>
          </a:p>
          <a:p>
            <a:pPr lvl="1" algn="just"/>
            <a:r>
              <a:rPr lang="es-ES" altLang="es-ES" b="1" dirty="0">
                <a:latin typeface="Arial" panose="020B0604020202020204" pitchFamily="34" charset="0"/>
                <a:cs typeface="Arial" panose="020B0604020202020204" pitchFamily="34" charset="0"/>
              </a:rPr>
              <a:t>Surgen de los objetivos.</a:t>
            </a:r>
          </a:p>
          <a:p>
            <a:pPr lvl="1" algn="just"/>
            <a:r>
              <a:rPr lang="es-ES" altLang="es-ES" b="1" dirty="0">
                <a:latin typeface="Arial" panose="020B0604020202020204" pitchFamily="34" charset="0"/>
                <a:cs typeface="Arial" panose="020B0604020202020204" pitchFamily="34" charset="0"/>
              </a:rPr>
              <a:t>Las metas se fijan basados en el desempeño pasado con adaptación de acuerdo a las fuerzas futuras de la empresa, las tendencias del mercado, los recursos.</a:t>
            </a:r>
            <a:endParaRPr lang="es-CR" altLang="es-E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036451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830524" y="404664"/>
            <a:ext cx="5482952" cy="634082"/>
          </a:xfrm>
        </p:spPr>
        <p:style>
          <a:lnRef idx="2">
            <a:schemeClr val="accent1"/>
          </a:lnRef>
          <a:fillRef idx="1">
            <a:schemeClr val="lt1"/>
          </a:fillRef>
          <a:effectRef idx="0">
            <a:schemeClr val="accent1"/>
          </a:effectRef>
          <a:fontRef idx="minor">
            <a:schemeClr val="dk1"/>
          </a:fontRef>
        </p:style>
        <p:txBody>
          <a:bodyPr>
            <a:normAutofit/>
          </a:bodyPr>
          <a:lstStyle/>
          <a:p>
            <a:r>
              <a:rPr lang="es-CR" altLang="es-ES" sz="3200" b="1" dirty="0">
                <a:latin typeface="Arial" panose="020B0604020202020204" pitchFamily="34" charset="0"/>
                <a:cs typeface="Arial" panose="020B0604020202020204" pitchFamily="34" charset="0"/>
              </a:rPr>
              <a:t>OBJETIVOS Y METAS</a:t>
            </a:r>
          </a:p>
        </p:txBody>
      </p:sp>
      <p:sp>
        <p:nvSpPr>
          <p:cNvPr id="34819" name="Rectangle 3"/>
          <p:cNvSpPr>
            <a:spLocks noGrp="1" noChangeArrowheads="1"/>
          </p:cNvSpPr>
          <p:nvPr>
            <p:ph type="body" idx="1"/>
          </p:nvPr>
        </p:nvSpPr>
        <p:spPr>
          <a:xfrm>
            <a:off x="457200" y="1412776"/>
            <a:ext cx="8229600" cy="4896544"/>
          </a:xfrm>
        </p:spPr>
        <p:style>
          <a:lnRef idx="2">
            <a:schemeClr val="accent3"/>
          </a:lnRef>
          <a:fillRef idx="1">
            <a:schemeClr val="lt1"/>
          </a:fillRef>
          <a:effectRef idx="0">
            <a:schemeClr val="accent3"/>
          </a:effectRef>
          <a:fontRef idx="minor">
            <a:schemeClr val="dk1"/>
          </a:fontRef>
        </p:style>
        <p:txBody>
          <a:bodyPr>
            <a:normAutofit fontScale="92500" lnSpcReduction="10000"/>
          </a:bodyPr>
          <a:lstStyle/>
          <a:p>
            <a:pPr marL="0" indent="0" algn="just">
              <a:buNone/>
            </a:pPr>
            <a:r>
              <a:rPr lang="es-ES" altLang="es-ES" sz="2800" b="1" dirty="0">
                <a:solidFill>
                  <a:srgbClr val="7030A0"/>
                </a:solidFill>
                <a:latin typeface="Arial" panose="020B0604020202020204" pitchFamily="34" charset="0"/>
                <a:cs typeface="Arial" panose="020B0604020202020204" pitchFamily="34" charset="0"/>
              </a:rPr>
              <a:t>Objetivos</a:t>
            </a:r>
            <a:r>
              <a:rPr lang="es-ES" altLang="es-ES" sz="2800" b="1" dirty="0">
                <a:latin typeface="Arial" panose="020B0604020202020204" pitchFamily="34" charset="0"/>
                <a:cs typeface="Arial" panose="020B0604020202020204" pitchFamily="34" charset="0"/>
              </a:rPr>
              <a:t>: Son los fines a los que se dirigen las actividades organizacionales e </a:t>
            </a:r>
            <a:r>
              <a:rPr lang="es-ES" altLang="es-ES" sz="2800" b="1" dirty="0" smtClean="0">
                <a:latin typeface="Arial" panose="020B0604020202020204" pitchFamily="34" charset="0"/>
                <a:cs typeface="Arial" panose="020B0604020202020204" pitchFamily="34" charset="0"/>
              </a:rPr>
              <a:t>individuales para el logro de las tareas de desempeño.</a:t>
            </a:r>
          </a:p>
          <a:p>
            <a:pPr marL="0" indent="0" algn="just">
              <a:buNone/>
            </a:pPr>
            <a:endParaRPr lang="es-CR" altLang="es-ES" sz="2800" b="1" dirty="0" smtClean="0">
              <a:latin typeface="Arial" panose="020B0604020202020204" pitchFamily="34" charset="0"/>
              <a:cs typeface="Arial" panose="020B0604020202020204" pitchFamily="34" charset="0"/>
            </a:endParaRPr>
          </a:p>
          <a:p>
            <a:pPr marL="0" indent="0" algn="just">
              <a:buNone/>
            </a:pPr>
            <a:r>
              <a:rPr lang="es-CR" altLang="es-ES" sz="2800" b="1" dirty="0" smtClean="0">
                <a:latin typeface="Arial" panose="020B0604020202020204" pitchFamily="34" charset="0"/>
                <a:cs typeface="Arial" panose="020B0604020202020204" pitchFamily="34" charset="0"/>
              </a:rPr>
              <a:t>Es el compromiso de la organización para producir resultados específicos en un tiempo determinado.</a:t>
            </a:r>
          </a:p>
          <a:p>
            <a:pPr marL="0" indent="0" algn="just">
              <a:buNone/>
            </a:pPr>
            <a:endParaRPr lang="es-CR" altLang="es-ES" sz="2800" b="1" dirty="0">
              <a:latin typeface="Arial" panose="020B0604020202020204" pitchFamily="34" charset="0"/>
              <a:cs typeface="Arial" panose="020B0604020202020204" pitchFamily="34" charset="0"/>
            </a:endParaRPr>
          </a:p>
          <a:p>
            <a:pPr marL="0" indent="0" algn="just">
              <a:buNone/>
            </a:pPr>
            <a:r>
              <a:rPr lang="es-ES" sz="2800" b="1" dirty="0">
                <a:latin typeface="Arial" panose="020B0604020202020204" pitchFamily="34" charset="0"/>
                <a:cs typeface="Arial" panose="020B0604020202020204" pitchFamily="34" charset="0"/>
              </a:rPr>
              <a:t>El propósito de los objetivos es convertir y concretar los lineamientos generales planteados en la misión y la visión, en indicadores específicos.</a:t>
            </a:r>
          </a:p>
          <a:p>
            <a:pPr marL="0" indent="0" algn="just">
              <a:buNone/>
            </a:pPr>
            <a:endParaRPr lang="es-CR" altLang="es-ES" sz="2800" b="1" dirty="0" smtClean="0">
              <a:latin typeface="Arial" panose="020B0604020202020204" pitchFamily="34" charset="0"/>
              <a:cs typeface="Arial" panose="020B0604020202020204" pitchFamily="34" charset="0"/>
            </a:endParaRPr>
          </a:p>
          <a:p>
            <a:pPr marL="0" indent="0" algn="just">
              <a:buNone/>
            </a:pPr>
            <a:endParaRPr lang="es-CR" alt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20387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7" name="Rectángulo 6"/>
          <p:cNvSpPr/>
          <p:nvPr/>
        </p:nvSpPr>
        <p:spPr>
          <a:xfrm>
            <a:off x="2772433" y="116632"/>
            <a:ext cx="2361544" cy="523220"/>
          </a:xfrm>
          <a:prstGeom prst="rect">
            <a:avLst/>
          </a:prstGeom>
        </p:spPr>
        <p:txBody>
          <a:bodyPr wrap="none">
            <a:spAutoFit/>
          </a:bodyPr>
          <a:lstStyle/>
          <a:p>
            <a:r>
              <a:rPr lang="es-ES" sz="2800" b="1" dirty="0">
                <a:latin typeface="Arial" panose="020B0604020202020204" pitchFamily="34" charset="0"/>
                <a:ea typeface="Times New Roman" panose="02020603050405020304" pitchFamily="18" charset="0"/>
              </a:rPr>
              <a:t>Introducción</a:t>
            </a:r>
            <a:endParaRPr lang="es-ES" sz="2800" dirty="0"/>
          </a:p>
        </p:txBody>
      </p:sp>
      <p:sp>
        <p:nvSpPr>
          <p:cNvPr id="3" name="Rectangle 23"/>
          <p:cNvSpPr>
            <a:spLocks noChangeArrowheads="1"/>
          </p:cNvSpPr>
          <p:nvPr/>
        </p:nvSpPr>
        <p:spPr bwMode="auto">
          <a:xfrm>
            <a:off x="2200345" y="2996952"/>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dirty="0"/>
          </a:p>
        </p:txBody>
      </p:sp>
      <p:sp>
        <p:nvSpPr>
          <p:cNvPr id="29" name="Rectangle 55"/>
          <p:cNvSpPr>
            <a:spLocks noChangeArrowheads="1"/>
          </p:cNvSpPr>
          <p:nvPr/>
        </p:nvSpPr>
        <p:spPr bwMode="auto">
          <a:xfrm>
            <a:off x="1835696" y="2996952"/>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dirty="0"/>
          </a:p>
        </p:txBody>
      </p:sp>
      <p:sp>
        <p:nvSpPr>
          <p:cNvPr id="52" name="Rectángulo 51"/>
          <p:cNvSpPr/>
          <p:nvPr/>
        </p:nvSpPr>
        <p:spPr>
          <a:xfrm>
            <a:off x="288698" y="620688"/>
            <a:ext cx="8531774" cy="1446550"/>
          </a:xfrm>
          <a:prstGeom prst="rect">
            <a:avLst/>
          </a:prstGeom>
        </p:spPr>
        <p:txBody>
          <a:bodyPr wrap="square">
            <a:spAutoFit/>
          </a:bodyPr>
          <a:lstStyle/>
          <a:p>
            <a:pPr algn="just"/>
            <a:r>
              <a:rPr lang="es-ES" sz="2200" b="1" dirty="0" smtClean="0">
                <a:latin typeface="Arial" panose="020B0604020202020204" pitchFamily="34" charset="0"/>
                <a:ea typeface="Times New Roman" panose="02020603050405020304" pitchFamily="18" charset="0"/>
              </a:rPr>
              <a:t>El siguiente esquema representa una síntesis de lo que se expone en los </a:t>
            </a:r>
            <a:r>
              <a:rPr lang="es-ES" sz="2200" b="1" dirty="0">
                <a:latin typeface="Arial" panose="020B0604020202020204" pitchFamily="34" charset="0"/>
                <a:ea typeface="Times New Roman" panose="02020603050405020304" pitchFamily="18" charset="0"/>
              </a:rPr>
              <a:t>capítulos 3 y 4 del texto Estrategia Organizacional. </a:t>
            </a:r>
            <a:r>
              <a:rPr lang="es-ES" sz="2200" b="1" dirty="0" smtClean="0">
                <a:latin typeface="Arial" panose="020B0604020202020204" pitchFamily="34" charset="0"/>
                <a:ea typeface="Times New Roman" panose="02020603050405020304" pitchFamily="18" charset="0"/>
              </a:rPr>
              <a:t>Esta lógica constituirá una guía a lo largo de todo el tema 3 de esta asignatura. </a:t>
            </a:r>
            <a:endParaRPr lang="es-ES" sz="2200" b="1" dirty="0">
              <a:latin typeface="Times New Roman" panose="02020603050405020304" pitchFamily="18" charset="0"/>
              <a:ea typeface="Times New Roman" panose="02020603050405020304" pitchFamily="18" charset="0"/>
            </a:endParaRPr>
          </a:p>
        </p:txBody>
      </p:sp>
      <p:sp>
        <p:nvSpPr>
          <p:cNvPr id="76" name="Rectangle 119"/>
          <p:cNvSpPr>
            <a:spLocks noChangeArrowheads="1"/>
          </p:cNvSpPr>
          <p:nvPr/>
        </p:nvSpPr>
        <p:spPr bwMode="auto">
          <a:xfrm>
            <a:off x="1768297" y="2855676"/>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dirty="0"/>
          </a:p>
        </p:txBody>
      </p:sp>
      <p:grpSp>
        <p:nvGrpSpPr>
          <p:cNvPr id="77" name="Group 97"/>
          <p:cNvGrpSpPr>
            <a:grpSpLocks noChangeAspect="1"/>
          </p:cNvGrpSpPr>
          <p:nvPr/>
        </p:nvGrpSpPr>
        <p:grpSpPr bwMode="auto">
          <a:xfrm>
            <a:off x="1339777" y="2049235"/>
            <a:ext cx="6400575" cy="4475635"/>
            <a:chOff x="1800" y="2928"/>
            <a:chExt cx="9468" cy="5640"/>
          </a:xfrm>
        </p:grpSpPr>
        <p:sp>
          <p:nvSpPr>
            <p:cNvPr id="78" name="AutoShape 118"/>
            <p:cNvSpPr>
              <a:spLocks noChangeAspect="1" noChangeArrowheads="1" noTextEdit="1"/>
            </p:cNvSpPr>
            <p:nvPr/>
          </p:nvSpPr>
          <p:spPr bwMode="auto">
            <a:xfrm>
              <a:off x="1800" y="2928"/>
              <a:ext cx="9468" cy="5640"/>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79" name="Line 117"/>
            <p:cNvSpPr>
              <a:spLocks noChangeShapeType="1"/>
            </p:cNvSpPr>
            <p:nvPr/>
          </p:nvSpPr>
          <p:spPr bwMode="auto">
            <a:xfrm>
              <a:off x="5760" y="3468"/>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80" name="Text Box 116"/>
            <p:cNvSpPr txBox="1">
              <a:spLocks noChangeArrowheads="1"/>
            </p:cNvSpPr>
            <p:nvPr/>
          </p:nvSpPr>
          <p:spPr bwMode="auto">
            <a:xfrm>
              <a:off x="5040" y="3648"/>
              <a:ext cx="1440" cy="540"/>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Visión</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81" name="Text Box 115"/>
            <p:cNvSpPr txBox="1">
              <a:spLocks noChangeArrowheads="1"/>
            </p:cNvSpPr>
            <p:nvPr/>
          </p:nvSpPr>
          <p:spPr bwMode="auto">
            <a:xfrm>
              <a:off x="4500" y="4368"/>
              <a:ext cx="2880" cy="540"/>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Análisis Estratégico</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82" name="Line 114"/>
            <p:cNvSpPr>
              <a:spLocks noChangeShapeType="1"/>
            </p:cNvSpPr>
            <p:nvPr/>
          </p:nvSpPr>
          <p:spPr bwMode="auto">
            <a:xfrm>
              <a:off x="5760" y="4188"/>
              <a:ext cx="1" cy="179"/>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83" name="Text Box 113"/>
            <p:cNvSpPr txBox="1">
              <a:spLocks noChangeArrowheads="1"/>
            </p:cNvSpPr>
            <p:nvPr/>
          </p:nvSpPr>
          <p:spPr bwMode="auto">
            <a:xfrm>
              <a:off x="3060" y="5087"/>
              <a:ext cx="1440" cy="541"/>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Externo</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84" name="Text Box 112"/>
            <p:cNvSpPr txBox="1">
              <a:spLocks noChangeArrowheads="1"/>
            </p:cNvSpPr>
            <p:nvPr/>
          </p:nvSpPr>
          <p:spPr bwMode="auto">
            <a:xfrm>
              <a:off x="7380" y="5087"/>
              <a:ext cx="1440" cy="493"/>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Interno</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85" name="Text Box 111"/>
            <p:cNvSpPr txBox="1">
              <a:spLocks noChangeArrowheads="1"/>
            </p:cNvSpPr>
            <p:nvPr/>
          </p:nvSpPr>
          <p:spPr bwMode="auto">
            <a:xfrm>
              <a:off x="4860" y="5628"/>
              <a:ext cx="1800" cy="721"/>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Cartera de Negocios</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86" name="Line 110"/>
            <p:cNvSpPr>
              <a:spLocks noChangeShapeType="1"/>
            </p:cNvSpPr>
            <p:nvPr/>
          </p:nvSpPr>
          <p:spPr bwMode="auto">
            <a:xfrm flipH="1">
              <a:off x="4320" y="4908"/>
              <a:ext cx="180" cy="179"/>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87" name="Line 109"/>
            <p:cNvSpPr>
              <a:spLocks noChangeShapeType="1"/>
            </p:cNvSpPr>
            <p:nvPr/>
          </p:nvSpPr>
          <p:spPr bwMode="auto">
            <a:xfrm>
              <a:off x="7380" y="4728"/>
              <a:ext cx="360" cy="359"/>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88" name="Line 108"/>
            <p:cNvSpPr>
              <a:spLocks noChangeShapeType="1"/>
            </p:cNvSpPr>
            <p:nvPr/>
          </p:nvSpPr>
          <p:spPr bwMode="auto">
            <a:xfrm>
              <a:off x="5760" y="4908"/>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89" name="Line 107"/>
            <p:cNvSpPr>
              <a:spLocks noChangeShapeType="1"/>
            </p:cNvSpPr>
            <p:nvPr/>
          </p:nvSpPr>
          <p:spPr bwMode="auto">
            <a:xfrm>
              <a:off x="5760" y="6348"/>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0" name="Text Box 106"/>
            <p:cNvSpPr txBox="1">
              <a:spLocks noChangeArrowheads="1"/>
            </p:cNvSpPr>
            <p:nvPr/>
          </p:nvSpPr>
          <p:spPr bwMode="auto">
            <a:xfrm>
              <a:off x="4860" y="6576"/>
              <a:ext cx="1980" cy="852"/>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Decisiones Estratégicas</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91" name="Line 105"/>
            <p:cNvSpPr>
              <a:spLocks noChangeShapeType="1"/>
            </p:cNvSpPr>
            <p:nvPr/>
          </p:nvSpPr>
          <p:spPr bwMode="auto">
            <a:xfrm>
              <a:off x="3420" y="7608"/>
              <a:ext cx="6120" cy="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2" name="Line 104"/>
            <p:cNvSpPr>
              <a:spLocks noChangeShapeType="1"/>
            </p:cNvSpPr>
            <p:nvPr/>
          </p:nvSpPr>
          <p:spPr bwMode="auto">
            <a:xfrm>
              <a:off x="5760" y="7428"/>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3" name="Line 103"/>
            <p:cNvSpPr>
              <a:spLocks noChangeShapeType="1"/>
            </p:cNvSpPr>
            <p:nvPr/>
          </p:nvSpPr>
          <p:spPr bwMode="auto">
            <a:xfrm>
              <a:off x="3420" y="7608"/>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4" name="Line 102"/>
            <p:cNvSpPr>
              <a:spLocks noChangeShapeType="1"/>
            </p:cNvSpPr>
            <p:nvPr/>
          </p:nvSpPr>
          <p:spPr bwMode="auto">
            <a:xfrm>
              <a:off x="6480" y="7608"/>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5" name="Line 101"/>
            <p:cNvSpPr>
              <a:spLocks noChangeShapeType="1"/>
            </p:cNvSpPr>
            <p:nvPr/>
          </p:nvSpPr>
          <p:spPr bwMode="auto">
            <a:xfrm>
              <a:off x="9540" y="7608"/>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6" name="Text Box 100"/>
            <p:cNvSpPr txBox="1">
              <a:spLocks noChangeArrowheads="1"/>
            </p:cNvSpPr>
            <p:nvPr/>
          </p:nvSpPr>
          <p:spPr bwMode="auto">
            <a:xfrm>
              <a:off x="2520" y="7920"/>
              <a:ext cx="1980" cy="492"/>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Crecimiento</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97" name="Text Box 99"/>
            <p:cNvSpPr txBox="1">
              <a:spLocks noChangeArrowheads="1"/>
            </p:cNvSpPr>
            <p:nvPr/>
          </p:nvSpPr>
          <p:spPr bwMode="auto">
            <a:xfrm>
              <a:off x="5220" y="7920"/>
              <a:ext cx="2700" cy="492"/>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Internacionalización</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
          <p:nvSpPr>
            <p:cNvPr id="98" name="Text Box 98"/>
            <p:cNvSpPr txBox="1">
              <a:spLocks noChangeArrowheads="1"/>
            </p:cNvSpPr>
            <p:nvPr/>
          </p:nvSpPr>
          <p:spPr bwMode="auto">
            <a:xfrm>
              <a:off x="8460" y="7920"/>
              <a:ext cx="1800" cy="540"/>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Relaciones</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grpSp>
      <p:sp>
        <p:nvSpPr>
          <p:cNvPr id="122" name="Text Box 161"/>
          <p:cNvSpPr txBox="1">
            <a:spLocks noChangeArrowheads="1"/>
          </p:cNvSpPr>
          <p:nvPr/>
        </p:nvSpPr>
        <p:spPr bwMode="auto">
          <a:xfrm>
            <a:off x="3583434" y="2077616"/>
            <a:ext cx="844550" cy="343272"/>
          </a:xfrm>
          <a:prstGeom prst="rect">
            <a:avLst/>
          </a:prstGeom>
          <a:solidFill>
            <a:srgbClr val="FFFFFF"/>
          </a:solidFill>
          <a:ln w="9525">
            <a:solidFill>
              <a:srgbClr val="000000"/>
            </a:solidFill>
            <a:miter lim="800000"/>
            <a:headEnd/>
            <a:tailEnd/>
          </a:ln>
        </p:spPr>
        <p:txBody>
          <a:bodyPr vert="horz" wrap="square" lIns="84125" tIns="42062" rIns="84125" bIns="42062"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pPr>
            <a:r>
              <a:rPr kumimoji="0" lang="es-ES" altLang="es-ES" sz="1100" b="1" i="0" u="none" strike="noStrike" cap="none" normalizeH="0" baseline="0" dirty="0" smtClean="0">
                <a:ln>
                  <a:noFill/>
                </a:ln>
                <a:solidFill>
                  <a:schemeClr val="tx1"/>
                </a:solidFill>
                <a:effectLst/>
                <a:latin typeface="Arial" panose="020B0604020202020204" pitchFamily="34" charset="0"/>
              </a:rPr>
              <a:t>Misión</a:t>
            </a:r>
            <a:endParaRPr kumimoji="0" lang="es-ES" altLang="es-E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6790693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850900"/>
          </a:xfrm>
          <a:gradFill rotWithShape="1">
            <a:gsLst>
              <a:gs pos="0">
                <a:srgbClr val="C3F6FD">
                  <a:gamma/>
                  <a:shade val="46275"/>
                  <a:invGamma/>
                </a:srgbClr>
              </a:gs>
              <a:gs pos="50000">
                <a:srgbClr val="C3F6FD"/>
              </a:gs>
              <a:gs pos="100000">
                <a:srgbClr val="C3F6FD">
                  <a:gamma/>
                  <a:shade val="46275"/>
                  <a:invGamma/>
                </a:srgbClr>
              </a:gs>
            </a:gsLst>
            <a:lin ang="5400000" scaled="1"/>
          </a:gradFill>
          <a:ln w="28575">
            <a:solidFill>
              <a:schemeClr val="tx1"/>
            </a:solidFill>
            <a:miter lim="800000"/>
            <a:headEnd/>
            <a:tailEnd/>
          </a:ln>
        </p:spPr>
        <p:txBody>
          <a:bodyPr>
            <a:normAutofit/>
          </a:bodyPr>
          <a:lstStyle/>
          <a:p>
            <a:r>
              <a:rPr lang="es-ES" altLang="es-ES" sz="4000" b="1" dirty="0">
                <a:solidFill>
                  <a:srgbClr val="FC2A1A"/>
                </a:solidFill>
                <a:latin typeface="Comic Sans MS" panose="030F0702030302020204" pitchFamily="66" charset="0"/>
              </a:rPr>
              <a:t>Objetivos Estratégicos</a:t>
            </a:r>
          </a:p>
        </p:txBody>
      </p:sp>
      <p:sp>
        <p:nvSpPr>
          <p:cNvPr id="13315" name="Rectangle 3"/>
          <p:cNvSpPr>
            <a:spLocks noGrp="1" noChangeArrowheads="1"/>
          </p:cNvSpPr>
          <p:nvPr>
            <p:ph type="body" idx="1"/>
          </p:nvPr>
        </p:nvSpPr>
        <p:spPr>
          <a:xfrm>
            <a:off x="468313" y="1341438"/>
            <a:ext cx="8229600" cy="3773487"/>
          </a:xfrm>
          <a:gradFill rotWithShape="1">
            <a:gsLst>
              <a:gs pos="0">
                <a:srgbClr val="FDFED0"/>
              </a:gs>
              <a:gs pos="100000">
                <a:schemeClr val="bg1"/>
              </a:gs>
            </a:gsLst>
            <a:lin ang="5400000" scaled="1"/>
          </a:gradFill>
          <a:ln>
            <a:solidFill>
              <a:schemeClr val="tx1"/>
            </a:solidFill>
            <a:miter lim="800000"/>
            <a:headEnd/>
            <a:tailEnd/>
          </a:ln>
        </p:spPr>
        <p:txBody>
          <a:bodyPr>
            <a:normAutofit fontScale="92500"/>
          </a:bodyPr>
          <a:lstStyle/>
          <a:p>
            <a:pPr algn="just"/>
            <a:r>
              <a:rPr lang="es-ES" altLang="es-ES" sz="2800" b="1" dirty="0">
                <a:latin typeface="Arial" panose="020B0604020202020204" pitchFamily="34" charset="0"/>
                <a:cs typeface="Arial" panose="020B0604020202020204" pitchFamily="34" charset="0"/>
              </a:rPr>
              <a:t>Son declaraciones cualitativas o cuantitativas de las aspiraciones de un individuo o grupo de individuos dentro de una organización</a:t>
            </a:r>
          </a:p>
          <a:p>
            <a:pPr algn="just"/>
            <a:r>
              <a:rPr lang="es-ES" altLang="es-ES" sz="2800" b="1" dirty="0">
                <a:latin typeface="Arial" panose="020B0604020202020204" pitchFamily="34" charset="0"/>
                <a:cs typeface="Arial" panose="020B0604020202020204" pitchFamily="34" charset="0"/>
              </a:rPr>
              <a:t>Es un estado futuro deseado de una organización o de uno de sus elementos</a:t>
            </a:r>
          </a:p>
          <a:p>
            <a:pPr algn="just"/>
            <a:r>
              <a:rPr lang="es-ES" altLang="es-ES" sz="2800" b="1" dirty="0">
                <a:latin typeface="Arial" panose="020B0604020202020204" pitchFamily="34" charset="0"/>
                <a:cs typeface="Arial" panose="020B0604020202020204" pitchFamily="34" charset="0"/>
              </a:rPr>
              <a:t>Son las metas que se persiguen, que prescriben un ámbito definido y sugieren la dirección a los esfuerzos de planeación de una organización</a:t>
            </a:r>
          </a:p>
        </p:txBody>
      </p:sp>
      <p:sp>
        <p:nvSpPr>
          <p:cNvPr id="13316" name="Text Box 4"/>
          <p:cNvSpPr txBox="1">
            <a:spLocks noChangeArrowheads="1"/>
          </p:cNvSpPr>
          <p:nvPr/>
        </p:nvSpPr>
        <p:spPr bwMode="auto">
          <a:xfrm>
            <a:off x="684213" y="5589588"/>
            <a:ext cx="7869237" cy="978729"/>
          </a:xfrm>
          <a:prstGeom prst="rect">
            <a:avLst/>
          </a:prstGeom>
          <a:solidFill>
            <a:srgbClr val="C3F6FD"/>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just">
              <a:lnSpc>
                <a:spcPct val="80000"/>
              </a:lnSpc>
              <a:spcBef>
                <a:spcPct val="20000"/>
              </a:spcBef>
            </a:pPr>
            <a:r>
              <a:rPr lang="es-ES" altLang="es-ES" sz="2400" b="1" dirty="0">
                <a:latin typeface="Arial" panose="020B0604020202020204" pitchFamily="34" charset="0"/>
                <a:cs typeface="Arial" panose="020B0604020202020204" pitchFamily="34" charset="0"/>
              </a:rPr>
              <a:t>A pesar de que un objetivo debe lograrse en el futuro se determina un lapso específico para su </a:t>
            </a:r>
            <a:r>
              <a:rPr lang="es-ES" altLang="es-ES" sz="2400" b="1" dirty="0" smtClean="0">
                <a:latin typeface="Arial" panose="020B0604020202020204" pitchFamily="34" charset="0"/>
                <a:cs typeface="Arial" panose="020B0604020202020204" pitchFamily="34" charset="0"/>
              </a:rPr>
              <a:t>realización.</a:t>
            </a:r>
            <a:endParaRPr lang="es-ES" alt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6214219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9"/>
            <a:ext cx="8229600" cy="562074"/>
          </a:xfrm>
          <a:gradFill rotWithShape="1">
            <a:gsLst>
              <a:gs pos="0">
                <a:srgbClr val="C3F6FD">
                  <a:gamma/>
                  <a:shade val="46275"/>
                  <a:invGamma/>
                </a:srgbClr>
              </a:gs>
              <a:gs pos="50000">
                <a:srgbClr val="C3F6FD"/>
              </a:gs>
              <a:gs pos="100000">
                <a:srgbClr val="C3F6FD">
                  <a:gamma/>
                  <a:shade val="46275"/>
                  <a:invGamma/>
                </a:srgbClr>
              </a:gs>
            </a:gsLst>
            <a:lin ang="5400000" scaled="1"/>
          </a:gradFill>
          <a:ln w="28575">
            <a:solidFill>
              <a:schemeClr val="tx1"/>
            </a:solidFill>
            <a:miter lim="800000"/>
            <a:headEnd/>
            <a:tailEnd/>
          </a:ln>
        </p:spPr>
        <p:txBody>
          <a:bodyPr>
            <a:noAutofit/>
          </a:bodyPr>
          <a:lstStyle/>
          <a:p>
            <a:r>
              <a:rPr lang="es-ES" altLang="es-ES" sz="3200" b="1" dirty="0" smtClean="0">
                <a:latin typeface="Arial" panose="020B0604020202020204" pitchFamily="34" charset="0"/>
                <a:cs typeface="Arial" panose="020B0604020202020204" pitchFamily="34" charset="0"/>
              </a:rPr>
              <a:t>Ejemplo de objetivos estratégicos:</a:t>
            </a:r>
            <a:endParaRPr lang="es-ES" altLang="es-ES" sz="3200" b="1" dirty="0">
              <a:latin typeface="Arial" panose="020B0604020202020204" pitchFamily="34" charset="0"/>
              <a:cs typeface="Arial" panose="020B0604020202020204" pitchFamily="34" charset="0"/>
            </a:endParaRPr>
          </a:p>
        </p:txBody>
      </p:sp>
      <p:sp>
        <p:nvSpPr>
          <p:cNvPr id="2" name="Marcador de contenido 1"/>
          <p:cNvSpPr>
            <a:spLocks noGrp="1"/>
          </p:cNvSpPr>
          <p:nvPr>
            <p:ph idx="1"/>
          </p:nvPr>
        </p:nvSpPr>
        <p:spPr>
          <a:xfrm>
            <a:off x="457200" y="1268760"/>
            <a:ext cx="8229600" cy="5400600"/>
          </a:xfrm>
        </p:spPr>
        <p:style>
          <a:lnRef idx="2">
            <a:schemeClr val="accent5"/>
          </a:lnRef>
          <a:fillRef idx="1">
            <a:schemeClr val="lt1"/>
          </a:fillRef>
          <a:effectRef idx="0">
            <a:schemeClr val="accent5"/>
          </a:effectRef>
          <a:fontRef idx="minor">
            <a:schemeClr val="dk1"/>
          </a:fontRef>
        </p:style>
        <p:txBody>
          <a:bodyPr>
            <a:noAutofit/>
          </a:bodyPr>
          <a:lstStyle/>
          <a:p>
            <a:pPr algn="just"/>
            <a:r>
              <a:rPr lang="es-ES" sz="2800" b="1" dirty="0" smtClean="0"/>
              <a:t>Una mayor participación en el mercado.</a:t>
            </a:r>
          </a:p>
          <a:p>
            <a:pPr algn="just"/>
            <a:r>
              <a:rPr lang="es-ES" sz="2800" b="1" dirty="0" smtClean="0"/>
              <a:t>Costos más bajos en relación con los competidores claves.</a:t>
            </a:r>
          </a:p>
          <a:p>
            <a:pPr algn="just"/>
            <a:r>
              <a:rPr lang="es-ES" sz="2800" b="1" dirty="0" smtClean="0"/>
              <a:t>Calidad del producto superior a la de los rivales.</a:t>
            </a:r>
          </a:p>
          <a:p>
            <a:pPr algn="just"/>
            <a:r>
              <a:rPr lang="es-ES" sz="2800" b="1" dirty="0" smtClean="0"/>
              <a:t>Servicio superior al cliente.</a:t>
            </a:r>
          </a:p>
          <a:p>
            <a:pPr algn="just"/>
            <a:r>
              <a:rPr lang="es-ES" sz="2800" b="1" dirty="0" smtClean="0"/>
              <a:t>Línea de productos más amplia o más atractiva que la de los rivales.</a:t>
            </a:r>
          </a:p>
          <a:p>
            <a:pPr algn="just"/>
            <a:r>
              <a:rPr lang="es-ES" sz="2800" b="1" dirty="0" smtClean="0"/>
              <a:t>Una reputación con los clientes más sólida  que la de los rivales.</a:t>
            </a:r>
          </a:p>
          <a:p>
            <a:pPr algn="just"/>
            <a:r>
              <a:rPr lang="es-ES" sz="2800" b="1" dirty="0" smtClean="0"/>
              <a:t>Reconocimiento como líder en la tecnología y la innovación del producto. </a:t>
            </a:r>
            <a:endParaRPr lang="es-ES" sz="2800" b="1" dirty="0"/>
          </a:p>
        </p:txBody>
      </p:sp>
    </p:spTree>
    <p:extLst>
      <p:ext uri="{BB962C8B-B14F-4D97-AF65-F5344CB8AC3E}">
        <p14:creationId xmlns:p14="http://schemas.microsoft.com/office/powerpoint/2010/main" xmlns="" val="33522870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95288" y="260648"/>
            <a:ext cx="8388350" cy="1196975"/>
          </a:xfrm>
          <a:solidFill>
            <a:schemeClr val="bg1">
              <a:lumMod val="95000"/>
            </a:schemeClr>
          </a:solidFill>
          <a:ln w="28575">
            <a:solidFill>
              <a:schemeClr val="tx1"/>
            </a:solidFill>
            <a:miter lim="800000"/>
            <a:headEnd/>
            <a:tailEnd/>
          </a:ln>
        </p:spPr>
        <p:txBody>
          <a:bodyPr/>
          <a:lstStyle/>
          <a:p>
            <a:r>
              <a:rPr lang="es-ES" altLang="es-ES" sz="3200" b="1" dirty="0">
                <a:solidFill>
                  <a:schemeClr val="tx1"/>
                </a:solidFill>
                <a:latin typeface="Arial" panose="020B0604020202020204" pitchFamily="34" charset="0"/>
                <a:cs typeface="Arial" panose="020B0604020202020204" pitchFamily="34" charset="0"/>
              </a:rPr>
              <a:t>Principios fundamentales para el proceso de determinación de los objetivos </a:t>
            </a:r>
          </a:p>
        </p:txBody>
      </p:sp>
      <p:sp>
        <p:nvSpPr>
          <p:cNvPr id="21507" name="Rectangle 3"/>
          <p:cNvSpPr>
            <a:spLocks noGrp="1" noChangeArrowheads="1"/>
          </p:cNvSpPr>
          <p:nvPr>
            <p:ph type="body" idx="1"/>
          </p:nvPr>
        </p:nvSpPr>
        <p:spPr>
          <a:xfrm>
            <a:off x="468313" y="1844824"/>
            <a:ext cx="8229600" cy="4607768"/>
          </a:xfrm>
          <a:gradFill rotWithShape="1">
            <a:gsLst>
              <a:gs pos="0">
                <a:schemeClr val="bg1"/>
              </a:gs>
              <a:gs pos="100000">
                <a:srgbClr val="D5F3F0"/>
              </a:gs>
            </a:gsLst>
            <a:lin ang="5400000" scaled="1"/>
          </a:gradFill>
          <a:ln w="28575">
            <a:solidFill>
              <a:schemeClr val="tx1"/>
            </a:solidFill>
            <a:miter lim="800000"/>
            <a:headEnd/>
            <a:tailEnd/>
          </a:ln>
        </p:spPr>
        <p:txBody>
          <a:bodyPr>
            <a:noAutofit/>
          </a:bodyPr>
          <a:lstStyle/>
          <a:p>
            <a:pPr algn="just">
              <a:lnSpc>
                <a:spcPct val="80000"/>
              </a:lnSpc>
            </a:pPr>
            <a:r>
              <a:rPr lang="es-ES" altLang="es-ES" sz="2600" b="1" dirty="0">
                <a:latin typeface="Arial" panose="020B0604020202020204" pitchFamily="34" charset="0"/>
                <a:cs typeface="Arial" panose="020B0604020202020204" pitchFamily="34" charset="0"/>
              </a:rPr>
              <a:t>De la precisión. </a:t>
            </a:r>
            <a:r>
              <a:rPr lang="es-ES" altLang="es-ES" sz="2600" dirty="0">
                <a:latin typeface="Arial" panose="020B0604020202020204" pitchFamily="34" charset="0"/>
                <a:cs typeface="Arial" panose="020B0604020202020204" pitchFamily="34" charset="0"/>
              </a:rPr>
              <a:t>Deben fijarse de forma tal que no queden expuestos, por su vaguedad, a ser entendidos de distinto modo por personas diversas.</a:t>
            </a:r>
          </a:p>
          <a:p>
            <a:pPr algn="just">
              <a:lnSpc>
                <a:spcPct val="80000"/>
              </a:lnSpc>
            </a:pPr>
            <a:endParaRPr lang="es-ES" altLang="es-ES" sz="2600" b="1" dirty="0">
              <a:latin typeface="Arial" panose="020B0604020202020204" pitchFamily="34" charset="0"/>
              <a:cs typeface="Arial" panose="020B0604020202020204" pitchFamily="34" charset="0"/>
            </a:endParaRPr>
          </a:p>
          <a:p>
            <a:pPr algn="just">
              <a:lnSpc>
                <a:spcPct val="80000"/>
              </a:lnSpc>
            </a:pPr>
            <a:r>
              <a:rPr lang="es-ES" altLang="es-ES" sz="2600" b="1" dirty="0">
                <a:latin typeface="Arial" panose="020B0604020202020204" pitchFamily="34" charset="0"/>
                <a:cs typeface="Arial" panose="020B0604020202020204" pitchFamily="34" charset="0"/>
              </a:rPr>
              <a:t>De la flexibilidad.</a:t>
            </a:r>
            <a:r>
              <a:rPr lang="es-ES" altLang="es-ES" sz="2600" dirty="0">
                <a:latin typeface="Arial" panose="020B0604020202020204" pitchFamily="34" charset="0"/>
                <a:cs typeface="Arial" panose="020B0604020202020204" pitchFamily="34" charset="0"/>
              </a:rPr>
              <a:t> Se refiere a la fijación de máximos y mínimos de manera que pueda ajustarse el objetivo dentro de los limites previstos.</a:t>
            </a:r>
          </a:p>
          <a:p>
            <a:pPr algn="just">
              <a:lnSpc>
                <a:spcPct val="80000"/>
              </a:lnSpc>
            </a:pPr>
            <a:endParaRPr lang="es-ES" altLang="es-ES" sz="2600" b="1" dirty="0">
              <a:latin typeface="Arial" panose="020B0604020202020204" pitchFamily="34" charset="0"/>
              <a:cs typeface="Arial" panose="020B0604020202020204" pitchFamily="34" charset="0"/>
            </a:endParaRPr>
          </a:p>
          <a:p>
            <a:pPr algn="just">
              <a:lnSpc>
                <a:spcPct val="80000"/>
              </a:lnSpc>
            </a:pPr>
            <a:r>
              <a:rPr lang="es-ES" altLang="es-ES" sz="2600" b="1" dirty="0">
                <a:latin typeface="Arial" panose="020B0604020202020204" pitchFamily="34" charset="0"/>
                <a:cs typeface="Arial" panose="020B0604020202020204" pitchFamily="34" charset="0"/>
              </a:rPr>
              <a:t>De la participación.</a:t>
            </a:r>
            <a:r>
              <a:rPr lang="es-ES" altLang="es-ES" sz="2600" dirty="0">
                <a:latin typeface="Arial" panose="020B0604020202020204" pitchFamily="34" charset="0"/>
                <a:cs typeface="Arial" panose="020B0604020202020204" pitchFamily="34" charset="0"/>
              </a:rPr>
              <a:t> Indica que en la fijación de los objetivos y en la determinación de los resultados </a:t>
            </a:r>
            <a:r>
              <a:rPr lang="es-ES" altLang="es-ES" sz="2600" u="sng" dirty="0">
                <a:latin typeface="Arial" panose="020B0604020202020204" pitchFamily="34" charset="0"/>
                <a:cs typeface="Arial" panose="020B0604020202020204" pitchFamily="34" charset="0"/>
              </a:rPr>
              <a:t>deben participar todos los comprometidos con ellos,</a:t>
            </a:r>
            <a:r>
              <a:rPr lang="es-ES" altLang="es-ES" sz="2600" dirty="0">
                <a:latin typeface="Arial" panose="020B0604020202020204" pitchFamily="34" charset="0"/>
                <a:cs typeface="Arial" panose="020B0604020202020204" pitchFamily="34" charset="0"/>
              </a:rPr>
              <a:t> de manera que se comparta la responsabilidad por alcanzarlos.</a:t>
            </a:r>
            <a:endParaRPr lang="es-ES" altLang="es-ES" sz="2600" b="1" dirty="0">
              <a:latin typeface="Arial" panose="020B0604020202020204" pitchFamily="34" charset="0"/>
              <a:cs typeface="Arial" panose="020B0604020202020204" pitchFamily="34" charset="0"/>
            </a:endParaRPr>
          </a:p>
        </p:txBody>
      </p:sp>
      <p:sp>
        <p:nvSpPr>
          <p:cNvPr id="21508"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p>
            <a:endParaRPr lang="es-ES" altLang="es-ES"/>
          </a:p>
        </p:txBody>
      </p:sp>
      <p:sp>
        <p:nvSpPr>
          <p:cNvPr id="2150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p>
            <a:endParaRPr lang="es-ES" altLang="es-ES"/>
          </a:p>
        </p:txBody>
      </p:sp>
    </p:spTree>
    <p:extLst>
      <p:ext uri="{BB962C8B-B14F-4D97-AF65-F5344CB8AC3E}">
        <p14:creationId xmlns:p14="http://schemas.microsoft.com/office/powerpoint/2010/main" xmlns="" val="25798364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288" y="188640"/>
            <a:ext cx="8388350" cy="1196975"/>
          </a:xfrm>
          <a:solidFill>
            <a:schemeClr val="bg1">
              <a:lumMod val="95000"/>
            </a:schemeClr>
          </a:solidFill>
          <a:ln w="28575">
            <a:solidFill>
              <a:schemeClr val="tx1"/>
            </a:solidFill>
            <a:miter lim="800000"/>
            <a:headEnd/>
            <a:tailEnd/>
          </a:ln>
        </p:spPr>
        <p:txBody>
          <a:bodyPr>
            <a:normAutofit/>
          </a:bodyPr>
          <a:lstStyle/>
          <a:p>
            <a:r>
              <a:rPr lang="es-ES" altLang="es-ES" sz="3200" b="1">
                <a:solidFill>
                  <a:schemeClr val="tx1"/>
                </a:solidFill>
                <a:latin typeface="Arial" panose="020B0604020202020204" pitchFamily="34" charset="0"/>
                <a:cs typeface="Arial" panose="020B0604020202020204" pitchFamily="34" charset="0"/>
              </a:rPr>
              <a:t>Principios fundamentales para el proceso de determinación de los objetivos </a:t>
            </a:r>
          </a:p>
        </p:txBody>
      </p:sp>
      <p:sp>
        <p:nvSpPr>
          <p:cNvPr id="22531" name="Rectangle 3"/>
          <p:cNvSpPr>
            <a:spLocks noGrp="1" noChangeArrowheads="1"/>
          </p:cNvSpPr>
          <p:nvPr>
            <p:ph type="body" idx="1"/>
          </p:nvPr>
        </p:nvSpPr>
        <p:spPr>
          <a:xfrm>
            <a:off x="468313" y="1628800"/>
            <a:ext cx="8229600" cy="5084762"/>
          </a:xfrm>
          <a:gradFill rotWithShape="1">
            <a:gsLst>
              <a:gs pos="0">
                <a:schemeClr val="bg1"/>
              </a:gs>
              <a:gs pos="100000">
                <a:srgbClr val="D5F3F0"/>
              </a:gs>
            </a:gsLst>
            <a:lin ang="5400000" scaled="1"/>
          </a:gradFill>
          <a:ln w="28575">
            <a:solidFill>
              <a:schemeClr val="tx1"/>
            </a:solidFill>
            <a:miter lim="800000"/>
            <a:headEnd/>
            <a:tailEnd/>
          </a:ln>
        </p:spPr>
        <p:txBody>
          <a:bodyPr>
            <a:noAutofit/>
          </a:bodyPr>
          <a:lstStyle/>
          <a:p>
            <a:pPr algn="just">
              <a:lnSpc>
                <a:spcPct val="80000"/>
              </a:lnSpc>
              <a:spcAft>
                <a:spcPct val="50000"/>
              </a:spcAft>
            </a:pPr>
            <a:r>
              <a:rPr lang="es-ES" altLang="es-ES" sz="2600" b="1" dirty="0">
                <a:latin typeface="Arial" panose="020B0604020202020204" pitchFamily="34" charset="0"/>
                <a:cs typeface="Arial" panose="020B0604020202020204" pitchFamily="34" charset="0"/>
              </a:rPr>
              <a:t>Del realismo.</a:t>
            </a:r>
            <a:r>
              <a:rPr lang="es-ES" altLang="es-ES" sz="2600" dirty="0">
                <a:latin typeface="Arial" panose="020B0604020202020204" pitchFamily="34" charset="0"/>
                <a:cs typeface="Arial" panose="020B0604020202020204" pitchFamily="34" charset="0"/>
              </a:rPr>
              <a:t> Los objetivos deben ser de tal naturaleza, que sean posibles de </a:t>
            </a:r>
            <a:r>
              <a:rPr lang="es-ES" altLang="es-ES" sz="2600" dirty="0" smtClean="0">
                <a:latin typeface="Arial" panose="020B0604020202020204" pitchFamily="34" charset="0"/>
                <a:cs typeface="Arial" panose="020B0604020202020204" pitchFamily="34" charset="0"/>
              </a:rPr>
              <a:t>alcanzar.</a:t>
            </a:r>
            <a:endParaRPr lang="es-ES" altLang="es-ES" sz="2600" b="1" dirty="0">
              <a:latin typeface="Arial" panose="020B0604020202020204" pitchFamily="34" charset="0"/>
              <a:cs typeface="Arial" panose="020B0604020202020204" pitchFamily="34" charset="0"/>
            </a:endParaRPr>
          </a:p>
          <a:p>
            <a:pPr algn="just">
              <a:lnSpc>
                <a:spcPct val="80000"/>
              </a:lnSpc>
              <a:spcAft>
                <a:spcPct val="50000"/>
              </a:spcAft>
            </a:pPr>
            <a:r>
              <a:rPr lang="es-ES" altLang="es-ES" sz="2600" b="1" dirty="0">
                <a:latin typeface="Arial" panose="020B0604020202020204" pitchFamily="34" charset="0"/>
                <a:cs typeface="Arial" panose="020B0604020202020204" pitchFamily="34" charset="0"/>
              </a:rPr>
              <a:t>De la objetividad.</a:t>
            </a:r>
            <a:r>
              <a:rPr lang="es-ES" altLang="es-ES" sz="2600" dirty="0">
                <a:latin typeface="Arial" panose="020B0604020202020204" pitchFamily="34" charset="0"/>
                <a:cs typeface="Arial" panose="020B0604020202020204" pitchFamily="34" charset="0"/>
              </a:rPr>
              <a:t> Necesidad de fijar los objetivos sobre bases cuidadosamente estudiadas con fundamento en la realidad y con apoyo en un análisis basado en</a:t>
            </a:r>
            <a:r>
              <a:rPr lang="es-ES" altLang="es-ES" sz="2600" u="sng" dirty="0">
                <a:latin typeface="Arial" panose="020B0604020202020204" pitchFamily="34" charset="0"/>
                <a:cs typeface="Arial" panose="020B0604020202020204" pitchFamily="34" charset="0"/>
              </a:rPr>
              <a:t> </a:t>
            </a:r>
            <a:r>
              <a:rPr lang="es-ES" altLang="es-ES" sz="2600" dirty="0">
                <a:latin typeface="Arial" panose="020B0604020202020204" pitchFamily="34" charset="0"/>
                <a:cs typeface="Arial" panose="020B0604020202020204" pitchFamily="34" charset="0"/>
              </a:rPr>
              <a:t>informaciones </a:t>
            </a:r>
            <a:r>
              <a:rPr lang="es-ES" altLang="es-ES" sz="2600" dirty="0" smtClean="0">
                <a:latin typeface="Arial" panose="020B0604020202020204" pitchFamily="34" charset="0"/>
                <a:cs typeface="Arial" panose="020B0604020202020204" pitchFamily="34" charset="0"/>
              </a:rPr>
              <a:t>confiables.</a:t>
            </a:r>
            <a:endParaRPr lang="es-ES" altLang="es-ES" sz="2600" b="1" dirty="0">
              <a:latin typeface="Arial" panose="020B0604020202020204" pitchFamily="34" charset="0"/>
              <a:cs typeface="Arial" panose="020B0604020202020204" pitchFamily="34" charset="0"/>
            </a:endParaRPr>
          </a:p>
          <a:p>
            <a:pPr algn="just">
              <a:lnSpc>
                <a:spcPct val="80000"/>
              </a:lnSpc>
              <a:spcAft>
                <a:spcPct val="50000"/>
              </a:spcAft>
            </a:pPr>
            <a:r>
              <a:rPr lang="es-ES" altLang="es-ES" sz="2600" b="1" dirty="0">
                <a:latin typeface="Arial" panose="020B0604020202020204" pitchFamily="34" charset="0"/>
                <a:cs typeface="Arial" panose="020B0604020202020204" pitchFamily="34" charset="0"/>
              </a:rPr>
              <a:t>De los valores.</a:t>
            </a:r>
            <a:r>
              <a:rPr lang="es-ES" altLang="es-ES" sz="2600" dirty="0">
                <a:latin typeface="Arial" panose="020B0604020202020204" pitchFamily="34" charset="0"/>
                <a:cs typeface="Arial" panose="020B0604020202020204" pitchFamily="34" charset="0"/>
              </a:rPr>
              <a:t> Necesidad de fijar los objetivos teniendo en cuenta sobre todo los valores éticos, morales y revolucionarios compartidos por todos los </a:t>
            </a:r>
            <a:r>
              <a:rPr lang="es-ES" altLang="es-ES" sz="2600" dirty="0" smtClean="0">
                <a:latin typeface="Arial" panose="020B0604020202020204" pitchFamily="34" charset="0"/>
                <a:cs typeface="Arial" panose="020B0604020202020204" pitchFamily="34" charset="0"/>
              </a:rPr>
              <a:t>trabajadores.</a:t>
            </a:r>
            <a:endParaRPr lang="es-ES" altLang="es-ES" sz="2600" dirty="0">
              <a:latin typeface="Arial" panose="020B0604020202020204" pitchFamily="34" charset="0"/>
              <a:cs typeface="Arial" panose="020B0604020202020204" pitchFamily="34" charset="0"/>
            </a:endParaRPr>
          </a:p>
          <a:p>
            <a:pPr algn="just">
              <a:lnSpc>
                <a:spcPct val="80000"/>
              </a:lnSpc>
              <a:spcAft>
                <a:spcPct val="50000"/>
              </a:spcAft>
            </a:pPr>
            <a:r>
              <a:rPr lang="es-ES" altLang="es-ES" sz="2600" b="1" dirty="0">
                <a:latin typeface="Arial" panose="020B0604020202020204" pitchFamily="34" charset="0"/>
                <a:cs typeface="Arial" panose="020B0604020202020204" pitchFamily="34" charset="0"/>
              </a:rPr>
              <a:t>De la restricción por las políticas. </a:t>
            </a:r>
            <a:r>
              <a:rPr lang="es-ES" altLang="es-ES" sz="2600" dirty="0">
                <a:latin typeface="Arial" panose="020B0604020202020204" pitchFamily="34" charset="0"/>
                <a:cs typeface="Arial" panose="020B0604020202020204" pitchFamily="34" charset="0"/>
              </a:rPr>
              <a:t>Necesidad de definir el objetivo en el marco de las políticas </a:t>
            </a:r>
            <a:r>
              <a:rPr lang="es-ES" altLang="es-ES" sz="2600" dirty="0" smtClean="0">
                <a:latin typeface="Arial" panose="020B0604020202020204" pitchFamily="34" charset="0"/>
                <a:cs typeface="Arial" panose="020B0604020202020204" pitchFamily="34" charset="0"/>
              </a:rPr>
              <a:t>establecidas.</a:t>
            </a:r>
            <a:endParaRPr lang="es-ES" altLang="es-ES" sz="2600" b="1" dirty="0">
              <a:latin typeface="Arial" panose="020B0604020202020204" pitchFamily="34" charset="0"/>
              <a:cs typeface="Arial" panose="020B0604020202020204" pitchFamily="34" charset="0"/>
            </a:endParaRPr>
          </a:p>
        </p:txBody>
      </p:sp>
      <p:sp>
        <p:nvSpPr>
          <p:cNvPr id="22532"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p>
            <a:endParaRPr lang="es-ES" altLang="es-ES"/>
          </a:p>
        </p:txBody>
      </p:sp>
      <p:sp>
        <p:nvSpPr>
          <p:cNvPr id="22533"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p>
            <a:endParaRPr lang="es-ES" altLang="es-ES"/>
          </a:p>
        </p:txBody>
      </p:sp>
    </p:spTree>
    <p:extLst>
      <p:ext uri="{BB962C8B-B14F-4D97-AF65-F5344CB8AC3E}">
        <p14:creationId xmlns:p14="http://schemas.microsoft.com/office/powerpoint/2010/main" xmlns="" val="2465455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ortar y redondear rectángulo de esquina sencilla 3"/>
          <p:cNvSpPr/>
          <p:nvPr/>
        </p:nvSpPr>
        <p:spPr>
          <a:xfrm>
            <a:off x="457200" y="980728"/>
            <a:ext cx="8229600" cy="5616624"/>
          </a:xfrm>
          <a:prstGeom prst="snipRoundRect">
            <a:avLst>
              <a:gd name="adj1" fmla="val 7550"/>
              <a:gd name="adj2" fmla="val 16667"/>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338" name="Rectangle 2"/>
          <p:cNvSpPr>
            <a:spLocks noGrp="1" noChangeArrowheads="1"/>
          </p:cNvSpPr>
          <p:nvPr>
            <p:ph type="title"/>
          </p:nvPr>
        </p:nvSpPr>
        <p:spPr>
          <a:xfrm>
            <a:off x="457200" y="274639"/>
            <a:ext cx="8229600" cy="562074"/>
          </a:xfrm>
          <a:gradFill rotWithShape="1">
            <a:gsLst>
              <a:gs pos="0">
                <a:srgbClr val="C3F6FD">
                  <a:gamma/>
                  <a:shade val="46275"/>
                  <a:invGamma/>
                </a:srgbClr>
              </a:gs>
              <a:gs pos="50000">
                <a:srgbClr val="C3F6FD"/>
              </a:gs>
              <a:gs pos="100000">
                <a:srgbClr val="C3F6FD">
                  <a:gamma/>
                  <a:shade val="46275"/>
                  <a:invGamma/>
                </a:srgbClr>
              </a:gs>
            </a:gsLst>
            <a:lin ang="5400000" scaled="1"/>
          </a:gradFill>
          <a:ln w="28575">
            <a:solidFill>
              <a:schemeClr val="tx1"/>
            </a:solidFill>
            <a:miter lim="800000"/>
            <a:headEnd/>
            <a:tailEnd/>
          </a:ln>
        </p:spPr>
        <p:txBody>
          <a:bodyPr>
            <a:noAutofit/>
          </a:bodyPr>
          <a:lstStyle/>
          <a:p>
            <a:r>
              <a:rPr lang="es-ES" altLang="es-ES" sz="3200" b="1" dirty="0">
                <a:latin typeface="Arial" panose="020B0604020202020204" pitchFamily="34" charset="0"/>
                <a:cs typeface="Arial" panose="020B0604020202020204" pitchFamily="34" charset="0"/>
              </a:rPr>
              <a:t>Los objetivos deben ser:</a:t>
            </a:r>
          </a:p>
        </p:txBody>
      </p:sp>
      <p:sp>
        <p:nvSpPr>
          <p:cNvPr id="2" name="Marcador de contenido 1"/>
          <p:cNvSpPr>
            <a:spLocks noGrp="1"/>
          </p:cNvSpPr>
          <p:nvPr>
            <p:ph idx="1"/>
          </p:nvPr>
        </p:nvSpPr>
        <p:spPr>
          <a:xfrm>
            <a:off x="457200" y="1052736"/>
            <a:ext cx="8435280" cy="5733256"/>
          </a:xfrm>
        </p:spPr>
        <p:txBody>
          <a:bodyPr>
            <a:noAutofit/>
          </a:bodyPr>
          <a:lstStyle/>
          <a:p>
            <a:pPr marL="0" indent="0">
              <a:buNone/>
            </a:pPr>
            <a:r>
              <a:rPr lang="es-ES" sz="2800" b="1" dirty="0" smtClean="0">
                <a:latin typeface="Arial" panose="020B0604020202020204" pitchFamily="34" charset="0"/>
                <a:cs typeface="Arial" panose="020B0604020202020204" pitchFamily="34" charset="0"/>
              </a:rPr>
              <a:t>1</a:t>
            </a:r>
            <a:r>
              <a:rPr lang="es-ES" sz="2800" b="1" dirty="0">
                <a:latin typeface="Arial" panose="020B0604020202020204" pitchFamily="34" charset="0"/>
                <a:cs typeface="Arial" panose="020B0604020202020204" pitchFamily="34" charset="0"/>
              </a:rPr>
              <a:t>. Específico, claros y </a:t>
            </a:r>
            <a:r>
              <a:rPr lang="es-ES" sz="2800" b="1" dirty="0" smtClean="0">
                <a:latin typeface="Arial" panose="020B0604020202020204" pitchFamily="34" charset="0"/>
                <a:cs typeface="Arial" panose="020B0604020202020204" pitchFamily="34" charset="0"/>
              </a:rPr>
              <a:t>medibles.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2. </a:t>
            </a:r>
            <a:r>
              <a:rPr lang="es-ES" sz="2800" b="1" dirty="0" smtClean="0">
                <a:latin typeface="Arial" panose="020B0604020202020204" pitchFamily="34" charset="0"/>
                <a:cs typeface="Arial" panose="020B0604020202020204" pitchFamily="34" charset="0"/>
              </a:rPr>
              <a:t>Retadores.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3. </a:t>
            </a:r>
            <a:r>
              <a:rPr lang="es-ES" sz="2800" b="1" dirty="0" smtClean="0">
                <a:latin typeface="Arial" panose="020B0604020202020204" pitchFamily="34" charset="0"/>
                <a:cs typeface="Arial" panose="020B0604020202020204" pitchFamily="34" charset="0"/>
              </a:rPr>
              <a:t>Participativos.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4. Permitan la </a:t>
            </a:r>
            <a:r>
              <a:rPr lang="es-ES" sz="2800" b="1" dirty="0" smtClean="0">
                <a:latin typeface="Arial" panose="020B0604020202020204" pitchFamily="34" charset="0"/>
                <a:cs typeface="Arial" panose="020B0604020202020204" pitchFamily="34" charset="0"/>
              </a:rPr>
              <a:t>retroalimentación.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5. Orientados a los </a:t>
            </a:r>
            <a:r>
              <a:rPr lang="es-ES" sz="2800" b="1" dirty="0" smtClean="0">
                <a:latin typeface="Arial" panose="020B0604020202020204" pitchFamily="34" charset="0"/>
                <a:cs typeface="Arial" panose="020B0604020202020204" pitchFamily="34" charset="0"/>
              </a:rPr>
              <a:t>resultados.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6. Poca cantidad de </a:t>
            </a:r>
            <a:r>
              <a:rPr lang="es-ES" sz="2800" b="1" dirty="0" smtClean="0">
                <a:latin typeface="Arial" panose="020B0604020202020204" pitchFamily="34" charset="0"/>
                <a:cs typeface="Arial" panose="020B0604020202020204" pitchFamily="34" charset="0"/>
              </a:rPr>
              <a:t>objetivos.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7. </a:t>
            </a:r>
            <a:r>
              <a:rPr lang="es-ES" sz="2800" b="1" dirty="0" smtClean="0">
                <a:latin typeface="Arial" panose="020B0604020202020204" pitchFamily="34" charset="0"/>
                <a:cs typeface="Arial" panose="020B0604020202020204" pitchFamily="34" charset="0"/>
              </a:rPr>
              <a:t>Priorizados. </a:t>
            </a:r>
            <a:endParaRPr lang="es-ES" sz="2800" b="1" dirty="0">
              <a:latin typeface="Arial" panose="020B0604020202020204" pitchFamily="34" charset="0"/>
              <a:cs typeface="Arial" panose="020B0604020202020204" pitchFamily="34" charset="0"/>
            </a:endParaRPr>
          </a:p>
          <a:p>
            <a:pPr marL="0" indent="0">
              <a:buNone/>
            </a:pPr>
            <a:r>
              <a:rPr lang="es-ES" sz="2800" b="1" dirty="0">
                <a:latin typeface="Arial" panose="020B0604020202020204" pitchFamily="34" charset="0"/>
                <a:cs typeface="Arial" panose="020B0604020202020204" pitchFamily="34" charset="0"/>
              </a:rPr>
              <a:t>8. </a:t>
            </a:r>
            <a:r>
              <a:rPr lang="es-ES" altLang="es-ES" sz="2800" b="1" dirty="0">
                <a:latin typeface="Arial" panose="020B0604020202020204" pitchFamily="34" charset="0"/>
                <a:cs typeface="Arial" panose="020B0604020202020204" pitchFamily="34" charset="0"/>
              </a:rPr>
              <a:t>Evaluables: cuantitativa y/o </a:t>
            </a:r>
            <a:r>
              <a:rPr lang="es-ES" altLang="es-ES" sz="2800" b="1" dirty="0" smtClean="0">
                <a:latin typeface="Arial" panose="020B0604020202020204" pitchFamily="34" charset="0"/>
                <a:cs typeface="Arial" panose="020B0604020202020204" pitchFamily="34" charset="0"/>
              </a:rPr>
              <a:t>cualitativamente.</a:t>
            </a:r>
            <a:endParaRPr lang="es-ES" altLang="es-ES" sz="2800" b="1" dirty="0">
              <a:latin typeface="Arial" panose="020B0604020202020204" pitchFamily="34" charset="0"/>
              <a:cs typeface="Arial" panose="020B0604020202020204" pitchFamily="34" charset="0"/>
            </a:endParaRPr>
          </a:p>
          <a:p>
            <a:pPr marL="0" indent="0">
              <a:buNone/>
            </a:pPr>
            <a:r>
              <a:rPr lang="es-ES" sz="2800" b="1" dirty="0" smtClean="0">
                <a:latin typeface="Arial" panose="020B0604020202020204" pitchFamily="34" charset="0"/>
                <a:cs typeface="Arial" panose="020B0604020202020204" pitchFamily="34" charset="0"/>
              </a:rPr>
              <a:t>9</a:t>
            </a:r>
            <a:r>
              <a:rPr lang="es-ES" sz="2800" b="1" dirty="0">
                <a:latin typeface="Arial" panose="020B0604020202020204" pitchFamily="34" charset="0"/>
                <a:cs typeface="Arial" panose="020B0604020202020204" pitchFamily="34" charset="0"/>
              </a:rPr>
              <a:t>. </a:t>
            </a:r>
            <a:r>
              <a:rPr lang="es-ES" altLang="es-ES" sz="2800" b="1" dirty="0">
                <a:latin typeface="Arial" panose="020B0604020202020204" pitchFamily="34" charset="0"/>
                <a:cs typeface="Arial" panose="020B0604020202020204" pitchFamily="34" charset="0"/>
              </a:rPr>
              <a:t>Factibles:</a:t>
            </a:r>
            <a:r>
              <a:rPr lang="es-ES" altLang="es-ES" sz="2800" dirty="0">
                <a:latin typeface="Arial" panose="020B0604020202020204" pitchFamily="34" charset="0"/>
                <a:cs typeface="Arial" panose="020B0604020202020204" pitchFamily="34" charset="0"/>
              </a:rPr>
              <a:t> </a:t>
            </a:r>
            <a:r>
              <a:rPr lang="es-ES" altLang="es-ES" sz="2800" b="1" dirty="0">
                <a:latin typeface="Arial" panose="020B0604020202020204" pitchFamily="34" charset="0"/>
                <a:cs typeface="Arial" panose="020B0604020202020204" pitchFamily="34" charset="0"/>
              </a:rPr>
              <a:t>posibles de lograr.</a:t>
            </a:r>
          </a:p>
          <a:p>
            <a:pPr marL="0" indent="0">
              <a:buNone/>
            </a:pPr>
            <a:r>
              <a:rPr lang="es-ES" sz="2800" b="1" dirty="0" smtClean="0">
                <a:latin typeface="Arial" panose="020B0604020202020204" pitchFamily="34" charset="0"/>
                <a:cs typeface="Arial" panose="020B0604020202020204" pitchFamily="34" charset="0"/>
              </a:rPr>
              <a:t>10</a:t>
            </a:r>
            <a:r>
              <a:rPr lang="es-ES" sz="2800" b="1" dirty="0">
                <a:latin typeface="Arial" panose="020B0604020202020204" pitchFamily="34" charset="0"/>
                <a:cs typeface="Arial" panose="020B0604020202020204" pitchFamily="34" charset="0"/>
              </a:rPr>
              <a:t>. Objetivos financieros y no </a:t>
            </a:r>
            <a:r>
              <a:rPr lang="es-ES" sz="2800" b="1" dirty="0" smtClean="0">
                <a:latin typeface="Arial" panose="020B0604020202020204" pitchFamily="34" charset="0"/>
                <a:cs typeface="Arial" panose="020B0604020202020204" pitchFamily="34" charset="0"/>
              </a:rPr>
              <a:t>financieros. </a:t>
            </a:r>
            <a:endParaRPr lang="es-ES" sz="2800" b="1" dirty="0">
              <a:latin typeface="Arial" panose="020B0604020202020204" pitchFamily="34" charset="0"/>
              <a:cs typeface="Arial" panose="020B0604020202020204" pitchFamily="34" charset="0"/>
            </a:endParaRPr>
          </a:p>
          <a:p>
            <a:pPr marL="0" indent="0">
              <a:buNone/>
            </a:pP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7463086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4639"/>
            <a:ext cx="8229600" cy="562074"/>
          </a:xfrm>
          <a:gradFill rotWithShape="1">
            <a:gsLst>
              <a:gs pos="0">
                <a:srgbClr val="C3F6FD">
                  <a:gamma/>
                  <a:shade val="46275"/>
                  <a:invGamma/>
                </a:srgbClr>
              </a:gs>
              <a:gs pos="50000">
                <a:srgbClr val="C3F6FD"/>
              </a:gs>
              <a:gs pos="100000">
                <a:srgbClr val="C3F6FD">
                  <a:gamma/>
                  <a:shade val="46275"/>
                  <a:invGamma/>
                </a:srgbClr>
              </a:gs>
            </a:gsLst>
            <a:lin ang="5400000" scaled="1"/>
          </a:gradFill>
          <a:ln w="28575">
            <a:solidFill>
              <a:schemeClr val="tx1"/>
            </a:solidFill>
            <a:miter lim="800000"/>
            <a:headEnd/>
            <a:tailEnd/>
          </a:ln>
        </p:spPr>
        <p:txBody>
          <a:bodyPr>
            <a:noAutofit/>
          </a:bodyPr>
          <a:lstStyle/>
          <a:p>
            <a:r>
              <a:rPr lang="es-ES" altLang="es-ES" sz="3200" b="1" dirty="0" smtClean="0">
                <a:latin typeface="Arial" panose="020B0604020202020204" pitchFamily="34" charset="0"/>
                <a:cs typeface="Arial" panose="020B0604020202020204" pitchFamily="34" charset="0"/>
              </a:rPr>
              <a:t>Características de los  objetivos:</a:t>
            </a:r>
            <a:endParaRPr lang="es-ES" altLang="es-ES" sz="3200" b="1"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395536" y="1600201"/>
            <a:ext cx="8363272" cy="3484984"/>
          </a:xfrm>
        </p:spPr>
        <p:style>
          <a:lnRef idx="2">
            <a:schemeClr val="accent2"/>
          </a:lnRef>
          <a:fillRef idx="1">
            <a:schemeClr val="lt1"/>
          </a:fillRef>
          <a:effectRef idx="0">
            <a:schemeClr val="accent2"/>
          </a:effectRef>
          <a:fontRef idx="minor">
            <a:schemeClr val="dk1"/>
          </a:fontRef>
        </p:style>
        <p:txBody>
          <a:bodyPr>
            <a:normAutofit/>
          </a:bodyPr>
          <a:lstStyle/>
          <a:p>
            <a:pPr algn="just"/>
            <a:r>
              <a:rPr lang="es-ES" sz="2800" b="1" dirty="0">
                <a:latin typeface="Arial" panose="020B0604020202020204" pitchFamily="34" charset="0"/>
                <a:cs typeface="Arial" panose="020B0604020202020204" pitchFamily="34" charset="0"/>
              </a:rPr>
              <a:t>Expresarse en términos cuantificables ¿Cuánto? ¿Qué</a:t>
            </a:r>
            <a:r>
              <a:rPr lang="es-ES" sz="2800" b="1" dirty="0" smtClean="0">
                <a:latin typeface="Arial" panose="020B0604020202020204" pitchFamily="34" charset="0"/>
                <a:cs typeface="Arial" panose="020B0604020202020204" pitchFamily="34" charset="0"/>
              </a:rPr>
              <a:t>?</a:t>
            </a:r>
          </a:p>
          <a:p>
            <a:pPr algn="just"/>
            <a:endParaRPr lang="es-ES" sz="2800" dirty="0">
              <a:latin typeface="Arial" panose="020B0604020202020204" pitchFamily="34" charset="0"/>
              <a:cs typeface="Arial" panose="020B0604020202020204" pitchFamily="34" charset="0"/>
            </a:endParaRPr>
          </a:p>
          <a:p>
            <a:pPr algn="just"/>
            <a:r>
              <a:rPr lang="es-ES" sz="2800" b="1" dirty="0">
                <a:latin typeface="Arial" panose="020B0604020202020204" pitchFamily="34" charset="0"/>
                <a:cs typeface="Arial" panose="020B0604020202020204" pitchFamily="34" charset="0"/>
              </a:rPr>
              <a:t>Incluir un límite de tiempo para su logro ¿Cuándo</a:t>
            </a:r>
            <a:r>
              <a:rPr lang="es-ES" sz="2800" b="1" dirty="0" smtClean="0">
                <a:latin typeface="Arial" panose="020B0604020202020204" pitchFamily="34" charset="0"/>
                <a:cs typeface="Arial" panose="020B0604020202020204" pitchFamily="34" charset="0"/>
              </a:rPr>
              <a:t>?</a:t>
            </a:r>
          </a:p>
          <a:p>
            <a:pPr algn="just"/>
            <a:endParaRPr lang="es-ES" sz="2800" dirty="0">
              <a:latin typeface="Arial" panose="020B0604020202020204" pitchFamily="34" charset="0"/>
              <a:cs typeface="Arial" panose="020B0604020202020204" pitchFamily="34" charset="0"/>
            </a:endParaRPr>
          </a:p>
          <a:p>
            <a:pPr algn="just"/>
            <a:r>
              <a:rPr lang="es-ES" sz="2800" b="1" dirty="0">
                <a:latin typeface="Arial" panose="020B0604020202020204" pitchFamily="34" charset="0"/>
                <a:cs typeface="Arial" panose="020B0604020202020204" pitchFamily="34" charset="0"/>
              </a:rPr>
              <a:t>Asignar responsables ¿Quién o quiénes?</a:t>
            </a:r>
            <a:endParaRPr lang="es-ES" sz="2800" dirty="0">
              <a:latin typeface="Arial" panose="020B0604020202020204" pitchFamily="34" charset="0"/>
              <a:cs typeface="Arial" panose="020B0604020202020204" pitchFamily="34" charset="0"/>
            </a:endParaRPr>
          </a:p>
          <a:p>
            <a:pPr algn="just"/>
            <a:endParaRPr lang="es-E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5295592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44015"/>
            <a:ext cx="8229600" cy="764705"/>
          </a:xfrm>
          <a:solidFill>
            <a:srgbClr val="FFFF99"/>
          </a:solidFill>
          <a:ln w="28575">
            <a:solidFill>
              <a:schemeClr val="tx1"/>
            </a:solidFill>
            <a:miter lim="800000"/>
            <a:headEnd/>
            <a:tailEnd/>
          </a:ln>
        </p:spPr>
        <p:txBody>
          <a:bodyPr>
            <a:noAutofit/>
          </a:bodyPr>
          <a:lstStyle/>
          <a:p>
            <a:r>
              <a:rPr lang="es-ES" altLang="es-ES" sz="2400" b="1" dirty="0" smtClean="0">
                <a:latin typeface="Arial" panose="020B0604020202020204" pitchFamily="34" charset="0"/>
                <a:cs typeface="Arial" panose="020B0604020202020204" pitchFamily="34" charset="0"/>
              </a:rPr>
              <a:t>Clasificación de los  objetivos </a:t>
            </a:r>
            <a:r>
              <a:rPr lang="es-ES_tradnl" altLang="es-ES" sz="2400" b="1" dirty="0">
                <a:latin typeface="Arial" panose="020B0604020202020204" pitchFamily="34" charset="0"/>
                <a:cs typeface="Arial" panose="020B0604020202020204" pitchFamily="34" charset="0"/>
              </a:rPr>
              <a:t>t</a:t>
            </a:r>
            <a:r>
              <a:rPr lang="es-ES_tradnl" sz="2400" b="1" dirty="0" smtClean="0">
                <a:latin typeface="Arial" panose="020B0604020202020204" pitchFamily="34" charset="0"/>
                <a:cs typeface="Arial" panose="020B0604020202020204" pitchFamily="34" charset="0"/>
              </a:rPr>
              <a:t>eniendo </a:t>
            </a:r>
            <a:r>
              <a:rPr lang="es-ES_tradnl" sz="2400" b="1" dirty="0">
                <a:latin typeface="Arial" panose="020B0604020202020204" pitchFamily="34" charset="0"/>
                <a:cs typeface="Arial" panose="020B0604020202020204" pitchFamily="34" charset="0"/>
              </a:rPr>
              <a:t>en cuenta su precisión </a:t>
            </a:r>
            <a:r>
              <a:rPr lang="es-ES" altLang="es-ES" sz="2400" b="1" dirty="0" smtClean="0">
                <a:latin typeface="Arial" panose="020B0604020202020204" pitchFamily="34" charset="0"/>
                <a:cs typeface="Arial" panose="020B0604020202020204" pitchFamily="34" charset="0"/>
              </a:rPr>
              <a:t>:</a:t>
            </a:r>
            <a:endParaRPr lang="es-ES" altLang="es-ES" sz="2400" b="1" dirty="0">
              <a:latin typeface="Arial" panose="020B0604020202020204" pitchFamily="34" charset="0"/>
              <a:cs typeface="Arial" panose="020B0604020202020204" pitchFamily="34" charset="0"/>
            </a:endParaRPr>
          </a:p>
        </p:txBody>
      </p:sp>
      <p:sp>
        <p:nvSpPr>
          <p:cNvPr id="2" name="Marcador de contenido 1"/>
          <p:cNvSpPr>
            <a:spLocks noGrp="1"/>
          </p:cNvSpPr>
          <p:nvPr>
            <p:ph idx="1"/>
          </p:nvPr>
        </p:nvSpPr>
        <p:spPr>
          <a:xfrm>
            <a:off x="179512" y="980728"/>
            <a:ext cx="8784976" cy="5733256"/>
          </a:xfrm>
        </p:spPr>
        <p:style>
          <a:lnRef idx="1">
            <a:schemeClr val="accent5"/>
          </a:lnRef>
          <a:fillRef idx="2">
            <a:schemeClr val="accent5"/>
          </a:fillRef>
          <a:effectRef idx="1">
            <a:schemeClr val="accent5"/>
          </a:effectRef>
          <a:fontRef idx="minor">
            <a:schemeClr val="dk1"/>
          </a:fontRef>
        </p:style>
        <p:txBody>
          <a:bodyPr>
            <a:noAutofit/>
          </a:bodyPr>
          <a:lstStyle/>
          <a:p>
            <a:pPr algn="just"/>
            <a:r>
              <a:rPr lang="es-ES_tradnl" sz="2400" b="1" i="1" dirty="0">
                <a:latin typeface="Lucida Sans Unicode" panose="020B0602030504020204" pitchFamily="34" charset="0"/>
                <a:cs typeface="Lucida Sans Unicode" panose="020B0602030504020204" pitchFamily="34" charset="0"/>
              </a:rPr>
              <a:t>OBJETIVOS TRAYECTORIA</a:t>
            </a:r>
            <a:r>
              <a:rPr lang="es-ES_tradnl" sz="2400" b="1" dirty="0">
                <a:latin typeface="Arial" panose="020B0604020202020204" pitchFamily="34" charset="0"/>
                <a:cs typeface="Arial" panose="020B0604020202020204" pitchFamily="34" charset="0"/>
              </a:rPr>
              <a:t>: Son de carácter programático, expresan un carácter continuo del objetivo en el tiempo que debemos seguir, pueden llegar a convertirse en funciones de personas o departamentos</a:t>
            </a:r>
            <a:r>
              <a:rPr lang="es-ES_tradnl" sz="2400" b="1" dirty="0" smtClean="0">
                <a:latin typeface="Arial" panose="020B0604020202020204" pitchFamily="34" charset="0"/>
                <a:cs typeface="Arial" panose="020B0604020202020204" pitchFamily="34" charset="0"/>
              </a:rPr>
              <a:t>.</a:t>
            </a:r>
          </a:p>
          <a:p>
            <a:pPr algn="just"/>
            <a:r>
              <a:rPr lang="es-ES_tradnl" sz="2400" b="1" i="1" dirty="0">
                <a:latin typeface="Lucida Sans Unicode" panose="020B0602030504020204" pitchFamily="34" charset="0"/>
                <a:cs typeface="Lucida Sans Unicode" panose="020B0602030504020204" pitchFamily="34" charset="0"/>
              </a:rPr>
              <a:t>OBJETIVOS NORMATIVOS</a:t>
            </a:r>
            <a:r>
              <a:rPr lang="es-ES_tradnl" sz="2400" b="1" dirty="0">
                <a:latin typeface="Arial" panose="020B0604020202020204" pitchFamily="34" charset="0"/>
                <a:cs typeface="Arial" panose="020B0604020202020204" pitchFamily="34" charset="0"/>
              </a:rPr>
              <a:t>: Es el límite de cantidad o cualidad que debe satisfacer un objetivo trayectoria o cualquier objetivo que deseamos alcanzar, expresan el estado deseado</a:t>
            </a:r>
            <a:r>
              <a:rPr lang="es-ES_tradnl" sz="2400" b="1" dirty="0" smtClean="0">
                <a:latin typeface="Arial" panose="020B0604020202020204" pitchFamily="34" charset="0"/>
                <a:cs typeface="Arial" panose="020B0604020202020204" pitchFamily="34" charset="0"/>
              </a:rPr>
              <a:t>.</a:t>
            </a:r>
          </a:p>
          <a:p>
            <a:pPr algn="just"/>
            <a:r>
              <a:rPr lang="es-ES_tradnl" sz="2400" b="1" i="1" dirty="0">
                <a:latin typeface="Lucida Sans Unicode" panose="020B0602030504020204" pitchFamily="34" charset="0"/>
                <a:cs typeface="Lucida Sans Unicode" panose="020B0602030504020204" pitchFamily="34" charset="0"/>
              </a:rPr>
              <a:t>OBJETIVOS TAREAS</a:t>
            </a:r>
            <a:r>
              <a:rPr lang="es-ES_tradnl" sz="2400" b="1" dirty="0">
                <a:latin typeface="Arial" panose="020B0604020202020204" pitchFamily="34" charset="0"/>
                <a:cs typeface="Arial" panose="020B0604020202020204" pitchFamily="34" charset="0"/>
              </a:rPr>
              <a:t>: Expresan en tiempo, cantidad o cualidad lo que se quiere alcanzar. Hay algunos que pueden ser expresados con precisión cuantitativamente, otros se hacen más difíciles y requieren de precisión cualitativa de forma adicional o sólo se expresan cualitativamente.</a:t>
            </a:r>
            <a:endParaRPr lang="es-ES" sz="2400" b="1" dirty="0">
              <a:latin typeface="Arial" panose="020B0604020202020204" pitchFamily="34" charset="0"/>
              <a:cs typeface="Arial" panose="020B0604020202020204" pitchFamily="34" charset="0"/>
            </a:endParaRPr>
          </a:p>
          <a:p>
            <a:pPr algn="just"/>
            <a:endParaRPr lang="es-ES" sz="2400" b="1" dirty="0">
              <a:latin typeface="Arial" panose="020B0604020202020204" pitchFamily="34" charset="0"/>
              <a:cs typeface="Arial" panose="020B0604020202020204" pitchFamily="34" charset="0"/>
            </a:endParaRPr>
          </a:p>
          <a:p>
            <a:pPr algn="just"/>
            <a:endParaRPr lang="es-ES" sz="2400" b="1" dirty="0">
              <a:latin typeface="Arial" panose="020B0604020202020204" pitchFamily="34" charset="0"/>
              <a:cs typeface="Arial" panose="020B0604020202020204" pitchFamily="34" charset="0"/>
            </a:endParaRPr>
          </a:p>
          <a:p>
            <a:pPr algn="just"/>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7308303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44015"/>
            <a:ext cx="8229600" cy="764705"/>
          </a:xfrm>
          <a:solidFill>
            <a:srgbClr val="FFFF99"/>
          </a:solidFill>
          <a:ln w="28575">
            <a:solidFill>
              <a:schemeClr val="tx1"/>
            </a:solidFill>
            <a:miter lim="800000"/>
            <a:headEnd/>
            <a:tailEnd/>
          </a:ln>
        </p:spPr>
        <p:txBody>
          <a:bodyPr>
            <a:noAutofit/>
          </a:bodyPr>
          <a:lstStyle/>
          <a:p>
            <a:r>
              <a:rPr lang="es-ES" altLang="es-ES" sz="2400" b="1" dirty="0" smtClean="0">
                <a:latin typeface="Arial" panose="020B0604020202020204" pitchFamily="34" charset="0"/>
                <a:cs typeface="Arial" panose="020B0604020202020204" pitchFamily="34" charset="0"/>
              </a:rPr>
              <a:t>Ejemplo de   objetivos </a:t>
            </a:r>
            <a:r>
              <a:rPr lang="es-ES_tradnl" altLang="es-ES" sz="2400" b="1" dirty="0">
                <a:latin typeface="Arial" panose="020B0604020202020204" pitchFamily="34" charset="0"/>
                <a:cs typeface="Arial" panose="020B0604020202020204" pitchFamily="34" charset="0"/>
              </a:rPr>
              <a:t>t</a:t>
            </a:r>
            <a:r>
              <a:rPr lang="es-ES_tradnl" sz="2400" b="1" dirty="0">
                <a:latin typeface="Arial" panose="020B0604020202020204" pitchFamily="34" charset="0"/>
                <a:cs typeface="Arial" panose="020B0604020202020204" pitchFamily="34" charset="0"/>
              </a:rPr>
              <a:t>eniendo</a:t>
            </a:r>
            <a:r>
              <a:rPr lang="es-ES_tradnl" sz="2400" b="1" dirty="0" smtClean="0">
                <a:latin typeface="Arial" panose="020B0604020202020204" pitchFamily="34" charset="0"/>
                <a:cs typeface="Arial" panose="020B0604020202020204" pitchFamily="34" charset="0"/>
              </a:rPr>
              <a:t> </a:t>
            </a:r>
            <a:r>
              <a:rPr lang="es-ES_tradnl" sz="2400" b="1" dirty="0">
                <a:latin typeface="Arial" panose="020B0604020202020204" pitchFamily="34" charset="0"/>
                <a:cs typeface="Arial" panose="020B0604020202020204" pitchFamily="34" charset="0"/>
              </a:rPr>
              <a:t>en cuenta su precisión </a:t>
            </a:r>
            <a:endParaRPr lang="es-ES" altLang="es-ES" sz="2400" b="1" dirty="0">
              <a:latin typeface="Arial" panose="020B0604020202020204" pitchFamily="34" charset="0"/>
              <a:cs typeface="Arial" panose="020B0604020202020204" pitchFamily="34" charset="0"/>
            </a:endParaRPr>
          </a:p>
        </p:txBody>
      </p:sp>
      <p:sp>
        <p:nvSpPr>
          <p:cNvPr id="2" name="Marcador de contenido 1"/>
          <p:cNvSpPr>
            <a:spLocks noGrp="1"/>
          </p:cNvSpPr>
          <p:nvPr>
            <p:ph idx="1"/>
          </p:nvPr>
        </p:nvSpPr>
        <p:spPr>
          <a:xfrm>
            <a:off x="179512" y="1268760"/>
            <a:ext cx="8784976" cy="5256584"/>
          </a:xfrm>
        </p:spPr>
        <p:style>
          <a:lnRef idx="1">
            <a:schemeClr val="accent5"/>
          </a:lnRef>
          <a:fillRef idx="2">
            <a:schemeClr val="accent5"/>
          </a:fillRef>
          <a:effectRef idx="1">
            <a:schemeClr val="accent5"/>
          </a:effectRef>
          <a:fontRef idx="minor">
            <a:schemeClr val="dk1"/>
          </a:fontRef>
        </p:style>
        <p:txBody>
          <a:bodyPr>
            <a:noAutofit/>
          </a:bodyPr>
          <a:lstStyle/>
          <a:p>
            <a:pPr algn="just"/>
            <a:r>
              <a:rPr lang="es-ES_tradnl" sz="2400" b="1" dirty="0">
                <a:latin typeface="Arial" panose="020B0604020202020204" pitchFamily="34" charset="0"/>
                <a:cs typeface="Arial" panose="020B0604020202020204" pitchFamily="34" charset="0"/>
              </a:rPr>
              <a:t>OBJETIVOS TRAYECTORIA</a:t>
            </a:r>
            <a:r>
              <a:rPr lang="es-ES_tradnl" sz="2400" b="1" dirty="0" smtClean="0">
                <a:latin typeface="Arial" panose="020B0604020202020204" pitchFamily="34" charset="0"/>
                <a:cs typeface="Arial" panose="020B0604020202020204" pitchFamily="34" charset="0"/>
              </a:rPr>
              <a:t>:</a:t>
            </a:r>
          </a:p>
          <a:p>
            <a:pPr marL="0" indent="0" algn="just">
              <a:buNone/>
            </a:pPr>
            <a:r>
              <a:rPr lang="es-ES_tradnl" sz="2000" b="1" dirty="0" smtClean="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I</a:t>
            </a:r>
            <a:r>
              <a:rPr lang="es-ES" sz="2400" b="1" dirty="0" smtClean="0">
                <a:latin typeface="Arial" panose="020B0604020202020204" pitchFamily="34" charset="0"/>
                <a:cs typeface="Arial" panose="020B0604020202020204" pitchFamily="34" charset="0"/>
              </a:rPr>
              <a:t>ncrementar la motivación positiva de los trabajadores  por sus resultados.</a:t>
            </a:r>
            <a:endParaRPr lang="es-ES" sz="2400" dirty="0" smtClean="0">
              <a:latin typeface="Arial" panose="020B0604020202020204" pitchFamily="34" charset="0"/>
              <a:cs typeface="Arial" panose="020B0604020202020204" pitchFamily="34" charset="0"/>
            </a:endParaRPr>
          </a:p>
          <a:p>
            <a:pPr algn="just"/>
            <a:endParaRPr lang="es-ES_tradnl" sz="2400" b="1" dirty="0" smtClean="0">
              <a:latin typeface="Arial" panose="020B0604020202020204" pitchFamily="34" charset="0"/>
              <a:cs typeface="Arial" panose="020B0604020202020204" pitchFamily="34" charset="0"/>
            </a:endParaRPr>
          </a:p>
          <a:p>
            <a:pPr algn="just"/>
            <a:r>
              <a:rPr lang="es-ES_tradnl" sz="2400" b="1" dirty="0" smtClean="0">
                <a:latin typeface="Arial" panose="020B0604020202020204" pitchFamily="34" charset="0"/>
                <a:cs typeface="Arial" panose="020B0604020202020204" pitchFamily="34" charset="0"/>
              </a:rPr>
              <a:t>OBJETIVOS </a:t>
            </a:r>
            <a:r>
              <a:rPr lang="es-ES_tradnl" sz="2400" b="1" dirty="0">
                <a:latin typeface="Arial" panose="020B0604020202020204" pitchFamily="34" charset="0"/>
                <a:cs typeface="Arial" panose="020B0604020202020204" pitchFamily="34" charset="0"/>
              </a:rPr>
              <a:t>NORMATIVOS: </a:t>
            </a:r>
            <a:endParaRPr lang="es-ES_tradnl" sz="2400" b="1" dirty="0" smtClean="0">
              <a:latin typeface="Arial" panose="020B0604020202020204" pitchFamily="34" charset="0"/>
              <a:cs typeface="Arial" panose="020B0604020202020204" pitchFamily="34" charset="0"/>
            </a:endParaRPr>
          </a:p>
          <a:p>
            <a:pPr marL="0" indent="0" algn="just">
              <a:buNone/>
            </a:pPr>
            <a:r>
              <a:rPr lang="es-ES" sz="2400" b="1" dirty="0">
                <a:latin typeface="Arial" panose="020B0604020202020204" pitchFamily="34" charset="0"/>
                <a:cs typeface="Arial" panose="020B0604020202020204" pitchFamily="34" charset="0"/>
              </a:rPr>
              <a:t>Q</a:t>
            </a:r>
            <a:r>
              <a:rPr lang="es-ES" sz="2400" b="1" dirty="0" smtClean="0">
                <a:latin typeface="Arial" panose="020B0604020202020204" pitchFamily="34" charset="0"/>
                <a:cs typeface="Arial" panose="020B0604020202020204" pitchFamily="34" charset="0"/>
              </a:rPr>
              <a:t>ue el 90% de los trabajadores tengan una alta motivación por obtener los resultados planeados.</a:t>
            </a:r>
            <a:endParaRPr lang="es-ES" sz="2400" dirty="0" smtClean="0">
              <a:latin typeface="Arial" panose="020B0604020202020204" pitchFamily="34" charset="0"/>
              <a:cs typeface="Arial" panose="020B0604020202020204" pitchFamily="34" charset="0"/>
            </a:endParaRPr>
          </a:p>
          <a:p>
            <a:pPr algn="just"/>
            <a:endParaRPr lang="es-ES_tradnl" sz="2400" b="1" dirty="0" smtClean="0">
              <a:latin typeface="Arial" panose="020B0604020202020204" pitchFamily="34" charset="0"/>
              <a:cs typeface="Arial" panose="020B0604020202020204" pitchFamily="34" charset="0"/>
            </a:endParaRPr>
          </a:p>
          <a:p>
            <a:pPr algn="just"/>
            <a:r>
              <a:rPr lang="es-ES_tradnl" sz="2400" b="1" dirty="0" smtClean="0">
                <a:latin typeface="Arial" panose="020B0604020202020204" pitchFamily="34" charset="0"/>
                <a:cs typeface="Arial" panose="020B0604020202020204" pitchFamily="34" charset="0"/>
              </a:rPr>
              <a:t>OBJETIVOS </a:t>
            </a:r>
            <a:r>
              <a:rPr lang="es-ES_tradnl" sz="2400" b="1" dirty="0">
                <a:latin typeface="Arial" panose="020B0604020202020204" pitchFamily="34" charset="0"/>
                <a:cs typeface="Arial" panose="020B0604020202020204" pitchFamily="34" charset="0"/>
              </a:rPr>
              <a:t>TAREAS</a:t>
            </a:r>
            <a:r>
              <a:rPr lang="es-ES_tradnl" sz="2400" b="1" dirty="0" smtClean="0">
                <a:latin typeface="Arial" panose="020B0604020202020204" pitchFamily="34" charset="0"/>
                <a:cs typeface="Arial" panose="020B0604020202020204" pitchFamily="34" charset="0"/>
              </a:rPr>
              <a:t>: </a:t>
            </a:r>
          </a:p>
          <a:p>
            <a:pPr marL="0" indent="0" algn="just">
              <a:buNone/>
            </a:pPr>
            <a:r>
              <a:rPr lang="es-ES" sz="2400" b="1" dirty="0" smtClean="0">
                <a:latin typeface="Arial" panose="020B0604020202020204" pitchFamily="34" charset="0"/>
                <a:cs typeface="Arial" panose="020B0604020202020204" pitchFamily="34" charset="0"/>
              </a:rPr>
              <a:t>Lograr que al menos un 30% de los trabajadores estén altamente motivados, un 50% con un nivel de motivación medio y sólo un 10% se encuentren altamente motivados.</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0720257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924864" y="170169"/>
            <a:ext cx="4879384" cy="461665"/>
          </a:xfrm>
          <a:prstGeom prst="rect">
            <a:avLst/>
          </a:prstGeom>
          <a:noFill/>
        </p:spPr>
        <p:txBody>
          <a:bodyPr wrap="square" rtlCol="0">
            <a:spAutoFit/>
          </a:bodyPr>
          <a:lstStyle/>
          <a:p>
            <a:r>
              <a:rPr lang="es-MX" sz="24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Establecimiento de objetivos</a:t>
            </a:r>
            <a:r>
              <a:rPr lang="es-MX" sz="2400" b="1" dirty="0" smtClean="0">
                <a:latin typeface="Arial" panose="020B0604020202020204" pitchFamily="34" charset="0"/>
                <a:cs typeface="Arial" panose="020B0604020202020204" pitchFamily="34" charset="0"/>
              </a:rPr>
              <a:t>.</a:t>
            </a:r>
            <a:endParaRPr lang="es-MX" sz="2400" b="1" dirty="0">
              <a:latin typeface="Arial" panose="020B0604020202020204" pitchFamily="34" charset="0"/>
              <a:cs typeface="Arial" panose="020B0604020202020204" pitchFamily="34" charset="0"/>
            </a:endParaRPr>
          </a:p>
        </p:txBody>
      </p:sp>
      <p:pic>
        <p:nvPicPr>
          <p:cNvPr id="1026" name="Picture 2" descr="https://encrypted-tbn0.gstatic.com/images?q=tbn:ANd9GcS4B-V3qPZ_SLzH49s9omClKoT0bJie2ZuxhNieG-hUy6s-Grl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804248" y="2132856"/>
            <a:ext cx="2009775" cy="227647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4 CuadroTexto"/>
          <p:cNvSpPr txBox="1"/>
          <p:nvPr/>
        </p:nvSpPr>
        <p:spPr>
          <a:xfrm>
            <a:off x="827584" y="908720"/>
            <a:ext cx="6336704" cy="1015663"/>
          </a:xfrm>
          <a:prstGeom prst="rect">
            <a:avLst/>
          </a:prstGeom>
          <a:noFill/>
        </p:spPr>
        <p:txBody>
          <a:bodyPr wrap="square" rtlCol="0">
            <a:spAutoFit/>
          </a:bodyPr>
          <a:lstStyle/>
          <a:p>
            <a:pPr algn="ctr"/>
            <a:r>
              <a:rPr lang="es-MX" sz="2000" b="1" dirty="0" smtClean="0">
                <a:latin typeface="Arial" panose="020B0604020202020204" pitchFamily="34" charset="0"/>
                <a:cs typeface="Arial" panose="020B0604020202020204" pitchFamily="34" charset="0"/>
              </a:rPr>
              <a:t>Los objetivos bien establecidos son específicos, cuantificables o medibles, y contienen una fecha limite para su consecución.</a:t>
            </a:r>
            <a:endParaRPr lang="es-MX" sz="2000" b="1" dirty="0">
              <a:latin typeface="Arial" panose="020B0604020202020204" pitchFamily="34" charset="0"/>
              <a:cs typeface="Arial" panose="020B0604020202020204" pitchFamily="34" charset="0"/>
            </a:endParaRPr>
          </a:p>
        </p:txBody>
      </p:sp>
      <p:sp>
        <p:nvSpPr>
          <p:cNvPr id="7" name="6 CuadroTexto"/>
          <p:cNvSpPr txBox="1"/>
          <p:nvPr/>
        </p:nvSpPr>
        <p:spPr>
          <a:xfrm>
            <a:off x="179512" y="4233797"/>
            <a:ext cx="1728192" cy="1631216"/>
          </a:xfrm>
          <a:prstGeom prst="rect">
            <a:avLst/>
          </a:prstGeom>
          <a:noFill/>
        </p:spPr>
        <p:txBody>
          <a:bodyPr wrap="square" rtlCol="0">
            <a:spAutoFit/>
          </a:bodyPr>
          <a:lstStyle/>
          <a:p>
            <a:pPr algn="ctr"/>
            <a:r>
              <a:rPr lang="es-MX" sz="2000" b="1" dirty="0" smtClean="0">
                <a:latin typeface="Arial" panose="020B0604020202020204" pitchFamily="34" charset="0"/>
                <a:cs typeface="Arial" panose="020B0604020202020204" pitchFamily="34" charset="0"/>
              </a:rPr>
              <a:t>Los objetivos concretos son valiosos por:</a:t>
            </a:r>
            <a:endParaRPr lang="es-MX" sz="2000" b="1" dirty="0">
              <a:latin typeface="Arial" panose="020B0604020202020204" pitchFamily="34" charset="0"/>
              <a:cs typeface="Arial" panose="020B0604020202020204" pitchFamily="34" charset="0"/>
            </a:endParaRPr>
          </a:p>
        </p:txBody>
      </p:sp>
      <p:sp>
        <p:nvSpPr>
          <p:cNvPr id="6" name="5 Abrir llave"/>
          <p:cNvSpPr/>
          <p:nvPr/>
        </p:nvSpPr>
        <p:spPr>
          <a:xfrm>
            <a:off x="1725929" y="2960324"/>
            <a:ext cx="864096" cy="3470275"/>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sz="1600">
              <a:latin typeface="Times New Roman" pitchFamily="18" charset="0"/>
              <a:cs typeface="Times New Roman" pitchFamily="18" charset="0"/>
            </a:endParaRPr>
          </a:p>
        </p:txBody>
      </p:sp>
      <p:sp>
        <p:nvSpPr>
          <p:cNvPr id="9" name="8 CuadroTexto"/>
          <p:cNvSpPr txBox="1"/>
          <p:nvPr/>
        </p:nvSpPr>
        <p:spPr>
          <a:xfrm>
            <a:off x="2223026" y="3118232"/>
            <a:ext cx="4293190" cy="707886"/>
          </a:xfrm>
          <a:prstGeom prst="rect">
            <a:avLst/>
          </a:prstGeom>
          <a:noFill/>
        </p:spPr>
        <p:txBody>
          <a:bodyPr wrap="square" rtlCol="0">
            <a:spAutoFit/>
          </a:bodyPr>
          <a:lstStyle/>
          <a:p>
            <a:pPr algn="ctr"/>
            <a:r>
              <a:rPr lang="es-MX" sz="2000" b="1" dirty="0" smtClean="0">
                <a:latin typeface="Arial" panose="020B0604020202020204" pitchFamily="34" charset="0"/>
                <a:cs typeface="Arial" panose="020B0604020202020204" pitchFamily="34" charset="0"/>
              </a:rPr>
              <a:t>1.- Centran esfuerzos y alinean acciones en toda la organización.</a:t>
            </a:r>
            <a:endParaRPr lang="es-MX" sz="2000" b="1" dirty="0">
              <a:latin typeface="Arial" panose="020B0604020202020204" pitchFamily="34" charset="0"/>
              <a:cs typeface="Arial" panose="020B0604020202020204" pitchFamily="34" charset="0"/>
            </a:endParaRPr>
          </a:p>
        </p:txBody>
      </p:sp>
      <p:sp>
        <p:nvSpPr>
          <p:cNvPr id="10" name="9 CuadroTexto"/>
          <p:cNvSpPr txBox="1"/>
          <p:nvPr/>
        </p:nvSpPr>
        <p:spPr>
          <a:xfrm>
            <a:off x="2123728" y="4149080"/>
            <a:ext cx="4293190" cy="1323439"/>
          </a:xfrm>
          <a:prstGeom prst="rect">
            <a:avLst/>
          </a:prstGeom>
          <a:noFill/>
        </p:spPr>
        <p:txBody>
          <a:bodyPr wrap="square" rtlCol="0">
            <a:spAutoFit/>
          </a:bodyPr>
          <a:lstStyle/>
          <a:p>
            <a:pPr algn="ctr"/>
            <a:r>
              <a:rPr lang="es-MX" sz="2000" b="1" dirty="0">
                <a:latin typeface="Arial" panose="020B0604020202020204" pitchFamily="34" charset="0"/>
                <a:cs typeface="Arial" panose="020B0604020202020204" pitchFamily="34" charset="0"/>
              </a:rPr>
              <a:t>2</a:t>
            </a:r>
            <a:r>
              <a:rPr lang="es-MX" sz="2000" b="1" dirty="0" smtClean="0">
                <a:latin typeface="Arial" panose="020B0604020202020204" pitchFamily="34" charset="0"/>
                <a:cs typeface="Arial" panose="020B0604020202020204" pitchFamily="34" charset="0"/>
              </a:rPr>
              <a:t>.-sirven como patrones de medida para rastrear el desempeño y avances de la compañía.</a:t>
            </a:r>
            <a:endParaRPr lang="es-MX" sz="2000" b="1" dirty="0">
              <a:latin typeface="Arial" panose="020B0604020202020204" pitchFamily="34" charset="0"/>
              <a:cs typeface="Arial" panose="020B0604020202020204" pitchFamily="34" charset="0"/>
            </a:endParaRPr>
          </a:p>
        </p:txBody>
      </p:sp>
      <p:sp>
        <p:nvSpPr>
          <p:cNvPr id="11" name="10 CuadroTexto"/>
          <p:cNvSpPr txBox="1"/>
          <p:nvPr/>
        </p:nvSpPr>
        <p:spPr>
          <a:xfrm>
            <a:off x="2115700" y="5661248"/>
            <a:ext cx="4688548" cy="707886"/>
          </a:xfrm>
          <a:prstGeom prst="rect">
            <a:avLst/>
          </a:prstGeom>
          <a:noFill/>
        </p:spPr>
        <p:txBody>
          <a:bodyPr wrap="square" rtlCol="0">
            <a:spAutoFit/>
          </a:bodyPr>
          <a:lstStyle/>
          <a:p>
            <a:pPr algn="ctr"/>
            <a:r>
              <a:rPr lang="es-MX" sz="2000" b="1" dirty="0">
                <a:latin typeface="Arial" panose="020B0604020202020204" pitchFamily="34" charset="0"/>
                <a:cs typeface="Arial" panose="020B0604020202020204" pitchFamily="34" charset="0"/>
              </a:rPr>
              <a:t>3</a:t>
            </a:r>
            <a:r>
              <a:rPr lang="es-MX" sz="2000" b="1" dirty="0" smtClean="0">
                <a:latin typeface="Arial" panose="020B0604020202020204" pitchFamily="34" charset="0"/>
                <a:cs typeface="Arial" panose="020B0604020202020204" pitchFamily="34" charset="0"/>
              </a:rPr>
              <a:t>.-Motivan e inspiran a los empleados a esforzarse mas.</a:t>
            </a:r>
            <a:endParaRPr lang="es-MX"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02074484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900113" y="260350"/>
            <a:ext cx="7488237" cy="649287"/>
          </a:xfrm>
          <a:gradFill rotWithShape="1">
            <a:gsLst>
              <a:gs pos="0">
                <a:srgbClr val="C3F6FD">
                  <a:gamma/>
                  <a:shade val="46275"/>
                  <a:invGamma/>
                </a:srgbClr>
              </a:gs>
              <a:gs pos="50000">
                <a:srgbClr val="C3F6FD"/>
              </a:gs>
              <a:gs pos="100000">
                <a:srgbClr val="C3F6FD">
                  <a:gamma/>
                  <a:shade val="46275"/>
                  <a:invGamma/>
                </a:srgbClr>
              </a:gs>
            </a:gsLst>
            <a:lin ang="5400000" scaled="1"/>
          </a:gradFill>
          <a:ln w="28575">
            <a:solidFill>
              <a:schemeClr val="tx1"/>
            </a:solidFill>
            <a:miter lim="800000"/>
            <a:headEnd/>
            <a:tailEnd/>
          </a:ln>
        </p:spPr>
        <p:txBody>
          <a:bodyPr>
            <a:normAutofit/>
          </a:bodyPr>
          <a:lstStyle/>
          <a:p>
            <a:r>
              <a:rPr lang="es-ES" altLang="es-ES" sz="3200" b="1">
                <a:latin typeface="Arial" panose="020B0604020202020204" pitchFamily="34" charset="0"/>
                <a:cs typeface="Arial" panose="020B0604020202020204" pitchFamily="34" charset="0"/>
              </a:rPr>
              <a:t>Los objetivos y la organización</a:t>
            </a:r>
          </a:p>
        </p:txBody>
      </p:sp>
      <p:sp>
        <p:nvSpPr>
          <p:cNvPr id="27651" name="Text Box 3"/>
          <p:cNvSpPr txBox="1">
            <a:spLocks noChangeArrowheads="1"/>
          </p:cNvSpPr>
          <p:nvPr/>
        </p:nvSpPr>
        <p:spPr bwMode="auto">
          <a:xfrm>
            <a:off x="468313" y="1268413"/>
            <a:ext cx="2016125" cy="669925"/>
          </a:xfrm>
          <a:prstGeom prst="rect">
            <a:avLst/>
          </a:prstGeom>
          <a:solidFill>
            <a:srgbClr val="C3F6FD"/>
          </a:solidFill>
          <a:ln w="2857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ctr"/>
            <a:r>
              <a:rPr lang="es-ES" altLang="es-ES" b="1" dirty="0"/>
              <a:t>OBJETIVOS</a:t>
            </a:r>
          </a:p>
          <a:p>
            <a:pPr algn="ctr"/>
            <a:r>
              <a:rPr lang="es-ES" altLang="es-ES" b="1" dirty="0"/>
              <a:t>ESTRATÉGICOS</a:t>
            </a:r>
          </a:p>
        </p:txBody>
      </p:sp>
      <p:sp>
        <p:nvSpPr>
          <p:cNvPr id="27652" name="Text Box 4"/>
          <p:cNvSpPr txBox="1">
            <a:spLocks noChangeArrowheads="1"/>
          </p:cNvSpPr>
          <p:nvPr/>
        </p:nvSpPr>
        <p:spPr bwMode="auto">
          <a:xfrm>
            <a:off x="573088" y="2205038"/>
            <a:ext cx="1838325" cy="395287"/>
          </a:xfrm>
          <a:prstGeom prst="rect">
            <a:avLst/>
          </a:prstGeom>
          <a:solidFill>
            <a:srgbClr val="C3F6FD"/>
          </a:solidFill>
          <a:ln w="2857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s-ES" altLang="es-ES" b="1"/>
              <a:t>ESTRATEGIAS</a:t>
            </a:r>
          </a:p>
        </p:txBody>
      </p:sp>
      <p:sp>
        <p:nvSpPr>
          <p:cNvPr id="27653" name="Text Box 5"/>
          <p:cNvSpPr txBox="1">
            <a:spLocks noChangeArrowheads="1"/>
          </p:cNvSpPr>
          <p:nvPr/>
        </p:nvSpPr>
        <p:spPr bwMode="auto">
          <a:xfrm>
            <a:off x="781050" y="3213100"/>
            <a:ext cx="1558925" cy="395288"/>
          </a:xfrm>
          <a:prstGeom prst="rect">
            <a:avLst/>
          </a:prstGeom>
          <a:solidFill>
            <a:srgbClr val="C3F6FD"/>
          </a:solidFill>
          <a:ln w="2857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s-ES" altLang="es-ES" b="1" dirty="0"/>
              <a:t>FUNCIONES</a:t>
            </a:r>
          </a:p>
        </p:txBody>
      </p:sp>
      <p:sp>
        <p:nvSpPr>
          <p:cNvPr id="27654" name="Text Box 6"/>
          <p:cNvSpPr txBox="1">
            <a:spLocks noChangeArrowheads="1"/>
          </p:cNvSpPr>
          <p:nvPr/>
        </p:nvSpPr>
        <p:spPr bwMode="auto">
          <a:xfrm>
            <a:off x="1187450" y="4292600"/>
            <a:ext cx="1152525" cy="395288"/>
          </a:xfrm>
          <a:prstGeom prst="rect">
            <a:avLst/>
          </a:prstGeom>
          <a:solidFill>
            <a:srgbClr val="C3F6FD"/>
          </a:solidFill>
          <a:ln w="2857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s-ES" altLang="es-ES" b="1" dirty="0"/>
              <a:t>TAREAS</a:t>
            </a:r>
          </a:p>
        </p:txBody>
      </p:sp>
      <p:sp>
        <p:nvSpPr>
          <p:cNvPr id="27655" name="Text Box 7"/>
          <p:cNvSpPr txBox="1">
            <a:spLocks noChangeArrowheads="1"/>
          </p:cNvSpPr>
          <p:nvPr/>
        </p:nvSpPr>
        <p:spPr bwMode="auto">
          <a:xfrm>
            <a:off x="3059113" y="1268413"/>
            <a:ext cx="5352299" cy="646331"/>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just"/>
            <a:r>
              <a:rPr lang="es-ES" altLang="es-ES" b="1" dirty="0"/>
              <a:t>Categoría rectora de la organización</a:t>
            </a:r>
          </a:p>
          <a:p>
            <a:pPr algn="just"/>
            <a:r>
              <a:rPr lang="es-ES" altLang="es-ES" b="1" dirty="0">
                <a:solidFill>
                  <a:srgbClr val="FF0000"/>
                </a:solidFill>
              </a:rPr>
              <a:t>¿Que quiero?, ¿cuándo lo quiero? y ¿dónde lo quiero?</a:t>
            </a:r>
          </a:p>
        </p:txBody>
      </p:sp>
      <p:sp>
        <p:nvSpPr>
          <p:cNvPr id="27656" name="Text Box 8"/>
          <p:cNvSpPr txBox="1">
            <a:spLocks noChangeArrowheads="1"/>
          </p:cNvSpPr>
          <p:nvPr/>
        </p:nvSpPr>
        <p:spPr bwMode="auto">
          <a:xfrm>
            <a:off x="3059113" y="2060575"/>
            <a:ext cx="5041279" cy="92333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just"/>
            <a:r>
              <a:rPr lang="es-ES" altLang="es-ES" b="1" dirty="0"/>
              <a:t>Vías para conducir la organización hacia el logro de </a:t>
            </a:r>
          </a:p>
          <a:p>
            <a:pPr algn="just"/>
            <a:r>
              <a:rPr lang="es-ES" altLang="es-ES" b="1" dirty="0"/>
              <a:t>los objetivos</a:t>
            </a:r>
          </a:p>
          <a:p>
            <a:pPr algn="just"/>
            <a:r>
              <a:rPr lang="es-ES" altLang="es-ES" b="1" dirty="0">
                <a:solidFill>
                  <a:srgbClr val="FF0000"/>
                </a:solidFill>
              </a:rPr>
              <a:t>¿Cómo obtengo el objetivo?</a:t>
            </a:r>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7658" name="Text Box 10"/>
          <p:cNvSpPr txBox="1">
            <a:spLocks noChangeArrowheads="1"/>
          </p:cNvSpPr>
          <p:nvPr/>
        </p:nvSpPr>
        <p:spPr bwMode="auto">
          <a:xfrm>
            <a:off x="3022370" y="3141663"/>
            <a:ext cx="6014126" cy="92333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just"/>
            <a:r>
              <a:rPr lang="es-ES" altLang="es-ES" b="1" dirty="0"/>
              <a:t>Conjunto de propiedades y relaciones de la </a:t>
            </a:r>
            <a:r>
              <a:rPr lang="es-ES" altLang="es-ES" b="1" dirty="0" smtClean="0"/>
              <a:t>organización que </a:t>
            </a:r>
          </a:p>
          <a:p>
            <a:pPr algn="just"/>
            <a:r>
              <a:rPr lang="es-ES" altLang="es-ES" b="1" dirty="0" smtClean="0"/>
              <a:t>identifican </a:t>
            </a:r>
            <a:r>
              <a:rPr lang="es-ES" altLang="es-ES" b="1" dirty="0"/>
              <a:t>áreas de </a:t>
            </a:r>
            <a:r>
              <a:rPr lang="es-ES" altLang="es-ES" b="1" dirty="0" smtClean="0"/>
              <a:t>trabajo.</a:t>
            </a:r>
            <a:endParaRPr lang="es-ES" altLang="es-ES" b="1" dirty="0"/>
          </a:p>
          <a:p>
            <a:pPr algn="just"/>
            <a:r>
              <a:rPr lang="es-ES" altLang="es-ES" b="1" dirty="0">
                <a:solidFill>
                  <a:srgbClr val="FF0000"/>
                </a:solidFill>
              </a:rPr>
              <a:t>¿A quiénes le corresponde el objetivo?</a:t>
            </a:r>
          </a:p>
        </p:txBody>
      </p:sp>
      <p:sp>
        <p:nvSpPr>
          <p:cNvPr id="27659" name="Text Box 11"/>
          <p:cNvSpPr txBox="1">
            <a:spLocks noChangeArrowheads="1"/>
          </p:cNvSpPr>
          <p:nvPr/>
        </p:nvSpPr>
        <p:spPr bwMode="auto">
          <a:xfrm>
            <a:off x="2987676" y="4221163"/>
            <a:ext cx="5103705" cy="1200329"/>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algn="just"/>
            <a:r>
              <a:rPr lang="es-ES" altLang="es-ES" b="1" dirty="0"/>
              <a:t>Conjunto de acciones concretas para el logro de </a:t>
            </a:r>
            <a:r>
              <a:rPr lang="es-ES" altLang="es-ES" b="1" dirty="0" smtClean="0"/>
              <a:t>los </a:t>
            </a:r>
          </a:p>
          <a:p>
            <a:pPr algn="just"/>
            <a:r>
              <a:rPr lang="es-ES" altLang="es-ES" b="1" dirty="0" smtClean="0"/>
              <a:t>objetivos  </a:t>
            </a:r>
            <a:r>
              <a:rPr lang="es-ES" altLang="es-ES" b="1" dirty="0"/>
              <a:t>y que constituyen el vínculo entre las </a:t>
            </a:r>
            <a:endParaRPr lang="es-ES" altLang="es-ES" b="1" dirty="0" smtClean="0"/>
          </a:p>
          <a:p>
            <a:pPr algn="just"/>
            <a:r>
              <a:rPr lang="es-ES" altLang="es-ES" b="1" dirty="0" smtClean="0"/>
              <a:t>funciones </a:t>
            </a:r>
            <a:r>
              <a:rPr lang="es-ES" altLang="es-ES" b="1" dirty="0"/>
              <a:t>y los objetivos de la organización</a:t>
            </a:r>
          </a:p>
          <a:p>
            <a:pPr algn="just"/>
            <a:r>
              <a:rPr lang="es-ES" altLang="es-ES" b="1" dirty="0">
                <a:solidFill>
                  <a:srgbClr val="FF0000"/>
                </a:solidFill>
              </a:rPr>
              <a:t>¿Qué actividades debo realizar?</a:t>
            </a:r>
          </a:p>
        </p:txBody>
      </p:sp>
      <p:sp>
        <p:nvSpPr>
          <p:cNvPr id="27660" name="AutoShape 12"/>
          <p:cNvSpPr>
            <a:spLocks noChangeArrowheads="1"/>
          </p:cNvSpPr>
          <p:nvPr/>
        </p:nvSpPr>
        <p:spPr bwMode="auto">
          <a:xfrm>
            <a:off x="2555875" y="1484313"/>
            <a:ext cx="360363" cy="288925"/>
          </a:xfrm>
          <a:prstGeom prst="rightArrow">
            <a:avLst>
              <a:gd name="adj1" fmla="val 50000"/>
              <a:gd name="adj2" fmla="val 3118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s-ES"/>
          </a:p>
        </p:txBody>
      </p:sp>
      <p:sp>
        <p:nvSpPr>
          <p:cNvPr id="27661" name="AutoShape 13"/>
          <p:cNvSpPr>
            <a:spLocks noChangeArrowheads="1"/>
          </p:cNvSpPr>
          <p:nvPr/>
        </p:nvSpPr>
        <p:spPr bwMode="auto">
          <a:xfrm>
            <a:off x="2411413" y="4365625"/>
            <a:ext cx="360362" cy="288925"/>
          </a:xfrm>
          <a:prstGeom prst="rightArrow">
            <a:avLst>
              <a:gd name="adj1" fmla="val 50000"/>
              <a:gd name="adj2" fmla="val 3118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s-ES"/>
          </a:p>
        </p:txBody>
      </p:sp>
      <p:sp>
        <p:nvSpPr>
          <p:cNvPr id="27662" name="AutoShape 14"/>
          <p:cNvSpPr>
            <a:spLocks noChangeArrowheads="1"/>
          </p:cNvSpPr>
          <p:nvPr/>
        </p:nvSpPr>
        <p:spPr bwMode="auto">
          <a:xfrm>
            <a:off x="2411413" y="3213100"/>
            <a:ext cx="360362" cy="288925"/>
          </a:xfrm>
          <a:prstGeom prst="rightArrow">
            <a:avLst>
              <a:gd name="adj1" fmla="val 50000"/>
              <a:gd name="adj2" fmla="val 3118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s-ES"/>
          </a:p>
        </p:txBody>
      </p:sp>
      <p:sp>
        <p:nvSpPr>
          <p:cNvPr id="27663" name="AutoShape 15"/>
          <p:cNvSpPr>
            <a:spLocks noChangeArrowheads="1"/>
          </p:cNvSpPr>
          <p:nvPr/>
        </p:nvSpPr>
        <p:spPr bwMode="auto">
          <a:xfrm>
            <a:off x="2484438" y="2276475"/>
            <a:ext cx="360362" cy="288925"/>
          </a:xfrm>
          <a:prstGeom prst="rightArrow">
            <a:avLst>
              <a:gd name="adj1" fmla="val 50000"/>
              <a:gd name="adj2" fmla="val 3118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s-ES"/>
          </a:p>
        </p:txBody>
      </p:sp>
      <p:sp>
        <p:nvSpPr>
          <p:cNvPr id="27664" name="Text Box 16"/>
          <p:cNvSpPr txBox="1">
            <a:spLocks noChangeArrowheads="1"/>
          </p:cNvSpPr>
          <p:nvPr/>
        </p:nvSpPr>
        <p:spPr bwMode="auto">
          <a:xfrm>
            <a:off x="819150" y="5589588"/>
            <a:ext cx="1520825" cy="669925"/>
          </a:xfrm>
          <a:prstGeom prst="rect">
            <a:avLst/>
          </a:prstGeom>
          <a:solidFill>
            <a:srgbClr val="C3F6FD"/>
          </a:solidFill>
          <a:ln w="2857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es-ES" altLang="es-ES" b="1"/>
              <a:t>CRITERIOS </a:t>
            </a:r>
          </a:p>
          <a:p>
            <a:r>
              <a:rPr lang="es-ES" altLang="es-ES" b="1"/>
              <a:t>DE MEDIDA</a:t>
            </a:r>
          </a:p>
        </p:txBody>
      </p:sp>
      <p:sp>
        <p:nvSpPr>
          <p:cNvPr id="27665" name="Text Box 17"/>
          <p:cNvSpPr txBox="1">
            <a:spLocks noChangeArrowheads="1"/>
          </p:cNvSpPr>
          <p:nvPr/>
        </p:nvSpPr>
        <p:spPr bwMode="auto">
          <a:xfrm>
            <a:off x="2989263" y="5589588"/>
            <a:ext cx="5686425" cy="65087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s-ES" altLang="es-ES" b="1"/>
              <a:t>Los indicadores que permiten evaluar el cumplimiento de las tareas y a su vez de los objetivos</a:t>
            </a:r>
          </a:p>
        </p:txBody>
      </p:sp>
      <p:sp>
        <p:nvSpPr>
          <p:cNvPr id="27666" name="AutoShape 18"/>
          <p:cNvSpPr>
            <a:spLocks noChangeArrowheads="1"/>
          </p:cNvSpPr>
          <p:nvPr/>
        </p:nvSpPr>
        <p:spPr bwMode="auto">
          <a:xfrm>
            <a:off x="2411413" y="5805488"/>
            <a:ext cx="360362" cy="288925"/>
          </a:xfrm>
          <a:prstGeom prst="rightArrow">
            <a:avLst>
              <a:gd name="adj1" fmla="val 50000"/>
              <a:gd name="adj2" fmla="val 31181"/>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s-ES"/>
          </a:p>
        </p:txBody>
      </p:sp>
    </p:spTree>
    <p:extLst>
      <p:ext uri="{BB962C8B-B14F-4D97-AF65-F5344CB8AC3E}">
        <p14:creationId xmlns:p14="http://schemas.microsoft.com/office/powerpoint/2010/main" xmlns="" val="419622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5" name="Rectángulo 4"/>
          <p:cNvSpPr/>
          <p:nvPr/>
        </p:nvSpPr>
        <p:spPr>
          <a:xfrm>
            <a:off x="395536" y="764704"/>
            <a:ext cx="8496944" cy="209288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600" b="1" dirty="0" smtClean="0">
                <a:latin typeface="Arial" panose="020B0604020202020204" pitchFamily="34" charset="0"/>
                <a:cs typeface="Arial" panose="020B0604020202020204" pitchFamily="34" charset="0"/>
              </a:rPr>
              <a:t>¿</a:t>
            </a:r>
            <a:r>
              <a:rPr lang="es-ES" sz="2600" b="1" dirty="0">
                <a:latin typeface="Arial" panose="020B0604020202020204" pitchFamily="34" charset="0"/>
                <a:cs typeface="Arial" panose="020B0604020202020204" pitchFamily="34" charset="0"/>
              </a:rPr>
              <a:t>A qué se le llama corporación</a:t>
            </a:r>
            <a:r>
              <a:rPr lang="es-ES" sz="2600" b="1" dirty="0" smtClean="0">
                <a:latin typeface="Arial" panose="020B0604020202020204" pitchFamily="34" charset="0"/>
                <a:cs typeface="Arial" panose="020B0604020202020204" pitchFamily="34" charset="0"/>
              </a:rPr>
              <a:t>?</a:t>
            </a:r>
          </a:p>
          <a:p>
            <a:pPr algn="just"/>
            <a:endParaRPr lang="es-ES" sz="2600" b="1" dirty="0">
              <a:latin typeface="Arial" panose="020B0604020202020204" pitchFamily="34" charset="0"/>
              <a:cs typeface="Arial" panose="020B0604020202020204" pitchFamily="34" charset="0"/>
            </a:endParaRPr>
          </a:p>
          <a:p>
            <a:pPr algn="just"/>
            <a:r>
              <a:rPr lang="es-ES" sz="2600" b="1" dirty="0">
                <a:latin typeface="Arial" panose="020B0604020202020204" pitchFamily="34" charset="0"/>
                <a:cs typeface="Arial" panose="020B0604020202020204" pitchFamily="34" charset="0"/>
              </a:rPr>
              <a:t>La corporación es una organización que posee más de un negocio o también se le denomina organización </a:t>
            </a:r>
            <a:r>
              <a:rPr lang="es-ES" sz="2600" b="1" dirty="0" smtClean="0">
                <a:latin typeface="Arial" panose="020B0604020202020204" pitchFamily="34" charset="0"/>
                <a:cs typeface="Arial" panose="020B0604020202020204" pitchFamily="34" charset="0"/>
              </a:rPr>
              <a:t> multinegocio</a:t>
            </a:r>
            <a:r>
              <a:rPr lang="es-ES" sz="2600" b="1" dirty="0">
                <a:latin typeface="Arial" panose="020B0604020202020204" pitchFamily="34" charset="0"/>
                <a:cs typeface="Arial" panose="020B0604020202020204" pitchFamily="34" charset="0"/>
              </a:rPr>
              <a:t>. </a:t>
            </a:r>
            <a:endParaRPr lang="es-ES" sz="2600" b="1" dirty="0">
              <a:solidFill>
                <a:srgbClr val="FF0000"/>
              </a:solidFill>
              <a:latin typeface="Arial" panose="020B0604020202020204" pitchFamily="34" charset="0"/>
              <a:cs typeface="Arial" panose="020B0604020202020204" pitchFamily="34" charset="0"/>
            </a:endParaRPr>
          </a:p>
        </p:txBody>
      </p:sp>
      <p:sp>
        <p:nvSpPr>
          <p:cNvPr id="6" name="Rectángulo 5"/>
          <p:cNvSpPr/>
          <p:nvPr/>
        </p:nvSpPr>
        <p:spPr>
          <a:xfrm>
            <a:off x="3764031" y="188640"/>
            <a:ext cx="1911101" cy="523220"/>
          </a:xfrm>
          <a:prstGeom prst="rect">
            <a:avLst/>
          </a:prstGeom>
        </p:spPr>
        <p:txBody>
          <a:bodyPr wrap="none">
            <a:spAutoFit/>
          </a:bodyPr>
          <a:lstStyle/>
          <a:p>
            <a:r>
              <a:rPr lang="es-ES" sz="2800" b="1" dirty="0"/>
              <a:t>Actividades</a:t>
            </a:r>
          </a:p>
        </p:txBody>
      </p:sp>
      <p:pic>
        <p:nvPicPr>
          <p:cNvPr id="3" name="Imagen 2"/>
          <p:cNvPicPr>
            <a:picLocks noChangeAspect="1"/>
          </p:cNvPicPr>
          <p:nvPr/>
        </p:nvPicPr>
        <p:blipFill>
          <a:blip r:embed="rId2"/>
          <a:stretch>
            <a:fillRect/>
          </a:stretch>
        </p:blipFill>
        <p:spPr>
          <a:xfrm>
            <a:off x="611561" y="3501008"/>
            <a:ext cx="7848872" cy="3160038"/>
          </a:xfrm>
          <a:prstGeom prst="rect">
            <a:avLst/>
          </a:prstGeom>
          <a:ln w="38100">
            <a:solidFill>
              <a:schemeClr val="tx1"/>
            </a:solidFill>
          </a:ln>
        </p:spPr>
      </p:pic>
      <p:sp>
        <p:nvSpPr>
          <p:cNvPr id="4" name="Rectángulo 3"/>
          <p:cNvSpPr/>
          <p:nvPr/>
        </p:nvSpPr>
        <p:spPr>
          <a:xfrm>
            <a:off x="1043608" y="2987660"/>
            <a:ext cx="5472608" cy="369332"/>
          </a:xfrm>
          <a:prstGeom prst="rect">
            <a:avLst/>
          </a:prstGeom>
        </p:spPr>
        <p:txBody>
          <a:bodyPr wrap="square">
            <a:spAutoFit/>
          </a:bodyPr>
          <a:lstStyle/>
          <a:p>
            <a:r>
              <a:rPr lang="es-ES" b="1" dirty="0">
                <a:solidFill>
                  <a:srgbClr val="000000"/>
                </a:solidFill>
                <a:latin typeface="Verdana" panose="020B0604030504040204" pitchFamily="34" charset="0"/>
              </a:rPr>
              <a:t>Tránsito de un negocio a multinegocios </a:t>
            </a:r>
            <a:endParaRPr lang="es-ES" dirty="0"/>
          </a:p>
        </p:txBody>
      </p:sp>
    </p:spTree>
    <p:extLst>
      <p:ext uri="{BB962C8B-B14F-4D97-AF65-F5344CB8AC3E}">
        <p14:creationId xmlns:p14="http://schemas.microsoft.com/office/powerpoint/2010/main" xmlns="" val="7453595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4 Rectángulo"/>
          <p:cNvSpPr/>
          <p:nvPr/>
        </p:nvSpPr>
        <p:spPr>
          <a:xfrm>
            <a:off x="2843808" y="188640"/>
            <a:ext cx="3204723"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3200" b="1" dirty="0">
                <a:solidFill>
                  <a:prstClr val="black"/>
                </a:solidFill>
                <a:latin typeface="Verdana" pitchFamily="34" charset="0"/>
                <a:ea typeface="Verdana" pitchFamily="34" charset="0"/>
                <a:cs typeface="Verdana" pitchFamily="34" charset="0"/>
              </a:rPr>
              <a:t>Conclusiones</a:t>
            </a:r>
            <a:endParaRPr lang="es-ES" sz="3200" dirty="0"/>
          </a:p>
        </p:txBody>
      </p:sp>
      <p:sp>
        <p:nvSpPr>
          <p:cNvPr id="4" name="Rectángulo 3"/>
          <p:cNvSpPr/>
          <p:nvPr/>
        </p:nvSpPr>
        <p:spPr>
          <a:xfrm>
            <a:off x="221165" y="1196752"/>
            <a:ext cx="8581488" cy="224676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spcAft>
                <a:spcPts val="0"/>
              </a:spcAft>
            </a:pPr>
            <a:r>
              <a:rPr lang="es-ES" sz="2800" b="1" dirty="0" smtClean="0">
                <a:latin typeface="Arial" panose="020B0604020202020204" pitchFamily="34" charset="0"/>
                <a:ea typeface="Times New Roman" panose="02020603050405020304" pitchFamily="18" charset="0"/>
                <a:cs typeface="Arial" panose="020B0604020202020204" pitchFamily="34" charset="0"/>
              </a:rPr>
              <a:t>La </a:t>
            </a:r>
            <a:r>
              <a:rPr lang="es-ES" sz="2800" b="1" dirty="0">
                <a:latin typeface="Arial" panose="020B0604020202020204" pitchFamily="34" charset="0"/>
                <a:ea typeface="Times New Roman" panose="02020603050405020304" pitchFamily="18" charset="0"/>
                <a:cs typeface="Arial" panose="020B0604020202020204" pitchFamily="34" charset="0"/>
              </a:rPr>
              <a:t>corporación como una organización </a:t>
            </a:r>
            <a:r>
              <a:rPr lang="es-ES" sz="2800" b="1" dirty="0" err="1" smtClean="0">
                <a:latin typeface="Arial" panose="020B0604020202020204" pitchFamily="34" charset="0"/>
                <a:ea typeface="Times New Roman" panose="02020603050405020304" pitchFamily="18" charset="0"/>
                <a:cs typeface="Arial" panose="020B0604020202020204" pitchFamily="34" charset="0"/>
              </a:rPr>
              <a:t>multinegocios</a:t>
            </a:r>
            <a:r>
              <a:rPr lang="es-ES" sz="2800" b="1" dirty="0" smtClean="0">
                <a:latin typeface="Arial" panose="020B0604020202020204" pitchFamily="34" charset="0"/>
                <a:ea typeface="Times New Roman" panose="02020603050405020304" pitchFamily="18" charset="0"/>
                <a:cs typeface="Arial" panose="020B0604020202020204" pitchFamily="34" charset="0"/>
              </a:rPr>
              <a:t>.</a:t>
            </a:r>
          </a:p>
          <a:p>
            <a:pPr algn="just">
              <a:spcAft>
                <a:spcPts val="0"/>
              </a:spcAft>
            </a:pPr>
            <a:endParaRPr lang="es-ES" sz="2800" b="1"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es-ES" sz="2800" b="1" dirty="0" smtClean="0">
                <a:latin typeface="Arial" panose="020B0604020202020204" pitchFamily="34" charset="0"/>
                <a:ea typeface="Times New Roman" panose="02020603050405020304" pitchFamily="18" charset="0"/>
                <a:cs typeface="Arial" panose="020B0604020202020204" pitchFamily="34" charset="0"/>
              </a:rPr>
              <a:t>El </a:t>
            </a:r>
            <a:r>
              <a:rPr lang="es-ES" sz="2800" b="1" dirty="0">
                <a:latin typeface="Arial" panose="020B0604020202020204" pitchFamily="34" charset="0"/>
                <a:ea typeface="Times New Roman" panose="02020603050405020304" pitchFamily="18" charset="0"/>
                <a:cs typeface="Arial" panose="020B0604020202020204" pitchFamily="34" charset="0"/>
              </a:rPr>
              <a:t>negocio visto como el beneficio esperado por el </a:t>
            </a:r>
            <a:r>
              <a:rPr lang="es-ES" sz="2800" b="1" dirty="0" smtClean="0">
                <a:latin typeface="Arial" panose="020B0604020202020204" pitchFamily="34" charset="0"/>
                <a:ea typeface="Times New Roman" panose="02020603050405020304" pitchFamily="18" charset="0"/>
                <a:cs typeface="Arial" panose="020B0604020202020204" pitchFamily="34" charset="0"/>
              </a:rPr>
              <a:t>cliente.</a:t>
            </a:r>
            <a:endParaRPr lang="es-ES" sz="2800" b="1" dirty="0">
              <a:latin typeface="Arial" panose="020B0604020202020204" pitchFamily="34" charset="0"/>
              <a:cs typeface="Arial" panose="020B0604020202020204" pitchFamily="34" charset="0"/>
            </a:endParaRPr>
          </a:p>
        </p:txBody>
      </p:sp>
      <p:sp>
        <p:nvSpPr>
          <p:cNvPr id="5" name="Rectángulo 4"/>
          <p:cNvSpPr/>
          <p:nvPr/>
        </p:nvSpPr>
        <p:spPr>
          <a:xfrm>
            <a:off x="221165" y="3847688"/>
            <a:ext cx="8581488" cy="267765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_tradnl" sz="2800" b="1" dirty="0" smtClean="0">
                <a:latin typeface="Arial" panose="020B0604020202020204" pitchFamily="34" charset="0"/>
                <a:ea typeface="Times New Roman" panose="02020603050405020304" pitchFamily="18" charset="0"/>
              </a:rPr>
              <a:t>La </a:t>
            </a:r>
            <a:r>
              <a:rPr lang="es-ES_tradnl" sz="2800" b="1" dirty="0">
                <a:latin typeface="Arial" panose="020B0604020202020204" pitchFamily="34" charset="0"/>
                <a:ea typeface="Times New Roman" panose="02020603050405020304" pitchFamily="18" charset="0"/>
              </a:rPr>
              <a:t>misión indica el </a:t>
            </a:r>
            <a:r>
              <a:rPr lang="es-ES_tradnl" sz="2800" b="1" dirty="0">
                <a:solidFill>
                  <a:srgbClr val="FF0000"/>
                </a:solidFill>
                <a:latin typeface="Arial" panose="020B0604020202020204" pitchFamily="34" charset="0"/>
                <a:ea typeface="Times New Roman" panose="02020603050405020304" pitchFamily="18" charset="0"/>
              </a:rPr>
              <a:t>rumbo estratégico </a:t>
            </a:r>
            <a:r>
              <a:rPr lang="es-ES_tradnl" sz="2800" b="1" dirty="0">
                <a:latin typeface="Arial" panose="020B0604020202020204" pitchFamily="34" charset="0"/>
                <a:ea typeface="Times New Roman" panose="02020603050405020304" pitchFamily="18" charset="0"/>
              </a:rPr>
              <a:t>de la </a:t>
            </a:r>
            <a:r>
              <a:rPr lang="es-ES_tradnl" sz="2800" b="1" dirty="0" smtClean="0">
                <a:latin typeface="Arial" panose="020B0604020202020204" pitchFamily="34" charset="0"/>
                <a:ea typeface="Times New Roman" panose="02020603050405020304" pitchFamily="18" charset="0"/>
              </a:rPr>
              <a:t>organización, que a </a:t>
            </a:r>
            <a:r>
              <a:rPr lang="es-ES_tradnl" sz="2800" b="1" dirty="0">
                <a:latin typeface="Arial" panose="020B0604020202020204" pitchFamily="34" charset="0"/>
                <a:ea typeface="Times New Roman" panose="02020603050405020304" pitchFamily="18" charset="0"/>
              </a:rPr>
              <a:t>nivel corporativo la misión tiene la complejidad de que debe expresar los múltiples negocios de la corporación o una síntesis de los mismos, es decir, un concepto que los englobe a </a:t>
            </a:r>
            <a:r>
              <a:rPr lang="es-ES_tradnl" sz="2800" b="1" dirty="0" smtClean="0">
                <a:latin typeface="Arial" panose="020B0604020202020204" pitchFamily="34" charset="0"/>
                <a:ea typeface="Times New Roman" panose="02020603050405020304" pitchFamily="18" charset="0"/>
              </a:rPr>
              <a:t>todos. </a:t>
            </a:r>
            <a:endParaRPr lang="es-ES" sz="2800" b="1" dirty="0"/>
          </a:p>
        </p:txBody>
      </p:sp>
    </p:spTree>
    <p:extLst>
      <p:ext uri="{BB962C8B-B14F-4D97-AF65-F5344CB8AC3E}">
        <p14:creationId xmlns:p14="http://schemas.microsoft.com/office/powerpoint/2010/main" xmlns="" val="27391796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4 Rectángulo"/>
          <p:cNvSpPr/>
          <p:nvPr/>
        </p:nvSpPr>
        <p:spPr>
          <a:xfrm>
            <a:off x="2843808" y="188640"/>
            <a:ext cx="3204723"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3200" b="1" dirty="0">
                <a:solidFill>
                  <a:prstClr val="black"/>
                </a:solidFill>
                <a:latin typeface="Verdana" pitchFamily="34" charset="0"/>
                <a:ea typeface="Verdana" pitchFamily="34" charset="0"/>
                <a:cs typeface="Verdana" pitchFamily="34" charset="0"/>
              </a:rPr>
              <a:t>Conclusiones</a:t>
            </a:r>
            <a:endParaRPr lang="es-ES" sz="3200" dirty="0"/>
          </a:p>
        </p:txBody>
      </p:sp>
      <p:sp>
        <p:nvSpPr>
          <p:cNvPr id="5" name="Rectángulo 4"/>
          <p:cNvSpPr/>
          <p:nvPr/>
        </p:nvSpPr>
        <p:spPr>
          <a:xfrm>
            <a:off x="323527" y="1052736"/>
            <a:ext cx="8581488"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s-ES" sz="2800" b="1" dirty="0" smtClean="0">
                <a:latin typeface="Arial" panose="020B0604020202020204" pitchFamily="34" charset="0"/>
                <a:cs typeface="Arial" panose="020B0604020202020204" pitchFamily="34" charset="0"/>
              </a:rPr>
              <a:t>La visión  define </a:t>
            </a:r>
            <a:r>
              <a:rPr lang="es-ES" sz="2800" b="1" dirty="0">
                <a:latin typeface="Arial" panose="020B0604020202020204" pitchFamily="34" charset="0"/>
                <a:cs typeface="Arial" panose="020B0604020202020204" pitchFamily="34" charset="0"/>
              </a:rPr>
              <a:t>y describe la </a:t>
            </a:r>
            <a:r>
              <a:rPr lang="es-ES" sz="2800" b="1" dirty="0">
                <a:solidFill>
                  <a:srgbClr val="FF0000"/>
                </a:solidFill>
                <a:latin typeface="Arial" panose="020B0604020202020204" pitchFamily="34" charset="0"/>
                <a:cs typeface="Arial" panose="020B0604020202020204" pitchFamily="34" charset="0"/>
              </a:rPr>
              <a:t>situación futura </a:t>
            </a:r>
            <a:r>
              <a:rPr lang="es-ES" sz="2800" b="1" dirty="0">
                <a:latin typeface="Arial" panose="020B0604020202020204" pitchFamily="34" charset="0"/>
                <a:cs typeface="Arial" panose="020B0604020202020204" pitchFamily="34" charset="0"/>
              </a:rPr>
              <a:t>que desea </a:t>
            </a:r>
            <a:r>
              <a:rPr lang="es-ES" sz="2800" b="1" dirty="0" smtClean="0">
                <a:latin typeface="Arial" panose="020B0604020202020204" pitchFamily="34" charset="0"/>
                <a:cs typeface="Arial" panose="020B0604020202020204" pitchFamily="34" charset="0"/>
              </a:rPr>
              <a:t>tener la </a:t>
            </a:r>
            <a:r>
              <a:rPr lang="es-ES" sz="2800" b="1" dirty="0">
                <a:latin typeface="Arial" panose="020B0604020202020204" pitchFamily="34" charset="0"/>
                <a:cs typeface="Arial" panose="020B0604020202020204" pitchFamily="34" charset="0"/>
              </a:rPr>
              <a:t>empresa. Guía a la organización para alcanzar un </a:t>
            </a:r>
            <a:r>
              <a:rPr lang="es-ES" sz="2800" b="1" dirty="0" smtClean="0">
                <a:latin typeface="Arial" panose="020B0604020202020204" pitchFamily="34" charset="0"/>
                <a:cs typeface="Arial" panose="020B0604020202020204" pitchFamily="34" charset="0"/>
              </a:rPr>
              <a:t>estado deseable</a:t>
            </a:r>
            <a:r>
              <a:rPr lang="es-ES" sz="2800" b="1" dirty="0">
                <a:latin typeface="Arial" panose="020B0604020202020204" pitchFamily="34" charset="0"/>
                <a:cs typeface="Arial" panose="020B0604020202020204" pitchFamily="34" charset="0"/>
              </a:rPr>
              <a:t>. Debe ser un reto, tiene que motivar a </a:t>
            </a:r>
            <a:r>
              <a:rPr lang="es-ES" sz="2800" b="1" dirty="0" smtClean="0">
                <a:latin typeface="Arial" panose="020B0604020202020204" pitchFamily="34" charset="0"/>
                <a:cs typeface="Arial" panose="020B0604020202020204" pitchFamily="34" charset="0"/>
              </a:rPr>
              <a:t>superarse. Es </a:t>
            </a:r>
            <a:r>
              <a:rPr lang="es-ES" sz="2800" b="1" dirty="0">
                <a:latin typeface="Arial" panose="020B0604020202020204" pitchFamily="34" charset="0"/>
                <a:cs typeface="Arial" panose="020B0604020202020204" pitchFamily="34" charset="0"/>
              </a:rPr>
              <a:t>la respuesta a la pregunta: ¿Qué queremos que sea </a:t>
            </a:r>
            <a:r>
              <a:rPr lang="es-ES" sz="2800" b="1" dirty="0" smtClean="0">
                <a:latin typeface="Arial" panose="020B0604020202020204" pitchFamily="34" charset="0"/>
                <a:cs typeface="Arial" panose="020B0604020202020204" pitchFamily="34" charset="0"/>
              </a:rPr>
              <a:t>la organización </a:t>
            </a:r>
            <a:r>
              <a:rPr lang="es-ES" sz="2800" b="1" dirty="0">
                <a:latin typeface="Arial" panose="020B0604020202020204" pitchFamily="34" charset="0"/>
                <a:cs typeface="Arial" panose="020B0604020202020204" pitchFamily="34" charset="0"/>
              </a:rPr>
              <a:t>en los próximos años?</a:t>
            </a:r>
          </a:p>
        </p:txBody>
      </p:sp>
      <p:sp>
        <p:nvSpPr>
          <p:cNvPr id="7" name="Rectángulo 6"/>
          <p:cNvSpPr/>
          <p:nvPr/>
        </p:nvSpPr>
        <p:spPr>
          <a:xfrm>
            <a:off x="227432" y="4869160"/>
            <a:ext cx="8677583" cy="138499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s-ES" sz="2800" b="1" dirty="0" smtClean="0">
                <a:latin typeface="Arial" panose="020B0604020202020204" pitchFamily="34" charset="0"/>
                <a:cs typeface="Arial" panose="020B0604020202020204" pitchFamily="34" charset="0"/>
              </a:rPr>
              <a:t>Los objetivos </a:t>
            </a:r>
            <a:r>
              <a:rPr lang="es-ES" sz="2800" b="1" dirty="0">
                <a:latin typeface="Arial" panose="020B0604020202020204" pitchFamily="34" charset="0"/>
                <a:cs typeface="Arial" panose="020B0604020202020204" pitchFamily="34" charset="0"/>
              </a:rPr>
              <a:t>estratégicos se derivan de los retos de la visión, la cual debe estar en concordancia con la misión de la </a:t>
            </a:r>
            <a:r>
              <a:rPr lang="es-ES" sz="2800" b="1" dirty="0" smtClean="0">
                <a:latin typeface="Arial" panose="020B0604020202020204" pitchFamily="34" charset="0"/>
                <a:cs typeface="Arial" panose="020B0604020202020204" pitchFamily="34" charset="0"/>
              </a:rPr>
              <a:t>organización.</a:t>
            </a: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9788700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Rectángulo 5"/>
          <p:cNvSpPr/>
          <p:nvPr/>
        </p:nvSpPr>
        <p:spPr>
          <a:xfrm>
            <a:off x="1170324" y="241484"/>
            <a:ext cx="4985852"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just">
              <a:spcAft>
                <a:spcPts val="0"/>
              </a:spcAft>
            </a:pPr>
            <a:r>
              <a:rPr lang="es-ES" sz="3200" b="1" dirty="0">
                <a:latin typeface="+mj-lt"/>
                <a:ea typeface="Verdana" panose="020B0604030504040204" pitchFamily="34" charset="0"/>
                <a:cs typeface="Verdana" panose="020B0604030504040204" pitchFamily="34" charset="0"/>
              </a:rPr>
              <a:t>Preguntas de Comprobación</a:t>
            </a:r>
          </a:p>
        </p:txBody>
      </p:sp>
      <p:sp>
        <p:nvSpPr>
          <p:cNvPr id="6" name="Rectángulo 5"/>
          <p:cNvSpPr/>
          <p:nvPr/>
        </p:nvSpPr>
        <p:spPr>
          <a:xfrm>
            <a:off x="593681" y="2348880"/>
            <a:ext cx="7848872" cy="35394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200000"/>
              </a:lnSpc>
            </a:pPr>
            <a:r>
              <a:rPr lang="es-ES" sz="2800" b="1" dirty="0" smtClean="0"/>
              <a:t>1. </a:t>
            </a:r>
            <a:r>
              <a:rPr lang="es-ES" sz="2800" b="1" dirty="0"/>
              <a:t>¿Qué se entiende por misión?</a:t>
            </a:r>
          </a:p>
          <a:p>
            <a:pPr algn="just">
              <a:lnSpc>
                <a:spcPct val="200000"/>
              </a:lnSpc>
            </a:pPr>
            <a:r>
              <a:rPr lang="es-ES" sz="2800" b="1" dirty="0" smtClean="0"/>
              <a:t>2</a:t>
            </a:r>
            <a:r>
              <a:rPr lang="es-ES" sz="2800" b="1" dirty="0"/>
              <a:t>. ¿Qué se entiende por visión</a:t>
            </a:r>
            <a:r>
              <a:rPr lang="es-ES" sz="2800" b="1" dirty="0" smtClean="0"/>
              <a:t>?</a:t>
            </a:r>
          </a:p>
          <a:p>
            <a:pPr algn="just">
              <a:lnSpc>
                <a:spcPct val="200000"/>
              </a:lnSpc>
            </a:pPr>
            <a:r>
              <a:rPr lang="es-ES" sz="2800" b="1" dirty="0"/>
              <a:t>3. ¿Qué entender por objetivos estratégicos</a:t>
            </a:r>
            <a:r>
              <a:rPr lang="es-ES" sz="2800" b="1" dirty="0" smtClean="0"/>
              <a:t>?</a:t>
            </a:r>
          </a:p>
          <a:p>
            <a:pPr algn="just">
              <a:lnSpc>
                <a:spcPct val="200000"/>
              </a:lnSpc>
            </a:pPr>
            <a:r>
              <a:rPr lang="es-ES" sz="2800" b="1" dirty="0" smtClean="0"/>
              <a:t>4. ¿Qué características deben tener los objetivos?</a:t>
            </a:r>
            <a:endParaRPr lang="es-ES" sz="2800" b="1"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rot="613681">
            <a:off x="6473694" y="316771"/>
            <a:ext cx="1949227" cy="151509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17214994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3" name="Rectángulo 2"/>
          <p:cNvSpPr/>
          <p:nvPr/>
        </p:nvSpPr>
        <p:spPr>
          <a:xfrm>
            <a:off x="2908138" y="87015"/>
            <a:ext cx="2175596" cy="461665"/>
          </a:xfrm>
          <a:prstGeom prst="rect">
            <a:avLst/>
          </a:prstGeom>
        </p:spPr>
        <p:txBody>
          <a:bodyPr wrap="none">
            <a:spAutoFit/>
          </a:bodyPr>
          <a:lstStyle/>
          <a:p>
            <a:pPr algn="ctr">
              <a:spcAft>
                <a:spcPts val="0"/>
              </a:spcAft>
            </a:pPr>
            <a:r>
              <a:rPr lang="es-ES" sz="2400" b="1" dirty="0" smtClean="0">
                <a:latin typeface="Verdana" panose="020B0604030504040204" pitchFamily="34" charset="0"/>
                <a:ea typeface="Verdana" panose="020B0604030504040204" pitchFamily="34" charset="0"/>
                <a:cs typeface="Verdana" panose="020B0604030504040204" pitchFamily="34" charset="0"/>
              </a:rPr>
              <a:t>Bibliografía</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179512" y="764704"/>
            <a:ext cx="7067961" cy="707886"/>
          </a:xfrm>
          <a:prstGeom prst="rect">
            <a:avLst/>
          </a:prstGeom>
        </p:spPr>
        <p:txBody>
          <a:bodyPr wrap="none">
            <a:spAutoFit/>
          </a:bodyPr>
          <a:lstStyle/>
          <a:p>
            <a:pPr algn="just">
              <a:spcAft>
                <a:spcPts val="0"/>
              </a:spcAft>
            </a:pPr>
            <a:r>
              <a:rPr lang="es-ES" sz="2000" b="1" dirty="0" smtClean="0">
                <a:latin typeface="Verdana" panose="020B0604030504040204" pitchFamily="34" charset="0"/>
                <a:ea typeface="Verdana" panose="020B0604030504040204" pitchFamily="34" charset="0"/>
                <a:cs typeface="Verdana" panose="020B0604030504040204" pitchFamily="34" charset="0"/>
              </a:rPr>
              <a:t>Bibliografía Básica:</a:t>
            </a:r>
            <a:endParaRPr lang="es-ES" sz="2000" b="1" dirty="0">
              <a:latin typeface="Verdana" panose="020B0604030504040204" pitchFamily="34" charset="0"/>
              <a:ea typeface="Verdana" panose="020B0604030504040204" pitchFamily="34" charset="0"/>
              <a:cs typeface="Verdana" panose="020B0604030504040204" pitchFamily="34" charset="0"/>
            </a:endParaRPr>
          </a:p>
          <a:p>
            <a:pPr algn="just">
              <a:spcAft>
                <a:spcPts val="0"/>
              </a:spcAft>
            </a:pPr>
            <a:r>
              <a:rPr lang="es-ES" sz="2000" b="1" dirty="0">
                <a:latin typeface="Verdana" panose="020B0604030504040204" pitchFamily="34" charset="0"/>
                <a:ea typeface="Verdana" panose="020B0604030504040204" pitchFamily="34" charset="0"/>
                <a:cs typeface="Verdana" panose="020B0604030504040204" pitchFamily="34" charset="0"/>
              </a:rPr>
              <a:t>Estrategia organizacional</a:t>
            </a:r>
            <a:r>
              <a:rPr lang="es-ES" sz="2000" b="1" dirty="0" smtClean="0">
                <a:latin typeface="Verdana" panose="020B0604030504040204" pitchFamily="34" charset="0"/>
                <a:ea typeface="Verdana" panose="020B0604030504040204" pitchFamily="34" charset="0"/>
                <a:cs typeface="Verdana" panose="020B0604030504040204" pitchFamily="34" charset="0"/>
              </a:rPr>
              <a:t>, Colectivo de autores.</a:t>
            </a:r>
            <a:endParaRPr lang="es-ES" sz="2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Rectángulo 4"/>
          <p:cNvSpPr/>
          <p:nvPr/>
        </p:nvSpPr>
        <p:spPr>
          <a:xfrm>
            <a:off x="161818" y="1628800"/>
            <a:ext cx="4410182" cy="400110"/>
          </a:xfrm>
          <a:prstGeom prst="rect">
            <a:avLst/>
          </a:prstGeom>
        </p:spPr>
        <p:txBody>
          <a:bodyPr wrap="none">
            <a:spAutoFit/>
          </a:bodyPr>
          <a:lstStyle/>
          <a:p>
            <a:pPr algn="just">
              <a:spcAft>
                <a:spcPts val="0"/>
              </a:spcAft>
            </a:pPr>
            <a:r>
              <a:rPr lang="es-ES" sz="2000" b="1" dirty="0" smtClean="0">
                <a:latin typeface="Verdana" panose="020B0604030504040204" pitchFamily="34" charset="0"/>
                <a:ea typeface="Verdana" panose="020B0604030504040204" pitchFamily="34" charset="0"/>
                <a:cs typeface="Verdana" panose="020B0604030504040204" pitchFamily="34" charset="0"/>
              </a:rPr>
              <a:t>Bibliografía Complementaria:</a:t>
            </a:r>
            <a:endParaRPr lang="es-ES" sz="2000" dirty="0">
              <a:latin typeface="Verdana" panose="020B0604030504040204" pitchFamily="34" charset="0"/>
              <a:ea typeface="Verdana" panose="020B0604030504040204" pitchFamily="34" charset="0"/>
              <a:cs typeface="Verdana" panose="020B0604030504040204" pitchFamily="34" charset="0"/>
            </a:endParaRPr>
          </a:p>
        </p:txBody>
      </p:sp>
      <p:sp>
        <p:nvSpPr>
          <p:cNvPr id="6" name="Rectangle 1"/>
          <p:cNvSpPr>
            <a:spLocks noChangeArrowheads="1"/>
          </p:cNvSpPr>
          <p:nvPr/>
        </p:nvSpPr>
        <p:spPr bwMode="auto">
          <a:xfrm>
            <a:off x="27472" y="2204864"/>
            <a:ext cx="8820472" cy="44012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Barreiro, Luis, Alma Hernández e Ileana Díaz. </a:t>
            </a:r>
            <a:r>
              <a:rPr kumimoji="0" lang="es-MX"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Marketing en Cuba: dónde nos encontramos. En </a:t>
            </a:r>
            <a:r>
              <a:rPr kumimoji="0" lang="es-MX" altLang="es-ES" sz="2000" b="1" i="0" u="sng"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Folletos Gerenciales</a:t>
            </a:r>
            <a:r>
              <a:rPr kumimoji="0" lang="es-MX"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(Cuba). Año VIII  Número 11 Nov. 2004</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Barreiro, Luis. Marketing o ventas: he ahí el problema. En </a:t>
            </a:r>
            <a:r>
              <a:rPr kumimoji="0" lang="es-ES" altLang="es-ES" sz="2000" b="1" i="0" u="sng"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Revista Espacio</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(Cuba). No. 7 enero-abril 2002</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lvl="0" algn="just">
              <a:buFontTx/>
              <a:buChar char="•"/>
            </a:pPr>
            <a:r>
              <a:rPr lang="es-ES" altLang="es-ES" sz="2000" b="1" dirty="0">
                <a:latin typeface="Verdana" panose="020B0604030504040204" pitchFamily="34" charset="0"/>
                <a:ea typeface="Verdana" panose="020B0604030504040204" pitchFamily="34" charset="0"/>
                <a:cs typeface="Verdana" panose="020B0604030504040204" pitchFamily="34" charset="0"/>
              </a:rPr>
              <a:t>Thompson y </a:t>
            </a:r>
            <a:r>
              <a:rPr lang="es-ES" altLang="es-ES" sz="2000" b="1" dirty="0" err="1">
                <a:latin typeface="Verdana" panose="020B0604030504040204" pitchFamily="34" charset="0"/>
                <a:ea typeface="Verdana" panose="020B0604030504040204" pitchFamily="34" charset="0"/>
                <a:cs typeface="Verdana" panose="020B0604030504040204" pitchFamily="34" charset="0"/>
              </a:rPr>
              <a:t>Strickland</a:t>
            </a:r>
            <a:r>
              <a:rPr lang="es-ES" altLang="es-ES" sz="2000" b="1" dirty="0">
                <a:latin typeface="Verdana" panose="020B0604030504040204" pitchFamily="34" charset="0"/>
                <a:ea typeface="Verdana" panose="020B0604030504040204" pitchFamily="34" charset="0"/>
                <a:cs typeface="Verdana" panose="020B0604030504040204" pitchFamily="34" charset="0"/>
              </a:rPr>
              <a:t>. Administración Estratégica Textos y casos: Mc Graw Hill, 2009, 13e.</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s-ES" altLang="es-ES" sz="2000" b="1" i="0" u="none" strike="noStrike" cap="none" normalizeH="0" baseline="0" dirty="0" err="1"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Kotler</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Philip. Dirección de Marketing: análisis, planificación, gestión y control. Madrid: Pearson Educación, S.A., 2000</a:t>
            </a: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xmlns="" val="328081137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Rectángulo 4"/>
          <p:cNvSpPr/>
          <p:nvPr/>
        </p:nvSpPr>
        <p:spPr>
          <a:xfrm>
            <a:off x="1259632" y="116632"/>
            <a:ext cx="6789038" cy="461665"/>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es-ES" sz="2400" b="1" dirty="0">
                <a:latin typeface="Verdana" panose="020B0604030504040204" pitchFamily="34" charset="0"/>
                <a:ea typeface="Verdana" panose="020B0604030504040204" pitchFamily="34" charset="0"/>
                <a:cs typeface="Verdana" panose="020B0604030504040204" pitchFamily="34" charset="0"/>
              </a:rPr>
              <a:t>Orientación del estudio independiente</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72008" y="692696"/>
            <a:ext cx="8964488" cy="612475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lvl="0" indent="-342900" algn="just">
              <a:spcAft>
                <a:spcPts val="0"/>
              </a:spcAft>
              <a:buFont typeface="+mj-lt"/>
              <a:buAutoNum type="arabicPeriod"/>
              <a:tabLst>
                <a:tab pos="457200" algn="l"/>
              </a:tabLst>
            </a:pPr>
            <a:r>
              <a:rPr lang="es-ES" sz="2800" b="1" dirty="0">
                <a:ea typeface="Times New Roman" panose="02020603050405020304" pitchFamily="18" charset="0"/>
              </a:rPr>
              <a:t> </a:t>
            </a:r>
            <a:r>
              <a:rPr lang="es-ES" sz="2800" b="1" dirty="0" smtClean="0">
                <a:ea typeface="Times New Roman" panose="02020603050405020304" pitchFamily="18" charset="0"/>
              </a:rPr>
              <a:t>Mencione </a:t>
            </a:r>
            <a:r>
              <a:rPr lang="es-ES" sz="2800" b="1" dirty="0">
                <a:ea typeface="Times New Roman" panose="02020603050405020304" pitchFamily="18" charset="0"/>
              </a:rPr>
              <a:t>tres ejemplos cubanos de </a:t>
            </a:r>
            <a:r>
              <a:rPr lang="es-ES" sz="2800" b="1" dirty="0" smtClean="0">
                <a:ea typeface="Times New Roman" panose="02020603050405020304" pitchFamily="18" charset="0"/>
              </a:rPr>
              <a:t>corporación.</a:t>
            </a:r>
          </a:p>
          <a:p>
            <a:pPr marL="342900" lvl="0" indent="-342900" algn="just">
              <a:spcAft>
                <a:spcPts val="0"/>
              </a:spcAft>
              <a:buFont typeface="+mj-lt"/>
              <a:buAutoNum type="arabicPeriod"/>
              <a:tabLst>
                <a:tab pos="457200" algn="l"/>
              </a:tabLst>
            </a:pPr>
            <a:r>
              <a:rPr lang="es-ES" sz="2800" b="1" dirty="0">
                <a:ea typeface="Times New Roman" panose="02020603050405020304" pitchFamily="18" charset="0"/>
              </a:rPr>
              <a:t> Realizar el ejercicio propuesto en el Recuadro Ilustrativo </a:t>
            </a:r>
            <a:r>
              <a:rPr lang="es-ES" sz="2800" b="1" dirty="0" smtClean="0">
                <a:ea typeface="Times New Roman" panose="02020603050405020304" pitchFamily="18" charset="0"/>
              </a:rPr>
              <a:t>3.3 de la pág. 34 del  L/t.</a:t>
            </a:r>
          </a:p>
          <a:p>
            <a:pPr marL="342900" indent="-342900" algn="just">
              <a:buFont typeface="+mj-lt"/>
              <a:buAutoNum type="arabicPeriod"/>
              <a:tabLst>
                <a:tab pos="457200" algn="l"/>
              </a:tabLst>
            </a:pPr>
            <a:r>
              <a:rPr lang="es-ES" sz="2800" b="1" dirty="0">
                <a:ea typeface="Times New Roman" panose="02020603050405020304" pitchFamily="18" charset="0"/>
              </a:rPr>
              <a:t>Analice el caso </a:t>
            </a:r>
            <a:r>
              <a:rPr lang="es-ES" sz="2800" b="1" dirty="0" smtClean="0">
                <a:ea typeface="Times New Roman" panose="02020603050405020304" pitchFamily="18" charset="0"/>
              </a:rPr>
              <a:t>“Una </a:t>
            </a:r>
            <a:r>
              <a:rPr lang="es-ES" sz="2800" b="1" dirty="0">
                <a:ea typeface="Times New Roman" panose="02020603050405020304" pitchFamily="18" charset="0"/>
              </a:rPr>
              <a:t>Estrategia para la Cadena Gran </a:t>
            </a:r>
            <a:r>
              <a:rPr lang="es-ES" sz="2800" b="1" dirty="0" smtClean="0">
                <a:ea typeface="Times New Roman" panose="02020603050405020304" pitchFamily="18" charset="0"/>
              </a:rPr>
              <a:t>Caribe” que se encuentra al final del capítulo 3, pág. 70-92 del  L/t y responda la segunda pregunta.</a:t>
            </a:r>
          </a:p>
          <a:p>
            <a:pPr marL="342900" lvl="0" indent="-342900" algn="just">
              <a:spcAft>
                <a:spcPts val="0"/>
              </a:spcAft>
              <a:buFont typeface="+mj-lt"/>
              <a:buAutoNum type="arabicPeriod"/>
              <a:tabLst>
                <a:tab pos="457200" algn="l"/>
              </a:tabLst>
            </a:pPr>
            <a:r>
              <a:rPr lang="es-ES" sz="2800" b="1" dirty="0" smtClean="0">
                <a:ea typeface="Times New Roman" panose="02020603050405020304" pitchFamily="18" charset="0"/>
              </a:rPr>
              <a:t>Tome </a:t>
            </a:r>
            <a:r>
              <a:rPr lang="es-ES" sz="2800" b="1" dirty="0">
                <a:ea typeface="Times New Roman" panose="02020603050405020304" pitchFamily="18" charset="0"/>
              </a:rPr>
              <a:t>la misión de su organización y analice si la misma cumple con los requisitos mínimos que se </a:t>
            </a:r>
            <a:r>
              <a:rPr lang="es-ES" sz="2800" b="1" dirty="0" smtClean="0">
                <a:ea typeface="Times New Roman" panose="02020603050405020304" pitchFamily="18" charset="0"/>
              </a:rPr>
              <a:t>plantearon en la clase.</a:t>
            </a:r>
          </a:p>
          <a:p>
            <a:pPr marL="342900" indent="-342900" algn="just">
              <a:buFont typeface="+mj-lt"/>
              <a:buAutoNum type="arabicPeriod"/>
              <a:tabLst>
                <a:tab pos="457200" algn="l"/>
              </a:tabLst>
            </a:pPr>
            <a:r>
              <a:rPr lang="es-ES" sz="2800" b="1" dirty="0" smtClean="0">
                <a:ea typeface="Times New Roman" panose="02020603050405020304" pitchFamily="18" charset="0"/>
              </a:rPr>
              <a:t>Tome </a:t>
            </a:r>
            <a:r>
              <a:rPr lang="es-ES" sz="2800" b="1" dirty="0">
                <a:ea typeface="Times New Roman" panose="02020603050405020304" pitchFamily="18" charset="0"/>
              </a:rPr>
              <a:t>los objetivos estratégicos de su organización y valórelos </a:t>
            </a:r>
            <a:r>
              <a:rPr lang="es-ES" sz="2800" b="1" dirty="0" smtClean="0">
                <a:ea typeface="Times New Roman" panose="02020603050405020304" pitchFamily="18" charset="0"/>
              </a:rPr>
              <a:t>críticamente.</a:t>
            </a:r>
          </a:p>
          <a:p>
            <a:pPr marL="342900" indent="-342900" algn="just">
              <a:buFont typeface="+mj-lt"/>
              <a:buAutoNum type="arabicPeriod"/>
              <a:tabLst>
                <a:tab pos="457200" algn="l"/>
              </a:tabLst>
            </a:pPr>
            <a:r>
              <a:rPr lang="es-ES" sz="2800" b="1" dirty="0">
                <a:ea typeface="Times New Roman" panose="02020603050405020304" pitchFamily="18" charset="0"/>
              </a:rPr>
              <a:t> Realice una valoración crítica de la interrelación entre la misión, visión y objetivos estratégicos de su </a:t>
            </a:r>
            <a:r>
              <a:rPr lang="es-ES" sz="2800" b="1" dirty="0" smtClean="0">
                <a:ea typeface="Times New Roman" panose="02020603050405020304" pitchFamily="18" charset="0"/>
              </a:rPr>
              <a:t>organización.</a:t>
            </a:r>
            <a:endParaRPr lang="es-ES" sz="2800" b="1" dirty="0">
              <a:ea typeface="Times New Roman" panose="02020603050405020304" pitchFamily="18" charset="0"/>
            </a:endParaRPr>
          </a:p>
        </p:txBody>
      </p:sp>
    </p:spTree>
    <p:extLst>
      <p:ext uri="{BB962C8B-B14F-4D97-AF65-F5344CB8AC3E}">
        <p14:creationId xmlns:p14="http://schemas.microsoft.com/office/powerpoint/2010/main" xmlns="" val="381567843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Rectángulo 3"/>
          <p:cNvSpPr/>
          <p:nvPr/>
        </p:nvSpPr>
        <p:spPr>
          <a:xfrm>
            <a:off x="1331640" y="188640"/>
            <a:ext cx="6633547" cy="52322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s-ES" sz="2800" b="1" smtClean="0">
                <a:latin typeface="Verdana" panose="020B0604030504040204" pitchFamily="34" charset="0"/>
                <a:ea typeface="Verdana" panose="020B0604030504040204" pitchFamily="34" charset="0"/>
                <a:cs typeface="Verdana" panose="020B0604030504040204" pitchFamily="34" charset="0"/>
              </a:rPr>
              <a:t>Motivación próxima conferencia</a:t>
            </a:r>
            <a:endParaRPr lang="es-ES" sz="2800" dirty="0">
              <a:latin typeface="Verdana" panose="020B0604030504040204" pitchFamily="34" charset="0"/>
              <a:ea typeface="Verdana" panose="020B0604030504040204" pitchFamily="34" charset="0"/>
              <a:cs typeface="Verdana" panose="020B0604030504040204" pitchFamily="34" charset="0"/>
            </a:endParaRPr>
          </a:p>
        </p:txBody>
      </p:sp>
      <p:sp>
        <p:nvSpPr>
          <p:cNvPr id="3" name="Rectángulo 2"/>
          <p:cNvSpPr/>
          <p:nvPr/>
        </p:nvSpPr>
        <p:spPr>
          <a:xfrm>
            <a:off x="251520" y="1005116"/>
            <a:ext cx="8640960" cy="4893647"/>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spcAft>
                <a:spcPts val="0"/>
              </a:spcAft>
            </a:pPr>
            <a:r>
              <a:rPr lang="es-ES" sz="2400" b="1" dirty="0">
                <a:latin typeface="Arial" panose="020B0604020202020204" pitchFamily="34" charset="0"/>
                <a:ea typeface="Times New Roman" panose="02020603050405020304" pitchFamily="18" charset="0"/>
                <a:cs typeface="Arial" panose="020B0604020202020204" pitchFamily="34" charset="0"/>
              </a:rPr>
              <a:t>El proceso de formulación de la estrategia es iterativo, por tanto al definir la misión, visión y objetivos estratégicos, es indispensable </a:t>
            </a:r>
            <a:r>
              <a:rPr lang="es-ES" sz="2400" b="1" dirty="0">
                <a:solidFill>
                  <a:srgbClr val="FF0000"/>
                </a:solidFill>
                <a:latin typeface="Arial" panose="020B0604020202020204" pitchFamily="34" charset="0"/>
                <a:ea typeface="Times New Roman" panose="02020603050405020304" pitchFamily="18" charset="0"/>
                <a:cs typeface="Arial" panose="020B0604020202020204" pitchFamily="34" charset="0"/>
              </a:rPr>
              <a:t>considerar las condiciones externas e internas a la organización </a:t>
            </a:r>
            <a:r>
              <a:rPr lang="es-ES" sz="2400" b="1" dirty="0">
                <a:latin typeface="Arial" panose="020B0604020202020204" pitchFamily="34" charset="0"/>
                <a:ea typeface="Times New Roman" panose="02020603050405020304" pitchFamily="18" charset="0"/>
                <a:cs typeface="Arial" panose="020B0604020202020204" pitchFamily="34" charset="0"/>
              </a:rPr>
              <a:t>que conforman el análisis estratégico, </a:t>
            </a:r>
            <a:r>
              <a:rPr lang="es-ES" sz="2400" b="1" dirty="0" smtClean="0">
                <a:latin typeface="Arial" panose="020B0604020202020204" pitchFamily="34" charset="0"/>
                <a:ea typeface="Times New Roman" panose="02020603050405020304" pitchFamily="18" charset="0"/>
                <a:cs typeface="Arial" panose="020B0604020202020204" pitchFamily="34" charset="0"/>
              </a:rPr>
              <a:t>para poder </a:t>
            </a:r>
            <a:r>
              <a:rPr lang="es-ES" sz="2400" b="1" dirty="0">
                <a:latin typeface="Arial" panose="020B0604020202020204" pitchFamily="34" charset="0"/>
                <a:ea typeface="Times New Roman" panose="02020603050405020304" pitchFamily="18" charset="0"/>
                <a:cs typeface="Arial" panose="020B0604020202020204" pitchFamily="34" charset="0"/>
              </a:rPr>
              <a:t>evaluar hasta que punto la visión y misión definida es válida, de no </a:t>
            </a:r>
            <a:r>
              <a:rPr lang="es-ES" sz="2400" b="1" dirty="0" smtClean="0">
                <a:latin typeface="Arial" panose="020B0604020202020204" pitchFamily="34" charset="0"/>
                <a:ea typeface="Times New Roman" panose="02020603050405020304" pitchFamily="18" charset="0"/>
                <a:cs typeface="Arial" panose="020B0604020202020204" pitchFamily="34" charset="0"/>
              </a:rPr>
              <a:t>ser </a:t>
            </a:r>
            <a:r>
              <a:rPr lang="es-ES" sz="2400" b="1" dirty="0">
                <a:latin typeface="Arial" panose="020B0604020202020204" pitchFamily="34" charset="0"/>
                <a:ea typeface="Times New Roman" panose="02020603050405020304" pitchFamily="18" charset="0"/>
                <a:cs typeface="Arial" panose="020B0604020202020204" pitchFamily="34" charset="0"/>
              </a:rPr>
              <a:t>así, se deberá volver a ellas una vez más</a:t>
            </a:r>
            <a:r>
              <a:rPr lang="es-ES" sz="2400" b="1" dirty="0" smtClean="0">
                <a:latin typeface="Arial" panose="020B0604020202020204" pitchFamily="34" charset="0"/>
                <a:ea typeface="Times New Roman" panose="02020603050405020304" pitchFamily="18" charset="0"/>
                <a:cs typeface="Arial" panose="020B0604020202020204" pitchFamily="34" charset="0"/>
              </a:rPr>
              <a:t>.</a:t>
            </a:r>
          </a:p>
          <a:p>
            <a:pPr algn="just">
              <a:spcAft>
                <a:spcPts val="0"/>
              </a:spcAft>
            </a:pPr>
            <a:endParaRPr lang="es-ES" sz="2400" b="1"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es-ES" sz="2400" b="1" dirty="0">
                <a:latin typeface="Arial" panose="020B0604020202020204" pitchFamily="34" charset="0"/>
                <a:ea typeface="Times New Roman" panose="02020603050405020304" pitchFamily="18" charset="0"/>
                <a:cs typeface="Arial" panose="020B0604020202020204" pitchFamily="34" charset="0"/>
              </a:rPr>
              <a:t>Además no es posible concebir una estrategia sin que la organización diagnostique su situación en ese momento y analice el entorno y el impacto que el mismo ejercerá sobre la organización en el horizonte temporal que se haya definido.</a:t>
            </a:r>
          </a:p>
        </p:txBody>
      </p:sp>
    </p:spTree>
    <p:extLst>
      <p:ext uri="{BB962C8B-B14F-4D97-AF65-F5344CB8AC3E}">
        <p14:creationId xmlns:p14="http://schemas.microsoft.com/office/powerpoint/2010/main" xmlns="" val="6110132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3" name="2 Imagen"/>
          <p:cNvPicPr/>
          <p:nvPr/>
        </p:nvPicPr>
        <p:blipFill>
          <a:blip r:embed="rId2"/>
          <a:stretch>
            <a:fillRect/>
          </a:stretch>
        </p:blipFill>
        <p:spPr>
          <a:xfrm>
            <a:off x="0" y="0"/>
            <a:ext cx="9144000" cy="6858000"/>
          </a:xfrm>
          <a:prstGeom prst="rect">
            <a:avLst/>
          </a:prstGeom>
        </p:spPr>
      </p:pic>
      <p:pic>
        <p:nvPicPr>
          <p:cNvPr id="4" name="Picture 2" descr="C:\Users\jedisua\Desktop\CAMQ3H9HCARH54XYCAO50XZWCA4ME89LCA7LCV4MCAUMHRSZCAIDIUJ8CAA43SVJCA4DYPVQCAW3P7I1CAEMMJB1CAXCA20HCAQXPXG4CAYSCRO0CA1ITW41CA5HLQZICAUZC9EZCA67D3I5CASLRAQ3.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786063" y="857250"/>
            <a:ext cx="4143375" cy="311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4 Cinta curvada hacia arriba"/>
          <p:cNvSpPr/>
          <p:nvPr/>
        </p:nvSpPr>
        <p:spPr>
          <a:xfrm>
            <a:off x="1214438" y="4714875"/>
            <a:ext cx="7143750" cy="1571625"/>
          </a:xfrm>
          <a:prstGeom prst="ellipseRibbon2">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MUCHAS GRACIAS</a:t>
            </a:r>
            <a:endParaRPr lang="es-ES" sz="2400" b="1" dirty="0">
              <a:solidFill>
                <a:schemeClr val="tx1"/>
              </a:solidFill>
            </a:endParaRPr>
          </a:p>
        </p:txBody>
      </p:sp>
    </p:spTree>
    <p:extLst>
      <p:ext uri="{BB962C8B-B14F-4D97-AF65-F5344CB8AC3E}">
        <p14:creationId xmlns:p14="http://schemas.microsoft.com/office/powerpoint/2010/main" xmlns="" val="1899503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9" name="Rectángulo 8"/>
          <p:cNvSpPr/>
          <p:nvPr/>
        </p:nvSpPr>
        <p:spPr>
          <a:xfrm>
            <a:off x="428530" y="260648"/>
            <a:ext cx="6519734" cy="523220"/>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pPr algn="just">
              <a:spcAft>
                <a:spcPts val="0"/>
              </a:spcAft>
            </a:pPr>
            <a:r>
              <a:rPr lang="es-ES_tradnl" sz="2800" b="1" dirty="0">
                <a:latin typeface="Arial" panose="020B0604020202020204" pitchFamily="34" charset="0"/>
                <a:ea typeface="Times New Roman" panose="02020603050405020304" pitchFamily="18" charset="0"/>
              </a:rPr>
              <a:t>¿Qué es una estrategia corporativa? </a:t>
            </a:r>
            <a:endParaRPr lang="es-ES" sz="2800" b="1" dirty="0">
              <a:latin typeface="Times New Roman" panose="02020603050405020304" pitchFamily="18" charset="0"/>
              <a:ea typeface="Times New Roman" panose="02020603050405020304" pitchFamily="18" charset="0"/>
            </a:endParaRPr>
          </a:p>
        </p:txBody>
      </p:sp>
      <p:sp>
        <p:nvSpPr>
          <p:cNvPr id="11" name="Rectángulo 10"/>
          <p:cNvSpPr/>
          <p:nvPr/>
        </p:nvSpPr>
        <p:spPr>
          <a:xfrm>
            <a:off x="323528" y="980728"/>
            <a:ext cx="8496944" cy="230832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spcAft>
                <a:spcPts val="0"/>
              </a:spcAft>
            </a:pPr>
            <a:r>
              <a:rPr lang="es-ES_tradnl" sz="2400" b="1" dirty="0" smtClean="0">
                <a:latin typeface="Arial" panose="020B0604020202020204" pitchFamily="34" charset="0"/>
                <a:ea typeface="Times New Roman" panose="02020603050405020304" pitchFamily="18" charset="0"/>
              </a:rPr>
              <a:t>La estrategia </a:t>
            </a:r>
            <a:r>
              <a:rPr lang="es-ES_tradnl" sz="2400" b="1" dirty="0">
                <a:latin typeface="Arial" panose="020B0604020202020204" pitchFamily="34" charset="0"/>
                <a:ea typeface="Times New Roman" panose="02020603050405020304" pitchFamily="18" charset="0"/>
              </a:rPr>
              <a:t>corporativa debe crear valor para el cliente y los dueños, sean éstos familias, accionistas o el Estado y que por tanto la misma debe facilitar la creación de </a:t>
            </a:r>
            <a:r>
              <a:rPr lang="es-ES_tradnl" sz="2400" b="1" dirty="0">
                <a:solidFill>
                  <a:srgbClr val="FF0000"/>
                </a:solidFill>
                <a:latin typeface="Arial" panose="020B0604020202020204" pitchFamily="34" charset="0"/>
                <a:ea typeface="Times New Roman" panose="02020603050405020304" pitchFamily="18" charset="0"/>
              </a:rPr>
              <a:t>ventajas competitivas </a:t>
            </a:r>
            <a:r>
              <a:rPr lang="es-ES_tradnl" sz="2400" b="1" dirty="0">
                <a:latin typeface="Arial" panose="020B0604020202020204" pitchFamily="34" charset="0"/>
                <a:ea typeface="Times New Roman" panose="02020603050405020304" pitchFamily="18" charset="0"/>
              </a:rPr>
              <a:t>a nivel de negocio o lo que es lo mismo que las estrategias de negocio se puedan desarrollar de forma exitosa.</a:t>
            </a:r>
            <a:endParaRPr lang="es-ES" sz="2400" b="1" dirty="0">
              <a:latin typeface="Times New Roman" panose="02020603050405020304" pitchFamily="18" charset="0"/>
              <a:ea typeface="Times New Roman" panose="02020603050405020304" pitchFamily="18" charset="0"/>
            </a:endParaRPr>
          </a:p>
        </p:txBody>
      </p:sp>
      <p:sp>
        <p:nvSpPr>
          <p:cNvPr id="3" name="Rectángulo 2"/>
          <p:cNvSpPr/>
          <p:nvPr/>
        </p:nvSpPr>
        <p:spPr>
          <a:xfrm>
            <a:off x="323528" y="3645024"/>
            <a:ext cx="8496944" cy="304698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2400" b="1" dirty="0" smtClean="0">
                <a:solidFill>
                  <a:srgbClr val="000000"/>
                </a:solidFill>
                <a:latin typeface="Arial" panose="020B0604020202020204" pitchFamily="34" charset="0"/>
                <a:cs typeface="Arial" panose="020B0604020202020204" pitchFamily="34" charset="0"/>
              </a:rPr>
              <a:t>La estrategia </a:t>
            </a:r>
            <a:r>
              <a:rPr lang="es-ES" sz="2400" b="1" dirty="0">
                <a:solidFill>
                  <a:srgbClr val="000000"/>
                </a:solidFill>
                <a:latin typeface="Arial" panose="020B0604020202020204" pitchFamily="34" charset="0"/>
                <a:cs typeface="Arial" panose="020B0604020202020204" pitchFamily="34" charset="0"/>
              </a:rPr>
              <a:t>corporativa no es la suma de las estrategias de negocio. Entre estos dos niveles de la estrategia se manifiesta una dialéctica donde cada una no puede existir sin la otra, ya que mediante las estrategias de negocios es que se deben alcanzar los objetivos corporativos, pero al mismo tiempo la visión corporativa de conjunto es la que debe permitir enfocar los negocios a futuro. </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26006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4" name="Rectángulo 3"/>
          <p:cNvSpPr/>
          <p:nvPr/>
        </p:nvSpPr>
        <p:spPr>
          <a:xfrm>
            <a:off x="322416" y="2117174"/>
            <a:ext cx="8570064" cy="1815882"/>
          </a:xfrm>
          <a:prstGeom prst="rect">
            <a:avLst/>
          </a:prstGeom>
          <a:solidFill>
            <a:srgbClr val="FF99FF"/>
          </a:solidFill>
        </p:spPr>
        <p:txBody>
          <a:bodyPr wrap="square">
            <a:spAutoFit/>
          </a:bodyPr>
          <a:lstStyle/>
          <a:p>
            <a:pPr algn="just">
              <a:spcAft>
                <a:spcPts val="0"/>
              </a:spcAft>
            </a:pPr>
            <a:r>
              <a:rPr lang="es-ES_tradnl" sz="2800" b="1" dirty="0" smtClean="0">
                <a:latin typeface="Arial" panose="020B0604020202020204" pitchFamily="34" charset="0"/>
                <a:ea typeface="Times New Roman" panose="02020603050405020304" pitchFamily="18" charset="0"/>
              </a:rPr>
              <a:t>Es imposible </a:t>
            </a:r>
            <a:r>
              <a:rPr lang="es-ES_tradnl" sz="2800" b="1" dirty="0">
                <a:latin typeface="Arial" panose="020B0604020202020204" pitchFamily="34" charset="0"/>
                <a:ea typeface="Times New Roman" panose="02020603050405020304" pitchFamily="18" charset="0"/>
              </a:rPr>
              <a:t>comprender la relación negocio-corporación sino se </a:t>
            </a:r>
            <a:r>
              <a:rPr lang="es-ES_tradnl" sz="2800" b="1" dirty="0" smtClean="0">
                <a:latin typeface="Arial" panose="020B0604020202020204" pitchFamily="34" charset="0"/>
                <a:ea typeface="Times New Roman" panose="02020603050405020304" pitchFamily="18" charset="0"/>
              </a:rPr>
              <a:t>domina el </a:t>
            </a:r>
            <a:r>
              <a:rPr lang="es-ES_tradnl" sz="2800" b="1" dirty="0">
                <a:latin typeface="Arial" panose="020B0604020202020204" pitchFamily="34" charset="0"/>
                <a:ea typeface="Times New Roman" panose="02020603050405020304" pitchFamily="18" charset="0"/>
              </a:rPr>
              <a:t>concepto </a:t>
            </a:r>
            <a:r>
              <a:rPr lang="es-ES_tradnl" sz="2800" b="1" dirty="0" smtClean="0">
                <a:latin typeface="Arial" panose="020B0604020202020204" pitchFamily="34" charset="0"/>
                <a:ea typeface="Times New Roman" panose="02020603050405020304" pitchFamily="18" charset="0"/>
              </a:rPr>
              <a:t>de negocio y  segmentación </a:t>
            </a:r>
            <a:r>
              <a:rPr lang="es-ES_tradnl" sz="2800" b="1" dirty="0">
                <a:latin typeface="Arial" panose="020B0604020202020204" pitchFamily="34" charset="0"/>
                <a:ea typeface="Times New Roman" panose="02020603050405020304" pitchFamily="18" charset="0"/>
              </a:rPr>
              <a:t>estratégica esencial para el desarrollo </a:t>
            </a:r>
            <a:r>
              <a:rPr lang="es-ES_tradnl" sz="2800" b="1" dirty="0" smtClean="0">
                <a:latin typeface="Arial" panose="020B0604020202020204" pitchFamily="34" charset="0"/>
                <a:ea typeface="Times New Roman" panose="02020603050405020304" pitchFamily="18" charset="0"/>
              </a:rPr>
              <a:t>estratégico. </a:t>
            </a:r>
            <a:endParaRPr lang="es-ES" sz="2800" b="1" dirty="0">
              <a:latin typeface="Times New Roman" panose="02020603050405020304" pitchFamily="18" charset="0"/>
              <a:ea typeface="Times New Roman" panose="02020603050405020304" pitchFamily="18" charset="0"/>
            </a:endParaRPr>
          </a:p>
        </p:txBody>
      </p:sp>
      <p:sp>
        <p:nvSpPr>
          <p:cNvPr id="6" name="Rectángulo 5"/>
          <p:cNvSpPr/>
          <p:nvPr/>
        </p:nvSpPr>
        <p:spPr>
          <a:xfrm>
            <a:off x="316728" y="4421430"/>
            <a:ext cx="8570064" cy="181588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spcAft>
                <a:spcPts val="0"/>
              </a:spcAft>
            </a:pPr>
            <a:r>
              <a:rPr lang="es-ES_tradnl" sz="2800" b="1" dirty="0" smtClean="0">
                <a:latin typeface="Arial" panose="020B0604020202020204" pitchFamily="34" charset="0"/>
                <a:ea typeface="Times New Roman" panose="02020603050405020304" pitchFamily="18" charset="0"/>
              </a:rPr>
              <a:t>El negocio </a:t>
            </a:r>
            <a:r>
              <a:rPr lang="es-ES_tradnl" sz="2800" b="1" dirty="0">
                <a:latin typeface="Arial" panose="020B0604020202020204" pitchFamily="34" charset="0"/>
                <a:ea typeface="Times New Roman" panose="02020603050405020304" pitchFamily="18" charset="0"/>
              </a:rPr>
              <a:t>debe verse desde la perspectiva del cliente, </a:t>
            </a:r>
            <a:r>
              <a:rPr lang="es-ES_tradnl" sz="2800" b="1" dirty="0">
                <a:solidFill>
                  <a:srgbClr val="FF0000"/>
                </a:solidFill>
                <a:latin typeface="Arial" panose="020B0604020202020204" pitchFamily="34" charset="0"/>
                <a:ea typeface="Times New Roman" panose="02020603050405020304" pitchFamily="18" charset="0"/>
              </a:rPr>
              <a:t>qué necesidad va a satisfacer </a:t>
            </a:r>
            <a:r>
              <a:rPr lang="es-ES_tradnl" sz="2800" b="1" dirty="0">
                <a:latin typeface="Arial" panose="020B0604020202020204" pitchFamily="34" charset="0"/>
                <a:ea typeface="Times New Roman" panose="02020603050405020304" pitchFamily="18" charset="0"/>
              </a:rPr>
              <a:t>en los mismos y de ahí la importancia de tener claro qué se entiende como valor para el cliente.</a:t>
            </a:r>
            <a:endParaRPr lang="es-ES" sz="2800" b="1" dirty="0">
              <a:latin typeface="Times New Roman" panose="02020603050405020304" pitchFamily="18" charset="0"/>
              <a:ea typeface="Times New Roman" panose="02020603050405020304" pitchFamily="18" charset="0"/>
            </a:endParaRPr>
          </a:p>
        </p:txBody>
      </p:sp>
      <p:sp>
        <p:nvSpPr>
          <p:cNvPr id="3" name="Rectángulo 2"/>
          <p:cNvSpPr/>
          <p:nvPr/>
        </p:nvSpPr>
        <p:spPr>
          <a:xfrm>
            <a:off x="382220" y="1177588"/>
            <a:ext cx="5557932" cy="523220"/>
          </a:xfrm>
          <a:prstGeom prst="rect">
            <a:avLst/>
          </a:prstGeom>
          <a:solidFill>
            <a:srgbClr val="00F26D"/>
          </a:solidFill>
        </p:spPr>
        <p:txBody>
          <a:bodyPr wrap="none">
            <a:spAutoFit/>
          </a:bodyPr>
          <a:lstStyle/>
          <a:p>
            <a:pPr algn="just">
              <a:spcAft>
                <a:spcPts val="0"/>
              </a:spcAft>
            </a:pPr>
            <a:r>
              <a:rPr lang="es-ES_tradnl" sz="2800" b="1" dirty="0">
                <a:latin typeface="Arial" panose="020B0604020202020204" pitchFamily="34" charset="0"/>
                <a:ea typeface="Times New Roman" panose="02020603050405020304" pitchFamily="18" charset="0"/>
              </a:rPr>
              <a:t>¿Qué se entiende por negocio?</a:t>
            </a:r>
            <a:endParaRPr lang="es-ES" sz="2800" b="1" dirty="0">
              <a:latin typeface="Times New Roman" panose="02020603050405020304" pitchFamily="18" charset="0"/>
              <a:ea typeface="Times New Roman" panose="02020603050405020304" pitchFamily="18" charset="0"/>
            </a:endParaRPr>
          </a:p>
        </p:txBody>
      </p:sp>
      <p:sp>
        <p:nvSpPr>
          <p:cNvPr id="9" name="Rectángulo 8"/>
          <p:cNvSpPr/>
          <p:nvPr/>
        </p:nvSpPr>
        <p:spPr>
          <a:xfrm>
            <a:off x="971600" y="260648"/>
            <a:ext cx="7285969" cy="58477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 sz="3200" b="1" dirty="0">
                <a:latin typeface="Arial" panose="020B0604020202020204" pitchFamily="34" charset="0"/>
                <a:cs typeface="Arial" panose="020B0604020202020204" pitchFamily="34" charset="0"/>
              </a:rPr>
              <a:t>Negocio y segmentación estratégica</a:t>
            </a:r>
          </a:p>
        </p:txBody>
      </p:sp>
    </p:spTree>
    <p:extLst>
      <p:ext uri="{BB962C8B-B14F-4D97-AF65-F5344CB8AC3E}">
        <p14:creationId xmlns:p14="http://schemas.microsoft.com/office/powerpoint/2010/main" xmlns="" val="1419914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323528" y="260648"/>
            <a:ext cx="8568952" cy="1815882"/>
          </a:xfrm>
          <a:prstGeom prst="rect">
            <a:avLst/>
          </a:prstGeom>
          <a:solidFill>
            <a:srgbClr val="FFFF99"/>
          </a:solidFill>
        </p:spPr>
        <p:txBody>
          <a:bodyPr wrap="square">
            <a:spAutoFit/>
          </a:bodyPr>
          <a:lstStyle/>
          <a:p>
            <a:pPr algn="just"/>
            <a:r>
              <a:rPr lang="en-US" sz="2800" b="1" dirty="0" err="1" smtClean="0">
                <a:latin typeface="Arial" panose="020B0604020202020204" pitchFamily="34" charset="0"/>
                <a:cs typeface="Arial" panose="020B0604020202020204" pitchFamily="34" charset="0"/>
              </a:rPr>
              <a:t>Según</a:t>
            </a:r>
            <a:r>
              <a:rPr lang="en-US" sz="2800" b="1" dirty="0" smtClean="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Abell</a:t>
            </a:r>
            <a:r>
              <a:rPr lang="en-US" sz="2800" b="1" dirty="0" smtClean="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en</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su</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célebre</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trabajo</a:t>
            </a:r>
            <a:r>
              <a:rPr lang="en-US" sz="2800" b="1" dirty="0">
                <a:latin typeface="Arial" panose="020B0604020202020204" pitchFamily="34" charset="0"/>
                <a:cs typeface="Arial" panose="020B0604020202020204" pitchFamily="34" charset="0"/>
              </a:rPr>
              <a:t> </a:t>
            </a:r>
            <a:r>
              <a:rPr lang="en-US" sz="2800" b="1" dirty="0" err="1" smtClean="0">
                <a:latin typeface="Arial" panose="020B0604020202020204" pitchFamily="34" charset="0"/>
                <a:cs typeface="Arial" panose="020B0604020202020204" pitchFamily="34" charset="0"/>
              </a:rPr>
              <a:t>Definnig</a:t>
            </a:r>
            <a:r>
              <a:rPr lang="en-US" sz="2800" b="1" dirty="0" smtClean="0">
                <a:latin typeface="Arial" panose="020B0604020202020204" pitchFamily="34" charset="0"/>
                <a:cs typeface="Arial" panose="020B0604020202020204" pitchFamily="34" charset="0"/>
              </a:rPr>
              <a:t> </a:t>
            </a:r>
            <a:r>
              <a:rPr lang="en-US" sz="2800" b="1" dirty="0">
                <a:latin typeface="Arial" panose="020B0604020202020204" pitchFamily="34" charset="0"/>
                <a:cs typeface="Arial" panose="020B0604020202020204" pitchFamily="34" charset="0"/>
              </a:rPr>
              <a:t>the business: the starting point of strategic planning, de 1980 </a:t>
            </a:r>
            <a:r>
              <a:rPr lang="es-ES" sz="2800" b="1" dirty="0" smtClean="0">
                <a:solidFill>
                  <a:srgbClr val="000000"/>
                </a:solidFill>
                <a:latin typeface="Arial" panose="020B0604020202020204" pitchFamily="34" charset="0"/>
                <a:cs typeface="Arial" panose="020B0604020202020204" pitchFamily="34" charset="0"/>
              </a:rPr>
              <a:t>el </a:t>
            </a:r>
            <a:r>
              <a:rPr lang="es-ES" sz="2800" b="1" dirty="0">
                <a:solidFill>
                  <a:srgbClr val="000000"/>
                </a:solidFill>
                <a:latin typeface="Arial" panose="020B0604020202020204" pitchFamily="34" charset="0"/>
                <a:cs typeface="Arial" panose="020B0604020202020204" pitchFamily="34" charset="0"/>
              </a:rPr>
              <a:t>negocio debía definirse mediante tres aspectos esenciales: </a:t>
            </a:r>
            <a:endParaRPr lang="es-ES" sz="2800" b="1" dirty="0">
              <a:latin typeface="Arial" panose="020B0604020202020204" pitchFamily="34" charset="0"/>
              <a:cs typeface="Arial" panose="020B0604020202020204" pitchFamily="34" charset="0"/>
            </a:endParaRPr>
          </a:p>
        </p:txBody>
      </p:sp>
      <p:sp>
        <p:nvSpPr>
          <p:cNvPr id="7" name="Rectángulo 6"/>
          <p:cNvSpPr/>
          <p:nvPr/>
        </p:nvSpPr>
        <p:spPr>
          <a:xfrm>
            <a:off x="179512" y="2420888"/>
            <a:ext cx="8712968" cy="3970318"/>
          </a:xfrm>
          <a:prstGeom prst="rect">
            <a:avLst/>
          </a:prstGeom>
          <a:solidFill>
            <a:srgbClr val="CCFF66"/>
          </a:solidFill>
        </p:spPr>
        <p:txBody>
          <a:bodyPr wrap="square">
            <a:spAutoFit/>
          </a:bodyPr>
          <a:lstStyle/>
          <a:p>
            <a:pPr marL="342900" indent="-342900" algn="just">
              <a:buFont typeface="Arial" panose="020B0604020202020204" pitchFamily="34" charset="0"/>
              <a:buChar char="•"/>
            </a:pPr>
            <a:r>
              <a:rPr lang="es-ES" sz="2800" b="1" dirty="0">
                <a:latin typeface="Arial" panose="020B0604020202020204" pitchFamily="34" charset="0"/>
                <a:cs typeface="Arial" panose="020B0604020202020204" pitchFamily="34" charset="0"/>
              </a:rPr>
              <a:t>Las necesidades de los consumidores o </a:t>
            </a:r>
            <a:r>
              <a:rPr lang="es-ES" sz="2800" b="1" dirty="0">
                <a:solidFill>
                  <a:srgbClr val="FF0000"/>
                </a:solidFill>
                <a:latin typeface="Arial" panose="020B0604020202020204" pitchFamily="34" charset="0"/>
                <a:cs typeface="Arial" panose="020B0604020202020204" pitchFamily="34" charset="0"/>
              </a:rPr>
              <a:t>qué</a:t>
            </a:r>
            <a:r>
              <a:rPr lang="es-ES" sz="2800" b="1" dirty="0">
                <a:latin typeface="Arial" panose="020B0604020202020204" pitchFamily="34" charset="0"/>
                <a:cs typeface="Arial" panose="020B0604020202020204" pitchFamily="34" charset="0"/>
              </a:rPr>
              <a:t> es lo que se </a:t>
            </a:r>
            <a:r>
              <a:rPr lang="es-ES" sz="2800" b="1" dirty="0" smtClean="0">
                <a:latin typeface="Arial" panose="020B0604020202020204" pitchFamily="34" charset="0"/>
                <a:cs typeface="Arial" panose="020B0604020202020204" pitchFamily="34" charset="0"/>
              </a:rPr>
              <a:t>satisface.</a:t>
            </a:r>
          </a:p>
          <a:p>
            <a:pPr marL="342900" indent="-342900" algn="just">
              <a:buFont typeface="Arial" panose="020B0604020202020204" pitchFamily="34" charset="0"/>
              <a:buChar char="•"/>
            </a:pPr>
            <a:endParaRPr lang="es-ES" sz="28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ES" sz="2800" b="1" dirty="0" smtClean="0">
                <a:latin typeface="Arial" panose="020B0604020202020204" pitchFamily="34" charset="0"/>
                <a:cs typeface="Arial" panose="020B0604020202020204" pitchFamily="34" charset="0"/>
              </a:rPr>
              <a:t>Los </a:t>
            </a:r>
            <a:r>
              <a:rPr lang="es-ES" sz="2800" b="1" dirty="0">
                <a:latin typeface="Arial" panose="020B0604020202020204" pitchFamily="34" charset="0"/>
                <a:cs typeface="Arial" panose="020B0604020202020204" pitchFamily="34" charset="0"/>
              </a:rPr>
              <a:t>grupos de consumidores o a </a:t>
            </a:r>
            <a:r>
              <a:rPr lang="es-ES" sz="2800" b="1" dirty="0">
                <a:solidFill>
                  <a:srgbClr val="FF0000"/>
                </a:solidFill>
                <a:latin typeface="Arial" panose="020B0604020202020204" pitchFamily="34" charset="0"/>
                <a:cs typeface="Arial" panose="020B0604020202020204" pitchFamily="34" charset="0"/>
              </a:rPr>
              <a:t>quién</a:t>
            </a:r>
            <a:r>
              <a:rPr lang="es-ES" sz="2800" b="1" dirty="0">
                <a:latin typeface="Arial" panose="020B0604020202020204" pitchFamily="34" charset="0"/>
                <a:cs typeface="Arial" panose="020B0604020202020204" pitchFamily="34" charset="0"/>
              </a:rPr>
              <a:t> se está </a:t>
            </a:r>
            <a:r>
              <a:rPr lang="es-ES" sz="2800" b="1" dirty="0" smtClean="0">
                <a:latin typeface="Arial" panose="020B0604020202020204" pitchFamily="34" charset="0"/>
                <a:cs typeface="Arial" panose="020B0604020202020204" pitchFamily="34" charset="0"/>
              </a:rPr>
              <a:t>satisfaciendo.</a:t>
            </a:r>
          </a:p>
          <a:p>
            <a:pPr algn="just"/>
            <a:endParaRPr lang="es-ES" sz="28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ES" sz="2800" b="1" dirty="0" smtClean="0">
                <a:latin typeface="Arial" panose="020B0604020202020204" pitchFamily="34" charset="0"/>
                <a:cs typeface="Arial" panose="020B0604020202020204" pitchFamily="34" charset="0"/>
              </a:rPr>
              <a:t>Las </a:t>
            </a:r>
            <a:r>
              <a:rPr lang="es-ES" sz="2800" b="1" dirty="0">
                <a:latin typeface="Arial" panose="020B0604020202020204" pitchFamily="34" charset="0"/>
                <a:cs typeface="Arial" panose="020B0604020202020204" pitchFamily="34" charset="0"/>
              </a:rPr>
              <a:t>tecnologías usadas y las funciones realizadas o </a:t>
            </a:r>
            <a:r>
              <a:rPr lang="es-ES" sz="2800" b="1" dirty="0">
                <a:solidFill>
                  <a:srgbClr val="FF0000"/>
                </a:solidFill>
                <a:latin typeface="Arial" panose="020B0604020202020204" pitchFamily="34" charset="0"/>
                <a:cs typeface="Arial" panose="020B0604020202020204" pitchFamily="34" charset="0"/>
              </a:rPr>
              <a:t>cómo</a:t>
            </a:r>
            <a:r>
              <a:rPr lang="es-ES" sz="2800" b="1" dirty="0">
                <a:latin typeface="Arial" panose="020B0604020202020204" pitchFamily="34" charset="0"/>
                <a:cs typeface="Arial" panose="020B0604020202020204" pitchFamily="34" charset="0"/>
              </a:rPr>
              <a:t> se están satisfaciendo las necesidades de los </a:t>
            </a:r>
            <a:r>
              <a:rPr lang="es-ES" sz="2800" b="1" dirty="0" smtClean="0">
                <a:latin typeface="Arial" panose="020B0604020202020204" pitchFamily="34" charset="0"/>
                <a:cs typeface="Arial" panose="020B0604020202020204" pitchFamily="34" charset="0"/>
              </a:rPr>
              <a:t>consumidores.</a:t>
            </a: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2434620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Rectángulo 4"/>
          <p:cNvSpPr/>
          <p:nvPr/>
        </p:nvSpPr>
        <p:spPr>
          <a:xfrm>
            <a:off x="827584" y="170637"/>
            <a:ext cx="7272808" cy="95410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2800" b="1" dirty="0" smtClean="0">
                <a:latin typeface="Arial" panose="020B0604020202020204" pitchFamily="34" charset="0"/>
                <a:cs typeface="Arial" panose="020B0604020202020204" pitchFamily="34" charset="0"/>
              </a:rPr>
              <a:t>Segmentación </a:t>
            </a:r>
            <a:r>
              <a:rPr lang="es-ES" sz="2800" b="1" dirty="0">
                <a:latin typeface="Arial" panose="020B0604020202020204" pitchFamily="34" charset="0"/>
                <a:cs typeface="Arial" panose="020B0604020202020204" pitchFamily="34" charset="0"/>
              </a:rPr>
              <a:t>de los negocios o segmentación estratégica</a:t>
            </a:r>
          </a:p>
        </p:txBody>
      </p:sp>
      <p:sp>
        <p:nvSpPr>
          <p:cNvPr id="3" name="Rectángulo 2"/>
          <p:cNvSpPr/>
          <p:nvPr/>
        </p:nvSpPr>
        <p:spPr>
          <a:xfrm>
            <a:off x="251520" y="1916832"/>
            <a:ext cx="8733496" cy="4401205"/>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s-ES" sz="2800" b="1" dirty="0">
                <a:solidFill>
                  <a:srgbClr val="000000"/>
                </a:solidFill>
                <a:latin typeface="Arial" panose="020B0604020202020204" pitchFamily="34" charset="0"/>
              </a:rPr>
              <a:t>El concepto de sector o industria resulta demasiado impreciso para ser útil a los efectos de la reflexión estratégica y la formulación de estrategias. </a:t>
            </a:r>
            <a:endParaRPr lang="es-ES" sz="2800" b="1" dirty="0" smtClean="0">
              <a:solidFill>
                <a:srgbClr val="000000"/>
              </a:solidFill>
              <a:latin typeface="Arial" panose="020B0604020202020204" pitchFamily="34" charset="0"/>
            </a:endParaRPr>
          </a:p>
          <a:p>
            <a:pPr algn="just"/>
            <a:endParaRPr lang="es-ES" sz="2800" b="1" dirty="0">
              <a:solidFill>
                <a:srgbClr val="000000"/>
              </a:solidFill>
              <a:latin typeface="Arial" panose="020B0604020202020204" pitchFamily="34" charset="0"/>
            </a:endParaRPr>
          </a:p>
          <a:p>
            <a:pPr algn="just"/>
            <a:r>
              <a:rPr lang="es-ES" sz="2800" b="1" dirty="0" smtClean="0">
                <a:solidFill>
                  <a:srgbClr val="000000"/>
                </a:solidFill>
                <a:latin typeface="Arial" panose="020B0604020202020204" pitchFamily="34" charset="0"/>
              </a:rPr>
              <a:t>Una industria </a:t>
            </a:r>
            <a:r>
              <a:rPr lang="es-ES" sz="2800" b="1" dirty="0">
                <a:solidFill>
                  <a:srgbClr val="000000"/>
                </a:solidFill>
                <a:latin typeface="Arial" panose="020B0604020202020204" pitchFamily="34" charset="0"/>
              </a:rPr>
              <a:t>es un conjunto de empresas que se relacionan por similares tipos de productos que elaboran o por el proceso que emplean para ello, o cuyos productos son sustituibles para compradores y </a:t>
            </a:r>
            <a:r>
              <a:rPr lang="es-ES" sz="2800" b="1" dirty="0" smtClean="0">
                <a:solidFill>
                  <a:srgbClr val="000000"/>
                </a:solidFill>
                <a:latin typeface="Arial" panose="020B0604020202020204" pitchFamily="34" charset="0"/>
              </a:rPr>
              <a:t>productores. </a:t>
            </a:r>
            <a:endParaRPr lang="es-ES" sz="2800" b="1" dirty="0"/>
          </a:p>
        </p:txBody>
      </p:sp>
    </p:spTree>
    <p:extLst>
      <p:ext uri="{BB962C8B-B14F-4D97-AF65-F5344CB8AC3E}">
        <p14:creationId xmlns:p14="http://schemas.microsoft.com/office/powerpoint/2010/main" xmlns="" val="38004870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Rectángulo 4"/>
          <p:cNvSpPr/>
          <p:nvPr/>
        </p:nvSpPr>
        <p:spPr>
          <a:xfrm>
            <a:off x="611560" y="260648"/>
            <a:ext cx="7272808" cy="95410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ES" sz="2800" b="1" dirty="0" smtClean="0">
                <a:latin typeface="Arial" panose="020B0604020202020204" pitchFamily="34" charset="0"/>
                <a:cs typeface="Arial" panose="020B0604020202020204" pitchFamily="34" charset="0"/>
              </a:rPr>
              <a:t>Segmentación </a:t>
            </a:r>
            <a:r>
              <a:rPr lang="es-ES" sz="2800" b="1" dirty="0">
                <a:latin typeface="Arial" panose="020B0604020202020204" pitchFamily="34" charset="0"/>
                <a:cs typeface="Arial" panose="020B0604020202020204" pitchFamily="34" charset="0"/>
              </a:rPr>
              <a:t>de los negocios o segmentación estratégica</a:t>
            </a:r>
          </a:p>
        </p:txBody>
      </p:sp>
      <p:sp>
        <p:nvSpPr>
          <p:cNvPr id="4" name="Rectángulo 3"/>
          <p:cNvSpPr/>
          <p:nvPr/>
        </p:nvSpPr>
        <p:spPr>
          <a:xfrm>
            <a:off x="179512" y="1484784"/>
            <a:ext cx="8784976" cy="489364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La segmentación estratégica es el análisis que lleva a dividir el campo competitivo de una empresa en varias parcelas distintas con estrategias diferenciadas</a:t>
            </a:r>
            <a:r>
              <a:rPr lang="es-ES" sz="2400" b="1" dirty="0" smtClean="0">
                <a:latin typeface="Arial" panose="020B0604020202020204" pitchFamily="34" charset="0"/>
                <a:cs typeface="Arial" panose="020B0604020202020204" pitchFamily="34" charset="0"/>
              </a:rPr>
              <a:t>.</a:t>
            </a: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Un </a:t>
            </a:r>
            <a:r>
              <a:rPr lang="es-ES" sz="2400" b="1" dirty="0">
                <a:latin typeface="Arial" panose="020B0604020202020204" pitchFamily="34" charset="0"/>
                <a:cs typeface="Arial" panose="020B0604020202020204" pitchFamily="34" charset="0"/>
              </a:rPr>
              <a:t>mismo segmento debe ser homogéneo en cuanto a las estrategias</a:t>
            </a:r>
            <a:r>
              <a:rPr lang="es-ES" sz="2400" b="1" dirty="0" smtClean="0">
                <a:latin typeface="Arial" panose="020B0604020202020204" pitchFamily="34" charset="0"/>
                <a:cs typeface="Arial" panose="020B0604020202020204" pitchFamily="34" charset="0"/>
              </a:rPr>
              <a:t>.</a:t>
            </a: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Es </a:t>
            </a:r>
            <a:r>
              <a:rPr lang="es-ES" sz="2400" b="1" dirty="0">
                <a:latin typeface="Arial" panose="020B0604020202020204" pitchFamily="34" charset="0"/>
                <a:cs typeface="Arial" panose="020B0604020202020204" pitchFamily="34" charset="0"/>
              </a:rPr>
              <a:t>dentro del marco del segmento estratégico en el cual opera la empresa donde podemos definir el mercado de referencia de una actividad, el crecimiento de este mercado, los competidores, sus cuotas de mercado, en definitiva todos los elementos esenciales para el diagnóstico </a:t>
            </a:r>
            <a:r>
              <a:rPr lang="es-ES" sz="2400" b="1" dirty="0" smtClean="0">
                <a:latin typeface="Arial" panose="020B0604020202020204" pitchFamily="34" charset="0"/>
                <a:cs typeface="Arial" panose="020B0604020202020204" pitchFamily="34" charset="0"/>
              </a:rPr>
              <a:t>estratégico.</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32107436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spAutoFit/>
      </a:bodyPr>
      <a:lstStyle>
        <a:defPPr>
          <a:spcBef>
            <a:spcPct val="50000"/>
          </a:spcBef>
          <a:defRPr b="1" dirty="0"/>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4605</TotalTime>
  <Words>3512</Words>
  <Application>Microsoft Office PowerPoint</Application>
  <PresentationFormat>Presentación en pantalla (4:3)</PresentationFormat>
  <Paragraphs>289</Paragraphs>
  <Slides>46</Slides>
  <Notes>2</Notes>
  <HiddenSlides>0</HiddenSlides>
  <MMClips>0</MMClips>
  <ScaleCrop>false</ScaleCrop>
  <HeadingPairs>
    <vt:vector size="4" baseType="variant">
      <vt:variant>
        <vt:lpstr>Tema</vt:lpstr>
      </vt:variant>
      <vt:variant>
        <vt:i4>1</vt:i4>
      </vt:variant>
      <vt:variant>
        <vt:lpstr>Títulos de diapositiva</vt:lpstr>
      </vt:variant>
      <vt:variant>
        <vt:i4>46</vt:i4>
      </vt:variant>
    </vt:vector>
  </HeadingPairs>
  <TitlesOfParts>
    <vt:vector size="47"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Misión</vt:lpstr>
      <vt:lpstr>Diapositiva 15</vt:lpstr>
      <vt:lpstr>Componentes de la declaración de la Misión</vt:lpstr>
      <vt:lpstr>Diapositiva 17</vt:lpstr>
      <vt:lpstr>Diapositiva 18</vt:lpstr>
      <vt:lpstr>Diapositiva 19</vt:lpstr>
      <vt:lpstr>Visión</vt:lpstr>
      <vt:lpstr>Diapositiva 21</vt:lpstr>
      <vt:lpstr>Diapositiva 22</vt:lpstr>
      <vt:lpstr>Diapositiva 23</vt:lpstr>
      <vt:lpstr>Diapositiva 24</vt:lpstr>
      <vt:lpstr>Diapositiva 25</vt:lpstr>
      <vt:lpstr>Diapositiva 26</vt:lpstr>
      <vt:lpstr>Diapositiva 27</vt:lpstr>
      <vt:lpstr>OBJETIVOS Y METAS</vt:lpstr>
      <vt:lpstr>OBJETIVOS Y METAS</vt:lpstr>
      <vt:lpstr>Objetivos Estratégicos</vt:lpstr>
      <vt:lpstr>Ejemplo de objetivos estratégicos:</vt:lpstr>
      <vt:lpstr>Principios fundamentales para el proceso de determinación de los objetivos </vt:lpstr>
      <vt:lpstr>Principios fundamentales para el proceso de determinación de los objetivos </vt:lpstr>
      <vt:lpstr>Los objetivos deben ser:</vt:lpstr>
      <vt:lpstr>Características de los  objetivos:</vt:lpstr>
      <vt:lpstr>Clasificación de los  objetivos teniendo en cuenta su precisión :</vt:lpstr>
      <vt:lpstr>Ejemplo de   objetivos teniendo en cuenta su precisión </vt:lpstr>
      <vt:lpstr>Diapositiva 38</vt:lpstr>
      <vt:lpstr>Los objetivos y la organización</vt:lpstr>
      <vt:lpstr>Diapositiva 40</vt:lpstr>
      <vt:lpstr>Diapositiva 41</vt:lpstr>
      <vt:lpstr>Diapositiva 42</vt:lpstr>
      <vt:lpstr>Diapositiva 43</vt:lpstr>
      <vt:lpstr>Diapositiva 44</vt:lpstr>
      <vt:lpstr>Diapositiva 45</vt:lpstr>
      <vt:lpstr>Diapositiva 46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Salas</dc:creator>
  <cp:lastModifiedBy>DALIANNIS</cp:lastModifiedBy>
  <cp:revision>499</cp:revision>
  <dcterms:created xsi:type="dcterms:W3CDTF">2014-09-13T09:11:15Z</dcterms:created>
  <dcterms:modified xsi:type="dcterms:W3CDTF">2024-06-12T19:50:56Z</dcterms:modified>
</cp:coreProperties>
</file>