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3" r:id="rId2"/>
    <p:sldId id="334" r:id="rId3"/>
    <p:sldId id="335" r:id="rId4"/>
    <p:sldId id="337" r:id="rId5"/>
    <p:sldId id="336" r:id="rId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75" d="100"/>
          <a:sy n="75" d="100"/>
        </p:scale>
        <p:origin x="9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4C119B-EC05-8555-5DC5-B50A58C4278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5DBE6-770F-0C6A-D9D4-644C67B79A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DAE33DF-EB0F-53E2-ABAF-8E5E06DBB76A}"/>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5" name="Marcador de pie de página 4">
            <a:extLst>
              <a:ext uri="{FF2B5EF4-FFF2-40B4-BE49-F238E27FC236}">
                <a16:creationId xmlns:a16="http://schemas.microsoft.com/office/drawing/2014/main" id="{3334B446-B91D-96E9-5654-CD207257C72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809AD94-8A7E-9CAB-B1A1-A5D1D082C8A9}"/>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3183394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0CC78F-10E3-E71C-1EA1-29DAFE5E64C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44372F5-C1F3-072E-C275-4CAB923F58E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7224F98-3752-D66E-3538-40C7D04FBF3B}"/>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5" name="Marcador de pie de página 4">
            <a:extLst>
              <a:ext uri="{FF2B5EF4-FFF2-40B4-BE49-F238E27FC236}">
                <a16:creationId xmlns:a16="http://schemas.microsoft.com/office/drawing/2014/main" id="{1028B0E0-6DEF-19BD-30B7-05B7F70D2B1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1F90C8A-27D9-0868-9B8C-00C1857AAECA}"/>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256800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7EA012-3F55-37CA-C75E-B166FFF34D6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2BC572-C1E7-3816-149E-77A1BA1493F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FCA933-AD89-93A7-F874-AD6FEAAD2A35}"/>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5" name="Marcador de pie de página 4">
            <a:extLst>
              <a:ext uri="{FF2B5EF4-FFF2-40B4-BE49-F238E27FC236}">
                <a16:creationId xmlns:a16="http://schemas.microsoft.com/office/drawing/2014/main" id="{89578AF6-9C61-5F7E-E239-A49E08146AE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AE2556-FD1E-CA9A-C404-B4B5A208372F}"/>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373745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114FA5-1D88-9B95-42EA-DD1770A0364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7FA1C9A-6E70-B869-9538-B8B365376DB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1817CFB-B1D5-50FD-1511-E6E392D9A059}"/>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5" name="Marcador de pie de página 4">
            <a:extLst>
              <a:ext uri="{FF2B5EF4-FFF2-40B4-BE49-F238E27FC236}">
                <a16:creationId xmlns:a16="http://schemas.microsoft.com/office/drawing/2014/main" id="{70A64B74-E12E-181E-4EAE-0312E9572D8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BC5BE25-3B75-9FC6-D37E-193086EC28B3}"/>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2473558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AA45DD-31B7-A12C-993D-CF76D25E4BA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EC7F58F8-C9D5-09AD-F459-F4D0F33985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55EEA0E-957F-3F3F-4F07-C8C25D1AB4C2}"/>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5" name="Marcador de pie de página 4">
            <a:extLst>
              <a:ext uri="{FF2B5EF4-FFF2-40B4-BE49-F238E27FC236}">
                <a16:creationId xmlns:a16="http://schemas.microsoft.com/office/drawing/2014/main" id="{C0DE6442-4D8B-1FAF-A410-4770F3BF95B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112A8FB-F4DD-C15A-036A-182CDB1E2E01}"/>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4146777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07D376-1D0D-9059-6DCD-FF12A6D3854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C38614D-58AB-D25A-BE3B-D1DE9ECD362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2DAFC72-3F49-CEFB-E64D-F810BF0230B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08A8A63-4D17-8178-3695-5D95AE07A7D8}"/>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6" name="Marcador de pie de página 5">
            <a:extLst>
              <a:ext uri="{FF2B5EF4-FFF2-40B4-BE49-F238E27FC236}">
                <a16:creationId xmlns:a16="http://schemas.microsoft.com/office/drawing/2014/main" id="{D26277F7-800E-FFFA-BAF9-3F1F10A2D3E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088846B-E40D-F547-02B0-3764D79D04F0}"/>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319849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9CAA86-ED3E-1FFD-D0FE-62552AEE604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B23BF55-CF67-D246-B7EA-049F95547F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6E85D2D-2A20-2D33-6FBB-3AB3DE76ECB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CB56B50-1DEF-CBAB-773D-3D8BB7EE4B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8D1F9B7-5ABC-D0F5-9F24-5F347EAD5B6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D56E67C-FCB2-88D4-8DBB-069CAA0BDE2B}"/>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8" name="Marcador de pie de página 7">
            <a:extLst>
              <a:ext uri="{FF2B5EF4-FFF2-40B4-BE49-F238E27FC236}">
                <a16:creationId xmlns:a16="http://schemas.microsoft.com/office/drawing/2014/main" id="{DC2ADADD-FAE8-F940-9E97-729DA0ADF4DD}"/>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E64255B-D26A-E01F-E79F-BD476E00FCBF}"/>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3160437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9C8840-1188-3795-DC9E-1D907D1223C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20CF4FC-E1A7-5681-E9A5-E9C0EC366078}"/>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4" name="Marcador de pie de página 3">
            <a:extLst>
              <a:ext uri="{FF2B5EF4-FFF2-40B4-BE49-F238E27FC236}">
                <a16:creationId xmlns:a16="http://schemas.microsoft.com/office/drawing/2014/main" id="{6E83526C-86D1-1BFC-44E6-0C78683EE32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40832E-7C87-F225-839E-F0DA174CC750}"/>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211457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4D7428-2BA8-0933-0935-43848C512810}"/>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3" name="Marcador de pie de página 2">
            <a:extLst>
              <a:ext uri="{FF2B5EF4-FFF2-40B4-BE49-F238E27FC236}">
                <a16:creationId xmlns:a16="http://schemas.microsoft.com/office/drawing/2014/main" id="{770C1301-30CB-FFEB-A820-45227B4C6B25}"/>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6D3AFF8-AE26-1AA9-EB50-95BD80047B1C}"/>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2978234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1A4687-D6BD-7A0F-26D2-2BDD63E9BF5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FAE2B1D-FC18-23C5-8F44-E5368A7E09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148F7594-CCB4-CA48-5C75-0462AB89F1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13B9812-00C7-7F55-0D87-95B934851393}"/>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6" name="Marcador de pie de página 5">
            <a:extLst>
              <a:ext uri="{FF2B5EF4-FFF2-40B4-BE49-F238E27FC236}">
                <a16:creationId xmlns:a16="http://schemas.microsoft.com/office/drawing/2014/main" id="{C3B19B55-B5DA-43C4-D070-9039A0904D9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7B877F0-3A38-140A-6395-12B6DC5D53C4}"/>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3635900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AE81F9-602C-1675-8135-327B1DD64B0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99544240-5621-2B48-8E07-E56D1EA2F9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A593ECA-3F5C-F8E6-5351-D1FD01A736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39D2958-4AE9-D07D-1072-26C7ACBAB174}"/>
              </a:ext>
            </a:extLst>
          </p:cNvPr>
          <p:cNvSpPr>
            <a:spLocks noGrp="1"/>
          </p:cNvSpPr>
          <p:nvPr>
            <p:ph type="dt" sz="half" idx="10"/>
          </p:nvPr>
        </p:nvSpPr>
        <p:spPr/>
        <p:txBody>
          <a:bodyPr/>
          <a:lstStyle/>
          <a:p>
            <a:fld id="{0E9A5D23-7602-4946-AC72-48AB294B667A}" type="datetimeFigureOut">
              <a:rPr lang="es-ES" smtClean="0"/>
              <a:t>07/05/2026</a:t>
            </a:fld>
            <a:endParaRPr lang="es-ES"/>
          </a:p>
        </p:txBody>
      </p:sp>
      <p:sp>
        <p:nvSpPr>
          <p:cNvPr id="6" name="Marcador de pie de página 5">
            <a:extLst>
              <a:ext uri="{FF2B5EF4-FFF2-40B4-BE49-F238E27FC236}">
                <a16:creationId xmlns:a16="http://schemas.microsoft.com/office/drawing/2014/main" id="{A1E931BB-FDB4-E3ED-662B-1A22667B93C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5CA4436-ED57-5103-929C-E4E4D086C80C}"/>
              </a:ext>
            </a:extLst>
          </p:cNvPr>
          <p:cNvSpPr>
            <a:spLocks noGrp="1"/>
          </p:cNvSpPr>
          <p:nvPr>
            <p:ph type="sldNum" sz="quarter" idx="12"/>
          </p:nvPr>
        </p:nvSpPr>
        <p:spPr/>
        <p:txBody>
          <a:bodyPr/>
          <a:lstStyle/>
          <a:p>
            <a:fld id="{5A097DA0-5723-44BF-B292-D0EEB00FA984}" type="slidenum">
              <a:rPr lang="es-ES" smtClean="0"/>
              <a:t>‹Nº›</a:t>
            </a:fld>
            <a:endParaRPr lang="es-ES"/>
          </a:p>
        </p:txBody>
      </p:sp>
    </p:spTree>
    <p:extLst>
      <p:ext uri="{BB962C8B-B14F-4D97-AF65-F5344CB8AC3E}">
        <p14:creationId xmlns:p14="http://schemas.microsoft.com/office/powerpoint/2010/main" val="74944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64E2FE0-19BE-0348-ED6F-FDCC21BB12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0DBFDC3-2FB5-BB45-9500-14A059090E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9DF1EF9-297C-7EC5-5971-E84805389A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9A5D23-7602-4946-AC72-48AB294B667A}" type="datetimeFigureOut">
              <a:rPr lang="es-ES" smtClean="0"/>
              <a:t>07/05/2026</a:t>
            </a:fld>
            <a:endParaRPr lang="es-ES"/>
          </a:p>
        </p:txBody>
      </p:sp>
      <p:sp>
        <p:nvSpPr>
          <p:cNvPr id="5" name="Marcador de pie de página 4">
            <a:extLst>
              <a:ext uri="{FF2B5EF4-FFF2-40B4-BE49-F238E27FC236}">
                <a16:creationId xmlns:a16="http://schemas.microsoft.com/office/drawing/2014/main" id="{584921AE-0A07-DD6E-91FF-928A15564F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F3E4E6F-7C14-51DA-11E4-1BA9294CD9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097DA0-5723-44BF-B292-D0EEB00FA984}" type="slidenum">
              <a:rPr lang="es-ES" smtClean="0"/>
              <a:t>‹Nº›</a:t>
            </a:fld>
            <a:endParaRPr lang="es-ES"/>
          </a:p>
        </p:txBody>
      </p:sp>
    </p:spTree>
    <p:extLst>
      <p:ext uri="{BB962C8B-B14F-4D97-AF65-F5344CB8AC3E}">
        <p14:creationId xmlns:p14="http://schemas.microsoft.com/office/powerpoint/2010/main" val="908742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A8A61348-AE0F-EE90-055D-AD940963672A}"/>
              </a:ext>
            </a:extLst>
          </p:cNvPr>
          <p:cNvSpPr txBox="1">
            <a:spLocks noChangeArrowheads="1"/>
          </p:cNvSpPr>
          <p:nvPr/>
        </p:nvSpPr>
        <p:spPr bwMode="auto">
          <a:xfrm>
            <a:off x="3868342" y="1849041"/>
            <a:ext cx="4657725" cy="708422"/>
          </a:xfrm>
          <a:prstGeom prst="rect">
            <a:avLst/>
          </a:prstGeom>
          <a:noFill/>
          <a:ln>
            <a:noFill/>
          </a:ln>
        </p:spPr>
        <p:txBody>
          <a:bodyPr lIns="50625" tIns="25313" rIns="50625" bIns="25313"/>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Fundamentos del Control Médico de la actividad física</a:t>
            </a:r>
          </a:p>
          <a:p>
            <a:pPr algn="ct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2do año C.D</a:t>
            </a:r>
          </a:p>
        </p:txBody>
      </p:sp>
      <p:sp>
        <p:nvSpPr>
          <p:cNvPr id="4099" name="Text Box 2">
            <a:extLst>
              <a:ext uri="{FF2B5EF4-FFF2-40B4-BE49-F238E27FC236}">
                <a16:creationId xmlns:a16="http://schemas.microsoft.com/office/drawing/2014/main" id="{21CFA59E-4797-4971-3379-BB945CF57984}"/>
              </a:ext>
            </a:extLst>
          </p:cNvPr>
          <p:cNvSpPr txBox="1">
            <a:spLocks noChangeArrowheads="1"/>
          </p:cNvSpPr>
          <p:nvPr/>
        </p:nvSpPr>
        <p:spPr bwMode="auto">
          <a:xfrm>
            <a:off x="3827862" y="3429001"/>
            <a:ext cx="4536281" cy="608410"/>
          </a:xfrm>
          <a:prstGeom prst="rect">
            <a:avLst/>
          </a:prstGeom>
          <a:noFill/>
          <a:ln>
            <a:noFill/>
          </a:ln>
        </p:spPr>
        <p:txBody>
          <a:bodyPr lIns="50625" tIns="25313" rIns="50625" bIns="25313"/>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Tema 1. Control y medición de la Actividad Física.</a:t>
            </a:r>
          </a:p>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Clase 14</a:t>
            </a:r>
          </a:p>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Clase práctica</a:t>
            </a:r>
          </a:p>
          <a:p>
            <a:pPr eaLnBrk="1" hangingPunct="1">
              <a:lnSpc>
                <a:spcPct val="93000"/>
              </a:lnSpc>
              <a:buClr>
                <a:srgbClr val="000000"/>
              </a:buClr>
              <a:buSzPct val="100000"/>
              <a:buFont typeface="Times New Roman" panose="02020603050405020304" pitchFamily="18" charset="0"/>
              <a:buNone/>
              <a:defRPr/>
            </a:pPr>
            <a:endParaRPr lang="es-ES" altLang="en-US" sz="2800" b="1" dirty="0">
              <a:solidFill>
                <a:srgbClr val="0000FF"/>
              </a:solidFill>
              <a:effectLst>
                <a:outerShdw blurRad="38100" dist="38100" dir="2700000" algn="tl">
                  <a:srgbClr val="C0C0C0"/>
                </a:outerShdw>
              </a:effectLs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BC558F1B-8254-6DFA-F5DF-11BFD9FFAEED}"/>
              </a:ext>
            </a:extLst>
          </p:cNvPr>
          <p:cNvSpPr txBox="1">
            <a:spLocks noChangeArrowheads="1"/>
          </p:cNvSpPr>
          <p:nvPr/>
        </p:nvSpPr>
        <p:spPr bwMode="auto">
          <a:xfrm>
            <a:off x="2207569" y="1646636"/>
            <a:ext cx="6095851" cy="4241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a:lnSpc>
                <a:spcPct val="150000"/>
              </a:lnSpc>
              <a:buClr>
                <a:srgbClr val="000000"/>
              </a:buClr>
              <a:buSzPct val="100000"/>
              <a:buFont typeface="Times New Roman" panose="02020603050405020304" pitchFamily="18" charset="0"/>
              <a:buNone/>
            </a:pPr>
            <a:r>
              <a:rPr lang="es-ES_tradnl" altLang="es-ES" sz="4400" b="1" dirty="0">
                <a:solidFill>
                  <a:srgbClr val="002060"/>
                </a:solidFill>
                <a:cs typeface="Times New Roman" panose="02020603050405020304" pitchFamily="18" charset="0"/>
              </a:rPr>
              <a:t>Sumario. </a:t>
            </a:r>
            <a:r>
              <a:rPr lang="es-ES" altLang="es-ES" sz="3200" dirty="0">
                <a:solidFill>
                  <a:srgbClr val="002060"/>
                </a:solidFill>
                <a:cs typeface="Calibri" panose="020F0502020204030204" pitchFamily="34" charset="0"/>
              </a:rPr>
              <a:t>Pruebas generales para la evaluación de la fuerza en poblaciones entrenadas. Interpretación de sus resultados.</a:t>
            </a:r>
          </a:p>
          <a:p>
            <a:pPr eaLnBrk="1">
              <a:lnSpc>
                <a:spcPct val="150000"/>
              </a:lnSpc>
              <a:buClr>
                <a:srgbClr val="000000"/>
              </a:buClr>
              <a:buSzPct val="100000"/>
              <a:buFont typeface="Times New Roman" panose="02020603050405020304" pitchFamily="18" charset="0"/>
              <a:buNone/>
            </a:pPr>
            <a:endParaRPr lang="es-ES_tradnl" altLang="es-ES" sz="4400" b="1"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94E831B-8171-C672-C292-C22523EC475F}"/>
              </a:ext>
            </a:extLst>
          </p:cNvPr>
          <p:cNvSpPr txBox="1"/>
          <p:nvPr/>
        </p:nvSpPr>
        <p:spPr>
          <a:xfrm>
            <a:off x="465221" y="431319"/>
            <a:ext cx="11341768" cy="5847178"/>
          </a:xfrm>
          <a:prstGeom prst="rect">
            <a:avLst/>
          </a:prstGeom>
          <a:noFill/>
        </p:spPr>
        <p:txBody>
          <a:bodyPr wrap="square">
            <a:spAutoFit/>
          </a:bodyPr>
          <a:lstStyle/>
          <a:p>
            <a:pPr algn="just">
              <a:lnSpc>
                <a:spcPct val="150000"/>
              </a:lnSpc>
            </a:pPr>
            <a:r>
              <a:rPr lang="es-ES" sz="2800" dirty="0"/>
              <a:t>Se realizarán interrogantes como:</a:t>
            </a:r>
          </a:p>
          <a:p>
            <a:pPr marL="285750" indent="-285750" algn="just">
              <a:lnSpc>
                <a:spcPct val="150000"/>
              </a:lnSpc>
              <a:buFontTx/>
              <a:buChar char="-"/>
            </a:pPr>
            <a:r>
              <a:rPr lang="es-ES" sz="2800" dirty="0"/>
              <a:t>¿Qué es la evaluación de la fuerza?</a:t>
            </a:r>
          </a:p>
          <a:p>
            <a:pPr marL="285750" indent="-285750" algn="just">
              <a:lnSpc>
                <a:spcPct val="150000"/>
              </a:lnSpc>
              <a:buFontTx/>
              <a:buChar char="-"/>
            </a:pPr>
            <a:r>
              <a:rPr lang="es-ES" sz="2800" dirty="0"/>
              <a:t>¿Para qué sirve el cálculo de 1 RM?</a:t>
            </a:r>
          </a:p>
          <a:p>
            <a:pPr marL="285750" indent="-285750" algn="just">
              <a:lnSpc>
                <a:spcPct val="150000"/>
              </a:lnSpc>
              <a:buFontTx/>
              <a:buChar char="-"/>
            </a:pPr>
            <a:r>
              <a:rPr lang="es-ES" sz="2800" dirty="0"/>
              <a:t>¿Qué pruebas se pueden realizar para la evaluación de la fuerza en poblaciones entrenadas o no entrenadas?</a:t>
            </a:r>
          </a:p>
          <a:p>
            <a:pPr marL="285750" indent="-285750" algn="just">
              <a:lnSpc>
                <a:spcPct val="150000"/>
              </a:lnSpc>
              <a:buFontTx/>
              <a:buChar char="-"/>
            </a:pPr>
            <a:r>
              <a:rPr lang="es-ES" sz="2800" dirty="0"/>
              <a:t>Ejemplifique alguna de las pruebas antes mencionadas.</a:t>
            </a:r>
          </a:p>
          <a:p>
            <a:pPr marL="285750" indent="-285750" algn="just">
              <a:lnSpc>
                <a:spcPct val="150000"/>
              </a:lnSpc>
              <a:buFontTx/>
              <a:buChar char="-"/>
            </a:pPr>
            <a:r>
              <a:rPr lang="es-ES" sz="2800" dirty="0"/>
              <a:t>¿Qué importancia le concedes a la evaluación de las pruebas físicas?</a:t>
            </a:r>
          </a:p>
          <a:p>
            <a:pPr marL="285750" indent="-285750" algn="just">
              <a:lnSpc>
                <a:spcPct val="150000"/>
              </a:lnSpc>
              <a:buFontTx/>
              <a:buChar char="-"/>
            </a:pPr>
            <a:r>
              <a:rPr lang="es-ES" sz="2800" dirty="0"/>
              <a:t>Fundamente los beneficios del estudio de la asignatura de Control Médico. </a:t>
            </a:r>
          </a:p>
        </p:txBody>
      </p:sp>
    </p:spTree>
    <p:extLst>
      <p:ext uri="{BB962C8B-B14F-4D97-AF65-F5344CB8AC3E}">
        <p14:creationId xmlns:p14="http://schemas.microsoft.com/office/powerpoint/2010/main" val="2753732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6E80AB7-4DF0-CA0D-AC07-329B177A7BE5}"/>
              </a:ext>
            </a:extLst>
          </p:cNvPr>
          <p:cNvSpPr txBox="1"/>
          <p:nvPr/>
        </p:nvSpPr>
        <p:spPr>
          <a:xfrm>
            <a:off x="737935" y="550583"/>
            <a:ext cx="10651959" cy="3908186"/>
          </a:xfrm>
          <a:prstGeom prst="rect">
            <a:avLst/>
          </a:prstGeom>
          <a:noFill/>
        </p:spPr>
        <p:txBody>
          <a:bodyPr wrap="square">
            <a:spAutoFit/>
          </a:bodyPr>
          <a:lstStyle/>
          <a:p>
            <a:pPr algn="just">
              <a:lnSpc>
                <a:spcPct val="150000"/>
              </a:lnSpc>
            </a:pPr>
            <a:r>
              <a:rPr lang="es-ES" sz="2800" dirty="0"/>
              <a:t>Según </a:t>
            </a:r>
            <a:r>
              <a:rPr lang="es-ES" sz="2800" dirty="0" err="1"/>
              <a:t>Baechle</a:t>
            </a:r>
            <a:r>
              <a:rPr lang="es-ES" sz="2800" dirty="0"/>
              <a:t> y </a:t>
            </a:r>
            <a:r>
              <a:rPr lang="es-ES" sz="2800" dirty="0" err="1"/>
              <a:t>Earle</a:t>
            </a:r>
            <a:r>
              <a:rPr lang="es-ES" sz="2800" dirty="0"/>
              <a:t> (2007), la evaluación de la fuerza puede ser definida como la mayor cantidad de peso que se puede levantar con una técnica correcta una sola vez. En esta definición es importante destacar el aspecto de la técnica, ya que, al trabajar a máxima intensidad, la técnica puede verse afectada y puede provocar severas lesiones.</a:t>
            </a:r>
          </a:p>
        </p:txBody>
      </p:sp>
      <p:sp>
        <p:nvSpPr>
          <p:cNvPr id="5" name="CuadroTexto 4">
            <a:extLst>
              <a:ext uri="{FF2B5EF4-FFF2-40B4-BE49-F238E27FC236}">
                <a16:creationId xmlns:a16="http://schemas.microsoft.com/office/drawing/2014/main" id="{A546CE4B-71BE-A5E1-F8FD-A4B257050566}"/>
              </a:ext>
            </a:extLst>
          </p:cNvPr>
          <p:cNvSpPr txBox="1"/>
          <p:nvPr/>
        </p:nvSpPr>
        <p:spPr>
          <a:xfrm>
            <a:off x="737935" y="4330433"/>
            <a:ext cx="10651958" cy="2615524"/>
          </a:xfrm>
          <a:prstGeom prst="rect">
            <a:avLst/>
          </a:prstGeom>
          <a:noFill/>
        </p:spPr>
        <p:txBody>
          <a:bodyPr wrap="square">
            <a:spAutoFit/>
          </a:bodyPr>
          <a:lstStyle/>
          <a:p>
            <a:pPr algn="just">
              <a:lnSpc>
                <a:spcPct val="150000"/>
              </a:lnSpc>
            </a:pPr>
            <a:r>
              <a:rPr lang="es-ES" sz="2800" dirty="0"/>
              <a:t>Levantar la mayor cantidad de peso que se pueda, en una sola repetición significa el 100% de nuestra fuerza y a partir de aquí se pueden dosificar las cargas de entrenamiento en vista hacia nuestro objetivo.</a:t>
            </a:r>
          </a:p>
        </p:txBody>
      </p:sp>
    </p:spTree>
    <p:extLst>
      <p:ext uri="{BB962C8B-B14F-4D97-AF65-F5344CB8AC3E}">
        <p14:creationId xmlns:p14="http://schemas.microsoft.com/office/powerpoint/2010/main" val="972838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C0AF68E-29B7-087B-C1A6-114E3001C9EF}"/>
              </a:ext>
            </a:extLst>
          </p:cNvPr>
          <p:cNvSpPr txBox="1"/>
          <p:nvPr/>
        </p:nvSpPr>
        <p:spPr>
          <a:xfrm>
            <a:off x="320842" y="575698"/>
            <a:ext cx="11502190" cy="5579028"/>
          </a:xfrm>
          <a:prstGeom prst="rect">
            <a:avLst/>
          </a:prstGeom>
          <a:noFill/>
        </p:spPr>
        <p:txBody>
          <a:bodyPr wrap="square">
            <a:spAutoFit/>
          </a:bodyPr>
          <a:lstStyle/>
          <a:p>
            <a:pPr algn="just">
              <a:lnSpc>
                <a:spcPct val="150000"/>
              </a:lnSpc>
            </a:pPr>
            <a:r>
              <a:rPr lang="es-ES" sz="2400" dirty="0"/>
              <a:t>El cálculo de 1 RM se necesita según (Marchante, 2015) para: </a:t>
            </a:r>
          </a:p>
          <a:p>
            <a:pPr algn="just">
              <a:lnSpc>
                <a:spcPct val="150000"/>
              </a:lnSpc>
            </a:pPr>
            <a:r>
              <a:rPr lang="es-ES" sz="2400" dirty="0"/>
              <a:t>• Determinar la fuerza máxima y la potencia de una persona en un momento concreto. </a:t>
            </a:r>
          </a:p>
          <a:p>
            <a:pPr algn="just">
              <a:lnSpc>
                <a:spcPct val="150000"/>
              </a:lnSpc>
            </a:pPr>
            <a:r>
              <a:rPr lang="es-ES" sz="2400" dirty="0"/>
              <a:t>• Conocer el resultado del plan de entrenamiento y ajustarlo de ser necesario. </a:t>
            </a:r>
          </a:p>
          <a:p>
            <a:pPr algn="just">
              <a:lnSpc>
                <a:spcPct val="150000"/>
              </a:lnSpc>
            </a:pPr>
            <a:r>
              <a:rPr lang="es-ES" sz="2400" dirty="0"/>
              <a:t>• Poder definir el perfil del deportista, observando cuáles son los puntos en los que destaca (determinadas personas manejan mejores cargas cercanas al 1RM y, por el contrario, otras manejan de forma proporcional mejor las cargas que más se alejan). Esto dependerá de factores individuales.</a:t>
            </a:r>
          </a:p>
          <a:p>
            <a:pPr algn="just">
              <a:lnSpc>
                <a:spcPct val="150000"/>
              </a:lnSpc>
            </a:pPr>
            <a:r>
              <a:rPr lang="es-ES" sz="2400" dirty="0"/>
              <a:t> El 1RM es necesario para conocer los % </a:t>
            </a:r>
            <a:r>
              <a:rPr lang="es-ES" sz="2400" dirty="0" err="1"/>
              <a:t>submáximos</a:t>
            </a:r>
            <a:r>
              <a:rPr lang="es-ES" sz="2400" dirty="0"/>
              <a:t> que derivan de éste. Esto quiere decir que, si conocemos nuestro 1RM real, podremos conocer nuestro 5RM, 12RMi y, en definitiva, sus equivalencias de forma aproximada.</a:t>
            </a:r>
          </a:p>
        </p:txBody>
      </p:sp>
    </p:spTree>
    <p:extLst>
      <p:ext uri="{BB962C8B-B14F-4D97-AF65-F5344CB8AC3E}">
        <p14:creationId xmlns:p14="http://schemas.microsoft.com/office/powerpoint/2010/main" val="415458349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366</Words>
  <Application>Microsoft Office PowerPoint</Application>
  <PresentationFormat>Panorámica</PresentationFormat>
  <Paragraphs>20</Paragraphs>
  <Slides>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vt:i4>
      </vt:variant>
    </vt:vector>
  </HeadingPairs>
  <TitlesOfParts>
    <vt:vector size="11" baseType="lpstr">
      <vt:lpstr>Aptos</vt:lpstr>
      <vt:lpstr>Aptos Display</vt:lpstr>
      <vt:lpstr>Arial</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Rosales Mora</dc:creator>
  <cp:lastModifiedBy>Robin Rosales Mora</cp:lastModifiedBy>
  <cp:revision>2</cp:revision>
  <dcterms:created xsi:type="dcterms:W3CDTF">2026-04-06T15:31:49Z</dcterms:created>
  <dcterms:modified xsi:type="dcterms:W3CDTF">2026-05-07T15:02:40Z</dcterms:modified>
</cp:coreProperties>
</file>