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9" r:id="rId4"/>
    <p:sldId id="261" r:id="rId5"/>
    <p:sldId id="262" r:id="rId6"/>
    <p:sldId id="263" r:id="rId7"/>
    <p:sldId id="264" r:id="rId8"/>
    <p:sldId id="265" r:id="rId9"/>
    <p:sldId id="266" r:id="rId10"/>
    <p:sldId id="258" r:id="rId11"/>
    <p:sldId id="267" r:id="rId12"/>
    <p:sldId id="268" r:id="rId13"/>
    <p:sldId id="269" r:id="rId14"/>
    <p:sldId id="270" r:id="rId15"/>
    <p:sldId id="271" r:id="rId16"/>
    <p:sldId id="272"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150"/>
    <a:srgbClr val="007033"/>
    <a:srgbClr val="FFCC66"/>
    <a:srgbClr val="990099"/>
    <a:srgbClr val="CC0099"/>
    <a:srgbClr val="FE9202"/>
    <a:srgbClr val="6C1A00"/>
    <a:srgbClr val="00AACC"/>
    <a:srgbClr val="5EEC3C"/>
    <a:srgbClr val="1D3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96" y="426"/>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8C9A0B-AF28-46A7-B2C6-B7FE4C365706}" type="datetimeFigureOut">
              <a:rPr lang="en-US" smtClean="0"/>
              <a:t>10/29/2024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CF9645-FC00-4460-9794-63CC7B46D370}" type="slidenum">
              <a:rPr lang="en-US" smtClean="0"/>
              <a:t>‹Nº›</a:t>
            </a:fld>
            <a:endParaRPr lang="en-US"/>
          </a:p>
        </p:txBody>
      </p:sp>
    </p:spTree>
    <p:extLst>
      <p:ext uri="{BB962C8B-B14F-4D97-AF65-F5344CB8AC3E}">
        <p14:creationId xmlns:p14="http://schemas.microsoft.com/office/powerpoint/2010/main" val="317082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54375" y="2113635"/>
            <a:ext cx="7635250" cy="1374345"/>
          </a:xfrm>
          <a:noFill/>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907080" y="3640685"/>
            <a:ext cx="7940481" cy="610820"/>
          </a:xfrm>
        </p:spPr>
        <p:txBody>
          <a:bodyPr>
            <a:normAutofit/>
          </a:bodyPr>
          <a:lstStyle>
            <a:lvl1pPr marL="0" indent="0" algn="l">
              <a:buNone/>
              <a:defRPr sz="2800" b="0" i="0">
                <a:solidFill>
                  <a:srgbClr val="FF015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pic>
        <p:nvPicPr>
          <p:cNvPr id="7" name="Picture 6" descr="E:\websites\free-power-point-templates\2012\logos.png">
            <a:extLst>
              <a:ext uri="{FF2B5EF4-FFF2-40B4-BE49-F238E27FC236}">
                <a16:creationId xmlns:a16="http://schemas.microsoft.com/office/drawing/2014/main" id="{E056B0DD-0AEF-4055-A369-C1C2A18BBD4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28470"/>
            <a:ext cx="8246070" cy="916230"/>
          </a:xfrm>
        </p:spPr>
        <p:txBody>
          <a:bodyPr>
            <a:normAutofit/>
          </a:bodyPr>
          <a:lstStyle>
            <a:lvl1pPr algn="l">
              <a:defRPr sz="3600" baseline="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350110"/>
            <a:ext cx="8246070" cy="3512212"/>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76015" y="433880"/>
            <a:ext cx="6566315" cy="572644"/>
          </a:xfrm>
        </p:spPr>
        <p:txBody>
          <a:bodyPr>
            <a:normAutofit/>
          </a:bodyPr>
          <a:lstStyle>
            <a:lvl1pPr algn="l">
              <a:defRPr sz="360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1976015" y="1044700"/>
            <a:ext cx="6566315"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8470"/>
            <a:ext cx="7940659" cy="763525"/>
          </a:xfrm>
        </p:spPr>
        <p:txBody>
          <a:bodyPr>
            <a:normAutofit/>
          </a:bodyPr>
          <a:lstStyle>
            <a:lvl1pPr algn="l">
              <a:defRPr sz="3600" baseline="0">
                <a:solidFill>
                  <a:srgbClr val="FF015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481109"/>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60930"/>
            <a:ext cx="4040188"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481109"/>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60930"/>
            <a:ext cx="4041775" cy="2137871"/>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‹Nº›</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10/29/2024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‹Nº›</a:t>
            </a:fld>
            <a:endParaRPr lang="en-US"/>
          </a:p>
        </p:txBody>
      </p:sp>
      <p:sp>
        <p:nvSpPr>
          <p:cNvPr id="7" name="TextBox 6">
            <a:extLst>
              <a:ext uri="{FF2B5EF4-FFF2-40B4-BE49-F238E27FC236}">
                <a16:creationId xmlns:a16="http://schemas.microsoft.com/office/drawing/2014/main" id="{E7C0AED8-5FAC-4F75-8DA1-DC85D3FA2453}"/>
              </a:ext>
            </a:extLst>
          </p:cNvPr>
          <p:cNvSpPr txBox="1"/>
          <p:nvPr userDrawn="1"/>
        </p:nvSpPr>
        <p:spPr>
          <a:xfrm>
            <a:off x="-9150" y="5213747"/>
            <a:ext cx="8389625" cy="523220"/>
          </a:xfrm>
          <a:prstGeom prst="rect">
            <a:avLst/>
          </a:prstGeom>
          <a:noFill/>
        </p:spPr>
        <p:txBody>
          <a:bodyPr wrap="square" rtlCol="0">
            <a:spAutoFit/>
          </a:bodyPr>
          <a:lstStyle/>
          <a:p>
            <a:r>
              <a:rPr lang="en-US" sz="1400">
                <a:solidFill>
                  <a:schemeClr val="bg1">
                    <a:lumMod val="65000"/>
                  </a:schemeClr>
                </a:solidFill>
              </a:rPr>
              <a:t>This presentation uses a free template provided by FPPT.com</a:t>
            </a:r>
          </a:p>
          <a:p>
            <a:r>
              <a:rPr lang="en-US" sz="140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363" y="1808225"/>
            <a:ext cx="5661982" cy="1832460"/>
          </a:xfrm>
        </p:spPr>
        <p:txBody>
          <a:bodyPr>
            <a:normAutofit/>
          </a:bodyPr>
          <a:lstStyle/>
          <a:p>
            <a:r>
              <a:rPr lang="en-US" sz="6600" dirty="0"/>
              <a:t>Criminología</a:t>
            </a:r>
          </a:p>
        </p:txBody>
      </p:sp>
      <p:sp>
        <p:nvSpPr>
          <p:cNvPr id="3" name="Subtitle 2"/>
          <p:cNvSpPr>
            <a:spLocks noGrp="1"/>
          </p:cNvSpPr>
          <p:nvPr>
            <p:ph type="subTitle" idx="1"/>
          </p:nvPr>
        </p:nvSpPr>
        <p:spPr/>
        <p:txBody>
          <a:bodyPr/>
          <a:lstStyle/>
          <a:p>
            <a:r>
              <a:rPr lang="es-ES" dirty="0"/>
              <a:t>Tema nro. 3: La Criminología en Cuba.</a:t>
            </a:r>
            <a:endParaRPr lang="en-US" dirty="0"/>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U"/>
              <a:t>3.2-	Los estudios antropológicos</a:t>
            </a:r>
          </a:p>
        </p:txBody>
      </p:sp>
      <p:sp>
        <p:nvSpPr>
          <p:cNvPr id="7" name="Text Placeholder 6"/>
          <p:cNvSpPr>
            <a:spLocks noGrp="1"/>
          </p:cNvSpPr>
          <p:nvPr>
            <p:ph type="body" sz="quarter" idx="3"/>
          </p:nvPr>
        </p:nvSpPr>
        <p:spPr>
          <a:xfrm>
            <a:off x="2083861" y="3487980"/>
            <a:ext cx="6988909" cy="479822"/>
          </a:xfrm>
        </p:spPr>
        <p:txBody>
          <a:bodyPr>
            <a:noAutofit/>
          </a:bodyPr>
          <a:lstStyle/>
          <a:p>
            <a:r>
              <a:rPr lang="es-ES" sz="2800" dirty="0"/>
              <a:t>EZEQUÍAS MARCO CÉSAR LOMBROSO (Verona, 6 de noviembre de 1835-Turín, 19 de octubre de 1909), conocido con el pseudónimo Cesare Lombroso, fue un criminólogo y médico italiano, fundador de la escuela de criminología positivista</a:t>
            </a:r>
            <a:endParaRPr lang="en-US" sz="2800" dirty="0"/>
          </a:p>
        </p:txBody>
      </p:sp>
      <p:pic>
        <p:nvPicPr>
          <p:cNvPr id="14" name="Imagen 13">
            <a:extLst>
              <a:ext uri="{FF2B5EF4-FFF2-40B4-BE49-F238E27FC236}">
                <a16:creationId xmlns:a16="http://schemas.microsoft.com/office/drawing/2014/main" id="{B725B80C-80CC-4958-9DEE-A36A2A4877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849" y="1921006"/>
            <a:ext cx="1670605" cy="2570410"/>
          </a:xfrm>
          <a:prstGeom prst="rect">
            <a:avLst/>
          </a:prstGeom>
        </p:spPr>
      </p:pic>
      <p:sp>
        <p:nvSpPr>
          <p:cNvPr id="16" name="CuadroTexto 15">
            <a:extLst>
              <a:ext uri="{FF2B5EF4-FFF2-40B4-BE49-F238E27FC236}">
                <a16:creationId xmlns:a16="http://schemas.microsoft.com/office/drawing/2014/main" id="{76355F72-2FDA-4122-885C-062B4562CDFB}"/>
              </a:ext>
            </a:extLst>
          </p:cNvPr>
          <p:cNvSpPr txBox="1"/>
          <p:nvPr/>
        </p:nvSpPr>
        <p:spPr>
          <a:xfrm>
            <a:off x="2017242" y="4120507"/>
            <a:ext cx="6988909" cy="954107"/>
          </a:xfrm>
          <a:prstGeom prst="rect">
            <a:avLst/>
          </a:prstGeom>
          <a:noFill/>
        </p:spPr>
        <p:txBody>
          <a:bodyPr wrap="square">
            <a:spAutoFit/>
          </a:bodyPr>
          <a:lstStyle/>
          <a:p>
            <a:r>
              <a:rPr lang="es-ES" sz="2800" dirty="0"/>
              <a:t>“Tratado Antropológico Experimental del Hombre Delincuente”</a:t>
            </a:r>
            <a:endParaRPr lang="es-CU" sz="2800" dirty="0"/>
          </a:p>
        </p:txBody>
      </p:sp>
    </p:spTree>
    <p:extLst>
      <p:ext uri="{BB962C8B-B14F-4D97-AF65-F5344CB8AC3E}">
        <p14:creationId xmlns:p14="http://schemas.microsoft.com/office/powerpoint/2010/main" val="4170783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U"/>
              <a:t>3.2-	Los estudios antropológicos</a:t>
            </a:r>
          </a:p>
        </p:txBody>
      </p:sp>
      <p:sp>
        <p:nvSpPr>
          <p:cNvPr id="11" name="CuadroTexto 10">
            <a:extLst>
              <a:ext uri="{FF2B5EF4-FFF2-40B4-BE49-F238E27FC236}">
                <a16:creationId xmlns:a16="http://schemas.microsoft.com/office/drawing/2014/main" id="{3F12B74C-BE14-4D24-9128-2AAB74EA74A3}"/>
              </a:ext>
            </a:extLst>
          </p:cNvPr>
          <p:cNvSpPr txBox="1"/>
          <p:nvPr/>
        </p:nvSpPr>
        <p:spPr>
          <a:xfrm>
            <a:off x="143555" y="1197405"/>
            <a:ext cx="9000445" cy="954107"/>
          </a:xfrm>
          <a:prstGeom prst="rect">
            <a:avLst/>
          </a:prstGeom>
          <a:noFill/>
        </p:spPr>
        <p:txBody>
          <a:bodyPr wrap="square">
            <a:spAutoFit/>
          </a:bodyPr>
          <a:lstStyle/>
          <a:p>
            <a:r>
              <a:rPr lang="es-ES" sz="2800" dirty="0"/>
              <a:t>Los aportes de Lombroso a la ciencia criminológica además de su mérito fundacional están centrados en:</a:t>
            </a:r>
            <a:endParaRPr lang="es-CU" sz="2800" dirty="0"/>
          </a:p>
        </p:txBody>
      </p:sp>
      <p:sp>
        <p:nvSpPr>
          <p:cNvPr id="13" name="CuadroTexto 12">
            <a:extLst>
              <a:ext uri="{FF2B5EF4-FFF2-40B4-BE49-F238E27FC236}">
                <a16:creationId xmlns:a16="http://schemas.microsoft.com/office/drawing/2014/main" id="{1C56363A-A7A0-424C-B3B0-F2C8AF9C13A5}"/>
              </a:ext>
            </a:extLst>
          </p:cNvPr>
          <p:cNvSpPr txBox="1"/>
          <p:nvPr/>
        </p:nvSpPr>
        <p:spPr>
          <a:xfrm>
            <a:off x="0" y="2221105"/>
            <a:ext cx="9000445" cy="2838021"/>
          </a:xfrm>
          <a:prstGeom prst="rect">
            <a:avLst/>
          </a:prstGeom>
          <a:noFill/>
        </p:spPr>
        <p:txBody>
          <a:bodyPr wrap="square">
            <a:spAutoFit/>
          </a:bodyPr>
          <a:lstStyle/>
          <a:p>
            <a:pPr algn="just">
              <a:lnSpc>
                <a:spcPct val="107000"/>
              </a:lnSpc>
              <a:spcAft>
                <a:spcPts val="800"/>
              </a:spcAft>
            </a:pPr>
            <a:r>
              <a:rPr lang="es-ES" sz="2800" dirty="0"/>
              <a:t>- Su teoría explicativa acerca de la criminalidad que explicaba que los delincuentes natos habían regresado evolutivamente a períodos anteriores, eran orgánicamente salvajes e inferiores (criminal atávico), cuestión que han rechazado y considerado improbable las teorías genéticas contemporáneas.</a:t>
            </a:r>
            <a:endParaRPr lang="es-CU" sz="2800" dirty="0"/>
          </a:p>
        </p:txBody>
      </p:sp>
    </p:spTree>
    <p:extLst>
      <p:ext uri="{BB962C8B-B14F-4D97-AF65-F5344CB8AC3E}">
        <p14:creationId xmlns:p14="http://schemas.microsoft.com/office/powerpoint/2010/main" val="689444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U"/>
              <a:t>3.2-	Los estudios antropológicos</a:t>
            </a:r>
          </a:p>
        </p:txBody>
      </p:sp>
      <p:sp>
        <p:nvSpPr>
          <p:cNvPr id="11" name="CuadroTexto 10">
            <a:extLst>
              <a:ext uri="{FF2B5EF4-FFF2-40B4-BE49-F238E27FC236}">
                <a16:creationId xmlns:a16="http://schemas.microsoft.com/office/drawing/2014/main" id="{3F12B74C-BE14-4D24-9128-2AAB74EA74A3}"/>
              </a:ext>
            </a:extLst>
          </p:cNvPr>
          <p:cNvSpPr txBox="1"/>
          <p:nvPr/>
        </p:nvSpPr>
        <p:spPr>
          <a:xfrm>
            <a:off x="143555" y="1197405"/>
            <a:ext cx="9000445" cy="954107"/>
          </a:xfrm>
          <a:prstGeom prst="rect">
            <a:avLst/>
          </a:prstGeom>
          <a:noFill/>
        </p:spPr>
        <p:txBody>
          <a:bodyPr wrap="square">
            <a:spAutoFit/>
          </a:bodyPr>
          <a:lstStyle/>
          <a:p>
            <a:r>
              <a:rPr lang="es-ES" sz="2800" dirty="0"/>
              <a:t>Los aportes de Lombroso a la ciencia criminológica además de su mérito fundacional están centrados en:</a:t>
            </a:r>
            <a:endParaRPr lang="es-CU" sz="2800" dirty="0"/>
          </a:p>
        </p:txBody>
      </p:sp>
      <p:sp>
        <p:nvSpPr>
          <p:cNvPr id="13" name="CuadroTexto 12">
            <a:extLst>
              <a:ext uri="{FF2B5EF4-FFF2-40B4-BE49-F238E27FC236}">
                <a16:creationId xmlns:a16="http://schemas.microsoft.com/office/drawing/2014/main" id="{1C56363A-A7A0-424C-B3B0-F2C8AF9C13A5}"/>
              </a:ext>
            </a:extLst>
          </p:cNvPr>
          <p:cNvSpPr txBox="1"/>
          <p:nvPr/>
        </p:nvSpPr>
        <p:spPr>
          <a:xfrm>
            <a:off x="0" y="2221105"/>
            <a:ext cx="9000445" cy="2376997"/>
          </a:xfrm>
          <a:prstGeom prst="rect">
            <a:avLst/>
          </a:prstGeom>
          <a:noFill/>
        </p:spPr>
        <p:txBody>
          <a:bodyPr wrap="square">
            <a:spAutoFit/>
          </a:bodyPr>
          <a:lstStyle/>
          <a:p>
            <a:pPr algn="just">
              <a:lnSpc>
                <a:spcPct val="107000"/>
              </a:lnSpc>
              <a:spcAft>
                <a:spcPts val="800"/>
              </a:spcAft>
            </a:pPr>
            <a:r>
              <a:rPr lang="es-ES" sz="2800" dirty="0"/>
              <a:t>-  Su  distinción entre los factores del delito en </a:t>
            </a:r>
            <a:r>
              <a:rPr lang="es-ES" sz="2800" b="1" dirty="0"/>
              <a:t>endógenos</a:t>
            </a:r>
            <a:r>
              <a:rPr lang="es-ES" sz="2800" dirty="0"/>
              <a:t> que eran  los más importantes y determinaban la conducta criminal y los factores </a:t>
            </a:r>
            <a:r>
              <a:rPr lang="es-ES" sz="2800" b="1" dirty="0"/>
              <a:t>exógenos</a:t>
            </a:r>
            <a:r>
              <a:rPr lang="es-ES" sz="2800" dirty="0"/>
              <a:t> que podían desencadenarla, potenciarla o inhibirla, por lo tanto menos trascendentes que aquellos.</a:t>
            </a:r>
            <a:endParaRPr lang="es-CU" sz="2800" dirty="0"/>
          </a:p>
        </p:txBody>
      </p:sp>
    </p:spTree>
    <p:extLst>
      <p:ext uri="{BB962C8B-B14F-4D97-AF65-F5344CB8AC3E}">
        <p14:creationId xmlns:p14="http://schemas.microsoft.com/office/powerpoint/2010/main" val="228606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U"/>
              <a:t>3.2-	Los estudios antropológicos</a:t>
            </a:r>
          </a:p>
        </p:txBody>
      </p:sp>
      <p:sp>
        <p:nvSpPr>
          <p:cNvPr id="11" name="CuadroTexto 10">
            <a:extLst>
              <a:ext uri="{FF2B5EF4-FFF2-40B4-BE49-F238E27FC236}">
                <a16:creationId xmlns:a16="http://schemas.microsoft.com/office/drawing/2014/main" id="{3F12B74C-BE14-4D24-9128-2AAB74EA74A3}"/>
              </a:ext>
            </a:extLst>
          </p:cNvPr>
          <p:cNvSpPr txBox="1"/>
          <p:nvPr/>
        </p:nvSpPr>
        <p:spPr>
          <a:xfrm>
            <a:off x="143555" y="1197405"/>
            <a:ext cx="9000445" cy="954107"/>
          </a:xfrm>
          <a:prstGeom prst="rect">
            <a:avLst/>
          </a:prstGeom>
          <a:noFill/>
        </p:spPr>
        <p:txBody>
          <a:bodyPr wrap="square">
            <a:spAutoFit/>
          </a:bodyPr>
          <a:lstStyle/>
          <a:p>
            <a:r>
              <a:rPr lang="es-ES" sz="2800" dirty="0"/>
              <a:t>Los aportes de Lombroso a la ciencia criminológica además de su mérito fundacional están centrados en:</a:t>
            </a:r>
            <a:endParaRPr lang="es-CU" sz="2800" dirty="0"/>
          </a:p>
        </p:txBody>
      </p:sp>
      <p:sp>
        <p:nvSpPr>
          <p:cNvPr id="13" name="CuadroTexto 12">
            <a:extLst>
              <a:ext uri="{FF2B5EF4-FFF2-40B4-BE49-F238E27FC236}">
                <a16:creationId xmlns:a16="http://schemas.microsoft.com/office/drawing/2014/main" id="{1C56363A-A7A0-424C-B3B0-F2C8AF9C13A5}"/>
              </a:ext>
            </a:extLst>
          </p:cNvPr>
          <p:cNvSpPr txBox="1"/>
          <p:nvPr/>
        </p:nvSpPr>
        <p:spPr>
          <a:xfrm>
            <a:off x="0" y="2221105"/>
            <a:ext cx="9000445" cy="1454950"/>
          </a:xfrm>
          <a:prstGeom prst="rect">
            <a:avLst/>
          </a:prstGeom>
          <a:noFill/>
        </p:spPr>
        <p:txBody>
          <a:bodyPr wrap="square">
            <a:spAutoFit/>
          </a:bodyPr>
          <a:lstStyle/>
          <a:p>
            <a:pPr algn="just">
              <a:lnSpc>
                <a:spcPct val="107000"/>
              </a:lnSpc>
              <a:spcAft>
                <a:spcPts val="800"/>
              </a:spcAft>
            </a:pPr>
            <a:r>
              <a:rPr lang="es-ES" sz="2800" dirty="0"/>
              <a:t>-  La clasificación de los delincuentes en: delincuente nato , delincuente loco moral, delincuente epiléptico, delincuente loco, delincuente ocasional y delincuente pasional.</a:t>
            </a:r>
            <a:endParaRPr lang="es-CU" sz="2800" dirty="0"/>
          </a:p>
        </p:txBody>
      </p:sp>
    </p:spTree>
    <p:extLst>
      <p:ext uri="{BB962C8B-B14F-4D97-AF65-F5344CB8AC3E}">
        <p14:creationId xmlns:p14="http://schemas.microsoft.com/office/powerpoint/2010/main" val="4018252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s-CU"/>
              <a:t>3.2-	Los estudios antropológicos</a:t>
            </a:r>
          </a:p>
        </p:txBody>
      </p:sp>
      <p:sp>
        <p:nvSpPr>
          <p:cNvPr id="11" name="CuadroTexto 10">
            <a:extLst>
              <a:ext uri="{FF2B5EF4-FFF2-40B4-BE49-F238E27FC236}">
                <a16:creationId xmlns:a16="http://schemas.microsoft.com/office/drawing/2014/main" id="{3F12B74C-BE14-4D24-9128-2AAB74EA74A3}"/>
              </a:ext>
            </a:extLst>
          </p:cNvPr>
          <p:cNvSpPr txBox="1"/>
          <p:nvPr/>
        </p:nvSpPr>
        <p:spPr>
          <a:xfrm>
            <a:off x="143555" y="1197405"/>
            <a:ext cx="9000445" cy="954107"/>
          </a:xfrm>
          <a:prstGeom prst="rect">
            <a:avLst/>
          </a:prstGeom>
          <a:noFill/>
        </p:spPr>
        <p:txBody>
          <a:bodyPr wrap="square">
            <a:spAutoFit/>
          </a:bodyPr>
          <a:lstStyle/>
          <a:p>
            <a:r>
              <a:rPr lang="es-ES" sz="2800" dirty="0"/>
              <a:t>Los aportes de Lombroso a la ciencia criminológica además de su mérito fundacional están centrados en:</a:t>
            </a:r>
            <a:endParaRPr lang="es-CU" sz="2800" dirty="0"/>
          </a:p>
        </p:txBody>
      </p:sp>
      <p:sp>
        <p:nvSpPr>
          <p:cNvPr id="13" name="CuadroTexto 12">
            <a:extLst>
              <a:ext uri="{FF2B5EF4-FFF2-40B4-BE49-F238E27FC236}">
                <a16:creationId xmlns:a16="http://schemas.microsoft.com/office/drawing/2014/main" id="{1C56363A-A7A0-424C-B3B0-F2C8AF9C13A5}"/>
              </a:ext>
            </a:extLst>
          </p:cNvPr>
          <p:cNvSpPr txBox="1"/>
          <p:nvPr/>
        </p:nvSpPr>
        <p:spPr>
          <a:xfrm>
            <a:off x="0" y="2221105"/>
            <a:ext cx="9000445" cy="2395528"/>
          </a:xfrm>
          <a:prstGeom prst="rect">
            <a:avLst/>
          </a:prstGeom>
          <a:noFill/>
        </p:spPr>
        <p:txBody>
          <a:bodyPr wrap="square">
            <a:spAutoFit/>
          </a:bodyPr>
          <a:lstStyle/>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“Memoria sobre los Manicomios Criminales” </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Etiología del delito</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“El delito Político y la revolución</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“La Mujer delincuente” </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“Crimen, causas y remedios</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10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“Aplicaciones judiciales y médicas de la Antropología Criminal” </a:t>
            </a:r>
            <a:endParaRPr lang="es-C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6317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55" y="128470"/>
            <a:ext cx="8856890" cy="763525"/>
          </a:xfrm>
        </p:spPr>
        <p:txBody>
          <a:bodyPr>
            <a:noAutofit/>
          </a:bodyPr>
          <a:lstStyle/>
          <a:p>
            <a:r>
              <a:rPr lang="es-ES" sz="2800" dirty="0"/>
              <a:t>3.3-	La influencia del positivismo en La Criminología cubana. Fernando Ortiz e Israel Castellanos</a:t>
            </a:r>
            <a:endParaRPr lang="es-CU" sz="2800" dirty="0"/>
          </a:p>
        </p:txBody>
      </p:sp>
      <p:sp>
        <p:nvSpPr>
          <p:cNvPr id="11" name="CuadroTexto 10">
            <a:extLst>
              <a:ext uri="{FF2B5EF4-FFF2-40B4-BE49-F238E27FC236}">
                <a16:creationId xmlns:a16="http://schemas.microsoft.com/office/drawing/2014/main" id="{3F12B74C-BE14-4D24-9128-2AAB74EA74A3}"/>
              </a:ext>
            </a:extLst>
          </p:cNvPr>
          <p:cNvSpPr txBox="1"/>
          <p:nvPr/>
        </p:nvSpPr>
        <p:spPr>
          <a:xfrm>
            <a:off x="143556" y="1197405"/>
            <a:ext cx="5191970" cy="3539430"/>
          </a:xfrm>
          <a:prstGeom prst="rect">
            <a:avLst/>
          </a:prstGeom>
          <a:noFill/>
        </p:spPr>
        <p:txBody>
          <a:bodyPr wrap="square">
            <a:spAutoFit/>
          </a:bodyPr>
          <a:lstStyle/>
          <a:p>
            <a:pPr algn="ctr"/>
            <a:r>
              <a:rPr lang="es-ES" sz="2800" b="1" dirty="0"/>
              <a:t>Estudio independiente</a:t>
            </a:r>
          </a:p>
          <a:p>
            <a:pPr algn="just"/>
            <a:r>
              <a:rPr lang="es-ES" sz="2800" dirty="0"/>
              <a:t>Entregar por escrito un reporte de lectura del artículo de la profesora Tania de Armas Fonticoba titulado </a:t>
            </a:r>
            <a:r>
              <a:rPr lang="es-ES" sz="2800" b="1" dirty="0"/>
              <a:t>“FERNANDO ORTIZ” E “ISRAEL CASTELLANOS” EN LA GENEALOGÍA DE LA CRIMINOLOGÍA EN CUBA </a:t>
            </a:r>
          </a:p>
        </p:txBody>
      </p:sp>
      <p:pic>
        <p:nvPicPr>
          <p:cNvPr id="3" name="Imagen 2">
            <a:extLst>
              <a:ext uri="{FF2B5EF4-FFF2-40B4-BE49-F238E27FC236}">
                <a16:creationId xmlns:a16="http://schemas.microsoft.com/office/drawing/2014/main" id="{CE9564B2-0159-4B92-8784-51BD30137EE7}"/>
              </a:ext>
            </a:extLst>
          </p:cNvPr>
          <p:cNvPicPr>
            <a:picLocks noChangeAspect="1"/>
          </p:cNvPicPr>
          <p:nvPr/>
        </p:nvPicPr>
        <p:blipFill>
          <a:blip r:embed="rId2"/>
          <a:stretch>
            <a:fillRect/>
          </a:stretch>
        </p:blipFill>
        <p:spPr>
          <a:xfrm>
            <a:off x="5488231" y="1477367"/>
            <a:ext cx="3446230" cy="3259468"/>
          </a:xfrm>
          <a:prstGeom prst="rect">
            <a:avLst/>
          </a:prstGeom>
        </p:spPr>
      </p:pic>
    </p:spTree>
    <p:extLst>
      <p:ext uri="{BB962C8B-B14F-4D97-AF65-F5344CB8AC3E}">
        <p14:creationId xmlns:p14="http://schemas.microsoft.com/office/powerpoint/2010/main" val="217735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363" y="1808225"/>
            <a:ext cx="5661982" cy="1832460"/>
          </a:xfrm>
        </p:spPr>
        <p:txBody>
          <a:bodyPr>
            <a:normAutofit/>
          </a:bodyPr>
          <a:lstStyle/>
          <a:p>
            <a:r>
              <a:rPr lang="en-US" sz="6600" dirty="0"/>
              <a:t>Criminología</a:t>
            </a:r>
          </a:p>
        </p:txBody>
      </p:sp>
      <p:sp>
        <p:nvSpPr>
          <p:cNvPr id="3" name="Subtitle 2"/>
          <p:cNvSpPr>
            <a:spLocks noGrp="1"/>
          </p:cNvSpPr>
          <p:nvPr>
            <p:ph type="subTitle" idx="1"/>
          </p:nvPr>
        </p:nvSpPr>
        <p:spPr/>
        <p:txBody>
          <a:bodyPr/>
          <a:lstStyle/>
          <a:p>
            <a:r>
              <a:rPr lang="es-ES" dirty="0"/>
              <a:t>Tema nro. 3: La Criminología en Cuba.</a:t>
            </a:r>
            <a:endParaRPr lang="en-US" dirty="0"/>
          </a:p>
        </p:txBody>
      </p:sp>
    </p:spTree>
    <p:extLst>
      <p:ext uri="{BB962C8B-B14F-4D97-AF65-F5344CB8AC3E}">
        <p14:creationId xmlns:p14="http://schemas.microsoft.com/office/powerpoint/2010/main" val="2021141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U"/>
              <a:t>Cuestión de estudio</a:t>
            </a:r>
          </a:p>
        </p:txBody>
      </p:sp>
      <p:sp>
        <p:nvSpPr>
          <p:cNvPr id="3" name="Content Placeholder 2"/>
          <p:cNvSpPr>
            <a:spLocks noGrp="1"/>
          </p:cNvSpPr>
          <p:nvPr>
            <p:ph idx="1"/>
          </p:nvPr>
        </p:nvSpPr>
        <p:spPr/>
        <p:txBody>
          <a:bodyPr/>
          <a:lstStyle/>
          <a:p>
            <a:pPr marL="514350" indent="-514350">
              <a:buFont typeface="+mj-lt"/>
              <a:buAutoNum type="arabicPeriod"/>
            </a:pPr>
            <a:r>
              <a:rPr lang="es-ES" dirty="0"/>
              <a:t>La historia del pensamiento y la praxis criminológica en Cuba y su estado actual.</a:t>
            </a:r>
          </a:p>
          <a:p>
            <a:pPr marL="514350" indent="-514350">
              <a:buFont typeface="+mj-lt"/>
              <a:buAutoNum type="arabicPeriod"/>
            </a:pPr>
            <a:r>
              <a:rPr lang="es-ES" dirty="0"/>
              <a:t>Los estudios antropológicos.  </a:t>
            </a:r>
          </a:p>
          <a:p>
            <a:pPr marL="514350" indent="-514350">
              <a:buFont typeface="+mj-lt"/>
              <a:buAutoNum type="arabicPeriod"/>
            </a:pPr>
            <a:r>
              <a:rPr lang="es-ES" dirty="0"/>
              <a:t>La influencia del positivismo en La Criminología cubana. Fernando Ortiz e Israel Castellanos</a:t>
            </a:r>
          </a:p>
          <a:p>
            <a:endParaRPr lang="en-US" dirty="0"/>
          </a:p>
          <a:p>
            <a:endParaRPr lang="en-US" dirty="0"/>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6566315" cy="3511061"/>
          </a:xfrm>
        </p:spPr>
        <p:txBody>
          <a:bodyPr/>
          <a:lstStyle/>
          <a:p>
            <a:pPr marL="0" indent="0">
              <a:buNone/>
            </a:pPr>
            <a:r>
              <a:rPr lang="es-CU" dirty="0"/>
              <a:t>Principales representantes:</a:t>
            </a:r>
          </a:p>
          <a:p>
            <a:r>
              <a:rPr lang="es-ES" dirty="0"/>
              <a:t>Don Fernando Ortiz e Israel Castellanos</a:t>
            </a:r>
            <a:r>
              <a:rPr lang="es-CU" dirty="0"/>
              <a:t> </a:t>
            </a:r>
          </a:p>
        </p:txBody>
      </p:sp>
      <p:pic>
        <p:nvPicPr>
          <p:cNvPr id="3" name="Imagen 2">
            <a:extLst>
              <a:ext uri="{FF2B5EF4-FFF2-40B4-BE49-F238E27FC236}">
                <a16:creationId xmlns:a16="http://schemas.microsoft.com/office/drawing/2014/main" id="{11DD2798-6DCB-4BCA-ACC2-C73D2DBE0F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7950" y="2403712"/>
            <a:ext cx="1924050" cy="2371725"/>
          </a:xfrm>
          <a:prstGeom prst="rect">
            <a:avLst/>
          </a:prstGeom>
        </p:spPr>
      </p:pic>
      <p:pic>
        <p:nvPicPr>
          <p:cNvPr id="7" name="Imagen 6">
            <a:extLst>
              <a:ext uri="{FF2B5EF4-FFF2-40B4-BE49-F238E27FC236}">
                <a16:creationId xmlns:a16="http://schemas.microsoft.com/office/drawing/2014/main" id="{8EBB5FE6-9A06-41EA-B034-1211402FF7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9050" y="2403712"/>
            <a:ext cx="1743075" cy="2619375"/>
          </a:xfrm>
          <a:prstGeom prst="rect">
            <a:avLst/>
          </a:prstGeom>
        </p:spPr>
      </p:pic>
    </p:spTree>
    <p:extLst>
      <p:ext uri="{BB962C8B-B14F-4D97-AF65-F5344CB8AC3E}">
        <p14:creationId xmlns:p14="http://schemas.microsoft.com/office/powerpoint/2010/main" val="11016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76014" y="93091"/>
            <a:ext cx="6566315" cy="572644"/>
          </a:xfrm>
        </p:spPr>
        <p:txBody>
          <a:bodyPr>
            <a:noAutofit/>
          </a:bodyPr>
          <a:lstStyle/>
          <a:p>
            <a:r>
              <a:rPr lang="en-US" sz="2800" dirty="0"/>
              <a:t>Don Fernando Ortiz </a:t>
            </a:r>
          </a:p>
        </p:txBody>
      </p:sp>
      <p:sp>
        <p:nvSpPr>
          <p:cNvPr id="5" name="Content Placeholder 4"/>
          <p:cNvSpPr>
            <a:spLocks noGrp="1"/>
          </p:cNvSpPr>
          <p:nvPr>
            <p:ph idx="1"/>
          </p:nvPr>
        </p:nvSpPr>
        <p:spPr>
          <a:xfrm>
            <a:off x="1948692" y="665735"/>
            <a:ext cx="6566315" cy="3511061"/>
          </a:xfrm>
        </p:spPr>
        <p:txBody>
          <a:bodyPr/>
          <a:lstStyle/>
          <a:p>
            <a:pPr marL="0" indent="0" algn="just">
              <a:buNone/>
            </a:pPr>
            <a:r>
              <a:rPr lang="es-ES" dirty="0"/>
              <a:t>- Obras y trabajos investigativos de orientación etnológica, así como la elaboración de un Proyecto de Código Penal en 1926</a:t>
            </a:r>
            <a:endParaRPr lang="es-CU" dirty="0"/>
          </a:p>
        </p:txBody>
      </p:sp>
      <p:pic>
        <p:nvPicPr>
          <p:cNvPr id="3" name="Imagen 2">
            <a:extLst>
              <a:ext uri="{FF2B5EF4-FFF2-40B4-BE49-F238E27FC236}">
                <a16:creationId xmlns:a16="http://schemas.microsoft.com/office/drawing/2014/main" id="{11DD2798-6DCB-4BCA-ACC2-C73D2DBE0F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670605" cy="2371725"/>
          </a:xfrm>
          <a:prstGeom prst="rect">
            <a:avLst/>
          </a:prstGeom>
        </p:spPr>
      </p:pic>
      <p:sp>
        <p:nvSpPr>
          <p:cNvPr id="6" name="Title 3">
            <a:extLst>
              <a:ext uri="{FF2B5EF4-FFF2-40B4-BE49-F238E27FC236}">
                <a16:creationId xmlns:a16="http://schemas.microsoft.com/office/drawing/2014/main" id="{23CB2221-341B-45D4-BDA1-D585D636FD5E}"/>
              </a:ext>
            </a:extLst>
          </p:cNvPr>
          <p:cNvSpPr txBox="1">
            <a:spLocks/>
          </p:cNvSpPr>
          <p:nvPr/>
        </p:nvSpPr>
        <p:spPr>
          <a:xfrm>
            <a:off x="1921370" y="2371725"/>
            <a:ext cx="6566315" cy="572644"/>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kern="1200">
                <a:solidFill>
                  <a:srgbClr val="FF0150"/>
                </a:solidFill>
                <a:effectLst>
                  <a:outerShdw blurRad="50800" dist="38100" dir="2700000" algn="tl" rotWithShape="0">
                    <a:prstClr val="black">
                      <a:alpha val="40000"/>
                    </a:prstClr>
                  </a:outerShdw>
                </a:effectLst>
                <a:latin typeface="+mj-lt"/>
                <a:ea typeface="+mj-ea"/>
                <a:cs typeface="+mj-cs"/>
              </a:defRPr>
            </a:lvl1pPr>
          </a:lstStyle>
          <a:p>
            <a:r>
              <a:rPr lang="en-US" sz="2800"/>
              <a:t>Don Fernando Ortiz </a:t>
            </a:r>
            <a:endParaRPr lang="en-US" sz="2800" dirty="0"/>
          </a:p>
        </p:txBody>
      </p:sp>
      <p:pic>
        <p:nvPicPr>
          <p:cNvPr id="8" name="Imagen 7">
            <a:extLst>
              <a:ext uri="{FF2B5EF4-FFF2-40B4-BE49-F238E27FC236}">
                <a16:creationId xmlns:a16="http://schemas.microsoft.com/office/drawing/2014/main" id="{95BEABBD-A872-4933-AEE1-84D9A64B3E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72" y="2524125"/>
            <a:ext cx="1743075" cy="2619375"/>
          </a:xfrm>
          <a:prstGeom prst="rect">
            <a:avLst/>
          </a:prstGeom>
        </p:spPr>
      </p:pic>
      <p:sp>
        <p:nvSpPr>
          <p:cNvPr id="9" name="CuadroTexto 8">
            <a:extLst>
              <a:ext uri="{FF2B5EF4-FFF2-40B4-BE49-F238E27FC236}">
                <a16:creationId xmlns:a16="http://schemas.microsoft.com/office/drawing/2014/main" id="{1C27968C-5680-461D-AD4F-63DB067E6353}"/>
              </a:ext>
            </a:extLst>
          </p:cNvPr>
          <p:cNvSpPr txBox="1"/>
          <p:nvPr/>
        </p:nvSpPr>
        <p:spPr>
          <a:xfrm>
            <a:off x="1853556" y="2977128"/>
            <a:ext cx="7024431" cy="1815882"/>
          </a:xfrm>
          <a:prstGeom prst="rect">
            <a:avLst/>
          </a:prstGeom>
          <a:noFill/>
        </p:spPr>
        <p:txBody>
          <a:bodyPr wrap="square">
            <a:spAutoFit/>
          </a:bodyPr>
          <a:lstStyle/>
          <a:p>
            <a:pPr algn="just"/>
            <a:r>
              <a:rPr lang="es-ES" sz="2800" dirty="0"/>
              <a:t>- Artículos criminológicos y resultados investigativos relacionados con la Antropología física, así como de los campos de la Criminalística y de la Medicina legal.</a:t>
            </a:r>
            <a:endParaRPr lang="es-CU" sz="2800" dirty="0"/>
          </a:p>
        </p:txBody>
      </p:sp>
    </p:spTree>
    <p:extLst>
      <p:ext uri="{BB962C8B-B14F-4D97-AF65-F5344CB8AC3E}">
        <p14:creationId xmlns:p14="http://schemas.microsoft.com/office/powerpoint/2010/main" val="381200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6566315" cy="3511061"/>
          </a:xfrm>
        </p:spPr>
        <p:txBody>
          <a:bodyPr/>
          <a:lstStyle/>
          <a:p>
            <a:pPr marL="0" indent="0">
              <a:buNone/>
            </a:pPr>
            <a:r>
              <a:rPr lang="es-ES" dirty="0"/>
              <a:t>Se conoce además distintos estudios criminológicos: </a:t>
            </a:r>
            <a:endParaRPr lang="es-CU" dirty="0"/>
          </a:p>
        </p:txBody>
      </p:sp>
      <p:sp>
        <p:nvSpPr>
          <p:cNvPr id="9" name="CuadroTexto 8">
            <a:extLst>
              <a:ext uri="{FF2B5EF4-FFF2-40B4-BE49-F238E27FC236}">
                <a16:creationId xmlns:a16="http://schemas.microsoft.com/office/drawing/2014/main" id="{2631F3AD-4FA7-40F5-9E25-977F4CA1F710}"/>
              </a:ext>
            </a:extLst>
          </p:cNvPr>
          <p:cNvSpPr txBox="1"/>
          <p:nvPr/>
        </p:nvSpPr>
        <p:spPr>
          <a:xfrm>
            <a:off x="2131040" y="2266340"/>
            <a:ext cx="6437026" cy="2246769"/>
          </a:xfrm>
          <a:prstGeom prst="rect">
            <a:avLst/>
          </a:prstGeom>
          <a:noFill/>
        </p:spPr>
        <p:txBody>
          <a:bodyPr wrap="square">
            <a:spAutoFit/>
          </a:bodyPr>
          <a:lstStyle/>
          <a:p>
            <a:pPr marL="457200" indent="-457200">
              <a:buFont typeface="Arial" panose="020B0604020202020204" pitchFamily="34" charset="0"/>
              <a:buChar char="•"/>
            </a:pPr>
            <a:r>
              <a:rPr lang="es-ES" sz="2800" dirty="0"/>
              <a:t>José Miguel </a:t>
            </a:r>
            <a:r>
              <a:rPr lang="es-ES" sz="2800" dirty="0" err="1"/>
              <a:t>Céspedes</a:t>
            </a:r>
            <a:r>
              <a:rPr lang="es-ES" sz="2800" dirty="0"/>
              <a:t>; </a:t>
            </a:r>
          </a:p>
          <a:p>
            <a:pPr marL="457200" indent="-457200">
              <a:buFont typeface="Arial" panose="020B0604020202020204" pitchFamily="34" charset="0"/>
              <a:buChar char="•"/>
            </a:pPr>
            <a:r>
              <a:rPr lang="es-ES" sz="2800" dirty="0"/>
              <a:t>Ricardo </a:t>
            </a:r>
            <a:r>
              <a:rPr lang="es-ES" sz="2800" dirty="0" err="1"/>
              <a:t>Oxamendi</a:t>
            </a:r>
            <a:r>
              <a:rPr lang="es-ES" sz="2800"/>
              <a:t>; </a:t>
            </a:r>
            <a:endParaRPr lang="es-ES" sz="2800" dirty="0"/>
          </a:p>
          <a:p>
            <a:pPr marL="457200" indent="-457200">
              <a:buFont typeface="Arial" panose="020B0604020202020204" pitchFamily="34" charset="0"/>
              <a:buChar char="•"/>
            </a:pPr>
            <a:r>
              <a:rPr lang="es-ES" sz="2800" dirty="0"/>
              <a:t>Catedrático Carlos  Morán; </a:t>
            </a:r>
          </a:p>
          <a:p>
            <a:pPr marL="457200" indent="-457200">
              <a:buFont typeface="Arial" panose="020B0604020202020204" pitchFamily="34" charset="0"/>
              <a:buChar char="•"/>
            </a:pPr>
            <a:r>
              <a:rPr lang="es-ES" sz="2800" dirty="0"/>
              <a:t>Arístides Mestre; </a:t>
            </a:r>
          </a:p>
          <a:p>
            <a:pPr marL="457200" indent="-457200">
              <a:buFont typeface="Arial" panose="020B0604020202020204" pitchFamily="34" charset="0"/>
              <a:buChar char="•"/>
            </a:pPr>
            <a:r>
              <a:rPr lang="es-ES" sz="2800" dirty="0"/>
              <a:t>Julio Morales Coello. </a:t>
            </a:r>
            <a:endParaRPr lang="es-CU" sz="2800" dirty="0"/>
          </a:p>
        </p:txBody>
      </p:sp>
    </p:spTree>
    <p:extLst>
      <p:ext uri="{BB962C8B-B14F-4D97-AF65-F5344CB8AC3E}">
        <p14:creationId xmlns:p14="http://schemas.microsoft.com/office/powerpoint/2010/main" val="2532384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7024429" cy="572645"/>
          </a:xfrm>
        </p:spPr>
        <p:txBody>
          <a:bodyPr/>
          <a:lstStyle/>
          <a:p>
            <a:pPr marL="0" indent="0">
              <a:buNone/>
            </a:pPr>
            <a:r>
              <a:rPr lang="es-ES" dirty="0"/>
              <a:t>Después del triunfo de la Revolución cubana: </a:t>
            </a:r>
            <a:endParaRPr lang="es-CU" dirty="0"/>
          </a:p>
        </p:txBody>
      </p:sp>
      <p:sp>
        <p:nvSpPr>
          <p:cNvPr id="9" name="CuadroTexto 8">
            <a:extLst>
              <a:ext uri="{FF2B5EF4-FFF2-40B4-BE49-F238E27FC236}">
                <a16:creationId xmlns:a16="http://schemas.microsoft.com/office/drawing/2014/main" id="{2631F3AD-4FA7-40F5-9E25-977F4CA1F710}"/>
              </a:ext>
            </a:extLst>
          </p:cNvPr>
          <p:cNvSpPr txBox="1"/>
          <p:nvPr/>
        </p:nvSpPr>
        <p:spPr>
          <a:xfrm>
            <a:off x="2020168" y="1913149"/>
            <a:ext cx="6869405" cy="2677656"/>
          </a:xfrm>
          <a:prstGeom prst="rect">
            <a:avLst/>
          </a:prstGeom>
          <a:noFill/>
        </p:spPr>
        <p:txBody>
          <a:bodyPr wrap="square">
            <a:spAutoFit/>
          </a:bodyPr>
          <a:lstStyle/>
          <a:p>
            <a:pPr algn="just"/>
            <a:r>
              <a:rPr lang="es-ES" sz="2800" dirty="0"/>
              <a:t>Fueron conocidos los trabajos de </a:t>
            </a:r>
            <a:r>
              <a:rPr lang="es-ES" sz="2800" b="1" dirty="0"/>
              <a:t>Evelio </a:t>
            </a:r>
            <a:r>
              <a:rPr lang="es-ES" sz="2800" b="1" dirty="0" err="1"/>
              <a:t>Tabío</a:t>
            </a:r>
            <a:r>
              <a:rPr lang="es-ES" sz="2800" dirty="0"/>
              <a:t>, quien indagó acerca del fenómeno criminal pero desde una correlación de factores económicos y sociales que incidían en el comportamiento criminal, marcado no obstante por su enfoque causal explicativo</a:t>
            </a:r>
            <a:endParaRPr lang="es-CU" sz="2800" dirty="0"/>
          </a:p>
        </p:txBody>
      </p:sp>
    </p:spTree>
    <p:extLst>
      <p:ext uri="{BB962C8B-B14F-4D97-AF65-F5344CB8AC3E}">
        <p14:creationId xmlns:p14="http://schemas.microsoft.com/office/powerpoint/2010/main" val="1100388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7024429" cy="572645"/>
          </a:xfrm>
        </p:spPr>
        <p:txBody>
          <a:bodyPr/>
          <a:lstStyle/>
          <a:p>
            <a:pPr marL="0" indent="0">
              <a:buNone/>
            </a:pPr>
            <a:r>
              <a:rPr lang="es-ES" dirty="0"/>
              <a:t>Después del triunfo de la Revolución cubana: </a:t>
            </a:r>
            <a:endParaRPr lang="es-CU" dirty="0"/>
          </a:p>
        </p:txBody>
      </p:sp>
      <p:sp>
        <p:nvSpPr>
          <p:cNvPr id="9" name="CuadroTexto 8">
            <a:extLst>
              <a:ext uri="{FF2B5EF4-FFF2-40B4-BE49-F238E27FC236}">
                <a16:creationId xmlns:a16="http://schemas.microsoft.com/office/drawing/2014/main" id="{2631F3AD-4FA7-40F5-9E25-977F4CA1F710}"/>
              </a:ext>
            </a:extLst>
          </p:cNvPr>
          <p:cNvSpPr txBox="1"/>
          <p:nvPr/>
        </p:nvSpPr>
        <p:spPr>
          <a:xfrm>
            <a:off x="1999677" y="2395040"/>
            <a:ext cx="6869405" cy="1815882"/>
          </a:xfrm>
          <a:prstGeom prst="rect">
            <a:avLst/>
          </a:prstGeom>
          <a:noFill/>
        </p:spPr>
        <p:txBody>
          <a:bodyPr wrap="square">
            <a:spAutoFit/>
          </a:bodyPr>
          <a:lstStyle/>
          <a:p>
            <a:pPr algn="just"/>
            <a:r>
              <a:rPr lang="es-ES" sz="2800" dirty="0"/>
              <a:t>Se presta especial atención desde el campo de la Criminología a los menores de edad en conflicto con la ley penal y al problema penitenciario</a:t>
            </a:r>
            <a:endParaRPr lang="es-CU" sz="2800" dirty="0"/>
          </a:p>
        </p:txBody>
      </p:sp>
    </p:spTree>
    <p:extLst>
      <p:ext uri="{BB962C8B-B14F-4D97-AF65-F5344CB8AC3E}">
        <p14:creationId xmlns:p14="http://schemas.microsoft.com/office/powerpoint/2010/main" val="1200634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7024429" cy="572645"/>
          </a:xfrm>
        </p:spPr>
        <p:txBody>
          <a:bodyPr/>
          <a:lstStyle/>
          <a:p>
            <a:pPr marL="0" indent="0">
              <a:buNone/>
            </a:pPr>
            <a:r>
              <a:rPr lang="es-ES" dirty="0"/>
              <a:t>Después del triunfo de la Revolución cubana: </a:t>
            </a:r>
            <a:endParaRPr lang="es-CU" dirty="0"/>
          </a:p>
        </p:txBody>
      </p:sp>
      <p:sp>
        <p:nvSpPr>
          <p:cNvPr id="9" name="CuadroTexto 8">
            <a:extLst>
              <a:ext uri="{FF2B5EF4-FFF2-40B4-BE49-F238E27FC236}">
                <a16:creationId xmlns:a16="http://schemas.microsoft.com/office/drawing/2014/main" id="{2631F3AD-4FA7-40F5-9E25-977F4CA1F710}"/>
              </a:ext>
            </a:extLst>
          </p:cNvPr>
          <p:cNvSpPr txBox="1"/>
          <p:nvPr/>
        </p:nvSpPr>
        <p:spPr>
          <a:xfrm>
            <a:off x="1976015" y="1870928"/>
            <a:ext cx="6869405" cy="2677656"/>
          </a:xfrm>
          <a:prstGeom prst="rect">
            <a:avLst/>
          </a:prstGeom>
          <a:noFill/>
        </p:spPr>
        <p:txBody>
          <a:bodyPr wrap="square">
            <a:spAutoFit/>
          </a:bodyPr>
          <a:lstStyle/>
          <a:p>
            <a:pPr algn="just"/>
            <a:r>
              <a:rPr lang="es-ES" sz="2800" dirty="0"/>
              <a:t>Se investigaban las causas y condiciones que generaban la criminalidad, por lo que se continuaba cultivando una Criminología positivista, en tal sentido se destacan los trabajos de Antonio Cejas Sánchez y Juan Vega </a:t>
            </a:r>
            <a:r>
              <a:rPr lang="es-ES" sz="2800" dirty="0" err="1"/>
              <a:t>Vega</a:t>
            </a:r>
            <a:r>
              <a:rPr lang="es-ES" sz="2800" dirty="0"/>
              <a:t>.</a:t>
            </a:r>
            <a:endParaRPr lang="es-CU" sz="2800" dirty="0"/>
          </a:p>
        </p:txBody>
      </p:sp>
    </p:spTree>
    <p:extLst>
      <p:ext uri="{BB962C8B-B14F-4D97-AF65-F5344CB8AC3E}">
        <p14:creationId xmlns:p14="http://schemas.microsoft.com/office/powerpoint/2010/main" val="2435055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s-ES" sz="2800" dirty="0"/>
              <a:t>La historia del pensamiento y la praxis criminológica en Cuba y su estado actual.</a:t>
            </a:r>
            <a:endParaRPr lang="en-US" sz="2800" dirty="0"/>
          </a:p>
        </p:txBody>
      </p:sp>
      <p:sp>
        <p:nvSpPr>
          <p:cNvPr id="5" name="Content Placeholder 4"/>
          <p:cNvSpPr>
            <a:spLocks noGrp="1"/>
          </p:cNvSpPr>
          <p:nvPr>
            <p:ph idx="1"/>
          </p:nvPr>
        </p:nvSpPr>
        <p:spPr>
          <a:xfrm>
            <a:off x="1976015" y="1267875"/>
            <a:ext cx="7024429" cy="572645"/>
          </a:xfrm>
        </p:spPr>
        <p:txBody>
          <a:bodyPr/>
          <a:lstStyle/>
          <a:p>
            <a:pPr marL="0" indent="0">
              <a:buNone/>
            </a:pPr>
            <a:r>
              <a:rPr lang="es-ES" dirty="0"/>
              <a:t>Después del triunfo de la Revolución cubana: </a:t>
            </a:r>
            <a:endParaRPr lang="es-CU" dirty="0"/>
          </a:p>
        </p:txBody>
      </p:sp>
      <p:sp>
        <p:nvSpPr>
          <p:cNvPr id="9" name="CuadroTexto 8">
            <a:extLst>
              <a:ext uri="{FF2B5EF4-FFF2-40B4-BE49-F238E27FC236}">
                <a16:creationId xmlns:a16="http://schemas.microsoft.com/office/drawing/2014/main" id="{2631F3AD-4FA7-40F5-9E25-977F4CA1F710}"/>
              </a:ext>
            </a:extLst>
          </p:cNvPr>
          <p:cNvSpPr txBox="1"/>
          <p:nvPr/>
        </p:nvSpPr>
        <p:spPr>
          <a:xfrm>
            <a:off x="1976015" y="1870928"/>
            <a:ext cx="6869405" cy="3046988"/>
          </a:xfrm>
          <a:prstGeom prst="rect">
            <a:avLst/>
          </a:prstGeom>
          <a:noFill/>
        </p:spPr>
        <p:txBody>
          <a:bodyPr wrap="square">
            <a:spAutoFit/>
          </a:bodyPr>
          <a:lstStyle/>
          <a:p>
            <a:pPr algn="just"/>
            <a:r>
              <a:rPr lang="es-ES" sz="2400" dirty="0"/>
              <a:t>Ya a principios de la década de los años 80 los </a:t>
            </a:r>
            <a:r>
              <a:rPr lang="es-ES" sz="2400" b="1" dirty="0"/>
              <a:t>Congresos de Criminología y Derecho Penal </a:t>
            </a:r>
            <a:r>
              <a:rPr lang="es-ES" sz="2400" dirty="0"/>
              <a:t>que se celebraron en el país y en la región propician el intercambio sobre las tendencias criminológicas derivadas de la Criminología crítica, las que dejan su impronta en el pensamiento criminológico cubano en todas las vertientes de desarrollo de esta ciencia (investigativa, científica, aplicada y académica).</a:t>
            </a:r>
            <a:endParaRPr lang="es-CU" sz="2400" dirty="0"/>
          </a:p>
        </p:txBody>
      </p:sp>
    </p:spTree>
    <p:extLst>
      <p:ext uri="{BB962C8B-B14F-4D97-AF65-F5344CB8AC3E}">
        <p14:creationId xmlns:p14="http://schemas.microsoft.com/office/powerpoint/2010/main" val="956987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TotalTime>
  <Words>775</Words>
  <Application>Microsoft Office PowerPoint</Application>
  <PresentationFormat>Presentación en pantalla (16:9)</PresentationFormat>
  <Paragraphs>57</Paragraphs>
  <Slides>16</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16</vt:i4>
      </vt:variant>
    </vt:vector>
  </HeadingPairs>
  <TitlesOfParts>
    <vt:vector size="19" baseType="lpstr">
      <vt:lpstr>Arial</vt:lpstr>
      <vt:lpstr>Calibri</vt:lpstr>
      <vt:lpstr>Office Theme</vt:lpstr>
      <vt:lpstr>Criminología</vt:lpstr>
      <vt:lpstr>Cuestión de estudio</vt:lpstr>
      <vt:lpstr>La historia del pensamiento y la praxis criminológica en Cuba y su estado actual.</vt:lpstr>
      <vt:lpstr>Don Fernando Ortiz </vt:lpstr>
      <vt:lpstr>La historia del pensamiento y la praxis criminológica en Cuba y su estado actual.</vt:lpstr>
      <vt:lpstr>La historia del pensamiento y la praxis criminológica en Cuba y su estado actual.</vt:lpstr>
      <vt:lpstr>La historia del pensamiento y la praxis criminológica en Cuba y su estado actual.</vt:lpstr>
      <vt:lpstr>La historia del pensamiento y la praxis criminológica en Cuba y su estado actual.</vt:lpstr>
      <vt:lpstr>La historia del pensamiento y la praxis criminológica en Cuba y su estado actual.</vt:lpstr>
      <vt:lpstr>3.2- Los estudios antropológicos</vt:lpstr>
      <vt:lpstr>3.2- Los estudios antropológicos</vt:lpstr>
      <vt:lpstr>3.2- Los estudios antropológicos</vt:lpstr>
      <vt:lpstr>3.2- Los estudios antropológicos</vt:lpstr>
      <vt:lpstr>3.2- Los estudios antropológicos</vt:lpstr>
      <vt:lpstr>3.3- La influencia del positivismo en La Criminología cubana. Fernando Ortiz e Israel Castellanos</vt:lpstr>
      <vt:lpstr>Criminología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MILAGRO</cp:lastModifiedBy>
  <cp:revision>118</cp:revision>
  <dcterms:created xsi:type="dcterms:W3CDTF">2013-08-21T19:17:07Z</dcterms:created>
  <dcterms:modified xsi:type="dcterms:W3CDTF">2024-10-30T03:13:07Z</dcterms:modified>
</cp:coreProperties>
</file>