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38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78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40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604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5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932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726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203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01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20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136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520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632502" y="909719"/>
            <a:ext cx="8434617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UNIVERSIDAD DE ARTEMISA “JULIO DÍAZ GONZÁLEZ” </a:t>
            </a:r>
          </a:p>
          <a:p>
            <a:pPr algn="ctr">
              <a:lnSpc>
                <a:spcPct val="150000"/>
              </a:lnSpc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FACULTAD DE CIENCIAS SOCIALES Y HUMANÍSTICAS</a:t>
            </a:r>
          </a:p>
          <a:p>
            <a:pPr algn="ctr">
              <a:lnSpc>
                <a:spcPct val="150000"/>
              </a:lnSpc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DEPARTAMENTO DE CIENCIAS JURÍDICAS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199193" y="5573012"/>
            <a:ext cx="555319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latin typeface="Franklin Gothic Medium" pitchFamily="34" charset="0"/>
              </a:rPr>
              <a:t>Profesora: Dr. C. María Luisa Ramos Grandal</a:t>
            </a:r>
          </a:p>
          <a:p>
            <a:r>
              <a:rPr lang="es-ES" sz="2000" b="1" dirty="0">
                <a:latin typeface="Franklin Gothic Medium" pitchFamily="34" charset="0"/>
              </a:rPr>
              <a:t>                   Profesora Titular 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477" y="3570805"/>
            <a:ext cx="1686923" cy="1372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2299" y="410673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929033" y="3349087"/>
            <a:ext cx="682335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40000"/>
              </a:lnSpc>
              <a:spcBef>
                <a:spcPct val="50000"/>
              </a:spcBef>
            </a:pPr>
            <a:r>
              <a:rPr lang="es-E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METODOLOGÍA  DE  LA INVESTIGACIÓN JURÍDICA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954" y="104404"/>
            <a:ext cx="1043889" cy="100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437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20320"/>
            <a:ext cx="12192000" cy="6705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215"/>
            <a:ext cx="904239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11465213" y="-12215"/>
            <a:ext cx="779651" cy="698454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445390" y="44625"/>
            <a:ext cx="56434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200" b="1" dirty="0">
                <a:solidFill>
                  <a:schemeClr val="bg1"/>
                </a:solidFill>
                <a:latin typeface="Franklin Gothic Medium" pitchFamily="34" charset="0"/>
              </a:rPr>
              <a:t>1er TALLER DE INVESTIGACIÓN</a:t>
            </a:r>
          </a:p>
        </p:txBody>
      </p:sp>
      <p:pic>
        <p:nvPicPr>
          <p:cNvPr id="10" name="Imagen 5">
            <a:extLst>
              <a:ext uri="{FF2B5EF4-FFF2-40B4-BE49-F238E27FC236}">
                <a16:creationId xmlns:a16="http://schemas.microsoft.com/office/drawing/2014/main" id="{1005C649-D849-4D52-8A43-98C943B1F25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1551" y="2055095"/>
            <a:ext cx="2023662" cy="207373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1275818" y="1412240"/>
            <a:ext cx="78130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Franklin Gothic Medium" panose="020B0603020102020204" pitchFamily="34" charset="0"/>
              </a:rPr>
              <a:t>Objetivos:</a:t>
            </a:r>
          </a:p>
          <a:p>
            <a:endParaRPr lang="es-MX" sz="2800" b="1" dirty="0" smtClean="0">
              <a:latin typeface="Franklin Gothic Medium" panose="020B06030201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MX" sz="28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Identificar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 un posible tema de investigación teniendo en cuenta las líneas de investigación de la FCS.</a:t>
            </a:r>
          </a:p>
          <a:p>
            <a:pPr algn="just"/>
            <a:endParaRPr lang="es-MX" sz="2800" b="1" dirty="0" smtClean="0">
              <a:latin typeface="Franklin Gothic Medium" panose="020B06030201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MX" sz="2800" b="1" dirty="0" smtClean="0">
                <a:latin typeface="Franklin Gothic Medium" panose="020B0603020102020204" pitchFamily="34" charset="0"/>
              </a:rPr>
              <a:t>Desarrollar </a:t>
            </a:r>
            <a:r>
              <a:rPr lang="es-MX" sz="28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habilidades de comunicación 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de investigaciones en curso a partir de infografías.</a:t>
            </a:r>
            <a:endParaRPr lang="en-US" sz="2800" b="1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852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534329" y="2675866"/>
            <a:ext cx="6350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s-MX" sz="3200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Representación</a:t>
            </a:r>
            <a:r>
              <a:rPr lang="es-MX" sz="3200" dirty="0" smtClean="0">
                <a:latin typeface="Franklin Gothic Medium" panose="020B0603020102020204" pitchFamily="34" charset="0"/>
              </a:rPr>
              <a:t> visual de información.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s-MX" sz="3200" dirty="0" smtClean="0">
                <a:latin typeface="Franklin Gothic Medium" panose="020B0603020102020204" pitchFamily="34" charset="0"/>
              </a:rPr>
              <a:t>Incluye texto, imágenes, iconos y otros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s-MX" sz="3200" dirty="0" smtClean="0">
                <a:latin typeface="Franklin Gothic Medium" panose="020B0603020102020204" pitchFamily="34" charset="0"/>
              </a:rPr>
              <a:t>Todo organizado para comunicar un </a:t>
            </a:r>
            <a:r>
              <a:rPr lang="es-MX" sz="3200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mensaje en un vistazo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US" sz="2800" dirty="0">
              <a:latin typeface="Franklin Gothic Medium" panose="020B06030201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016000" y="1155221"/>
            <a:ext cx="471609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Franklin Gothic Medium" panose="020B0603020102020204" pitchFamily="34" charset="0"/>
              </a:rPr>
              <a:t>INFOGRAFÍAS</a:t>
            </a:r>
            <a:endParaRPr lang="es-ES" sz="6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Franklin Gothic Medium" panose="020B0603020102020204" pitchFamily="34" charset="0"/>
            </a:endParaRPr>
          </a:p>
        </p:txBody>
      </p:sp>
      <p:sp>
        <p:nvSpPr>
          <p:cNvPr id="6" name="6 Rectángulo"/>
          <p:cNvSpPr/>
          <p:nvPr/>
        </p:nvSpPr>
        <p:spPr>
          <a:xfrm>
            <a:off x="0" y="-20320"/>
            <a:ext cx="12192000" cy="6705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4267"/>
            <a:ext cx="904239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11465213" y="-42695"/>
            <a:ext cx="779651" cy="698454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2" r="3928"/>
          <a:stretch/>
        </p:blipFill>
        <p:spPr>
          <a:xfrm>
            <a:off x="7061200" y="650240"/>
            <a:ext cx="4866640" cy="601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560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12192000" cy="6705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1" y="-34527"/>
            <a:ext cx="904239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11465213" y="-12215"/>
            <a:ext cx="779651" cy="698454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445390" y="44625"/>
            <a:ext cx="56434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200" b="1" dirty="0">
                <a:solidFill>
                  <a:schemeClr val="bg1"/>
                </a:solidFill>
                <a:latin typeface="Franklin Gothic Medium" pitchFamily="34" charset="0"/>
              </a:rPr>
              <a:t>1er TALLER DE INVESTIGACIÓN</a:t>
            </a:r>
          </a:p>
        </p:txBody>
      </p:sp>
      <p:pic>
        <p:nvPicPr>
          <p:cNvPr id="10" name="Imagen 5">
            <a:extLst>
              <a:ext uri="{FF2B5EF4-FFF2-40B4-BE49-F238E27FC236}">
                <a16:creationId xmlns:a16="http://schemas.microsoft.com/office/drawing/2014/main" id="{1005C649-D849-4D52-8A43-98C943B1F25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184" y="2187175"/>
            <a:ext cx="2023662" cy="2073735"/>
          </a:xfrm>
          <a:prstGeom prst="rect">
            <a:avLst/>
          </a:prstGeom>
        </p:spPr>
      </p:pic>
      <p:sp>
        <p:nvSpPr>
          <p:cNvPr id="11" name="1 CuadroTexto">
            <a:extLst>
              <a:ext uri="{FF2B5EF4-FFF2-40B4-BE49-F238E27FC236}">
                <a16:creationId xmlns:a16="http://schemas.microsoft.com/office/drawing/2014/main" id="{8BCB746A-40C8-4C23-AFDE-DE74672D2CCA}"/>
              </a:ext>
            </a:extLst>
          </p:cNvPr>
          <p:cNvSpPr txBox="1"/>
          <p:nvPr/>
        </p:nvSpPr>
        <p:spPr>
          <a:xfrm>
            <a:off x="1483360" y="959520"/>
            <a:ext cx="9361127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Wingdings" pitchFamily="2" charset="2"/>
              <a:buChar char="ü"/>
            </a:pPr>
            <a:r>
              <a:rPr lang="es-ES" sz="3200" b="1" dirty="0">
                <a:latin typeface="Franklin Gothic Medium" pitchFamily="34" charset="0"/>
              </a:rPr>
              <a:t>Propuesta de investigación</a:t>
            </a:r>
          </a:p>
          <a:p>
            <a:pPr marL="457200" indent="-457200">
              <a:spcAft>
                <a:spcPts val="600"/>
              </a:spcAft>
              <a:buFont typeface="Wingdings" pitchFamily="2" charset="2"/>
              <a:buChar char="ü"/>
            </a:pPr>
            <a:r>
              <a:rPr lang="es-ES" sz="3200" b="1" dirty="0" smtClean="0">
                <a:latin typeface="Franklin Gothic Medium" pitchFamily="34" charset="0"/>
              </a:rPr>
              <a:t>Tutor </a:t>
            </a:r>
            <a:endParaRPr lang="es-ES" sz="3200" b="1" dirty="0">
              <a:latin typeface="Franklin Gothic Medium" pitchFamily="34" charset="0"/>
            </a:endParaRPr>
          </a:p>
          <a:p>
            <a:pPr>
              <a:spcAft>
                <a:spcPts val="600"/>
              </a:spcAft>
            </a:pPr>
            <a:r>
              <a:rPr lang="es-ES" sz="3200" b="1" dirty="0">
                <a:latin typeface="Franklin Gothic Medium" pitchFamily="34" charset="0"/>
              </a:rPr>
              <a:t>      .- Normativo</a:t>
            </a:r>
          </a:p>
          <a:p>
            <a:pPr>
              <a:spcAft>
                <a:spcPts val="600"/>
              </a:spcAft>
            </a:pPr>
            <a:r>
              <a:rPr lang="es-ES" sz="3200" b="1" dirty="0">
                <a:latin typeface="Franklin Gothic Medium" pitchFamily="34" charset="0"/>
              </a:rPr>
              <a:t>      .- Teórico</a:t>
            </a:r>
          </a:p>
          <a:p>
            <a:pPr>
              <a:spcAft>
                <a:spcPts val="600"/>
              </a:spcAft>
            </a:pPr>
            <a:r>
              <a:rPr lang="es-ES" sz="3200" b="1" dirty="0">
                <a:latin typeface="Franklin Gothic Medium" pitchFamily="34" charset="0"/>
              </a:rPr>
              <a:t>      .- Práctico</a:t>
            </a:r>
          </a:p>
          <a:p>
            <a:pPr>
              <a:spcAft>
                <a:spcPts val="600"/>
              </a:spcAft>
            </a:pPr>
            <a:r>
              <a:rPr lang="es-ES" sz="3200" b="1" dirty="0">
                <a:latin typeface="Franklin Gothic Medium" pitchFamily="34" charset="0"/>
              </a:rPr>
              <a:t>      .-  La contradicción</a:t>
            </a: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3200" b="1" dirty="0">
                <a:latin typeface="Franklin Gothic Medium" pitchFamily="34" charset="0"/>
              </a:rPr>
              <a:t> </a:t>
            </a:r>
            <a:r>
              <a:rPr lang="es-ES" sz="3200" b="1" dirty="0" smtClean="0">
                <a:latin typeface="Franklin Gothic Medium" pitchFamily="34" charset="0"/>
              </a:rPr>
              <a:t> </a:t>
            </a:r>
            <a:r>
              <a:rPr lang="es-ES" sz="3200" b="1" dirty="0">
                <a:latin typeface="Franklin Gothic Medium" pitchFamily="34" charset="0"/>
              </a:rPr>
              <a:t>Problema de investigación.</a:t>
            </a:r>
          </a:p>
          <a:p>
            <a:pPr algn="ctr">
              <a:spcAft>
                <a:spcPts val="600"/>
              </a:spcAft>
            </a:pPr>
            <a:endParaRPr lang="es-ES" sz="3200" b="1" dirty="0">
              <a:latin typeface="Franklin Gothic Medium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es-ES" sz="3200" b="1" dirty="0">
                <a:latin typeface="Franklin Gothic Medium" pitchFamily="34" charset="0"/>
              </a:rPr>
              <a:t>Presentarlo desde la explicación de una </a:t>
            </a:r>
            <a:r>
              <a:rPr lang="es-ES" sz="3200" b="1" dirty="0">
                <a:solidFill>
                  <a:srgbClr val="FF0000"/>
                </a:solidFill>
                <a:latin typeface="Franklin Gothic Medium" pitchFamily="34" charset="0"/>
              </a:rPr>
              <a:t>infografía</a:t>
            </a:r>
            <a:r>
              <a:rPr lang="es-ES" sz="3200" b="1" dirty="0">
                <a:latin typeface="Franklin Gothic Medium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9990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441" y="1634207"/>
            <a:ext cx="2081267" cy="1794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0 Rectángulo"/>
          <p:cNvSpPr/>
          <p:nvPr/>
        </p:nvSpPr>
        <p:spPr>
          <a:xfrm>
            <a:off x="2476168" y="4333241"/>
            <a:ext cx="775046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40000"/>
              </a:lnSpc>
              <a:spcBef>
                <a:spcPct val="50000"/>
              </a:spcBef>
            </a:pPr>
            <a:r>
              <a:rPr lang="es-E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HASTA EL PRÓXIMO ENCUENTRO 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9065" y="1567543"/>
            <a:ext cx="2020372" cy="1949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68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133</Words>
  <Application>Microsoft Office PowerPoint</Application>
  <PresentationFormat>Panorámica</PresentationFormat>
  <Paragraphs>27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Franklin Gothic Medium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Casa</dc:creator>
  <cp:lastModifiedBy>Casa</cp:lastModifiedBy>
  <cp:revision>8</cp:revision>
  <dcterms:created xsi:type="dcterms:W3CDTF">2024-10-18T00:30:58Z</dcterms:created>
  <dcterms:modified xsi:type="dcterms:W3CDTF">2026-03-06T20:10:37Z</dcterms:modified>
</cp:coreProperties>
</file>