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4" r:id="rId2"/>
    <p:sldId id="262" r:id="rId3"/>
    <p:sldId id="267" r:id="rId4"/>
    <p:sldId id="276" r:id="rId5"/>
    <p:sldId id="278" r:id="rId6"/>
    <p:sldId id="268" r:id="rId7"/>
    <p:sldId id="269" r:id="rId8"/>
    <p:sldId id="270" r:id="rId9"/>
    <p:sldId id="280" r:id="rId10"/>
    <p:sldId id="265" r:id="rId11"/>
    <p:sldId id="281" r:id="rId12"/>
    <p:sldId id="338" r:id="rId13"/>
    <p:sldId id="287" r:id="rId14"/>
    <p:sldId id="288" r:id="rId15"/>
    <p:sldId id="289" r:id="rId16"/>
    <p:sldId id="263" r:id="rId17"/>
    <p:sldId id="297" r:id="rId18"/>
    <p:sldId id="291" r:id="rId19"/>
    <p:sldId id="300" r:id="rId20"/>
    <p:sldId id="308" r:id="rId21"/>
    <p:sldId id="309" r:id="rId22"/>
    <p:sldId id="310" r:id="rId23"/>
    <p:sldId id="312" r:id="rId24"/>
    <p:sldId id="313" r:id="rId25"/>
    <p:sldId id="315" r:id="rId26"/>
    <p:sldId id="318" r:id="rId27"/>
    <p:sldId id="320" r:id="rId28"/>
    <p:sldId id="395" r:id="rId29"/>
    <p:sldId id="397" r:id="rId3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3E327351-A73D-4B9E-90A2-AED58F4F0BAE}">
          <p14:sldIdLst>
            <p14:sldId id="274"/>
            <p14:sldId id="262"/>
            <p14:sldId id="267"/>
            <p14:sldId id="276"/>
            <p14:sldId id="278"/>
            <p14:sldId id="268"/>
            <p14:sldId id="269"/>
            <p14:sldId id="270"/>
            <p14:sldId id="280"/>
            <p14:sldId id="265"/>
            <p14:sldId id="281"/>
            <p14:sldId id="338"/>
            <p14:sldId id="287"/>
            <p14:sldId id="288"/>
            <p14:sldId id="289"/>
            <p14:sldId id="263"/>
            <p14:sldId id="297"/>
            <p14:sldId id="291"/>
            <p14:sldId id="300"/>
            <p14:sldId id="308"/>
            <p14:sldId id="309"/>
            <p14:sldId id="310"/>
            <p14:sldId id="312"/>
            <p14:sldId id="313"/>
            <p14:sldId id="315"/>
            <p14:sldId id="318"/>
            <p14:sldId id="320"/>
            <p14:sldId id="395"/>
          </p14:sldIdLst>
        </p14:section>
        <p14:section name="Sección sin título" id="{99037802-68C0-4F13-B9D8-CD387CA60D12}">
          <p14:sldIdLst>
            <p14:sldId id="39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1384480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108649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667542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743276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3291628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523126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362194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890732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1499723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171720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592797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E62D1B-FD75-407D-A94F-F1310A15490A}" type="datetimeFigureOut">
              <a:rPr lang="es-ES" smtClean="0"/>
              <a:t>20/03/2026</a:t>
            </a:fld>
            <a:endParaRPr lang="es-E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56148137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468339" y="1141993"/>
            <a:ext cx="4982454" cy="769441"/>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defPPr>
              <a:defRPr lang="es-ES"/>
            </a:defPPr>
            <a:lvl1pPr>
              <a:defRPr sz="4400" b="1">
                <a:solidFill>
                  <a:srgbClr val="CC3300"/>
                </a:solidFill>
                <a:latin typeface="+mj-lt"/>
                <a:ea typeface="+mj-ea"/>
                <a:cs typeface="+mj-cs"/>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 dirty="0"/>
              <a:t>Derecho Marítimo</a:t>
            </a:r>
          </a:p>
        </p:txBody>
      </p:sp>
      <p:sp>
        <p:nvSpPr>
          <p:cNvPr id="5" name="CuadroTexto 4"/>
          <p:cNvSpPr txBox="1"/>
          <p:nvPr/>
        </p:nvSpPr>
        <p:spPr>
          <a:xfrm>
            <a:off x="720072" y="4173575"/>
            <a:ext cx="10751855" cy="83099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defPPr>
              <a:defRPr lang="es-ES"/>
            </a:defPPr>
            <a:lvl1pPr algn="ctr">
              <a:defRPr sz="2400">
                <a:solidFill>
                  <a:schemeClr val="dk1"/>
                </a:solidFill>
                <a:latin typeface="Arial Black" panose="020B0A04020102020204" pitchFamily="34" charset="0"/>
                <a:cs typeface="Arial" panose="020B060402020202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 dirty="0"/>
              <a:t>Tema 1</a:t>
            </a:r>
          </a:p>
          <a:p>
            <a:r>
              <a:rPr lang="es-ES" dirty="0"/>
              <a:t>“El Derecho Marítimo y sus elementos básicos.”</a:t>
            </a:r>
          </a:p>
        </p:txBody>
      </p:sp>
      <p:sp>
        <p:nvSpPr>
          <p:cNvPr id="6" name="Rectangle 3"/>
          <p:cNvSpPr>
            <a:spLocks noGrp="1" noChangeArrowheads="1"/>
          </p:cNvSpPr>
          <p:nvPr>
            <p:ph type="subTitle" idx="1"/>
          </p:nvPr>
        </p:nvSpPr>
        <p:spPr>
          <a:xfrm>
            <a:off x="1713302" y="2769412"/>
            <a:ext cx="8280400" cy="881099"/>
          </a:xfrm>
        </p:spPr>
        <p:txBody>
          <a:bodyPr>
            <a:noAutofit/>
          </a:bodyPr>
          <a:lstStyle/>
          <a:p>
            <a:r>
              <a:rPr lang="es-ES_tradnl" b="1" dirty="0">
                <a:latin typeface="Arial" pitchFamily="34" charset="0"/>
                <a:cs typeface="Arial" pitchFamily="34" charset="0"/>
              </a:rPr>
              <a:t>Derecho, 4º Año, Curso diurno</a:t>
            </a:r>
          </a:p>
          <a:p>
            <a:endParaRPr lang="es-ES_tradnl" b="1" dirty="0">
              <a:latin typeface="Arial" pitchFamily="34" charset="0"/>
              <a:cs typeface="Arial" pitchFamily="34" charset="0"/>
            </a:endParaRPr>
          </a:p>
        </p:txBody>
      </p:sp>
      <p:sp>
        <p:nvSpPr>
          <p:cNvPr id="7" name="Rectangle 3"/>
          <p:cNvSpPr txBox="1">
            <a:spLocks noChangeArrowheads="1"/>
          </p:cNvSpPr>
          <p:nvPr/>
        </p:nvSpPr>
        <p:spPr>
          <a:xfrm>
            <a:off x="1934974" y="6408735"/>
            <a:ext cx="8280400" cy="4571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s-ES_tradnl" b="1" dirty="0">
              <a:latin typeface="Arial" pitchFamily="34" charset="0"/>
              <a:cs typeface="Arial" pitchFamily="34" charset="0"/>
            </a:endParaRPr>
          </a:p>
        </p:txBody>
      </p:sp>
    </p:spTree>
    <p:extLst>
      <p:ext uri="{BB962C8B-B14F-4D97-AF65-F5344CB8AC3E}">
        <p14:creationId xmlns:p14="http://schemas.microsoft.com/office/powerpoint/2010/main" val="838515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695459" y="1396472"/>
            <a:ext cx="10882252" cy="4154984"/>
          </a:xfrm>
          <a:prstGeom prst="rect">
            <a:avLst/>
          </a:prstGeom>
          <a:noFill/>
        </p:spPr>
        <p:txBody>
          <a:bodyPr wrap="square" rtlCol="0">
            <a:spAutoFit/>
          </a:bodyPr>
          <a:lstStyle/>
          <a:p>
            <a:pPr marL="342900" lvl="0" indent="-342900">
              <a:buFont typeface="Arial" panose="020B0604020202020204" pitchFamily="34" charset="0"/>
              <a:buChar char="•"/>
            </a:pPr>
            <a:r>
              <a:rPr lang="es-ES" sz="2400" dirty="0">
                <a:latin typeface="Arial" panose="020B0604020202020204" pitchFamily="34" charset="0"/>
                <a:cs typeface="Arial" panose="020B0604020202020204" pitchFamily="34" charset="0"/>
              </a:rPr>
              <a:t>El buque constituye el medio fundamental del transporte marítimo y se califica como el elemento central de las relaciones jurídicas que regula el DMar:</a:t>
            </a:r>
          </a:p>
          <a:p>
            <a:pPr marL="342900" lvl="0" indent="-342900">
              <a:buFont typeface="Arial" panose="020B0604020202020204" pitchFamily="34" charset="0"/>
              <a:buChar char="•"/>
            </a:pPr>
            <a:endParaRPr lang="es-ES" sz="2400" dirty="0">
              <a:latin typeface="Arial" panose="020B0604020202020204" pitchFamily="34" charset="0"/>
              <a:cs typeface="Arial" panose="020B0604020202020204" pitchFamily="34" charset="0"/>
            </a:endParaRPr>
          </a:p>
          <a:p>
            <a:pPr marL="720725" indent="-360363">
              <a:buFont typeface="+mj-lt"/>
              <a:buAutoNum type="arabicPeriod"/>
            </a:pPr>
            <a:r>
              <a:rPr lang="es-ES" sz="2400" dirty="0">
                <a:latin typeface="Arial" panose="020B0604020202020204" pitchFamily="34" charset="0"/>
                <a:cs typeface="Arial" panose="020B0604020202020204" pitchFamily="34" charset="0"/>
              </a:rPr>
              <a:t>El buque es el medio de transportación de más capacidad con gran economía, capaz de trasladarse a grandes distancias con autonomía propia. </a:t>
            </a:r>
            <a:endParaRPr lang="en-US" sz="2400" dirty="0">
              <a:latin typeface="Arial" panose="020B0604020202020204" pitchFamily="34" charset="0"/>
              <a:cs typeface="Arial" panose="020B0604020202020204" pitchFamily="34" charset="0"/>
            </a:endParaRPr>
          </a:p>
          <a:p>
            <a:pPr marL="720725" lvl="0" indent="-360363">
              <a:buFont typeface="+mj-lt"/>
              <a:buAutoNum type="arabicPeriod"/>
            </a:pPr>
            <a:endParaRPr lang="es-ES" sz="2400" dirty="0">
              <a:latin typeface="Arial" panose="020B0604020202020204" pitchFamily="34" charset="0"/>
              <a:cs typeface="Arial" panose="020B0604020202020204" pitchFamily="34" charset="0"/>
            </a:endParaRPr>
          </a:p>
          <a:p>
            <a:pPr marL="720725" lvl="0" indent="-360363">
              <a:buFont typeface="+mj-lt"/>
              <a:buAutoNum type="arabicPeriod"/>
            </a:pPr>
            <a:r>
              <a:rPr lang="es-ES" sz="2400" dirty="0">
                <a:latin typeface="Arial" panose="020B0604020202020204" pitchFamily="34" charset="0"/>
                <a:cs typeface="Arial" panose="020B0604020202020204" pitchFamily="34" charset="0"/>
              </a:rPr>
              <a:t>Se plantea que posee una naturaleza jurídica </a:t>
            </a:r>
            <a:r>
              <a:rPr lang="es-ES" sz="2400" i="1" dirty="0">
                <a:latin typeface="Arial" panose="020B0604020202020204" pitchFamily="34" charset="0"/>
                <a:cs typeface="Arial" panose="020B0604020202020204" pitchFamily="34" charset="0"/>
              </a:rPr>
              <a:t>sui generis</a:t>
            </a:r>
            <a:r>
              <a:rPr lang="es-ES" sz="2400" dirty="0">
                <a:latin typeface="Arial" panose="020B0604020202020204" pitchFamily="34" charset="0"/>
                <a:cs typeface="Arial" panose="020B0604020202020204" pitchFamily="34" charset="0"/>
              </a:rPr>
              <a:t>, que lo hacen objeto tanto del derecho privado (como derecho “terrestre”) como del derecho público (transportación y comercio internacionales).</a:t>
            </a:r>
          </a:p>
        </p:txBody>
      </p:sp>
    </p:spTree>
    <p:extLst>
      <p:ext uri="{BB962C8B-B14F-4D97-AF65-F5344CB8AC3E}">
        <p14:creationId xmlns:p14="http://schemas.microsoft.com/office/powerpoint/2010/main" val="4291372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Rectángulo"/>
          <p:cNvSpPr>
            <a:spLocks noChangeArrowheads="1"/>
          </p:cNvSpPr>
          <p:nvPr/>
        </p:nvSpPr>
        <p:spPr bwMode="auto">
          <a:xfrm>
            <a:off x="624418" y="549275"/>
            <a:ext cx="10943167" cy="954107"/>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ES" sz="2800" b="1" dirty="0">
                <a:solidFill>
                  <a:schemeClr val="dk1"/>
                </a:solidFill>
                <a:latin typeface="Arial Black" panose="020B0A04020102020204" pitchFamily="34" charset="0"/>
                <a:cs typeface="Arial" panose="020B0604020202020204" pitchFamily="34" charset="0"/>
              </a:rPr>
              <a:t>PRINCIPALES RASGOS DEL BUQUE EN SU CONDICIÓN DE MEDIO DE TRANSPORTACIÓN POR VÍA ACUÁTICA</a:t>
            </a:r>
          </a:p>
        </p:txBody>
      </p:sp>
      <p:sp>
        <p:nvSpPr>
          <p:cNvPr id="3" name="1 Rectángulo"/>
          <p:cNvSpPr>
            <a:spLocks noChangeArrowheads="1"/>
          </p:cNvSpPr>
          <p:nvPr/>
        </p:nvSpPr>
        <p:spPr bwMode="auto">
          <a:xfrm>
            <a:off x="626689" y="1957257"/>
            <a:ext cx="10943167"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514350" indent="-514350">
              <a:lnSpc>
                <a:spcPct val="150000"/>
              </a:lnSpc>
              <a:buAutoNum type="arabicParenR"/>
            </a:pPr>
            <a:r>
              <a:rPr lang="es-ES" sz="2400" dirty="0">
                <a:latin typeface="Arial" charset="0"/>
              </a:rPr>
              <a:t>flotabilidad, navegabilidad o capacidad navegatoria y gobierno (autopropulsado o no).</a:t>
            </a:r>
          </a:p>
          <a:p>
            <a:pPr marL="514350" indent="-514350">
              <a:lnSpc>
                <a:spcPct val="150000"/>
              </a:lnSpc>
              <a:buAutoNum type="arabicParenR"/>
            </a:pPr>
            <a:r>
              <a:rPr lang="es-ES" sz="2400" dirty="0">
                <a:latin typeface="Arial" charset="0"/>
              </a:rPr>
              <a:t>aptitud para transportar personas o cosas</a:t>
            </a:r>
          </a:p>
          <a:p>
            <a:pPr marL="514350" lvl="0" indent="-514350">
              <a:lnSpc>
                <a:spcPct val="150000"/>
              </a:lnSpc>
              <a:buAutoNum type="arabicParenR"/>
            </a:pPr>
            <a:r>
              <a:rPr lang="es-ES" sz="2400" dirty="0">
                <a:latin typeface="Arial" charset="0"/>
              </a:rPr>
              <a:t>aspectos técnicos (cubierta y eslora, arqueo, potencia del motor, etc.)</a:t>
            </a:r>
          </a:p>
        </p:txBody>
      </p:sp>
    </p:spTree>
    <p:extLst>
      <p:ext uri="{BB962C8B-B14F-4D97-AF65-F5344CB8AC3E}">
        <p14:creationId xmlns:p14="http://schemas.microsoft.com/office/powerpoint/2010/main" val="1268334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496390" y="476104"/>
            <a:ext cx="11181804"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lgn="ctr"/>
            <a:r>
              <a:rPr lang="es-ES" sz="2800" b="1" u="sng" dirty="0">
                <a:latin typeface="Arial Black" panose="020B0A04020102020204" pitchFamily="34" charset="0"/>
                <a:cs typeface="Arial" panose="020B0604020202020204" pitchFamily="34" charset="0"/>
              </a:rPr>
              <a:t>Naturaleza jurídica </a:t>
            </a:r>
            <a:r>
              <a:rPr lang="es-ES" sz="2800" b="1" i="1" u="sng" dirty="0">
                <a:latin typeface="Arial Black" panose="020B0A04020102020204" pitchFamily="34" charset="0"/>
                <a:cs typeface="Arial" panose="020B0604020202020204" pitchFamily="34" charset="0"/>
              </a:rPr>
              <a:t>sui generis</a:t>
            </a:r>
            <a:r>
              <a:rPr lang="es-ES" sz="2800" b="1" u="sng" dirty="0">
                <a:latin typeface="Arial Black" panose="020B0A04020102020204" pitchFamily="34" charset="0"/>
                <a:cs typeface="Arial" panose="020B0604020202020204" pitchFamily="34" charset="0"/>
              </a:rPr>
              <a:t> del buque</a:t>
            </a:r>
          </a:p>
        </p:txBody>
      </p:sp>
      <p:cxnSp>
        <p:nvCxnSpPr>
          <p:cNvPr id="5" name="Conector recto de flecha 4"/>
          <p:cNvCxnSpPr/>
          <p:nvPr/>
        </p:nvCxnSpPr>
        <p:spPr>
          <a:xfrm flipH="1">
            <a:off x="2246811" y="1423851"/>
            <a:ext cx="731521" cy="49291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Conector recto de flecha 6"/>
          <p:cNvCxnSpPr>
            <a:endCxn id="10" idx="0"/>
          </p:cNvCxnSpPr>
          <p:nvPr/>
        </p:nvCxnSpPr>
        <p:spPr>
          <a:xfrm>
            <a:off x="6087291" y="1269242"/>
            <a:ext cx="1" cy="6475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Conector recto de flecha 7"/>
          <p:cNvCxnSpPr/>
          <p:nvPr/>
        </p:nvCxnSpPr>
        <p:spPr>
          <a:xfrm>
            <a:off x="9117874" y="1423851"/>
            <a:ext cx="1110343" cy="49291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CuadroTexto 8"/>
          <p:cNvSpPr txBox="1"/>
          <p:nvPr/>
        </p:nvSpPr>
        <p:spPr>
          <a:xfrm>
            <a:off x="210352" y="1984235"/>
            <a:ext cx="3316349" cy="3170099"/>
          </a:xfrm>
          <a:prstGeom prst="rect">
            <a:avLst/>
          </a:prstGeom>
          <a:noFill/>
        </p:spPr>
        <p:txBody>
          <a:bodyPr wrap="square" rtlCol="0">
            <a:spAutoFit/>
          </a:bodyPr>
          <a:lstStyle/>
          <a:p>
            <a:pPr lvl="0"/>
            <a:r>
              <a:rPr lang="es-ES" sz="2000" dirty="0">
                <a:latin typeface="Arial" panose="020B0604020202020204" pitchFamily="34" charset="0"/>
                <a:cs typeface="Arial" panose="020B0604020202020204" pitchFamily="34" charset="0"/>
              </a:rPr>
              <a:t>1) a pesar de tratarse de un bien cuya </a:t>
            </a:r>
            <a:r>
              <a:rPr lang="es-ES" sz="2000" b="1" dirty="0">
                <a:solidFill>
                  <a:srgbClr val="FF0000"/>
                </a:solidFill>
                <a:latin typeface="Arial" panose="020B0604020202020204" pitchFamily="34" charset="0"/>
                <a:cs typeface="Arial" panose="020B0604020202020204" pitchFamily="34" charset="0"/>
              </a:rPr>
              <a:t>actividad</a:t>
            </a:r>
            <a:r>
              <a:rPr lang="es-ES" sz="2000" dirty="0">
                <a:latin typeface="Arial" panose="020B0604020202020204" pitchFamily="34" charset="0"/>
                <a:cs typeface="Arial" panose="020B0604020202020204" pitchFamily="34" charset="0"/>
              </a:rPr>
              <a:t> como medio de transporte es </a:t>
            </a:r>
            <a:r>
              <a:rPr lang="es-ES" sz="2000" b="1" dirty="0">
                <a:solidFill>
                  <a:srgbClr val="FF0000"/>
                </a:solidFill>
                <a:latin typeface="Arial" panose="020B0604020202020204" pitchFamily="34" charset="0"/>
                <a:cs typeface="Arial" panose="020B0604020202020204" pitchFamily="34" charset="0"/>
              </a:rPr>
              <a:t>plenamente marítima</a:t>
            </a:r>
            <a:r>
              <a:rPr lang="es-ES" sz="2000" dirty="0">
                <a:latin typeface="Arial" panose="020B0604020202020204" pitchFamily="34" charset="0"/>
                <a:cs typeface="Arial" panose="020B0604020202020204" pitchFamily="34" charset="0"/>
              </a:rPr>
              <a:t>, se encuentra estrechamente vinculado a la tierra, pues su razón de ser es </a:t>
            </a:r>
            <a:r>
              <a:rPr lang="es-ES" sz="2000" b="1" dirty="0">
                <a:solidFill>
                  <a:srgbClr val="FF0000"/>
                </a:solidFill>
                <a:latin typeface="Arial" panose="020B0604020202020204" pitchFamily="34" charset="0"/>
                <a:cs typeface="Arial" panose="020B0604020202020204" pitchFamily="34" charset="0"/>
              </a:rPr>
              <a:t>la carga</a:t>
            </a:r>
            <a:r>
              <a:rPr lang="es-ES" sz="2000" dirty="0">
                <a:latin typeface="Arial" panose="020B0604020202020204" pitchFamily="34" charset="0"/>
                <a:cs typeface="Arial" panose="020B0604020202020204" pitchFamily="34" charset="0"/>
              </a:rPr>
              <a:t>, con independencia de las relaciones con el puerto, la aduana, etc.</a:t>
            </a:r>
            <a:endParaRPr lang="en-US" sz="2000" dirty="0">
              <a:latin typeface="Arial" panose="020B0604020202020204" pitchFamily="34" charset="0"/>
              <a:cs typeface="Arial" panose="020B0604020202020204" pitchFamily="34" charset="0"/>
            </a:endParaRPr>
          </a:p>
        </p:txBody>
      </p:sp>
      <p:sp>
        <p:nvSpPr>
          <p:cNvPr id="10" name="CuadroTexto 9"/>
          <p:cNvSpPr txBox="1"/>
          <p:nvPr/>
        </p:nvSpPr>
        <p:spPr>
          <a:xfrm>
            <a:off x="4350473" y="1916765"/>
            <a:ext cx="3473637" cy="4401205"/>
          </a:xfrm>
          <a:prstGeom prst="rect">
            <a:avLst/>
          </a:prstGeom>
          <a:noFill/>
        </p:spPr>
        <p:txBody>
          <a:bodyPr wrap="square" rtlCol="0">
            <a:spAutoFit/>
          </a:bodyPr>
          <a:lstStyle/>
          <a:p>
            <a:r>
              <a:rPr lang="es-ES" sz="2000" dirty="0">
                <a:latin typeface="Arial" panose="020B0604020202020204" pitchFamily="34" charset="0"/>
                <a:cs typeface="Arial" panose="020B0604020202020204" pitchFamily="34" charset="0"/>
              </a:rPr>
              <a:t>2) se califica como </a:t>
            </a:r>
            <a:r>
              <a:rPr lang="es-ES" sz="2000" b="1" dirty="0">
                <a:solidFill>
                  <a:srgbClr val="FF0000"/>
                </a:solidFill>
                <a:latin typeface="Arial" panose="020B0604020202020204" pitchFamily="34" charset="0"/>
                <a:cs typeface="Arial" panose="020B0604020202020204" pitchFamily="34" charset="0"/>
              </a:rPr>
              <a:t>“cosa”</a:t>
            </a:r>
            <a:r>
              <a:rPr lang="es-ES" sz="2000" dirty="0">
                <a:latin typeface="Arial" panose="020B0604020202020204" pitchFamily="34" charset="0"/>
                <a:cs typeface="Arial" panose="020B0604020202020204" pitchFamily="34" charset="0"/>
              </a:rPr>
              <a:t>, al ser un objeto; y se desdobla en “cosa mueble” y “cosa compuesta”. </a:t>
            </a:r>
          </a:p>
          <a:p>
            <a:pPr marL="342900" indent="-342900">
              <a:buFont typeface="Arial" pitchFamily="34" charset="0"/>
              <a:buChar char="•"/>
            </a:pPr>
            <a:r>
              <a:rPr lang="es-ES" sz="2000" dirty="0">
                <a:latin typeface="Arial" panose="020B0604020202020204" pitchFamily="34" charset="0"/>
                <a:cs typeface="Arial" panose="020B0604020202020204" pitchFamily="34" charset="0"/>
              </a:rPr>
              <a:t>Cosa </a:t>
            </a:r>
            <a:r>
              <a:rPr lang="es-ES" sz="2000" b="1" u="sng" dirty="0">
                <a:solidFill>
                  <a:srgbClr val="FF0000"/>
                </a:solidFill>
                <a:latin typeface="Arial" panose="020B0604020202020204" pitchFamily="34" charset="0"/>
                <a:cs typeface="Arial" panose="020B0604020202020204" pitchFamily="34" charset="0"/>
              </a:rPr>
              <a:t>mueble</a:t>
            </a:r>
            <a:r>
              <a:rPr lang="es-ES" sz="2000" dirty="0">
                <a:latin typeface="Arial" panose="020B0604020202020204" pitchFamily="34" charset="0"/>
                <a:cs typeface="Arial" panose="020B0604020202020204" pitchFamily="34" charset="0"/>
              </a:rPr>
              <a:t> </a:t>
            </a:r>
            <a:r>
              <a:rPr lang="es-ES" sz="2000" b="1" dirty="0">
                <a:solidFill>
                  <a:srgbClr val="FF0000"/>
                </a:solidFill>
                <a:latin typeface="Arial" panose="020B0604020202020204" pitchFamily="34" charset="0"/>
                <a:cs typeface="Arial" panose="020B0604020202020204" pitchFamily="34" charset="0"/>
              </a:rPr>
              <a:t>por su movilidad</a:t>
            </a:r>
            <a:r>
              <a:rPr lang="es-ES" sz="2000" dirty="0">
                <a:latin typeface="Arial" panose="020B0604020202020204" pitchFamily="34" charset="0"/>
                <a:cs typeface="Arial" panose="020B0604020202020204" pitchFamily="34" charset="0"/>
              </a:rPr>
              <a:t>. </a:t>
            </a:r>
          </a:p>
          <a:p>
            <a:pPr marL="342900" indent="-342900">
              <a:buFont typeface="Arial" pitchFamily="34" charset="0"/>
              <a:buChar char="•"/>
            </a:pPr>
            <a:r>
              <a:rPr lang="es-ES" sz="2000" dirty="0">
                <a:latin typeface="Arial" panose="020B0604020202020204" pitchFamily="34" charset="0"/>
                <a:cs typeface="Arial" panose="020B0604020202020204" pitchFamily="34" charset="0"/>
              </a:rPr>
              <a:t>Cosa </a:t>
            </a:r>
            <a:r>
              <a:rPr lang="es-ES" sz="2000" b="1" u="sng" dirty="0">
                <a:solidFill>
                  <a:srgbClr val="FF0000"/>
                </a:solidFill>
                <a:latin typeface="Arial" panose="020B0604020202020204" pitchFamily="34" charset="0"/>
                <a:cs typeface="Arial" panose="020B0604020202020204" pitchFamily="34" charset="0"/>
              </a:rPr>
              <a:t>compuesta</a:t>
            </a:r>
            <a:r>
              <a:rPr lang="es-ES" sz="2000" dirty="0">
                <a:latin typeface="Arial" panose="020B0604020202020204" pitchFamily="34" charset="0"/>
                <a:cs typeface="Arial" panose="020B0604020202020204" pitchFamily="34" charset="0"/>
              </a:rPr>
              <a:t>, por su integración en </a:t>
            </a:r>
            <a:r>
              <a:rPr lang="es-ES" sz="2000" b="1" dirty="0">
                <a:solidFill>
                  <a:srgbClr val="FF0000"/>
                </a:solidFill>
                <a:latin typeface="Arial" panose="020B0604020202020204" pitchFamily="34" charset="0"/>
                <a:cs typeface="Arial" panose="020B0604020202020204" pitchFamily="34" charset="0"/>
              </a:rPr>
              <a:t>partes constitutivas </a:t>
            </a:r>
            <a:r>
              <a:rPr lang="es-ES" sz="2000" dirty="0">
                <a:latin typeface="Arial" panose="020B0604020202020204" pitchFamily="34" charset="0"/>
                <a:cs typeface="Arial" panose="020B0604020202020204" pitchFamily="34" charset="0"/>
              </a:rPr>
              <a:t>(casco, máquina, cubierta, etc.) y </a:t>
            </a:r>
            <a:r>
              <a:rPr lang="es-ES" sz="2000" b="1" dirty="0">
                <a:solidFill>
                  <a:srgbClr val="FF0000"/>
                </a:solidFill>
                <a:latin typeface="Arial" panose="020B0604020202020204" pitchFamily="34" charset="0"/>
                <a:cs typeface="Arial" panose="020B0604020202020204" pitchFamily="34" charset="0"/>
              </a:rPr>
              <a:t>pertenencias</a:t>
            </a:r>
            <a:r>
              <a:rPr lang="es-ES" sz="2000" dirty="0">
                <a:latin typeface="Arial" panose="020B0604020202020204" pitchFamily="34" charset="0"/>
                <a:cs typeface="Arial" panose="020B0604020202020204" pitchFamily="34" charset="0"/>
              </a:rPr>
              <a:t> (anclas, botes salvavidas y demás complementos o accesorios). </a:t>
            </a:r>
            <a:endParaRPr lang="en-US" sz="2000" dirty="0">
              <a:latin typeface="Arial" panose="020B0604020202020204" pitchFamily="34" charset="0"/>
              <a:cs typeface="Arial" panose="020B0604020202020204" pitchFamily="34" charset="0"/>
            </a:endParaRPr>
          </a:p>
        </p:txBody>
      </p:sp>
      <p:sp>
        <p:nvSpPr>
          <p:cNvPr id="12" name="CuadroTexto 11"/>
          <p:cNvSpPr txBox="1"/>
          <p:nvPr/>
        </p:nvSpPr>
        <p:spPr>
          <a:xfrm>
            <a:off x="8281851" y="1954634"/>
            <a:ext cx="3500845" cy="2246769"/>
          </a:xfrm>
          <a:prstGeom prst="rect">
            <a:avLst/>
          </a:prstGeom>
          <a:noFill/>
        </p:spPr>
        <p:txBody>
          <a:bodyPr wrap="square" rtlCol="0">
            <a:spAutoFit/>
          </a:bodyPr>
          <a:lstStyle>
            <a:defPPr>
              <a:defRPr lang="es-ES"/>
            </a:defPPr>
            <a:lvl1pPr>
              <a:defRPr sz="2000">
                <a:latin typeface="Arial" panose="020B0604020202020204" pitchFamily="34" charset="0"/>
                <a:cs typeface="Arial" panose="020B0604020202020204" pitchFamily="34" charset="0"/>
              </a:defRPr>
            </a:lvl1pPr>
          </a:lstStyle>
          <a:p>
            <a:r>
              <a:rPr lang="es-ES" dirty="0"/>
              <a:t>3) como bien tiene un </a:t>
            </a:r>
            <a:r>
              <a:rPr lang="es-ES" b="1" dirty="0">
                <a:solidFill>
                  <a:srgbClr val="FF0000"/>
                </a:solidFill>
              </a:rPr>
              <a:t>carácter híbrido</a:t>
            </a:r>
            <a:r>
              <a:rPr lang="es-ES" dirty="0"/>
              <a:t>: por una parte es cosa </a:t>
            </a:r>
            <a:r>
              <a:rPr lang="es-ES" b="1" dirty="0">
                <a:solidFill>
                  <a:srgbClr val="FF0000"/>
                </a:solidFill>
              </a:rPr>
              <a:t>mueble por su propia naturaleza </a:t>
            </a:r>
            <a:r>
              <a:rPr lang="es-ES" dirty="0"/>
              <a:t>y por otra recibe tratamiento de </a:t>
            </a:r>
            <a:r>
              <a:rPr lang="es-ES" b="1" dirty="0">
                <a:solidFill>
                  <a:srgbClr val="FF0000"/>
                </a:solidFill>
              </a:rPr>
              <a:t>inmueble a los efectos hipotecarios</a:t>
            </a:r>
            <a:r>
              <a:rPr lang="es-ES" dirty="0"/>
              <a:t>.</a:t>
            </a:r>
            <a:endParaRPr lang="en-US" dirty="0"/>
          </a:p>
        </p:txBody>
      </p:sp>
      <p:sp>
        <p:nvSpPr>
          <p:cNvPr id="11" name="CuadroTexto 11">
            <a:extLst>
              <a:ext uri="{FF2B5EF4-FFF2-40B4-BE49-F238E27FC236}">
                <a16:creationId xmlns:a16="http://schemas.microsoft.com/office/drawing/2014/main" id="{89DE2CD3-BD6B-41D0-A818-197C1BBA8102}"/>
              </a:ext>
            </a:extLst>
          </p:cNvPr>
          <p:cNvSpPr txBox="1"/>
          <p:nvPr/>
        </p:nvSpPr>
        <p:spPr>
          <a:xfrm>
            <a:off x="8281851" y="4779226"/>
            <a:ext cx="3500845" cy="1323439"/>
          </a:xfrm>
          <a:prstGeom prst="rect">
            <a:avLst/>
          </a:prstGeom>
          <a:noFill/>
        </p:spPr>
        <p:txBody>
          <a:bodyPr wrap="square" rtlCol="0">
            <a:spAutoFit/>
          </a:bodyPr>
          <a:lstStyle>
            <a:defPPr>
              <a:defRPr lang="es-ES"/>
            </a:defPPr>
            <a:lvl1pPr>
              <a:defRPr sz="2000">
                <a:latin typeface="Arial" panose="020B0604020202020204" pitchFamily="34" charset="0"/>
                <a:cs typeface="Arial" panose="020B0604020202020204" pitchFamily="34" charset="0"/>
              </a:defRPr>
            </a:lvl1pPr>
          </a:lstStyle>
          <a:p>
            <a:r>
              <a:rPr lang="es-ES" b="1" dirty="0">
                <a:solidFill>
                  <a:srgbClr val="002060"/>
                </a:solidFill>
              </a:rPr>
              <a:t>4) complejidad del aspecto registral. (Normalmente los bienes muebles no se registran.)</a:t>
            </a:r>
            <a:endParaRPr lang="en-US" b="1" dirty="0">
              <a:solidFill>
                <a:srgbClr val="002060"/>
              </a:solidFill>
            </a:endParaRPr>
          </a:p>
        </p:txBody>
      </p:sp>
    </p:spTree>
    <p:extLst>
      <p:ext uri="{BB962C8B-B14F-4D97-AF65-F5344CB8AC3E}">
        <p14:creationId xmlns:p14="http://schemas.microsoft.com/office/powerpoint/2010/main" val="599990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218782" y="380836"/>
            <a:ext cx="3828784" cy="480131"/>
          </a:xfr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ES" sz="2800" b="1" dirty="0">
                <a:solidFill>
                  <a:schemeClr val="dk1"/>
                </a:solidFill>
                <a:latin typeface="Arial Black" panose="020B0A04020102020204" pitchFamily="34" charset="0"/>
                <a:ea typeface="+mn-ea"/>
                <a:cs typeface="Arial" panose="020B0604020202020204" pitchFamily="34" charset="0"/>
              </a:rPr>
              <a:t>Clasificación</a:t>
            </a:r>
          </a:p>
        </p:txBody>
      </p:sp>
      <p:sp>
        <p:nvSpPr>
          <p:cNvPr id="5" name="Rectángulo 4"/>
          <p:cNvSpPr/>
          <p:nvPr/>
        </p:nvSpPr>
        <p:spPr>
          <a:xfrm>
            <a:off x="470320" y="885987"/>
            <a:ext cx="11322071" cy="1323439"/>
          </a:xfrm>
          <a:prstGeom prst="rect">
            <a:avLst/>
          </a:prstGeom>
        </p:spPr>
        <p:txBody>
          <a:bodyPr wrap="square">
            <a:spAutoFit/>
          </a:bodyPr>
          <a:lstStyle/>
          <a:p>
            <a:pPr lvl="0" algn="just"/>
            <a:r>
              <a:rPr lang="es-ES" sz="2000" dirty="0">
                <a:latin typeface="Arial" panose="020B0604020202020204" pitchFamily="34" charset="0"/>
                <a:cs typeface="Arial" panose="020B0604020202020204" pitchFamily="34" charset="0"/>
              </a:rPr>
              <a:t>Se refiere a sus tipologías de acuerdo con aspectos tales como: </a:t>
            </a:r>
            <a:r>
              <a:rPr lang="es-ES" sz="2000" b="1" dirty="0">
                <a:latin typeface="Arial" panose="020B0604020202020204" pitchFamily="34" charset="0"/>
                <a:cs typeface="Arial" panose="020B0604020202020204" pitchFamily="34" charset="0"/>
              </a:rPr>
              <a:t>índole de su tráfico, forma de tráfico, división funcional entre público y privado, zona de navegación y empleo</a:t>
            </a:r>
            <a:r>
              <a:rPr lang="es-ES" sz="2000" dirty="0">
                <a:latin typeface="Arial" panose="020B0604020202020204" pitchFamily="34" charset="0"/>
                <a:cs typeface="Arial" panose="020B0604020202020204" pitchFamily="34" charset="0"/>
              </a:rPr>
              <a:t>. No estamos hablando, por tanto, de la clasificación como acto registral ante una sociedad clasificadora o en la OMI (blanca, gris, negra).  </a:t>
            </a:r>
            <a:endParaRPr lang="es-ES" sz="2000" dirty="0">
              <a:solidFill>
                <a:srgbClr val="000000"/>
              </a:solidFill>
              <a:latin typeface="Arial" panose="020B0604020202020204" pitchFamily="34" charset="0"/>
              <a:cs typeface="Arial" panose="020B0604020202020204" pitchFamily="34" charset="0"/>
            </a:endParaRPr>
          </a:p>
        </p:txBody>
      </p:sp>
      <p:sp>
        <p:nvSpPr>
          <p:cNvPr id="12" name="Rectángulo 11"/>
          <p:cNvSpPr/>
          <p:nvPr/>
        </p:nvSpPr>
        <p:spPr>
          <a:xfrm>
            <a:off x="470319" y="2209426"/>
            <a:ext cx="11322071" cy="4401205"/>
          </a:xfrm>
          <a:prstGeom prst="rect">
            <a:avLst/>
          </a:prstGeom>
        </p:spPr>
        <p:txBody>
          <a:bodyPr wrap="square">
            <a:spAutoFit/>
          </a:bodyPr>
          <a:lstStyle/>
          <a:p>
            <a:pPr marL="457200" lvl="0" indent="-457200" algn="just">
              <a:buAutoNum type="arabicParenR"/>
            </a:pPr>
            <a:r>
              <a:rPr lang="es-ES" sz="2400" b="1" dirty="0">
                <a:latin typeface="Arial" panose="020B0604020202020204" pitchFamily="34" charset="0"/>
                <a:cs typeface="Arial" panose="020B0604020202020204" pitchFamily="34" charset="0"/>
              </a:rPr>
              <a:t>Según la índole de su tráfico</a:t>
            </a:r>
          </a:p>
          <a:p>
            <a:pPr algn="just"/>
            <a:r>
              <a:rPr lang="es-ES" sz="2400" dirty="0">
                <a:latin typeface="Arial" panose="020B0604020202020204" pitchFamily="34" charset="0"/>
                <a:cs typeface="Arial" panose="020B0604020202020204" pitchFamily="34" charset="0"/>
              </a:rPr>
              <a:t>Partir del análisis de la Sección Tercera, </a:t>
            </a:r>
            <a:r>
              <a:rPr lang="es-ES" sz="2400" dirty="0">
                <a:solidFill>
                  <a:srgbClr val="FF0000"/>
                </a:solidFill>
                <a:latin typeface="Arial" panose="020B0604020202020204" pitchFamily="34" charset="0"/>
                <a:cs typeface="Arial" panose="020B0604020202020204" pitchFamily="34" charset="0"/>
              </a:rPr>
              <a:t>De la navegación y su clasificación</a:t>
            </a:r>
            <a:r>
              <a:rPr lang="es-ES" sz="2400" dirty="0">
                <a:latin typeface="Arial" panose="020B0604020202020204" pitchFamily="34" charset="0"/>
                <a:cs typeface="Arial" panose="020B0604020202020204" pitchFamily="34" charset="0"/>
              </a:rPr>
              <a:t>, correspondiente al Título V de la Ley 115. </a:t>
            </a:r>
            <a:r>
              <a:rPr lang="es-ES" sz="2400" dirty="0">
                <a:solidFill>
                  <a:srgbClr val="FF0000"/>
                </a:solidFill>
                <a:latin typeface="Arial" panose="020B0604020202020204" pitchFamily="34" charset="0"/>
                <a:cs typeface="Arial" panose="020B0604020202020204" pitchFamily="34" charset="0"/>
              </a:rPr>
              <a:t> </a:t>
            </a:r>
            <a:endParaRPr lang="en-US" sz="2400" dirty="0">
              <a:solidFill>
                <a:srgbClr val="FF0000"/>
              </a:solidFill>
              <a:latin typeface="Arial" panose="020B0604020202020204" pitchFamily="34" charset="0"/>
              <a:cs typeface="Arial" panose="020B0604020202020204" pitchFamily="34" charset="0"/>
            </a:endParaRPr>
          </a:p>
          <a:p>
            <a:pPr lvl="0" algn="just"/>
            <a:endParaRPr lang="es-ES" sz="2400" dirty="0">
              <a:latin typeface="Arial" panose="020B0604020202020204" pitchFamily="34" charset="0"/>
              <a:cs typeface="Arial" panose="020B0604020202020204" pitchFamily="34" charset="0"/>
            </a:endParaRPr>
          </a:p>
          <a:p>
            <a:pPr lvl="0" algn="just"/>
            <a:r>
              <a:rPr lang="es-ES" sz="2400" dirty="0">
                <a:latin typeface="Arial" panose="020B0604020202020204" pitchFamily="34" charset="0"/>
                <a:cs typeface="Arial" panose="020B0604020202020204" pitchFamily="34" charset="0"/>
              </a:rPr>
              <a:t>Existen las llamadas </a:t>
            </a:r>
            <a:r>
              <a:rPr lang="es-ES" sz="2400" dirty="0">
                <a:solidFill>
                  <a:srgbClr val="FF0000"/>
                </a:solidFill>
                <a:latin typeface="Arial" panose="020B0604020202020204" pitchFamily="34" charset="0"/>
                <a:cs typeface="Arial" panose="020B0604020202020204" pitchFamily="34" charset="0"/>
              </a:rPr>
              <a:t>listas de embarcaciones</a:t>
            </a:r>
            <a:r>
              <a:rPr lang="es-ES" sz="2400" dirty="0">
                <a:latin typeface="Arial" panose="020B0604020202020204" pitchFamily="34" charset="0"/>
                <a:cs typeface="Arial" panose="020B0604020202020204" pitchFamily="34" charset="0"/>
              </a:rPr>
              <a:t>, que son seis, a saber: </a:t>
            </a:r>
            <a:endParaRPr lang="en-U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000" dirty="0">
                <a:latin typeface="Arial" panose="020B0604020202020204" pitchFamily="34" charset="0"/>
                <a:cs typeface="Arial" panose="020B0604020202020204" pitchFamily="34" charset="0"/>
              </a:rPr>
              <a:t>Lista I. Travesía internacional o de altura. </a:t>
            </a:r>
            <a:endParaRPr lang="en-US"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000" dirty="0">
                <a:latin typeface="Arial" panose="020B0604020202020204" pitchFamily="34" charset="0"/>
                <a:cs typeface="Arial" panose="020B0604020202020204" pitchFamily="34" charset="0"/>
              </a:rPr>
              <a:t>Lista II. Cabotaje y navegación en aguas interiores </a:t>
            </a:r>
            <a:r>
              <a:rPr lang="es-ES" sz="2000" i="1" dirty="0">
                <a:latin typeface="Arial" panose="020B0604020202020204" pitchFamily="34" charset="0"/>
                <a:cs typeface="Arial" panose="020B0604020202020204" pitchFamily="34" charset="0"/>
              </a:rPr>
              <a:t>excepto los que van a la Lista IV</a:t>
            </a:r>
            <a:r>
              <a:rPr lang="es-E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000" dirty="0">
                <a:latin typeface="Arial" panose="020B0604020202020204" pitchFamily="34" charset="0"/>
                <a:cs typeface="Arial" panose="020B0604020202020204" pitchFamily="34" charset="0"/>
              </a:rPr>
              <a:t>Lista III. Pesca o procesamiento de las capturas.</a:t>
            </a:r>
            <a:endParaRPr lang="en-US"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000" dirty="0">
                <a:latin typeface="Arial" panose="020B0604020202020204" pitchFamily="34" charset="0"/>
                <a:cs typeface="Arial" panose="020B0604020202020204" pitchFamily="34" charset="0"/>
              </a:rPr>
              <a:t>Lista IV. Navegación en bahías, puertos, ríos, lagos y presas. </a:t>
            </a:r>
            <a:endParaRPr lang="en-US"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000" dirty="0">
                <a:latin typeface="Arial" panose="020B0604020202020204" pitchFamily="34" charset="0"/>
                <a:cs typeface="Arial" panose="020B0604020202020204" pitchFamily="34" charset="0"/>
              </a:rPr>
              <a:t>Lista V. Recreo (turismo) y pesca deportiva recreativa. </a:t>
            </a:r>
            <a:endParaRPr lang="en-US"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000" dirty="0">
                <a:latin typeface="Arial" panose="020B0604020202020204" pitchFamily="34" charset="0"/>
                <a:cs typeface="Arial" panose="020B0604020202020204" pitchFamily="34" charset="0"/>
              </a:rPr>
              <a:t>Lista VI. Servicios de las autoridades públicas, actividades científico-investigativas, practicaje, búsqueda y salvamento (servicios no vinculados a actividades comerciales o mercantiles).  </a:t>
            </a:r>
          </a:p>
          <a:p>
            <a:pPr lvl="0"/>
            <a:r>
              <a:rPr lang="es-ES" sz="2000" b="1" dirty="0">
                <a:solidFill>
                  <a:srgbClr val="002060"/>
                </a:solidFill>
                <a:latin typeface="Arial" panose="020B0604020202020204" pitchFamily="34" charset="0"/>
                <a:cs typeface="Arial" panose="020B0604020202020204" pitchFamily="34" charset="0"/>
              </a:rPr>
              <a:t>Art. 10.3 del Reglamento de la Ley 115</a:t>
            </a:r>
            <a:endParaRPr lang="es-ES" sz="2000" b="1" dirty="0">
              <a:latin typeface="Arial" panose="020B0604020202020204" pitchFamily="34" charset="0"/>
              <a:cs typeface="Arial" panose="020B0604020202020204" pitchFamily="34" charset="0"/>
            </a:endParaRPr>
          </a:p>
        </p:txBody>
      </p:sp>
      <p:sp>
        <p:nvSpPr>
          <p:cNvPr id="23" name="CuadroTexto 22"/>
          <p:cNvSpPr txBox="1"/>
          <p:nvPr/>
        </p:nvSpPr>
        <p:spPr>
          <a:xfrm>
            <a:off x="6969710" y="1431695"/>
            <a:ext cx="184731" cy="369332"/>
          </a:xfrm>
          <a:prstGeom prst="rect">
            <a:avLst/>
          </a:prstGeom>
          <a:noFill/>
        </p:spPr>
        <p:txBody>
          <a:bodyPr wrap="none" rtlCol="0">
            <a:spAutoFit/>
          </a:bodyPr>
          <a:lstStyle/>
          <a:p>
            <a:endParaRPr lang="es-ES" dirty="0"/>
          </a:p>
        </p:txBody>
      </p:sp>
    </p:spTree>
    <p:extLst>
      <p:ext uri="{BB962C8B-B14F-4D97-AF65-F5344CB8AC3E}">
        <p14:creationId xmlns:p14="http://schemas.microsoft.com/office/powerpoint/2010/main" val="1782818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515917" y="996134"/>
            <a:ext cx="11160611" cy="461665"/>
          </a:xfrm>
          <a:prstGeom prst="rect">
            <a:avLst/>
          </a:prstGeom>
        </p:spPr>
        <p:txBody>
          <a:bodyPr wrap="square">
            <a:spAutoFit/>
          </a:bodyPr>
          <a:lstStyle/>
          <a:p>
            <a:pPr algn="just"/>
            <a:r>
              <a:rPr lang="es-ES_tradnl" sz="2400" b="1" u="sng" dirty="0">
                <a:effectLst>
                  <a:outerShdw blurRad="38100" dist="38100" dir="2700000" algn="tl">
                    <a:srgbClr val="000000">
                      <a:alpha val="43137"/>
                    </a:srgbClr>
                  </a:outerShdw>
                </a:effectLst>
                <a:latin typeface="Arial Black" panose="020B0A04020102020204" pitchFamily="34" charset="0"/>
                <a:ea typeface="Calibri" panose="020F0502020204030204" pitchFamily="34" charset="0"/>
                <a:cs typeface="Times New Roman" panose="02020603050405020304" pitchFamily="18" charset="0"/>
              </a:rPr>
              <a:t>2. Según las actividades a las que se destinen (funciones)</a:t>
            </a:r>
            <a:endParaRPr lang="es-ES" sz="2400" u="sng" dirty="0">
              <a:effectLst>
                <a:outerShdw blurRad="38100" dist="38100" dir="2700000" algn="tl">
                  <a:srgbClr val="000000">
                    <a:alpha val="43137"/>
                  </a:srgbClr>
                </a:outerShdw>
              </a:effectLst>
              <a:latin typeface="Arial Black" panose="020B0A04020102020204" pitchFamily="34" charset="0"/>
            </a:endParaRPr>
          </a:p>
        </p:txBody>
      </p:sp>
      <p:sp>
        <p:nvSpPr>
          <p:cNvPr id="14" name="Rectángulo 13"/>
          <p:cNvSpPr/>
          <p:nvPr/>
        </p:nvSpPr>
        <p:spPr>
          <a:xfrm>
            <a:off x="1934790" y="1778605"/>
            <a:ext cx="1620957" cy="461665"/>
          </a:xfrm>
          <a:prstGeom prst="rect">
            <a:avLst/>
          </a:prstGeom>
        </p:spPr>
        <p:txBody>
          <a:bodyPr wrap="none">
            <a:spAutoFit/>
          </a:bodyPr>
          <a:lstStyle/>
          <a:p>
            <a:r>
              <a:rPr lang="es-ES_tradnl" sz="2400" b="1" dirty="0">
                <a:latin typeface="Arial Black" panose="020B0A04020102020204" pitchFamily="34" charset="0"/>
                <a:ea typeface="Calibri" panose="020F0502020204030204" pitchFamily="34" charset="0"/>
                <a:cs typeface="Times New Roman" panose="02020603050405020304" pitchFamily="18" charset="0"/>
              </a:rPr>
              <a:t>Públicos</a:t>
            </a:r>
            <a:endParaRPr lang="es-ES" sz="2400" dirty="0">
              <a:latin typeface="Arial Black" panose="020B0A04020102020204" pitchFamily="34" charset="0"/>
            </a:endParaRPr>
          </a:p>
        </p:txBody>
      </p:sp>
      <p:sp>
        <p:nvSpPr>
          <p:cNvPr id="15" name="Rectángulo 14"/>
          <p:cNvSpPr/>
          <p:nvPr/>
        </p:nvSpPr>
        <p:spPr>
          <a:xfrm>
            <a:off x="8118048" y="1778605"/>
            <a:ext cx="1636987" cy="461665"/>
          </a:xfrm>
          <a:prstGeom prst="rect">
            <a:avLst/>
          </a:prstGeom>
        </p:spPr>
        <p:txBody>
          <a:bodyPr wrap="none">
            <a:spAutoFit/>
          </a:bodyPr>
          <a:lstStyle/>
          <a:p>
            <a:r>
              <a:rPr lang="es-ES_tradnl" sz="2400" b="1" dirty="0">
                <a:latin typeface="Arial Black" panose="020B0A04020102020204" pitchFamily="34" charset="0"/>
                <a:ea typeface="Calibri" panose="020F0502020204030204" pitchFamily="34" charset="0"/>
                <a:cs typeface="Times New Roman" panose="02020603050405020304" pitchFamily="18" charset="0"/>
              </a:rPr>
              <a:t>Privados</a:t>
            </a:r>
            <a:endParaRPr lang="es-ES" sz="2400" dirty="0">
              <a:latin typeface="Arial Black" panose="020B0A04020102020204" pitchFamily="34" charset="0"/>
            </a:endParaRPr>
          </a:p>
        </p:txBody>
      </p:sp>
      <p:sp>
        <p:nvSpPr>
          <p:cNvPr id="16" name="Rectángulo 15"/>
          <p:cNvSpPr/>
          <p:nvPr/>
        </p:nvSpPr>
        <p:spPr>
          <a:xfrm>
            <a:off x="515917" y="2684023"/>
            <a:ext cx="4916695" cy="4093428"/>
          </a:xfrm>
          <a:prstGeom prst="rect">
            <a:avLst/>
          </a:prstGeom>
        </p:spPr>
        <p:txBody>
          <a:bodyPr wrap="square">
            <a:spAutoFit/>
          </a:bodyPr>
          <a:lstStyle/>
          <a:p>
            <a:pPr algn="just"/>
            <a:r>
              <a:rPr lang="es-ES" sz="2000" dirty="0">
                <a:latin typeface="Arial" panose="020B0604020202020204" pitchFamily="34" charset="0"/>
                <a:cs typeface="Arial" panose="020B0604020202020204" pitchFamily="34" charset="0"/>
              </a:rPr>
              <a:t>sujetos a la realización de funciones estatales (defensa del país -Marina de Guerra, Guardacostas o Guardafronteras-; y dedicados a actividades de servicio público como son: investigaciones científicas, hidrográficos, oceanográficos, buques ambulancia, etc.). </a:t>
            </a:r>
          </a:p>
          <a:p>
            <a:pPr algn="just"/>
            <a:endParaRPr lang="es-ES" sz="2000" dirty="0">
              <a:latin typeface="Arial" panose="020B0604020202020204" pitchFamily="34" charset="0"/>
              <a:cs typeface="Arial" panose="020B0604020202020204" pitchFamily="34" charset="0"/>
            </a:endParaRPr>
          </a:p>
          <a:p>
            <a:r>
              <a:rPr lang="es-ES" sz="2000" b="1" dirty="0">
                <a:solidFill>
                  <a:srgbClr val="FF0000"/>
                </a:solidFill>
                <a:latin typeface="Arial" panose="020B0604020202020204" pitchFamily="34" charset="0"/>
                <a:cs typeface="Arial" panose="020B0604020202020204" pitchFamily="34" charset="0"/>
              </a:rPr>
              <a:t>OJO: SON ACTIVIDADES NO COMERCIALES, CUANDO ESTOS BUQUES PRESTAN SERVICIOS COMERCIALES SON CONSIDERADOS PRIVADOS!!! </a:t>
            </a:r>
          </a:p>
        </p:txBody>
      </p:sp>
      <p:sp>
        <p:nvSpPr>
          <p:cNvPr id="17" name="Rectángulo 16"/>
          <p:cNvSpPr/>
          <p:nvPr/>
        </p:nvSpPr>
        <p:spPr>
          <a:xfrm>
            <a:off x="6759834" y="2684023"/>
            <a:ext cx="4916695" cy="3477875"/>
          </a:xfrm>
          <a:prstGeom prst="rect">
            <a:avLst/>
          </a:prstGeom>
        </p:spPr>
        <p:txBody>
          <a:bodyPr wrap="square">
            <a:spAutoFit/>
          </a:bodyPr>
          <a:lstStyle/>
          <a:p>
            <a:pPr lvl="0"/>
            <a:r>
              <a:rPr lang="es-ES" sz="2000" dirty="0">
                <a:latin typeface="Arial" panose="020B0604020202020204" pitchFamily="34" charset="0"/>
                <a:cs typeface="Arial" panose="020B0604020202020204" pitchFamily="34" charset="0"/>
              </a:rPr>
              <a:t>son por tanto, aquellos explotados por armadores o entidades cuyos objetivos son exclusivamente comerciales o mercantiles. </a:t>
            </a:r>
            <a:endParaRPr lang="en-US" sz="2000" dirty="0">
              <a:latin typeface="Arial" panose="020B0604020202020204" pitchFamily="34" charset="0"/>
              <a:cs typeface="Arial" panose="020B0604020202020204" pitchFamily="34" charset="0"/>
            </a:endParaRPr>
          </a:p>
          <a:p>
            <a:pPr lvl="0"/>
            <a:endParaRPr lang="es-ES" sz="2000" dirty="0">
              <a:latin typeface="Arial" panose="020B0604020202020204" pitchFamily="34" charset="0"/>
              <a:cs typeface="Arial" panose="020B0604020202020204" pitchFamily="34" charset="0"/>
            </a:endParaRPr>
          </a:p>
          <a:p>
            <a:pPr lvl="0"/>
            <a:r>
              <a:rPr lang="es-ES" sz="2000" b="1" dirty="0">
                <a:solidFill>
                  <a:srgbClr val="FF0000"/>
                </a:solidFill>
                <a:latin typeface="Arial" panose="020B0604020202020204" pitchFamily="34" charset="0"/>
                <a:cs typeface="Arial" panose="020B0604020202020204" pitchFamily="34" charset="0"/>
              </a:rPr>
              <a:t>En este sentido, es importante referirnos al tema de la inmunidad por soberanía, al convenir en que solo son inembargables los buques públicos, no así los dedicados a las actividades comerciales.</a:t>
            </a:r>
            <a:endParaRPr lang="en-US" sz="2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8325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4 Rectángulo"/>
          <p:cNvSpPr>
            <a:spLocks noChangeArrowheads="1"/>
          </p:cNvSpPr>
          <p:nvPr/>
        </p:nvSpPr>
        <p:spPr bwMode="auto">
          <a:xfrm>
            <a:off x="1268403" y="139476"/>
            <a:ext cx="9460475" cy="86793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1">
            <a:schemeClr val="accent1"/>
          </a:lnRef>
          <a:fillRef idx="2">
            <a:schemeClr val="accent1"/>
          </a:fillRef>
          <a:effectRef idx="1">
            <a:schemeClr val="accent1"/>
          </a:effectRef>
          <a:fontRef idx="minor">
            <a:schemeClr val="dk1"/>
          </a:fontRef>
        </p:style>
        <p:txBody>
          <a:bodyPr vert="horz" wrap="square" lIns="91440" tIns="45720" rIns="91440" bIns="45720" rtlCol="0" anchor="ctr">
            <a:spAutoFit/>
          </a:bodyPr>
          <a:lstStyle/>
          <a:p>
            <a:pPr algn="ctr">
              <a:lnSpc>
                <a:spcPct val="90000"/>
              </a:lnSpc>
              <a:spcBef>
                <a:spcPct val="0"/>
              </a:spcBef>
            </a:pPr>
            <a:r>
              <a:rPr lang="es-ES" sz="2800" b="1" dirty="0">
                <a:solidFill>
                  <a:schemeClr val="dk1"/>
                </a:solidFill>
                <a:latin typeface="Arial Black" panose="020B0A04020102020204" pitchFamily="34" charset="0"/>
                <a:cs typeface="Arial" panose="020B0604020202020204" pitchFamily="34" charset="0"/>
              </a:rPr>
              <a:t>SUBCLASIFICACIÓN DE </a:t>
            </a:r>
            <a:r>
              <a:rPr lang="es-ES" sz="2800" b="1">
                <a:solidFill>
                  <a:schemeClr val="dk1"/>
                </a:solidFill>
                <a:latin typeface="Arial Black" panose="020B0A04020102020204" pitchFamily="34" charset="0"/>
                <a:cs typeface="Arial" panose="020B0604020202020204" pitchFamily="34" charset="0"/>
              </a:rPr>
              <a:t>LOS BUQUES </a:t>
            </a:r>
            <a:r>
              <a:rPr lang="es-ES" sz="2800" b="1" dirty="0">
                <a:solidFill>
                  <a:schemeClr val="dk1"/>
                </a:solidFill>
                <a:latin typeface="Arial Black" panose="020B0A04020102020204" pitchFamily="34" charset="0"/>
                <a:cs typeface="Arial" panose="020B0604020202020204" pitchFamily="34" charset="0"/>
              </a:rPr>
              <a:t>PRIVADOS</a:t>
            </a:r>
          </a:p>
        </p:txBody>
      </p:sp>
      <p:sp>
        <p:nvSpPr>
          <p:cNvPr id="16389" name="15 CuadroTexto"/>
          <p:cNvSpPr txBox="1">
            <a:spLocks noChangeArrowheads="1"/>
          </p:cNvSpPr>
          <p:nvPr/>
        </p:nvSpPr>
        <p:spPr bwMode="auto">
          <a:xfrm>
            <a:off x="752988" y="1382078"/>
            <a:ext cx="10650885" cy="4955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Lucida Sans Unicode" pitchFamily="34" charset="0"/>
                <a:cs typeface="Arial" charset="0"/>
              </a:defRPr>
            </a:lvl1pPr>
            <a:lvl2pPr marL="742950" indent="-285750" eaLnBrk="0" hangingPunct="0">
              <a:defRPr>
                <a:solidFill>
                  <a:schemeClr val="tx1"/>
                </a:solidFill>
                <a:latin typeface="Lucida Sans Unicode" pitchFamily="34" charset="0"/>
                <a:cs typeface="Arial" charset="0"/>
              </a:defRPr>
            </a:lvl2pPr>
            <a:lvl3pPr marL="1143000" indent="-228600" eaLnBrk="0" hangingPunct="0">
              <a:defRPr>
                <a:solidFill>
                  <a:schemeClr val="tx1"/>
                </a:solidFill>
                <a:latin typeface="Lucida Sans Unicode" pitchFamily="34" charset="0"/>
                <a:cs typeface="Arial" charset="0"/>
              </a:defRPr>
            </a:lvl3pPr>
            <a:lvl4pPr marL="1600200" indent="-228600" eaLnBrk="0" hangingPunct="0">
              <a:defRPr>
                <a:solidFill>
                  <a:schemeClr val="tx1"/>
                </a:solidFill>
                <a:latin typeface="Lucida Sans Unicode" pitchFamily="34" charset="0"/>
                <a:cs typeface="Arial" charset="0"/>
              </a:defRPr>
            </a:lvl4pPr>
            <a:lvl5pPr marL="2057400" indent="-228600" eaLnBrk="0" hangingPunct="0">
              <a:defRPr>
                <a:solidFill>
                  <a:schemeClr val="tx1"/>
                </a:solidFill>
                <a:latin typeface="Lucida Sans Unicode" pitchFamily="34" charset="0"/>
                <a:cs typeface="Arial" charset="0"/>
              </a:defRPr>
            </a:lvl5pPr>
            <a:lvl6pPr marL="2514600" indent="-228600" eaLnBrk="0" fontAlgn="base" hangingPunct="0">
              <a:spcBef>
                <a:spcPct val="0"/>
              </a:spcBef>
              <a:spcAft>
                <a:spcPct val="0"/>
              </a:spcAft>
              <a:defRPr>
                <a:solidFill>
                  <a:schemeClr val="tx1"/>
                </a:solidFill>
                <a:latin typeface="Lucida Sans Unicode" pitchFamily="34" charset="0"/>
                <a:cs typeface="Arial" charset="0"/>
              </a:defRPr>
            </a:lvl6pPr>
            <a:lvl7pPr marL="2971800" indent="-228600" eaLnBrk="0" fontAlgn="base" hangingPunct="0">
              <a:spcBef>
                <a:spcPct val="0"/>
              </a:spcBef>
              <a:spcAft>
                <a:spcPct val="0"/>
              </a:spcAft>
              <a:defRPr>
                <a:solidFill>
                  <a:schemeClr val="tx1"/>
                </a:solidFill>
                <a:latin typeface="Lucida Sans Unicode" pitchFamily="34" charset="0"/>
                <a:cs typeface="Arial" charset="0"/>
              </a:defRPr>
            </a:lvl7pPr>
            <a:lvl8pPr marL="3429000" indent="-228600" eaLnBrk="0" fontAlgn="base" hangingPunct="0">
              <a:spcBef>
                <a:spcPct val="0"/>
              </a:spcBef>
              <a:spcAft>
                <a:spcPct val="0"/>
              </a:spcAft>
              <a:defRPr>
                <a:solidFill>
                  <a:schemeClr val="tx1"/>
                </a:solidFill>
                <a:latin typeface="Lucida Sans Unicode" pitchFamily="34" charset="0"/>
                <a:cs typeface="Arial" charset="0"/>
              </a:defRPr>
            </a:lvl8pPr>
            <a:lvl9pPr marL="3886200" indent="-228600" eaLnBrk="0" fontAlgn="base" hangingPunct="0">
              <a:spcBef>
                <a:spcPct val="0"/>
              </a:spcBef>
              <a:spcAft>
                <a:spcPct val="0"/>
              </a:spcAft>
              <a:defRPr>
                <a:solidFill>
                  <a:schemeClr val="tx1"/>
                </a:solidFill>
                <a:latin typeface="Lucida Sans Unicode" pitchFamily="34" charset="0"/>
                <a:cs typeface="Arial" charset="0"/>
              </a:defRPr>
            </a:lvl9pPr>
          </a:lstStyle>
          <a:p>
            <a:pPr algn="just" eaLnBrk="1" hangingPunct="1">
              <a:lnSpc>
                <a:spcPct val="150000"/>
              </a:lnSpc>
            </a:pPr>
            <a:r>
              <a:rPr lang="es-ES" sz="2000" b="1" dirty="0">
                <a:latin typeface="Arial" charset="0"/>
              </a:rPr>
              <a:t>2.1. </a:t>
            </a:r>
            <a:r>
              <a:rPr lang="es-ES" sz="2000" b="1" dirty="0">
                <a:latin typeface="Arial" panose="020B0604020202020204" pitchFamily="34" charset="0"/>
                <a:cs typeface="Arial" panose="020B0604020202020204" pitchFamily="34" charset="0"/>
              </a:rPr>
              <a:t>Atendiendo a la </a:t>
            </a:r>
            <a:r>
              <a:rPr lang="es-ES" sz="2000" b="1" dirty="0">
                <a:latin typeface="Arial" charset="0"/>
              </a:rPr>
              <a:t>zona de navegación:</a:t>
            </a:r>
            <a:r>
              <a:rPr lang="es-ES" sz="2000" dirty="0">
                <a:latin typeface="Arial" charset="0"/>
              </a:rPr>
              <a:t> de travesía, de cabotaje y fluviales.</a:t>
            </a:r>
          </a:p>
          <a:p>
            <a:pPr algn="just" eaLnBrk="1" hangingPunct="1">
              <a:lnSpc>
                <a:spcPct val="150000"/>
              </a:lnSpc>
            </a:pPr>
            <a:endParaRPr lang="es-ES" sz="2000" b="1" dirty="0">
              <a:latin typeface="Arial" charset="0"/>
            </a:endParaRPr>
          </a:p>
          <a:p>
            <a:pPr algn="just" eaLnBrk="1" hangingPunct="1">
              <a:lnSpc>
                <a:spcPct val="150000"/>
              </a:lnSpc>
            </a:pPr>
            <a:r>
              <a:rPr lang="es-ES" sz="2000" b="1" dirty="0">
                <a:latin typeface="Arial" charset="0"/>
              </a:rPr>
              <a:t>2.2. Según la naturaleza del tráfico </a:t>
            </a:r>
            <a:r>
              <a:rPr lang="es-ES" sz="2000" b="1" dirty="0">
                <a:solidFill>
                  <a:srgbClr val="FF0000"/>
                </a:solidFill>
                <a:latin typeface="Arial" charset="0"/>
              </a:rPr>
              <a:t>(ver art. 78.1 Ley 115)</a:t>
            </a:r>
            <a:r>
              <a:rPr lang="es-ES" sz="2000" b="1" dirty="0">
                <a:latin typeface="Arial" charset="0"/>
              </a:rPr>
              <a:t>:</a:t>
            </a:r>
            <a:endParaRPr lang="es-ES" sz="2000" dirty="0">
              <a:latin typeface="Arial" charset="0"/>
            </a:endParaRPr>
          </a:p>
          <a:p>
            <a:pPr marL="457200" lvl="0" indent="-457200">
              <a:buFont typeface="+mj-lt"/>
              <a:buAutoNum type="arabicPeriod"/>
            </a:pPr>
            <a:r>
              <a:rPr lang="es-ES" sz="2000" dirty="0">
                <a:latin typeface="Arial" panose="020B0604020202020204" pitchFamily="34" charset="0"/>
                <a:cs typeface="Arial" panose="020B0604020202020204" pitchFamily="34" charset="0"/>
              </a:rPr>
              <a:t>conferenciados o de línea (</a:t>
            </a:r>
            <a:r>
              <a:rPr lang="es-ES" sz="2000" u="sng" dirty="0">
                <a:latin typeface="Arial" panose="020B0604020202020204" pitchFamily="34" charset="0"/>
                <a:cs typeface="Arial" panose="020B0604020202020204" pitchFamily="34" charset="0"/>
              </a:rPr>
              <a:t>liners</a:t>
            </a:r>
            <a:r>
              <a:rPr lang="es-ES" sz="2000" dirty="0">
                <a:latin typeface="Arial" panose="020B0604020202020204" pitchFamily="34" charset="0"/>
                <a:cs typeface="Arial" panose="020B0604020202020204" pitchFamily="34" charset="0"/>
              </a:rPr>
              <a:t>): itinerario </a:t>
            </a:r>
            <a:r>
              <a:rPr lang="es-ES" sz="2000" b="1" dirty="0">
                <a:solidFill>
                  <a:srgbClr val="0070C0"/>
                </a:solidFill>
                <a:latin typeface="Arial" panose="020B0604020202020204" pitchFamily="34" charset="0"/>
                <a:cs typeface="Arial" panose="020B0604020202020204" pitchFamily="34" charset="0"/>
              </a:rPr>
              <a:t>regular</a:t>
            </a:r>
            <a:r>
              <a:rPr lang="es-ES" sz="2000" dirty="0">
                <a:latin typeface="Arial" panose="020B0604020202020204" pitchFamily="34" charset="0"/>
                <a:cs typeface="Arial" panose="020B0604020202020204" pitchFamily="34" charset="0"/>
              </a:rPr>
              <a:t>, contratos por asociaciones navieras, que establecen una ruta determinada y una política común de flete. </a:t>
            </a:r>
            <a:endParaRPr lang="en-US" sz="2000" dirty="0">
              <a:latin typeface="Arial" panose="020B0604020202020204" pitchFamily="34" charset="0"/>
              <a:cs typeface="Arial" panose="020B0604020202020204" pitchFamily="34" charset="0"/>
            </a:endParaRPr>
          </a:p>
          <a:p>
            <a:pPr marL="457200" lvl="0" indent="-457200">
              <a:buFont typeface="+mj-lt"/>
              <a:buAutoNum type="arabicPeriod"/>
            </a:pPr>
            <a:r>
              <a:rPr lang="es-ES" sz="2000" dirty="0">
                <a:latin typeface="Arial" panose="020B0604020202020204" pitchFamily="34" charset="0"/>
                <a:cs typeface="Arial" panose="020B0604020202020204" pitchFamily="34" charset="0"/>
              </a:rPr>
              <a:t>no conferenciados (o</a:t>
            </a:r>
            <a:r>
              <a:rPr lang="es-ES" sz="2000" u="sng" dirty="0">
                <a:latin typeface="Arial" panose="020B0604020202020204" pitchFamily="34" charset="0"/>
                <a:cs typeface="Arial" panose="020B0604020202020204" pitchFamily="34" charset="0"/>
              </a:rPr>
              <a:t>utsiders</a:t>
            </a:r>
            <a:r>
              <a:rPr lang="es-ES" sz="2000" dirty="0">
                <a:latin typeface="Arial" panose="020B0604020202020204" pitchFamily="34" charset="0"/>
                <a:cs typeface="Arial" panose="020B0604020202020204" pitchFamily="34" charset="0"/>
              </a:rPr>
              <a:t>): como su nombre lo indica, están al margen de las conferencias, pueden pactar libremente los fletes y tarifas. </a:t>
            </a:r>
            <a:endParaRPr lang="en-US" sz="2000" dirty="0">
              <a:latin typeface="Arial" panose="020B0604020202020204" pitchFamily="34" charset="0"/>
              <a:cs typeface="Arial" panose="020B0604020202020204" pitchFamily="34" charset="0"/>
            </a:endParaRPr>
          </a:p>
          <a:p>
            <a:pPr marL="457200" lvl="0" indent="-457200">
              <a:buFont typeface="+mj-lt"/>
              <a:buAutoNum type="arabicPeriod"/>
            </a:pPr>
            <a:r>
              <a:rPr lang="es-ES" sz="2000" u="sng" dirty="0">
                <a:latin typeface="Arial" panose="020B0604020202020204" pitchFamily="34" charset="0"/>
                <a:cs typeface="Arial" panose="020B0604020202020204" pitchFamily="34" charset="0"/>
              </a:rPr>
              <a:t>tramps</a:t>
            </a:r>
            <a:r>
              <a:rPr lang="es-ES" sz="2000" dirty="0">
                <a:latin typeface="Arial" panose="020B0604020202020204" pitchFamily="34" charset="0"/>
                <a:cs typeface="Arial" panose="020B0604020202020204" pitchFamily="34" charset="0"/>
              </a:rPr>
              <a:t> (ocasionales): no tienen itinerario fijo, por lo general el flete pactado fluctúa de acuerdo con las condiciones del mercado.  </a:t>
            </a:r>
            <a:endParaRPr lang="en-US" sz="2000" dirty="0">
              <a:latin typeface="Arial" panose="020B0604020202020204" pitchFamily="34" charset="0"/>
              <a:cs typeface="Arial" panose="020B0604020202020204" pitchFamily="34" charset="0"/>
            </a:endParaRPr>
          </a:p>
          <a:p>
            <a:pPr algn="just" eaLnBrk="1" hangingPunct="1">
              <a:lnSpc>
                <a:spcPct val="150000"/>
              </a:lnSpc>
            </a:pPr>
            <a:endParaRPr lang="es-ES" sz="2000" dirty="0">
              <a:latin typeface="Arial" charset="0"/>
            </a:endParaRPr>
          </a:p>
          <a:p>
            <a:pPr algn="just" eaLnBrk="1" hangingPunct="1"/>
            <a:r>
              <a:rPr lang="es-ES" sz="2000" b="1" dirty="0">
                <a:latin typeface="Arial" charset="0"/>
              </a:rPr>
              <a:t>2.3. </a:t>
            </a:r>
            <a:r>
              <a:rPr lang="es-ES" sz="2000" b="1" dirty="0">
                <a:latin typeface="Arial" panose="020B0604020202020204" pitchFamily="34" charset="0"/>
                <a:cs typeface="Arial" panose="020B0604020202020204" pitchFamily="34" charset="0"/>
              </a:rPr>
              <a:t>Atendiendo a su empleo: </a:t>
            </a:r>
            <a:r>
              <a:rPr lang="es-ES" sz="2000" dirty="0">
                <a:latin typeface="Arial" panose="020B0604020202020204" pitchFamily="34" charset="0"/>
                <a:cs typeface="Arial" panose="020B0604020202020204" pitchFamily="34" charset="0"/>
              </a:rPr>
              <a:t>de carga líquida (mieles, hidrocarburos) y de carga seca (graneleros, portacontenedores, etc.). </a:t>
            </a:r>
            <a:endParaRPr lang="en-US" sz="2000" dirty="0">
              <a:latin typeface="Arial" panose="020B0604020202020204" pitchFamily="34" charset="0"/>
              <a:cs typeface="Arial" panose="020B0604020202020204" pitchFamily="34" charset="0"/>
            </a:endParaRPr>
          </a:p>
          <a:p>
            <a:pPr algn="just" eaLnBrk="1" hangingPunct="1"/>
            <a:endParaRPr lang="es-ES" dirty="0"/>
          </a:p>
          <a:p>
            <a:pPr algn="just" eaLnBrk="1" hangingPunct="1"/>
            <a:endParaRPr lang="es-ES" dirty="0"/>
          </a:p>
        </p:txBody>
      </p:sp>
    </p:spTree>
    <p:extLst>
      <p:ext uri="{BB962C8B-B14F-4D97-AF65-F5344CB8AC3E}">
        <p14:creationId xmlns:p14="http://schemas.microsoft.com/office/powerpoint/2010/main" val="4080133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1462" y="21438"/>
            <a:ext cx="12144780" cy="95410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lvl="0" algn="just"/>
            <a:r>
              <a:rPr lang="es-ES" sz="2800" b="1" i="1" dirty="0">
                <a:effectLst>
                  <a:outerShdw blurRad="38100" dist="38100" dir="2700000" algn="tl">
                    <a:srgbClr val="000000">
                      <a:alpha val="43137"/>
                    </a:srgbClr>
                  </a:outerShdw>
                </a:effectLst>
                <a:latin typeface="Arial Black" panose="020B0A04020102020204" pitchFamily="34" charset="0"/>
              </a:rPr>
              <a:t>El buque como objeto de propiedad</a:t>
            </a:r>
            <a:endParaRPr lang="en-US" sz="2800" b="1" i="1" dirty="0">
              <a:effectLst>
                <a:outerShdw blurRad="38100" dist="38100" dir="2700000" algn="tl">
                  <a:srgbClr val="000000">
                    <a:alpha val="43137"/>
                  </a:srgbClr>
                </a:outerShdw>
              </a:effectLst>
              <a:latin typeface="Arial Black" panose="020B0A04020102020204" pitchFamily="34" charset="0"/>
            </a:endParaRPr>
          </a:p>
          <a:p>
            <a:pPr algn="just"/>
            <a:r>
              <a:rPr lang="es-ES_tradnl" sz="2800" b="1" u="sng" dirty="0">
                <a:effectLst>
                  <a:outerShdw blurRad="38100" dist="38100" dir="2700000" algn="tl">
                    <a:srgbClr val="000000">
                      <a:alpha val="43137"/>
                    </a:srgbClr>
                  </a:outerShdw>
                </a:effectLst>
                <a:latin typeface="Arial Black" panose="020B0A04020102020204" pitchFamily="34" charset="0"/>
              </a:rPr>
              <a:t>Modos de adquirir la propiedad del buque (ver art. 15 L. 115):</a:t>
            </a:r>
            <a:endParaRPr lang="es-ES" sz="2800" u="sng" dirty="0">
              <a:effectLst>
                <a:outerShdw blurRad="38100" dist="38100" dir="2700000" algn="tl">
                  <a:srgbClr val="000000">
                    <a:alpha val="43137"/>
                  </a:srgbClr>
                </a:outerShdw>
              </a:effectLst>
              <a:latin typeface="Arial Black" panose="020B0A04020102020204" pitchFamily="34" charset="0"/>
            </a:endParaRPr>
          </a:p>
        </p:txBody>
      </p:sp>
      <p:sp>
        <p:nvSpPr>
          <p:cNvPr id="2" name="CuadroTexto 1"/>
          <p:cNvSpPr txBox="1"/>
          <p:nvPr/>
        </p:nvSpPr>
        <p:spPr>
          <a:xfrm>
            <a:off x="1908975" y="1451428"/>
            <a:ext cx="2390398" cy="523220"/>
          </a:xfrm>
          <a:prstGeom prst="rect">
            <a:avLst/>
          </a:prstGeom>
          <a:noFill/>
        </p:spPr>
        <p:txBody>
          <a:bodyPr wrap="none" rtlCol="0">
            <a:spAutoFit/>
          </a:bodyPr>
          <a:lstStyle/>
          <a:p>
            <a:r>
              <a:rPr lang="es-ES_tradnl" sz="2800" b="1" u="sng" dirty="0">
                <a:latin typeface="Arial Black" panose="020B0A04020102020204" pitchFamily="34" charset="0"/>
              </a:rPr>
              <a:t>Originarias</a:t>
            </a:r>
            <a:r>
              <a:rPr lang="es-ES_tradnl" u="sng" dirty="0"/>
              <a:t> </a:t>
            </a:r>
            <a:endParaRPr lang="es-ES" u="sng" dirty="0"/>
          </a:p>
        </p:txBody>
      </p:sp>
      <p:sp>
        <p:nvSpPr>
          <p:cNvPr id="11" name="CuadroTexto 10"/>
          <p:cNvSpPr txBox="1"/>
          <p:nvPr/>
        </p:nvSpPr>
        <p:spPr>
          <a:xfrm>
            <a:off x="8193313" y="1436914"/>
            <a:ext cx="2443554" cy="523220"/>
          </a:xfrm>
          <a:prstGeom prst="rect">
            <a:avLst/>
          </a:prstGeom>
          <a:noFill/>
        </p:spPr>
        <p:txBody>
          <a:bodyPr wrap="none" rtlCol="0">
            <a:spAutoFit/>
          </a:bodyPr>
          <a:lstStyle/>
          <a:p>
            <a:r>
              <a:rPr lang="es-ES_tradnl" sz="2800" b="1" u="sng" dirty="0">
                <a:latin typeface="Arial Black" panose="020B0A04020102020204" pitchFamily="34" charset="0"/>
              </a:rPr>
              <a:t>Derivativas</a:t>
            </a:r>
            <a:r>
              <a:rPr lang="es-ES_tradnl" u="sng" dirty="0"/>
              <a:t> </a:t>
            </a:r>
            <a:endParaRPr lang="es-ES" u="sng" dirty="0"/>
          </a:p>
        </p:txBody>
      </p:sp>
      <p:sp>
        <p:nvSpPr>
          <p:cNvPr id="12" name="CuadroTexto 11"/>
          <p:cNvSpPr txBox="1"/>
          <p:nvPr/>
        </p:nvSpPr>
        <p:spPr>
          <a:xfrm>
            <a:off x="227510" y="2185033"/>
            <a:ext cx="3404202" cy="523220"/>
          </a:xfrm>
          <a:prstGeom prst="rect">
            <a:avLst/>
          </a:prstGeom>
          <a:noFill/>
        </p:spPr>
        <p:txBody>
          <a:bodyPr wrap="none" rtlCol="0">
            <a:spAutoFit/>
          </a:bodyPr>
          <a:lstStyle/>
          <a:p>
            <a:r>
              <a:rPr lang="es-ES_tradnl" sz="2800" b="1" dirty="0">
                <a:latin typeface="Arial Black" panose="020B0A04020102020204" pitchFamily="34" charset="0"/>
              </a:rPr>
              <a:t>1. </a:t>
            </a:r>
            <a:r>
              <a:rPr lang="es-ES_tradnl" sz="2800" b="1" dirty="0">
                <a:solidFill>
                  <a:srgbClr val="FF0000"/>
                </a:solidFill>
                <a:latin typeface="Arial Black" panose="020B0A04020102020204" pitchFamily="34" charset="0"/>
              </a:rPr>
              <a:t>Construcción</a:t>
            </a:r>
            <a:r>
              <a:rPr lang="es-ES_tradnl" sz="2800" b="1" dirty="0">
                <a:latin typeface="Arial Black" panose="020B0A04020102020204" pitchFamily="34" charset="0"/>
              </a:rPr>
              <a:t>:</a:t>
            </a:r>
            <a:endParaRPr lang="es-ES" sz="2800" dirty="0">
              <a:latin typeface="Arial Black" panose="020B0A04020102020204" pitchFamily="34" charset="0"/>
            </a:endParaRPr>
          </a:p>
        </p:txBody>
      </p:sp>
      <p:sp>
        <p:nvSpPr>
          <p:cNvPr id="13" name="CuadroTexto 12"/>
          <p:cNvSpPr txBox="1"/>
          <p:nvPr/>
        </p:nvSpPr>
        <p:spPr>
          <a:xfrm>
            <a:off x="227104" y="2731930"/>
            <a:ext cx="3363741" cy="523220"/>
          </a:xfrm>
          <a:prstGeom prst="rect">
            <a:avLst/>
          </a:prstGeom>
          <a:noFill/>
        </p:spPr>
        <p:txBody>
          <a:bodyPr wrap="none" rtlCol="0">
            <a:spAutoFit/>
          </a:bodyPr>
          <a:lstStyle/>
          <a:p>
            <a:r>
              <a:rPr lang="es-ES" sz="2800" dirty="0">
                <a:latin typeface="Arial Black" panose="020B0A04020102020204" pitchFamily="34" charset="0"/>
              </a:rPr>
              <a:t>a) Por economía</a:t>
            </a:r>
          </a:p>
        </p:txBody>
      </p:sp>
      <p:sp>
        <p:nvSpPr>
          <p:cNvPr id="14" name="CuadroTexto 13"/>
          <p:cNvSpPr txBox="1"/>
          <p:nvPr/>
        </p:nvSpPr>
        <p:spPr>
          <a:xfrm>
            <a:off x="3783903" y="2731930"/>
            <a:ext cx="3052054" cy="523220"/>
          </a:xfrm>
          <a:prstGeom prst="rect">
            <a:avLst/>
          </a:prstGeom>
          <a:noFill/>
        </p:spPr>
        <p:txBody>
          <a:bodyPr wrap="none" rtlCol="0">
            <a:spAutoFit/>
          </a:bodyPr>
          <a:lstStyle/>
          <a:p>
            <a:r>
              <a:rPr lang="es-ES" sz="2800" dirty="0">
                <a:latin typeface="Arial Black" panose="020B0A04020102020204" pitchFamily="34" charset="0"/>
              </a:rPr>
              <a:t>b) Por encargo</a:t>
            </a:r>
          </a:p>
        </p:txBody>
      </p:sp>
      <p:sp>
        <p:nvSpPr>
          <p:cNvPr id="15" name="CuadroTexto 14"/>
          <p:cNvSpPr txBox="1"/>
          <p:nvPr/>
        </p:nvSpPr>
        <p:spPr>
          <a:xfrm>
            <a:off x="679269" y="3289028"/>
            <a:ext cx="2194560" cy="523220"/>
          </a:xfrm>
          <a:prstGeom prst="rect">
            <a:avLst/>
          </a:prstGeom>
          <a:noFill/>
        </p:spPr>
        <p:txBody>
          <a:bodyPr wrap="square" rtlCol="0">
            <a:spAutoFit/>
          </a:bodyPr>
          <a:lstStyle/>
          <a:p>
            <a:r>
              <a:rPr lang="es-ES" sz="2800" dirty="0">
                <a:latin typeface="Arial Black" panose="020B0A04020102020204" pitchFamily="34" charset="0"/>
              </a:rPr>
              <a:t>(Astillero)</a:t>
            </a:r>
          </a:p>
        </p:txBody>
      </p:sp>
      <p:sp>
        <p:nvSpPr>
          <p:cNvPr id="16" name="CuadroTexto 15"/>
          <p:cNvSpPr txBox="1"/>
          <p:nvPr/>
        </p:nvSpPr>
        <p:spPr>
          <a:xfrm>
            <a:off x="4178084" y="3250118"/>
            <a:ext cx="3052053" cy="523220"/>
          </a:xfrm>
          <a:prstGeom prst="rect">
            <a:avLst/>
          </a:prstGeom>
          <a:noFill/>
        </p:spPr>
        <p:txBody>
          <a:bodyPr wrap="square" rtlCol="0">
            <a:spAutoFit/>
          </a:bodyPr>
          <a:lstStyle/>
          <a:p>
            <a:pPr algn="ctr"/>
            <a:r>
              <a:rPr lang="es-ES" sz="2800" dirty="0">
                <a:latin typeface="Arial Black" panose="020B0A04020102020204" pitchFamily="34" charset="0"/>
              </a:rPr>
              <a:t>(Cuenta ajena)</a:t>
            </a:r>
          </a:p>
        </p:txBody>
      </p:sp>
      <p:sp>
        <p:nvSpPr>
          <p:cNvPr id="17" name="CuadroTexto 16"/>
          <p:cNvSpPr txBox="1"/>
          <p:nvPr/>
        </p:nvSpPr>
        <p:spPr>
          <a:xfrm>
            <a:off x="7662928" y="2306153"/>
            <a:ext cx="4413161" cy="3970318"/>
          </a:xfrm>
          <a:prstGeom prst="rect">
            <a:avLst/>
          </a:prstGeom>
          <a:noFill/>
        </p:spPr>
        <p:txBody>
          <a:bodyPr wrap="square" rtlCol="0">
            <a:spAutoFit/>
          </a:bodyPr>
          <a:lstStyle/>
          <a:p>
            <a:r>
              <a:rPr lang="es-ES_tradnl" sz="2800" b="1" dirty="0">
                <a:latin typeface="Arial Black" panose="020B0A04020102020204" pitchFamily="34" charset="0"/>
              </a:rPr>
              <a:t>1. Compraventa</a:t>
            </a:r>
            <a:endParaRPr lang="es-ES" sz="2800" dirty="0">
              <a:latin typeface="Arial Black" panose="020B0A04020102020204" pitchFamily="34" charset="0"/>
            </a:endParaRPr>
          </a:p>
          <a:p>
            <a:r>
              <a:rPr lang="es-ES_tradnl" sz="2800" b="1" dirty="0">
                <a:latin typeface="Arial Black" panose="020B0A04020102020204" pitchFamily="34" charset="0"/>
              </a:rPr>
              <a:t>2. Venta forzosa o    </a:t>
            </a:r>
          </a:p>
          <a:p>
            <a:r>
              <a:rPr lang="es-ES_tradnl" sz="2800" b="1" dirty="0">
                <a:latin typeface="Arial Black" panose="020B0A04020102020204" pitchFamily="34" charset="0"/>
              </a:rPr>
              <a:t>    judicial</a:t>
            </a:r>
            <a:endParaRPr lang="es-ES" sz="2800" dirty="0">
              <a:latin typeface="Arial Black" panose="020B0A04020102020204" pitchFamily="34" charset="0"/>
            </a:endParaRPr>
          </a:p>
          <a:p>
            <a:r>
              <a:rPr lang="es-ES_tradnl" sz="2800" b="1" dirty="0">
                <a:latin typeface="Arial Black" panose="020B0A04020102020204" pitchFamily="34" charset="0"/>
              </a:rPr>
              <a:t>3. Sucesión</a:t>
            </a:r>
            <a:endParaRPr lang="es-ES" sz="2800" dirty="0">
              <a:latin typeface="Arial Black" panose="020B0A04020102020204" pitchFamily="34" charset="0"/>
            </a:endParaRPr>
          </a:p>
          <a:p>
            <a:r>
              <a:rPr lang="es-ES_tradnl" sz="2800" b="1" dirty="0">
                <a:latin typeface="Arial Black" panose="020B0A04020102020204" pitchFamily="34" charset="0"/>
              </a:rPr>
              <a:t>4. Leasing (CFCD)</a:t>
            </a:r>
          </a:p>
          <a:p>
            <a:r>
              <a:rPr lang="es-ES_tradnl" sz="2800" b="1" dirty="0">
                <a:latin typeface="Arial Black" panose="020B0A04020102020204" pitchFamily="34" charset="0"/>
              </a:rPr>
              <a:t>5. Hallazgo</a:t>
            </a:r>
            <a:endParaRPr lang="es-ES" sz="2800" dirty="0">
              <a:latin typeface="Arial Black" panose="020B0A04020102020204" pitchFamily="34" charset="0"/>
            </a:endParaRPr>
          </a:p>
          <a:p>
            <a:pPr marL="449263" indent="-449263"/>
            <a:r>
              <a:rPr lang="es-ES_tradnl" sz="2800" b="1" dirty="0">
                <a:latin typeface="Arial Black" panose="020B0A04020102020204" pitchFamily="34" charset="0"/>
              </a:rPr>
              <a:t>6. </a:t>
            </a:r>
            <a:r>
              <a:rPr lang="es-ES_tradnl" sz="2800" b="1" dirty="0">
                <a:solidFill>
                  <a:srgbClr val="FF0000"/>
                </a:solidFill>
                <a:latin typeface="Arial Black" panose="020B0A04020102020204" pitchFamily="34" charset="0"/>
              </a:rPr>
              <a:t>Abandono (a acreedores y aseguradores)</a:t>
            </a:r>
            <a:endParaRPr lang="es-ES" dirty="0"/>
          </a:p>
        </p:txBody>
      </p:sp>
      <p:sp>
        <p:nvSpPr>
          <p:cNvPr id="18" name="CuadroTexto 11"/>
          <p:cNvSpPr txBox="1"/>
          <p:nvPr/>
        </p:nvSpPr>
        <p:spPr>
          <a:xfrm>
            <a:off x="304800" y="4418215"/>
            <a:ext cx="3889206" cy="1815882"/>
          </a:xfrm>
          <a:prstGeom prst="rect">
            <a:avLst/>
          </a:prstGeom>
          <a:noFill/>
        </p:spPr>
        <p:txBody>
          <a:bodyPr wrap="none" rtlCol="0">
            <a:spAutoFit/>
          </a:bodyPr>
          <a:lstStyle/>
          <a:p>
            <a:r>
              <a:rPr lang="es-ES_tradnl" sz="2800" b="1" dirty="0">
                <a:latin typeface="Arial Black" panose="020B0A04020102020204" pitchFamily="34" charset="0"/>
              </a:rPr>
              <a:t>2. </a:t>
            </a:r>
            <a:r>
              <a:rPr lang="es-ES_tradnl" sz="2800" b="1" dirty="0">
                <a:solidFill>
                  <a:srgbClr val="FF0000"/>
                </a:solidFill>
                <a:latin typeface="Arial Black" panose="020B0A04020102020204" pitchFamily="34" charset="0"/>
              </a:rPr>
              <a:t>Presa marítima</a:t>
            </a:r>
          </a:p>
          <a:p>
            <a:r>
              <a:rPr lang="es-ES_tradnl" sz="2800" b="1" dirty="0">
                <a:latin typeface="Arial Black" panose="020B0A04020102020204" pitchFamily="34" charset="0"/>
              </a:rPr>
              <a:t>3. Confiscación</a:t>
            </a:r>
          </a:p>
          <a:p>
            <a:r>
              <a:rPr lang="es-ES_tradnl" sz="2800" b="1" dirty="0">
                <a:latin typeface="Arial Black" panose="020B0A04020102020204" pitchFamily="34" charset="0"/>
              </a:rPr>
              <a:t>4. Usucapión</a:t>
            </a:r>
          </a:p>
          <a:p>
            <a:r>
              <a:rPr lang="es-ES_tradnl" sz="2800" b="1" dirty="0">
                <a:solidFill>
                  <a:srgbClr val="FF0000"/>
                </a:solidFill>
                <a:latin typeface="Arial Black" panose="020B0A04020102020204" pitchFamily="34" charset="0"/>
              </a:rPr>
              <a:t>5. Abandono tácito</a:t>
            </a:r>
          </a:p>
        </p:txBody>
      </p:sp>
      <p:sp>
        <p:nvSpPr>
          <p:cNvPr id="3" name="Right Brace 2">
            <a:extLst>
              <a:ext uri="{FF2B5EF4-FFF2-40B4-BE49-F238E27FC236}">
                <a16:creationId xmlns:a16="http://schemas.microsoft.com/office/drawing/2014/main" id="{9E6DC8F0-65C4-4654-B71A-F1EC11FECC2E}"/>
              </a:ext>
            </a:extLst>
          </p:cNvPr>
          <p:cNvSpPr/>
          <p:nvPr/>
        </p:nvSpPr>
        <p:spPr>
          <a:xfrm>
            <a:off x="3914685" y="4291526"/>
            <a:ext cx="554182" cy="186220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9" name="CuadroTexto 11">
            <a:extLst>
              <a:ext uri="{FF2B5EF4-FFF2-40B4-BE49-F238E27FC236}">
                <a16:creationId xmlns:a16="http://schemas.microsoft.com/office/drawing/2014/main" id="{495B08DE-43BD-4C1B-A07C-CD2AF2441D1A}"/>
              </a:ext>
            </a:extLst>
          </p:cNvPr>
          <p:cNvSpPr txBox="1"/>
          <p:nvPr/>
        </p:nvSpPr>
        <p:spPr>
          <a:xfrm>
            <a:off x="4625976" y="4068468"/>
            <a:ext cx="2850931" cy="230832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s-ES" b="1" dirty="0">
                <a:solidFill>
                  <a:srgbClr val="FF0000"/>
                </a:solidFill>
              </a:rPr>
              <a:t>Estos casos se consideran como originarias,</a:t>
            </a:r>
          </a:p>
          <a:p>
            <a:r>
              <a:rPr lang="es-ES" b="1" dirty="0">
                <a:solidFill>
                  <a:srgbClr val="FF0000"/>
                </a:solidFill>
              </a:rPr>
              <a:t>teniendo en cuenta que la transmisión se produce </a:t>
            </a:r>
          </a:p>
          <a:p>
            <a:r>
              <a:rPr lang="es-ES" b="1" dirty="0">
                <a:solidFill>
                  <a:srgbClr val="FF0000"/>
                </a:solidFill>
              </a:rPr>
              <a:t>a favor del Estado, que deviene en el </a:t>
            </a:r>
          </a:p>
          <a:p>
            <a:r>
              <a:rPr lang="es-ES" b="1" dirty="0">
                <a:solidFill>
                  <a:srgbClr val="FF0000"/>
                </a:solidFill>
              </a:rPr>
              <a:t>primer propietario de carácter público. (LT, p. 31)</a:t>
            </a:r>
            <a:endParaRPr lang="en-US" b="1" dirty="0">
              <a:solidFill>
                <a:srgbClr val="FF0000"/>
              </a:solidFill>
            </a:endParaRPr>
          </a:p>
        </p:txBody>
      </p:sp>
    </p:spTree>
    <p:extLst>
      <p:ext uri="{BB962C8B-B14F-4D97-AF65-F5344CB8AC3E}">
        <p14:creationId xmlns:p14="http://schemas.microsoft.com/office/powerpoint/2010/main" val="2080003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Rectángulo"/>
          <p:cNvSpPr>
            <a:spLocks noChangeArrowheads="1"/>
          </p:cNvSpPr>
          <p:nvPr/>
        </p:nvSpPr>
        <p:spPr bwMode="auto">
          <a:xfrm>
            <a:off x="0" y="33787"/>
            <a:ext cx="12192000" cy="646331"/>
          </a:xfrm>
          <a:prstGeom prst="rect">
            <a:avLst/>
          </a:prstGeo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3">
            <a:schemeClr val="lt1"/>
          </a:lnRef>
          <a:fillRef idx="1">
            <a:schemeClr val="dk1"/>
          </a:fillRef>
          <a:effectRef idx="1">
            <a:schemeClr val="dk1"/>
          </a:effectRef>
          <a:fontRef idx="minor">
            <a:schemeClr val="lt1"/>
          </a:fontRef>
        </p:style>
        <p:txBody>
          <a:bodyPr wrap="square">
            <a:spAutoFit/>
          </a:bodyPr>
          <a:lstStyle/>
          <a:p>
            <a:pPr algn="ctr" hangingPunct="0">
              <a:lnSpc>
                <a:spcPct val="150000"/>
              </a:lnSpc>
            </a:pPr>
            <a:r>
              <a:rPr lang="es-ES" sz="2400" b="1" dirty="0">
                <a:latin typeface="Arial Black" panose="020B0A04020102020204" pitchFamily="34" charset="0"/>
              </a:rPr>
              <a:t>INDIVIDUALIZACION DEL BUQUE (CONCEPCIÓN ANTROPOMÓRFICA)</a:t>
            </a:r>
          </a:p>
        </p:txBody>
      </p:sp>
      <p:sp>
        <p:nvSpPr>
          <p:cNvPr id="3" name="15 CuadroTexto"/>
          <p:cNvSpPr txBox="1">
            <a:spLocks noChangeArrowheads="1"/>
          </p:cNvSpPr>
          <p:nvPr/>
        </p:nvSpPr>
        <p:spPr bwMode="auto">
          <a:xfrm>
            <a:off x="431800" y="836937"/>
            <a:ext cx="11328400"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Lucida Sans Unicode" pitchFamily="34" charset="0"/>
                <a:cs typeface="Arial" charset="0"/>
              </a:defRPr>
            </a:lvl1pPr>
            <a:lvl2pPr marL="742950" indent="-285750" eaLnBrk="0" hangingPunct="0">
              <a:defRPr>
                <a:solidFill>
                  <a:schemeClr val="tx1"/>
                </a:solidFill>
                <a:latin typeface="Lucida Sans Unicode" pitchFamily="34" charset="0"/>
                <a:cs typeface="Arial" charset="0"/>
              </a:defRPr>
            </a:lvl2pPr>
            <a:lvl3pPr marL="1143000" indent="-228600" eaLnBrk="0" hangingPunct="0">
              <a:defRPr>
                <a:solidFill>
                  <a:schemeClr val="tx1"/>
                </a:solidFill>
                <a:latin typeface="Lucida Sans Unicode" pitchFamily="34" charset="0"/>
                <a:cs typeface="Arial" charset="0"/>
              </a:defRPr>
            </a:lvl3pPr>
            <a:lvl4pPr marL="1600200" indent="-228600" eaLnBrk="0" hangingPunct="0">
              <a:defRPr>
                <a:solidFill>
                  <a:schemeClr val="tx1"/>
                </a:solidFill>
                <a:latin typeface="Lucida Sans Unicode" pitchFamily="34" charset="0"/>
                <a:cs typeface="Arial" charset="0"/>
              </a:defRPr>
            </a:lvl4pPr>
            <a:lvl5pPr marL="2057400" indent="-228600" eaLnBrk="0" hangingPunct="0">
              <a:defRPr>
                <a:solidFill>
                  <a:schemeClr val="tx1"/>
                </a:solidFill>
                <a:latin typeface="Lucida Sans Unicode" pitchFamily="34" charset="0"/>
                <a:cs typeface="Arial" charset="0"/>
              </a:defRPr>
            </a:lvl5pPr>
            <a:lvl6pPr marL="2514600" indent="-228600" eaLnBrk="0" fontAlgn="base" hangingPunct="0">
              <a:spcBef>
                <a:spcPct val="0"/>
              </a:spcBef>
              <a:spcAft>
                <a:spcPct val="0"/>
              </a:spcAft>
              <a:defRPr>
                <a:solidFill>
                  <a:schemeClr val="tx1"/>
                </a:solidFill>
                <a:latin typeface="Lucida Sans Unicode" pitchFamily="34" charset="0"/>
                <a:cs typeface="Arial" charset="0"/>
              </a:defRPr>
            </a:lvl6pPr>
            <a:lvl7pPr marL="2971800" indent="-228600" eaLnBrk="0" fontAlgn="base" hangingPunct="0">
              <a:spcBef>
                <a:spcPct val="0"/>
              </a:spcBef>
              <a:spcAft>
                <a:spcPct val="0"/>
              </a:spcAft>
              <a:defRPr>
                <a:solidFill>
                  <a:schemeClr val="tx1"/>
                </a:solidFill>
                <a:latin typeface="Lucida Sans Unicode" pitchFamily="34" charset="0"/>
                <a:cs typeface="Arial" charset="0"/>
              </a:defRPr>
            </a:lvl7pPr>
            <a:lvl8pPr marL="3429000" indent="-228600" eaLnBrk="0" fontAlgn="base" hangingPunct="0">
              <a:spcBef>
                <a:spcPct val="0"/>
              </a:spcBef>
              <a:spcAft>
                <a:spcPct val="0"/>
              </a:spcAft>
              <a:defRPr>
                <a:solidFill>
                  <a:schemeClr val="tx1"/>
                </a:solidFill>
                <a:latin typeface="Lucida Sans Unicode" pitchFamily="34" charset="0"/>
                <a:cs typeface="Arial" charset="0"/>
              </a:defRPr>
            </a:lvl8pPr>
            <a:lvl9pPr marL="3886200" indent="-228600" eaLnBrk="0" fontAlgn="base" hangingPunct="0">
              <a:spcBef>
                <a:spcPct val="0"/>
              </a:spcBef>
              <a:spcAft>
                <a:spcPct val="0"/>
              </a:spcAft>
              <a:defRPr>
                <a:solidFill>
                  <a:schemeClr val="tx1"/>
                </a:solidFill>
                <a:latin typeface="Lucida Sans Unicode" pitchFamily="34" charset="0"/>
                <a:cs typeface="Arial" charset="0"/>
              </a:defRPr>
            </a:lvl9pPr>
          </a:lstStyle>
          <a:p>
            <a:pPr lvl="0"/>
            <a:endParaRPr lang="es-ES" sz="2000" b="1" dirty="0">
              <a:latin typeface="Arial" panose="020B0604020202020204" pitchFamily="34" charset="0"/>
              <a:cs typeface="Arial" panose="020B0604020202020204" pitchFamily="34" charset="0"/>
            </a:endParaRPr>
          </a:p>
          <a:p>
            <a:pPr lvl="0"/>
            <a:r>
              <a:rPr lang="es-ES" sz="2400" b="1" dirty="0">
                <a:latin typeface="Arial" panose="020B0604020202020204" pitchFamily="34" charset="0"/>
                <a:cs typeface="Arial" panose="020B0604020202020204" pitchFamily="34" charset="0"/>
              </a:rPr>
              <a:t>SE BASA EN TRES ELEMENTOS ESENCIALES </a:t>
            </a:r>
          </a:p>
          <a:p>
            <a:pPr lvl="0"/>
            <a:r>
              <a:rPr lang="es-ES" sz="2400" b="1" dirty="0">
                <a:latin typeface="Arial" panose="020B0604020202020204" pitchFamily="34" charset="0"/>
                <a:cs typeface="Arial" panose="020B0604020202020204" pitchFamily="34" charset="0"/>
              </a:rPr>
              <a:t>(</a:t>
            </a:r>
            <a:r>
              <a:rPr lang="es-ES" sz="2400" b="1" dirty="0">
                <a:solidFill>
                  <a:srgbClr val="FF0000"/>
                </a:solidFill>
                <a:latin typeface="Arial" panose="020B0604020202020204" pitchFamily="34" charset="0"/>
                <a:cs typeface="Arial" panose="020B0604020202020204" pitchFamily="34" charset="0"/>
              </a:rPr>
              <a:t>ART. 8 L-115 y Título III de su Reglamento</a:t>
            </a:r>
            <a:r>
              <a:rPr lang="es-ES" sz="2400" b="1" dirty="0">
                <a:latin typeface="Arial" panose="020B0604020202020204" pitchFamily="34" charset="0"/>
                <a:cs typeface="Arial" panose="020B0604020202020204" pitchFamily="34" charset="0"/>
              </a:rPr>
              <a:t>):</a:t>
            </a:r>
          </a:p>
          <a:p>
            <a:pPr lvl="0"/>
            <a:endParaRPr lang="es-ES" sz="2400" b="1" dirty="0">
              <a:latin typeface="Arial" panose="020B0604020202020204" pitchFamily="34" charset="0"/>
              <a:cs typeface="Arial" panose="020B0604020202020204" pitchFamily="34" charset="0"/>
            </a:endParaRPr>
          </a:p>
          <a:p>
            <a:pPr marL="457200" lvl="0" indent="-457200">
              <a:buAutoNum type="alphaLcParenR"/>
            </a:pPr>
            <a:r>
              <a:rPr lang="es-ES" sz="2400" b="1" u="sng" dirty="0">
                <a:latin typeface="Arial" panose="020B0604020202020204" pitchFamily="34" charset="0"/>
                <a:cs typeface="Arial" panose="020B0604020202020204" pitchFamily="34" charset="0"/>
              </a:rPr>
              <a:t>Nombre o denominación:</a:t>
            </a:r>
            <a:r>
              <a:rPr lang="es-ES" sz="2400" dirty="0">
                <a:latin typeface="Arial" panose="020B0604020202020204" pitchFamily="34" charset="0"/>
                <a:cs typeface="Arial" panose="020B0604020202020204" pitchFamily="34" charset="0"/>
              </a:rPr>
              <a:t> Todo buque debe llevar un nombre, que no puede ser igual al de otro, de idénticas características. </a:t>
            </a:r>
          </a:p>
          <a:p>
            <a:pPr marL="457200" lvl="0" indent="-457200">
              <a:buAutoNum type="alphaLcParenR"/>
            </a:pPr>
            <a:endParaRPr lang="es-ES" sz="2400" dirty="0">
              <a:latin typeface="Arial" panose="020B0604020202020204" pitchFamily="34" charset="0"/>
              <a:cs typeface="Arial" panose="020B0604020202020204" pitchFamily="34" charset="0"/>
            </a:endParaRPr>
          </a:p>
          <a:p>
            <a:pPr marL="457200" lvl="0" indent="-457200">
              <a:buAutoNum type="alphaLcParenR"/>
            </a:pPr>
            <a:r>
              <a:rPr lang="es-ES" sz="2400" b="1" u="sng" dirty="0">
                <a:latin typeface="Arial" panose="020B0604020202020204" pitchFamily="34" charset="0"/>
                <a:cs typeface="Arial" panose="020B0604020202020204" pitchFamily="34" charset="0"/>
              </a:rPr>
              <a:t>Domicilio (puerto de inscripción o matrícula):</a:t>
            </a:r>
            <a:r>
              <a:rPr lang="es-ES" sz="2400" dirty="0">
                <a:latin typeface="Arial" panose="020B0604020202020204" pitchFamily="34" charset="0"/>
                <a:cs typeface="Arial" panose="020B0604020202020204" pitchFamily="34" charset="0"/>
              </a:rPr>
              <a:t> El domicilio lo determina la inscripción del buque en el Registro de Matrícula del puerto. </a:t>
            </a:r>
          </a:p>
          <a:p>
            <a:pPr marL="457200" lvl="0" indent="-457200">
              <a:buAutoNum type="alphaLcParenR"/>
            </a:pPr>
            <a:endParaRPr lang="es-ES" sz="2400" dirty="0">
              <a:latin typeface="Arial" panose="020B0604020202020204" pitchFamily="34" charset="0"/>
              <a:cs typeface="Arial" panose="020B0604020202020204" pitchFamily="34" charset="0"/>
            </a:endParaRPr>
          </a:p>
          <a:p>
            <a:pPr marL="457200" indent="-457200">
              <a:buFontTx/>
              <a:buAutoNum type="alphaLcParenR"/>
            </a:pPr>
            <a:r>
              <a:rPr lang="es-ES" sz="2400" b="1" u="sng" dirty="0">
                <a:latin typeface="Arial" panose="020B0604020202020204" pitchFamily="34" charset="0"/>
                <a:cs typeface="Arial" panose="020B0604020202020204" pitchFamily="34" charset="0"/>
              </a:rPr>
              <a:t>Nacionalidad (pabellón o bandera):</a:t>
            </a:r>
            <a:r>
              <a:rPr lang="es-ES" sz="2400" dirty="0">
                <a:latin typeface="Arial" panose="020B0604020202020204" pitchFamily="34" charset="0"/>
                <a:cs typeface="Arial" panose="020B0604020202020204" pitchFamily="34" charset="0"/>
              </a:rPr>
              <a:t> Estatuto que somete a las personas que se hallen a bordo, y los hechos y actos que se generan o realicen en él, al ordenamiento jurídico del Estado cuya bandera enarbola el buque. (Un buque no puede tener sino una sola nacionalidad.)</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6870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95299" y="149494"/>
            <a:ext cx="10207171" cy="737961"/>
          </a:xfrm>
        </p:spPr>
        <p:txBody>
          <a:bodyPr>
            <a:normAutofit fontScale="90000"/>
          </a:bodyPr>
          <a:lstStyle/>
          <a:p>
            <a:pPr algn="ctr"/>
            <a:r>
              <a:rPr lang="es-ES" sz="3600" dirty="0">
                <a:latin typeface="Arial Black" panose="020B0A04020102020204" pitchFamily="34" charset="0"/>
              </a:rPr>
              <a:t>Abanderamiento: </a:t>
            </a:r>
            <a:r>
              <a:rPr lang="es-ES" sz="2700" dirty="0">
                <a:latin typeface="Arial Black" panose="020B0A04020102020204" pitchFamily="34" charset="0"/>
              </a:rPr>
              <a:t>acto administrativo que otorga nacionalidad al buque a partir de su matriculación</a:t>
            </a:r>
          </a:p>
        </p:txBody>
      </p:sp>
      <p:sp>
        <p:nvSpPr>
          <p:cNvPr id="4" name="Rectángulo 3"/>
          <p:cNvSpPr/>
          <p:nvPr/>
        </p:nvSpPr>
        <p:spPr>
          <a:xfrm>
            <a:off x="216477" y="1064879"/>
            <a:ext cx="2847148" cy="355481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algn="just">
              <a:lnSpc>
                <a:spcPct val="150000"/>
              </a:lnSpc>
              <a:spcAft>
                <a:spcPts val="0"/>
              </a:spcAft>
            </a:pPr>
            <a:r>
              <a:rPr lang="es-ES" sz="2400" dirty="0">
                <a:latin typeface="Arial Black" panose="020B0A04020102020204" pitchFamily="34" charset="0"/>
                <a:ea typeface="Calibri" panose="020F0502020204030204" pitchFamily="34" charset="0"/>
                <a:cs typeface="Times New Roman" panose="02020603050405020304" pitchFamily="18" charset="0"/>
              </a:rPr>
              <a:t>Definitivo</a:t>
            </a:r>
          </a:p>
          <a:p>
            <a:pPr>
              <a:lnSpc>
                <a:spcPct val="150000"/>
              </a:lnSpc>
            </a:pPr>
            <a:r>
              <a:rPr lang="es-ES" dirty="0"/>
              <a:t>Todos los buques cubanos para ostentar el pabellón nacional tienen que estar inscritos por la Capitanía del Puerto correspondiente y en el Registro Nacional de Buques.</a:t>
            </a:r>
            <a:endParaRPr lang="es-ES" sz="2400" dirty="0">
              <a:effectLst/>
              <a:latin typeface="Arial Black" panose="020B0A0402010202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3199658" y="1064879"/>
            <a:ext cx="8775865" cy="189282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61938" lvl="0" indent="-261938" algn="just">
              <a:lnSpc>
                <a:spcPct val="150000"/>
              </a:lnSpc>
              <a:spcAft>
                <a:spcPts val="0"/>
              </a:spcAft>
            </a:pPr>
            <a:r>
              <a:rPr lang="es-ES" sz="2400" b="1" dirty="0">
                <a:latin typeface="Arial Black" panose="020B0A04020102020204" pitchFamily="34" charset="0"/>
                <a:ea typeface="Calibri" panose="020F0502020204030204" pitchFamily="34" charset="0"/>
                <a:cs typeface="Arial" panose="020B0604020202020204" pitchFamily="34" charset="0"/>
              </a:rPr>
              <a:t>Provisional </a:t>
            </a:r>
            <a:r>
              <a:rPr lang="es-ES" sz="2400" b="1" dirty="0">
                <a:solidFill>
                  <a:srgbClr val="FF0000"/>
                </a:solidFill>
                <a:latin typeface="Arial Black" panose="020B0A04020102020204" pitchFamily="34" charset="0"/>
                <a:ea typeface="Calibri" panose="020F0502020204030204" pitchFamily="34" charset="0"/>
                <a:cs typeface="Arial" panose="020B0604020202020204" pitchFamily="34" charset="0"/>
              </a:rPr>
              <a:t>(ver art. 12 L. 115)</a:t>
            </a:r>
          </a:p>
          <a:p>
            <a:pPr lvl="0">
              <a:lnSpc>
                <a:spcPct val="150000"/>
              </a:lnSpc>
              <a:spcAft>
                <a:spcPts val="0"/>
              </a:spcAft>
            </a:pPr>
            <a:r>
              <a:rPr lang="es-ES" dirty="0"/>
              <a:t>Permite ostentar el pabellón del Estado del fletador a un buque extranjero por determinado tiempo en virtud de un contrato de fletamento a casco desnudo con o sin opción de compras.</a:t>
            </a:r>
            <a:endParaRPr lang="es-ES" sz="2400" dirty="0">
              <a:effectLst/>
              <a:latin typeface="Arial Black" panose="020B0A04020102020204" pitchFamily="34" charset="0"/>
              <a:ea typeface="Calibri" panose="020F0502020204030204" pitchFamily="34" charset="0"/>
              <a:cs typeface="Times New Roman" panose="02020603050405020304" pitchFamily="18" charset="0"/>
            </a:endParaRPr>
          </a:p>
        </p:txBody>
      </p:sp>
      <p:sp>
        <p:nvSpPr>
          <p:cNvPr id="6" name="Rectángulo 5"/>
          <p:cNvSpPr/>
          <p:nvPr/>
        </p:nvSpPr>
        <p:spPr>
          <a:xfrm>
            <a:off x="7730096" y="3429000"/>
            <a:ext cx="4245427" cy="267765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261938" lvl="0" indent="-261938" algn="just"/>
            <a:r>
              <a:rPr lang="es-ES" sz="2400" b="1" dirty="0">
                <a:latin typeface="Arial Black" panose="020B0A04020102020204" pitchFamily="34" charset="0"/>
                <a:ea typeface="Calibri" panose="020F0502020204030204" pitchFamily="34" charset="0"/>
                <a:cs typeface="Arial" panose="020B0604020202020204" pitchFamily="34" charset="0"/>
              </a:rPr>
              <a:t>Conveniencia</a:t>
            </a:r>
          </a:p>
          <a:p>
            <a:r>
              <a:rPr lang="es-ES" dirty="0"/>
              <a:t>o libre matrícula (registros abiertos): utilizada por Estados que se acogen a las facilidades o beneficios otorgados por otros Estados desde el punto de vista económico, fiscal, laboral, registral, inspectivo, etc.; o por Estados que tienen dificultades para ostentar su bandera nacional por razones varias (políticas, económicas, ej. Cuba). </a:t>
            </a:r>
            <a:endParaRPr lang="en-US" dirty="0"/>
          </a:p>
        </p:txBody>
      </p:sp>
      <p:sp>
        <p:nvSpPr>
          <p:cNvPr id="7" name="Rectángulo 6"/>
          <p:cNvSpPr/>
          <p:nvPr/>
        </p:nvSpPr>
        <p:spPr>
          <a:xfrm>
            <a:off x="3186966" y="3429000"/>
            <a:ext cx="4419789" cy="295465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261938" lvl="0" indent="-261938" algn="just">
              <a:spcAft>
                <a:spcPts val="0"/>
              </a:spcAft>
            </a:pPr>
            <a:r>
              <a:rPr lang="es-ES" sz="2400" b="1" dirty="0">
                <a:latin typeface="Arial Black" panose="020B0A04020102020204" pitchFamily="34" charset="0"/>
                <a:ea typeface="Calibri" panose="020F0502020204030204" pitchFamily="34" charset="0"/>
                <a:cs typeface="Arial" panose="020B0604020202020204" pitchFamily="34" charset="0"/>
              </a:rPr>
              <a:t>Pasavante</a:t>
            </a:r>
          </a:p>
          <a:p>
            <a:pPr lvl="0">
              <a:spcAft>
                <a:spcPts val="0"/>
              </a:spcAft>
            </a:pPr>
            <a:r>
              <a:rPr lang="es-ES" dirty="0"/>
              <a:t>Es un tipo de abanderamiento provisional expedido por el Cónsul de Cuba en el extranjero cuando adquirimos buques nuevos o de uso, válido hasta que llegue a puerto cubano donde se le otorgará el abanderamiento definitivo, inscribiéndose en la capitanía del puerto correspondiente y en el Registro Nacional de Buques. </a:t>
            </a:r>
            <a:r>
              <a:rPr lang="es-ES" b="1" dirty="0">
                <a:solidFill>
                  <a:srgbClr val="FF0000"/>
                </a:solidFill>
              </a:rPr>
              <a:t>(art. 12.1 L. 115</a:t>
            </a:r>
            <a:r>
              <a:rPr lang="es-ES" dirty="0"/>
              <a:t>)</a:t>
            </a:r>
            <a:endParaRPr lang="es-ES" dirty="0">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1081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7D6F3D-53A0-4033-B96E-1989F6047663}"/>
              </a:ext>
            </a:extLst>
          </p:cNvPr>
          <p:cNvSpPr txBox="1"/>
          <p:nvPr/>
        </p:nvSpPr>
        <p:spPr>
          <a:xfrm>
            <a:off x="5902036" y="1560521"/>
            <a:ext cx="5662434" cy="303918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endParaRPr lang="en-US" dirty="0"/>
          </a:p>
        </p:txBody>
      </p:sp>
      <p:sp>
        <p:nvSpPr>
          <p:cNvPr id="4" name="TextBox 3">
            <a:extLst>
              <a:ext uri="{FF2B5EF4-FFF2-40B4-BE49-F238E27FC236}">
                <a16:creationId xmlns:a16="http://schemas.microsoft.com/office/drawing/2014/main" id="{2EC643E9-D58D-4A38-ADCD-EB9D8D4F2C3E}"/>
              </a:ext>
            </a:extLst>
          </p:cNvPr>
          <p:cNvSpPr txBox="1"/>
          <p:nvPr/>
        </p:nvSpPr>
        <p:spPr>
          <a:xfrm>
            <a:off x="235527" y="1560521"/>
            <a:ext cx="5195455" cy="52686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endParaRPr lang="en-US" dirty="0"/>
          </a:p>
        </p:txBody>
      </p:sp>
      <p:sp>
        <p:nvSpPr>
          <p:cNvPr id="16" name="Rectángulo 15"/>
          <p:cNvSpPr/>
          <p:nvPr/>
        </p:nvSpPr>
        <p:spPr>
          <a:xfrm>
            <a:off x="638627" y="168569"/>
            <a:ext cx="10925843" cy="523220"/>
          </a:xfrm>
          <a:prstGeom prst="rect">
            <a:avLst/>
          </a:prstGeom>
          <a:ln/>
        </p:spPr>
        <p:style>
          <a:lnRef idx="2">
            <a:schemeClr val="dk1">
              <a:shade val="50000"/>
            </a:schemeClr>
          </a:lnRef>
          <a:fillRef idx="1">
            <a:schemeClr val="dk1"/>
          </a:fillRef>
          <a:effectRef idx="0">
            <a:schemeClr val="dk1"/>
          </a:effectRef>
          <a:fontRef idx="minor">
            <a:schemeClr val="lt1"/>
          </a:fontRef>
        </p:style>
        <p:txBody>
          <a:bodyPr>
            <a:spAutoFit/>
          </a:bodyPr>
          <a:lstStyle/>
          <a:p>
            <a:pPr algn="ctr"/>
            <a:r>
              <a:rPr lang="es-ES_tradnl" sz="2800" b="1" dirty="0">
                <a:solidFill>
                  <a:schemeClr val="lt1"/>
                </a:solidFill>
                <a:latin typeface="Arial" charset="0"/>
              </a:rPr>
              <a:t>CUBA: SISTEMA DE DOBLE REGISTRO</a:t>
            </a:r>
            <a:endParaRPr lang="es-ES" sz="2800" b="1" dirty="0">
              <a:solidFill>
                <a:schemeClr val="lt1"/>
              </a:solidFill>
              <a:latin typeface="Arial" charset="0"/>
            </a:endParaRPr>
          </a:p>
        </p:txBody>
      </p:sp>
      <p:sp>
        <p:nvSpPr>
          <p:cNvPr id="2" name="CuadroTexto 1"/>
          <p:cNvSpPr txBox="1"/>
          <p:nvPr/>
        </p:nvSpPr>
        <p:spPr>
          <a:xfrm>
            <a:off x="342791" y="1788459"/>
            <a:ext cx="4229209" cy="1015663"/>
          </a:xfrm>
          <a:prstGeom prst="rect">
            <a:avLst/>
          </a:prstGeom>
          <a:noFill/>
        </p:spPr>
        <p:txBody>
          <a:bodyPr wrap="square" rtlCol="0">
            <a:spAutoFit/>
          </a:bodyPr>
          <a:lstStyle/>
          <a:p>
            <a:pPr algn="ctr"/>
            <a:r>
              <a:rPr lang="es-ES" sz="2000" dirty="0">
                <a:latin typeface="Arial Black" panose="020B0A04020102020204" pitchFamily="34" charset="0"/>
              </a:rPr>
              <a:t>Registro Nacional de Buques</a:t>
            </a:r>
          </a:p>
          <a:p>
            <a:pPr algn="ctr"/>
            <a:r>
              <a:rPr lang="es-ES" sz="2000" dirty="0">
                <a:latin typeface="Arial Black" panose="020B0A04020102020204" pitchFamily="34" charset="0"/>
              </a:rPr>
              <a:t>(Capitanías de Puertos, Minint)</a:t>
            </a:r>
          </a:p>
        </p:txBody>
      </p:sp>
      <p:sp>
        <p:nvSpPr>
          <p:cNvPr id="17" name="CuadroTexto 16"/>
          <p:cNvSpPr txBox="1"/>
          <p:nvPr/>
        </p:nvSpPr>
        <p:spPr>
          <a:xfrm>
            <a:off x="6101548" y="1788459"/>
            <a:ext cx="4021549" cy="707886"/>
          </a:xfrm>
          <a:prstGeom prst="rect">
            <a:avLst/>
          </a:prstGeom>
          <a:noFill/>
        </p:spPr>
        <p:txBody>
          <a:bodyPr wrap="none" rtlCol="0">
            <a:spAutoFit/>
          </a:bodyPr>
          <a:lstStyle/>
          <a:p>
            <a:pPr algn="ctr"/>
            <a:r>
              <a:rPr lang="es-ES" sz="2000" dirty="0">
                <a:latin typeface="Arial Black" panose="020B0A04020102020204" pitchFamily="34" charset="0"/>
              </a:rPr>
              <a:t>Registro Marítimo Nacional</a:t>
            </a:r>
          </a:p>
          <a:p>
            <a:pPr algn="ctr"/>
            <a:r>
              <a:rPr lang="es-ES" sz="2000" dirty="0">
                <a:latin typeface="Arial Black" panose="020B0A04020102020204" pitchFamily="34" charset="0"/>
              </a:rPr>
              <a:t>(Ministerio de Transporte)</a:t>
            </a:r>
          </a:p>
        </p:txBody>
      </p:sp>
      <p:sp>
        <p:nvSpPr>
          <p:cNvPr id="3" name="CuadroTexto 2"/>
          <p:cNvSpPr txBox="1"/>
          <p:nvPr/>
        </p:nvSpPr>
        <p:spPr>
          <a:xfrm>
            <a:off x="498765" y="2735722"/>
            <a:ext cx="4584224" cy="3877985"/>
          </a:xfrm>
          <a:prstGeom prst="rect">
            <a:avLst/>
          </a:prstGeom>
          <a:noFill/>
        </p:spPr>
        <p:txBody>
          <a:bodyPr wrap="square" rtlCol="0">
            <a:spAutoFit/>
          </a:bodyPr>
          <a:lstStyle/>
          <a:p>
            <a:r>
              <a:rPr lang="es-ES" sz="2000" dirty="0">
                <a:latin typeface="Arial Black" panose="020B0A04020102020204" pitchFamily="34" charset="0"/>
              </a:rPr>
              <a:t>Matrícula</a:t>
            </a:r>
          </a:p>
          <a:p>
            <a:endParaRPr lang="es-ES" sz="2000" dirty="0">
              <a:latin typeface="Arial Black" panose="020B0A04020102020204" pitchFamily="34" charset="0"/>
            </a:endParaRPr>
          </a:p>
          <a:p>
            <a:r>
              <a:rPr lang="es-ES" sz="2000" dirty="0">
                <a:latin typeface="Arial Black" panose="020B0A04020102020204" pitchFamily="34" charset="0"/>
              </a:rPr>
              <a:t>Pabellón Nacional</a:t>
            </a:r>
          </a:p>
          <a:p>
            <a:endParaRPr lang="es-ES" sz="2000" dirty="0">
              <a:latin typeface="Arial Black" panose="020B0A04020102020204" pitchFamily="34" charset="0"/>
            </a:endParaRPr>
          </a:p>
          <a:p>
            <a:r>
              <a:rPr lang="es-ES" sz="2000" dirty="0">
                <a:latin typeface="Arial Black" panose="020B0A04020102020204" pitchFamily="34" charset="0"/>
              </a:rPr>
              <a:t>Propiedad (para aquellos sin fines comerciales o con carácter temporal –hasta 30 días naturales)</a:t>
            </a:r>
          </a:p>
          <a:p>
            <a:pPr marL="342900" indent="-342900">
              <a:buFont typeface="Arial" charset="0"/>
              <a:buChar char="•"/>
            </a:pPr>
            <a:endParaRPr lang="es-ES" sz="2000" dirty="0">
              <a:latin typeface="Arial Black" panose="020B0A04020102020204" pitchFamily="34" charset="0"/>
            </a:endParaRPr>
          </a:p>
          <a:p>
            <a:r>
              <a:rPr lang="es-ES" sz="2200" dirty="0">
                <a:latin typeface="Arial" panose="020B0604020202020204" pitchFamily="34" charset="0"/>
                <a:cs typeface="Arial" panose="020B0604020202020204" pitchFamily="34" charset="0"/>
              </a:rPr>
              <a:t>Acto registral que </a:t>
            </a:r>
            <a:r>
              <a:rPr lang="es-ES" sz="2200" b="1" dirty="0">
                <a:latin typeface="Arial" panose="020B0604020202020204" pitchFamily="34" charset="0"/>
                <a:cs typeface="Arial" panose="020B0604020202020204" pitchFamily="34" charset="0"/>
              </a:rPr>
              <a:t>acredita el dominio del buque, requisito previo a la inscripción en el RMN</a:t>
            </a:r>
          </a:p>
        </p:txBody>
      </p:sp>
      <p:sp>
        <p:nvSpPr>
          <p:cNvPr id="19" name="CuadroTexto 18"/>
          <p:cNvSpPr txBox="1"/>
          <p:nvPr/>
        </p:nvSpPr>
        <p:spPr>
          <a:xfrm>
            <a:off x="6096000" y="2969547"/>
            <a:ext cx="5223163" cy="1200329"/>
          </a:xfrm>
          <a:prstGeom prst="rect">
            <a:avLst/>
          </a:prstGeom>
          <a:noFill/>
        </p:spPr>
        <p:txBody>
          <a:bodyPr wrap="square" rtlCol="0">
            <a:spAutoFit/>
          </a:bodyPr>
          <a:lstStyle/>
          <a:p>
            <a:r>
              <a:rPr lang="es-ES" sz="2400" dirty="0">
                <a:latin typeface="Arial" panose="020B0604020202020204" pitchFamily="34" charset="0"/>
                <a:cs typeface="Arial" panose="020B0604020202020204" pitchFamily="34" charset="0"/>
              </a:rPr>
              <a:t>Acto registral de carácter eminentemente comercial </a:t>
            </a:r>
          </a:p>
          <a:p>
            <a:r>
              <a:rPr lang="es-ES" sz="2400" dirty="0">
                <a:latin typeface="Arial" panose="020B0604020202020204" pitchFamily="34" charset="0"/>
                <a:cs typeface="Arial" panose="020B0604020202020204" pitchFamily="34" charset="0"/>
              </a:rPr>
              <a:t>(</a:t>
            </a:r>
            <a:r>
              <a:rPr lang="es-ES" sz="2400" b="1" dirty="0">
                <a:latin typeface="Arial" panose="020B0604020202020204" pitchFamily="34" charset="0"/>
                <a:cs typeface="Arial" panose="020B0604020202020204" pitchFamily="34" charset="0"/>
              </a:rPr>
              <a:t>acredita la propiedad del bien</a:t>
            </a:r>
            <a:r>
              <a:rPr lang="es-ES" sz="2400" dirty="0">
                <a:latin typeface="Arial" panose="020B0604020202020204" pitchFamily="34" charset="0"/>
                <a:cs typeface="Arial" panose="020B0604020202020204" pitchFamily="34" charset="0"/>
              </a:rPr>
              <a:t>)</a:t>
            </a:r>
          </a:p>
        </p:txBody>
      </p:sp>
      <p:sp>
        <p:nvSpPr>
          <p:cNvPr id="20" name="Rectángulo 19"/>
          <p:cNvSpPr/>
          <p:nvPr/>
        </p:nvSpPr>
        <p:spPr>
          <a:xfrm>
            <a:off x="798490" y="835405"/>
            <a:ext cx="10520673" cy="646331"/>
          </a:xfrm>
          <a:prstGeom prst="rect">
            <a:avLst/>
          </a:prstGeom>
        </p:spPr>
        <p:txBody>
          <a:bodyPr wrap="square">
            <a:spAutoFit/>
          </a:bodyPr>
          <a:lstStyle/>
          <a:p>
            <a:pPr algn="ctr">
              <a:lnSpc>
                <a:spcPct val="150000"/>
              </a:lnSpc>
              <a:spcAft>
                <a:spcPts val="0"/>
              </a:spcAft>
            </a:pPr>
            <a:r>
              <a:rPr lang="es-ES_tradnl" sz="2400" dirty="0">
                <a:latin typeface="Arial Black" panose="020B0A04020102020204" pitchFamily="34" charset="0"/>
                <a:ea typeface="Calibri" panose="020F0502020204030204" pitchFamily="34" charset="0"/>
                <a:cs typeface="Arial" panose="020B0604020202020204" pitchFamily="34" charset="0"/>
              </a:rPr>
              <a:t>Artículo 10.1 y 10.2 de la Ley 115 (en relación con el art. 9)</a:t>
            </a:r>
            <a:endParaRPr lang="es-ES" sz="2400" dirty="0">
              <a:latin typeface="Arial Black" panose="020B0A04020102020204" pitchFamily="34" charset="0"/>
              <a:ea typeface="Calibri" panose="020F0502020204030204" pitchFamily="34" charset="0"/>
              <a:cs typeface="Times New Roman" panose="02020603050405020304" pitchFamily="18" charset="0"/>
            </a:endParaRPr>
          </a:p>
        </p:txBody>
      </p:sp>
      <p:sp>
        <p:nvSpPr>
          <p:cNvPr id="7" name="6 Flecha curvada hacia arriba"/>
          <p:cNvSpPr/>
          <p:nvPr/>
        </p:nvSpPr>
        <p:spPr>
          <a:xfrm rot="20402232">
            <a:off x="5281772" y="5110298"/>
            <a:ext cx="3069838" cy="1004552"/>
          </a:xfrm>
          <a:prstGeom prst="curvedUpArrow">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dirty="0">
              <a:solidFill>
                <a:schemeClr val="tx1"/>
              </a:solidFill>
            </a:endParaRPr>
          </a:p>
        </p:txBody>
      </p:sp>
    </p:spTree>
    <p:extLst>
      <p:ext uri="{BB962C8B-B14F-4D97-AF65-F5344CB8AC3E}">
        <p14:creationId xmlns:p14="http://schemas.microsoft.com/office/powerpoint/2010/main" val="2527262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ángulo 1"/>
          <p:cNvSpPr/>
          <p:nvPr/>
        </p:nvSpPr>
        <p:spPr>
          <a:xfrm>
            <a:off x="2921930" y="242036"/>
            <a:ext cx="6304546" cy="523220"/>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a:spAutoFit/>
          </a:bodyPr>
          <a:lstStyle/>
          <a:p>
            <a:pPr algn="just"/>
            <a:r>
              <a:rPr lang="es-ES" sz="2800" dirty="0">
                <a:latin typeface="Arial Black" panose="020B0A04020102020204" pitchFamily="34" charset="0"/>
              </a:rPr>
              <a:t>¿Qué es el Derecho Marítimo?</a:t>
            </a:r>
          </a:p>
        </p:txBody>
      </p:sp>
      <p:sp>
        <p:nvSpPr>
          <p:cNvPr id="3" name="CuadroTexto 2"/>
          <p:cNvSpPr txBox="1"/>
          <p:nvPr/>
        </p:nvSpPr>
        <p:spPr>
          <a:xfrm>
            <a:off x="336174" y="1098620"/>
            <a:ext cx="11455491" cy="1938992"/>
          </a:xfrm>
          <a:prstGeom prst="rect">
            <a:avLst/>
          </a:prstGeom>
          <a:noFill/>
        </p:spPr>
        <p:txBody>
          <a:bodyPr wrap="square" rtlCol="0">
            <a:spAutoFit/>
          </a:bodyPr>
          <a:lstStyle/>
          <a:p>
            <a:pPr algn="just"/>
            <a:r>
              <a:rPr lang="es-ES" sz="2400" b="1" u="sng" dirty="0">
                <a:effectLst>
                  <a:outerShdw blurRad="38100" dist="38100" dir="2700000" algn="tl">
                    <a:srgbClr val="000000">
                      <a:alpha val="43137"/>
                    </a:srgbClr>
                  </a:outerShdw>
                </a:effectLst>
                <a:latin typeface="Arial Black" panose="020B0A04020102020204" pitchFamily="34" charset="0"/>
              </a:rPr>
              <a:t>Abreu Fernández, Alberto:</a:t>
            </a:r>
            <a:r>
              <a:rPr lang="es-ES" sz="2400" dirty="0">
                <a:latin typeface="Arial Black" panose="020B0A04020102020204" pitchFamily="34" charset="0"/>
              </a:rPr>
              <a:t> Conjunto de normas jurídicas que regulan las relaciones inherentes a la navegación, el transporte y el comercio marítimos, siendo al mismo tiempo un componente de las ciencias del Derecho que tiene por objeto el estudio de las normas que han de regir la actividad marítima. </a:t>
            </a:r>
            <a:endParaRPr lang="es-ES" sz="2000" dirty="0">
              <a:latin typeface="Arial Black" panose="020B0A04020102020204" pitchFamily="34" charset="0"/>
            </a:endParaRPr>
          </a:p>
        </p:txBody>
      </p:sp>
      <p:sp>
        <p:nvSpPr>
          <p:cNvPr id="5" name="CuadroTexto 3"/>
          <p:cNvSpPr txBox="1"/>
          <p:nvPr/>
        </p:nvSpPr>
        <p:spPr>
          <a:xfrm>
            <a:off x="350903" y="3378835"/>
            <a:ext cx="4015036" cy="1815882"/>
          </a:xfrm>
          <a:prstGeom prst="rect">
            <a:avLst/>
          </a:prstGeom>
          <a:noFill/>
        </p:spPr>
        <p:txBody>
          <a:bodyPr wrap="square" rtlCol="0">
            <a:spAutoFit/>
          </a:bodyPr>
          <a:lstStyle/>
          <a:p>
            <a:pPr algn="just"/>
            <a:r>
              <a:rPr lang="es-ES" sz="2800" dirty="0">
                <a:latin typeface="Arial Black" panose="020B0A04020102020204" pitchFamily="34" charset="0"/>
              </a:rPr>
              <a:t>Otros autores </a:t>
            </a:r>
          </a:p>
          <a:p>
            <a:pPr algn="just"/>
            <a:r>
              <a:rPr lang="es-ES" sz="2800" dirty="0">
                <a:latin typeface="Arial Black" panose="020B0A04020102020204" pitchFamily="34" charset="0"/>
              </a:rPr>
              <a:t>(René Rodière, </a:t>
            </a:r>
          </a:p>
          <a:p>
            <a:pPr algn="just"/>
            <a:r>
              <a:rPr lang="es-ES" sz="2800" dirty="0">
                <a:latin typeface="Arial Black" panose="020B0A04020102020204" pitchFamily="34" charset="0"/>
              </a:rPr>
              <a:t>Ripert, </a:t>
            </a:r>
          </a:p>
          <a:p>
            <a:pPr algn="just"/>
            <a:r>
              <a:rPr lang="es-ES" sz="2800" dirty="0">
                <a:latin typeface="Arial Black" panose="020B0A04020102020204" pitchFamily="34" charset="0"/>
              </a:rPr>
              <a:t>Ignacio Arroyo…)</a:t>
            </a:r>
            <a:endParaRPr lang="es-ES" sz="2800" dirty="0"/>
          </a:p>
        </p:txBody>
      </p:sp>
      <p:sp>
        <p:nvSpPr>
          <p:cNvPr id="7" name="CuadroTexto 2"/>
          <p:cNvSpPr txBox="1"/>
          <p:nvPr/>
        </p:nvSpPr>
        <p:spPr>
          <a:xfrm>
            <a:off x="350903" y="5709022"/>
            <a:ext cx="4586127" cy="954107"/>
          </a:xfrm>
          <a:prstGeom prst="rect">
            <a:avLst/>
          </a:prstGeom>
          <a:noFill/>
        </p:spPr>
        <p:txBody>
          <a:bodyPr wrap="none" rtlCol="0">
            <a:spAutoFit/>
          </a:bodyPr>
          <a:lstStyle/>
          <a:p>
            <a:r>
              <a:rPr lang="es-ES" sz="2800" dirty="0">
                <a:latin typeface="Arial Black" panose="020B0A04020102020204" pitchFamily="34" charset="0"/>
              </a:rPr>
              <a:t>Derecho Marítimo </a:t>
            </a:r>
          </a:p>
          <a:p>
            <a:r>
              <a:rPr lang="es-ES" sz="2800" dirty="0">
                <a:latin typeface="Arial Black" panose="020B0A04020102020204" pitchFamily="34" charset="0"/>
              </a:rPr>
              <a:t>como Derecho del Mar</a:t>
            </a:r>
          </a:p>
        </p:txBody>
      </p:sp>
      <p:cxnSp>
        <p:nvCxnSpPr>
          <p:cNvPr id="8" name="Conector recto de flecha 4"/>
          <p:cNvCxnSpPr/>
          <p:nvPr/>
        </p:nvCxnSpPr>
        <p:spPr>
          <a:xfrm>
            <a:off x="2024055" y="5194717"/>
            <a:ext cx="0" cy="5098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ítulo 1"/>
          <p:cNvSpPr>
            <a:spLocks noGrp="1"/>
          </p:cNvSpPr>
          <p:nvPr>
            <p:ph type="title"/>
          </p:nvPr>
        </p:nvSpPr>
        <p:spPr>
          <a:xfrm>
            <a:off x="7049224" y="3491185"/>
            <a:ext cx="3747247" cy="795591"/>
          </a:xfrm>
        </p:spPr>
        <p:txBody>
          <a:bodyPr>
            <a:normAutofit fontScale="90000"/>
          </a:bodyPr>
          <a:lstStyle/>
          <a:p>
            <a:pPr algn="ctr"/>
            <a:r>
              <a:rPr lang="es-ES" sz="3200" dirty="0">
                <a:latin typeface="Arial Black" panose="020B0A04020102020204" pitchFamily="34" charset="0"/>
              </a:rPr>
              <a:t>Doctrina italiana</a:t>
            </a:r>
          </a:p>
        </p:txBody>
      </p:sp>
      <p:sp>
        <p:nvSpPr>
          <p:cNvPr id="10" name="Título 1"/>
          <p:cNvSpPr txBox="1">
            <a:spLocks/>
          </p:cNvSpPr>
          <p:nvPr/>
        </p:nvSpPr>
        <p:spPr>
          <a:xfrm>
            <a:off x="6452314" y="5194717"/>
            <a:ext cx="5009881" cy="128864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200" dirty="0">
                <a:latin typeface="Arial Black" panose="020B0A04020102020204" pitchFamily="34" charset="0"/>
              </a:rPr>
              <a:t>Derecho de la navegación (por agua)</a:t>
            </a:r>
          </a:p>
        </p:txBody>
      </p:sp>
      <p:cxnSp>
        <p:nvCxnSpPr>
          <p:cNvPr id="11" name="Conector recto de flecha 2"/>
          <p:cNvCxnSpPr/>
          <p:nvPr/>
        </p:nvCxnSpPr>
        <p:spPr>
          <a:xfrm flipH="1">
            <a:off x="8923879" y="4286776"/>
            <a:ext cx="1" cy="8132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604476"/>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596593" y="170532"/>
            <a:ext cx="10947147" cy="867930"/>
          </a:xfrm>
          <a:prstGeom prst="rect">
            <a:avLst/>
          </a:prstGeom>
        </p:spPr>
        <p:style>
          <a:lnRef idx="1">
            <a:schemeClr val="accent1"/>
          </a:lnRef>
          <a:fillRef idx="2">
            <a:schemeClr val="accent1"/>
          </a:fillRef>
          <a:effectRef idx="1">
            <a:schemeClr val="accent1"/>
          </a:effectRef>
          <a:fontRef idx="minor">
            <a:schemeClr val="dk1"/>
          </a:fontRef>
        </p:style>
        <p:txBody>
          <a:bodyPr vert="horz" wrap="square" lIns="91440" tIns="45720" rIns="91440" bIns="45720" rtlCol="0" anchor="ctr">
            <a:spAutoFit/>
          </a:bodyPr>
          <a:lstStyle>
            <a:defPPr>
              <a:defRPr lang="es-ES"/>
            </a:defPPr>
            <a:lvl1pPr algn="ctr">
              <a:lnSpc>
                <a:spcPct val="90000"/>
              </a:lnSpc>
              <a:spcBef>
                <a:spcPct val="0"/>
              </a:spcBef>
              <a:defRPr sz="2800" b="1">
                <a:solidFill>
                  <a:schemeClr val="dk1"/>
                </a:solidFill>
                <a:latin typeface="Arial Black" panose="020B0A04020102020204" pitchFamily="34" charset="0"/>
                <a:cs typeface="Arial" panose="020B060402020202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_tradnl" dirty="0"/>
              <a:t>SUJETOS QUE INTERVIENEN EN EL COMERCIO MAR</a:t>
            </a:r>
            <a:r>
              <a:rPr lang="es-ES" dirty="0"/>
              <a:t>ÍTIMO</a:t>
            </a:r>
            <a:endParaRPr lang="es-ES_tradnl" dirty="0"/>
          </a:p>
        </p:txBody>
      </p:sp>
      <p:sp>
        <p:nvSpPr>
          <p:cNvPr id="9" name="CuadroTexto 8"/>
          <p:cNvSpPr txBox="1"/>
          <p:nvPr/>
        </p:nvSpPr>
        <p:spPr>
          <a:xfrm>
            <a:off x="501057" y="1396472"/>
            <a:ext cx="11076654" cy="4893647"/>
          </a:xfrm>
          <a:prstGeom prst="rect">
            <a:avLst/>
          </a:prstGeom>
          <a:noFill/>
        </p:spPr>
        <p:txBody>
          <a:bodyPr wrap="square" rtlCol="0">
            <a:spAutoFit/>
          </a:bodyPr>
          <a:lstStyle/>
          <a:p>
            <a:pPr marL="342900" lvl="0" indent="-342900">
              <a:buFont typeface="Arial" panose="020B0604020202020204" pitchFamily="34" charset="0"/>
              <a:buChar char="•"/>
            </a:pPr>
            <a:r>
              <a:rPr lang="es-ES" sz="2400" dirty="0">
                <a:latin typeface="Arial" panose="020B0604020202020204" pitchFamily="34" charset="0"/>
                <a:cs typeface="Arial" panose="020B0604020202020204" pitchFamily="34" charset="0"/>
              </a:rPr>
              <a:t>Las personas que intervienen en el comercio marítimo se desenvuelven en el ejercicio de una profesión que requiere calificación o especialización (por la propia complejidad de la actividad). </a:t>
            </a:r>
          </a:p>
          <a:p>
            <a:pPr marL="342900" lvl="0" indent="-342900">
              <a:buFont typeface="Arial" panose="020B0604020202020204" pitchFamily="34" charset="0"/>
              <a:buChar char="•"/>
            </a:pPr>
            <a:endParaRPr lang="es-E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400" dirty="0">
                <a:latin typeface="Arial" panose="020B0604020202020204" pitchFamily="34" charset="0"/>
                <a:cs typeface="Arial" panose="020B0604020202020204" pitchFamily="34" charset="0"/>
              </a:rPr>
              <a:t>La fuerza de trabajo directamente vinculada con el manejo del buque es calificada como el elemento personal, cuyo vínculo laboral se establece mediante el llamado Contrato de Embarque o de Enrolamiento (relación con el DT).</a:t>
            </a:r>
          </a:p>
          <a:p>
            <a:pPr marL="342900" lvl="0" indent="-342900">
              <a:buFont typeface="Arial" panose="020B0604020202020204" pitchFamily="34" charset="0"/>
              <a:buChar char="•"/>
            </a:pPr>
            <a:endParaRPr lang="es-E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400" b="1" dirty="0">
                <a:latin typeface="Arial" panose="020B0604020202020204" pitchFamily="34" charset="0"/>
                <a:cs typeface="Arial" panose="020B0604020202020204" pitchFamily="34" charset="0"/>
              </a:rPr>
              <a:t>Este elemento personal que interviene en el comercio marítimo consta de dos componentes fundamentales:</a:t>
            </a:r>
          </a:p>
          <a:p>
            <a:pPr lvl="0" indent="355600"/>
            <a:r>
              <a:rPr lang="es-ES" sz="2400" b="1" dirty="0">
                <a:latin typeface="Arial" panose="020B0604020202020204" pitchFamily="34" charset="0"/>
                <a:cs typeface="Arial" panose="020B0604020202020204" pitchFamily="34" charset="0"/>
              </a:rPr>
              <a:t>1) el personal terrestre</a:t>
            </a:r>
          </a:p>
          <a:p>
            <a:pPr lvl="0" indent="355600"/>
            <a:r>
              <a:rPr lang="es-ES" sz="2400" b="1" dirty="0">
                <a:latin typeface="Arial" panose="020B0604020202020204" pitchFamily="34" charset="0"/>
                <a:cs typeface="Arial" panose="020B0604020202020204" pitchFamily="34" charset="0"/>
              </a:rPr>
              <a:t>2) el personal de a bordo.    </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25278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80836" y="466461"/>
            <a:ext cx="10762612" cy="523220"/>
          </a:xfrm>
          <a:prstGeom prst="rect">
            <a:avLst/>
          </a:prstGeom>
          <a:noFill/>
        </p:spPr>
        <p:txBody>
          <a:bodyPr wrap="square" rtlCol="0">
            <a:spAutoFit/>
          </a:bodyPr>
          <a:lstStyle/>
          <a:p>
            <a:pPr algn="ctr"/>
            <a:r>
              <a:rPr lang="es-ES" sz="2800" dirty="0">
                <a:latin typeface="Arial Black" panose="020B0A04020102020204" pitchFamily="34" charset="0"/>
              </a:rPr>
              <a:t>El elemento personal en el Derecho Marítimo</a:t>
            </a:r>
          </a:p>
        </p:txBody>
      </p:sp>
      <p:sp>
        <p:nvSpPr>
          <p:cNvPr id="7" name="CuadroTexto 6"/>
          <p:cNvSpPr txBox="1"/>
          <p:nvPr/>
        </p:nvSpPr>
        <p:spPr>
          <a:xfrm>
            <a:off x="1282890" y="2015154"/>
            <a:ext cx="3875963" cy="3108543"/>
          </a:xfrm>
          <a:prstGeom prst="rect">
            <a:avLst/>
          </a:prstGeom>
          <a:noFill/>
        </p:spPr>
        <p:txBody>
          <a:bodyPr wrap="square" rtlCol="0">
            <a:spAutoFit/>
          </a:bodyPr>
          <a:lstStyle/>
          <a:p>
            <a:pPr algn="ctr"/>
            <a:r>
              <a:rPr lang="es-ES" sz="2800" dirty="0">
                <a:latin typeface="Arial Black" panose="020B0A04020102020204" pitchFamily="34" charset="0"/>
              </a:rPr>
              <a:t>Personal terrestre</a:t>
            </a:r>
          </a:p>
          <a:p>
            <a:pPr algn="ctr"/>
            <a:endParaRPr lang="es-ES" sz="2800" dirty="0">
              <a:latin typeface="Arial Black" panose="020B0A04020102020204" pitchFamily="34" charset="0"/>
            </a:endParaRPr>
          </a:p>
          <a:p>
            <a:pPr algn="ctr"/>
            <a:r>
              <a:rPr lang="es-ES" sz="2800" dirty="0">
                <a:latin typeface="Arial" pitchFamily="34" charset="0"/>
                <a:cs typeface="Arial" pitchFamily="34" charset="0"/>
              </a:rPr>
              <a:t>Propietario</a:t>
            </a:r>
          </a:p>
          <a:p>
            <a:pPr algn="ctr"/>
            <a:r>
              <a:rPr lang="es-ES" sz="2800" dirty="0">
                <a:latin typeface="Arial" pitchFamily="34" charset="0"/>
                <a:cs typeface="Arial" pitchFamily="34" charset="0"/>
              </a:rPr>
              <a:t>Naviero</a:t>
            </a:r>
          </a:p>
          <a:p>
            <a:pPr algn="ctr"/>
            <a:r>
              <a:rPr lang="es-ES" sz="2800" dirty="0">
                <a:latin typeface="Arial" pitchFamily="34" charset="0"/>
                <a:cs typeface="Arial" pitchFamily="34" charset="0"/>
              </a:rPr>
              <a:t>Armador</a:t>
            </a:r>
          </a:p>
          <a:p>
            <a:pPr algn="ctr"/>
            <a:r>
              <a:rPr lang="es-ES" sz="2800" dirty="0">
                <a:latin typeface="Arial" pitchFamily="34" charset="0"/>
                <a:cs typeface="Arial" pitchFamily="34" charset="0"/>
              </a:rPr>
              <a:t>Fletador</a:t>
            </a:r>
          </a:p>
          <a:p>
            <a:pPr algn="ctr"/>
            <a:r>
              <a:rPr lang="es-ES" sz="2800" dirty="0">
                <a:latin typeface="Arial" pitchFamily="34" charset="0"/>
                <a:cs typeface="Arial" pitchFamily="34" charset="0"/>
              </a:rPr>
              <a:t>Agentes marítimos</a:t>
            </a:r>
          </a:p>
        </p:txBody>
      </p:sp>
      <p:cxnSp>
        <p:nvCxnSpPr>
          <p:cNvPr id="19" name="Conector recto de flecha 15"/>
          <p:cNvCxnSpPr/>
          <p:nvPr/>
        </p:nvCxnSpPr>
        <p:spPr>
          <a:xfrm flipH="1">
            <a:off x="4237128" y="1258085"/>
            <a:ext cx="826191" cy="451297"/>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28" name="Conector recto de flecha 13"/>
          <p:cNvCxnSpPr/>
          <p:nvPr/>
        </p:nvCxnSpPr>
        <p:spPr>
          <a:xfrm>
            <a:off x="7328848" y="1258085"/>
            <a:ext cx="1917311" cy="960554"/>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29" name="CuadroTexto 24"/>
          <p:cNvSpPr txBox="1"/>
          <p:nvPr/>
        </p:nvSpPr>
        <p:spPr>
          <a:xfrm>
            <a:off x="7048870" y="2846379"/>
            <a:ext cx="4394578" cy="2246769"/>
          </a:xfrm>
          <a:prstGeom prst="rect">
            <a:avLst/>
          </a:prstGeom>
          <a:noFill/>
        </p:spPr>
        <p:txBody>
          <a:bodyPr wrap="square" rtlCol="0">
            <a:spAutoFit/>
          </a:bodyPr>
          <a:lstStyle>
            <a:defPPr>
              <a:defRPr lang="es-ES"/>
            </a:defPPr>
            <a:lvl1pPr algn="ctr">
              <a:defRPr sz="2800">
                <a:latin typeface="Arial Black" panose="020B0A04020102020204" pitchFamily="34" charset="0"/>
              </a:defRPr>
            </a:lvl1pPr>
          </a:lstStyle>
          <a:p>
            <a:r>
              <a:rPr lang="es-ES" dirty="0"/>
              <a:t>Personal de a bordo</a:t>
            </a:r>
          </a:p>
          <a:p>
            <a:endParaRPr lang="es-ES" dirty="0"/>
          </a:p>
          <a:p>
            <a:r>
              <a:rPr lang="es-ES" dirty="0">
                <a:latin typeface="Arial" pitchFamily="34" charset="0"/>
                <a:cs typeface="Arial" pitchFamily="34" charset="0"/>
              </a:rPr>
              <a:t>Capitán</a:t>
            </a:r>
          </a:p>
          <a:p>
            <a:r>
              <a:rPr lang="es-ES" dirty="0">
                <a:latin typeface="Arial" pitchFamily="34" charset="0"/>
                <a:cs typeface="Arial" pitchFamily="34" charset="0"/>
              </a:rPr>
              <a:t>Tripulantes</a:t>
            </a:r>
          </a:p>
          <a:p>
            <a:r>
              <a:rPr lang="es-ES" dirty="0">
                <a:latin typeface="Arial" pitchFamily="34" charset="0"/>
                <a:cs typeface="Arial" pitchFamily="34" charset="0"/>
              </a:rPr>
              <a:t>Personal de apoyo</a:t>
            </a:r>
          </a:p>
        </p:txBody>
      </p:sp>
    </p:spTree>
    <p:extLst>
      <p:ext uri="{BB962C8B-B14F-4D97-AF65-F5344CB8AC3E}">
        <p14:creationId xmlns:p14="http://schemas.microsoft.com/office/powerpoint/2010/main" val="3365017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80836" y="466461"/>
            <a:ext cx="10762612" cy="523220"/>
          </a:xfrm>
          <a:prstGeom prst="rect">
            <a:avLst/>
          </a:prstGeom>
          <a:noFill/>
        </p:spPr>
        <p:txBody>
          <a:bodyPr wrap="square" rtlCol="0">
            <a:spAutoFit/>
          </a:bodyPr>
          <a:lstStyle/>
          <a:p>
            <a:r>
              <a:rPr lang="es-ES" sz="2800" dirty="0">
                <a:latin typeface="Arial Black" panose="020B0A04020102020204" pitchFamily="34" charset="0"/>
              </a:rPr>
              <a:t>Principales sujetos que intervienen en la navegación</a:t>
            </a:r>
          </a:p>
        </p:txBody>
      </p:sp>
      <p:sp>
        <p:nvSpPr>
          <p:cNvPr id="7" name="CuadroTexto 6"/>
          <p:cNvSpPr txBox="1"/>
          <p:nvPr/>
        </p:nvSpPr>
        <p:spPr>
          <a:xfrm>
            <a:off x="327836" y="1530780"/>
            <a:ext cx="2441366" cy="523220"/>
          </a:xfrm>
          <a:prstGeom prst="rect">
            <a:avLst/>
          </a:prstGeom>
          <a:noFill/>
        </p:spPr>
        <p:txBody>
          <a:bodyPr wrap="square" rtlCol="0">
            <a:spAutoFit/>
          </a:bodyPr>
          <a:lstStyle/>
          <a:p>
            <a:pPr algn="ctr"/>
            <a:r>
              <a:rPr lang="es-ES" sz="2800" dirty="0">
                <a:latin typeface="Arial Black" panose="020B0A04020102020204" pitchFamily="34" charset="0"/>
              </a:rPr>
              <a:t>Propietario</a:t>
            </a:r>
          </a:p>
        </p:txBody>
      </p:sp>
      <p:sp>
        <p:nvSpPr>
          <p:cNvPr id="17" name="CuadroTexto 16"/>
          <p:cNvSpPr txBox="1"/>
          <p:nvPr/>
        </p:nvSpPr>
        <p:spPr>
          <a:xfrm>
            <a:off x="4688886" y="1584061"/>
            <a:ext cx="2268830" cy="523220"/>
          </a:xfrm>
          <a:prstGeom prst="rect">
            <a:avLst/>
          </a:prstGeom>
          <a:noFill/>
        </p:spPr>
        <p:txBody>
          <a:bodyPr wrap="square" rtlCol="0">
            <a:spAutoFit/>
          </a:bodyPr>
          <a:lstStyle/>
          <a:p>
            <a:pPr algn="ctr"/>
            <a:r>
              <a:rPr lang="es-ES" sz="2800" dirty="0">
                <a:latin typeface="Arial Black" panose="020B0A04020102020204" pitchFamily="34" charset="0"/>
              </a:rPr>
              <a:t>Naviero</a:t>
            </a:r>
          </a:p>
        </p:txBody>
      </p:sp>
      <p:sp>
        <p:nvSpPr>
          <p:cNvPr id="21" name="CuadroTexto 20"/>
          <p:cNvSpPr txBox="1"/>
          <p:nvPr/>
        </p:nvSpPr>
        <p:spPr>
          <a:xfrm>
            <a:off x="8958468" y="1584061"/>
            <a:ext cx="2268830" cy="523220"/>
          </a:xfrm>
          <a:prstGeom prst="rect">
            <a:avLst/>
          </a:prstGeom>
          <a:noFill/>
        </p:spPr>
        <p:txBody>
          <a:bodyPr wrap="square" rtlCol="0">
            <a:spAutoFit/>
          </a:bodyPr>
          <a:lstStyle/>
          <a:p>
            <a:pPr algn="ctr"/>
            <a:r>
              <a:rPr lang="es-ES" sz="2800" dirty="0">
                <a:latin typeface="Arial Black" panose="020B0A04020102020204" pitchFamily="34" charset="0"/>
              </a:rPr>
              <a:t>Armador</a:t>
            </a:r>
          </a:p>
        </p:txBody>
      </p:sp>
      <p:cxnSp>
        <p:nvCxnSpPr>
          <p:cNvPr id="14" name="Conector recto de flecha 13"/>
          <p:cNvCxnSpPr/>
          <p:nvPr/>
        </p:nvCxnSpPr>
        <p:spPr>
          <a:xfrm>
            <a:off x="5714119" y="1029879"/>
            <a:ext cx="0" cy="59438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16" name="Conector recto de flecha 15"/>
          <p:cNvCxnSpPr/>
          <p:nvPr/>
        </p:nvCxnSpPr>
        <p:spPr>
          <a:xfrm>
            <a:off x="1548519" y="989681"/>
            <a:ext cx="0" cy="59438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18" name="Conector recto de flecha 17"/>
          <p:cNvCxnSpPr/>
          <p:nvPr/>
        </p:nvCxnSpPr>
        <p:spPr>
          <a:xfrm>
            <a:off x="10061149" y="989681"/>
            <a:ext cx="0" cy="59438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22" name="Conector recto de flecha 21"/>
          <p:cNvCxnSpPr>
            <a:endCxn id="23" idx="1"/>
          </p:cNvCxnSpPr>
          <p:nvPr/>
        </p:nvCxnSpPr>
        <p:spPr>
          <a:xfrm>
            <a:off x="1269242" y="5680537"/>
            <a:ext cx="555678" cy="683953"/>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23" name="CuadroTexto 22"/>
          <p:cNvSpPr txBox="1"/>
          <p:nvPr/>
        </p:nvSpPr>
        <p:spPr>
          <a:xfrm>
            <a:off x="1824920" y="5887436"/>
            <a:ext cx="5879808" cy="954107"/>
          </a:xfrm>
          <a:prstGeom prst="rect">
            <a:avLst/>
          </a:prstGeom>
          <a:noFill/>
        </p:spPr>
        <p:txBody>
          <a:bodyPr wrap="square" rtlCol="0">
            <a:spAutoFit/>
          </a:bodyPr>
          <a:lstStyle/>
          <a:p>
            <a:pPr algn="ctr"/>
            <a:r>
              <a:rPr lang="es-ES" sz="2800" b="1" dirty="0">
                <a:solidFill>
                  <a:srgbClr val="FF0000"/>
                </a:solidFill>
                <a:latin typeface="Arial" pitchFamily="34" charset="0"/>
                <a:cs typeface="Arial" pitchFamily="34" charset="0"/>
              </a:rPr>
              <a:t>Supuesto especial: Copropiedad naval (condominio de buques)</a:t>
            </a:r>
          </a:p>
        </p:txBody>
      </p:sp>
      <p:cxnSp>
        <p:nvCxnSpPr>
          <p:cNvPr id="26" name="Conector recto de flecha 25"/>
          <p:cNvCxnSpPr/>
          <p:nvPr/>
        </p:nvCxnSpPr>
        <p:spPr>
          <a:xfrm>
            <a:off x="7704728" y="6351456"/>
            <a:ext cx="804082" cy="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27" name="CuadroTexto 26"/>
          <p:cNvSpPr txBox="1"/>
          <p:nvPr/>
        </p:nvSpPr>
        <p:spPr>
          <a:xfrm>
            <a:off x="8958468" y="6089846"/>
            <a:ext cx="2746627" cy="523220"/>
          </a:xfrm>
          <a:prstGeom prst="rect">
            <a:avLst/>
          </a:prstGeom>
          <a:noFill/>
        </p:spPr>
        <p:txBody>
          <a:bodyPr wrap="square" rtlCol="0">
            <a:spAutoFit/>
          </a:bodyPr>
          <a:lstStyle/>
          <a:p>
            <a:pPr algn="ctr"/>
            <a:r>
              <a:rPr lang="es-ES" sz="2800" dirty="0">
                <a:latin typeface="Arial Black" panose="020B0A04020102020204" pitchFamily="34" charset="0"/>
              </a:rPr>
              <a:t>Gestor naval</a:t>
            </a:r>
          </a:p>
        </p:txBody>
      </p:sp>
      <p:sp>
        <p:nvSpPr>
          <p:cNvPr id="19" name="18 Rectángulo redondeado"/>
          <p:cNvSpPr/>
          <p:nvPr/>
        </p:nvSpPr>
        <p:spPr>
          <a:xfrm>
            <a:off x="164644" y="2053999"/>
            <a:ext cx="3329183" cy="3626538"/>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nSpc>
                <a:spcPct val="150000"/>
              </a:lnSpc>
              <a:defRPr/>
            </a:pPr>
            <a:r>
              <a:rPr lang="es-ES_tradnl" sz="2000" dirty="0">
                <a:solidFill>
                  <a:schemeClr val="tx1"/>
                </a:solidFill>
                <a:latin typeface="Arial" pitchFamily="34" charset="0"/>
                <a:cs typeface="Arial" pitchFamily="34" charset="0"/>
              </a:rPr>
              <a:t>Persona natural o jurídica que </a:t>
            </a:r>
            <a:r>
              <a:rPr lang="es-ES_tradnl" sz="2000" b="1" dirty="0">
                <a:solidFill>
                  <a:schemeClr val="tx1"/>
                </a:solidFill>
                <a:latin typeface="Arial" pitchFamily="34" charset="0"/>
                <a:cs typeface="Arial" pitchFamily="34" charset="0"/>
              </a:rPr>
              <a:t>posee la titularidad del buque</a:t>
            </a:r>
            <a:r>
              <a:rPr lang="es-ES_tradnl" sz="2000" dirty="0">
                <a:solidFill>
                  <a:schemeClr val="tx1"/>
                </a:solidFill>
                <a:latin typeface="Arial" pitchFamily="34" charset="0"/>
                <a:cs typeface="Arial" pitchFamily="34" charset="0"/>
              </a:rPr>
              <a:t> (uso, disfrute, dominio y libre disposición), pudiendo explotarlo de forma directa o mediante terceros. </a:t>
            </a:r>
            <a:endParaRPr lang="es-ES" sz="2000" dirty="0">
              <a:solidFill>
                <a:schemeClr val="tx1"/>
              </a:solidFill>
              <a:latin typeface="Arial" pitchFamily="34" charset="0"/>
              <a:cs typeface="Arial" pitchFamily="34" charset="0"/>
            </a:endParaRPr>
          </a:p>
        </p:txBody>
      </p:sp>
      <p:sp>
        <p:nvSpPr>
          <p:cNvPr id="28" name="27 Rectángulo redondeado"/>
          <p:cNvSpPr/>
          <p:nvPr/>
        </p:nvSpPr>
        <p:spPr>
          <a:xfrm>
            <a:off x="4192076" y="2054000"/>
            <a:ext cx="3914693" cy="3626537"/>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r>
              <a:rPr lang="es-ES_tradnl" sz="2000" b="1" dirty="0">
                <a:solidFill>
                  <a:schemeClr val="tx1"/>
                </a:solidFill>
                <a:latin typeface="Arial" pitchFamily="34" charset="0"/>
                <a:cs typeface="Arial" pitchFamily="34" charset="0"/>
              </a:rPr>
              <a:t>Empresario o comerciante (persona física o jurídica)</a:t>
            </a:r>
            <a:r>
              <a:rPr lang="es-ES_tradnl" sz="2000" dirty="0">
                <a:solidFill>
                  <a:schemeClr val="tx1"/>
                </a:solidFill>
                <a:latin typeface="Arial" pitchFamily="34" charset="0"/>
                <a:cs typeface="Arial" pitchFamily="34" charset="0"/>
              </a:rPr>
              <a:t> que tiene </a:t>
            </a:r>
            <a:r>
              <a:rPr lang="es-ES_tradnl" sz="2000" b="1" dirty="0">
                <a:solidFill>
                  <a:schemeClr val="tx1"/>
                </a:solidFill>
                <a:latin typeface="Arial" pitchFamily="34" charset="0"/>
                <a:cs typeface="Arial" pitchFamily="34" charset="0"/>
              </a:rPr>
              <a:t>a su cargo y bajo su control el tráfico y la explotación mercantil del buque </a:t>
            </a:r>
            <a:r>
              <a:rPr lang="es-ES_tradnl" sz="2000" dirty="0">
                <a:solidFill>
                  <a:schemeClr val="tx1"/>
                </a:solidFill>
                <a:latin typeface="Arial" pitchFamily="34" charset="0"/>
                <a:cs typeface="Arial" pitchFamily="34" charset="0"/>
              </a:rPr>
              <a:t>(propio o ajeno), ejerciéndola a nombre propio, por sí o por medio de representante. </a:t>
            </a:r>
            <a:endParaRPr lang="es-ES" sz="2000" dirty="0">
              <a:solidFill>
                <a:schemeClr val="tx1"/>
              </a:solidFill>
              <a:latin typeface="Arial" pitchFamily="34" charset="0"/>
              <a:cs typeface="Arial" pitchFamily="34" charset="0"/>
            </a:endParaRPr>
          </a:p>
        </p:txBody>
      </p:sp>
      <p:sp>
        <p:nvSpPr>
          <p:cNvPr id="29" name="28 Rectángulo redondeado"/>
          <p:cNvSpPr/>
          <p:nvPr/>
        </p:nvSpPr>
        <p:spPr>
          <a:xfrm>
            <a:off x="8338782" y="2053999"/>
            <a:ext cx="3508202" cy="3626538"/>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nSpc>
                <a:spcPct val="150000"/>
              </a:lnSpc>
            </a:pPr>
            <a:r>
              <a:rPr lang="es-ES_tradnl" sz="2000" dirty="0">
                <a:solidFill>
                  <a:schemeClr val="tx1"/>
                </a:solidFill>
                <a:latin typeface="Arial" pitchFamily="34" charset="0"/>
                <a:cs typeface="Arial" pitchFamily="34" charset="0"/>
              </a:rPr>
              <a:t>Es la persona que (siendo o no su propietario) </a:t>
            </a:r>
            <a:r>
              <a:rPr lang="es-ES_tradnl" sz="2000" b="1" dirty="0">
                <a:solidFill>
                  <a:schemeClr val="tx1"/>
                </a:solidFill>
                <a:latin typeface="Arial" pitchFamily="34" charset="0"/>
                <a:cs typeface="Arial" pitchFamily="34" charset="0"/>
              </a:rPr>
              <a:t>pertrecha y dota el buque</a:t>
            </a:r>
            <a:r>
              <a:rPr lang="es-ES_tradnl" sz="2000" dirty="0">
                <a:solidFill>
                  <a:schemeClr val="tx1"/>
                </a:solidFill>
                <a:latin typeface="Arial" pitchFamily="34" charset="0"/>
                <a:cs typeface="Arial" pitchFamily="34" charset="0"/>
              </a:rPr>
              <a:t> poniéndolo en condiciones técnicas y jurídicas </a:t>
            </a:r>
            <a:r>
              <a:rPr lang="es-ES_tradnl" sz="2000" b="1" dirty="0">
                <a:solidFill>
                  <a:schemeClr val="tx1"/>
                </a:solidFill>
                <a:latin typeface="Arial" pitchFamily="34" charset="0"/>
                <a:cs typeface="Arial" pitchFamily="34" charset="0"/>
              </a:rPr>
              <a:t>para hacerlo a la mar</a:t>
            </a:r>
            <a:r>
              <a:rPr lang="es-ES_tradnl" sz="2000" dirty="0">
                <a:solidFill>
                  <a:schemeClr val="tx1"/>
                </a:solidFill>
                <a:latin typeface="Arial" pitchFamily="34" charset="0"/>
                <a:cs typeface="Arial" pitchFamily="34" charset="0"/>
              </a:rPr>
              <a:t>. </a:t>
            </a:r>
            <a:endParaRPr lang="es-ES" sz="20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828625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3 Rectángulo"/>
          <p:cNvSpPr>
            <a:spLocks noChangeArrowheads="1"/>
          </p:cNvSpPr>
          <p:nvPr/>
        </p:nvSpPr>
        <p:spPr bwMode="auto">
          <a:xfrm>
            <a:off x="2145669" y="360364"/>
            <a:ext cx="798109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s-ES_tradnl" sz="2800" b="1" u="sng" dirty="0">
                <a:latin typeface="Arial" charset="0"/>
              </a:rPr>
              <a:t>LOS AGENTES EN EL COMERCIO MARÍTIMO</a:t>
            </a:r>
            <a:endParaRPr lang="es-ES" sz="2800" dirty="0">
              <a:latin typeface="Arial" charset="0"/>
            </a:endParaRPr>
          </a:p>
        </p:txBody>
      </p:sp>
      <p:sp>
        <p:nvSpPr>
          <p:cNvPr id="5" name="4 Flecha izquierda, derecha y arriba"/>
          <p:cNvSpPr/>
          <p:nvPr/>
        </p:nvSpPr>
        <p:spPr>
          <a:xfrm>
            <a:off x="3983567" y="1168400"/>
            <a:ext cx="3551767" cy="1296988"/>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6" name="5 Rectángulo"/>
          <p:cNvSpPr/>
          <p:nvPr/>
        </p:nvSpPr>
        <p:spPr>
          <a:xfrm>
            <a:off x="334434" y="1557338"/>
            <a:ext cx="3266017" cy="122396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400" dirty="0">
                <a:solidFill>
                  <a:schemeClr val="tx1"/>
                </a:solidFill>
                <a:latin typeface="Arial" pitchFamily="34" charset="0"/>
                <a:cs typeface="Arial" pitchFamily="34" charset="0"/>
              </a:rPr>
              <a:t>AUXILIARES</a:t>
            </a:r>
          </a:p>
        </p:txBody>
      </p:sp>
      <p:sp>
        <p:nvSpPr>
          <p:cNvPr id="7" name="6 Rectángulo"/>
          <p:cNvSpPr/>
          <p:nvPr/>
        </p:nvSpPr>
        <p:spPr>
          <a:xfrm>
            <a:off x="7823201" y="1543051"/>
            <a:ext cx="4034367" cy="122396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400" dirty="0">
                <a:solidFill>
                  <a:schemeClr val="tx1"/>
                </a:solidFill>
                <a:latin typeface="Arial" pitchFamily="34" charset="0"/>
                <a:cs typeface="Arial" pitchFamily="34" charset="0"/>
              </a:rPr>
              <a:t>COLABORADORES</a:t>
            </a:r>
          </a:p>
        </p:txBody>
      </p:sp>
      <p:sp>
        <p:nvSpPr>
          <p:cNvPr id="15366" name="7 CuadroTexto"/>
          <p:cNvSpPr txBox="1">
            <a:spLocks noChangeArrowheads="1"/>
          </p:cNvSpPr>
          <p:nvPr/>
        </p:nvSpPr>
        <p:spPr bwMode="auto">
          <a:xfrm>
            <a:off x="143933" y="3213100"/>
            <a:ext cx="4895851"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Lucida Sans Unicode" pitchFamily="34" charset="0"/>
                <a:cs typeface="Arial" charset="0"/>
              </a:defRPr>
            </a:lvl1pPr>
            <a:lvl2pPr marL="742950" indent="-285750" eaLnBrk="0" hangingPunct="0">
              <a:defRPr>
                <a:solidFill>
                  <a:schemeClr val="tx1"/>
                </a:solidFill>
                <a:latin typeface="Lucida Sans Unicode" pitchFamily="34" charset="0"/>
                <a:cs typeface="Arial" charset="0"/>
              </a:defRPr>
            </a:lvl2pPr>
            <a:lvl3pPr marL="1143000" indent="-228600" eaLnBrk="0" hangingPunct="0">
              <a:defRPr>
                <a:solidFill>
                  <a:schemeClr val="tx1"/>
                </a:solidFill>
                <a:latin typeface="Lucida Sans Unicode" pitchFamily="34" charset="0"/>
                <a:cs typeface="Arial" charset="0"/>
              </a:defRPr>
            </a:lvl3pPr>
            <a:lvl4pPr marL="1600200" indent="-228600" eaLnBrk="0" hangingPunct="0">
              <a:defRPr>
                <a:solidFill>
                  <a:schemeClr val="tx1"/>
                </a:solidFill>
                <a:latin typeface="Lucida Sans Unicode" pitchFamily="34" charset="0"/>
                <a:cs typeface="Arial" charset="0"/>
              </a:defRPr>
            </a:lvl4pPr>
            <a:lvl5pPr marL="2057400" indent="-228600" eaLnBrk="0" hangingPunct="0">
              <a:defRPr>
                <a:solidFill>
                  <a:schemeClr val="tx1"/>
                </a:solidFill>
                <a:latin typeface="Lucida Sans Unicode" pitchFamily="34" charset="0"/>
                <a:cs typeface="Arial" charset="0"/>
              </a:defRPr>
            </a:lvl5pPr>
            <a:lvl6pPr marL="2514600" indent="-228600" eaLnBrk="0" fontAlgn="base" hangingPunct="0">
              <a:spcBef>
                <a:spcPct val="0"/>
              </a:spcBef>
              <a:spcAft>
                <a:spcPct val="0"/>
              </a:spcAft>
              <a:defRPr>
                <a:solidFill>
                  <a:schemeClr val="tx1"/>
                </a:solidFill>
                <a:latin typeface="Lucida Sans Unicode" pitchFamily="34" charset="0"/>
                <a:cs typeface="Arial" charset="0"/>
              </a:defRPr>
            </a:lvl6pPr>
            <a:lvl7pPr marL="2971800" indent="-228600" eaLnBrk="0" fontAlgn="base" hangingPunct="0">
              <a:spcBef>
                <a:spcPct val="0"/>
              </a:spcBef>
              <a:spcAft>
                <a:spcPct val="0"/>
              </a:spcAft>
              <a:defRPr>
                <a:solidFill>
                  <a:schemeClr val="tx1"/>
                </a:solidFill>
                <a:latin typeface="Lucida Sans Unicode" pitchFamily="34" charset="0"/>
                <a:cs typeface="Arial" charset="0"/>
              </a:defRPr>
            </a:lvl7pPr>
            <a:lvl8pPr marL="3429000" indent="-228600" eaLnBrk="0" fontAlgn="base" hangingPunct="0">
              <a:spcBef>
                <a:spcPct val="0"/>
              </a:spcBef>
              <a:spcAft>
                <a:spcPct val="0"/>
              </a:spcAft>
              <a:defRPr>
                <a:solidFill>
                  <a:schemeClr val="tx1"/>
                </a:solidFill>
                <a:latin typeface="Lucida Sans Unicode" pitchFamily="34" charset="0"/>
                <a:cs typeface="Arial" charset="0"/>
              </a:defRPr>
            </a:lvl8pPr>
            <a:lvl9pPr marL="3886200" indent="-228600" eaLnBrk="0" fontAlgn="base" hangingPunct="0">
              <a:spcBef>
                <a:spcPct val="0"/>
              </a:spcBef>
              <a:spcAft>
                <a:spcPct val="0"/>
              </a:spcAft>
              <a:defRPr>
                <a:solidFill>
                  <a:schemeClr val="tx1"/>
                </a:solidFill>
                <a:latin typeface="Lucida Sans Unicode" pitchFamily="34" charset="0"/>
                <a:cs typeface="Arial" charset="0"/>
              </a:defRPr>
            </a:lvl9pPr>
          </a:lstStyle>
          <a:p>
            <a:pPr algn="just" eaLnBrk="1" hangingPunct="1">
              <a:lnSpc>
                <a:spcPct val="150000"/>
              </a:lnSpc>
              <a:buFont typeface="Arial" charset="0"/>
              <a:buChar char="•"/>
            </a:pPr>
            <a:r>
              <a:rPr lang="es-ES" sz="2000" u="sng" dirty="0">
                <a:latin typeface="Arial" charset="0"/>
              </a:rPr>
              <a:t>Terrestres mercantiles:</a:t>
            </a:r>
            <a:r>
              <a:rPr lang="es-ES" sz="2000" dirty="0">
                <a:latin typeface="Arial" charset="0"/>
              </a:rPr>
              <a:t> Ej. </a:t>
            </a:r>
            <a:r>
              <a:rPr lang="es-ES" sz="2000" b="1" dirty="0">
                <a:latin typeface="Arial" charset="0"/>
              </a:rPr>
              <a:t>Gestor naval</a:t>
            </a:r>
            <a:r>
              <a:rPr lang="es-ES" sz="2000" dirty="0">
                <a:latin typeface="Arial" charset="0"/>
              </a:rPr>
              <a:t>.</a:t>
            </a:r>
          </a:p>
          <a:p>
            <a:pPr algn="just" eaLnBrk="1" hangingPunct="1">
              <a:lnSpc>
                <a:spcPct val="150000"/>
              </a:lnSpc>
              <a:buFont typeface="Arial" charset="0"/>
              <a:buChar char="•"/>
            </a:pPr>
            <a:r>
              <a:rPr lang="es-ES" sz="2000" u="sng" dirty="0">
                <a:latin typeface="Arial" charset="0"/>
              </a:rPr>
              <a:t>Marítimos técnicos:</a:t>
            </a:r>
            <a:r>
              <a:rPr lang="es-ES" sz="2000" dirty="0">
                <a:latin typeface="Arial" charset="0"/>
              </a:rPr>
              <a:t> Ej. La </a:t>
            </a:r>
            <a:r>
              <a:rPr lang="es-ES" sz="2000" b="1" dirty="0">
                <a:latin typeface="Arial" charset="0"/>
              </a:rPr>
              <a:t>dotación</a:t>
            </a:r>
            <a:r>
              <a:rPr lang="es-ES" sz="2000" dirty="0">
                <a:latin typeface="Arial" charset="0"/>
              </a:rPr>
              <a:t> en sentido general</a:t>
            </a:r>
            <a:r>
              <a:rPr lang="es-ES" dirty="0">
                <a:latin typeface="Arial" charset="0"/>
              </a:rPr>
              <a:t>.</a:t>
            </a:r>
          </a:p>
        </p:txBody>
      </p:sp>
      <p:sp>
        <p:nvSpPr>
          <p:cNvPr id="9" name="8 CuadroTexto"/>
          <p:cNvSpPr txBox="1"/>
          <p:nvPr/>
        </p:nvSpPr>
        <p:spPr>
          <a:xfrm>
            <a:off x="7344833" y="3228975"/>
            <a:ext cx="4607984" cy="1754326"/>
          </a:xfrm>
          <a:prstGeom prst="rect">
            <a:avLst/>
          </a:prstGeom>
          <a:noFill/>
        </p:spPr>
        <p:txBody>
          <a:bodyPr>
            <a:spAutoFit/>
          </a:bodyPr>
          <a:lstStyle/>
          <a:p>
            <a:pPr marL="342900" indent="-342900" algn="just">
              <a:lnSpc>
                <a:spcPct val="150000"/>
              </a:lnSpc>
              <a:buFont typeface="Arial" pitchFamily="34" charset="0"/>
              <a:buChar char="•"/>
              <a:defRPr/>
            </a:pPr>
            <a:r>
              <a:rPr lang="es-ES_tradnl" sz="2000" u="sng" dirty="0">
                <a:latin typeface="Arial" pitchFamily="34" charset="0"/>
                <a:cs typeface="Arial" pitchFamily="34" charset="0"/>
              </a:rPr>
              <a:t>Terrestres mercantiles:</a:t>
            </a:r>
            <a:r>
              <a:rPr lang="es-ES_tradnl" sz="2000" dirty="0">
                <a:latin typeface="Arial" pitchFamily="34" charset="0"/>
                <a:cs typeface="Arial" pitchFamily="34" charset="0"/>
              </a:rPr>
              <a:t> </a:t>
            </a:r>
          </a:p>
          <a:p>
            <a:pPr marL="360363" algn="just">
              <a:lnSpc>
                <a:spcPct val="150000"/>
              </a:lnSpc>
              <a:defRPr/>
            </a:pPr>
            <a:r>
              <a:rPr lang="es-ES_tradnl" sz="2000" dirty="0">
                <a:latin typeface="Arial" pitchFamily="34" charset="0"/>
                <a:cs typeface="Arial" pitchFamily="34" charset="0"/>
              </a:rPr>
              <a:t>Ej. </a:t>
            </a:r>
            <a:r>
              <a:rPr lang="es-ES_tradnl" sz="2000" b="1" dirty="0">
                <a:latin typeface="Arial" pitchFamily="34" charset="0"/>
                <a:cs typeface="Arial" pitchFamily="34" charset="0"/>
              </a:rPr>
              <a:t>Consignatarios</a:t>
            </a:r>
            <a:r>
              <a:rPr lang="es-ES_tradnl" sz="2000" dirty="0">
                <a:latin typeface="Arial" pitchFamily="34" charset="0"/>
                <a:cs typeface="Arial" pitchFamily="34" charset="0"/>
              </a:rPr>
              <a:t> del </a:t>
            </a:r>
            <a:r>
              <a:rPr lang="es-ES_tradnl" sz="2000" b="1" dirty="0">
                <a:latin typeface="Arial" pitchFamily="34" charset="0"/>
                <a:cs typeface="Arial" pitchFamily="34" charset="0"/>
              </a:rPr>
              <a:t>buque y</a:t>
            </a:r>
            <a:r>
              <a:rPr lang="es-ES_tradnl" sz="2000" dirty="0">
                <a:latin typeface="Arial" pitchFamily="34" charset="0"/>
                <a:cs typeface="Arial" pitchFamily="34" charset="0"/>
              </a:rPr>
              <a:t> consignatarios de la </a:t>
            </a:r>
            <a:r>
              <a:rPr lang="es-ES_tradnl" sz="2000" b="1" dirty="0">
                <a:latin typeface="Arial" pitchFamily="34" charset="0"/>
                <a:cs typeface="Arial" pitchFamily="34" charset="0"/>
              </a:rPr>
              <a:t>carga</a:t>
            </a:r>
            <a:r>
              <a:rPr lang="es-ES_tradnl" sz="2000" dirty="0">
                <a:latin typeface="Arial" pitchFamily="34" charset="0"/>
                <a:cs typeface="Arial" pitchFamily="34" charset="0"/>
              </a:rPr>
              <a:t>.</a:t>
            </a:r>
            <a:endParaRPr lang="es-ES" sz="2000" dirty="0">
              <a:latin typeface="Arial" pitchFamily="34" charset="0"/>
              <a:cs typeface="Arial" pitchFamily="34" charset="0"/>
            </a:endParaRPr>
          </a:p>
          <a:p>
            <a:pPr>
              <a:defRPr/>
            </a:pPr>
            <a:endParaRPr lang="es-ES" dirty="0"/>
          </a:p>
        </p:txBody>
      </p:sp>
    </p:spTree>
    <p:extLst>
      <p:ext uri="{BB962C8B-B14F-4D97-AF65-F5344CB8AC3E}">
        <p14:creationId xmlns:p14="http://schemas.microsoft.com/office/powerpoint/2010/main" val="39765685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Rectángulo"/>
          <p:cNvSpPr>
            <a:spLocks noChangeArrowheads="1"/>
          </p:cNvSpPr>
          <p:nvPr/>
        </p:nvSpPr>
        <p:spPr bwMode="auto">
          <a:xfrm>
            <a:off x="855631" y="1314717"/>
            <a:ext cx="211365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s-ES" sz="2800" b="1" dirty="0">
                <a:latin typeface="Arial" charset="0"/>
              </a:rPr>
              <a:t>FLETADOR</a:t>
            </a:r>
            <a:endParaRPr lang="es-ES" sz="2800" dirty="0">
              <a:latin typeface="Arial" charset="0"/>
            </a:endParaRPr>
          </a:p>
        </p:txBody>
      </p:sp>
      <p:sp>
        <p:nvSpPr>
          <p:cNvPr id="12292" name="9 Rectángulo"/>
          <p:cNvSpPr>
            <a:spLocks noChangeArrowheads="1"/>
          </p:cNvSpPr>
          <p:nvPr/>
        </p:nvSpPr>
        <p:spPr bwMode="auto">
          <a:xfrm>
            <a:off x="795962" y="4699352"/>
            <a:ext cx="297658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s-ES" sz="2800" b="1" dirty="0">
                <a:latin typeface="Arial" charset="0"/>
              </a:rPr>
              <a:t>GESTOR NAVAL</a:t>
            </a:r>
            <a:endParaRPr lang="es-ES" sz="2800" dirty="0">
              <a:latin typeface="Arial" charset="0"/>
            </a:endParaRPr>
          </a:p>
        </p:txBody>
      </p:sp>
      <p:sp>
        <p:nvSpPr>
          <p:cNvPr id="12" name="11 Rectángulo redondeado"/>
          <p:cNvSpPr/>
          <p:nvPr/>
        </p:nvSpPr>
        <p:spPr>
          <a:xfrm>
            <a:off x="3425780" y="68262"/>
            <a:ext cx="8530387" cy="3016131"/>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just">
              <a:lnSpc>
                <a:spcPct val="150000"/>
              </a:lnSpc>
              <a:defRPr/>
            </a:pPr>
            <a:r>
              <a:rPr lang="es-ES_tradnl" sz="2400" dirty="0">
                <a:solidFill>
                  <a:schemeClr val="tx1"/>
                </a:solidFill>
                <a:latin typeface="Arial" pitchFamily="34" charset="0"/>
                <a:cs typeface="Arial" pitchFamily="34" charset="0"/>
              </a:rPr>
              <a:t>Constituye una de las </a:t>
            </a:r>
            <a:r>
              <a:rPr lang="es-ES_tradnl" sz="2400" b="1" dirty="0">
                <a:solidFill>
                  <a:schemeClr val="tx1"/>
                </a:solidFill>
                <a:latin typeface="Arial" pitchFamily="34" charset="0"/>
                <a:cs typeface="Arial" pitchFamily="34" charset="0"/>
              </a:rPr>
              <a:t>partes en el Contrato de Fletamento</a:t>
            </a:r>
            <a:r>
              <a:rPr lang="es-ES_tradnl" sz="2400" dirty="0">
                <a:solidFill>
                  <a:schemeClr val="tx1"/>
                </a:solidFill>
                <a:latin typeface="Arial" pitchFamily="34" charset="0"/>
                <a:cs typeface="Arial" pitchFamily="34" charset="0"/>
              </a:rPr>
              <a:t>, al recibir del fletante o armador un buque para su </a:t>
            </a:r>
            <a:r>
              <a:rPr lang="es-ES_tradnl" sz="2400" b="1" dirty="0">
                <a:solidFill>
                  <a:schemeClr val="tx1"/>
                </a:solidFill>
                <a:latin typeface="Arial" pitchFamily="34" charset="0"/>
                <a:cs typeface="Arial" pitchFamily="34" charset="0"/>
              </a:rPr>
              <a:t>explotación comercial a cambio de</a:t>
            </a:r>
            <a:r>
              <a:rPr lang="es-ES_tradnl" sz="2400" dirty="0">
                <a:solidFill>
                  <a:schemeClr val="tx1"/>
                </a:solidFill>
                <a:latin typeface="Arial" pitchFamily="34" charset="0"/>
                <a:cs typeface="Arial" pitchFamily="34" charset="0"/>
              </a:rPr>
              <a:t> una contraprestación pecuniaria por concepto de alquiler denominada </a:t>
            </a:r>
            <a:r>
              <a:rPr lang="es-ES_tradnl" sz="2400" b="1" dirty="0">
                <a:solidFill>
                  <a:schemeClr val="tx1"/>
                </a:solidFill>
                <a:latin typeface="Arial" pitchFamily="34" charset="0"/>
                <a:cs typeface="Arial" pitchFamily="34" charset="0"/>
              </a:rPr>
              <a:t>flete</a:t>
            </a:r>
            <a:r>
              <a:rPr lang="es-ES_tradnl" sz="2400" dirty="0">
                <a:solidFill>
                  <a:schemeClr val="tx1"/>
                </a:solidFill>
                <a:latin typeface="Arial" pitchFamily="34" charset="0"/>
                <a:cs typeface="Arial" pitchFamily="34" charset="0"/>
              </a:rPr>
              <a:t>. </a:t>
            </a:r>
            <a:endParaRPr lang="es-ES" sz="2400" dirty="0">
              <a:solidFill>
                <a:schemeClr val="tx1"/>
              </a:solidFill>
              <a:latin typeface="Arial" pitchFamily="34" charset="0"/>
              <a:cs typeface="Arial" pitchFamily="34" charset="0"/>
            </a:endParaRPr>
          </a:p>
        </p:txBody>
      </p:sp>
      <p:sp>
        <p:nvSpPr>
          <p:cNvPr id="13" name="12 Rectángulo redondeado"/>
          <p:cNvSpPr/>
          <p:nvPr/>
        </p:nvSpPr>
        <p:spPr>
          <a:xfrm>
            <a:off x="3992451" y="3289109"/>
            <a:ext cx="7963717" cy="3343707"/>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just">
              <a:lnSpc>
                <a:spcPct val="150000"/>
              </a:lnSpc>
              <a:defRPr/>
            </a:pPr>
            <a:r>
              <a:rPr lang="es-ES_tradnl" sz="2400" dirty="0">
                <a:solidFill>
                  <a:schemeClr val="tx1"/>
                </a:solidFill>
                <a:latin typeface="Arial" pitchFamily="34" charset="0"/>
                <a:cs typeface="Arial" pitchFamily="34" charset="0"/>
              </a:rPr>
              <a:t>Auxiliar principal del naviero. Persona que nombra quien explota el buque para que lo represente en la actividad.</a:t>
            </a:r>
          </a:p>
          <a:p>
            <a:pPr algn="just">
              <a:lnSpc>
                <a:spcPct val="150000"/>
              </a:lnSpc>
              <a:defRPr/>
            </a:pPr>
            <a:r>
              <a:rPr lang="es-ES_tradnl" sz="2400" b="1" dirty="0">
                <a:solidFill>
                  <a:schemeClr val="tx1"/>
                </a:solidFill>
                <a:latin typeface="Arial" pitchFamily="34" charset="0"/>
                <a:cs typeface="Arial" pitchFamily="34" charset="0"/>
              </a:rPr>
              <a:t>Ley No. 115: solo lo menciona en el supuesto de copropiedad naval (art. 17.1) y no establece sus funciones. </a:t>
            </a:r>
            <a:endParaRPr lang="es-ES" sz="24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5608729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Rectángulo"/>
          <p:cNvSpPr>
            <a:spLocks noChangeArrowheads="1"/>
          </p:cNvSpPr>
          <p:nvPr/>
        </p:nvSpPr>
        <p:spPr bwMode="auto">
          <a:xfrm>
            <a:off x="1598354" y="392114"/>
            <a:ext cx="93297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hangingPunct="0"/>
            <a:r>
              <a:rPr lang="es-ES_tradnl" sz="2800" b="1" u="sng" dirty="0">
                <a:latin typeface="Arial" charset="0"/>
              </a:rPr>
              <a:t>AGENTES ESPECIALES DEL COMERCIO MARÍTIMO</a:t>
            </a:r>
            <a:endParaRPr lang="es-ES" sz="2800" dirty="0">
              <a:latin typeface="Arial" charset="0"/>
            </a:endParaRPr>
          </a:p>
        </p:txBody>
      </p:sp>
      <p:sp>
        <p:nvSpPr>
          <p:cNvPr id="3" name="2 Rectángulo redondeado"/>
          <p:cNvSpPr/>
          <p:nvPr/>
        </p:nvSpPr>
        <p:spPr>
          <a:xfrm>
            <a:off x="814916" y="1157478"/>
            <a:ext cx="4607983" cy="1584325"/>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es-ES_tradnl" sz="2400" b="1" dirty="0">
                <a:solidFill>
                  <a:schemeClr val="tx1"/>
                </a:solidFill>
                <a:latin typeface="Arial" pitchFamily="34" charset="0"/>
                <a:cs typeface="Arial" pitchFamily="34" charset="0"/>
              </a:rPr>
              <a:t>Consignatario factor </a:t>
            </a:r>
          </a:p>
          <a:p>
            <a:pPr algn="ctr">
              <a:lnSpc>
                <a:spcPct val="150000"/>
              </a:lnSpc>
              <a:defRPr/>
            </a:pPr>
            <a:r>
              <a:rPr lang="es-ES_tradnl" sz="2400" b="1" dirty="0">
                <a:solidFill>
                  <a:schemeClr val="tx1"/>
                </a:solidFill>
                <a:latin typeface="Arial" pitchFamily="34" charset="0"/>
                <a:cs typeface="Arial" pitchFamily="34" charset="0"/>
              </a:rPr>
              <a:t>(</a:t>
            </a:r>
            <a:r>
              <a:rPr lang="es-ES_tradnl" sz="2400" b="1" i="1" dirty="0">
                <a:solidFill>
                  <a:schemeClr val="tx1"/>
                </a:solidFill>
                <a:latin typeface="Arial" pitchFamily="34" charset="0"/>
                <a:cs typeface="Arial" pitchFamily="34" charset="0"/>
              </a:rPr>
              <a:t>agente exclusivo</a:t>
            </a:r>
            <a:r>
              <a:rPr lang="es-ES_tradnl" sz="2400" b="1" dirty="0">
                <a:solidFill>
                  <a:schemeClr val="tx1"/>
                </a:solidFill>
                <a:latin typeface="Arial" pitchFamily="34" charset="0"/>
                <a:cs typeface="Arial" pitchFamily="34" charset="0"/>
              </a:rPr>
              <a:t>)</a:t>
            </a:r>
            <a:endParaRPr lang="es-ES" sz="2400" dirty="0">
              <a:solidFill>
                <a:schemeClr val="tx1"/>
              </a:solidFill>
              <a:latin typeface="Arial" pitchFamily="34" charset="0"/>
              <a:cs typeface="Arial" pitchFamily="34" charset="0"/>
            </a:endParaRPr>
          </a:p>
        </p:txBody>
      </p:sp>
      <p:sp>
        <p:nvSpPr>
          <p:cNvPr id="4" name="3 Rectángulo redondeado"/>
          <p:cNvSpPr/>
          <p:nvPr/>
        </p:nvSpPr>
        <p:spPr>
          <a:xfrm>
            <a:off x="6671733" y="4685188"/>
            <a:ext cx="4800600" cy="1584325"/>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es-ES_tradnl" sz="2400" b="1" dirty="0">
                <a:solidFill>
                  <a:schemeClr val="tx1"/>
                </a:solidFill>
                <a:latin typeface="Arial" pitchFamily="34" charset="0"/>
                <a:cs typeface="Arial" pitchFamily="34" charset="0"/>
              </a:rPr>
              <a:t>Corredor intérprete</a:t>
            </a:r>
            <a:endParaRPr lang="es-ES" sz="2400" dirty="0">
              <a:solidFill>
                <a:schemeClr val="tx1"/>
              </a:solidFill>
              <a:latin typeface="Arial" pitchFamily="34" charset="0"/>
              <a:cs typeface="Arial" pitchFamily="34" charset="0"/>
            </a:endParaRPr>
          </a:p>
        </p:txBody>
      </p:sp>
      <p:sp>
        <p:nvSpPr>
          <p:cNvPr id="5" name="4 Rectángulo redondeado"/>
          <p:cNvSpPr/>
          <p:nvPr/>
        </p:nvSpPr>
        <p:spPr>
          <a:xfrm>
            <a:off x="814917" y="4685188"/>
            <a:ext cx="4607983" cy="1584325"/>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es-ES_tradnl" sz="2400" b="1" dirty="0">
                <a:solidFill>
                  <a:schemeClr val="tx1"/>
                </a:solidFill>
                <a:latin typeface="Arial" pitchFamily="34" charset="0"/>
                <a:cs typeface="Arial" pitchFamily="34" charset="0"/>
              </a:rPr>
              <a:t>Corredor de seguro</a:t>
            </a:r>
            <a:endParaRPr lang="es-ES" sz="2400" dirty="0">
              <a:solidFill>
                <a:schemeClr val="tx1"/>
              </a:solidFill>
              <a:latin typeface="Arial" pitchFamily="34" charset="0"/>
              <a:cs typeface="Arial" pitchFamily="34" charset="0"/>
            </a:endParaRPr>
          </a:p>
        </p:txBody>
      </p:sp>
      <p:sp>
        <p:nvSpPr>
          <p:cNvPr id="6" name="5 Rectángulo redondeado"/>
          <p:cNvSpPr/>
          <p:nvPr/>
        </p:nvSpPr>
        <p:spPr>
          <a:xfrm>
            <a:off x="6671733" y="1157479"/>
            <a:ext cx="4800600" cy="1584325"/>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es-ES_tradnl" sz="2400" b="1" u="sng" dirty="0">
                <a:solidFill>
                  <a:schemeClr val="tx1"/>
                </a:solidFill>
                <a:latin typeface="Arial" pitchFamily="34" charset="0"/>
                <a:cs typeface="Arial" pitchFamily="34" charset="0"/>
              </a:rPr>
              <a:t>Broker</a:t>
            </a:r>
            <a:r>
              <a:rPr lang="es-ES_tradnl" sz="2400" b="1" dirty="0">
                <a:solidFill>
                  <a:schemeClr val="tx1"/>
                </a:solidFill>
                <a:latin typeface="Arial" pitchFamily="34" charset="0"/>
                <a:cs typeface="Arial" pitchFamily="34" charset="0"/>
              </a:rPr>
              <a:t> o corredor de buques</a:t>
            </a:r>
            <a:endParaRPr lang="es-ES" sz="2400" dirty="0">
              <a:solidFill>
                <a:schemeClr val="tx1"/>
              </a:solidFill>
              <a:latin typeface="Arial" pitchFamily="34" charset="0"/>
              <a:cs typeface="Arial" pitchFamily="34" charset="0"/>
            </a:endParaRPr>
          </a:p>
        </p:txBody>
      </p:sp>
      <p:sp>
        <p:nvSpPr>
          <p:cNvPr id="7" name="6 Rectángulo redondeado"/>
          <p:cNvSpPr/>
          <p:nvPr/>
        </p:nvSpPr>
        <p:spPr>
          <a:xfrm>
            <a:off x="3653651" y="2909793"/>
            <a:ext cx="4607983" cy="1584325"/>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es-ES_tradnl" sz="2400" b="1" dirty="0">
                <a:solidFill>
                  <a:schemeClr val="tx1"/>
                </a:solidFill>
                <a:latin typeface="Arial" pitchFamily="34" charset="0"/>
                <a:cs typeface="Arial" pitchFamily="34" charset="0"/>
              </a:rPr>
              <a:t>Consignatario transitario</a:t>
            </a:r>
          </a:p>
          <a:p>
            <a:pPr algn="ctr">
              <a:lnSpc>
                <a:spcPct val="150000"/>
              </a:lnSpc>
              <a:defRPr/>
            </a:pPr>
            <a:r>
              <a:rPr lang="es-ES_tradnl" sz="2400" b="1" dirty="0">
                <a:solidFill>
                  <a:schemeClr val="tx1"/>
                </a:solidFill>
                <a:latin typeface="Arial" pitchFamily="34" charset="0"/>
                <a:cs typeface="Arial" pitchFamily="34" charset="0"/>
              </a:rPr>
              <a:t>(</a:t>
            </a:r>
            <a:r>
              <a:rPr lang="es-ES_tradnl" sz="2400" b="1" i="1" u="sng" dirty="0">
                <a:solidFill>
                  <a:schemeClr val="tx1"/>
                </a:solidFill>
                <a:latin typeface="Arial" pitchFamily="34" charset="0"/>
                <a:cs typeface="Arial" pitchFamily="34" charset="0"/>
              </a:rPr>
              <a:t>Forwarding</a:t>
            </a:r>
            <a:r>
              <a:rPr lang="es-ES_tradnl" sz="2400" b="1" i="1" dirty="0">
                <a:solidFill>
                  <a:schemeClr val="tx1"/>
                </a:solidFill>
                <a:latin typeface="Arial" pitchFamily="34" charset="0"/>
                <a:cs typeface="Arial" pitchFamily="34" charset="0"/>
              </a:rPr>
              <a:t> </a:t>
            </a:r>
            <a:r>
              <a:rPr lang="es-ES_tradnl" sz="2400" b="1" i="1" u="sng" dirty="0">
                <a:solidFill>
                  <a:schemeClr val="tx1"/>
                </a:solidFill>
                <a:latin typeface="Arial" pitchFamily="34" charset="0"/>
                <a:cs typeface="Arial" pitchFamily="34" charset="0"/>
              </a:rPr>
              <a:t>agent</a:t>
            </a:r>
            <a:r>
              <a:rPr lang="es-ES_tradnl" sz="2400" b="1" dirty="0">
                <a:solidFill>
                  <a:schemeClr val="tx1"/>
                </a:solidFill>
                <a:latin typeface="Arial" pitchFamily="34" charset="0"/>
                <a:cs typeface="Arial" pitchFamily="34" charset="0"/>
              </a:rPr>
              <a:t>)</a:t>
            </a:r>
            <a:endParaRPr lang="es-ES" sz="24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5519640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189316" y="404122"/>
            <a:ext cx="10815919" cy="461665"/>
          </a:xfrm>
          <a:prstGeom prst="rect">
            <a:avLst/>
          </a:prstGeom>
        </p:spPr>
        <p:txBody>
          <a:bodyPr wrap="square">
            <a:spAutoFit/>
          </a:bodyPr>
          <a:lstStyle/>
          <a:p>
            <a:pPr lvl="0" algn="just">
              <a:spcAft>
                <a:spcPts val="0"/>
              </a:spcAft>
            </a:pPr>
            <a:r>
              <a:rPr lang="es-ES_tradnl" sz="2400" u="sng" dirty="0">
                <a:effectLst>
                  <a:outerShdw blurRad="38100" dist="38100" dir="2700000" algn="tl">
                    <a:srgbClr val="000000">
                      <a:alpha val="43137"/>
                    </a:srgbClr>
                  </a:outerShdw>
                </a:effectLst>
                <a:latin typeface="Arial Black" panose="020B0A04020102020204" pitchFamily="34" charset="0"/>
                <a:ea typeface="Times New Roman" panose="02020603050405020304" pitchFamily="18" charset="0"/>
              </a:rPr>
              <a:t>Auxiliares marítimos técnicos</a:t>
            </a:r>
            <a:r>
              <a:rPr lang="es-ES_tradnl" sz="2400" dirty="0">
                <a:latin typeface="Arial Black" panose="020B0A04020102020204" pitchFamily="34" charset="0"/>
                <a:ea typeface="Times New Roman" panose="02020603050405020304" pitchFamily="18" charset="0"/>
              </a:rPr>
              <a:t>: La dotación en sentido general</a:t>
            </a:r>
            <a:endParaRPr lang="es-ES" sz="2400" dirty="0">
              <a:latin typeface="Arial Black" panose="020B0A04020102020204" pitchFamily="34" charset="0"/>
              <a:ea typeface="Times New Roman" panose="02020603050405020304" pitchFamily="18" charset="0"/>
            </a:endParaRPr>
          </a:p>
        </p:txBody>
      </p:sp>
      <p:sp>
        <p:nvSpPr>
          <p:cNvPr id="12" name="Flecha curvada hacia la derecha 11"/>
          <p:cNvSpPr/>
          <p:nvPr/>
        </p:nvSpPr>
        <p:spPr>
          <a:xfrm>
            <a:off x="318459" y="659964"/>
            <a:ext cx="870857" cy="2518665"/>
          </a:xfrm>
          <a:prstGeom prst="curv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dirty="0">
              <a:solidFill>
                <a:schemeClr val="tx1"/>
              </a:solidFill>
            </a:endParaRPr>
          </a:p>
        </p:txBody>
      </p:sp>
      <p:sp>
        <p:nvSpPr>
          <p:cNvPr id="13" name="CuadroTexto 12"/>
          <p:cNvSpPr txBox="1"/>
          <p:nvPr/>
        </p:nvSpPr>
        <p:spPr>
          <a:xfrm>
            <a:off x="1372695" y="1657686"/>
            <a:ext cx="8577669" cy="523220"/>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s-ES" sz="2800" dirty="0">
                <a:solidFill>
                  <a:srgbClr val="FF0000"/>
                </a:solidFill>
                <a:latin typeface="Arial Black" panose="020B0A04020102020204" pitchFamily="34" charset="0"/>
              </a:rPr>
              <a:t>Dotación:</a:t>
            </a:r>
            <a:r>
              <a:rPr lang="es-ES" sz="2800" dirty="0">
                <a:latin typeface="Arial Black" panose="020B0A04020102020204" pitchFamily="34" charset="0"/>
              </a:rPr>
              <a:t> </a:t>
            </a:r>
            <a:r>
              <a:rPr lang="es-ES" sz="2800" dirty="0">
                <a:latin typeface="Arial" pitchFamily="34" charset="0"/>
                <a:cs typeface="Arial" pitchFamily="34" charset="0"/>
              </a:rPr>
              <a:t>conjunto de personas a bordo del buque</a:t>
            </a:r>
          </a:p>
        </p:txBody>
      </p:sp>
      <p:sp>
        <p:nvSpPr>
          <p:cNvPr id="14" name="CuadroTexto 13"/>
          <p:cNvSpPr txBox="1"/>
          <p:nvPr/>
        </p:nvSpPr>
        <p:spPr>
          <a:xfrm>
            <a:off x="1372695" y="2252522"/>
            <a:ext cx="1980029" cy="523220"/>
          </a:xfrm>
          <a:prstGeom prst="rect">
            <a:avLst/>
          </a:prstGeom>
          <a:noFill/>
        </p:spPr>
        <p:txBody>
          <a:bodyPr wrap="none" rtlCol="0">
            <a:spAutoFit/>
          </a:bodyPr>
          <a:lstStyle/>
          <a:p>
            <a:r>
              <a:rPr lang="es-ES" sz="2800" dirty="0">
                <a:latin typeface="Arial Black" panose="020B0A04020102020204" pitchFamily="34" charset="0"/>
              </a:rPr>
              <a:t>CAPITÁN</a:t>
            </a:r>
          </a:p>
        </p:txBody>
      </p:sp>
      <p:sp>
        <p:nvSpPr>
          <p:cNvPr id="15" name="CuadroTexto 14"/>
          <p:cNvSpPr txBox="1"/>
          <p:nvPr/>
        </p:nvSpPr>
        <p:spPr>
          <a:xfrm>
            <a:off x="5587582" y="4300942"/>
            <a:ext cx="5599866" cy="523220"/>
          </a:xfrm>
          <a:prstGeom prst="rect">
            <a:avLst/>
          </a:prstGeom>
          <a:noFill/>
        </p:spPr>
        <p:txBody>
          <a:bodyPr wrap="none" rtlCol="0">
            <a:spAutoFit/>
          </a:bodyPr>
          <a:lstStyle/>
          <a:p>
            <a:r>
              <a:rPr lang="es-ES" sz="2800" dirty="0">
                <a:latin typeface="Arial Black" panose="020B0A04020102020204" pitchFamily="34" charset="0"/>
              </a:rPr>
              <a:t>Departamento de máquinas</a:t>
            </a:r>
          </a:p>
        </p:txBody>
      </p:sp>
      <p:sp>
        <p:nvSpPr>
          <p:cNvPr id="16" name="CuadroTexto 15"/>
          <p:cNvSpPr txBox="1"/>
          <p:nvPr/>
        </p:nvSpPr>
        <p:spPr>
          <a:xfrm>
            <a:off x="4322605" y="3850951"/>
            <a:ext cx="3122073" cy="523220"/>
          </a:xfrm>
          <a:prstGeom prst="rect">
            <a:avLst/>
          </a:prstGeom>
          <a:noFill/>
        </p:spPr>
        <p:txBody>
          <a:bodyPr wrap="none" rtlCol="0">
            <a:spAutoFit/>
          </a:bodyPr>
          <a:lstStyle/>
          <a:p>
            <a:r>
              <a:rPr lang="es-ES" sz="2800" dirty="0">
                <a:latin typeface="Arial Black" panose="020B0A04020102020204" pitchFamily="34" charset="0"/>
              </a:rPr>
              <a:t>Contramaestre</a:t>
            </a:r>
          </a:p>
        </p:txBody>
      </p:sp>
      <p:sp>
        <p:nvSpPr>
          <p:cNvPr id="17" name="CuadroTexto 16"/>
          <p:cNvSpPr txBox="1"/>
          <p:nvPr/>
        </p:nvSpPr>
        <p:spPr>
          <a:xfrm>
            <a:off x="6867149" y="4813775"/>
            <a:ext cx="2448363" cy="523220"/>
          </a:xfrm>
          <a:prstGeom prst="rect">
            <a:avLst/>
          </a:prstGeom>
          <a:noFill/>
        </p:spPr>
        <p:txBody>
          <a:bodyPr wrap="none" rtlCol="0">
            <a:spAutoFit/>
          </a:bodyPr>
          <a:lstStyle/>
          <a:p>
            <a:r>
              <a:rPr lang="es-ES" sz="2800" dirty="0">
                <a:latin typeface="Arial Black" panose="020B0A04020102020204" pitchFamily="34" charset="0"/>
              </a:rPr>
              <a:t>Sobrecargo</a:t>
            </a:r>
          </a:p>
        </p:txBody>
      </p:sp>
      <p:sp>
        <p:nvSpPr>
          <p:cNvPr id="18" name="CuadroTexto 17"/>
          <p:cNvSpPr txBox="1"/>
          <p:nvPr/>
        </p:nvSpPr>
        <p:spPr>
          <a:xfrm>
            <a:off x="3074123" y="3336057"/>
            <a:ext cx="3793026" cy="523220"/>
          </a:xfrm>
          <a:prstGeom prst="rect">
            <a:avLst/>
          </a:prstGeom>
          <a:noFill/>
        </p:spPr>
        <p:txBody>
          <a:bodyPr wrap="none" rtlCol="0">
            <a:spAutoFit/>
          </a:bodyPr>
          <a:lstStyle/>
          <a:p>
            <a:r>
              <a:rPr lang="es-ES" sz="2800" dirty="0">
                <a:latin typeface="Arial Black" panose="020B0A04020102020204" pitchFamily="34" charset="0"/>
              </a:rPr>
              <a:t>2do y 3er oficiales</a:t>
            </a:r>
          </a:p>
        </p:txBody>
      </p:sp>
      <p:sp>
        <p:nvSpPr>
          <p:cNvPr id="19" name="CuadroTexto 18"/>
          <p:cNvSpPr txBox="1"/>
          <p:nvPr/>
        </p:nvSpPr>
        <p:spPr>
          <a:xfrm>
            <a:off x="2031727" y="2795405"/>
            <a:ext cx="2218877" cy="523220"/>
          </a:xfrm>
          <a:prstGeom prst="rect">
            <a:avLst/>
          </a:prstGeom>
          <a:noFill/>
        </p:spPr>
        <p:txBody>
          <a:bodyPr wrap="none" rtlCol="0">
            <a:spAutoFit/>
          </a:bodyPr>
          <a:lstStyle/>
          <a:p>
            <a:r>
              <a:rPr lang="es-ES" sz="2800" dirty="0">
                <a:latin typeface="Arial Black" panose="020B0A04020102020204" pitchFamily="34" charset="0"/>
              </a:rPr>
              <a:t>1er Oficial</a:t>
            </a:r>
          </a:p>
        </p:txBody>
      </p:sp>
      <p:sp>
        <p:nvSpPr>
          <p:cNvPr id="20" name="CuadroTexto 12"/>
          <p:cNvSpPr txBox="1"/>
          <p:nvPr/>
        </p:nvSpPr>
        <p:spPr>
          <a:xfrm>
            <a:off x="70545" y="5376246"/>
            <a:ext cx="12082818" cy="1446550"/>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r>
              <a:rPr lang="es-ES" sz="2800" dirty="0">
                <a:latin typeface="Arial Black" panose="020B0A04020102020204" pitchFamily="34" charset="0"/>
              </a:rPr>
              <a:t>Otras denominaciones: </a:t>
            </a:r>
          </a:p>
          <a:p>
            <a:pPr marL="342900" indent="-342900">
              <a:buFont typeface="Arial" pitchFamily="34" charset="0"/>
              <a:buChar char="•"/>
            </a:pPr>
            <a:r>
              <a:rPr lang="es-ES" sz="2000" b="1" dirty="0">
                <a:solidFill>
                  <a:schemeClr val="tx1"/>
                </a:solidFill>
                <a:latin typeface="Arial" pitchFamily="34" charset="0"/>
                <a:cs typeface="Arial" pitchFamily="34" charset="0"/>
              </a:rPr>
              <a:t>Mando:</a:t>
            </a:r>
            <a:r>
              <a:rPr lang="es-ES" sz="2000" dirty="0">
                <a:latin typeface="Arial" pitchFamily="34" charset="0"/>
                <a:cs typeface="Arial" pitchFamily="34" charset="0"/>
              </a:rPr>
              <a:t> todo el personal con categoría de oficiales (capitán, oficiales de cubierta o puente, personal de máquina y parte del personal de servicios auxiliares como por ej. el médico).</a:t>
            </a:r>
          </a:p>
          <a:p>
            <a:pPr marL="342900" indent="-342900">
              <a:buFont typeface="Arial" pitchFamily="34" charset="0"/>
              <a:buChar char="•"/>
            </a:pPr>
            <a:r>
              <a:rPr lang="es-ES" sz="2000" b="1" dirty="0">
                <a:solidFill>
                  <a:schemeClr val="tx1"/>
                </a:solidFill>
                <a:latin typeface="Arial" pitchFamily="34" charset="0"/>
                <a:cs typeface="Arial" pitchFamily="34" charset="0"/>
              </a:rPr>
              <a:t>Personal subalterno:</a:t>
            </a:r>
            <a:r>
              <a:rPr lang="es-ES" sz="2000" dirty="0">
                <a:latin typeface="Arial" pitchFamily="34" charset="0"/>
                <a:cs typeface="Arial" pitchFamily="34" charset="0"/>
              </a:rPr>
              <a:t> marineros de cubierta, auxiliares de cocina, mayordomo, etc. </a:t>
            </a:r>
          </a:p>
        </p:txBody>
      </p:sp>
    </p:spTree>
    <p:extLst>
      <p:ext uri="{BB962C8B-B14F-4D97-AF65-F5344CB8AC3E}">
        <p14:creationId xmlns:p14="http://schemas.microsoft.com/office/powerpoint/2010/main" val="12213712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Rectángulo"/>
          <p:cNvSpPr>
            <a:spLocks noChangeArrowheads="1"/>
          </p:cNvSpPr>
          <p:nvPr/>
        </p:nvSpPr>
        <p:spPr bwMode="auto">
          <a:xfrm>
            <a:off x="3670906" y="69960"/>
            <a:ext cx="480605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s-ES" sz="2800" b="1" u="sng" dirty="0">
                <a:latin typeface="Arial" charset="0"/>
              </a:rPr>
              <a:t>FUNCIONES DEL CAPITÁN</a:t>
            </a:r>
            <a:endParaRPr lang="es-ES" sz="2800" u="sng" dirty="0">
              <a:latin typeface="Arial" charset="0"/>
            </a:endParaRPr>
          </a:p>
        </p:txBody>
      </p:sp>
      <p:sp>
        <p:nvSpPr>
          <p:cNvPr id="3" name="2 Flecha abajo"/>
          <p:cNvSpPr/>
          <p:nvPr/>
        </p:nvSpPr>
        <p:spPr>
          <a:xfrm rot="2237106">
            <a:off x="3358696" y="693901"/>
            <a:ext cx="624416" cy="8651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4" name="3 Flecha abajo"/>
          <p:cNvSpPr/>
          <p:nvPr/>
        </p:nvSpPr>
        <p:spPr>
          <a:xfrm rot="19516751">
            <a:off x="7866065" y="663339"/>
            <a:ext cx="731465" cy="8651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14341" name="4 CuadroTexto"/>
          <p:cNvSpPr txBox="1">
            <a:spLocks noChangeArrowheads="1"/>
          </p:cNvSpPr>
          <p:nvPr/>
        </p:nvSpPr>
        <p:spPr bwMode="auto">
          <a:xfrm>
            <a:off x="886608" y="1543990"/>
            <a:ext cx="3359151" cy="708025"/>
          </a:xfrm>
          <a:prstGeom prst="rect">
            <a:avLst/>
          </a:prstGeom>
          <a:ln/>
        </p:spPr>
        <p:style>
          <a:lnRef idx="1">
            <a:schemeClr val="accent2"/>
          </a:lnRef>
          <a:fillRef idx="2">
            <a:schemeClr val="accent2"/>
          </a:fillRef>
          <a:effectRef idx="1">
            <a:schemeClr val="accent2"/>
          </a:effectRef>
          <a:fontRef idx="minor">
            <a:schemeClr val="dk1"/>
          </a:fontRef>
        </p:style>
        <p:txBody>
          <a:bodyPr>
            <a:spAutoFit/>
          </a:bodyPr>
          <a:lstStyle>
            <a:lvl1pPr eaLnBrk="0" hangingPunct="0">
              <a:defRPr>
                <a:solidFill>
                  <a:schemeClr val="tx1"/>
                </a:solidFill>
                <a:latin typeface="Lucida Sans Unicode" pitchFamily="34" charset="0"/>
                <a:cs typeface="Arial" charset="0"/>
              </a:defRPr>
            </a:lvl1pPr>
            <a:lvl2pPr marL="742950" indent="-285750" eaLnBrk="0" hangingPunct="0">
              <a:defRPr>
                <a:solidFill>
                  <a:schemeClr val="tx1"/>
                </a:solidFill>
                <a:latin typeface="Lucida Sans Unicode" pitchFamily="34" charset="0"/>
                <a:cs typeface="Arial" charset="0"/>
              </a:defRPr>
            </a:lvl2pPr>
            <a:lvl3pPr marL="1143000" indent="-228600" eaLnBrk="0" hangingPunct="0">
              <a:defRPr>
                <a:solidFill>
                  <a:schemeClr val="tx1"/>
                </a:solidFill>
                <a:latin typeface="Lucida Sans Unicode" pitchFamily="34" charset="0"/>
                <a:cs typeface="Arial" charset="0"/>
              </a:defRPr>
            </a:lvl3pPr>
            <a:lvl4pPr marL="1600200" indent="-228600" eaLnBrk="0" hangingPunct="0">
              <a:defRPr>
                <a:solidFill>
                  <a:schemeClr val="tx1"/>
                </a:solidFill>
                <a:latin typeface="Lucida Sans Unicode" pitchFamily="34" charset="0"/>
                <a:cs typeface="Arial" charset="0"/>
              </a:defRPr>
            </a:lvl4pPr>
            <a:lvl5pPr marL="2057400" indent="-228600" eaLnBrk="0" hangingPunct="0">
              <a:defRPr>
                <a:solidFill>
                  <a:schemeClr val="tx1"/>
                </a:solidFill>
                <a:latin typeface="Lucida Sans Unicode" pitchFamily="34" charset="0"/>
                <a:cs typeface="Arial" charset="0"/>
              </a:defRPr>
            </a:lvl5pPr>
            <a:lvl6pPr marL="2514600" indent="-228600" eaLnBrk="0" fontAlgn="base" hangingPunct="0">
              <a:spcBef>
                <a:spcPct val="0"/>
              </a:spcBef>
              <a:spcAft>
                <a:spcPct val="0"/>
              </a:spcAft>
              <a:defRPr>
                <a:solidFill>
                  <a:schemeClr val="tx1"/>
                </a:solidFill>
                <a:latin typeface="Lucida Sans Unicode" pitchFamily="34" charset="0"/>
                <a:cs typeface="Arial" charset="0"/>
              </a:defRPr>
            </a:lvl6pPr>
            <a:lvl7pPr marL="2971800" indent="-228600" eaLnBrk="0" fontAlgn="base" hangingPunct="0">
              <a:spcBef>
                <a:spcPct val="0"/>
              </a:spcBef>
              <a:spcAft>
                <a:spcPct val="0"/>
              </a:spcAft>
              <a:defRPr>
                <a:solidFill>
                  <a:schemeClr val="tx1"/>
                </a:solidFill>
                <a:latin typeface="Lucida Sans Unicode" pitchFamily="34" charset="0"/>
                <a:cs typeface="Arial" charset="0"/>
              </a:defRPr>
            </a:lvl7pPr>
            <a:lvl8pPr marL="3429000" indent="-228600" eaLnBrk="0" fontAlgn="base" hangingPunct="0">
              <a:spcBef>
                <a:spcPct val="0"/>
              </a:spcBef>
              <a:spcAft>
                <a:spcPct val="0"/>
              </a:spcAft>
              <a:defRPr>
                <a:solidFill>
                  <a:schemeClr val="tx1"/>
                </a:solidFill>
                <a:latin typeface="Lucida Sans Unicode" pitchFamily="34" charset="0"/>
                <a:cs typeface="Arial" charset="0"/>
              </a:defRPr>
            </a:lvl8pPr>
            <a:lvl9pPr marL="3886200" indent="-228600" eaLnBrk="0" fontAlgn="base" hangingPunct="0">
              <a:spcBef>
                <a:spcPct val="0"/>
              </a:spcBef>
              <a:spcAft>
                <a:spcPct val="0"/>
              </a:spcAft>
              <a:defRPr>
                <a:solidFill>
                  <a:schemeClr val="tx1"/>
                </a:solidFill>
                <a:latin typeface="Lucida Sans Unicode" pitchFamily="34" charset="0"/>
                <a:cs typeface="Arial" charset="0"/>
              </a:defRPr>
            </a:lvl9pPr>
          </a:lstStyle>
          <a:p>
            <a:pPr algn="ctr" eaLnBrk="1" hangingPunct="1"/>
            <a:r>
              <a:rPr lang="es-ES" sz="2000" b="1" dirty="0">
                <a:latin typeface="Arial" charset="0"/>
              </a:rPr>
              <a:t>En representación del naviero</a:t>
            </a:r>
          </a:p>
        </p:txBody>
      </p:sp>
      <p:sp>
        <p:nvSpPr>
          <p:cNvPr id="14342" name="5 CuadroTexto"/>
          <p:cNvSpPr txBox="1">
            <a:spLocks noChangeArrowheads="1"/>
          </p:cNvSpPr>
          <p:nvPr/>
        </p:nvSpPr>
        <p:spPr bwMode="auto">
          <a:xfrm>
            <a:off x="7002212" y="1543990"/>
            <a:ext cx="4369834" cy="400110"/>
          </a:xfrm>
          <a:prstGeom prst="rect">
            <a:avLst/>
          </a:prstGeom>
          <a:ln/>
        </p:spPr>
        <p:style>
          <a:lnRef idx="1">
            <a:schemeClr val="accent4"/>
          </a:lnRef>
          <a:fillRef idx="2">
            <a:schemeClr val="accent4"/>
          </a:fillRef>
          <a:effectRef idx="1">
            <a:schemeClr val="accent4"/>
          </a:effectRef>
          <a:fontRef idx="minor">
            <a:schemeClr val="dk1"/>
          </a:fontRef>
        </p:style>
        <p:txBody>
          <a:bodyPr wrap="square">
            <a:spAutoFit/>
          </a:bodyPr>
          <a:lstStyle>
            <a:lvl1pPr eaLnBrk="0" hangingPunct="0">
              <a:defRPr>
                <a:solidFill>
                  <a:schemeClr val="tx1"/>
                </a:solidFill>
                <a:latin typeface="Lucida Sans Unicode" pitchFamily="34" charset="0"/>
                <a:cs typeface="Arial" charset="0"/>
              </a:defRPr>
            </a:lvl1pPr>
            <a:lvl2pPr marL="742950" indent="-285750" eaLnBrk="0" hangingPunct="0">
              <a:defRPr>
                <a:solidFill>
                  <a:schemeClr val="tx1"/>
                </a:solidFill>
                <a:latin typeface="Lucida Sans Unicode" pitchFamily="34" charset="0"/>
                <a:cs typeface="Arial" charset="0"/>
              </a:defRPr>
            </a:lvl2pPr>
            <a:lvl3pPr marL="1143000" indent="-228600" eaLnBrk="0" hangingPunct="0">
              <a:defRPr>
                <a:solidFill>
                  <a:schemeClr val="tx1"/>
                </a:solidFill>
                <a:latin typeface="Lucida Sans Unicode" pitchFamily="34" charset="0"/>
                <a:cs typeface="Arial" charset="0"/>
              </a:defRPr>
            </a:lvl3pPr>
            <a:lvl4pPr marL="1600200" indent="-228600" eaLnBrk="0" hangingPunct="0">
              <a:defRPr>
                <a:solidFill>
                  <a:schemeClr val="tx1"/>
                </a:solidFill>
                <a:latin typeface="Lucida Sans Unicode" pitchFamily="34" charset="0"/>
                <a:cs typeface="Arial" charset="0"/>
              </a:defRPr>
            </a:lvl4pPr>
            <a:lvl5pPr marL="2057400" indent="-228600" eaLnBrk="0" hangingPunct="0">
              <a:defRPr>
                <a:solidFill>
                  <a:schemeClr val="tx1"/>
                </a:solidFill>
                <a:latin typeface="Lucida Sans Unicode" pitchFamily="34" charset="0"/>
                <a:cs typeface="Arial" charset="0"/>
              </a:defRPr>
            </a:lvl5pPr>
            <a:lvl6pPr marL="2514600" indent="-228600" eaLnBrk="0" fontAlgn="base" hangingPunct="0">
              <a:spcBef>
                <a:spcPct val="0"/>
              </a:spcBef>
              <a:spcAft>
                <a:spcPct val="0"/>
              </a:spcAft>
              <a:defRPr>
                <a:solidFill>
                  <a:schemeClr val="tx1"/>
                </a:solidFill>
                <a:latin typeface="Lucida Sans Unicode" pitchFamily="34" charset="0"/>
                <a:cs typeface="Arial" charset="0"/>
              </a:defRPr>
            </a:lvl6pPr>
            <a:lvl7pPr marL="2971800" indent="-228600" eaLnBrk="0" fontAlgn="base" hangingPunct="0">
              <a:spcBef>
                <a:spcPct val="0"/>
              </a:spcBef>
              <a:spcAft>
                <a:spcPct val="0"/>
              </a:spcAft>
              <a:defRPr>
                <a:solidFill>
                  <a:schemeClr val="tx1"/>
                </a:solidFill>
                <a:latin typeface="Lucida Sans Unicode" pitchFamily="34" charset="0"/>
                <a:cs typeface="Arial" charset="0"/>
              </a:defRPr>
            </a:lvl7pPr>
            <a:lvl8pPr marL="3429000" indent="-228600" eaLnBrk="0" fontAlgn="base" hangingPunct="0">
              <a:spcBef>
                <a:spcPct val="0"/>
              </a:spcBef>
              <a:spcAft>
                <a:spcPct val="0"/>
              </a:spcAft>
              <a:defRPr>
                <a:solidFill>
                  <a:schemeClr val="tx1"/>
                </a:solidFill>
                <a:latin typeface="Lucida Sans Unicode" pitchFamily="34" charset="0"/>
                <a:cs typeface="Arial" charset="0"/>
              </a:defRPr>
            </a:lvl8pPr>
            <a:lvl9pPr marL="3886200" indent="-228600" eaLnBrk="0" fontAlgn="base" hangingPunct="0">
              <a:spcBef>
                <a:spcPct val="0"/>
              </a:spcBef>
              <a:spcAft>
                <a:spcPct val="0"/>
              </a:spcAft>
              <a:defRPr>
                <a:solidFill>
                  <a:schemeClr val="tx1"/>
                </a:solidFill>
                <a:latin typeface="Lucida Sans Unicode" pitchFamily="34" charset="0"/>
                <a:cs typeface="Arial" charset="0"/>
              </a:defRPr>
            </a:lvl9pPr>
          </a:lstStyle>
          <a:p>
            <a:pPr algn="ctr" eaLnBrk="1" hangingPunct="1"/>
            <a:r>
              <a:rPr lang="es-ES" sz="2000" b="1" dirty="0">
                <a:latin typeface="Arial" charset="0"/>
              </a:rPr>
              <a:t>En representación del Estado</a:t>
            </a:r>
          </a:p>
        </p:txBody>
      </p:sp>
      <p:sp>
        <p:nvSpPr>
          <p:cNvPr id="24" name="23 Elipse"/>
          <p:cNvSpPr/>
          <p:nvPr/>
        </p:nvSpPr>
        <p:spPr>
          <a:xfrm>
            <a:off x="5254172" y="2703513"/>
            <a:ext cx="2627698" cy="1691066"/>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2000" dirty="0">
              <a:solidFill>
                <a:schemeClr val="tx1"/>
              </a:solidFill>
              <a:latin typeface="Arial" pitchFamily="34" charset="0"/>
              <a:cs typeface="Arial" pitchFamily="34" charset="0"/>
            </a:endParaRPr>
          </a:p>
          <a:p>
            <a:pPr algn="ctr">
              <a:defRPr/>
            </a:pPr>
            <a:r>
              <a:rPr lang="es-ES" sz="2000" b="1" dirty="0">
                <a:solidFill>
                  <a:schemeClr val="tx1"/>
                </a:solidFill>
                <a:latin typeface="Arial" pitchFamily="34" charset="0"/>
                <a:cs typeface="Arial" pitchFamily="34" charset="0"/>
              </a:rPr>
              <a:t>Registrales</a:t>
            </a:r>
          </a:p>
          <a:p>
            <a:pPr algn="ctr">
              <a:defRPr/>
            </a:pPr>
            <a:r>
              <a:rPr lang="es-ES" sz="2000" dirty="0">
                <a:solidFill>
                  <a:schemeClr val="tx1"/>
                </a:solidFill>
                <a:latin typeface="Arial" pitchFamily="34" charset="0"/>
                <a:cs typeface="Arial" pitchFamily="34" charset="0"/>
              </a:rPr>
              <a:t>(nacimiento,</a:t>
            </a:r>
          </a:p>
          <a:p>
            <a:pPr algn="ctr">
              <a:defRPr/>
            </a:pPr>
            <a:r>
              <a:rPr lang="es-ES" sz="2000" dirty="0">
                <a:solidFill>
                  <a:schemeClr val="tx1"/>
                </a:solidFill>
                <a:latin typeface="Arial" pitchFamily="34" charset="0"/>
                <a:cs typeface="Arial" pitchFamily="34" charset="0"/>
              </a:rPr>
              <a:t>matrimonio y </a:t>
            </a:r>
          </a:p>
          <a:p>
            <a:pPr algn="ctr">
              <a:defRPr/>
            </a:pPr>
            <a:r>
              <a:rPr lang="es-ES" sz="2000" dirty="0">
                <a:solidFill>
                  <a:schemeClr val="tx1"/>
                </a:solidFill>
                <a:latin typeface="Arial" pitchFamily="34" charset="0"/>
                <a:cs typeface="Arial" pitchFamily="34" charset="0"/>
              </a:rPr>
              <a:t>defunción)	</a:t>
            </a:r>
          </a:p>
        </p:txBody>
      </p:sp>
      <p:sp>
        <p:nvSpPr>
          <p:cNvPr id="25" name="24 Elipse"/>
          <p:cNvSpPr/>
          <p:nvPr/>
        </p:nvSpPr>
        <p:spPr>
          <a:xfrm>
            <a:off x="7287847" y="3049078"/>
            <a:ext cx="2738848" cy="231174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000" b="1" dirty="0">
                <a:solidFill>
                  <a:schemeClr val="tx1"/>
                </a:solidFill>
                <a:latin typeface="Arial" pitchFamily="34" charset="0"/>
                <a:cs typeface="Arial" pitchFamily="34" charset="0"/>
              </a:rPr>
              <a:t>Notariales</a:t>
            </a:r>
            <a:r>
              <a:rPr lang="es-ES" sz="2000" dirty="0">
                <a:solidFill>
                  <a:schemeClr val="tx1"/>
                </a:solidFill>
                <a:latin typeface="Arial" pitchFamily="34" charset="0"/>
                <a:cs typeface="Arial" pitchFamily="34" charset="0"/>
              </a:rPr>
              <a:t> </a:t>
            </a:r>
          </a:p>
          <a:p>
            <a:pPr algn="ctr">
              <a:defRPr/>
            </a:pPr>
            <a:r>
              <a:rPr lang="es-ES" sz="2000" dirty="0">
                <a:solidFill>
                  <a:schemeClr val="tx1"/>
                </a:solidFill>
                <a:latin typeface="Arial" pitchFamily="34" charset="0"/>
                <a:cs typeface="Arial" pitchFamily="34" charset="0"/>
              </a:rPr>
              <a:t>(matrimonio y testamento ante peligro inminente de muerte)</a:t>
            </a:r>
          </a:p>
        </p:txBody>
      </p:sp>
      <p:sp>
        <p:nvSpPr>
          <p:cNvPr id="26" name="25 Elipse"/>
          <p:cNvSpPr/>
          <p:nvPr/>
        </p:nvSpPr>
        <p:spPr>
          <a:xfrm>
            <a:off x="9427335" y="3348506"/>
            <a:ext cx="2764666" cy="3232597"/>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000" b="1" dirty="0">
                <a:solidFill>
                  <a:schemeClr val="tx1"/>
                </a:solidFill>
                <a:latin typeface="Arial" pitchFamily="34" charset="0"/>
                <a:cs typeface="Arial" pitchFamily="34" charset="0"/>
              </a:rPr>
              <a:t>Como auxiliar de las funciones judiciales</a:t>
            </a:r>
          </a:p>
          <a:p>
            <a:pPr algn="ctr">
              <a:defRPr/>
            </a:pPr>
            <a:r>
              <a:rPr lang="es-ES" sz="2000" dirty="0">
                <a:solidFill>
                  <a:schemeClr val="tx1"/>
                </a:solidFill>
                <a:latin typeface="Arial" pitchFamily="34" charset="0"/>
                <a:cs typeface="Arial" pitchFamily="34" charset="0"/>
              </a:rPr>
              <a:t>(instruir sobre los delitos cometidos a bordo)</a:t>
            </a:r>
          </a:p>
        </p:txBody>
      </p:sp>
      <p:sp>
        <p:nvSpPr>
          <p:cNvPr id="30" name="29 Elipse"/>
          <p:cNvSpPr/>
          <p:nvPr/>
        </p:nvSpPr>
        <p:spPr>
          <a:xfrm>
            <a:off x="67681" y="3091605"/>
            <a:ext cx="3166533" cy="974725"/>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000" b="1" dirty="0">
                <a:solidFill>
                  <a:schemeClr val="tx1"/>
                </a:solidFill>
                <a:latin typeface="Arial" pitchFamily="34" charset="0"/>
                <a:cs typeface="Arial" pitchFamily="34" charset="0"/>
              </a:rPr>
              <a:t>Técnicas o náuticas</a:t>
            </a:r>
            <a:endParaRPr lang="es-ES" sz="2000" dirty="0">
              <a:solidFill>
                <a:schemeClr val="tx1"/>
              </a:solidFill>
              <a:latin typeface="Arial" pitchFamily="34" charset="0"/>
              <a:cs typeface="Arial" pitchFamily="34" charset="0"/>
            </a:endParaRPr>
          </a:p>
        </p:txBody>
      </p:sp>
      <p:sp>
        <p:nvSpPr>
          <p:cNvPr id="31" name="30 Elipse"/>
          <p:cNvSpPr/>
          <p:nvPr/>
        </p:nvSpPr>
        <p:spPr>
          <a:xfrm>
            <a:off x="2087639" y="3906423"/>
            <a:ext cx="3166533" cy="976312"/>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000" b="1" dirty="0">
                <a:solidFill>
                  <a:schemeClr val="tx1"/>
                </a:solidFill>
                <a:latin typeface="Arial" pitchFamily="34" charset="0"/>
                <a:cs typeface="Arial" pitchFamily="34" charset="0"/>
              </a:rPr>
              <a:t>Comerciales o administrativas</a:t>
            </a:r>
          </a:p>
        </p:txBody>
      </p:sp>
      <p:sp>
        <p:nvSpPr>
          <p:cNvPr id="12" name="11 Flecha abajo"/>
          <p:cNvSpPr/>
          <p:nvPr/>
        </p:nvSpPr>
        <p:spPr>
          <a:xfrm rot="19430807">
            <a:off x="3238011" y="2335347"/>
            <a:ext cx="500254" cy="16654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13" name="12 Flecha abajo"/>
          <p:cNvSpPr/>
          <p:nvPr/>
        </p:nvSpPr>
        <p:spPr>
          <a:xfrm rot="2237106">
            <a:off x="1444630" y="2270920"/>
            <a:ext cx="483093" cy="8651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14" name="13 Flecha abajo"/>
          <p:cNvSpPr/>
          <p:nvPr/>
        </p:nvSpPr>
        <p:spPr>
          <a:xfrm rot="20888221">
            <a:off x="10420828" y="2057392"/>
            <a:ext cx="500254" cy="12852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15" name="14 Flecha abajo"/>
          <p:cNvSpPr/>
          <p:nvPr/>
        </p:nvSpPr>
        <p:spPr>
          <a:xfrm rot="2237106">
            <a:off x="7309826" y="2002016"/>
            <a:ext cx="483093" cy="8651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16" name="15 Flecha abajo"/>
          <p:cNvSpPr/>
          <p:nvPr/>
        </p:nvSpPr>
        <p:spPr>
          <a:xfrm rot="980707">
            <a:off x="8925298" y="2077778"/>
            <a:ext cx="483093" cy="10093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17" name="5 CuadroTexto"/>
          <p:cNvSpPr txBox="1">
            <a:spLocks noChangeArrowheads="1"/>
          </p:cNvSpPr>
          <p:nvPr/>
        </p:nvSpPr>
        <p:spPr bwMode="auto">
          <a:xfrm>
            <a:off x="4161811" y="5859861"/>
            <a:ext cx="3824248" cy="461665"/>
          </a:xfrm>
          <a:prstGeom prst="rect">
            <a:avLst/>
          </a:prstGeom>
          <a:ln/>
        </p:spPr>
        <p:style>
          <a:lnRef idx="1">
            <a:schemeClr val="accent4"/>
          </a:lnRef>
          <a:fillRef idx="2">
            <a:schemeClr val="accent4"/>
          </a:fillRef>
          <a:effectRef idx="1">
            <a:schemeClr val="accent4"/>
          </a:effectRef>
          <a:fontRef idx="minor">
            <a:schemeClr val="dk1"/>
          </a:fontRef>
        </p:style>
        <p:txBody>
          <a:bodyPr wrap="square">
            <a:spAutoFit/>
          </a:bodyPr>
          <a:lstStyle>
            <a:lvl1pPr eaLnBrk="0" hangingPunct="0">
              <a:defRPr>
                <a:solidFill>
                  <a:schemeClr val="tx1"/>
                </a:solidFill>
                <a:latin typeface="Lucida Sans Unicode" pitchFamily="34" charset="0"/>
                <a:cs typeface="Arial" charset="0"/>
              </a:defRPr>
            </a:lvl1pPr>
            <a:lvl2pPr marL="742950" indent="-285750" eaLnBrk="0" hangingPunct="0">
              <a:defRPr>
                <a:solidFill>
                  <a:schemeClr val="tx1"/>
                </a:solidFill>
                <a:latin typeface="Lucida Sans Unicode" pitchFamily="34" charset="0"/>
                <a:cs typeface="Arial" charset="0"/>
              </a:defRPr>
            </a:lvl2pPr>
            <a:lvl3pPr marL="1143000" indent="-228600" eaLnBrk="0" hangingPunct="0">
              <a:defRPr>
                <a:solidFill>
                  <a:schemeClr val="tx1"/>
                </a:solidFill>
                <a:latin typeface="Lucida Sans Unicode" pitchFamily="34" charset="0"/>
                <a:cs typeface="Arial" charset="0"/>
              </a:defRPr>
            </a:lvl3pPr>
            <a:lvl4pPr marL="1600200" indent="-228600" eaLnBrk="0" hangingPunct="0">
              <a:defRPr>
                <a:solidFill>
                  <a:schemeClr val="tx1"/>
                </a:solidFill>
                <a:latin typeface="Lucida Sans Unicode" pitchFamily="34" charset="0"/>
                <a:cs typeface="Arial" charset="0"/>
              </a:defRPr>
            </a:lvl4pPr>
            <a:lvl5pPr marL="2057400" indent="-228600" eaLnBrk="0" hangingPunct="0">
              <a:defRPr>
                <a:solidFill>
                  <a:schemeClr val="tx1"/>
                </a:solidFill>
                <a:latin typeface="Lucida Sans Unicode" pitchFamily="34" charset="0"/>
                <a:cs typeface="Arial" charset="0"/>
              </a:defRPr>
            </a:lvl5pPr>
            <a:lvl6pPr marL="2514600" indent="-228600" eaLnBrk="0" fontAlgn="base" hangingPunct="0">
              <a:spcBef>
                <a:spcPct val="0"/>
              </a:spcBef>
              <a:spcAft>
                <a:spcPct val="0"/>
              </a:spcAft>
              <a:defRPr>
                <a:solidFill>
                  <a:schemeClr val="tx1"/>
                </a:solidFill>
                <a:latin typeface="Lucida Sans Unicode" pitchFamily="34" charset="0"/>
                <a:cs typeface="Arial" charset="0"/>
              </a:defRPr>
            </a:lvl6pPr>
            <a:lvl7pPr marL="2971800" indent="-228600" eaLnBrk="0" fontAlgn="base" hangingPunct="0">
              <a:spcBef>
                <a:spcPct val="0"/>
              </a:spcBef>
              <a:spcAft>
                <a:spcPct val="0"/>
              </a:spcAft>
              <a:defRPr>
                <a:solidFill>
                  <a:schemeClr val="tx1"/>
                </a:solidFill>
                <a:latin typeface="Lucida Sans Unicode" pitchFamily="34" charset="0"/>
                <a:cs typeface="Arial" charset="0"/>
              </a:defRPr>
            </a:lvl7pPr>
            <a:lvl8pPr marL="3429000" indent="-228600" eaLnBrk="0" fontAlgn="base" hangingPunct="0">
              <a:spcBef>
                <a:spcPct val="0"/>
              </a:spcBef>
              <a:spcAft>
                <a:spcPct val="0"/>
              </a:spcAft>
              <a:defRPr>
                <a:solidFill>
                  <a:schemeClr val="tx1"/>
                </a:solidFill>
                <a:latin typeface="Lucida Sans Unicode" pitchFamily="34" charset="0"/>
                <a:cs typeface="Arial" charset="0"/>
              </a:defRPr>
            </a:lvl8pPr>
            <a:lvl9pPr marL="3886200" indent="-228600" eaLnBrk="0" fontAlgn="base" hangingPunct="0">
              <a:spcBef>
                <a:spcPct val="0"/>
              </a:spcBef>
              <a:spcAft>
                <a:spcPct val="0"/>
              </a:spcAft>
              <a:defRPr>
                <a:solidFill>
                  <a:schemeClr val="tx1"/>
                </a:solidFill>
                <a:latin typeface="Lucida Sans Unicode" pitchFamily="34" charset="0"/>
                <a:cs typeface="Arial" charset="0"/>
              </a:defRPr>
            </a:lvl9pPr>
          </a:lstStyle>
          <a:p>
            <a:r>
              <a:rPr lang="es-ES" sz="2400" b="1" dirty="0">
                <a:latin typeface="Arial Black" pitchFamily="34" charset="0"/>
                <a:cs typeface="Arial" pitchFamily="34" charset="0"/>
              </a:rPr>
              <a:t>Artículo 56 L. No. 115</a:t>
            </a:r>
            <a:endParaRPr lang="es-ES" sz="2400" dirty="0">
              <a:latin typeface="Arial Black" pitchFamily="34" charset="0"/>
              <a:cs typeface="Arial" pitchFamily="34" charset="0"/>
            </a:endParaRPr>
          </a:p>
        </p:txBody>
      </p:sp>
    </p:spTree>
    <p:extLst>
      <p:ext uri="{BB962C8B-B14F-4D97-AF65-F5344CB8AC3E}">
        <p14:creationId xmlns:p14="http://schemas.microsoft.com/office/powerpoint/2010/main" val="41735542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445043" y="1265057"/>
            <a:ext cx="3620928" cy="584775"/>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s-ES" sz="3200" dirty="0">
                <a:latin typeface="Arial Black" panose="020B0A04020102020204" pitchFamily="34" charset="0"/>
              </a:rPr>
              <a:t>Hipoteca Naval</a:t>
            </a:r>
          </a:p>
        </p:txBody>
      </p:sp>
      <p:sp>
        <p:nvSpPr>
          <p:cNvPr id="4" name="Rectángulo 3"/>
          <p:cNvSpPr/>
          <p:nvPr/>
        </p:nvSpPr>
        <p:spPr>
          <a:xfrm>
            <a:off x="444778" y="2045501"/>
            <a:ext cx="11148154" cy="2677656"/>
          </a:xfrm>
          <a:prstGeom prst="rect">
            <a:avLst/>
          </a:prstGeom>
        </p:spPr>
        <p:txBody>
          <a:bodyPr wrap="square">
            <a:spAutoFit/>
          </a:bodyPr>
          <a:lstStyle/>
          <a:p>
            <a:pPr marL="342900" lvl="0" indent="-342900" algn="just">
              <a:spcAft>
                <a:spcPts val="0"/>
              </a:spcAft>
              <a:buFont typeface="Arial" pitchFamily="34" charset="0"/>
              <a:buChar char="•"/>
            </a:pPr>
            <a:r>
              <a:rPr lang="es-ES" sz="2400" dirty="0">
                <a:effectLst/>
                <a:latin typeface="Arial" pitchFamily="34" charset="0"/>
                <a:ea typeface="Calibri" panose="020F0502020204030204" pitchFamily="34" charset="0"/>
                <a:cs typeface="Arial" pitchFamily="34" charset="0"/>
              </a:rPr>
              <a:t>Es el derecho real constituido sobre un buque, embarcación o artefacto naval mediante una escritura pública para la garantía del cumplimiento de una obligación y por medio del cual, el acreedor se faculta para realizar el medio naval hipotecado para la satisfacción de su crédito, si llegado el día del pago el obligado a efectuarlo no lo ejecuta.</a:t>
            </a:r>
          </a:p>
          <a:p>
            <a:pPr marL="342900" lvl="0" indent="-342900" algn="just">
              <a:spcAft>
                <a:spcPts val="0"/>
              </a:spcAft>
              <a:buFont typeface="Arial" pitchFamily="34" charset="0"/>
              <a:buChar char="•"/>
            </a:pPr>
            <a:endParaRPr lang="es-ES" sz="2400" dirty="0">
              <a:effectLst/>
              <a:latin typeface="Arial" pitchFamily="34" charset="0"/>
              <a:ea typeface="Calibri" panose="020F0502020204030204" pitchFamily="34" charset="0"/>
              <a:cs typeface="Arial" pitchFamily="34" charset="0"/>
            </a:endParaRPr>
          </a:p>
          <a:p>
            <a:pPr marL="342900" lvl="0" indent="-342900" algn="just">
              <a:spcAft>
                <a:spcPts val="0"/>
              </a:spcAft>
              <a:buFont typeface="Arial" pitchFamily="34" charset="0"/>
              <a:buChar char="•"/>
            </a:pPr>
            <a:r>
              <a:rPr lang="es-ES" sz="2400" dirty="0">
                <a:latin typeface="Arial" pitchFamily="34" charset="0"/>
                <a:ea typeface="Calibri" panose="020F0502020204030204" pitchFamily="34" charset="0"/>
                <a:cs typeface="Arial" pitchFamily="34" charset="0"/>
              </a:rPr>
              <a:t>Es uno de los llamados </a:t>
            </a:r>
            <a:r>
              <a:rPr lang="es-ES" sz="2400" b="1" dirty="0">
                <a:solidFill>
                  <a:srgbClr val="FF0000"/>
                </a:solidFill>
                <a:latin typeface="Arial" pitchFamily="34" charset="0"/>
                <a:ea typeface="Calibri" panose="020F0502020204030204" pitchFamily="34" charset="0"/>
                <a:cs typeface="Arial" pitchFamily="34" charset="0"/>
              </a:rPr>
              <a:t>privilegios marítimos</a:t>
            </a:r>
            <a:r>
              <a:rPr lang="es-ES" sz="2400" dirty="0">
                <a:latin typeface="Arial" pitchFamily="34" charset="0"/>
                <a:ea typeface="Calibri" panose="020F0502020204030204" pitchFamily="34" charset="0"/>
                <a:cs typeface="Arial" pitchFamily="34" charset="0"/>
              </a:rPr>
              <a:t>. </a:t>
            </a:r>
            <a:endParaRPr lang="es-ES" sz="2400" dirty="0">
              <a:effectLst/>
              <a:latin typeface="Arial" pitchFamily="34" charset="0"/>
              <a:ea typeface="Calibri" panose="020F0502020204030204" pitchFamily="34" charset="0"/>
              <a:cs typeface="Arial" pitchFamily="34" charset="0"/>
            </a:endParaRPr>
          </a:p>
        </p:txBody>
      </p:sp>
      <p:sp>
        <p:nvSpPr>
          <p:cNvPr id="5" name="CuadroTexto 5"/>
          <p:cNvSpPr txBox="1"/>
          <p:nvPr/>
        </p:nvSpPr>
        <p:spPr>
          <a:xfrm>
            <a:off x="547546" y="4988680"/>
            <a:ext cx="11096902" cy="1631216"/>
          </a:xfrm>
          <a:prstGeom prst="rect">
            <a:avLst/>
          </a:prstGeom>
          <a:noFill/>
        </p:spPr>
        <p:txBody>
          <a:bodyPr wrap="square" rtlCol="0">
            <a:spAutoFit/>
          </a:bodyPr>
          <a:lstStyle/>
          <a:p>
            <a:pPr algn="just"/>
            <a:r>
              <a:rPr lang="es-ES" sz="2800" dirty="0">
                <a:latin typeface="Arial Black" panose="020B0A04020102020204" pitchFamily="34" charset="0"/>
              </a:rPr>
              <a:t>Artículo 48.1 de la Ley No. 115/2013:</a:t>
            </a:r>
          </a:p>
          <a:p>
            <a:pPr algn="just"/>
            <a:r>
              <a:rPr lang="es-ES" sz="2400" dirty="0">
                <a:latin typeface="Arial Black" panose="020B0A04020102020204" pitchFamily="34" charset="0"/>
              </a:rPr>
              <a:t>Los buques, embarcaciones y artefactos navales, incluyendo los que están en construcción se consideran bienes inmuebles solo a los efectos de poder constituirse sobre ellos la hipoteca naval.</a:t>
            </a:r>
          </a:p>
        </p:txBody>
      </p:sp>
      <p:sp>
        <p:nvSpPr>
          <p:cNvPr id="6" name="Rectángulo 3"/>
          <p:cNvSpPr/>
          <p:nvPr/>
        </p:nvSpPr>
        <p:spPr>
          <a:xfrm>
            <a:off x="445043" y="245418"/>
            <a:ext cx="11199405" cy="830997"/>
          </a:xfrm>
          <a:prstGeom prst="rect">
            <a:avLst/>
          </a:prstGeom>
        </p:spPr>
        <p:txBody>
          <a:bodyPr wrap="square">
            <a:spAutoFit/>
          </a:bodyPr>
          <a:lstStyle/>
          <a:p>
            <a:pPr algn="just"/>
            <a:r>
              <a:rPr lang="es-ES" sz="2400" dirty="0">
                <a:latin typeface="Arial Black" panose="020B0A04020102020204" pitchFamily="34" charset="0"/>
              </a:rPr>
              <a:t>Código Civil cubano: dispone en su art. 288 que </a:t>
            </a:r>
            <a:r>
              <a:rPr lang="es-ES" sz="2400" u="sng" dirty="0">
                <a:latin typeface="Arial Black" panose="020B0A04020102020204" pitchFamily="34" charset="0"/>
              </a:rPr>
              <a:t>la hipoteca naval o aérea se rige por disposiciones especiales</a:t>
            </a:r>
            <a:r>
              <a:rPr lang="es-ES" sz="2400" dirty="0">
                <a:latin typeface="Arial Black" panose="020B0A04020102020204" pitchFamily="34" charset="0"/>
              </a:rPr>
              <a:t>.</a:t>
            </a:r>
          </a:p>
        </p:txBody>
      </p:sp>
    </p:spTree>
    <p:extLst>
      <p:ext uri="{BB962C8B-B14F-4D97-AF65-F5344CB8AC3E}">
        <p14:creationId xmlns:p14="http://schemas.microsoft.com/office/powerpoint/2010/main" val="35153060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622494" y="82135"/>
            <a:ext cx="8841908" cy="584775"/>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es-ES" sz="3200" dirty="0">
                <a:solidFill>
                  <a:schemeClr val="dk1"/>
                </a:solidFill>
                <a:latin typeface="Arial Black" panose="020B0A04020102020204" pitchFamily="34" charset="0"/>
              </a:rPr>
              <a:t>Requisitos (constitución e inscripción)</a:t>
            </a:r>
          </a:p>
        </p:txBody>
      </p:sp>
      <p:sp>
        <p:nvSpPr>
          <p:cNvPr id="5" name="Rectángulo 4"/>
          <p:cNvSpPr/>
          <p:nvPr/>
        </p:nvSpPr>
        <p:spPr>
          <a:xfrm>
            <a:off x="334851" y="755631"/>
            <a:ext cx="11513712" cy="600164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514350" lvl="0" indent="-514350" algn="just">
              <a:buAutoNum type="arabicPeriod"/>
            </a:pPr>
            <a:r>
              <a:rPr lang="es-ES" sz="2400" dirty="0">
                <a:latin typeface="Arial" pitchFamily="34" charset="0"/>
                <a:cs typeface="Arial" pitchFamily="34" charset="0"/>
              </a:rPr>
              <a:t>Tener la </a:t>
            </a:r>
            <a:r>
              <a:rPr lang="es-ES" sz="2400" dirty="0">
                <a:solidFill>
                  <a:srgbClr val="FF0000"/>
                </a:solidFill>
                <a:latin typeface="Arial" pitchFamily="34" charset="0"/>
                <a:cs typeface="Arial" pitchFamily="34" charset="0"/>
              </a:rPr>
              <a:t>libre disposición del bien </a:t>
            </a:r>
            <a:r>
              <a:rPr lang="es-ES" sz="2400" dirty="0">
                <a:latin typeface="Arial" pitchFamily="34" charset="0"/>
                <a:cs typeface="Arial" pitchFamily="34" charset="0"/>
              </a:rPr>
              <a:t>(buque, embarcación o artefacto naval). </a:t>
            </a:r>
            <a:r>
              <a:rPr lang="es-ES" sz="2400" b="1" dirty="0">
                <a:latin typeface="Arial" pitchFamily="34" charset="0"/>
                <a:cs typeface="Arial" pitchFamily="34" charset="0"/>
              </a:rPr>
              <a:t>Art. 48.3 de la Ley No. 115/2013</a:t>
            </a:r>
            <a:r>
              <a:rPr lang="es-ES" sz="2400" dirty="0">
                <a:latin typeface="Arial" pitchFamily="34" charset="0"/>
                <a:cs typeface="Arial" pitchFamily="34" charset="0"/>
              </a:rPr>
              <a:t>.</a:t>
            </a:r>
          </a:p>
          <a:p>
            <a:pPr marL="514350" indent="-514350" algn="just">
              <a:buFontTx/>
              <a:buAutoNum type="arabicPeriod"/>
            </a:pPr>
            <a:r>
              <a:rPr lang="es-ES" sz="2400" dirty="0">
                <a:latin typeface="Arial" pitchFamily="34" charset="0"/>
                <a:ea typeface="Calibri" panose="020F0502020204030204" pitchFamily="34" charset="0"/>
                <a:cs typeface="Arial" pitchFamily="34" charset="0"/>
              </a:rPr>
              <a:t>En caso de </a:t>
            </a:r>
            <a:r>
              <a:rPr lang="es-ES" sz="2400" dirty="0">
                <a:solidFill>
                  <a:srgbClr val="FF0000"/>
                </a:solidFill>
                <a:latin typeface="Arial" pitchFamily="34" charset="0"/>
                <a:ea typeface="Calibri" panose="020F0502020204030204" pitchFamily="34" charset="0"/>
                <a:cs typeface="Arial" pitchFamily="34" charset="0"/>
              </a:rPr>
              <a:t>copropiedad, es necesario disponer de más del 50%</a:t>
            </a:r>
            <a:r>
              <a:rPr lang="es-ES" sz="2400" dirty="0">
                <a:latin typeface="Arial" pitchFamily="34" charset="0"/>
                <a:ea typeface="Calibri" panose="020F0502020204030204" pitchFamily="34" charset="0"/>
                <a:cs typeface="Arial" pitchFamily="34" charset="0"/>
              </a:rPr>
              <a:t> del buque, embarcación o artefacto naval para poder hipotecar separadamente su parte; o contar con el consentimiento del condómino que representa dicha mayoría. </a:t>
            </a:r>
            <a:r>
              <a:rPr lang="es-ES" sz="2400" b="1" dirty="0">
                <a:latin typeface="Arial" pitchFamily="34" charset="0"/>
                <a:ea typeface="Calibri" panose="020F0502020204030204" pitchFamily="34" charset="0"/>
                <a:cs typeface="Arial" pitchFamily="34" charset="0"/>
              </a:rPr>
              <a:t>Art. 48.4 de la Ley No. 115/2013</a:t>
            </a:r>
            <a:r>
              <a:rPr lang="es-ES" sz="2400" dirty="0">
                <a:latin typeface="Arial" pitchFamily="34" charset="0"/>
                <a:ea typeface="Calibri" panose="020F0502020204030204" pitchFamily="34" charset="0"/>
                <a:cs typeface="Arial" pitchFamily="34" charset="0"/>
              </a:rPr>
              <a:t>.</a:t>
            </a:r>
          </a:p>
          <a:p>
            <a:pPr marL="514350" lvl="0" indent="-514350" algn="just">
              <a:buFontTx/>
              <a:buAutoNum type="arabicPeriod"/>
            </a:pPr>
            <a:r>
              <a:rPr lang="es-ES" sz="2400" dirty="0">
                <a:latin typeface="Arial" pitchFamily="34" charset="0"/>
                <a:ea typeface="Calibri" panose="020F0502020204030204" pitchFamily="34" charset="0"/>
                <a:cs typeface="Arial" pitchFamily="34" charset="0"/>
              </a:rPr>
              <a:t>Constar en </a:t>
            </a:r>
            <a:r>
              <a:rPr lang="es-ES" sz="2400" dirty="0">
                <a:solidFill>
                  <a:srgbClr val="FF0000"/>
                </a:solidFill>
                <a:latin typeface="Arial" pitchFamily="34" charset="0"/>
                <a:ea typeface="Calibri" panose="020F0502020204030204" pitchFamily="34" charset="0"/>
                <a:cs typeface="Arial" pitchFamily="34" charset="0"/>
              </a:rPr>
              <a:t>escritura pública</a:t>
            </a:r>
            <a:r>
              <a:rPr lang="es-ES" sz="2400" dirty="0">
                <a:latin typeface="Arial" pitchFamily="34" charset="0"/>
                <a:ea typeface="Calibri" panose="020F0502020204030204" pitchFamily="34" charset="0"/>
                <a:cs typeface="Arial" pitchFamily="34" charset="0"/>
              </a:rPr>
              <a:t> otorgada ante Notario. </a:t>
            </a:r>
            <a:r>
              <a:rPr lang="es-ES" sz="2400" b="1" dirty="0">
                <a:latin typeface="Arial" pitchFamily="34" charset="0"/>
                <a:ea typeface="Calibri" panose="020F0502020204030204" pitchFamily="34" charset="0"/>
                <a:cs typeface="Arial" pitchFamily="34" charset="0"/>
              </a:rPr>
              <a:t>Art. 49 de la Ley No. 115/2013</a:t>
            </a:r>
            <a:r>
              <a:rPr lang="es-ES" sz="2400" dirty="0">
                <a:latin typeface="Arial" pitchFamily="34" charset="0"/>
                <a:ea typeface="Calibri" panose="020F0502020204030204" pitchFamily="34" charset="0"/>
                <a:cs typeface="Arial" pitchFamily="34" charset="0"/>
              </a:rPr>
              <a:t>.</a:t>
            </a:r>
          </a:p>
          <a:p>
            <a:pPr marL="514350" lvl="0" indent="-514350" algn="just">
              <a:buFontTx/>
              <a:buAutoNum type="arabicPeriod"/>
            </a:pPr>
            <a:r>
              <a:rPr lang="es-ES" sz="2400" dirty="0">
                <a:latin typeface="Arial" pitchFamily="34" charset="0"/>
                <a:ea typeface="Calibri" panose="020F0502020204030204" pitchFamily="34" charset="0"/>
                <a:cs typeface="Arial" pitchFamily="34" charset="0"/>
              </a:rPr>
              <a:t>Se debe </a:t>
            </a:r>
            <a:r>
              <a:rPr lang="es-ES" sz="2400" dirty="0">
                <a:solidFill>
                  <a:srgbClr val="FF0000"/>
                </a:solidFill>
                <a:latin typeface="Arial" pitchFamily="34" charset="0"/>
                <a:ea typeface="Calibri" panose="020F0502020204030204" pitchFamily="34" charset="0"/>
                <a:cs typeface="Arial" pitchFamily="34" charset="0"/>
              </a:rPr>
              <a:t>inscribir</a:t>
            </a:r>
            <a:r>
              <a:rPr lang="es-ES" sz="2400" dirty="0">
                <a:latin typeface="Arial" pitchFamily="34" charset="0"/>
                <a:ea typeface="Calibri" panose="020F0502020204030204" pitchFamily="34" charset="0"/>
                <a:cs typeface="Arial" pitchFamily="34" charset="0"/>
              </a:rPr>
              <a:t> en el RMN en los casos de buques, embarcaciones o artefactos navales con fines comerciales y en el RNB en el resto de los casos. </a:t>
            </a:r>
            <a:r>
              <a:rPr lang="es-ES" sz="2400" b="1" dirty="0">
                <a:latin typeface="Arial" pitchFamily="34" charset="0"/>
                <a:ea typeface="Calibri" panose="020F0502020204030204" pitchFamily="34" charset="0"/>
                <a:cs typeface="Arial" pitchFamily="34" charset="0"/>
              </a:rPr>
              <a:t>Art. 49 de la Ley No. 115/2013</a:t>
            </a:r>
            <a:r>
              <a:rPr lang="es-ES" sz="2400" dirty="0">
                <a:latin typeface="Arial" pitchFamily="34" charset="0"/>
                <a:ea typeface="Calibri" panose="020F0502020204030204" pitchFamily="34" charset="0"/>
                <a:cs typeface="Arial" pitchFamily="34" charset="0"/>
              </a:rPr>
              <a:t>.</a:t>
            </a:r>
          </a:p>
          <a:p>
            <a:pPr marL="514350" lvl="0" indent="-514350" algn="just">
              <a:buFontTx/>
              <a:buAutoNum type="arabicPeriod"/>
            </a:pPr>
            <a:r>
              <a:rPr lang="es-ES" sz="2400" dirty="0">
                <a:latin typeface="Arial" pitchFamily="34" charset="0"/>
                <a:ea typeface="Calibri" panose="020F0502020204030204" pitchFamily="34" charset="0"/>
                <a:cs typeface="Arial" pitchFamily="34" charset="0"/>
              </a:rPr>
              <a:t>Cuando se </a:t>
            </a:r>
            <a:r>
              <a:rPr lang="es-ES" sz="2400" dirty="0">
                <a:solidFill>
                  <a:srgbClr val="FF0000"/>
                </a:solidFill>
                <a:latin typeface="Arial" pitchFamily="34" charset="0"/>
                <a:ea typeface="Calibri" panose="020F0502020204030204" pitchFamily="34" charset="0"/>
                <a:cs typeface="Arial" pitchFamily="34" charset="0"/>
              </a:rPr>
              <a:t>constituya en el extranjero</a:t>
            </a:r>
            <a:r>
              <a:rPr lang="es-ES" sz="2400" dirty="0">
                <a:latin typeface="Arial" pitchFamily="34" charset="0"/>
                <a:ea typeface="Calibri" panose="020F0502020204030204" pitchFamily="34" charset="0"/>
                <a:cs typeface="Arial" pitchFamily="34" charset="0"/>
              </a:rPr>
              <a:t>, se otorgará ante el Cónsul cubano o ante la autoridad competente. </a:t>
            </a:r>
            <a:r>
              <a:rPr lang="es-ES" sz="2400" b="1" dirty="0">
                <a:latin typeface="Arial" pitchFamily="34" charset="0"/>
                <a:ea typeface="Calibri" panose="020F0502020204030204" pitchFamily="34" charset="0"/>
                <a:cs typeface="Arial" pitchFamily="34" charset="0"/>
              </a:rPr>
              <a:t>Art. 49 de la Ley No. 115/2013</a:t>
            </a:r>
            <a:r>
              <a:rPr lang="es-ES" sz="2400" dirty="0">
                <a:latin typeface="Arial" pitchFamily="34" charset="0"/>
                <a:ea typeface="Calibri" panose="020F0502020204030204" pitchFamily="34" charset="0"/>
                <a:cs typeface="Arial" pitchFamily="34" charset="0"/>
              </a:rPr>
              <a:t>.</a:t>
            </a:r>
          </a:p>
          <a:p>
            <a:pPr marL="514350" lvl="0" indent="-514350" algn="just">
              <a:buFontTx/>
              <a:buAutoNum type="arabicPeriod"/>
            </a:pPr>
            <a:r>
              <a:rPr lang="es-ES" sz="2400" dirty="0">
                <a:solidFill>
                  <a:srgbClr val="FF0000"/>
                </a:solidFill>
                <a:latin typeface="Arial" pitchFamily="34" charset="0"/>
                <a:ea typeface="Calibri" panose="020F0502020204030204" pitchFamily="34" charset="0"/>
                <a:cs typeface="Arial" pitchFamily="34" charset="0"/>
              </a:rPr>
              <a:t>Toda cesión o traspaso</a:t>
            </a:r>
            <a:r>
              <a:rPr lang="es-ES" sz="2400" dirty="0">
                <a:latin typeface="Arial" pitchFamily="34" charset="0"/>
                <a:ea typeface="Calibri" panose="020F0502020204030204" pitchFamily="34" charset="0"/>
                <a:cs typeface="Arial" pitchFamily="34" charset="0"/>
              </a:rPr>
              <a:t> de crédito hipotecario naval </a:t>
            </a:r>
            <a:r>
              <a:rPr lang="es-ES" sz="2400" dirty="0">
                <a:solidFill>
                  <a:srgbClr val="FF0000"/>
                </a:solidFill>
                <a:latin typeface="Arial" pitchFamily="34" charset="0"/>
                <a:ea typeface="Calibri" panose="020F0502020204030204" pitchFamily="34" charset="0"/>
                <a:cs typeface="Arial" pitchFamily="34" charset="0"/>
              </a:rPr>
              <a:t>debe inscribirse en ambos registros</a:t>
            </a:r>
            <a:r>
              <a:rPr lang="es-ES" sz="2400" dirty="0">
                <a:latin typeface="Arial" pitchFamily="34" charset="0"/>
                <a:ea typeface="Calibri" panose="020F0502020204030204" pitchFamily="34" charset="0"/>
                <a:cs typeface="Arial" pitchFamily="34" charset="0"/>
              </a:rPr>
              <a:t> para que el beneficiado pueda exigir su pago. </a:t>
            </a:r>
            <a:r>
              <a:rPr lang="es-ES" sz="2400" b="1" dirty="0">
                <a:latin typeface="Arial" pitchFamily="34" charset="0"/>
                <a:ea typeface="Calibri" panose="020F0502020204030204" pitchFamily="34" charset="0"/>
                <a:cs typeface="Arial" pitchFamily="34" charset="0"/>
              </a:rPr>
              <a:t>Art. 50.1 de la Ley No. 115/2013</a:t>
            </a:r>
            <a:r>
              <a:rPr lang="es-ES" sz="2400" dirty="0">
                <a:latin typeface="Arial" pitchFamily="34" charset="0"/>
                <a:ea typeface="Calibri" panose="020F0502020204030204" pitchFamily="34" charset="0"/>
                <a:cs typeface="Arial" pitchFamily="34" charset="0"/>
              </a:rPr>
              <a:t>.</a:t>
            </a:r>
            <a:endParaRPr lang="es-ES" sz="2400" dirty="0">
              <a:latin typeface="Arial" pitchFamily="34" charset="0"/>
              <a:cs typeface="Arial" pitchFamily="34" charset="0"/>
            </a:endParaRPr>
          </a:p>
        </p:txBody>
      </p:sp>
    </p:spTree>
    <p:extLst>
      <p:ext uri="{BB962C8B-B14F-4D97-AF65-F5344CB8AC3E}">
        <p14:creationId xmlns:p14="http://schemas.microsoft.com/office/powerpoint/2010/main" val="804494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CuadroTexto 3"/>
          <p:cNvSpPr txBox="1"/>
          <p:nvPr/>
        </p:nvSpPr>
        <p:spPr>
          <a:xfrm>
            <a:off x="785611" y="1368985"/>
            <a:ext cx="10560676" cy="3970318"/>
          </a:xfrm>
          <a:prstGeom prst="rect">
            <a:avLst/>
          </a:prstGeom>
          <a:noFill/>
        </p:spPr>
        <p:txBody>
          <a:bodyPr wrap="square" rtlCol="0">
            <a:spAutoFit/>
          </a:bodyPr>
          <a:lstStyle/>
          <a:p>
            <a:pPr algn="just"/>
            <a:r>
              <a:rPr lang="es-ES" sz="2800" dirty="0">
                <a:latin typeface="Arial Black" panose="020B0A04020102020204" pitchFamily="34" charset="0"/>
              </a:rPr>
              <a:t>Derecho Marítimo</a:t>
            </a:r>
          </a:p>
          <a:p>
            <a:pPr algn="just"/>
            <a:endParaRPr lang="es-ES" sz="2800" dirty="0">
              <a:latin typeface="Arial Black" panose="020B0A04020102020204" pitchFamily="34" charset="0"/>
            </a:endParaRPr>
          </a:p>
          <a:p>
            <a:pPr algn="just"/>
            <a:r>
              <a:rPr lang="es-ES" sz="2800" dirty="0">
                <a:latin typeface="Arial Black" panose="020B0A04020102020204" pitchFamily="34" charset="0"/>
              </a:rPr>
              <a:t>Rama del ordenamiento jurídico que comprende el </a:t>
            </a:r>
            <a:r>
              <a:rPr lang="es-ES" sz="2800" dirty="0">
                <a:solidFill>
                  <a:srgbClr val="FF0000"/>
                </a:solidFill>
                <a:latin typeface="Arial Black" panose="020B0A04020102020204" pitchFamily="34" charset="0"/>
              </a:rPr>
              <a:t>conjunto de normas jurídicas, </a:t>
            </a:r>
            <a:r>
              <a:rPr lang="es-ES" sz="2800" u="sng" dirty="0">
                <a:solidFill>
                  <a:srgbClr val="FF0000"/>
                </a:solidFill>
                <a:latin typeface="Arial Black" panose="020B0A04020102020204" pitchFamily="34" charset="0"/>
              </a:rPr>
              <a:t>usos</a:t>
            </a:r>
            <a:r>
              <a:rPr lang="es-ES" sz="2800" dirty="0">
                <a:solidFill>
                  <a:srgbClr val="FF0000"/>
                </a:solidFill>
                <a:latin typeface="Arial Black" panose="020B0A04020102020204" pitchFamily="34" charset="0"/>
              </a:rPr>
              <a:t>, categorías e instituciones</a:t>
            </a:r>
            <a:r>
              <a:rPr lang="es-ES" sz="2800" dirty="0">
                <a:latin typeface="Arial Black" panose="020B0A04020102020204" pitchFamily="34" charset="0"/>
              </a:rPr>
              <a:t> basadas en </a:t>
            </a:r>
            <a:r>
              <a:rPr lang="es-ES" sz="2800" u="sng" dirty="0">
                <a:solidFill>
                  <a:srgbClr val="92D050"/>
                </a:solidFill>
                <a:latin typeface="Arial Black" panose="020B0A04020102020204" pitchFamily="34" charset="0"/>
              </a:rPr>
              <a:t>principios</a:t>
            </a:r>
            <a:r>
              <a:rPr lang="es-ES" sz="2800" dirty="0">
                <a:solidFill>
                  <a:srgbClr val="92D050"/>
                </a:solidFill>
                <a:latin typeface="Arial Black" panose="020B0A04020102020204" pitchFamily="34" charset="0"/>
              </a:rPr>
              <a:t> y disposiciones de carácter internacional e internas de cada Estado</a:t>
            </a:r>
            <a:r>
              <a:rPr lang="es-ES" sz="2800" dirty="0">
                <a:latin typeface="Arial Black" panose="020B0A04020102020204" pitchFamily="34" charset="0"/>
              </a:rPr>
              <a:t>, que regulan las relaciones que surgen y se desarrollan en el ámbito de </a:t>
            </a:r>
            <a:r>
              <a:rPr lang="es-ES" sz="2800" dirty="0">
                <a:solidFill>
                  <a:srgbClr val="0070C0"/>
                </a:solidFill>
                <a:latin typeface="Arial Black" panose="020B0A04020102020204" pitchFamily="34" charset="0"/>
              </a:rPr>
              <a:t>la navegación, el transporte y el comercio marítimo, fluvial y lacustre</a:t>
            </a:r>
            <a:r>
              <a:rPr lang="es-ES" sz="2800" dirty="0">
                <a:latin typeface="Arial Black" panose="020B0A04020102020204" pitchFamily="34" charset="0"/>
              </a:rPr>
              <a:t>.</a:t>
            </a:r>
          </a:p>
        </p:txBody>
      </p:sp>
      <p:sp>
        <p:nvSpPr>
          <p:cNvPr id="5" name="CuadroTexto 4"/>
          <p:cNvSpPr txBox="1"/>
          <p:nvPr/>
        </p:nvSpPr>
        <p:spPr>
          <a:xfrm>
            <a:off x="3381829" y="107223"/>
            <a:ext cx="3345211" cy="584775"/>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s-ES" sz="3200" dirty="0">
                <a:latin typeface="Arial Black" panose="020B0A04020102020204" pitchFamily="34" charset="0"/>
              </a:rPr>
              <a:t>Resumiendo…</a:t>
            </a:r>
          </a:p>
        </p:txBody>
      </p:sp>
    </p:spTree>
    <p:extLst>
      <p:ext uri="{BB962C8B-B14F-4D97-AF65-F5344CB8AC3E}">
        <p14:creationId xmlns:p14="http://schemas.microsoft.com/office/powerpoint/2010/main" val="426817280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Rectángulo"/>
          <p:cNvSpPr>
            <a:spLocks noChangeArrowheads="1"/>
          </p:cNvSpPr>
          <p:nvPr/>
        </p:nvSpPr>
        <p:spPr bwMode="auto">
          <a:xfrm>
            <a:off x="3116682" y="24208"/>
            <a:ext cx="5898525" cy="523220"/>
          </a:xfrm>
          <a:prstGeom prst="rect">
            <a:avLst/>
          </a:prstGeom>
          <a:ln/>
        </p:spPr>
        <p:style>
          <a:lnRef idx="2">
            <a:schemeClr val="dk1">
              <a:shade val="50000"/>
            </a:schemeClr>
          </a:lnRef>
          <a:fillRef idx="1">
            <a:schemeClr val="dk1"/>
          </a:fillRef>
          <a:effectRef idx="0">
            <a:schemeClr val="dk1"/>
          </a:effectRef>
          <a:fontRef idx="minor">
            <a:schemeClr val="lt1"/>
          </a:fontRef>
        </p:style>
        <p:txBody>
          <a:bodyPr wrap="square">
            <a:spAutoFit/>
          </a:bodyPr>
          <a:lstStyle/>
          <a:p>
            <a:pPr marL="0" lvl="1" algn="ctr"/>
            <a:r>
              <a:rPr lang="es-ES" sz="2800" b="1" dirty="0">
                <a:latin typeface="Arial" charset="0"/>
              </a:rPr>
              <a:t>EVOLUCIÓN HISTÓRICA</a:t>
            </a:r>
            <a:endParaRPr lang="es-ES" sz="2800" dirty="0">
              <a:latin typeface="Arial" charset="0"/>
            </a:endParaRPr>
          </a:p>
        </p:txBody>
      </p:sp>
      <p:sp>
        <p:nvSpPr>
          <p:cNvPr id="13315" name="2 Rectángulo"/>
          <p:cNvSpPr>
            <a:spLocks noChangeArrowheads="1"/>
          </p:cNvSpPr>
          <p:nvPr/>
        </p:nvSpPr>
        <p:spPr bwMode="auto">
          <a:xfrm>
            <a:off x="147484" y="594156"/>
            <a:ext cx="11872451" cy="6247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457200" indent="-457200">
              <a:buFont typeface="+mj-lt"/>
              <a:buAutoNum type="arabicPeriod"/>
            </a:pPr>
            <a:r>
              <a:rPr lang="es-ES" sz="2000" b="1" dirty="0">
                <a:solidFill>
                  <a:srgbClr val="FF0000"/>
                </a:solidFill>
                <a:latin typeface="Arial" charset="0"/>
              </a:rPr>
              <a:t>2100 a.n.e.: Código de Hammurabi (Babilonia, actual Irak). </a:t>
            </a:r>
            <a:r>
              <a:rPr lang="es-ES" sz="2000" dirty="0">
                <a:latin typeface="Arial" charset="0"/>
              </a:rPr>
              <a:t>Primeras regulaciones propias del Derecho Marítimo. Las tablas fueron descubiertas en 1901 y en ellas ya se hacía mención a: la construcción naval, el fletamento de buques, la responsabilidad del naviero, seguro de carácter mutualista, etc. (</a:t>
            </a:r>
            <a:r>
              <a:rPr lang="es-ES" sz="2000" b="1" dirty="0">
                <a:solidFill>
                  <a:srgbClr val="0070C0"/>
                </a:solidFill>
                <a:latin typeface="Arial" charset="0"/>
              </a:rPr>
              <a:t>artículos 233-240 y 275-277</a:t>
            </a:r>
            <a:r>
              <a:rPr lang="es-ES" sz="2000" dirty="0">
                <a:latin typeface="Arial" charset="0"/>
              </a:rPr>
              <a:t>)</a:t>
            </a:r>
            <a:endParaRPr lang="es-ES" sz="2000" b="1" dirty="0">
              <a:solidFill>
                <a:srgbClr val="FF0000"/>
              </a:solidFill>
              <a:latin typeface="Arial" charset="0"/>
            </a:endParaRPr>
          </a:p>
          <a:p>
            <a:pPr marL="457200" indent="-457200">
              <a:buFont typeface="+mj-lt"/>
              <a:buAutoNum type="arabicPeriod"/>
            </a:pPr>
            <a:r>
              <a:rPr lang="es-ES" sz="2000" b="1" dirty="0">
                <a:solidFill>
                  <a:srgbClr val="FF0000"/>
                </a:solidFill>
                <a:latin typeface="Arial" charset="0"/>
              </a:rPr>
              <a:t>Aprox. 475 a.n.e. – Edad Media: Leyes de Rodia (Roma).</a:t>
            </a:r>
            <a:r>
              <a:rPr lang="es-ES" sz="2000" dirty="0">
                <a:latin typeface="Arial" charset="0"/>
              </a:rPr>
              <a:t> Consideradas como el primer intento de codificación del DMar, como resultado de la compilación de todas las regulaciones romanas. (</a:t>
            </a:r>
            <a:r>
              <a:rPr lang="es-ES" sz="2000" b="1" dirty="0">
                <a:solidFill>
                  <a:srgbClr val="0070C0"/>
                </a:solidFill>
                <a:latin typeface="Arial" charset="0"/>
              </a:rPr>
              <a:t>Fueron incorporadas al Digesto</a:t>
            </a:r>
            <a:r>
              <a:rPr lang="es-ES" sz="2000" dirty="0">
                <a:latin typeface="Arial" charset="0"/>
              </a:rPr>
              <a:t>.) </a:t>
            </a:r>
          </a:p>
          <a:p>
            <a:pPr marL="457200" indent="-457200" algn="just">
              <a:buFont typeface="+mj-lt"/>
              <a:buAutoNum type="arabicPeriod" startAt="5"/>
            </a:pPr>
            <a:r>
              <a:rPr lang="es-ES" sz="2000" b="1" dirty="0">
                <a:solidFill>
                  <a:srgbClr val="FF0000"/>
                </a:solidFill>
                <a:latin typeface="Arial" charset="0"/>
              </a:rPr>
              <a:t>Roles de Olerón (isla de Francia):</a:t>
            </a:r>
            <a:r>
              <a:rPr lang="es-ES" sz="2000" dirty="0">
                <a:latin typeface="Arial" charset="0"/>
              </a:rPr>
              <a:t> la más enjundiosa compilación del DMar en esa etapa (Edad Media, aprox. </a:t>
            </a:r>
            <a:r>
              <a:rPr lang="es-ES" sz="2000" b="1" dirty="0">
                <a:solidFill>
                  <a:srgbClr val="FF0000"/>
                </a:solidFill>
                <a:latin typeface="Arial" charset="0"/>
              </a:rPr>
              <a:t>siglos XII-XV</a:t>
            </a:r>
            <a:r>
              <a:rPr lang="es-ES" sz="2000" dirty="0">
                <a:latin typeface="Arial" charset="0"/>
              </a:rPr>
              <a:t>), fundamentalmente en el área de litoral atlántico del norte de Francia (Burdeos, Normandía), compiló los “usos y prácticas” en dichas plazas.</a:t>
            </a:r>
          </a:p>
          <a:p>
            <a:pPr marL="457200" indent="-457200" algn="just">
              <a:buFont typeface="+mj-lt"/>
              <a:buAutoNum type="arabicPeriod" startAt="5"/>
            </a:pPr>
            <a:r>
              <a:rPr lang="es-ES" sz="2000" b="1" dirty="0">
                <a:solidFill>
                  <a:srgbClr val="FF0000"/>
                </a:solidFill>
                <a:latin typeface="Arial" charset="0"/>
              </a:rPr>
              <a:t>Siglos XII-XIII: Leyes Visby (ciudad sueca).</a:t>
            </a:r>
            <a:r>
              <a:rPr lang="es-ES" sz="2000" dirty="0">
                <a:latin typeface="Arial" charset="0"/>
              </a:rPr>
              <a:t> Aplicación extensiva de los Roles de Olerón hasta el mar Báltico.  </a:t>
            </a:r>
          </a:p>
          <a:p>
            <a:pPr marL="457200" indent="-457200" algn="just">
              <a:buFont typeface="+mj-lt"/>
              <a:buAutoNum type="arabicPeriod" startAt="5"/>
            </a:pPr>
            <a:r>
              <a:rPr lang="es-ES" sz="2000" b="1" dirty="0">
                <a:solidFill>
                  <a:srgbClr val="FF0000"/>
                </a:solidFill>
                <a:latin typeface="Arial" charset="0"/>
              </a:rPr>
              <a:t>Siglos XII-XVII: El Consulado del Mar (Valencia, España):</a:t>
            </a:r>
            <a:r>
              <a:rPr lang="es-ES" sz="2000" dirty="0">
                <a:latin typeface="Arial" charset="0"/>
              </a:rPr>
              <a:t> aunque se trata de un texto atribuido a los catalanes, recogía  las “costumbres marítimas” de los estados costeros más importantes del Mediterráneo. Considerado el Código de toda la cuenca del Mediterráneo. </a:t>
            </a:r>
          </a:p>
          <a:p>
            <a:r>
              <a:rPr lang="es-ES" sz="2000" b="1" i="1" dirty="0">
                <a:solidFill>
                  <a:schemeClr val="accent5"/>
                </a:solidFill>
                <a:latin typeface="Arial" pitchFamily="34" charset="0"/>
                <a:cs typeface="Arial" pitchFamily="34" charset="0"/>
              </a:rPr>
              <a:t>En este periodo, es importante referirse a la influencia decisiva del contexto de desarrollo (de la navegación, el comercio, el transporte, la ciencia y la tecnología) en los siglos XV-XVII: </a:t>
            </a:r>
            <a:r>
              <a:rPr lang="es-ES" sz="2000" i="1" dirty="0">
                <a:latin typeface="Arial" pitchFamily="34" charset="0"/>
                <a:cs typeface="Arial" pitchFamily="34" charset="0"/>
              </a:rPr>
              <a:t>La brújula y el astrolabio, los viajes de Cristóbal Colón, la ruta hacia el Pacífico de Vasco Núñez de Balboa (XVI), el viaje de circunnavegación de Fernando Magallanes-Sebastián Elcano y la revolución industrial inglesa de 1640 (paso de la navegación a vela a la navegación a vapor)…</a:t>
            </a:r>
            <a:endParaRPr lang="es-ES" sz="2000" dirty="0">
              <a:latin typeface="Arial" charset="0"/>
            </a:endParaRPr>
          </a:p>
        </p:txBody>
      </p:sp>
    </p:spTree>
    <p:extLst>
      <p:ext uri="{BB962C8B-B14F-4D97-AF65-F5344CB8AC3E}">
        <p14:creationId xmlns:p14="http://schemas.microsoft.com/office/powerpoint/2010/main" val="1272038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2 Rectángulo"/>
          <p:cNvSpPr>
            <a:spLocks noChangeArrowheads="1"/>
          </p:cNvSpPr>
          <p:nvPr/>
        </p:nvSpPr>
        <p:spPr bwMode="auto">
          <a:xfrm>
            <a:off x="431800" y="582815"/>
            <a:ext cx="11328400" cy="6247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57200" indent="-457200" algn="just">
              <a:buFont typeface="+mj-lt"/>
              <a:buAutoNum type="arabicPeriod" startAt="7"/>
            </a:pPr>
            <a:r>
              <a:rPr lang="es-ES" sz="2000" b="1" dirty="0">
                <a:solidFill>
                  <a:srgbClr val="FF0000"/>
                </a:solidFill>
                <a:latin typeface="Arial" pitchFamily="34" charset="0"/>
                <a:cs typeface="Arial" pitchFamily="34" charset="0"/>
              </a:rPr>
              <a:t>Año 1673: Ordenanzas francesas de marina</a:t>
            </a:r>
            <a:r>
              <a:rPr lang="es-ES" sz="2000" dirty="0">
                <a:latin typeface="Arial" pitchFamily="34" charset="0"/>
                <a:cs typeface="Arial" pitchFamily="34" charset="0"/>
              </a:rPr>
              <a:t> que entraron en  vigor en 1681 (más conocidas como Ordenanzas de Colbert). Marcan un hito importante al ser consideradas como la primera codificación de esta rama del Derecho. </a:t>
            </a:r>
          </a:p>
          <a:p>
            <a:pPr marL="457200" indent="-457200" algn="just">
              <a:buFont typeface="+mj-lt"/>
              <a:buAutoNum type="arabicPeriod" startAt="7"/>
            </a:pPr>
            <a:r>
              <a:rPr lang="es-ES" sz="2000" b="1" dirty="0">
                <a:solidFill>
                  <a:srgbClr val="FF0000"/>
                </a:solidFill>
                <a:latin typeface="Arial" pitchFamily="34" charset="0"/>
                <a:cs typeface="Arial" pitchFamily="34" charset="0"/>
              </a:rPr>
              <a:t>Ordenanzas de Bilbao de 1737 (Vizcaya, País Vasco):</a:t>
            </a:r>
            <a:r>
              <a:rPr lang="es-ES" sz="2000" dirty="0">
                <a:latin typeface="Arial" pitchFamily="34" charset="0"/>
                <a:cs typeface="Arial" pitchFamily="34" charset="0"/>
              </a:rPr>
              <a:t> contenían un ordenamiento más especializado en la actividad marítima, primer intento de codificación española en esta esfera (se dice que rigieron en México hasta 1854 en que se promulgó el CCom Mexicano).  </a:t>
            </a:r>
          </a:p>
          <a:p>
            <a:pPr marL="457200" indent="-457200" algn="just">
              <a:buFont typeface="+mj-lt"/>
              <a:buAutoNum type="arabicPeriod" startAt="7"/>
            </a:pPr>
            <a:r>
              <a:rPr lang="es-ES" sz="2000" b="1" dirty="0">
                <a:solidFill>
                  <a:srgbClr val="FF0000"/>
                </a:solidFill>
                <a:latin typeface="Arial" pitchFamily="34" charset="0"/>
                <a:cs typeface="Arial" pitchFamily="34" charset="0"/>
              </a:rPr>
              <a:t>Código de Comercio francés de 1807.</a:t>
            </a:r>
          </a:p>
          <a:p>
            <a:pPr marL="457200" indent="-457200" algn="just">
              <a:buFont typeface="+mj-lt"/>
              <a:buAutoNum type="arabicPeriod" startAt="7"/>
            </a:pPr>
            <a:r>
              <a:rPr lang="es-ES" sz="2000" b="1" dirty="0">
                <a:solidFill>
                  <a:srgbClr val="FF0000"/>
                </a:solidFill>
                <a:latin typeface="Arial" pitchFamily="34" charset="0"/>
                <a:cs typeface="Arial" pitchFamily="34" charset="0"/>
              </a:rPr>
              <a:t>Códigos de comercio españoles de 1829 y 1885.</a:t>
            </a:r>
          </a:p>
          <a:p>
            <a:pPr marL="457200" indent="-457200" algn="just">
              <a:buFont typeface="+mj-lt"/>
              <a:buAutoNum type="arabicPeriod" startAt="7"/>
            </a:pPr>
            <a:r>
              <a:rPr lang="es-ES" sz="2000" b="1" dirty="0">
                <a:solidFill>
                  <a:srgbClr val="FF0000"/>
                </a:solidFill>
                <a:latin typeface="Arial" pitchFamily="34" charset="0"/>
                <a:cs typeface="Arial" pitchFamily="34" charset="0"/>
              </a:rPr>
              <a:t>1893: Ley Harter de EE.UU.</a:t>
            </a:r>
            <a:r>
              <a:rPr lang="es-ES" sz="2000" dirty="0">
                <a:latin typeface="Arial" pitchFamily="34" charset="0"/>
                <a:cs typeface="Arial" pitchFamily="34" charset="0"/>
              </a:rPr>
              <a:t>: dio paso a la figura del Conocimiento de Embarque.</a:t>
            </a:r>
          </a:p>
          <a:p>
            <a:pPr marL="457200" indent="-457200" algn="just">
              <a:buFont typeface="+mj-lt"/>
              <a:buAutoNum type="arabicPeriod" startAt="7"/>
            </a:pPr>
            <a:r>
              <a:rPr lang="es-ES" sz="2000" b="1" dirty="0">
                <a:solidFill>
                  <a:srgbClr val="FF0000"/>
                </a:solidFill>
                <a:latin typeface="Arial" pitchFamily="34" charset="0"/>
                <a:cs typeface="Arial" pitchFamily="34" charset="0"/>
              </a:rPr>
              <a:t>1897: Constitución del Comité Marítimo Internacional (CMI)</a:t>
            </a:r>
            <a:r>
              <a:rPr lang="es-ES" sz="2000" dirty="0">
                <a:latin typeface="Arial" pitchFamily="34" charset="0"/>
                <a:cs typeface="Arial" pitchFamily="34" charset="0"/>
              </a:rPr>
              <a:t>, en Amberes, Bélgica, procedente de la International Law Association (ILA) de 1895. </a:t>
            </a:r>
          </a:p>
          <a:p>
            <a:pPr marL="457200" indent="-457200" algn="just">
              <a:buFont typeface="+mj-lt"/>
              <a:buAutoNum type="arabicPeriod" startAt="7"/>
            </a:pPr>
            <a:r>
              <a:rPr lang="es-ES" sz="2000" b="1" dirty="0">
                <a:solidFill>
                  <a:srgbClr val="FF0000"/>
                </a:solidFill>
                <a:latin typeface="Arial" pitchFamily="34" charset="0"/>
                <a:cs typeface="Arial" pitchFamily="34" charset="0"/>
              </a:rPr>
              <a:t>1942: Codice della Navigazione de Italia. </a:t>
            </a:r>
          </a:p>
          <a:p>
            <a:pPr marL="457200" indent="-457200" algn="just">
              <a:buFont typeface="+mj-lt"/>
              <a:buAutoNum type="arabicPeriod" startAt="7"/>
            </a:pPr>
            <a:r>
              <a:rPr lang="es-ES" sz="2000" b="1" dirty="0">
                <a:solidFill>
                  <a:srgbClr val="FF0000"/>
                </a:solidFill>
                <a:latin typeface="Arial" pitchFamily="34" charset="0"/>
                <a:cs typeface="Arial" pitchFamily="34" charset="0"/>
              </a:rPr>
              <a:t>1949: Ley de Transporte Marítimo de España</a:t>
            </a:r>
            <a:r>
              <a:rPr lang="es-ES" sz="2000" dirty="0">
                <a:latin typeface="Arial" pitchFamily="34" charset="0"/>
                <a:cs typeface="Arial" pitchFamily="34" charset="0"/>
              </a:rPr>
              <a:t> (modif. del Libro III del CCom/1885)</a:t>
            </a:r>
          </a:p>
          <a:p>
            <a:pPr marL="457200" indent="-457200" algn="just">
              <a:buFont typeface="+mj-lt"/>
              <a:buAutoNum type="arabicPeriod" startAt="7"/>
            </a:pPr>
            <a:r>
              <a:rPr lang="es-ES" sz="2000" b="1" dirty="0">
                <a:solidFill>
                  <a:srgbClr val="FF0000"/>
                </a:solidFill>
                <a:latin typeface="Arial" pitchFamily="34" charset="0"/>
                <a:cs typeface="Arial" pitchFamily="34" charset="0"/>
              </a:rPr>
              <a:t>1953: Ley Federal Suiza</a:t>
            </a:r>
            <a:r>
              <a:rPr lang="es-ES" sz="2000" dirty="0">
                <a:latin typeface="Arial" pitchFamily="34" charset="0"/>
                <a:cs typeface="Arial" pitchFamily="34" charset="0"/>
              </a:rPr>
              <a:t> que atemperó sus regulaciones en la materia.</a:t>
            </a:r>
          </a:p>
          <a:p>
            <a:pPr algn="just"/>
            <a:r>
              <a:rPr lang="es-ES" sz="2000" b="1" i="1" u="sng" dirty="0">
                <a:solidFill>
                  <a:schemeClr val="accent1"/>
                </a:solidFill>
                <a:latin typeface="Arial" pitchFamily="34" charset="0"/>
                <a:cs typeface="Arial" pitchFamily="34" charset="0"/>
              </a:rPr>
              <a:t>Reglas Internacionales del Transporte de Mercancías por Mar:</a:t>
            </a:r>
          </a:p>
          <a:p>
            <a:pPr algn="just"/>
            <a:r>
              <a:rPr lang="es-ES" sz="2000" b="1" i="1" dirty="0">
                <a:latin typeface="Arial" pitchFamily="34" charset="0"/>
                <a:cs typeface="Arial" pitchFamily="34" charset="0"/>
              </a:rPr>
              <a:t>Reglas de La Haya (Países Bajos) de 1924, Protocolo de Visby o Reglas de La Haya-Visby de 1968, Reglas de Hamburgo (Alemania) de 1978, Reglas de Róterdam (Países Bajos) de 2009.</a:t>
            </a:r>
          </a:p>
          <a:p>
            <a:pPr algn="just"/>
            <a:r>
              <a:rPr lang="x-none" sz="2000" b="1" dirty="0">
                <a:solidFill>
                  <a:srgbClr val="FF0000"/>
                </a:solidFill>
                <a:latin typeface="Arial" pitchFamily="34" charset="0"/>
                <a:cs typeface="Arial" pitchFamily="34" charset="0"/>
              </a:rPr>
              <a:t>16. 17 de marzo de 1948: Fundación de la Organización Marítima Internacional (OMI) </a:t>
            </a:r>
            <a:r>
              <a:rPr lang="x-none" sz="2000" dirty="0">
                <a:latin typeface="Arial" pitchFamily="34" charset="0"/>
                <a:cs typeface="Arial" pitchFamily="34" charset="0"/>
              </a:rPr>
              <a:t>como organismo especializado de las Naciones Unidas en materia marítima, con sede en Londres, Reino Unido. </a:t>
            </a:r>
          </a:p>
        </p:txBody>
      </p:sp>
      <p:sp>
        <p:nvSpPr>
          <p:cNvPr id="4" name="1 Rectángulo"/>
          <p:cNvSpPr>
            <a:spLocks noChangeArrowheads="1"/>
          </p:cNvSpPr>
          <p:nvPr/>
        </p:nvSpPr>
        <p:spPr bwMode="auto">
          <a:xfrm>
            <a:off x="3116682" y="24208"/>
            <a:ext cx="5898525" cy="523220"/>
          </a:xfrm>
          <a:prstGeom prst="rect">
            <a:avLst/>
          </a:prstGeom>
          <a:ln/>
        </p:spPr>
        <p:style>
          <a:lnRef idx="2">
            <a:schemeClr val="dk1">
              <a:shade val="50000"/>
            </a:schemeClr>
          </a:lnRef>
          <a:fillRef idx="1">
            <a:schemeClr val="dk1"/>
          </a:fillRef>
          <a:effectRef idx="0">
            <a:schemeClr val="dk1"/>
          </a:effectRef>
          <a:fontRef idx="minor">
            <a:schemeClr val="lt1"/>
          </a:fontRef>
        </p:style>
        <p:txBody>
          <a:bodyPr wrap="square">
            <a:spAutoFit/>
          </a:bodyPr>
          <a:lstStyle/>
          <a:p>
            <a:pPr marL="0" lvl="1" algn="ctr"/>
            <a:r>
              <a:rPr lang="es-ES" sz="2800" b="1" dirty="0">
                <a:latin typeface="Arial" charset="0"/>
              </a:rPr>
              <a:t>EVOLUCIÓN HISTÓRICA</a:t>
            </a:r>
            <a:endParaRPr lang="es-ES" sz="2800" dirty="0">
              <a:latin typeface="Arial" charset="0"/>
            </a:endParaRPr>
          </a:p>
        </p:txBody>
      </p:sp>
    </p:spTree>
    <p:extLst>
      <p:ext uri="{BB962C8B-B14F-4D97-AF65-F5344CB8AC3E}">
        <p14:creationId xmlns:p14="http://schemas.microsoft.com/office/powerpoint/2010/main" val="943570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CuadroTexto 3"/>
          <p:cNvSpPr txBox="1"/>
          <p:nvPr/>
        </p:nvSpPr>
        <p:spPr>
          <a:xfrm>
            <a:off x="2616045" y="261866"/>
            <a:ext cx="6937733" cy="584775"/>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s-ES" sz="3200" dirty="0">
                <a:latin typeface="Arial Black" panose="020B0A04020102020204" pitchFamily="34" charset="0"/>
              </a:rPr>
              <a:t>Fuentes del Derecho Marítimo</a:t>
            </a:r>
          </a:p>
        </p:txBody>
      </p:sp>
      <p:sp>
        <p:nvSpPr>
          <p:cNvPr id="5" name="Rectángulo 4"/>
          <p:cNvSpPr/>
          <p:nvPr/>
        </p:nvSpPr>
        <p:spPr>
          <a:xfrm>
            <a:off x="352793" y="2010619"/>
            <a:ext cx="11174598" cy="369332"/>
          </a:xfrm>
          <a:prstGeom prst="rect">
            <a:avLst/>
          </a:prstGeom>
        </p:spPr>
        <p:txBody>
          <a:bodyPr wrap="none">
            <a:spAutoFit/>
          </a:bodyPr>
          <a:lstStyle/>
          <a:p>
            <a:r>
              <a:rPr lang="es-ES" b="1" dirty="0">
                <a:latin typeface="Arial Black" panose="020B0A04020102020204" pitchFamily="34" charset="0"/>
                <a:ea typeface="Calibri" panose="020F0502020204030204" pitchFamily="34" charset="0"/>
              </a:rPr>
              <a:t>1. El Derecho consuetudinario </a:t>
            </a:r>
            <a:r>
              <a:rPr lang="es-ES" b="1" dirty="0">
                <a:solidFill>
                  <a:srgbClr val="FF0000"/>
                </a:solidFill>
                <a:latin typeface="Arial" pitchFamily="34" charset="0"/>
                <a:ea typeface="Calibri" panose="020F0502020204030204" pitchFamily="34" charset="0"/>
                <a:cs typeface="Arial" pitchFamily="34" charset="0"/>
              </a:rPr>
              <a:t>(usos y costumbres duraderos, sistematizados, ininterrumpidos)</a:t>
            </a:r>
            <a:endParaRPr lang="es-ES" dirty="0">
              <a:solidFill>
                <a:srgbClr val="FF0000"/>
              </a:solidFill>
              <a:latin typeface="Arial" pitchFamily="34" charset="0"/>
              <a:cs typeface="Arial" pitchFamily="34" charset="0"/>
            </a:endParaRPr>
          </a:p>
        </p:txBody>
      </p:sp>
      <p:cxnSp>
        <p:nvCxnSpPr>
          <p:cNvPr id="6" name="Conector recto de flecha 5"/>
          <p:cNvCxnSpPr/>
          <p:nvPr/>
        </p:nvCxnSpPr>
        <p:spPr>
          <a:xfrm flipV="1">
            <a:off x="7476661" y="1675459"/>
            <a:ext cx="400083" cy="3147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Conector recto de flecha 7"/>
          <p:cNvCxnSpPr/>
          <p:nvPr/>
        </p:nvCxnSpPr>
        <p:spPr>
          <a:xfrm>
            <a:off x="7476661" y="2405989"/>
            <a:ext cx="589801" cy="2409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CuadroTexto 9"/>
          <p:cNvSpPr txBox="1"/>
          <p:nvPr/>
        </p:nvSpPr>
        <p:spPr>
          <a:xfrm>
            <a:off x="7916806" y="1306127"/>
            <a:ext cx="2378215" cy="646331"/>
          </a:xfrm>
          <a:prstGeom prst="rect">
            <a:avLst/>
          </a:prstGeom>
          <a:noFill/>
        </p:spPr>
        <p:txBody>
          <a:bodyPr wrap="none" rtlCol="0">
            <a:spAutoFit/>
          </a:bodyPr>
          <a:lstStyle/>
          <a:p>
            <a:r>
              <a:rPr lang="es-ES" dirty="0">
                <a:latin typeface="Arial Black" panose="020B0A04020102020204" pitchFamily="34" charset="0"/>
              </a:rPr>
              <a:t>Interpretativos</a:t>
            </a:r>
          </a:p>
          <a:p>
            <a:r>
              <a:rPr lang="es-ES" dirty="0">
                <a:latin typeface="Arial Black" panose="020B0A04020102020204" pitchFamily="34" charset="0"/>
              </a:rPr>
              <a:t>o convencionales</a:t>
            </a:r>
          </a:p>
        </p:txBody>
      </p:sp>
      <p:sp>
        <p:nvSpPr>
          <p:cNvPr id="11" name="CuadroTexto 10"/>
          <p:cNvSpPr txBox="1"/>
          <p:nvPr/>
        </p:nvSpPr>
        <p:spPr>
          <a:xfrm>
            <a:off x="8066463" y="2462312"/>
            <a:ext cx="3713198" cy="646331"/>
          </a:xfrm>
          <a:prstGeom prst="rect">
            <a:avLst/>
          </a:prstGeom>
          <a:noFill/>
        </p:spPr>
        <p:txBody>
          <a:bodyPr wrap="square" rtlCol="0">
            <a:spAutoFit/>
          </a:bodyPr>
          <a:lstStyle/>
          <a:p>
            <a:pPr algn="just"/>
            <a:r>
              <a:rPr lang="es-ES" dirty="0">
                <a:latin typeface="Arial Black" panose="020B0A04020102020204" pitchFamily="34" charset="0"/>
              </a:rPr>
              <a:t>Normativos (cubren vacíos o lagunas)</a:t>
            </a:r>
          </a:p>
        </p:txBody>
      </p:sp>
      <p:sp>
        <p:nvSpPr>
          <p:cNvPr id="12" name="CuadroTexto 11"/>
          <p:cNvSpPr txBox="1"/>
          <p:nvPr/>
        </p:nvSpPr>
        <p:spPr>
          <a:xfrm>
            <a:off x="10197266" y="1428959"/>
            <a:ext cx="1909946" cy="369332"/>
          </a:xfrm>
          <a:prstGeom prst="rect">
            <a:avLst/>
          </a:prstGeom>
          <a:noFill/>
        </p:spPr>
        <p:txBody>
          <a:bodyPr wrap="none" rtlCol="0">
            <a:spAutoFit/>
          </a:bodyPr>
          <a:lstStyle/>
          <a:p>
            <a:r>
              <a:rPr lang="es-ES" dirty="0">
                <a:latin typeface="Arial Black" panose="020B0A04020102020204" pitchFamily="34" charset="0"/>
              </a:rPr>
              <a:t>(INCOTERMS)</a:t>
            </a:r>
          </a:p>
        </p:txBody>
      </p:sp>
      <p:sp>
        <p:nvSpPr>
          <p:cNvPr id="13" name="Rectángulo 12"/>
          <p:cNvSpPr/>
          <p:nvPr/>
        </p:nvSpPr>
        <p:spPr>
          <a:xfrm>
            <a:off x="352793" y="3011530"/>
            <a:ext cx="3335144" cy="369332"/>
          </a:xfrm>
          <a:prstGeom prst="rect">
            <a:avLst/>
          </a:prstGeom>
        </p:spPr>
        <p:txBody>
          <a:bodyPr wrap="none">
            <a:spAutoFit/>
          </a:bodyPr>
          <a:lstStyle/>
          <a:p>
            <a:r>
              <a:rPr lang="es-ES" b="1" dirty="0">
                <a:latin typeface="Arial Black" panose="020B0A04020102020204" pitchFamily="34" charset="0"/>
                <a:ea typeface="Calibri" panose="020F0502020204030204" pitchFamily="34" charset="0"/>
              </a:rPr>
              <a:t>2. El Derecho estatutario</a:t>
            </a:r>
            <a:endParaRPr lang="es-ES" dirty="0">
              <a:latin typeface="Arial Black" panose="020B0A04020102020204" pitchFamily="34" charset="0"/>
            </a:endParaRPr>
          </a:p>
        </p:txBody>
      </p:sp>
      <p:sp>
        <p:nvSpPr>
          <p:cNvPr id="14" name="Rectángulo 13"/>
          <p:cNvSpPr/>
          <p:nvPr/>
        </p:nvSpPr>
        <p:spPr>
          <a:xfrm>
            <a:off x="352793" y="3827775"/>
            <a:ext cx="9584675" cy="646331"/>
          </a:xfrm>
          <a:prstGeom prst="rect">
            <a:avLst/>
          </a:prstGeom>
        </p:spPr>
        <p:txBody>
          <a:bodyPr wrap="none">
            <a:spAutoFit/>
          </a:bodyPr>
          <a:lstStyle/>
          <a:p>
            <a:r>
              <a:rPr lang="es-ES" b="1" dirty="0">
                <a:latin typeface="Arial Black" panose="020B0A04020102020204" pitchFamily="34" charset="0"/>
                <a:ea typeface="Calibri" panose="020F0502020204030204" pitchFamily="34" charset="0"/>
              </a:rPr>
              <a:t>3. La jurisprudencia</a:t>
            </a:r>
            <a:endParaRPr lang="es-ES" b="1" dirty="0">
              <a:latin typeface="Arial" pitchFamily="34" charset="0"/>
              <a:ea typeface="Calibri" panose="020F0502020204030204" pitchFamily="34" charset="0"/>
              <a:cs typeface="Arial" pitchFamily="34" charset="0"/>
            </a:endParaRPr>
          </a:p>
          <a:p>
            <a:r>
              <a:rPr lang="es-ES" b="1" dirty="0">
                <a:solidFill>
                  <a:srgbClr val="FF0000"/>
                </a:solidFill>
                <a:latin typeface="Arial" pitchFamily="34" charset="0"/>
                <a:cs typeface="Arial" pitchFamily="34" charset="0"/>
              </a:rPr>
              <a:t>(decisiones que emanan de los tribunales, utilizada como elemento de interpretación)</a:t>
            </a:r>
            <a:endParaRPr lang="es-ES" dirty="0">
              <a:solidFill>
                <a:srgbClr val="FF0000"/>
              </a:solidFill>
              <a:latin typeface="Arial" pitchFamily="34" charset="0"/>
              <a:cs typeface="Arial" pitchFamily="34" charset="0"/>
            </a:endParaRPr>
          </a:p>
        </p:txBody>
      </p:sp>
      <p:sp>
        <p:nvSpPr>
          <p:cNvPr id="15" name="Rectángulo 14"/>
          <p:cNvSpPr/>
          <p:nvPr/>
        </p:nvSpPr>
        <p:spPr>
          <a:xfrm>
            <a:off x="352793" y="4644020"/>
            <a:ext cx="9456435" cy="369332"/>
          </a:xfrm>
          <a:prstGeom prst="rect">
            <a:avLst/>
          </a:prstGeom>
        </p:spPr>
        <p:txBody>
          <a:bodyPr wrap="none">
            <a:spAutoFit/>
          </a:bodyPr>
          <a:lstStyle/>
          <a:p>
            <a:r>
              <a:rPr lang="es-ES" b="1" dirty="0">
                <a:latin typeface="Arial Black" panose="020B0A04020102020204" pitchFamily="34" charset="0"/>
                <a:ea typeface="Calibri" panose="020F0502020204030204" pitchFamily="34" charset="0"/>
              </a:rPr>
              <a:t>4. La doctrina </a:t>
            </a:r>
            <a:r>
              <a:rPr lang="es-ES" b="1" dirty="0">
                <a:solidFill>
                  <a:srgbClr val="FF0000"/>
                </a:solidFill>
                <a:latin typeface="Arial" pitchFamily="34" charset="0"/>
                <a:ea typeface="Calibri" panose="020F0502020204030204" pitchFamily="34" charset="0"/>
                <a:cs typeface="Arial" pitchFamily="34" charset="0"/>
              </a:rPr>
              <a:t>(opiniones de autores y tratadistas, fuente atípica y poco empleada)</a:t>
            </a:r>
            <a:endParaRPr lang="es-ES" dirty="0">
              <a:solidFill>
                <a:srgbClr val="FF0000"/>
              </a:solidFill>
              <a:latin typeface="Arial" pitchFamily="34" charset="0"/>
              <a:cs typeface="Arial" pitchFamily="34" charset="0"/>
            </a:endParaRPr>
          </a:p>
        </p:txBody>
      </p:sp>
      <p:cxnSp>
        <p:nvCxnSpPr>
          <p:cNvPr id="16" name="Conector recto de flecha 15"/>
          <p:cNvCxnSpPr/>
          <p:nvPr/>
        </p:nvCxnSpPr>
        <p:spPr>
          <a:xfrm flipV="1">
            <a:off x="3557655" y="2600893"/>
            <a:ext cx="400083" cy="3147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ector recto de flecha 16"/>
          <p:cNvCxnSpPr/>
          <p:nvPr/>
        </p:nvCxnSpPr>
        <p:spPr>
          <a:xfrm>
            <a:off x="3214255" y="3336735"/>
            <a:ext cx="730400" cy="370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ector recto de flecha 17"/>
          <p:cNvCxnSpPr/>
          <p:nvPr/>
        </p:nvCxnSpPr>
        <p:spPr>
          <a:xfrm>
            <a:off x="3313910" y="3672246"/>
            <a:ext cx="589801" cy="2409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ángulo 18"/>
          <p:cNvSpPr/>
          <p:nvPr/>
        </p:nvSpPr>
        <p:spPr>
          <a:xfrm>
            <a:off x="3983650" y="2509744"/>
            <a:ext cx="4037350" cy="646331"/>
          </a:xfrm>
          <a:prstGeom prst="rect">
            <a:avLst/>
          </a:prstGeom>
        </p:spPr>
        <p:txBody>
          <a:bodyPr wrap="square">
            <a:spAutoFit/>
          </a:bodyPr>
          <a:lstStyle/>
          <a:p>
            <a:r>
              <a:rPr lang="es-ES" b="1" dirty="0">
                <a:latin typeface="Arial Black" panose="020B0A04020102020204" pitchFamily="34" charset="0"/>
              </a:rPr>
              <a:t>Afectan otras ramas, no son propias (compraventa)</a:t>
            </a:r>
            <a:endParaRPr lang="es-ES" dirty="0">
              <a:latin typeface="Arial Black" panose="020B0A04020102020204" pitchFamily="34" charset="0"/>
            </a:endParaRPr>
          </a:p>
        </p:txBody>
      </p:sp>
      <p:sp>
        <p:nvSpPr>
          <p:cNvPr id="20" name="Rectángulo 19"/>
          <p:cNvSpPr/>
          <p:nvPr/>
        </p:nvSpPr>
        <p:spPr>
          <a:xfrm>
            <a:off x="3971489" y="3134071"/>
            <a:ext cx="5349932" cy="646331"/>
          </a:xfrm>
          <a:prstGeom prst="rect">
            <a:avLst/>
          </a:prstGeom>
        </p:spPr>
        <p:txBody>
          <a:bodyPr wrap="square">
            <a:spAutoFit/>
          </a:bodyPr>
          <a:lstStyle/>
          <a:p>
            <a:r>
              <a:rPr lang="es-ES" b="1" dirty="0">
                <a:latin typeface="Arial Black" panose="020B0A04020102020204" pitchFamily="34" charset="0"/>
              </a:rPr>
              <a:t>Afectan las propias instituciones y trascienden a otras (seguro marítimo)</a:t>
            </a:r>
            <a:endParaRPr lang="es-ES" dirty="0">
              <a:latin typeface="Arial Black" panose="020B0A04020102020204" pitchFamily="34" charset="0"/>
            </a:endParaRPr>
          </a:p>
        </p:txBody>
      </p:sp>
      <p:sp>
        <p:nvSpPr>
          <p:cNvPr id="21" name="Rectángulo 20"/>
          <p:cNvSpPr/>
          <p:nvPr/>
        </p:nvSpPr>
        <p:spPr>
          <a:xfrm>
            <a:off x="3999247" y="3767782"/>
            <a:ext cx="7041792" cy="369332"/>
          </a:xfrm>
          <a:prstGeom prst="rect">
            <a:avLst/>
          </a:prstGeom>
        </p:spPr>
        <p:txBody>
          <a:bodyPr wrap="square">
            <a:spAutoFit/>
          </a:bodyPr>
          <a:lstStyle/>
          <a:p>
            <a:r>
              <a:rPr lang="es-ES" b="1" dirty="0">
                <a:latin typeface="Arial Black" panose="020B0A04020102020204" pitchFamily="34" charset="0"/>
              </a:rPr>
              <a:t>Afectan solo al Derecho Marítimo (armadores)</a:t>
            </a:r>
            <a:endParaRPr lang="es-ES" dirty="0">
              <a:latin typeface="Arial Black" panose="020B0A04020102020204" pitchFamily="34" charset="0"/>
            </a:endParaRPr>
          </a:p>
        </p:txBody>
      </p:sp>
      <p:sp>
        <p:nvSpPr>
          <p:cNvPr id="22" name="Rectángulo 14"/>
          <p:cNvSpPr/>
          <p:nvPr/>
        </p:nvSpPr>
        <p:spPr>
          <a:xfrm>
            <a:off x="423305" y="5451524"/>
            <a:ext cx="11684609" cy="1200329"/>
          </a:xfrm>
          <a:prstGeom prst="rect">
            <a:avLst/>
          </a:prstGeom>
        </p:spPr>
        <p:txBody>
          <a:bodyPr wrap="none">
            <a:spAutoFit/>
          </a:bodyPr>
          <a:lstStyle/>
          <a:p>
            <a:r>
              <a:rPr lang="es-ES" sz="2400" b="1" u="sng" dirty="0">
                <a:solidFill>
                  <a:srgbClr val="FF0000"/>
                </a:solidFill>
                <a:latin typeface="Arial" pitchFamily="34" charset="0"/>
                <a:ea typeface="Calibri" panose="020F0502020204030204" pitchFamily="34" charset="0"/>
                <a:cs typeface="Arial" pitchFamily="34" charset="0"/>
              </a:rPr>
              <a:t>D. estatutario:</a:t>
            </a:r>
            <a:r>
              <a:rPr lang="es-ES" sz="2400" b="1" dirty="0">
                <a:solidFill>
                  <a:srgbClr val="FF0000"/>
                </a:solidFill>
                <a:latin typeface="Arial" pitchFamily="34" charset="0"/>
                <a:ea typeface="Calibri" panose="020F0502020204030204" pitchFamily="34" charset="0"/>
                <a:cs typeface="Arial" pitchFamily="34" charset="0"/>
              </a:rPr>
              <a:t> </a:t>
            </a:r>
            <a:r>
              <a:rPr lang="es-ES" sz="2400" dirty="0">
                <a:solidFill>
                  <a:srgbClr val="FF0000"/>
                </a:solidFill>
                <a:latin typeface="Arial" pitchFamily="34" charset="0"/>
                <a:ea typeface="Calibri" panose="020F0502020204030204" pitchFamily="34" charset="0"/>
                <a:cs typeface="Arial" pitchFamily="34" charset="0"/>
              </a:rPr>
              <a:t>constituido por las normas jurídicas hechas mediante escritura </a:t>
            </a:r>
          </a:p>
          <a:p>
            <a:r>
              <a:rPr lang="es-ES" sz="2400" dirty="0">
                <a:solidFill>
                  <a:srgbClr val="FF0000"/>
                </a:solidFill>
                <a:latin typeface="Arial" pitchFamily="34" charset="0"/>
                <a:ea typeface="Calibri" panose="020F0502020204030204" pitchFamily="34" charset="0"/>
                <a:cs typeface="Arial" pitchFamily="34" charset="0"/>
              </a:rPr>
              <a:t>y dictadas por los órganos facultados. (Fuente formal de carácter estático que parte </a:t>
            </a:r>
          </a:p>
          <a:p>
            <a:r>
              <a:rPr lang="es-ES" sz="2400" dirty="0">
                <a:solidFill>
                  <a:srgbClr val="FF0000"/>
                </a:solidFill>
                <a:latin typeface="Arial" pitchFamily="34" charset="0"/>
                <a:ea typeface="Calibri" panose="020F0502020204030204" pitchFamily="34" charset="0"/>
                <a:cs typeface="Arial" pitchFamily="34" charset="0"/>
              </a:rPr>
              <a:t>precisamente de la costumbre.)</a:t>
            </a:r>
            <a:endParaRPr lang="es-ES" sz="24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70877733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966323" y="226727"/>
            <a:ext cx="10207171" cy="737961"/>
          </a:xfrm>
        </p:spPr>
        <p:style>
          <a:lnRef idx="1">
            <a:schemeClr val="accent2"/>
          </a:lnRef>
          <a:fillRef idx="2">
            <a:schemeClr val="accent2"/>
          </a:fillRef>
          <a:effectRef idx="1">
            <a:schemeClr val="accent2"/>
          </a:effectRef>
          <a:fontRef idx="minor">
            <a:schemeClr val="dk1"/>
          </a:fontRef>
        </p:style>
        <p:txBody>
          <a:bodyPr>
            <a:normAutofit/>
          </a:bodyPr>
          <a:lstStyle/>
          <a:p>
            <a:pPr algn="ctr"/>
            <a:r>
              <a:rPr lang="es-ES" sz="3600" dirty="0">
                <a:latin typeface="Arial Black" panose="020B0A04020102020204" pitchFamily="34" charset="0"/>
              </a:rPr>
              <a:t>Notas características</a:t>
            </a:r>
          </a:p>
        </p:txBody>
      </p:sp>
      <p:sp>
        <p:nvSpPr>
          <p:cNvPr id="4" name="Rectángulo 3"/>
          <p:cNvSpPr/>
          <p:nvPr/>
        </p:nvSpPr>
        <p:spPr>
          <a:xfrm>
            <a:off x="154214" y="1132115"/>
            <a:ext cx="11705690" cy="2343655"/>
          </a:xfrm>
          <a:prstGeom prst="rect">
            <a:avLst/>
          </a:prstGeom>
        </p:spPr>
        <p:txBody>
          <a:bodyPr wrap="square">
            <a:spAutoFit/>
          </a:bodyPr>
          <a:lstStyle/>
          <a:p>
            <a:pPr marL="342900" lvl="0" indent="-342900" algn="just">
              <a:lnSpc>
                <a:spcPct val="150000"/>
              </a:lnSpc>
              <a:spcAft>
                <a:spcPts val="0"/>
              </a:spcAft>
              <a:buFont typeface="+mj-lt"/>
              <a:buAutoNum type="arabicPeriod"/>
            </a:pPr>
            <a:r>
              <a:rPr lang="es-ES" sz="2000" b="1" dirty="0">
                <a:latin typeface="Arial Black" panose="020B0A04020102020204" pitchFamily="34" charset="0"/>
                <a:ea typeface="Calibri" panose="020F0502020204030204" pitchFamily="34" charset="0"/>
                <a:cs typeface="Arial" panose="020B0604020202020204" pitchFamily="34" charset="0"/>
              </a:rPr>
              <a:t>Particularismo: </a:t>
            </a:r>
            <a:r>
              <a:rPr lang="es-ES" sz="2000" dirty="0">
                <a:latin typeface="Arial" pitchFamily="34" charset="0"/>
                <a:ea typeface="Calibri" panose="020F0502020204030204" pitchFamily="34" charset="0"/>
                <a:cs typeface="Arial" pitchFamily="34" charset="0"/>
              </a:rPr>
              <a:t>Se explica a partir del hecho de que el Derecho Marítimo tiene instituciones y regulaciones que le son propias y que lo diferencian de otras ramas del ordenamiento jurídico, tales como: la hipoteca que es de aplicación al buque, no obstante tratarse de un bien mueble;  el abanderamiento como medio identificativo de su nacionalidad; la publicidad como elemento registral; los institutos de naviero, armador, fletamento, etc. </a:t>
            </a:r>
            <a:endParaRPr lang="es-ES" sz="2000" dirty="0">
              <a:effectLst/>
              <a:latin typeface="Arial" pitchFamily="34" charset="0"/>
              <a:ea typeface="Calibri" panose="020F0502020204030204" pitchFamily="34" charset="0"/>
              <a:cs typeface="Arial" pitchFamily="34" charset="0"/>
            </a:endParaRPr>
          </a:p>
        </p:txBody>
      </p:sp>
      <p:sp>
        <p:nvSpPr>
          <p:cNvPr id="5" name="Rectángulo 4"/>
          <p:cNvSpPr/>
          <p:nvPr/>
        </p:nvSpPr>
        <p:spPr>
          <a:xfrm>
            <a:off x="208806" y="3959299"/>
            <a:ext cx="11705690" cy="2400657"/>
          </a:xfrm>
          <a:prstGeom prst="rect">
            <a:avLst/>
          </a:prstGeom>
        </p:spPr>
        <p:txBody>
          <a:bodyPr wrap="square">
            <a:spAutoFit/>
          </a:bodyPr>
          <a:lstStyle/>
          <a:p>
            <a:pPr marL="261938" lvl="0" indent="-261938" algn="just">
              <a:lnSpc>
                <a:spcPct val="150000"/>
              </a:lnSpc>
              <a:spcAft>
                <a:spcPts val="0"/>
              </a:spcAft>
            </a:pPr>
            <a:r>
              <a:rPr lang="es-ES" b="1" dirty="0">
                <a:latin typeface="Arial Black" pitchFamily="34" charset="0"/>
                <a:ea typeface="Calibri" panose="020F0502020204030204" pitchFamily="34" charset="0"/>
                <a:cs typeface="Arial" panose="020B0604020202020204" pitchFamily="34" charset="0"/>
              </a:rPr>
              <a:t>2.</a:t>
            </a:r>
            <a:r>
              <a:rPr lang="es-ES" b="1" dirty="0">
                <a:latin typeface="Arial" panose="020B0604020202020204" pitchFamily="34" charset="0"/>
                <a:ea typeface="Calibri" panose="020F0502020204030204" pitchFamily="34" charset="0"/>
                <a:cs typeface="Arial" panose="020B0604020202020204" pitchFamily="34" charset="0"/>
              </a:rPr>
              <a:t> </a:t>
            </a:r>
            <a:r>
              <a:rPr lang="es-ES" sz="2000" b="1" dirty="0">
                <a:latin typeface="Arial Black" pitchFamily="34" charset="0"/>
                <a:ea typeface="Calibri" panose="020F0502020204030204" pitchFamily="34" charset="0"/>
                <a:cs typeface="Arial" pitchFamily="34" charset="0"/>
              </a:rPr>
              <a:t>Especialidad y autonomía:</a:t>
            </a:r>
            <a:r>
              <a:rPr lang="es-ES" sz="2000" dirty="0">
                <a:latin typeface="Arial" pitchFamily="34" charset="0"/>
                <a:ea typeface="Calibri" panose="020F0502020204030204" pitchFamily="34" charset="0"/>
                <a:cs typeface="Arial" pitchFamily="34" charset="0"/>
              </a:rPr>
              <a:t> El hecho de que el Derecho Marítimo se rija por normas propias a partir de elementos de otras ramas del Derecho, y que solo utilice otras o los principios generales del ordenamiento jurídico cuando las existentes para él no satisfagan el caso en cuestión y no utilizar para su subsistencia las normas del Derecho Mercantil, le dan a esta rama del Derecho una cierta autonomía.</a:t>
            </a:r>
            <a:endParaRPr lang="es-ES" sz="2000" dirty="0">
              <a:effectLst/>
              <a:latin typeface="Arial" pitchFamily="34" charset="0"/>
              <a:ea typeface="Calibri" panose="020F0502020204030204" pitchFamily="34" charset="0"/>
              <a:cs typeface="Arial" pitchFamily="34" charset="0"/>
            </a:endParaRPr>
          </a:p>
        </p:txBody>
      </p:sp>
    </p:spTree>
    <p:extLst>
      <p:ext uri="{BB962C8B-B14F-4D97-AF65-F5344CB8AC3E}">
        <p14:creationId xmlns:p14="http://schemas.microsoft.com/office/powerpoint/2010/main" val="3372361145"/>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ítulo 1"/>
          <p:cNvSpPr>
            <a:spLocks noGrp="1"/>
          </p:cNvSpPr>
          <p:nvPr>
            <p:ph type="title"/>
          </p:nvPr>
        </p:nvSpPr>
        <p:spPr>
          <a:xfrm>
            <a:off x="1146629" y="394154"/>
            <a:ext cx="10207171" cy="737961"/>
          </a:xfr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p>
            <a:pPr algn="ctr"/>
            <a:r>
              <a:rPr lang="es-ES" sz="3600" dirty="0">
                <a:solidFill>
                  <a:schemeClr val="dk1"/>
                </a:solidFill>
                <a:latin typeface="Arial Black" panose="020B0A04020102020204" pitchFamily="34" charset="0"/>
                <a:ea typeface="+mn-ea"/>
                <a:cs typeface="+mn-cs"/>
              </a:rPr>
              <a:t>Notas características</a:t>
            </a:r>
          </a:p>
        </p:txBody>
      </p:sp>
      <p:sp>
        <p:nvSpPr>
          <p:cNvPr id="6" name="Rectángulo 5"/>
          <p:cNvSpPr/>
          <p:nvPr/>
        </p:nvSpPr>
        <p:spPr>
          <a:xfrm>
            <a:off x="406399" y="1294510"/>
            <a:ext cx="11553372" cy="1938992"/>
          </a:xfrm>
          <a:prstGeom prst="rect">
            <a:avLst/>
          </a:prstGeom>
        </p:spPr>
        <p:txBody>
          <a:bodyPr wrap="square">
            <a:spAutoFit/>
          </a:bodyPr>
          <a:lstStyle/>
          <a:p>
            <a:pPr lvl="0" algn="just">
              <a:lnSpc>
                <a:spcPct val="150000"/>
              </a:lnSpc>
              <a:spcAft>
                <a:spcPts val="0"/>
              </a:spcAft>
            </a:pPr>
            <a:r>
              <a:rPr lang="es-ES" b="1" dirty="0">
                <a:latin typeface="Arial Black" panose="020B0A04020102020204" pitchFamily="34" charset="0"/>
                <a:ea typeface="Calibri" panose="020F0502020204030204" pitchFamily="34" charset="0"/>
                <a:cs typeface="Arial" panose="020B0604020202020204" pitchFamily="34" charset="0"/>
              </a:rPr>
              <a:t>3. </a:t>
            </a:r>
            <a:r>
              <a:rPr lang="es-ES" sz="2000" b="1" dirty="0">
                <a:latin typeface="Arial Black" panose="020B0A04020102020204" pitchFamily="34" charset="0"/>
                <a:ea typeface="Calibri" panose="020F0502020204030204" pitchFamily="34" charset="0"/>
                <a:cs typeface="Arial" panose="020B0604020202020204" pitchFamily="34" charset="0"/>
              </a:rPr>
              <a:t>Tradicionalismo: </a:t>
            </a:r>
            <a:r>
              <a:rPr lang="es-ES" sz="2000" dirty="0">
                <a:latin typeface="Arial" pitchFamily="34" charset="0"/>
                <a:ea typeface="Calibri" panose="020F0502020204030204" pitchFamily="34" charset="0"/>
                <a:cs typeface="Arial" pitchFamily="34" charset="0"/>
              </a:rPr>
              <a:t>Esta nota guarda relación directa con el particularismo toda vez que el Derecho Marítimo se nos muestra inamovible o inmutable ante los inevitables cambios que tienen lugar en la sociedad, la política y la economía, y que necesariamente son el fundamento de la dinámica de las demás ramas del Derecho.</a:t>
            </a:r>
            <a:endParaRPr lang="es-ES" sz="2000" dirty="0">
              <a:effectLst/>
              <a:latin typeface="Arial" pitchFamily="34" charset="0"/>
              <a:ea typeface="Calibri" panose="020F0502020204030204" pitchFamily="34" charset="0"/>
              <a:cs typeface="Arial" pitchFamily="34" charset="0"/>
            </a:endParaRPr>
          </a:p>
        </p:txBody>
      </p:sp>
      <p:sp>
        <p:nvSpPr>
          <p:cNvPr id="7" name="Rectángulo 6"/>
          <p:cNvSpPr/>
          <p:nvPr/>
        </p:nvSpPr>
        <p:spPr>
          <a:xfrm>
            <a:off x="406398" y="3480751"/>
            <a:ext cx="11393715" cy="1477328"/>
          </a:xfrm>
          <a:prstGeom prst="rect">
            <a:avLst/>
          </a:prstGeom>
        </p:spPr>
        <p:txBody>
          <a:bodyPr wrap="square">
            <a:spAutoFit/>
          </a:bodyPr>
          <a:lstStyle/>
          <a:p>
            <a:pPr lvl="0" algn="just">
              <a:lnSpc>
                <a:spcPct val="150000"/>
              </a:lnSpc>
              <a:spcAft>
                <a:spcPts val="0"/>
              </a:spcAft>
            </a:pPr>
            <a:r>
              <a:rPr lang="es-ES" b="1" dirty="0">
                <a:latin typeface="Arial Black" panose="020B0A04020102020204" pitchFamily="34" charset="0"/>
                <a:ea typeface="Calibri" panose="020F0502020204030204" pitchFamily="34" charset="0"/>
                <a:cs typeface="Arial" panose="020B0604020202020204" pitchFamily="34" charset="0"/>
              </a:rPr>
              <a:t>4. </a:t>
            </a:r>
            <a:r>
              <a:rPr lang="es-ES" sz="2000" b="1" dirty="0">
                <a:latin typeface="Arial Black" panose="020B0A04020102020204" pitchFamily="34" charset="0"/>
                <a:ea typeface="Calibri" panose="020F0502020204030204" pitchFamily="34" charset="0"/>
                <a:cs typeface="Arial" panose="020B0604020202020204" pitchFamily="34" charset="0"/>
              </a:rPr>
              <a:t>Universalidad: </a:t>
            </a:r>
            <a:r>
              <a:rPr lang="es-ES" sz="2000" dirty="0">
                <a:latin typeface="Arial" pitchFamily="34" charset="0"/>
                <a:ea typeface="Calibri" panose="020F0502020204030204" pitchFamily="34" charset="0"/>
                <a:cs typeface="Arial" pitchFamily="34" charset="0"/>
              </a:rPr>
              <a:t>Esta nota radica en el carácter cosmopolita del Derecho Marítimo, su trascendencia y generalización a nivel internacional, al regular relaciones que se establecen entre países con diferentes sistemas de Derecho, regulaciones y normativas jurídicas.</a:t>
            </a:r>
            <a:endParaRPr lang="es-ES" sz="2000" dirty="0">
              <a:effectLst/>
              <a:latin typeface="Arial" pitchFamily="34" charset="0"/>
              <a:ea typeface="Calibri" panose="020F0502020204030204" pitchFamily="34" charset="0"/>
              <a:cs typeface="Arial" pitchFamily="34" charset="0"/>
            </a:endParaRPr>
          </a:p>
        </p:txBody>
      </p:sp>
    </p:spTree>
    <p:extLst>
      <p:ext uri="{BB962C8B-B14F-4D97-AF65-F5344CB8AC3E}">
        <p14:creationId xmlns:p14="http://schemas.microsoft.com/office/powerpoint/2010/main" val="54913477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Rectángulo"/>
          <p:cNvSpPr>
            <a:spLocks noChangeArrowheads="1"/>
          </p:cNvSpPr>
          <p:nvPr/>
        </p:nvSpPr>
        <p:spPr bwMode="auto">
          <a:xfrm>
            <a:off x="431800" y="790991"/>
            <a:ext cx="113284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lvl="0"/>
            <a:r>
              <a:rPr lang="es-ES" sz="2400" b="1" i="1" dirty="0">
                <a:latin typeface="Arial" panose="020B0604020202020204" pitchFamily="34" charset="0"/>
                <a:cs typeface="Arial" panose="020B0604020202020204" pitchFamily="34" charset="0"/>
              </a:rPr>
              <a:t>Algunas definiciones:</a:t>
            </a:r>
          </a:p>
          <a:p>
            <a:pPr lvl="0"/>
            <a:r>
              <a:rPr lang="es-ES" sz="2400" b="1" i="1" dirty="0">
                <a:latin typeface="Arial" panose="020B0604020202020204" pitchFamily="34" charset="0"/>
                <a:cs typeface="Arial" panose="020B0604020202020204" pitchFamily="34" charset="0"/>
              </a:rPr>
              <a:t> </a:t>
            </a:r>
            <a:endParaRPr lang="en-US" sz="2400" b="1" i="1"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400" dirty="0">
                <a:latin typeface="Arial" panose="020B0604020202020204" pitchFamily="34" charset="0"/>
                <a:cs typeface="Arial" panose="020B0604020202020204" pitchFamily="34" charset="0"/>
              </a:rPr>
              <a:t>Ripert: “el buque es una máquina flotante destinada a la navegación”.</a:t>
            </a:r>
            <a:endParaRPr lang="en-U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400" dirty="0">
                <a:latin typeface="Arial" panose="020B0604020202020204" pitchFamily="34" charset="0"/>
                <a:cs typeface="Arial" panose="020B0604020202020204" pitchFamily="34" charset="0"/>
              </a:rPr>
              <a:t>Reglas de La Haya de 1924, art. 1: “un buque es cualquier embarcación empleada para el transporte de mercancías por mar”.</a:t>
            </a:r>
            <a:endParaRPr lang="en-U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400" dirty="0">
                <a:latin typeface="Arial" panose="020B0604020202020204" pitchFamily="34" charset="0"/>
                <a:cs typeface="Arial" panose="020B0604020202020204" pitchFamily="34" charset="0"/>
              </a:rPr>
              <a:t>CCom japonés: “un buque es toda embarcación empleada en la navegación en actos de comercio”. </a:t>
            </a:r>
            <a:endParaRPr lang="en-U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s-ES" sz="2400" dirty="0">
                <a:latin typeface="Arial" panose="020B0604020202020204" pitchFamily="34" charset="0"/>
                <a:cs typeface="Arial" panose="020B0604020202020204" pitchFamily="34" charset="0"/>
              </a:rPr>
              <a:t>En el Reglamento del Registro Mercantil de 1932, para efectos del CCom de la República de Cuba de 1886, se asumía como buques mercantes no solo a las embarcaciones destinadas a la navegación de altura o cabotaje, cualquiera que fuese su medio de propulsión, sino también los diques flotantes, pontones, dragas, gánguiles y cualquier otro aparato flotante…</a:t>
            </a:r>
          </a:p>
          <a:p>
            <a:pPr marL="342900" lvl="0" indent="-342900">
              <a:buFont typeface="Arial" panose="020B0604020202020204" pitchFamily="34" charset="0"/>
              <a:buChar char="•"/>
            </a:pPr>
            <a:r>
              <a:rPr lang="es-ES" sz="2400" b="1" dirty="0">
                <a:solidFill>
                  <a:srgbClr val="FF0000"/>
                </a:solidFill>
                <a:latin typeface="Arial" panose="020B0604020202020204" pitchFamily="34" charset="0"/>
                <a:cs typeface="Arial" panose="020B0604020202020204" pitchFamily="34" charset="0"/>
              </a:rPr>
              <a:t>ART. 3, INCISO E), LEY 115: Toda construcción flotante, empleada en la navegación marítima, fluvial y lacustre de </a:t>
            </a:r>
            <a:r>
              <a:rPr lang="es-ES" sz="2400" b="1" u="sng" dirty="0">
                <a:solidFill>
                  <a:srgbClr val="FF0000"/>
                </a:solidFill>
                <a:latin typeface="Arial" panose="020B0604020202020204" pitchFamily="34" charset="0"/>
                <a:cs typeface="Arial" panose="020B0604020202020204" pitchFamily="34" charset="0"/>
              </a:rPr>
              <a:t>arqueo bruto igual o superior a quinientos (500)</a:t>
            </a:r>
            <a:r>
              <a:rPr lang="es-ES" sz="2400" b="1" dirty="0">
                <a:solidFill>
                  <a:srgbClr val="FF0000"/>
                </a:solidFill>
                <a:latin typeface="Arial" panose="020B0604020202020204" pitchFamily="34" charset="0"/>
                <a:cs typeface="Arial" panose="020B0604020202020204" pitchFamily="34" charset="0"/>
              </a:rPr>
              <a:t>.</a:t>
            </a:r>
            <a:r>
              <a:rPr lang="es-ES" sz="2400" b="1" dirty="0">
                <a:latin typeface="Arial" panose="020B0604020202020204" pitchFamily="34" charset="0"/>
                <a:cs typeface="Arial" panose="020B0604020202020204" pitchFamily="34" charset="0"/>
              </a:rPr>
              <a:t>- ver inciso d) del propio art.  </a:t>
            </a:r>
            <a:endParaRPr lang="en-US" sz="2400" b="1" dirty="0">
              <a:latin typeface="Arial" panose="020B0604020202020204" pitchFamily="34" charset="0"/>
              <a:cs typeface="Arial" panose="020B0604020202020204" pitchFamily="34" charset="0"/>
            </a:endParaRPr>
          </a:p>
        </p:txBody>
      </p:sp>
      <p:sp>
        <p:nvSpPr>
          <p:cNvPr id="3" name="CuadroTexto 1"/>
          <p:cNvSpPr txBox="1"/>
          <p:nvPr/>
        </p:nvSpPr>
        <p:spPr>
          <a:xfrm>
            <a:off x="591210" y="179490"/>
            <a:ext cx="10947147"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defPPr>
              <a:defRPr lang="es-ES"/>
            </a:defPPr>
            <a:lvl1pPr lvl="0" algn="ctr">
              <a:defRPr sz="2800" b="1" u="sng">
                <a:solidFill>
                  <a:schemeClr val="dk1"/>
                </a:solidFill>
                <a:latin typeface="Arial Black" panose="020B0A04020102020204" pitchFamily="34" charset="0"/>
                <a:cs typeface="Arial" panose="020B060402020202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_tradnl" u="none" dirty="0"/>
              <a:t>¿QUÉ ES UN BUQUE?</a:t>
            </a:r>
            <a:endParaRPr lang="es-ES" u="none" dirty="0"/>
          </a:p>
        </p:txBody>
      </p:sp>
    </p:spTree>
    <p:extLst>
      <p:ext uri="{BB962C8B-B14F-4D97-AF65-F5344CB8AC3E}">
        <p14:creationId xmlns:p14="http://schemas.microsoft.com/office/powerpoint/2010/main" val="1677792173"/>
      </p:ext>
    </p:extLst>
  </p:cSld>
  <p:clrMapOvr>
    <a:masterClrMapping/>
  </p:clrMapOvr>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812</TotalTime>
  <Words>3532</Words>
  <Application>Microsoft Office PowerPoint</Application>
  <PresentationFormat>Panorámica</PresentationFormat>
  <Paragraphs>263</Paragraphs>
  <Slides>29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29</vt:i4>
      </vt:variant>
    </vt:vector>
  </HeadingPairs>
  <TitlesOfParts>
    <vt:vector size="35" baseType="lpstr">
      <vt:lpstr>Arial</vt:lpstr>
      <vt:lpstr>Arial Black</vt:lpstr>
      <vt:lpstr>Calibri</vt:lpstr>
      <vt:lpstr>Calibri Light</vt:lpstr>
      <vt:lpstr>Lucida Sans Unicode</vt:lpstr>
      <vt:lpstr>Office Theme</vt:lpstr>
      <vt:lpstr>Presentación de PowerPoint</vt:lpstr>
      <vt:lpstr>Doctrina italiana</vt:lpstr>
      <vt:lpstr>Presentación de PowerPoint</vt:lpstr>
      <vt:lpstr>Presentación de PowerPoint</vt:lpstr>
      <vt:lpstr>Presentación de PowerPoint</vt:lpstr>
      <vt:lpstr>Presentación de PowerPoint</vt:lpstr>
      <vt:lpstr>Notas características</vt:lpstr>
      <vt:lpstr>Notas características</vt:lpstr>
      <vt:lpstr>Presentación de PowerPoint</vt:lpstr>
      <vt:lpstr>Presentación de PowerPoint</vt:lpstr>
      <vt:lpstr>Presentación de PowerPoint</vt:lpstr>
      <vt:lpstr>Presentación de PowerPoint</vt:lpstr>
      <vt:lpstr>Clasificación</vt:lpstr>
      <vt:lpstr>Presentación de PowerPoint</vt:lpstr>
      <vt:lpstr>Presentación de PowerPoint</vt:lpstr>
      <vt:lpstr>Presentación de PowerPoint</vt:lpstr>
      <vt:lpstr>Presentación de PowerPoint</vt:lpstr>
      <vt:lpstr>Abanderamiento: acto administrativo que otorga nacionalidad al buque a partir de su matriculación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Yankel</dc:creator>
  <cp:lastModifiedBy>Fabio</cp:lastModifiedBy>
  <cp:revision>115</cp:revision>
  <dcterms:created xsi:type="dcterms:W3CDTF">2014-09-01T19:14:26Z</dcterms:created>
  <dcterms:modified xsi:type="dcterms:W3CDTF">2026-03-20T14:37:56Z</dcterms:modified>
</cp:coreProperties>
</file>