
<file path=[Content_Types].xml><?xml version="1.0" encoding="utf-8"?>
<Types xmlns="http://schemas.openxmlformats.org/package/2006/content-types">
  <Default Extension="fntdata" ContentType="application/x-fontdata"/>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notesMasterIdLst>
    <p:notesMasterId r:id="rId12"/>
  </p:notesMasterIdLst>
  <p:sldIdLst>
    <p:sldId id="268" r:id="rId2"/>
    <p:sldId id="269" r:id="rId3"/>
    <p:sldId id="271" r:id="rId4"/>
    <p:sldId id="272" r:id="rId5"/>
    <p:sldId id="274" r:id="rId6"/>
    <p:sldId id="275" r:id="rId7"/>
    <p:sldId id="277" r:id="rId8"/>
    <p:sldId id="278" r:id="rId9"/>
    <p:sldId id="280" r:id="rId10"/>
    <p:sldId id="281" r:id="rId11"/>
  </p:sldIdLst>
  <p:sldSz cx="12192000" cy="6858000"/>
  <p:notesSz cx="6858000" cy="12192000"/>
  <p:embeddedFontLst>
    <p:embeddedFont>
      <p:font typeface="Calibri" panose="020F0502020204030204" pitchFamily="34" charset="0"/>
      <p:regular r:id="rId13"/>
      <p:bold r:id="rId14"/>
      <p:italic r:id="rId15"/>
      <p:boldItalic r:id="rId16"/>
    </p:embeddedFont>
    <p:embeddedFont>
      <p:font typeface="Sorts Mill Goudy" panose="020B0604020202020204" charset="0"/>
      <p:regular r:id="rId17"/>
    </p:embeddedFont>
  </p:embeddedFontLst>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69" d="100"/>
          <a:sy n="69"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7958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PPTIST_MASTER">
    <p:bg>
      <p:bgPr>
        <a:solidFill>
          <a:srgbClr val="FFFFFF"/>
        </a:solid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317500" y="267519"/>
            <a:ext cx="11699875" cy="317500"/>
          </a:xfrm>
          <a:prstGeom prst="rect">
            <a:avLst/>
          </a:prstGeom>
          <a:noFill/>
          <a:ln/>
        </p:spPr>
        <p:txBody>
          <a:bodyPr wrap="square" lIns="0" tIns="0" rIns="0" bIns="0" rtlCol="0" anchor="ctr"/>
          <a:lstStyle/>
          <a:p>
            <a:pPr>
              <a:lnSpc>
                <a:spcPct val="90000"/>
              </a:lnSpc>
            </a:pPr>
            <a:r>
              <a:rPr lang="en-US" sz="2250" b="1" dirty="0">
                <a:solidFill>
                  <a:srgbClr val="1F2937"/>
                </a:solidFill>
                <a:latin typeface="Sorts Mill Goudy" pitchFamily="34" charset="0"/>
                <a:ea typeface="Sorts Mill Goudy" pitchFamily="34" charset="-122"/>
                <a:cs typeface="Sorts Mill Goudy" pitchFamily="34" charset="-120"/>
              </a:rPr>
              <a:t>El Imperialismo, Fase Superior del Capitalismo</a:t>
            </a:r>
            <a:endParaRPr lang="en-US" sz="1600" dirty="0"/>
          </a:p>
        </p:txBody>
      </p:sp>
      <p:sp>
        <p:nvSpPr>
          <p:cNvPr id="4" name="Shape 2"/>
          <p:cNvSpPr/>
          <p:nvPr/>
        </p:nvSpPr>
        <p:spPr>
          <a:xfrm>
            <a:off x="317500" y="659983"/>
            <a:ext cx="762000" cy="31750"/>
          </a:xfrm>
          <a:custGeom>
            <a:avLst/>
            <a:gdLst/>
            <a:ahLst/>
            <a:cxnLst/>
            <a:rect l="l" t="t" r="r" b="b"/>
            <a:pathLst>
              <a:path w="762000" h="31750">
                <a:moveTo>
                  <a:pt x="0" y="0"/>
                </a:moveTo>
                <a:lnTo>
                  <a:pt x="762000" y="0"/>
                </a:lnTo>
                <a:lnTo>
                  <a:pt x="762000" y="31750"/>
                </a:lnTo>
                <a:lnTo>
                  <a:pt x="0" y="31750"/>
                </a:lnTo>
                <a:lnTo>
                  <a:pt x="0" y="0"/>
                </a:lnTo>
                <a:close/>
              </a:path>
            </a:pathLst>
          </a:custGeom>
          <a:solidFill>
            <a:srgbClr val="8B0000"/>
          </a:solidFill>
          <a:ln/>
        </p:spPr>
      </p:sp>
      <p:sp>
        <p:nvSpPr>
          <p:cNvPr id="5" name="Text 3"/>
          <p:cNvSpPr/>
          <p:nvPr/>
        </p:nvSpPr>
        <p:spPr>
          <a:xfrm>
            <a:off x="317500" y="760765"/>
            <a:ext cx="695325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Contexto Histórico</a:t>
            </a:r>
            <a:endParaRPr lang="en-US" dirty="0"/>
          </a:p>
        </p:txBody>
      </p:sp>
      <p:sp>
        <p:nvSpPr>
          <p:cNvPr id="6" name="Text 4"/>
          <p:cNvSpPr/>
          <p:nvPr/>
        </p:nvSpPr>
        <p:spPr>
          <a:xfrm>
            <a:off x="317500" y="1010057"/>
            <a:ext cx="6921500" cy="1134394"/>
          </a:xfrm>
          <a:prstGeom prst="rect">
            <a:avLst/>
          </a:prstGeom>
          <a:noFill/>
          <a:ln/>
        </p:spPr>
        <p:txBody>
          <a:bodyPr wrap="square" lIns="0" tIns="0" rIns="0" bIns="0" rtlCol="0" anchor="ctr"/>
          <a:lstStyle/>
          <a:p>
            <a:pPr>
              <a:lnSpc>
                <a:spcPct val="140000"/>
              </a:lnSpc>
            </a:pPr>
            <a:r>
              <a:rPr lang="en-US" dirty="0">
                <a:solidFill>
                  <a:srgbClr val="1F2937"/>
                </a:solidFill>
                <a:latin typeface="Sorts Mill Goudy" pitchFamily="34" charset="0"/>
                <a:ea typeface="Sorts Mill Goudy" pitchFamily="34" charset="-122"/>
                <a:cs typeface="Sorts Mill Goudy" pitchFamily="34" charset="-120"/>
              </a:rPr>
              <a:t>En 1916, Vladimir Lenin escribió </a:t>
            </a:r>
            <a:r>
              <a:rPr lang="en-US" b="1" dirty="0">
                <a:solidFill>
                  <a:srgbClr val="1F2937"/>
                </a:solidFill>
                <a:latin typeface="Sorts Mill Goudy" pitchFamily="34" charset="0"/>
                <a:ea typeface="Sorts Mill Goudy" pitchFamily="34" charset="-122"/>
                <a:cs typeface="Sorts Mill Goudy" pitchFamily="34" charset="-120"/>
              </a:rPr>
              <a:t>"El Imperialismo, fase superior del capitalismo"</a:t>
            </a:r>
            <a:r>
              <a:rPr lang="en-US" dirty="0">
                <a:solidFill>
                  <a:srgbClr val="1F2937"/>
                </a:solidFill>
                <a:latin typeface="Sorts Mill Goudy" pitchFamily="34" charset="0"/>
                <a:ea typeface="Sorts Mill Goudy" pitchFamily="34" charset="-122"/>
                <a:cs typeface="Sorts Mill Goudy" pitchFamily="34" charset="-120"/>
              </a:rPr>
              <a:t> en Zúrich, mientras estaba exiliado. El libro surgió como respuesta a dos fenómenos cruciales:</a:t>
            </a:r>
            <a:endParaRPr lang="en-US" dirty="0"/>
          </a:p>
        </p:txBody>
      </p:sp>
      <p:sp>
        <p:nvSpPr>
          <p:cNvPr id="8" name="Shape 6"/>
          <p:cNvSpPr/>
          <p:nvPr/>
        </p:nvSpPr>
        <p:spPr>
          <a:xfrm>
            <a:off x="332714" y="2180699"/>
            <a:ext cx="46963" cy="1726390"/>
          </a:xfrm>
          <a:custGeom>
            <a:avLst/>
            <a:gdLst/>
            <a:ahLst/>
            <a:cxnLst/>
            <a:rect l="l" t="t" r="r" b="b"/>
            <a:pathLst>
              <a:path w="30427" h="1246188">
                <a:moveTo>
                  <a:pt x="30427" y="0"/>
                </a:moveTo>
                <a:lnTo>
                  <a:pt x="30427" y="0"/>
                </a:lnTo>
                <a:lnTo>
                  <a:pt x="30427" y="1246188"/>
                </a:lnTo>
                <a:lnTo>
                  <a:pt x="30427" y="1246188"/>
                </a:lnTo>
                <a:cubicBezTo>
                  <a:pt x="13623" y="1246188"/>
                  <a:pt x="0" y="1232565"/>
                  <a:pt x="0" y="1215760"/>
                </a:cubicBezTo>
                <a:lnTo>
                  <a:pt x="0" y="30427"/>
                </a:lnTo>
                <a:cubicBezTo>
                  <a:pt x="0" y="13634"/>
                  <a:pt x="13634" y="0"/>
                  <a:pt x="30427" y="0"/>
                </a:cubicBezTo>
                <a:close/>
              </a:path>
            </a:pathLst>
          </a:custGeom>
          <a:solidFill>
            <a:srgbClr val="8B0000"/>
          </a:solidFill>
          <a:ln/>
        </p:spPr>
      </p:sp>
      <p:sp>
        <p:nvSpPr>
          <p:cNvPr id="9" name="Text 7"/>
          <p:cNvSpPr/>
          <p:nvPr/>
        </p:nvSpPr>
        <p:spPr>
          <a:xfrm>
            <a:off x="474927" y="2225917"/>
            <a:ext cx="314325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Primera Guerra Mundial</a:t>
            </a:r>
            <a:endParaRPr lang="en-US" dirty="0"/>
          </a:p>
        </p:txBody>
      </p:sp>
      <p:sp>
        <p:nvSpPr>
          <p:cNvPr id="10" name="Text 8"/>
          <p:cNvSpPr/>
          <p:nvPr/>
        </p:nvSpPr>
        <p:spPr>
          <a:xfrm>
            <a:off x="474927" y="2504140"/>
            <a:ext cx="3143250" cy="1246188"/>
          </a:xfrm>
          <a:prstGeom prst="rect">
            <a:avLst/>
          </a:prstGeom>
          <a:noFill/>
          <a:ln/>
        </p:spPr>
        <p:txBody>
          <a:bodyPr wrap="square" lIns="0" tIns="0" rIns="0" bIns="0" rtlCol="0" anchor="ctr"/>
          <a:lstStyle/>
          <a:p>
            <a:pPr>
              <a:lnSpc>
                <a:spcPct val="130000"/>
              </a:lnSpc>
            </a:pPr>
            <a:r>
              <a:rPr lang="en-US" dirty="0">
                <a:solidFill>
                  <a:srgbClr val="1F2937"/>
                </a:solidFill>
                <a:latin typeface="Sorts Mill Goudy" pitchFamily="34" charset="0"/>
                <a:ea typeface="Sorts Mill Goudy" pitchFamily="34" charset="-122"/>
                <a:cs typeface="Sorts Mill Goudy" pitchFamily="34" charset="-120"/>
              </a:rPr>
              <a:t>Necesidad de comprender la naturaleza imperialista de la guerra entre potencias capitalistas</a:t>
            </a:r>
            <a:endParaRPr lang="en-US" dirty="0"/>
          </a:p>
        </p:txBody>
      </p:sp>
      <p:sp>
        <p:nvSpPr>
          <p:cNvPr id="11" name="Shape 9"/>
          <p:cNvSpPr/>
          <p:nvPr/>
        </p:nvSpPr>
        <p:spPr>
          <a:xfrm>
            <a:off x="3309021" y="3212834"/>
            <a:ext cx="3348964" cy="1246188"/>
          </a:xfrm>
          <a:custGeom>
            <a:avLst/>
            <a:gdLst/>
            <a:ahLst/>
            <a:cxnLst/>
            <a:rect l="l" t="t" r="r" b="b"/>
            <a:pathLst>
              <a:path w="3348964" h="1246188">
                <a:moveTo>
                  <a:pt x="30427" y="0"/>
                </a:moveTo>
                <a:lnTo>
                  <a:pt x="3285458" y="0"/>
                </a:lnTo>
                <a:cubicBezTo>
                  <a:pt x="3320531" y="0"/>
                  <a:pt x="3348964" y="28432"/>
                  <a:pt x="3348964" y="63506"/>
                </a:cubicBezTo>
                <a:lnTo>
                  <a:pt x="3348964" y="1182682"/>
                </a:lnTo>
                <a:cubicBezTo>
                  <a:pt x="3348964" y="1217755"/>
                  <a:pt x="3320531" y="1246187"/>
                  <a:pt x="3285458" y="1246188"/>
                </a:cubicBezTo>
                <a:lnTo>
                  <a:pt x="30427" y="1246188"/>
                </a:lnTo>
                <a:cubicBezTo>
                  <a:pt x="13623" y="1246188"/>
                  <a:pt x="0" y="1232565"/>
                  <a:pt x="0" y="1215760"/>
                </a:cubicBezTo>
                <a:lnTo>
                  <a:pt x="0" y="30427"/>
                </a:lnTo>
                <a:cubicBezTo>
                  <a:pt x="0" y="13634"/>
                  <a:pt x="13634" y="0"/>
                  <a:pt x="30427" y="0"/>
                </a:cubicBezTo>
                <a:close/>
              </a:path>
            </a:pathLst>
          </a:custGeom>
          <a:solidFill>
            <a:srgbClr val="F9FAFB"/>
          </a:solidFill>
          <a:ln/>
        </p:spPr>
      </p:sp>
      <p:sp>
        <p:nvSpPr>
          <p:cNvPr id="12" name="Shape 10"/>
          <p:cNvSpPr/>
          <p:nvPr/>
        </p:nvSpPr>
        <p:spPr>
          <a:xfrm>
            <a:off x="3825214" y="2180699"/>
            <a:ext cx="46963" cy="1726390"/>
          </a:xfrm>
          <a:custGeom>
            <a:avLst/>
            <a:gdLst/>
            <a:ahLst/>
            <a:cxnLst/>
            <a:rect l="l" t="t" r="r" b="b"/>
            <a:pathLst>
              <a:path w="30427" h="1246188">
                <a:moveTo>
                  <a:pt x="30427" y="0"/>
                </a:moveTo>
                <a:lnTo>
                  <a:pt x="30427" y="0"/>
                </a:lnTo>
                <a:lnTo>
                  <a:pt x="30427" y="1246188"/>
                </a:lnTo>
                <a:lnTo>
                  <a:pt x="30427" y="1246188"/>
                </a:lnTo>
                <a:cubicBezTo>
                  <a:pt x="13623" y="1246188"/>
                  <a:pt x="0" y="1232565"/>
                  <a:pt x="0" y="1215760"/>
                </a:cubicBezTo>
                <a:lnTo>
                  <a:pt x="0" y="30427"/>
                </a:lnTo>
                <a:cubicBezTo>
                  <a:pt x="0" y="13634"/>
                  <a:pt x="13634" y="0"/>
                  <a:pt x="30427" y="0"/>
                </a:cubicBezTo>
                <a:close/>
              </a:path>
            </a:pathLst>
          </a:custGeom>
          <a:solidFill>
            <a:srgbClr val="8B0000"/>
          </a:solidFill>
          <a:ln/>
        </p:spPr>
      </p:sp>
      <p:sp>
        <p:nvSpPr>
          <p:cNvPr id="13" name="Text 11"/>
          <p:cNvSpPr/>
          <p:nvPr/>
        </p:nvSpPr>
        <p:spPr>
          <a:xfrm>
            <a:off x="3967427" y="2225915"/>
            <a:ext cx="314325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Traición Socialdemócrata</a:t>
            </a:r>
            <a:endParaRPr lang="en-US" dirty="0"/>
          </a:p>
        </p:txBody>
      </p:sp>
      <p:sp>
        <p:nvSpPr>
          <p:cNvPr id="14" name="Text 12"/>
          <p:cNvSpPr/>
          <p:nvPr/>
        </p:nvSpPr>
        <p:spPr>
          <a:xfrm>
            <a:off x="3952679" y="2457722"/>
            <a:ext cx="3143250" cy="1322106"/>
          </a:xfrm>
          <a:prstGeom prst="rect">
            <a:avLst/>
          </a:prstGeom>
          <a:noFill/>
          <a:ln/>
        </p:spPr>
        <p:txBody>
          <a:bodyPr wrap="square" lIns="0" tIns="0" rIns="0" bIns="0" rtlCol="0" anchor="ctr"/>
          <a:lstStyle/>
          <a:p>
            <a:pPr>
              <a:lnSpc>
                <a:spcPct val="130000"/>
              </a:lnSpc>
            </a:pPr>
            <a:r>
              <a:rPr lang="en-US" dirty="0">
                <a:solidFill>
                  <a:srgbClr val="1F2937"/>
                </a:solidFill>
                <a:latin typeface="Sorts Mill Goudy" pitchFamily="34" charset="0"/>
                <a:ea typeface="Sorts Mill Goudy" pitchFamily="34" charset="-122"/>
                <a:cs typeface="Sorts Mill Goudy" pitchFamily="34" charset="-120"/>
              </a:rPr>
              <a:t>Los líderes de la Segunda Internacional apoyaron a sus burguesías nacionales en lugar de oponerse a la guerra</a:t>
            </a:r>
            <a:endParaRPr lang="en-US" dirty="0"/>
          </a:p>
        </p:txBody>
      </p:sp>
      <p:sp>
        <p:nvSpPr>
          <p:cNvPr id="16" name="Shape 14"/>
          <p:cNvSpPr/>
          <p:nvPr/>
        </p:nvSpPr>
        <p:spPr>
          <a:xfrm>
            <a:off x="317422" y="4068651"/>
            <a:ext cx="62255" cy="1300011"/>
          </a:xfrm>
          <a:custGeom>
            <a:avLst/>
            <a:gdLst/>
            <a:ahLst/>
            <a:cxnLst/>
            <a:rect l="l" t="t" r="r" b="b"/>
            <a:pathLst>
              <a:path w="30427" h="1397000">
                <a:moveTo>
                  <a:pt x="0" y="0"/>
                </a:moveTo>
                <a:lnTo>
                  <a:pt x="30427" y="0"/>
                </a:lnTo>
                <a:lnTo>
                  <a:pt x="30427" y="1397000"/>
                </a:lnTo>
                <a:lnTo>
                  <a:pt x="0" y="1397000"/>
                </a:lnTo>
                <a:lnTo>
                  <a:pt x="0" y="0"/>
                </a:lnTo>
                <a:close/>
              </a:path>
            </a:pathLst>
          </a:custGeom>
          <a:solidFill>
            <a:srgbClr val="8B0000"/>
          </a:solidFill>
          <a:ln/>
        </p:spPr>
      </p:sp>
      <p:sp>
        <p:nvSpPr>
          <p:cNvPr id="17" name="Text 15"/>
          <p:cNvSpPr/>
          <p:nvPr/>
        </p:nvSpPr>
        <p:spPr>
          <a:xfrm>
            <a:off x="449939" y="3913591"/>
            <a:ext cx="6508750" cy="1518571"/>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"Querría abrigar la esperanza de que mi folleto ayudará a orientarse en el problema económico fundamental, sin cuyo estudio es imposible comprender nada cuando se trata de emitir un juicio sobre la guerra y la política actuales: el problema de la esencia económica del imperialismo."</a:t>
            </a:r>
            <a:endParaRPr lang="en-US" dirty="0"/>
          </a:p>
        </p:txBody>
      </p:sp>
      <p:sp>
        <p:nvSpPr>
          <p:cNvPr id="18" name="Text 16"/>
          <p:cNvSpPr/>
          <p:nvPr/>
        </p:nvSpPr>
        <p:spPr>
          <a:xfrm>
            <a:off x="294181" y="5175225"/>
            <a:ext cx="6475824" cy="216419"/>
          </a:xfrm>
          <a:prstGeom prst="rect">
            <a:avLst/>
          </a:prstGeom>
          <a:noFill/>
          <a:ln/>
        </p:spPr>
        <p:txBody>
          <a:bodyPr wrap="square" lIns="0" tIns="0" rIns="0" bIns="0" rtlCol="0" anchor="ctr"/>
          <a:lstStyle/>
          <a:p>
            <a:pPr algn="r">
              <a:lnSpc>
                <a:spcPct val="120000"/>
              </a:lnSpc>
            </a:pPr>
            <a:r>
              <a:rPr lang="en-US" sz="1400" dirty="0">
                <a:latin typeface="Sorts Mill Goudy" pitchFamily="34" charset="0"/>
                <a:ea typeface="Sorts Mill Goudy" pitchFamily="34" charset="-122"/>
                <a:cs typeface="Sorts Mill Goudy" pitchFamily="34" charset="-120"/>
              </a:rPr>
              <a:t>— V.I. Lenin, Prólogo (1917)</a:t>
            </a:r>
            <a:endParaRPr lang="en-US" sz="1400" dirty="0"/>
          </a:p>
        </p:txBody>
      </p:sp>
      <p:sp>
        <p:nvSpPr>
          <p:cNvPr id="19" name="Text 17"/>
          <p:cNvSpPr/>
          <p:nvPr/>
        </p:nvSpPr>
        <p:spPr>
          <a:xfrm>
            <a:off x="321009" y="5625276"/>
            <a:ext cx="5934343" cy="307117"/>
          </a:xfrm>
          <a:prstGeom prst="rect">
            <a:avLst/>
          </a:prstGeom>
          <a:noFill/>
          <a:ln/>
        </p:spPr>
        <p:txBody>
          <a:bodyPr wrap="square" lIns="0" tIns="0" rIns="0" bIns="0" rtlCol="0" anchor="ctr"/>
          <a:lstStyle/>
          <a:p>
            <a:pPr>
              <a:lnSpc>
                <a:spcPct val="120000"/>
              </a:lnSpc>
            </a:pPr>
            <a:r>
              <a:rPr lang="en-US" b="1" u="sng" dirty="0">
                <a:solidFill>
                  <a:srgbClr val="1F2937"/>
                </a:solidFill>
                <a:latin typeface="Sorts Mill Goudy" pitchFamily="34" charset="0"/>
                <a:ea typeface="Sorts Mill Goudy" pitchFamily="34" charset="-122"/>
                <a:cs typeface="Sorts Mill Goudy" pitchFamily="34" charset="-120"/>
              </a:rPr>
              <a:t>Desarrollo de las Tesis de Marx</a:t>
            </a:r>
            <a:endParaRPr lang="en-US" u="sng" dirty="0"/>
          </a:p>
        </p:txBody>
      </p:sp>
      <p:sp>
        <p:nvSpPr>
          <p:cNvPr id="20" name="Text 18"/>
          <p:cNvSpPr/>
          <p:nvPr/>
        </p:nvSpPr>
        <p:spPr>
          <a:xfrm>
            <a:off x="317499" y="5890254"/>
            <a:ext cx="11699875" cy="838340"/>
          </a:xfrm>
          <a:prstGeom prst="rect">
            <a:avLst/>
          </a:prstGeom>
          <a:noFill/>
          <a:ln/>
        </p:spPr>
        <p:txBody>
          <a:bodyPr wrap="square" lIns="0" tIns="0" rIns="0" bIns="0" rtlCol="0" anchor="ctr"/>
          <a:lstStyle/>
          <a:p>
            <a:pPr>
              <a:lnSpc>
                <a:spcPct val="140000"/>
              </a:lnSpc>
            </a:pPr>
            <a:r>
              <a:rPr lang="en-US" dirty="0">
                <a:solidFill>
                  <a:srgbClr val="1F2937"/>
                </a:solidFill>
                <a:latin typeface="Sorts Mill Goudy" pitchFamily="34" charset="0"/>
                <a:ea typeface="Sorts Mill Goudy" pitchFamily="34" charset="-122"/>
                <a:cs typeface="Sorts Mill Goudy" pitchFamily="34" charset="-120"/>
              </a:rPr>
              <a:t>Lenin desarrolló las </a:t>
            </a:r>
            <a:r>
              <a:rPr lang="en-US" b="1" dirty="0">
                <a:solidFill>
                  <a:srgbClr val="1F2937"/>
                </a:solidFill>
                <a:latin typeface="Sorts Mill Goudy" pitchFamily="34" charset="0"/>
                <a:ea typeface="Sorts Mill Goudy" pitchFamily="34" charset="-122"/>
                <a:cs typeface="Sorts Mill Goudy" pitchFamily="34" charset="-120"/>
              </a:rPr>
              <a:t>intuiciones de Marx</a:t>
            </a:r>
            <a:r>
              <a:rPr lang="en-US" dirty="0">
                <a:solidFill>
                  <a:srgbClr val="1F2937"/>
                </a:solidFill>
                <a:latin typeface="Sorts Mill Goudy" pitchFamily="34" charset="0"/>
                <a:ea typeface="Sorts Mill Goudy" pitchFamily="34" charset="-122"/>
                <a:cs typeface="Sorts Mill Goudy" pitchFamily="34" charset="-120"/>
              </a:rPr>
              <a:t> sobre colonialismo y expansión capitalista, sistematizándolas en una teoría completa del imperialismo como </a:t>
            </a:r>
            <a:r>
              <a:rPr lang="en-US" dirty="0">
                <a:solidFill>
                  <a:srgbClr val="8B0000"/>
                </a:solidFill>
                <a:highlight>
                  <a:srgbClr val="8B0000">
                    <a:alpha val="10000"/>
                  </a:srgbClr>
                </a:highlight>
                <a:latin typeface="Sorts Mill Goudy" pitchFamily="34" charset="0"/>
                <a:ea typeface="Sorts Mill Goudy" pitchFamily="34" charset="-122"/>
                <a:cs typeface="Sorts Mill Goudy" pitchFamily="34" charset="-120"/>
              </a:rPr>
              <a:t>etapa superior del capitalismo </a:t>
            </a:r>
            <a:r>
              <a:rPr lang="en-US" dirty="0">
                <a:solidFill>
                  <a:srgbClr val="1F2937"/>
                </a:solidFill>
                <a:latin typeface="Sorts Mill Goudy" pitchFamily="34" charset="0"/>
                <a:ea typeface="Sorts Mill Goudy" pitchFamily="34" charset="-122"/>
                <a:cs typeface="Sorts Mill Goudy" pitchFamily="34" charset="-120"/>
              </a:rPr>
              <a:t>, no como política externa opcional.</a:t>
            </a:r>
            <a:endParaRPr lang="en-US" dirty="0"/>
          </a:p>
        </p:txBody>
      </p:sp>
      <p:sp>
        <p:nvSpPr>
          <p:cNvPr id="21" name="Shape 19"/>
          <p:cNvSpPr/>
          <p:nvPr/>
        </p:nvSpPr>
        <p:spPr>
          <a:xfrm>
            <a:off x="7110677" y="129406"/>
            <a:ext cx="4906698" cy="2759492"/>
          </a:xfrm>
          <a:custGeom>
            <a:avLst/>
            <a:gdLst/>
            <a:ahLst/>
            <a:cxnLst/>
            <a:rect l="l" t="t" r="r" b="b"/>
            <a:pathLst>
              <a:path w="4508500" h="2841625">
                <a:moveTo>
                  <a:pt x="63510" y="0"/>
                </a:moveTo>
                <a:lnTo>
                  <a:pt x="4444990" y="0"/>
                </a:lnTo>
                <a:cubicBezTo>
                  <a:pt x="4480065" y="0"/>
                  <a:pt x="4508500" y="28435"/>
                  <a:pt x="4508500" y="63510"/>
                </a:cubicBezTo>
                <a:lnTo>
                  <a:pt x="4508500" y="2778115"/>
                </a:lnTo>
                <a:cubicBezTo>
                  <a:pt x="4508500" y="2813190"/>
                  <a:pt x="4480065" y="2841625"/>
                  <a:pt x="4444990" y="2841625"/>
                </a:cubicBezTo>
                <a:lnTo>
                  <a:pt x="63510" y="2841625"/>
                </a:lnTo>
                <a:cubicBezTo>
                  <a:pt x="28435" y="2841625"/>
                  <a:pt x="0" y="2813190"/>
                  <a:pt x="0" y="2778115"/>
                </a:cubicBezTo>
                <a:lnTo>
                  <a:pt x="0" y="63510"/>
                </a:lnTo>
                <a:cubicBezTo>
                  <a:pt x="0" y="28458"/>
                  <a:pt x="28458" y="0"/>
                  <a:pt x="63510" y="0"/>
                </a:cubicBezTo>
                <a:close/>
              </a:path>
            </a:pathLst>
          </a:custGeom>
          <a:solidFill>
            <a:srgbClr val="8B0000"/>
          </a:solidFill>
          <a:ln/>
        </p:spPr>
      </p:sp>
      <p:sp>
        <p:nvSpPr>
          <p:cNvPr id="22" name="Text 20"/>
          <p:cNvSpPr/>
          <p:nvPr/>
        </p:nvSpPr>
        <p:spPr>
          <a:xfrm>
            <a:off x="7243225" y="209345"/>
            <a:ext cx="4647542" cy="222250"/>
          </a:xfrm>
          <a:prstGeom prst="rect">
            <a:avLst/>
          </a:prstGeom>
          <a:noFill/>
          <a:ln/>
        </p:spPr>
        <p:txBody>
          <a:bodyPr wrap="square" lIns="0" tIns="0" rIns="0" bIns="0" rtlCol="0" anchor="ctr"/>
          <a:lstStyle/>
          <a:p>
            <a:pPr algn="ctr">
              <a:lnSpc>
                <a:spcPct val="120000"/>
              </a:lnSpc>
            </a:pPr>
            <a:r>
              <a:rPr lang="en-US" b="1" dirty="0">
                <a:solidFill>
                  <a:srgbClr val="FFFFFF"/>
                </a:solidFill>
                <a:latin typeface="Sorts Mill Goudy" pitchFamily="34" charset="0"/>
                <a:ea typeface="Sorts Mill Goudy" pitchFamily="34" charset="-122"/>
                <a:cs typeface="Sorts Mill Goudy" pitchFamily="34" charset="-120"/>
              </a:rPr>
              <a:t>Definición Leninista</a:t>
            </a:r>
            <a:endParaRPr lang="en-US" dirty="0"/>
          </a:p>
        </p:txBody>
      </p:sp>
      <p:sp>
        <p:nvSpPr>
          <p:cNvPr id="23" name="Text 21"/>
          <p:cNvSpPr/>
          <p:nvPr/>
        </p:nvSpPr>
        <p:spPr>
          <a:xfrm>
            <a:off x="7247642" y="462495"/>
            <a:ext cx="4638903" cy="1031875"/>
          </a:xfrm>
          <a:prstGeom prst="rect">
            <a:avLst/>
          </a:prstGeom>
          <a:noFill/>
          <a:ln/>
        </p:spPr>
        <p:txBody>
          <a:bodyPr wrap="square" lIns="0" tIns="0" rIns="0" bIns="0" rtlCol="0" anchor="ctr"/>
          <a:lstStyle/>
          <a:p>
            <a:pPr algn="ctr">
              <a:lnSpc>
                <a:spcPct val="140000"/>
              </a:lnSpc>
            </a:pPr>
            <a:r>
              <a:rPr lang="en-US" sz="1600" b="1" dirty="0">
                <a:solidFill>
                  <a:srgbClr val="FFFFFF"/>
                </a:solidFill>
                <a:latin typeface="Sorts Mill Goudy" pitchFamily="34" charset="0"/>
                <a:ea typeface="Sorts Mill Goudy" pitchFamily="34" charset="-122"/>
                <a:cs typeface="Sorts Mill Goudy" pitchFamily="34" charset="-120"/>
              </a:rPr>
              <a:t>"El imperialismo es el capitalismo en la fase de desarrollo en que se ha implantado el dominio de los monopolios y del capital financiero."</a:t>
            </a:r>
            <a:endParaRPr lang="en-US" sz="1600" dirty="0"/>
          </a:p>
        </p:txBody>
      </p:sp>
      <p:sp>
        <p:nvSpPr>
          <p:cNvPr id="24" name="Text 22"/>
          <p:cNvSpPr/>
          <p:nvPr/>
        </p:nvSpPr>
        <p:spPr>
          <a:xfrm>
            <a:off x="7239566" y="1521095"/>
            <a:ext cx="4630265" cy="1367803"/>
          </a:xfrm>
          <a:prstGeom prst="rect">
            <a:avLst/>
          </a:prstGeom>
          <a:noFill/>
          <a:ln/>
        </p:spPr>
        <p:txBody>
          <a:bodyPr wrap="square" lIns="0" tIns="0" rIns="0" bIns="0" rtlCol="0" anchor="ctr"/>
          <a:lstStyle/>
          <a:p>
            <a:pPr>
              <a:lnSpc>
                <a:spcPct val="140000"/>
              </a:lnSpc>
            </a:pPr>
            <a:r>
              <a:rPr lang="en-US" sz="1600" dirty="0">
                <a:solidFill>
                  <a:srgbClr val="FFFFFF"/>
                </a:solidFill>
                <a:latin typeface="Sorts Mill Goudy" pitchFamily="34" charset="0"/>
                <a:ea typeface="Sorts Mill Goudy" pitchFamily="34" charset="-122"/>
                <a:cs typeface="Sorts Mill Goudy" pitchFamily="34" charset="-120"/>
              </a:rPr>
              <a:t>Esta definición establece que el imperialismo no es una política externa que pueden adoptar o no los países capitalistas, sino una </a:t>
            </a:r>
            <a:r>
              <a:rPr lang="en-US" sz="1600" b="1" dirty="0">
                <a:solidFill>
                  <a:srgbClr val="FFFFFF"/>
                </a:solidFill>
                <a:latin typeface="Sorts Mill Goudy" pitchFamily="34" charset="0"/>
                <a:ea typeface="Sorts Mill Goudy" pitchFamily="34" charset="-122"/>
                <a:cs typeface="Sorts Mill Goudy" pitchFamily="34" charset="-120"/>
              </a:rPr>
              <a:t>etapa necesaria del desarrollo capitalista</a:t>
            </a:r>
            <a:r>
              <a:rPr lang="en-US" sz="1600" dirty="0">
                <a:solidFill>
                  <a:srgbClr val="FFFFFF"/>
                </a:solidFill>
                <a:latin typeface="Sorts Mill Goudy" pitchFamily="34" charset="0"/>
                <a:ea typeface="Sorts Mill Goudy" pitchFamily="34" charset="-122"/>
                <a:cs typeface="Sorts Mill Goudy" pitchFamily="34" charset="-120"/>
              </a:rPr>
              <a:t>.</a:t>
            </a:r>
            <a:endParaRPr lang="en-US" sz="1600" dirty="0"/>
          </a:p>
        </p:txBody>
      </p:sp>
      <p:sp>
        <p:nvSpPr>
          <p:cNvPr id="25" name="Shape 23"/>
          <p:cNvSpPr/>
          <p:nvPr/>
        </p:nvSpPr>
        <p:spPr>
          <a:xfrm>
            <a:off x="7328539" y="3016264"/>
            <a:ext cx="4496858" cy="2695046"/>
          </a:xfrm>
          <a:custGeom>
            <a:avLst/>
            <a:gdLst/>
            <a:ahLst/>
            <a:cxnLst/>
            <a:rect l="l" t="t" r="r" b="b"/>
            <a:pathLst>
              <a:path w="4496858" h="2695046">
                <a:moveTo>
                  <a:pt x="63495" y="0"/>
                </a:moveTo>
                <a:lnTo>
                  <a:pt x="4433363" y="0"/>
                </a:lnTo>
                <a:cubicBezTo>
                  <a:pt x="4468431" y="0"/>
                  <a:pt x="4496858" y="28428"/>
                  <a:pt x="4496858" y="63495"/>
                </a:cubicBezTo>
                <a:lnTo>
                  <a:pt x="4496858" y="2631551"/>
                </a:lnTo>
                <a:cubicBezTo>
                  <a:pt x="4496858" y="2666618"/>
                  <a:pt x="4468431" y="2695046"/>
                  <a:pt x="4433363" y="2695046"/>
                </a:cubicBezTo>
                <a:lnTo>
                  <a:pt x="63495" y="2695046"/>
                </a:lnTo>
                <a:cubicBezTo>
                  <a:pt x="28428" y="2695046"/>
                  <a:pt x="0" y="2666618"/>
                  <a:pt x="0" y="2631551"/>
                </a:cubicBezTo>
                <a:lnTo>
                  <a:pt x="0" y="63495"/>
                </a:lnTo>
                <a:cubicBezTo>
                  <a:pt x="0" y="28451"/>
                  <a:pt x="28451" y="0"/>
                  <a:pt x="63495" y="0"/>
                </a:cubicBezTo>
                <a:close/>
              </a:path>
            </a:pathLst>
          </a:custGeom>
          <a:solidFill>
            <a:srgbClr val="F9FAFB"/>
          </a:solidFill>
          <a:ln w="19473">
            <a:solidFill>
              <a:srgbClr val="8B0000">
                <a:alpha val="20000"/>
              </a:srgbClr>
            </a:solidFill>
            <a:prstDash val="solid"/>
          </a:ln>
        </p:spPr>
      </p:sp>
      <p:pic>
        <p:nvPicPr>
          <p:cNvPr id="26" name="Image 0" descr="https://kimi-web-img.moonshot.cn/img/www.rcpbml.org.uk/759197295a4b2715a1ccca8f0951a6a655a7f687.jpg"/>
          <p:cNvPicPr>
            <a:picLocks noChangeAspect="1"/>
          </p:cNvPicPr>
          <p:nvPr/>
        </p:nvPicPr>
        <p:blipFill>
          <a:blip r:embed="rId3"/>
          <a:srcRect t="25614" b="25614"/>
          <a:stretch/>
        </p:blipFill>
        <p:spPr>
          <a:xfrm>
            <a:off x="7493375" y="3136856"/>
            <a:ext cx="4167188" cy="1270000"/>
          </a:xfrm>
          <a:prstGeom prst="roundRect">
            <a:avLst>
              <a:gd name="adj" fmla="val 5000"/>
            </a:avLst>
          </a:prstGeom>
        </p:spPr>
      </p:pic>
      <p:sp>
        <p:nvSpPr>
          <p:cNvPr id="27" name="Text 24"/>
          <p:cNvSpPr/>
          <p:nvPr/>
        </p:nvSpPr>
        <p:spPr>
          <a:xfrm>
            <a:off x="7457656" y="4461243"/>
            <a:ext cx="4238625" cy="222250"/>
          </a:xfrm>
          <a:prstGeom prst="rect">
            <a:avLst/>
          </a:prstGeom>
          <a:noFill/>
          <a:ln/>
        </p:spPr>
        <p:txBody>
          <a:bodyPr wrap="square" lIns="0" tIns="0" rIns="0" bIns="0" rtlCol="0" anchor="ctr"/>
          <a:lstStyle/>
          <a:p>
            <a:pPr algn="ctr">
              <a:lnSpc>
                <a:spcPct val="130000"/>
              </a:lnSpc>
            </a:pPr>
            <a:r>
              <a:rPr lang="en-US" b="1" dirty="0">
                <a:solidFill>
                  <a:srgbClr val="1F2937"/>
                </a:solidFill>
                <a:latin typeface="Sorts Mill Goudy" pitchFamily="34" charset="0"/>
                <a:ea typeface="Sorts Mill Goudy" pitchFamily="34" charset="-122"/>
                <a:cs typeface="Sorts Mill Goudy" pitchFamily="34" charset="-120"/>
              </a:rPr>
              <a:t>V.I. Lenin</a:t>
            </a:r>
            <a:endParaRPr lang="en-US" dirty="0"/>
          </a:p>
        </p:txBody>
      </p:sp>
      <p:sp>
        <p:nvSpPr>
          <p:cNvPr id="28" name="Text 25"/>
          <p:cNvSpPr/>
          <p:nvPr/>
        </p:nvSpPr>
        <p:spPr>
          <a:xfrm>
            <a:off x="7465594" y="4649380"/>
            <a:ext cx="4222750" cy="387160"/>
          </a:xfrm>
          <a:prstGeom prst="rect">
            <a:avLst/>
          </a:prstGeom>
          <a:noFill/>
          <a:ln/>
        </p:spPr>
        <p:txBody>
          <a:bodyPr wrap="square" lIns="0" tIns="0" rIns="0" bIns="0" rtlCol="0" anchor="ctr"/>
          <a:lstStyle/>
          <a:p>
            <a:pPr algn="ctr">
              <a:lnSpc>
                <a:spcPct val="120000"/>
              </a:lnSpc>
            </a:pPr>
            <a:r>
              <a:rPr lang="en-US" sz="1600" dirty="0">
                <a:solidFill>
                  <a:srgbClr val="6B7280"/>
                </a:solidFill>
                <a:latin typeface="Sorts Mill Goudy" pitchFamily="34" charset="0"/>
                <a:ea typeface="Sorts Mill Goudy" pitchFamily="34" charset="-122"/>
                <a:cs typeface="Sorts Mill Goudy" pitchFamily="34" charset="-120"/>
              </a:rPr>
              <a:t>1870-1924</a:t>
            </a:r>
            <a:endParaRPr lang="en-US" sz="1600" dirty="0"/>
          </a:p>
        </p:txBody>
      </p:sp>
      <p:sp>
        <p:nvSpPr>
          <p:cNvPr id="29" name="Text 26"/>
          <p:cNvSpPr/>
          <p:nvPr/>
        </p:nvSpPr>
        <p:spPr>
          <a:xfrm>
            <a:off x="7461625" y="4984700"/>
            <a:ext cx="4230688" cy="655993"/>
          </a:xfrm>
          <a:prstGeom prst="rect">
            <a:avLst/>
          </a:prstGeom>
          <a:noFill/>
          <a:ln/>
        </p:spPr>
        <p:txBody>
          <a:bodyPr wrap="square" lIns="0" tIns="0" rIns="0" bIns="0" rtlCol="0" anchor="ctr"/>
          <a:lstStyle/>
          <a:p>
            <a:pPr algn="ctr">
              <a:lnSpc>
                <a:spcPct val="130000"/>
              </a:lnSpc>
            </a:pPr>
            <a:r>
              <a:rPr lang="en-US" dirty="0">
                <a:solidFill>
                  <a:srgbClr val="1F2937"/>
                </a:solidFill>
                <a:latin typeface="Sorts Mill Goudy" pitchFamily="34" charset="0"/>
                <a:ea typeface="Sorts Mill Goudy" pitchFamily="34" charset="-122"/>
                <a:cs typeface="Sorts Mill Goudy" pitchFamily="34" charset="-120"/>
              </a:rPr>
              <a:t>"El imperialismo es la fase monopolista del capitalismo."</a:t>
            </a:r>
            <a:endParaRPr lang="en-US" dirty="0"/>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214312" y="202750"/>
            <a:ext cx="11699875" cy="317500"/>
          </a:xfrm>
          <a:prstGeom prst="rect">
            <a:avLst/>
          </a:prstGeom>
          <a:noFill/>
          <a:ln/>
        </p:spPr>
        <p:txBody>
          <a:bodyPr wrap="square" lIns="0" tIns="0" rIns="0" bIns="0" rtlCol="0" anchor="ctr"/>
          <a:lstStyle/>
          <a:p>
            <a:pPr>
              <a:lnSpc>
                <a:spcPct val="90000"/>
              </a:lnSpc>
            </a:pPr>
            <a:r>
              <a:rPr lang="en-US" sz="2250" b="1" dirty="0">
                <a:solidFill>
                  <a:srgbClr val="1F2937"/>
                </a:solidFill>
                <a:latin typeface="Sorts Mill Goudy" pitchFamily="34" charset="0"/>
                <a:ea typeface="Sorts Mill Goudy" pitchFamily="34" charset="-122"/>
                <a:cs typeface="Sorts Mill Goudy" pitchFamily="34" charset="-120"/>
              </a:rPr>
              <a:t>La Necesidad de una Alternativa</a:t>
            </a:r>
            <a:endParaRPr lang="en-US" sz="1600" dirty="0"/>
          </a:p>
        </p:txBody>
      </p:sp>
      <p:sp>
        <p:nvSpPr>
          <p:cNvPr id="4" name="Shape 2"/>
          <p:cNvSpPr/>
          <p:nvPr/>
        </p:nvSpPr>
        <p:spPr>
          <a:xfrm>
            <a:off x="214312" y="528051"/>
            <a:ext cx="762000" cy="31750"/>
          </a:xfrm>
          <a:custGeom>
            <a:avLst/>
            <a:gdLst/>
            <a:ahLst/>
            <a:cxnLst/>
            <a:rect l="l" t="t" r="r" b="b"/>
            <a:pathLst>
              <a:path w="762000" h="31750">
                <a:moveTo>
                  <a:pt x="0" y="0"/>
                </a:moveTo>
                <a:lnTo>
                  <a:pt x="762000" y="0"/>
                </a:lnTo>
                <a:lnTo>
                  <a:pt x="762000" y="31750"/>
                </a:lnTo>
                <a:lnTo>
                  <a:pt x="0" y="31750"/>
                </a:lnTo>
                <a:lnTo>
                  <a:pt x="0" y="0"/>
                </a:lnTo>
                <a:close/>
              </a:path>
            </a:pathLst>
          </a:custGeom>
          <a:solidFill>
            <a:srgbClr val="8B0000"/>
          </a:solidFill>
          <a:ln/>
        </p:spPr>
      </p:sp>
      <p:sp>
        <p:nvSpPr>
          <p:cNvPr id="5" name="Text 3"/>
          <p:cNvSpPr/>
          <p:nvPr/>
        </p:nvSpPr>
        <p:spPr>
          <a:xfrm>
            <a:off x="220928" y="774902"/>
            <a:ext cx="577850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Contradicciones Irresolubles</a:t>
            </a:r>
            <a:endParaRPr lang="en-US" dirty="0"/>
          </a:p>
        </p:txBody>
      </p:sp>
      <p:sp>
        <p:nvSpPr>
          <p:cNvPr id="6" name="Text 4"/>
          <p:cNvSpPr/>
          <p:nvPr/>
        </p:nvSpPr>
        <p:spPr>
          <a:xfrm>
            <a:off x="214312" y="1096822"/>
            <a:ext cx="5746750" cy="561778"/>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El capitalismo imperialista </a:t>
            </a:r>
            <a:r>
              <a:rPr lang="en-US" b="1" dirty="0">
                <a:solidFill>
                  <a:srgbClr val="1F2937"/>
                </a:solidFill>
                <a:latin typeface="Sorts Mill Goudy" pitchFamily="34" charset="0"/>
                <a:ea typeface="Sorts Mill Goudy" pitchFamily="34" charset="-122"/>
                <a:cs typeface="Sorts Mill Goudy" pitchFamily="34" charset="-120"/>
              </a:rPr>
              <a:t>no puede resolver sus contradicciones fundamentales</a:t>
            </a:r>
            <a:r>
              <a:rPr lang="en-US" dirty="0">
                <a:solidFill>
                  <a:srgbClr val="1F2937"/>
                </a:solidFill>
                <a:latin typeface="Sorts Mill Goudy" pitchFamily="34" charset="0"/>
                <a:ea typeface="Sorts Mill Goudy" pitchFamily="34" charset="-122"/>
                <a:cs typeface="Sorts Mill Goudy" pitchFamily="34" charset="-120"/>
              </a:rPr>
              <a:t>:</a:t>
            </a:r>
            <a:endParaRPr lang="en-US" dirty="0"/>
          </a:p>
        </p:txBody>
      </p:sp>
      <p:sp>
        <p:nvSpPr>
          <p:cNvPr id="8" name="Shape 6"/>
          <p:cNvSpPr/>
          <p:nvPr/>
        </p:nvSpPr>
        <p:spPr>
          <a:xfrm>
            <a:off x="332714" y="1750302"/>
            <a:ext cx="30427" cy="1246188"/>
          </a:xfrm>
          <a:custGeom>
            <a:avLst/>
            <a:gdLst/>
            <a:ahLst/>
            <a:cxnLst/>
            <a:rect l="l" t="t" r="r" b="b"/>
            <a:pathLst>
              <a:path w="30427" h="1246188">
                <a:moveTo>
                  <a:pt x="30427" y="0"/>
                </a:moveTo>
                <a:lnTo>
                  <a:pt x="30427" y="0"/>
                </a:lnTo>
                <a:lnTo>
                  <a:pt x="30427" y="1246188"/>
                </a:lnTo>
                <a:lnTo>
                  <a:pt x="30427" y="1246188"/>
                </a:lnTo>
                <a:cubicBezTo>
                  <a:pt x="13623" y="1246188"/>
                  <a:pt x="0" y="1232565"/>
                  <a:pt x="0" y="1215760"/>
                </a:cubicBezTo>
                <a:lnTo>
                  <a:pt x="0" y="30427"/>
                </a:lnTo>
                <a:cubicBezTo>
                  <a:pt x="0" y="13634"/>
                  <a:pt x="13634" y="0"/>
                  <a:pt x="30427" y="0"/>
                </a:cubicBezTo>
                <a:close/>
              </a:path>
            </a:pathLst>
          </a:custGeom>
          <a:solidFill>
            <a:srgbClr val="8B0000"/>
          </a:solidFill>
          <a:ln/>
        </p:spPr>
      </p:sp>
      <p:sp>
        <p:nvSpPr>
          <p:cNvPr id="9" name="Text 7"/>
          <p:cNvSpPr/>
          <p:nvPr/>
        </p:nvSpPr>
        <p:spPr>
          <a:xfrm>
            <a:off x="474927" y="1786772"/>
            <a:ext cx="530225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Crisis Económicas</a:t>
            </a:r>
            <a:endParaRPr lang="en-US" dirty="0"/>
          </a:p>
        </p:txBody>
      </p:sp>
      <p:sp>
        <p:nvSpPr>
          <p:cNvPr id="10" name="Text 8"/>
          <p:cNvSpPr/>
          <p:nvPr/>
        </p:nvSpPr>
        <p:spPr>
          <a:xfrm>
            <a:off x="481543" y="2040134"/>
            <a:ext cx="5461000" cy="907317"/>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Crisis recurrentes cada vez más profundas (1929, 1970s, 2008, actualidad). El capitalismo no puede evitar sus crisis cíclicas.</a:t>
            </a:r>
            <a:endParaRPr lang="en-US" dirty="0"/>
          </a:p>
        </p:txBody>
      </p:sp>
      <p:sp>
        <p:nvSpPr>
          <p:cNvPr id="12" name="Shape 10"/>
          <p:cNvSpPr/>
          <p:nvPr/>
        </p:nvSpPr>
        <p:spPr>
          <a:xfrm>
            <a:off x="332714" y="3108506"/>
            <a:ext cx="32400" cy="869489"/>
          </a:xfrm>
          <a:custGeom>
            <a:avLst/>
            <a:gdLst/>
            <a:ahLst/>
            <a:cxnLst/>
            <a:rect l="l" t="t" r="r" b="b"/>
            <a:pathLst>
              <a:path w="30427" h="1246188">
                <a:moveTo>
                  <a:pt x="30427" y="0"/>
                </a:moveTo>
                <a:lnTo>
                  <a:pt x="30427" y="0"/>
                </a:lnTo>
                <a:lnTo>
                  <a:pt x="30427" y="1246188"/>
                </a:lnTo>
                <a:lnTo>
                  <a:pt x="30427" y="1246188"/>
                </a:lnTo>
                <a:cubicBezTo>
                  <a:pt x="13623" y="1246188"/>
                  <a:pt x="0" y="1232565"/>
                  <a:pt x="0" y="1215760"/>
                </a:cubicBezTo>
                <a:lnTo>
                  <a:pt x="0" y="30427"/>
                </a:lnTo>
                <a:cubicBezTo>
                  <a:pt x="0" y="13634"/>
                  <a:pt x="13634" y="0"/>
                  <a:pt x="30427" y="0"/>
                </a:cubicBezTo>
                <a:close/>
              </a:path>
            </a:pathLst>
          </a:custGeom>
          <a:solidFill>
            <a:srgbClr val="8B0000"/>
          </a:solidFill>
          <a:ln/>
        </p:spPr>
        <p:txBody>
          <a:bodyPr/>
          <a:lstStyle/>
          <a:p>
            <a:endParaRPr lang="es-ES" dirty="0"/>
          </a:p>
        </p:txBody>
      </p:sp>
      <p:sp>
        <p:nvSpPr>
          <p:cNvPr id="13" name="Text 11"/>
          <p:cNvSpPr/>
          <p:nvPr/>
        </p:nvSpPr>
        <p:spPr>
          <a:xfrm>
            <a:off x="474927" y="3088047"/>
            <a:ext cx="530225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Guerras Imperialistas</a:t>
            </a:r>
            <a:endParaRPr lang="en-US" dirty="0"/>
          </a:p>
        </p:txBody>
      </p:sp>
      <p:sp>
        <p:nvSpPr>
          <p:cNvPr id="14" name="Text 12"/>
          <p:cNvSpPr/>
          <p:nvPr/>
        </p:nvSpPr>
        <p:spPr>
          <a:xfrm>
            <a:off x="474927" y="3410763"/>
            <a:ext cx="5461000" cy="564948"/>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Guerras destructivas por el reparto del mundo. La paz capitalista es solo un intermedio entre guerras.</a:t>
            </a:r>
            <a:endParaRPr lang="en-US" dirty="0"/>
          </a:p>
        </p:txBody>
      </p:sp>
      <p:sp>
        <p:nvSpPr>
          <p:cNvPr id="16" name="Shape 14"/>
          <p:cNvSpPr/>
          <p:nvPr/>
        </p:nvSpPr>
        <p:spPr>
          <a:xfrm>
            <a:off x="332714" y="4234476"/>
            <a:ext cx="30427" cy="1055688"/>
          </a:xfrm>
          <a:custGeom>
            <a:avLst/>
            <a:gdLst/>
            <a:ahLst/>
            <a:cxnLst/>
            <a:rect l="l" t="t" r="r" b="b"/>
            <a:pathLst>
              <a:path w="30427" h="1055688">
                <a:moveTo>
                  <a:pt x="30427" y="0"/>
                </a:moveTo>
                <a:lnTo>
                  <a:pt x="30427" y="0"/>
                </a:lnTo>
                <a:lnTo>
                  <a:pt x="30427" y="1055688"/>
                </a:lnTo>
                <a:lnTo>
                  <a:pt x="30427" y="1055688"/>
                </a:lnTo>
                <a:cubicBezTo>
                  <a:pt x="13623" y="1055688"/>
                  <a:pt x="0" y="1042065"/>
                  <a:pt x="0" y="1025260"/>
                </a:cubicBezTo>
                <a:lnTo>
                  <a:pt x="0" y="30427"/>
                </a:lnTo>
                <a:cubicBezTo>
                  <a:pt x="0" y="13634"/>
                  <a:pt x="13634" y="0"/>
                  <a:pt x="30427" y="0"/>
                </a:cubicBezTo>
                <a:close/>
              </a:path>
            </a:pathLst>
          </a:custGeom>
          <a:solidFill>
            <a:srgbClr val="8B0000"/>
          </a:solidFill>
          <a:ln/>
        </p:spPr>
      </p:sp>
      <p:sp>
        <p:nvSpPr>
          <p:cNvPr id="17" name="Text 15"/>
          <p:cNvSpPr/>
          <p:nvPr/>
        </p:nvSpPr>
        <p:spPr>
          <a:xfrm>
            <a:off x="474927" y="4297344"/>
            <a:ext cx="530225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Desigualdad Creciente</a:t>
            </a:r>
            <a:endParaRPr lang="en-US" dirty="0"/>
          </a:p>
        </p:txBody>
      </p:sp>
      <p:sp>
        <p:nvSpPr>
          <p:cNvPr id="18" name="Text 16"/>
          <p:cNvSpPr/>
          <p:nvPr/>
        </p:nvSpPr>
        <p:spPr>
          <a:xfrm>
            <a:off x="465250" y="4619090"/>
            <a:ext cx="5461000" cy="580678"/>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Concentración extrema de riqueza. El 1% controla el 43% de los activos financieros mundiales.</a:t>
            </a:r>
            <a:endParaRPr lang="en-US" dirty="0"/>
          </a:p>
        </p:txBody>
      </p:sp>
      <p:sp>
        <p:nvSpPr>
          <p:cNvPr id="20" name="Shape 18"/>
          <p:cNvSpPr/>
          <p:nvPr/>
        </p:nvSpPr>
        <p:spPr>
          <a:xfrm>
            <a:off x="332714" y="5474744"/>
            <a:ext cx="30427" cy="1246188"/>
          </a:xfrm>
          <a:custGeom>
            <a:avLst/>
            <a:gdLst/>
            <a:ahLst/>
            <a:cxnLst/>
            <a:rect l="l" t="t" r="r" b="b"/>
            <a:pathLst>
              <a:path w="30427" h="1246188">
                <a:moveTo>
                  <a:pt x="30427" y="0"/>
                </a:moveTo>
                <a:lnTo>
                  <a:pt x="30427" y="0"/>
                </a:lnTo>
                <a:lnTo>
                  <a:pt x="30427" y="1246188"/>
                </a:lnTo>
                <a:lnTo>
                  <a:pt x="30427" y="1246188"/>
                </a:lnTo>
                <a:cubicBezTo>
                  <a:pt x="13623" y="1246188"/>
                  <a:pt x="0" y="1232565"/>
                  <a:pt x="0" y="1215760"/>
                </a:cubicBezTo>
                <a:lnTo>
                  <a:pt x="0" y="30427"/>
                </a:lnTo>
                <a:cubicBezTo>
                  <a:pt x="0" y="13634"/>
                  <a:pt x="13634" y="0"/>
                  <a:pt x="30427" y="0"/>
                </a:cubicBezTo>
                <a:close/>
              </a:path>
            </a:pathLst>
          </a:custGeom>
          <a:solidFill>
            <a:srgbClr val="8B0000"/>
          </a:solidFill>
          <a:ln/>
        </p:spPr>
      </p:sp>
      <p:sp>
        <p:nvSpPr>
          <p:cNvPr id="21" name="Text 19"/>
          <p:cNvSpPr/>
          <p:nvPr/>
        </p:nvSpPr>
        <p:spPr>
          <a:xfrm>
            <a:off x="481543" y="5522930"/>
            <a:ext cx="530225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Destrucción Ecológica</a:t>
            </a:r>
            <a:endParaRPr lang="en-US" dirty="0"/>
          </a:p>
        </p:txBody>
      </p:sp>
      <p:sp>
        <p:nvSpPr>
          <p:cNvPr id="22" name="Text 20"/>
          <p:cNvSpPr/>
          <p:nvPr/>
        </p:nvSpPr>
        <p:spPr>
          <a:xfrm>
            <a:off x="474927" y="5878154"/>
            <a:ext cx="5461000" cy="825565"/>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Cambio climático, agotamiento de recursos, destrucción de ecosistemas. El capitalismo es incompatible con la sostenibilidad.</a:t>
            </a:r>
            <a:endParaRPr lang="en-US" dirty="0"/>
          </a:p>
        </p:txBody>
      </p:sp>
      <p:sp>
        <p:nvSpPr>
          <p:cNvPr id="23" name="Text 21"/>
          <p:cNvSpPr/>
          <p:nvPr/>
        </p:nvSpPr>
        <p:spPr>
          <a:xfrm>
            <a:off x="6191250" y="217925"/>
            <a:ext cx="577850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Hacia el Socialismo</a:t>
            </a:r>
            <a:endParaRPr lang="en-US" dirty="0"/>
          </a:p>
        </p:txBody>
      </p:sp>
      <p:sp>
        <p:nvSpPr>
          <p:cNvPr id="24" name="Text 22"/>
          <p:cNvSpPr/>
          <p:nvPr/>
        </p:nvSpPr>
        <p:spPr>
          <a:xfrm>
            <a:off x="6191250" y="547395"/>
            <a:ext cx="5746750" cy="851353"/>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Solo la </a:t>
            </a:r>
            <a:r>
              <a:rPr lang="en-US" b="1" dirty="0">
                <a:solidFill>
                  <a:srgbClr val="1F2937"/>
                </a:solidFill>
                <a:latin typeface="Sorts Mill Goudy" pitchFamily="34" charset="0"/>
                <a:ea typeface="Sorts Mill Goudy" pitchFamily="34" charset="-122"/>
                <a:cs typeface="Sorts Mill Goudy" pitchFamily="34" charset="-120"/>
              </a:rPr>
              <a:t>transformación socialista</a:t>
            </a:r>
            <a:r>
              <a:rPr lang="en-US" dirty="0">
                <a:solidFill>
                  <a:srgbClr val="1F2937"/>
                </a:solidFill>
                <a:latin typeface="Sorts Mill Goudy" pitchFamily="34" charset="0"/>
                <a:ea typeface="Sorts Mill Goudy" pitchFamily="34" charset="-122"/>
                <a:cs typeface="Sorts Mill Goudy" pitchFamily="34" charset="-120"/>
              </a:rPr>
              <a:t> puede superar el imperialismo y construir una sociedad sin explotación ni guerras:</a:t>
            </a:r>
            <a:endParaRPr lang="en-US" dirty="0"/>
          </a:p>
        </p:txBody>
      </p:sp>
      <p:sp>
        <p:nvSpPr>
          <p:cNvPr id="25" name="Shape 23"/>
          <p:cNvSpPr/>
          <p:nvPr/>
        </p:nvSpPr>
        <p:spPr>
          <a:xfrm>
            <a:off x="6135688" y="1521053"/>
            <a:ext cx="5683250" cy="2097632"/>
          </a:xfrm>
          <a:custGeom>
            <a:avLst/>
            <a:gdLst/>
            <a:ahLst/>
            <a:cxnLst/>
            <a:rect l="l" t="t" r="r" b="b"/>
            <a:pathLst>
              <a:path w="5683250" h="1785938">
                <a:moveTo>
                  <a:pt x="63508" y="0"/>
                </a:moveTo>
                <a:lnTo>
                  <a:pt x="5619742" y="0"/>
                </a:lnTo>
                <a:cubicBezTo>
                  <a:pt x="5654817" y="0"/>
                  <a:pt x="5683250" y="28433"/>
                  <a:pt x="5683250" y="63508"/>
                </a:cubicBezTo>
                <a:lnTo>
                  <a:pt x="5683250" y="1722430"/>
                </a:lnTo>
                <a:cubicBezTo>
                  <a:pt x="5683250" y="1757504"/>
                  <a:pt x="5654817" y="1785938"/>
                  <a:pt x="5619742" y="1785938"/>
                </a:cubicBezTo>
                <a:lnTo>
                  <a:pt x="63508" y="1785938"/>
                </a:lnTo>
                <a:cubicBezTo>
                  <a:pt x="28433" y="1785938"/>
                  <a:pt x="0" y="1757504"/>
                  <a:pt x="0" y="1722430"/>
                </a:cubicBezTo>
                <a:lnTo>
                  <a:pt x="0" y="63508"/>
                </a:lnTo>
                <a:cubicBezTo>
                  <a:pt x="0" y="28457"/>
                  <a:pt x="28457" y="0"/>
                  <a:pt x="63508" y="0"/>
                </a:cubicBezTo>
                <a:close/>
              </a:path>
            </a:pathLst>
          </a:custGeom>
          <a:solidFill>
            <a:srgbClr val="00B050"/>
          </a:solidFill>
          <a:ln/>
        </p:spPr>
      </p:sp>
      <p:sp>
        <p:nvSpPr>
          <p:cNvPr id="26" name="Text 24"/>
          <p:cNvSpPr/>
          <p:nvPr/>
        </p:nvSpPr>
        <p:spPr>
          <a:xfrm>
            <a:off x="7096845" y="1549348"/>
            <a:ext cx="5429250" cy="328497"/>
          </a:xfrm>
          <a:prstGeom prst="rect">
            <a:avLst/>
          </a:prstGeom>
          <a:noFill/>
          <a:ln/>
        </p:spPr>
        <p:txBody>
          <a:bodyPr wrap="square" lIns="0" tIns="0" rIns="0" bIns="0" rtlCol="0" anchor="ctr"/>
          <a:lstStyle/>
          <a:p>
            <a:pPr>
              <a:lnSpc>
                <a:spcPct val="130000"/>
              </a:lnSpc>
            </a:pPr>
            <a:r>
              <a:rPr lang="en-US" dirty="0">
                <a:latin typeface="Sorts Mill Goudy" pitchFamily="34" charset="0"/>
                <a:ea typeface="Sorts Mill Goudy" pitchFamily="34" charset="-122"/>
                <a:cs typeface="Sorts Mill Goudy" pitchFamily="34" charset="-120"/>
              </a:rPr>
              <a:t>• </a:t>
            </a:r>
            <a:r>
              <a:rPr lang="en-US" b="1" dirty="0">
                <a:latin typeface="Sorts Mill Goudy" pitchFamily="34" charset="0"/>
                <a:ea typeface="Sorts Mill Goudy" pitchFamily="34" charset="-122"/>
                <a:cs typeface="Sorts Mill Goudy" pitchFamily="34" charset="-120"/>
              </a:rPr>
              <a:t>Condiciones Objetivas y Subjetivas</a:t>
            </a:r>
            <a:endParaRPr lang="en-US" dirty="0"/>
          </a:p>
        </p:txBody>
      </p:sp>
      <p:sp>
        <p:nvSpPr>
          <p:cNvPr id="27" name="Text 25"/>
          <p:cNvSpPr/>
          <p:nvPr/>
        </p:nvSpPr>
        <p:spPr>
          <a:xfrm>
            <a:off x="6350000" y="2020302"/>
            <a:ext cx="5429250" cy="945224"/>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 </a:t>
            </a:r>
            <a:r>
              <a:rPr lang="en-US" b="1" dirty="0">
                <a:latin typeface="Sorts Mill Goudy" pitchFamily="34" charset="0"/>
                <a:ea typeface="Sorts Mill Goudy" pitchFamily="34" charset="-122"/>
                <a:cs typeface="Sorts Mill Goudy" pitchFamily="34" charset="-120"/>
              </a:rPr>
              <a:t>Condiciones objetivas:</a:t>
            </a:r>
            <a:r>
              <a:rPr lang="en-US" dirty="0">
                <a:latin typeface="Sorts Mill Goudy" pitchFamily="34" charset="0"/>
                <a:ea typeface="Sorts Mill Goudy" pitchFamily="34" charset="-122"/>
                <a:cs typeface="Sorts Mill Goudy" pitchFamily="34" charset="-120"/>
              </a:rPr>
              <a:t> El imperialismo ha preparado las bases materiales (producción socializada, tecnología avanzada)</a:t>
            </a:r>
            <a:endParaRPr lang="en-US" dirty="0"/>
          </a:p>
        </p:txBody>
      </p:sp>
      <p:sp>
        <p:nvSpPr>
          <p:cNvPr id="28" name="Text 26"/>
          <p:cNvSpPr/>
          <p:nvPr/>
        </p:nvSpPr>
        <p:spPr>
          <a:xfrm>
            <a:off x="6330421" y="2936029"/>
            <a:ext cx="5429250" cy="682655"/>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 </a:t>
            </a:r>
            <a:r>
              <a:rPr lang="en-US" b="1" dirty="0">
                <a:latin typeface="Sorts Mill Goudy" pitchFamily="34" charset="0"/>
                <a:ea typeface="Sorts Mill Goudy" pitchFamily="34" charset="-122"/>
                <a:cs typeface="Sorts Mill Goudy" pitchFamily="34" charset="-120"/>
              </a:rPr>
              <a:t>Condiciones subjetivas:</a:t>
            </a:r>
            <a:r>
              <a:rPr lang="en-US" dirty="0">
                <a:latin typeface="Sorts Mill Goudy" pitchFamily="34" charset="0"/>
                <a:ea typeface="Sorts Mill Goudy" pitchFamily="34" charset="-122"/>
                <a:cs typeface="Sorts Mill Goudy" pitchFamily="34" charset="-120"/>
              </a:rPr>
              <a:t> Desarrollo de la conciencia de clase y organización revolucionaria del proletariado</a:t>
            </a:r>
            <a:endParaRPr lang="en-US" dirty="0"/>
          </a:p>
        </p:txBody>
      </p:sp>
      <p:sp>
        <p:nvSpPr>
          <p:cNvPr id="29" name="Shape 27"/>
          <p:cNvSpPr/>
          <p:nvPr/>
        </p:nvSpPr>
        <p:spPr>
          <a:xfrm>
            <a:off x="6096000" y="3873336"/>
            <a:ext cx="5772943" cy="2574698"/>
          </a:xfrm>
          <a:custGeom>
            <a:avLst/>
            <a:gdLst/>
            <a:ahLst/>
            <a:cxnLst/>
            <a:rect l="l" t="t" r="r" b="b"/>
            <a:pathLst>
              <a:path w="5671608" h="1829858">
                <a:moveTo>
                  <a:pt x="63496" y="0"/>
                </a:moveTo>
                <a:lnTo>
                  <a:pt x="5608112" y="0"/>
                </a:lnTo>
                <a:cubicBezTo>
                  <a:pt x="5643180" y="0"/>
                  <a:pt x="5671608" y="28428"/>
                  <a:pt x="5671608" y="63496"/>
                </a:cubicBezTo>
                <a:lnTo>
                  <a:pt x="5671608" y="1766362"/>
                </a:lnTo>
                <a:cubicBezTo>
                  <a:pt x="5671608" y="1801430"/>
                  <a:pt x="5643180" y="1829858"/>
                  <a:pt x="5608112" y="1829858"/>
                </a:cubicBezTo>
                <a:lnTo>
                  <a:pt x="63496" y="1829858"/>
                </a:lnTo>
                <a:cubicBezTo>
                  <a:pt x="28428" y="1829858"/>
                  <a:pt x="0" y="1801430"/>
                  <a:pt x="0" y="1766362"/>
                </a:cubicBezTo>
                <a:lnTo>
                  <a:pt x="0" y="63496"/>
                </a:lnTo>
                <a:cubicBezTo>
                  <a:pt x="0" y="28452"/>
                  <a:pt x="28452" y="0"/>
                  <a:pt x="63496" y="0"/>
                </a:cubicBezTo>
                <a:close/>
              </a:path>
            </a:pathLst>
          </a:custGeom>
          <a:solidFill>
            <a:schemeClr val="accent1">
              <a:lumMod val="75000"/>
              <a:alpha val="52000"/>
            </a:schemeClr>
          </a:solidFill>
          <a:ln w="19473">
            <a:solidFill>
              <a:srgbClr val="8B0000">
                <a:alpha val="20000"/>
              </a:srgbClr>
            </a:solidFill>
            <a:prstDash val="solid"/>
          </a:ln>
        </p:spPr>
      </p:sp>
      <p:sp>
        <p:nvSpPr>
          <p:cNvPr id="30" name="Text 28"/>
          <p:cNvSpPr/>
          <p:nvPr/>
        </p:nvSpPr>
        <p:spPr>
          <a:xfrm>
            <a:off x="7086789" y="3990759"/>
            <a:ext cx="3916513" cy="239954"/>
          </a:xfrm>
          <a:prstGeom prst="rect">
            <a:avLst/>
          </a:prstGeom>
          <a:noFill/>
          <a:ln/>
        </p:spPr>
        <p:txBody>
          <a:bodyPr wrap="square" lIns="0" tIns="0" rIns="0" bIns="0" rtlCol="0" anchor="ctr"/>
          <a:lstStyle/>
          <a:p>
            <a:pPr>
              <a:lnSpc>
                <a:spcPct val="130000"/>
              </a:lnSpc>
            </a:pPr>
            <a:r>
              <a:rPr lang="en-US" b="1" dirty="0">
                <a:latin typeface="Sorts Mill Goudy" pitchFamily="34" charset="0"/>
                <a:ea typeface="Sorts Mill Goudy" pitchFamily="34" charset="-122"/>
                <a:cs typeface="Sorts Mill Goudy" pitchFamily="34" charset="-120"/>
              </a:rPr>
              <a:t>Tareas del Movimiento Revolucionario</a:t>
            </a:r>
            <a:endParaRPr lang="en-US" b="1" dirty="0"/>
          </a:p>
        </p:txBody>
      </p:sp>
      <p:sp>
        <p:nvSpPr>
          <p:cNvPr id="31" name="Text 29"/>
          <p:cNvSpPr/>
          <p:nvPr/>
        </p:nvSpPr>
        <p:spPr>
          <a:xfrm>
            <a:off x="6611938" y="4541060"/>
            <a:ext cx="4868862" cy="567785"/>
          </a:xfrm>
          <a:prstGeom prst="rect">
            <a:avLst/>
          </a:prstGeom>
          <a:noFill/>
          <a:ln/>
        </p:spPr>
        <p:txBody>
          <a:bodyPr wrap="square" lIns="0" tIns="0" rIns="0" bIns="0" rtlCol="0" anchor="ctr"/>
          <a:lstStyle/>
          <a:p>
            <a:r>
              <a:rPr lang="en-US" b="1" dirty="0">
                <a:latin typeface="Sorts Mill Goudy" pitchFamily="34" charset="0"/>
                <a:ea typeface="Sorts Mill Goudy" pitchFamily="34" charset="-122"/>
                <a:cs typeface="Sorts Mill Goudy" pitchFamily="34" charset="-120"/>
              </a:rPr>
              <a:t> • </a:t>
            </a:r>
            <a:r>
              <a:rPr lang="en-US" b="1" dirty="0" err="1">
                <a:latin typeface="Sorts Mill Goudy" pitchFamily="34" charset="0"/>
                <a:ea typeface="Sorts Mill Goudy" pitchFamily="34" charset="-122"/>
                <a:cs typeface="Sorts Mill Goudy" pitchFamily="34" charset="-120"/>
              </a:rPr>
              <a:t>Estudio</a:t>
            </a:r>
            <a:r>
              <a:rPr lang="en-US" b="1" dirty="0">
                <a:latin typeface="Sorts Mill Goudy" pitchFamily="34" charset="0"/>
                <a:ea typeface="Sorts Mill Goudy" pitchFamily="34" charset="-122"/>
                <a:cs typeface="Sorts Mill Goudy" pitchFamily="34" charset="-120"/>
              </a:rPr>
              <a:t> científico del imperialismo (teoría)</a:t>
            </a:r>
            <a:endParaRPr lang="en-US" b="1" dirty="0"/>
          </a:p>
        </p:txBody>
      </p:sp>
      <p:sp>
        <p:nvSpPr>
          <p:cNvPr id="32" name="Text 30"/>
          <p:cNvSpPr/>
          <p:nvPr/>
        </p:nvSpPr>
        <p:spPr>
          <a:xfrm>
            <a:off x="6671998" y="5011125"/>
            <a:ext cx="4610629" cy="482428"/>
          </a:xfrm>
          <a:prstGeom prst="rect">
            <a:avLst/>
          </a:prstGeom>
          <a:noFill/>
          <a:ln/>
        </p:spPr>
        <p:txBody>
          <a:bodyPr wrap="square" lIns="0" tIns="0" rIns="0" bIns="0" rtlCol="0" anchor="ctr"/>
          <a:lstStyle/>
          <a:p>
            <a:r>
              <a:rPr lang="en-US" b="1" dirty="0">
                <a:latin typeface="Sorts Mill Goudy" pitchFamily="34" charset="0"/>
                <a:ea typeface="Sorts Mill Goudy" pitchFamily="34" charset="-122"/>
                <a:cs typeface="Sorts Mill Goudy" pitchFamily="34" charset="-120"/>
              </a:rPr>
              <a:t>• </a:t>
            </a:r>
            <a:r>
              <a:rPr lang="en-US" b="1" dirty="0" err="1">
                <a:latin typeface="Sorts Mill Goudy" pitchFamily="34" charset="0"/>
                <a:ea typeface="Sorts Mill Goudy" pitchFamily="34" charset="-122"/>
                <a:cs typeface="Sorts Mill Goudy" pitchFamily="34" charset="-120"/>
              </a:rPr>
              <a:t>Organización</a:t>
            </a:r>
            <a:r>
              <a:rPr lang="en-US" b="1" dirty="0">
                <a:latin typeface="Sorts Mill Goudy" pitchFamily="34" charset="0"/>
                <a:ea typeface="Sorts Mill Goudy" pitchFamily="34" charset="-122"/>
                <a:cs typeface="Sorts Mill Goudy" pitchFamily="34" charset="-120"/>
              </a:rPr>
              <a:t> de la clase obrera (práctica)</a:t>
            </a:r>
            <a:endParaRPr lang="en-US" b="1" dirty="0"/>
          </a:p>
        </p:txBody>
      </p:sp>
      <p:sp>
        <p:nvSpPr>
          <p:cNvPr id="33" name="Text 31"/>
          <p:cNvSpPr/>
          <p:nvPr/>
        </p:nvSpPr>
        <p:spPr>
          <a:xfrm>
            <a:off x="6671997" y="5467821"/>
            <a:ext cx="4610629" cy="382979"/>
          </a:xfrm>
          <a:prstGeom prst="rect">
            <a:avLst/>
          </a:prstGeom>
          <a:noFill/>
          <a:ln/>
        </p:spPr>
        <p:txBody>
          <a:bodyPr wrap="square" lIns="0" tIns="0" rIns="0" bIns="0" rtlCol="0" anchor="ctr"/>
          <a:lstStyle/>
          <a:p>
            <a:r>
              <a:rPr lang="en-US" b="1" dirty="0">
                <a:latin typeface="Sorts Mill Goudy" pitchFamily="34" charset="0"/>
                <a:ea typeface="Sorts Mill Goudy" pitchFamily="34" charset="-122"/>
                <a:cs typeface="Sorts Mill Goudy" pitchFamily="34" charset="-120"/>
              </a:rPr>
              <a:t>• </a:t>
            </a:r>
            <a:r>
              <a:rPr lang="en-US" b="1" dirty="0" err="1">
                <a:latin typeface="Sorts Mill Goudy" pitchFamily="34" charset="0"/>
                <a:ea typeface="Sorts Mill Goudy" pitchFamily="34" charset="-122"/>
                <a:cs typeface="Sorts Mill Goudy" pitchFamily="34" charset="-120"/>
              </a:rPr>
              <a:t>Internacionalismo</a:t>
            </a:r>
            <a:r>
              <a:rPr lang="en-US" b="1" dirty="0">
                <a:latin typeface="Sorts Mill Goudy" pitchFamily="34" charset="0"/>
                <a:ea typeface="Sorts Mill Goudy" pitchFamily="34" charset="-122"/>
                <a:cs typeface="Sorts Mill Goudy" pitchFamily="34" charset="-120"/>
              </a:rPr>
              <a:t> proletario (solidaridad)</a:t>
            </a:r>
            <a:endParaRPr lang="en-US" b="1" dirty="0"/>
          </a:p>
        </p:txBody>
      </p:sp>
      <p:sp>
        <p:nvSpPr>
          <p:cNvPr id="34" name="Text 32"/>
          <p:cNvSpPr/>
          <p:nvPr/>
        </p:nvSpPr>
        <p:spPr>
          <a:xfrm>
            <a:off x="6671998" y="5875952"/>
            <a:ext cx="4670689" cy="360839"/>
          </a:xfrm>
          <a:prstGeom prst="rect">
            <a:avLst/>
          </a:prstGeom>
          <a:noFill/>
          <a:ln/>
        </p:spPr>
        <p:txBody>
          <a:bodyPr wrap="square" lIns="0" tIns="0" rIns="0" bIns="0" rtlCol="0" anchor="ctr"/>
          <a:lstStyle/>
          <a:p>
            <a:r>
              <a:rPr lang="en-US" b="1" dirty="0">
                <a:latin typeface="Sorts Mill Goudy" pitchFamily="34" charset="0"/>
                <a:ea typeface="Sorts Mill Goudy" pitchFamily="34" charset="-122"/>
                <a:cs typeface="Sorts Mill Goudy" pitchFamily="34" charset="-120"/>
              </a:rPr>
              <a:t>• </a:t>
            </a:r>
            <a:r>
              <a:rPr lang="en-US" b="1" dirty="0" err="1">
                <a:latin typeface="Sorts Mill Goudy" pitchFamily="34" charset="0"/>
                <a:ea typeface="Sorts Mill Goudy" pitchFamily="34" charset="-122"/>
                <a:cs typeface="Sorts Mill Goudy" pitchFamily="34" charset="-120"/>
              </a:rPr>
              <a:t>Lucha</a:t>
            </a:r>
            <a:r>
              <a:rPr lang="en-US" b="1" dirty="0">
                <a:latin typeface="Sorts Mill Goudy" pitchFamily="34" charset="0"/>
                <a:ea typeface="Sorts Mill Goudy" pitchFamily="34" charset="-122"/>
                <a:cs typeface="Sorts Mill Goudy" pitchFamily="34" charset="-120"/>
              </a:rPr>
              <a:t> por el poder político (revolución)</a:t>
            </a:r>
            <a:endParaRPr lang="en-US" b="1" dirty="0"/>
          </a:p>
        </p:txBody>
      </p:sp>
      <p:sp>
        <p:nvSpPr>
          <p:cNvPr id="35" name="Shape 33"/>
          <p:cNvSpPr/>
          <p:nvPr/>
        </p:nvSpPr>
        <p:spPr>
          <a:xfrm>
            <a:off x="317500" y="7721735"/>
            <a:ext cx="11557000" cy="1102651"/>
          </a:xfrm>
          <a:custGeom>
            <a:avLst/>
            <a:gdLst/>
            <a:ahLst/>
            <a:cxnLst/>
            <a:rect l="l" t="t" r="r" b="b"/>
            <a:pathLst>
              <a:path w="11557000" h="1102651">
                <a:moveTo>
                  <a:pt x="30427" y="0"/>
                </a:moveTo>
                <a:lnTo>
                  <a:pt x="11526573" y="0"/>
                </a:lnTo>
                <a:cubicBezTo>
                  <a:pt x="11543377" y="0"/>
                  <a:pt x="11557000" y="13623"/>
                  <a:pt x="11557000" y="30427"/>
                </a:cubicBezTo>
                <a:lnTo>
                  <a:pt x="11557000" y="1039149"/>
                </a:lnTo>
                <a:cubicBezTo>
                  <a:pt x="11557000" y="1074220"/>
                  <a:pt x="11528569" y="1102651"/>
                  <a:pt x="11493498" y="1102651"/>
                </a:cubicBezTo>
                <a:lnTo>
                  <a:pt x="63502" y="1102651"/>
                </a:lnTo>
                <a:cubicBezTo>
                  <a:pt x="28431" y="1102651"/>
                  <a:pt x="0" y="1074220"/>
                  <a:pt x="0" y="1039149"/>
                </a:cubicBezTo>
                <a:lnTo>
                  <a:pt x="0" y="30427"/>
                </a:lnTo>
                <a:cubicBezTo>
                  <a:pt x="0" y="13634"/>
                  <a:pt x="13634" y="0"/>
                  <a:pt x="30427" y="0"/>
                </a:cubicBezTo>
                <a:close/>
              </a:path>
            </a:pathLst>
          </a:custGeom>
          <a:solidFill>
            <a:srgbClr val="8B0000">
              <a:alpha val="10196"/>
            </a:srgbClr>
          </a:solidFill>
          <a:ln/>
        </p:spPr>
      </p:sp>
      <p:sp>
        <p:nvSpPr>
          <p:cNvPr id="36" name="Shape 34"/>
          <p:cNvSpPr/>
          <p:nvPr/>
        </p:nvSpPr>
        <p:spPr>
          <a:xfrm>
            <a:off x="317500" y="7721735"/>
            <a:ext cx="11557000" cy="30427"/>
          </a:xfrm>
          <a:custGeom>
            <a:avLst/>
            <a:gdLst/>
            <a:ahLst/>
            <a:cxnLst/>
            <a:rect l="l" t="t" r="r" b="b"/>
            <a:pathLst>
              <a:path w="11557000" h="30427">
                <a:moveTo>
                  <a:pt x="30427" y="0"/>
                </a:moveTo>
                <a:lnTo>
                  <a:pt x="11526573" y="0"/>
                </a:lnTo>
                <a:cubicBezTo>
                  <a:pt x="11543377" y="0"/>
                  <a:pt x="11557000" y="13623"/>
                  <a:pt x="11557000" y="30427"/>
                </a:cubicBezTo>
                <a:lnTo>
                  <a:pt x="11557000" y="30427"/>
                </a:lnTo>
                <a:lnTo>
                  <a:pt x="0" y="30427"/>
                </a:lnTo>
                <a:lnTo>
                  <a:pt x="0" y="30427"/>
                </a:lnTo>
                <a:cubicBezTo>
                  <a:pt x="0" y="13634"/>
                  <a:pt x="13634" y="0"/>
                  <a:pt x="30427" y="0"/>
                </a:cubicBezTo>
                <a:close/>
              </a:path>
            </a:pathLst>
          </a:custGeom>
          <a:solidFill>
            <a:srgbClr val="8B0000"/>
          </a:solidFill>
          <a:ln/>
        </p:spPr>
      </p:sp>
      <p:sp>
        <p:nvSpPr>
          <p:cNvPr id="37" name="Text 35"/>
          <p:cNvSpPr/>
          <p:nvPr/>
        </p:nvSpPr>
        <p:spPr>
          <a:xfrm>
            <a:off x="928688" y="8006814"/>
            <a:ext cx="10890250" cy="230188"/>
          </a:xfrm>
          <a:prstGeom prst="rect">
            <a:avLst/>
          </a:prstGeom>
          <a:noFill/>
          <a:ln/>
        </p:spPr>
        <p:txBody>
          <a:bodyPr wrap="square" lIns="0" tIns="0" rIns="0" bIns="0" rtlCol="0" anchor="ctr"/>
          <a:lstStyle/>
          <a:p>
            <a:pPr>
              <a:lnSpc>
                <a:spcPct val="140000"/>
              </a:lnSpc>
            </a:pPr>
            <a:r>
              <a:rPr lang="en-US" sz="1125" dirty="0">
                <a:solidFill>
                  <a:srgbClr val="1F2937"/>
                </a:solidFill>
                <a:latin typeface="Sorts Mill Goudy" pitchFamily="34" charset="0"/>
                <a:ea typeface="Sorts Mill Goudy" pitchFamily="34" charset="-122"/>
                <a:cs typeface="Sorts Mill Goudy" pitchFamily="34" charset="-120"/>
              </a:rPr>
              <a:t>"Los filósofos no han hecho más que interpretar de diferentes modos el mundo, pero de lo que se trata es de transformarlo."</a:t>
            </a:r>
            <a:endParaRPr lang="en-US" sz="1600" dirty="0"/>
          </a:p>
        </p:txBody>
      </p:sp>
      <p:sp>
        <p:nvSpPr>
          <p:cNvPr id="38" name="Text 36"/>
          <p:cNvSpPr/>
          <p:nvPr/>
        </p:nvSpPr>
        <p:spPr>
          <a:xfrm>
            <a:off x="865188" y="8381860"/>
            <a:ext cx="10882313" cy="190500"/>
          </a:xfrm>
          <a:prstGeom prst="rect">
            <a:avLst/>
          </a:prstGeom>
          <a:noFill/>
          <a:ln/>
        </p:spPr>
        <p:txBody>
          <a:bodyPr wrap="square" lIns="0" tIns="0" rIns="0" bIns="0" rtlCol="0" anchor="ctr"/>
          <a:lstStyle/>
          <a:p>
            <a:pPr algn="r">
              <a:lnSpc>
                <a:spcPct val="130000"/>
              </a:lnSpc>
            </a:pPr>
            <a:r>
              <a:rPr lang="en-US" sz="1000" dirty="0">
                <a:solidFill>
                  <a:srgbClr val="6B7280"/>
                </a:solidFill>
                <a:latin typeface="Sorts Mill Goudy" pitchFamily="34" charset="0"/>
                <a:ea typeface="Sorts Mill Goudy" pitchFamily="34" charset="-122"/>
                <a:cs typeface="Sorts Mill Goudy" pitchFamily="34" charset="-120"/>
              </a:rPr>
              <a:t>— Karl Marx, Tesis sobre Feuerbach (XI)</a:t>
            </a:r>
            <a:endParaRPr lang="en-US" sz="1600"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317500" y="341260"/>
            <a:ext cx="11699875" cy="317500"/>
          </a:xfrm>
          <a:prstGeom prst="rect">
            <a:avLst/>
          </a:prstGeom>
          <a:noFill/>
          <a:ln/>
        </p:spPr>
        <p:txBody>
          <a:bodyPr wrap="square" lIns="0" tIns="0" rIns="0" bIns="0" rtlCol="0" anchor="ctr"/>
          <a:lstStyle/>
          <a:p>
            <a:pPr>
              <a:lnSpc>
                <a:spcPct val="90000"/>
              </a:lnSpc>
            </a:pPr>
            <a:r>
              <a:rPr lang="en-US" sz="2250" b="1" dirty="0">
                <a:solidFill>
                  <a:srgbClr val="1F2937"/>
                </a:solidFill>
                <a:latin typeface="Sorts Mill Goudy" pitchFamily="34" charset="0"/>
                <a:ea typeface="Sorts Mill Goudy" pitchFamily="34" charset="-122"/>
                <a:cs typeface="Sorts Mill Goudy" pitchFamily="34" charset="-120"/>
              </a:rPr>
              <a:t>Las Cinco Características Básicas del Imperialismo</a:t>
            </a:r>
            <a:endParaRPr lang="en-US" sz="1600" dirty="0"/>
          </a:p>
        </p:txBody>
      </p:sp>
      <p:sp>
        <p:nvSpPr>
          <p:cNvPr id="4" name="Shape 2"/>
          <p:cNvSpPr/>
          <p:nvPr/>
        </p:nvSpPr>
        <p:spPr>
          <a:xfrm>
            <a:off x="332248" y="689481"/>
            <a:ext cx="762000" cy="31750"/>
          </a:xfrm>
          <a:custGeom>
            <a:avLst/>
            <a:gdLst/>
            <a:ahLst/>
            <a:cxnLst/>
            <a:rect l="l" t="t" r="r" b="b"/>
            <a:pathLst>
              <a:path w="762000" h="31750">
                <a:moveTo>
                  <a:pt x="0" y="0"/>
                </a:moveTo>
                <a:lnTo>
                  <a:pt x="762000" y="0"/>
                </a:lnTo>
                <a:lnTo>
                  <a:pt x="762000" y="31750"/>
                </a:lnTo>
                <a:lnTo>
                  <a:pt x="0" y="31750"/>
                </a:lnTo>
                <a:lnTo>
                  <a:pt x="0" y="0"/>
                </a:lnTo>
                <a:close/>
              </a:path>
            </a:pathLst>
          </a:custGeom>
          <a:solidFill>
            <a:srgbClr val="8B0000"/>
          </a:solidFill>
          <a:ln/>
        </p:spPr>
      </p:sp>
      <p:sp>
        <p:nvSpPr>
          <p:cNvPr id="5" name="Text 3"/>
          <p:cNvSpPr/>
          <p:nvPr/>
        </p:nvSpPr>
        <p:spPr>
          <a:xfrm>
            <a:off x="285750" y="689481"/>
            <a:ext cx="11620500" cy="689428"/>
          </a:xfrm>
          <a:prstGeom prst="rect">
            <a:avLst/>
          </a:prstGeom>
          <a:noFill/>
          <a:ln/>
        </p:spPr>
        <p:txBody>
          <a:bodyPr wrap="square" lIns="0" tIns="0" rIns="0" bIns="0" rtlCol="0" anchor="ctr"/>
          <a:lstStyle/>
          <a:p>
            <a:pPr>
              <a:lnSpc>
                <a:spcPct val="140000"/>
              </a:lnSpc>
            </a:pPr>
            <a:r>
              <a:rPr lang="en-US" dirty="0">
                <a:solidFill>
                  <a:srgbClr val="1F2937"/>
                </a:solidFill>
                <a:latin typeface="Sorts Mill Goudy" pitchFamily="34" charset="0"/>
                <a:ea typeface="Sorts Mill Goudy" pitchFamily="34" charset="-122"/>
                <a:cs typeface="Sorts Mill Goudy" pitchFamily="34" charset="-120"/>
              </a:rPr>
              <a:t>Lenin identificó </a:t>
            </a:r>
            <a:r>
              <a:rPr lang="en-US" b="1" dirty="0">
                <a:solidFill>
                  <a:srgbClr val="1F2937"/>
                </a:solidFill>
                <a:latin typeface="Sorts Mill Goudy" pitchFamily="34" charset="0"/>
                <a:ea typeface="Sorts Mill Goudy" pitchFamily="34" charset="-122"/>
                <a:cs typeface="Sorts Mill Goudy" pitchFamily="34" charset="-120"/>
              </a:rPr>
              <a:t>cinco características fundamentales</a:t>
            </a:r>
            <a:r>
              <a:rPr lang="en-US" dirty="0">
                <a:solidFill>
                  <a:srgbClr val="1F2937"/>
                </a:solidFill>
                <a:latin typeface="Sorts Mill Goudy" pitchFamily="34" charset="0"/>
                <a:ea typeface="Sorts Mill Goudy" pitchFamily="34" charset="-122"/>
                <a:cs typeface="Sorts Mill Goudy" pitchFamily="34" charset="-120"/>
              </a:rPr>
              <a:t> que definen al imperialismo como etapa superior del capitalismo:</a:t>
            </a:r>
            <a:endParaRPr lang="en-US" dirty="0"/>
          </a:p>
        </p:txBody>
      </p:sp>
      <p:sp>
        <p:nvSpPr>
          <p:cNvPr id="7" name="Shape 5"/>
          <p:cNvSpPr/>
          <p:nvPr/>
        </p:nvSpPr>
        <p:spPr>
          <a:xfrm>
            <a:off x="332714" y="1378907"/>
            <a:ext cx="45719" cy="1928651"/>
          </a:xfrm>
          <a:custGeom>
            <a:avLst/>
            <a:gdLst/>
            <a:ahLst/>
            <a:cxnLst/>
            <a:rect l="l" t="t" r="r" b="b"/>
            <a:pathLst>
              <a:path w="30427" h="5969000">
                <a:moveTo>
                  <a:pt x="30427" y="0"/>
                </a:moveTo>
                <a:lnTo>
                  <a:pt x="30427" y="0"/>
                </a:lnTo>
                <a:lnTo>
                  <a:pt x="30427" y="5969000"/>
                </a:lnTo>
                <a:lnTo>
                  <a:pt x="30427" y="5969000"/>
                </a:lnTo>
                <a:cubicBezTo>
                  <a:pt x="13623" y="5969000"/>
                  <a:pt x="0" y="5955377"/>
                  <a:pt x="0" y="5938573"/>
                </a:cubicBezTo>
                <a:lnTo>
                  <a:pt x="0" y="30427"/>
                </a:lnTo>
                <a:cubicBezTo>
                  <a:pt x="0" y="13634"/>
                  <a:pt x="13634" y="0"/>
                  <a:pt x="30427" y="0"/>
                </a:cubicBezTo>
                <a:close/>
              </a:path>
            </a:pathLst>
          </a:custGeom>
          <a:solidFill>
            <a:srgbClr val="8B0000"/>
          </a:solidFill>
          <a:ln/>
        </p:spPr>
      </p:sp>
      <p:sp>
        <p:nvSpPr>
          <p:cNvPr id="8" name="Shape 6"/>
          <p:cNvSpPr/>
          <p:nvPr/>
        </p:nvSpPr>
        <p:spPr>
          <a:xfrm>
            <a:off x="474927" y="1433348"/>
            <a:ext cx="381000" cy="381000"/>
          </a:xfrm>
          <a:custGeom>
            <a:avLst/>
            <a:gdLst/>
            <a:ahLst/>
            <a:cxnLst/>
            <a:rect l="l" t="t" r="r" b="b"/>
            <a:pathLst>
              <a:path w="381000" h="381000">
                <a:moveTo>
                  <a:pt x="190500" y="0"/>
                </a:moveTo>
                <a:lnTo>
                  <a:pt x="190500" y="0"/>
                </a:lnTo>
                <a:cubicBezTo>
                  <a:pt x="295640" y="0"/>
                  <a:pt x="381000" y="85360"/>
                  <a:pt x="381000" y="190500"/>
                </a:cubicBezTo>
                <a:lnTo>
                  <a:pt x="381000" y="190500"/>
                </a:lnTo>
                <a:cubicBezTo>
                  <a:pt x="381000" y="295640"/>
                  <a:pt x="295640" y="381000"/>
                  <a:pt x="190500" y="381000"/>
                </a:cubicBezTo>
                <a:lnTo>
                  <a:pt x="190500" y="381000"/>
                </a:lnTo>
                <a:cubicBezTo>
                  <a:pt x="85360" y="381000"/>
                  <a:pt x="0" y="295640"/>
                  <a:pt x="0" y="190500"/>
                </a:cubicBezTo>
                <a:lnTo>
                  <a:pt x="0" y="190500"/>
                </a:lnTo>
                <a:cubicBezTo>
                  <a:pt x="0" y="85360"/>
                  <a:pt x="85360" y="0"/>
                  <a:pt x="190500" y="0"/>
                </a:cubicBezTo>
                <a:close/>
              </a:path>
            </a:pathLst>
          </a:custGeom>
          <a:solidFill>
            <a:srgbClr val="8B0000"/>
          </a:solidFill>
          <a:ln/>
        </p:spPr>
      </p:sp>
      <p:sp>
        <p:nvSpPr>
          <p:cNvPr id="9" name="Text 7"/>
          <p:cNvSpPr/>
          <p:nvPr/>
        </p:nvSpPr>
        <p:spPr>
          <a:xfrm>
            <a:off x="435240" y="1404065"/>
            <a:ext cx="460375" cy="381000"/>
          </a:xfrm>
          <a:prstGeom prst="rect">
            <a:avLst/>
          </a:prstGeom>
          <a:noFill/>
          <a:ln/>
        </p:spPr>
        <p:txBody>
          <a:bodyPr wrap="square" lIns="0" tIns="0" rIns="0" bIns="0" rtlCol="0" anchor="ctr"/>
          <a:lstStyle/>
          <a:p>
            <a:pPr algn="ctr"/>
            <a:r>
              <a:rPr lang="en-US" sz="1250" b="1" dirty="0">
                <a:solidFill>
                  <a:srgbClr val="FFFFFF"/>
                </a:solidFill>
                <a:latin typeface="Sorts Mill Goudy" pitchFamily="34" charset="0"/>
                <a:ea typeface="Sorts Mill Goudy" pitchFamily="34" charset="-122"/>
                <a:cs typeface="Sorts Mill Goudy" pitchFamily="34" charset="-120"/>
              </a:rPr>
              <a:t>1</a:t>
            </a:r>
            <a:endParaRPr lang="en-US" sz="1600" dirty="0"/>
          </a:p>
        </p:txBody>
      </p:sp>
      <p:sp>
        <p:nvSpPr>
          <p:cNvPr id="10" name="Text 8"/>
          <p:cNvSpPr/>
          <p:nvPr/>
        </p:nvSpPr>
        <p:spPr>
          <a:xfrm>
            <a:off x="951176" y="1401589"/>
            <a:ext cx="3221143" cy="423054"/>
          </a:xfrm>
          <a:prstGeom prst="rect">
            <a:avLst/>
          </a:prstGeom>
          <a:noFill/>
          <a:ln/>
        </p:spPr>
        <p:txBody>
          <a:bodyPr wrap="square" lIns="0" tIns="0" rIns="0" bIns="0" rtlCol="0" anchor="ctr"/>
          <a:lstStyle/>
          <a:p>
            <a:r>
              <a:rPr lang="en-US" b="1" dirty="0">
                <a:latin typeface="Sorts Mill Goudy" pitchFamily="34" charset="0"/>
                <a:ea typeface="Sorts Mill Goudy" pitchFamily="34" charset="-122"/>
                <a:cs typeface="Sorts Mill Goudy" pitchFamily="34" charset="-120"/>
              </a:rPr>
              <a:t>Concentración y Monopolios</a:t>
            </a:r>
            <a:endParaRPr lang="en-US" dirty="0"/>
          </a:p>
        </p:txBody>
      </p:sp>
      <p:sp>
        <p:nvSpPr>
          <p:cNvPr id="11" name="Text 9"/>
          <p:cNvSpPr/>
          <p:nvPr/>
        </p:nvSpPr>
        <p:spPr>
          <a:xfrm>
            <a:off x="519171" y="1825799"/>
            <a:ext cx="5492750" cy="870937"/>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La concentración de la producción y del capital ha alcanzado un punto tan elevado que ha creado los </a:t>
            </a:r>
            <a:r>
              <a:rPr lang="en-US" b="1" dirty="0">
                <a:latin typeface="Sorts Mill Goudy" pitchFamily="34" charset="0"/>
                <a:ea typeface="Sorts Mill Goudy" pitchFamily="34" charset="-122"/>
                <a:cs typeface="Sorts Mill Goudy" pitchFamily="34" charset="-120"/>
              </a:rPr>
              <a:t>monopolios</a:t>
            </a:r>
            <a:r>
              <a:rPr lang="en-US" dirty="0">
                <a:latin typeface="Sorts Mill Goudy" pitchFamily="34" charset="0"/>
                <a:ea typeface="Sorts Mill Goudy" pitchFamily="34" charset="-122"/>
                <a:cs typeface="Sorts Mill Goudy" pitchFamily="34" charset="-120"/>
              </a:rPr>
              <a:t>, decisivos en la vida económica.</a:t>
            </a:r>
            <a:endParaRPr lang="en-US" dirty="0"/>
          </a:p>
        </p:txBody>
      </p:sp>
      <p:sp>
        <p:nvSpPr>
          <p:cNvPr id="12" name="Text 10"/>
          <p:cNvSpPr/>
          <p:nvPr/>
        </p:nvSpPr>
        <p:spPr>
          <a:xfrm>
            <a:off x="504423" y="2678742"/>
            <a:ext cx="5484813" cy="628818"/>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Las grandes empresas absorben a las pequeñas, creando trusts y cárteles que controlan sectores enteros.</a:t>
            </a:r>
            <a:endParaRPr lang="en-US" dirty="0"/>
          </a:p>
        </p:txBody>
      </p:sp>
      <p:sp>
        <p:nvSpPr>
          <p:cNvPr id="14" name="Shape 12"/>
          <p:cNvSpPr/>
          <p:nvPr/>
        </p:nvSpPr>
        <p:spPr>
          <a:xfrm>
            <a:off x="332714" y="3402330"/>
            <a:ext cx="45719" cy="1579848"/>
          </a:xfrm>
          <a:custGeom>
            <a:avLst/>
            <a:gdLst/>
            <a:ahLst/>
            <a:cxnLst/>
            <a:rect l="l" t="t" r="r" b="b"/>
            <a:pathLst>
              <a:path w="30427" h="5969000">
                <a:moveTo>
                  <a:pt x="30427" y="0"/>
                </a:moveTo>
                <a:lnTo>
                  <a:pt x="30427" y="0"/>
                </a:lnTo>
                <a:lnTo>
                  <a:pt x="30427" y="5969000"/>
                </a:lnTo>
                <a:lnTo>
                  <a:pt x="30427" y="5969000"/>
                </a:lnTo>
                <a:cubicBezTo>
                  <a:pt x="13623" y="5969000"/>
                  <a:pt x="0" y="5955377"/>
                  <a:pt x="0" y="5938573"/>
                </a:cubicBezTo>
                <a:lnTo>
                  <a:pt x="0" y="30427"/>
                </a:lnTo>
                <a:cubicBezTo>
                  <a:pt x="0" y="13634"/>
                  <a:pt x="13634" y="0"/>
                  <a:pt x="30427" y="0"/>
                </a:cubicBezTo>
                <a:close/>
              </a:path>
            </a:pathLst>
          </a:custGeom>
          <a:solidFill>
            <a:srgbClr val="8B0000"/>
          </a:solidFill>
          <a:ln/>
        </p:spPr>
      </p:sp>
      <p:sp>
        <p:nvSpPr>
          <p:cNvPr id="15" name="Shape 13"/>
          <p:cNvSpPr/>
          <p:nvPr/>
        </p:nvSpPr>
        <p:spPr>
          <a:xfrm>
            <a:off x="432636" y="3447135"/>
            <a:ext cx="381000" cy="381000"/>
          </a:xfrm>
          <a:custGeom>
            <a:avLst/>
            <a:gdLst/>
            <a:ahLst/>
            <a:cxnLst/>
            <a:rect l="l" t="t" r="r" b="b"/>
            <a:pathLst>
              <a:path w="381000" h="381000">
                <a:moveTo>
                  <a:pt x="190500" y="0"/>
                </a:moveTo>
                <a:lnTo>
                  <a:pt x="190500" y="0"/>
                </a:lnTo>
                <a:cubicBezTo>
                  <a:pt x="295640" y="0"/>
                  <a:pt x="381000" y="85360"/>
                  <a:pt x="381000" y="190500"/>
                </a:cubicBezTo>
                <a:lnTo>
                  <a:pt x="381000" y="190500"/>
                </a:lnTo>
                <a:cubicBezTo>
                  <a:pt x="381000" y="295640"/>
                  <a:pt x="295640" y="381000"/>
                  <a:pt x="190500" y="381000"/>
                </a:cubicBezTo>
                <a:lnTo>
                  <a:pt x="190500" y="381000"/>
                </a:lnTo>
                <a:cubicBezTo>
                  <a:pt x="85360" y="381000"/>
                  <a:pt x="0" y="295640"/>
                  <a:pt x="0" y="190500"/>
                </a:cubicBezTo>
                <a:lnTo>
                  <a:pt x="0" y="190500"/>
                </a:lnTo>
                <a:cubicBezTo>
                  <a:pt x="0" y="85360"/>
                  <a:pt x="85360" y="0"/>
                  <a:pt x="190500" y="0"/>
                </a:cubicBezTo>
                <a:close/>
              </a:path>
            </a:pathLst>
          </a:custGeom>
          <a:solidFill>
            <a:srgbClr val="8B0000"/>
          </a:solidFill>
          <a:ln/>
        </p:spPr>
      </p:sp>
      <p:sp>
        <p:nvSpPr>
          <p:cNvPr id="16" name="Text 14"/>
          <p:cNvSpPr/>
          <p:nvPr/>
        </p:nvSpPr>
        <p:spPr>
          <a:xfrm>
            <a:off x="392949" y="3447135"/>
            <a:ext cx="460375" cy="381000"/>
          </a:xfrm>
          <a:prstGeom prst="rect">
            <a:avLst/>
          </a:prstGeom>
          <a:noFill/>
          <a:ln/>
        </p:spPr>
        <p:txBody>
          <a:bodyPr wrap="square" lIns="0" tIns="0" rIns="0" bIns="0" rtlCol="0" anchor="ctr"/>
          <a:lstStyle/>
          <a:p>
            <a:pPr algn="ctr"/>
            <a:r>
              <a:rPr lang="en-US" b="1" dirty="0">
                <a:solidFill>
                  <a:srgbClr val="FFFFFF"/>
                </a:solidFill>
                <a:latin typeface="Sorts Mill Goudy" pitchFamily="34" charset="0"/>
                <a:ea typeface="Sorts Mill Goudy" pitchFamily="34" charset="-122"/>
                <a:cs typeface="Sorts Mill Goudy" pitchFamily="34" charset="-120"/>
              </a:rPr>
              <a:t>2</a:t>
            </a:r>
            <a:endParaRPr lang="en-US" dirty="0"/>
          </a:p>
        </p:txBody>
      </p:sp>
      <p:sp>
        <p:nvSpPr>
          <p:cNvPr id="17" name="Text 15"/>
          <p:cNvSpPr/>
          <p:nvPr/>
        </p:nvSpPr>
        <p:spPr>
          <a:xfrm>
            <a:off x="908886" y="3526510"/>
            <a:ext cx="3897614" cy="243488"/>
          </a:xfrm>
          <a:prstGeom prst="rect">
            <a:avLst/>
          </a:prstGeom>
          <a:noFill/>
          <a:ln/>
        </p:spPr>
        <p:txBody>
          <a:bodyPr wrap="square" lIns="0" tIns="0" rIns="0" bIns="0" rtlCol="0" anchor="ctr"/>
          <a:lstStyle/>
          <a:p>
            <a:r>
              <a:rPr lang="en-US" b="1" dirty="0">
                <a:latin typeface="Sorts Mill Goudy" pitchFamily="34" charset="0"/>
                <a:ea typeface="Sorts Mill Goudy" pitchFamily="34" charset="-122"/>
                <a:cs typeface="Sorts Mill Goudy" pitchFamily="34" charset="-120"/>
              </a:rPr>
              <a:t>Capital Financiero y Oligarquía</a:t>
            </a:r>
            <a:endParaRPr lang="en-US" dirty="0"/>
          </a:p>
        </p:txBody>
      </p:sp>
      <p:sp>
        <p:nvSpPr>
          <p:cNvPr id="18" name="Text 16"/>
          <p:cNvSpPr/>
          <p:nvPr/>
        </p:nvSpPr>
        <p:spPr>
          <a:xfrm>
            <a:off x="445431" y="3912001"/>
            <a:ext cx="5492750" cy="627147"/>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La </a:t>
            </a:r>
            <a:r>
              <a:rPr lang="en-US" b="1" dirty="0">
                <a:latin typeface="Sorts Mill Goudy" pitchFamily="34" charset="0"/>
                <a:ea typeface="Sorts Mill Goudy" pitchFamily="34" charset="-122"/>
                <a:cs typeface="Sorts Mill Goudy" pitchFamily="34" charset="-120"/>
              </a:rPr>
              <a:t>fusión del capital bancario con el industrial</a:t>
            </a:r>
            <a:r>
              <a:rPr lang="en-US" dirty="0">
                <a:latin typeface="Sorts Mill Goudy" pitchFamily="34" charset="0"/>
                <a:ea typeface="Sorts Mill Goudy" pitchFamily="34" charset="-122"/>
                <a:cs typeface="Sorts Mill Goudy" pitchFamily="34" charset="-120"/>
              </a:rPr>
              <a:t> forma el capital financiero, base de la oligarquía financiera.</a:t>
            </a:r>
            <a:endParaRPr lang="en-US" dirty="0"/>
          </a:p>
        </p:txBody>
      </p:sp>
      <p:sp>
        <p:nvSpPr>
          <p:cNvPr id="19" name="Text 17"/>
          <p:cNvSpPr/>
          <p:nvPr/>
        </p:nvSpPr>
        <p:spPr>
          <a:xfrm>
            <a:off x="445431" y="4486214"/>
            <a:ext cx="5484813" cy="521505"/>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Los bancos se transforman de intermediarios en poderosos monopolios que controlan la industria.</a:t>
            </a:r>
            <a:endParaRPr lang="en-US" dirty="0"/>
          </a:p>
        </p:txBody>
      </p:sp>
      <p:sp>
        <p:nvSpPr>
          <p:cNvPr id="22" name="Shape 20"/>
          <p:cNvSpPr/>
          <p:nvPr/>
        </p:nvSpPr>
        <p:spPr>
          <a:xfrm>
            <a:off x="436444" y="5098198"/>
            <a:ext cx="381000" cy="381000"/>
          </a:xfrm>
          <a:custGeom>
            <a:avLst/>
            <a:gdLst/>
            <a:ahLst/>
            <a:cxnLst/>
            <a:rect l="l" t="t" r="r" b="b"/>
            <a:pathLst>
              <a:path w="381000" h="381000">
                <a:moveTo>
                  <a:pt x="190500" y="0"/>
                </a:moveTo>
                <a:lnTo>
                  <a:pt x="190500" y="0"/>
                </a:lnTo>
                <a:cubicBezTo>
                  <a:pt x="295640" y="0"/>
                  <a:pt x="381000" y="85360"/>
                  <a:pt x="381000" y="190500"/>
                </a:cubicBezTo>
                <a:lnTo>
                  <a:pt x="381000" y="190500"/>
                </a:lnTo>
                <a:cubicBezTo>
                  <a:pt x="381000" y="295640"/>
                  <a:pt x="295640" y="381000"/>
                  <a:pt x="190500" y="381000"/>
                </a:cubicBezTo>
                <a:lnTo>
                  <a:pt x="190500" y="381000"/>
                </a:lnTo>
                <a:cubicBezTo>
                  <a:pt x="85360" y="381000"/>
                  <a:pt x="0" y="295640"/>
                  <a:pt x="0" y="190500"/>
                </a:cubicBezTo>
                <a:lnTo>
                  <a:pt x="0" y="190500"/>
                </a:lnTo>
                <a:cubicBezTo>
                  <a:pt x="0" y="85360"/>
                  <a:pt x="85360" y="0"/>
                  <a:pt x="190500" y="0"/>
                </a:cubicBezTo>
                <a:close/>
              </a:path>
            </a:pathLst>
          </a:custGeom>
          <a:solidFill>
            <a:srgbClr val="8B0000"/>
          </a:solidFill>
          <a:ln/>
        </p:spPr>
      </p:sp>
      <p:sp>
        <p:nvSpPr>
          <p:cNvPr id="23" name="Text 21"/>
          <p:cNvSpPr/>
          <p:nvPr/>
        </p:nvSpPr>
        <p:spPr>
          <a:xfrm>
            <a:off x="396757" y="5098198"/>
            <a:ext cx="460375" cy="381000"/>
          </a:xfrm>
          <a:prstGeom prst="rect">
            <a:avLst/>
          </a:prstGeom>
          <a:noFill/>
          <a:ln/>
        </p:spPr>
        <p:txBody>
          <a:bodyPr wrap="square" lIns="0" tIns="0" rIns="0" bIns="0" rtlCol="0" anchor="ctr"/>
          <a:lstStyle/>
          <a:p>
            <a:pPr algn="ctr"/>
            <a:r>
              <a:rPr lang="en-US" sz="1250" b="1" dirty="0">
                <a:solidFill>
                  <a:srgbClr val="FFFFFF"/>
                </a:solidFill>
                <a:latin typeface="Sorts Mill Goudy" pitchFamily="34" charset="0"/>
                <a:ea typeface="Sorts Mill Goudy" pitchFamily="34" charset="-122"/>
                <a:cs typeface="Sorts Mill Goudy" pitchFamily="34" charset="-120"/>
              </a:rPr>
              <a:t>3</a:t>
            </a:r>
            <a:endParaRPr lang="en-US" sz="1600" dirty="0"/>
          </a:p>
        </p:txBody>
      </p:sp>
      <p:sp>
        <p:nvSpPr>
          <p:cNvPr id="24" name="Text 22"/>
          <p:cNvSpPr/>
          <p:nvPr/>
        </p:nvSpPr>
        <p:spPr>
          <a:xfrm>
            <a:off x="912694" y="5152176"/>
            <a:ext cx="3371827" cy="247647"/>
          </a:xfrm>
          <a:prstGeom prst="rect">
            <a:avLst/>
          </a:prstGeom>
          <a:noFill/>
          <a:ln/>
        </p:spPr>
        <p:txBody>
          <a:bodyPr wrap="square" lIns="0" tIns="0" rIns="0" bIns="0" rtlCol="0" anchor="ctr"/>
          <a:lstStyle/>
          <a:p>
            <a:r>
              <a:rPr lang="en-US" b="1" dirty="0">
                <a:solidFill>
                  <a:srgbClr val="1F2937"/>
                </a:solidFill>
                <a:latin typeface="Sorts Mill Goudy" pitchFamily="34" charset="0"/>
                <a:ea typeface="Sorts Mill Goudy" pitchFamily="34" charset="-122"/>
                <a:cs typeface="Sorts Mill Goudy" pitchFamily="34" charset="-120"/>
              </a:rPr>
              <a:t>Exportación de Capital</a:t>
            </a:r>
            <a:endParaRPr lang="en-US" dirty="0"/>
          </a:p>
        </p:txBody>
      </p:sp>
      <p:sp>
        <p:nvSpPr>
          <p:cNvPr id="25" name="Text 23"/>
          <p:cNvSpPr/>
          <p:nvPr/>
        </p:nvSpPr>
        <p:spPr>
          <a:xfrm>
            <a:off x="430890" y="5479245"/>
            <a:ext cx="5492750" cy="1146916"/>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La </a:t>
            </a:r>
            <a:r>
              <a:rPr lang="en-US" b="1" dirty="0">
                <a:solidFill>
                  <a:srgbClr val="1F2937"/>
                </a:solidFill>
                <a:latin typeface="Sorts Mill Goudy" pitchFamily="34" charset="0"/>
                <a:ea typeface="Sorts Mill Goudy" pitchFamily="34" charset="-122"/>
                <a:cs typeface="Sorts Mill Goudy" pitchFamily="34" charset="-120"/>
              </a:rPr>
              <a:t>exportación de capital</a:t>
            </a:r>
            <a:r>
              <a:rPr lang="en-US" dirty="0">
                <a:solidFill>
                  <a:srgbClr val="1F2937"/>
                </a:solidFill>
                <a:latin typeface="Sorts Mill Goudy" pitchFamily="34" charset="0"/>
                <a:ea typeface="Sorts Mill Goudy" pitchFamily="34" charset="-122"/>
                <a:cs typeface="Sorts Mill Goudy" pitchFamily="34" charset="-120"/>
              </a:rPr>
              <a:t> adquiere importancia excepcional, a diferencia de la exportación de </a:t>
            </a:r>
            <a:r>
              <a:rPr lang="en-US" dirty="0" err="1">
                <a:solidFill>
                  <a:srgbClr val="1F2937"/>
                </a:solidFill>
                <a:latin typeface="Sorts Mill Goudy" pitchFamily="34" charset="0"/>
                <a:ea typeface="Sorts Mill Goudy" pitchFamily="34" charset="-122"/>
                <a:cs typeface="Sorts Mill Goudy" pitchFamily="34" charset="-120"/>
              </a:rPr>
              <a:t>mercancías</a:t>
            </a:r>
            <a:r>
              <a:rPr lang="en-US" dirty="0">
                <a:solidFill>
                  <a:srgbClr val="1F2937"/>
                </a:solidFill>
                <a:latin typeface="Sorts Mill Goudy" pitchFamily="34" charset="0"/>
                <a:ea typeface="Sorts Mill Goudy" pitchFamily="34" charset="-122"/>
                <a:cs typeface="Sorts Mill Goudy" pitchFamily="34" charset="-120"/>
              </a:rPr>
              <a:t>. </a:t>
            </a:r>
            <a:r>
              <a:rPr lang="en-US" dirty="0">
                <a:latin typeface="Sorts Mill Goudy" pitchFamily="34" charset="0"/>
                <a:ea typeface="Sorts Mill Goudy" pitchFamily="34" charset="-122"/>
                <a:cs typeface="Sorts Mill Goudy" pitchFamily="34" charset="-120"/>
              </a:rPr>
              <a:t>El capital </a:t>
            </a:r>
            <a:r>
              <a:rPr lang="en-US" dirty="0" err="1">
                <a:latin typeface="Sorts Mill Goudy" pitchFamily="34" charset="0"/>
                <a:ea typeface="Sorts Mill Goudy" pitchFamily="34" charset="-122"/>
                <a:cs typeface="Sorts Mill Goudy" pitchFamily="34" charset="-120"/>
              </a:rPr>
              <a:t>excedente</a:t>
            </a:r>
            <a:r>
              <a:rPr lang="en-US" dirty="0">
                <a:latin typeface="Sorts Mill Goudy" pitchFamily="34" charset="0"/>
                <a:ea typeface="Sorts Mill Goudy" pitchFamily="34" charset="-122"/>
                <a:cs typeface="Sorts Mill Goudy" pitchFamily="34" charset="-120"/>
              </a:rPr>
              <a:t> </a:t>
            </a:r>
            <a:r>
              <a:rPr lang="en-US" dirty="0" err="1">
                <a:latin typeface="Sorts Mill Goudy" pitchFamily="34" charset="0"/>
                <a:ea typeface="Sorts Mill Goudy" pitchFamily="34" charset="-122"/>
                <a:cs typeface="Sorts Mill Goudy" pitchFamily="34" charset="-120"/>
              </a:rPr>
              <a:t>busca</a:t>
            </a:r>
            <a:r>
              <a:rPr lang="en-US" dirty="0">
                <a:latin typeface="Sorts Mill Goudy" pitchFamily="34" charset="0"/>
                <a:ea typeface="Sorts Mill Goudy" pitchFamily="34" charset="-122"/>
                <a:cs typeface="Sorts Mill Goudy" pitchFamily="34" charset="-120"/>
              </a:rPr>
              <a:t> </a:t>
            </a:r>
            <a:r>
              <a:rPr lang="en-US" dirty="0" err="1">
                <a:latin typeface="Sorts Mill Goudy" pitchFamily="34" charset="0"/>
                <a:ea typeface="Sorts Mill Goudy" pitchFamily="34" charset="-122"/>
                <a:cs typeface="Sorts Mill Goudy" pitchFamily="34" charset="-120"/>
              </a:rPr>
              <a:t>inversiones</a:t>
            </a:r>
            <a:r>
              <a:rPr lang="en-US" dirty="0">
                <a:latin typeface="Sorts Mill Goudy" pitchFamily="34" charset="0"/>
                <a:ea typeface="Sorts Mill Goudy" pitchFamily="34" charset="-122"/>
                <a:cs typeface="Sorts Mill Goudy" pitchFamily="34" charset="-120"/>
              </a:rPr>
              <a:t> </a:t>
            </a:r>
            <a:r>
              <a:rPr lang="en-US" dirty="0" err="1">
                <a:latin typeface="Sorts Mill Goudy" pitchFamily="34" charset="0"/>
                <a:ea typeface="Sorts Mill Goudy" pitchFamily="34" charset="-122"/>
                <a:cs typeface="Sorts Mill Goudy" pitchFamily="34" charset="-120"/>
              </a:rPr>
              <a:t>rentables</a:t>
            </a:r>
            <a:r>
              <a:rPr lang="en-US" dirty="0">
                <a:latin typeface="Sorts Mill Goudy" pitchFamily="34" charset="0"/>
                <a:ea typeface="Sorts Mill Goudy" pitchFamily="34" charset="-122"/>
                <a:cs typeface="Sorts Mill Goudy" pitchFamily="34" charset="-120"/>
              </a:rPr>
              <a:t> </a:t>
            </a:r>
            <a:r>
              <a:rPr lang="en-US" dirty="0" err="1">
                <a:latin typeface="Sorts Mill Goudy" pitchFamily="34" charset="0"/>
                <a:ea typeface="Sorts Mill Goudy" pitchFamily="34" charset="-122"/>
                <a:cs typeface="Sorts Mill Goudy" pitchFamily="34" charset="-120"/>
              </a:rPr>
              <a:t>en</a:t>
            </a:r>
            <a:r>
              <a:rPr lang="en-US" dirty="0">
                <a:latin typeface="Sorts Mill Goudy" pitchFamily="34" charset="0"/>
                <a:ea typeface="Sorts Mill Goudy" pitchFamily="34" charset="-122"/>
                <a:cs typeface="Sorts Mill Goudy" pitchFamily="34" charset="-120"/>
              </a:rPr>
              <a:t> el exterior, </a:t>
            </a:r>
            <a:r>
              <a:rPr lang="en-US" dirty="0" err="1">
                <a:latin typeface="Sorts Mill Goudy" pitchFamily="34" charset="0"/>
                <a:ea typeface="Sorts Mill Goudy" pitchFamily="34" charset="-122"/>
                <a:cs typeface="Sorts Mill Goudy" pitchFamily="34" charset="-120"/>
              </a:rPr>
              <a:t>donde</a:t>
            </a:r>
            <a:r>
              <a:rPr lang="en-US" dirty="0">
                <a:latin typeface="Sorts Mill Goudy" pitchFamily="34" charset="0"/>
                <a:ea typeface="Sorts Mill Goudy" pitchFamily="34" charset="-122"/>
                <a:cs typeface="Sorts Mill Goudy" pitchFamily="34" charset="-120"/>
              </a:rPr>
              <a:t> la </a:t>
            </a:r>
            <a:r>
              <a:rPr lang="en-US" dirty="0" err="1">
                <a:latin typeface="Sorts Mill Goudy" pitchFamily="34" charset="0"/>
                <a:ea typeface="Sorts Mill Goudy" pitchFamily="34" charset="-122"/>
                <a:cs typeface="Sorts Mill Goudy" pitchFamily="34" charset="-120"/>
              </a:rPr>
              <a:t>ganancia</a:t>
            </a:r>
            <a:r>
              <a:rPr lang="en-US" dirty="0">
                <a:latin typeface="Sorts Mill Goudy" pitchFamily="34" charset="0"/>
                <a:ea typeface="Sorts Mill Goudy" pitchFamily="34" charset="-122"/>
                <a:cs typeface="Sorts Mill Goudy" pitchFamily="34" charset="-120"/>
              </a:rPr>
              <a:t> es mayor.</a:t>
            </a:r>
            <a:endParaRPr lang="en-US" dirty="0"/>
          </a:p>
        </p:txBody>
      </p:sp>
      <p:sp>
        <p:nvSpPr>
          <p:cNvPr id="28" name="Shape 26"/>
          <p:cNvSpPr/>
          <p:nvPr/>
        </p:nvSpPr>
        <p:spPr>
          <a:xfrm flipH="1">
            <a:off x="6113702" y="1474186"/>
            <a:ext cx="46800" cy="4005012"/>
          </a:xfrm>
          <a:custGeom>
            <a:avLst/>
            <a:gdLst/>
            <a:ahLst/>
            <a:cxnLst/>
            <a:rect l="l" t="t" r="r" b="b"/>
            <a:pathLst>
              <a:path w="30427" h="5969000">
                <a:moveTo>
                  <a:pt x="30427" y="0"/>
                </a:moveTo>
                <a:lnTo>
                  <a:pt x="30427" y="0"/>
                </a:lnTo>
                <a:lnTo>
                  <a:pt x="30427" y="5969000"/>
                </a:lnTo>
                <a:lnTo>
                  <a:pt x="30427" y="5969000"/>
                </a:lnTo>
                <a:cubicBezTo>
                  <a:pt x="13623" y="5969000"/>
                  <a:pt x="0" y="5955377"/>
                  <a:pt x="0" y="5938573"/>
                </a:cubicBezTo>
                <a:lnTo>
                  <a:pt x="0" y="30427"/>
                </a:lnTo>
                <a:cubicBezTo>
                  <a:pt x="0" y="13634"/>
                  <a:pt x="13634" y="0"/>
                  <a:pt x="30427" y="0"/>
                </a:cubicBezTo>
                <a:close/>
              </a:path>
            </a:pathLst>
          </a:custGeom>
          <a:solidFill>
            <a:srgbClr val="8B0000"/>
          </a:solidFill>
          <a:ln/>
        </p:spPr>
      </p:sp>
      <p:sp>
        <p:nvSpPr>
          <p:cNvPr id="29" name="Shape 27"/>
          <p:cNvSpPr/>
          <p:nvPr/>
        </p:nvSpPr>
        <p:spPr>
          <a:xfrm>
            <a:off x="6367274" y="1546627"/>
            <a:ext cx="381000" cy="381000"/>
          </a:xfrm>
          <a:custGeom>
            <a:avLst/>
            <a:gdLst/>
            <a:ahLst/>
            <a:cxnLst/>
            <a:rect l="l" t="t" r="r" b="b"/>
            <a:pathLst>
              <a:path w="381000" h="381000">
                <a:moveTo>
                  <a:pt x="190500" y="0"/>
                </a:moveTo>
                <a:lnTo>
                  <a:pt x="190500" y="0"/>
                </a:lnTo>
                <a:cubicBezTo>
                  <a:pt x="295640" y="0"/>
                  <a:pt x="381000" y="85360"/>
                  <a:pt x="381000" y="190500"/>
                </a:cubicBezTo>
                <a:lnTo>
                  <a:pt x="381000" y="190500"/>
                </a:lnTo>
                <a:cubicBezTo>
                  <a:pt x="381000" y="295640"/>
                  <a:pt x="295640" y="381000"/>
                  <a:pt x="190500" y="381000"/>
                </a:cubicBezTo>
                <a:lnTo>
                  <a:pt x="190500" y="381000"/>
                </a:lnTo>
                <a:cubicBezTo>
                  <a:pt x="85360" y="381000"/>
                  <a:pt x="0" y="295640"/>
                  <a:pt x="0" y="190500"/>
                </a:cubicBezTo>
                <a:lnTo>
                  <a:pt x="0" y="190500"/>
                </a:lnTo>
                <a:cubicBezTo>
                  <a:pt x="0" y="85360"/>
                  <a:pt x="85360" y="0"/>
                  <a:pt x="190500" y="0"/>
                </a:cubicBezTo>
                <a:close/>
              </a:path>
            </a:pathLst>
          </a:custGeom>
          <a:solidFill>
            <a:srgbClr val="8B0000"/>
          </a:solidFill>
          <a:ln/>
        </p:spPr>
      </p:sp>
      <p:sp>
        <p:nvSpPr>
          <p:cNvPr id="30" name="Text 28"/>
          <p:cNvSpPr/>
          <p:nvPr/>
        </p:nvSpPr>
        <p:spPr>
          <a:xfrm>
            <a:off x="6313072" y="1531645"/>
            <a:ext cx="460375" cy="381000"/>
          </a:xfrm>
          <a:prstGeom prst="rect">
            <a:avLst/>
          </a:prstGeom>
          <a:noFill/>
          <a:ln/>
        </p:spPr>
        <p:txBody>
          <a:bodyPr wrap="square" lIns="0" tIns="0" rIns="0" bIns="0" rtlCol="0" anchor="ctr"/>
          <a:lstStyle/>
          <a:p>
            <a:pPr algn="ctr"/>
            <a:r>
              <a:rPr lang="en-US" sz="1250" b="1" dirty="0">
                <a:solidFill>
                  <a:srgbClr val="FFFFFF"/>
                </a:solidFill>
                <a:latin typeface="Sorts Mill Goudy" pitchFamily="34" charset="0"/>
                <a:ea typeface="Sorts Mill Goudy" pitchFamily="34" charset="-122"/>
                <a:cs typeface="Sorts Mill Goudy" pitchFamily="34" charset="-120"/>
              </a:rPr>
              <a:t>4</a:t>
            </a:r>
            <a:endParaRPr lang="en-US" sz="1600" dirty="0"/>
          </a:p>
        </p:txBody>
      </p:sp>
      <p:sp>
        <p:nvSpPr>
          <p:cNvPr id="31" name="Text 29"/>
          <p:cNvSpPr/>
          <p:nvPr/>
        </p:nvSpPr>
        <p:spPr>
          <a:xfrm>
            <a:off x="6858037" y="1559148"/>
            <a:ext cx="4041255" cy="353752"/>
          </a:xfrm>
          <a:prstGeom prst="rect">
            <a:avLst/>
          </a:prstGeom>
          <a:noFill/>
          <a:ln/>
        </p:spPr>
        <p:txBody>
          <a:bodyPr wrap="square" lIns="0" tIns="0" rIns="0" bIns="0" rtlCol="0" anchor="ctr"/>
          <a:lstStyle/>
          <a:p>
            <a:r>
              <a:rPr lang="en-US" b="1" dirty="0">
                <a:latin typeface="Sorts Mill Goudy" pitchFamily="34" charset="0"/>
                <a:ea typeface="Sorts Mill Goudy" pitchFamily="34" charset="-122"/>
                <a:cs typeface="Sorts Mill Goudy" pitchFamily="34" charset="-120"/>
              </a:rPr>
              <a:t>Asociaciones Internacionales</a:t>
            </a:r>
            <a:endParaRPr lang="en-US" dirty="0"/>
          </a:p>
        </p:txBody>
      </p:sp>
      <p:sp>
        <p:nvSpPr>
          <p:cNvPr id="32" name="Text 30"/>
          <p:cNvSpPr/>
          <p:nvPr/>
        </p:nvSpPr>
        <p:spPr>
          <a:xfrm>
            <a:off x="6346423" y="1955126"/>
            <a:ext cx="5715000" cy="672781"/>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Formación de </a:t>
            </a:r>
            <a:r>
              <a:rPr lang="en-US" b="1" dirty="0">
                <a:latin typeface="Sorts Mill Goudy" pitchFamily="34" charset="0"/>
                <a:ea typeface="Sorts Mill Goudy" pitchFamily="34" charset="-122"/>
                <a:cs typeface="Sorts Mill Goudy" pitchFamily="34" charset="-120"/>
              </a:rPr>
              <a:t>asociaciones capitalistas monopolistas internacionales</a:t>
            </a:r>
            <a:r>
              <a:rPr lang="en-US" dirty="0">
                <a:latin typeface="Sorts Mill Goudy" pitchFamily="34" charset="0"/>
                <a:ea typeface="Sorts Mill Goudy" pitchFamily="34" charset="-122"/>
                <a:cs typeface="Sorts Mill Goudy" pitchFamily="34" charset="-120"/>
              </a:rPr>
              <a:t> que se reparten el mundo.</a:t>
            </a:r>
            <a:endParaRPr lang="en-US" dirty="0"/>
          </a:p>
        </p:txBody>
      </p:sp>
      <p:sp>
        <p:nvSpPr>
          <p:cNvPr id="33" name="Text 31"/>
          <p:cNvSpPr/>
          <p:nvPr/>
        </p:nvSpPr>
        <p:spPr>
          <a:xfrm>
            <a:off x="6348873" y="2535926"/>
            <a:ext cx="5484813" cy="1141864"/>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Los trusts internacionales establecen acuerdos para dividir mercados, fuentes de materias primas y esferas de influencia.</a:t>
            </a:r>
            <a:endParaRPr lang="en-US" dirty="0"/>
          </a:p>
        </p:txBody>
      </p:sp>
      <p:sp>
        <p:nvSpPr>
          <p:cNvPr id="36" name="Shape 34"/>
          <p:cNvSpPr/>
          <p:nvPr/>
        </p:nvSpPr>
        <p:spPr>
          <a:xfrm>
            <a:off x="6377581" y="4399524"/>
            <a:ext cx="381000" cy="381000"/>
          </a:xfrm>
          <a:custGeom>
            <a:avLst/>
            <a:gdLst/>
            <a:ahLst/>
            <a:cxnLst/>
            <a:rect l="l" t="t" r="r" b="b"/>
            <a:pathLst>
              <a:path w="381000" h="381000">
                <a:moveTo>
                  <a:pt x="190500" y="0"/>
                </a:moveTo>
                <a:lnTo>
                  <a:pt x="190500" y="0"/>
                </a:lnTo>
                <a:cubicBezTo>
                  <a:pt x="295640" y="0"/>
                  <a:pt x="381000" y="85360"/>
                  <a:pt x="381000" y="190500"/>
                </a:cubicBezTo>
                <a:lnTo>
                  <a:pt x="381000" y="190500"/>
                </a:lnTo>
                <a:cubicBezTo>
                  <a:pt x="381000" y="295640"/>
                  <a:pt x="295640" y="381000"/>
                  <a:pt x="190500" y="381000"/>
                </a:cubicBezTo>
                <a:lnTo>
                  <a:pt x="190500" y="381000"/>
                </a:lnTo>
                <a:cubicBezTo>
                  <a:pt x="85360" y="381000"/>
                  <a:pt x="0" y="295640"/>
                  <a:pt x="0" y="190500"/>
                </a:cubicBezTo>
                <a:lnTo>
                  <a:pt x="0" y="190500"/>
                </a:lnTo>
                <a:cubicBezTo>
                  <a:pt x="0" y="85360"/>
                  <a:pt x="85360" y="0"/>
                  <a:pt x="190500" y="0"/>
                </a:cubicBezTo>
                <a:close/>
              </a:path>
            </a:pathLst>
          </a:custGeom>
          <a:solidFill>
            <a:srgbClr val="8B0000"/>
          </a:solidFill>
          <a:ln/>
        </p:spPr>
      </p:sp>
      <p:sp>
        <p:nvSpPr>
          <p:cNvPr id="37" name="Text 35"/>
          <p:cNvSpPr/>
          <p:nvPr/>
        </p:nvSpPr>
        <p:spPr>
          <a:xfrm>
            <a:off x="6337893" y="4399524"/>
            <a:ext cx="460375" cy="381000"/>
          </a:xfrm>
          <a:prstGeom prst="rect">
            <a:avLst/>
          </a:prstGeom>
          <a:noFill/>
          <a:ln/>
        </p:spPr>
        <p:txBody>
          <a:bodyPr wrap="square" lIns="0" tIns="0" rIns="0" bIns="0" rtlCol="0" anchor="ctr"/>
          <a:lstStyle/>
          <a:p>
            <a:pPr algn="ctr"/>
            <a:r>
              <a:rPr lang="en-US" sz="1250" b="1" dirty="0">
                <a:solidFill>
                  <a:srgbClr val="FFFFFF"/>
                </a:solidFill>
                <a:latin typeface="Sorts Mill Goudy" pitchFamily="34" charset="0"/>
                <a:ea typeface="Sorts Mill Goudy" pitchFamily="34" charset="-122"/>
                <a:cs typeface="Sorts Mill Goudy" pitchFamily="34" charset="-120"/>
              </a:rPr>
              <a:t>5</a:t>
            </a:r>
            <a:endParaRPr lang="en-US" sz="1600" dirty="0"/>
          </a:p>
        </p:txBody>
      </p:sp>
      <p:sp>
        <p:nvSpPr>
          <p:cNvPr id="38" name="Text 36"/>
          <p:cNvSpPr/>
          <p:nvPr/>
        </p:nvSpPr>
        <p:spPr>
          <a:xfrm>
            <a:off x="6882858" y="4522662"/>
            <a:ext cx="3837745" cy="183746"/>
          </a:xfrm>
          <a:prstGeom prst="rect">
            <a:avLst/>
          </a:prstGeom>
          <a:noFill/>
          <a:ln/>
        </p:spPr>
        <p:txBody>
          <a:bodyPr wrap="square" lIns="0" tIns="0" rIns="0" bIns="0" rtlCol="0" anchor="ctr"/>
          <a:lstStyle/>
          <a:p>
            <a:r>
              <a:rPr lang="en-US" b="1" dirty="0">
                <a:latin typeface="Sorts Mill Goudy" pitchFamily="34" charset="0"/>
                <a:ea typeface="Sorts Mill Goudy" pitchFamily="34" charset="-122"/>
                <a:cs typeface="Sorts Mill Goudy" pitchFamily="34" charset="-120"/>
              </a:rPr>
              <a:t>Reparto Territorial del Mundo</a:t>
            </a:r>
            <a:endParaRPr lang="en-US" dirty="0"/>
          </a:p>
        </p:txBody>
      </p:sp>
      <p:sp>
        <p:nvSpPr>
          <p:cNvPr id="39" name="Text 37"/>
          <p:cNvSpPr/>
          <p:nvPr/>
        </p:nvSpPr>
        <p:spPr>
          <a:xfrm>
            <a:off x="6326188" y="4818088"/>
            <a:ext cx="5492750" cy="672781"/>
          </a:xfrm>
          <a:prstGeom prst="rect">
            <a:avLst/>
          </a:prstGeom>
          <a:noFill/>
          <a:ln/>
        </p:spPr>
        <p:txBody>
          <a:bodyPr wrap="square" lIns="0" tIns="0" rIns="0" bIns="0" rtlCol="0" anchor="ctr"/>
          <a:lstStyle/>
          <a:p>
            <a:r>
              <a:rPr lang="en-US" b="1" dirty="0">
                <a:latin typeface="Sorts Mill Goudy" pitchFamily="34" charset="0"/>
                <a:ea typeface="Sorts Mill Goudy" pitchFamily="34" charset="-122"/>
                <a:cs typeface="Sorts Mill Goudy" pitchFamily="34" charset="-120"/>
              </a:rPr>
              <a:t>Culminación del reparto territorial</a:t>
            </a:r>
            <a:r>
              <a:rPr lang="en-US" dirty="0">
                <a:latin typeface="Sorts Mill Goudy" pitchFamily="34" charset="0"/>
                <a:ea typeface="Sorts Mill Goudy" pitchFamily="34" charset="-122"/>
                <a:cs typeface="Sorts Mill Goudy" pitchFamily="34" charset="-120"/>
              </a:rPr>
              <a:t> del mundo entre las grandes potencias capitalistas.</a:t>
            </a:r>
            <a:endParaRPr lang="en-US" dirty="0"/>
          </a:p>
        </p:txBody>
      </p:sp>
      <p:sp>
        <p:nvSpPr>
          <p:cNvPr id="40" name="Text 38"/>
          <p:cNvSpPr/>
          <p:nvPr/>
        </p:nvSpPr>
        <p:spPr>
          <a:xfrm>
            <a:off x="6346423" y="3604881"/>
            <a:ext cx="5484813" cy="569538"/>
          </a:xfrm>
          <a:prstGeom prst="rect">
            <a:avLst/>
          </a:prstGeom>
          <a:noFill/>
          <a:ln/>
        </p:spPr>
        <p:txBody>
          <a:bodyPr wrap="square" lIns="0" tIns="0" rIns="0" bIns="0" rtlCol="0" anchor="ctr"/>
          <a:lstStyle/>
          <a:p>
            <a:pPr>
              <a:lnSpc>
                <a:spcPct val="120000"/>
              </a:lnSpc>
            </a:pPr>
            <a:r>
              <a:rPr lang="en-US" dirty="0">
                <a:latin typeface="Sorts Mill Goudy" pitchFamily="34" charset="0"/>
                <a:ea typeface="Sorts Mill Goudy" pitchFamily="34" charset="-122"/>
                <a:cs typeface="Sorts Mill Goudy" pitchFamily="34" charset="-120"/>
              </a:rPr>
              <a:t>El planeta queda dividido en colonias y esferas de influencia controladas por potencias imperialistas.</a:t>
            </a:r>
            <a:endParaRPr lang="en-US" dirty="0"/>
          </a:p>
        </p:txBody>
      </p:sp>
      <p:sp>
        <p:nvSpPr>
          <p:cNvPr id="34" name="Shape 12">
            <a:extLst>
              <a:ext uri="{FF2B5EF4-FFF2-40B4-BE49-F238E27FC236}">
                <a16:creationId xmlns:a16="http://schemas.microsoft.com/office/drawing/2014/main" id="{EF80EBE7-FC6F-4F6F-B5B1-7A1DD313DE81}"/>
              </a:ext>
            </a:extLst>
          </p:cNvPr>
          <p:cNvSpPr>
            <a:spLocks/>
          </p:cNvSpPr>
          <p:nvPr/>
        </p:nvSpPr>
        <p:spPr>
          <a:xfrm>
            <a:off x="325451" y="5049703"/>
            <a:ext cx="46800" cy="1576457"/>
          </a:xfrm>
          <a:custGeom>
            <a:avLst/>
            <a:gdLst/>
            <a:ahLst/>
            <a:cxnLst/>
            <a:rect l="l" t="t" r="r" b="b"/>
            <a:pathLst>
              <a:path w="30427" h="5969000">
                <a:moveTo>
                  <a:pt x="30427" y="0"/>
                </a:moveTo>
                <a:lnTo>
                  <a:pt x="30427" y="0"/>
                </a:lnTo>
                <a:lnTo>
                  <a:pt x="30427" y="5969000"/>
                </a:lnTo>
                <a:lnTo>
                  <a:pt x="30427" y="5969000"/>
                </a:lnTo>
                <a:cubicBezTo>
                  <a:pt x="13623" y="5969000"/>
                  <a:pt x="0" y="5955377"/>
                  <a:pt x="0" y="5938573"/>
                </a:cubicBezTo>
                <a:lnTo>
                  <a:pt x="0" y="30427"/>
                </a:lnTo>
                <a:cubicBezTo>
                  <a:pt x="0" y="13634"/>
                  <a:pt x="13634" y="0"/>
                  <a:pt x="30427" y="0"/>
                </a:cubicBezTo>
                <a:close/>
              </a:path>
            </a:pathLst>
          </a:custGeom>
          <a:solidFill>
            <a:srgbClr val="8B0000"/>
          </a:solidFill>
          <a:ln/>
        </p:spPr>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269875" y="237194"/>
            <a:ext cx="11699875" cy="317500"/>
          </a:xfrm>
          <a:prstGeom prst="rect">
            <a:avLst/>
          </a:prstGeom>
          <a:noFill/>
          <a:ln/>
        </p:spPr>
        <p:txBody>
          <a:bodyPr wrap="square" lIns="0" tIns="0" rIns="0" bIns="0" rtlCol="0" anchor="ctr"/>
          <a:lstStyle/>
          <a:p>
            <a:pPr>
              <a:lnSpc>
                <a:spcPct val="90000"/>
              </a:lnSpc>
            </a:pPr>
            <a:r>
              <a:rPr lang="en-US" sz="2250" b="1" dirty="0">
                <a:solidFill>
                  <a:srgbClr val="1F2937"/>
                </a:solidFill>
                <a:latin typeface="Sorts Mill Goudy" pitchFamily="34" charset="0"/>
                <a:ea typeface="Sorts Mill Goudy" pitchFamily="34" charset="-122"/>
                <a:cs typeface="Sorts Mill Goudy" pitchFamily="34" charset="-120"/>
              </a:rPr>
              <a:t>La Concentración y Centralización del Capital</a:t>
            </a:r>
            <a:endParaRPr lang="en-US" sz="1600" dirty="0"/>
          </a:p>
        </p:txBody>
      </p:sp>
      <p:sp>
        <p:nvSpPr>
          <p:cNvPr id="4" name="Shape 2"/>
          <p:cNvSpPr/>
          <p:nvPr/>
        </p:nvSpPr>
        <p:spPr>
          <a:xfrm>
            <a:off x="269875" y="672305"/>
            <a:ext cx="762000" cy="31750"/>
          </a:xfrm>
          <a:custGeom>
            <a:avLst/>
            <a:gdLst/>
            <a:ahLst/>
            <a:cxnLst/>
            <a:rect l="l" t="t" r="r" b="b"/>
            <a:pathLst>
              <a:path w="762000" h="31750">
                <a:moveTo>
                  <a:pt x="0" y="0"/>
                </a:moveTo>
                <a:lnTo>
                  <a:pt x="762000" y="0"/>
                </a:lnTo>
                <a:lnTo>
                  <a:pt x="762000" y="31750"/>
                </a:lnTo>
                <a:lnTo>
                  <a:pt x="0" y="31750"/>
                </a:lnTo>
                <a:lnTo>
                  <a:pt x="0" y="0"/>
                </a:lnTo>
                <a:close/>
              </a:path>
            </a:pathLst>
          </a:custGeom>
          <a:solidFill>
            <a:srgbClr val="8B0000"/>
          </a:solidFill>
          <a:ln/>
        </p:spPr>
      </p:sp>
      <p:sp>
        <p:nvSpPr>
          <p:cNvPr id="5" name="Text 3"/>
          <p:cNvSpPr/>
          <p:nvPr/>
        </p:nvSpPr>
        <p:spPr>
          <a:xfrm>
            <a:off x="258508" y="834505"/>
            <a:ext cx="577850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El Proceso de Concentración</a:t>
            </a:r>
            <a:endParaRPr lang="en-US" dirty="0"/>
          </a:p>
        </p:txBody>
      </p:sp>
      <p:sp>
        <p:nvSpPr>
          <p:cNvPr id="6" name="Text 4"/>
          <p:cNvSpPr/>
          <p:nvPr/>
        </p:nvSpPr>
        <p:spPr>
          <a:xfrm>
            <a:off x="243760" y="1088093"/>
            <a:ext cx="5746750" cy="1541041"/>
          </a:xfrm>
          <a:prstGeom prst="rect">
            <a:avLst/>
          </a:prstGeom>
          <a:noFill/>
          <a:ln/>
        </p:spPr>
        <p:txBody>
          <a:bodyPr wrap="square" lIns="0" tIns="0" rIns="0" bIns="0" rtlCol="0" anchor="ctr"/>
          <a:lstStyle/>
          <a:p>
            <a:pPr>
              <a:lnSpc>
                <a:spcPct val="140000"/>
              </a:lnSpc>
            </a:pPr>
            <a:r>
              <a:rPr lang="en-US" dirty="0">
                <a:solidFill>
                  <a:srgbClr val="1F2937"/>
                </a:solidFill>
                <a:latin typeface="Sorts Mill Goudy" pitchFamily="34" charset="0"/>
                <a:ea typeface="Sorts Mill Goudy" pitchFamily="34" charset="-122"/>
                <a:cs typeface="Sorts Mill Goudy" pitchFamily="34" charset="-120"/>
              </a:rPr>
              <a:t>Marx ya había identificado en </a:t>
            </a:r>
            <a:r>
              <a:rPr lang="en-US" b="1" dirty="0">
                <a:solidFill>
                  <a:srgbClr val="1F2937"/>
                </a:solidFill>
                <a:latin typeface="Sorts Mill Goudy" pitchFamily="34" charset="0"/>
                <a:ea typeface="Sorts Mill Goudy" pitchFamily="34" charset="-122"/>
                <a:cs typeface="Sorts Mill Goudy" pitchFamily="34" charset="-120"/>
              </a:rPr>
              <a:t>El Capital</a:t>
            </a:r>
            <a:r>
              <a:rPr lang="en-US" dirty="0">
                <a:solidFill>
                  <a:srgbClr val="1F2937"/>
                </a:solidFill>
                <a:latin typeface="Sorts Mill Goudy" pitchFamily="34" charset="0"/>
                <a:ea typeface="Sorts Mill Goudy" pitchFamily="34" charset="-122"/>
                <a:cs typeface="Sorts Mill Goudy" pitchFamily="34" charset="-120"/>
              </a:rPr>
              <a:t> la tendencia a la </a:t>
            </a:r>
            <a:r>
              <a:rPr lang="en-US" dirty="0">
                <a:solidFill>
                  <a:srgbClr val="8B0000"/>
                </a:solidFill>
                <a:highlight>
                  <a:srgbClr val="8B0000">
                    <a:alpha val="10000"/>
                  </a:srgbClr>
                </a:highlight>
                <a:latin typeface="Sorts Mill Goudy" pitchFamily="34" charset="0"/>
                <a:ea typeface="Sorts Mill Goudy" pitchFamily="34" charset="-122"/>
                <a:cs typeface="Sorts Mill Goudy" pitchFamily="34" charset="-120"/>
              </a:rPr>
              <a:t>concentración y centralización del capital </a:t>
            </a:r>
            <a:r>
              <a:rPr lang="en-US" dirty="0">
                <a:solidFill>
                  <a:srgbClr val="1F2937"/>
                </a:solidFill>
                <a:latin typeface="Sorts Mill Goudy" pitchFamily="34" charset="0"/>
                <a:ea typeface="Sorts Mill Goudy" pitchFamily="34" charset="-122"/>
                <a:cs typeface="Sorts Mill Goudy" pitchFamily="34" charset="-120"/>
              </a:rPr>
              <a:t>. Lenin demostró que este proceso había alcanzado en el imperialismo una nueva etapa: la formación de monopolios.</a:t>
            </a:r>
            <a:endParaRPr lang="en-US" dirty="0"/>
          </a:p>
        </p:txBody>
      </p:sp>
      <p:sp>
        <p:nvSpPr>
          <p:cNvPr id="8" name="Text 6"/>
          <p:cNvSpPr/>
          <p:nvPr/>
        </p:nvSpPr>
        <p:spPr>
          <a:xfrm>
            <a:off x="243760" y="2697718"/>
            <a:ext cx="5468938" cy="190500"/>
          </a:xfrm>
          <a:prstGeom prst="rect">
            <a:avLst/>
          </a:prstGeom>
          <a:noFill/>
          <a:ln/>
        </p:spPr>
        <p:txBody>
          <a:bodyPr wrap="square" lIns="0" tIns="0" rIns="0" bIns="0" rtlCol="0" anchor="ctr"/>
          <a:lstStyle/>
          <a:p>
            <a:pPr>
              <a:lnSpc>
                <a:spcPct val="130000"/>
              </a:lnSpc>
            </a:pPr>
            <a:r>
              <a:rPr lang="en-US" b="1" u="sng" dirty="0">
                <a:solidFill>
                  <a:srgbClr val="1F2937"/>
                </a:solidFill>
                <a:latin typeface="Sorts Mill Goudy" pitchFamily="34" charset="0"/>
                <a:ea typeface="Sorts Mill Goudy" pitchFamily="34" charset="-122"/>
                <a:cs typeface="Sorts Mill Goudy" pitchFamily="34" charset="-120"/>
              </a:rPr>
              <a:t>Diferencia Clave:</a:t>
            </a:r>
            <a:endParaRPr lang="en-US" u="sng" dirty="0"/>
          </a:p>
        </p:txBody>
      </p:sp>
      <p:sp>
        <p:nvSpPr>
          <p:cNvPr id="9" name="Text 7"/>
          <p:cNvSpPr/>
          <p:nvPr/>
        </p:nvSpPr>
        <p:spPr>
          <a:xfrm>
            <a:off x="338581" y="2997770"/>
            <a:ext cx="5468938"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Concentración:</a:t>
            </a:r>
            <a:endParaRPr lang="en-US" dirty="0"/>
          </a:p>
        </p:txBody>
      </p:sp>
      <p:sp>
        <p:nvSpPr>
          <p:cNvPr id="10" name="Text 8"/>
          <p:cNvSpPr/>
          <p:nvPr/>
        </p:nvSpPr>
        <p:spPr>
          <a:xfrm>
            <a:off x="361744" y="3225548"/>
            <a:ext cx="4996019" cy="572251"/>
          </a:xfrm>
          <a:prstGeom prst="rect">
            <a:avLst/>
          </a:prstGeom>
          <a:noFill/>
          <a:ln/>
        </p:spPr>
        <p:txBody>
          <a:bodyPr wrap="square" lIns="0" tIns="0" rIns="0" bIns="0" rtlCol="0" anchor="ctr"/>
          <a:lstStyle/>
          <a:p>
            <a:pPr>
              <a:lnSpc>
                <a:spcPct val="130000"/>
              </a:lnSpc>
            </a:pPr>
            <a:r>
              <a:rPr lang="en-US" dirty="0">
                <a:latin typeface="Sorts Mill Goudy" pitchFamily="34" charset="0"/>
                <a:ea typeface="Sorts Mill Goudy" pitchFamily="34" charset="-122"/>
                <a:cs typeface="Sorts Mill Goudy" pitchFamily="34" charset="-120"/>
              </a:rPr>
              <a:t>Más capital acumulado en pocas manos (aumento cuantitativo)</a:t>
            </a:r>
            <a:endParaRPr lang="en-US" dirty="0"/>
          </a:p>
        </p:txBody>
      </p:sp>
      <p:sp>
        <p:nvSpPr>
          <p:cNvPr id="12" name="Text 10"/>
          <p:cNvSpPr/>
          <p:nvPr/>
        </p:nvSpPr>
        <p:spPr>
          <a:xfrm>
            <a:off x="328083" y="3887522"/>
            <a:ext cx="5468938"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Centralización:</a:t>
            </a:r>
            <a:endParaRPr lang="en-US" dirty="0"/>
          </a:p>
        </p:txBody>
      </p:sp>
      <p:sp>
        <p:nvSpPr>
          <p:cNvPr id="13" name="Text 11"/>
          <p:cNvSpPr/>
          <p:nvPr/>
        </p:nvSpPr>
        <p:spPr>
          <a:xfrm>
            <a:off x="317500" y="4189863"/>
            <a:ext cx="5468938" cy="666754"/>
          </a:xfrm>
          <a:prstGeom prst="rect">
            <a:avLst/>
          </a:prstGeom>
          <a:noFill/>
          <a:ln/>
        </p:spPr>
        <p:txBody>
          <a:bodyPr wrap="square" lIns="0" tIns="0" rIns="0" bIns="0" rtlCol="0" anchor="ctr"/>
          <a:lstStyle/>
          <a:p>
            <a:pPr>
              <a:lnSpc>
                <a:spcPct val="130000"/>
              </a:lnSpc>
            </a:pPr>
            <a:r>
              <a:rPr lang="en-US" dirty="0">
                <a:latin typeface="Sorts Mill Goudy" pitchFamily="34" charset="0"/>
                <a:ea typeface="Sorts Mill Goudy" pitchFamily="34" charset="-122"/>
                <a:cs typeface="Sorts Mill Goudy" pitchFamily="34" charset="-120"/>
              </a:rPr>
              <a:t>Control de grandes capitales por pocas empresas (cambio cualitativo)</a:t>
            </a:r>
            <a:endParaRPr lang="en-US" dirty="0"/>
          </a:p>
        </p:txBody>
      </p:sp>
      <p:sp>
        <p:nvSpPr>
          <p:cNvPr id="15" name="Shape 13"/>
          <p:cNvSpPr/>
          <p:nvPr/>
        </p:nvSpPr>
        <p:spPr>
          <a:xfrm>
            <a:off x="317422" y="5077326"/>
            <a:ext cx="45719" cy="1662790"/>
          </a:xfrm>
          <a:custGeom>
            <a:avLst/>
            <a:gdLst/>
            <a:ahLst/>
            <a:cxnLst/>
            <a:rect l="l" t="t" r="r" b="b"/>
            <a:pathLst>
              <a:path w="30427" h="1817688">
                <a:moveTo>
                  <a:pt x="30427" y="0"/>
                </a:moveTo>
                <a:lnTo>
                  <a:pt x="30427" y="0"/>
                </a:lnTo>
                <a:lnTo>
                  <a:pt x="30427" y="1817688"/>
                </a:lnTo>
                <a:lnTo>
                  <a:pt x="30427" y="1817688"/>
                </a:lnTo>
                <a:cubicBezTo>
                  <a:pt x="13623" y="1817687"/>
                  <a:pt x="0" y="1804065"/>
                  <a:pt x="0" y="1787260"/>
                </a:cubicBezTo>
                <a:lnTo>
                  <a:pt x="0" y="30427"/>
                </a:lnTo>
                <a:cubicBezTo>
                  <a:pt x="0" y="13634"/>
                  <a:pt x="13634" y="0"/>
                  <a:pt x="30427" y="0"/>
                </a:cubicBezTo>
                <a:close/>
              </a:path>
            </a:pathLst>
          </a:custGeom>
          <a:solidFill>
            <a:srgbClr val="8B0000"/>
          </a:solidFill>
          <a:ln/>
        </p:spPr>
      </p:sp>
      <p:sp>
        <p:nvSpPr>
          <p:cNvPr id="16" name="Text 14"/>
          <p:cNvSpPr/>
          <p:nvPr/>
        </p:nvSpPr>
        <p:spPr>
          <a:xfrm>
            <a:off x="1798308" y="4961581"/>
            <a:ext cx="3323059" cy="24902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Mecanismos de Centralización</a:t>
            </a:r>
            <a:endParaRPr lang="en-US" dirty="0"/>
          </a:p>
        </p:txBody>
      </p:sp>
      <p:sp>
        <p:nvSpPr>
          <p:cNvPr id="17" name="Text 15"/>
          <p:cNvSpPr/>
          <p:nvPr/>
        </p:nvSpPr>
        <p:spPr>
          <a:xfrm>
            <a:off x="504890" y="5323637"/>
            <a:ext cx="2458064" cy="735507"/>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Competencia: las grandes empresas vencen a las pequeñas</a:t>
            </a:r>
            <a:endParaRPr lang="en-US" dirty="0"/>
          </a:p>
        </p:txBody>
      </p:sp>
      <p:sp>
        <p:nvSpPr>
          <p:cNvPr id="18" name="Text 16"/>
          <p:cNvSpPr/>
          <p:nvPr/>
        </p:nvSpPr>
        <p:spPr>
          <a:xfrm>
            <a:off x="503784" y="6172180"/>
            <a:ext cx="2358761" cy="480082"/>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Fusiones y adquisiciones</a:t>
            </a:r>
            <a:endParaRPr lang="en-US" dirty="0"/>
          </a:p>
        </p:txBody>
      </p:sp>
      <p:sp>
        <p:nvSpPr>
          <p:cNvPr id="19" name="Text 17"/>
          <p:cNvSpPr/>
          <p:nvPr/>
        </p:nvSpPr>
        <p:spPr>
          <a:xfrm>
            <a:off x="3367918" y="5317154"/>
            <a:ext cx="2362802" cy="748786"/>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Sistema de participaciones accionarias</a:t>
            </a:r>
            <a:endParaRPr lang="en-US" dirty="0"/>
          </a:p>
        </p:txBody>
      </p:sp>
      <p:sp>
        <p:nvSpPr>
          <p:cNvPr id="20" name="Text 18"/>
          <p:cNvSpPr/>
          <p:nvPr/>
        </p:nvSpPr>
        <p:spPr>
          <a:xfrm>
            <a:off x="3358004" y="6161172"/>
            <a:ext cx="2630840" cy="502098"/>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Control crediticio a través de bancos</a:t>
            </a:r>
            <a:endParaRPr lang="en-US" dirty="0"/>
          </a:p>
        </p:txBody>
      </p:sp>
      <p:sp>
        <p:nvSpPr>
          <p:cNvPr id="21" name="Text 19"/>
          <p:cNvSpPr/>
          <p:nvPr/>
        </p:nvSpPr>
        <p:spPr>
          <a:xfrm>
            <a:off x="6294488" y="392062"/>
            <a:ext cx="5778500" cy="254000"/>
          </a:xfrm>
          <a:prstGeom prst="rect">
            <a:avLst/>
          </a:prstGeom>
          <a:noFill/>
          <a:ln/>
        </p:spPr>
        <p:txBody>
          <a:bodyPr wrap="square" lIns="0" tIns="0" rIns="0" bIns="0" rtlCol="0" anchor="ctr"/>
          <a:lstStyle/>
          <a:p>
            <a:pPr>
              <a:lnSpc>
                <a:spcPct val="110000"/>
              </a:lnSpc>
            </a:pPr>
            <a:r>
              <a:rPr lang="en-US" sz="1600" b="1" dirty="0">
                <a:solidFill>
                  <a:srgbClr val="1F2937"/>
                </a:solidFill>
                <a:latin typeface="Sorts Mill Goudy" pitchFamily="34" charset="0"/>
                <a:ea typeface="Sorts Mill Goudy" pitchFamily="34" charset="-122"/>
                <a:cs typeface="Sorts Mill Goudy" pitchFamily="34" charset="-120"/>
              </a:rPr>
              <a:t>Datos de Concentración Contemporánea</a:t>
            </a:r>
            <a:endParaRPr lang="en-US" sz="1600" dirty="0"/>
          </a:p>
        </p:txBody>
      </p:sp>
      <p:sp>
        <p:nvSpPr>
          <p:cNvPr id="22" name="Text 20"/>
          <p:cNvSpPr/>
          <p:nvPr/>
        </p:nvSpPr>
        <p:spPr>
          <a:xfrm>
            <a:off x="6294488" y="773062"/>
            <a:ext cx="5746750" cy="412750"/>
          </a:xfrm>
          <a:prstGeom prst="rect">
            <a:avLst/>
          </a:prstGeom>
          <a:noFill/>
          <a:ln/>
        </p:spPr>
        <p:txBody>
          <a:bodyPr wrap="square" lIns="0" tIns="0" rIns="0" bIns="0" rtlCol="0" anchor="ctr"/>
          <a:lstStyle/>
          <a:p>
            <a:pPr>
              <a:lnSpc>
                <a:spcPct val="140000"/>
              </a:lnSpc>
            </a:pPr>
            <a:r>
              <a:rPr lang="en-US" sz="1600" dirty="0">
                <a:solidFill>
                  <a:srgbClr val="1F2937"/>
                </a:solidFill>
                <a:latin typeface="Sorts Mill Goudy" pitchFamily="34" charset="0"/>
                <a:ea typeface="Sorts Mill Goudy" pitchFamily="34" charset="-122"/>
                <a:cs typeface="Sorts Mill Goudy" pitchFamily="34" charset="-120"/>
              </a:rPr>
              <a:t>Las características que Lenin describió hace más de 100 años se han vuelto </a:t>
            </a:r>
            <a:r>
              <a:rPr lang="en-US" sz="1600" b="1" dirty="0">
                <a:solidFill>
                  <a:srgbClr val="1F2937"/>
                </a:solidFill>
                <a:latin typeface="Sorts Mill Goudy" pitchFamily="34" charset="0"/>
                <a:ea typeface="Sorts Mill Goudy" pitchFamily="34" charset="-122"/>
                <a:cs typeface="Sorts Mill Goudy" pitchFamily="34" charset="-120"/>
              </a:rPr>
              <a:t>aún más extremas</a:t>
            </a:r>
            <a:r>
              <a:rPr lang="en-US" sz="1600" dirty="0">
                <a:solidFill>
                  <a:srgbClr val="1F2937"/>
                </a:solidFill>
                <a:latin typeface="Sorts Mill Goudy" pitchFamily="34" charset="0"/>
                <a:ea typeface="Sorts Mill Goudy" pitchFamily="34" charset="-122"/>
                <a:cs typeface="Sorts Mill Goudy" pitchFamily="34" charset="-120"/>
              </a:rPr>
              <a:t> en la actualidad:</a:t>
            </a:r>
            <a:endParaRPr lang="en-US" sz="1600" dirty="0"/>
          </a:p>
        </p:txBody>
      </p:sp>
      <p:sp>
        <p:nvSpPr>
          <p:cNvPr id="24" name="Shape 22"/>
          <p:cNvSpPr/>
          <p:nvPr/>
        </p:nvSpPr>
        <p:spPr>
          <a:xfrm>
            <a:off x="6318250" y="1467045"/>
            <a:ext cx="317500" cy="317500"/>
          </a:xfrm>
          <a:custGeom>
            <a:avLst/>
            <a:gdLst/>
            <a:ahLst/>
            <a:cxnLst/>
            <a:rect l="l" t="t" r="r" b="b"/>
            <a:pathLst>
              <a:path w="317500" h="317500">
                <a:moveTo>
                  <a:pt x="158750" y="0"/>
                </a:moveTo>
                <a:lnTo>
                  <a:pt x="158750" y="0"/>
                </a:lnTo>
                <a:cubicBezTo>
                  <a:pt x="246367" y="0"/>
                  <a:pt x="317500" y="71133"/>
                  <a:pt x="317500" y="158750"/>
                </a:cubicBezTo>
                <a:lnTo>
                  <a:pt x="317500" y="158750"/>
                </a:lnTo>
                <a:cubicBezTo>
                  <a:pt x="317500" y="246367"/>
                  <a:pt x="246367" y="317500"/>
                  <a:pt x="158750" y="317500"/>
                </a:cubicBezTo>
                <a:lnTo>
                  <a:pt x="158750" y="317500"/>
                </a:lnTo>
                <a:cubicBezTo>
                  <a:pt x="71133" y="317500"/>
                  <a:pt x="0" y="246367"/>
                  <a:pt x="0" y="158750"/>
                </a:cubicBezTo>
                <a:lnTo>
                  <a:pt x="0" y="158750"/>
                </a:lnTo>
                <a:cubicBezTo>
                  <a:pt x="0" y="71133"/>
                  <a:pt x="71133" y="0"/>
                  <a:pt x="158750" y="0"/>
                </a:cubicBezTo>
                <a:close/>
              </a:path>
            </a:pathLst>
          </a:custGeom>
          <a:solidFill>
            <a:srgbClr val="8B0000"/>
          </a:solidFill>
          <a:ln/>
        </p:spPr>
      </p:sp>
      <p:sp>
        <p:nvSpPr>
          <p:cNvPr id="25" name="Text 23"/>
          <p:cNvSpPr/>
          <p:nvPr/>
        </p:nvSpPr>
        <p:spPr>
          <a:xfrm>
            <a:off x="6286500" y="1452289"/>
            <a:ext cx="381000" cy="317500"/>
          </a:xfrm>
          <a:prstGeom prst="rect">
            <a:avLst/>
          </a:prstGeom>
          <a:noFill/>
          <a:ln/>
        </p:spPr>
        <p:txBody>
          <a:bodyPr wrap="square" lIns="0" tIns="0" rIns="0" bIns="0" rtlCol="0" anchor="ctr"/>
          <a:lstStyle/>
          <a:p>
            <a:pPr algn="ctr">
              <a:lnSpc>
                <a:spcPct val="130000"/>
              </a:lnSpc>
            </a:pPr>
            <a:r>
              <a:rPr lang="en-US" sz="1000" b="1" dirty="0">
                <a:solidFill>
                  <a:srgbClr val="FFFFFF"/>
                </a:solidFill>
                <a:latin typeface="Sorts Mill Goudy" pitchFamily="34" charset="0"/>
                <a:ea typeface="Sorts Mill Goudy" pitchFamily="34" charset="-122"/>
                <a:cs typeface="Sorts Mill Goudy" pitchFamily="34" charset="-120"/>
              </a:rPr>
              <a:t>80%</a:t>
            </a:r>
            <a:endParaRPr lang="en-US" sz="1000" dirty="0"/>
          </a:p>
        </p:txBody>
      </p:sp>
      <p:sp>
        <p:nvSpPr>
          <p:cNvPr id="26" name="Text 24"/>
          <p:cNvSpPr/>
          <p:nvPr/>
        </p:nvSpPr>
        <p:spPr>
          <a:xfrm>
            <a:off x="6834238" y="1535062"/>
            <a:ext cx="3643313" cy="190500"/>
          </a:xfrm>
          <a:prstGeom prst="rect">
            <a:avLst/>
          </a:prstGeom>
          <a:noFill/>
          <a:ln/>
        </p:spPr>
        <p:txBody>
          <a:bodyPr wrap="square" lIns="0" tIns="0" rIns="0" bIns="0" rtlCol="0" anchor="ctr"/>
          <a:lstStyle/>
          <a:p>
            <a:pPr>
              <a:lnSpc>
                <a:spcPct val="130000"/>
              </a:lnSpc>
            </a:pPr>
            <a:r>
              <a:rPr lang="en-US" sz="1600" b="1" dirty="0">
                <a:solidFill>
                  <a:srgbClr val="1F2937"/>
                </a:solidFill>
                <a:latin typeface="Sorts Mill Goudy" pitchFamily="34" charset="0"/>
                <a:ea typeface="Sorts Mill Goudy" pitchFamily="34" charset="-122"/>
                <a:cs typeface="Sorts Mill Goudy" pitchFamily="34" charset="-120"/>
              </a:rPr>
              <a:t>Control Oligopólico</a:t>
            </a:r>
            <a:endParaRPr lang="en-US" sz="1600" dirty="0"/>
          </a:p>
        </p:txBody>
      </p:sp>
      <p:sp>
        <p:nvSpPr>
          <p:cNvPr id="27" name="Text 25"/>
          <p:cNvSpPr/>
          <p:nvPr/>
        </p:nvSpPr>
        <p:spPr>
          <a:xfrm>
            <a:off x="6834238" y="1793569"/>
            <a:ext cx="3635375" cy="492125"/>
          </a:xfrm>
          <a:prstGeom prst="rect">
            <a:avLst/>
          </a:prstGeom>
          <a:noFill/>
          <a:ln/>
        </p:spPr>
        <p:txBody>
          <a:bodyPr wrap="square" lIns="0" tIns="0" rIns="0" bIns="0" rtlCol="0" anchor="ctr"/>
          <a:lstStyle/>
          <a:p>
            <a:pPr>
              <a:lnSpc>
                <a:spcPct val="120000"/>
              </a:lnSpc>
            </a:pPr>
            <a:r>
              <a:rPr lang="en-US" sz="1600" dirty="0">
                <a:latin typeface="Sorts Mill Goudy" pitchFamily="34" charset="0"/>
                <a:ea typeface="Sorts Mill Goudy" pitchFamily="34" charset="-122"/>
                <a:cs typeface="Sorts Mill Goudy" pitchFamily="34" charset="-120"/>
              </a:rPr>
              <a:t>737 corporaciones multinacionales controlan el 80% de la producción global</a:t>
            </a:r>
            <a:endParaRPr lang="en-US" sz="1600" dirty="0"/>
          </a:p>
        </p:txBody>
      </p:sp>
      <p:sp>
        <p:nvSpPr>
          <p:cNvPr id="28" name="Shape 26"/>
          <p:cNvSpPr/>
          <p:nvPr/>
        </p:nvSpPr>
        <p:spPr>
          <a:xfrm>
            <a:off x="6318250" y="2276670"/>
            <a:ext cx="317500" cy="317500"/>
          </a:xfrm>
          <a:custGeom>
            <a:avLst/>
            <a:gdLst/>
            <a:ahLst/>
            <a:cxnLst/>
            <a:rect l="l" t="t" r="r" b="b"/>
            <a:pathLst>
              <a:path w="317500" h="317500">
                <a:moveTo>
                  <a:pt x="158750" y="0"/>
                </a:moveTo>
                <a:lnTo>
                  <a:pt x="158750" y="0"/>
                </a:lnTo>
                <a:cubicBezTo>
                  <a:pt x="246367" y="0"/>
                  <a:pt x="317500" y="71133"/>
                  <a:pt x="317500" y="158750"/>
                </a:cubicBezTo>
                <a:lnTo>
                  <a:pt x="317500" y="158750"/>
                </a:lnTo>
                <a:cubicBezTo>
                  <a:pt x="317500" y="246367"/>
                  <a:pt x="246367" y="317500"/>
                  <a:pt x="158750" y="317500"/>
                </a:cubicBezTo>
                <a:lnTo>
                  <a:pt x="158750" y="317500"/>
                </a:lnTo>
                <a:cubicBezTo>
                  <a:pt x="71133" y="317500"/>
                  <a:pt x="0" y="246367"/>
                  <a:pt x="0" y="158750"/>
                </a:cubicBezTo>
                <a:lnTo>
                  <a:pt x="0" y="158750"/>
                </a:lnTo>
                <a:cubicBezTo>
                  <a:pt x="0" y="71133"/>
                  <a:pt x="71133" y="0"/>
                  <a:pt x="158750" y="0"/>
                </a:cubicBezTo>
                <a:close/>
              </a:path>
            </a:pathLst>
          </a:custGeom>
          <a:solidFill>
            <a:srgbClr val="8B0000"/>
          </a:solidFill>
          <a:ln/>
        </p:spPr>
      </p:sp>
      <p:sp>
        <p:nvSpPr>
          <p:cNvPr id="29" name="Text 27"/>
          <p:cNvSpPr/>
          <p:nvPr/>
        </p:nvSpPr>
        <p:spPr>
          <a:xfrm>
            <a:off x="6286500" y="2276670"/>
            <a:ext cx="381000" cy="317500"/>
          </a:xfrm>
          <a:prstGeom prst="rect">
            <a:avLst/>
          </a:prstGeom>
          <a:noFill/>
          <a:ln/>
        </p:spPr>
        <p:txBody>
          <a:bodyPr wrap="square" lIns="0" tIns="0" rIns="0" bIns="0" rtlCol="0" anchor="ctr"/>
          <a:lstStyle/>
          <a:p>
            <a:pPr algn="ctr">
              <a:lnSpc>
                <a:spcPct val="130000"/>
              </a:lnSpc>
            </a:pPr>
            <a:r>
              <a:rPr lang="en-US" sz="1000" b="1" dirty="0">
                <a:solidFill>
                  <a:srgbClr val="FFFFFF"/>
                </a:solidFill>
                <a:latin typeface="Sorts Mill Goudy" pitchFamily="34" charset="0"/>
                <a:ea typeface="Sorts Mill Goudy" pitchFamily="34" charset="-122"/>
                <a:cs typeface="Sorts Mill Goudy" pitchFamily="34" charset="-120"/>
              </a:rPr>
              <a:t>40%</a:t>
            </a:r>
            <a:endParaRPr lang="en-US" sz="1600" dirty="0"/>
          </a:p>
        </p:txBody>
      </p:sp>
      <p:sp>
        <p:nvSpPr>
          <p:cNvPr id="30" name="Text 28"/>
          <p:cNvSpPr/>
          <p:nvPr/>
        </p:nvSpPr>
        <p:spPr>
          <a:xfrm>
            <a:off x="6834238" y="2344687"/>
            <a:ext cx="3333750" cy="190500"/>
          </a:xfrm>
          <a:prstGeom prst="rect">
            <a:avLst/>
          </a:prstGeom>
          <a:noFill/>
          <a:ln/>
        </p:spPr>
        <p:txBody>
          <a:bodyPr wrap="square" lIns="0" tIns="0" rIns="0" bIns="0" rtlCol="0" anchor="ctr"/>
          <a:lstStyle/>
          <a:p>
            <a:pPr>
              <a:lnSpc>
                <a:spcPct val="130000"/>
              </a:lnSpc>
            </a:pPr>
            <a:r>
              <a:rPr lang="en-US" sz="1600" b="1" dirty="0">
                <a:solidFill>
                  <a:srgbClr val="1F2937"/>
                </a:solidFill>
                <a:latin typeface="Sorts Mill Goudy" pitchFamily="34" charset="0"/>
                <a:ea typeface="Sorts Mill Goudy" pitchFamily="34" charset="-122"/>
                <a:cs typeface="Sorts Mill Goudy" pitchFamily="34" charset="-120"/>
              </a:rPr>
              <a:t>Núcleo de Poder</a:t>
            </a:r>
            <a:endParaRPr lang="en-US" sz="1600" dirty="0"/>
          </a:p>
        </p:txBody>
      </p:sp>
      <p:sp>
        <p:nvSpPr>
          <p:cNvPr id="31" name="Text 29"/>
          <p:cNvSpPr/>
          <p:nvPr/>
        </p:nvSpPr>
        <p:spPr>
          <a:xfrm>
            <a:off x="6834238" y="2588446"/>
            <a:ext cx="3325813" cy="526083"/>
          </a:xfrm>
          <a:prstGeom prst="rect">
            <a:avLst/>
          </a:prstGeom>
          <a:noFill/>
          <a:ln/>
        </p:spPr>
        <p:txBody>
          <a:bodyPr wrap="square" lIns="0" tIns="0" rIns="0" bIns="0" rtlCol="0" anchor="ctr"/>
          <a:lstStyle/>
          <a:p>
            <a:pPr>
              <a:lnSpc>
                <a:spcPct val="120000"/>
              </a:lnSpc>
            </a:pPr>
            <a:r>
              <a:rPr lang="en-US" sz="1600" dirty="0">
                <a:latin typeface="Sorts Mill Goudy" pitchFamily="34" charset="0"/>
                <a:ea typeface="Sorts Mill Goudy" pitchFamily="34" charset="-122"/>
                <a:cs typeface="Sorts Mill Goudy" pitchFamily="34" charset="-120"/>
              </a:rPr>
              <a:t>147 corporaciones controlan casi el 40% del valor </a:t>
            </a:r>
            <a:r>
              <a:rPr lang="en-US" sz="1600" dirty="0" err="1">
                <a:latin typeface="Sorts Mill Goudy" pitchFamily="34" charset="0"/>
                <a:ea typeface="Sorts Mill Goudy" pitchFamily="34" charset="-122"/>
                <a:cs typeface="Sorts Mill Goudy" pitchFamily="34" charset="-120"/>
              </a:rPr>
              <a:t>económico</a:t>
            </a:r>
            <a:r>
              <a:rPr lang="en-US" sz="1600" dirty="0">
                <a:latin typeface="Sorts Mill Goudy" pitchFamily="34" charset="0"/>
                <a:ea typeface="Sorts Mill Goudy" pitchFamily="34" charset="-122"/>
                <a:cs typeface="Sorts Mill Goudy" pitchFamily="34" charset="-120"/>
              </a:rPr>
              <a:t> mundial1</a:t>
            </a:r>
            <a:endParaRPr lang="en-US" sz="1600" dirty="0"/>
          </a:p>
        </p:txBody>
      </p:sp>
      <p:sp>
        <p:nvSpPr>
          <p:cNvPr id="32" name="Shape 30"/>
          <p:cNvSpPr/>
          <p:nvPr/>
        </p:nvSpPr>
        <p:spPr>
          <a:xfrm>
            <a:off x="6318250" y="3086295"/>
            <a:ext cx="317500" cy="317500"/>
          </a:xfrm>
          <a:custGeom>
            <a:avLst/>
            <a:gdLst/>
            <a:ahLst/>
            <a:cxnLst/>
            <a:rect l="l" t="t" r="r" b="b"/>
            <a:pathLst>
              <a:path w="317500" h="317500">
                <a:moveTo>
                  <a:pt x="158750" y="0"/>
                </a:moveTo>
                <a:lnTo>
                  <a:pt x="158750" y="0"/>
                </a:lnTo>
                <a:cubicBezTo>
                  <a:pt x="246367" y="0"/>
                  <a:pt x="317500" y="71133"/>
                  <a:pt x="317500" y="158750"/>
                </a:cubicBezTo>
                <a:lnTo>
                  <a:pt x="317500" y="158750"/>
                </a:lnTo>
                <a:cubicBezTo>
                  <a:pt x="317500" y="246367"/>
                  <a:pt x="246367" y="317500"/>
                  <a:pt x="158750" y="317500"/>
                </a:cubicBezTo>
                <a:lnTo>
                  <a:pt x="158750" y="317500"/>
                </a:lnTo>
                <a:cubicBezTo>
                  <a:pt x="71133" y="317500"/>
                  <a:pt x="0" y="246367"/>
                  <a:pt x="0" y="158750"/>
                </a:cubicBezTo>
                <a:lnTo>
                  <a:pt x="0" y="158750"/>
                </a:lnTo>
                <a:cubicBezTo>
                  <a:pt x="0" y="71133"/>
                  <a:pt x="71133" y="0"/>
                  <a:pt x="158750" y="0"/>
                </a:cubicBezTo>
                <a:close/>
              </a:path>
            </a:pathLst>
          </a:custGeom>
          <a:solidFill>
            <a:srgbClr val="8B0000"/>
          </a:solidFill>
          <a:ln/>
        </p:spPr>
      </p:sp>
      <p:sp>
        <p:nvSpPr>
          <p:cNvPr id="33" name="Text 31"/>
          <p:cNvSpPr/>
          <p:nvPr/>
        </p:nvSpPr>
        <p:spPr>
          <a:xfrm>
            <a:off x="6286500" y="3086295"/>
            <a:ext cx="381000" cy="317500"/>
          </a:xfrm>
          <a:prstGeom prst="rect">
            <a:avLst/>
          </a:prstGeom>
          <a:noFill/>
          <a:ln/>
        </p:spPr>
        <p:txBody>
          <a:bodyPr wrap="square" lIns="0" tIns="0" rIns="0" bIns="0" rtlCol="0" anchor="ctr"/>
          <a:lstStyle/>
          <a:p>
            <a:pPr algn="ctr">
              <a:lnSpc>
                <a:spcPct val="130000"/>
              </a:lnSpc>
            </a:pPr>
            <a:r>
              <a:rPr lang="en-US" sz="1000" b="1" dirty="0">
                <a:solidFill>
                  <a:srgbClr val="FFFFFF"/>
                </a:solidFill>
                <a:latin typeface="Sorts Mill Goudy" pitchFamily="34" charset="0"/>
                <a:ea typeface="Sorts Mill Goudy" pitchFamily="34" charset="-122"/>
                <a:cs typeface="Sorts Mill Goudy" pitchFamily="34" charset="-120"/>
              </a:rPr>
              <a:t>75%</a:t>
            </a:r>
            <a:endParaRPr lang="en-US" sz="1600" dirty="0"/>
          </a:p>
        </p:txBody>
      </p:sp>
      <p:sp>
        <p:nvSpPr>
          <p:cNvPr id="34" name="Text 32"/>
          <p:cNvSpPr/>
          <p:nvPr/>
        </p:nvSpPr>
        <p:spPr>
          <a:xfrm>
            <a:off x="6834238" y="3154312"/>
            <a:ext cx="3500438" cy="190500"/>
          </a:xfrm>
          <a:prstGeom prst="rect">
            <a:avLst/>
          </a:prstGeom>
          <a:noFill/>
          <a:ln/>
        </p:spPr>
        <p:txBody>
          <a:bodyPr wrap="square" lIns="0" tIns="0" rIns="0" bIns="0" rtlCol="0" anchor="ctr"/>
          <a:lstStyle/>
          <a:p>
            <a:pPr>
              <a:lnSpc>
                <a:spcPct val="130000"/>
              </a:lnSpc>
            </a:pPr>
            <a:r>
              <a:rPr lang="en-US" sz="1600" b="1" dirty="0">
                <a:solidFill>
                  <a:srgbClr val="1F2937"/>
                </a:solidFill>
                <a:latin typeface="Sorts Mill Goudy" pitchFamily="34" charset="0"/>
                <a:ea typeface="Sorts Mill Goudy" pitchFamily="34" charset="-122"/>
                <a:cs typeface="Sorts Mill Goudy" pitchFamily="34" charset="-120"/>
              </a:rPr>
              <a:t>Dominio Financiero</a:t>
            </a:r>
            <a:endParaRPr lang="en-US" sz="1600" dirty="0"/>
          </a:p>
        </p:txBody>
      </p:sp>
      <p:sp>
        <p:nvSpPr>
          <p:cNvPr id="35" name="Text 33"/>
          <p:cNvSpPr/>
          <p:nvPr/>
        </p:nvSpPr>
        <p:spPr>
          <a:xfrm>
            <a:off x="6834238" y="3471811"/>
            <a:ext cx="3492500" cy="729259"/>
          </a:xfrm>
          <a:prstGeom prst="rect">
            <a:avLst/>
          </a:prstGeom>
          <a:noFill/>
          <a:ln/>
        </p:spPr>
        <p:txBody>
          <a:bodyPr wrap="square" lIns="0" tIns="0" rIns="0" bIns="0" rtlCol="0" anchor="ctr"/>
          <a:lstStyle/>
          <a:p>
            <a:pPr>
              <a:lnSpc>
                <a:spcPct val="120000"/>
              </a:lnSpc>
            </a:pPr>
            <a:r>
              <a:rPr lang="en-US" sz="1600" dirty="0">
                <a:latin typeface="Sorts Mill Goudy" pitchFamily="34" charset="0"/>
                <a:ea typeface="Sorts Mill Goudy" pitchFamily="34" charset="-122"/>
                <a:cs typeface="Sorts Mill Goudy" pitchFamily="34" charset="-120"/>
              </a:rPr>
              <a:t>Tres cuartas partes de estas corporaciones son intermediarios financieros</a:t>
            </a:r>
            <a:endParaRPr lang="en-US" sz="1600" dirty="0"/>
          </a:p>
        </p:txBody>
      </p:sp>
      <p:sp>
        <p:nvSpPr>
          <p:cNvPr id="36" name="Text 34"/>
          <p:cNvSpPr/>
          <p:nvPr/>
        </p:nvSpPr>
        <p:spPr>
          <a:xfrm>
            <a:off x="6334175" y="4309789"/>
            <a:ext cx="5738813" cy="158750"/>
          </a:xfrm>
          <a:prstGeom prst="rect">
            <a:avLst/>
          </a:prstGeom>
          <a:noFill/>
          <a:ln/>
        </p:spPr>
        <p:txBody>
          <a:bodyPr wrap="square" lIns="0" tIns="0" rIns="0" bIns="0" rtlCol="0" anchor="ctr"/>
          <a:lstStyle/>
          <a:p>
            <a:pPr>
              <a:lnSpc>
                <a:spcPct val="120000"/>
              </a:lnSpc>
            </a:pPr>
            <a:r>
              <a:rPr lang="en-US" sz="1600" dirty="0">
                <a:latin typeface="Sorts Mill Goudy" pitchFamily="34" charset="0"/>
                <a:ea typeface="Sorts Mill Goudy" pitchFamily="34" charset="-122"/>
                <a:cs typeface="Sorts Mill Goudy" pitchFamily="34" charset="-120"/>
              </a:rPr>
              <a:t>Fuente: Estudio de Vitali, Glattfelder y Battiston (Suiza)</a:t>
            </a:r>
            <a:endParaRPr lang="en-US" sz="1600" dirty="0"/>
          </a:p>
        </p:txBody>
      </p:sp>
      <p:sp>
        <p:nvSpPr>
          <p:cNvPr id="37" name="Shape 35"/>
          <p:cNvSpPr/>
          <p:nvPr/>
        </p:nvSpPr>
        <p:spPr>
          <a:xfrm>
            <a:off x="6191250" y="4601390"/>
            <a:ext cx="5683250" cy="2102814"/>
          </a:xfrm>
          <a:custGeom>
            <a:avLst/>
            <a:gdLst/>
            <a:ahLst/>
            <a:cxnLst/>
            <a:rect l="l" t="t" r="r" b="b"/>
            <a:pathLst>
              <a:path w="5683250" h="1277938">
                <a:moveTo>
                  <a:pt x="63501" y="0"/>
                </a:moveTo>
                <a:lnTo>
                  <a:pt x="5619749" y="0"/>
                </a:lnTo>
                <a:cubicBezTo>
                  <a:pt x="5654796" y="0"/>
                  <a:pt x="5683250" y="28454"/>
                  <a:pt x="5683250" y="63501"/>
                </a:cubicBezTo>
                <a:lnTo>
                  <a:pt x="5683250" y="1214437"/>
                </a:lnTo>
                <a:cubicBezTo>
                  <a:pt x="5683250" y="1249484"/>
                  <a:pt x="5654796" y="1277938"/>
                  <a:pt x="5619749" y="1277938"/>
                </a:cubicBezTo>
                <a:lnTo>
                  <a:pt x="63501" y="1277938"/>
                </a:lnTo>
                <a:cubicBezTo>
                  <a:pt x="28454" y="1277938"/>
                  <a:pt x="0" y="1249484"/>
                  <a:pt x="0" y="1214437"/>
                </a:cubicBezTo>
                <a:lnTo>
                  <a:pt x="0" y="63501"/>
                </a:lnTo>
                <a:cubicBezTo>
                  <a:pt x="0" y="28454"/>
                  <a:pt x="28454" y="0"/>
                  <a:pt x="63501" y="0"/>
                </a:cubicBezTo>
                <a:close/>
              </a:path>
            </a:pathLst>
          </a:custGeom>
          <a:solidFill>
            <a:srgbClr val="8B0000"/>
          </a:solidFill>
          <a:ln/>
        </p:spPr>
      </p:sp>
      <p:sp>
        <p:nvSpPr>
          <p:cNvPr id="38" name="Text 36"/>
          <p:cNvSpPr/>
          <p:nvPr/>
        </p:nvSpPr>
        <p:spPr>
          <a:xfrm>
            <a:off x="6318250" y="4705595"/>
            <a:ext cx="5492750" cy="313463"/>
          </a:xfrm>
          <a:prstGeom prst="rect">
            <a:avLst/>
          </a:prstGeom>
          <a:noFill/>
          <a:ln/>
        </p:spPr>
        <p:txBody>
          <a:bodyPr wrap="square" lIns="0" tIns="0" rIns="0" bIns="0" rtlCol="0" anchor="ctr"/>
          <a:lstStyle/>
          <a:p>
            <a:pPr>
              <a:lnSpc>
                <a:spcPct val="130000"/>
              </a:lnSpc>
            </a:pPr>
            <a:r>
              <a:rPr lang="en-US" b="1" u="sng" dirty="0">
                <a:solidFill>
                  <a:srgbClr val="FFFFFF"/>
                </a:solidFill>
                <a:latin typeface="Sorts Mill Goudy" pitchFamily="34" charset="0"/>
                <a:ea typeface="Sorts Mill Goudy" pitchFamily="34" charset="-122"/>
                <a:cs typeface="Sorts Mill Goudy" pitchFamily="34" charset="-120"/>
              </a:rPr>
              <a:t>La Naturaleza de los Monopolios</a:t>
            </a:r>
            <a:endParaRPr lang="en-US" u="sng" dirty="0"/>
          </a:p>
        </p:txBody>
      </p:sp>
      <p:sp>
        <p:nvSpPr>
          <p:cNvPr id="39" name="Text 37"/>
          <p:cNvSpPr/>
          <p:nvPr/>
        </p:nvSpPr>
        <p:spPr>
          <a:xfrm>
            <a:off x="6318250" y="5076667"/>
            <a:ext cx="5492750" cy="1554743"/>
          </a:xfrm>
          <a:prstGeom prst="rect">
            <a:avLst/>
          </a:prstGeom>
          <a:noFill/>
          <a:ln/>
        </p:spPr>
        <p:txBody>
          <a:bodyPr wrap="square" lIns="0" tIns="0" rIns="0" bIns="0" rtlCol="0" anchor="ctr"/>
          <a:lstStyle/>
          <a:p>
            <a:pPr>
              <a:lnSpc>
                <a:spcPct val="140000"/>
              </a:lnSpc>
            </a:pPr>
            <a:r>
              <a:rPr lang="en-US" dirty="0">
                <a:solidFill>
                  <a:srgbClr val="FFFFFF"/>
                </a:solidFill>
                <a:latin typeface="Sorts Mill Goudy" pitchFamily="34" charset="0"/>
                <a:ea typeface="Sorts Mill Goudy" pitchFamily="34" charset="-122"/>
                <a:cs typeface="Sorts Mill Goudy" pitchFamily="34" charset="-120"/>
              </a:rPr>
              <a:t>Los monopolios no eliminan la competencia, la </a:t>
            </a:r>
            <a:r>
              <a:rPr lang="en-US" b="1" dirty="0">
                <a:solidFill>
                  <a:srgbClr val="FFFFFF"/>
                </a:solidFill>
                <a:latin typeface="Sorts Mill Goudy" pitchFamily="34" charset="0"/>
                <a:ea typeface="Sorts Mill Goudy" pitchFamily="34" charset="-122"/>
                <a:cs typeface="Sorts Mill Goudy" pitchFamily="34" charset="-120"/>
              </a:rPr>
              <a:t>transforman</a:t>
            </a:r>
            <a:r>
              <a:rPr lang="en-US" dirty="0">
                <a:solidFill>
                  <a:srgbClr val="FFFFFF"/>
                </a:solidFill>
                <a:latin typeface="Sorts Mill Goudy" pitchFamily="34" charset="0"/>
                <a:ea typeface="Sorts Mill Goudy" pitchFamily="34" charset="-122"/>
                <a:cs typeface="Sorts Mill Goudy" pitchFamily="34" charset="-120"/>
              </a:rPr>
              <a:t>. La competencia entre monopolios es más feroz y destructiva, librada con armas económicas, políticas y militares de enorme poder</a:t>
            </a:r>
            <a:r>
              <a:rPr lang="en-US" sz="1000" dirty="0">
                <a:solidFill>
                  <a:srgbClr val="FFFFFF"/>
                </a:solidFill>
                <a:latin typeface="Sorts Mill Goudy" pitchFamily="34" charset="0"/>
                <a:ea typeface="Sorts Mill Goudy" pitchFamily="34" charset="-122"/>
                <a:cs typeface="Sorts Mill Goudy" pitchFamily="34" charset="-120"/>
              </a:rPr>
              <a:t>.</a:t>
            </a:r>
            <a:endParaRPr lang="en-US" sz="1600"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210344" y="314854"/>
            <a:ext cx="11699875" cy="317500"/>
          </a:xfrm>
          <a:prstGeom prst="rect">
            <a:avLst/>
          </a:prstGeom>
          <a:noFill/>
          <a:ln/>
        </p:spPr>
        <p:txBody>
          <a:bodyPr wrap="square" lIns="0" tIns="0" rIns="0" bIns="0" rtlCol="0" anchor="ctr"/>
          <a:lstStyle/>
          <a:p>
            <a:pPr>
              <a:lnSpc>
                <a:spcPct val="90000"/>
              </a:lnSpc>
            </a:pPr>
            <a:r>
              <a:rPr lang="en-US" sz="2250" b="1" dirty="0">
                <a:solidFill>
                  <a:srgbClr val="1F2937"/>
                </a:solidFill>
                <a:latin typeface="Sorts Mill Goudy" pitchFamily="34" charset="0"/>
                <a:ea typeface="Sorts Mill Goudy" pitchFamily="34" charset="-122"/>
                <a:cs typeface="Sorts Mill Goudy" pitchFamily="34" charset="-120"/>
              </a:rPr>
              <a:t>El Capital Financiero y la Oligarquía</a:t>
            </a:r>
            <a:endParaRPr lang="en-US" sz="1600" dirty="0"/>
          </a:p>
        </p:txBody>
      </p:sp>
      <p:sp>
        <p:nvSpPr>
          <p:cNvPr id="4" name="Shape 2"/>
          <p:cNvSpPr/>
          <p:nvPr/>
        </p:nvSpPr>
        <p:spPr>
          <a:xfrm>
            <a:off x="269336" y="703789"/>
            <a:ext cx="762000" cy="31750"/>
          </a:xfrm>
          <a:custGeom>
            <a:avLst/>
            <a:gdLst/>
            <a:ahLst/>
            <a:cxnLst/>
            <a:rect l="l" t="t" r="r" b="b"/>
            <a:pathLst>
              <a:path w="762000" h="31750">
                <a:moveTo>
                  <a:pt x="0" y="0"/>
                </a:moveTo>
                <a:lnTo>
                  <a:pt x="762000" y="0"/>
                </a:lnTo>
                <a:lnTo>
                  <a:pt x="762000" y="31750"/>
                </a:lnTo>
                <a:lnTo>
                  <a:pt x="0" y="31750"/>
                </a:lnTo>
                <a:lnTo>
                  <a:pt x="0" y="0"/>
                </a:lnTo>
                <a:close/>
              </a:path>
            </a:pathLst>
          </a:custGeom>
          <a:solidFill>
            <a:srgbClr val="8B0000"/>
          </a:solidFill>
          <a:ln/>
        </p:spPr>
      </p:sp>
      <p:sp>
        <p:nvSpPr>
          <p:cNvPr id="5" name="Text 3"/>
          <p:cNvSpPr/>
          <p:nvPr/>
        </p:nvSpPr>
        <p:spPr>
          <a:xfrm>
            <a:off x="243760" y="834502"/>
            <a:ext cx="577850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El Capital Financiero</a:t>
            </a:r>
            <a:endParaRPr lang="en-US" dirty="0"/>
          </a:p>
        </p:txBody>
      </p:sp>
      <p:sp>
        <p:nvSpPr>
          <p:cNvPr id="6" name="Text 4"/>
          <p:cNvSpPr/>
          <p:nvPr/>
        </p:nvSpPr>
        <p:spPr>
          <a:xfrm>
            <a:off x="273256" y="1118969"/>
            <a:ext cx="5746750" cy="1515090"/>
          </a:xfrm>
          <a:prstGeom prst="rect">
            <a:avLst/>
          </a:prstGeom>
          <a:noFill/>
          <a:ln/>
        </p:spPr>
        <p:txBody>
          <a:bodyPr wrap="square" lIns="0" tIns="0" rIns="0" bIns="0" rtlCol="0" anchor="ctr"/>
          <a:lstStyle/>
          <a:p>
            <a:pPr>
              <a:lnSpc>
                <a:spcPct val="140000"/>
              </a:lnSpc>
            </a:pPr>
            <a:r>
              <a:rPr lang="en-US" dirty="0">
                <a:solidFill>
                  <a:srgbClr val="1F2937"/>
                </a:solidFill>
                <a:latin typeface="Sorts Mill Goudy" pitchFamily="34" charset="0"/>
                <a:ea typeface="Sorts Mill Goudy" pitchFamily="34" charset="-122"/>
                <a:cs typeface="Sorts Mill Goudy" pitchFamily="34" charset="-120"/>
              </a:rPr>
              <a:t>Según Lenin, siguiendo a Hilferding, el </a:t>
            </a:r>
            <a:r>
              <a:rPr lang="en-US" b="1" dirty="0">
                <a:solidFill>
                  <a:srgbClr val="1F2937"/>
                </a:solidFill>
                <a:latin typeface="Sorts Mill Goudy" pitchFamily="34" charset="0"/>
                <a:ea typeface="Sorts Mill Goudy" pitchFamily="34" charset="-122"/>
                <a:cs typeface="Sorts Mill Goudy" pitchFamily="34" charset="-120"/>
              </a:rPr>
              <a:t>capital financiero</a:t>
            </a:r>
            <a:r>
              <a:rPr lang="en-US" dirty="0">
                <a:solidFill>
                  <a:srgbClr val="1F2937"/>
                </a:solidFill>
                <a:latin typeface="Sorts Mill Goudy" pitchFamily="34" charset="0"/>
                <a:ea typeface="Sorts Mill Goudy" pitchFamily="34" charset="-122"/>
                <a:cs typeface="Sorts Mill Goudy" pitchFamily="34" charset="-120"/>
              </a:rPr>
              <a:t> es el resultado de la </a:t>
            </a:r>
            <a:r>
              <a:rPr lang="en-US" dirty="0">
                <a:solidFill>
                  <a:srgbClr val="8B0000"/>
                </a:solidFill>
                <a:highlight>
                  <a:srgbClr val="8B0000">
                    <a:alpha val="10000"/>
                  </a:srgbClr>
                </a:highlight>
                <a:latin typeface="Sorts Mill Goudy" pitchFamily="34" charset="0"/>
                <a:ea typeface="Sorts Mill Goudy" pitchFamily="34" charset="-122"/>
                <a:cs typeface="Sorts Mill Goudy" pitchFamily="34" charset="-120"/>
              </a:rPr>
              <a:t>fusión del capital bancario con el capital industrial </a:t>
            </a:r>
            <a:r>
              <a:rPr lang="en-US" dirty="0">
                <a:solidFill>
                  <a:srgbClr val="1F2937"/>
                </a:solidFill>
                <a:latin typeface="Sorts Mill Goudy" pitchFamily="34" charset="0"/>
                <a:ea typeface="Sorts Mill Goudy" pitchFamily="34" charset="-122"/>
                <a:cs typeface="Sorts Mill Goudy" pitchFamily="34" charset="-120"/>
              </a:rPr>
              <a:t>. Los bancos dejan de ser simples intermediarios para convertirse en poderosos monopolios.</a:t>
            </a:r>
            <a:endParaRPr lang="en-US" dirty="0"/>
          </a:p>
        </p:txBody>
      </p:sp>
      <p:sp>
        <p:nvSpPr>
          <p:cNvPr id="8" name="Shape 6"/>
          <p:cNvSpPr/>
          <p:nvPr/>
        </p:nvSpPr>
        <p:spPr>
          <a:xfrm>
            <a:off x="332714" y="2667298"/>
            <a:ext cx="45719" cy="1478720"/>
          </a:xfrm>
          <a:custGeom>
            <a:avLst/>
            <a:gdLst/>
            <a:ahLst/>
            <a:cxnLst/>
            <a:rect l="l" t="t" r="r" b="b"/>
            <a:pathLst>
              <a:path w="30427" h="1817688">
                <a:moveTo>
                  <a:pt x="30427" y="0"/>
                </a:moveTo>
                <a:lnTo>
                  <a:pt x="30427" y="0"/>
                </a:lnTo>
                <a:lnTo>
                  <a:pt x="30427" y="1817688"/>
                </a:lnTo>
                <a:lnTo>
                  <a:pt x="30427" y="1817688"/>
                </a:lnTo>
                <a:cubicBezTo>
                  <a:pt x="13623" y="1817687"/>
                  <a:pt x="0" y="1804065"/>
                  <a:pt x="0" y="1787260"/>
                </a:cubicBezTo>
                <a:lnTo>
                  <a:pt x="0" y="30427"/>
                </a:lnTo>
                <a:cubicBezTo>
                  <a:pt x="0" y="13634"/>
                  <a:pt x="13634" y="0"/>
                  <a:pt x="30427" y="0"/>
                </a:cubicBezTo>
                <a:close/>
              </a:path>
            </a:pathLst>
          </a:custGeom>
          <a:solidFill>
            <a:srgbClr val="8B0000"/>
          </a:solidFill>
          <a:ln/>
        </p:spPr>
      </p:sp>
      <p:sp>
        <p:nvSpPr>
          <p:cNvPr id="9" name="Text 7"/>
          <p:cNvSpPr/>
          <p:nvPr/>
        </p:nvSpPr>
        <p:spPr>
          <a:xfrm>
            <a:off x="474927" y="2771504"/>
            <a:ext cx="54610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Transformación de los Bancos:</a:t>
            </a:r>
            <a:endParaRPr lang="en-US" dirty="0"/>
          </a:p>
        </p:txBody>
      </p:sp>
      <p:sp>
        <p:nvSpPr>
          <p:cNvPr id="10" name="Text 8"/>
          <p:cNvSpPr/>
          <p:nvPr/>
        </p:nvSpPr>
        <p:spPr>
          <a:xfrm>
            <a:off x="792427" y="3089004"/>
            <a:ext cx="5143500" cy="190500"/>
          </a:xfrm>
          <a:prstGeom prst="rect">
            <a:avLst/>
          </a:prstGeom>
          <a:noFill/>
          <a:ln/>
        </p:spPr>
        <p:txBody>
          <a:bodyPr wrap="square" lIns="0" tIns="0" rIns="0" bIns="0" rtlCol="0" anchor="ctr"/>
          <a:lstStyle/>
          <a:p>
            <a:pPr>
              <a:lnSpc>
                <a:spcPct val="130000"/>
              </a:lnSpc>
            </a:pPr>
            <a:r>
              <a:rPr lang="en-US" dirty="0">
                <a:solidFill>
                  <a:srgbClr val="1F2937"/>
                </a:solidFill>
                <a:latin typeface="Sorts Mill Goudy" pitchFamily="34" charset="0"/>
                <a:ea typeface="Sorts Mill Goudy" pitchFamily="34" charset="-122"/>
                <a:cs typeface="Sorts Mill Goudy" pitchFamily="34" charset="-120"/>
              </a:rPr>
              <a:t>• De intermediarios pasivos a monopolios activos</a:t>
            </a:r>
            <a:endParaRPr lang="en-US" dirty="0"/>
          </a:p>
        </p:txBody>
      </p:sp>
      <p:sp>
        <p:nvSpPr>
          <p:cNvPr id="11" name="Text 9"/>
          <p:cNvSpPr/>
          <p:nvPr/>
        </p:nvSpPr>
        <p:spPr>
          <a:xfrm>
            <a:off x="792427" y="3343004"/>
            <a:ext cx="5143500" cy="190500"/>
          </a:xfrm>
          <a:prstGeom prst="rect">
            <a:avLst/>
          </a:prstGeom>
          <a:noFill/>
          <a:ln/>
        </p:spPr>
        <p:txBody>
          <a:bodyPr wrap="square" lIns="0" tIns="0" rIns="0" bIns="0" rtlCol="0" anchor="ctr"/>
          <a:lstStyle/>
          <a:p>
            <a:pPr>
              <a:lnSpc>
                <a:spcPct val="130000"/>
              </a:lnSpc>
            </a:pPr>
            <a:r>
              <a:rPr lang="en-US" dirty="0">
                <a:solidFill>
                  <a:srgbClr val="1F2937"/>
                </a:solidFill>
                <a:latin typeface="Sorts Mill Goudy" pitchFamily="34" charset="0"/>
                <a:ea typeface="Sorts Mill Goudy" pitchFamily="34" charset="-122"/>
                <a:cs typeface="Sorts Mill Goudy" pitchFamily="34" charset="-120"/>
              </a:rPr>
              <a:t>• Controlan flujos de capital y crédito</a:t>
            </a:r>
            <a:endParaRPr lang="en-US" dirty="0"/>
          </a:p>
        </p:txBody>
      </p:sp>
      <p:sp>
        <p:nvSpPr>
          <p:cNvPr id="12" name="Text 10"/>
          <p:cNvSpPr/>
          <p:nvPr/>
        </p:nvSpPr>
        <p:spPr>
          <a:xfrm>
            <a:off x="792427" y="3597004"/>
            <a:ext cx="5143500" cy="190500"/>
          </a:xfrm>
          <a:prstGeom prst="rect">
            <a:avLst/>
          </a:prstGeom>
          <a:noFill/>
          <a:ln/>
        </p:spPr>
        <p:txBody>
          <a:bodyPr wrap="square" lIns="0" tIns="0" rIns="0" bIns="0" rtlCol="0" anchor="ctr"/>
          <a:lstStyle/>
          <a:p>
            <a:pPr>
              <a:lnSpc>
                <a:spcPct val="130000"/>
              </a:lnSpc>
            </a:pPr>
            <a:r>
              <a:rPr lang="en-US" dirty="0">
                <a:solidFill>
                  <a:srgbClr val="1F2937"/>
                </a:solidFill>
                <a:latin typeface="Sorts Mill Goudy" pitchFamily="34" charset="0"/>
                <a:ea typeface="Sorts Mill Goudy" pitchFamily="34" charset="-122"/>
                <a:cs typeface="Sorts Mill Goudy" pitchFamily="34" charset="-120"/>
              </a:rPr>
              <a:t>• Poseen participaciones en industrias</a:t>
            </a:r>
            <a:endParaRPr lang="en-US" dirty="0"/>
          </a:p>
        </p:txBody>
      </p:sp>
      <p:sp>
        <p:nvSpPr>
          <p:cNvPr id="13" name="Text 11"/>
          <p:cNvSpPr/>
          <p:nvPr/>
        </p:nvSpPr>
        <p:spPr>
          <a:xfrm>
            <a:off x="792427" y="3851004"/>
            <a:ext cx="5143500" cy="190500"/>
          </a:xfrm>
          <a:prstGeom prst="rect">
            <a:avLst/>
          </a:prstGeom>
          <a:noFill/>
          <a:ln/>
        </p:spPr>
        <p:txBody>
          <a:bodyPr wrap="square" lIns="0" tIns="0" rIns="0" bIns="0" rtlCol="0" anchor="ctr"/>
          <a:lstStyle/>
          <a:p>
            <a:pPr>
              <a:lnSpc>
                <a:spcPct val="130000"/>
              </a:lnSpc>
            </a:pPr>
            <a:r>
              <a:rPr lang="en-US" dirty="0">
                <a:solidFill>
                  <a:srgbClr val="1F2937"/>
                </a:solidFill>
                <a:latin typeface="Sorts Mill Goudy" pitchFamily="34" charset="0"/>
                <a:ea typeface="Sorts Mill Goudy" pitchFamily="34" charset="-122"/>
                <a:cs typeface="Sorts Mill Goudy" pitchFamily="34" charset="-120"/>
              </a:rPr>
              <a:t>• Determinan la política económica y estatal</a:t>
            </a:r>
            <a:endParaRPr lang="en-US" dirty="0"/>
          </a:p>
        </p:txBody>
      </p:sp>
      <p:sp>
        <p:nvSpPr>
          <p:cNvPr id="14" name="Shape 12"/>
          <p:cNvSpPr/>
          <p:nvPr/>
        </p:nvSpPr>
        <p:spPr>
          <a:xfrm>
            <a:off x="332714" y="4850208"/>
            <a:ext cx="5666714" cy="1190625"/>
          </a:xfrm>
          <a:custGeom>
            <a:avLst/>
            <a:gdLst/>
            <a:ahLst/>
            <a:cxnLst/>
            <a:rect l="l" t="t" r="r" b="b"/>
            <a:pathLst>
              <a:path w="5666714" h="1190625">
                <a:moveTo>
                  <a:pt x="0" y="0"/>
                </a:moveTo>
                <a:lnTo>
                  <a:pt x="5666714" y="0"/>
                </a:lnTo>
                <a:lnTo>
                  <a:pt x="5666714" y="1190625"/>
                </a:lnTo>
                <a:lnTo>
                  <a:pt x="0" y="1190625"/>
                </a:lnTo>
                <a:lnTo>
                  <a:pt x="0" y="0"/>
                </a:lnTo>
                <a:close/>
              </a:path>
            </a:pathLst>
          </a:custGeom>
          <a:solidFill>
            <a:srgbClr val="F9FAFB"/>
          </a:solidFill>
          <a:ln/>
        </p:spPr>
      </p:sp>
      <p:sp>
        <p:nvSpPr>
          <p:cNvPr id="15" name="Shape 13"/>
          <p:cNvSpPr/>
          <p:nvPr/>
        </p:nvSpPr>
        <p:spPr>
          <a:xfrm>
            <a:off x="347462" y="4334014"/>
            <a:ext cx="45719" cy="1405017"/>
          </a:xfrm>
          <a:custGeom>
            <a:avLst/>
            <a:gdLst/>
            <a:ahLst/>
            <a:cxnLst/>
            <a:rect l="l" t="t" r="r" b="b"/>
            <a:pathLst>
              <a:path w="30427" h="1190625">
                <a:moveTo>
                  <a:pt x="0" y="0"/>
                </a:moveTo>
                <a:lnTo>
                  <a:pt x="30427" y="0"/>
                </a:lnTo>
                <a:lnTo>
                  <a:pt x="30427" y="1190625"/>
                </a:lnTo>
                <a:lnTo>
                  <a:pt x="0" y="1190625"/>
                </a:lnTo>
                <a:lnTo>
                  <a:pt x="0" y="0"/>
                </a:lnTo>
                <a:close/>
              </a:path>
            </a:pathLst>
          </a:custGeom>
          <a:solidFill>
            <a:srgbClr val="8B0000"/>
          </a:solidFill>
          <a:ln/>
        </p:spPr>
      </p:sp>
      <p:sp>
        <p:nvSpPr>
          <p:cNvPr id="16" name="Text 14"/>
          <p:cNvSpPr/>
          <p:nvPr/>
        </p:nvSpPr>
        <p:spPr>
          <a:xfrm>
            <a:off x="538427" y="4310716"/>
            <a:ext cx="5334000" cy="1491991"/>
          </a:xfrm>
          <a:prstGeom prst="rect">
            <a:avLst/>
          </a:prstGeom>
          <a:noFill/>
          <a:ln>
            <a:solidFill>
              <a:schemeClr val="tx1"/>
            </a:solidFill>
          </a:ln>
        </p:spPr>
        <p:txBody>
          <a:bodyPr wrap="square" lIns="0" tIns="0" rIns="0" bIns="0" rtlCol="0" anchor="ctr"/>
          <a:lstStyle/>
          <a:p>
            <a:pPr>
              <a:lnSpc>
                <a:spcPct val="140000"/>
              </a:lnSpc>
            </a:pPr>
            <a:r>
              <a:rPr lang="en-US" dirty="0">
                <a:solidFill>
                  <a:srgbClr val="1F2937"/>
                </a:solidFill>
                <a:latin typeface="Sorts Mill Goudy" pitchFamily="34" charset="0"/>
                <a:ea typeface="Sorts Mill Goudy" pitchFamily="34" charset="-122"/>
                <a:cs typeface="Sorts Mill Goudy" pitchFamily="34" charset="-120"/>
              </a:rPr>
              <a:t>"La concentración de la producción; los monopolios que de ella surgen; la fusión o coalescencia de los bancos con la industria: tal es la historia del surgimiento del capital financiero."</a:t>
            </a:r>
            <a:endParaRPr lang="en-US" dirty="0"/>
          </a:p>
        </p:txBody>
      </p:sp>
      <p:sp>
        <p:nvSpPr>
          <p:cNvPr id="17" name="Text 15"/>
          <p:cNvSpPr/>
          <p:nvPr/>
        </p:nvSpPr>
        <p:spPr>
          <a:xfrm>
            <a:off x="1161292" y="5614464"/>
            <a:ext cx="4561083" cy="171558"/>
          </a:xfrm>
          <a:prstGeom prst="rect">
            <a:avLst/>
          </a:prstGeom>
          <a:noFill/>
          <a:ln/>
        </p:spPr>
        <p:txBody>
          <a:bodyPr wrap="square" lIns="0" tIns="0" rIns="0" bIns="0" rtlCol="0" anchor="ctr"/>
          <a:lstStyle/>
          <a:p>
            <a:pPr algn="r">
              <a:lnSpc>
                <a:spcPct val="120000"/>
              </a:lnSpc>
            </a:pPr>
            <a:r>
              <a:rPr lang="en-US" sz="875" dirty="0">
                <a:solidFill>
                  <a:srgbClr val="6B7280"/>
                </a:solidFill>
                <a:latin typeface="Sorts Mill Goudy" pitchFamily="34" charset="0"/>
                <a:ea typeface="Sorts Mill Goudy" pitchFamily="34" charset="-122"/>
                <a:cs typeface="Sorts Mill Goudy" pitchFamily="34" charset="-120"/>
              </a:rPr>
              <a:t>— V.I. Lenin</a:t>
            </a:r>
            <a:endParaRPr lang="en-US" sz="1600" dirty="0"/>
          </a:p>
        </p:txBody>
      </p:sp>
      <p:sp>
        <p:nvSpPr>
          <p:cNvPr id="18" name="Text 16"/>
          <p:cNvSpPr/>
          <p:nvPr/>
        </p:nvSpPr>
        <p:spPr>
          <a:xfrm>
            <a:off x="6294002" y="361094"/>
            <a:ext cx="577850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La Oligarquía Financiera</a:t>
            </a:r>
            <a:endParaRPr lang="en-US" dirty="0"/>
          </a:p>
        </p:txBody>
      </p:sp>
      <p:sp>
        <p:nvSpPr>
          <p:cNvPr id="19" name="Text 17"/>
          <p:cNvSpPr/>
          <p:nvPr/>
        </p:nvSpPr>
        <p:spPr>
          <a:xfrm>
            <a:off x="6294002" y="693921"/>
            <a:ext cx="5746750" cy="1482678"/>
          </a:xfrm>
          <a:prstGeom prst="rect">
            <a:avLst/>
          </a:prstGeom>
          <a:noFill/>
          <a:ln/>
        </p:spPr>
        <p:txBody>
          <a:bodyPr wrap="square" lIns="0" tIns="0" rIns="0" bIns="0" rtlCol="0" anchor="ctr"/>
          <a:lstStyle/>
          <a:p>
            <a:pPr>
              <a:lnSpc>
                <a:spcPct val="140000"/>
              </a:lnSpc>
            </a:pPr>
            <a:r>
              <a:rPr lang="en-US" dirty="0">
                <a:solidFill>
                  <a:srgbClr val="1F2937"/>
                </a:solidFill>
                <a:latin typeface="Sorts Mill Goudy" pitchFamily="34" charset="0"/>
                <a:ea typeface="Sorts Mill Goudy" pitchFamily="34" charset="-122"/>
                <a:cs typeface="Sorts Mill Goudy" pitchFamily="34" charset="-120"/>
              </a:rPr>
              <a:t>La fusión del capital bancario e industrial crea una </a:t>
            </a:r>
            <a:r>
              <a:rPr lang="en-US" b="1" dirty="0">
                <a:solidFill>
                  <a:srgbClr val="1F2937"/>
                </a:solidFill>
                <a:latin typeface="Sorts Mill Goudy" pitchFamily="34" charset="0"/>
                <a:ea typeface="Sorts Mill Goudy" pitchFamily="34" charset="-122"/>
                <a:cs typeface="Sorts Mill Goudy" pitchFamily="34" charset="-120"/>
              </a:rPr>
              <a:t>oligarquía financiera</a:t>
            </a:r>
            <a:r>
              <a:rPr lang="en-US" dirty="0">
                <a:solidFill>
                  <a:srgbClr val="1F2937"/>
                </a:solidFill>
                <a:latin typeface="Sorts Mill Goudy" pitchFamily="34" charset="0"/>
                <a:ea typeface="Sorts Mill Goudy" pitchFamily="34" charset="-122"/>
                <a:cs typeface="Sorts Mill Goudy" pitchFamily="34" charset="-120"/>
              </a:rPr>
              <a:t>: un puñado de magnates que controlan la vida económica, política y cultural de la sociedad.</a:t>
            </a:r>
            <a:endParaRPr lang="en-US" dirty="0"/>
          </a:p>
        </p:txBody>
      </p:sp>
      <p:sp>
        <p:nvSpPr>
          <p:cNvPr id="21" name="Text 19"/>
          <p:cNvSpPr/>
          <p:nvPr/>
        </p:nvSpPr>
        <p:spPr>
          <a:xfrm>
            <a:off x="6282532" y="2273434"/>
            <a:ext cx="53340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Control Económico</a:t>
            </a:r>
            <a:endParaRPr lang="en-US" dirty="0"/>
          </a:p>
        </p:txBody>
      </p:sp>
      <p:sp>
        <p:nvSpPr>
          <p:cNvPr id="22" name="Text 20"/>
          <p:cNvSpPr/>
          <p:nvPr/>
        </p:nvSpPr>
        <p:spPr>
          <a:xfrm>
            <a:off x="6294002" y="2573435"/>
            <a:ext cx="5492750" cy="570310"/>
          </a:xfrm>
          <a:prstGeom prst="rect">
            <a:avLst/>
          </a:prstGeom>
          <a:noFill/>
          <a:ln/>
        </p:spPr>
        <p:txBody>
          <a:bodyPr wrap="square" lIns="0" tIns="0" rIns="0" bIns="0" rtlCol="0" anchor="ctr"/>
          <a:lstStyle/>
          <a:p>
            <a:pPr>
              <a:lnSpc>
                <a:spcPct val="130000"/>
              </a:lnSpc>
            </a:pPr>
            <a:r>
              <a:rPr lang="en-US" dirty="0">
                <a:solidFill>
                  <a:srgbClr val="1F2937"/>
                </a:solidFill>
                <a:latin typeface="Sorts Mill Goudy" pitchFamily="34" charset="0"/>
                <a:ea typeface="Sorts Mill Goudy" pitchFamily="34" charset="-122"/>
                <a:cs typeface="Sorts Mill Goudy" pitchFamily="34" charset="-120"/>
              </a:rPr>
              <a:t>Deciden qué industrias se desarrollan, qué empresas sobreviven, dónde se invierte el capital.</a:t>
            </a:r>
            <a:endParaRPr lang="en-US" dirty="0"/>
          </a:p>
        </p:txBody>
      </p:sp>
      <p:sp>
        <p:nvSpPr>
          <p:cNvPr id="24" name="Text 22"/>
          <p:cNvSpPr/>
          <p:nvPr/>
        </p:nvSpPr>
        <p:spPr>
          <a:xfrm>
            <a:off x="6294002" y="3262559"/>
            <a:ext cx="53340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Control Político</a:t>
            </a:r>
            <a:endParaRPr lang="en-US" dirty="0"/>
          </a:p>
        </p:txBody>
      </p:sp>
      <p:sp>
        <p:nvSpPr>
          <p:cNvPr id="25" name="Text 23"/>
          <p:cNvSpPr/>
          <p:nvPr/>
        </p:nvSpPr>
        <p:spPr>
          <a:xfrm>
            <a:off x="6294002" y="3581117"/>
            <a:ext cx="5492750" cy="612514"/>
          </a:xfrm>
          <a:prstGeom prst="rect">
            <a:avLst/>
          </a:prstGeom>
          <a:noFill/>
          <a:ln/>
        </p:spPr>
        <p:txBody>
          <a:bodyPr wrap="square" lIns="0" tIns="0" rIns="0" bIns="0" rtlCol="0" anchor="ctr"/>
          <a:lstStyle/>
          <a:p>
            <a:pPr>
              <a:lnSpc>
                <a:spcPct val="130000"/>
              </a:lnSpc>
            </a:pPr>
            <a:r>
              <a:rPr lang="en-US" dirty="0">
                <a:solidFill>
                  <a:srgbClr val="1F2937"/>
                </a:solidFill>
                <a:latin typeface="Sorts Mill Goudy" pitchFamily="34" charset="0"/>
                <a:ea typeface="Sorts Mill Goudy" pitchFamily="34" charset="-122"/>
                <a:cs typeface="Sorts Mill Goudy" pitchFamily="34" charset="-120"/>
              </a:rPr>
              <a:t>Determinan la política estatal mediante financiamiento de partidos, lobby, control de medios.</a:t>
            </a:r>
            <a:endParaRPr lang="en-US" dirty="0"/>
          </a:p>
        </p:txBody>
      </p:sp>
      <p:sp>
        <p:nvSpPr>
          <p:cNvPr id="27" name="Text 25"/>
          <p:cNvSpPr/>
          <p:nvPr/>
        </p:nvSpPr>
        <p:spPr>
          <a:xfrm>
            <a:off x="6282532" y="4334014"/>
            <a:ext cx="53340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Control Global</a:t>
            </a:r>
            <a:endParaRPr lang="en-US" dirty="0"/>
          </a:p>
        </p:txBody>
      </p:sp>
      <p:sp>
        <p:nvSpPr>
          <p:cNvPr id="28" name="Text 26"/>
          <p:cNvSpPr/>
          <p:nvPr/>
        </p:nvSpPr>
        <p:spPr>
          <a:xfrm>
            <a:off x="6290469" y="4693586"/>
            <a:ext cx="5492750" cy="672692"/>
          </a:xfrm>
          <a:prstGeom prst="rect">
            <a:avLst/>
          </a:prstGeom>
          <a:noFill/>
          <a:ln/>
        </p:spPr>
        <p:txBody>
          <a:bodyPr wrap="square" lIns="0" tIns="0" rIns="0" bIns="0" rtlCol="0" anchor="ctr"/>
          <a:lstStyle/>
          <a:p>
            <a:pPr>
              <a:lnSpc>
                <a:spcPct val="130000"/>
              </a:lnSpc>
            </a:pPr>
            <a:r>
              <a:rPr lang="en-US" dirty="0">
                <a:solidFill>
                  <a:srgbClr val="1F2937"/>
                </a:solidFill>
                <a:latin typeface="Sorts Mill Goudy" pitchFamily="34" charset="0"/>
                <a:ea typeface="Sorts Mill Goudy" pitchFamily="34" charset="-122"/>
                <a:cs typeface="Sorts Mill Goudy" pitchFamily="34" charset="-120"/>
              </a:rPr>
              <a:t>Extienden su influencia a escala mundial mediante exportación de capital y control de mercados.</a:t>
            </a:r>
            <a:endParaRPr lang="en-US" dirty="0"/>
          </a:p>
        </p:txBody>
      </p:sp>
      <p:sp>
        <p:nvSpPr>
          <p:cNvPr id="29" name="Shape 27"/>
          <p:cNvSpPr/>
          <p:nvPr/>
        </p:nvSpPr>
        <p:spPr>
          <a:xfrm>
            <a:off x="332714" y="6147874"/>
            <a:ext cx="11541786" cy="472540"/>
          </a:xfrm>
          <a:custGeom>
            <a:avLst/>
            <a:gdLst/>
            <a:ahLst/>
            <a:cxnLst/>
            <a:rect l="l" t="t" r="r" b="b"/>
            <a:pathLst>
              <a:path w="11557000" h="1761464">
                <a:moveTo>
                  <a:pt x="30427" y="0"/>
                </a:moveTo>
                <a:lnTo>
                  <a:pt x="11526573" y="0"/>
                </a:lnTo>
                <a:cubicBezTo>
                  <a:pt x="11543377" y="0"/>
                  <a:pt x="11557000" y="13623"/>
                  <a:pt x="11557000" y="30427"/>
                </a:cubicBezTo>
                <a:lnTo>
                  <a:pt x="11557000" y="1697963"/>
                </a:lnTo>
                <a:cubicBezTo>
                  <a:pt x="11557000" y="1733033"/>
                  <a:pt x="11528570" y="1761464"/>
                  <a:pt x="11493499" y="1761464"/>
                </a:cubicBezTo>
                <a:lnTo>
                  <a:pt x="63501" y="1761464"/>
                </a:lnTo>
                <a:cubicBezTo>
                  <a:pt x="28430" y="1761464"/>
                  <a:pt x="0" y="1733033"/>
                  <a:pt x="0" y="1697963"/>
                </a:cubicBezTo>
                <a:lnTo>
                  <a:pt x="0" y="30427"/>
                </a:lnTo>
                <a:cubicBezTo>
                  <a:pt x="0" y="13634"/>
                  <a:pt x="13634" y="0"/>
                  <a:pt x="30427" y="0"/>
                </a:cubicBezTo>
                <a:close/>
              </a:path>
            </a:pathLst>
          </a:custGeom>
          <a:solidFill>
            <a:srgbClr val="8B0000">
              <a:alpha val="10196"/>
            </a:srgbClr>
          </a:solidFill>
          <a:ln/>
        </p:spPr>
      </p:sp>
      <p:sp>
        <p:nvSpPr>
          <p:cNvPr id="30" name="Shape 28"/>
          <p:cNvSpPr/>
          <p:nvPr/>
        </p:nvSpPr>
        <p:spPr>
          <a:xfrm>
            <a:off x="317500" y="5882348"/>
            <a:ext cx="11557000" cy="30427"/>
          </a:xfrm>
          <a:custGeom>
            <a:avLst/>
            <a:gdLst/>
            <a:ahLst/>
            <a:cxnLst/>
            <a:rect l="l" t="t" r="r" b="b"/>
            <a:pathLst>
              <a:path w="11557000" h="30427">
                <a:moveTo>
                  <a:pt x="30427" y="0"/>
                </a:moveTo>
                <a:lnTo>
                  <a:pt x="11526573" y="0"/>
                </a:lnTo>
                <a:cubicBezTo>
                  <a:pt x="11543377" y="0"/>
                  <a:pt x="11557000" y="13623"/>
                  <a:pt x="11557000" y="30427"/>
                </a:cubicBezTo>
                <a:lnTo>
                  <a:pt x="11557000" y="30427"/>
                </a:lnTo>
                <a:lnTo>
                  <a:pt x="0" y="30427"/>
                </a:lnTo>
                <a:lnTo>
                  <a:pt x="0" y="30427"/>
                </a:lnTo>
                <a:cubicBezTo>
                  <a:pt x="0" y="13634"/>
                  <a:pt x="13634" y="0"/>
                  <a:pt x="30427" y="0"/>
                </a:cubicBezTo>
                <a:close/>
              </a:path>
            </a:pathLst>
          </a:custGeom>
          <a:solidFill>
            <a:srgbClr val="8B0000"/>
          </a:solidFill>
          <a:ln/>
        </p:spPr>
      </p:sp>
      <p:sp>
        <p:nvSpPr>
          <p:cNvPr id="31" name="Text 29"/>
          <p:cNvSpPr/>
          <p:nvPr/>
        </p:nvSpPr>
        <p:spPr>
          <a:xfrm>
            <a:off x="408781" y="5901964"/>
            <a:ext cx="11374438" cy="222250"/>
          </a:xfrm>
          <a:prstGeom prst="rect">
            <a:avLst/>
          </a:prstGeom>
          <a:noFill/>
          <a:ln/>
        </p:spPr>
        <p:txBody>
          <a:bodyPr wrap="square" lIns="0" tIns="0" rIns="0" bIns="0" rtlCol="0" anchor="ctr"/>
          <a:lstStyle/>
          <a:p>
            <a:pPr algn="ctr">
              <a:lnSpc>
                <a:spcPct val="130000"/>
              </a:lnSpc>
            </a:pPr>
            <a:r>
              <a:rPr lang="en-US" sz="1125" b="1" dirty="0">
                <a:solidFill>
                  <a:srgbClr val="1F2937"/>
                </a:solidFill>
                <a:latin typeface="Sorts Mill Goudy" pitchFamily="34" charset="0"/>
                <a:ea typeface="Sorts Mill Goudy" pitchFamily="34" charset="-122"/>
                <a:cs typeface="Sorts Mill Goudy" pitchFamily="34" charset="-120"/>
              </a:rPr>
              <a:t>El Dominio Financiero en el Siglo XXI</a:t>
            </a:r>
            <a:endParaRPr lang="en-US" sz="1600" dirty="0"/>
          </a:p>
        </p:txBody>
      </p:sp>
      <p:sp>
        <p:nvSpPr>
          <p:cNvPr id="32" name="Text 30"/>
          <p:cNvSpPr/>
          <p:nvPr/>
        </p:nvSpPr>
        <p:spPr>
          <a:xfrm>
            <a:off x="384969" y="6147874"/>
            <a:ext cx="2849563" cy="285750"/>
          </a:xfrm>
          <a:prstGeom prst="rect">
            <a:avLst/>
          </a:prstGeom>
          <a:noFill/>
          <a:ln/>
        </p:spPr>
        <p:txBody>
          <a:bodyPr wrap="square" lIns="0" tIns="0" rIns="0" bIns="0" rtlCol="0" anchor="ctr"/>
          <a:lstStyle/>
          <a:p>
            <a:pPr algn="ctr">
              <a:lnSpc>
                <a:spcPct val="100000"/>
              </a:lnSpc>
            </a:pPr>
            <a:r>
              <a:rPr lang="en-US" sz="1875" b="1" dirty="0">
                <a:solidFill>
                  <a:srgbClr val="8B0000"/>
                </a:solidFill>
                <a:latin typeface="Sorts Mill Goudy" pitchFamily="34" charset="0"/>
                <a:ea typeface="Sorts Mill Goudy" pitchFamily="34" charset="-122"/>
                <a:cs typeface="Sorts Mill Goudy" pitchFamily="34" charset="-120"/>
              </a:rPr>
              <a:t>$14.2T</a:t>
            </a:r>
            <a:endParaRPr lang="en-US" sz="1600" dirty="0"/>
          </a:p>
        </p:txBody>
      </p:sp>
      <p:sp>
        <p:nvSpPr>
          <p:cNvPr id="33" name="Text 31"/>
          <p:cNvSpPr/>
          <p:nvPr/>
        </p:nvSpPr>
        <p:spPr>
          <a:xfrm>
            <a:off x="416719" y="6421028"/>
            <a:ext cx="2786063" cy="158750"/>
          </a:xfrm>
          <a:prstGeom prst="rect">
            <a:avLst/>
          </a:prstGeom>
          <a:noFill/>
          <a:ln/>
        </p:spPr>
        <p:txBody>
          <a:bodyPr wrap="square" lIns="0" tIns="0" rIns="0" bIns="0" rtlCol="0" anchor="ctr"/>
          <a:lstStyle/>
          <a:p>
            <a:pPr algn="ctr">
              <a:lnSpc>
                <a:spcPct val="120000"/>
              </a:lnSpc>
            </a:pPr>
            <a:r>
              <a:rPr lang="en-US" sz="875" dirty="0">
                <a:solidFill>
                  <a:srgbClr val="6B7280"/>
                </a:solidFill>
                <a:latin typeface="Sorts Mill Goudy" pitchFamily="34" charset="0"/>
                <a:ea typeface="Sorts Mill Goudy" pitchFamily="34" charset="-122"/>
                <a:cs typeface="Sorts Mill Goudy" pitchFamily="34" charset="-120"/>
              </a:rPr>
              <a:t>Patrimonio de 2,781 multimillonarios</a:t>
            </a:r>
            <a:endParaRPr lang="en-US" sz="1600" dirty="0"/>
          </a:p>
        </p:txBody>
      </p:sp>
      <p:sp>
        <p:nvSpPr>
          <p:cNvPr id="34" name="Text 32"/>
          <p:cNvSpPr/>
          <p:nvPr/>
        </p:nvSpPr>
        <p:spPr>
          <a:xfrm>
            <a:off x="3242469" y="6147874"/>
            <a:ext cx="2849563" cy="285750"/>
          </a:xfrm>
          <a:prstGeom prst="rect">
            <a:avLst/>
          </a:prstGeom>
          <a:noFill/>
          <a:ln/>
        </p:spPr>
        <p:txBody>
          <a:bodyPr wrap="square" lIns="0" tIns="0" rIns="0" bIns="0" rtlCol="0" anchor="ctr"/>
          <a:lstStyle/>
          <a:p>
            <a:pPr algn="ctr">
              <a:lnSpc>
                <a:spcPct val="100000"/>
              </a:lnSpc>
            </a:pPr>
            <a:r>
              <a:rPr lang="en-US" sz="1875" b="1" dirty="0">
                <a:solidFill>
                  <a:srgbClr val="8B0000"/>
                </a:solidFill>
                <a:latin typeface="Sorts Mill Goudy" pitchFamily="34" charset="0"/>
                <a:ea typeface="Sorts Mill Goudy" pitchFamily="34" charset="-122"/>
                <a:cs typeface="Sorts Mill Goudy" pitchFamily="34" charset="-120"/>
              </a:rPr>
              <a:t>43%</a:t>
            </a:r>
            <a:endParaRPr lang="en-US" sz="1600" dirty="0"/>
          </a:p>
        </p:txBody>
      </p:sp>
      <p:sp>
        <p:nvSpPr>
          <p:cNvPr id="35" name="Text 33"/>
          <p:cNvSpPr/>
          <p:nvPr/>
        </p:nvSpPr>
        <p:spPr>
          <a:xfrm>
            <a:off x="3274219" y="6421028"/>
            <a:ext cx="2786063" cy="158750"/>
          </a:xfrm>
          <a:prstGeom prst="rect">
            <a:avLst/>
          </a:prstGeom>
          <a:noFill/>
          <a:ln/>
        </p:spPr>
        <p:txBody>
          <a:bodyPr wrap="square" lIns="0" tIns="0" rIns="0" bIns="0" rtlCol="0" anchor="ctr"/>
          <a:lstStyle/>
          <a:p>
            <a:pPr algn="ctr">
              <a:lnSpc>
                <a:spcPct val="120000"/>
              </a:lnSpc>
            </a:pPr>
            <a:r>
              <a:rPr lang="en-US" sz="875" dirty="0">
                <a:solidFill>
                  <a:srgbClr val="6B7280"/>
                </a:solidFill>
                <a:latin typeface="Sorts Mill Goudy" pitchFamily="34" charset="0"/>
                <a:ea typeface="Sorts Mill Goudy" pitchFamily="34" charset="-122"/>
                <a:cs typeface="Sorts Mill Goudy" pitchFamily="34" charset="-120"/>
              </a:rPr>
              <a:t>De activos financieros mundiales en manos del 1%</a:t>
            </a:r>
            <a:endParaRPr lang="en-US" sz="1600" dirty="0"/>
          </a:p>
        </p:txBody>
      </p:sp>
      <p:sp>
        <p:nvSpPr>
          <p:cNvPr id="36" name="Text 34"/>
          <p:cNvSpPr/>
          <p:nvPr/>
        </p:nvSpPr>
        <p:spPr>
          <a:xfrm>
            <a:off x="6099969" y="6147874"/>
            <a:ext cx="2849563" cy="285750"/>
          </a:xfrm>
          <a:prstGeom prst="rect">
            <a:avLst/>
          </a:prstGeom>
          <a:noFill/>
          <a:ln/>
        </p:spPr>
        <p:txBody>
          <a:bodyPr wrap="square" lIns="0" tIns="0" rIns="0" bIns="0" rtlCol="0" anchor="ctr"/>
          <a:lstStyle/>
          <a:p>
            <a:pPr algn="ctr">
              <a:lnSpc>
                <a:spcPct val="100000"/>
              </a:lnSpc>
            </a:pPr>
            <a:r>
              <a:rPr lang="en-US" sz="1875" b="1" dirty="0">
                <a:solidFill>
                  <a:srgbClr val="8B0000"/>
                </a:solidFill>
                <a:latin typeface="Sorts Mill Goudy" pitchFamily="34" charset="0"/>
                <a:ea typeface="Sorts Mill Goudy" pitchFamily="34" charset="-122"/>
                <a:cs typeface="Sorts Mill Goudy" pitchFamily="34" charset="-120"/>
              </a:rPr>
              <a:t>90%</a:t>
            </a:r>
            <a:endParaRPr lang="en-US" sz="1600" dirty="0"/>
          </a:p>
        </p:txBody>
      </p:sp>
      <p:sp>
        <p:nvSpPr>
          <p:cNvPr id="37" name="Text 35"/>
          <p:cNvSpPr/>
          <p:nvPr/>
        </p:nvSpPr>
        <p:spPr>
          <a:xfrm>
            <a:off x="6131719" y="6421028"/>
            <a:ext cx="2786063" cy="158750"/>
          </a:xfrm>
          <a:prstGeom prst="rect">
            <a:avLst/>
          </a:prstGeom>
          <a:noFill/>
          <a:ln/>
        </p:spPr>
        <p:txBody>
          <a:bodyPr wrap="square" lIns="0" tIns="0" rIns="0" bIns="0" rtlCol="0" anchor="ctr"/>
          <a:lstStyle/>
          <a:p>
            <a:pPr algn="ctr">
              <a:lnSpc>
                <a:spcPct val="120000"/>
              </a:lnSpc>
            </a:pPr>
            <a:r>
              <a:rPr lang="en-US" sz="875" dirty="0">
                <a:solidFill>
                  <a:srgbClr val="6B7280"/>
                </a:solidFill>
                <a:latin typeface="Sorts Mill Goudy" pitchFamily="34" charset="0"/>
                <a:ea typeface="Sorts Mill Goudy" pitchFamily="34" charset="-122"/>
                <a:cs typeface="Sorts Mill Goudy" pitchFamily="34" charset="-120"/>
              </a:rPr>
              <a:t>De riqueza exterior controlada por el 20% más rico</a:t>
            </a:r>
            <a:endParaRPr lang="en-US" sz="1600" dirty="0"/>
          </a:p>
        </p:txBody>
      </p:sp>
      <p:sp>
        <p:nvSpPr>
          <p:cNvPr id="38" name="Text 36"/>
          <p:cNvSpPr/>
          <p:nvPr/>
        </p:nvSpPr>
        <p:spPr>
          <a:xfrm>
            <a:off x="8957469" y="6147874"/>
            <a:ext cx="2849563" cy="285750"/>
          </a:xfrm>
          <a:prstGeom prst="rect">
            <a:avLst/>
          </a:prstGeom>
          <a:noFill/>
          <a:ln/>
        </p:spPr>
        <p:txBody>
          <a:bodyPr wrap="square" lIns="0" tIns="0" rIns="0" bIns="0" rtlCol="0" anchor="ctr"/>
          <a:lstStyle/>
          <a:p>
            <a:pPr algn="ctr">
              <a:lnSpc>
                <a:spcPct val="100000"/>
              </a:lnSpc>
            </a:pPr>
            <a:r>
              <a:rPr lang="en-US" sz="1875" b="1" dirty="0">
                <a:solidFill>
                  <a:srgbClr val="8B0000"/>
                </a:solidFill>
                <a:latin typeface="Sorts Mill Goudy" pitchFamily="34" charset="0"/>
                <a:ea typeface="Sorts Mill Goudy" pitchFamily="34" charset="-122"/>
                <a:cs typeface="Sorts Mill Goudy" pitchFamily="34" charset="-120"/>
              </a:rPr>
              <a:t>$250B</a:t>
            </a:r>
            <a:endParaRPr lang="en-US" sz="1600" dirty="0"/>
          </a:p>
        </p:txBody>
      </p:sp>
      <p:sp>
        <p:nvSpPr>
          <p:cNvPr id="39" name="Text 37"/>
          <p:cNvSpPr/>
          <p:nvPr/>
        </p:nvSpPr>
        <p:spPr>
          <a:xfrm>
            <a:off x="8989219" y="6421028"/>
            <a:ext cx="2786063" cy="158750"/>
          </a:xfrm>
          <a:prstGeom prst="rect">
            <a:avLst/>
          </a:prstGeom>
          <a:noFill/>
          <a:ln/>
        </p:spPr>
        <p:txBody>
          <a:bodyPr wrap="square" lIns="0" tIns="0" rIns="0" bIns="0" rtlCol="0" anchor="ctr"/>
          <a:lstStyle/>
          <a:p>
            <a:pPr algn="ctr">
              <a:lnSpc>
                <a:spcPct val="120000"/>
              </a:lnSpc>
            </a:pPr>
            <a:r>
              <a:rPr lang="en-US" sz="875" dirty="0">
                <a:solidFill>
                  <a:srgbClr val="6B7280"/>
                </a:solidFill>
                <a:latin typeface="Sorts Mill Goudy" pitchFamily="34" charset="0"/>
                <a:ea typeface="Sorts Mill Goudy" pitchFamily="34" charset="-122"/>
                <a:cs typeface="Sorts Mill Goudy" pitchFamily="34" charset="-120"/>
              </a:rPr>
              <a:t>Transferencia anual del Sur al Norte</a:t>
            </a:r>
            <a:endParaRPr lang="en-US" sz="1600"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317500" y="134785"/>
            <a:ext cx="11699875" cy="317500"/>
          </a:xfrm>
          <a:prstGeom prst="rect">
            <a:avLst/>
          </a:prstGeom>
          <a:noFill/>
          <a:ln/>
        </p:spPr>
        <p:txBody>
          <a:bodyPr wrap="square" lIns="0" tIns="0" rIns="0" bIns="0" rtlCol="0" anchor="ctr"/>
          <a:lstStyle/>
          <a:p>
            <a:pPr>
              <a:lnSpc>
                <a:spcPct val="90000"/>
              </a:lnSpc>
            </a:pPr>
            <a:r>
              <a:rPr lang="en-US" sz="2250" b="1" dirty="0">
                <a:solidFill>
                  <a:srgbClr val="1F2937"/>
                </a:solidFill>
                <a:latin typeface="Sorts Mill Goudy" pitchFamily="34" charset="0"/>
                <a:ea typeface="Sorts Mill Goudy" pitchFamily="34" charset="-122"/>
                <a:cs typeface="Sorts Mill Goudy" pitchFamily="34" charset="-120"/>
              </a:rPr>
              <a:t>Del Keynesianismo al Neoliberalismo</a:t>
            </a:r>
            <a:endParaRPr lang="en-US" sz="1600" dirty="0"/>
          </a:p>
        </p:txBody>
      </p:sp>
      <p:sp>
        <p:nvSpPr>
          <p:cNvPr id="4" name="Shape 2"/>
          <p:cNvSpPr/>
          <p:nvPr/>
        </p:nvSpPr>
        <p:spPr>
          <a:xfrm>
            <a:off x="302752" y="541999"/>
            <a:ext cx="762000" cy="31750"/>
          </a:xfrm>
          <a:custGeom>
            <a:avLst/>
            <a:gdLst/>
            <a:ahLst/>
            <a:cxnLst/>
            <a:rect l="l" t="t" r="r" b="b"/>
            <a:pathLst>
              <a:path w="762000" h="31750">
                <a:moveTo>
                  <a:pt x="0" y="0"/>
                </a:moveTo>
                <a:lnTo>
                  <a:pt x="762000" y="0"/>
                </a:lnTo>
                <a:lnTo>
                  <a:pt x="762000" y="31750"/>
                </a:lnTo>
                <a:lnTo>
                  <a:pt x="0" y="31750"/>
                </a:lnTo>
                <a:lnTo>
                  <a:pt x="0" y="0"/>
                </a:lnTo>
                <a:close/>
              </a:path>
            </a:pathLst>
          </a:custGeom>
          <a:solidFill>
            <a:srgbClr val="8B0000"/>
          </a:solidFill>
          <a:ln/>
        </p:spPr>
      </p:sp>
      <p:sp>
        <p:nvSpPr>
          <p:cNvPr id="5" name="Text 3"/>
          <p:cNvSpPr/>
          <p:nvPr/>
        </p:nvSpPr>
        <p:spPr>
          <a:xfrm>
            <a:off x="317500" y="642778"/>
            <a:ext cx="577850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La Crisis de los Años 70</a:t>
            </a:r>
            <a:endParaRPr lang="en-US" dirty="0"/>
          </a:p>
        </p:txBody>
      </p:sp>
      <p:sp>
        <p:nvSpPr>
          <p:cNvPr id="6" name="Text 4"/>
          <p:cNvSpPr/>
          <p:nvPr/>
        </p:nvSpPr>
        <p:spPr>
          <a:xfrm>
            <a:off x="317500" y="1028279"/>
            <a:ext cx="5746750" cy="895153"/>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A partir de la década de 1970, el capitalismo enfrentó una </a:t>
            </a:r>
            <a:r>
              <a:rPr lang="en-US" b="1" dirty="0">
                <a:solidFill>
                  <a:srgbClr val="1F2937"/>
                </a:solidFill>
                <a:latin typeface="Sorts Mill Goudy" pitchFamily="34" charset="0"/>
                <a:ea typeface="Sorts Mill Goudy" pitchFamily="34" charset="-122"/>
                <a:cs typeface="Sorts Mill Goudy" pitchFamily="34" charset="-120"/>
              </a:rPr>
              <a:t>crisis sistémica profunda</a:t>
            </a:r>
            <a:r>
              <a:rPr lang="en-US" dirty="0">
                <a:solidFill>
                  <a:srgbClr val="1F2937"/>
                </a:solidFill>
                <a:latin typeface="Sorts Mill Goudy" pitchFamily="34" charset="0"/>
                <a:ea typeface="Sorts Mill Goudy" pitchFamily="34" charset="-122"/>
                <a:cs typeface="Sorts Mill Goudy" pitchFamily="34" charset="-120"/>
              </a:rPr>
              <a:t> que puso fin al llamado "capitalismo de Estado de bienestar":</a:t>
            </a:r>
            <a:endParaRPr lang="en-US" dirty="0"/>
          </a:p>
        </p:txBody>
      </p:sp>
      <p:sp>
        <p:nvSpPr>
          <p:cNvPr id="8" name="Text 6"/>
          <p:cNvSpPr/>
          <p:nvPr/>
        </p:nvSpPr>
        <p:spPr>
          <a:xfrm>
            <a:off x="302752" y="1976960"/>
            <a:ext cx="3500936" cy="319788"/>
          </a:xfrm>
          <a:prstGeom prst="rect">
            <a:avLst/>
          </a:prstGeom>
          <a:noFill/>
          <a:ln/>
        </p:spPr>
        <p:txBody>
          <a:bodyPr wrap="square" lIns="0" tIns="0" rIns="0" bIns="0" rtlCol="0" anchor="ctr"/>
          <a:lstStyle/>
          <a:p>
            <a:pPr>
              <a:lnSpc>
                <a:spcPct val="130000"/>
              </a:lnSpc>
            </a:pPr>
            <a:r>
              <a:rPr lang="en-US" b="1" dirty="0">
                <a:latin typeface="Sorts Mill Goudy" pitchFamily="34" charset="0"/>
                <a:ea typeface="Sorts Mill Goudy" pitchFamily="34" charset="-122"/>
                <a:cs typeface="Sorts Mill Goudy" pitchFamily="34" charset="-120"/>
              </a:rPr>
              <a:t>Caída de la Tasa de Ganancia</a:t>
            </a:r>
            <a:endParaRPr lang="en-US" dirty="0"/>
          </a:p>
        </p:txBody>
      </p:sp>
      <p:sp>
        <p:nvSpPr>
          <p:cNvPr id="9" name="Text 7"/>
          <p:cNvSpPr/>
          <p:nvPr/>
        </p:nvSpPr>
        <p:spPr>
          <a:xfrm>
            <a:off x="302751" y="2328185"/>
            <a:ext cx="5572319" cy="294704"/>
          </a:xfrm>
          <a:prstGeom prst="rect">
            <a:avLst/>
          </a:prstGeom>
          <a:noFill/>
          <a:ln/>
        </p:spPr>
        <p:txBody>
          <a:bodyPr wrap="square" lIns="0" tIns="0" rIns="0" bIns="0" rtlCol="0" anchor="ctr"/>
          <a:lstStyle/>
          <a:p>
            <a:pPr>
              <a:lnSpc>
                <a:spcPct val="120000"/>
              </a:lnSpc>
            </a:pPr>
            <a:r>
              <a:rPr lang="en-US" dirty="0">
                <a:latin typeface="Sorts Mill Goudy" pitchFamily="34" charset="0"/>
                <a:ea typeface="Sorts Mill Goudy" pitchFamily="34" charset="-122"/>
                <a:cs typeface="Sorts Mill Goudy" pitchFamily="34" charset="-120"/>
              </a:rPr>
              <a:t>Reducción de la rentabilidad del capital productivo</a:t>
            </a:r>
            <a:endParaRPr lang="en-US" dirty="0"/>
          </a:p>
        </p:txBody>
      </p:sp>
      <p:sp>
        <p:nvSpPr>
          <p:cNvPr id="10" name="Text 8"/>
          <p:cNvSpPr/>
          <p:nvPr/>
        </p:nvSpPr>
        <p:spPr>
          <a:xfrm>
            <a:off x="302751" y="2681943"/>
            <a:ext cx="2611438" cy="190500"/>
          </a:xfrm>
          <a:prstGeom prst="rect">
            <a:avLst/>
          </a:prstGeom>
          <a:noFill/>
          <a:ln/>
        </p:spPr>
        <p:txBody>
          <a:bodyPr wrap="square" lIns="0" tIns="0" rIns="0" bIns="0" rtlCol="0" anchor="ctr"/>
          <a:lstStyle/>
          <a:p>
            <a:pPr>
              <a:lnSpc>
                <a:spcPct val="130000"/>
              </a:lnSpc>
            </a:pPr>
            <a:r>
              <a:rPr lang="en-US" b="1" dirty="0">
                <a:latin typeface="Sorts Mill Goudy" pitchFamily="34" charset="0"/>
                <a:ea typeface="Sorts Mill Goudy" pitchFamily="34" charset="-122"/>
                <a:cs typeface="Sorts Mill Goudy" pitchFamily="34" charset="-120"/>
              </a:rPr>
              <a:t>Estanflación</a:t>
            </a:r>
            <a:endParaRPr lang="en-US" dirty="0"/>
          </a:p>
        </p:txBody>
      </p:sp>
      <p:sp>
        <p:nvSpPr>
          <p:cNvPr id="11" name="Text 9"/>
          <p:cNvSpPr/>
          <p:nvPr/>
        </p:nvSpPr>
        <p:spPr>
          <a:xfrm>
            <a:off x="302750" y="2932927"/>
            <a:ext cx="5511463" cy="294704"/>
          </a:xfrm>
          <a:prstGeom prst="rect">
            <a:avLst/>
          </a:prstGeom>
          <a:noFill/>
          <a:ln/>
        </p:spPr>
        <p:txBody>
          <a:bodyPr wrap="square" lIns="0" tIns="0" rIns="0" bIns="0" rtlCol="0" anchor="ctr"/>
          <a:lstStyle/>
          <a:p>
            <a:pPr>
              <a:lnSpc>
                <a:spcPct val="120000"/>
              </a:lnSpc>
            </a:pPr>
            <a:r>
              <a:rPr lang="en-US" dirty="0">
                <a:latin typeface="Sorts Mill Goudy" pitchFamily="34" charset="0"/>
                <a:ea typeface="Sorts Mill Goudy" pitchFamily="34" charset="-122"/>
                <a:cs typeface="Sorts Mill Goudy" pitchFamily="34" charset="-120"/>
              </a:rPr>
              <a:t>Coexistencia de inflación y estancamiento económico</a:t>
            </a:r>
            <a:endParaRPr lang="en-US" dirty="0"/>
          </a:p>
        </p:txBody>
      </p:sp>
      <p:sp>
        <p:nvSpPr>
          <p:cNvPr id="12" name="Text 10"/>
          <p:cNvSpPr/>
          <p:nvPr/>
        </p:nvSpPr>
        <p:spPr>
          <a:xfrm>
            <a:off x="302750" y="3283389"/>
            <a:ext cx="2182813" cy="190500"/>
          </a:xfrm>
          <a:prstGeom prst="rect">
            <a:avLst/>
          </a:prstGeom>
          <a:noFill/>
          <a:ln/>
        </p:spPr>
        <p:txBody>
          <a:bodyPr wrap="square" lIns="0" tIns="0" rIns="0" bIns="0" rtlCol="0" anchor="ctr"/>
          <a:lstStyle/>
          <a:p>
            <a:pPr>
              <a:lnSpc>
                <a:spcPct val="130000"/>
              </a:lnSpc>
            </a:pPr>
            <a:r>
              <a:rPr lang="en-US" b="1" dirty="0">
                <a:latin typeface="Sorts Mill Goudy" pitchFamily="34" charset="0"/>
                <a:ea typeface="Sorts Mill Goudy" pitchFamily="34" charset="-122"/>
                <a:cs typeface="Sorts Mill Goudy" pitchFamily="34" charset="-120"/>
              </a:rPr>
              <a:t>Crisis del Petróleo</a:t>
            </a:r>
            <a:endParaRPr lang="en-US" dirty="0"/>
          </a:p>
        </p:txBody>
      </p:sp>
      <p:sp>
        <p:nvSpPr>
          <p:cNvPr id="13" name="Text 11"/>
          <p:cNvSpPr/>
          <p:nvPr/>
        </p:nvSpPr>
        <p:spPr>
          <a:xfrm>
            <a:off x="317500" y="3484000"/>
            <a:ext cx="5541892" cy="301625"/>
          </a:xfrm>
          <a:prstGeom prst="rect">
            <a:avLst/>
          </a:prstGeom>
          <a:noFill/>
          <a:ln/>
        </p:spPr>
        <p:txBody>
          <a:bodyPr wrap="square" lIns="0" tIns="0" rIns="0" bIns="0" rtlCol="0" anchor="ctr"/>
          <a:lstStyle/>
          <a:p>
            <a:pPr>
              <a:lnSpc>
                <a:spcPct val="120000"/>
              </a:lnSpc>
            </a:pPr>
            <a:r>
              <a:rPr lang="en-US" dirty="0">
                <a:latin typeface="Sorts Mill Goudy" pitchFamily="34" charset="0"/>
                <a:ea typeface="Sorts Mill Goudy" pitchFamily="34" charset="-122"/>
                <a:cs typeface="Sorts Mill Goudy" pitchFamily="34" charset="-120"/>
              </a:rPr>
              <a:t>Aumento de precios energéticos (1973 y 1979)</a:t>
            </a:r>
            <a:endParaRPr lang="en-US" dirty="0"/>
          </a:p>
        </p:txBody>
      </p:sp>
      <p:sp>
        <p:nvSpPr>
          <p:cNvPr id="14" name="Text 12"/>
          <p:cNvSpPr/>
          <p:nvPr/>
        </p:nvSpPr>
        <p:spPr>
          <a:xfrm>
            <a:off x="317500" y="3844617"/>
            <a:ext cx="2639961" cy="301625"/>
          </a:xfrm>
          <a:prstGeom prst="rect">
            <a:avLst/>
          </a:prstGeom>
          <a:noFill/>
          <a:ln/>
        </p:spPr>
        <p:txBody>
          <a:bodyPr wrap="square" lIns="0" tIns="0" rIns="0" bIns="0" rtlCol="0" anchor="ctr"/>
          <a:lstStyle/>
          <a:p>
            <a:pPr>
              <a:lnSpc>
                <a:spcPct val="130000"/>
              </a:lnSpc>
            </a:pPr>
            <a:r>
              <a:rPr lang="en-US" b="1" dirty="0">
                <a:latin typeface="Sorts Mill Goudy" pitchFamily="34" charset="0"/>
                <a:ea typeface="Sorts Mill Goudy" pitchFamily="34" charset="-122"/>
                <a:cs typeface="Sorts Mill Goudy" pitchFamily="34" charset="-120"/>
              </a:rPr>
              <a:t>Crisis de Bretton Woods</a:t>
            </a:r>
            <a:endParaRPr lang="en-US" dirty="0"/>
          </a:p>
        </p:txBody>
      </p:sp>
      <p:sp>
        <p:nvSpPr>
          <p:cNvPr id="15" name="Text 13"/>
          <p:cNvSpPr/>
          <p:nvPr/>
        </p:nvSpPr>
        <p:spPr>
          <a:xfrm>
            <a:off x="302752" y="4226984"/>
            <a:ext cx="5557570" cy="355334"/>
          </a:xfrm>
          <a:prstGeom prst="rect">
            <a:avLst/>
          </a:prstGeom>
          <a:noFill/>
          <a:ln/>
        </p:spPr>
        <p:txBody>
          <a:bodyPr wrap="square" lIns="0" tIns="0" rIns="0" bIns="0" rtlCol="0" anchor="ctr"/>
          <a:lstStyle/>
          <a:p>
            <a:pPr>
              <a:lnSpc>
                <a:spcPct val="120000"/>
              </a:lnSpc>
            </a:pPr>
            <a:r>
              <a:rPr lang="en-US" dirty="0">
                <a:latin typeface="Sorts Mill Goudy" pitchFamily="34" charset="0"/>
                <a:ea typeface="Sorts Mill Goudy" pitchFamily="34" charset="-122"/>
                <a:cs typeface="Sorts Mill Goudy" pitchFamily="34" charset="-120"/>
              </a:rPr>
              <a:t>Fin del patrón oro-dólar y tipos de cambio fijos</a:t>
            </a:r>
            <a:endParaRPr lang="en-US" dirty="0"/>
          </a:p>
        </p:txBody>
      </p:sp>
      <p:sp>
        <p:nvSpPr>
          <p:cNvPr id="16" name="Shape 14"/>
          <p:cNvSpPr/>
          <p:nvPr/>
        </p:nvSpPr>
        <p:spPr>
          <a:xfrm>
            <a:off x="269213" y="4875577"/>
            <a:ext cx="5666714" cy="1954975"/>
          </a:xfrm>
          <a:custGeom>
            <a:avLst/>
            <a:gdLst/>
            <a:ahLst/>
            <a:cxnLst/>
            <a:rect l="l" t="t" r="r" b="b"/>
            <a:pathLst>
              <a:path w="5666714" h="1484313">
                <a:moveTo>
                  <a:pt x="30427" y="0"/>
                </a:moveTo>
                <a:lnTo>
                  <a:pt x="5603215" y="0"/>
                </a:lnTo>
                <a:cubicBezTo>
                  <a:pt x="5638284" y="0"/>
                  <a:pt x="5666714" y="28429"/>
                  <a:pt x="5666714" y="63499"/>
                </a:cubicBezTo>
                <a:lnTo>
                  <a:pt x="5666714" y="1420814"/>
                </a:lnTo>
                <a:cubicBezTo>
                  <a:pt x="5666714" y="1455883"/>
                  <a:pt x="5638284" y="1484313"/>
                  <a:pt x="5603215" y="1484313"/>
                </a:cubicBezTo>
                <a:lnTo>
                  <a:pt x="30427" y="1484313"/>
                </a:lnTo>
                <a:cubicBezTo>
                  <a:pt x="13623" y="1484313"/>
                  <a:pt x="0" y="1470690"/>
                  <a:pt x="0" y="1453885"/>
                </a:cubicBezTo>
                <a:lnTo>
                  <a:pt x="0" y="30427"/>
                </a:lnTo>
                <a:cubicBezTo>
                  <a:pt x="0" y="13634"/>
                  <a:pt x="13634" y="0"/>
                  <a:pt x="30427" y="0"/>
                </a:cubicBezTo>
                <a:close/>
              </a:path>
            </a:pathLst>
          </a:custGeom>
          <a:solidFill>
            <a:srgbClr val="8B0000">
              <a:alpha val="10196"/>
            </a:srgbClr>
          </a:solidFill>
          <a:ln/>
        </p:spPr>
      </p:sp>
      <p:sp>
        <p:nvSpPr>
          <p:cNvPr id="17" name="Shape 15"/>
          <p:cNvSpPr/>
          <p:nvPr/>
        </p:nvSpPr>
        <p:spPr>
          <a:xfrm>
            <a:off x="214233" y="4875578"/>
            <a:ext cx="45719" cy="1928474"/>
          </a:xfrm>
          <a:custGeom>
            <a:avLst/>
            <a:gdLst/>
            <a:ahLst/>
            <a:cxnLst/>
            <a:rect l="l" t="t" r="r" b="b"/>
            <a:pathLst>
              <a:path w="30427" h="1484313">
                <a:moveTo>
                  <a:pt x="30427" y="0"/>
                </a:moveTo>
                <a:lnTo>
                  <a:pt x="30427" y="0"/>
                </a:lnTo>
                <a:lnTo>
                  <a:pt x="30427" y="1484313"/>
                </a:lnTo>
                <a:lnTo>
                  <a:pt x="30427" y="1484313"/>
                </a:lnTo>
                <a:cubicBezTo>
                  <a:pt x="13623" y="1484313"/>
                  <a:pt x="0" y="1470690"/>
                  <a:pt x="0" y="1453885"/>
                </a:cubicBezTo>
                <a:lnTo>
                  <a:pt x="0" y="30427"/>
                </a:lnTo>
                <a:cubicBezTo>
                  <a:pt x="0" y="13634"/>
                  <a:pt x="13634" y="0"/>
                  <a:pt x="30427" y="0"/>
                </a:cubicBezTo>
                <a:close/>
              </a:path>
            </a:pathLst>
          </a:custGeom>
          <a:solidFill>
            <a:srgbClr val="8B0000"/>
          </a:solidFill>
          <a:ln/>
        </p:spPr>
      </p:sp>
      <p:sp>
        <p:nvSpPr>
          <p:cNvPr id="18" name="Text 16"/>
          <p:cNvSpPr/>
          <p:nvPr/>
        </p:nvSpPr>
        <p:spPr>
          <a:xfrm>
            <a:off x="363141" y="4915055"/>
            <a:ext cx="5461000" cy="190500"/>
          </a:xfrm>
          <a:prstGeom prst="rect">
            <a:avLst/>
          </a:prstGeom>
          <a:noFill/>
          <a:ln/>
        </p:spPr>
        <p:txBody>
          <a:bodyPr wrap="square" lIns="0" tIns="0" rIns="0" bIns="0" rtlCol="0" anchor="ctr"/>
          <a:lstStyle/>
          <a:p>
            <a:pPr>
              <a:lnSpc>
                <a:spcPct val="130000"/>
              </a:lnSpc>
            </a:pPr>
            <a:r>
              <a:rPr lang="en-US" b="1" u="sng" dirty="0">
                <a:solidFill>
                  <a:srgbClr val="1F2937"/>
                </a:solidFill>
                <a:latin typeface="Sorts Mill Goudy" pitchFamily="34" charset="0"/>
                <a:ea typeface="Sorts Mill Goudy" pitchFamily="34" charset="-122"/>
                <a:cs typeface="Sorts Mill Goudy" pitchFamily="34" charset="-120"/>
              </a:rPr>
              <a:t>Respuesta de la Clase Capitalista</a:t>
            </a:r>
            <a:endParaRPr lang="en-US" u="sng" dirty="0"/>
          </a:p>
        </p:txBody>
      </p:sp>
      <p:sp>
        <p:nvSpPr>
          <p:cNvPr id="19" name="Text 17"/>
          <p:cNvSpPr/>
          <p:nvPr/>
        </p:nvSpPr>
        <p:spPr>
          <a:xfrm>
            <a:off x="363141" y="5231429"/>
            <a:ext cx="5461000" cy="1521506"/>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Frente a la crisis, la burguesía desarrolló el </a:t>
            </a:r>
            <a:r>
              <a:rPr lang="en-US" b="1" dirty="0">
                <a:solidFill>
                  <a:srgbClr val="1F2937"/>
                </a:solidFill>
                <a:latin typeface="Sorts Mill Goudy" pitchFamily="34" charset="0"/>
                <a:ea typeface="Sorts Mill Goudy" pitchFamily="34" charset="-122"/>
                <a:cs typeface="Sorts Mill Goudy" pitchFamily="34" charset="-120"/>
              </a:rPr>
              <a:t>neoliberalismo</a:t>
            </a:r>
            <a:r>
              <a:rPr lang="en-US" dirty="0">
                <a:solidFill>
                  <a:srgbClr val="1F2937"/>
                </a:solidFill>
                <a:latin typeface="Sorts Mill Goudy" pitchFamily="34" charset="0"/>
                <a:ea typeface="Sorts Mill Goudy" pitchFamily="34" charset="-122"/>
                <a:cs typeface="Sorts Mill Goudy" pitchFamily="34" charset="-120"/>
              </a:rPr>
              <a:t> como proyecto de clase para restaurar la rentabilidad mediante la </a:t>
            </a:r>
            <a:r>
              <a:rPr lang="en-US" dirty="0">
                <a:solidFill>
                  <a:srgbClr val="8B0000"/>
                </a:solidFill>
                <a:highlight>
                  <a:srgbClr val="8B0000">
                    <a:alpha val="10000"/>
                  </a:srgbClr>
                </a:highlight>
                <a:latin typeface="Sorts Mill Goudy" pitchFamily="34" charset="0"/>
                <a:ea typeface="Sorts Mill Goudy" pitchFamily="34" charset="-122"/>
                <a:cs typeface="Sorts Mill Goudy" pitchFamily="34" charset="-120"/>
              </a:rPr>
              <a:t>destrucción del Estado de bienestar </a:t>
            </a:r>
            <a:r>
              <a:rPr lang="en-US" dirty="0">
                <a:solidFill>
                  <a:srgbClr val="1F2937"/>
                </a:solidFill>
                <a:latin typeface="Sorts Mill Goudy" pitchFamily="34" charset="0"/>
                <a:ea typeface="Sorts Mill Goudy" pitchFamily="34" charset="-122"/>
                <a:cs typeface="Sorts Mill Goudy" pitchFamily="34" charset="-120"/>
              </a:rPr>
              <a:t>y la reafirmación del poder del capital financiero.</a:t>
            </a:r>
            <a:endParaRPr lang="en-US" dirty="0"/>
          </a:p>
        </p:txBody>
      </p:sp>
      <p:sp>
        <p:nvSpPr>
          <p:cNvPr id="20" name="Text 18"/>
          <p:cNvSpPr/>
          <p:nvPr/>
        </p:nvSpPr>
        <p:spPr>
          <a:xfrm>
            <a:off x="6159500" y="167192"/>
            <a:ext cx="577850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El Giro Neoliberal</a:t>
            </a:r>
            <a:endParaRPr lang="en-US" dirty="0"/>
          </a:p>
        </p:txBody>
      </p:sp>
      <p:sp>
        <p:nvSpPr>
          <p:cNvPr id="21" name="Text 19"/>
          <p:cNvSpPr/>
          <p:nvPr/>
        </p:nvSpPr>
        <p:spPr>
          <a:xfrm>
            <a:off x="6159500" y="548192"/>
            <a:ext cx="5746750" cy="646428"/>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El neoliberalismo, impulsado por Reagan y Thatcher a principios de los 80, implementó medidas radicales:</a:t>
            </a:r>
            <a:endParaRPr lang="en-US" dirty="0"/>
          </a:p>
        </p:txBody>
      </p:sp>
      <p:sp>
        <p:nvSpPr>
          <p:cNvPr id="23" name="Shape 21"/>
          <p:cNvSpPr/>
          <p:nvPr/>
        </p:nvSpPr>
        <p:spPr>
          <a:xfrm>
            <a:off x="6112538" y="1408815"/>
            <a:ext cx="45719" cy="646428"/>
          </a:xfrm>
          <a:custGeom>
            <a:avLst/>
            <a:gdLst/>
            <a:ahLst/>
            <a:cxnLst/>
            <a:rect l="l" t="t" r="r" b="b"/>
            <a:pathLst>
              <a:path w="30427" h="889000">
                <a:moveTo>
                  <a:pt x="30427" y="0"/>
                </a:moveTo>
                <a:lnTo>
                  <a:pt x="30427" y="0"/>
                </a:lnTo>
                <a:lnTo>
                  <a:pt x="30427" y="889000"/>
                </a:lnTo>
                <a:lnTo>
                  <a:pt x="30427" y="889000"/>
                </a:lnTo>
                <a:cubicBezTo>
                  <a:pt x="13623" y="889000"/>
                  <a:pt x="0" y="875377"/>
                  <a:pt x="0" y="858573"/>
                </a:cubicBezTo>
                <a:lnTo>
                  <a:pt x="0" y="30427"/>
                </a:lnTo>
                <a:cubicBezTo>
                  <a:pt x="0" y="13634"/>
                  <a:pt x="13634" y="0"/>
                  <a:pt x="30427" y="0"/>
                </a:cubicBezTo>
                <a:close/>
              </a:path>
            </a:pathLst>
          </a:custGeom>
          <a:solidFill>
            <a:srgbClr val="8B0000"/>
          </a:solidFill>
          <a:ln/>
        </p:spPr>
      </p:sp>
      <p:sp>
        <p:nvSpPr>
          <p:cNvPr id="24" name="Text 22"/>
          <p:cNvSpPr/>
          <p:nvPr/>
        </p:nvSpPr>
        <p:spPr>
          <a:xfrm>
            <a:off x="6191250" y="1472315"/>
            <a:ext cx="55245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1. Desregulación Financiera</a:t>
            </a:r>
            <a:endParaRPr lang="en-US" dirty="0"/>
          </a:p>
        </p:txBody>
      </p:sp>
      <p:sp>
        <p:nvSpPr>
          <p:cNvPr id="25" name="Text 23"/>
          <p:cNvSpPr/>
          <p:nvPr/>
        </p:nvSpPr>
        <p:spPr>
          <a:xfrm>
            <a:off x="6191250" y="1773940"/>
            <a:ext cx="5516563" cy="203020"/>
          </a:xfrm>
          <a:prstGeom prst="rect">
            <a:avLst/>
          </a:prstGeom>
          <a:noFill/>
          <a:ln/>
        </p:spPr>
        <p:txBody>
          <a:bodyPr wrap="square" lIns="0" tIns="0" rIns="0" bIns="0" rtlCol="0" anchor="ctr"/>
          <a:lstStyle/>
          <a:p>
            <a:pPr>
              <a:lnSpc>
                <a:spcPct val="120000"/>
              </a:lnSpc>
            </a:pPr>
            <a:r>
              <a:rPr lang="en-US" dirty="0">
                <a:latin typeface="Sorts Mill Goudy" pitchFamily="34" charset="0"/>
                <a:ea typeface="Sorts Mill Goudy" pitchFamily="34" charset="-122"/>
                <a:cs typeface="Sorts Mill Goudy" pitchFamily="34" charset="-120"/>
              </a:rPr>
              <a:t>Eliminación de controles sobre movimientos de capital</a:t>
            </a:r>
            <a:endParaRPr lang="en-US" dirty="0"/>
          </a:p>
        </p:txBody>
      </p:sp>
      <p:sp>
        <p:nvSpPr>
          <p:cNvPr id="27" name="Shape 25"/>
          <p:cNvSpPr/>
          <p:nvPr/>
        </p:nvSpPr>
        <p:spPr>
          <a:xfrm>
            <a:off x="6112539" y="2191279"/>
            <a:ext cx="53364" cy="741648"/>
          </a:xfrm>
          <a:custGeom>
            <a:avLst/>
            <a:gdLst/>
            <a:ahLst/>
            <a:cxnLst/>
            <a:rect l="l" t="t" r="r" b="b"/>
            <a:pathLst>
              <a:path w="30427" h="889000">
                <a:moveTo>
                  <a:pt x="30427" y="0"/>
                </a:moveTo>
                <a:lnTo>
                  <a:pt x="30427" y="0"/>
                </a:lnTo>
                <a:lnTo>
                  <a:pt x="30427" y="889000"/>
                </a:lnTo>
                <a:lnTo>
                  <a:pt x="30427" y="889000"/>
                </a:lnTo>
                <a:cubicBezTo>
                  <a:pt x="13623" y="889000"/>
                  <a:pt x="0" y="875377"/>
                  <a:pt x="0" y="858573"/>
                </a:cubicBezTo>
                <a:lnTo>
                  <a:pt x="0" y="30427"/>
                </a:lnTo>
                <a:cubicBezTo>
                  <a:pt x="0" y="13634"/>
                  <a:pt x="13634" y="0"/>
                  <a:pt x="30427" y="0"/>
                </a:cubicBezTo>
                <a:close/>
              </a:path>
            </a:pathLst>
          </a:custGeom>
          <a:solidFill>
            <a:srgbClr val="8B0000"/>
          </a:solidFill>
          <a:ln/>
        </p:spPr>
      </p:sp>
      <p:sp>
        <p:nvSpPr>
          <p:cNvPr id="28" name="Text 26"/>
          <p:cNvSpPr/>
          <p:nvPr/>
        </p:nvSpPr>
        <p:spPr>
          <a:xfrm>
            <a:off x="6173005" y="2278882"/>
            <a:ext cx="55245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2. Privatización Masiva</a:t>
            </a:r>
            <a:endParaRPr lang="en-US" dirty="0"/>
          </a:p>
        </p:txBody>
      </p:sp>
      <p:sp>
        <p:nvSpPr>
          <p:cNvPr id="29" name="Text 27"/>
          <p:cNvSpPr/>
          <p:nvPr/>
        </p:nvSpPr>
        <p:spPr>
          <a:xfrm>
            <a:off x="6187753" y="2580506"/>
            <a:ext cx="5516563" cy="262323"/>
          </a:xfrm>
          <a:prstGeom prst="rect">
            <a:avLst/>
          </a:prstGeom>
          <a:noFill/>
          <a:ln/>
        </p:spPr>
        <p:txBody>
          <a:bodyPr wrap="square" lIns="0" tIns="0" rIns="0" bIns="0" rtlCol="0" anchor="ctr"/>
          <a:lstStyle/>
          <a:p>
            <a:pPr>
              <a:lnSpc>
                <a:spcPct val="120000"/>
              </a:lnSpc>
            </a:pPr>
            <a:r>
              <a:rPr lang="en-US" dirty="0">
                <a:latin typeface="Sorts Mill Goudy" pitchFamily="34" charset="0"/>
                <a:ea typeface="Sorts Mill Goudy" pitchFamily="34" charset="-122"/>
                <a:cs typeface="Sorts Mill Goudy" pitchFamily="34" charset="-120"/>
              </a:rPr>
              <a:t>Transferencia de empresas estatales al capital privado</a:t>
            </a:r>
            <a:endParaRPr lang="en-US" dirty="0"/>
          </a:p>
        </p:txBody>
      </p:sp>
      <p:sp>
        <p:nvSpPr>
          <p:cNvPr id="31" name="Shape 29"/>
          <p:cNvSpPr/>
          <p:nvPr/>
        </p:nvSpPr>
        <p:spPr>
          <a:xfrm>
            <a:off x="6110009" y="3085449"/>
            <a:ext cx="53365" cy="609365"/>
          </a:xfrm>
          <a:custGeom>
            <a:avLst/>
            <a:gdLst/>
            <a:ahLst/>
            <a:cxnLst/>
            <a:rect l="l" t="t" r="r" b="b"/>
            <a:pathLst>
              <a:path w="30427" h="889000">
                <a:moveTo>
                  <a:pt x="30427" y="0"/>
                </a:moveTo>
                <a:lnTo>
                  <a:pt x="30427" y="0"/>
                </a:lnTo>
                <a:lnTo>
                  <a:pt x="30427" y="889000"/>
                </a:lnTo>
                <a:lnTo>
                  <a:pt x="30427" y="889000"/>
                </a:lnTo>
                <a:cubicBezTo>
                  <a:pt x="13623" y="889000"/>
                  <a:pt x="0" y="875377"/>
                  <a:pt x="0" y="858573"/>
                </a:cubicBezTo>
                <a:lnTo>
                  <a:pt x="0" y="30427"/>
                </a:lnTo>
                <a:cubicBezTo>
                  <a:pt x="0" y="13634"/>
                  <a:pt x="13634" y="0"/>
                  <a:pt x="30427" y="0"/>
                </a:cubicBezTo>
                <a:close/>
              </a:path>
            </a:pathLst>
          </a:custGeom>
          <a:solidFill>
            <a:srgbClr val="8B0000"/>
          </a:solidFill>
          <a:ln/>
        </p:spPr>
      </p:sp>
      <p:sp>
        <p:nvSpPr>
          <p:cNvPr id="32" name="Text 30"/>
          <p:cNvSpPr/>
          <p:nvPr/>
        </p:nvSpPr>
        <p:spPr>
          <a:xfrm>
            <a:off x="6184195" y="3113333"/>
            <a:ext cx="55245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3. Flexibilización Laboral</a:t>
            </a:r>
            <a:endParaRPr lang="en-US" dirty="0"/>
          </a:p>
        </p:txBody>
      </p:sp>
      <p:sp>
        <p:nvSpPr>
          <p:cNvPr id="33" name="Text 31"/>
          <p:cNvSpPr/>
          <p:nvPr/>
        </p:nvSpPr>
        <p:spPr>
          <a:xfrm>
            <a:off x="6213691" y="3414957"/>
            <a:ext cx="5516563" cy="279857"/>
          </a:xfrm>
          <a:prstGeom prst="rect">
            <a:avLst/>
          </a:prstGeom>
          <a:noFill/>
          <a:ln/>
        </p:spPr>
        <p:txBody>
          <a:bodyPr wrap="square" lIns="0" tIns="0" rIns="0" bIns="0" rtlCol="0" anchor="ctr"/>
          <a:lstStyle/>
          <a:p>
            <a:pPr>
              <a:lnSpc>
                <a:spcPct val="120000"/>
              </a:lnSpc>
            </a:pPr>
            <a:r>
              <a:rPr lang="en-US" dirty="0">
                <a:latin typeface="Sorts Mill Goudy" pitchFamily="34" charset="0"/>
                <a:ea typeface="Sorts Mill Goudy" pitchFamily="34" charset="-122"/>
                <a:cs typeface="Sorts Mill Goudy" pitchFamily="34" charset="-120"/>
              </a:rPr>
              <a:t>Precarización del empleo y reducción de salarios</a:t>
            </a:r>
            <a:endParaRPr lang="en-US" dirty="0"/>
          </a:p>
        </p:txBody>
      </p:sp>
      <p:sp>
        <p:nvSpPr>
          <p:cNvPr id="35" name="Shape 33"/>
          <p:cNvSpPr/>
          <p:nvPr/>
        </p:nvSpPr>
        <p:spPr>
          <a:xfrm>
            <a:off x="6106745" y="3794237"/>
            <a:ext cx="63574" cy="544528"/>
          </a:xfrm>
          <a:custGeom>
            <a:avLst/>
            <a:gdLst/>
            <a:ahLst/>
            <a:cxnLst/>
            <a:rect l="l" t="t" r="r" b="b"/>
            <a:pathLst>
              <a:path w="30427" h="889000">
                <a:moveTo>
                  <a:pt x="30427" y="0"/>
                </a:moveTo>
                <a:lnTo>
                  <a:pt x="30427" y="0"/>
                </a:lnTo>
                <a:lnTo>
                  <a:pt x="30427" y="889000"/>
                </a:lnTo>
                <a:lnTo>
                  <a:pt x="30427" y="889000"/>
                </a:lnTo>
                <a:cubicBezTo>
                  <a:pt x="13623" y="889000"/>
                  <a:pt x="0" y="875377"/>
                  <a:pt x="0" y="858573"/>
                </a:cubicBezTo>
                <a:lnTo>
                  <a:pt x="0" y="30427"/>
                </a:lnTo>
                <a:cubicBezTo>
                  <a:pt x="0" y="13634"/>
                  <a:pt x="13634" y="0"/>
                  <a:pt x="30427" y="0"/>
                </a:cubicBezTo>
                <a:close/>
              </a:path>
            </a:pathLst>
          </a:custGeom>
          <a:solidFill>
            <a:srgbClr val="8B0000"/>
          </a:solidFill>
          <a:ln/>
        </p:spPr>
      </p:sp>
      <p:sp>
        <p:nvSpPr>
          <p:cNvPr id="36" name="Text 34"/>
          <p:cNvSpPr/>
          <p:nvPr/>
        </p:nvSpPr>
        <p:spPr>
          <a:xfrm>
            <a:off x="6180651" y="3800250"/>
            <a:ext cx="55245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4. Apertura Comercial</a:t>
            </a:r>
            <a:endParaRPr lang="en-US" dirty="0"/>
          </a:p>
        </p:txBody>
      </p:sp>
      <p:sp>
        <p:nvSpPr>
          <p:cNvPr id="37" name="Text 35"/>
          <p:cNvSpPr/>
          <p:nvPr/>
        </p:nvSpPr>
        <p:spPr>
          <a:xfrm>
            <a:off x="6224895" y="4101875"/>
            <a:ext cx="5516563" cy="236890"/>
          </a:xfrm>
          <a:prstGeom prst="rect">
            <a:avLst/>
          </a:prstGeom>
          <a:noFill/>
          <a:ln/>
        </p:spPr>
        <p:txBody>
          <a:bodyPr wrap="square" lIns="0" tIns="0" rIns="0" bIns="0" rtlCol="0" anchor="ctr"/>
          <a:lstStyle/>
          <a:p>
            <a:pPr>
              <a:lnSpc>
                <a:spcPct val="120000"/>
              </a:lnSpc>
            </a:pPr>
            <a:r>
              <a:rPr lang="en-US" dirty="0">
                <a:latin typeface="Sorts Mill Goudy" pitchFamily="34" charset="0"/>
                <a:ea typeface="Sorts Mill Goudy" pitchFamily="34" charset="-122"/>
                <a:cs typeface="Sorts Mill Goudy" pitchFamily="34" charset="-120"/>
              </a:rPr>
              <a:t>Libre comercio y eliminación de barreras proteccionistas</a:t>
            </a:r>
            <a:endParaRPr lang="en-US" dirty="0"/>
          </a:p>
        </p:txBody>
      </p:sp>
      <p:sp>
        <p:nvSpPr>
          <p:cNvPr id="39" name="Shape 37"/>
          <p:cNvSpPr/>
          <p:nvPr/>
        </p:nvSpPr>
        <p:spPr>
          <a:xfrm>
            <a:off x="6106745" y="4473726"/>
            <a:ext cx="59158" cy="596323"/>
          </a:xfrm>
          <a:custGeom>
            <a:avLst/>
            <a:gdLst/>
            <a:ahLst/>
            <a:cxnLst/>
            <a:rect l="l" t="t" r="r" b="b"/>
            <a:pathLst>
              <a:path w="30427" h="889000">
                <a:moveTo>
                  <a:pt x="30427" y="0"/>
                </a:moveTo>
                <a:lnTo>
                  <a:pt x="30427" y="0"/>
                </a:lnTo>
                <a:lnTo>
                  <a:pt x="30427" y="889000"/>
                </a:lnTo>
                <a:lnTo>
                  <a:pt x="30427" y="889000"/>
                </a:lnTo>
                <a:cubicBezTo>
                  <a:pt x="13623" y="889000"/>
                  <a:pt x="0" y="875377"/>
                  <a:pt x="0" y="858573"/>
                </a:cubicBezTo>
                <a:lnTo>
                  <a:pt x="0" y="30427"/>
                </a:lnTo>
                <a:cubicBezTo>
                  <a:pt x="0" y="13634"/>
                  <a:pt x="13634" y="0"/>
                  <a:pt x="30427" y="0"/>
                </a:cubicBezTo>
                <a:close/>
              </a:path>
            </a:pathLst>
          </a:custGeom>
          <a:solidFill>
            <a:srgbClr val="8B0000"/>
          </a:solidFill>
          <a:ln/>
        </p:spPr>
      </p:sp>
      <p:sp>
        <p:nvSpPr>
          <p:cNvPr id="40" name="Text 38"/>
          <p:cNvSpPr/>
          <p:nvPr/>
        </p:nvSpPr>
        <p:spPr>
          <a:xfrm>
            <a:off x="6205754" y="4460805"/>
            <a:ext cx="55245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5. Reducción Fiscal</a:t>
            </a:r>
            <a:endParaRPr lang="en-US" dirty="0"/>
          </a:p>
        </p:txBody>
      </p:sp>
      <p:sp>
        <p:nvSpPr>
          <p:cNvPr id="41" name="Text 39"/>
          <p:cNvSpPr/>
          <p:nvPr/>
        </p:nvSpPr>
        <p:spPr>
          <a:xfrm>
            <a:off x="6205754" y="4762429"/>
            <a:ext cx="5516563" cy="211617"/>
          </a:xfrm>
          <a:prstGeom prst="rect">
            <a:avLst/>
          </a:prstGeom>
          <a:noFill/>
          <a:ln/>
        </p:spPr>
        <p:txBody>
          <a:bodyPr wrap="square" lIns="0" tIns="0" rIns="0" bIns="0" rtlCol="0" anchor="ctr"/>
          <a:lstStyle/>
          <a:p>
            <a:pPr>
              <a:lnSpc>
                <a:spcPct val="120000"/>
              </a:lnSpc>
            </a:pPr>
            <a:r>
              <a:rPr lang="en-US" dirty="0">
                <a:latin typeface="Sorts Mill Goudy" pitchFamily="34" charset="0"/>
                <a:ea typeface="Sorts Mill Goudy" pitchFamily="34" charset="-122"/>
                <a:cs typeface="Sorts Mill Goudy" pitchFamily="34" charset="-120"/>
              </a:rPr>
              <a:t>Recortes de impuestos a empresas y ricos</a:t>
            </a:r>
            <a:endParaRPr lang="en-US" dirty="0"/>
          </a:p>
        </p:txBody>
      </p:sp>
      <p:sp>
        <p:nvSpPr>
          <p:cNvPr id="42" name="Shape 40"/>
          <p:cNvSpPr/>
          <p:nvPr/>
        </p:nvSpPr>
        <p:spPr>
          <a:xfrm>
            <a:off x="6191250" y="5164547"/>
            <a:ext cx="5683250" cy="1632631"/>
          </a:xfrm>
          <a:custGeom>
            <a:avLst/>
            <a:gdLst/>
            <a:ahLst/>
            <a:cxnLst/>
            <a:rect l="l" t="t" r="r" b="b"/>
            <a:pathLst>
              <a:path w="5683250" h="1277938">
                <a:moveTo>
                  <a:pt x="63501" y="0"/>
                </a:moveTo>
                <a:lnTo>
                  <a:pt x="5619749" y="0"/>
                </a:lnTo>
                <a:cubicBezTo>
                  <a:pt x="5654796" y="0"/>
                  <a:pt x="5683250" y="28454"/>
                  <a:pt x="5683250" y="63501"/>
                </a:cubicBezTo>
                <a:lnTo>
                  <a:pt x="5683250" y="1214437"/>
                </a:lnTo>
                <a:cubicBezTo>
                  <a:pt x="5683250" y="1249484"/>
                  <a:pt x="5654796" y="1277938"/>
                  <a:pt x="5619749" y="1277938"/>
                </a:cubicBezTo>
                <a:lnTo>
                  <a:pt x="63501" y="1277938"/>
                </a:lnTo>
                <a:cubicBezTo>
                  <a:pt x="28454" y="1277938"/>
                  <a:pt x="0" y="1249484"/>
                  <a:pt x="0" y="1214437"/>
                </a:cubicBezTo>
                <a:lnTo>
                  <a:pt x="0" y="63501"/>
                </a:lnTo>
                <a:cubicBezTo>
                  <a:pt x="0" y="28454"/>
                  <a:pt x="28454" y="0"/>
                  <a:pt x="63501" y="0"/>
                </a:cubicBezTo>
                <a:close/>
              </a:path>
            </a:pathLst>
          </a:custGeom>
          <a:solidFill>
            <a:srgbClr val="00B050"/>
          </a:solidFill>
          <a:ln/>
        </p:spPr>
      </p:sp>
      <p:sp>
        <p:nvSpPr>
          <p:cNvPr id="43" name="Text 41"/>
          <p:cNvSpPr/>
          <p:nvPr/>
        </p:nvSpPr>
        <p:spPr>
          <a:xfrm>
            <a:off x="6302375" y="5258653"/>
            <a:ext cx="5492750" cy="317156"/>
          </a:xfrm>
          <a:prstGeom prst="rect">
            <a:avLst/>
          </a:prstGeom>
          <a:noFill/>
          <a:ln/>
        </p:spPr>
        <p:txBody>
          <a:bodyPr wrap="square" lIns="0" tIns="0" rIns="0" bIns="0" rtlCol="0" anchor="ctr"/>
          <a:lstStyle/>
          <a:p>
            <a:pPr>
              <a:lnSpc>
                <a:spcPct val="130000"/>
              </a:lnSpc>
            </a:pPr>
            <a:r>
              <a:rPr lang="en-US" b="1" dirty="0">
                <a:latin typeface="Sorts Mill Goudy" pitchFamily="34" charset="0"/>
                <a:ea typeface="Sorts Mill Goudy" pitchFamily="34" charset="-122"/>
                <a:cs typeface="Sorts Mill Goudy" pitchFamily="34" charset="-120"/>
              </a:rPr>
              <a:t>Acumulación por Desposesión</a:t>
            </a:r>
            <a:endParaRPr lang="en-US" dirty="0"/>
          </a:p>
        </p:txBody>
      </p:sp>
      <p:sp>
        <p:nvSpPr>
          <p:cNvPr id="44" name="Text 42"/>
          <p:cNvSpPr/>
          <p:nvPr/>
        </p:nvSpPr>
        <p:spPr>
          <a:xfrm>
            <a:off x="6286500" y="5613645"/>
            <a:ext cx="5492750" cy="1125917"/>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David Harvey caracterizó el neoliberalismo como una nueva oleada de </a:t>
            </a:r>
            <a:r>
              <a:rPr lang="en-US" b="1" dirty="0">
                <a:latin typeface="Sorts Mill Goudy" pitchFamily="34" charset="0"/>
                <a:ea typeface="Sorts Mill Goudy" pitchFamily="34" charset="-122"/>
                <a:cs typeface="Sorts Mill Goudy" pitchFamily="34" charset="-120"/>
              </a:rPr>
              <a:t>"acumulación por desposesión"</a:t>
            </a:r>
            <a:r>
              <a:rPr lang="en-US" dirty="0">
                <a:latin typeface="Sorts Mill Goudy" pitchFamily="34" charset="0"/>
                <a:ea typeface="Sorts Mill Goudy" pitchFamily="34" charset="-122"/>
                <a:cs typeface="Sorts Mill Goudy" pitchFamily="34" charset="-120"/>
              </a:rPr>
              <a:t>: privatización, desfinanciación, manejo de crisis, redistribución regresiva del ingreso.</a:t>
            </a:r>
            <a:endParaRPr lang="en-US"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246062" y="252407"/>
            <a:ext cx="11699875" cy="317500"/>
          </a:xfrm>
          <a:prstGeom prst="rect">
            <a:avLst/>
          </a:prstGeom>
          <a:noFill/>
          <a:ln/>
        </p:spPr>
        <p:txBody>
          <a:bodyPr wrap="square" lIns="0" tIns="0" rIns="0" bIns="0" rtlCol="0" anchor="ctr"/>
          <a:lstStyle/>
          <a:p>
            <a:pPr>
              <a:lnSpc>
                <a:spcPct val="90000"/>
              </a:lnSpc>
            </a:pPr>
            <a:r>
              <a:rPr lang="en-US" sz="2250" b="1" dirty="0">
                <a:solidFill>
                  <a:srgbClr val="1F2937"/>
                </a:solidFill>
                <a:latin typeface="Sorts Mill Goudy" pitchFamily="34" charset="0"/>
                <a:ea typeface="Sorts Mill Goudy" pitchFamily="34" charset="-122"/>
                <a:cs typeface="Sorts Mill Goudy" pitchFamily="34" charset="-120"/>
              </a:rPr>
              <a:t>Financiarización y Capitalismo Virtual</a:t>
            </a:r>
            <a:endParaRPr lang="en-US" sz="1600" dirty="0"/>
          </a:p>
        </p:txBody>
      </p:sp>
      <p:sp>
        <p:nvSpPr>
          <p:cNvPr id="4" name="Shape 2"/>
          <p:cNvSpPr/>
          <p:nvPr/>
        </p:nvSpPr>
        <p:spPr>
          <a:xfrm>
            <a:off x="267758" y="554032"/>
            <a:ext cx="762000" cy="31750"/>
          </a:xfrm>
          <a:custGeom>
            <a:avLst/>
            <a:gdLst/>
            <a:ahLst/>
            <a:cxnLst/>
            <a:rect l="l" t="t" r="r" b="b"/>
            <a:pathLst>
              <a:path w="762000" h="31750">
                <a:moveTo>
                  <a:pt x="0" y="0"/>
                </a:moveTo>
                <a:lnTo>
                  <a:pt x="762000" y="0"/>
                </a:lnTo>
                <a:lnTo>
                  <a:pt x="762000" y="31750"/>
                </a:lnTo>
                <a:lnTo>
                  <a:pt x="0" y="31750"/>
                </a:lnTo>
                <a:lnTo>
                  <a:pt x="0" y="0"/>
                </a:lnTo>
                <a:close/>
              </a:path>
            </a:pathLst>
          </a:custGeom>
          <a:solidFill>
            <a:srgbClr val="8B0000"/>
          </a:solidFill>
          <a:ln/>
        </p:spPr>
      </p:sp>
      <p:sp>
        <p:nvSpPr>
          <p:cNvPr id="5" name="Text 3"/>
          <p:cNvSpPr/>
          <p:nvPr/>
        </p:nvSpPr>
        <p:spPr>
          <a:xfrm>
            <a:off x="276821" y="760407"/>
            <a:ext cx="577850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El Concepto de Financiarización</a:t>
            </a:r>
            <a:endParaRPr lang="en-US" dirty="0"/>
          </a:p>
        </p:txBody>
      </p:sp>
      <p:sp>
        <p:nvSpPr>
          <p:cNvPr id="6" name="Text 4"/>
          <p:cNvSpPr/>
          <p:nvPr/>
        </p:nvSpPr>
        <p:spPr>
          <a:xfrm>
            <a:off x="267758" y="1137182"/>
            <a:ext cx="5746750" cy="1028442"/>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La </a:t>
            </a:r>
            <a:r>
              <a:rPr lang="en-US" b="1" dirty="0">
                <a:solidFill>
                  <a:srgbClr val="1F2937"/>
                </a:solidFill>
                <a:latin typeface="Sorts Mill Goudy" pitchFamily="34" charset="0"/>
                <a:ea typeface="Sorts Mill Goudy" pitchFamily="34" charset="-122"/>
                <a:cs typeface="Sorts Mill Goudy" pitchFamily="34" charset="-120"/>
              </a:rPr>
              <a:t>financiarización</a:t>
            </a:r>
            <a:r>
              <a:rPr lang="en-US" dirty="0">
                <a:solidFill>
                  <a:srgbClr val="1F2937"/>
                </a:solidFill>
                <a:latin typeface="Sorts Mill Goudy" pitchFamily="34" charset="0"/>
                <a:ea typeface="Sorts Mill Goudy" pitchFamily="34" charset="-122"/>
                <a:cs typeface="Sorts Mill Goudy" pitchFamily="34" charset="-120"/>
              </a:rPr>
              <a:t> se refiere al creciente dominio del </a:t>
            </a:r>
            <a:r>
              <a:rPr lang="en-US" dirty="0">
                <a:solidFill>
                  <a:srgbClr val="8B0000"/>
                </a:solidFill>
                <a:highlight>
                  <a:srgbClr val="8B0000">
                    <a:alpha val="10000"/>
                  </a:srgbClr>
                </a:highlight>
                <a:latin typeface="Sorts Mill Goudy" pitchFamily="34" charset="0"/>
                <a:ea typeface="Sorts Mill Goudy" pitchFamily="34" charset="-122"/>
                <a:cs typeface="Sorts Mill Goudy" pitchFamily="34" charset="-120"/>
              </a:rPr>
              <a:t>capital financiero sobre la economía real </a:t>
            </a:r>
            <a:r>
              <a:rPr lang="en-US" dirty="0">
                <a:solidFill>
                  <a:srgbClr val="1F2937"/>
                </a:solidFill>
                <a:latin typeface="Sorts Mill Goudy" pitchFamily="34" charset="0"/>
                <a:ea typeface="Sorts Mill Goudy" pitchFamily="34" charset="-122"/>
                <a:cs typeface="Sorts Mill Goudy" pitchFamily="34" charset="-120"/>
              </a:rPr>
              <a:t>. El capital se desvincula de la producción industrial y se orienta a la especulación financiera.</a:t>
            </a:r>
            <a:endParaRPr lang="en-US" dirty="0"/>
          </a:p>
        </p:txBody>
      </p:sp>
      <p:sp>
        <p:nvSpPr>
          <p:cNvPr id="8" name="Shape 6"/>
          <p:cNvSpPr/>
          <p:nvPr/>
        </p:nvSpPr>
        <p:spPr>
          <a:xfrm>
            <a:off x="332714" y="2372463"/>
            <a:ext cx="30427" cy="1397000"/>
          </a:xfrm>
          <a:custGeom>
            <a:avLst/>
            <a:gdLst/>
            <a:ahLst/>
            <a:cxnLst/>
            <a:rect l="l" t="t" r="r" b="b"/>
            <a:pathLst>
              <a:path w="30427" h="1397000">
                <a:moveTo>
                  <a:pt x="0" y="0"/>
                </a:moveTo>
                <a:lnTo>
                  <a:pt x="30427" y="0"/>
                </a:lnTo>
                <a:lnTo>
                  <a:pt x="30427" y="1397000"/>
                </a:lnTo>
                <a:lnTo>
                  <a:pt x="0" y="1397000"/>
                </a:lnTo>
                <a:lnTo>
                  <a:pt x="0" y="0"/>
                </a:lnTo>
                <a:close/>
              </a:path>
            </a:pathLst>
          </a:custGeom>
          <a:solidFill>
            <a:srgbClr val="8B0000"/>
          </a:solidFill>
          <a:ln/>
        </p:spPr>
      </p:sp>
      <p:sp>
        <p:nvSpPr>
          <p:cNvPr id="9" name="Text 7"/>
          <p:cNvSpPr/>
          <p:nvPr/>
        </p:nvSpPr>
        <p:spPr>
          <a:xfrm>
            <a:off x="538427" y="2383567"/>
            <a:ext cx="5334000" cy="1374791"/>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"La financiarización se refiere a la creciente importancia de los intereses financieros, los mercados financieros y los agentes e instituciones financieras en el funcionamiento de las economías nacionales e internacional."</a:t>
            </a:r>
            <a:endParaRPr lang="en-US" dirty="0"/>
          </a:p>
        </p:txBody>
      </p:sp>
      <p:sp>
        <p:nvSpPr>
          <p:cNvPr id="10" name="Text 8"/>
          <p:cNvSpPr/>
          <p:nvPr/>
        </p:nvSpPr>
        <p:spPr>
          <a:xfrm>
            <a:off x="363141" y="3613430"/>
            <a:ext cx="5326063" cy="158750"/>
          </a:xfrm>
          <a:prstGeom prst="rect">
            <a:avLst/>
          </a:prstGeom>
          <a:noFill/>
          <a:ln/>
        </p:spPr>
        <p:txBody>
          <a:bodyPr wrap="square" lIns="0" tIns="0" rIns="0" bIns="0" rtlCol="0" anchor="ctr"/>
          <a:lstStyle/>
          <a:p>
            <a:pPr algn="r">
              <a:lnSpc>
                <a:spcPct val="120000"/>
              </a:lnSpc>
            </a:pPr>
            <a:r>
              <a:rPr lang="en-US" sz="1600" dirty="0">
                <a:solidFill>
                  <a:srgbClr val="6B7280"/>
                </a:solidFill>
                <a:latin typeface="Sorts Mill Goudy" pitchFamily="34" charset="0"/>
                <a:ea typeface="Sorts Mill Goudy" pitchFamily="34" charset="-122"/>
                <a:cs typeface="Sorts Mill Goudy" pitchFamily="34" charset="-120"/>
              </a:rPr>
              <a:t>— Gerald Epstein (2005)</a:t>
            </a:r>
            <a:endParaRPr lang="en-US" sz="1600" dirty="0"/>
          </a:p>
        </p:txBody>
      </p:sp>
      <p:sp>
        <p:nvSpPr>
          <p:cNvPr id="11" name="Shape 9"/>
          <p:cNvSpPr/>
          <p:nvPr/>
        </p:nvSpPr>
        <p:spPr>
          <a:xfrm>
            <a:off x="332714" y="4252655"/>
            <a:ext cx="5666714" cy="1817688"/>
          </a:xfrm>
          <a:custGeom>
            <a:avLst/>
            <a:gdLst/>
            <a:ahLst/>
            <a:cxnLst/>
            <a:rect l="l" t="t" r="r" b="b"/>
            <a:pathLst>
              <a:path w="5666714" h="1817688">
                <a:moveTo>
                  <a:pt x="30427" y="0"/>
                </a:moveTo>
                <a:lnTo>
                  <a:pt x="5603222" y="0"/>
                </a:lnTo>
                <a:cubicBezTo>
                  <a:pt x="5638287" y="0"/>
                  <a:pt x="5666714" y="28426"/>
                  <a:pt x="5666714" y="63492"/>
                </a:cubicBezTo>
                <a:lnTo>
                  <a:pt x="5666714" y="1754196"/>
                </a:lnTo>
                <a:cubicBezTo>
                  <a:pt x="5666714" y="1789261"/>
                  <a:pt x="5638287" y="1817688"/>
                  <a:pt x="5603222" y="1817688"/>
                </a:cubicBezTo>
                <a:lnTo>
                  <a:pt x="30427" y="1817688"/>
                </a:lnTo>
                <a:cubicBezTo>
                  <a:pt x="13623" y="1817687"/>
                  <a:pt x="0" y="1804065"/>
                  <a:pt x="0" y="1787260"/>
                </a:cubicBezTo>
                <a:lnTo>
                  <a:pt x="0" y="30427"/>
                </a:lnTo>
                <a:cubicBezTo>
                  <a:pt x="0" y="13634"/>
                  <a:pt x="13634" y="0"/>
                  <a:pt x="30427" y="0"/>
                </a:cubicBezTo>
                <a:close/>
              </a:path>
            </a:pathLst>
          </a:custGeom>
          <a:solidFill>
            <a:srgbClr val="F9FAFB"/>
          </a:solidFill>
          <a:ln/>
        </p:spPr>
      </p:sp>
      <p:sp>
        <p:nvSpPr>
          <p:cNvPr id="12" name="Shape 10"/>
          <p:cNvSpPr/>
          <p:nvPr/>
        </p:nvSpPr>
        <p:spPr>
          <a:xfrm>
            <a:off x="347926" y="4015561"/>
            <a:ext cx="45719" cy="2314863"/>
          </a:xfrm>
          <a:custGeom>
            <a:avLst/>
            <a:gdLst/>
            <a:ahLst/>
            <a:cxnLst/>
            <a:rect l="l" t="t" r="r" b="b"/>
            <a:pathLst>
              <a:path w="30427" h="1817688">
                <a:moveTo>
                  <a:pt x="30427" y="0"/>
                </a:moveTo>
                <a:lnTo>
                  <a:pt x="30427" y="0"/>
                </a:lnTo>
                <a:lnTo>
                  <a:pt x="30427" y="1817688"/>
                </a:lnTo>
                <a:lnTo>
                  <a:pt x="30427" y="1817688"/>
                </a:lnTo>
                <a:cubicBezTo>
                  <a:pt x="13623" y="1817687"/>
                  <a:pt x="0" y="1804065"/>
                  <a:pt x="0" y="1787260"/>
                </a:cubicBezTo>
                <a:lnTo>
                  <a:pt x="0" y="30427"/>
                </a:lnTo>
                <a:cubicBezTo>
                  <a:pt x="0" y="13634"/>
                  <a:pt x="13634" y="0"/>
                  <a:pt x="30427" y="0"/>
                </a:cubicBezTo>
                <a:close/>
              </a:path>
            </a:pathLst>
          </a:custGeom>
          <a:solidFill>
            <a:srgbClr val="8B0000"/>
          </a:solidFill>
          <a:ln/>
        </p:spPr>
      </p:sp>
      <p:sp>
        <p:nvSpPr>
          <p:cNvPr id="13" name="Text 11"/>
          <p:cNvSpPr/>
          <p:nvPr/>
        </p:nvSpPr>
        <p:spPr>
          <a:xfrm>
            <a:off x="450784" y="4062155"/>
            <a:ext cx="54610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Características de la Financiarización:</a:t>
            </a:r>
            <a:endParaRPr lang="en-US" dirty="0"/>
          </a:p>
        </p:txBody>
      </p:sp>
      <p:sp>
        <p:nvSpPr>
          <p:cNvPr id="14" name="Text 12"/>
          <p:cNvSpPr/>
          <p:nvPr/>
        </p:nvSpPr>
        <p:spPr>
          <a:xfrm>
            <a:off x="488310" y="4418809"/>
            <a:ext cx="5143500" cy="190500"/>
          </a:xfrm>
          <a:prstGeom prst="rect">
            <a:avLst/>
          </a:prstGeom>
          <a:noFill/>
          <a:ln/>
        </p:spPr>
        <p:txBody>
          <a:bodyPr wrap="square" lIns="0" tIns="0" rIns="0" bIns="0" rtlCol="0" anchor="ctr"/>
          <a:lstStyle/>
          <a:p>
            <a:pPr>
              <a:lnSpc>
                <a:spcPct val="130000"/>
              </a:lnSpc>
            </a:pPr>
            <a:r>
              <a:rPr lang="en-US" dirty="0">
                <a:solidFill>
                  <a:srgbClr val="1F2937"/>
                </a:solidFill>
                <a:latin typeface="Sorts Mill Goudy" pitchFamily="34" charset="0"/>
                <a:ea typeface="Sorts Mill Goudy" pitchFamily="34" charset="-122"/>
                <a:cs typeface="Sorts Mill Goudy" pitchFamily="34" charset="-120"/>
              </a:rPr>
              <a:t>• Desvinculación del capital de la producción real</a:t>
            </a:r>
            <a:endParaRPr lang="en-US" dirty="0"/>
          </a:p>
        </p:txBody>
      </p:sp>
      <p:sp>
        <p:nvSpPr>
          <p:cNvPr id="15" name="Text 13"/>
          <p:cNvSpPr/>
          <p:nvPr/>
        </p:nvSpPr>
        <p:spPr>
          <a:xfrm>
            <a:off x="488310" y="4663685"/>
            <a:ext cx="5143500" cy="633867"/>
          </a:xfrm>
          <a:prstGeom prst="rect">
            <a:avLst/>
          </a:prstGeom>
          <a:noFill/>
          <a:ln/>
        </p:spPr>
        <p:txBody>
          <a:bodyPr wrap="square" lIns="0" tIns="0" rIns="0" bIns="0" rtlCol="0" anchor="ctr"/>
          <a:lstStyle/>
          <a:p>
            <a:pPr>
              <a:lnSpc>
                <a:spcPct val="130000"/>
              </a:lnSpc>
            </a:pPr>
            <a:r>
              <a:rPr lang="en-US" dirty="0">
                <a:solidFill>
                  <a:srgbClr val="1F2937"/>
                </a:solidFill>
                <a:latin typeface="Sorts Mill Goudy" pitchFamily="34" charset="0"/>
                <a:ea typeface="Sorts Mill Goudy" pitchFamily="34" charset="-122"/>
                <a:cs typeface="Sorts Mill Goudy" pitchFamily="34" charset="-120"/>
              </a:rPr>
              <a:t>• Predominio de la especulación sobre la inversión productiva</a:t>
            </a:r>
            <a:endParaRPr lang="en-US" dirty="0"/>
          </a:p>
        </p:txBody>
      </p:sp>
      <p:sp>
        <p:nvSpPr>
          <p:cNvPr id="16" name="Text 14"/>
          <p:cNvSpPr/>
          <p:nvPr/>
        </p:nvSpPr>
        <p:spPr>
          <a:xfrm>
            <a:off x="488310" y="5886848"/>
            <a:ext cx="5143500" cy="485120"/>
          </a:xfrm>
          <a:prstGeom prst="rect">
            <a:avLst/>
          </a:prstGeom>
          <a:noFill/>
          <a:ln/>
        </p:spPr>
        <p:txBody>
          <a:bodyPr wrap="square" lIns="0" tIns="0" rIns="0" bIns="0" rtlCol="0" anchor="ctr"/>
          <a:lstStyle/>
          <a:p>
            <a:pPr>
              <a:lnSpc>
                <a:spcPct val="130000"/>
              </a:lnSpc>
            </a:pPr>
            <a:r>
              <a:rPr lang="en-US" dirty="0">
                <a:solidFill>
                  <a:srgbClr val="1F2937"/>
                </a:solidFill>
                <a:latin typeface="Sorts Mill Goudy" pitchFamily="34" charset="0"/>
                <a:ea typeface="Sorts Mill Goudy" pitchFamily="34" charset="-122"/>
                <a:cs typeface="Sorts Mill Goudy" pitchFamily="34" charset="-120"/>
              </a:rPr>
              <a:t>• Crecimiento desproporcionado del sector financiero</a:t>
            </a:r>
            <a:endParaRPr lang="en-US" dirty="0"/>
          </a:p>
        </p:txBody>
      </p:sp>
      <p:sp>
        <p:nvSpPr>
          <p:cNvPr id="17" name="Text 15"/>
          <p:cNvSpPr/>
          <p:nvPr/>
        </p:nvSpPr>
        <p:spPr>
          <a:xfrm>
            <a:off x="488310" y="5325433"/>
            <a:ext cx="5143500" cy="521039"/>
          </a:xfrm>
          <a:prstGeom prst="rect">
            <a:avLst/>
          </a:prstGeom>
          <a:noFill/>
          <a:ln/>
        </p:spPr>
        <p:txBody>
          <a:bodyPr wrap="square" lIns="0" tIns="0" rIns="0" bIns="0" rtlCol="0" anchor="ctr"/>
          <a:lstStyle/>
          <a:p>
            <a:pPr>
              <a:lnSpc>
                <a:spcPct val="130000"/>
              </a:lnSpc>
            </a:pPr>
            <a:r>
              <a:rPr lang="en-US" dirty="0">
                <a:solidFill>
                  <a:srgbClr val="1F2937"/>
                </a:solidFill>
                <a:latin typeface="Sorts Mill Goudy" pitchFamily="34" charset="0"/>
                <a:ea typeface="Sorts Mill Goudy" pitchFamily="34" charset="-122"/>
                <a:cs typeface="Sorts Mill Goudy" pitchFamily="34" charset="-120"/>
              </a:rPr>
              <a:t>• Subordinación de la economía real a la lógica financiera</a:t>
            </a:r>
            <a:endParaRPr lang="en-US" dirty="0"/>
          </a:p>
        </p:txBody>
      </p:sp>
      <p:sp>
        <p:nvSpPr>
          <p:cNvPr id="18" name="Text 16"/>
          <p:cNvSpPr/>
          <p:nvPr/>
        </p:nvSpPr>
        <p:spPr>
          <a:xfrm>
            <a:off x="6191250" y="157157"/>
            <a:ext cx="577850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La Crisis de 2008: Manifestación de la Contradicción</a:t>
            </a:r>
            <a:endParaRPr lang="en-US" dirty="0"/>
          </a:p>
        </p:txBody>
      </p:sp>
      <p:sp>
        <p:nvSpPr>
          <p:cNvPr id="19" name="Text 17"/>
          <p:cNvSpPr/>
          <p:nvPr/>
        </p:nvSpPr>
        <p:spPr>
          <a:xfrm>
            <a:off x="6177492" y="480365"/>
            <a:ext cx="5746750" cy="927424"/>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La crisis financiera de 2008 reveló las </a:t>
            </a:r>
            <a:r>
              <a:rPr lang="en-US" b="1" dirty="0">
                <a:solidFill>
                  <a:srgbClr val="1F2937"/>
                </a:solidFill>
                <a:latin typeface="Sorts Mill Goudy" pitchFamily="34" charset="0"/>
                <a:ea typeface="Sorts Mill Goudy" pitchFamily="34" charset="-122"/>
                <a:cs typeface="Sorts Mill Goudy" pitchFamily="34" charset="-120"/>
              </a:rPr>
              <a:t>contradicciones del capitalismo financiarizado</a:t>
            </a:r>
            <a:r>
              <a:rPr lang="en-US" dirty="0">
                <a:solidFill>
                  <a:srgbClr val="1F2937"/>
                </a:solidFill>
                <a:latin typeface="Sorts Mill Goudy" pitchFamily="34" charset="0"/>
                <a:ea typeface="Sorts Mill Goudy" pitchFamily="34" charset="-122"/>
                <a:cs typeface="Sorts Mill Goudy" pitchFamily="34" charset="-120"/>
              </a:rPr>
              <a:t>: la sobreacumulación de capital ficticio, la burbuja inmobiliaria, la titulización masiva.</a:t>
            </a:r>
            <a:endParaRPr lang="en-US" dirty="0"/>
          </a:p>
        </p:txBody>
      </p:sp>
      <p:sp>
        <p:nvSpPr>
          <p:cNvPr id="21" name="Text 19"/>
          <p:cNvSpPr/>
          <p:nvPr/>
        </p:nvSpPr>
        <p:spPr>
          <a:xfrm>
            <a:off x="6177492" y="1429399"/>
            <a:ext cx="53340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Burbuja Inmobiliaria</a:t>
            </a:r>
            <a:endParaRPr lang="en-US" dirty="0"/>
          </a:p>
        </p:txBody>
      </p:sp>
      <p:sp>
        <p:nvSpPr>
          <p:cNvPr id="22" name="Text 20"/>
          <p:cNvSpPr/>
          <p:nvPr/>
        </p:nvSpPr>
        <p:spPr>
          <a:xfrm>
            <a:off x="6160823" y="1760280"/>
            <a:ext cx="5492750" cy="839127"/>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Crédito masivo para vivienda, especulación con activos derivados, titulización de hipotecas de alto riesgo (subprime).</a:t>
            </a:r>
            <a:endParaRPr lang="en-US" dirty="0"/>
          </a:p>
        </p:txBody>
      </p:sp>
      <p:sp>
        <p:nvSpPr>
          <p:cNvPr id="24" name="Text 22"/>
          <p:cNvSpPr/>
          <p:nvPr/>
        </p:nvSpPr>
        <p:spPr>
          <a:xfrm>
            <a:off x="6191250" y="2656906"/>
            <a:ext cx="53340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Desigualdad y Crisis</a:t>
            </a:r>
            <a:endParaRPr lang="en-US" dirty="0"/>
          </a:p>
        </p:txBody>
      </p:sp>
      <p:sp>
        <p:nvSpPr>
          <p:cNvPr id="25" name="Text 23"/>
          <p:cNvSpPr/>
          <p:nvPr/>
        </p:nvSpPr>
        <p:spPr>
          <a:xfrm>
            <a:off x="6191250" y="2943891"/>
            <a:ext cx="5492750" cy="771535"/>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La desigualdad extrema redujo la demanda efectiva, generando sobreproducción y necesidad de expansión crediticia.</a:t>
            </a:r>
            <a:endParaRPr lang="en-US" dirty="0"/>
          </a:p>
        </p:txBody>
      </p:sp>
      <p:sp>
        <p:nvSpPr>
          <p:cNvPr id="27" name="Text 25"/>
          <p:cNvSpPr/>
          <p:nvPr/>
        </p:nvSpPr>
        <p:spPr>
          <a:xfrm>
            <a:off x="6191250" y="3811372"/>
            <a:ext cx="5334000" cy="248538"/>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Desequilibrios Globales</a:t>
            </a:r>
            <a:endParaRPr lang="en-US" dirty="0"/>
          </a:p>
        </p:txBody>
      </p:sp>
      <p:sp>
        <p:nvSpPr>
          <p:cNvPr id="28" name="Text 26"/>
          <p:cNvSpPr/>
          <p:nvPr/>
        </p:nvSpPr>
        <p:spPr>
          <a:xfrm>
            <a:off x="6172952" y="4125394"/>
            <a:ext cx="5796798" cy="903531"/>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Déficits comerciales de EE.UU. financiados por superávits de China y otros países, acumulación de reservas en dólares.</a:t>
            </a:r>
            <a:endParaRPr lang="en-US" dirty="0"/>
          </a:p>
        </p:txBody>
      </p:sp>
      <p:sp>
        <p:nvSpPr>
          <p:cNvPr id="29" name="Shape 27"/>
          <p:cNvSpPr/>
          <p:nvPr/>
        </p:nvSpPr>
        <p:spPr>
          <a:xfrm>
            <a:off x="5766275" y="5062302"/>
            <a:ext cx="6288572" cy="1608114"/>
          </a:xfrm>
          <a:custGeom>
            <a:avLst/>
            <a:gdLst/>
            <a:ahLst/>
            <a:cxnLst/>
            <a:rect l="l" t="t" r="r" b="b"/>
            <a:pathLst>
              <a:path w="11557000" h="1983714">
                <a:moveTo>
                  <a:pt x="30427" y="0"/>
                </a:moveTo>
                <a:lnTo>
                  <a:pt x="11526573" y="0"/>
                </a:lnTo>
                <a:cubicBezTo>
                  <a:pt x="11543377" y="0"/>
                  <a:pt x="11557000" y="13623"/>
                  <a:pt x="11557000" y="30427"/>
                </a:cubicBezTo>
                <a:lnTo>
                  <a:pt x="11557000" y="1920215"/>
                </a:lnTo>
                <a:cubicBezTo>
                  <a:pt x="11557000" y="1955284"/>
                  <a:pt x="11528571" y="1983714"/>
                  <a:pt x="11493501" y="1983714"/>
                </a:cubicBezTo>
                <a:lnTo>
                  <a:pt x="63499" y="1983714"/>
                </a:lnTo>
                <a:cubicBezTo>
                  <a:pt x="28429" y="1983714"/>
                  <a:pt x="0" y="1955284"/>
                  <a:pt x="0" y="1920215"/>
                </a:cubicBezTo>
                <a:lnTo>
                  <a:pt x="0" y="30427"/>
                </a:lnTo>
                <a:cubicBezTo>
                  <a:pt x="0" y="13634"/>
                  <a:pt x="13634" y="0"/>
                  <a:pt x="30427" y="0"/>
                </a:cubicBezTo>
                <a:close/>
              </a:path>
            </a:pathLst>
          </a:custGeom>
          <a:solidFill>
            <a:srgbClr val="8B0000">
              <a:alpha val="10196"/>
            </a:srgbClr>
          </a:solidFill>
          <a:ln>
            <a:solidFill>
              <a:schemeClr val="tx1"/>
            </a:solidFill>
          </a:ln>
        </p:spPr>
      </p:sp>
      <p:sp>
        <p:nvSpPr>
          <p:cNvPr id="30" name="Shape 28"/>
          <p:cNvSpPr/>
          <p:nvPr/>
        </p:nvSpPr>
        <p:spPr>
          <a:xfrm>
            <a:off x="317500" y="6774925"/>
            <a:ext cx="11557000" cy="30427"/>
          </a:xfrm>
          <a:custGeom>
            <a:avLst/>
            <a:gdLst/>
            <a:ahLst/>
            <a:cxnLst/>
            <a:rect l="l" t="t" r="r" b="b"/>
            <a:pathLst>
              <a:path w="11557000" h="30427">
                <a:moveTo>
                  <a:pt x="30427" y="0"/>
                </a:moveTo>
                <a:lnTo>
                  <a:pt x="11526573" y="0"/>
                </a:lnTo>
                <a:cubicBezTo>
                  <a:pt x="11543377" y="0"/>
                  <a:pt x="11557000" y="13623"/>
                  <a:pt x="11557000" y="30427"/>
                </a:cubicBezTo>
                <a:lnTo>
                  <a:pt x="11557000" y="30427"/>
                </a:lnTo>
                <a:lnTo>
                  <a:pt x="0" y="30427"/>
                </a:lnTo>
                <a:lnTo>
                  <a:pt x="0" y="30427"/>
                </a:lnTo>
                <a:cubicBezTo>
                  <a:pt x="0" y="13634"/>
                  <a:pt x="13634" y="0"/>
                  <a:pt x="30427" y="0"/>
                </a:cubicBezTo>
                <a:close/>
              </a:path>
            </a:pathLst>
          </a:custGeom>
          <a:solidFill>
            <a:srgbClr val="8B0000"/>
          </a:solidFill>
          <a:ln/>
        </p:spPr>
      </p:sp>
      <p:sp>
        <p:nvSpPr>
          <p:cNvPr id="31" name="Text 29"/>
          <p:cNvSpPr/>
          <p:nvPr/>
        </p:nvSpPr>
        <p:spPr>
          <a:xfrm>
            <a:off x="5970776" y="5051012"/>
            <a:ext cx="5590647" cy="285750"/>
          </a:xfrm>
          <a:prstGeom prst="rect">
            <a:avLst/>
          </a:prstGeom>
          <a:noFill/>
          <a:ln/>
        </p:spPr>
        <p:txBody>
          <a:bodyPr wrap="square" lIns="0" tIns="0" rIns="0" bIns="0" rtlCol="0" anchor="ctr"/>
          <a:lstStyle/>
          <a:p>
            <a:pPr algn="ctr">
              <a:lnSpc>
                <a:spcPct val="130000"/>
              </a:lnSpc>
            </a:pPr>
            <a:r>
              <a:rPr lang="en-US" b="1" dirty="0">
                <a:solidFill>
                  <a:srgbClr val="1F2937"/>
                </a:solidFill>
                <a:latin typeface="Sorts Mill Goudy" pitchFamily="34" charset="0"/>
                <a:ea typeface="Sorts Mill Goudy" pitchFamily="34" charset="-122"/>
                <a:cs typeface="Sorts Mill Goudy" pitchFamily="34" charset="-120"/>
              </a:rPr>
              <a:t>El Crecimiento del Sector Financiero (EE.UU.)</a:t>
            </a:r>
            <a:endParaRPr lang="en-US" dirty="0"/>
          </a:p>
        </p:txBody>
      </p:sp>
      <p:sp>
        <p:nvSpPr>
          <p:cNvPr id="32" name="Text 30"/>
          <p:cNvSpPr/>
          <p:nvPr/>
        </p:nvSpPr>
        <p:spPr>
          <a:xfrm>
            <a:off x="5751495" y="5364861"/>
            <a:ext cx="460375" cy="158750"/>
          </a:xfrm>
          <a:prstGeom prst="rect">
            <a:avLst/>
          </a:prstGeom>
          <a:noFill/>
          <a:ln/>
        </p:spPr>
        <p:txBody>
          <a:bodyPr wrap="square" lIns="0" tIns="0" rIns="0" bIns="0" rtlCol="0" anchor="ctr"/>
          <a:lstStyle/>
          <a:p>
            <a:pPr algn="ctr">
              <a:lnSpc>
                <a:spcPct val="120000"/>
              </a:lnSpc>
            </a:pPr>
            <a:r>
              <a:rPr lang="en-US" sz="1600" dirty="0">
                <a:solidFill>
                  <a:srgbClr val="6B7280"/>
                </a:solidFill>
                <a:latin typeface="Sorts Mill Goudy" pitchFamily="34" charset="0"/>
                <a:ea typeface="Sorts Mill Goudy" pitchFamily="34" charset="-122"/>
                <a:cs typeface="Sorts Mill Goudy" pitchFamily="34" charset="-120"/>
              </a:rPr>
              <a:t>1950</a:t>
            </a:r>
            <a:endParaRPr lang="en-US" sz="1600" dirty="0"/>
          </a:p>
        </p:txBody>
      </p:sp>
      <p:sp>
        <p:nvSpPr>
          <p:cNvPr id="33" name="Text 31"/>
          <p:cNvSpPr/>
          <p:nvPr/>
        </p:nvSpPr>
        <p:spPr>
          <a:xfrm>
            <a:off x="5719745" y="5761736"/>
            <a:ext cx="523875" cy="285750"/>
          </a:xfrm>
          <a:prstGeom prst="rect">
            <a:avLst/>
          </a:prstGeom>
          <a:noFill/>
          <a:ln/>
        </p:spPr>
        <p:txBody>
          <a:bodyPr wrap="square" lIns="0" tIns="0" rIns="0" bIns="0" rtlCol="0" anchor="ctr"/>
          <a:lstStyle/>
          <a:p>
            <a:pPr algn="ctr">
              <a:lnSpc>
                <a:spcPct val="100000"/>
              </a:lnSpc>
            </a:pPr>
            <a:r>
              <a:rPr lang="en-US" sz="1600" b="1" dirty="0">
                <a:solidFill>
                  <a:srgbClr val="8B0000"/>
                </a:solidFill>
                <a:latin typeface="Sorts Mill Goudy" pitchFamily="34" charset="0"/>
                <a:ea typeface="Sorts Mill Goudy" pitchFamily="34" charset="-122"/>
                <a:cs typeface="Sorts Mill Goudy" pitchFamily="34" charset="-120"/>
              </a:rPr>
              <a:t>10%</a:t>
            </a:r>
            <a:endParaRPr lang="en-US" sz="1600" dirty="0"/>
          </a:p>
        </p:txBody>
      </p:sp>
      <p:sp>
        <p:nvSpPr>
          <p:cNvPr id="34" name="Text 32"/>
          <p:cNvSpPr/>
          <p:nvPr/>
        </p:nvSpPr>
        <p:spPr>
          <a:xfrm>
            <a:off x="5755464" y="6285611"/>
            <a:ext cx="452438" cy="127000"/>
          </a:xfrm>
          <a:prstGeom prst="rect">
            <a:avLst/>
          </a:prstGeom>
          <a:noFill/>
          <a:ln/>
        </p:spPr>
        <p:txBody>
          <a:bodyPr wrap="square" lIns="0" tIns="0" rIns="0" bIns="0" rtlCol="0" anchor="ctr"/>
          <a:lstStyle/>
          <a:p>
            <a:pPr algn="ctr">
              <a:lnSpc>
                <a:spcPct val="110000"/>
              </a:lnSpc>
            </a:pPr>
            <a:r>
              <a:rPr lang="en-US" sz="1600" dirty="0">
                <a:solidFill>
                  <a:srgbClr val="6B7280"/>
                </a:solidFill>
                <a:latin typeface="Sorts Mill Goudy" pitchFamily="34" charset="0"/>
                <a:ea typeface="Sorts Mill Goudy" pitchFamily="34" charset="-122"/>
                <a:cs typeface="Sorts Mill Goudy" pitchFamily="34" charset="-120"/>
              </a:rPr>
              <a:t>Del PIB</a:t>
            </a:r>
            <a:endParaRPr lang="en-US" sz="1600" dirty="0"/>
          </a:p>
        </p:txBody>
      </p:sp>
      <p:sp>
        <p:nvSpPr>
          <p:cNvPr id="35" name="Text 33"/>
          <p:cNvSpPr/>
          <p:nvPr/>
        </p:nvSpPr>
        <p:spPr>
          <a:xfrm>
            <a:off x="7307156" y="5379609"/>
            <a:ext cx="412750" cy="158750"/>
          </a:xfrm>
          <a:prstGeom prst="rect">
            <a:avLst/>
          </a:prstGeom>
          <a:noFill/>
          <a:ln/>
        </p:spPr>
        <p:txBody>
          <a:bodyPr wrap="square" lIns="0" tIns="0" rIns="0" bIns="0" rtlCol="0" anchor="ctr"/>
          <a:lstStyle/>
          <a:p>
            <a:pPr algn="ctr">
              <a:lnSpc>
                <a:spcPct val="120000"/>
              </a:lnSpc>
            </a:pPr>
            <a:r>
              <a:rPr lang="en-US" sz="1600" dirty="0">
                <a:solidFill>
                  <a:srgbClr val="6B7280"/>
                </a:solidFill>
                <a:latin typeface="Sorts Mill Goudy" pitchFamily="34" charset="0"/>
                <a:ea typeface="Sorts Mill Goudy" pitchFamily="34" charset="-122"/>
                <a:cs typeface="Sorts Mill Goudy" pitchFamily="34" charset="-120"/>
              </a:rPr>
              <a:t>1980</a:t>
            </a:r>
            <a:endParaRPr lang="en-US" sz="1600" dirty="0"/>
          </a:p>
        </p:txBody>
      </p:sp>
      <p:sp>
        <p:nvSpPr>
          <p:cNvPr id="36" name="Text 34"/>
          <p:cNvSpPr/>
          <p:nvPr/>
        </p:nvSpPr>
        <p:spPr>
          <a:xfrm>
            <a:off x="7275406" y="5776484"/>
            <a:ext cx="476250" cy="285750"/>
          </a:xfrm>
          <a:prstGeom prst="rect">
            <a:avLst/>
          </a:prstGeom>
          <a:noFill/>
          <a:ln/>
        </p:spPr>
        <p:txBody>
          <a:bodyPr wrap="square" lIns="0" tIns="0" rIns="0" bIns="0" rtlCol="0" anchor="ctr"/>
          <a:lstStyle/>
          <a:p>
            <a:pPr algn="ctr">
              <a:lnSpc>
                <a:spcPct val="100000"/>
              </a:lnSpc>
            </a:pPr>
            <a:r>
              <a:rPr lang="en-US" sz="1600" b="1" dirty="0">
                <a:solidFill>
                  <a:srgbClr val="8B0000"/>
                </a:solidFill>
                <a:latin typeface="Sorts Mill Goudy" pitchFamily="34" charset="0"/>
                <a:ea typeface="Sorts Mill Goudy" pitchFamily="34" charset="-122"/>
                <a:cs typeface="Sorts Mill Goudy" pitchFamily="34" charset="-120"/>
              </a:rPr>
              <a:t>15%</a:t>
            </a:r>
            <a:endParaRPr lang="en-US" sz="1600" dirty="0"/>
          </a:p>
        </p:txBody>
      </p:sp>
      <p:sp>
        <p:nvSpPr>
          <p:cNvPr id="37" name="Text 35"/>
          <p:cNvSpPr/>
          <p:nvPr/>
        </p:nvSpPr>
        <p:spPr>
          <a:xfrm>
            <a:off x="7311124" y="6300359"/>
            <a:ext cx="404813" cy="127000"/>
          </a:xfrm>
          <a:prstGeom prst="rect">
            <a:avLst/>
          </a:prstGeom>
          <a:noFill/>
          <a:ln/>
        </p:spPr>
        <p:txBody>
          <a:bodyPr wrap="square" lIns="0" tIns="0" rIns="0" bIns="0" rtlCol="0" anchor="ctr"/>
          <a:lstStyle/>
          <a:p>
            <a:pPr algn="ctr">
              <a:lnSpc>
                <a:spcPct val="110000"/>
              </a:lnSpc>
            </a:pPr>
            <a:r>
              <a:rPr lang="en-US" sz="1600" dirty="0">
                <a:solidFill>
                  <a:srgbClr val="6B7280"/>
                </a:solidFill>
                <a:latin typeface="Sorts Mill Goudy" pitchFamily="34" charset="0"/>
                <a:ea typeface="Sorts Mill Goudy" pitchFamily="34" charset="-122"/>
                <a:cs typeface="Sorts Mill Goudy" pitchFamily="34" charset="-120"/>
              </a:rPr>
              <a:t>Del PIB</a:t>
            </a:r>
            <a:endParaRPr lang="en-US" sz="1600" dirty="0"/>
          </a:p>
        </p:txBody>
      </p:sp>
      <p:sp>
        <p:nvSpPr>
          <p:cNvPr id="38" name="Text 36"/>
          <p:cNvSpPr/>
          <p:nvPr/>
        </p:nvSpPr>
        <p:spPr>
          <a:xfrm>
            <a:off x="9349436" y="5394361"/>
            <a:ext cx="460375" cy="158750"/>
          </a:xfrm>
          <a:prstGeom prst="rect">
            <a:avLst/>
          </a:prstGeom>
          <a:noFill/>
          <a:ln/>
        </p:spPr>
        <p:txBody>
          <a:bodyPr wrap="square" lIns="0" tIns="0" rIns="0" bIns="0" rtlCol="0" anchor="ctr"/>
          <a:lstStyle/>
          <a:p>
            <a:pPr algn="ctr">
              <a:lnSpc>
                <a:spcPct val="120000"/>
              </a:lnSpc>
            </a:pPr>
            <a:r>
              <a:rPr lang="en-US" sz="1600" dirty="0">
                <a:solidFill>
                  <a:srgbClr val="6B7280"/>
                </a:solidFill>
                <a:latin typeface="Sorts Mill Goudy" pitchFamily="34" charset="0"/>
                <a:ea typeface="Sorts Mill Goudy" pitchFamily="34" charset="-122"/>
                <a:cs typeface="Sorts Mill Goudy" pitchFamily="34" charset="-120"/>
              </a:rPr>
              <a:t>2007</a:t>
            </a:r>
            <a:endParaRPr lang="en-US" sz="1600" dirty="0"/>
          </a:p>
        </p:txBody>
      </p:sp>
      <p:sp>
        <p:nvSpPr>
          <p:cNvPr id="39" name="Text 37"/>
          <p:cNvSpPr/>
          <p:nvPr/>
        </p:nvSpPr>
        <p:spPr>
          <a:xfrm>
            <a:off x="9317686" y="5791236"/>
            <a:ext cx="523875" cy="285750"/>
          </a:xfrm>
          <a:prstGeom prst="rect">
            <a:avLst/>
          </a:prstGeom>
          <a:noFill/>
          <a:ln/>
        </p:spPr>
        <p:txBody>
          <a:bodyPr wrap="square" lIns="0" tIns="0" rIns="0" bIns="0" rtlCol="0" anchor="ctr"/>
          <a:lstStyle/>
          <a:p>
            <a:pPr algn="ctr">
              <a:lnSpc>
                <a:spcPct val="100000"/>
              </a:lnSpc>
            </a:pPr>
            <a:r>
              <a:rPr lang="en-US" sz="1600" b="1" dirty="0">
                <a:solidFill>
                  <a:srgbClr val="8B0000"/>
                </a:solidFill>
                <a:latin typeface="Sorts Mill Goudy" pitchFamily="34" charset="0"/>
                <a:ea typeface="Sorts Mill Goudy" pitchFamily="34" charset="-122"/>
                <a:cs typeface="Sorts Mill Goudy" pitchFamily="34" charset="-120"/>
              </a:rPr>
              <a:t>23%</a:t>
            </a:r>
            <a:endParaRPr lang="en-US" sz="1600" dirty="0"/>
          </a:p>
        </p:txBody>
      </p:sp>
      <p:sp>
        <p:nvSpPr>
          <p:cNvPr id="40" name="Text 38"/>
          <p:cNvSpPr/>
          <p:nvPr/>
        </p:nvSpPr>
        <p:spPr>
          <a:xfrm>
            <a:off x="9353405" y="6315111"/>
            <a:ext cx="452438" cy="127000"/>
          </a:xfrm>
          <a:prstGeom prst="rect">
            <a:avLst/>
          </a:prstGeom>
          <a:noFill/>
          <a:ln/>
        </p:spPr>
        <p:txBody>
          <a:bodyPr wrap="square" lIns="0" tIns="0" rIns="0" bIns="0" rtlCol="0" anchor="ctr"/>
          <a:lstStyle/>
          <a:p>
            <a:pPr algn="ctr">
              <a:lnSpc>
                <a:spcPct val="110000"/>
              </a:lnSpc>
            </a:pPr>
            <a:r>
              <a:rPr lang="en-US" sz="1600" dirty="0">
                <a:solidFill>
                  <a:srgbClr val="6B7280"/>
                </a:solidFill>
                <a:latin typeface="Sorts Mill Goudy" pitchFamily="34" charset="0"/>
                <a:ea typeface="Sorts Mill Goudy" pitchFamily="34" charset="-122"/>
                <a:cs typeface="Sorts Mill Goudy" pitchFamily="34" charset="-120"/>
              </a:rPr>
              <a:t>Del PIB</a:t>
            </a:r>
            <a:endParaRPr lang="en-US" sz="1600" dirty="0"/>
          </a:p>
        </p:txBody>
      </p:sp>
      <p:sp>
        <p:nvSpPr>
          <p:cNvPr id="41" name="Text 39"/>
          <p:cNvSpPr/>
          <p:nvPr/>
        </p:nvSpPr>
        <p:spPr>
          <a:xfrm>
            <a:off x="11230359" y="5423860"/>
            <a:ext cx="444500" cy="158750"/>
          </a:xfrm>
          <a:prstGeom prst="rect">
            <a:avLst/>
          </a:prstGeom>
          <a:noFill/>
          <a:ln/>
        </p:spPr>
        <p:txBody>
          <a:bodyPr wrap="square" lIns="0" tIns="0" rIns="0" bIns="0" rtlCol="0" anchor="ctr"/>
          <a:lstStyle/>
          <a:p>
            <a:pPr algn="ctr">
              <a:lnSpc>
                <a:spcPct val="120000"/>
              </a:lnSpc>
            </a:pPr>
            <a:r>
              <a:rPr lang="en-US" sz="1600" dirty="0">
                <a:solidFill>
                  <a:srgbClr val="6B7280"/>
                </a:solidFill>
                <a:latin typeface="Sorts Mill Goudy" pitchFamily="34" charset="0"/>
                <a:ea typeface="Sorts Mill Goudy" pitchFamily="34" charset="-122"/>
                <a:cs typeface="Sorts Mill Goudy" pitchFamily="34" charset="-120"/>
              </a:rPr>
              <a:t>2020</a:t>
            </a:r>
            <a:endParaRPr lang="en-US" sz="1600" dirty="0"/>
          </a:p>
        </p:txBody>
      </p:sp>
      <p:sp>
        <p:nvSpPr>
          <p:cNvPr id="42" name="Text 40"/>
          <p:cNvSpPr/>
          <p:nvPr/>
        </p:nvSpPr>
        <p:spPr>
          <a:xfrm>
            <a:off x="11198609" y="5820735"/>
            <a:ext cx="508000" cy="285750"/>
          </a:xfrm>
          <a:prstGeom prst="rect">
            <a:avLst/>
          </a:prstGeom>
          <a:noFill/>
          <a:ln/>
        </p:spPr>
        <p:txBody>
          <a:bodyPr wrap="square" lIns="0" tIns="0" rIns="0" bIns="0" rtlCol="0" anchor="ctr"/>
          <a:lstStyle/>
          <a:p>
            <a:pPr algn="ctr">
              <a:lnSpc>
                <a:spcPct val="100000"/>
              </a:lnSpc>
            </a:pPr>
            <a:r>
              <a:rPr lang="en-US" sz="1600" b="1" dirty="0">
                <a:solidFill>
                  <a:srgbClr val="8B0000"/>
                </a:solidFill>
                <a:latin typeface="Sorts Mill Goudy" pitchFamily="34" charset="0"/>
                <a:ea typeface="Sorts Mill Goudy" pitchFamily="34" charset="-122"/>
                <a:cs typeface="Sorts Mill Goudy" pitchFamily="34" charset="-120"/>
              </a:rPr>
              <a:t>21%</a:t>
            </a:r>
            <a:endParaRPr lang="en-US" sz="1600" dirty="0"/>
          </a:p>
        </p:txBody>
      </p:sp>
      <p:sp>
        <p:nvSpPr>
          <p:cNvPr id="43" name="Text 41"/>
          <p:cNvSpPr/>
          <p:nvPr/>
        </p:nvSpPr>
        <p:spPr>
          <a:xfrm>
            <a:off x="11234327" y="6344610"/>
            <a:ext cx="436563" cy="127000"/>
          </a:xfrm>
          <a:prstGeom prst="rect">
            <a:avLst/>
          </a:prstGeom>
          <a:noFill/>
          <a:ln/>
        </p:spPr>
        <p:txBody>
          <a:bodyPr wrap="square" lIns="0" tIns="0" rIns="0" bIns="0" rtlCol="0" anchor="ctr"/>
          <a:lstStyle/>
          <a:p>
            <a:pPr algn="ctr">
              <a:lnSpc>
                <a:spcPct val="110000"/>
              </a:lnSpc>
            </a:pPr>
            <a:r>
              <a:rPr lang="en-US" sz="1600" dirty="0">
                <a:solidFill>
                  <a:srgbClr val="6B7280"/>
                </a:solidFill>
                <a:latin typeface="Sorts Mill Goudy" pitchFamily="34" charset="0"/>
                <a:ea typeface="Sorts Mill Goudy" pitchFamily="34" charset="-122"/>
                <a:cs typeface="Sorts Mill Goudy" pitchFamily="34" charset="-120"/>
              </a:rPr>
              <a:t>Del PIB</a:t>
            </a:r>
            <a:endParaRPr lang="en-US" sz="1600"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214312" y="209096"/>
            <a:ext cx="11699875" cy="317500"/>
          </a:xfrm>
          <a:prstGeom prst="rect">
            <a:avLst/>
          </a:prstGeom>
          <a:noFill/>
          <a:ln/>
        </p:spPr>
        <p:txBody>
          <a:bodyPr wrap="square" lIns="0" tIns="0" rIns="0" bIns="0" rtlCol="0" anchor="ctr"/>
          <a:lstStyle/>
          <a:p>
            <a:pPr>
              <a:lnSpc>
                <a:spcPct val="90000"/>
              </a:lnSpc>
            </a:pPr>
            <a:r>
              <a:rPr lang="en-US" sz="2250" b="1" dirty="0">
                <a:solidFill>
                  <a:srgbClr val="1F2937"/>
                </a:solidFill>
                <a:latin typeface="Sorts Mill Goudy" pitchFamily="34" charset="0"/>
                <a:ea typeface="Sorts Mill Goudy" pitchFamily="34" charset="-122"/>
                <a:cs typeface="Sorts Mill Goudy" pitchFamily="34" charset="-120"/>
              </a:rPr>
              <a:t>El Imperialismo Conduce a la Guerra</a:t>
            </a:r>
            <a:endParaRPr lang="en-US" sz="1600" dirty="0"/>
          </a:p>
        </p:txBody>
      </p:sp>
      <p:sp>
        <p:nvSpPr>
          <p:cNvPr id="4" name="Shape 2"/>
          <p:cNvSpPr/>
          <p:nvPr/>
        </p:nvSpPr>
        <p:spPr>
          <a:xfrm>
            <a:off x="214312" y="526596"/>
            <a:ext cx="762000" cy="31750"/>
          </a:xfrm>
          <a:custGeom>
            <a:avLst/>
            <a:gdLst/>
            <a:ahLst/>
            <a:cxnLst/>
            <a:rect l="l" t="t" r="r" b="b"/>
            <a:pathLst>
              <a:path w="762000" h="31750">
                <a:moveTo>
                  <a:pt x="0" y="0"/>
                </a:moveTo>
                <a:lnTo>
                  <a:pt x="762000" y="0"/>
                </a:lnTo>
                <a:lnTo>
                  <a:pt x="762000" y="31750"/>
                </a:lnTo>
                <a:lnTo>
                  <a:pt x="0" y="31750"/>
                </a:lnTo>
                <a:lnTo>
                  <a:pt x="0" y="0"/>
                </a:lnTo>
                <a:close/>
              </a:path>
            </a:pathLst>
          </a:custGeom>
          <a:solidFill>
            <a:srgbClr val="8B0000"/>
          </a:solidFill>
          <a:ln/>
        </p:spPr>
      </p:sp>
      <p:sp>
        <p:nvSpPr>
          <p:cNvPr id="5" name="Text 3"/>
          <p:cNvSpPr/>
          <p:nvPr/>
        </p:nvSpPr>
        <p:spPr>
          <a:xfrm>
            <a:off x="214312" y="892740"/>
            <a:ext cx="577850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La Tesis Leninista</a:t>
            </a:r>
            <a:endParaRPr lang="en-US" dirty="0"/>
          </a:p>
        </p:txBody>
      </p:sp>
      <p:sp>
        <p:nvSpPr>
          <p:cNvPr id="6" name="Text 4"/>
          <p:cNvSpPr/>
          <p:nvPr/>
        </p:nvSpPr>
        <p:spPr>
          <a:xfrm>
            <a:off x="230187" y="1273740"/>
            <a:ext cx="5746750" cy="1026187"/>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Lenin estableció que </a:t>
            </a:r>
            <a:r>
              <a:rPr lang="en-US" b="1" dirty="0">
                <a:solidFill>
                  <a:srgbClr val="1F2937"/>
                </a:solidFill>
                <a:latin typeface="Sorts Mill Goudy" pitchFamily="34" charset="0"/>
                <a:ea typeface="Sorts Mill Goudy" pitchFamily="34" charset="-122"/>
                <a:cs typeface="Sorts Mill Goudy" pitchFamily="34" charset="-120"/>
              </a:rPr>
              <a:t>el imperialismo conduce inevitablemente a la guerra</a:t>
            </a:r>
            <a:r>
              <a:rPr lang="en-US" dirty="0">
                <a:solidFill>
                  <a:srgbClr val="1F2937"/>
                </a:solidFill>
                <a:latin typeface="Sorts Mill Goudy" pitchFamily="34" charset="0"/>
                <a:ea typeface="Sorts Mill Goudy" pitchFamily="34" charset="-122"/>
                <a:cs typeface="Sorts Mill Goudy" pitchFamily="34" charset="-120"/>
              </a:rPr>
              <a:t>. La razón es simple: bajo el capitalismo es </a:t>
            </a:r>
            <a:r>
              <a:rPr lang="en-US" dirty="0">
                <a:solidFill>
                  <a:srgbClr val="8B0000"/>
                </a:solidFill>
                <a:highlight>
                  <a:srgbClr val="8B0000">
                    <a:alpha val="10000"/>
                  </a:srgbClr>
                </a:highlight>
                <a:latin typeface="Sorts Mill Goudy" pitchFamily="34" charset="0"/>
                <a:ea typeface="Sorts Mill Goudy" pitchFamily="34" charset="-122"/>
                <a:cs typeface="Sorts Mill Goudy" pitchFamily="34" charset="-120"/>
              </a:rPr>
              <a:t>inconcebible un reparto pacífico </a:t>
            </a:r>
            <a:r>
              <a:rPr lang="en-US" dirty="0">
                <a:solidFill>
                  <a:srgbClr val="1F2937"/>
                </a:solidFill>
                <a:latin typeface="Sorts Mill Goudy" pitchFamily="34" charset="0"/>
                <a:ea typeface="Sorts Mill Goudy" pitchFamily="34" charset="-122"/>
                <a:cs typeface="Sorts Mill Goudy" pitchFamily="34" charset="-120"/>
              </a:rPr>
              <a:t>de esferas de influencia, colonias y mercados.</a:t>
            </a:r>
            <a:endParaRPr lang="en-US" dirty="0"/>
          </a:p>
        </p:txBody>
      </p:sp>
      <p:sp>
        <p:nvSpPr>
          <p:cNvPr id="8" name="Shape 6"/>
          <p:cNvSpPr/>
          <p:nvPr/>
        </p:nvSpPr>
        <p:spPr>
          <a:xfrm>
            <a:off x="317500" y="2815091"/>
            <a:ext cx="45719" cy="1655496"/>
          </a:xfrm>
          <a:custGeom>
            <a:avLst/>
            <a:gdLst/>
            <a:ahLst/>
            <a:cxnLst/>
            <a:rect l="l" t="t" r="r" b="b"/>
            <a:pathLst>
              <a:path w="30427" h="1397000">
                <a:moveTo>
                  <a:pt x="0" y="0"/>
                </a:moveTo>
                <a:lnTo>
                  <a:pt x="30427" y="0"/>
                </a:lnTo>
                <a:lnTo>
                  <a:pt x="30427" y="1397000"/>
                </a:lnTo>
                <a:lnTo>
                  <a:pt x="0" y="1397000"/>
                </a:lnTo>
                <a:lnTo>
                  <a:pt x="0" y="0"/>
                </a:lnTo>
                <a:close/>
              </a:path>
            </a:pathLst>
          </a:custGeom>
          <a:solidFill>
            <a:srgbClr val="8B0000"/>
          </a:solidFill>
          <a:ln/>
        </p:spPr>
      </p:sp>
      <p:sp>
        <p:nvSpPr>
          <p:cNvPr id="9" name="Text 7"/>
          <p:cNvSpPr/>
          <p:nvPr/>
        </p:nvSpPr>
        <p:spPr>
          <a:xfrm>
            <a:off x="474927" y="2789690"/>
            <a:ext cx="5334000" cy="1708151"/>
          </a:xfrm>
          <a:prstGeom prst="rect">
            <a:avLst/>
          </a:prstGeom>
          <a:noFill/>
          <a:ln/>
        </p:spPr>
        <p:txBody>
          <a:bodyPr wrap="square" lIns="0" tIns="0" rIns="0" bIns="0" rtlCol="0" anchor="ctr"/>
          <a:lstStyle/>
          <a:p>
            <a:r>
              <a:rPr lang="en-US" i="1" dirty="0">
                <a:solidFill>
                  <a:srgbClr val="1F2937"/>
                </a:solidFill>
                <a:latin typeface="Sorts Mill Goudy" pitchFamily="34" charset="0"/>
                <a:ea typeface="Sorts Mill Goudy" pitchFamily="34" charset="-122"/>
                <a:cs typeface="Sorts Mill Goudy" pitchFamily="34" charset="-120"/>
              </a:rPr>
              <a:t>"Bajo el capitalismo es inconcebible un reparto de las esferas de influencia, de los intereses, de las colonias, etc., que no sea por la fuerza de quienes participan en él, la fuerza económica, financiera, militar, etc. Y la fuerza de los que participan en el reparto cambia de forma desigual."</a:t>
            </a:r>
            <a:endParaRPr lang="en-US" i="1" dirty="0"/>
          </a:p>
        </p:txBody>
      </p:sp>
      <p:sp>
        <p:nvSpPr>
          <p:cNvPr id="10" name="Text 8"/>
          <p:cNvSpPr/>
          <p:nvPr/>
        </p:nvSpPr>
        <p:spPr>
          <a:xfrm>
            <a:off x="173147" y="4377705"/>
            <a:ext cx="5326063" cy="158750"/>
          </a:xfrm>
          <a:prstGeom prst="rect">
            <a:avLst/>
          </a:prstGeom>
          <a:noFill/>
          <a:ln/>
        </p:spPr>
        <p:txBody>
          <a:bodyPr wrap="square" lIns="0" tIns="0" rIns="0" bIns="0" rtlCol="0" anchor="ctr"/>
          <a:lstStyle/>
          <a:p>
            <a:pPr algn="r">
              <a:lnSpc>
                <a:spcPct val="120000"/>
              </a:lnSpc>
            </a:pPr>
            <a:r>
              <a:rPr lang="en-US" sz="1600" dirty="0">
                <a:solidFill>
                  <a:srgbClr val="6B7280"/>
                </a:solidFill>
                <a:latin typeface="Sorts Mill Goudy" pitchFamily="34" charset="0"/>
                <a:ea typeface="Sorts Mill Goudy" pitchFamily="34" charset="-122"/>
                <a:cs typeface="Sorts Mill Goudy" pitchFamily="34" charset="-120"/>
              </a:rPr>
              <a:t>— V.I. Lenin</a:t>
            </a:r>
            <a:endParaRPr lang="en-US" sz="1600" dirty="0"/>
          </a:p>
        </p:txBody>
      </p:sp>
      <p:sp>
        <p:nvSpPr>
          <p:cNvPr id="12" name="Shape 10"/>
          <p:cNvSpPr/>
          <p:nvPr/>
        </p:nvSpPr>
        <p:spPr>
          <a:xfrm>
            <a:off x="317422" y="4709851"/>
            <a:ext cx="45719" cy="1817688"/>
          </a:xfrm>
          <a:custGeom>
            <a:avLst/>
            <a:gdLst/>
            <a:ahLst/>
            <a:cxnLst/>
            <a:rect l="l" t="t" r="r" b="b"/>
            <a:pathLst>
              <a:path w="30427" h="1817688">
                <a:moveTo>
                  <a:pt x="30427" y="0"/>
                </a:moveTo>
                <a:lnTo>
                  <a:pt x="30427" y="0"/>
                </a:lnTo>
                <a:lnTo>
                  <a:pt x="30427" y="1817688"/>
                </a:lnTo>
                <a:lnTo>
                  <a:pt x="30427" y="1817688"/>
                </a:lnTo>
                <a:cubicBezTo>
                  <a:pt x="13623" y="1817687"/>
                  <a:pt x="0" y="1804065"/>
                  <a:pt x="0" y="1787260"/>
                </a:cubicBezTo>
                <a:lnTo>
                  <a:pt x="0" y="30427"/>
                </a:lnTo>
                <a:cubicBezTo>
                  <a:pt x="0" y="13634"/>
                  <a:pt x="13634" y="0"/>
                  <a:pt x="30427" y="0"/>
                </a:cubicBezTo>
                <a:close/>
              </a:path>
            </a:pathLst>
          </a:custGeom>
          <a:solidFill>
            <a:srgbClr val="8B0000"/>
          </a:solidFill>
          <a:ln/>
        </p:spPr>
      </p:sp>
      <p:sp>
        <p:nvSpPr>
          <p:cNvPr id="13" name="Text 11"/>
          <p:cNvSpPr/>
          <p:nvPr/>
        </p:nvSpPr>
        <p:spPr>
          <a:xfrm>
            <a:off x="450784" y="4705618"/>
            <a:ext cx="54610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Por qué el Imperialismo Genera Guerras:</a:t>
            </a:r>
            <a:endParaRPr lang="en-US" dirty="0"/>
          </a:p>
        </p:txBody>
      </p:sp>
      <p:sp>
        <p:nvSpPr>
          <p:cNvPr id="14" name="Text 12"/>
          <p:cNvSpPr/>
          <p:nvPr/>
        </p:nvSpPr>
        <p:spPr>
          <a:xfrm>
            <a:off x="443177" y="5094605"/>
            <a:ext cx="4718758" cy="190501"/>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El reparto del mundo nunca es definitivo</a:t>
            </a:r>
            <a:endParaRPr lang="en-US" dirty="0"/>
          </a:p>
        </p:txBody>
      </p:sp>
      <p:sp>
        <p:nvSpPr>
          <p:cNvPr id="15" name="Text 13"/>
          <p:cNvSpPr/>
          <p:nvPr/>
        </p:nvSpPr>
        <p:spPr>
          <a:xfrm>
            <a:off x="439488" y="5396243"/>
            <a:ext cx="4438813" cy="293860"/>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El desarrollo desigual de las potencias</a:t>
            </a:r>
            <a:endParaRPr lang="en-US" dirty="0"/>
          </a:p>
        </p:txBody>
      </p:sp>
      <p:sp>
        <p:nvSpPr>
          <p:cNvPr id="16" name="Text 14"/>
          <p:cNvSpPr/>
          <p:nvPr/>
        </p:nvSpPr>
        <p:spPr>
          <a:xfrm>
            <a:off x="450784" y="5783273"/>
            <a:ext cx="4248637" cy="248342"/>
          </a:xfrm>
          <a:prstGeom prst="rect">
            <a:avLst/>
          </a:prstGeom>
          <a:noFill/>
          <a:ln/>
        </p:spPr>
        <p:txBody>
          <a:bodyPr wrap="square" lIns="0" tIns="0" rIns="0" bIns="0" rtlCol="0" anchor="ctr"/>
          <a:lstStyle/>
          <a:p>
            <a:pPr>
              <a:lnSpc>
                <a:spcPct val="130000"/>
              </a:lnSpc>
            </a:pPr>
            <a:r>
              <a:rPr lang="en-US" dirty="0">
                <a:solidFill>
                  <a:srgbClr val="1F2937"/>
                </a:solidFill>
                <a:latin typeface="Sorts Mill Goudy" pitchFamily="34" charset="0"/>
                <a:ea typeface="Sorts Mill Goudy" pitchFamily="34" charset="-122"/>
                <a:cs typeface="Sorts Mill Goudy" pitchFamily="34" charset="-120"/>
              </a:rPr>
              <a:t>La competencia por recursos y mercados</a:t>
            </a:r>
            <a:endParaRPr lang="en-US" dirty="0"/>
          </a:p>
        </p:txBody>
      </p:sp>
      <p:sp>
        <p:nvSpPr>
          <p:cNvPr id="17" name="Text 15"/>
          <p:cNvSpPr/>
          <p:nvPr/>
        </p:nvSpPr>
        <p:spPr>
          <a:xfrm>
            <a:off x="450784" y="6147090"/>
            <a:ext cx="4071111" cy="260604"/>
          </a:xfrm>
          <a:prstGeom prst="rect">
            <a:avLst/>
          </a:prstGeom>
          <a:noFill/>
          <a:ln/>
        </p:spPr>
        <p:txBody>
          <a:bodyPr wrap="square" lIns="0" tIns="0" rIns="0" bIns="0" rtlCol="0" anchor="ctr"/>
          <a:lstStyle/>
          <a:p>
            <a:pPr>
              <a:lnSpc>
                <a:spcPct val="130000"/>
              </a:lnSpc>
            </a:pPr>
            <a:r>
              <a:rPr lang="en-US" dirty="0">
                <a:solidFill>
                  <a:srgbClr val="1F2937"/>
                </a:solidFill>
                <a:latin typeface="Sorts Mill Goudy" pitchFamily="34" charset="0"/>
                <a:ea typeface="Sorts Mill Goudy" pitchFamily="34" charset="-122"/>
                <a:cs typeface="Sorts Mill Goudy" pitchFamily="34" charset="-120"/>
              </a:rPr>
              <a:t>La lucha por la hegemonía mundial</a:t>
            </a:r>
            <a:endParaRPr lang="en-US" dirty="0"/>
          </a:p>
        </p:txBody>
      </p:sp>
      <p:sp>
        <p:nvSpPr>
          <p:cNvPr id="18" name="Text 16"/>
          <p:cNvSpPr/>
          <p:nvPr/>
        </p:nvSpPr>
        <p:spPr>
          <a:xfrm>
            <a:off x="6096000" y="262302"/>
            <a:ext cx="577850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Guerras Imperialistas Contemporáneas</a:t>
            </a:r>
            <a:endParaRPr lang="en-US" dirty="0"/>
          </a:p>
        </p:txBody>
      </p:sp>
      <p:sp>
        <p:nvSpPr>
          <p:cNvPr id="19" name="Text 17"/>
          <p:cNvSpPr/>
          <p:nvPr/>
        </p:nvSpPr>
        <p:spPr>
          <a:xfrm>
            <a:off x="6064250" y="633522"/>
            <a:ext cx="5746750" cy="536983"/>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Las características que Lenin describió son </a:t>
            </a:r>
            <a:r>
              <a:rPr lang="en-US" b="1" dirty="0">
                <a:solidFill>
                  <a:srgbClr val="1F2937"/>
                </a:solidFill>
                <a:latin typeface="Sorts Mill Goudy" pitchFamily="34" charset="0"/>
                <a:ea typeface="Sorts Mill Goudy" pitchFamily="34" charset="-122"/>
                <a:cs typeface="Sorts Mill Goudy" pitchFamily="34" charset="-120"/>
              </a:rPr>
              <a:t>más evidentes hoy</a:t>
            </a:r>
            <a:r>
              <a:rPr lang="en-US" dirty="0">
                <a:solidFill>
                  <a:srgbClr val="1F2937"/>
                </a:solidFill>
                <a:latin typeface="Sorts Mill Goudy" pitchFamily="34" charset="0"/>
                <a:ea typeface="Sorts Mill Goudy" pitchFamily="34" charset="-122"/>
                <a:cs typeface="Sorts Mill Goudy" pitchFamily="34" charset="-120"/>
              </a:rPr>
              <a:t> que en su época:</a:t>
            </a:r>
            <a:endParaRPr lang="en-US" dirty="0"/>
          </a:p>
        </p:txBody>
      </p:sp>
      <p:sp>
        <p:nvSpPr>
          <p:cNvPr id="21" name="Shape 19"/>
          <p:cNvSpPr/>
          <p:nvPr/>
        </p:nvSpPr>
        <p:spPr>
          <a:xfrm>
            <a:off x="6206464" y="1295916"/>
            <a:ext cx="30427" cy="928688"/>
          </a:xfrm>
          <a:custGeom>
            <a:avLst/>
            <a:gdLst/>
            <a:ahLst/>
            <a:cxnLst/>
            <a:rect l="l" t="t" r="r" b="b"/>
            <a:pathLst>
              <a:path w="30427" h="928688">
                <a:moveTo>
                  <a:pt x="30427" y="0"/>
                </a:moveTo>
                <a:lnTo>
                  <a:pt x="30427" y="0"/>
                </a:lnTo>
                <a:lnTo>
                  <a:pt x="30427" y="928688"/>
                </a:lnTo>
                <a:lnTo>
                  <a:pt x="30427" y="928688"/>
                </a:lnTo>
                <a:cubicBezTo>
                  <a:pt x="13623" y="928688"/>
                  <a:pt x="0" y="915065"/>
                  <a:pt x="0" y="898260"/>
                </a:cubicBezTo>
                <a:lnTo>
                  <a:pt x="0" y="30427"/>
                </a:lnTo>
                <a:cubicBezTo>
                  <a:pt x="0" y="13634"/>
                  <a:pt x="13634" y="0"/>
                  <a:pt x="30427" y="0"/>
                </a:cubicBezTo>
                <a:close/>
              </a:path>
            </a:pathLst>
          </a:custGeom>
          <a:solidFill>
            <a:srgbClr val="8B0000"/>
          </a:solidFill>
          <a:ln/>
        </p:spPr>
      </p:sp>
      <p:sp>
        <p:nvSpPr>
          <p:cNvPr id="22" name="Text 20"/>
          <p:cNvSpPr/>
          <p:nvPr/>
        </p:nvSpPr>
        <p:spPr>
          <a:xfrm>
            <a:off x="6270625" y="1272546"/>
            <a:ext cx="55245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Oriente Medio</a:t>
            </a:r>
            <a:endParaRPr lang="en-US" dirty="0"/>
          </a:p>
        </p:txBody>
      </p:sp>
      <p:sp>
        <p:nvSpPr>
          <p:cNvPr id="23" name="Text 21"/>
          <p:cNvSpPr/>
          <p:nvPr/>
        </p:nvSpPr>
        <p:spPr>
          <a:xfrm>
            <a:off x="6281539" y="1628414"/>
            <a:ext cx="5516563" cy="639961"/>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Guerras en Irak, Afganistán, Libia, Siria, Yemen. Control de petróleo y gas, rutas estratégicas.</a:t>
            </a:r>
            <a:endParaRPr lang="en-US" dirty="0"/>
          </a:p>
        </p:txBody>
      </p:sp>
      <p:sp>
        <p:nvSpPr>
          <p:cNvPr id="25" name="Shape 23"/>
          <p:cNvSpPr/>
          <p:nvPr/>
        </p:nvSpPr>
        <p:spPr>
          <a:xfrm>
            <a:off x="6206929" y="2364087"/>
            <a:ext cx="30427" cy="928688"/>
          </a:xfrm>
          <a:custGeom>
            <a:avLst/>
            <a:gdLst/>
            <a:ahLst/>
            <a:cxnLst/>
            <a:rect l="l" t="t" r="r" b="b"/>
            <a:pathLst>
              <a:path w="30427" h="928688">
                <a:moveTo>
                  <a:pt x="30427" y="0"/>
                </a:moveTo>
                <a:lnTo>
                  <a:pt x="30427" y="0"/>
                </a:lnTo>
                <a:lnTo>
                  <a:pt x="30427" y="928688"/>
                </a:lnTo>
                <a:lnTo>
                  <a:pt x="30427" y="928688"/>
                </a:lnTo>
                <a:cubicBezTo>
                  <a:pt x="13623" y="928688"/>
                  <a:pt x="0" y="915065"/>
                  <a:pt x="0" y="898260"/>
                </a:cubicBezTo>
                <a:lnTo>
                  <a:pt x="0" y="30427"/>
                </a:lnTo>
                <a:cubicBezTo>
                  <a:pt x="0" y="13634"/>
                  <a:pt x="13634" y="0"/>
                  <a:pt x="30427" y="0"/>
                </a:cubicBezTo>
                <a:close/>
              </a:path>
            </a:pathLst>
          </a:custGeom>
          <a:solidFill>
            <a:srgbClr val="8B0000"/>
          </a:solidFill>
          <a:ln/>
        </p:spPr>
      </p:sp>
      <p:sp>
        <p:nvSpPr>
          <p:cNvPr id="26" name="Text 24"/>
          <p:cNvSpPr/>
          <p:nvPr/>
        </p:nvSpPr>
        <p:spPr>
          <a:xfrm>
            <a:off x="6270625" y="2376236"/>
            <a:ext cx="55245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Ucrania</a:t>
            </a:r>
            <a:endParaRPr lang="en-US" dirty="0"/>
          </a:p>
        </p:txBody>
      </p:sp>
      <p:sp>
        <p:nvSpPr>
          <p:cNvPr id="27" name="Text 25"/>
          <p:cNvSpPr/>
          <p:nvPr/>
        </p:nvSpPr>
        <p:spPr>
          <a:xfrm>
            <a:off x="6306343" y="2702981"/>
            <a:ext cx="5516563" cy="586693"/>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Conflicto por la influencia de la OTAN, control de recursos, mercados y esferas de influencia.</a:t>
            </a:r>
            <a:endParaRPr lang="en-US" dirty="0"/>
          </a:p>
        </p:txBody>
      </p:sp>
      <p:sp>
        <p:nvSpPr>
          <p:cNvPr id="29" name="Shape 27"/>
          <p:cNvSpPr/>
          <p:nvPr/>
        </p:nvSpPr>
        <p:spPr>
          <a:xfrm>
            <a:off x="6206464" y="3417517"/>
            <a:ext cx="30427" cy="928688"/>
          </a:xfrm>
          <a:custGeom>
            <a:avLst/>
            <a:gdLst/>
            <a:ahLst/>
            <a:cxnLst/>
            <a:rect l="l" t="t" r="r" b="b"/>
            <a:pathLst>
              <a:path w="30427" h="928688">
                <a:moveTo>
                  <a:pt x="30427" y="0"/>
                </a:moveTo>
                <a:lnTo>
                  <a:pt x="30427" y="0"/>
                </a:lnTo>
                <a:lnTo>
                  <a:pt x="30427" y="928688"/>
                </a:lnTo>
                <a:lnTo>
                  <a:pt x="30427" y="928688"/>
                </a:lnTo>
                <a:cubicBezTo>
                  <a:pt x="13623" y="928688"/>
                  <a:pt x="0" y="915065"/>
                  <a:pt x="0" y="898260"/>
                </a:cubicBezTo>
                <a:lnTo>
                  <a:pt x="0" y="30427"/>
                </a:lnTo>
                <a:cubicBezTo>
                  <a:pt x="0" y="13634"/>
                  <a:pt x="13634" y="0"/>
                  <a:pt x="30427" y="0"/>
                </a:cubicBezTo>
                <a:close/>
              </a:path>
            </a:pathLst>
          </a:custGeom>
          <a:solidFill>
            <a:srgbClr val="8B0000"/>
          </a:solidFill>
          <a:ln/>
        </p:spPr>
      </p:sp>
      <p:sp>
        <p:nvSpPr>
          <p:cNvPr id="30" name="Text 28"/>
          <p:cNvSpPr/>
          <p:nvPr/>
        </p:nvSpPr>
        <p:spPr>
          <a:xfrm>
            <a:off x="6316927" y="3430986"/>
            <a:ext cx="55245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Indo-Pacífico</a:t>
            </a:r>
            <a:endParaRPr lang="en-US" dirty="0"/>
          </a:p>
        </p:txBody>
      </p:sp>
      <p:sp>
        <p:nvSpPr>
          <p:cNvPr id="31" name="Text 29"/>
          <p:cNvSpPr/>
          <p:nvPr/>
        </p:nvSpPr>
        <p:spPr>
          <a:xfrm>
            <a:off x="6316927" y="3703106"/>
            <a:ext cx="5516563" cy="615187"/>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Tensiones EE.UU.-China por el control del comercio marítimo, tecnología, recursos.</a:t>
            </a:r>
            <a:endParaRPr lang="en-US" dirty="0"/>
          </a:p>
        </p:txBody>
      </p:sp>
      <p:sp>
        <p:nvSpPr>
          <p:cNvPr id="33" name="Shape 31"/>
          <p:cNvSpPr/>
          <p:nvPr/>
        </p:nvSpPr>
        <p:spPr>
          <a:xfrm>
            <a:off x="6206464" y="4426706"/>
            <a:ext cx="45719" cy="869914"/>
          </a:xfrm>
          <a:custGeom>
            <a:avLst/>
            <a:gdLst/>
            <a:ahLst/>
            <a:cxnLst/>
            <a:rect l="l" t="t" r="r" b="b"/>
            <a:pathLst>
              <a:path w="30427" h="928688">
                <a:moveTo>
                  <a:pt x="30427" y="0"/>
                </a:moveTo>
                <a:lnTo>
                  <a:pt x="30427" y="0"/>
                </a:lnTo>
                <a:lnTo>
                  <a:pt x="30427" y="928688"/>
                </a:lnTo>
                <a:lnTo>
                  <a:pt x="30427" y="928688"/>
                </a:lnTo>
                <a:cubicBezTo>
                  <a:pt x="13623" y="928688"/>
                  <a:pt x="0" y="915065"/>
                  <a:pt x="0" y="898260"/>
                </a:cubicBezTo>
                <a:lnTo>
                  <a:pt x="0" y="30427"/>
                </a:lnTo>
                <a:cubicBezTo>
                  <a:pt x="0" y="13634"/>
                  <a:pt x="13634" y="0"/>
                  <a:pt x="30427" y="0"/>
                </a:cubicBezTo>
                <a:close/>
              </a:path>
            </a:pathLst>
          </a:custGeom>
          <a:solidFill>
            <a:srgbClr val="8B0000"/>
          </a:solidFill>
          <a:ln/>
        </p:spPr>
      </p:sp>
      <p:sp>
        <p:nvSpPr>
          <p:cNvPr id="34" name="Text 32"/>
          <p:cNvSpPr/>
          <p:nvPr/>
        </p:nvSpPr>
        <p:spPr>
          <a:xfrm>
            <a:off x="6316927" y="4454920"/>
            <a:ext cx="55245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África</a:t>
            </a:r>
            <a:endParaRPr lang="en-US" dirty="0"/>
          </a:p>
        </p:txBody>
      </p:sp>
      <p:sp>
        <p:nvSpPr>
          <p:cNvPr id="35" name="Text 33"/>
          <p:cNvSpPr/>
          <p:nvPr/>
        </p:nvSpPr>
        <p:spPr>
          <a:xfrm>
            <a:off x="6309467" y="4755930"/>
            <a:ext cx="5516563" cy="615187"/>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Intervenciones militares, bases militares extranjeras, saqueo de recursos minerales.</a:t>
            </a:r>
            <a:endParaRPr lang="en-US" dirty="0"/>
          </a:p>
        </p:txBody>
      </p:sp>
      <p:sp>
        <p:nvSpPr>
          <p:cNvPr id="36" name="Shape 34"/>
          <p:cNvSpPr/>
          <p:nvPr/>
        </p:nvSpPr>
        <p:spPr>
          <a:xfrm>
            <a:off x="6026122" y="5438229"/>
            <a:ext cx="5683250" cy="1366518"/>
          </a:xfrm>
          <a:custGeom>
            <a:avLst/>
            <a:gdLst/>
            <a:ahLst/>
            <a:cxnLst/>
            <a:rect l="l" t="t" r="r" b="b"/>
            <a:pathLst>
              <a:path w="5683250" h="1277938">
                <a:moveTo>
                  <a:pt x="63501" y="0"/>
                </a:moveTo>
                <a:lnTo>
                  <a:pt x="5619749" y="0"/>
                </a:lnTo>
                <a:cubicBezTo>
                  <a:pt x="5654796" y="0"/>
                  <a:pt x="5683250" y="28454"/>
                  <a:pt x="5683250" y="63501"/>
                </a:cubicBezTo>
                <a:lnTo>
                  <a:pt x="5683250" y="1214437"/>
                </a:lnTo>
                <a:cubicBezTo>
                  <a:pt x="5683250" y="1249484"/>
                  <a:pt x="5654796" y="1277938"/>
                  <a:pt x="5619749" y="1277938"/>
                </a:cubicBezTo>
                <a:lnTo>
                  <a:pt x="63501" y="1277938"/>
                </a:lnTo>
                <a:cubicBezTo>
                  <a:pt x="28454" y="1277938"/>
                  <a:pt x="0" y="1249484"/>
                  <a:pt x="0" y="1214437"/>
                </a:cubicBezTo>
                <a:lnTo>
                  <a:pt x="0" y="63501"/>
                </a:lnTo>
                <a:cubicBezTo>
                  <a:pt x="0" y="28454"/>
                  <a:pt x="28454" y="0"/>
                  <a:pt x="63501" y="0"/>
                </a:cubicBezTo>
                <a:close/>
              </a:path>
            </a:pathLst>
          </a:custGeom>
          <a:solidFill>
            <a:srgbClr val="00B050"/>
          </a:solidFill>
          <a:ln/>
        </p:spPr>
      </p:sp>
      <p:sp>
        <p:nvSpPr>
          <p:cNvPr id="37" name="Text 35"/>
          <p:cNvSpPr/>
          <p:nvPr/>
        </p:nvSpPr>
        <p:spPr>
          <a:xfrm>
            <a:off x="6216622" y="5529093"/>
            <a:ext cx="5492750" cy="190500"/>
          </a:xfrm>
          <a:prstGeom prst="rect">
            <a:avLst/>
          </a:prstGeom>
          <a:noFill/>
          <a:ln/>
        </p:spPr>
        <p:txBody>
          <a:bodyPr wrap="square" lIns="0" tIns="0" rIns="0" bIns="0" rtlCol="0" anchor="ctr"/>
          <a:lstStyle/>
          <a:p>
            <a:pPr>
              <a:lnSpc>
                <a:spcPct val="130000"/>
              </a:lnSpc>
            </a:pPr>
            <a:r>
              <a:rPr lang="en-US" b="1" dirty="0">
                <a:latin typeface="Sorts Mill Goudy" pitchFamily="34" charset="0"/>
                <a:ea typeface="Sorts Mill Goudy" pitchFamily="34" charset="-122"/>
                <a:cs typeface="Sorts Mill Goudy" pitchFamily="34" charset="-120"/>
              </a:rPr>
              <a:t>La Naturaleza de las Guerras Actuales</a:t>
            </a:r>
            <a:endParaRPr lang="en-US" dirty="0"/>
          </a:p>
        </p:txBody>
      </p:sp>
      <p:sp>
        <p:nvSpPr>
          <p:cNvPr id="38" name="Text 36"/>
          <p:cNvSpPr/>
          <p:nvPr/>
        </p:nvSpPr>
        <p:spPr>
          <a:xfrm>
            <a:off x="6170763" y="5804813"/>
            <a:ext cx="5492750" cy="982414"/>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Las guerras son más </a:t>
            </a:r>
            <a:r>
              <a:rPr lang="en-US" b="1" dirty="0">
                <a:latin typeface="Sorts Mill Goudy" pitchFamily="34" charset="0"/>
                <a:ea typeface="Sorts Mill Goudy" pitchFamily="34" charset="-122"/>
                <a:cs typeface="Sorts Mill Goudy" pitchFamily="34" charset="-120"/>
              </a:rPr>
              <a:t>regionales y basadas en tecnología</a:t>
            </a:r>
            <a:r>
              <a:rPr lang="en-US" dirty="0">
                <a:latin typeface="Sorts Mill Goudy" pitchFamily="34" charset="0"/>
                <a:ea typeface="Sorts Mill Goudy" pitchFamily="34" charset="-122"/>
                <a:cs typeface="Sorts Mill Goudy" pitchFamily="34" charset="-120"/>
              </a:rPr>
              <a:t>, pero su naturaleza imperialista persiste: lucha por el reparto y reparto del mundo entre potencias capitalistas.</a:t>
            </a:r>
            <a:endParaRPr lang="en-US" dirty="0"/>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206375" y="193005"/>
            <a:ext cx="11699875" cy="317500"/>
          </a:xfrm>
          <a:prstGeom prst="rect">
            <a:avLst/>
          </a:prstGeom>
          <a:noFill/>
          <a:ln/>
        </p:spPr>
        <p:txBody>
          <a:bodyPr wrap="square" lIns="0" tIns="0" rIns="0" bIns="0" rtlCol="0" anchor="ctr"/>
          <a:lstStyle/>
          <a:p>
            <a:pPr>
              <a:lnSpc>
                <a:spcPct val="90000"/>
              </a:lnSpc>
            </a:pPr>
            <a:r>
              <a:rPr lang="en-US" sz="2250" b="1" dirty="0">
                <a:solidFill>
                  <a:srgbClr val="1F2937"/>
                </a:solidFill>
                <a:latin typeface="Sorts Mill Goudy" pitchFamily="34" charset="0"/>
                <a:ea typeface="Sorts Mill Goudy" pitchFamily="34" charset="-122"/>
                <a:cs typeface="Sorts Mill Goudy" pitchFamily="34" charset="-120"/>
              </a:rPr>
              <a:t>Desigualdad y Explotación Global</a:t>
            </a:r>
            <a:endParaRPr lang="en-US" sz="1600" dirty="0"/>
          </a:p>
        </p:txBody>
      </p:sp>
      <p:sp>
        <p:nvSpPr>
          <p:cNvPr id="4" name="Shape 2"/>
          <p:cNvSpPr/>
          <p:nvPr/>
        </p:nvSpPr>
        <p:spPr>
          <a:xfrm>
            <a:off x="212725" y="510505"/>
            <a:ext cx="762000" cy="31750"/>
          </a:xfrm>
          <a:custGeom>
            <a:avLst/>
            <a:gdLst/>
            <a:ahLst/>
            <a:cxnLst/>
            <a:rect l="l" t="t" r="r" b="b"/>
            <a:pathLst>
              <a:path w="762000" h="31750">
                <a:moveTo>
                  <a:pt x="0" y="0"/>
                </a:moveTo>
                <a:lnTo>
                  <a:pt x="762000" y="0"/>
                </a:lnTo>
                <a:lnTo>
                  <a:pt x="762000" y="31750"/>
                </a:lnTo>
                <a:lnTo>
                  <a:pt x="0" y="31750"/>
                </a:lnTo>
                <a:lnTo>
                  <a:pt x="0" y="0"/>
                </a:lnTo>
                <a:close/>
              </a:path>
            </a:pathLst>
          </a:custGeom>
          <a:solidFill>
            <a:srgbClr val="8B0000"/>
          </a:solidFill>
          <a:ln/>
        </p:spPr>
      </p:sp>
      <p:sp>
        <p:nvSpPr>
          <p:cNvPr id="5" name="Text 3"/>
          <p:cNvSpPr/>
          <p:nvPr/>
        </p:nvSpPr>
        <p:spPr>
          <a:xfrm>
            <a:off x="206375" y="677085"/>
            <a:ext cx="577850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Desigualdad Extrema</a:t>
            </a:r>
            <a:endParaRPr lang="en-US" dirty="0"/>
          </a:p>
        </p:txBody>
      </p:sp>
      <p:sp>
        <p:nvSpPr>
          <p:cNvPr id="6" name="Text 4"/>
          <p:cNvSpPr/>
          <p:nvPr/>
        </p:nvSpPr>
        <p:spPr>
          <a:xfrm>
            <a:off x="206375" y="1044173"/>
            <a:ext cx="5746750" cy="793750"/>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El capitalismo del siglo XXI ha generado </a:t>
            </a:r>
            <a:r>
              <a:rPr lang="en-US" b="1" dirty="0">
                <a:solidFill>
                  <a:srgbClr val="1F2937"/>
                </a:solidFill>
                <a:latin typeface="Sorts Mill Goudy" pitchFamily="34" charset="0"/>
                <a:ea typeface="Sorts Mill Goudy" pitchFamily="34" charset="-122"/>
                <a:cs typeface="Sorts Mill Goudy" pitchFamily="34" charset="-120"/>
              </a:rPr>
              <a:t>desigualdad histórica</a:t>
            </a:r>
            <a:r>
              <a:rPr lang="en-US" dirty="0">
                <a:solidFill>
                  <a:srgbClr val="1F2937"/>
                </a:solidFill>
                <a:latin typeface="Sorts Mill Goudy" pitchFamily="34" charset="0"/>
                <a:ea typeface="Sorts Mill Goudy" pitchFamily="34" charset="-122"/>
                <a:cs typeface="Sorts Mill Goudy" pitchFamily="34" charset="-120"/>
              </a:rPr>
              <a:t> sin precedentes. Los datos revelan la naturaleza parasitaria del imperialismo:</a:t>
            </a:r>
            <a:endParaRPr lang="en-US" dirty="0"/>
          </a:p>
        </p:txBody>
      </p:sp>
      <p:sp>
        <p:nvSpPr>
          <p:cNvPr id="7" name="Shape 5"/>
          <p:cNvSpPr/>
          <p:nvPr/>
        </p:nvSpPr>
        <p:spPr>
          <a:xfrm>
            <a:off x="206375" y="1928288"/>
            <a:ext cx="5683250" cy="3397250"/>
          </a:xfrm>
          <a:custGeom>
            <a:avLst/>
            <a:gdLst/>
            <a:ahLst/>
            <a:cxnLst/>
            <a:rect l="l" t="t" r="r" b="b"/>
            <a:pathLst>
              <a:path w="5683250" h="3397250">
                <a:moveTo>
                  <a:pt x="63495" y="0"/>
                </a:moveTo>
                <a:lnTo>
                  <a:pt x="5619755" y="0"/>
                </a:lnTo>
                <a:cubicBezTo>
                  <a:pt x="5654822" y="0"/>
                  <a:pt x="5683250" y="28428"/>
                  <a:pt x="5683250" y="63495"/>
                </a:cubicBezTo>
                <a:lnTo>
                  <a:pt x="5683250" y="3333755"/>
                </a:lnTo>
                <a:cubicBezTo>
                  <a:pt x="5683250" y="3368822"/>
                  <a:pt x="5654822" y="3397250"/>
                  <a:pt x="5619755" y="3397250"/>
                </a:cubicBezTo>
                <a:lnTo>
                  <a:pt x="63495" y="3397250"/>
                </a:lnTo>
                <a:cubicBezTo>
                  <a:pt x="28428" y="3397250"/>
                  <a:pt x="0" y="3368822"/>
                  <a:pt x="0" y="3333755"/>
                </a:cubicBezTo>
                <a:lnTo>
                  <a:pt x="0" y="63495"/>
                </a:lnTo>
                <a:cubicBezTo>
                  <a:pt x="0" y="28428"/>
                  <a:pt x="28428" y="0"/>
                  <a:pt x="63495" y="0"/>
                </a:cubicBezTo>
                <a:close/>
              </a:path>
            </a:pathLst>
          </a:custGeom>
          <a:solidFill>
            <a:srgbClr val="F9FAFB"/>
          </a:solidFill>
          <a:ln>
            <a:solidFill>
              <a:schemeClr val="tx1"/>
            </a:solidFill>
          </a:ln>
        </p:spPr>
      </p:sp>
      <p:sp>
        <p:nvSpPr>
          <p:cNvPr id="8" name="Shape 6"/>
          <p:cNvSpPr/>
          <p:nvPr/>
        </p:nvSpPr>
        <p:spPr>
          <a:xfrm>
            <a:off x="370760" y="2044813"/>
            <a:ext cx="381000" cy="381000"/>
          </a:xfrm>
          <a:custGeom>
            <a:avLst/>
            <a:gdLst/>
            <a:ahLst/>
            <a:cxnLst/>
            <a:rect l="l" t="t" r="r" b="b"/>
            <a:pathLst>
              <a:path w="381000" h="381000">
                <a:moveTo>
                  <a:pt x="190500" y="0"/>
                </a:moveTo>
                <a:lnTo>
                  <a:pt x="190500" y="0"/>
                </a:lnTo>
                <a:cubicBezTo>
                  <a:pt x="295640" y="0"/>
                  <a:pt x="381000" y="85360"/>
                  <a:pt x="381000" y="190500"/>
                </a:cubicBezTo>
                <a:lnTo>
                  <a:pt x="381000" y="190500"/>
                </a:lnTo>
                <a:cubicBezTo>
                  <a:pt x="381000" y="295640"/>
                  <a:pt x="295640" y="381000"/>
                  <a:pt x="190500" y="381000"/>
                </a:cubicBezTo>
                <a:lnTo>
                  <a:pt x="190500" y="381000"/>
                </a:lnTo>
                <a:cubicBezTo>
                  <a:pt x="85360" y="381000"/>
                  <a:pt x="0" y="295640"/>
                  <a:pt x="0" y="190500"/>
                </a:cubicBezTo>
                <a:lnTo>
                  <a:pt x="0" y="190500"/>
                </a:lnTo>
                <a:cubicBezTo>
                  <a:pt x="0" y="85360"/>
                  <a:pt x="85360" y="0"/>
                  <a:pt x="190500" y="0"/>
                </a:cubicBezTo>
                <a:close/>
              </a:path>
            </a:pathLst>
          </a:custGeom>
          <a:solidFill>
            <a:srgbClr val="8B0000"/>
          </a:solidFill>
          <a:ln/>
        </p:spPr>
      </p:sp>
      <p:sp>
        <p:nvSpPr>
          <p:cNvPr id="9" name="Text 7"/>
          <p:cNvSpPr/>
          <p:nvPr/>
        </p:nvSpPr>
        <p:spPr>
          <a:xfrm>
            <a:off x="335041" y="2044813"/>
            <a:ext cx="452438" cy="381000"/>
          </a:xfrm>
          <a:prstGeom prst="rect">
            <a:avLst/>
          </a:prstGeom>
          <a:noFill/>
          <a:ln/>
        </p:spPr>
        <p:txBody>
          <a:bodyPr wrap="square" lIns="0" tIns="0" rIns="0" bIns="0" rtlCol="0" anchor="ctr"/>
          <a:lstStyle/>
          <a:p>
            <a:pPr algn="ctr">
              <a:lnSpc>
                <a:spcPct val="130000"/>
              </a:lnSpc>
            </a:pPr>
            <a:r>
              <a:rPr lang="en-US" sz="1125" b="1" dirty="0">
                <a:solidFill>
                  <a:srgbClr val="FFFFFF"/>
                </a:solidFill>
                <a:latin typeface="Sorts Mill Goudy" pitchFamily="34" charset="0"/>
                <a:ea typeface="Sorts Mill Goudy" pitchFamily="34" charset="-122"/>
                <a:cs typeface="Sorts Mill Goudy" pitchFamily="34" charset="-120"/>
              </a:rPr>
              <a:t>10</a:t>
            </a:r>
            <a:endParaRPr lang="en-US" sz="1600" dirty="0"/>
          </a:p>
        </p:txBody>
      </p:sp>
      <p:sp>
        <p:nvSpPr>
          <p:cNvPr id="10" name="Text 8"/>
          <p:cNvSpPr/>
          <p:nvPr/>
        </p:nvSpPr>
        <p:spPr>
          <a:xfrm>
            <a:off x="974725" y="1970513"/>
            <a:ext cx="4683637" cy="298546"/>
          </a:xfrm>
          <a:prstGeom prst="rect">
            <a:avLst/>
          </a:prstGeom>
          <a:noFill/>
          <a:ln/>
        </p:spPr>
        <p:txBody>
          <a:bodyPr wrap="square" lIns="0" tIns="0" rIns="0" bIns="0" rtlCol="0" anchor="ctr"/>
          <a:lstStyle/>
          <a:p>
            <a:r>
              <a:rPr lang="en-US" b="1" dirty="0">
                <a:solidFill>
                  <a:srgbClr val="1F2937"/>
                </a:solidFill>
                <a:latin typeface="Sorts Mill Goudy" pitchFamily="34" charset="0"/>
                <a:ea typeface="Sorts Mill Goudy" pitchFamily="34" charset="-122"/>
                <a:cs typeface="Sorts Mill Goudy" pitchFamily="34" charset="-120"/>
              </a:rPr>
              <a:t>Multimillonarios más Ricos</a:t>
            </a:r>
            <a:endParaRPr lang="en-US" dirty="0"/>
          </a:p>
        </p:txBody>
      </p:sp>
      <p:sp>
        <p:nvSpPr>
          <p:cNvPr id="11" name="Text 9"/>
          <p:cNvSpPr/>
          <p:nvPr/>
        </p:nvSpPr>
        <p:spPr>
          <a:xfrm>
            <a:off x="969746" y="2209956"/>
            <a:ext cx="4737612" cy="601567"/>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Poseen $1.45 billones, más que el PIB de 182 naciones</a:t>
            </a:r>
            <a:endParaRPr lang="en-US" dirty="0"/>
          </a:p>
        </p:txBody>
      </p:sp>
      <p:sp>
        <p:nvSpPr>
          <p:cNvPr id="12" name="Shape 10"/>
          <p:cNvSpPr/>
          <p:nvPr/>
        </p:nvSpPr>
        <p:spPr>
          <a:xfrm>
            <a:off x="370760" y="2854438"/>
            <a:ext cx="381000" cy="381000"/>
          </a:xfrm>
          <a:custGeom>
            <a:avLst/>
            <a:gdLst/>
            <a:ahLst/>
            <a:cxnLst/>
            <a:rect l="l" t="t" r="r" b="b"/>
            <a:pathLst>
              <a:path w="381000" h="381000">
                <a:moveTo>
                  <a:pt x="190500" y="0"/>
                </a:moveTo>
                <a:lnTo>
                  <a:pt x="190500" y="0"/>
                </a:lnTo>
                <a:cubicBezTo>
                  <a:pt x="295640" y="0"/>
                  <a:pt x="381000" y="85360"/>
                  <a:pt x="381000" y="190500"/>
                </a:cubicBezTo>
                <a:lnTo>
                  <a:pt x="381000" y="190500"/>
                </a:lnTo>
                <a:cubicBezTo>
                  <a:pt x="381000" y="295640"/>
                  <a:pt x="295640" y="381000"/>
                  <a:pt x="190500" y="381000"/>
                </a:cubicBezTo>
                <a:lnTo>
                  <a:pt x="190500" y="381000"/>
                </a:lnTo>
                <a:cubicBezTo>
                  <a:pt x="85360" y="381000"/>
                  <a:pt x="0" y="295640"/>
                  <a:pt x="0" y="190500"/>
                </a:cubicBezTo>
                <a:lnTo>
                  <a:pt x="0" y="190500"/>
                </a:lnTo>
                <a:cubicBezTo>
                  <a:pt x="0" y="85360"/>
                  <a:pt x="85360" y="0"/>
                  <a:pt x="190500" y="0"/>
                </a:cubicBezTo>
                <a:close/>
              </a:path>
            </a:pathLst>
          </a:custGeom>
          <a:solidFill>
            <a:srgbClr val="8B0000"/>
          </a:solidFill>
          <a:ln/>
        </p:spPr>
      </p:sp>
      <p:sp>
        <p:nvSpPr>
          <p:cNvPr id="13" name="Text 11"/>
          <p:cNvSpPr/>
          <p:nvPr/>
        </p:nvSpPr>
        <p:spPr>
          <a:xfrm>
            <a:off x="335041" y="2854438"/>
            <a:ext cx="452438" cy="381000"/>
          </a:xfrm>
          <a:prstGeom prst="rect">
            <a:avLst/>
          </a:prstGeom>
          <a:noFill/>
          <a:ln/>
        </p:spPr>
        <p:txBody>
          <a:bodyPr wrap="square" lIns="0" tIns="0" rIns="0" bIns="0" rtlCol="0" anchor="ctr"/>
          <a:lstStyle/>
          <a:p>
            <a:pPr algn="ctr">
              <a:lnSpc>
                <a:spcPct val="130000"/>
              </a:lnSpc>
            </a:pPr>
            <a:r>
              <a:rPr lang="en-US" sz="1125" b="1" dirty="0">
                <a:solidFill>
                  <a:srgbClr val="FFFFFF"/>
                </a:solidFill>
                <a:latin typeface="Sorts Mill Goudy" pitchFamily="34" charset="0"/>
                <a:ea typeface="Sorts Mill Goudy" pitchFamily="34" charset="-122"/>
                <a:cs typeface="Sorts Mill Goudy" pitchFamily="34" charset="-120"/>
              </a:rPr>
              <a:t>1%</a:t>
            </a:r>
            <a:endParaRPr lang="en-US" sz="1600" dirty="0"/>
          </a:p>
        </p:txBody>
      </p:sp>
      <p:sp>
        <p:nvSpPr>
          <p:cNvPr id="14" name="Text 12"/>
          <p:cNvSpPr/>
          <p:nvPr/>
        </p:nvSpPr>
        <p:spPr>
          <a:xfrm>
            <a:off x="974725" y="2833187"/>
            <a:ext cx="2659063"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Control del 1% más Rico</a:t>
            </a:r>
            <a:endParaRPr lang="en-US" dirty="0"/>
          </a:p>
        </p:txBody>
      </p:sp>
      <p:sp>
        <p:nvSpPr>
          <p:cNvPr id="15" name="Text 13"/>
          <p:cNvSpPr/>
          <p:nvPr/>
        </p:nvSpPr>
        <p:spPr>
          <a:xfrm>
            <a:off x="969746" y="3088660"/>
            <a:ext cx="4683637" cy="467378"/>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Posee el 43% de todos los activos financieros mundiales</a:t>
            </a:r>
            <a:endParaRPr lang="en-US" dirty="0"/>
          </a:p>
        </p:txBody>
      </p:sp>
      <p:sp>
        <p:nvSpPr>
          <p:cNvPr id="16" name="Shape 14"/>
          <p:cNvSpPr/>
          <p:nvPr/>
        </p:nvSpPr>
        <p:spPr>
          <a:xfrm>
            <a:off x="370760" y="3664063"/>
            <a:ext cx="381000" cy="381000"/>
          </a:xfrm>
          <a:custGeom>
            <a:avLst/>
            <a:gdLst/>
            <a:ahLst/>
            <a:cxnLst/>
            <a:rect l="l" t="t" r="r" b="b"/>
            <a:pathLst>
              <a:path w="381000" h="381000">
                <a:moveTo>
                  <a:pt x="190500" y="0"/>
                </a:moveTo>
                <a:lnTo>
                  <a:pt x="190500" y="0"/>
                </a:lnTo>
                <a:cubicBezTo>
                  <a:pt x="295640" y="0"/>
                  <a:pt x="381000" y="85360"/>
                  <a:pt x="381000" y="190500"/>
                </a:cubicBezTo>
                <a:lnTo>
                  <a:pt x="381000" y="190500"/>
                </a:lnTo>
                <a:cubicBezTo>
                  <a:pt x="381000" y="295640"/>
                  <a:pt x="295640" y="381000"/>
                  <a:pt x="190500" y="381000"/>
                </a:cubicBezTo>
                <a:lnTo>
                  <a:pt x="190500" y="381000"/>
                </a:lnTo>
                <a:cubicBezTo>
                  <a:pt x="85360" y="381000"/>
                  <a:pt x="0" y="295640"/>
                  <a:pt x="0" y="190500"/>
                </a:cubicBezTo>
                <a:lnTo>
                  <a:pt x="0" y="190500"/>
                </a:lnTo>
                <a:cubicBezTo>
                  <a:pt x="0" y="85360"/>
                  <a:pt x="85360" y="0"/>
                  <a:pt x="190500" y="0"/>
                </a:cubicBezTo>
                <a:close/>
              </a:path>
            </a:pathLst>
          </a:custGeom>
          <a:solidFill>
            <a:srgbClr val="8B0000"/>
          </a:solidFill>
          <a:ln/>
        </p:spPr>
      </p:sp>
      <p:sp>
        <p:nvSpPr>
          <p:cNvPr id="17" name="Text 15"/>
          <p:cNvSpPr/>
          <p:nvPr/>
        </p:nvSpPr>
        <p:spPr>
          <a:xfrm>
            <a:off x="335041" y="3664063"/>
            <a:ext cx="452438" cy="381000"/>
          </a:xfrm>
          <a:prstGeom prst="rect">
            <a:avLst/>
          </a:prstGeom>
          <a:noFill/>
          <a:ln/>
        </p:spPr>
        <p:txBody>
          <a:bodyPr wrap="square" lIns="0" tIns="0" rIns="0" bIns="0" rtlCol="0" anchor="ctr"/>
          <a:lstStyle/>
          <a:p>
            <a:pPr algn="ctr">
              <a:lnSpc>
                <a:spcPct val="130000"/>
              </a:lnSpc>
            </a:pPr>
            <a:r>
              <a:rPr lang="en-US" sz="1125" b="1" dirty="0">
                <a:solidFill>
                  <a:srgbClr val="FFFFFF"/>
                </a:solidFill>
                <a:latin typeface="Sorts Mill Goudy" pitchFamily="34" charset="0"/>
                <a:ea typeface="Sorts Mill Goudy" pitchFamily="34" charset="-122"/>
                <a:cs typeface="Sorts Mill Goudy" pitchFamily="34" charset="-120"/>
              </a:rPr>
              <a:t>60M</a:t>
            </a:r>
            <a:endParaRPr lang="en-US" sz="1600" dirty="0"/>
          </a:p>
        </p:txBody>
      </p:sp>
      <p:sp>
        <p:nvSpPr>
          <p:cNvPr id="18" name="Text 16"/>
          <p:cNvSpPr/>
          <p:nvPr/>
        </p:nvSpPr>
        <p:spPr>
          <a:xfrm>
            <a:off x="965767" y="3669411"/>
            <a:ext cx="3373438"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Hambre en América Latina</a:t>
            </a:r>
            <a:endParaRPr lang="en-US" dirty="0"/>
          </a:p>
        </p:txBody>
      </p:sp>
      <p:sp>
        <p:nvSpPr>
          <p:cNvPr id="19" name="Text 17"/>
          <p:cNvSpPr/>
          <p:nvPr/>
        </p:nvSpPr>
        <p:spPr>
          <a:xfrm>
            <a:off x="974725" y="3945515"/>
            <a:ext cx="4732633" cy="560120"/>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60 millones de personas sufren hambre, el número más alto en 20 años</a:t>
            </a:r>
            <a:endParaRPr lang="en-US" dirty="0"/>
          </a:p>
        </p:txBody>
      </p:sp>
      <p:sp>
        <p:nvSpPr>
          <p:cNvPr id="20" name="Shape 18"/>
          <p:cNvSpPr/>
          <p:nvPr/>
        </p:nvSpPr>
        <p:spPr>
          <a:xfrm>
            <a:off x="370760" y="4473688"/>
            <a:ext cx="381000" cy="381000"/>
          </a:xfrm>
          <a:custGeom>
            <a:avLst/>
            <a:gdLst/>
            <a:ahLst/>
            <a:cxnLst/>
            <a:rect l="l" t="t" r="r" b="b"/>
            <a:pathLst>
              <a:path w="381000" h="381000">
                <a:moveTo>
                  <a:pt x="190500" y="0"/>
                </a:moveTo>
                <a:lnTo>
                  <a:pt x="190500" y="0"/>
                </a:lnTo>
                <a:cubicBezTo>
                  <a:pt x="295640" y="0"/>
                  <a:pt x="381000" y="85360"/>
                  <a:pt x="381000" y="190500"/>
                </a:cubicBezTo>
                <a:lnTo>
                  <a:pt x="381000" y="190500"/>
                </a:lnTo>
                <a:cubicBezTo>
                  <a:pt x="381000" y="295640"/>
                  <a:pt x="295640" y="381000"/>
                  <a:pt x="190500" y="381000"/>
                </a:cubicBezTo>
                <a:lnTo>
                  <a:pt x="190500" y="381000"/>
                </a:lnTo>
                <a:cubicBezTo>
                  <a:pt x="85360" y="381000"/>
                  <a:pt x="0" y="295640"/>
                  <a:pt x="0" y="190500"/>
                </a:cubicBezTo>
                <a:lnTo>
                  <a:pt x="0" y="190500"/>
                </a:lnTo>
                <a:cubicBezTo>
                  <a:pt x="0" y="85360"/>
                  <a:pt x="85360" y="0"/>
                  <a:pt x="190500" y="0"/>
                </a:cubicBezTo>
                <a:close/>
              </a:path>
            </a:pathLst>
          </a:custGeom>
          <a:solidFill>
            <a:srgbClr val="8B0000"/>
          </a:solidFill>
          <a:ln/>
        </p:spPr>
      </p:sp>
      <p:sp>
        <p:nvSpPr>
          <p:cNvPr id="21" name="Text 19"/>
          <p:cNvSpPr/>
          <p:nvPr/>
        </p:nvSpPr>
        <p:spPr>
          <a:xfrm>
            <a:off x="335041" y="4473688"/>
            <a:ext cx="452438" cy="381000"/>
          </a:xfrm>
          <a:prstGeom prst="rect">
            <a:avLst/>
          </a:prstGeom>
          <a:noFill/>
          <a:ln/>
        </p:spPr>
        <p:txBody>
          <a:bodyPr wrap="square" lIns="0" tIns="0" rIns="0" bIns="0" rtlCol="0" anchor="ctr"/>
          <a:lstStyle/>
          <a:p>
            <a:pPr algn="ctr">
              <a:lnSpc>
                <a:spcPct val="130000"/>
              </a:lnSpc>
            </a:pPr>
            <a:r>
              <a:rPr lang="en-US" sz="1125" b="1" dirty="0">
                <a:solidFill>
                  <a:srgbClr val="FFFFFF"/>
                </a:solidFill>
                <a:latin typeface="Sorts Mill Goudy" pitchFamily="34" charset="0"/>
                <a:ea typeface="Sorts Mill Goudy" pitchFamily="34" charset="-122"/>
                <a:cs typeface="Sorts Mill Goudy" pitchFamily="34" charset="-120"/>
              </a:rPr>
              <a:t>20%</a:t>
            </a:r>
            <a:endParaRPr lang="en-US" sz="1600" dirty="0"/>
          </a:p>
        </p:txBody>
      </p:sp>
      <p:sp>
        <p:nvSpPr>
          <p:cNvPr id="22" name="Text 20"/>
          <p:cNvSpPr/>
          <p:nvPr/>
        </p:nvSpPr>
        <p:spPr>
          <a:xfrm>
            <a:off x="965767" y="4494038"/>
            <a:ext cx="2770188"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Control de Riqueza Exterior</a:t>
            </a:r>
            <a:endParaRPr lang="en-US" dirty="0"/>
          </a:p>
        </p:txBody>
      </p:sp>
      <p:sp>
        <p:nvSpPr>
          <p:cNvPr id="23" name="Text 21"/>
          <p:cNvSpPr/>
          <p:nvPr/>
        </p:nvSpPr>
        <p:spPr>
          <a:xfrm>
            <a:off x="965766" y="4760120"/>
            <a:ext cx="4741591" cy="537041"/>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El 20% más rico acapara el 90% de la riqueza exterior total</a:t>
            </a:r>
            <a:endParaRPr lang="en-US" dirty="0"/>
          </a:p>
        </p:txBody>
      </p:sp>
      <p:sp>
        <p:nvSpPr>
          <p:cNvPr id="24" name="Text 22"/>
          <p:cNvSpPr/>
          <p:nvPr/>
        </p:nvSpPr>
        <p:spPr>
          <a:xfrm>
            <a:off x="6127750" y="162996"/>
            <a:ext cx="577850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Intercambio Desigual</a:t>
            </a:r>
            <a:endParaRPr lang="en-US" dirty="0"/>
          </a:p>
        </p:txBody>
      </p:sp>
      <p:sp>
        <p:nvSpPr>
          <p:cNvPr id="25" name="Text 23"/>
          <p:cNvSpPr/>
          <p:nvPr/>
        </p:nvSpPr>
        <p:spPr>
          <a:xfrm>
            <a:off x="6135688" y="462880"/>
            <a:ext cx="5746750" cy="889000"/>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El imperialismo se reproduce mediante el </a:t>
            </a:r>
            <a:r>
              <a:rPr lang="en-US" b="1" dirty="0">
                <a:solidFill>
                  <a:srgbClr val="1F2937"/>
                </a:solidFill>
                <a:latin typeface="Sorts Mill Goudy" pitchFamily="34" charset="0"/>
                <a:ea typeface="Sorts Mill Goudy" pitchFamily="34" charset="-122"/>
                <a:cs typeface="Sorts Mill Goudy" pitchFamily="34" charset="-120"/>
              </a:rPr>
              <a:t>intercambio desigual</a:t>
            </a:r>
            <a:r>
              <a:rPr lang="en-US" dirty="0">
                <a:solidFill>
                  <a:srgbClr val="1F2937"/>
                </a:solidFill>
                <a:latin typeface="Sorts Mill Goudy" pitchFamily="34" charset="0"/>
                <a:ea typeface="Sorts Mill Goudy" pitchFamily="34" charset="-122"/>
                <a:cs typeface="Sorts Mill Goudy" pitchFamily="34" charset="-120"/>
              </a:rPr>
              <a:t>: transferencia masiva de riqueza de los países dependientes a las metrópolis.</a:t>
            </a:r>
            <a:endParaRPr lang="en-US" dirty="0"/>
          </a:p>
        </p:txBody>
      </p:sp>
      <p:sp>
        <p:nvSpPr>
          <p:cNvPr id="27" name="Shape 25"/>
          <p:cNvSpPr/>
          <p:nvPr/>
        </p:nvSpPr>
        <p:spPr>
          <a:xfrm>
            <a:off x="6176090" y="1449376"/>
            <a:ext cx="45719" cy="1426069"/>
          </a:xfrm>
          <a:custGeom>
            <a:avLst/>
            <a:gdLst/>
            <a:ahLst/>
            <a:cxnLst/>
            <a:rect l="l" t="t" r="r" b="b"/>
            <a:pathLst>
              <a:path w="30427" h="1309688">
                <a:moveTo>
                  <a:pt x="30427" y="0"/>
                </a:moveTo>
                <a:lnTo>
                  <a:pt x="30427" y="0"/>
                </a:lnTo>
                <a:lnTo>
                  <a:pt x="30427" y="1309688"/>
                </a:lnTo>
                <a:lnTo>
                  <a:pt x="30427" y="1309688"/>
                </a:lnTo>
                <a:cubicBezTo>
                  <a:pt x="13623" y="1309688"/>
                  <a:pt x="0" y="1296065"/>
                  <a:pt x="0" y="1279260"/>
                </a:cubicBezTo>
                <a:lnTo>
                  <a:pt x="0" y="30427"/>
                </a:lnTo>
                <a:cubicBezTo>
                  <a:pt x="0" y="13634"/>
                  <a:pt x="13634" y="0"/>
                  <a:pt x="30427" y="0"/>
                </a:cubicBezTo>
                <a:close/>
              </a:path>
            </a:pathLst>
          </a:custGeom>
          <a:solidFill>
            <a:srgbClr val="8B0000"/>
          </a:solidFill>
          <a:ln/>
        </p:spPr>
      </p:sp>
      <p:sp>
        <p:nvSpPr>
          <p:cNvPr id="28" name="Text 26"/>
          <p:cNvSpPr/>
          <p:nvPr/>
        </p:nvSpPr>
        <p:spPr>
          <a:xfrm>
            <a:off x="6278563" y="1455141"/>
            <a:ext cx="54610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Transferencia de Riqueza</a:t>
            </a:r>
            <a:endParaRPr lang="en-US" dirty="0"/>
          </a:p>
        </p:txBody>
      </p:sp>
      <p:sp>
        <p:nvSpPr>
          <p:cNvPr id="29" name="Text 27"/>
          <p:cNvSpPr/>
          <p:nvPr/>
        </p:nvSpPr>
        <p:spPr>
          <a:xfrm>
            <a:off x="6318250" y="1657130"/>
            <a:ext cx="5461000" cy="625395"/>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Los países del G7 obtienen un </a:t>
            </a:r>
            <a:r>
              <a:rPr lang="en-US" b="1" dirty="0">
                <a:solidFill>
                  <a:srgbClr val="1F2937"/>
                </a:solidFill>
                <a:latin typeface="Sorts Mill Goudy" pitchFamily="34" charset="0"/>
                <a:ea typeface="Sorts Mill Goudy" pitchFamily="34" charset="-122"/>
                <a:cs typeface="Sorts Mill Goudy" pitchFamily="34" charset="-120"/>
              </a:rPr>
              <a:t>enorme superávit neto de ingresos primarios</a:t>
            </a:r>
            <a:r>
              <a:rPr lang="en-US" dirty="0">
                <a:solidFill>
                  <a:srgbClr val="1F2937"/>
                </a:solidFill>
                <a:latin typeface="Sorts Mill Goudy" pitchFamily="34" charset="0"/>
                <a:ea typeface="Sorts Mill Goudy" pitchFamily="34" charset="-122"/>
                <a:cs typeface="Sorts Mill Goudy" pitchFamily="34" charset="-120"/>
              </a:rPr>
              <a:t> del resto del mundo.</a:t>
            </a:r>
            <a:endParaRPr lang="en-US" dirty="0"/>
          </a:p>
        </p:txBody>
      </p:sp>
      <p:sp>
        <p:nvSpPr>
          <p:cNvPr id="30" name="Text 28"/>
          <p:cNvSpPr/>
          <p:nvPr/>
        </p:nvSpPr>
        <p:spPr>
          <a:xfrm>
            <a:off x="6323579" y="2269785"/>
            <a:ext cx="5453063" cy="571500"/>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Las economías BRICS pierden el </a:t>
            </a:r>
            <a:r>
              <a:rPr lang="en-US" b="1" dirty="0">
                <a:latin typeface="Sorts Mill Goudy" pitchFamily="34" charset="0"/>
                <a:ea typeface="Sorts Mill Goudy" pitchFamily="34" charset="-122"/>
                <a:cs typeface="Sorts Mill Goudy" pitchFamily="34" charset="-120"/>
              </a:rPr>
              <a:t>1.2% de su PIB anual</a:t>
            </a:r>
            <a:r>
              <a:rPr lang="en-US" dirty="0">
                <a:latin typeface="Sorts Mill Goudy" pitchFamily="34" charset="0"/>
                <a:ea typeface="Sorts Mill Goudy" pitchFamily="34" charset="-122"/>
                <a:cs typeface="Sorts Mill Goudy" pitchFamily="34" charset="-120"/>
              </a:rPr>
              <a:t> en salidas netas, mientras el G7 gana el </a:t>
            </a:r>
            <a:r>
              <a:rPr lang="en-US" b="1" dirty="0">
                <a:latin typeface="Sorts Mill Goudy" pitchFamily="34" charset="0"/>
                <a:ea typeface="Sorts Mill Goudy" pitchFamily="34" charset="-122"/>
                <a:cs typeface="Sorts Mill Goudy" pitchFamily="34" charset="-120"/>
              </a:rPr>
              <a:t>1.7% de su PIB</a:t>
            </a:r>
            <a:r>
              <a:rPr lang="en-US" dirty="0">
                <a:latin typeface="Sorts Mill Goudy" pitchFamily="34" charset="0"/>
                <a:ea typeface="Sorts Mill Goudy" pitchFamily="34" charset="-122"/>
                <a:cs typeface="Sorts Mill Goudy" pitchFamily="34" charset="-120"/>
              </a:rPr>
              <a:t>.</a:t>
            </a:r>
            <a:endParaRPr lang="en-US" dirty="0"/>
          </a:p>
        </p:txBody>
      </p:sp>
      <p:sp>
        <p:nvSpPr>
          <p:cNvPr id="32" name="Shape 30"/>
          <p:cNvSpPr/>
          <p:nvPr/>
        </p:nvSpPr>
        <p:spPr>
          <a:xfrm>
            <a:off x="6176658" y="2926388"/>
            <a:ext cx="45719" cy="1374895"/>
          </a:xfrm>
          <a:custGeom>
            <a:avLst/>
            <a:gdLst/>
            <a:ahLst/>
            <a:cxnLst/>
            <a:rect l="l" t="t" r="r" b="b"/>
            <a:pathLst>
              <a:path w="30427" h="1246188">
                <a:moveTo>
                  <a:pt x="30427" y="0"/>
                </a:moveTo>
                <a:lnTo>
                  <a:pt x="30427" y="0"/>
                </a:lnTo>
                <a:lnTo>
                  <a:pt x="30427" y="1246188"/>
                </a:lnTo>
                <a:lnTo>
                  <a:pt x="30427" y="1246188"/>
                </a:lnTo>
                <a:cubicBezTo>
                  <a:pt x="13623" y="1246188"/>
                  <a:pt x="0" y="1232565"/>
                  <a:pt x="0" y="1215760"/>
                </a:cubicBezTo>
                <a:lnTo>
                  <a:pt x="0" y="30427"/>
                </a:lnTo>
                <a:cubicBezTo>
                  <a:pt x="0" y="13634"/>
                  <a:pt x="13634" y="0"/>
                  <a:pt x="30427" y="0"/>
                </a:cubicBezTo>
                <a:close/>
              </a:path>
            </a:pathLst>
          </a:custGeom>
          <a:solidFill>
            <a:srgbClr val="8B0000"/>
          </a:solidFill>
          <a:ln/>
        </p:spPr>
      </p:sp>
      <p:sp>
        <p:nvSpPr>
          <p:cNvPr id="33" name="Text 31"/>
          <p:cNvSpPr/>
          <p:nvPr/>
        </p:nvSpPr>
        <p:spPr>
          <a:xfrm>
            <a:off x="6262688" y="2921734"/>
            <a:ext cx="54610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Saqueo Continuo</a:t>
            </a:r>
            <a:endParaRPr lang="en-US" dirty="0"/>
          </a:p>
        </p:txBody>
      </p:sp>
      <p:sp>
        <p:nvSpPr>
          <p:cNvPr id="34" name="Text 32"/>
          <p:cNvSpPr/>
          <p:nvPr/>
        </p:nvSpPr>
        <p:spPr>
          <a:xfrm>
            <a:off x="6278563" y="3182281"/>
            <a:ext cx="5461000" cy="1119003"/>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El centro imperialista se apropia de recursos y plusvalor de la periferia mediante: </a:t>
            </a:r>
            <a:r>
              <a:rPr lang="en-US" b="1" dirty="0">
                <a:solidFill>
                  <a:srgbClr val="1F2937"/>
                </a:solidFill>
                <a:latin typeface="Sorts Mill Goudy" pitchFamily="34" charset="0"/>
                <a:ea typeface="Sorts Mill Goudy" pitchFamily="34" charset="-122"/>
                <a:cs typeface="Sorts Mill Goudy" pitchFamily="34" charset="-120"/>
              </a:rPr>
              <a:t>comercio desigual, deuda externa, inversión extranjera directa, transferencia de beneficios</a:t>
            </a:r>
            <a:r>
              <a:rPr lang="en-US" dirty="0">
                <a:solidFill>
                  <a:srgbClr val="1F2937"/>
                </a:solidFill>
                <a:latin typeface="Sorts Mill Goudy" pitchFamily="34" charset="0"/>
                <a:ea typeface="Sorts Mill Goudy" pitchFamily="34" charset="-122"/>
                <a:cs typeface="Sorts Mill Goudy" pitchFamily="34" charset="-120"/>
              </a:rPr>
              <a:t>.</a:t>
            </a:r>
            <a:endParaRPr lang="en-US" dirty="0"/>
          </a:p>
        </p:txBody>
      </p:sp>
      <p:sp>
        <p:nvSpPr>
          <p:cNvPr id="35" name="Shape 33"/>
          <p:cNvSpPr/>
          <p:nvPr/>
        </p:nvSpPr>
        <p:spPr>
          <a:xfrm>
            <a:off x="6221809" y="5347764"/>
            <a:ext cx="5683250" cy="889000"/>
          </a:xfrm>
          <a:custGeom>
            <a:avLst/>
            <a:gdLst/>
            <a:ahLst/>
            <a:cxnLst/>
            <a:rect l="l" t="t" r="r" b="b"/>
            <a:pathLst>
              <a:path w="5683250" h="889000">
                <a:moveTo>
                  <a:pt x="63501" y="0"/>
                </a:moveTo>
                <a:lnTo>
                  <a:pt x="5619749" y="0"/>
                </a:lnTo>
                <a:cubicBezTo>
                  <a:pt x="5654820" y="0"/>
                  <a:pt x="5683250" y="28430"/>
                  <a:pt x="5683250" y="63501"/>
                </a:cubicBezTo>
                <a:lnTo>
                  <a:pt x="5683250" y="825499"/>
                </a:lnTo>
                <a:cubicBezTo>
                  <a:pt x="5683250" y="860570"/>
                  <a:pt x="5654820" y="889000"/>
                  <a:pt x="5619749" y="889000"/>
                </a:cubicBezTo>
                <a:lnTo>
                  <a:pt x="63501" y="889000"/>
                </a:lnTo>
                <a:cubicBezTo>
                  <a:pt x="28430" y="889000"/>
                  <a:pt x="0" y="860570"/>
                  <a:pt x="0" y="825499"/>
                </a:cubicBezTo>
                <a:lnTo>
                  <a:pt x="0" y="63501"/>
                </a:lnTo>
                <a:cubicBezTo>
                  <a:pt x="0" y="28454"/>
                  <a:pt x="28454" y="0"/>
                  <a:pt x="63501" y="0"/>
                </a:cubicBezTo>
                <a:close/>
              </a:path>
            </a:pathLst>
          </a:custGeom>
          <a:solidFill>
            <a:srgbClr val="8B0000">
              <a:alpha val="10196"/>
            </a:srgbClr>
          </a:solidFill>
          <a:ln/>
        </p:spPr>
      </p:sp>
      <p:sp>
        <p:nvSpPr>
          <p:cNvPr id="36" name="Text 34"/>
          <p:cNvSpPr/>
          <p:nvPr/>
        </p:nvSpPr>
        <p:spPr>
          <a:xfrm>
            <a:off x="6171407" y="4559210"/>
            <a:ext cx="5492750" cy="641659"/>
          </a:xfrm>
          <a:prstGeom prst="rect">
            <a:avLst/>
          </a:prstGeom>
          <a:noFill/>
          <a:ln>
            <a:solidFill>
              <a:schemeClr val="tx1"/>
            </a:solid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$250 mil millones anuales transferidos del G20 no-G7 al G7 mediante flujos de beneficios, intereses y rentas.</a:t>
            </a:r>
            <a:endParaRPr lang="en-US" dirty="0"/>
          </a:p>
        </p:txBody>
      </p:sp>
      <p:sp>
        <p:nvSpPr>
          <p:cNvPr id="37" name="Shape 35"/>
          <p:cNvSpPr/>
          <p:nvPr/>
        </p:nvSpPr>
        <p:spPr>
          <a:xfrm>
            <a:off x="247103" y="5402597"/>
            <a:ext cx="11557000" cy="1418421"/>
          </a:xfrm>
          <a:custGeom>
            <a:avLst/>
            <a:gdLst/>
            <a:ahLst/>
            <a:cxnLst/>
            <a:rect l="l" t="t" r="r" b="b"/>
            <a:pathLst>
              <a:path w="11557000" h="1508125">
                <a:moveTo>
                  <a:pt x="63507" y="0"/>
                </a:moveTo>
                <a:lnTo>
                  <a:pt x="11493493" y="0"/>
                </a:lnTo>
                <a:cubicBezTo>
                  <a:pt x="11528567" y="0"/>
                  <a:pt x="11557000" y="28433"/>
                  <a:pt x="11557000" y="63507"/>
                </a:cubicBezTo>
                <a:lnTo>
                  <a:pt x="11557000" y="1444618"/>
                </a:lnTo>
                <a:cubicBezTo>
                  <a:pt x="11557000" y="1479692"/>
                  <a:pt x="11528567" y="1508125"/>
                  <a:pt x="11493493" y="1508125"/>
                </a:cubicBezTo>
                <a:lnTo>
                  <a:pt x="63507" y="1508125"/>
                </a:lnTo>
                <a:cubicBezTo>
                  <a:pt x="28433" y="1508125"/>
                  <a:pt x="0" y="1479692"/>
                  <a:pt x="0" y="1444618"/>
                </a:cubicBezTo>
                <a:lnTo>
                  <a:pt x="0" y="63507"/>
                </a:lnTo>
                <a:cubicBezTo>
                  <a:pt x="0" y="28457"/>
                  <a:pt x="28457" y="0"/>
                  <a:pt x="63507" y="0"/>
                </a:cubicBezTo>
                <a:close/>
              </a:path>
            </a:pathLst>
          </a:custGeom>
          <a:solidFill>
            <a:srgbClr val="8B0000"/>
          </a:solidFill>
          <a:ln/>
        </p:spPr>
      </p:sp>
      <p:sp>
        <p:nvSpPr>
          <p:cNvPr id="38" name="Text 36"/>
          <p:cNvSpPr/>
          <p:nvPr/>
        </p:nvSpPr>
        <p:spPr>
          <a:xfrm>
            <a:off x="292665" y="5499940"/>
            <a:ext cx="11374438" cy="222250"/>
          </a:xfrm>
          <a:prstGeom prst="rect">
            <a:avLst/>
          </a:prstGeom>
          <a:noFill/>
          <a:ln/>
        </p:spPr>
        <p:txBody>
          <a:bodyPr wrap="square" lIns="0" tIns="0" rIns="0" bIns="0" rtlCol="0" anchor="ctr"/>
          <a:lstStyle/>
          <a:p>
            <a:pPr algn="ctr">
              <a:lnSpc>
                <a:spcPct val="130000"/>
              </a:lnSpc>
            </a:pPr>
            <a:r>
              <a:rPr lang="en-US" b="1" dirty="0">
                <a:solidFill>
                  <a:srgbClr val="FFFFFF"/>
                </a:solidFill>
                <a:latin typeface="Sorts Mill Goudy" pitchFamily="34" charset="0"/>
                <a:ea typeface="Sorts Mill Goudy" pitchFamily="34" charset="-122"/>
                <a:cs typeface="Sorts Mill Goudy" pitchFamily="34" charset="-120"/>
              </a:rPr>
              <a:t>El Colonialismo del Siglo XXI</a:t>
            </a:r>
            <a:endParaRPr lang="en-US" dirty="0"/>
          </a:p>
        </p:txBody>
      </p:sp>
      <p:sp>
        <p:nvSpPr>
          <p:cNvPr id="39" name="Text 37"/>
          <p:cNvSpPr/>
          <p:nvPr/>
        </p:nvSpPr>
        <p:spPr>
          <a:xfrm>
            <a:off x="300603" y="5959404"/>
            <a:ext cx="2786063" cy="158750"/>
          </a:xfrm>
          <a:prstGeom prst="rect">
            <a:avLst/>
          </a:prstGeom>
          <a:noFill/>
          <a:ln/>
        </p:spPr>
        <p:txBody>
          <a:bodyPr wrap="square" lIns="0" tIns="0" rIns="0" bIns="0" rtlCol="0" anchor="ctr"/>
          <a:lstStyle/>
          <a:p>
            <a:pPr algn="ctr">
              <a:lnSpc>
                <a:spcPct val="120000"/>
              </a:lnSpc>
            </a:pPr>
            <a:r>
              <a:rPr lang="en-US" b="1" dirty="0">
                <a:solidFill>
                  <a:srgbClr val="FFFFFF"/>
                </a:solidFill>
                <a:latin typeface="Sorts Mill Goudy" pitchFamily="34" charset="0"/>
                <a:ea typeface="Sorts Mill Goudy" pitchFamily="34" charset="-122"/>
                <a:cs typeface="Sorts Mill Goudy" pitchFamily="34" charset="-120"/>
              </a:rPr>
              <a:t>Recursos Naturales</a:t>
            </a:r>
            <a:endParaRPr lang="en-US" dirty="0"/>
          </a:p>
        </p:txBody>
      </p:sp>
      <p:sp>
        <p:nvSpPr>
          <p:cNvPr id="40" name="Text 38"/>
          <p:cNvSpPr/>
          <p:nvPr/>
        </p:nvSpPr>
        <p:spPr>
          <a:xfrm>
            <a:off x="333600" y="6301851"/>
            <a:ext cx="2778125" cy="127000"/>
          </a:xfrm>
          <a:prstGeom prst="rect">
            <a:avLst/>
          </a:prstGeom>
          <a:noFill/>
          <a:ln/>
        </p:spPr>
        <p:txBody>
          <a:bodyPr wrap="square" lIns="0" tIns="0" rIns="0" bIns="0" rtlCol="0" anchor="ctr"/>
          <a:lstStyle/>
          <a:p>
            <a:pPr algn="ctr">
              <a:lnSpc>
                <a:spcPct val="110000"/>
              </a:lnSpc>
            </a:pPr>
            <a:r>
              <a:rPr lang="en-US" dirty="0">
                <a:solidFill>
                  <a:srgbClr val="FFFFFF"/>
                </a:solidFill>
                <a:latin typeface="Sorts Mill Goudy" pitchFamily="34" charset="0"/>
                <a:ea typeface="Sorts Mill Goudy" pitchFamily="34" charset="-122"/>
                <a:cs typeface="Sorts Mill Goudy" pitchFamily="34" charset="-120"/>
              </a:rPr>
              <a:t>Petróleo, minerales, tierras</a:t>
            </a:r>
            <a:endParaRPr lang="en-US" dirty="0"/>
          </a:p>
        </p:txBody>
      </p:sp>
      <p:sp>
        <p:nvSpPr>
          <p:cNvPr id="41" name="Text 39"/>
          <p:cNvSpPr/>
          <p:nvPr/>
        </p:nvSpPr>
        <p:spPr>
          <a:xfrm>
            <a:off x="3140166" y="5959404"/>
            <a:ext cx="2786063" cy="158750"/>
          </a:xfrm>
          <a:prstGeom prst="rect">
            <a:avLst/>
          </a:prstGeom>
          <a:noFill/>
          <a:ln/>
        </p:spPr>
        <p:txBody>
          <a:bodyPr wrap="square" lIns="0" tIns="0" rIns="0" bIns="0" rtlCol="0" anchor="ctr"/>
          <a:lstStyle/>
          <a:p>
            <a:pPr algn="ctr">
              <a:lnSpc>
                <a:spcPct val="120000"/>
              </a:lnSpc>
            </a:pPr>
            <a:r>
              <a:rPr lang="en-US" b="1" dirty="0">
                <a:solidFill>
                  <a:srgbClr val="FFFFFF"/>
                </a:solidFill>
                <a:latin typeface="Sorts Mill Goudy" pitchFamily="34" charset="0"/>
                <a:ea typeface="Sorts Mill Goudy" pitchFamily="34" charset="-122"/>
                <a:cs typeface="Sorts Mill Goudy" pitchFamily="34" charset="-120"/>
              </a:rPr>
              <a:t>Deuda Externa</a:t>
            </a:r>
            <a:endParaRPr lang="en-US" dirty="0"/>
          </a:p>
        </p:txBody>
      </p:sp>
      <p:sp>
        <p:nvSpPr>
          <p:cNvPr id="42" name="Text 40"/>
          <p:cNvSpPr/>
          <p:nvPr/>
        </p:nvSpPr>
        <p:spPr>
          <a:xfrm>
            <a:off x="3198222" y="6318894"/>
            <a:ext cx="2778125" cy="127000"/>
          </a:xfrm>
          <a:prstGeom prst="rect">
            <a:avLst/>
          </a:prstGeom>
          <a:noFill/>
          <a:ln/>
        </p:spPr>
        <p:txBody>
          <a:bodyPr wrap="square" lIns="0" tIns="0" rIns="0" bIns="0" rtlCol="0" anchor="ctr"/>
          <a:lstStyle/>
          <a:p>
            <a:pPr algn="ctr">
              <a:lnSpc>
                <a:spcPct val="110000"/>
              </a:lnSpc>
            </a:pPr>
            <a:r>
              <a:rPr lang="en-US" dirty="0">
                <a:solidFill>
                  <a:srgbClr val="FFFFFF"/>
                </a:solidFill>
                <a:latin typeface="Sorts Mill Goudy" pitchFamily="34" charset="0"/>
                <a:ea typeface="Sorts Mill Goudy" pitchFamily="34" charset="-122"/>
                <a:cs typeface="Sorts Mill Goudy" pitchFamily="34" charset="-120"/>
              </a:rPr>
              <a:t>Condicionalidad, ajustes</a:t>
            </a:r>
            <a:endParaRPr lang="en-US" dirty="0"/>
          </a:p>
        </p:txBody>
      </p:sp>
      <p:sp>
        <p:nvSpPr>
          <p:cNvPr id="43" name="Text 41"/>
          <p:cNvSpPr/>
          <p:nvPr/>
        </p:nvSpPr>
        <p:spPr>
          <a:xfrm>
            <a:off x="6071369" y="5971272"/>
            <a:ext cx="2786063" cy="158750"/>
          </a:xfrm>
          <a:prstGeom prst="rect">
            <a:avLst/>
          </a:prstGeom>
          <a:noFill/>
          <a:ln/>
        </p:spPr>
        <p:txBody>
          <a:bodyPr wrap="square" lIns="0" tIns="0" rIns="0" bIns="0" rtlCol="0" anchor="ctr"/>
          <a:lstStyle/>
          <a:p>
            <a:pPr algn="ctr">
              <a:lnSpc>
                <a:spcPct val="120000"/>
              </a:lnSpc>
            </a:pPr>
            <a:r>
              <a:rPr lang="en-US" b="1" dirty="0">
                <a:solidFill>
                  <a:srgbClr val="FFFFFF"/>
                </a:solidFill>
                <a:latin typeface="Sorts Mill Goudy" pitchFamily="34" charset="0"/>
                <a:ea typeface="Sorts Mill Goudy" pitchFamily="34" charset="-122"/>
                <a:cs typeface="Sorts Mill Goudy" pitchFamily="34" charset="-120"/>
              </a:rPr>
              <a:t>Corporaciones</a:t>
            </a:r>
            <a:endParaRPr lang="en-US" dirty="0"/>
          </a:p>
        </p:txBody>
      </p:sp>
      <p:sp>
        <p:nvSpPr>
          <p:cNvPr id="44" name="Text 42"/>
          <p:cNvSpPr/>
          <p:nvPr/>
        </p:nvSpPr>
        <p:spPr>
          <a:xfrm>
            <a:off x="5991230" y="6295071"/>
            <a:ext cx="3081376" cy="175818"/>
          </a:xfrm>
          <a:prstGeom prst="rect">
            <a:avLst/>
          </a:prstGeom>
          <a:noFill/>
          <a:ln/>
        </p:spPr>
        <p:txBody>
          <a:bodyPr wrap="square" lIns="0" tIns="0" rIns="0" bIns="0" rtlCol="0" anchor="ctr"/>
          <a:lstStyle/>
          <a:p>
            <a:pPr algn="ctr">
              <a:lnSpc>
                <a:spcPct val="110000"/>
              </a:lnSpc>
            </a:pPr>
            <a:r>
              <a:rPr lang="en-US" dirty="0">
                <a:solidFill>
                  <a:srgbClr val="FFFFFF"/>
                </a:solidFill>
                <a:latin typeface="Sorts Mill Goudy" pitchFamily="34" charset="0"/>
                <a:ea typeface="Sorts Mill Goudy" pitchFamily="34" charset="-122"/>
                <a:cs typeface="Sorts Mill Goudy" pitchFamily="34" charset="-120"/>
              </a:rPr>
              <a:t>Multinacionales, monopolios</a:t>
            </a:r>
            <a:endParaRPr lang="en-US" dirty="0"/>
          </a:p>
        </p:txBody>
      </p:sp>
      <p:sp>
        <p:nvSpPr>
          <p:cNvPr id="45" name="Text 43"/>
          <p:cNvSpPr/>
          <p:nvPr/>
        </p:nvSpPr>
        <p:spPr>
          <a:xfrm>
            <a:off x="8865166" y="5973919"/>
            <a:ext cx="2786063" cy="158750"/>
          </a:xfrm>
          <a:prstGeom prst="rect">
            <a:avLst/>
          </a:prstGeom>
          <a:noFill/>
          <a:ln/>
        </p:spPr>
        <p:txBody>
          <a:bodyPr wrap="square" lIns="0" tIns="0" rIns="0" bIns="0" rtlCol="0" anchor="ctr"/>
          <a:lstStyle/>
          <a:p>
            <a:pPr algn="ctr">
              <a:lnSpc>
                <a:spcPct val="120000"/>
              </a:lnSpc>
            </a:pPr>
            <a:r>
              <a:rPr lang="en-US" b="1" dirty="0">
                <a:solidFill>
                  <a:srgbClr val="FFFFFF"/>
                </a:solidFill>
                <a:latin typeface="Sorts Mill Goudy" pitchFamily="34" charset="0"/>
                <a:ea typeface="Sorts Mill Goudy" pitchFamily="34" charset="-122"/>
                <a:cs typeface="Sorts Mill Goudy" pitchFamily="34" charset="-120"/>
              </a:rPr>
              <a:t>Intervención Militar</a:t>
            </a:r>
            <a:endParaRPr lang="en-US" dirty="0"/>
          </a:p>
        </p:txBody>
      </p:sp>
      <p:sp>
        <p:nvSpPr>
          <p:cNvPr id="46" name="Text 44"/>
          <p:cNvSpPr/>
          <p:nvPr/>
        </p:nvSpPr>
        <p:spPr>
          <a:xfrm>
            <a:off x="8877072" y="6330387"/>
            <a:ext cx="2778125" cy="127000"/>
          </a:xfrm>
          <a:prstGeom prst="rect">
            <a:avLst/>
          </a:prstGeom>
          <a:noFill/>
          <a:ln/>
        </p:spPr>
        <p:txBody>
          <a:bodyPr wrap="square" lIns="0" tIns="0" rIns="0" bIns="0" rtlCol="0" anchor="ctr"/>
          <a:lstStyle/>
          <a:p>
            <a:pPr algn="ctr">
              <a:lnSpc>
                <a:spcPct val="110000"/>
              </a:lnSpc>
            </a:pPr>
            <a:r>
              <a:rPr lang="en-US" dirty="0">
                <a:solidFill>
                  <a:srgbClr val="FFFFFF"/>
                </a:solidFill>
                <a:latin typeface="Sorts Mill Goudy" pitchFamily="34" charset="0"/>
                <a:ea typeface="Sorts Mill Goudy" pitchFamily="34" charset="-122"/>
                <a:cs typeface="Sorts Mill Goudy" pitchFamily="34" charset="-120"/>
              </a:rPr>
              <a:t>Bases, guerras, golpes</a:t>
            </a:r>
            <a:endParaRPr lang="en-US" dirty="0"/>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269875" y="252155"/>
            <a:ext cx="11699875" cy="317500"/>
          </a:xfrm>
          <a:prstGeom prst="rect">
            <a:avLst/>
          </a:prstGeom>
          <a:noFill/>
          <a:ln/>
        </p:spPr>
        <p:txBody>
          <a:bodyPr wrap="square" lIns="0" tIns="0" rIns="0" bIns="0" rtlCol="0" anchor="ctr"/>
          <a:lstStyle/>
          <a:p>
            <a:pPr>
              <a:lnSpc>
                <a:spcPct val="90000"/>
              </a:lnSpc>
            </a:pPr>
            <a:r>
              <a:rPr lang="en-US" sz="2250" b="1" dirty="0">
                <a:solidFill>
                  <a:srgbClr val="1F2937"/>
                </a:solidFill>
                <a:latin typeface="Sorts Mill Goudy" pitchFamily="34" charset="0"/>
                <a:ea typeface="Sorts Mill Goudy" pitchFamily="34" charset="-122"/>
                <a:cs typeface="Sorts Mill Goudy" pitchFamily="34" charset="-120"/>
              </a:rPr>
              <a:t>El Imperialismo como Capitalismo Moribundo</a:t>
            </a:r>
            <a:endParaRPr lang="en-US" sz="1600" dirty="0"/>
          </a:p>
        </p:txBody>
      </p:sp>
      <p:sp>
        <p:nvSpPr>
          <p:cNvPr id="4" name="Shape 2"/>
          <p:cNvSpPr/>
          <p:nvPr/>
        </p:nvSpPr>
        <p:spPr>
          <a:xfrm>
            <a:off x="269875" y="569655"/>
            <a:ext cx="762000" cy="31750"/>
          </a:xfrm>
          <a:custGeom>
            <a:avLst/>
            <a:gdLst/>
            <a:ahLst/>
            <a:cxnLst/>
            <a:rect l="l" t="t" r="r" b="b"/>
            <a:pathLst>
              <a:path w="762000" h="31750">
                <a:moveTo>
                  <a:pt x="0" y="0"/>
                </a:moveTo>
                <a:lnTo>
                  <a:pt x="762000" y="0"/>
                </a:lnTo>
                <a:lnTo>
                  <a:pt x="762000" y="31750"/>
                </a:lnTo>
                <a:lnTo>
                  <a:pt x="0" y="31750"/>
                </a:lnTo>
                <a:lnTo>
                  <a:pt x="0" y="0"/>
                </a:lnTo>
                <a:close/>
              </a:path>
            </a:pathLst>
          </a:custGeom>
          <a:solidFill>
            <a:srgbClr val="8B0000"/>
          </a:solidFill>
          <a:ln/>
        </p:spPr>
      </p:sp>
      <p:sp>
        <p:nvSpPr>
          <p:cNvPr id="5" name="Text 3"/>
          <p:cNvSpPr/>
          <p:nvPr/>
        </p:nvSpPr>
        <p:spPr>
          <a:xfrm>
            <a:off x="288472" y="632247"/>
            <a:ext cx="577850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Síntesis de las Tesis Principales</a:t>
            </a:r>
            <a:endParaRPr lang="en-US" dirty="0"/>
          </a:p>
        </p:txBody>
      </p:sp>
      <p:sp>
        <p:nvSpPr>
          <p:cNvPr id="6" name="Text 4"/>
          <p:cNvSpPr/>
          <p:nvPr/>
        </p:nvSpPr>
        <p:spPr>
          <a:xfrm>
            <a:off x="269875" y="1000969"/>
            <a:ext cx="5746750" cy="762000"/>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A partir del análisis de </a:t>
            </a:r>
            <a:r>
              <a:rPr lang="en-US" b="1" dirty="0">
                <a:solidFill>
                  <a:srgbClr val="1F2937"/>
                </a:solidFill>
                <a:latin typeface="Sorts Mill Goudy" pitchFamily="34" charset="0"/>
                <a:ea typeface="Sorts Mill Goudy" pitchFamily="34" charset="-122"/>
                <a:cs typeface="Sorts Mill Goudy" pitchFamily="34" charset="-120"/>
              </a:rPr>
              <a:t>Marx, Engels y Lenin</a:t>
            </a:r>
            <a:r>
              <a:rPr lang="en-US" dirty="0">
                <a:solidFill>
                  <a:srgbClr val="1F2937"/>
                </a:solidFill>
                <a:latin typeface="Sorts Mill Goudy" pitchFamily="34" charset="0"/>
                <a:ea typeface="Sorts Mill Goudy" pitchFamily="34" charset="-122"/>
                <a:cs typeface="Sorts Mill Goudy" pitchFamily="34" charset="-120"/>
              </a:rPr>
              <a:t>, podemos establecer que el capitalismo ha alcanzado su </a:t>
            </a:r>
            <a:r>
              <a:rPr lang="en-US" dirty="0">
                <a:solidFill>
                  <a:srgbClr val="8B0000"/>
                </a:solidFill>
                <a:highlight>
                  <a:srgbClr val="8B0000">
                    <a:alpha val="10000"/>
                  </a:srgbClr>
                </a:highlight>
                <a:latin typeface="Sorts Mill Goudy" pitchFamily="34" charset="0"/>
                <a:ea typeface="Sorts Mill Goudy" pitchFamily="34" charset="-122"/>
                <a:cs typeface="Sorts Mill Goudy" pitchFamily="34" charset="-120"/>
              </a:rPr>
              <a:t>fase imperialista </a:t>
            </a:r>
            <a:r>
              <a:rPr lang="en-US" dirty="0">
                <a:solidFill>
                  <a:srgbClr val="1F2937"/>
                </a:solidFill>
                <a:latin typeface="Sorts Mill Goudy" pitchFamily="34" charset="0"/>
                <a:ea typeface="Sorts Mill Goudy" pitchFamily="34" charset="-122"/>
                <a:cs typeface="Sorts Mill Goudy" pitchFamily="34" charset="-120"/>
              </a:rPr>
              <a:t>, caracterizada por:</a:t>
            </a:r>
            <a:endParaRPr lang="en-US" dirty="0"/>
          </a:p>
        </p:txBody>
      </p:sp>
      <p:sp>
        <p:nvSpPr>
          <p:cNvPr id="8" name="Shape 6"/>
          <p:cNvSpPr/>
          <p:nvPr/>
        </p:nvSpPr>
        <p:spPr>
          <a:xfrm>
            <a:off x="342900" y="1880477"/>
            <a:ext cx="254000" cy="254000"/>
          </a:xfrm>
          <a:custGeom>
            <a:avLst/>
            <a:gdLst/>
            <a:ahLst/>
            <a:cxnLst/>
            <a:rect l="l" t="t" r="r" b="b"/>
            <a:pathLst>
              <a:path w="254000" h="254000">
                <a:moveTo>
                  <a:pt x="127000" y="0"/>
                </a:moveTo>
                <a:lnTo>
                  <a:pt x="127000" y="0"/>
                </a:lnTo>
                <a:cubicBezTo>
                  <a:pt x="197093" y="0"/>
                  <a:pt x="254000" y="56907"/>
                  <a:pt x="254000" y="127000"/>
                </a:cubicBezTo>
                <a:lnTo>
                  <a:pt x="254000" y="127000"/>
                </a:lnTo>
                <a:cubicBezTo>
                  <a:pt x="254000" y="197093"/>
                  <a:pt x="197093" y="254000"/>
                  <a:pt x="127000" y="254000"/>
                </a:cubicBezTo>
                <a:lnTo>
                  <a:pt x="127000" y="254000"/>
                </a:lnTo>
                <a:cubicBezTo>
                  <a:pt x="56907" y="254000"/>
                  <a:pt x="0" y="197093"/>
                  <a:pt x="0" y="127000"/>
                </a:cubicBezTo>
                <a:lnTo>
                  <a:pt x="0" y="127000"/>
                </a:lnTo>
                <a:cubicBezTo>
                  <a:pt x="0" y="56907"/>
                  <a:pt x="56907" y="0"/>
                  <a:pt x="127000" y="0"/>
                </a:cubicBezTo>
                <a:close/>
              </a:path>
            </a:pathLst>
          </a:custGeom>
          <a:solidFill>
            <a:srgbClr val="8B0000"/>
          </a:solidFill>
          <a:ln/>
        </p:spPr>
      </p:sp>
      <p:sp>
        <p:nvSpPr>
          <p:cNvPr id="9" name="Text 7"/>
          <p:cNvSpPr/>
          <p:nvPr/>
        </p:nvSpPr>
        <p:spPr>
          <a:xfrm>
            <a:off x="315119" y="1880477"/>
            <a:ext cx="309563" cy="254000"/>
          </a:xfrm>
          <a:prstGeom prst="rect">
            <a:avLst/>
          </a:prstGeom>
          <a:noFill/>
          <a:ln/>
        </p:spPr>
        <p:txBody>
          <a:bodyPr wrap="square" lIns="0" tIns="0" rIns="0" bIns="0" rtlCol="0" anchor="ctr"/>
          <a:lstStyle/>
          <a:p>
            <a:pPr algn="ctr">
              <a:lnSpc>
                <a:spcPct val="120000"/>
              </a:lnSpc>
            </a:pPr>
            <a:r>
              <a:rPr lang="en-US" b="1" dirty="0">
                <a:solidFill>
                  <a:srgbClr val="FFFFFF"/>
                </a:solidFill>
                <a:latin typeface="Sorts Mill Goudy" pitchFamily="34" charset="0"/>
                <a:ea typeface="Sorts Mill Goudy" pitchFamily="34" charset="-122"/>
                <a:cs typeface="Sorts Mill Goudy" pitchFamily="34" charset="-120"/>
              </a:rPr>
              <a:t>1</a:t>
            </a:r>
            <a:endParaRPr lang="en-US" dirty="0"/>
          </a:p>
        </p:txBody>
      </p:sp>
      <p:sp>
        <p:nvSpPr>
          <p:cNvPr id="10" name="Text 8"/>
          <p:cNvSpPr/>
          <p:nvPr/>
        </p:nvSpPr>
        <p:spPr>
          <a:xfrm>
            <a:off x="673327" y="1863725"/>
            <a:ext cx="5143500" cy="616436"/>
          </a:xfrm>
          <a:prstGeom prst="rect">
            <a:avLst/>
          </a:prstGeom>
          <a:noFill/>
          <a:ln/>
        </p:spPr>
        <p:txBody>
          <a:bodyPr wrap="square" lIns="0" tIns="0" rIns="0" bIns="0" rtlCol="0" anchor="ctr"/>
          <a:lstStyle/>
          <a:p>
            <a:r>
              <a:rPr lang="en-US" b="1" dirty="0">
                <a:solidFill>
                  <a:srgbClr val="1F2937"/>
                </a:solidFill>
                <a:latin typeface="Sorts Mill Goudy" pitchFamily="34" charset="0"/>
                <a:ea typeface="Sorts Mill Goudy" pitchFamily="34" charset="-122"/>
                <a:cs typeface="Sorts Mill Goudy" pitchFamily="34" charset="-120"/>
              </a:rPr>
              <a:t>Dominio de monopolios</a:t>
            </a:r>
            <a:r>
              <a:rPr lang="en-US" dirty="0">
                <a:solidFill>
                  <a:srgbClr val="1F2937"/>
                </a:solidFill>
                <a:latin typeface="Sorts Mill Goudy" pitchFamily="34" charset="0"/>
                <a:ea typeface="Sorts Mill Goudy" pitchFamily="34" charset="-122"/>
                <a:cs typeface="Sorts Mill Goudy" pitchFamily="34" charset="-120"/>
              </a:rPr>
              <a:t> que controlan sectores enteros de la economía</a:t>
            </a:r>
            <a:endParaRPr lang="en-US" dirty="0"/>
          </a:p>
        </p:txBody>
      </p:sp>
      <p:sp>
        <p:nvSpPr>
          <p:cNvPr id="11" name="Shape 9"/>
          <p:cNvSpPr/>
          <p:nvPr/>
        </p:nvSpPr>
        <p:spPr>
          <a:xfrm>
            <a:off x="342900" y="2446533"/>
            <a:ext cx="254000" cy="254000"/>
          </a:xfrm>
          <a:custGeom>
            <a:avLst/>
            <a:gdLst/>
            <a:ahLst/>
            <a:cxnLst/>
            <a:rect l="l" t="t" r="r" b="b"/>
            <a:pathLst>
              <a:path w="254000" h="254000">
                <a:moveTo>
                  <a:pt x="127000" y="0"/>
                </a:moveTo>
                <a:lnTo>
                  <a:pt x="127000" y="0"/>
                </a:lnTo>
                <a:cubicBezTo>
                  <a:pt x="197093" y="0"/>
                  <a:pt x="254000" y="56907"/>
                  <a:pt x="254000" y="127000"/>
                </a:cubicBezTo>
                <a:lnTo>
                  <a:pt x="254000" y="127000"/>
                </a:lnTo>
                <a:cubicBezTo>
                  <a:pt x="254000" y="197093"/>
                  <a:pt x="197093" y="254000"/>
                  <a:pt x="127000" y="254000"/>
                </a:cubicBezTo>
                <a:lnTo>
                  <a:pt x="127000" y="254000"/>
                </a:lnTo>
                <a:cubicBezTo>
                  <a:pt x="56907" y="254000"/>
                  <a:pt x="0" y="197093"/>
                  <a:pt x="0" y="127000"/>
                </a:cubicBezTo>
                <a:lnTo>
                  <a:pt x="0" y="127000"/>
                </a:lnTo>
                <a:cubicBezTo>
                  <a:pt x="0" y="56907"/>
                  <a:pt x="56907" y="0"/>
                  <a:pt x="127000" y="0"/>
                </a:cubicBezTo>
                <a:close/>
              </a:path>
            </a:pathLst>
          </a:custGeom>
          <a:solidFill>
            <a:srgbClr val="8B0000"/>
          </a:solidFill>
          <a:ln/>
        </p:spPr>
      </p:sp>
      <p:sp>
        <p:nvSpPr>
          <p:cNvPr id="12" name="Text 10"/>
          <p:cNvSpPr/>
          <p:nvPr/>
        </p:nvSpPr>
        <p:spPr>
          <a:xfrm>
            <a:off x="315119" y="2446533"/>
            <a:ext cx="309563" cy="254000"/>
          </a:xfrm>
          <a:prstGeom prst="rect">
            <a:avLst/>
          </a:prstGeom>
          <a:noFill/>
          <a:ln/>
        </p:spPr>
        <p:txBody>
          <a:bodyPr wrap="square" lIns="0" tIns="0" rIns="0" bIns="0" rtlCol="0" anchor="ctr"/>
          <a:lstStyle/>
          <a:p>
            <a:pPr algn="ctr">
              <a:lnSpc>
                <a:spcPct val="120000"/>
              </a:lnSpc>
            </a:pPr>
            <a:r>
              <a:rPr lang="en-US" b="1" dirty="0">
                <a:solidFill>
                  <a:srgbClr val="FFFFFF"/>
                </a:solidFill>
                <a:latin typeface="Sorts Mill Goudy" pitchFamily="34" charset="0"/>
                <a:ea typeface="Sorts Mill Goudy" pitchFamily="34" charset="-122"/>
                <a:cs typeface="Sorts Mill Goudy" pitchFamily="34" charset="-120"/>
              </a:rPr>
              <a:t>2</a:t>
            </a:r>
            <a:endParaRPr lang="en-US" dirty="0"/>
          </a:p>
        </p:txBody>
      </p:sp>
      <p:sp>
        <p:nvSpPr>
          <p:cNvPr id="13" name="Text 11"/>
          <p:cNvSpPr/>
          <p:nvPr/>
        </p:nvSpPr>
        <p:spPr>
          <a:xfrm>
            <a:off x="658813" y="2437594"/>
            <a:ext cx="3952875" cy="616436"/>
          </a:xfrm>
          <a:prstGeom prst="rect">
            <a:avLst/>
          </a:prstGeom>
          <a:noFill/>
          <a:ln/>
        </p:spPr>
        <p:txBody>
          <a:bodyPr wrap="square" lIns="0" tIns="0" rIns="0" bIns="0" rtlCol="0" anchor="ctr"/>
          <a:lstStyle/>
          <a:p>
            <a:r>
              <a:rPr lang="en-US" b="1" dirty="0">
                <a:solidFill>
                  <a:srgbClr val="1F2937"/>
                </a:solidFill>
                <a:latin typeface="Sorts Mill Goudy" pitchFamily="34" charset="0"/>
                <a:ea typeface="Sorts Mill Goudy" pitchFamily="34" charset="-122"/>
                <a:cs typeface="Sorts Mill Goudy" pitchFamily="34" charset="-120"/>
              </a:rPr>
              <a:t>Capital financiero</a:t>
            </a:r>
            <a:r>
              <a:rPr lang="en-US" dirty="0">
                <a:solidFill>
                  <a:srgbClr val="1F2937"/>
                </a:solidFill>
                <a:latin typeface="Sorts Mill Goudy" pitchFamily="34" charset="0"/>
                <a:ea typeface="Sorts Mill Goudy" pitchFamily="34" charset="-122"/>
                <a:cs typeface="Sorts Mill Goudy" pitchFamily="34" charset="-120"/>
              </a:rPr>
              <a:t> fusionado con capital industrial, creando oligarquías</a:t>
            </a:r>
            <a:endParaRPr lang="en-US" dirty="0"/>
          </a:p>
        </p:txBody>
      </p:sp>
      <p:sp>
        <p:nvSpPr>
          <p:cNvPr id="14" name="Shape 12"/>
          <p:cNvSpPr/>
          <p:nvPr/>
        </p:nvSpPr>
        <p:spPr>
          <a:xfrm>
            <a:off x="342900" y="2969047"/>
            <a:ext cx="254000" cy="254000"/>
          </a:xfrm>
          <a:custGeom>
            <a:avLst/>
            <a:gdLst/>
            <a:ahLst/>
            <a:cxnLst/>
            <a:rect l="l" t="t" r="r" b="b"/>
            <a:pathLst>
              <a:path w="254000" h="254000">
                <a:moveTo>
                  <a:pt x="127000" y="0"/>
                </a:moveTo>
                <a:lnTo>
                  <a:pt x="127000" y="0"/>
                </a:lnTo>
                <a:cubicBezTo>
                  <a:pt x="197093" y="0"/>
                  <a:pt x="254000" y="56907"/>
                  <a:pt x="254000" y="127000"/>
                </a:cubicBezTo>
                <a:lnTo>
                  <a:pt x="254000" y="127000"/>
                </a:lnTo>
                <a:cubicBezTo>
                  <a:pt x="254000" y="197093"/>
                  <a:pt x="197093" y="254000"/>
                  <a:pt x="127000" y="254000"/>
                </a:cubicBezTo>
                <a:lnTo>
                  <a:pt x="127000" y="254000"/>
                </a:lnTo>
                <a:cubicBezTo>
                  <a:pt x="56907" y="254000"/>
                  <a:pt x="0" y="197093"/>
                  <a:pt x="0" y="127000"/>
                </a:cubicBezTo>
                <a:lnTo>
                  <a:pt x="0" y="127000"/>
                </a:lnTo>
                <a:cubicBezTo>
                  <a:pt x="0" y="56907"/>
                  <a:pt x="56907" y="0"/>
                  <a:pt x="127000" y="0"/>
                </a:cubicBezTo>
                <a:close/>
              </a:path>
            </a:pathLst>
          </a:custGeom>
          <a:solidFill>
            <a:srgbClr val="8B0000"/>
          </a:solidFill>
          <a:ln/>
        </p:spPr>
      </p:sp>
      <p:sp>
        <p:nvSpPr>
          <p:cNvPr id="15" name="Text 13"/>
          <p:cNvSpPr/>
          <p:nvPr/>
        </p:nvSpPr>
        <p:spPr>
          <a:xfrm>
            <a:off x="315119" y="2969047"/>
            <a:ext cx="309563" cy="254000"/>
          </a:xfrm>
          <a:prstGeom prst="rect">
            <a:avLst/>
          </a:prstGeom>
          <a:noFill/>
          <a:ln/>
        </p:spPr>
        <p:txBody>
          <a:bodyPr wrap="square" lIns="0" tIns="0" rIns="0" bIns="0" rtlCol="0" anchor="ctr"/>
          <a:lstStyle/>
          <a:p>
            <a:pPr algn="ctr">
              <a:lnSpc>
                <a:spcPct val="120000"/>
              </a:lnSpc>
            </a:pPr>
            <a:r>
              <a:rPr lang="en-US" b="1" dirty="0">
                <a:solidFill>
                  <a:srgbClr val="FFFFFF"/>
                </a:solidFill>
                <a:latin typeface="Sorts Mill Goudy" pitchFamily="34" charset="0"/>
                <a:ea typeface="Sorts Mill Goudy" pitchFamily="34" charset="-122"/>
                <a:cs typeface="Sorts Mill Goudy" pitchFamily="34" charset="-120"/>
              </a:rPr>
              <a:t>3</a:t>
            </a:r>
            <a:endParaRPr lang="en-US" dirty="0"/>
          </a:p>
        </p:txBody>
      </p:sp>
      <p:sp>
        <p:nvSpPr>
          <p:cNvPr id="16" name="Text 14"/>
          <p:cNvSpPr/>
          <p:nvPr/>
        </p:nvSpPr>
        <p:spPr>
          <a:xfrm>
            <a:off x="658813" y="2995322"/>
            <a:ext cx="4705689" cy="543930"/>
          </a:xfrm>
          <a:prstGeom prst="rect">
            <a:avLst/>
          </a:prstGeom>
          <a:noFill/>
          <a:ln/>
        </p:spPr>
        <p:txBody>
          <a:bodyPr wrap="square" lIns="0" tIns="0" rIns="0" bIns="0" rtlCol="0" anchor="ctr"/>
          <a:lstStyle/>
          <a:p>
            <a:r>
              <a:rPr lang="en-US" b="1" dirty="0">
                <a:solidFill>
                  <a:srgbClr val="1F2937"/>
                </a:solidFill>
                <a:latin typeface="Sorts Mill Goudy" pitchFamily="34" charset="0"/>
                <a:ea typeface="Sorts Mill Goudy" pitchFamily="34" charset="-122"/>
                <a:cs typeface="Sorts Mill Goudy" pitchFamily="34" charset="-120"/>
              </a:rPr>
              <a:t>Exportación de capital</a:t>
            </a:r>
            <a:r>
              <a:rPr lang="en-US" dirty="0">
                <a:solidFill>
                  <a:srgbClr val="1F2937"/>
                </a:solidFill>
                <a:latin typeface="Sorts Mill Goudy" pitchFamily="34" charset="0"/>
                <a:ea typeface="Sorts Mill Goudy" pitchFamily="34" charset="-122"/>
                <a:cs typeface="Sorts Mill Goudy" pitchFamily="34" charset="-120"/>
              </a:rPr>
              <a:t> como forma predominante de expansión</a:t>
            </a:r>
            <a:endParaRPr lang="en-US" dirty="0"/>
          </a:p>
        </p:txBody>
      </p:sp>
      <p:sp>
        <p:nvSpPr>
          <p:cNvPr id="17" name="Shape 15"/>
          <p:cNvSpPr/>
          <p:nvPr/>
        </p:nvSpPr>
        <p:spPr>
          <a:xfrm>
            <a:off x="342900" y="3491561"/>
            <a:ext cx="254000" cy="254000"/>
          </a:xfrm>
          <a:custGeom>
            <a:avLst/>
            <a:gdLst/>
            <a:ahLst/>
            <a:cxnLst/>
            <a:rect l="l" t="t" r="r" b="b"/>
            <a:pathLst>
              <a:path w="254000" h="254000">
                <a:moveTo>
                  <a:pt x="127000" y="0"/>
                </a:moveTo>
                <a:lnTo>
                  <a:pt x="127000" y="0"/>
                </a:lnTo>
                <a:cubicBezTo>
                  <a:pt x="197093" y="0"/>
                  <a:pt x="254000" y="56907"/>
                  <a:pt x="254000" y="127000"/>
                </a:cubicBezTo>
                <a:lnTo>
                  <a:pt x="254000" y="127000"/>
                </a:lnTo>
                <a:cubicBezTo>
                  <a:pt x="254000" y="197093"/>
                  <a:pt x="197093" y="254000"/>
                  <a:pt x="127000" y="254000"/>
                </a:cubicBezTo>
                <a:lnTo>
                  <a:pt x="127000" y="254000"/>
                </a:lnTo>
                <a:cubicBezTo>
                  <a:pt x="56907" y="254000"/>
                  <a:pt x="0" y="197093"/>
                  <a:pt x="0" y="127000"/>
                </a:cubicBezTo>
                <a:lnTo>
                  <a:pt x="0" y="127000"/>
                </a:lnTo>
                <a:cubicBezTo>
                  <a:pt x="0" y="56907"/>
                  <a:pt x="56907" y="0"/>
                  <a:pt x="127000" y="0"/>
                </a:cubicBezTo>
                <a:close/>
              </a:path>
            </a:pathLst>
          </a:custGeom>
          <a:solidFill>
            <a:srgbClr val="8B0000"/>
          </a:solidFill>
          <a:ln/>
        </p:spPr>
      </p:sp>
      <p:sp>
        <p:nvSpPr>
          <p:cNvPr id="18" name="Text 16"/>
          <p:cNvSpPr/>
          <p:nvPr/>
        </p:nvSpPr>
        <p:spPr>
          <a:xfrm>
            <a:off x="315119" y="3491561"/>
            <a:ext cx="309563" cy="254000"/>
          </a:xfrm>
          <a:prstGeom prst="rect">
            <a:avLst/>
          </a:prstGeom>
          <a:noFill/>
          <a:ln/>
        </p:spPr>
        <p:txBody>
          <a:bodyPr wrap="square" lIns="0" tIns="0" rIns="0" bIns="0" rtlCol="0" anchor="ctr"/>
          <a:lstStyle/>
          <a:p>
            <a:pPr algn="ctr">
              <a:lnSpc>
                <a:spcPct val="120000"/>
              </a:lnSpc>
            </a:pPr>
            <a:r>
              <a:rPr lang="en-US" b="1" dirty="0">
                <a:solidFill>
                  <a:srgbClr val="FFFFFF"/>
                </a:solidFill>
                <a:latin typeface="Sorts Mill Goudy" pitchFamily="34" charset="0"/>
                <a:ea typeface="Sorts Mill Goudy" pitchFamily="34" charset="-122"/>
                <a:cs typeface="Sorts Mill Goudy" pitchFamily="34" charset="-120"/>
              </a:rPr>
              <a:t>4</a:t>
            </a:r>
            <a:endParaRPr lang="en-US" dirty="0"/>
          </a:p>
        </p:txBody>
      </p:sp>
      <p:sp>
        <p:nvSpPr>
          <p:cNvPr id="19" name="Text 17"/>
          <p:cNvSpPr/>
          <p:nvPr/>
        </p:nvSpPr>
        <p:spPr>
          <a:xfrm>
            <a:off x="650081" y="3512216"/>
            <a:ext cx="3817938" cy="543930"/>
          </a:xfrm>
          <a:prstGeom prst="rect">
            <a:avLst/>
          </a:prstGeom>
          <a:noFill/>
          <a:ln/>
        </p:spPr>
        <p:txBody>
          <a:bodyPr wrap="square" lIns="0" tIns="0" rIns="0" bIns="0" rtlCol="0" anchor="ctr"/>
          <a:lstStyle/>
          <a:p>
            <a:r>
              <a:rPr lang="en-US" b="1" dirty="0">
                <a:solidFill>
                  <a:srgbClr val="1F2937"/>
                </a:solidFill>
                <a:latin typeface="Sorts Mill Goudy" pitchFamily="34" charset="0"/>
                <a:ea typeface="Sorts Mill Goudy" pitchFamily="34" charset="-122"/>
                <a:cs typeface="Sorts Mill Goudy" pitchFamily="34" charset="-120"/>
              </a:rPr>
              <a:t>Reparto del mundo</a:t>
            </a:r>
            <a:r>
              <a:rPr lang="en-US" dirty="0">
                <a:solidFill>
                  <a:srgbClr val="1F2937"/>
                </a:solidFill>
                <a:latin typeface="Sorts Mill Goudy" pitchFamily="34" charset="0"/>
                <a:ea typeface="Sorts Mill Goudy" pitchFamily="34" charset="-122"/>
                <a:cs typeface="Sorts Mill Goudy" pitchFamily="34" charset="-120"/>
              </a:rPr>
              <a:t> entre asociaciones internacionales de capitalistas</a:t>
            </a:r>
            <a:endParaRPr lang="en-US" dirty="0"/>
          </a:p>
        </p:txBody>
      </p:sp>
      <p:sp>
        <p:nvSpPr>
          <p:cNvPr id="20" name="Shape 18"/>
          <p:cNvSpPr/>
          <p:nvPr/>
        </p:nvSpPr>
        <p:spPr>
          <a:xfrm>
            <a:off x="342900" y="4043103"/>
            <a:ext cx="254000" cy="254000"/>
          </a:xfrm>
          <a:custGeom>
            <a:avLst/>
            <a:gdLst/>
            <a:ahLst/>
            <a:cxnLst/>
            <a:rect l="l" t="t" r="r" b="b"/>
            <a:pathLst>
              <a:path w="254000" h="254000">
                <a:moveTo>
                  <a:pt x="127000" y="0"/>
                </a:moveTo>
                <a:lnTo>
                  <a:pt x="127000" y="0"/>
                </a:lnTo>
                <a:cubicBezTo>
                  <a:pt x="197093" y="0"/>
                  <a:pt x="254000" y="56907"/>
                  <a:pt x="254000" y="127000"/>
                </a:cubicBezTo>
                <a:lnTo>
                  <a:pt x="254000" y="127000"/>
                </a:lnTo>
                <a:cubicBezTo>
                  <a:pt x="254000" y="197093"/>
                  <a:pt x="197093" y="254000"/>
                  <a:pt x="127000" y="254000"/>
                </a:cubicBezTo>
                <a:lnTo>
                  <a:pt x="127000" y="254000"/>
                </a:lnTo>
                <a:cubicBezTo>
                  <a:pt x="56907" y="254000"/>
                  <a:pt x="0" y="197093"/>
                  <a:pt x="0" y="127000"/>
                </a:cubicBezTo>
                <a:lnTo>
                  <a:pt x="0" y="127000"/>
                </a:lnTo>
                <a:cubicBezTo>
                  <a:pt x="0" y="56907"/>
                  <a:pt x="56907" y="0"/>
                  <a:pt x="127000" y="0"/>
                </a:cubicBezTo>
                <a:close/>
              </a:path>
            </a:pathLst>
          </a:custGeom>
          <a:solidFill>
            <a:srgbClr val="8B0000"/>
          </a:solidFill>
          <a:ln/>
        </p:spPr>
      </p:sp>
      <p:sp>
        <p:nvSpPr>
          <p:cNvPr id="21" name="Text 19"/>
          <p:cNvSpPr/>
          <p:nvPr/>
        </p:nvSpPr>
        <p:spPr>
          <a:xfrm>
            <a:off x="315119" y="4043103"/>
            <a:ext cx="309563" cy="254000"/>
          </a:xfrm>
          <a:prstGeom prst="rect">
            <a:avLst/>
          </a:prstGeom>
          <a:noFill/>
          <a:ln/>
        </p:spPr>
        <p:txBody>
          <a:bodyPr wrap="square" lIns="0" tIns="0" rIns="0" bIns="0" rtlCol="0" anchor="ctr"/>
          <a:lstStyle/>
          <a:p>
            <a:pPr algn="ctr">
              <a:lnSpc>
                <a:spcPct val="120000"/>
              </a:lnSpc>
            </a:pPr>
            <a:r>
              <a:rPr lang="en-US" b="1" dirty="0">
                <a:solidFill>
                  <a:srgbClr val="FFFFFF"/>
                </a:solidFill>
                <a:latin typeface="Sorts Mill Goudy" pitchFamily="34" charset="0"/>
                <a:ea typeface="Sorts Mill Goudy" pitchFamily="34" charset="-122"/>
                <a:cs typeface="Sorts Mill Goudy" pitchFamily="34" charset="-120"/>
              </a:rPr>
              <a:t>5</a:t>
            </a:r>
            <a:endParaRPr lang="en-US" dirty="0"/>
          </a:p>
        </p:txBody>
      </p:sp>
      <p:sp>
        <p:nvSpPr>
          <p:cNvPr id="22" name="Text 20"/>
          <p:cNvSpPr/>
          <p:nvPr/>
        </p:nvSpPr>
        <p:spPr>
          <a:xfrm>
            <a:off x="658814" y="4080117"/>
            <a:ext cx="4705688" cy="543930"/>
          </a:xfrm>
          <a:prstGeom prst="rect">
            <a:avLst/>
          </a:prstGeom>
          <a:noFill/>
          <a:ln/>
        </p:spPr>
        <p:txBody>
          <a:bodyPr wrap="square" lIns="0" tIns="0" rIns="0" bIns="0" rtlCol="0" anchor="ctr"/>
          <a:lstStyle/>
          <a:p>
            <a:r>
              <a:rPr lang="en-US" b="1" dirty="0">
                <a:solidFill>
                  <a:srgbClr val="1F2937"/>
                </a:solidFill>
                <a:latin typeface="Sorts Mill Goudy" pitchFamily="34" charset="0"/>
                <a:ea typeface="Sorts Mill Goudy" pitchFamily="34" charset="-122"/>
                <a:cs typeface="Sorts Mill Goudy" pitchFamily="34" charset="-120"/>
              </a:rPr>
              <a:t>Guerras imperialistas</a:t>
            </a:r>
            <a:r>
              <a:rPr lang="en-US" dirty="0">
                <a:solidFill>
                  <a:srgbClr val="1F2937"/>
                </a:solidFill>
                <a:latin typeface="Sorts Mill Goudy" pitchFamily="34" charset="0"/>
                <a:ea typeface="Sorts Mill Goudy" pitchFamily="34" charset="-122"/>
                <a:cs typeface="Sorts Mill Goudy" pitchFamily="34" charset="-120"/>
              </a:rPr>
              <a:t> por el reparto y reparto de esferas de influencia</a:t>
            </a:r>
            <a:endParaRPr lang="en-US" dirty="0"/>
          </a:p>
        </p:txBody>
      </p:sp>
      <p:sp>
        <p:nvSpPr>
          <p:cNvPr id="23" name="Shape 21"/>
          <p:cNvSpPr/>
          <p:nvPr/>
        </p:nvSpPr>
        <p:spPr>
          <a:xfrm>
            <a:off x="288472" y="4786161"/>
            <a:ext cx="5683250" cy="1984791"/>
          </a:xfrm>
          <a:custGeom>
            <a:avLst/>
            <a:gdLst/>
            <a:ahLst/>
            <a:cxnLst/>
            <a:rect l="l" t="t" r="r" b="b"/>
            <a:pathLst>
              <a:path w="5683250" h="1277938">
                <a:moveTo>
                  <a:pt x="63501" y="0"/>
                </a:moveTo>
                <a:lnTo>
                  <a:pt x="5619749" y="0"/>
                </a:lnTo>
                <a:cubicBezTo>
                  <a:pt x="5654796" y="0"/>
                  <a:pt x="5683250" y="28454"/>
                  <a:pt x="5683250" y="63501"/>
                </a:cubicBezTo>
                <a:lnTo>
                  <a:pt x="5683250" y="1214437"/>
                </a:lnTo>
                <a:cubicBezTo>
                  <a:pt x="5683250" y="1249484"/>
                  <a:pt x="5654796" y="1277938"/>
                  <a:pt x="5619749" y="1277938"/>
                </a:cubicBezTo>
                <a:lnTo>
                  <a:pt x="63501" y="1277938"/>
                </a:lnTo>
                <a:cubicBezTo>
                  <a:pt x="28454" y="1277938"/>
                  <a:pt x="0" y="1249484"/>
                  <a:pt x="0" y="1214437"/>
                </a:cubicBezTo>
                <a:lnTo>
                  <a:pt x="0" y="63501"/>
                </a:lnTo>
                <a:cubicBezTo>
                  <a:pt x="0" y="28454"/>
                  <a:pt x="28454" y="0"/>
                  <a:pt x="63501" y="0"/>
                </a:cubicBezTo>
                <a:close/>
              </a:path>
            </a:pathLst>
          </a:custGeom>
          <a:solidFill>
            <a:srgbClr val="00B050">
              <a:alpha val="70000"/>
            </a:srgbClr>
          </a:solidFill>
          <a:ln/>
        </p:spPr>
      </p:sp>
      <p:sp>
        <p:nvSpPr>
          <p:cNvPr id="24" name="Text 22"/>
          <p:cNvSpPr/>
          <p:nvPr/>
        </p:nvSpPr>
        <p:spPr>
          <a:xfrm>
            <a:off x="1428082" y="4918196"/>
            <a:ext cx="3237102" cy="287584"/>
          </a:xfrm>
          <a:prstGeom prst="rect">
            <a:avLst/>
          </a:prstGeom>
          <a:noFill/>
          <a:ln/>
        </p:spPr>
        <p:txBody>
          <a:bodyPr wrap="square" lIns="0" tIns="0" rIns="0" bIns="0" rtlCol="0" anchor="ctr"/>
          <a:lstStyle/>
          <a:p>
            <a:pPr>
              <a:lnSpc>
                <a:spcPct val="130000"/>
              </a:lnSpc>
            </a:pPr>
            <a:r>
              <a:rPr lang="en-US" b="1" dirty="0">
                <a:latin typeface="Sorts Mill Goudy" pitchFamily="34" charset="0"/>
                <a:ea typeface="Sorts Mill Goudy" pitchFamily="34" charset="-122"/>
                <a:cs typeface="Sorts Mill Goudy" pitchFamily="34" charset="-120"/>
              </a:rPr>
              <a:t>El Imperialismo no es Opcional</a:t>
            </a:r>
            <a:endParaRPr lang="en-US" dirty="0"/>
          </a:p>
        </p:txBody>
      </p:sp>
      <p:sp>
        <p:nvSpPr>
          <p:cNvPr id="25" name="Text 23"/>
          <p:cNvSpPr/>
          <p:nvPr/>
        </p:nvSpPr>
        <p:spPr>
          <a:xfrm>
            <a:off x="455386" y="5318194"/>
            <a:ext cx="5346927" cy="1195204"/>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El imperialismo no es una política externa que pueden adoptar o no los países capitalistas. Es una </a:t>
            </a:r>
            <a:r>
              <a:rPr lang="en-US" b="1" dirty="0">
                <a:latin typeface="Sorts Mill Goudy" pitchFamily="34" charset="0"/>
                <a:ea typeface="Sorts Mill Goudy" pitchFamily="34" charset="-122"/>
                <a:cs typeface="Sorts Mill Goudy" pitchFamily="34" charset="-120"/>
              </a:rPr>
              <a:t>etapa necesaria del desarrollo capitalista</a:t>
            </a:r>
            <a:r>
              <a:rPr lang="en-US" dirty="0">
                <a:latin typeface="Sorts Mill Goudy" pitchFamily="34" charset="0"/>
                <a:ea typeface="Sorts Mill Goudy" pitchFamily="34" charset="-122"/>
                <a:cs typeface="Sorts Mill Goudy" pitchFamily="34" charset="-120"/>
              </a:rPr>
              <a:t>, determinada por las leyes del movimiento del capital.</a:t>
            </a:r>
            <a:endParaRPr lang="en-US" dirty="0"/>
          </a:p>
        </p:txBody>
      </p:sp>
      <p:sp>
        <p:nvSpPr>
          <p:cNvPr id="26" name="Text 24"/>
          <p:cNvSpPr/>
          <p:nvPr/>
        </p:nvSpPr>
        <p:spPr>
          <a:xfrm>
            <a:off x="6236891" y="283905"/>
            <a:ext cx="5778500" cy="254000"/>
          </a:xfrm>
          <a:prstGeom prst="rect">
            <a:avLst/>
          </a:prstGeom>
          <a:noFill/>
          <a:ln/>
        </p:spPr>
        <p:txBody>
          <a:bodyPr wrap="square" lIns="0" tIns="0" rIns="0" bIns="0" rtlCol="0" anchor="ctr"/>
          <a:lstStyle/>
          <a:p>
            <a:pPr>
              <a:lnSpc>
                <a:spcPct val="110000"/>
              </a:lnSpc>
            </a:pPr>
            <a:r>
              <a:rPr lang="en-US" b="1" dirty="0">
                <a:solidFill>
                  <a:srgbClr val="1F2937"/>
                </a:solidFill>
                <a:latin typeface="Sorts Mill Goudy" pitchFamily="34" charset="0"/>
                <a:ea typeface="Sorts Mill Goudy" pitchFamily="34" charset="-122"/>
                <a:cs typeface="Sorts Mill Goudy" pitchFamily="34" charset="-120"/>
              </a:rPr>
              <a:t>Capitalismo Parasitario y Decadente</a:t>
            </a:r>
            <a:endParaRPr lang="en-US" dirty="0"/>
          </a:p>
        </p:txBody>
      </p:sp>
      <p:sp>
        <p:nvSpPr>
          <p:cNvPr id="27" name="Text 25"/>
          <p:cNvSpPr/>
          <p:nvPr/>
        </p:nvSpPr>
        <p:spPr>
          <a:xfrm>
            <a:off x="6236891" y="632247"/>
            <a:ext cx="5746750" cy="514804"/>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Lenin caracterizó al imperialismo como </a:t>
            </a:r>
            <a:r>
              <a:rPr lang="en-US" b="1" dirty="0">
                <a:solidFill>
                  <a:srgbClr val="1F2937"/>
                </a:solidFill>
                <a:latin typeface="Sorts Mill Goudy" pitchFamily="34" charset="0"/>
                <a:ea typeface="Sorts Mill Goudy" pitchFamily="34" charset="-122"/>
                <a:cs typeface="Sorts Mill Goudy" pitchFamily="34" charset="-120"/>
              </a:rPr>
              <a:t>capitalismo parasitario o en descomposición</a:t>
            </a:r>
            <a:r>
              <a:rPr lang="en-US" dirty="0">
                <a:solidFill>
                  <a:srgbClr val="1F2937"/>
                </a:solidFill>
                <a:latin typeface="Sorts Mill Goudy" pitchFamily="34" charset="0"/>
                <a:ea typeface="Sorts Mill Goudy" pitchFamily="34" charset="-122"/>
                <a:cs typeface="Sorts Mill Goudy" pitchFamily="34" charset="-120"/>
              </a:rPr>
              <a:t>. Esto significa:</a:t>
            </a:r>
            <a:endParaRPr lang="en-US" dirty="0"/>
          </a:p>
        </p:txBody>
      </p:sp>
      <p:sp>
        <p:nvSpPr>
          <p:cNvPr id="29" name="Shape 27"/>
          <p:cNvSpPr/>
          <p:nvPr/>
        </p:nvSpPr>
        <p:spPr>
          <a:xfrm>
            <a:off x="6245755" y="1233973"/>
            <a:ext cx="30427" cy="1246188"/>
          </a:xfrm>
          <a:custGeom>
            <a:avLst/>
            <a:gdLst/>
            <a:ahLst/>
            <a:cxnLst/>
            <a:rect l="l" t="t" r="r" b="b"/>
            <a:pathLst>
              <a:path w="30427" h="1246188">
                <a:moveTo>
                  <a:pt x="30427" y="0"/>
                </a:moveTo>
                <a:lnTo>
                  <a:pt x="30427" y="0"/>
                </a:lnTo>
                <a:lnTo>
                  <a:pt x="30427" y="1246188"/>
                </a:lnTo>
                <a:lnTo>
                  <a:pt x="30427" y="1246188"/>
                </a:lnTo>
                <a:cubicBezTo>
                  <a:pt x="13623" y="1246188"/>
                  <a:pt x="0" y="1232565"/>
                  <a:pt x="0" y="1215760"/>
                </a:cubicBezTo>
                <a:lnTo>
                  <a:pt x="0" y="30427"/>
                </a:lnTo>
                <a:cubicBezTo>
                  <a:pt x="0" y="13634"/>
                  <a:pt x="13634" y="0"/>
                  <a:pt x="30427" y="0"/>
                </a:cubicBezTo>
                <a:close/>
              </a:path>
            </a:pathLst>
          </a:custGeom>
          <a:solidFill>
            <a:srgbClr val="8B0000"/>
          </a:solidFill>
          <a:ln/>
        </p:spPr>
      </p:sp>
      <p:sp>
        <p:nvSpPr>
          <p:cNvPr id="30" name="Text 28"/>
          <p:cNvSpPr/>
          <p:nvPr/>
        </p:nvSpPr>
        <p:spPr>
          <a:xfrm>
            <a:off x="6348677" y="1264697"/>
            <a:ext cx="54610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Parasitismo</a:t>
            </a:r>
            <a:endParaRPr lang="en-US" dirty="0"/>
          </a:p>
        </p:txBody>
      </p:sp>
      <p:sp>
        <p:nvSpPr>
          <p:cNvPr id="31" name="Text 29"/>
          <p:cNvSpPr/>
          <p:nvPr/>
        </p:nvSpPr>
        <p:spPr>
          <a:xfrm>
            <a:off x="6348677" y="1528051"/>
            <a:ext cx="5461000" cy="864983"/>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El capitalismo imperialista vive del </a:t>
            </a:r>
            <a:r>
              <a:rPr lang="en-US" b="1" dirty="0">
                <a:latin typeface="Sorts Mill Goudy" pitchFamily="34" charset="0"/>
                <a:ea typeface="Sorts Mill Goudy" pitchFamily="34" charset="-122"/>
                <a:cs typeface="Sorts Mill Goudy" pitchFamily="34" charset="-120"/>
              </a:rPr>
              <a:t>saqueo de países dependientes</a:t>
            </a:r>
            <a:r>
              <a:rPr lang="en-US" dirty="0">
                <a:latin typeface="Sorts Mill Goudy" pitchFamily="34" charset="0"/>
                <a:ea typeface="Sorts Mill Goudy" pitchFamily="34" charset="-122"/>
                <a:cs typeface="Sorts Mill Goudy" pitchFamily="34" charset="-120"/>
              </a:rPr>
              <a:t>, de la renta, de la especulación financiera, más que de la producción productiva.</a:t>
            </a:r>
            <a:endParaRPr lang="en-US" dirty="0"/>
          </a:p>
        </p:txBody>
      </p:sp>
      <p:sp>
        <p:nvSpPr>
          <p:cNvPr id="33" name="Shape 31"/>
          <p:cNvSpPr/>
          <p:nvPr/>
        </p:nvSpPr>
        <p:spPr>
          <a:xfrm>
            <a:off x="6236891" y="2622418"/>
            <a:ext cx="30427" cy="1246188"/>
          </a:xfrm>
          <a:custGeom>
            <a:avLst/>
            <a:gdLst/>
            <a:ahLst/>
            <a:cxnLst/>
            <a:rect l="l" t="t" r="r" b="b"/>
            <a:pathLst>
              <a:path w="30427" h="1246188">
                <a:moveTo>
                  <a:pt x="30427" y="0"/>
                </a:moveTo>
                <a:lnTo>
                  <a:pt x="30427" y="0"/>
                </a:lnTo>
                <a:lnTo>
                  <a:pt x="30427" y="1246188"/>
                </a:lnTo>
                <a:lnTo>
                  <a:pt x="30427" y="1246188"/>
                </a:lnTo>
                <a:cubicBezTo>
                  <a:pt x="13623" y="1246188"/>
                  <a:pt x="0" y="1232565"/>
                  <a:pt x="0" y="1215760"/>
                </a:cubicBezTo>
                <a:lnTo>
                  <a:pt x="0" y="30427"/>
                </a:lnTo>
                <a:cubicBezTo>
                  <a:pt x="0" y="13634"/>
                  <a:pt x="13634" y="0"/>
                  <a:pt x="30427" y="0"/>
                </a:cubicBezTo>
                <a:close/>
              </a:path>
            </a:pathLst>
          </a:custGeom>
          <a:solidFill>
            <a:srgbClr val="8B0000"/>
          </a:solidFill>
          <a:ln/>
        </p:spPr>
      </p:sp>
      <p:sp>
        <p:nvSpPr>
          <p:cNvPr id="34" name="Text 32"/>
          <p:cNvSpPr/>
          <p:nvPr/>
        </p:nvSpPr>
        <p:spPr>
          <a:xfrm>
            <a:off x="6348677" y="2669547"/>
            <a:ext cx="54610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Decadencia</a:t>
            </a:r>
            <a:endParaRPr lang="en-US" dirty="0"/>
          </a:p>
        </p:txBody>
      </p:sp>
      <p:sp>
        <p:nvSpPr>
          <p:cNvPr id="35" name="Text 33"/>
          <p:cNvSpPr/>
          <p:nvPr/>
        </p:nvSpPr>
        <p:spPr>
          <a:xfrm>
            <a:off x="6348677" y="2969748"/>
            <a:ext cx="5461000" cy="864983"/>
          </a:xfrm>
          <a:prstGeom prst="rect">
            <a:avLst/>
          </a:prstGeom>
          <a:noFill/>
          <a:ln/>
        </p:spPr>
        <p:txBody>
          <a:bodyPr wrap="square" lIns="0" tIns="0" rIns="0" bIns="0" rtlCol="0" anchor="ctr"/>
          <a:lstStyle/>
          <a:p>
            <a:r>
              <a:rPr lang="en-US" dirty="0">
                <a:latin typeface="Sorts Mill Goudy" pitchFamily="34" charset="0"/>
                <a:ea typeface="Sorts Mill Goudy" pitchFamily="34" charset="-122"/>
                <a:cs typeface="Sorts Mill Goudy" pitchFamily="34" charset="-120"/>
              </a:rPr>
              <a:t>El sistema enfrenta </a:t>
            </a:r>
            <a:r>
              <a:rPr lang="en-US" b="1" dirty="0">
                <a:latin typeface="Sorts Mill Goudy" pitchFamily="34" charset="0"/>
                <a:ea typeface="Sorts Mill Goudy" pitchFamily="34" charset="-122"/>
                <a:cs typeface="Sorts Mill Goudy" pitchFamily="34" charset="-120"/>
              </a:rPr>
              <a:t>crisis recurrentes</a:t>
            </a:r>
            <a:r>
              <a:rPr lang="en-US" dirty="0">
                <a:latin typeface="Sorts Mill Goudy" pitchFamily="34" charset="0"/>
                <a:ea typeface="Sorts Mill Goudy" pitchFamily="34" charset="-122"/>
                <a:cs typeface="Sorts Mill Goudy" pitchFamily="34" charset="-120"/>
              </a:rPr>
              <a:t>, guerras destructivas, desigualdad creciente, destrucción ecológica. Es históricamente agotado.</a:t>
            </a:r>
            <a:endParaRPr lang="en-US" dirty="0"/>
          </a:p>
        </p:txBody>
      </p:sp>
      <p:sp>
        <p:nvSpPr>
          <p:cNvPr id="37" name="Shape 35"/>
          <p:cNvSpPr/>
          <p:nvPr/>
        </p:nvSpPr>
        <p:spPr>
          <a:xfrm flipH="1">
            <a:off x="6225748" y="4061165"/>
            <a:ext cx="32400" cy="952056"/>
          </a:xfrm>
          <a:custGeom>
            <a:avLst/>
            <a:gdLst/>
            <a:ahLst/>
            <a:cxnLst/>
            <a:rect l="l" t="t" r="r" b="b"/>
            <a:pathLst>
              <a:path w="30427" h="1246188">
                <a:moveTo>
                  <a:pt x="30427" y="0"/>
                </a:moveTo>
                <a:lnTo>
                  <a:pt x="30427" y="0"/>
                </a:lnTo>
                <a:lnTo>
                  <a:pt x="30427" y="1246188"/>
                </a:lnTo>
                <a:lnTo>
                  <a:pt x="30427" y="1246188"/>
                </a:lnTo>
                <a:cubicBezTo>
                  <a:pt x="13623" y="1246188"/>
                  <a:pt x="0" y="1232565"/>
                  <a:pt x="0" y="1215760"/>
                </a:cubicBezTo>
                <a:lnTo>
                  <a:pt x="0" y="30427"/>
                </a:lnTo>
                <a:cubicBezTo>
                  <a:pt x="0" y="13634"/>
                  <a:pt x="13634" y="0"/>
                  <a:pt x="30427" y="0"/>
                </a:cubicBezTo>
                <a:close/>
              </a:path>
            </a:pathLst>
          </a:custGeom>
          <a:solidFill>
            <a:srgbClr val="8B0000"/>
          </a:solidFill>
          <a:ln/>
        </p:spPr>
      </p:sp>
      <p:sp>
        <p:nvSpPr>
          <p:cNvPr id="38" name="Text 36"/>
          <p:cNvSpPr/>
          <p:nvPr/>
        </p:nvSpPr>
        <p:spPr>
          <a:xfrm>
            <a:off x="6309321" y="4106603"/>
            <a:ext cx="54610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Agonizante</a:t>
            </a:r>
            <a:endParaRPr lang="en-US" dirty="0"/>
          </a:p>
        </p:txBody>
      </p:sp>
      <p:sp>
        <p:nvSpPr>
          <p:cNvPr id="39" name="Text 37"/>
          <p:cNvSpPr/>
          <p:nvPr/>
        </p:nvSpPr>
        <p:spPr>
          <a:xfrm>
            <a:off x="6348677" y="4419537"/>
            <a:ext cx="5461000" cy="593684"/>
          </a:xfrm>
          <a:prstGeom prst="rect">
            <a:avLst/>
          </a:prstGeom>
          <a:noFill/>
          <a:ln/>
        </p:spPr>
        <p:txBody>
          <a:bodyPr wrap="square" lIns="0" tIns="0" rIns="0" bIns="0" rtlCol="0" anchor="ctr"/>
          <a:lstStyle/>
          <a:p>
            <a:r>
              <a:rPr lang="en-US" dirty="0">
                <a:solidFill>
                  <a:srgbClr val="1F2937"/>
                </a:solidFill>
                <a:latin typeface="Sorts Mill Goudy" pitchFamily="34" charset="0"/>
                <a:ea typeface="Sorts Mill Goudy" pitchFamily="34" charset="-122"/>
                <a:cs typeface="Sorts Mill Goudy" pitchFamily="34" charset="-120"/>
              </a:rPr>
              <a:t>Las contradicciones del imperialismo preparan las </a:t>
            </a:r>
            <a:r>
              <a:rPr lang="en-US" b="1" dirty="0" err="1">
                <a:solidFill>
                  <a:srgbClr val="1F2937"/>
                </a:solidFill>
                <a:latin typeface="Sorts Mill Goudy" pitchFamily="34" charset="0"/>
                <a:ea typeface="Sorts Mill Goudy" pitchFamily="34" charset="-122"/>
                <a:cs typeface="Sorts Mill Goudy" pitchFamily="34" charset="-120"/>
              </a:rPr>
              <a:t>condiciones</a:t>
            </a:r>
            <a:r>
              <a:rPr lang="en-US" b="1" dirty="0">
                <a:solidFill>
                  <a:srgbClr val="1F2937"/>
                </a:solidFill>
                <a:latin typeface="Sorts Mill Goudy" pitchFamily="34" charset="0"/>
                <a:ea typeface="Sorts Mill Goudy" pitchFamily="34" charset="-122"/>
                <a:cs typeface="Sorts Mill Goudy" pitchFamily="34" charset="-120"/>
              </a:rPr>
              <a:t> objetivas</a:t>
            </a:r>
            <a:r>
              <a:rPr lang="en-US" dirty="0">
                <a:solidFill>
                  <a:srgbClr val="1F2937"/>
                </a:solidFill>
                <a:latin typeface="Sorts Mill Goudy" pitchFamily="34" charset="0"/>
                <a:ea typeface="Sorts Mill Goudy" pitchFamily="34" charset="-122"/>
                <a:cs typeface="Sorts Mill Goudy" pitchFamily="34" charset="-120"/>
              </a:rPr>
              <a:t> para la transición al socialismo.</a:t>
            </a:r>
            <a:endParaRPr lang="en-US" dirty="0"/>
          </a:p>
        </p:txBody>
      </p:sp>
      <p:sp>
        <p:nvSpPr>
          <p:cNvPr id="40" name="Shape 38"/>
          <p:cNvSpPr/>
          <p:nvPr/>
        </p:nvSpPr>
        <p:spPr>
          <a:xfrm>
            <a:off x="6225748" y="5205780"/>
            <a:ext cx="5666714" cy="1565173"/>
          </a:xfrm>
          <a:custGeom>
            <a:avLst/>
            <a:gdLst/>
            <a:ahLst/>
            <a:cxnLst/>
            <a:rect l="l" t="t" r="r" b="b"/>
            <a:pathLst>
              <a:path w="5666714" h="1484313">
                <a:moveTo>
                  <a:pt x="30427" y="0"/>
                </a:moveTo>
                <a:lnTo>
                  <a:pt x="5603215" y="0"/>
                </a:lnTo>
                <a:cubicBezTo>
                  <a:pt x="5638284" y="0"/>
                  <a:pt x="5666714" y="28429"/>
                  <a:pt x="5666714" y="63499"/>
                </a:cubicBezTo>
                <a:lnTo>
                  <a:pt x="5666714" y="1420814"/>
                </a:lnTo>
                <a:cubicBezTo>
                  <a:pt x="5666714" y="1455883"/>
                  <a:pt x="5638284" y="1484313"/>
                  <a:pt x="5603215" y="1484313"/>
                </a:cubicBezTo>
                <a:lnTo>
                  <a:pt x="30427" y="1484313"/>
                </a:lnTo>
                <a:cubicBezTo>
                  <a:pt x="13623" y="1484313"/>
                  <a:pt x="0" y="1470690"/>
                  <a:pt x="0" y="1453885"/>
                </a:cubicBezTo>
                <a:lnTo>
                  <a:pt x="0" y="30427"/>
                </a:lnTo>
                <a:cubicBezTo>
                  <a:pt x="0" y="13634"/>
                  <a:pt x="13634" y="0"/>
                  <a:pt x="30427" y="0"/>
                </a:cubicBezTo>
                <a:close/>
              </a:path>
            </a:pathLst>
          </a:custGeom>
          <a:solidFill>
            <a:srgbClr val="8B0000">
              <a:alpha val="32000"/>
            </a:srgbClr>
          </a:solidFill>
          <a:ln/>
        </p:spPr>
      </p:sp>
      <p:sp>
        <p:nvSpPr>
          <p:cNvPr id="42" name="Text 40"/>
          <p:cNvSpPr/>
          <p:nvPr/>
        </p:nvSpPr>
        <p:spPr>
          <a:xfrm>
            <a:off x="7553362" y="5302119"/>
            <a:ext cx="5461000" cy="190500"/>
          </a:xfrm>
          <a:prstGeom prst="rect">
            <a:avLst/>
          </a:prstGeom>
          <a:noFill/>
          <a:ln/>
        </p:spPr>
        <p:txBody>
          <a:bodyPr wrap="square" lIns="0" tIns="0" rIns="0" bIns="0" rtlCol="0" anchor="ctr"/>
          <a:lstStyle/>
          <a:p>
            <a:pPr>
              <a:lnSpc>
                <a:spcPct val="130000"/>
              </a:lnSpc>
            </a:pPr>
            <a:r>
              <a:rPr lang="en-US" b="1" dirty="0">
                <a:solidFill>
                  <a:srgbClr val="1F2937"/>
                </a:solidFill>
                <a:latin typeface="Sorts Mill Goudy" pitchFamily="34" charset="0"/>
                <a:ea typeface="Sorts Mill Goudy" pitchFamily="34" charset="-122"/>
                <a:cs typeface="Sorts Mill Goudy" pitchFamily="34" charset="-120"/>
              </a:rPr>
              <a:t>La Historicidad del Capitalismo</a:t>
            </a:r>
            <a:endParaRPr lang="en-US" dirty="0"/>
          </a:p>
        </p:txBody>
      </p:sp>
      <p:sp>
        <p:nvSpPr>
          <p:cNvPr id="43" name="Text 41"/>
          <p:cNvSpPr/>
          <p:nvPr/>
        </p:nvSpPr>
        <p:spPr>
          <a:xfrm>
            <a:off x="6450694" y="5548787"/>
            <a:ext cx="5238750" cy="1180052"/>
          </a:xfrm>
          <a:prstGeom prst="rect">
            <a:avLst/>
          </a:prstGeom>
          <a:noFill/>
          <a:ln/>
        </p:spPr>
        <p:txBody>
          <a:bodyPr wrap="square" lIns="0" tIns="0" rIns="0" bIns="0" rtlCol="0" anchor="ctr"/>
          <a:lstStyle/>
          <a:p>
            <a:pPr algn="ctr"/>
            <a:r>
              <a:rPr lang="en-US" dirty="0">
                <a:solidFill>
                  <a:srgbClr val="1F2937"/>
                </a:solidFill>
                <a:latin typeface="Sorts Mill Goudy" pitchFamily="34" charset="0"/>
                <a:ea typeface="Sorts Mill Goudy" pitchFamily="34" charset="-122"/>
                <a:cs typeface="Sorts Mill Goudy" pitchFamily="34" charset="-120"/>
              </a:rPr>
              <a:t>El imperialismo demuestra que el capitalismo no es el "fin de la historia", sino una </a:t>
            </a:r>
            <a:r>
              <a:rPr lang="en-US" b="1" dirty="0">
                <a:solidFill>
                  <a:srgbClr val="1F2937"/>
                </a:solidFill>
                <a:latin typeface="Sorts Mill Goudy" pitchFamily="34" charset="0"/>
                <a:ea typeface="Sorts Mill Goudy" pitchFamily="34" charset="-122"/>
                <a:cs typeface="Sorts Mill Goudy" pitchFamily="34" charset="-120"/>
              </a:rPr>
              <a:t>formación económica-social transitoria</a:t>
            </a:r>
            <a:r>
              <a:rPr lang="en-US" dirty="0">
                <a:solidFill>
                  <a:srgbClr val="1F2937"/>
                </a:solidFill>
                <a:latin typeface="Sorts Mill Goudy" pitchFamily="34" charset="0"/>
                <a:ea typeface="Sorts Mill Goudy" pitchFamily="34" charset="-122"/>
                <a:cs typeface="Sorts Mill Goudy" pitchFamily="34" charset="-120"/>
              </a:rPr>
              <a:t>, condenada históricamente a desaparecer por sus propias contradicciones.</a:t>
            </a:r>
            <a:endParaRPr lang="en-US" dirty="0"/>
          </a:p>
        </p:txBody>
      </p:sp>
    </p:spTree>
  </p:cSld>
  <p:clrMapOvr>
    <a:masterClrMapping/>
  </p:clrMapOvr>
  <p:transition>
    <p:fade/>
  </p:transition>
</p:sld>
</file>

<file path=ppt/theme/theme1.xml><?xml version="1.0" encoding="utf-8"?>
<a:theme xmlns:a="http://schemas.openxmlformats.org/drawingml/2006/main" name="Custom Theme">
  <a:themeElements>
    <a:clrScheme name="Custom">
      <a:dk1>
        <a:srgbClr val="000000"/>
      </a:dk1>
      <a:lt1>
        <a:srgbClr val="FFFFFF"/>
      </a:lt1>
      <a:dk2>
        <a:srgbClr val="333333"/>
      </a:dk2>
      <a:lt2>
        <a:srgbClr val="EEEEEE"/>
      </a:lt2>
      <a:accent1>
        <a:srgbClr val="8DAAC2"/>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389</TotalTime>
  <Words>2381</Words>
  <Application>Microsoft Office PowerPoint</Application>
  <PresentationFormat>Panorámica</PresentationFormat>
  <Paragraphs>262</Paragraphs>
  <Slides>10</Slides>
  <Notes>10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Calibri</vt:lpstr>
      <vt:lpstr>Sorts Mill Goudy</vt:lpstr>
      <vt:lpstr>Arial</vt:lpstr>
      <vt:lpstr>Custom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Moonshot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Capitalismo en su Fase Imperialista</dc:title>
  <dc:subject>El Capitalismo en su Fase Imperialista</dc:subject>
  <dc:creator>Kimi</dc:creator>
  <cp:lastModifiedBy>Johanna</cp:lastModifiedBy>
  <cp:revision>69</cp:revision>
  <dcterms:created xsi:type="dcterms:W3CDTF">2026-04-10T20:06:24Z</dcterms:created>
  <dcterms:modified xsi:type="dcterms:W3CDTF">2026-04-19T13:36:44Z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IGC">
    <vt:lpwstr>{"Label":"El Capitalismo en su Fase Imperialista","ContentProducer":"001191110108MACG2KBH8F10000","ProduceID":"19d78f4a-9682-8b35-8000-000040211e5b","ReservedCode1":"","ContentPropagator":"001191110108MACG2KBH8F20000","PropagateID":"19d78f4a-9682-8b35-800</vt:lpwstr>
  </property>
</Properties>
</file>