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9" r:id="rId3"/>
    <p:sldId id="257" r:id="rId4"/>
    <p:sldId id="258" r:id="rId5"/>
    <p:sldId id="259" r:id="rId6"/>
    <p:sldId id="260" r:id="rId7"/>
    <p:sldId id="261" r:id="rId8"/>
    <p:sldId id="262" r:id="rId9"/>
    <p:sldId id="264" r:id="rId10"/>
    <p:sldId id="265" r:id="rId11"/>
    <p:sldId id="266" r:id="rId12"/>
    <p:sldId id="267" r:id="rId13"/>
    <p:sldId id="268" r:id="rId14"/>
    <p:sldId id="270" r:id="rId15"/>
    <p:sldId id="271" r:id="rId16"/>
    <p:sldId id="272"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0" d="100"/>
          <a:sy n="70" d="100"/>
        </p:scale>
        <p:origin x="50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editar el estilo de subtítulo del patrón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4/11/2026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Editar el estilo de texto del patrón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4/11/2026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Editar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4/11/2026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Editar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Editar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4/11/2026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s-ES" smtClean="0"/>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Editar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Editar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4/11/2026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4/11/2026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4/11/2026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4/11/2026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4/11/2026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4/11/2026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4/11/2026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4/11/2026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4/11/2026</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149531" y="1992918"/>
            <a:ext cx="10355081" cy="775734"/>
          </a:xfrm>
        </p:spPr>
        <p:txBody>
          <a:bodyPr>
            <a:normAutofit fontScale="90000"/>
          </a:bodyPr>
          <a:lstStyle/>
          <a:p>
            <a:r>
              <a:rPr lang="es-ES" dirty="0" smtClean="0"/>
              <a:t>       </a:t>
            </a:r>
            <a:r>
              <a:rPr lang="es-ES" b="1" dirty="0" smtClean="0"/>
              <a:t>DERECHO PROCESAL PENAL</a:t>
            </a:r>
            <a:endParaRPr lang="es-ES" b="1" dirty="0"/>
          </a:p>
        </p:txBody>
      </p:sp>
      <p:sp>
        <p:nvSpPr>
          <p:cNvPr id="3" name="Subtítulo 2"/>
          <p:cNvSpPr>
            <a:spLocks noGrp="1"/>
          </p:cNvSpPr>
          <p:nvPr>
            <p:ph type="subTitle" idx="1"/>
          </p:nvPr>
        </p:nvSpPr>
        <p:spPr>
          <a:xfrm>
            <a:off x="1345475" y="4196862"/>
            <a:ext cx="10159138" cy="734646"/>
          </a:xfrm>
        </p:spPr>
        <p:txBody>
          <a:bodyPr>
            <a:normAutofit fontScale="92500" lnSpcReduction="10000"/>
          </a:bodyPr>
          <a:lstStyle/>
          <a:p>
            <a:pPr algn="ctr"/>
            <a:r>
              <a:rPr lang="es-ES" sz="4900" b="1" dirty="0" smtClean="0">
                <a:solidFill>
                  <a:schemeClr val="tx1">
                    <a:lumMod val="85000"/>
                    <a:lumOff val="15000"/>
                  </a:schemeClr>
                </a:solidFill>
                <a:latin typeface="+mj-lt"/>
                <a:ea typeface="+mj-ea"/>
                <a:cs typeface="+mj-cs"/>
              </a:rPr>
              <a:t>LA FASE INTERMEDIA</a:t>
            </a:r>
            <a:endParaRPr lang="es-ES" sz="4900" b="1" dirty="0">
              <a:solidFill>
                <a:schemeClr val="tx1">
                  <a:lumMod val="85000"/>
                  <a:lumOff val="15000"/>
                </a:schemeClr>
              </a:solidFill>
              <a:latin typeface="+mj-lt"/>
              <a:ea typeface="+mj-ea"/>
              <a:cs typeface="+mj-cs"/>
            </a:endParaRPr>
          </a:p>
        </p:txBody>
      </p:sp>
    </p:spTree>
    <p:extLst>
      <p:ext uri="{BB962C8B-B14F-4D97-AF65-F5344CB8AC3E}">
        <p14:creationId xmlns:p14="http://schemas.microsoft.com/office/powerpoint/2010/main" val="31349590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934446" y="295836"/>
            <a:ext cx="7327154" cy="727979"/>
          </a:xfrm>
        </p:spPr>
        <p:txBody>
          <a:bodyPr/>
          <a:lstStyle/>
          <a:p>
            <a:r>
              <a:rPr lang="es-ES" b="1" i="1" u="sng" dirty="0" smtClean="0"/>
              <a:t>Acción civil derivada del delito </a:t>
            </a:r>
            <a:endParaRPr lang="es-ES" b="1" i="1" u="sng" dirty="0"/>
          </a:p>
        </p:txBody>
      </p:sp>
      <p:sp>
        <p:nvSpPr>
          <p:cNvPr id="3" name="Marcador de contenido 2"/>
          <p:cNvSpPr>
            <a:spLocks noGrp="1"/>
          </p:cNvSpPr>
          <p:nvPr>
            <p:ph idx="1"/>
          </p:nvPr>
        </p:nvSpPr>
        <p:spPr>
          <a:xfrm>
            <a:off x="1257953" y="1183341"/>
            <a:ext cx="10574540" cy="5350321"/>
          </a:xfrm>
        </p:spPr>
        <p:txBody>
          <a:bodyPr/>
          <a:lstStyle/>
          <a:p>
            <a:pPr algn="just"/>
            <a:r>
              <a:rPr lang="es-ES" dirty="0" smtClean="0">
                <a:solidFill>
                  <a:schemeClr val="tx1"/>
                </a:solidFill>
              </a:rPr>
              <a:t>El fiscal ejercita la acción civil derivada del delito conjuntamente con </a:t>
            </a:r>
            <a:r>
              <a:rPr lang="es-ES" dirty="0" smtClean="0">
                <a:solidFill>
                  <a:schemeClr val="tx1"/>
                </a:solidFill>
              </a:rPr>
              <a:t>la </a:t>
            </a:r>
            <a:r>
              <a:rPr lang="es-ES" dirty="0" smtClean="0">
                <a:solidFill>
                  <a:schemeClr val="tx1"/>
                </a:solidFill>
              </a:rPr>
              <a:t>acción  penal </a:t>
            </a:r>
            <a:r>
              <a:rPr lang="es-ES" dirty="0" smtClean="0">
                <a:solidFill>
                  <a:schemeClr val="tx1"/>
                </a:solidFill>
              </a:rPr>
              <a:t>excepto </a:t>
            </a:r>
            <a:r>
              <a:rPr lang="es-ES" dirty="0" smtClean="0">
                <a:solidFill>
                  <a:schemeClr val="tx1"/>
                </a:solidFill>
              </a:rPr>
              <a:t>cuando la victima o el </a:t>
            </a:r>
            <a:r>
              <a:rPr lang="es-ES" dirty="0">
                <a:solidFill>
                  <a:schemeClr val="tx1"/>
                </a:solidFill>
              </a:rPr>
              <a:t>perjudicado(art 438.1 LPP)</a:t>
            </a:r>
          </a:p>
          <a:p>
            <a:pPr marL="0" indent="0" algn="just">
              <a:buNone/>
            </a:pPr>
            <a:r>
              <a:rPr lang="es-ES" dirty="0" smtClean="0">
                <a:solidFill>
                  <a:schemeClr val="tx1"/>
                </a:solidFill>
              </a:rPr>
              <a:t>  a- </a:t>
            </a:r>
            <a:r>
              <a:rPr lang="es-ES" dirty="0" smtClean="0">
                <a:solidFill>
                  <a:schemeClr val="tx1"/>
                </a:solidFill>
              </a:rPr>
              <a:t>haya </a:t>
            </a:r>
            <a:r>
              <a:rPr lang="es-ES" dirty="0" smtClean="0">
                <a:solidFill>
                  <a:schemeClr val="tx1"/>
                </a:solidFill>
              </a:rPr>
              <a:t>sido resarcido </a:t>
            </a:r>
            <a:r>
              <a:rPr lang="es-ES" dirty="0" smtClean="0">
                <a:solidFill>
                  <a:schemeClr val="tx1"/>
                </a:solidFill>
              </a:rPr>
              <a:t>mediante acuerdo reparatorio por el imputado o tercero civilmente </a:t>
            </a:r>
            <a:r>
              <a:rPr lang="es-ES" dirty="0" smtClean="0">
                <a:solidFill>
                  <a:schemeClr val="tx1"/>
                </a:solidFill>
              </a:rPr>
              <a:t>responsable;</a:t>
            </a:r>
            <a:endParaRPr lang="es-ES" dirty="0" smtClean="0">
              <a:solidFill>
                <a:schemeClr val="tx1"/>
              </a:solidFill>
            </a:endParaRPr>
          </a:p>
          <a:p>
            <a:pPr marL="0" indent="0" algn="just">
              <a:buNone/>
            </a:pPr>
            <a:r>
              <a:rPr lang="es-ES" dirty="0">
                <a:solidFill>
                  <a:schemeClr val="tx1"/>
                </a:solidFill>
              </a:rPr>
              <a:t> </a:t>
            </a:r>
            <a:r>
              <a:rPr lang="es-ES" dirty="0" smtClean="0">
                <a:solidFill>
                  <a:schemeClr val="tx1"/>
                </a:solidFill>
              </a:rPr>
              <a:t> b- renuncie expresamente a la reclamación de la responsabilidad </a:t>
            </a:r>
            <a:r>
              <a:rPr lang="es-ES" dirty="0" smtClean="0">
                <a:solidFill>
                  <a:schemeClr val="tx1"/>
                </a:solidFill>
              </a:rPr>
              <a:t>civil;</a:t>
            </a:r>
            <a:endParaRPr lang="es-ES" dirty="0" smtClean="0">
              <a:solidFill>
                <a:schemeClr val="tx1"/>
              </a:solidFill>
            </a:endParaRPr>
          </a:p>
          <a:p>
            <a:pPr marL="0" indent="0" algn="just">
              <a:buNone/>
            </a:pPr>
            <a:r>
              <a:rPr lang="es-ES" dirty="0">
                <a:solidFill>
                  <a:schemeClr val="tx1"/>
                </a:solidFill>
              </a:rPr>
              <a:t> </a:t>
            </a:r>
            <a:r>
              <a:rPr lang="es-ES" dirty="0" smtClean="0">
                <a:solidFill>
                  <a:schemeClr val="tx1"/>
                </a:solidFill>
              </a:rPr>
              <a:t> c- ejercite la acción penal constituido como acusador particular o privado en los </a:t>
            </a:r>
            <a:r>
              <a:rPr lang="es-ES" dirty="0" smtClean="0">
                <a:solidFill>
                  <a:schemeClr val="tx1"/>
                </a:solidFill>
              </a:rPr>
              <a:t>casos </a:t>
            </a:r>
            <a:r>
              <a:rPr lang="es-ES" dirty="0" smtClean="0">
                <a:solidFill>
                  <a:schemeClr val="tx1"/>
                </a:solidFill>
              </a:rPr>
              <a:t>que establece la </a:t>
            </a:r>
            <a:r>
              <a:rPr lang="es-ES" dirty="0" smtClean="0">
                <a:solidFill>
                  <a:schemeClr val="tx1"/>
                </a:solidFill>
              </a:rPr>
              <a:t>ley; </a:t>
            </a:r>
            <a:endParaRPr lang="es-ES" dirty="0" smtClean="0">
              <a:solidFill>
                <a:schemeClr val="tx1"/>
              </a:solidFill>
            </a:endParaRPr>
          </a:p>
          <a:p>
            <a:pPr marL="0" indent="0" algn="just">
              <a:buNone/>
            </a:pPr>
            <a:r>
              <a:rPr lang="es-ES" dirty="0">
                <a:solidFill>
                  <a:schemeClr val="tx1"/>
                </a:solidFill>
              </a:rPr>
              <a:t> </a:t>
            </a:r>
            <a:r>
              <a:rPr lang="es-ES" dirty="0" smtClean="0">
                <a:solidFill>
                  <a:schemeClr val="tx1"/>
                </a:solidFill>
              </a:rPr>
              <a:t>  d- se erija como actor civil independiente en el propio proceso </a:t>
            </a:r>
            <a:r>
              <a:rPr lang="es-ES" dirty="0" smtClean="0">
                <a:solidFill>
                  <a:schemeClr val="tx1"/>
                </a:solidFill>
              </a:rPr>
              <a:t>penal;</a:t>
            </a:r>
            <a:endParaRPr lang="es-ES" dirty="0" smtClean="0">
              <a:solidFill>
                <a:schemeClr val="tx1"/>
              </a:solidFill>
            </a:endParaRPr>
          </a:p>
          <a:p>
            <a:pPr marL="0" indent="0" algn="just">
              <a:buNone/>
            </a:pPr>
            <a:r>
              <a:rPr lang="es-ES" dirty="0">
                <a:solidFill>
                  <a:schemeClr val="tx1"/>
                </a:solidFill>
              </a:rPr>
              <a:t> </a:t>
            </a:r>
            <a:r>
              <a:rPr lang="es-ES" dirty="0" smtClean="0">
                <a:solidFill>
                  <a:schemeClr val="tx1"/>
                </a:solidFill>
              </a:rPr>
              <a:t>   e- preserve el ejercicio de la acción para ejercitarla posteriormente </a:t>
            </a:r>
            <a:r>
              <a:rPr lang="es-ES" dirty="0" smtClean="0">
                <a:solidFill>
                  <a:schemeClr val="tx1"/>
                </a:solidFill>
              </a:rPr>
              <a:t>Si </a:t>
            </a:r>
            <a:r>
              <a:rPr lang="es-ES" dirty="0" smtClean="0">
                <a:solidFill>
                  <a:schemeClr val="tx1"/>
                </a:solidFill>
              </a:rPr>
              <a:t>el fiscal considera injustificada la renuncia prevista en el inciso b del apartado </a:t>
            </a:r>
            <a:r>
              <a:rPr lang="es-ES" dirty="0" smtClean="0">
                <a:solidFill>
                  <a:schemeClr val="tx1"/>
                </a:solidFill>
              </a:rPr>
              <a:t>anterior, </a:t>
            </a:r>
            <a:r>
              <a:rPr lang="es-ES" dirty="0" smtClean="0">
                <a:solidFill>
                  <a:schemeClr val="tx1"/>
                </a:solidFill>
              </a:rPr>
              <a:t>porque se afectan derechos de personas especialmente protegidas por la ley o intereses del Estado, ejercita la acción (</a:t>
            </a:r>
            <a:r>
              <a:rPr lang="es-ES" dirty="0" smtClean="0">
                <a:solidFill>
                  <a:schemeClr val="tx1"/>
                </a:solidFill>
              </a:rPr>
              <a:t>art 438.2 LPP)</a:t>
            </a:r>
            <a:endParaRPr lang="es-ES" dirty="0" smtClean="0">
              <a:solidFill>
                <a:schemeClr val="tx1"/>
              </a:solidFill>
            </a:endParaRPr>
          </a:p>
          <a:p>
            <a:pPr algn="just"/>
            <a:r>
              <a:rPr lang="es-ES" dirty="0" smtClean="0">
                <a:solidFill>
                  <a:schemeClr val="tx1"/>
                </a:solidFill>
              </a:rPr>
              <a:t>El acuerdo reparatorio al que se refiere el articulo que </a:t>
            </a:r>
            <a:r>
              <a:rPr lang="es-ES" dirty="0" smtClean="0">
                <a:solidFill>
                  <a:schemeClr val="tx1"/>
                </a:solidFill>
              </a:rPr>
              <a:t>antecede, </a:t>
            </a:r>
            <a:r>
              <a:rPr lang="es-ES" dirty="0" smtClean="0">
                <a:solidFill>
                  <a:schemeClr val="tx1"/>
                </a:solidFill>
              </a:rPr>
              <a:t>consiste en la transacción o negociación, directamente o mediante la intervención de mediadores elegidos por los intervinientes , entre la victima o el perjudicado y los presuntamente responsables (</a:t>
            </a:r>
            <a:r>
              <a:rPr lang="es-ES" dirty="0" smtClean="0">
                <a:solidFill>
                  <a:schemeClr val="tx1"/>
                </a:solidFill>
              </a:rPr>
              <a:t>art 439.1LPP)</a:t>
            </a:r>
            <a:endParaRPr lang="es-ES" dirty="0" smtClean="0">
              <a:solidFill>
                <a:schemeClr val="tx1"/>
              </a:solidFill>
            </a:endParaRPr>
          </a:p>
          <a:p>
            <a:endParaRPr lang="es-ES" dirty="0"/>
          </a:p>
          <a:p>
            <a:endParaRPr lang="es-ES" dirty="0" smtClean="0"/>
          </a:p>
          <a:p>
            <a:endParaRPr lang="es-ES" dirty="0"/>
          </a:p>
        </p:txBody>
      </p:sp>
    </p:spTree>
    <p:extLst>
      <p:ext uri="{BB962C8B-B14F-4D97-AF65-F5344CB8AC3E}">
        <p14:creationId xmlns:p14="http://schemas.microsoft.com/office/powerpoint/2010/main" val="15577309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669987" y="624111"/>
            <a:ext cx="7490011" cy="720136"/>
          </a:xfrm>
        </p:spPr>
        <p:txBody>
          <a:bodyPr>
            <a:normAutofit/>
          </a:bodyPr>
          <a:lstStyle/>
          <a:p>
            <a:r>
              <a:rPr lang="es-ES" b="1" i="1" u="sng" dirty="0" smtClean="0"/>
              <a:t>Acción civil derivada del delito </a:t>
            </a:r>
            <a:endParaRPr lang="es-ES" b="1" i="1" u="sng" dirty="0"/>
          </a:p>
        </p:txBody>
      </p:sp>
      <p:sp>
        <p:nvSpPr>
          <p:cNvPr id="3" name="Marcador de contenido 2"/>
          <p:cNvSpPr>
            <a:spLocks noGrp="1"/>
          </p:cNvSpPr>
          <p:nvPr>
            <p:ph idx="1"/>
          </p:nvPr>
        </p:nvSpPr>
        <p:spPr>
          <a:xfrm>
            <a:off x="1653989" y="1422400"/>
            <a:ext cx="10178504" cy="5134707"/>
          </a:xfrm>
        </p:spPr>
        <p:txBody>
          <a:bodyPr>
            <a:normAutofit fontScale="92500" lnSpcReduction="20000"/>
          </a:bodyPr>
          <a:lstStyle/>
          <a:p>
            <a:pPr algn="just"/>
            <a:r>
              <a:rPr lang="es-ES" dirty="0" smtClean="0">
                <a:solidFill>
                  <a:schemeClr val="tx1"/>
                </a:solidFill>
              </a:rPr>
              <a:t>Pueden suscribirse tantos acuerdos reparatorio como victimas o perjudicados existan en el </a:t>
            </a:r>
            <a:r>
              <a:rPr lang="es-ES" dirty="0" smtClean="0">
                <a:solidFill>
                  <a:schemeClr val="tx1"/>
                </a:solidFill>
              </a:rPr>
              <a:t>proceso(art 439.2 LPP)</a:t>
            </a:r>
            <a:endParaRPr lang="es-ES" dirty="0" smtClean="0">
              <a:solidFill>
                <a:schemeClr val="tx1"/>
              </a:solidFill>
            </a:endParaRPr>
          </a:p>
          <a:p>
            <a:pPr algn="just"/>
            <a:r>
              <a:rPr lang="es-ES" dirty="0" smtClean="0">
                <a:solidFill>
                  <a:schemeClr val="tx1"/>
                </a:solidFill>
              </a:rPr>
              <a:t>La victima puede comparecer al acuerdo reparatorio representada por su </a:t>
            </a:r>
            <a:r>
              <a:rPr lang="es-ES" dirty="0" smtClean="0">
                <a:solidFill>
                  <a:schemeClr val="tx1"/>
                </a:solidFill>
              </a:rPr>
              <a:t>defensor(art 439.3 LPP)</a:t>
            </a:r>
            <a:endParaRPr lang="es-ES" dirty="0" smtClean="0">
              <a:solidFill>
                <a:schemeClr val="tx1"/>
              </a:solidFill>
            </a:endParaRPr>
          </a:p>
          <a:p>
            <a:pPr algn="just"/>
            <a:r>
              <a:rPr lang="es-ES" dirty="0" smtClean="0">
                <a:solidFill>
                  <a:schemeClr val="tx1"/>
                </a:solidFill>
              </a:rPr>
              <a:t>El fiscal durante la fase preparatorio e intermedia a su cargo </a:t>
            </a:r>
            <a:r>
              <a:rPr lang="es-ES" dirty="0" smtClean="0">
                <a:solidFill>
                  <a:schemeClr val="tx1"/>
                </a:solidFill>
              </a:rPr>
              <a:t>y </a:t>
            </a:r>
            <a:r>
              <a:rPr lang="es-ES" dirty="0" smtClean="0">
                <a:solidFill>
                  <a:schemeClr val="tx1"/>
                </a:solidFill>
              </a:rPr>
              <a:t>el tribunal, durante la fase judicial y antes de dictar sentencia, pueden aprobar acuerdos </a:t>
            </a:r>
            <a:r>
              <a:rPr lang="es-ES" dirty="0" err="1" smtClean="0">
                <a:solidFill>
                  <a:schemeClr val="tx1"/>
                </a:solidFill>
              </a:rPr>
              <a:t>reparatorio</a:t>
            </a:r>
            <a:r>
              <a:rPr lang="es-ES" dirty="0" smtClean="0">
                <a:solidFill>
                  <a:schemeClr val="tx1"/>
                </a:solidFill>
              </a:rPr>
              <a:t> (art 440.1LPP)</a:t>
            </a:r>
            <a:endParaRPr lang="es-ES" dirty="0" smtClean="0">
              <a:solidFill>
                <a:schemeClr val="tx1"/>
              </a:solidFill>
            </a:endParaRPr>
          </a:p>
          <a:p>
            <a:pPr algn="just"/>
            <a:r>
              <a:rPr lang="es-ES" dirty="0" smtClean="0">
                <a:solidFill>
                  <a:schemeClr val="tx1"/>
                </a:solidFill>
              </a:rPr>
              <a:t>A tales efectos  el fiscal o el tribunal verifican que quienes concurran al acuerdo hayan presentado su consentimiento de forma libre y con pleno conocimiento de sus derechos (</a:t>
            </a:r>
            <a:r>
              <a:rPr lang="es-ES" dirty="0" smtClean="0">
                <a:solidFill>
                  <a:schemeClr val="tx1"/>
                </a:solidFill>
              </a:rPr>
              <a:t>art 440.2LPP)</a:t>
            </a:r>
            <a:endParaRPr lang="es-ES" dirty="0" smtClean="0">
              <a:solidFill>
                <a:schemeClr val="tx1"/>
              </a:solidFill>
            </a:endParaRPr>
          </a:p>
          <a:p>
            <a:pPr algn="just"/>
            <a:r>
              <a:rPr lang="es-ES" dirty="0" smtClean="0">
                <a:solidFill>
                  <a:schemeClr val="tx1"/>
                </a:solidFill>
              </a:rPr>
              <a:t>El cumplimiento del acuerdo reparatorio extingue la responsabilidad civil derivada del delito respecto al imputado, acusado o tercero civilmente responsable que hubiere intervenido en </a:t>
            </a:r>
            <a:r>
              <a:rPr lang="es-ES" dirty="0" smtClean="0">
                <a:solidFill>
                  <a:schemeClr val="tx1"/>
                </a:solidFill>
              </a:rPr>
              <a:t>el (art 441.1 LPP) </a:t>
            </a:r>
            <a:endParaRPr lang="es-ES" dirty="0" smtClean="0">
              <a:solidFill>
                <a:schemeClr val="tx1"/>
              </a:solidFill>
            </a:endParaRPr>
          </a:p>
          <a:p>
            <a:pPr algn="just"/>
            <a:r>
              <a:rPr lang="es-ES" dirty="0" smtClean="0">
                <a:solidFill>
                  <a:schemeClr val="tx1"/>
                </a:solidFill>
              </a:rPr>
              <a:t>La víctima o el perjudicado como actor civil independiente, procede conforme se establece en la fase intermedia del proceso </a:t>
            </a:r>
            <a:r>
              <a:rPr lang="es-ES" dirty="0" smtClean="0">
                <a:solidFill>
                  <a:schemeClr val="tx1"/>
                </a:solidFill>
              </a:rPr>
              <a:t>penal (art 442 LPP)</a:t>
            </a:r>
            <a:endParaRPr lang="es-ES" dirty="0" smtClean="0">
              <a:solidFill>
                <a:schemeClr val="tx1"/>
              </a:solidFill>
            </a:endParaRPr>
          </a:p>
          <a:p>
            <a:pPr algn="just"/>
            <a:r>
              <a:rPr lang="es-ES" dirty="0" smtClean="0">
                <a:solidFill>
                  <a:schemeClr val="tx1"/>
                </a:solidFill>
              </a:rPr>
              <a:t>Si la victima o el perjudicado no concurre a la audiencia señalada sin justa </a:t>
            </a:r>
            <a:r>
              <a:rPr lang="es-ES" dirty="0" smtClean="0">
                <a:solidFill>
                  <a:schemeClr val="tx1"/>
                </a:solidFill>
              </a:rPr>
              <a:t>causa, </a:t>
            </a:r>
            <a:r>
              <a:rPr lang="es-ES" dirty="0" smtClean="0">
                <a:solidFill>
                  <a:schemeClr val="tx1"/>
                </a:solidFill>
              </a:rPr>
              <a:t>se le tiene por desistida de su pretensión </a:t>
            </a:r>
            <a:r>
              <a:rPr lang="es-ES" dirty="0" smtClean="0">
                <a:solidFill>
                  <a:schemeClr val="tx1"/>
                </a:solidFill>
              </a:rPr>
              <a:t>resarcitoria </a:t>
            </a:r>
            <a:r>
              <a:rPr lang="es-ES" dirty="0" smtClean="0">
                <a:solidFill>
                  <a:schemeClr val="tx1"/>
                </a:solidFill>
              </a:rPr>
              <a:t>y si el incompareciente es el declarado civilmente </a:t>
            </a:r>
            <a:r>
              <a:rPr lang="es-ES" dirty="0" smtClean="0">
                <a:solidFill>
                  <a:schemeClr val="tx1"/>
                </a:solidFill>
              </a:rPr>
              <a:t>responsable, </a:t>
            </a:r>
            <a:r>
              <a:rPr lang="es-ES" dirty="0" smtClean="0">
                <a:solidFill>
                  <a:schemeClr val="tx1"/>
                </a:solidFill>
              </a:rPr>
              <a:t>se presume su conformidad con lo reclamado, y el tribunal dicta </a:t>
            </a:r>
            <a:r>
              <a:rPr lang="es-ES" dirty="0" smtClean="0">
                <a:solidFill>
                  <a:schemeClr val="tx1"/>
                </a:solidFill>
              </a:rPr>
              <a:t>Auto </a:t>
            </a:r>
            <a:r>
              <a:rPr lang="es-ES" dirty="0" smtClean="0">
                <a:solidFill>
                  <a:schemeClr val="tx1"/>
                </a:solidFill>
              </a:rPr>
              <a:t>de acuerdo con los antecedentes e informes presentados por la victima, sim la practica de otras </a:t>
            </a:r>
            <a:r>
              <a:rPr lang="es-ES" dirty="0" smtClean="0">
                <a:solidFill>
                  <a:schemeClr val="tx1"/>
                </a:solidFill>
              </a:rPr>
              <a:t>pruebas (art  444.1 LPP)</a:t>
            </a:r>
            <a:endParaRPr lang="es-ES" dirty="0" smtClean="0">
              <a:solidFill>
                <a:schemeClr val="tx1"/>
              </a:solidFill>
            </a:endParaRPr>
          </a:p>
          <a:p>
            <a:endParaRPr lang="es-ES" dirty="0"/>
          </a:p>
        </p:txBody>
      </p:sp>
    </p:spTree>
    <p:extLst>
      <p:ext uri="{BB962C8B-B14F-4D97-AF65-F5344CB8AC3E}">
        <p14:creationId xmlns:p14="http://schemas.microsoft.com/office/powerpoint/2010/main" val="21439003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560308" y="617421"/>
            <a:ext cx="4942830" cy="638678"/>
          </a:xfrm>
        </p:spPr>
        <p:txBody>
          <a:bodyPr>
            <a:normAutofit fontScale="90000"/>
          </a:bodyPr>
          <a:lstStyle/>
          <a:p>
            <a:r>
              <a:rPr lang="es-ES" b="1" i="1" u="sng" dirty="0" smtClean="0"/>
              <a:t>Calificación del delito</a:t>
            </a:r>
            <a:endParaRPr lang="es-ES" b="1" i="1" u="sng" dirty="0"/>
          </a:p>
        </p:txBody>
      </p:sp>
      <p:sp>
        <p:nvSpPr>
          <p:cNvPr id="3" name="Marcador de contenido 2"/>
          <p:cNvSpPr>
            <a:spLocks noGrp="1"/>
          </p:cNvSpPr>
          <p:nvPr>
            <p:ph idx="1"/>
          </p:nvPr>
        </p:nvSpPr>
        <p:spPr>
          <a:xfrm>
            <a:off x="1204165" y="1273904"/>
            <a:ext cx="10815898" cy="5134702"/>
          </a:xfrm>
        </p:spPr>
        <p:txBody>
          <a:bodyPr/>
          <a:lstStyle/>
          <a:p>
            <a:pPr algn="just"/>
            <a:r>
              <a:rPr lang="es-ES" dirty="0" smtClean="0">
                <a:solidFill>
                  <a:schemeClr val="tx1"/>
                </a:solidFill>
              </a:rPr>
              <a:t>El fiscal, y en su caso el acusador particular o </a:t>
            </a:r>
            <a:r>
              <a:rPr lang="es-ES" dirty="0" smtClean="0">
                <a:solidFill>
                  <a:schemeClr val="tx1"/>
                </a:solidFill>
              </a:rPr>
              <a:t>privado, </a:t>
            </a:r>
            <a:r>
              <a:rPr lang="es-ES" dirty="0" smtClean="0">
                <a:solidFill>
                  <a:schemeClr val="tx1"/>
                </a:solidFill>
              </a:rPr>
              <a:t>solicita al tribunal competente que se abra el proceso a juicio oral, mediante escrito en el que formula sus conclusiones provisionales </a:t>
            </a:r>
            <a:r>
              <a:rPr lang="es-ES" dirty="0" smtClean="0">
                <a:solidFill>
                  <a:schemeClr val="tx1"/>
                </a:solidFill>
              </a:rPr>
              <a:t>acusatorias (art 446 LPP)</a:t>
            </a:r>
            <a:endParaRPr lang="es-ES" dirty="0" smtClean="0">
              <a:solidFill>
                <a:schemeClr val="tx1"/>
              </a:solidFill>
            </a:endParaRPr>
          </a:p>
          <a:p>
            <a:pPr algn="just"/>
            <a:r>
              <a:rPr lang="es-ES" dirty="0" smtClean="0">
                <a:solidFill>
                  <a:schemeClr val="tx1"/>
                </a:solidFill>
              </a:rPr>
              <a:t>Las conclusiones provisionales acusatorias se redactan de forma numerada y en los términos siguientes </a:t>
            </a:r>
            <a:r>
              <a:rPr lang="es-ES" dirty="0">
                <a:solidFill>
                  <a:schemeClr val="tx1"/>
                </a:solidFill>
              </a:rPr>
              <a:t>(</a:t>
            </a:r>
            <a:r>
              <a:rPr lang="es-ES" dirty="0" smtClean="0">
                <a:solidFill>
                  <a:schemeClr val="tx1"/>
                </a:solidFill>
              </a:rPr>
              <a:t>art 447 LPP)</a:t>
            </a:r>
            <a:endParaRPr lang="es-ES" dirty="0">
              <a:solidFill>
                <a:schemeClr val="tx1"/>
              </a:solidFill>
            </a:endParaRPr>
          </a:p>
          <a:p>
            <a:pPr marL="0" indent="0" algn="just">
              <a:buNone/>
            </a:pPr>
            <a:r>
              <a:rPr lang="es-ES" dirty="0" smtClean="0">
                <a:solidFill>
                  <a:schemeClr val="tx1"/>
                </a:solidFill>
              </a:rPr>
              <a:t>Primera</a:t>
            </a:r>
            <a:r>
              <a:rPr lang="es-ES" dirty="0" smtClean="0">
                <a:solidFill>
                  <a:schemeClr val="tx1"/>
                </a:solidFill>
              </a:rPr>
              <a:t>: La descripción clara </a:t>
            </a:r>
            <a:r>
              <a:rPr lang="es-ES" dirty="0">
                <a:solidFill>
                  <a:schemeClr val="tx1"/>
                </a:solidFill>
              </a:rPr>
              <a:t>y</a:t>
            </a:r>
            <a:r>
              <a:rPr lang="es-ES" dirty="0" smtClean="0">
                <a:solidFill>
                  <a:schemeClr val="tx1"/>
                </a:solidFill>
              </a:rPr>
              <a:t> precisa de los hechos y de todos los aspectos esenciales con trascendencia jurídica al resto del escrito </a:t>
            </a:r>
            <a:r>
              <a:rPr lang="es-ES" dirty="0" smtClean="0">
                <a:solidFill>
                  <a:schemeClr val="tx1"/>
                </a:solidFill>
              </a:rPr>
              <a:t>acusatorio. </a:t>
            </a:r>
            <a:endParaRPr lang="es-ES" dirty="0" smtClean="0">
              <a:solidFill>
                <a:schemeClr val="tx1"/>
              </a:solidFill>
            </a:endParaRPr>
          </a:p>
          <a:p>
            <a:pPr marL="0" indent="0" algn="just">
              <a:buNone/>
            </a:pPr>
            <a:r>
              <a:rPr lang="es-ES" dirty="0">
                <a:solidFill>
                  <a:schemeClr val="tx1"/>
                </a:solidFill>
              </a:rPr>
              <a:t>S</a:t>
            </a:r>
            <a:r>
              <a:rPr lang="es-ES" dirty="0" smtClean="0">
                <a:solidFill>
                  <a:schemeClr val="tx1"/>
                </a:solidFill>
              </a:rPr>
              <a:t>egunda</a:t>
            </a:r>
            <a:r>
              <a:rPr lang="es-ES" dirty="0" smtClean="0">
                <a:solidFill>
                  <a:schemeClr val="tx1"/>
                </a:solidFill>
              </a:rPr>
              <a:t>: </a:t>
            </a:r>
            <a:r>
              <a:rPr lang="es-ES" dirty="0" smtClean="0">
                <a:solidFill>
                  <a:schemeClr val="tx1"/>
                </a:solidFill>
              </a:rPr>
              <a:t>La </a:t>
            </a:r>
            <a:r>
              <a:rPr lang="es-ES" dirty="0" smtClean="0">
                <a:solidFill>
                  <a:schemeClr val="tx1"/>
                </a:solidFill>
              </a:rPr>
              <a:t>calificación legal d los hechos que se tipifican como delitos y las normas  no penales aplicables; las cuestiones relativas a la continuidad </a:t>
            </a:r>
            <a:r>
              <a:rPr lang="es-ES" dirty="0" smtClean="0">
                <a:solidFill>
                  <a:schemeClr val="tx1"/>
                </a:solidFill>
              </a:rPr>
              <a:t>delictiva, </a:t>
            </a:r>
            <a:r>
              <a:rPr lang="es-ES" dirty="0" smtClean="0">
                <a:solidFill>
                  <a:schemeClr val="tx1"/>
                </a:solidFill>
              </a:rPr>
              <a:t>la conexidad, el elemento subjetivo y el grado de realización del </a:t>
            </a:r>
            <a:r>
              <a:rPr lang="es-ES" dirty="0" smtClean="0">
                <a:solidFill>
                  <a:schemeClr val="tx1"/>
                </a:solidFill>
              </a:rPr>
              <a:t>delito.</a:t>
            </a:r>
            <a:endParaRPr lang="es-ES" dirty="0" smtClean="0">
              <a:solidFill>
                <a:schemeClr val="tx1"/>
              </a:solidFill>
            </a:endParaRPr>
          </a:p>
          <a:p>
            <a:pPr marL="0" indent="0" algn="just">
              <a:buNone/>
            </a:pPr>
            <a:r>
              <a:rPr lang="es-ES" dirty="0" smtClean="0">
                <a:solidFill>
                  <a:schemeClr val="tx1"/>
                </a:solidFill>
              </a:rPr>
              <a:t>Tercera: </a:t>
            </a:r>
            <a:r>
              <a:rPr lang="es-ES" dirty="0" smtClean="0">
                <a:solidFill>
                  <a:schemeClr val="tx1"/>
                </a:solidFill>
              </a:rPr>
              <a:t>La </a:t>
            </a:r>
            <a:r>
              <a:rPr lang="es-ES" dirty="0" smtClean="0">
                <a:solidFill>
                  <a:schemeClr val="tx1"/>
                </a:solidFill>
              </a:rPr>
              <a:t>calificación legal del concepto de la intervención </a:t>
            </a:r>
            <a:r>
              <a:rPr lang="es-ES" dirty="0" smtClean="0">
                <a:solidFill>
                  <a:schemeClr val="tx1"/>
                </a:solidFill>
              </a:rPr>
              <a:t>de </a:t>
            </a:r>
            <a:r>
              <a:rPr lang="es-ES" dirty="0" smtClean="0">
                <a:solidFill>
                  <a:schemeClr val="tx1"/>
                </a:solidFill>
              </a:rPr>
              <a:t>los </a:t>
            </a:r>
            <a:r>
              <a:rPr lang="es-ES" dirty="0" smtClean="0">
                <a:solidFill>
                  <a:schemeClr val="tx1"/>
                </a:solidFill>
              </a:rPr>
              <a:t>acusados. </a:t>
            </a:r>
            <a:endParaRPr lang="es-ES" dirty="0" smtClean="0">
              <a:solidFill>
                <a:schemeClr val="tx1"/>
              </a:solidFill>
            </a:endParaRPr>
          </a:p>
          <a:p>
            <a:pPr marL="0" indent="0" algn="just">
              <a:buNone/>
            </a:pPr>
            <a:r>
              <a:rPr lang="es-ES" dirty="0">
                <a:solidFill>
                  <a:schemeClr val="tx1"/>
                </a:solidFill>
              </a:rPr>
              <a:t>C</a:t>
            </a:r>
            <a:r>
              <a:rPr lang="es-ES" dirty="0" smtClean="0">
                <a:solidFill>
                  <a:schemeClr val="tx1"/>
                </a:solidFill>
              </a:rPr>
              <a:t>uarta</a:t>
            </a:r>
            <a:r>
              <a:rPr lang="es-ES" dirty="0" smtClean="0">
                <a:solidFill>
                  <a:schemeClr val="tx1"/>
                </a:solidFill>
              </a:rPr>
              <a:t>: </a:t>
            </a:r>
            <a:r>
              <a:rPr lang="es-ES" dirty="0" smtClean="0">
                <a:solidFill>
                  <a:schemeClr val="tx1"/>
                </a:solidFill>
              </a:rPr>
              <a:t>Las </a:t>
            </a:r>
            <a:r>
              <a:rPr lang="es-ES" dirty="0" smtClean="0">
                <a:solidFill>
                  <a:schemeClr val="tx1"/>
                </a:solidFill>
              </a:rPr>
              <a:t>circunstancias atenuantes, agravantes, reglas de adecuación y eximentes de la responsabilidad penal que </a:t>
            </a:r>
            <a:r>
              <a:rPr lang="es-ES" dirty="0" smtClean="0">
                <a:solidFill>
                  <a:schemeClr val="tx1"/>
                </a:solidFill>
              </a:rPr>
              <a:t>concurran. </a:t>
            </a:r>
            <a:endParaRPr lang="es-ES" dirty="0" smtClean="0">
              <a:solidFill>
                <a:schemeClr val="tx1"/>
              </a:solidFill>
            </a:endParaRPr>
          </a:p>
          <a:p>
            <a:pPr marL="0" indent="0" algn="just">
              <a:buNone/>
            </a:pPr>
            <a:r>
              <a:rPr lang="es-ES" dirty="0" smtClean="0">
                <a:solidFill>
                  <a:schemeClr val="tx1"/>
                </a:solidFill>
              </a:rPr>
              <a:t>Quinta: </a:t>
            </a:r>
            <a:r>
              <a:rPr lang="es-ES" dirty="0" smtClean="0">
                <a:solidFill>
                  <a:schemeClr val="tx1"/>
                </a:solidFill>
              </a:rPr>
              <a:t>Las </a:t>
            </a:r>
            <a:r>
              <a:rPr lang="es-ES" dirty="0" smtClean="0">
                <a:solidFill>
                  <a:schemeClr val="tx1"/>
                </a:solidFill>
              </a:rPr>
              <a:t>sanciones principales y accesorias que se solicite imponer al acusado y las medidas de </a:t>
            </a:r>
            <a:r>
              <a:rPr lang="es-ES" dirty="0" smtClean="0">
                <a:solidFill>
                  <a:schemeClr val="tx1"/>
                </a:solidFill>
              </a:rPr>
              <a:t>seguridad, </a:t>
            </a:r>
            <a:r>
              <a:rPr lang="es-ES" dirty="0" smtClean="0">
                <a:solidFill>
                  <a:schemeClr val="tx1"/>
                </a:solidFill>
              </a:rPr>
              <a:t>que en su caso, deban </a:t>
            </a:r>
            <a:r>
              <a:rPr lang="es-ES" dirty="0" smtClean="0">
                <a:solidFill>
                  <a:schemeClr val="tx1"/>
                </a:solidFill>
              </a:rPr>
              <a:t>imponerse.</a:t>
            </a:r>
            <a:endParaRPr lang="es-ES" dirty="0">
              <a:solidFill>
                <a:schemeClr val="tx1"/>
              </a:solidFill>
            </a:endParaRPr>
          </a:p>
        </p:txBody>
      </p:sp>
    </p:spTree>
    <p:extLst>
      <p:ext uri="{BB962C8B-B14F-4D97-AF65-F5344CB8AC3E}">
        <p14:creationId xmlns:p14="http://schemas.microsoft.com/office/powerpoint/2010/main" val="5393444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784142" y="624110"/>
            <a:ext cx="5133213" cy="735767"/>
          </a:xfrm>
        </p:spPr>
        <p:txBody>
          <a:bodyPr/>
          <a:lstStyle/>
          <a:p>
            <a:r>
              <a:rPr lang="es-ES" b="1" i="1" u="sng" dirty="0" smtClean="0"/>
              <a:t>Calificación del delito </a:t>
            </a:r>
            <a:endParaRPr lang="es-ES" b="1" i="1" u="sng" dirty="0"/>
          </a:p>
        </p:txBody>
      </p:sp>
      <p:sp>
        <p:nvSpPr>
          <p:cNvPr id="3" name="Marcador de contenido 2"/>
          <p:cNvSpPr>
            <a:spLocks noGrp="1"/>
          </p:cNvSpPr>
          <p:nvPr>
            <p:ph idx="1"/>
          </p:nvPr>
        </p:nvSpPr>
        <p:spPr>
          <a:xfrm>
            <a:off x="1325189" y="1506070"/>
            <a:ext cx="10548564" cy="5002305"/>
          </a:xfrm>
        </p:spPr>
        <p:txBody>
          <a:bodyPr>
            <a:normAutofit/>
          </a:bodyPr>
          <a:lstStyle/>
          <a:p>
            <a:pPr algn="just"/>
            <a:r>
              <a:rPr lang="es-ES" dirty="0" smtClean="0">
                <a:solidFill>
                  <a:schemeClr val="tx1"/>
                </a:solidFill>
              </a:rPr>
              <a:t>Cuando se ejerza la acción civil, se consigna en el propio escrito de </a:t>
            </a:r>
            <a:r>
              <a:rPr lang="es-ES" dirty="0" smtClean="0">
                <a:solidFill>
                  <a:schemeClr val="tx1"/>
                </a:solidFill>
              </a:rPr>
              <a:t>calificación, </a:t>
            </a:r>
            <a:r>
              <a:rPr lang="es-ES" dirty="0" smtClean="0">
                <a:solidFill>
                  <a:schemeClr val="tx1"/>
                </a:solidFill>
              </a:rPr>
              <a:t>luego de la </a:t>
            </a:r>
            <a:r>
              <a:rPr lang="es-ES" dirty="0" smtClean="0">
                <a:solidFill>
                  <a:schemeClr val="tx1"/>
                </a:solidFill>
              </a:rPr>
              <a:t>Quinta </a:t>
            </a:r>
            <a:r>
              <a:rPr lang="es-ES" dirty="0" smtClean="0">
                <a:solidFill>
                  <a:schemeClr val="tx1"/>
                </a:solidFill>
              </a:rPr>
              <a:t>de la conclusiones, y se expresa la responsabilidad </a:t>
            </a:r>
            <a:r>
              <a:rPr lang="es-ES" dirty="0" smtClean="0">
                <a:solidFill>
                  <a:schemeClr val="tx1"/>
                </a:solidFill>
              </a:rPr>
              <a:t>por </a:t>
            </a:r>
            <a:r>
              <a:rPr lang="es-ES" dirty="0" smtClean="0">
                <a:solidFill>
                  <a:schemeClr val="tx1"/>
                </a:solidFill>
              </a:rPr>
              <a:t>este concepto en que hubiera incurrido el acusado o tercero civilmente responsable, la forma de satisfacción y otros aspectos que sean necesarios, con la fundamentación jurídica, consignando </a:t>
            </a:r>
            <a:r>
              <a:rPr lang="es-ES" dirty="0">
                <a:solidFill>
                  <a:schemeClr val="tx1"/>
                </a:solidFill>
              </a:rPr>
              <a:t>(</a:t>
            </a:r>
            <a:r>
              <a:rPr lang="es-ES" dirty="0" smtClean="0">
                <a:solidFill>
                  <a:schemeClr val="tx1"/>
                </a:solidFill>
              </a:rPr>
              <a:t>art 448 LPP)</a:t>
            </a:r>
            <a:endParaRPr lang="es-ES" dirty="0">
              <a:solidFill>
                <a:schemeClr val="tx1"/>
              </a:solidFill>
            </a:endParaRPr>
          </a:p>
          <a:p>
            <a:pPr marL="0" indent="0" algn="just">
              <a:buNone/>
            </a:pPr>
            <a:r>
              <a:rPr lang="es-ES" dirty="0" smtClean="0">
                <a:solidFill>
                  <a:schemeClr val="tx1"/>
                </a:solidFill>
              </a:rPr>
              <a:t>A- </a:t>
            </a:r>
            <a:r>
              <a:rPr lang="es-ES" dirty="0" smtClean="0">
                <a:solidFill>
                  <a:schemeClr val="tx1"/>
                </a:solidFill>
              </a:rPr>
              <a:t>la persona que este obligada a la satisfacción de la responsabilidad </a:t>
            </a:r>
            <a:r>
              <a:rPr lang="es-ES" dirty="0" smtClean="0">
                <a:solidFill>
                  <a:schemeClr val="tx1"/>
                </a:solidFill>
              </a:rPr>
              <a:t>civil;</a:t>
            </a:r>
            <a:endParaRPr lang="es-ES" dirty="0" smtClean="0">
              <a:solidFill>
                <a:schemeClr val="tx1"/>
              </a:solidFill>
            </a:endParaRPr>
          </a:p>
          <a:p>
            <a:pPr marL="0" indent="0" algn="just">
              <a:buNone/>
            </a:pPr>
            <a:r>
              <a:rPr lang="es-ES" dirty="0" smtClean="0">
                <a:solidFill>
                  <a:schemeClr val="tx1"/>
                </a:solidFill>
              </a:rPr>
              <a:t>B- la persona que haya resultado victima o perjudicado , con el número del carnet de identidad pasaporte y dirección </a:t>
            </a:r>
            <a:r>
              <a:rPr lang="es-ES" dirty="0" smtClean="0">
                <a:solidFill>
                  <a:schemeClr val="tx1"/>
                </a:solidFill>
              </a:rPr>
              <a:t>particular;</a:t>
            </a:r>
            <a:endParaRPr lang="es-ES" dirty="0" smtClean="0">
              <a:solidFill>
                <a:schemeClr val="tx1"/>
              </a:solidFill>
            </a:endParaRPr>
          </a:p>
          <a:p>
            <a:pPr marL="0" indent="0" algn="just">
              <a:buNone/>
            </a:pPr>
            <a:r>
              <a:rPr lang="es-ES" dirty="0" smtClean="0">
                <a:solidFill>
                  <a:schemeClr val="tx1"/>
                </a:solidFill>
              </a:rPr>
              <a:t>C- el bien que haya de ser restituido o la cantidad en que se aprecien los daños y perjuicios causados por el delito con precisión de la cuantía a abonar por cada </a:t>
            </a:r>
            <a:r>
              <a:rPr lang="es-ES" dirty="0" smtClean="0">
                <a:solidFill>
                  <a:schemeClr val="tx1"/>
                </a:solidFill>
              </a:rPr>
              <a:t>obligado;</a:t>
            </a:r>
            <a:endParaRPr lang="es-ES" dirty="0" smtClean="0">
              <a:solidFill>
                <a:schemeClr val="tx1"/>
              </a:solidFill>
            </a:endParaRPr>
          </a:p>
          <a:p>
            <a:pPr marL="0" indent="0" algn="just">
              <a:buNone/>
            </a:pPr>
            <a:r>
              <a:rPr lang="es-ES" dirty="0" smtClean="0">
                <a:solidFill>
                  <a:schemeClr val="tx1"/>
                </a:solidFill>
              </a:rPr>
              <a:t>D- el modo en que ha de procederse para la reparación del daño moral a la víctima o el </a:t>
            </a:r>
            <a:r>
              <a:rPr lang="es-ES" dirty="0" smtClean="0">
                <a:solidFill>
                  <a:schemeClr val="tx1"/>
                </a:solidFill>
              </a:rPr>
              <a:t>perjudicado; </a:t>
            </a:r>
            <a:endParaRPr lang="es-ES" dirty="0" smtClean="0">
              <a:solidFill>
                <a:schemeClr val="tx1"/>
              </a:solidFill>
            </a:endParaRPr>
          </a:p>
          <a:p>
            <a:pPr marL="0" indent="0" algn="just">
              <a:buNone/>
            </a:pPr>
            <a:r>
              <a:rPr lang="es-ES" dirty="0" smtClean="0">
                <a:solidFill>
                  <a:schemeClr val="tx1"/>
                </a:solidFill>
              </a:rPr>
              <a:t>E- las medidas cautelares adoptadas para garantizar su efectividad </a:t>
            </a:r>
            <a:r>
              <a:rPr lang="es-ES" dirty="0" smtClean="0">
                <a:solidFill>
                  <a:schemeClr val="tx1"/>
                </a:solidFill>
              </a:rPr>
              <a:t>Se </a:t>
            </a:r>
            <a:r>
              <a:rPr lang="es-ES" dirty="0" smtClean="0">
                <a:solidFill>
                  <a:schemeClr val="tx1"/>
                </a:solidFill>
              </a:rPr>
              <a:t>pueden formular dos o mas conclusiones alternativas sobre cada uno de los puntos objeto de la calificación, pero en el acto del juicio solo se eleva a definitiva una de ellas</a:t>
            </a:r>
            <a:r>
              <a:rPr lang="es-ES" dirty="0" smtClean="0">
                <a:solidFill>
                  <a:schemeClr val="tx1"/>
                </a:solidFill>
              </a:rPr>
              <a:t>. (art 449 LPP) </a:t>
            </a:r>
            <a:endParaRPr lang="es-ES" dirty="0">
              <a:solidFill>
                <a:schemeClr val="tx1"/>
              </a:solidFill>
            </a:endParaRPr>
          </a:p>
        </p:txBody>
      </p:sp>
    </p:spTree>
    <p:extLst>
      <p:ext uri="{BB962C8B-B14F-4D97-AF65-F5344CB8AC3E}">
        <p14:creationId xmlns:p14="http://schemas.microsoft.com/office/powerpoint/2010/main" val="12216912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784142" y="624110"/>
            <a:ext cx="5133213" cy="735767"/>
          </a:xfrm>
        </p:spPr>
        <p:txBody>
          <a:bodyPr/>
          <a:lstStyle/>
          <a:p>
            <a:r>
              <a:rPr lang="es-ES" b="1" i="1" u="sng" dirty="0" smtClean="0"/>
              <a:t>Calificación del delito </a:t>
            </a:r>
            <a:endParaRPr lang="es-ES" b="1" i="1" u="sng" dirty="0"/>
          </a:p>
        </p:txBody>
      </p:sp>
      <p:sp>
        <p:nvSpPr>
          <p:cNvPr id="3" name="Marcador de contenido 2"/>
          <p:cNvSpPr>
            <a:spLocks noGrp="1"/>
          </p:cNvSpPr>
          <p:nvPr>
            <p:ph idx="1"/>
          </p:nvPr>
        </p:nvSpPr>
        <p:spPr>
          <a:xfrm>
            <a:off x="1325189" y="1506070"/>
            <a:ext cx="10548564" cy="4550853"/>
          </a:xfrm>
        </p:spPr>
        <p:txBody>
          <a:bodyPr>
            <a:normAutofit/>
          </a:bodyPr>
          <a:lstStyle/>
          <a:p>
            <a:pPr algn="just"/>
            <a:r>
              <a:rPr lang="es-ES" dirty="0" smtClean="0">
                <a:solidFill>
                  <a:schemeClr val="tx1"/>
                </a:solidFill>
              </a:rPr>
              <a:t>Propuesta de medios de prueba (art 450 LPP)</a:t>
            </a:r>
          </a:p>
          <a:p>
            <a:pPr marL="0" indent="0" algn="just">
              <a:buNone/>
            </a:pPr>
            <a:r>
              <a:rPr lang="es-ES" dirty="0">
                <a:solidFill>
                  <a:schemeClr val="tx1"/>
                </a:solidFill>
              </a:rPr>
              <a:t>A- Tipo de medio de prueba (de acusado, documental, testifical, pericial);</a:t>
            </a:r>
          </a:p>
          <a:p>
            <a:pPr marL="0" indent="0" algn="just">
              <a:buNone/>
            </a:pPr>
            <a:r>
              <a:rPr lang="es-ES" dirty="0">
                <a:solidFill>
                  <a:schemeClr val="tx1"/>
                </a:solidFill>
              </a:rPr>
              <a:t>B- Para qué se propone;</a:t>
            </a:r>
          </a:p>
          <a:p>
            <a:pPr marL="0" indent="0" algn="just">
              <a:buNone/>
            </a:pPr>
            <a:r>
              <a:rPr lang="es-ES" dirty="0">
                <a:solidFill>
                  <a:schemeClr val="tx1"/>
                </a:solidFill>
              </a:rPr>
              <a:t>C- Cómo localizarlos;</a:t>
            </a:r>
          </a:p>
          <a:p>
            <a:pPr algn="just"/>
            <a:r>
              <a:rPr lang="es-ES" dirty="0" smtClean="0">
                <a:solidFill>
                  <a:schemeClr val="tx1"/>
                </a:solidFill>
              </a:rPr>
              <a:t>Otras solicitudes:</a:t>
            </a:r>
          </a:p>
          <a:p>
            <a:pPr marL="0" indent="0" algn="just">
              <a:buNone/>
            </a:pPr>
            <a:r>
              <a:rPr lang="es-ES" dirty="0" smtClean="0">
                <a:solidFill>
                  <a:schemeClr val="tx1"/>
                </a:solidFill>
              </a:rPr>
              <a:t>Piezas de convicción;</a:t>
            </a:r>
          </a:p>
          <a:p>
            <a:pPr marL="0" indent="0" algn="just">
              <a:buNone/>
            </a:pPr>
            <a:r>
              <a:rPr lang="es-ES" dirty="0" smtClean="0">
                <a:solidFill>
                  <a:schemeClr val="tx1"/>
                </a:solidFill>
              </a:rPr>
              <a:t>Bienes ocupados;</a:t>
            </a:r>
          </a:p>
          <a:p>
            <a:pPr marL="0" indent="0" algn="just">
              <a:buNone/>
            </a:pPr>
            <a:r>
              <a:rPr lang="es-ES" dirty="0" smtClean="0">
                <a:solidFill>
                  <a:schemeClr val="tx1"/>
                </a:solidFill>
              </a:rPr>
              <a:t>Situación procesal de los implicados;</a:t>
            </a:r>
          </a:p>
          <a:p>
            <a:pPr marL="0" indent="0" algn="just">
              <a:buNone/>
            </a:pPr>
            <a:r>
              <a:rPr lang="es-ES" dirty="0" smtClean="0">
                <a:solidFill>
                  <a:schemeClr val="tx1"/>
                </a:solidFill>
              </a:rPr>
              <a:t>Necesidad de asistencia por otro fiscal;</a:t>
            </a:r>
          </a:p>
          <a:p>
            <a:pPr marL="0" indent="0" algn="just">
              <a:buNone/>
            </a:pPr>
            <a:r>
              <a:rPr lang="es-ES" dirty="0" smtClean="0">
                <a:solidFill>
                  <a:schemeClr val="tx1"/>
                </a:solidFill>
              </a:rPr>
              <a:t>Necesidad de asistencia fílmica, nulidades, práctica de pruebas anticipadas…</a:t>
            </a:r>
          </a:p>
          <a:p>
            <a:pPr marL="0" indent="0" algn="just">
              <a:buNone/>
            </a:pPr>
            <a:r>
              <a:rPr lang="es-ES" dirty="0" smtClean="0">
                <a:solidFill>
                  <a:schemeClr val="tx1"/>
                </a:solidFill>
              </a:rPr>
              <a:t>Cantidad de copas que se remiten.</a:t>
            </a:r>
            <a:endParaRPr lang="es-ES" dirty="0">
              <a:solidFill>
                <a:schemeClr val="tx1"/>
              </a:solidFill>
            </a:endParaRPr>
          </a:p>
        </p:txBody>
      </p:sp>
    </p:spTree>
    <p:extLst>
      <p:ext uri="{BB962C8B-B14F-4D97-AF65-F5344CB8AC3E}">
        <p14:creationId xmlns:p14="http://schemas.microsoft.com/office/powerpoint/2010/main" val="31001423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784142" y="624110"/>
            <a:ext cx="5133213" cy="735767"/>
          </a:xfrm>
        </p:spPr>
        <p:txBody>
          <a:bodyPr>
            <a:normAutofit/>
          </a:bodyPr>
          <a:lstStyle/>
          <a:p>
            <a:r>
              <a:rPr lang="es-ES" b="1" i="1" u="sng" dirty="0" smtClean="0"/>
              <a:t>Actuación</a:t>
            </a:r>
            <a:r>
              <a:rPr lang="es-ES" b="1" i="1" u="sng" dirty="0" smtClean="0"/>
              <a:t> </a:t>
            </a:r>
            <a:r>
              <a:rPr lang="es-ES" b="1" i="1" u="sng" dirty="0" smtClean="0"/>
              <a:t>del </a:t>
            </a:r>
            <a:r>
              <a:rPr lang="es-ES" b="1" i="1" u="sng" dirty="0" smtClean="0"/>
              <a:t>tribunal</a:t>
            </a:r>
            <a:r>
              <a:rPr lang="es-ES" b="1" i="1" u="sng" dirty="0" smtClean="0"/>
              <a:t> </a:t>
            </a:r>
            <a:endParaRPr lang="es-ES" b="1" i="1" u="sng" dirty="0"/>
          </a:p>
        </p:txBody>
      </p:sp>
      <p:sp>
        <p:nvSpPr>
          <p:cNvPr id="3" name="Marcador de contenido 2"/>
          <p:cNvSpPr>
            <a:spLocks noGrp="1"/>
          </p:cNvSpPr>
          <p:nvPr>
            <p:ph idx="1"/>
          </p:nvPr>
        </p:nvSpPr>
        <p:spPr>
          <a:xfrm>
            <a:off x="1168881" y="1521701"/>
            <a:ext cx="10548564" cy="5074484"/>
          </a:xfrm>
        </p:spPr>
        <p:txBody>
          <a:bodyPr>
            <a:normAutofit lnSpcReduction="10000"/>
          </a:bodyPr>
          <a:lstStyle/>
          <a:p>
            <a:pPr algn="just"/>
            <a:r>
              <a:rPr lang="es-ES" dirty="0" smtClean="0">
                <a:solidFill>
                  <a:schemeClr val="tx1"/>
                </a:solidFill>
              </a:rPr>
              <a:t>Recibe el EFP, lo estudia y decide, en 10 días si: (art 455.1 LPP)</a:t>
            </a:r>
          </a:p>
          <a:p>
            <a:pPr marL="0" indent="0" algn="just">
              <a:buNone/>
            </a:pPr>
            <a:r>
              <a:rPr lang="es-ES" dirty="0">
                <a:solidFill>
                  <a:schemeClr val="tx1"/>
                </a:solidFill>
              </a:rPr>
              <a:t>A- </a:t>
            </a:r>
            <a:r>
              <a:rPr lang="es-ES" dirty="0" smtClean="0">
                <a:solidFill>
                  <a:schemeClr val="tx1"/>
                </a:solidFill>
              </a:rPr>
              <a:t>Se ha quebrantado alguna formalidad que debe ser causa de nulidad (e juez tiene que identificar cuál es el quebrantamiento);</a:t>
            </a:r>
            <a:endParaRPr lang="es-ES" dirty="0">
              <a:solidFill>
                <a:schemeClr val="tx1"/>
              </a:solidFill>
            </a:endParaRPr>
          </a:p>
          <a:p>
            <a:pPr marL="0" indent="0" algn="just">
              <a:buNone/>
            </a:pPr>
            <a:r>
              <a:rPr lang="es-ES" dirty="0">
                <a:solidFill>
                  <a:schemeClr val="tx1"/>
                </a:solidFill>
              </a:rPr>
              <a:t>B- </a:t>
            </a:r>
            <a:r>
              <a:rPr lang="es-ES" dirty="0" smtClean="0">
                <a:solidFill>
                  <a:schemeClr val="tx1"/>
                </a:solidFill>
              </a:rPr>
              <a:t>Es necesario ampliar las investigaciones (juez obligado a explicarlo de forma clara);</a:t>
            </a:r>
            <a:endParaRPr lang="es-ES" dirty="0">
              <a:solidFill>
                <a:schemeClr val="tx1"/>
              </a:solidFill>
            </a:endParaRPr>
          </a:p>
          <a:p>
            <a:pPr marL="0" indent="0" algn="just">
              <a:buNone/>
            </a:pPr>
            <a:r>
              <a:rPr lang="es-ES" dirty="0">
                <a:solidFill>
                  <a:schemeClr val="tx1"/>
                </a:solidFill>
              </a:rPr>
              <a:t>C- </a:t>
            </a:r>
            <a:r>
              <a:rPr lang="es-ES" dirty="0" smtClean="0">
                <a:solidFill>
                  <a:schemeClr val="tx1"/>
                </a:solidFill>
              </a:rPr>
              <a:t>Los hechos narrados no corresponden con los investigados (el juez identifica los puntos contradictorios);</a:t>
            </a:r>
            <a:endParaRPr lang="es-ES" dirty="0">
              <a:solidFill>
                <a:schemeClr val="tx1"/>
              </a:solidFill>
            </a:endParaRPr>
          </a:p>
          <a:p>
            <a:pPr algn="just"/>
            <a:r>
              <a:rPr lang="es-ES" dirty="0" smtClean="0">
                <a:solidFill>
                  <a:schemeClr val="tx1"/>
                </a:solidFill>
              </a:rPr>
              <a:t>Si el Fiscal no está de acuerdo, puede establecer Súplica; si e Tribunal lo acoge apertura la causa, sino devuelve nuevamente al Fiscal.</a:t>
            </a:r>
          </a:p>
          <a:p>
            <a:pPr algn="just"/>
            <a:r>
              <a:rPr lang="es-ES" dirty="0" smtClean="0">
                <a:solidFill>
                  <a:schemeClr val="tx1"/>
                </a:solidFill>
              </a:rPr>
              <a:t>Causa: se organiza por consecutivo, años, salas o secciones del tribunal, materias.</a:t>
            </a:r>
          </a:p>
          <a:p>
            <a:pPr algn="just"/>
            <a:r>
              <a:rPr lang="es-ES" dirty="0" smtClean="0">
                <a:solidFill>
                  <a:schemeClr val="tx1"/>
                </a:solidFill>
              </a:rPr>
              <a:t>Si apertura, radica causa, emite admisión de medios de prueba y señalamiento.</a:t>
            </a:r>
          </a:p>
          <a:p>
            <a:pPr algn="just"/>
            <a:r>
              <a:rPr lang="es-ES" dirty="0" smtClean="0">
                <a:solidFill>
                  <a:schemeClr val="tx1"/>
                </a:solidFill>
              </a:rPr>
              <a:t>Da traslado a la víctima o la defensa </a:t>
            </a:r>
            <a:r>
              <a:rPr lang="es-ES" dirty="0">
                <a:solidFill>
                  <a:schemeClr val="tx1"/>
                </a:solidFill>
              </a:rPr>
              <a:t>para su estudio, propuesta de pruebas, remisión de conclusiones provisionales de la </a:t>
            </a:r>
            <a:r>
              <a:rPr lang="es-ES" dirty="0" smtClean="0">
                <a:solidFill>
                  <a:schemeClr val="tx1"/>
                </a:solidFill>
              </a:rPr>
              <a:t>defensa, 5 días, prorrogables.</a:t>
            </a:r>
          </a:p>
          <a:p>
            <a:pPr algn="just"/>
            <a:r>
              <a:rPr lang="es-ES" dirty="0" smtClean="0">
                <a:solidFill>
                  <a:schemeClr val="tx1"/>
                </a:solidFill>
              </a:rPr>
              <a:t>Conclusiones alternativas de la defensa.</a:t>
            </a:r>
          </a:p>
          <a:p>
            <a:pPr algn="just"/>
            <a:r>
              <a:rPr lang="es-ES" dirty="0">
                <a:solidFill>
                  <a:schemeClr val="tx1"/>
                </a:solidFill>
              </a:rPr>
              <a:t>Si el </a:t>
            </a:r>
            <a:r>
              <a:rPr lang="es-ES" dirty="0" smtClean="0">
                <a:solidFill>
                  <a:schemeClr val="tx1"/>
                </a:solidFill>
              </a:rPr>
              <a:t>juez no admite algún medio de prueba solicitado, Fiscal, </a:t>
            </a:r>
            <a:r>
              <a:rPr lang="es-ES" dirty="0">
                <a:solidFill>
                  <a:schemeClr val="tx1"/>
                </a:solidFill>
              </a:rPr>
              <a:t>puede establecer </a:t>
            </a:r>
            <a:r>
              <a:rPr lang="es-ES" dirty="0" smtClean="0">
                <a:solidFill>
                  <a:schemeClr val="tx1"/>
                </a:solidFill>
              </a:rPr>
              <a:t>Súplica (art 465 LPP)</a:t>
            </a:r>
            <a:endParaRPr lang="es-ES" dirty="0">
              <a:solidFill>
                <a:schemeClr val="tx1"/>
              </a:solidFill>
            </a:endParaRPr>
          </a:p>
          <a:p>
            <a:pPr algn="just"/>
            <a:endParaRPr lang="es-ES" dirty="0" smtClean="0">
              <a:solidFill>
                <a:schemeClr val="tx1"/>
              </a:solidFill>
            </a:endParaRPr>
          </a:p>
        </p:txBody>
      </p:sp>
    </p:spTree>
    <p:extLst>
      <p:ext uri="{BB962C8B-B14F-4D97-AF65-F5344CB8AC3E}">
        <p14:creationId xmlns:p14="http://schemas.microsoft.com/office/powerpoint/2010/main" val="46592438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149531" y="1992918"/>
            <a:ext cx="10355081" cy="775734"/>
          </a:xfrm>
        </p:spPr>
        <p:txBody>
          <a:bodyPr>
            <a:normAutofit fontScale="90000"/>
          </a:bodyPr>
          <a:lstStyle/>
          <a:p>
            <a:r>
              <a:rPr lang="es-ES" dirty="0" smtClean="0"/>
              <a:t>       </a:t>
            </a:r>
            <a:r>
              <a:rPr lang="es-ES" b="1" dirty="0" smtClean="0"/>
              <a:t>DERECHO PROCESAL PENAL</a:t>
            </a:r>
            <a:endParaRPr lang="es-ES" b="1" dirty="0"/>
          </a:p>
        </p:txBody>
      </p:sp>
      <p:sp>
        <p:nvSpPr>
          <p:cNvPr id="3" name="Subtítulo 2"/>
          <p:cNvSpPr>
            <a:spLocks noGrp="1"/>
          </p:cNvSpPr>
          <p:nvPr>
            <p:ph type="subTitle" idx="1"/>
          </p:nvPr>
        </p:nvSpPr>
        <p:spPr>
          <a:xfrm>
            <a:off x="1345475" y="4196862"/>
            <a:ext cx="10159138" cy="734646"/>
          </a:xfrm>
        </p:spPr>
        <p:txBody>
          <a:bodyPr>
            <a:normAutofit fontScale="92500" lnSpcReduction="10000"/>
          </a:bodyPr>
          <a:lstStyle/>
          <a:p>
            <a:pPr algn="ctr"/>
            <a:r>
              <a:rPr lang="es-ES" sz="4900" b="1" dirty="0" smtClean="0">
                <a:solidFill>
                  <a:schemeClr val="tx1">
                    <a:lumMod val="85000"/>
                    <a:lumOff val="15000"/>
                  </a:schemeClr>
                </a:solidFill>
                <a:latin typeface="+mj-lt"/>
                <a:ea typeface="+mj-ea"/>
                <a:cs typeface="+mj-cs"/>
              </a:rPr>
              <a:t>LA FASE INTERMEDIA</a:t>
            </a:r>
            <a:endParaRPr lang="es-ES" sz="4900" b="1" dirty="0">
              <a:solidFill>
                <a:schemeClr val="tx1">
                  <a:lumMod val="85000"/>
                  <a:lumOff val="15000"/>
                </a:schemeClr>
              </a:solidFill>
              <a:latin typeface="+mj-lt"/>
              <a:ea typeface="+mj-ea"/>
              <a:cs typeface="+mj-cs"/>
            </a:endParaRPr>
          </a:p>
        </p:txBody>
      </p:sp>
    </p:spTree>
    <p:extLst>
      <p:ext uri="{BB962C8B-B14F-4D97-AF65-F5344CB8AC3E}">
        <p14:creationId xmlns:p14="http://schemas.microsoft.com/office/powerpoint/2010/main" val="20653190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399331" y="867507"/>
            <a:ext cx="7104185" cy="752287"/>
          </a:xfrm>
        </p:spPr>
        <p:txBody>
          <a:bodyPr>
            <a:normAutofit fontScale="90000"/>
          </a:bodyPr>
          <a:lstStyle/>
          <a:p>
            <a:pPr algn="ctr"/>
            <a:r>
              <a:rPr lang="es-ES" dirty="0" smtClean="0"/>
              <a:t>       </a:t>
            </a:r>
            <a:r>
              <a:rPr lang="es-ES" b="1" i="1" u="sng" dirty="0" smtClean="0"/>
              <a:t>Fase intermedia  </a:t>
            </a:r>
            <a:endParaRPr lang="es-ES" b="1" i="1" u="sng" dirty="0"/>
          </a:p>
        </p:txBody>
      </p:sp>
      <p:sp>
        <p:nvSpPr>
          <p:cNvPr id="3" name="Subtítulo 2"/>
          <p:cNvSpPr>
            <a:spLocks noGrp="1"/>
          </p:cNvSpPr>
          <p:nvPr>
            <p:ph type="subTitle" idx="1"/>
          </p:nvPr>
        </p:nvSpPr>
        <p:spPr>
          <a:xfrm>
            <a:off x="1345475" y="1789723"/>
            <a:ext cx="10159138" cy="4822092"/>
          </a:xfrm>
        </p:spPr>
        <p:txBody>
          <a:bodyPr>
            <a:normAutofit lnSpcReduction="10000"/>
          </a:bodyPr>
          <a:lstStyle/>
          <a:p>
            <a:pPr algn="just"/>
            <a:r>
              <a:rPr lang="es-ES" sz="3200" dirty="0" smtClean="0">
                <a:solidFill>
                  <a:schemeClr val="tx1"/>
                </a:solidFill>
              </a:rPr>
              <a:t>Parte 1: A</a:t>
            </a:r>
            <a:r>
              <a:rPr lang="es-ES" sz="3200" dirty="0" smtClean="0">
                <a:solidFill>
                  <a:schemeClr val="tx1"/>
                </a:solidFill>
              </a:rPr>
              <a:t>ctuaciones </a:t>
            </a:r>
            <a:r>
              <a:rPr lang="es-ES" sz="3200" dirty="0" smtClean="0">
                <a:solidFill>
                  <a:schemeClr val="tx1"/>
                </a:solidFill>
              </a:rPr>
              <a:t>comprendidas desde la entrega por el instructor al fiscal del expediente de fase preparatoria concluido , hasta el despacho de las conclusiones provisionales por las partes y su recepción por el tribunal (art </a:t>
            </a:r>
            <a:r>
              <a:rPr lang="es-ES" sz="3200" dirty="0" smtClean="0">
                <a:solidFill>
                  <a:schemeClr val="tx1"/>
                </a:solidFill>
              </a:rPr>
              <a:t>411.1LPP)</a:t>
            </a:r>
          </a:p>
          <a:p>
            <a:pPr algn="just"/>
            <a:r>
              <a:rPr lang="es-ES" sz="3200" dirty="0" smtClean="0">
                <a:solidFill>
                  <a:schemeClr val="tx1"/>
                </a:solidFill>
              </a:rPr>
              <a:t>Parte 2: Recepción de las actuaciones por un juez unipersonal, revisión, entrega de la causa al tribunal de juicio para que admita las pruebas y señale juicio oral </a:t>
            </a:r>
            <a:r>
              <a:rPr lang="es-ES" sz="3200" dirty="0">
                <a:solidFill>
                  <a:schemeClr val="tx1"/>
                </a:solidFill>
              </a:rPr>
              <a:t>(art </a:t>
            </a:r>
            <a:r>
              <a:rPr lang="es-ES" sz="3200" dirty="0" smtClean="0">
                <a:solidFill>
                  <a:schemeClr val="tx1"/>
                </a:solidFill>
              </a:rPr>
              <a:t>411.2LPP</a:t>
            </a:r>
            <a:r>
              <a:rPr lang="es-ES" sz="3200" dirty="0">
                <a:solidFill>
                  <a:schemeClr val="tx1"/>
                </a:solidFill>
              </a:rPr>
              <a:t>)</a:t>
            </a:r>
            <a:endParaRPr lang="es-ES" sz="3200" dirty="0" smtClean="0">
              <a:solidFill>
                <a:schemeClr val="tx1"/>
              </a:solidFill>
            </a:endParaRPr>
          </a:p>
          <a:p>
            <a:pPr algn="just"/>
            <a:endParaRPr lang="es-ES" sz="3200" dirty="0">
              <a:solidFill>
                <a:schemeClr val="tx1"/>
              </a:solidFill>
            </a:endParaRPr>
          </a:p>
          <a:p>
            <a:pPr algn="just"/>
            <a:endParaRPr lang="es-ES" sz="3200" dirty="0">
              <a:solidFill>
                <a:schemeClr val="tx1"/>
              </a:solidFill>
            </a:endParaRPr>
          </a:p>
        </p:txBody>
      </p:sp>
    </p:spTree>
    <p:extLst>
      <p:ext uri="{BB962C8B-B14F-4D97-AF65-F5344CB8AC3E}">
        <p14:creationId xmlns:p14="http://schemas.microsoft.com/office/powerpoint/2010/main" val="23424772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3681837" y="445477"/>
            <a:ext cx="5426635" cy="743242"/>
          </a:xfrm>
        </p:spPr>
        <p:txBody>
          <a:bodyPr>
            <a:normAutofit/>
          </a:bodyPr>
          <a:lstStyle/>
          <a:p>
            <a:r>
              <a:rPr lang="es-ES" sz="4000" b="1" i="1" u="sng" dirty="0" smtClean="0"/>
              <a:t>Actuación del Fiscal </a:t>
            </a:r>
            <a:endParaRPr lang="es-ES" sz="4000" b="1" i="1" u="sng" dirty="0"/>
          </a:p>
        </p:txBody>
      </p:sp>
      <p:sp>
        <p:nvSpPr>
          <p:cNvPr id="15" name="Subtítulo 14"/>
          <p:cNvSpPr>
            <a:spLocks noGrp="1"/>
          </p:cNvSpPr>
          <p:nvPr>
            <p:ph type="subTitle" idx="1"/>
          </p:nvPr>
        </p:nvSpPr>
        <p:spPr>
          <a:xfrm>
            <a:off x="1400493" y="1352062"/>
            <a:ext cx="10695713" cy="5294931"/>
          </a:xfrm>
        </p:spPr>
        <p:txBody>
          <a:bodyPr>
            <a:normAutofit/>
          </a:bodyPr>
          <a:lstStyle/>
          <a:p>
            <a:pPr algn="just"/>
            <a:r>
              <a:rPr lang="es-ES" dirty="0" smtClean="0">
                <a:solidFill>
                  <a:schemeClr val="tx1"/>
                </a:solidFill>
              </a:rPr>
              <a:t>Presentando el expediente </a:t>
            </a:r>
            <a:r>
              <a:rPr lang="es-ES" dirty="0" smtClean="0">
                <a:solidFill>
                  <a:schemeClr val="tx1"/>
                </a:solidFill>
              </a:rPr>
              <a:t>terminado </a:t>
            </a:r>
            <a:r>
              <a:rPr lang="es-ES" dirty="0" smtClean="0">
                <a:solidFill>
                  <a:schemeClr val="tx1"/>
                </a:solidFill>
              </a:rPr>
              <a:t>por el instructor penal , el fiscal dispone de </a:t>
            </a:r>
            <a:r>
              <a:rPr lang="es-ES" dirty="0" smtClean="0">
                <a:solidFill>
                  <a:schemeClr val="tx1"/>
                </a:solidFill>
              </a:rPr>
              <a:t>siete </a:t>
            </a:r>
            <a:r>
              <a:rPr lang="es-ES" dirty="0" smtClean="0">
                <a:solidFill>
                  <a:schemeClr val="tx1"/>
                </a:solidFill>
              </a:rPr>
              <a:t>día para su </a:t>
            </a:r>
            <a:r>
              <a:rPr lang="es-ES" dirty="0" smtClean="0">
                <a:solidFill>
                  <a:schemeClr val="tx1"/>
                </a:solidFill>
              </a:rPr>
              <a:t>examen, </a:t>
            </a:r>
            <a:r>
              <a:rPr lang="es-ES" dirty="0" smtClean="0">
                <a:solidFill>
                  <a:schemeClr val="tx1"/>
                </a:solidFill>
              </a:rPr>
              <a:t>si </a:t>
            </a:r>
            <a:r>
              <a:rPr lang="es-ES" dirty="0" smtClean="0">
                <a:solidFill>
                  <a:schemeClr val="tx1"/>
                </a:solidFill>
              </a:rPr>
              <a:t>las actuaciones no tienen imputados asegurados </a:t>
            </a:r>
            <a:r>
              <a:rPr lang="es-ES" dirty="0" smtClean="0">
                <a:solidFill>
                  <a:schemeClr val="tx1"/>
                </a:solidFill>
              </a:rPr>
              <a:t>con la medida cautelar de prisión </a:t>
            </a:r>
            <a:r>
              <a:rPr lang="es-ES" dirty="0" smtClean="0">
                <a:solidFill>
                  <a:schemeClr val="tx1"/>
                </a:solidFill>
              </a:rPr>
              <a:t>provisional; de </a:t>
            </a:r>
            <a:r>
              <a:rPr lang="es-ES" dirty="0" smtClean="0">
                <a:solidFill>
                  <a:schemeClr val="tx1"/>
                </a:solidFill>
              </a:rPr>
              <a:t>existir imputado asegurado con </a:t>
            </a:r>
            <a:r>
              <a:rPr lang="es-ES" dirty="0" smtClean="0">
                <a:solidFill>
                  <a:schemeClr val="tx1"/>
                </a:solidFill>
              </a:rPr>
              <a:t>esta, </a:t>
            </a:r>
            <a:r>
              <a:rPr lang="es-ES" dirty="0" smtClean="0">
                <a:solidFill>
                  <a:schemeClr val="tx1"/>
                </a:solidFill>
              </a:rPr>
              <a:t>el </a:t>
            </a:r>
            <a:r>
              <a:rPr lang="es-ES" dirty="0" smtClean="0">
                <a:solidFill>
                  <a:schemeClr val="tx1"/>
                </a:solidFill>
              </a:rPr>
              <a:t>plazo se reduce a cinco días(art 412 LPP) </a:t>
            </a:r>
            <a:endParaRPr lang="es-ES" dirty="0" smtClean="0">
              <a:solidFill>
                <a:schemeClr val="tx1"/>
              </a:solidFill>
            </a:endParaRPr>
          </a:p>
          <a:p>
            <a:pPr algn="just"/>
            <a:r>
              <a:rPr lang="es-ES" dirty="0" smtClean="0">
                <a:solidFill>
                  <a:schemeClr val="tx1"/>
                </a:solidFill>
              </a:rPr>
              <a:t>Si examinado el </a:t>
            </a:r>
            <a:r>
              <a:rPr lang="es-ES" dirty="0" smtClean="0">
                <a:solidFill>
                  <a:schemeClr val="tx1"/>
                </a:solidFill>
              </a:rPr>
              <a:t>EFP, </a:t>
            </a:r>
            <a:r>
              <a:rPr lang="es-ES" dirty="0" smtClean="0">
                <a:solidFill>
                  <a:schemeClr val="tx1"/>
                </a:solidFill>
              </a:rPr>
              <a:t>el fiscal estima que se encuentra </a:t>
            </a:r>
            <a:r>
              <a:rPr lang="es-ES" dirty="0" smtClean="0">
                <a:solidFill>
                  <a:schemeClr val="tx1"/>
                </a:solidFill>
              </a:rPr>
              <a:t>completo, </a:t>
            </a:r>
            <a:r>
              <a:rPr lang="es-ES" dirty="0" smtClean="0">
                <a:solidFill>
                  <a:schemeClr val="tx1"/>
                </a:solidFill>
              </a:rPr>
              <a:t>en el plazo de diez días adopta alguna de as decisiones </a:t>
            </a:r>
            <a:r>
              <a:rPr lang="es-ES" dirty="0">
                <a:solidFill>
                  <a:schemeClr val="tx1"/>
                </a:solidFill>
              </a:rPr>
              <a:t>siguientes  (art 414.a,b,c.1.2.3.4,d LPP) :</a:t>
            </a:r>
            <a:endParaRPr lang="es-ES" dirty="0" smtClean="0">
              <a:solidFill>
                <a:schemeClr val="tx1"/>
              </a:solidFill>
            </a:endParaRPr>
          </a:p>
          <a:p>
            <a:pPr marL="285750" indent="-285750" algn="just">
              <a:buFontTx/>
              <a:buChar char="-"/>
            </a:pPr>
            <a:r>
              <a:rPr lang="es-ES" dirty="0" smtClean="0">
                <a:solidFill>
                  <a:schemeClr val="tx1"/>
                </a:solidFill>
              </a:rPr>
              <a:t>Imponer cualquier medida cautelar al imputado o tercero civilmente </a:t>
            </a:r>
            <a:r>
              <a:rPr lang="es-ES" dirty="0" smtClean="0">
                <a:solidFill>
                  <a:schemeClr val="tx1"/>
                </a:solidFill>
              </a:rPr>
              <a:t>responsable, </a:t>
            </a:r>
            <a:r>
              <a:rPr lang="es-ES" dirty="0" smtClean="0">
                <a:solidFill>
                  <a:schemeClr val="tx1"/>
                </a:solidFill>
              </a:rPr>
              <a:t>si no se hubiera aplicado </a:t>
            </a:r>
            <a:r>
              <a:rPr lang="es-ES" dirty="0" smtClean="0">
                <a:solidFill>
                  <a:schemeClr val="tx1"/>
                </a:solidFill>
              </a:rPr>
              <a:t>antes, </a:t>
            </a:r>
            <a:r>
              <a:rPr lang="es-ES" dirty="0" smtClean="0">
                <a:solidFill>
                  <a:schemeClr val="tx1"/>
                </a:solidFill>
              </a:rPr>
              <a:t>modificar o revocar la </a:t>
            </a:r>
            <a:r>
              <a:rPr lang="es-ES" dirty="0" smtClean="0">
                <a:solidFill>
                  <a:schemeClr val="tx1"/>
                </a:solidFill>
              </a:rPr>
              <a:t>impuesta; </a:t>
            </a:r>
            <a:endParaRPr lang="es-ES" dirty="0" smtClean="0">
              <a:solidFill>
                <a:schemeClr val="tx1"/>
              </a:solidFill>
            </a:endParaRPr>
          </a:p>
          <a:p>
            <a:pPr marL="285750" indent="-285750" algn="just">
              <a:buFontTx/>
              <a:buChar char="-"/>
            </a:pPr>
            <a:r>
              <a:rPr lang="es-ES" dirty="0" smtClean="0">
                <a:solidFill>
                  <a:schemeClr val="tx1"/>
                </a:solidFill>
              </a:rPr>
              <a:t>Disponer el sobreseimiento </a:t>
            </a:r>
            <a:r>
              <a:rPr lang="es-ES" dirty="0" smtClean="0">
                <a:solidFill>
                  <a:schemeClr val="tx1"/>
                </a:solidFill>
              </a:rPr>
              <a:t>provisional;</a:t>
            </a:r>
            <a:endParaRPr lang="es-ES" dirty="0">
              <a:solidFill>
                <a:schemeClr val="tx1"/>
              </a:solidFill>
            </a:endParaRPr>
          </a:p>
          <a:p>
            <a:pPr marL="285750" indent="-285750" algn="just">
              <a:buFontTx/>
              <a:buChar char="-"/>
            </a:pPr>
            <a:r>
              <a:rPr lang="es-ES" dirty="0" smtClean="0">
                <a:solidFill>
                  <a:schemeClr val="tx1"/>
                </a:solidFill>
              </a:rPr>
              <a:t>Presentar </a:t>
            </a:r>
            <a:r>
              <a:rPr lang="es-ES" dirty="0" smtClean="0">
                <a:solidFill>
                  <a:schemeClr val="tx1"/>
                </a:solidFill>
              </a:rPr>
              <a:t>al tribunal </a:t>
            </a:r>
            <a:r>
              <a:rPr lang="es-ES" dirty="0" smtClean="0">
                <a:solidFill>
                  <a:schemeClr val="tx1"/>
                </a:solidFill>
              </a:rPr>
              <a:t>competente solicitando</a:t>
            </a:r>
            <a:r>
              <a:rPr lang="es-ES" dirty="0" smtClean="0">
                <a:solidFill>
                  <a:schemeClr val="tx1"/>
                </a:solidFill>
              </a:rPr>
              <a:t>: el sobreseimiento </a:t>
            </a:r>
            <a:r>
              <a:rPr lang="es-ES" dirty="0" smtClean="0">
                <a:solidFill>
                  <a:schemeClr val="tx1"/>
                </a:solidFill>
              </a:rPr>
              <a:t>condicionado; el </a:t>
            </a:r>
            <a:r>
              <a:rPr lang="es-ES" dirty="0" smtClean="0">
                <a:solidFill>
                  <a:schemeClr val="tx1"/>
                </a:solidFill>
              </a:rPr>
              <a:t>sobreseimiento definitivo; que se tramite y resuelva alguna causa de artículos previo y especial </a:t>
            </a:r>
            <a:r>
              <a:rPr lang="es-ES" dirty="0" smtClean="0">
                <a:solidFill>
                  <a:schemeClr val="tx1"/>
                </a:solidFill>
              </a:rPr>
              <a:t>pronunciamiento; </a:t>
            </a:r>
            <a:r>
              <a:rPr lang="es-ES" dirty="0" smtClean="0">
                <a:solidFill>
                  <a:schemeClr val="tx1"/>
                </a:solidFill>
              </a:rPr>
              <a:t>continuar la tramitación por procedimiento de los delitos sancionables hasta tres años de privación de libertad o multas hasta mil cuotas o ambas </a:t>
            </a:r>
            <a:r>
              <a:rPr lang="es-ES" dirty="0">
                <a:solidFill>
                  <a:schemeClr val="tx1"/>
                </a:solidFill>
              </a:rPr>
              <a:t>(</a:t>
            </a:r>
            <a:r>
              <a:rPr lang="es-ES" dirty="0" smtClean="0">
                <a:solidFill>
                  <a:schemeClr val="tx1"/>
                </a:solidFill>
              </a:rPr>
              <a:t>inhibitoria)</a:t>
            </a:r>
            <a:endParaRPr lang="es-ES" dirty="0" smtClean="0">
              <a:solidFill>
                <a:schemeClr val="tx1"/>
              </a:solidFill>
            </a:endParaRPr>
          </a:p>
          <a:p>
            <a:pPr marL="285750" indent="-285750" algn="just">
              <a:buFontTx/>
              <a:buChar char="-"/>
            </a:pPr>
            <a:r>
              <a:rPr lang="es-ES" dirty="0" smtClean="0">
                <a:solidFill>
                  <a:schemeClr val="tx1"/>
                </a:solidFill>
              </a:rPr>
              <a:t>Ejercitar la acción penal  formulando las conclusiones provisionales acusatorias </a:t>
            </a:r>
            <a:endParaRPr lang="es-ES" dirty="0" smtClean="0">
              <a:solidFill>
                <a:schemeClr val="tx1"/>
              </a:solidFill>
            </a:endParaRPr>
          </a:p>
          <a:p>
            <a:pPr algn="ctr"/>
            <a:r>
              <a:rPr lang="es-ES" dirty="0" smtClean="0">
                <a:solidFill>
                  <a:schemeClr val="tx1"/>
                </a:solidFill>
              </a:rPr>
              <a:t>Prórroga de 10 días (de ser necesario)</a:t>
            </a:r>
            <a:endParaRPr lang="es-ES" dirty="0" smtClean="0">
              <a:solidFill>
                <a:schemeClr val="tx1"/>
              </a:solidFill>
            </a:endParaRPr>
          </a:p>
        </p:txBody>
      </p:sp>
    </p:spTree>
    <p:extLst>
      <p:ext uri="{BB962C8B-B14F-4D97-AF65-F5344CB8AC3E}">
        <p14:creationId xmlns:p14="http://schemas.microsoft.com/office/powerpoint/2010/main" val="28924268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349885" y="587898"/>
            <a:ext cx="8088757" cy="815389"/>
          </a:xfrm>
        </p:spPr>
        <p:txBody>
          <a:bodyPr/>
          <a:lstStyle/>
          <a:p>
            <a:r>
              <a:rPr lang="es-ES" b="1" i="1" u="sng" dirty="0" smtClean="0"/>
              <a:t>Sobreseimiento de las actuaciones </a:t>
            </a:r>
            <a:endParaRPr lang="es-ES" b="1" i="1" u="sng" dirty="0"/>
          </a:p>
        </p:txBody>
      </p:sp>
      <p:sp>
        <p:nvSpPr>
          <p:cNvPr id="3" name="Marcador de contenido 2"/>
          <p:cNvSpPr>
            <a:spLocks noGrp="1"/>
          </p:cNvSpPr>
          <p:nvPr>
            <p:ph idx="1"/>
          </p:nvPr>
        </p:nvSpPr>
        <p:spPr>
          <a:xfrm>
            <a:off x="1243738" y="1506582"/>
            <a:ext cx="10734902" cy="5351417"/>
          </a:xfrm>
        </p:spPr>
        <p:txBody>
          <a:bodyPr/>
          <a:lstStyle/>
          <a:p>
            <a:pPr algn="just"/>
            <a:r>
              <a:rPr lang="es-ES" dirty="0" smtClean="0"/>
              <a:t>El sobreseimiento de las actuaciones puede ser condicionado, provisional o definitivo y se disponen de forma total o parcial (</a:t>
            </a:r>
            <a:r>
              <a:rPr lang="es-ES" dirty="0" smtClean="0"/>
              <a:t>art 415 LPP)</a:t>
            </a:r>
            <a:endParaRPr lang="es-ES" dirty="0" smtClean="0"/>
          </a:p>
          <a:p>
            <a:pPr algn="just"/>
            <a:r>
              <a:rPr lang="es-ES" dirty="0" smtClean="0"/>
              <a:t>El sobreseimiento total comprende a todos los imputados, terceros civilmente responsables y hechos </a:t>
            </a:r>
            <a:r>
              <a:rPr lang="es-ES" dirty="0" smtClean="0"/>
              <a:t>investigados, </a:t>
            </a:r>
            <a:r>
              <a:rPr lang="es-ES" dirty="0" smtClean="0"/>
              <a:t>el parcial queda limitado a algunos de </a:t>
            </a:r>
            <a:r>
              <a:rPr lang="es-ES" dirty="0" smtClean="0"/>
              <a:t>estos(art 416.1 LPP)</a:t>
            </a:r>
            <a:endParaRPr lang="es-ES" dirty="0" smtClean="0"/>
          </a:p>
          <a:p>
            <a:pPr algn="just"/>
            <a:r>
              <a:rPr lang="es-ES" dirty="0" smtClean="0"/>
              <a:t>Cuando es </a:t>
            </a:r>
            <a:r>
              <a:rPr lang="es-ES" dirty="0" smtClean="0"/>
              <a:t>parcial </a:t>
            </a:r>
            <a:r>
              <a:rPr lang="es-ES" dirty="0" smtClean="0"/>
              <a:t>se abre juicio  respecto a quienes se ejercite la acción penal, y si es total, se dispone el archivo del expediente (</a:t>
            </a:r>
            <a:r>
              <a:rPr lang="es-ES" dirty="0" smtClean="0"/>
              <a:t>art 416.2 LPP)</a:t>
            </a:r>
            <a:endParaRPr lang="es-ES" dirty="0" smtClean="0"/>
          </a:p>
          <a:p>
            <a:pPr algn="just"/>
            <a:r>
              <a:rPr lang="es-ES" dirty="0" smtClean="0"/>
              <a:t>Al disponer el fiscal el sobreseimiento provisional revoca la resolución que se haya dictado imponiendo una medida cautelar (</a:t>
            </a:r>
            <a:r>
              <a:rPr lang="es-ES" dirty="0" smtClean="0"/>
              <a:t>art 417 LPP)</a:t>
            </a:r>
            <a:endParaRPr lang="es-ES" dirty="0" smtClean="0"/>
          </a:p>
          <a:p>
            <a:pPr algn="just"/>
            <a:r>
              <a:rPr lang="es-ES" dirty="0" smtClean="0"/>
              <a:t>En el auto en que se disponga el sobreseimiento condicionado, provisional o definitivo, el fiscal, magistrado o el juez, según el </a:t>
            </a:r>
            <a:r>
              <a:rPr lang="es-ES" dirty="0" smtClean="0"/>
              <a:t>caso, </a:t>
            </a:r>
            <a:r>
              <a:rPr lang="es-ES" dirty="0" smtClean="0"/>
              <a:t>resuelve sobre lo </a:t>
            </a:r>
            <a:r>
              <a:rPr lang="es-ES" dirty="0" smtClean="0"/>
              <a:t>ocupado y </a:t>
            </a:r>
            <a:r>
              <a:rPr lang="es-ES" dirty="0" smtClean="0"/>
              <a:t>piezas de convicción de acuerdo con las reglas establecidas en el </a:t>
            </a:r>
            <a:r>
              <a:rPr lang="es-ES" dirty="0" smtClean="0"/>
              <a:t>art  229(art 418.1 LPP)</a:t>
            </a:r>
            <a:endParaRPr lang="es-ES" dirty="0" smtClean="0"/>
          </a:p>
          <a:p>
            <a:pPr algn="just"/>
            <a:r>
              <a:rPr lang="es-ES" dirty="0" smtClean="0"/>
              <a:t>En los asuntos en que se acuerde el sobreseimiento provisional del </a:t>
            </a:r>
            <a:r>
              <a:rPr lang="es-ES" dirty="0" smtClean="0"/>
              <a:t>expediente, </a:t>
            </a:r>
            <a:r>
              <a:rPr lang="es-ES" dirty="0" smtClean="0"/>
              <a:t>el fiscal describe detalladamente en acta o fija, cuando lo estime </a:t>
            </a:r>
            <a:r>
              <a:rPr lang="es-ES" dirty="0" smtClean="0"/>
              <a:t>conveniente, </a:t>
            </a:r>
            <a:r>
              <a:rPr lang="es-ES" dirty="0" smtClean="0"/>
              <a:t>por medios </a:t>
            </a:r>
            <a:r>
              <a:rPr lang="es-ES" dirty="0" smtClean="0"/>
              <a:t>fotográficos, </a:t>
            </a:r>
            <a:r>
              <a:rPr lang="es-ES" dirty="0" smtClean="0"/>
              <a:t>fílmicos u </a:t>
            </a:r>
            <a:r>
              <a:rPr lang="es-ES" dirty="0" smtClean="0"/>
              <a:t>otros, </a:t>
            </a:r>
            <a:r>
              <a:rPr lang="es-ES" dirty="0" smtClean="0"/>
              <a:t>las piezas de convicción a que corresponda alguno de los destinos a que se refiere el articulo señalado en el apartado que </a:t>
            </a:r>
            <a:r>
              <a:rPr lang="es-ES" dirty="0" smtClean="0"/>
              <a:t>antecede (art 418.2 LPP) </a:t>
            </a:r>
            <a:endParaRPr lang="es-ES" dirty="0"/>
          </a:p>
        </p:txBody>
      </p:sp>
    </p:spTree>
    <p:extLst>
      <p:ext uri="{BB962C8B-B14F-4D97-AF65-F5344CB8AC3E}">
        <p14:creationId xmlns:p14="http://schemas.microsoft.com/office/powerpoint/2010/main" val="5630573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969400" y="280090"/>
            <a:ext cx="7268753" cy="669112"/>
          </a:xfrm>
        </p:spPr>
        <p:txBody>
          <a:bodyPr/>
          <a:lstStyle/>
          <a:p>
            <a:r>
              <a:rPr lang="es-ES" b="1" i="1" u="sng" dirty="0" smtClean="0"/>
              <a:t>Sobreseimiento condicionado </a:t>
            </a:r>
            <a:r>
              <a:rPr lang="es-ES" b="1" i="1" u="sng" dirty="0" smtClean="0"/>
              <a:t>        </a:t>
            </a:r>
            <a:endParaRPr lang="es-ES" b="1" i="1" u="sng" dirty="0"/>
          </a:p>
        </p:txBody>
      </p:sp>
      <p:sp>
        <p:nvSpPr>
          <p:cNvPr id="3" name="Marcador de contenido 2"/>
          <p:cNvSpPr>
            <a:spLocks noGrp="1"/>
          </p:cNvSpPr>
          <p:nvPr>
            <p:ph idx="1"/>
          </p:nvPr>
        </p:nvSpPr>
        <p:spPr>
          <a:xfrm>
            <a:off x="1463041" y="1077362"/>
            <a:ext cx="10369838" cy="5640309"/>
          </a:xfrm>
        </p:spPr>
        <p:txBody>
          <a:bodyPr>
            <a:normAutofit fontScale="85000" lnSpcReduction="10000"/>
          </a:bodyPr>
          <a:lstStyle/>
          <a:p>
            <a:pPr algn="just"/>
            <a:r>
              <a:rPr lang="es-ES" dirty="0" smtClean="0"/>
              <a:t>El sobreseimiento condicionado </a:t>
            </a:r>
            <a:r>
              <a:rPr lang="es-ES" dirty="0" smtClean="0"/>
              <a:t>propuesto </a:t>
            </a:r>
            <a:r>
              <a:rPr lang="es-ES" dirty="0" smtClean="0"/>
              <a:t>por el fiscal supone la existencia de un periodo de prueba durante el cual el imputado queda sujeto al cumplimiento de determinadas medidas que justifiquen que el fin de la punición puede ser alcanzado sin el ejercicio de la acción penal (</a:t>
            </a:r>
            <a:r>
              <a:rPr lang="es-ES" dirty="0" smtClean="0"/>
              <a:t>art 419.1 LPP)</a:t>
            </a:r>
            <a:endParaRPr lang="es-ES" dirty="0" smtClean="0"/>
          </a:p>
          <a:p>
            <a:pPr algn="just"/>
            <a:r>
              <a:rPr lang="es-ES" dirty="0" smtClean="0"/>
              <a:t>Es aplicable a los delitos cometidos  por imprudencia y a los intencionales sancionables hasta cinco años de privación de libertad cuando las características de los hechos y su autor lo aconsejen (</a:t>
            </a:r>
            <a:r>
              <a:rPr lang="es-ES" dirty="0" smtClean="0"/>
              <a:t>ar</a:t>
            </a:r>
            <a:r>
              <a:rPr lang="es-ES" dirty="0" smtClean="0"/>
              <a:t>t </a:t>
            </a:r>
            <a:r>
              <a:rPr lang="es-ES" dirty="0" smtClean="0"/>
              <a:t>419.2LPP)</a:t>
            </a:r>
            <a:endParaRPr lang="es-ES" dirty="0" smtClean="0"/>
          </a:p>
          <a:p>
            <a:pPr algn="just"/>
            <a:r>
              <a:rPr lang="es-ES" dirty="0" smtClean="0"/>
              <a:t>Para que el tribunal acuerde sobreseimiento condicionado solicitado se requiere el conocimiento previo del </a:t>
            </a:r>
            <a:r>
              <a:rPr lang="es-ES" dirty="0" smtClean="0"/>
              <a:t>imputado, </a:t>
            </a:r>
            <a:r>
              <a:rPr lang="es-ES" dirty="0" smtClean="0"/>
              <a:t>oír el parecer de la victima o el perjudicado y que sea reparado o indemnizado el perjuicio </a:t>
            </a:r>
            <a:r>
              <a:rPr lang="es-ES" dirty="0" smtClean="0"/>
              <a:t>ocasionado )art 419.3 LPP)</a:t>
            </a:r>
            <a:endParaRPr lang="es-ES" dirty="0" smtClean="0"/>
          </a:p>
          <a:p>
            <a:pPr algn="just"/>
            <a:r>
              <a:rPr lang="es-ES" dirty="0" smtClean="0"/>
              <a:t>El periodo de prueba discurre entre uno y dos años y pueden disponerse </a:t>
            </a:r>
            <a:r>
              <a:rPr lang="es-ES" dirty="0" smtClean="0"/>
              <a:t>restricciones </a:t>
            </a:r>
            <a:r>
              <a:rPr lang="es-ES" dirty="0" smtClean="0"/>
              <a:t>y medidas </a:t>
            </a:r>
            <a:r>
              <a:rPr lang="es-ES" dirty="0" smtClean="0"/>
              <a:t>(art 420.1</a:t>
            </a:r>
            <a:r>
              <a:rPr lang="es-ES" dirty="0" smtClean="0"/>
              <a:t>, incisos a, b, c, d ,e, f , g, </a:t>
            </a:r>
            <a:r>
              <a:rPr lang="es-ES" dirty="0" smtClean="0"/>
              <a:t>h LPP) </a:t>
            </a:r>
            <a:endParaRPr lang="es-ES" dirty="0" smtClean="0"/>
          </a:p>
          <a:p>
            <a:pPr algn="just"/>
            <a:r>
              <a:rPr lang="es-ES" dirty="0" smtClean="0"/>
              <a:t>El imputado durante el periodo de prueba queda sujeto al control del juez de </a:t>
            </a:r>
            <a:r>
              <a:rPr lang="es-ES" dirty="0" smtClean="0"/>
              <a:t>ejecución, </a:t>
            </a:r>
            <a:r>
              <a:rPr lang="es-ES" dirty="0" smtClean="0"/>
              <a:t>de la </a:t>
            </a:r>
            <a:r>
              <a:rPr lang="es-ES" dirty="0" smtClean="0"/>
              <a:t>PNR, </a:t>
            </a:r>
            <a:r>
              <a:rPr lang="es-ES" dirty="0" smtClean="0"/>
              <a:t>de las organizaciones sociales; si incumple alguna de las restricciones y medidas impuestas, el tribunal puede revocar el sobreseimiento </a:t>
            </a:r>
            <a:r>
              <a:rPr lang="es-ES" dirty="0" smtClean="0"/>
              <a:t>condicionado; </a:t>
            </a:r>
            <a:r>
              <a:rPr lang="es-ES" dirty="0" smtClean="0"/>
              <a:t>en cuyo </a:t>
            </a:r>
            <a:r>
              <a:rPr lang="es-ES" dirty="0" smtClean="0"/>
              <a:t>caso, </a:t>
            </a:r>
            <a:r>
              <a:rPr lang="es-ES" dirty="0" smtClean="0"/>
              <a:t>dispone el traslado de las actuaciones a la Fiscalía para el ejercicio de la acción penal (</a:t>
            </a:r>
            <a:r>
              <a:rPr lang="es-ES" dirty="0" smtClean="0"/>
              <a:t>art </a:t>
            </a:r>
            <a:r>
              <a:rPr lang="es-ES" dirty="0" smtClean="0"/>
              <a:t>420.2 </a:t>
            </a:r>
            <a:r>
              <a:rPr lang="es-ES" dirty="0" smtClean="0"/>
              <a:t>LPP)</a:t>
            </a:r>
            <a:endParaRPr lang="es-ES" dirty="0" smtClean="0"/>
          </a:p>
          <a:p>
            <a:pPr algn="just"/>
            <a:r>
              <a:rPr lang="es-ES" dirty="0" smtClean="0"/>
              <a:t>El </a:t>
            </a:r>
            <a:r>
              <a:rPr lang="es-ES" dirty="0" smtClean="0"/>
              <a:t>tribunal, </a:t>
            </a:r>
            <a:r>
              <a:rPr lang="es-ES" dirty="0" smtClean="0"/>
              <a:t>oído el parecer dl fiscal puede declarar concluido el periodo de prueba cuando se haya cumplido al menos al mitad del tiempo, si la conducta mantenida por el imputado y otras circunstancias  concurrentes demuestran la conveniencia de adoptar esa decisión ; y en los casos de violencia de </a:t>
            </a:r>
            <a:r>
              <a:rPr lang="es-ES" dirty="0" smtClean="0"/>
              <a:t>género </a:t>
            </a:r>
            <a:r>
              <a:rPr lang="es-ES" dirty="0" smtClean="0"/>
              <a:t>o </a:t>
            </a:r>
            <a:r>
              <a:rPr lang="es-ES" dirty="0" smtClean="0"/>
              <a:t>familiar, </a:t>
            </a:r>
            <a:r>
              <a:rPr lang="es-ES" dirty="0" smtClean="0"/>
              <a:t>previamente se escucha el parecer  de la victima o el perjudicado (</a:t>
            </a:r>
            <a:r>
              <a:rPr lang="es-ES" dirty="0" smtClean="0"/>
              <a:t>art 421.1LPP)</a:t>
            </a:r>
            <a:endParaRPr lang="es-ES" dirty="0" smtClean="0"/>
          </a:p>
          <a:p>
            <a:pPr algn="just"/>
            <a:r>
              <a:rPr lang="es-ES" dirty="0" smtClean="0"/>
              <a:t>Cumplido satisfactoriamente el periodo de </a:t>
            </a:r>
            <a:r>
              <a:rPr lang="es-ES" dirty="0" smtClean="0"/>
              <a:t>prueba, </a:t>
            </a:r>
            <a:r>
              <a:rPr lang="es-ES" dirty="0" smtClean="0"/>
              <a:t>el tribunal  dista </a:t>
            </a:r>
            <a:r>
              <a:rPr lang="es-ES" dirty="0" smtClean="0"/>
              <a:t>Auto </a:t>
            </a:r>
            <a:r>
              <a:rPr lang="es-ES" dirty="0" smtClean="0"/>
              <a:t>acreditando el cumplimiento de las medidas y dispone el archivo de las actuaciones por extinción de la responsabilidad </a:t>
            </a:r>
            <a:r>
              <a:rPr lang="es-ES" dirty="0" smtClean="0"/>
              <a:t>penal (art 422LPP)</a:t>
            </a:r>
            <a:endParaRPr lang="es-ES" dirty="0"/>
          </a:p>
        </p:txBody>
      </p:sp>
    </p:spTree>
    <p:extLst>
      <p:ext uri="{BB962C8B-B14F-4D97-AF65-F5344CB8AC3E}">
        <p14:creationId xmlns:p14="http://schemas.microsoft.com/office/powerpoint/2010/main" val="1060906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073903" y="624110"/>
            <a:ext cx="6234220" cy="760553"/>
          </a:xfrm>
        </p:spPr>
        <p:txBody>
          <a:bodyPr/>
          <a:lstStyle/>
          <a:p>
            <a:r>
              <a:rPr lang="es-ES" b="1" i="1" u="sng" dirty="0" smtClean="0"/>
              <a:t>Sobreseimiento provisional</a:t>
            </a:r>
            <a:endParaRPr lang="es-ES" b="1" i="1" u="sng" dirty="0"/>
          </a:p>
        </p:txBody>
      </p:sp>
      <p:sp>
        <p:nvSpPr>
          <p:cNvPr id="3" name="Marcador de contenido 2"/>
          <p:cNvSpPr>
            <a:spLocks noGrp="1"/>
          </p:cNvSpPr>
          <p:nvPr>
            <p:ph idx="1"/>
          </p:nvPr>
        </p:nvSpPr>
        <p:spPr>
          <a:xfrm>
            <a:off x="1410789" y="1601484"/>
            <a:ext cx="10567851" cy="5057224"/>
          </a:xfrm>
        </p:spPr>
        <p:txBody>
          <a:bodyPr>
            <a:noAutofit/>
          </a:bodyPr>
          <a:lstStyle/>
          <a:p>
            <a:pPr algn="just"/>
            <a:r>
              <a:rPr lang="es-ES" sz="2400" dirty="0" smtClean="0">
                <a:solidFill>
                  <a:schemeClr val="tx1"/>
                </a:solidFill>
              </a:rPr>
              <a:t>El sobreseimiento provisional tiene carácter temporal y permite abrir de nuevo el </a:t>
            </a:r>
            <a:r>
              <a:rPr lang="es-ES" sz="2400" dirty="0" smtClean="0">
                <a:solidFill>
                  <a:schemeClr val="tx1"/>
                </a:solidFill>
              </a:rPr>
              <a:t>proceso, </a:t>
            </a:r>
            <a:r>
              <a:rPr lang="es-ES" sz="2400" dirty="0" smtClean="0">
                <a:solidFill>
                  <a:schemeClr val="tx1"/>
                </a:solidFill>
              </a:rPr>
              <a:t>siempre que surjan nuevos elementos o haya méritos para  </a:t>
            </a:r>
            <a:r>
              <a:rPr lang="es-ES" sz="2400" dirty="0" smtClean="0">
                <a:solidFill>
                  <a:schemeClr val="tx1"/>
                </a:solidFill>
              </a:rPr>
              <a:t>ellos </a:t>
            </a:r>
            <a:r>
              <a:rPr lang="es-ES" sz="2400" dirty="0" smtClean="0">
                <a:solidFill>
                  <a:schemeClr val="tx1"/>
                </a:solidFill>
              </a:rPr>
              <a:t>o sean identificados los presuntos responsables del delito, reservándose exclusivamente al fiscal la puesta en curso del </a:t>
            </a:r>
            <a:r>
              <a:rPr lang="es-ES" sz="2400" dirty="0" smtClean="0">
                <a:solidFill>
                  <a:schemeClr val="tx1"/>
                </a:solidFill>
              </a:rPr>
              <a:t>proceso (art 423.1LPP)</a:t>
            </a:r>
            <a:endParaRPr lang="es-ES" sz="2400" dirty="0" smtClean="0">
              <a:solidFill>
                <a:schemeClr val="tx1"/>
              </a:solidFill>
            </a:endParaRPr>
          </a:p>
          <a:p>
            <a:pPr algn="just"/>
            <a:r>
              <a:rPr lang="es-ES" sz="2400" dirty="0" smtClean="0">
                <a:solidFill>
                  <a:schemeClr val="tx1"/>
                </a:solidFill>
              </a:rPr>
              <a:t>Procede el sobreseimiento provisional </a:t>
            </a:r>
            <a:r>
              <a:rPr lang="es-ES" sz="2400" dirty="0" smtClean="0">
                <a:solidFill>
                  <a:schemeClr val="tx1"/>
                </a:solidFill>
              </a:rPr>
              <a:t>cuando (art 423.2,a,b LPP):</a:t>
            </a:r>
            <a:endParaRPr lang="es-ES" sz="2400" dirty="0" smtClean="0">
              <a:solidFill>
                <a:schemeClr val="tx1"/>
              </a:solidFill>
            </a:endParaRPr>
          </a:p>
          <a:p>
            <a:pPr marL="0" indent="0" algn="just">
              <a:buNone/>
            </a:pPr>
            <a:r>
              <a:rPr lang="es-ES" sz="2400" dirty="0">
                <a:solidFill>
                  <a:schemeClr val="tx1"/>
                </a:solidFill>
              </a:rPr>
              <a:t> </a:t>
            </a:r>
            <a:r>
              <a:rPr lang="es-ES" sz="2400" dirty="0" smtClean="0">
                <a:solidFill>
                  <a:schemeClr val="tx1"/>
                </a:solidFill>
              </a:rPr>
              <a:t>    a- </a:t>
            </a:r>
            <a:r>
              <a:rPr lang="es-ES" sz="2400" dirty="0" smtClean="0">
                <a:solidFill>
                  <a:schemeClr val="tx1"/>
                </a:solidFill>
              </a:rPr>
              <a:t>no resulte suficientemente justificada la perpetración del delito que haya dado motivo a la formación del expediente </a:t>
            </a:r>
          </a:p>
          <a:p>
            <a:pPr marL="0" indent="0" algn="just">
              <a:buNone/>
            </a:pPr>
            <a:r>
              <a:rPr lang="es-ES" sz="2400" dirty="0" smtClean="0">
                <a:solidFill>
                  <a:schemeClr val="tx1"/>
                </a:solidFill>
              </a:rPr>
              <a:t>     B- </a:t>
            </a:r>
            <a:r>
              <a:rPr lang="es-ES" sz="2400" dirty="0" smtClean="0">
                <a:solidFill>
                  <a:schemeClr val="tx1"/>
                </a:solidFill>
              </a:rPr>
              <a:t>resulte haberse cometido un delito y no haya motivos suficientes para acusar a determinada o determinadas personas como autores, participes o cómplices. </a:t>
            </a:r>
          </a:p>
        </p:txBody>
      </p:sp>
    </p:spTree>
    <p:extLst>
      <p:ext uri="{BB962C8B-B14F-4D97-AF65-F5344CB8AC3E}">
        <p14:creationId xmlns:p14="http://schemas.microsoft.com/office/powerpoint/2010/main" val="16875103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401311" y="476192"/>
            <a:ext cx="9780315" cy="695239"/>
          </a:xfrm>
        </p:spPr>
        <p:txBody>
          <a:bodyPr/>
          <a:lstStyle/>
          <a:p>
            <a:r>
              <a:rPr lang="es-ES" b="1" i="1" u="sng" dirty="0" smtClean="0"/>
              <a:t>Sobreseimiento definitivo </a:t>
            </a:r>
            <a:endParaRPr lang="es-ES" b="1" i="1" u="sng" dirty="0"/>
          </a:p>
        </p:txBody>
      </p:sp>
      <p:sp>
        <p:nvSpPr>
          <p:cNvPr id="3" name="Marcador de contenido 2"/>
          <p:cNvSpPr>
            <a:spLocks noGrp="1"/>
          </p:cNvSpPr>
          <p:nvPr>
            <p:ph idx="1"/>
          </p:nvPr>
        </p:nvSpPr>
        <p:spPr>
          <a:xfrm>
            <a:off x="1254034" y="1423851"/>
            <a:ext cx="10750732" cy="5316583"/>
          </a:xfrm>
        </p:spPr>
        <p:txBody>
          <a:bodyPr>
            <a:normAutofit fontScale="92500"/>
          </a:bodyPr>
          <a:lstStyle/>
          <a:p>
            <a:pPr algn="just"/>
            <a:r>
              <a:rPr lang="es-ES" dirty="0" smtClean="0">
                <a:solidFill>
                  <a:schemeClr val="tx1"/>
                </a:solidFill>
              </a:rPr>
              <a:t>El sobreseimiento definitivo surte los efectos de una sentencia absolutoria (</a:t>
            </a:r>
            <a:r>
              <a:rPr lang="es-ES" dirty="0" smtClean="0">
                <a:solidFill>
                  <a:schemeClr val="tx1"/>
                </a:solidFill>
              </a:rPr>
              <a:t>art 424.1 LPP)</a:t>
            </a:r>
            <a:endParaRPr lang="es-ES" dirty="0" smtClean="0">
              <a:solidFill>
                <a:schemeClr val="tx1"/>
              </a:solidFill>
            </a:endParaRPr>
          </a:p>
          <a:p>
            <a:pPr algn="just"/>
            <a:r>
              <a:rPr lang="es-ES" dirty="0" smtClean="0">
                <a:solidFill>
                  <a:schemeClr val="tx1"/>
                </a:solidFill>
              </a:rPr>
              <a:t>Procede el sobreseimiento definitivo cuando:</a:t>
            </a:r>
          </a:p>
          <a:p>
            <a:pPr marL="0" indent="0" algn="just">
              <a:buNone/>
            </a:pPr>
            <a:r>
              <a:rPr lang="es-ES" dirty="0">
                <a:solidFill>
                  <a:schemeClr val="tx1"/>
                </a:solidFill>
              </a:rPr>
              <a:t> </a:t>
            </a:r>
            <a:r>
              <a:rPr lang="es-ES" dirty="0" smtClean="0">
                <a:solidFill>
                  <a:schemeClr val="tx1"/>
                </a:solidFill>
              </a:rPr>
              <a:t>a- el hecho no sea constitutivo de </a:t>
            </a:r>
            <a:r>
              <a:rPr lang="es-ES" dirty="0" smtClean="0">
                <a:solidFill>
                  <a:schemeClr val="tx1"/>
                </a:solidFill>
              </a:rPr>
              <a:t>delito;</a:t>
            </a:r>
            <a:endParaRPr lang="es-ES" dirty="0" smtClean="0">
              <a:solidFill>
                <a:schemeClr val="tx1"/>
              </a:solidFill>
            </a:endParaRPr>
          </a:p>
          <a:p>
            <a:pPr marL="0" indent="0" algn="just">
              <a:buNone/>
            </a:pPr>
            <a:r>
              <a:rPr lang="es-ES" dirty="0">
                <a:solidFill>
                  <a:schemeClr val="tx1"/>
                </a:solidFill>
              </a:rPr>
              <a:t> </a:t>
            </a:r>
            <a:r>
              <a:rPr lang="es-ES" dirty="0" smtClean="0">
                <a:solidFill>
                  <a:schemeClr val="tx1"/>
                </a:solidFill>
              </a:rPr>
              <a:t>b- aparezcan exentos de responsabilidad los imputados como autores, participes o </a:t>
            </a:r>
            <a:r>
              <a:rPr lang="es-ES" dirty="0" smtClean="0">
                <a:solidFill>
                  <a:schemeClr val="tx1"/>
                </a:solidFill>
              </a:rPr>
              <a:t>cómplices;</a:t>
            </a:r>
            <a:endParaRPr lang="es-ES" dirty="0" smtClean="0">
              <a:solidFill>
                <a:schemeClr val="tx1"/>
              </a:solidFill>
            </a:endParaRPr>
          </a:p>
          <a:p>
            <a:pPr marL="0" indent="0" algn="just">
              <a:buNone/>
            </a:pPr>
            <a:r>
              <a:rPr lang="es-ES" dirty="0">
                <a:solidFill>
                  <a:schemeClr val="tx1"/>
                </a:solidFill>
              </a:rPr>
              <a:t> </a:t>
            </a:r>
            <a:r>
              <a:rPr lang="es-ES" dirty="0" smtClean="0">
                <a:solidFill>
                  <a:schemeClr val="tx1"/>
                </a:solidFill>
              </a:rPr>
              <a:t>c- la victima o el perjudicado no ejercite la acción penal ofrecida  por el tribunal a consecuencia de la propuesta del fiscal de un sobreseimiento que se estima </a:t>
            </a:r>
            <a:r>
              <a:rPr lang="es-ES" dirty="0" smtClean="0">
                <a:solidFill>
                  <a:schemeClr val="tx1"/>
                </a:solidFill>
              </a:rPr>
              <a:t>injustificado (art </a:t>
            </a:r>
            <a:r>
              <a:rPr lang="es-ES" dirty="0" smtClean="0">
                <a:solidFill>
                  <a:schemeClr val="tx1"/>
                </a:solidFill>
              </a:rPr>
              <a:t>424.2,a, b ,c ,d </a:t>
            </a:r>
            <a:r>
              <a:rPr lang="es-ES" dirty="0" smtClean="0">
                <a:solidFill>
                  <a:schemeClr val="tx1"/>
                </a:solidFill>
              </a:rPr>
              <a:t> LPP)</a:t>
            </a:r>
            <a:endParaRPr lang="es-ES" dirty="0" smtClean="0">
              <a:solidFill>
                <a:schemeClr val="tx1"/>
              </a:solidFill>
            </a:endParaRPr>
          </a:p>
          <a:p>
            <a:pPr algn="just"/>
            <a:r>
              <a:rPr lang="es-ES" dirty="0" smtClean="0">
                <a:solidFill>
                  <a:schemeClr val="tx1"/>
                </a:solidFill>
              </a:rPr>
              <a:t>Cuando el fiscal solicite al tribunal el sobreseimiento </a:t>
            </a:r>
            <a:r>
              <a:rPr lang="es-ES" dirty="0" smtClean="0">
                <a:solidFill>
                  <a:schemeClr val="tx1"/>
                </a:solidFill>
              </a:rPr>
              <a:t>definitivo, </a:t>
            </a:r>
            <a:r>
              <a:rPr lang="es-ES" dirty="0" smtClean="0">
                <a:solidFill>
                  <a:schemeClr val="tx1"/>
                </a:solidFill>
              </a:rPr>
              <a:t>total o </a:t>
            </a:r>
            <a:r>
              <a:rPr lang="es-ES" dirty="0" smtClean="0">
                <a:solidFill>
                  <a:schemeClr val="tx1"/>
                </a:solidFill>
              </a:rPr>
              <a:t>parcial, </a:t>
            </a:r>
            <a:r>
              <a:rPr lang="es-ES" dirty="0" smtClean="0">
                <a:solidFill>
                  <a:schemeClr val="tx1"/>
                </a:solidFill>
              </a:rPr>
              <a:t>y este lo estime </a:t>
            </a:r>
            <a:r>
              <a:rPr lang="es-ES" dirty="0" smtClean="0">
                <a:solidFill>
                  <a:schemeClr val="tx1"/>
                </a:solidFill>
              </a:rPr>
              <a:t>injustificado, </a:t>
            </a:r>
            <a:r>
              <a:rPr lang="es-ES" dirty="0" smtClean="0">
                <a:solidFill>
                  <a:schemeClr val="tx1"/>
                </a:solidFill>
              </a:rPr>
              <a:t>dicta </a:t>
            </a:r>
            <a:r>
              <a:rPr lang="es-ES" dirty="0" smtClean="0">
                <a:solidFill>
                  <a:schemeClr val="tx1"/>
                </a:solidFill>
              </a:rPr>
              <a:t>Auto </a:t>
            </a:r>
            <a:r>
              <a:rPr lang="es-ES" dirty="0" smtClean="0">
                <a:solidFill>
                  <a:schemeClr val="tx1"/>
                </a:solidFill>
              </a:rPr>
              <a:t>habiendo constar los elementos de prueba y los fundamentos de derechos de que se vale ara no aceptar la petición </a:t>
            </a:r>
            <a:r>
              <a:rPr lang="es-ES" dirty="0" smtClean="0">
                <a:solidFill>
                  <a:schemeClr val="tx1"/>
                </a:solidFill>
              </a:rPr>
              <a:t>y </a:t>
            </a:r>
            <a:r>
              <a:rPr lang="es-ES" dirty="0" smtClean="0">
                <a:solidFill>
                  <a:schemeClr val="tx1"/>
                </a:solidFill>
              </a:rPr>
              <a:t>devuelve el expediente al fiscal por si reconsidera su </a:t>
            </a:r>
            <a:r>
              <a:rPr lang="es-ES" dirty="0" smtClean="0">
                <a:solidFill>
                  <a:schemeClr val="tx1"/>
                </a:solidFill>
              </a:rPr>
              <a:t>solicitad, </a:t>
            </a:r>
            <a:r>
              <a:rPr lang="es-ES" dirty="0" smtClean="0">
                <a:solidFill>
                  <a:schemeClr val="tx1"/>
                </a:solidFill>
              </a:rPr>
              <a:t>en atención a esas </a:t>
            </a:r>
            <a:r>
              <a:rPr lang="es-ES" dirty="0" smtClean="0">
                <a:solidFill>
                  <a:schemeClr val="tx1"/>
                </a:solidFill>
              </a:rPr>
              <a:t>razones (art 425.1LPP)</a:t>
            </a:r>
            <a:endParaRPr lang="es-ES" dirty="0" smtClean="0">
              <a:solidFill>
                <a:schemeClr val="tx1"/>
              </a:solidFill>
            </a:endParaRPr>
          </a:p>
          <a:p>
            <a:pPr algn="just"/>
            <a:r>
              <a:rPr lang="es-ES" dirty="0" smtClean="0">
                <a:solidFill>
                  <a:schemeClr val="tx1"/>
                </a:solidFill>
              </a:rPr>
              <a:t>No obstante si el tribunal estima que se han quebrantado formalidades del proceso que pueden ser causa de nulidad o que están incompletas las </a:t>
            </a:r>
            <a:r>
              <a:rPr lang="es-ES" dirty="0" smtClean="0">
                <a:solidFill>
                  <a:schemeClr val="tx1"/>
                </a:solidFill>
              </a:rPr>
              <a:t>investigaciones, </a:t>
            </a:r>
            <a:r>
              <a:rPr lang="es-ES" dirty="0" smtClean="0">
                <a:solidFill>
                  <a:schemeClr val="tx1"/>
                </a:solidFill>
              </a:rPr>
              <a:t>se devuelve al fiscal el expediente conforme a lo previsto en el articulo 455 de esta ley (</a:t>
            </a:r>
            <a:r>
              <a:rPr lang="es-ES" dirty="0" smtClean="0">
                <a:solidFill>
                  <a:schemeClr val="tx1"/>
                </a:solidFill>
              </a:rPr>
              <a:t>art 425.2 LPP)</a:t>
            </a:r>
            <a:endParaRPr lang="es-ES" dirty="0" smtClean="0">
              <a:solidFill>
                <a:schemeClr val="tx1"/>
              </a:solidFill>
            </a:endParaRPr>
          </a:p>
          <a:p>
            <a:pPr algn="just"/>
            <a:r>
              <a:rPr lang="es-ES" dirty="0" smtClean="0">
                <a:solidFill>
                  <a:schemeClr val="tx1"/>
                </a:solidFill>
              </a:rPr>
              <a:t>Si se presenta el acusador particular a sostener la </a:t>
            </a:r>
            <a:r>
              <a:rPr lang="es-ES" dirty="0" smtClean="0">
                <a:solidFill>
                  <a:schemeClr val="tx1"/>
                </a:solidFill>
              </a:rPr>
              <a:t>acción, </a:t>
            </a:r>
            <a:r>
              <a:rPr lang="es-ES" dirty="0" smtClean="0">
                <a:solidFill>
                  <a:schemeClr val="tx1"/>
                </a:solidFill>
              </a:rPr>
              <a:t>el tribunal lo tramita según corresponde y el fiscal puede comparecer en juicio o para ilustrar sobre su posición (</a:t>
            </a:r>
            <a:r>
              <a:rPr lang="es-ES" dirty="0" smtClean="0">
                <a:solidFill>
                  <a:schemeClr val="tx1"/>
                </a:solidFill>
              </a:rPr>
              <a:t>art 427.1LPP)</a:t>
            </a:r>
            <a:endParaRPr lang="es-ES" dirty="0" smtClean="0">
              <a:solidFill>
                <a:schemeClr val="tx1"/>
              </a:solidFill>
            </a:endParaRPr>
          </a:p>
        </p:txBody>
      </p:sp>
    </p:spTree>
    <p:extLst>
      <p:ext uri="{BB962C8B-B14F-4D97-AF65-F5344CB8AC3E}">
        <p14:creationId xmlns:p14="http://schemas.microsoft.com/office/powerpoint/2010/main" val="98646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607766" y="433597"/>
            <a:ext cx="9924006" cy="517714"/>
          </a:xfrm>
        </p:spPr>
        <p:txBody>
          <a:bodyPr>
            <a:normAutofit/>
          </a:bodyPr>
          <a:lstStyle/>
          <a:p>
            <a:r>
              <a:rPr lang="es-ES" sz="2400" b="1" i="1" u="sng" dirty="0" smtClean="0"/>
              <a:t>Causas de los artículos de previo y especial pronunciamiento </a:t>
            </a:r>
            <a:endParaRPr lang="es-ES" sz="2400" b="1" i="1" u="sng" dirty="0"/>
          </a:p>
        </p:txBody>
      </p:sp>
      <p:sp>
        <p:nvSpPr>
          <p:cNvPr id="3" name="Marcador de contenido 2"/>
          <p:cNvSpPr>
            <a:spLocks noGrp="1"/>
          </p:cNvSpPr>
          <p:nvPr>
            <p:ph idx="1"/>
          </p:nvPr>
        </p:nvSpPr>
        <p:spPr>
          <a:xfrm>
            <a:off x="1400857" y="1262970"/>
            <a:ext cx="10515599" cy="5212080"/>
          </a:xfrm>
        </p:spPr>
        <p:txBody>
          <a:bodyPr>
            <a:normAutofit fontScale="92500" lnSpcReduction="20000"/>
          </a:bodyPr>
          <a:lstStyle/>
          <a:p>
            <a:pPr algn="just"/>
            <a:r>
              <a:rPr lang="es-ES" dirty="0" smtClean="0">
                <a:solidFill>
                  <a:schemeClr val="tx1"/>
                </a:solidFill>
              </a:rPr>
              <a:t>Son causas de los  artículos de previo y especial pronunciamiento, las </a:t>
            </a:r>
            <a:r>
              <a:rPr lang="es-ES" dirty="0" smtClean="0">
                <a:solidFill>
                  <a:schemeClr val="tx1"/>
                </a:solidFill>
              </a:rPr>
              <a:t>siguientes (art 428</a:t>
            </a:r>
            <a:r>
              <a:rPr lang="es-ES" dirty="0">
                <a:solidFill>
                  <a:schemeClr val="tx1"/>
                </a:solidFill>
              </a:rPr>
              <a:t> </a:t>
            </a:r>
            <a:r>
              <a:rPr lang="es-ES" dirty="0" smtClean="0">
                <a:solidFill>
                  <a:schemeClr val="tx1"/>
                </a:solidFill>
              </a:rPr>
              <a:t>LPP):</a:t>
            </a:r>
            <a:endParaRPr lang="es-ES" dirty="0">
              <a:solidFill>
                <a:schemeClr val="tx1"/>
              </a:solidFill>
            </a:endParaRPr>
          </a:p>
          <a:p>
            <a:pPr marL="0" indent="0" algn="just">
              <a:buNone/>
            </a:pPr>
            <a:r>
              <a:rPr lang="es-ES" dirty="0" smtClean="0">
                <a:solidFill>
                  <a:schemeClr val="tx1"/>
                </a:solidFill>
              </a:rPr>
              <a:t>   a- </a:t>
            </a:r>
            <a:r>
              <a:rPr lang="es-ES" dirty="0" smtClean="0">
                <a:solidFill>
                  <a:schemeClr val="tx1"/>
                </a:solidFill>
              </a:rPr>
              <a:t>falta de </a:t>
            </a:r>
            <a:r>
              <a:rPr lang="es-ES" dirty="0" smtClean="0">
                <a:solidFill>
                  <a:schemeClr val="tx1"/>
                </a:solidFill>
              </a:rPr>
              <a:t>competencia;</a:t>
            </a:r>
            <a:endParaRPr lang="es-ES" dirty="0" smtClean="0">
              <a:solidFill>
                <a:schemeClr val="tx1"/>
              </a:solidFill>
            </a:endParaRPr>
          </a:p>
          <a:p>
            <a:pPr marL="0" indent="0" algn="just">
              <a:buNone/>
            </a:pPr>
            <a:r>
              <a:rPr lang="es-ES" dirty="0" smtClean="0">
                <a:solidFill>
                  <a:schemeClr val="tx1"/>
                </a:solidFill>
              </a:rPr>
              <a:t>   b- falta de autorización para procesar o </a:t>
            </a:r>
            <a:r>
              <a:rPr lang="es-ES" dirty="0" smtClean="0">
                <a:solidFill>
                  <a:schemeClr val="tx1"/>
                </a:solidFill>
              </a:rPr>
              <a:t>proceder;</a:t>
            </a:r>
            <a:endParaRPr lang="es-ES" dirty="0" smtClean="0">
              <a:solidFill>
                <a:schemeClr val="tx1"/>
              </a:solidFill>
            </a:endParaRPr>
          </a:p>
          <a:p>
            <a:pPr marL="0" indent="0" algn="just">
              <a:buNone/>
            </a:pPr>
            <a:r>
              <a:rPr lang="es-ES" dirty="0">
                <a:solidFill>
                  <a:schemeClr val="tx1"/>
                </a:solidFill>
              </a:rPr>
              <a:t> </a:t>
            </a:r>
            <a:r>
              <a:rPr lang="es-ES" dirty="0" smtClean="0">
                <a:solidFill>
                  <a:schemeClr val="tx1"/>
                </a:solidFill>
              </a:rPr>
              <a:t>  c- cosa  </a:t>
            </a:r>
            <a:r>
              <a:rPr lang="es-ES" dirty="0" smtClean="0">
                <a:solidFill>
                  <a:schemeClr val="tx1"/>
                </a:solidFill>
              </a:rPr>
              <a:t>juzgada; </a:t>
            </a:r>
            <a:endParaRPr lang="es-ES" dirty="0" smtClean="0">
              <a:solidFill>
                <a:schemeClr val="tx1"/>
              </a:solidFill>
            </a:endParaRPr>
          </a:p>
          <a:p>
            <a:pPr marL="0" indent="0" algn="just">
              <a:buNone/>
            </a:pPr>
            <a:r>
              <a:rPr lang="es-ES" dirty="0">
                <a:solidFill>
                  <a:schemeClr val="tx1"/>
                </a:solidFill>
              </a:rPr>
              <a:t> </a:t>
            </a:r>
            <a:r>
              <a:rPr lang="es-ES" dirty="0" smtClean="0">
                <a:solidFill>
                  <a:schemeClr val="tx1"/>
                </a:solidFill>
              </a:rPr>
              <a:t>  d- prescripción de la acción </a:t>
            </a:r>
            <a:r>
              <a:rPr lang="es-ES" dirty="0" smtClean="0">
                <a:solidFill>
                  <a:schemeClr val="tx1"/>
                </a:solidFill>
              </a:rPr>
              <a:t>penal; </a:t>
            </a:r>
            <a:endParaRPr lang="es-ES" dirty="0" smtClean="0">
              <a:solidFill>
                <a:schemeClr val="tx1"/>
              </a:solidFill>
            </a:endParaRPr>
          </a:p>
          <a:p>
            <a:pPr marL="0" indent="0" algn="just">
              <a:buNone/>
            </a:pPr>
            <a:r>
              <a:rPr lang="es-ES" dirty="0">
                <a:solidFill>
                  <a:schemeClr val="tx1"/>
                </a:solidFill>
              </a:rPr>
              <a:t> </a:t>
            </a:r>
            <a:r>
              <a:rPr lang="es-ES" dirty="0" smtClean="0">
                <a:solidFill>
                  <a:schemeClr val="tx1"/>
                </a:solidFill>
              </a:rPr>
              <a:t>  e- nulidad de la </a:t>
            </a:r>
            <a:r>
              <a:rPr lang="es-ES" dirty="0" smtClean="0">
                <a:solidFill>
                  <a:schemeClr val="tx1"/>
                </a:solidFill>
              </a:rPr>
              <a:t>actuaciones; </a:t>
            </a:r>
            <a:endParaRPr lang="es-ES" dirty="0" smtClean="0">
              <a:solidFill>
                <a:schemeClr val="tx1"/>
              </a:solidFill>
            </a:endParaRPr>
          </a:p>
          <a:p>
            <a:pPr marL="0" indent="0" algn="just">
              <a:buNone/>
            </a:pPr>
            <a:r>
              <a:rPr lang="es-ES" dirty="0">
                <a:solidFill>
                  <a:schemeClr val="tx1"/>
                </a:solidFill>
              </a:rPr>
              <a:t> </a:t>
            </a:r>
            <a:r>
              <a:rPr lang="es-ES" dirty="0" smtClean="0">
                <a:solidFill>
                  <a:schemeClr val="tx1"/>
                </a:solidFill>
              </a:rPr>
              <a:t>  f- </a:t>
            </a:r>
            <a:r>
              <a:rPr lang="es-ES" dirty="0" smtClean="0">
                <a:solidFill>
                  <a:schemeClr val="tx1"/>
                </a:solidFill>
              </a:rPr>
              <a:t>amnistía; </a:t>
            </a:r>
            <a:endParaRPr lang="es-ES" dirty="0" smtClean="0">
              <a:solidFill>
                <a:schemeClr val="tx1"/>
              </a:solidFill>
            </a:endParaRPr>
          </a:p>
          <a:p>
            <a:pPr marL="0" indent="0" algn="just">
              <a:buNone/>
            </a:pPr>
            <a:r>
              <a:rPr lang="es-ES" dirty="0" smtClean="0">
                <a:solidFill>
                  <a:schemeClr val="tx1"/>
                </a:solidFill>
              </a:rPr>
              <a:t>  </a:t>
            </a:r>
            <a:r>
              <a:rPr lang="es-ES" dirty="0" smtClean="0">
                <a:solidFill>
                  <a:schemeClr val="tx1"/>
                </a:solidFill>
              </a:rPr>
              <a:t> g- </a:t>
            </a:r>
            <a:r>
              <a:rPr lang="es-ES" dirty="0" smtClean="0">
                <a:solidFill>
                  <a:schemeClr val="tx1"/>
                </a:solidFill>
              </a:rPr>
              <a:t>existencia de medios de prueba obtenidos violando lo </a:t>
            </a:r>
            <a:r>
              <a:rPr lang="es-ES" dirty="0" smtClean="0">
                <a:solidFill>
                  <a:schemeClr val="tx1"/>
                </a:solidFill>
              </a:rPr>
              <a:t>establecido; </a:t>
            </a:r>
            <a:endParaRPr lang="es-ES" dirty="0" smtClean="0">
              <a:solidFill>
                <a:schemeClr val="tx1"/>
              </a:solidFill>
            </a:endParaRPr>
          </a:p>
          <a:p>
            <a:pPr marL="0" indent="0" algn="just">
              <a:buNone/>
            </a:pPr>
            <a:r>
              <a:rPr lang="es-ES" dirty="0">
                <a:solidFill>
                  <a:schemeClr val="tx1"/>
                </a:solidFill>
              </a:rPr>
              <a:t> </a:t>
            </a:r>
            <a:r>
              <a:rPr lang="es-ES" dirty="0" smtClean="0">
                <a:solidFill>
                  <a:schemeClr val="tx1"/>
                </a:solidFill>
              </a:rPr>
              <a:t>  h- cuando de forma separada existen varios procesos pendientes sobre una persona por la comisión de una o varias acciones delictivas constitutivas de un mismo delito o de delitos </a:t>
            </a:r>
            <a:r>
              <a:rPr lang="es-ES" dirty="0" smtClean="0">
                <a:solidFill>
                  <a:schemeClr val="tx1"/>
                </a:solidFill>
              </a:rPr>
              <a:t>conexos;</a:t>
            </a:r>
            <a:endParaRPr lang="es-ES" dirty="0" smtClean="0">
              <a:solidFill>
                <a:schemeClr val="tx1"/>
              </a:solidFill>
            </a:endParaRPr>
          </a:p>
          <a:p>
            <a:pPr marL="0" indent="0" algn="just">
              <a:buNone/>
            </a:pPr>
            <a:r>
              <a:rPr lang="es-ES" dirty="0">
                <a:solidFill>
                  <a:schemeClr val="tx1"/>
                </a:solidFill>
              </a:rPr>
              <a:t> </a:t>
            </a:r>
            <a:r>
              <a:rPr lang="es-ES" dirty="0" smtClean="0">
                <a:solidFill>
                  <a:schemeClr val="tx1"/>
                </a:solidFill>
              </a:rPr>
              <a:t>  i- falta de la denuncia de la persona legitimada para formularla en los casos en </a:t>
            </a:r>
            <a:r>
              <a:rPr lang="es-ES" dirty="0" smtClean="0">
                <a:solidFill>
                  <a:schemeClr val="tx1"/>
                </a:solidFill>
              </a:rPr>
              <a:t>que, </a:t>
            </a:r>
            <a:r>
              <a:rPr lang="es-ES" dirty="0" smtClean="0">
                <a:solidFill>
                  <a:schemeClr val="tx1"/>
                </a:solidFill>
              </a:rPr>
              <a:t>de acuerdo con la ley, constituye un requisito para proceder </a:t>
            </a:r>
            <a:endParaRPr lang="es-ES" dirty="0" smtClean="0">
              <a:solidFill>
                <a:schemeClr val="tx1"/>
              </a:solidFill>
            </a:endParaRPr>
          </a:p>
          <a:p>
            <a:pPr marL="0" indent="0" algn="just">
              <a:buNone/>
            </a:pPr>
            <a:r>
              <a:rPr lang="es-ES" dirty="0">
                <a:solidFill>
                  <a:schemeClr val="tx1"/>
                </a:solidFill>
              </a:rPr>
              <a:t> </a:t>
            </a:r>
            <a:r>
              <a:rPr lang="es-ES" dirty="0" smtClean="0">
                <a:solidFill>
                  <a:schemeClr val="tx1"/>
                </a:solidFill>
              </a:rPr>
              <a:t>     </a:t>
            </a:r>
          </a:p>
          <a:p>
            <a:pPr marL="0" indent="0" algn="just">
              <a:buNone/>
            </a:pPr>
            <a:r>
              <a:rPr lang="es-ES" dirty="0" smtClean="0">
                <a:solidFill>
                  <a:schemeClr val="tx1"/>
                </a:solidFill>
              </a:rPr>
              <a:t>Se formula en los primero 3 días de despacho del EFP; el Tribunal traslada a las partes dentro de los siguientes 5 días; puede realizarse audiencia, generar práctica de pruebas, aceptarse o no, sobreseer el proceso, decidir sobre medidas cautelares y bienes ocupados… (art 429 a 434 LPP)                                                 </a:t>
            </a:r>
            <a:endParaRPr lang="es-ES" dirty="0" smtClean="0">
              <a:solidFill>
                <a:schemeClr val="tx1"/>
              </a:solidFill>
            </a:endParaRPr>
          </a:p>
        </p:txBody>
      </p:sp>
    </p:spTree>
    <p:extLst>
      <p:ext uri="{BB962C8B-B14F-4D97-AF65-F5344CB8AC3E}">
        <p14:creationId xmlns:p14="http://schemas.microsoft.com/office/powerpoint/2010/main" val="20076388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586523" y="516533"/>
            <a:ext cx="10058399" cy="734043"/>
          </a:xfrm>
        </p:spPr>
        <p:txBody>
          <a:bodyPr>
            <a:normAutofit fontScale="90000"/>
          </a:bodyPr>
          <a:lstStyle/>
          <a:p>
            <a:pPr algn="ctr"/>
            <a:r>
              <a:rPr lang="es-ES" b="1" i="1" u="sng" dirty="0" smtClean="0"/>
              <a:t>Acción </a:t>
            </a:r>
            <a:r>
              <a:rPr lang="es-ES" b="1" i="1" u="sng" dirty="0" smtClean="0"/>
              <a:t>penal: el Fiscal y la calificación del delito </a:t>
            </a:r>
            <a:endParaRPr lang="es-ES" b="1" i="1" u="sng" dirty="0"/>
          </a:p>
        </p:txBody>
      </p:sp>
      <p:sp>
        <p:nvSpPr>
          <p:cNvPr id="3" name="Marcador de contenido 2"/>
          <p:cNvSpPr>
            <a:spLocks noGrp="1"/>
          </p:cNvSpPr>
          <p:nvPr>
            <p:ph idx="1"/>
          </p:nvPr>
        </p:nvSpPr>
        <p:spPr>
          <a:xfrm>
            <a:off x="1365530" y="1555377"/>
            <a:ext cx="10592008" cy="4907946"/>
          </a:xfrm>
        </p:spPr>
        <p:txBody>
          <a:bodyPr>
            <a:noAutofit/>
          </a:bodyPr>
          <a:lstStyle/>
          <a:p>
            <a:pPr algn="just"/>
            <a:r>
              <a:rPr lang="es-ES" sz="2400" dirty="0" smtClean="0">
                <a:solidFill>
                  <a:schemeClr val="tx1"/>
                </a:solidFill>
              </a:rPr>
              <a:t>La acción penal se ejercita ante el órgano jurisdiccional competente para conocer la acusación contra el imputado por los hechos delictivos que le atribuyan (</a:t>
            </a:r>
            <a:r>
              <a:rPr lang="es-ES" sz="2400" dirty="0" smtClean="0">
                <a:solidFill>
                  <a:schemeClr val="tx1"/>
                </a:solidFill>
              </a:rPr>
              <a:t>art 435</a:t>
            </a:r>
            <a:r>
              <a:rPr lang="es-ES" sz="2400" dirty="0" smtClean="0">
                <a:solidFill>
                  <a:schemeClr val="tx1"/>
                </a:solidFill>
              </a:rPr>
              <a:t>)</a:t>
            </a:r>
          </a:p>
          <a:p>
            <a:pPr algn="just"/>
            <a:r>
              <a:rPr lang="es-ES" sz="2400" dirty="0" smtClean="0">
                <a:solidFill>
                  <a:schemeClr val="tx1"/>
                </a:solidFill>
              </a:rPr>
              <a:t>La acción penal respecto a los delitos de persecución publica se ejercita por el </a:t>
            </a:r>
            <a:r>
              <a:rPr lang="es-ES" sz="2400" dirty="0" smtClean="0">
                <a:solidFill>
                  <a:schemeClr val="tx1"/>
                </a:solidFill>
              </a:rPr>
              <a:t>fiscal; </a:t>
            </a:r>
            <a:r>
              <a:rPr lang="es-ES" sz="2400" dirty="0" smtClean="0">
                <a:solidFill>
                  <a:schemeClr val="tx1"/>
                </a:solidFill>
              </a:rPr>
              <a:t>puede </a:t>
            </a:r>
            <a:r>
              <a:rPr lang="es-ES" sz="2400" dirty="0" smtClean="0">
                <a:solidFill>
                  <a:schemeClr val="tx1"/>
                </a:solidFill>
              </a:rPr>
              <a:t>también, </a:t>
            </a:r>
            <a:r>
              <a:rPr lang="es-ES" sz="2400" dirty="0" smtClean="0">
                <a:solidFill>
                  <a:schemeClr val="tx1"/>
                </a:solidFill>
              </a:rPr>
              <a:t>por </a:t>
            </a:r>
            <a:r>
              <a:rPr lang="es-ES" sz="2400" dirty="0" smtClean="0">
                <a:solidFill>
                  <a:schemeClr val="tx1"/>
                </a:solidFill>
              </a:rPr>
              <a:t>excepción, </a:t>
            </a:r>
            <a:r>
              <a:rPr lang="es-ES" sz="2400" dirty="0" smtClean="0">
                <a:solidFill>
                  <a:schemeClr val="tx1"/>
                </a:solidFill>
              </a:rPr>
              <a:t>ejercitarse por la victima o el perjudicado si esta inconforme con el sobreseimiento definitivo que el tribunal considera injustificado, o cuando el fiscal retira la acusación (</a:t>
            </a:r>
            <a:r>
              <a:rPr lang="es-ES" sz="2400" dirty="0" smtClean="0">
                <a:solidFill>
                  <a:schemeClr val="tx1"/>
                </a:solidFill>
              </a:rPr>
              <a:t>art436</a:t>
            </a:r>
            <a:r>
              <a:rPr lang="es-ES" sz="2400" dirty="0" smtClean="0">
                <a:solidFill>
                  <a:schemeClr val="tx1"/>
                </a:solidFill>
              </a:rPr>
              <a:t>)</a:t>
            </a:r>
          </a:p>
          <a:p>
            <a:pPr algn="just"/>
            <a:r>
              <a:rPr lang="es-ES" sz="2400" dirty="0" smtClean="0">
                <a:solidFill>
                  <a:schemeClr val="tx1"/>
                </a:solidFill>
              </a:rPr>
              <a:t>La acción penal correspondiente a los delitos perseguibles a instancia de parte privada se ejercita exclusivamente mediante querella de la victima o el </a:t>
            </a:r>
            <a:r>
              <a:rPr lang="es-ES" sz="2400" dirty="0" smtClean="0">
                <a:solidFill>
                  <a:schemeClr val="tx1"/>
                </a:solidFill>
              </a:rPr>
              <a:t>perjudicado(art 437</a:t>
            </a:r>
            <a:r>
              <a:rPr lang="es-ES" sz="2400" dirty="0" smtClean="0"/>
              <a:t>)</a:t>
            </a:r>
            <a:endParaRPr lang="es-ES" sz="2400" dirty="0"/>
          </a:p>
        </p:txBody>
      </p:sp>
    </p:spTree>
    <p:extLst>
      <p:ext uri="{BB962C8B-B14F-4D97-AF65-F5344CB8AC3E}">
        <p14:creationId xmlns:p14="http://schemas.microsoft.com/office/powerpoint/2010/main" val="3282458671"/>
      </p:ext>
    </p:extLst>
  </p:cSld>
  <p:clrMapOvr>
    <a:masterClrMapping/>
  </p:clrMapOvr>
  <p:timing>
    <p:tnLst>
      <p:par>
        <p:cTn id="1" dur="indefinite" restart="never" nodeType="tmRoot"/>
      </p:par>
    </p:tnLst>
  </p:timing>
</p:sld>
</file>

<file path=ppt/theme/theme1.xml><?xml version="1.0" encoding="utf-8"?>
<a:theme xmlns:a="http://schemas.openxmlformats.org/drawingml/2006/main" name="Espiral">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321</TotalTime>
  <Words>2574</Words>
  <Application>Microsoft Office PowerPoint</Application>
  <PresentationFormat>Panorámica</PresentationFormat>
  <Paragraphs>116</Paragraphs>
  <Slides>16</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16</vt:i4>
      </vt:variant>
    </vt:vector>
  </HeadingPairs>
  <TitlesOfParts>
    <vt:vector size="20" baseType="lpstr">
      <vt:lpstr>Arial</vt:lpstr>
      <vt:lpstr>Century Gothic</vt:lpstr>
      <vt:lpstr>Wingdings 3</vt:lpstr>
      <vt:lpstr>Espiral</vt:lpstr>
      <vt:lpstr>       DERECHO PROCESAL PENAL</vt:lpstr>
      <vt:lpstr>       Fase intermedia  </vt:lpstr>
      <vt:lpstr>Actuación del Fiscal </vt:lpstr>
      <vt:lpstr>Sobreseimiento de las actuaciones </vt:lpstr>
      <vt:lpstr>Sobreseimiento condicionado         </vt:lpstr>
      <vt:lpstr>Sobreseimiento provisional</vt:lpstr>
      <vt:lpstr>Sobreseimiento definitivo </vt:lpstr>
      <vt:lpstr>Causas de los artículos de previo y especial pronunciamiento </vt:lpstr>
      <vt:lpstr>Acción penal: el Fiscal y la calificación del delito </vt:lpstr>
      <vt:lpstr>Acción civil derivada del delito </vt:lpstr>
      <vt:lpstr>Acción civil derivada del delito </vt:lpstr>
      <vt:lpstr>Calificación del delito</vt:lpstr>
      <vt:lpstr>Calificación del delito </vt:lpstr>
      <vt:lpstr>Calificación del delito </vt:lpstr>
      <vt:lpstr>Actuación del tribunal </vt:lpstr>
      <vt:lpstr>       DERECHO PROCESAL PENAL</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Fase intermedia</dc:title>
  <dc:creator>Dell</dc:creator>
  <cp:lastModifiedBy>home</cp:lastModifiedBy>
  <cp:revision>53</cp:revision>
  <dcterms:created xsi:type="dcterms:W3CDTF">2025-10-21T21:30:06Z</dcterms:created>
  <dcterms:modified xsi:type="dcterms:W3CDTF">2026-04-11T02:54:01Z</dcterms:modified>
</cp:coreProperties>
</file>