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69" r:id="rId6"/>
    <p:sldId id="262" r:id="rId7"/>
    <p:sldId id="270" r:id="rId8"/>
    <p:sldId id="271" r:id="rId9"/>
    <p:sldId id="263" r:id="rId10"/>
    <p:sldId id="264" r:id="rId11"/>
    <p:sldId id="265" r:id="rId12"/>
    <p:sldId id="266" r:id="rId13"/>
    <p:sldId id="267" r:id="rId14"/>
    <p:sldId id="268" r:id="rId15"/>
    <p:sldId id="260" r:id="rId16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1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D1280-0012-4BEC-A41F-7E0D2437D3EA}" type="datetimeFigureOut">
              <a:rPr lang="es-ES" smtClean="0"/>
              <a:t>25/11/2024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0C3DF-E51E-4574-8CF8-5BFA18C3CA6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8934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D1280-0012-4BEC-A41F-7E0D2437D3EA}" type="datetimeFigureOut">
              <a:rPr lang="es-ES" smtClean="0"/>
              <a:t>25/11/2024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0C3DF-E51E-4574-8CF8-5BFA18C3CA6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51032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D1280-0012-4BEC-A41F-7E0D2437D3EA}" type="datetimeFigureOut">
              <a:rPr lang="es-ES" smtClean="0"/>
              <a:t>25/11/2024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0C3DF-E51E-4574-8CF8-5BFA18C3CA6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1586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D1280-0012-4BEC-A41F-7E0D2437D3EA}" type="datetimeFigureOut">
              <a:rPr lang="es-ES" smtClean="0"/>
              <a:t>25/11/2024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0C3DF-E51E-4574-8CF8-5BFA18C3CA6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0010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D1280-0012-4BEC-A41F-7E0D2437D3EA}" type="datetimeFigureOut">
              <a:rPr lang="es-ES" smtClean="0"/>
              <a:t>25/11/2024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0C3DF-E51E-4574-8CF8-5BFA18C3CA6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13517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D1280-0012-4BEC-A41F-7E0D2437D3EA}" type="datetimeFigureOut">
              <a:rPr lang="es-ES" smtClean="0"/>
              <a:t>25/11/2024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0C3DF-E51E-4574-8CF8-5BFA18C3CA6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3326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D1280-0012-4BEC-A41F-7E0D2437D3EA}" type="datetimeFigureOut">
              <a:rPr lang="es-ES" smtClean="0"/>
              <a:t>25/11/2024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0C3DF-E51E-4574-8CF8-5BFA18C3CA6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75756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D1280-0012-4BEC-A41F-7E0D2437D3EA}" type="datetimeFigureOut">
              <a:rPr lang="es-ES" smtClean="0"/>
              <a:t>25/11/2024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0C3DF-E51E-4574-8CF8-5BFA18C3CA6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18604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D1280-0012-4BEC-A41F-7E0D2437D3EA}" type="datetimeFigureOut">
              <a:rPr lang="es-ES" smtClean="0"/>
              <a:t>25/11/2024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0C3DF-E51E-4574-8CF8-5BFA18C3CA6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9630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D1280-0012-4BEC-A41F-7E0D2437D3EA}" type="datetimeFigureOut">
              <a:rPr lang="es-ES" smtClean="0"/>
              <a:t>25/11/2024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0C3DF-E51E-4574-8CF8-5BFA18C3CA6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04718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D1280-0012-4BEC-A41F-7E0D2437D3EA}" type="datetimeFigureOut">
              <a:rPr lang="es-ES" smtClean="0"/>
              <a:t>25/11/2024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0C3DF-E51E-4574-8CF8-5BFA18C3CA6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3629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D1280-0012-4BEC-A41F-7E0D2437D3EA}" type="datetimeFigureOut">
              <a:rPr lang="es-ES" smtClean="0"/>
              <a:t>25/11/2024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A0C3DF-E51E-4574-8CF8-5BFA18C3CA6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222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f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0" y="1489629"/>
            <a:ext cx="9145192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solidFill>
                  <a:srgbClr val="FF0000"/>
                </a:solidFill>
                <a:latin typeface="Bookman Old Style" pitchFamily="18" charset="0"/>
                <a:cs typeface="Arial" pitchFamily="34" charset="0"/>
              </a:rPr>
              <a:t>ESTUDIOS EN CIENCIA TECNOLOGÍA Y SOCIEDAD</a:t>
            </a:r>
          </a:p>
          <a:p>
            <a:pPr algn="ctr"/>
            <a:r>
              <a:rPr lang="es-ES" sz="2400" b="1" dirty="0" smtClean="0">
                <a:solidFill>
                  <a:srgbClr val="FF0000"/>
                </a:solidFill>
                <a:latin typeface="Bookman Old Style" pitchFamily="18" charset="0"/>
                <a:cs typeface="Arial" pitchFamily="34" charset="0"/>
              </a:rPr>
              <a:t>TEMA 3. </a:t>
            </a:r>
            <a:r>
              <a:rPr lang="es-ES" sz="2400" b="1" dirty="0">
                <a:latin typeface="Arial" pitchFamily="34" charset="0"/>
                <a:cs typeface="Arial" pitchFamily="34" charset="0"/>
              </a:rPr>
              <a:t>Ciencia, Tecnología, Innovación y Desarrollo en América Latina y Cuba.</a:t>
            </a:r>
            <a:endParaRPr lang="es-ES" sz="2400" dirty="0">
              <a:latin typeface="Arial" pitchFamily="34" charset="0"/>
              <a:cs typeface="Arial" pitchFamily="34" charset="0"/>
            </a:endParaRPr>
          </a:p>
          <a:p>
            <a:pPr algn="ctr"/>
            <a:endParaRPr lang="es-ES" sz="2400" b="1" dirty="0" smtClean="0">
              <a:solidFill>
                <a:srgbClr val="FF0000"/>
              </a:solidFill>
              <a:latin typeface="Bookman Old Style" pitchFamily="18" charset="0"/>
              <a:cs typeface="Arial" pitchFamily="34" charset="0"/>
            </a:endParaRPr>
          </a:p>
          <a:p>
            <a:pPr algn="ctr"/>
            <a:r>
              <a:rPr lang="es-ES" sz="2400" b="1" dirty="0">
                <a:solidFill>
                  <a:srgbClr val="FF0000"/>
                </a:solidFill>
                <a:latin typeface="Bookman Old Style" pitchFamily="18" charset="0"/>
                <a:cs typeface="Arial" pitchFamily="34" charset="0"/>
              </a:rPr>
              <a:t>C</a:t>
            </a:r>
            <a:r>
              <a:rPr lang="es-ES" sz="2400" b="1" dirty="0" smtClean="0">
                <a:solidFill>
                  <a:srgbClr val="FF0000"/>
                </a:solidFill>
                <a:latin typeface="Bookman Old Style" pitchFamily="18" charset="0"/>
                <a:cs typeface="Arial" pitchFamily="34" charset="0"/>
              </a:rPr>
              <a:t>LASE </a:t>
            </a:r>
            <a:r>
              <a:rPr lang="es-ES" sz="2400" b="1" dirty="0" smtClean="0">
                <a:solidFill>
                  <a:srgbClr val="FF0000"/>
                </a:solidFill>
                <a:latin typeface="Bookman Old Style" pitchFamily="18" charset="0"/>
                <a:cs typeface="Arial" pitchFamily="34" charset="0"/>
              </a:rPr>
              <a:t>3.1-3.2</a:t>
            </a:r>
            <a:endParaRPr lang="es-ES" sz="2400" b="1" dirty="0" smtClean="0">
              <a:solidFill>
                <a:srgbClr val="FF0000"/>
              </a:solidFill>
              <a:latin typeface="Bookman Old Style" pitchFamily="18" charset="0"/>
              <a:cs typeface="Arial" pitchFamily="34" charset="0"/>
            </a:endParaRPr>
          </a:p>
          <a:p>
            <a:pPr algn="ctr"/>
            <a:r>
              <a:rPr lang="es-ES" sz="2400" b="1" dirty="0" smtClean="0">
                <a:latin typeface="Bookman Old Style" pitchFamily="18" charset="0"/>
                <a:cs typeface="Arial" pitchFamily="34" charset="0"/>
              </a:rPr>
              <a:t>TEMÁTICAS: </a:t>
            </a:r>
          </a:p>
          <a:p>
            <a:pPr marL="342900" indent="-342900" algn="just">
              <a:buFont typeface="Wingdings" pitchFamily="2" charset="2"/>
              <a:buChar char="v"/>
            </a:pPr>
            <a:r>
              <a:rPr lang="es-ES" sz="2400" dirty="0" smtClean="0"/>
              <a:t>Clase 3.1. Condiciones </a:t>
            </a:r>
            <a:r>
              <a:rPr lang="es-ES" sz="2400" dirty="0"/>
              <a:t>del desarrollo científico-técnico en América Latina, desafíos para la región en un mundo globalizado y neoliberal</a:t>
            </a:r>
            <a:r>
              <a:rPr lang="es-ES" sz="2400" dirty="0" smtClean="0"/>
              <a:t>.</a:t>
            </a:r>
          </a:p>
          <a:p>
            <a:pPr marL="342900" indent="-342900" algn="just">
              <a:buFont typeface="Wingdings" pitchFamily="2" charset="2"/>
              <a:buChar char="v"/>
            </a:pPr>
            <a:endParaRPr lang="es-ES" sz="2400" dirty="0" smtClean="0"/>
          </a:p>
          <a:p>
            <a:pPr marL="342900" indent="-342900" algn="just">
              <a:buFont typeface="Wingdings" pitchFamily="2" charset="2"/>
              <a:buChar char="v"/>
            </a:pPr>
            <a:r>
              <a:rPr lang="es-ES" sz="2400" dirty="0"/>
              <a:t>Clase 3.2. </a:t>
            </a:r>
            <a:r>
              <a:rPr lang="es-ES" sz="2400" dirty="0" smtClean="0"/>
              <a:t> </a:t>
            </a:r>
            <a:r>
              <a:rPr lang="es-ES" sz="2400" dirty="0"/>
              <a:t>El papel de los estados en el desarrollo de la ciencia y la tecnología, su vínculo con las políticas de desarrollo social. </a:t>
            </a:r>
            <a:r>
              <a:rPr lang="es-ES" sz="2400" dirty="0" smtClean="0"/>
              <a:t>Crítica </a:t>
            </a:r>
            <a:r>
              <a:rPr lang="es-ES" sz="2400" dirty="0"/>
              <a:t>a las posiciones de los países desarrollados que </a:t>
            </a:r>
            <a:r>
              <a:rPr lang="es-ES" sz="2400" dirty="0" smtClean="0"/>
              <a:t>monopolizan </a:t>
            </a:r>
          </a:p>
          <a:p>
            <a:pPr algn="just"/>
            <a:r>
              <a:rPr lang="es-ES" sz="2400" dirty="0"/>
              <a:t> </a:t>
            </a:r>
            <a:r>
              <a:rPr lang="es-ES" sz="2400" dirty="0" smtClean="0"/>
              <a:t>     el </a:t>
            </a:r>
            <a:r>
              <a:rPr lang="es-ES" sz="2400" dirty="0"/>
              <a:t>acceso a la ciencia, la tecnología y </a:t>
            </a:r>
            <a:r>
              <a:rPr lang="es-ES" sz="2400" dirty="0" smtClean="0"/>
              <a:t>la innovación</a:t>
            </a:r>
            <a:r>
              <a:rPr lang="es-ES" sz="2400" dirty="0"/>
              <a:t>.  </a:t>
            </a:r>
          </a:p>
          <a:p>
            <a:endParaRPr lang="es-ES" sz="2400" b="1" dirty="0" smtClean="0">
              <a:latin typeface="Bookman Old Style" pitchFamily="18" charset="0"/>
              <a:cs typeface="Arial" pitchFamily="34" charset="0"/>
            </a:endParaRPr>
          </a:p>
          <a:p>
            <a:endParaRPr lang="es-ES" dirty="0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3" t="8501" r="24067" b="22526"/>
          <a:stretch/>
        </p:blipFill>
        <p:spPr bwMode="auto">
          <a:xfrm>
            <a:off x="1" y="-1"/>
            <a:ext cx="1214438" cy="1390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10" descr="C:\Users\Lais\Downloads\Lenin Engels y Marx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95"/>
          <a:stretch/>
        </p:blipFill>
        <p:spPr bwMode="auto">
          <a:xfrm flipH="1">
            <a:off x="7246963" y="33391"/>
            <a:ext cx="1897039" cy="156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ângulo arredondado 4"/>
          <p:cNvSpPr/>
          <p:nvPr/>
        </p:nvSpPr>
        <p:spPr>
          <a:xfrm>
            <a:off x="1289716" y="102251"/>
            <a:ext cx="5847365" cy="1112405"/>
          </a:xfrm>
          <a:prstGeom prst="roundRect">
            <a:avLst/>
          </a:prstGeom>
          <a:gradFill flip="none" rotWithShape="1">
            <a:gsLst>
              <a:gs pos="0">
                <a:srgbClr val="800000">
                  <a:tint val="66000"/>
                  <a:satMod val="160000"/>
                </a:srgbClr>
              </a:gs>
              <a:gs pos="50000">
                <a:srgbClr val="800000">
                  <a:tint val="44500"/>
                  <a:satMod val="160000"/>
                </a:srgbClr>
              </a:gs>
              <a:gs pos="100000">
                <a:srgbClr val="80000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rgbClr val="80000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2400" b="1" dirty="0" smtClean="0">
                <a:solidFill>
                  <a:schemeClr val="tx1"/>
                </a:solidFill>
                <a:latin typeface="Bookman Old Style" pitchFamily="18" charset="0"/>
              </a:rPr>
              <a:t>UNIVERSIDAD DE ARTEMISA</a:t>
            </a:r>
          </a:p>
          <a:p>
            <a:pPr algn="ctr">
              <a:defRPr/>
            </a:pPr>
            <a:endParaRPr lang="pt-PT" sz="2000" b="1" dirty="0" smtClean="0">
              <a:solidFill>
                <a:schemeClr val="tx1"/>
              </a:solidFill>
              <a:latin typeface="Bookman Old Style" pitchFamily="18" charset="0"/>
            </a:endParaRPr>
          </a:p>
          <a:p>
            <a:pPr algn="ctr">
              <a:defRPr/>
            </a:pPr>
            <a:r>
              <a:rPr lang="pt-PT" sz="2000" b="1" dirty="0" smtClean="0">
                <a:solidFill>
                  <a:schemeClr val="tx1"/>
                </a:solidFill>
                <a:latin typeface="Bookman Old Style" pitchFamily="18" charset="0"/>
              </a:rPr>
              <a:t>DIRECCIÓN DE HISTORIA Y MARXISMO-LENINISMO</a:t>
            </a:r>
            <a:endParaRPr lang="pt-PT" sz="20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0662" y="5589240"/>
            <a:ext cx="1193338" cy="1152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6046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47919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es-ES" b="1" dirty="0"/>
              <a:t>Retos y Oportunidades</a:t>
            </a:r>
            <a:r>
              <a:rPr lang="es-ES" b="1" dirty="0" smtClean="0"/>
              <a:t>.</a:t>
            </a:r>
          </a:p>
          <a:p>
            <a:pPr marL="0" indent="0">
              <a:buNone/>
            </a:pPr>
            <a:endParaRPr lang="es-ES" b="1" dirty="0" smtClean="0"/>
          </a:p>
          <a:p>
            <a:pPr marL="0" indent="0" algn="just">
              <a:buNone/>
            </a:pPr>
            <a:r>
              <a:rPr lang="es-ES" dirty="0" smtClean="0"/>
              <a:t>Desafíos económicos: Las </a:t>
            </a:r>
            <a:r>
              <a:rPr lang="es-ES" dirty="0"/>
              <a:t>crisis económicas pueden afectar negativamente la financiación de la </a:t>
            </a:r>
            <a:r>
              <a:rPr lang="es-ES" dirty="0" smtClean="0"/>
              <a:t>ciencia.</a:t>
            </a:r>
          </a:p>
          <a:p>
            <a:pPr marL="0" indent="0" algn="just">
              <a:buNone/>
            </a:pPr>
            <a:endParaRPr lang="es-ES" dirty="0" smtClean="0"/>
          </a:p>
          <a:p>
            <a:pPr marL="0" indent="0" algn="just">
              <a:buNone/>
            </a:pPr>
            <a:r>
              <a:rPr lang="es-ES" dirty="0" smtClean="0"/>
              <a:t>Potencial </a:t>
            </a:r>
            <a:r>
              <a:rPr lang="es-ES" dirty="0"/>
              <a:t>de </a:t>
            </a:r>
            <a:r>
              <a:rPr lang="es-ES" dirty="0" smtClean="0"/>
              <a:t>crecimiento: A pesar </a:t>
            </a:r>
            <a:r>
              <a:rPr lang="es-ES" dirty="0"/>
              <a:t>de los desafíos, la región tiene un gran potencial para el desarrollo científico, especialmente en áreas como biotecnología, </a:t>
            </a:r>
            <a:r>
              <a:rPr lang="es-ES" dirty="0" smtClean="0"/>
              <a:t>energías </a:t>
            </a:r>
            <a:r>
              <a:rPr lang="es-ES" dirty="0"/>
              <a:t>renovables y tecnologías de la información</a:t>
            </a:r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822814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6000" b="1" dirty="0" smtClean="0">
                <a:solidFill>
                  <a:srgbClr val="FF0000"/>
                </a:solidFill>
              </a:rPr>
              <a:t>Conclusión </a:t>
            </a:r>
            <a:endParaRPr lang="es-ES" sz="6000" b="1" dirty="0">
              <a:solidFill>
                <a:srgbClr val="FF0000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El desarrollo científico y técnico en América Latina enfrenta retos significativos, pero también presenta oportunidades para crecer y mejorar. La colaboración internacional, el aumento de la inversión en I+D y la formación de recursos humanos son claves para avanzar en este ámbito.</a:t>
            </a:r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383839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12494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ES" sz="4800" b="1" dirty="0"/>
              <a:t>El papel de los estados en el desarrollo de la ciencia y la tecnología, su vínculo con las políticas de desarrollo social</a:t>
            </a:r>
          </a:p>
        </p:txBody>
      </p:sp>
    </p:spTree>
    <p:extLst>
      <p:ext uri="{BB962C8B-B14F-4D97-AF65-F5344CB8AC3E}">
        <p14:creationId xmlns:p14="http://schemas.microsoft.com/office/powerpoint/2010/main" val="25836867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11560" y="476672"/>
            <a:ext cx="8229600" cy="583264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s-ES" dirty="0"/>
              <a:t>Los estados juegan un papel crucial en el desarrollo de la ciencia y la tecnología, ya que son responsables de formular políticas públicas que fomenten la investigación y la innovación. A través de la asignación de recursos financieros, la creación de infraestructuras adecuadas y el establecimiento de marcos regulatorios, los gobiernos pueden impulsar el progreso científico y tecnológico. Además, los estados facilitan la colaboración entre universidades, centros de investigación y el sector privado, promoviendo un ecosistema que estimule la transferencia de conocimiento y la aplicación de nuevas tecnologías. </a:t>
            </a:r>
          </a:p>
          <a:p>
            <a:pPr algn="just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021862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" dirty="0"/>
              <a:t>Al invertir en educación y capacitación, los gobiernos también contribuyen a formar una fuerza laboral altamente calificada, esencial para enfrentar los desafíos del futuro y mejorar la competitividad en un mundo globalizado. En resumen, la acción estatal es fundamental para crear un entorno propicio para la ciencia y la tecnología, lo que a su vez impacta positivamente en el desarrollo económico y social de un país.</a:t>
            </a:r>
          </a:p>
        </p:txBody>
      </p:sp>
    </p:spTree>
    <p:extLst>
      <p:ext uri="{BB962C8B-B14F-4D97-AF65-F5344CB8AC3E}">
        <p14:creationId xmlns:p14="http://schemas.microsoft.com/office/powerpoint/2010/main" val="7441186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Estudio Independiente 1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>
            <a:normAutofit lnSpcReduction="10000"/>
          </a:bodyPr>
          <a:lstStyle/>
          <a:p>
            <a:pPr algn="just"/>
            <a:r>
              <a:rPr lang="es-ES" sz="2800" dirty="0" smtClean="0"/>
              <a:t>Investiga a que se refiere cada uno de las características anteriores. Ejemplifique en cada caso. </a:t>
            </a:r>
          </a:p>
          <a:p>
            <a:pPr marL="0" indent="0" algn="just">
              <a:buNone/>
            </a:pPr>
            <a:endParaRPr lang="es-ES" sz="2800" dirty="0" smtClean="0"/>
          </a:p>
          <a:p>
            <a:pPr marL="0" indent="0" algn="just">
              <a:buNone/>
            </a:pPr>
            <a:r>
              <a:rPr lang="es-ES" sz="2800" dirty="0" smtClean="0"/>
              <a:t>Para ello consulta </a:t>
            </a:r>
            <a:r>
              <a:rPr lang="es-ES" sz="2800" dirty="0"/>
              <a:t>el </a:t>
            </a:r>
            <a:r>
              <a:rPr lang="es-ES" sz="2800" dirty="0" smtClean="0"/>
              <a:t>artículo</a:t>
            </a:r>
            <a:r>
              <a:rPr lang="es-ES" sz="2800" dirty="0"/>
              <a:t>: </a:t>
            </a:r>
            <a:r>
              <a:rPr lang="es-ES" sz="2800" dirty="0">
                <a:solidFill>
                  <a:srgbClr val="FF0000"/>
                </a:solidFill>
              </a:rPr>
              <a:t>LA RELACIÓN CIENCIA, TECNOLOGÍA Y SOCIEDAD EN EL PENSAMIENTO LATINOAMERICANO DE LAS DÉCADAS DEL 70 AL 90 DEL SIGLO XX </a:t>
            </a:r>
            <a:r>
              <a:rPr lang="es-ES" sz="2800" dirty="0" smtClean="0"/>
              <a:t>(artículo 1), específicamente </a:t>
            </a:r>
            <a:r>
              <a:rPr lang="es-ES" sz="2800" dirty="0"/>
              <a:t>subtítulo </a:t>
            </a:r>
            <a:r>
              <a:rPr lang="es-ES" sz="2800" dirty="0" smtClean="0"/>
              <a:t>1</a:t>
            </a:r>
            <a:r>
              <a:rPr lang="es-ES" sz="2800" dirty="0"/>
              <a:t>. América Latina en el contexto histórico, económico, político, social y científico de 1960 hasta finales del siglo XX.  </a:t>
            </a:r>
          </a:p>
        </p:txBody>
      </p:sp>
    </p:spTree>
    <p:extLst>
      <p:ext uri="{BB962C8B-B14F-4D97-AF65-F5344CB8AC3E}">
        <p14:creationId xmlns:p14="http://schemas.microsoft.com/office/powerpoint/2010/main" val="9226544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0"/>
            <a:ext cx="7668344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6000" b="1" dirty="0" smtClean="0"/>
              <a:t>¿ Qué condiciones de desarrollo científico-técnicas presenta América Latina ? </a:t>
            </a:r>
            <a:endParaRPr lang="es-ES" sz="6000" b="1" dirty="0"/>
          </a:p>
        </p:txBody>
      </p:sp>
      <p:pic>
        <p:nvPicPr>
          <p:cNvPr id="1026" name="Picture 2" descr="C:\Users\YANELYS\Pictures\Camera Roll\Screenshot_20241125-10531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8218" y="3683045"/>
            <a:ext cx="3425782" cy="3174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9804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908720"/>
            <a:ext cx="8229600" cy="792088"/>
          </a:xfrm>
        </p:spPr>
        <p:txBody>
          <a:bodyPr>
            <a:normAutofit fontScale="90000"/>
          </a:bodyPr>
          <a:lstStyle/>
          <a:p>
            <a:pPr algn="just"/>
            <a:r>
              <a:rPr lang="es-ES" sz="3100" dirty="0" smtClean="0">
                <a:solidFill>
                  <a:srgbClr val="FF0000"/>
                </a:solidFill>
              </a:rPr>
              <a:t>El desarrollo científico y técnico en América Latina presenta diversas características y desafíos</a:t>
            </a:r>
            <a:r>
              <a:rPr lang="es-ES" dirty="0" smtClean="0">
                <a:solidFill>
                  <a:srgbClr val="FF0000"/>
                </a:solidFill>
              </a:rPr>
              <a:t>. </a:t>
            </a:r>
            <a:r>
              <a:rPr lang="es-ES" dirty="0"/>
              <a:t/>
            </a:r>
            <a:br>
              <a:rPr lang="es-ES" dirty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Inversión en Investigación y </a:t>
            </a:r>
            <a:r>
              <a:rPr lang="es-ES" dirty="0" smtClean="0"/>
              <a:t>Desarrollo.</a:t>
            </a:r>
          </a:p>
          <a:p>
            <a:r>
              <a:rPr lang="es-ES" dirty="0"/>
              <a:t>Infraestructura </a:t>
            </a:r>
            <a:r>
              <a:rPr lang="es-ES" dirty="0" smtClean="0"/>
              <a:t>Científica.</a:t>
            </a:r>
          </a:p>
          <a:p>
            <a:r>
              <a:rPr lang="es-ES" dirty="0"/>
              <a:t>Capacitación y </a:t>
            </a:r>
            <a:r>
              <a:rPr lang="es-ES" dirty="0" smtClean="0"/>
              <a:t>Formación.</a:t>
            </a:r>
          </a:p>
          <a:p>
            <a:r>
              <a:rPr lang="es-ES" dirty="0"/>
              <a:t>Colaboración </a:t>
            </a:r>
            <a:r>
              <a:rPr lang="es-ES" dirty="0" smtClean="0"/>
              <a:t>Internacional.</a:t>
            </a:r>
          </a:p>
          <a:p>
            <a:r>
              <a:rPr lang="es-ES" dirty="0"/>
              <a:t>Políticas </a:t>
            </a:r>
            <a:r>
              <a:rPr lang="es-ES" dirty="0" smtClean="0"/>
              <a:t>Públicas.</a:t>
            </a:r>
          </a:p>
          <a:p>
            <a:r>
              <a:rPr lang="es-ES" dirty="0"/>
              <a:t>Temáticas de </a:t>
            </a:r>
            <a:r>
              <a:rPr lang="es-ES" dirty="0" smtClean="0"/>
              <a:t>Investigación.</a:t>
            </a:r>
          </a:p>
          <a:p>
            <a:r>
              <a:rPr lang="es-ES" dirty="0"/>
              <a:t>Retos y </a:t>
            </a:r>
            <a:r>
              <a:rPr lang="es-ES" dirty="0" smtClean="0"/>
              <a:t>Oportunidades.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361885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08715" y="312312"/>
            <a:ext cx="8167741" cy="4124800"/>
          </a:xfrm>
        </p:spPr>
        <p:txBody>
          <a:bodyPr>
            <a:normAutofit lnSpcReduction="10000"/>
          </a:bodyPr>
          <a:lstStyle/>
          <a:p>
            <a:r>
              <a:rPr lang="es-ES" b="1" dirty="0"/>
              <a:t>Inversión en Investigación y </a:t>
            </a:r>
            <a:r>
              <a:rPr lang="es-ES" b="1" dirty="0" smtClean="0"/>
              <a:t>Desarrollo.</a:t>
            </a:r>
          </a:p>
          <a:p>
            <a:pPr marL="0" indent="0" algn="just">
              <a:buNone/>
            </a:pPr>
            <a:r>
              <a:rPr lang="es-ES" dirty="0" smtClean="0"/>
              <a:t>Baja inversión: La </a:t>
            </a:r>
            <a:r>
              <a:rPr lang="es-ES" dirty="0"/>
              <a:t>inversión en I+D en muchos países de la región es inferior al 1% del PIB, lo que limita el avance </a:t>
            </a:r>
            <a:r>
              <a:rPr lang="es-ES" dirty="0" smtClean="0"/>
              <a:t>científico.</a:t>
            </a:r>
          </a:p>
          <a:p>
            <a:pPr marL="0" indent="0" algn="just">
              <a:buNone/>
            </a:pPr>
            <a:r>
              <a:rPr lang="es-ES" dirty="0" smtClean="0"/>
              <a:t>Dependencia </a:t>
            </a:r>
            <a:r>
              <a:rPr lang="es-ES" dirty="0"/>
              <a:t>de financiamiento externo</a:t>
            </a:r>
            <a:r>
              <a:rPr lang="es-ES" dirty="0" smtClean="0"/>
              <a:t>: </a:t>
            </a:r>
            <a:r>
              <a:rPr lang="es-ES" dirty="0"/>
              <a:t>Muchos proyectos dependen de fondos internacionales y donaciones, lo que puede afectar la sostenibilidad</a:t>
            </a:r>
          </a:p>
          <a:p>
            <a:pPr marL="0" lvl="0" indent="0">
              <a:buNone/>
            </a:pPr>
            <a:endParaRPr lang="es-ES" b="1" dirty="0"/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5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516" y="4152475"/>
            <a:ext cx="4378665" cy="27055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58362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548680"/>
            <a:ext cx="8229600" cy="4525963"/>
          </a:xfrm>
        </p:spPr>
        <p:txBody>
          <a:bodyPr>
            <a:normAutofit/>
          </a:bodyPr>
          <a:lstStyle/>
          <a:p>
            <a:r>
              <a:rPr lang="es-ES" b="1" dirty="0"/>
              <a:t>Infraestructura Científica</a:t>
            </a:r>
          </a:p>
          <a:p>
            <a:pPr marL="0" indent="0" algn="just">
              <a:buNone/>
            </a:pPr>
            <a:r>
              <a:rPr lang="es-ES" dirty="0"/>
              <a:t>Infraestructura insuficiente: La falta de laboratorios y centros de investigación bien equipados es un obstáculo significativo</a:t>
            </a:r>
          </a:p>
          <a:p>
            <a:pPr marL="0" indent="0" algn="just">
              <a:buNone/>
            </a:pPr>
            <a:r>
              <a:rPr lang="es-ES" dirty="0"/>
              <a:t>Desigualdad regional: Existen grandes diferencias en la infraestructura entre países y dentro de ellos</a:t>
            </a:r>
          </a:p>
          <a:p>
            <a:endParaRPr lang="es-ES" dirty="0"/>
          </a:p>
        </p:txBody>
      </p:sp>
      <p:pic>
        <p:nvPicPr>
          <p:cNvPr id="4" name="7 Marcador de contenido" descr="DSC07797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365104"/>
            <a:ext cx="3644226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59523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-77274" y="-48446"/>
            <a:ext cx="9221274" cy="6906445"/>
          </a:xfrm>
        </p:spPr>
        <p:txBody>
          <a:bodyPr>
            <a:normAutofit/>
          </a:bodyPr>
          <a:lstStyle/>
          <a:p>
            <a:r>
              <a:rPr lang="es-ES" b="1" dirty="0"/>
              <a:t>Capacitación y Formación</a:t>
            </a:r>
            <a:r>
              <a:rPr lang="es-ES" b="1" dirty="0" smtClean="0"/>
              <a:t>.</a:t>
            </a:r>
          </a:p>
          <a:p>
            <a:pPr marL="0" indent="0" algn="just">
              <a:buNone/>
            </a:pPr>
            <a:r>
              <a:rPr lang="es-ES" dirty="0"/>
              <a:t>Baja formación de recursos humanos</a:t>
            </a:r>
            <a:r>
              <a:rPr lang="es-ES" dirty="0" smtClean="0"/>
              <a:t>: </a:t>
            </a:r>
            <a:r>
              <a:rPr lang="es-ES" dirty="0"/>
              <a:t>A pesar de contar con universidades, la formación en ciencia y tecnología a menudo no satisface las necesidades del </a:t>
            </a:r>
            <a:r>
              <a:rPr lang="es-ES" dirty="0" smtClean="0"/>
              <a:t>mercado.</a:t>
            </a:r>
          </a:p>
          <a:p>
            <a:pPr marL="0" indent="0" algn="just">
              <a:buNone/>
            </a:pPr>
            <a:r>
              <a:rPr lang="es-ES" dirty="0" smtClean="0"/>
              <a:t>Fuga </a:t>
            </a:r>
            <a:r>
              <a:rPr lang="es-ES" dirty="0"/>
              <a:t>de cerebros</a:t>
            </a:r>
            <a:r>
              <a:rPr lang="es-ES" dirty="0" smtClean="0"/>
              <a:t>: </a:t>
            </a:r>
            <a:r>
              <a:rPr lang="es-ES" dirty="0"/>
              <a:t>Muchos científicos y profesionales altamente capacitados emigran en busca de mejores </a:t>
            </a:r>
            <a:r>
              <a:rPr lang="es-ES" dirty="0" smtClean="0"/>
              <a:t>oportunidades</a:t>
            </a:r>
            <a:endParaRPr lang="es-ES" dirty="0"/>
          </a:p>
          <a:p>
            <a:endParaRPr lang="es-ES" b="1" dirty="0" smtClean="0"/>
          </a:p>
          <a:p>
            <a:endParaRPr lang="es-ES" b="1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109157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12884" y="353751"/>
            <a:ext cx="8229600" cy="4525963"/>
          </a:xfrm>
        </p:spPr>
        <p:txBody>
          <a:bodyPr/>
          <a:lstStyle/>
          <a:p>
            <a:r>
              <a:rPr lang="es-ES" b="1" dirty="0"/>
              <a:t>Colaboración Internacional.</a:t>
            </a:r>
          </a:p>
          <a:p>
            <a:pPr marL="0" indent="0">
              <a:buNone/>
            </a:pPr>
            <a:r>
              <a:rPr lang="es-ES" dirty="0"/>
              <a:t>Proyectos colaborativos: Se han establecido iniciativas de cooperación con instituciones extranjeras, pero son limitadas.</a:t>
            </a:r>
          </a:p>
          <a:p>
            <a:pPr marL="0" indent="0">
              <a:buNone/>
            </a:pPr>
            <a:r>
              <a:rPr lang="es-ES" dirty="0"/>
              <a:t>Redes científicas: La creación de redes de colaboración es crucial para el intercambio de conocimientos</a:t>
            </a:r>
          </a:p>
          <a:p>
            <a:endParaRPr lang="es-E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5063" y="3068960"/>
            <a:ext cx="5084807" cy="3925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50545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579772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11560" y="404664"/>
            <a:ext cx="8229600" cy="4525963"/>
          </a:xfrm>
        </p:spPr>
        <p:txBody>
          <a:bodyPr>
            <a:noAutofit/>
          </a:bodyPr>
          <a:lstStyle/>
          <a:p>
            <a:r>
              <a:rPr lang="es-ES" sz="2000" b="1" dirty="0">
                <a:latin typeface="Arial" pitchFamily="34" charset="0"/>
                <a:cs typeface="Arial" pitchFamily="34" charset="0"/>
              </a:rPr>
              <a:t>Políticas Públicas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algn="just">
              <a:buNone/>
            </a:pPr>
            <a:r>
              <a:rPr lang="es-ES" sz="2000" dirty="0" smtClean="0">
                <a:latin typeface="Arial" pitchFamily="34" charset="0"/>
                <a:cs typeface="Arial" pitchFamily="34" charset="0"/>
              </a:rPr>
              <a:t>Falta </a:t>
            </a:r>
            <a:r>
              <a:rPr lang="es-ES" sz="2000" dirty="0">
                <a:latin typeface="Arial" pitchFamily="34" charset="0"/>
                <a:cs typeface="Arial" pitchFamily="34" charset="0"/>
              </a:rPr>
              <a:t>de políticas coherentes</a:t>
            </a:r>
            <a:r>
              <a:rPr lang="es-ES" sz="20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s-ES" sz="2000" dirty="0">
                <a:latin typeface="Arial" pitchFamily="34" charset="0"/>
                <a:cs typeface="Arial" pitchFamily="34" charset="0"/>
              </a:rPr>
              <a:t>Las políticas de ciencia y tecnología a menudo son inconsistentes y carecen de continuidad</a:t>
            </a:r>
            <a:r>
              <a:rPr lang="es-ES" sz="20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marL="0" indent="0" algn="just">
              <a:buNone/>
            </a:pPr>
            <a:r>
              <a:rPr lang="es-ES" sz="2000" dirty="0" smtClean="0">
                <a:latin typeface="Arial" pitchFamily="34" charset="0"/>
                <a:cs typeface="Arial" pitchFamily="34" charset="0"/>
              </a:rPr>
              <a:t>Apoyo </a:t>
            </a:r>
            <a:r>
              <a:rPr lang="es-ES" sz="2000" dirty="0">
                <a:latin typeface="Arial" pitchFamily="34" charset="0"/>
                <a:cs typeface="Arial" pitchFamily="34" charset="0"/>
              </a:rPr>
              <a:t>gubernamental variable</a:t>
            </a:r>
            <a:r>
              <a:rPr lang="es-ES" sz="20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s-ES" sz="2000" dirty="0">
                <a:latin typeface="Arial" pitchFamily="34" charset="0"/>
                <a:cs typeface="Arial" pitchFamily="34" charset="0"/>
              </a:rPr>
              <a:t>El apoyo a la ciencia puede variar significativamente entre administraciones</a:t>
            </a:r>
            <a:r>
              <a:rPr lang="es-ES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algn="just">
              <a:buNone/>
            </a:pPr>
            <a:endParaRPr lang="es-ES" sz="2000" dirty="0">
              <a:latin typeface="Arial" pitchFamily="34" charset="0"/>
              <a:cs typeface="Arial" pitchFamily="34" charset="0"/>
            </a:endParaRPr>
          </a:p>
          <a:p>
            <a:r>
              <a:rPr lang="es-ES" sz="2000" b="1" dirty="0" smtClean="0">
                <a:latin typeface="Arial" pitchFamily="34" charset="0"/>
                <a:cs typeface="Arial" pitchFamily="34" charset="0"/>
              </a:rPr>
              <a:t>Temáticas </a:t>
            </a:r>
            <a:r>
              <a:rPr lang="es-ES" sz="2000" b="1" dirty="0">
                <a:latin typeface="Arial" pitchFamily="34" charset="0"/>
                <a:cs typeface="Arial" pitchFamily="34" charset="0"/>
              </a:rPr>
              <a:t>de Investigación</a:t>
            </a:r>
            <a:r>
              <a:rPr lang="es-ES" sz="20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buNone/>
            </a:pPr>
            <a:r>
              <a:rPr lang="es-ES" sz="2000" dirty="0" smtClean="0">
                <a:latin typeface="Arial" pitchFamily="34" charset="0"/>
                <a:cs typeface="Arial" pitchFamily="34" charset="0"/>
              </a:rPr>
              <a:t>Enfoque </a:t>
            </a:r>
            <a:r>
              <a:rPr lang="es-ES" sz="2000" dirty="0">
                <a:latin typeface="Arial" pitchFamily="34" charset="0"/>
                <a:cs typeface="Arial" pitchFamily="34" charset="0"/>
              </a:rPr>
              <a:t>en problemas locales</a:t>
            </a:r>
            <a:r>
              <a:rPr lang="es-ES" sz="20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s-ES" sz="2000" dirty="0">
                <a:latin typeface="Arial" pitchFamily="34" charset="0"/>
                <a:cs typeface="Arial" pitchFamily="34" charset="0"/>
              </a:rPr>
              <a:t>La investigación a menudo se centra en problemas específicos de la región, como salud, medio ambiente y </a:t>
            </a:r>
            <a:r>
              <a:rPr lang="es-ES" sz="2000" dirty="0" smtClean="0">
                <a:latin typeface="Arial" pitchFamily="34" charset="0"/>
                <a:cs typeface="Arial" pitchFamily="34" charset="0"/>
              </a:rPr>
              <a:t>agricultura. </a:t>
            </a:r>
          </a:p>
          <a:p>
            <a:pPr marL="0" indent="0">
              <a:buNone/>
            </a:pPr>
            <a:r>
              <a:rPr lang="es-ES" sz="2000" dirty="0" smtClean="0">
                <a:latin typeface="Arial" pitchFamily="34" charset="0"/>
                <a:cs typeface="Arial" pitchFamily="34" charset="0"/>
              </a:rPr>
              <a:t>Innovación social: Hay </a:t>
            </a:r>
            <a:r>
              <a:rPr lang="es-ES" sz="2000" dirty="0">
                <a:latin typeface="Arial" pitchFamily="34" charset="0"/>
                <a:cs typeface="Arial" pitchFamily="34" charset="0"/>
              </a:rPr>
              <a:t>un creciente interés en la innovación que aborde problemas sociales y </a:t>
            </a:r>
            <a:r>
              <a:rPr lang="es-ES" sz="2000" dirty="0" smtClean="0">
                <a:latin typeface="Arial" pitchFamily="34" charset="0"/>
                <a:cs typeface="Arial" pitchFamily="34" charset="0"/>
              </a:rPr>
              <a:t>económicos.</a:t>
            </a:r>
          </a:p>
          <a:p>
            <a:pPr marL="0" indent="0">
              <a:buNone/>
            </a:pPr>
            <a:r>
              <a:rPr lang="es-ES" sz="2000" dirty="0" smtClean="0">
                <a:latin typeface="Arial" pitchFamily="34" charset="0"/>
                <a:cs typeface="Arial" pitchFamily="34" charset="0"/>
              </a:rPr>
              <a:t>Enfoque </a:t>
            </a:r>
            <a:r>
              <a:rPr lang="es-ES" sz="2000" dirty="0">
                <a:latin typeface="Arial" pitchFamily="34" charset="0"/>
                <a:cs typeface="Arial" pitchFamily="34" charset="0"/>
              </a:rPr>
              <a:t>en problemas </a:t>
            </a:r>
            <a:r>
              <a:rPr lang="es-ES" sz="2000" dirty="0" smtClean="0">
                <a:latin typeface="Arial" pitchFamily="34" charset="0"/>
                <a:cs typeface="Arial" pitchFamily="34" charset="0"/>
              </a:rPr>
              <a:t>locales: La </a:t>
            </a:r>
            <a:r>
              <a:rPr lang="es-ES" sz="2000" dirty="0">
                <a:latin typeface="Arial" pitchFamily="34" charset="0"/>
                <a:cs typeface="Arial" pitchFamily="34" charset="0"/>
              </a:rPr>
              <a:t>investigación a menudo se centra en problemas específicos de la región, como salud, medio ambiente y </a:t>
            </a:r>
            <a:r>
              <a:rPr lang="es-ES" sz="2000" dirty="0" smtClean="0">
                <a:latin typeface="Arial" pitchFamily="34" charset="0"/>
                <a:cs typeface="Arial" pitchFamily="34" charset="0"/>
              </a:rPr>
              <a:t>agricultura.</a:t>
            </a:r>
          </a:p>
          <a:p>
            <a:pPr marL="0" indent="0">
              <a:buNone/>
            </a:pPr>
            <a:r>
              <a:rPr lang="es-ES" sz="2000" dirty="0" smtClean="0">
                <a:latin typeface="Arial" pitchFamily="34" charset="0"/>
                <a:cs typeface="Arial" pitchFamily="34" charset="0"/>
              </a:rPr>
              <a:t>Innovación </a:t>
            </a:r>
            <a:r>
              <a:rPr lang="es-ES" sz="2000" dirty="0">
                <a:latin typeface="Arial" pitchFamily="34" charset="0"/>
                <a:cs typeface="Arial" pitchFamily="34" charset="0"/>
              </a:rPr>
              <a:t>social</a:t>
            </a:r>
            <a:r>
              <a:rPr lang="es-ES" sz="20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s-ES" sz="2000" dirty="0">
                <a:latin typeface="Arial" pitchFamily="34" charset="0"/>
                <a:cs typeface="Arial" pitchFamily="34" charset="0"/>
              </a:rPr>
              <a:t>Hay un creciente interés en la innovación que aborde problemas sociales y económicos</a:t>
            </a:r>
          </a:p>
          <a:p>
            <a:endParaRPr lang="es-ES" sz="2000" b="1" dirty="0">
              <a:latin typeface="Arial" pitchFamily="34" charset="0"/>
              <a:cs typeface="Arial" pitchFamily="34" charset="0"/>
            </a:endParaRPr>
          </a:p>
          <a:p>
            <a:endParaRPr lang="es-ES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386679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825</Words>
  <Application>Microsoft Office PowerPoint</Application>
  <PresentationFormat>Presentación en pantalla (4:3)</PresentationFormat>
  <Paragraphs>57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6" baseType="lpstr">
      <vt:lpstr>Tema de Office</vt:lpstr>
      <vt:lpstr>Presentación de PowerPoint</vt:lpstr>
      <vt:lpstr>Presentación de PowerPoint</vt:lpstr>
      <vt:lpstr>El desarrollo científico y técnico en América Latina presenta diversas características y desafíos.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Conclusión </vt:lpstr>
      <vt:lpstr>Presentación de PowerPoint</vt:lpstr>
      <vt:lpstr>Presentación de PowerPoint</vt:lpstr>
      <vt:lpstr>Presentación de PowerPoint</vt:lpstr>
      <vt:lpstr>Estudio Independiente 1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YANELYS</dc:creator>
  <cp:lastModifiedBy>YANELYS</cp:lastModifiedBy>
  <cp:revision>15</cp:revision>
  <dcterms:created xsi:type="dcterms:W3CDTF">2024-10-28T18:05:44Z</dcterms:created>
  <dcterms:modified xsi:type="dcterms:W3CDTF">2024-11-25T16:21:15Z</dcterms:modified>
</cp:coreProperties>
</file>