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33" r:id="rId2"/>
    <p:sldId id="334" r:id="rId3"/>
    <p:sldId id="278" r:id="rId4"/>
    <p:sldId id="279" r:id="rId5"/>
    <p:sldId id="288" r:id="rId6"/>
    <p:sldId id="290" r:id="rId7"/>
    <p:sldId id="289" r:id="rId8"/>
    <p:sldId id="287" r:id="rId9"/>
    <p:sldId id="282" r:id="rId10"/>
    <p:sldId id="283" r:id="rId11"/>
    <p:sldId id="284" r:id="rId12"/>
    <p:sldId id="285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3FD17-B7DE-48BF-A3D5-44A927AA3F7B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0457E-C082-495F-A438-43007F5931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114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6">
            <a:extLst>
              <a:ext uri="{FF2B5EF4-FFF2-40B4-BE49-F238E27FC236}">
                <a16:creationId xmlns:a16="http://schemas.microsoft.com/office/drawing/2014/main" id="{CFEA068C-6003-E7B6-CF53-303E1B676E9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11248F1-AE56-4AF4-A89C-F7765C5A2B19}" type="slidenum">
              <a:rPr lang="es-ES" altLang="es-ES" sz="1400" smtClean="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s-ES" altLang="es-ES" sz="1400"/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DFE8DCE2-3AE1-E826-00A4-0625E33B973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0C30AC10-6DE5-15F3-F29E-1E54987FD16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66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6">
            <a:extLst>
              <a:ext uri="{FF2B5EF4-FFF2-40B4-BE49-F238E27FC236}">
                <a16:creationId xmlns:a16="http://schemas.microsoft.com/office/drawing/2014/main" id="{6CA0FC78-4C04-4716-FAD0-F8097F5EE72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1D1753A-4DC5-4CBD-8C9B-B9956633D8E7}" type="slidenum">
              <a:rPr lang="es-ES" altLang="es-ES" sz="1400" smtClean="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s-ES" altLang="es-ES" sz="1400"/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806FCBB9-04E4-ED0A-FEA2-27E8708DF33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9601EAB2-D09F-59E8-3F92-199A05CB207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04073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E0ED25-D4FB-82FA-9F2E-D1B2DA419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A65CD9-05FD-ECDE-7EFE-44FBC11E5D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E4126C-B7C2-B3D2-A1D8-EAD523E19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47652-BE20-1D0E-0DBD-F54F6EDAB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EC8EBB-EC7E-474F-16F6-8CDE6DAC6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79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B1ED3-1751-A9D1-4520-8114AF2F1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7261C6B-9804-0358-7D3F-2DFD8CC7A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C68EBF-965C-BA52-6D48-FA4AED949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E4525E-7BCF-9FDD-33C2-FF3B102B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89F90F-788E-DA65-DC81-56C0B249F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8058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C7F9EE8-B15D-91D0-A1A9-F7E594B112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7890FE-746E-05C5-E34E-FBAB92AC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3745DF-6BF0-3F78-370E-65DEB1431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211FC7-4185-4D27-1FD1-899B517F7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2BAC9D-CEA2-867A-440D-FC990C978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691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0EE097-9259-5441-417A-A365342F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4F9BFE-200F-6072-EE49-DE5724A5F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065E70-EE09-1531-6D59-4992D114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A74BC0-390A-E9E1-337B-A2DDCE2C1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C78415-1E85-2F7D-2349-DE8773C9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693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B12408-4639-4EBB-CE99-6DC708CD9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7B2EA1-6547-7D81-4585-AE7E8B5F0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3BBB3B-5CA7-D296-ECF6-219E14A3D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4A34BA-A7CB-550E-0639-56B2B5CF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CE9955-9E66-5E7A-A22E-D918BB2AD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982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CF51B-7688-DC9F-73FD-443A90287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F1343E-6375-7378-B0F0-C66AD1E49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445AD6-F4AE-5844-A5AF-AC2F33430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DCD766-6F40-FD33-46A5-40282B8E7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2FC20E-8182-E5BB-A90D-F8E400434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604231-BD86-FB25-B299-7BF1E7EA3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195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9A3D6-EAD8-05E8-512F-5FFDEC823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A56E8B-EC26-50CB-E9CE-4DC609AF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7051C6-32C1-A521-3B42-2EEDEDE68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B8147E9-80E2-F392-CA38-B1F428F5E4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D6DD165-370B-34B2-C8BB-138D9F04EB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3DB1628-1848-9DB5-2B6B-6888FE2B3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266D3CA-048F-983B-C1CE-840F4ED01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BED179A-F89A-9483-D11E-3619FAFF6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611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2D060C-DE02-2676-7923-7DE6D17AA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C34E783-DF64-94A7-E144-B3D3B3388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82D6ABF-FE54-2625-1960-AC4DEFA96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FC842D-DDC2-AAB8-F4D4-40C9A6103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580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389EEC-0CA5-D189-1408-4DEA4C22B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E77D308-AC6A-FE10-8413-0101078F6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67C392-FAB8-C27F-1009-2853A21EF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7717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C3CD3-C7F1-0704-1184-280162A59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739620-1F2A-B26B-DD50-4E34252DF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3BFC5A-7C09-B562-9DA7-E91CBCDD2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232E33A-B310-126F-8BAB-AD47CCCDA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25A655-FD2F-34F5-AEB0-9BE58C527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C832F8-FAE9-F336-53CA-C05DC37CA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7775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F7B13-82DD-9123-C77C-15DB1DD61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FE0D31C-CB24-9EEC-D939-E258378C8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F164DD-EB15-1A1F-13DA-6C4D8D523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F0F7D5-1009-4960-272A-6BD4943D9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A102CC-248B-1842-019C-F217A1FFC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89B9B-8517-FE87-48BD-E65682572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441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A960BC2-827B-2435-6581-035ABFDA3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1D6CC4-2D53-F53E-A70C-61A2A3209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40124A-991E-A4ED-C87F-8F63E395DE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BC2DEC-4D4B-4D8C-894B-6AACF88F3503}" type="datetimeFigureOut">
              <a:rPr lang="es-ES" smtClean="0"/>
              <a:t>06/04/2026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FD839C-D821-B24E-343E-A118882D3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4BB624-CC12-0662-4065-195B50EB2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9CAD1E-1755-46F2-98C1-0F9BA62AC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974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A8A61348-AE0F-EE90-055D-AD9409636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788" y="1322388"/>
            <a:ext cx="6210300" cy="944562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Fundamentos del Control Médico de la actividad física</a:t>
            </a:r>
          </a:p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2do año C.D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21CFA59E-4797-4971-3379-BB945CF57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4" y="3429001"/>
            <a:ext cx="6048375" cy="811213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7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 1. Control y medición de la Actividad Física.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7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22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sz="27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0FDFD317-DE7B-3CAC-1649-E0C45B43EBAD}"/>
              </a:ext>
            </a:extLst>
          </p:cNvPr>
          <p:cNvSpPr/>
          <p:nvPr/>
        </p:nvSpPr>
        <p:spPr>
          <a:xfrm>
            <a:off x="1981200" y="692151"/>
            <a:ext cx="814705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u="sng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u="sng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u="sng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u="sng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Estas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pruebas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son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bastantes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sencillas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permiten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hacer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un control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sobre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el estado de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dicho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sistema, sin la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utilización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recursos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grpSp>
        <p:nvGrpSpPr>
          <p:cNvPr id="27652" name="Group 32">
            <a:extLst>
              <a:ext uri="{FF2B5EF4-FFF2-40B4-BE49-F238E27FC236}">
                <a16:creationId xmlns:a16="http://schemas.microsoft.com/office/drawing/2014/main" id="{03976BD1-DA53-F487-EBA0-05EB93215466}"/>
              </a:ext>
            </a:extLst>
          </p:cNvPr>
          <p:cNvGrpSpPr>
            <a:grpSpLocks/>
          </p:cNvGrpSpPr>
          <p:nvPr/>
        </p:nvGrpSpPr>
        <p:grpSpPr bwMode="auto">
          <a:xfrm>
            <a:off x="1981201" y="599760"/>
            <a:ext cx="7618835" cy="2036717"/>
            <a:chOff x="864" y="1776"/>
            <a:chExt cx="851" cy="734"/>
          </a:xfrm>
        </p:grpSpPr>
        <p:sp>
          <p:nvSpPr>
            <p:cNvPr id="27654" name="Oval 33">
              <a:extLst>
                <a:ext uri="{FF2B5EF4-FFF2-40B4-BE49-F238E27FC236}">
                  <a16:creationId xmlns:a16="http://schemas.microsoft.com/office/drawing/2014/main" id="{7E46324E-52A1-BC1C-04AD-6B98D15A001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2071"/>
              <a:ext cx="29" cy="17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655" name="Oval 34">
              <a:extLst>
                <a:ext uri="{FF2B5EF4-FFF2-40B4-BE49-F238E27FC236}">
                  <a16:creationId xmlns:a16="http://schemas.microsoft.com/office/drawing/2014/main" id="{90555D6D-402F-8F85-80E6-864F0EE67B0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2071"/>
              <a:ext cx="29" cy="17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656" name="Oval 35">
              <a:extLst>
                <a:ext uri="{FF2B5EF4-FFF2-40B4-BE49-F238E27FC236}">
                  <a16:creationId xmlns:a16="http://schemas.microsoft.com/office/drawing/2014/main" id="{4117F9E8-752D-6EF2-A6B5-991354140A4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2071"/>
              <a:ext cx="792" cy="17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657" name="Oval 36">
              <a:extLst>
                <a:ext uri="{FF2B5EF4-FFF2-40B4-BE49-F238E27FC236}">
                  <a16:creationId xmlns:a16="http://schemas.microsoft.com/office/drawing/2014/main" id="{CF2A0202-B9B5-9002-E7A2-CA881AD5C0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2057"/>
              <a:ext cx="791" cy="17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658" name="Oval 37">
              <a:extLst>
                <a:ext uri="{FF2B5EF4-FFF2-40B4-BE49-F238E27FC236}">
                  <a16:creationId xmlns:a16="http://schemas.microsoft.com/office/drawing/2014/main" id="{214178DF-6ED7-CF3C-A04D-3A845D1AC09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2071"/>
              <a:ext cx="712" cy="17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659" name="Oval 38">
              <a:extLst>
                <a:ext uri="{FF2B5EF4-FFF2-40B4-BE49-F238E27FC236}">
                  <a16:creationId xmlns:a16="http://schemas.microsoft.com/office/drawing/2014/main" id="{BA43E85A-E03B-E7F9-ECC6-624296C30C6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660" name="Oval 39">
              <a:extLst>
                <a:ext uri="{FF2B5EF4-FFF2-40B4-BE49-F238E27FC236}">
                  <a16:creationId xmlns:a16="http://schemas.microsoft.com/office/drawing/2014/main" id="{46D9B639-A1FF-688E-8665-D78DA733142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661" name="Oval 40">
              <a:extLst>
                <a:ext uri="{FF2B5EF4-FFF2-40B4-BE49-F238E27FC236}">
                  <a16:creationId xmlns:a16="http://schemas.microsoft.com/office/drawing/2014/main" id="{A142E6F2-5B11-A1C8-AD7D-6B5B1DB8B4C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8" y="1787"/>
              <a:ext cx="703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662" name="Oval 41">
              <a:extLst>
                <a:ext uri="{FF2B5EF4-FFF2-40B4-BE49-F238E27FC236}">
                  <a16:creationId xmlns:a16="http://schemas.microsoft.com/office/drawing/2014/main" id="{09CE0DDF-9EE5-96B4-B03C-A298A791332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85" y="1822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9868118-9AE6-4907-7B63-F0F163818D6D}"/>
              </a:ext>
            </a:extLst>
          </p:cNvPr>
          <p:cNvSpPr/>
          <p:nvPr/>
        </p:nvSpPr>
        <p:spPr>
          <a:xfrm>
            <a:off x="2851151" y="1009651"/>
            <a:ext cx="6303963" cy="11470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Pruebas para evaluar el sistema nervioso </a:t>
            </a:r>
            <a:r>
              <a:rPr lang="en-US" altLang="es-ES" sz="2400" b="1" u="sng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vegetativo</a:t>
            </a:r>
            <a:r>
              <a:rPr lang="en-U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Simpático y </a:t>
            </a:r>
            <a:r>
              <a:rPr lang="en-US" altLang="es-ES" sz="2400" b="1" u="sng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Parasimpático</a:t>
            </a:r>
            <a:r>
              <a:rPr lang="en-U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1129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7211961-0981-666C-C877-69876D893BC2}"/>
              </a:ext>
            </a:extLst>
          </p:cNvPr>
          <p:cNvSpPr/>
          <p:nvPr/>
        </p:nvSpPr>
        <p:spPr>
          <a:xfrm>
            <a:off x="1981200" y="260350"/>
            <a:ext cx="8445500" cy="61864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Evalúa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excitabilidad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del sistema simpático.</a:t>
            </a:r>
          </a:p>
          <a:p>
            <a:pPr marL="342900" indent="-342900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Se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mide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el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pulso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en 10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segundos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342900" indent="-342900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Primero  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acostado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y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después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pie.</a:t>
            </a:r>
          </a:p>
          <a:p>
            <a:pPr marL="342900" indent="-342900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Evaluación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normalmente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debe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haber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un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aumento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del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pulso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entre 6 y 8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pulsaciones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por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minuto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aumenta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más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8 hay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predominio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la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excitabilidad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del sistema simpático,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por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debajo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6 </a:t>
            </a:r>
            <a:r>
              <a:rPr lang="en-US" altLang="es-E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disminución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del sistema simpático.</a:t>
            </a:r>
          </a:p>
        </p:txBody>
      </p:sp>
      <p:grpSp>
        <p:nvGrpSpPr>
          <p:cNvPr id="28676" name="Group 3">
            <a:extLst>
              <a:ext uri="{FF2B5EF4-FFF2-40B4-BE49-F238E27FC236}">
                <a16:creationId xmlns:a16="http://schemas.microsoft.com/office/drawing/2014/main" id="{F451AAD3-BE9B-733B-9431-8EF1BE5BA69B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501120"/>
            <a:ext cx="5572038" cy="820196"/>
            <a:chOff x="4071" y="1716"/>
            <a:chExt cx="1006" cy="825"/>
          </a:xfrm>
        </p:grpSpPr>
        <p:sp>
          <p:nvSpPr>
            <p:cNvPr id="28678" name="Oval 4">
              <a:extLst>
                <a:ext uri="{FF2B5EF4-FFF2-40B4-BE49-F238E27FC236}">
                  <a16:creationId xmlns:a16="http://schemas.microsoft.com/office/drawing/2014/main" id="{EC5A5C82-7136-5C65-51B7-5ED436D0A0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1880"/>
              <a:ext cx="47" cy="49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D8755A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679" name="Oval 5">
              <a:extLst>
                <a:ext uri="{FF2B5EF4-FFF2-40B4-BE49-F238E27FC236}">
                  <a16:creationId xmlns:a16="http://schemas.microsoft.com/office/drawing/2014/main" id="{6262EFA2-A16D-9079-246F-FA8E341BEA2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1889"/>
              <a:ext cx="47" cy="495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680" name="Oval 6">
              <a:extLst>
                <a:ext uri="{FF2B5EF4-FFF2-40B4-BE49-F238E27FC236}">
                  <a16:creationId xmlns:a16="http://schemas.microsoft.com/office/drawing/2014/main" id="{44D17A5D-A846-8A2C-4A73-B94BAC52081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1880"/>
              <a:ext cx="946" cy="495"/>
            </a:xfrm>
            <a:prstGeom prst="ellipse">
              <a:avLst/>
            </a:prstGeom>
            <a:gradFill rotWithShape="1">
              <a:gsLst>
                <a:gs pos="0">
                  <a:srgbClr val="753F31"/>
                </a:gs>
                <a:gs pos="50000">
                  <a:srgbClr val="D8755A"/>
                </a:gs>
                <a:gs pos="100000">
                  <a:srgbClr val="753F3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681" name="Oval 7">
              <a:extLst>
                <a:ext uri="{FF2B5EF4-FFF2-40B4-BE49-F238E27FC236}">
                  <a16:creationId xmlns:a16="http://schemas.microsoft.com/office/drawing/2014/main" id="{6351D20E-F127-AA7B-B47B-879D07152F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1875"/>
              <a:ext cx="946" cy="495"/>
            </a:xfrm>
            <a:prstGeom prst="ellipse">
              <a:avLst/>
            </a:prstGeom>
            <a:gradFill rotWithShape="1">
              <a:gsLst>
                <a:gs pos="0">
                  <a:srgbClr val="894A39"/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682" name="Oval 8">
              <a:extLst>
                <a:ext uri="{FF2B5EF4-FFF2-40B4-BE49-F238E27FC236}">
                  <a16:creationId xmlns:a16="http://schemas.microsoft.com/office/drawing/2014/main" id="{D24624B1-8A7E-FBD7-25C8-199E6D3FA55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1880"/>
              <a:ext cx="852" cy="4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7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lnSpc>
                  <a:spcPct val="97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lnSpc>
                  <a:spcPct val="97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lnSpc>
                  <a:spcPct val="97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lnSpc>
                  <a:spcPct val="97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lnSpc>
                  <a:spcPct val="97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eaLnBrk="1">
                <a:lnSpc>
                  <a:spcPct val="93000"/>
                </a:lnSpc>
                <a:spcAft>
                  <a:spcPct val="0"/>
                </a:spcAft>
              </a:pPr>
              <a:endParaRPr lang="es-ES" altLang="es-ES" sz="180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28683" name="Group 9">
              <a:extLst>
                <a:ext uri="{FF2B5EF4-FFF2-40B4-BE49-F238E27FC236}">
                  <a16:creationId xmlns:a16="http://schemas.microsoft.com/office/drawing/2014/main" id="{CC3FAFCB-7D3C-C842-909D-9FFE9C128E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28684" name="Oval 10">
                <a:extLst>
                  <a:ext uri="{FF2B5EF4-FFF2-40B4-BE49-F238E27FC236}">
                    <a16:creationId xmlns:a16="http://schemas.microsoft.com/office/drawing/2014/main" id="{2762810F-C79F-ECCF-F10B-33150C43970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lnSpc>
                    <a:spcPct val="97000"/>
                  </a:lnSpc>
                  <a:spcAft>
                    <a:spcPts val="142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1pPr>
                <a:lvl2pPr>
                  <a:lnSpc>
                    <a:spcPct val="97000"/>
                  </a:lnSpc>
                  <a:spcAft>
                    <a:spcPts val="113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2pPr>
                <a:lvl3pPr>
                  <a:lnSpc>
                    <a:spcPct val="97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3pPr>
                <a:lvl4pPr>
                  <a:lnSpc>
                    <a:spcPct val="97000"/>
                  </a:lnSpc>
                  <a:spcAft>
                    <a:spcPts val="57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4pPr>
                <a:lvl5pPr>
                  <a:lnSpc>
                    <a:spcPct val="97000"/>
                  </a:lnSpc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5pPr>
                <a:lvl6pPr marL="25146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6pPr>
                <a:lvl7pPr marL="29718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7pPr>
                <a:lvl8pPr marL="34290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8pPr>
                <a:lvl9pPr marL="38862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spcAft>
                    <a:spcPct val="0"/>
                  </a:spcAft>
                </a:pPr>
                <a:endParaRPr lang="es-ES" altLang="es-ES" sz="180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8685" name="Oval 11">
                <a:extLst>
                  <a:ext uri="{FF2B5EF4-FFF2-40B4-BE49-F238E27FC236}">
                    <a16:creationId xmlns:a16="http://schemas.microsoft.com/office/drawing/2014/main" id="{BEC3E1FF-817D-6B46-6640-A415B4797FE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lnSpc>
                    <a:spcPct val="97000"/>
                  </a:lnSpc>
                  <a:spcAft>
                    <a:spcPts val="142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1pPr>
                <a:lvl2pPr>
                  <a:lnSpc>
                    <a:spcPct val="97000"/>
                  </a:lnSpc>
                  <a:spcAft>
                    <a:spcPts val="113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2pPr>
                <a:lvl3pPr>
                  <a:lnSpc>
                    <a:spcPct val="97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3pPr>
                <a:lvl4pPr>
                  <a:lnSpc>
                    <a:spcPct val="97000"/>
                  </a:lnSpc>
                  <a:spcAft>
                    <a:spcPts val="57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4pPr>
                <a:lvl5pPr>
                  <a:lnSpc>
                    <a:spcPct val="97000"/>
                  </a:lnSpc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5pPr>
                <a:lvl6pPr marL="25146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6pPr>
                <a:lvl7pPr marL="29718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7pPr>
                <a:lvl8pPr marL="34290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8pPr>
                <a:lvl9pPr marL="38862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spcAft>
                    <a:spcPct val="0"/>
                  </a:spcAft>
                </a:pPr>
                <a:endParaRPr lang="es-ES" altLang="es-ES" sz="180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8686" name="Oval 12">
                <a:extLst>
                  <a:ext uri="{FF2B5EF4-FFF2-40B4-BE49-F238E27FC236}">
                    <a16:creationId xmlns:a16="http://schemas.microsoft.com/office/drawing/2014/main" id="{AEF00883-09FB-BDC3-2774-5A44D58CCB2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lnSpc>
                    <a:spcPct val="97000"/>
                  </a:lnSpc>
                  <a:spcAft>
                    <a:spcPts val="142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1pPr>
                <a:lvl2pPr>
                  <a:lnSpc>
                    <a:spcPct val="97000"/>
                  </a:lnSpc>
                  <a:spcAft>
                    <a:spcPts val="113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2pPr>
                <a:lvl3pPr>
                  <a:lnSpc>
                    <a:spcPct val="97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3pPr>
                <a:lvl4pPr>
                  <a:lnSpc>
                    <a:spcPct val="97000"/>
                  </a:lnSpc>
                  <a:spcAft>
                    <a:spcPts val="57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4pPr>
                <a:lvl5pPr>
                  <a:lnSpc>
                    <a:spcPct val="97000"/>
                  </a:lnSpc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5pPr>
                <a:lvl6pPr marL="25146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6pPr>
                <a:lvl7pPr marL="29718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7pPr>
                <a:lvl8pPr marL="34290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8pPr>
                <a:lvl9pPr marL="38862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spcAft>
                    <a:spcPct val="0"/>
                  </a:spcAft>
                </a:pPr>
                <a:endParaRPr lang="es-ES" altLang="es-ES" sz="180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8687" name="Oval 13">
                <a:extLst>
                  <a:ext uri="{FF2B5EF4-FFF2-40B4-BE49-F238E27FC236}">
                    <a16:creationId xmlns:a16="http://schemas.microsoft.com/office/drawing/2014/main" id="{88C14422-A15A-C7D4-B76A-5931A3D0608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lnSpc>
                    <a:spcPct val="97000"/>
                  </a:lnSpc>
                  <a:spcAft>
                    <a:spcPts val="142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1pPr>
                <a:lvl2pPr>
                  <a:lnSpc>
                    <a:spcPct val="97000"/>
                  </a:lnSpc>
                  <a:spcAft>
                    <a:spcPts val="113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2pPr>
                <a:lvl3pPr>
                  <a:lnSpc>
                    <a:spcPct val="97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3pPr>
                <a:lvl4pPr>
                  <a:lnSpc>
                    <a:spcPct val="97000"/>
                  </a:lnSpc>
                  <a:spcAft>
                    <a:spcPts val="575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4pPr>
                <a:lvl5pPr>
                  <a:lnSpc>
                    <a:spcPct val="97000"/>
                  </a:lnSpc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5pPr>
                <a:lvl6pPr marL="25146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6pPr>
                <a:lvl7pPr marL="29718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7pPr>
                <a:lvl8pPr marL="34290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8pPr>
                <a:lvl9pPr marL="3886200" indent="-228600" defTabSz="449263" eaLnBrk="0" fontAlgn="base" hangingPunct="0">
                  <a:lnSpc>
                    <a:spcPct val="97000"/>
                  </a:lnSpc>
                  <a:spcBef>
                    <a:spcPct val="0"/>
                  </a:spcBef>
                  <a:spcAft>
                    <a:spcPts val="288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cs typeface="DejaVu Sans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spcAft>
                    <a:spcPct val="0"/>
                  </a:spcAft>
                </a:pPr>
                <a:endParaRPr lang="es-ES" altLang="es-ES" sz="180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E629DFC-DCA1-C3FA-A72C-91256BCB4832}"/>
              </a:ext>
            </a:extLst>
          </p:cNvPr>
          <p:cNvSpPr/>
          <p:nvPr/>
        </p:nvSpPr>
        <p:spPr>
          <a:xfrm>
            <a:off x="3821113" y="674689"/>
            <a:ext cx="2985946" cy="4358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u="sng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Prueba</a:t>
            </a:r>
            <a:r>
              <a:rPr lang="en-U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Ortostática</a:t>
            </a:r>
            <a:r>
              <a:rPr lang="en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933861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D81C546-02A0-CBEB-C20A-A00D29698617}"/>
              </a:ext>
            </a:extLst>
          </p:cNvPr>
          <p:cNvSpPr/>
          <p:nvPr/>
        </p:nvSpPr>
        <p:spPr>
          <a:xfrm>
            <a:off x="1847850" y="512763"/>
            <a:ext cx="8434388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</a:t>
            </a:r>
          </a:p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ES" altLang="es-E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ES" altLang="es-E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Evalúa la excitabilidad del sistema parasimpático.</a:t>
            </a:r>
          </a:p>
          <a:p>
            <a:pPr marL="342900" indent="-342900" algn="just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E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 determina el pulso en 10 segundos primero de pie y después acostado.</a:t>
            </a:r>
          </a:p>
          <a:p>
            <a:pPr marL="342900" indent="-342900" algn="just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s-E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Evaluación.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Debe de disminuir el pulso entre 6 y 10 pulsaciones por minuto; si disminuye mas de 10 hay predominio de la excitabilidad del sistema parasimpático</a:t>
            </a:r>
            <a:r>
              <a:rPr lang="es-ES" altLang="es-E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grpSp>
        <p:nvGrpSpPr>
          <p:cNvPr id="29700" name="Group 10">
            <a:extLst>
              <a:ext uri="{FF2B5EF4-FFF2-40B4-BE49-F238E27FC236}">
                <a16:creationId xmlns:a16="http://schemas.microsoft.com/office/drawing/2014/main" id="{700506D6-EC79-ADEE-CE28-71720B7FDFD1}"/>
              </a:ext>
            </a:extLst>
          </p:cNvPr>
          <p:cNvGrpSpPr>
            <a:grpSpLocks/>
          </p:cNvGrpSpPr>
          <p:nvPr/>
        </p:nvGrpSpPr>
        <p:grpSpPr bwMode="auto">
          <a:xfrm>
            <a:off x="3036889" y="517525"/>
            <a:ext cx="5000625" cy="1327150"/>
            <a:chOff x="1997" y="1314"/>
            <a:chExt cx="1889" cy="1009"/>
          </a:xfrm>
        </p:grpSpPr>
        <p:grpSp>
          <p:nvGrpSpPr>
            <p:cNvPr id="29702" name="Group 11">
              <a:extLst>
                <a:ext uri="{FF2B5EF4-FFF2-40B4-BE49-F238E27FC236}">
                  <a16:creationId xmlns:a16="http://schemas.microsoft.com/office/drawing/2014/main" id="{23677E4C-43EB-B167-768B-DB91E9612E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1" name="Oval 12">
                <a:extLst>
                  <a:ext uri="{FF2B5EF4-FFF2-40B4-BE49-F238E27FC236}">
                    <a16:creationId xmlns:a16="http://schemas.microsoft.com/office/drawing/2014/main" id="{ED8DC83A-91A4-B527-F92B-6CECC9802FF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  <p:sp>
            <p:nvSpPr>
              <p:cNvPr id="12" name="Oval 13">
                <a:extLst>
                  <a:ext uri="{FF2B5EF4-FFF2-40B4-BE49-F238E27FC236}">
                    <a16:creationId xmlns:a16="http://schemas.microsoft.com/office/drawing/2014/main" id="{9C7DF362-69CA-2193-4A8E-90A6F9E84A0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30"/>
                <a:ext cx="1905" cy="9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</p:grpSp>
        <p:sp>
          <p:nvSpPr>
            <p:cNvPr id="7" name="Oval 14">
              <a:extLst>
                <a:ext uri="{FF2B5EF4-FFF2-40B4-BE49-F238E27FC236}">
                  <a16:creationId xmlns:a16="http://schemas.microsoft.com/office/drawing/2014/main" id="{F00167F5-DAAF-64D5-AE97-857E6E03699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8" name="Oval 15">
              <a:extLst>
                <a:ext uri="{FF2B5EF4-FFF2-40B4-BE49-F238E27FC236}">
                  <a16:creationId xmlns:a16="http://schemas.microsoft.com/office/drawing/2014/main" id="{EAD8DAAB-FE23-AB89-8738-A8DC03C531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9" name="Oval 16">
              <a:extLst>
                <a:ext uri="{FF2B5EF4-FFF2-40B4-BE49-F238E27FC236}">
                  <a16:creationId xmlns:a16="http://schemas.microsoft.com/office/drawing/2014/main" id="{3F9172CF-93E2-3733-CDF9-DE1FFE0A753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10" name="Oval 17">
              <a:extLst>
                <a:ext uri="{FF2B5EF4-FFF2-40B4-BE49-F238E27FC236}">
                  <a16:creationId xmlns:a16="http://schemas.microsoft.com/office/drawing/2014/main" id="{F910E111-F666-210C-4C86-0AF59A99C5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CAEFC87-FFA5-D140-92FE-203F7A10155D}"/>
              </a:ext>
            </a:extLst>
          </p:cNvPr>
          <p:cNvSpPr/>
          <p:nvPr/>
        </p:nvSpPr>
        <p:spPr>
          <a:xfrm>
            <a:off x="4027488" y="842964"/>
            <a:ext cx="3225800" cy="434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Prueba Clinostática.</a:t>
            </a:r>
            <a:r>
              <a:rPr lang="es-E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97308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adroTexto 3">
            <a:extLst>
              <a:ext uri="{FF2B5EF4-FFF2-40B4-BE49-F238E27FC236}">
                <a16:creationId xmlns:a16="http://schemas.microsoft.com/office/drawing/2014/main" id="{BC558F1B-8254-6DFA-F5DF-11BFD9FFA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1052514"/>
            <a:ext cx="5886450" cy="2192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_tradnl" altLang="es-E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Sumario. </a:t>
            </a:r>
            <a:r>
              <a:rPr lang="es-ES" altLang="es-ES" sz="2100" dirty="0">
                <a:solidFill>
                  <a:srgbClr val="002060"/>
                </a:solidFill>
                <a:cs typeface="Calibri" panose="020F0502020204030204" pitchFamily="34" charset="0"/>
              </a:rPr>
              <a:t>Fundamentos teóricos del control y evaluación del equilibrio y la coordinación, manifestaciones. Sistema nervioso. Pruebas generales para su control y evaluación. </a:t>
            </a:r>
            <a:endParaRPr lang="es-ES_tradnl" altLang="es-ES" sz="3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>
            <a:extLst>
              <a:ext uri="{FF2B5EF4-FFF2-40B4-BE49-F238E27FC236}">
                <a16:creationId xmlns:a16="http://schemas.microsoft.com/office/drawing/2014/main" id="{DA977620-7267-01B8-9402-0AAAF289D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115888"/>
            <a:ext cx="8736013" cy="643096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 el sistema nervioso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pueden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presentarse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afectaciones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por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el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síndrome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sobreentrenamiento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que se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caracteriza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 : el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incremento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la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Frecuencia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Cardiaca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la Tension A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rterial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basal (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reposo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),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disminución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del peso corporal,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sudoración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nocturna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inestabilidad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emocional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asi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disminución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del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rendimiento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deportivo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4375639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FE536946-A5FD-D2D1-8235-B4EB8130B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371600"/>
            <a:ext cx="8229600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/>
          </a:p>
        </p:txBody>
      </p:sp>
      <p:sp>
        <p:nvSpPr>
          <p:cNvPr id="20483" name="Text Box 2">
            <a:extLst>
              <a:ext uri="{FF2B5EF4-FFF2-40B4-BE49-F238E27FC236}">
                <a16:creationId xmlns:a16="http://schemas.microsoft.com/office/drawing/2014/main" id="{94CBD3D6-A4E6-7AD8-5023-007A1A18B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60363"/>
            <a:ext cx="8686800" cy="602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/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FD2A3D81-12B3-8208-B876-E06EB8ED1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539751"/>
            <a:ext cx="8459787" cy="558006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ES" altLang="es-ES" sz="2400" b="1" u="sng" dirty="0">
              <a:solidFill>
                <a:srgbClr val="6B009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just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s-E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Ataxia</a:t>
            </a: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Se caracteriza por los trastornos en la coordinación de los movimientos.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ES" altLang="es-ES" sz="2400" b="1" u="sng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just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E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Pruebas para evaluar el estado de ataxia.</a:t>
            </a:r>
            <a:endParaRPr lang="es-ES" altLang="es-ES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Para evaluar la Ataxia estática se utiliza la prueba de Romberg,  la misma se clasifica en Romberg simple y Romberg compleja</a:t>
            </a:r>
          </a:p>
        </p:txBody>
      </p:sp>
    </p:spTree>
    <p:extLst>
      <p:ext uri="{BB962C8B-B14F-4D97-AF65-F5344CB8AC3E}">
        <p14:creationId xmlns:p14="http://schemas.microsoft.com/office/powerpoint/2010/main" val="1832214169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1" name="Group 10">
            <a:extLst>
              <a:ext uri="{FF2B5EF4-FFF2-40B4-BE49-F238E27FC236}">
                <a16:creationId xmlns:a16="http://schemas.microsoft.com/office/drawing/2014/main" id="{17D69300-82A4-E2B6-9E0A-C919CEB6CBDE}"/>
              </a:ext>
            </a:extLst>
          </p:cNvPr>
          <p:cNvGrpSpPr>
            <a:grpSpLocks/>
          </p:cNvGrpSpPr>
          <p:nvPr/>
        </p:nvGrpSpPr>
        <p:grpSpPr bwMode="auto">
          <a:xfrm>
            <a:off x="1881189" y="327025"/>
            <a:ext cx="5000625" cy="1601788"/>
            <a:chOff x="1997" y="1314"/>
            <a:chExt cx="1889" cy="1009"/>
          </a:xfrm>
        </p:grpSpPr>
        <p:grpSp>
          <p:nvGrpSpPr>
            <p:cNvPr id="22534" name="Group 11">
              <a:extLst>
                <a:ext uri="{FF2B5EF4-FFF2-40B4-BE49-F238E27FC236}">
                  <a16:creationId xmlns:a16="http://schemas.microsoft.com/office/drawing/2014/main" id="{AF69874F-DC0F-E2DB-2561-B920B26E41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9" name="Oval 12">
                <a:extLst>
                  <a:ext uri="{FF2B5EF4-FFF2-40B4-BE49-F238E27FC236}">
                    <a16:creationId xmlns:a16="http://schemas.microsoft.com/office/drawing/2014/main" id="{C7D509C6-CB4D-254A-9911-79A5F1949AF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  <p:sp>
            <p:nvSpPr>
              <p:cNvPr id="10" name="Oval 13">
                <a:extLst>
                  <a:ext uri="{FF2B5EF4-FFF2-40B4-BE49-F238E27FC236}">
                    <a16:creationId xmlns:a16="http://schemas.microsoft.com/office/drawing/2014/main" id="{46CBED82-FC1F-FB26-62F2-AA1AF74CE4D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</p:grpSp>
        <p:sp>
          <p:nvSpPr>
            <p:cNvPr id="5" name="Oval 14">
              <a:extLst>
                <a:ext uri="{FF2B5EF4-FFF2-40B4-BE49-F238E27FC236}">
                  <a16:creationId xmlns:a16="http://schemas.microsoft.com/office/drawing/2014/main" id="{DBA9B262-5243-48BE-C61F-62D13FFFFF3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91CE7B0A-509F-8B06-B155-D8AEAA13BAA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7" name="Oval 16">
              <a:extLst>
                <a:ext uri="{FF2B5EF4-FFF2-40B4-BE49-F238E27FC236}">
                  <a16:creationId xmlns:a16="http://schemas.microsoft.com/office/drawing/2014/main" id="{F24B46B5-B7FB-7650-A559-96AE65A1EA7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8" name="Oval 17">
              <a:extLst>
                <a:ext uri="{FF2B5EF4-FFF2-40B4-BE49-F238E27FC236}">
                  <a16:creationId xmlns:a16="http://schemas.microsoft.com/office/drawing/2014/main" id="{50180602-6DA0-18A2-6E9B-8D137E42A1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038A2DE-4496-1DEC-F5FF-8CA726FCCE24}"/>
              </a:ext>
            </a:extLst>
          </p:cNvPr>
          <p:cNvSpPr/>
          <p:nvPr/>
        </p:nvSpPr>
        <p:spPr>
          <a:xfrm>
            <a:off x="2906391" y="557214"/>
            <a:ext cx="2896242" cy="593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1- </a:t>
            </a:r>
            <a:r>
              <a:rPr lang="es-E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Romberg simple</a:t>
            </a: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A91755F-9E6D-7387-0D62-D20668EAB8EC}"/>
              </a:ext>
            </a:extLst>
          </p:cNvPr>
          <p:cNvSpPr/>
          <p:nvPr/>
        </p:nvSpPr>
        <p:spPr>
          <a:xfrm>
            <a:off x="1881188" y="2270126"/>
            <a:ext cx="8462962" cy="28090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Parar al examinado con los pies unidos, brazos al frente, dedos de las manos separados y ojos cerrados.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Se observará si existe balanceo del cuerpo, temblor en los párpados o dedos de las manos. Si esto se produce es que tiene ataxia.</a:t>
            </a:r>
          </a:p>
        </p:txBody>
      </p:sp>
    </p:spTree>
    <p:extLst>
      <p:ext uri="{BB962C8B-B14F-4D97-AF65-F5344CB8AC3E}">
        <p14:creationId xmlns:p14="http://schemas.microsoft.com/office/powerpoint/2010/main" val="149817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5" name="Group 10">
            <a:extLst>
              <a:ext uri="{FF2B5EF4-FFF2-40B4-BE49-F238E27FC236}">
                <a16:creationId xmlns:a16="http://schemas.microsoft.com/office/drawing/2014/main" id="{D35500F0-E4C4-F225-298C-F4A8321AD3A2}"/>
              </a:ext>
            </a:extLst>
          </p:cNvPr>
          <p:cNvGrpSpPr>
            <a:grpSpLocks/>
          </p:cNvGrpSpPr>
          <p:nvPr/>
        </p:nvGrpSpPr>
        <p:grpSpPr bwMode="auto">
          <a:xfrm>
            <a:off x="1881189" y="327025"/>
            <a:ext cx="5000625" cy="1601788"/>
            <a:chOff x="1997" y="1314"/>
            <a:chExt cx="1889" cy="1009"/>
          </a:xfrm>
        </p:grpSpPr>
        <p:grpSp>
          <p:nvGrpSpPr>
            <p:cNvPr id="23560" name="Group 11">
              <a:extLst>
                <a:ext uri="{FF2B5EF4-FFF2-40B4-BE49-F238E27FC236}">
                  <a16:creationId xmlns:a16="http://schemas.microsoft.com/office/drawing/2014/main" id="{9C316850-4B15-0CFB-879C-021EF96DC7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9" name="Oval 12">
                <a:extLst>
                  <a:ext uri="{FF2B5EF4-FFF2-40B4-BE49-F238E27FC236}">
                    <a16:creationId xmlns:a16="http://schemas.microsoft.com/office/drawing/2014/main" id="{CCD97FC3-28C1-AA1C-83B5-E30E4DC6D32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  <p:sp>
            <p:nvSpPr>
              <p:cNvPr id="10" name="Oval 13">
                <a:extLst>
                  <a:ext uri="{FF2B5EF4-FFF2-40B4-BE49-F238E27FC236}">
                    <a16:creationId xmlns:a16="http://schemas.microsoft.com/office/drawing/2014/main" id="{DCC39D0F-3E6A-4C19-5C82-9CF52918E42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</p:grpSp>
        <p:sp>
          <p:nvSpPr>
            <p:cNvPr id="5" name="Oval 14">
              <a:extLst>
                <a:ext uri="{FF2B5EF4-FFF2-40B4-BE49-F238E27FC236}">
                  <a16:creationId xmlns:a16="http://schemas.microsoft.com/office/drawing/2014/main" id="{B8B702E8-6F9A-24FF-5E93-4B44E457D8B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33E6032A-D96B-3751-DB77-5E7C707B99D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7" name="Oval 16">
              <a:extLst>
                <a:ext uri="{FF2B5EF4-FFF2-40B4-BE49-F238E27FC236}">
                  <a16:creationId xmlns:a16="http://schemas.microsoft.com/office/drawing/2014/main" id="{4E642411-1660-CC23-A1EB-8B54FCC664D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8" name="Oval 17">
              <a:extLst>
                <a:ext uri="{FF2B5EF4-FFF2-40B4-BE49-F238E27FC236}">
                  <a16:creationId xmlns:a16="http://schemas.microsoft.com/office/drawing/2014/main" id="{1ED03C3C-F9CA-A427-07D0-F451A8AE6F9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FDA387D-1132-B9E8-6D4F-B86F8D7F24C5}"/>
              </a:ext>
            </a:extLst>
          </p:cNvPr>
          <p:cNvSpPr/>
          <p:nvPr/>
        </p:nvSpPr>
        <p:spPr>
          <a:xfrm>
            <a:off x="2728459" y="557214"/>
            <a:ext cx="3252109" cy="593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1- </a:t>
            </a:r>
            <a:r>
              <a:rPr lang="es-E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Romberg compleja</a:t>
            </a: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2A6D19F-3DD5-B592-9B1D-030B4938256A}"/>
              </a:ext>
            </a:extLst>
          </p:cNvPr>
          <p:cNvSpPr/>
          <p:nvPr/>
        </p:nvSpPr>
        <p:spPr>
          <a:xfrm>
            <a:off x="1881188" y="2270126"/>
            <a:ext cx="8462962" cy="28090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Parar al examinado con los pies unidos, brazos al frente, dedos de las manos separados y ojos cerrados.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Se observará si existe balanceo del cuerpo, temblor en los párpados o dedos de las manos. Si esto se produce es que tiene ataxia.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4F7A97F-E9B7-5A93-6D91-4F19424F508B}"/>
              </a:ext>
            </a:extLst>
          </p:cNvPr>
          <p:cNvSpPr/>
          <p:nvPr/>
        </p:nvSpPr>
        <p:spPr>
          <a:xfrm>
            <a:off x="6056314" y="1831975"/>
            <a:ext cx="2759075" cy="693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U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Tiene 2 variantes:</a:t>
            </a: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US" altLang="es-ES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59" name="Flecha curvada hacia la izquierda 14">
            <a:extLst>
              <a:ext uri="{FF2B5EF4-FFF2-40B4-BE49-F238E27FC236}">
                <a16:creationId xmlns:a16="http://schemas.microsoft.com/office/drawing/2014/main" id="{48686184-8CA3-0430-4222-39B01FE7414F}"/>
              </a:ext>
            </a:extLst>
          </p:cNvPr>
          <p:cNvSpPr>
            <a:spLocks noChangeArrowheads="1"/>
          </p:cNvSpPr>
          <p:nvPr/>
        </p:nvSpPr>
        <p:spPr bwMode="auto">
          <a:xfrm rot="19586341">
            <a:off x="7121525" y="615951"/>
            <a:ext cx="731838" cy="1216025"/>
          </a:xfrm>
          <a:prstGeom prst="curvedLeftArrow">
            <a:avLst>
              <a:gd name="adj1" fmla="val 24986"/>
              <a:gd name="adj2" fmla="val 49971"/>
              <a:gd name="adj3" fmla="val 25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0574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02DDCD2-DE53-7A6B-0379-BF9AF284B536}"/>
              </a:ext>
            </a:extLst>
          </p:cNvPr>
          <p:cNvSpPr/>
          <p:nvPr/>
        </p:nvSpPr>
        <p:spPr>
          <a:xfrm>
            <a:off x="1881189" y="2608263"/>
            <a:ext cx="8391525" cy="11223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es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Apoyado en un pie, la punta del otro toca el talón del pie en el cual estás apoyado, o a la altura de la rodilla de la pierna apoyada.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D6BC1C6-93CB-9991-6F3D-151FA27B8128}"/>
              </a:ext>
            </a:extLst>
          </p:cNvPr>
          <p:cNvSpPr/>
          <p:nvPr/>
        </p:nvSpPr>
        <p:spPr>
          <a:xfrm>
            <a:off x="1981201" y="4565651"/>
            <a:ext cx="8507413" cy="4365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Debe mantenerse en esta posición durante 29 segundos.</a:t>
            </a:r>
            <a:endParaRPr lang="es-ES" sz="2400" dirty="0"/>
          </a:p>
        </p:txBody>
      </p:sp>
      <p:grpSp>
        <p:nvGrpSpPr>
          <p:cNvPr id="24581" name="Group 10">
            <a:extLst>
              <a:ext uri="{FF2B5EF4-FFF2-40B4-BE49-F238E27FC236}">
                <a16:creationId xmlns:a16="http://schemas.microsoft.com/office/drawing/2014/main" id="{F0D54F02-589E-060C-EEBD-834D67D5BEE2}"/>
              </a:ext>
            </a:extLst>
          </p:cNvPr>
          <p:cNvGrpSpPr>
            <a:grpSpLocks/>
          </p:cNvGrpSpPr>
          <p:nvPr/>
        </p:nvGrpSpPr>
        <p:grpSpPr bwMode="auto">
          <a:xfrm>
            <a:off x="1881189" y="327025"/>
            <a:ext cx="5000625" cy="1601788"/>
            <a:chOff x="1997" y="1314"/>
            <a:chExt cx="1889" cy="1009"/>
          </a:xfrm>
        </p:grpSpPr>
        <p:grpSp>
          <p:nvGrpSpPr>
            <p:cNvPr id="24584" name="Group 11">
              <a:extLst>
                <a:ext uri="{FF2B5EF4-FFF2-40B4-BE49-F238E27FC236}">
                  <a16:creationId xmlns:a16="http://schemas.microsoft.com/office/drawing/2014/main" id="{F534CD79-C513-A676-8FC0-0C8A86BB61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1" name="Oval 12">
                <a:extLst>
                  <a:ext uri="{FF2B5EF4-FFF2-40B4-BE49-F238E27FC236}">
                    <a16:creationId xmlns:a16="http://schemas.microsoft.com/office/drawing/2014/main" id="{45173C85-F89B-0618-80AE-467756F33C8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  <p:sp>
            <p:nvSpPr>
              <p:cNvPr id="12" name="Oval 13">
                <a:extLst>
                  <a:ext uri="{FF2B5EF4-FFF2-40B4-BE49-F238E27FC236}">
                    <a16:creationId xmlns:a16="http://schemas.microsoft.com/office/drawing/2014/main" id="{17EEDC35-DAD3-D1A2-EB79-42944776807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es-ES"/>
              </a:p>
            </p:txBody>
          </p:sp>
        </p:grpSp>
        <p:sp>
          <p:nvSpPr>
            <p:cNvPr id="7" name="Oval 14">
              <a:extLst>
                <a:ext uri="{FF2B5EF4-FFF2-40B4-BE49-F238E27FC236}">
                  <a16:creationId xmlns:a16="http://schemas.microsoft.com/office/drawing/2014/main" id="{850FAC30-47E4-4DC3-EF71-58DAF939755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8" name="Oval 15">
              <a:extLst>
                <a:ext uri="{FF2B5EF4-FFF2-40B4-BE49-F238E27FC236}">
                  <a16:creationId xmlns:a16="http://schemas.microsoft.com/office/drawing/2014/main" id="{61873E2C-2D6A-3A75-F54F-71B571D1D6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9" name="Oval 16">
              <a:extLst>
                <a:ext uri="{FF2B5EF4-FFF2-40B4-BE49-F238E27FC236}">
                  <a16:creationId xmlns:a16="http://schemas.microsoft.com/office/drawing/2014/main" id="{85570D0F-F615-9D96-FA19-7D6332D39A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  <p:sp>
          <p:nvSpPr>
            <p:cNvPr id="10" name="Oval 17">
              <a:extLst>
                <a:ext uri="{FF2B5EF4-FFF2-40B4-BE49-F238E27FC236}">
                  <a16:creationId xmlns:a16="http://schemas.microsoft.com/office/drawing/2014/main" id="{56A261EA-68EA-F0E8-1907-CA79D583728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"/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B912987-D7F0-7F00-2148-6CFA43056F9C}"/>
              </a:ext>
            </a:extLst>
          </p:cNvPr>
          <p:cNvSpPr/>
          <p:nvPr/>
        </p:nvSpPr>
        <p:spPr>
          <a:xfrm>
            <a:off x="2838014" y="515939"/>
            <a:ext cx="2920287" cy="593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Romberg compleja</a:t>
            </a:r>
            <a:r>
              <a:rPr lang="es-ES" alt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</p:txBody>
      </p:sp>
      <p:sp>
        <p:nvSpPr>
          <p:cNvPr id="24583" name="Flecha curvada hacia la izquierda 13">
            <a:extLst>
              <a:ext uri="{FF2B5EF4-FFF2-40B4-BE49-F238E27FC236}">
                <a16:creationId xmlns:a16="http://schemas.microsoft.com/office/drawing/2014/main" id="{C56D3C87-597A-86B7-1DDE-0E0EF87ED534}"/>
              </a:ext>
            </a:extLst>
          </p:cNvPr>
          <p:cNvSpPr>
            <a:spLocks noChangeArrowheads="1"/>
          </p:cNvSpPr>
          <p:nvPr/>
        </p:nvSpPr>
        <p:spPr bwMode="auto">
          <a:xfrm rot="19586341">
            <a:off x="7527926" y="720726"/>
            <a:ext cx="728663" cy="1635125"/>
          </a:xfrm>
          <a:prstGeom prst="curvedLeftArrow">
            <a:avLst>
              <a:gd name="adj1" fmla="val 25006"/>
              <a:gd name="adj2" fmla="val 50002"/>
              <a:gd name="adj3" fmla="val 25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320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Imagen 1">
            <a:extLst>
              <a:ext uri="{FF2B5EF4-FFF2-40B4-BE49-F238E27FC236}">
                <a16:creationId xmlns:a16="http://schemas.microsoft.com/office/drawing/2014/main" id="{EF6792C0-EEE7-EF68-F5B2-A832495D8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617538"/>
            <a:ext cx="5143500" cy="573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631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12893A25-F99B-19F1-A305-675D083B5F22}"/>
              </a:ext>
            </a:extLst>
          </p:cNvPr>
          <p:cNvSpPr/>
          <p:nvPr/>
        </p:nvSpPr>
        <p:spPr>
          <a:xfrm>
            <a:off x="2135189" y="836613"/>
            <a:ext cx="8220075" cy="5025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n-US" altLang="es-ES" sz="24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Ataxia </a:t>
            </a:r>
            <a:r>
              <a:rPr lang="en-US" altLang="es-ES" sz="2400" b="1" u="sng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dinámica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Se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evalúa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mediante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ejercicios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sobre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la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marcha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por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ejemplo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342900" indent="-342900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Caminar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sobre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línea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Otros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ejercicios sencillos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seran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342900" indent="-342900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Con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ojos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cerrados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tocamos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punta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la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naríz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con el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dedo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índice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ambas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manos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. </a:t>
            </a:r>
          </a:p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s-E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Hacer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contacto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con las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punta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dos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dedos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s-ES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índices</a:t>
            </a:r>
            <a:r>
              <a:rPr lang="en-US" altLang="es-E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pic>
        <p:nvPicPr>
          <p:cNvPr id="26628" name="Imagen 1">
            <a:extLst>
              <a:ext uri="{FF2B5EF4-FFF2-40B4-BE49-F238E27FC236}">
                <a16:creationId xmlns:a16="http://schemas.microsoft.com/office/drawing/2014/main" id="{323E22AF-DFEB-2178-94B4-078404F51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1484314"/>
            <a:ext cx="317023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040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521</Words>
  <Application>Microsoft Office PowerPoint</Application>
  <PresentationFormat>Panorámica</PresentationFormat>
  <Paragraphs>56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Rosales Mora</dc:creator>
  <cp:lastModifiedBy>Robin Rosales Mora</cp:lastModifiedBy>
  <cp:revision>1</cp:revision>
  <dcterms:created xsi:type="dcterms:W3CDTF">2026-04-06T13:25:12Z</dcterms:created>
  <dcterms:modified xsi:type="dcterms:W3CDTF">2026-04-06T13:49:57Z</dcterms:modified>
</cp:coreProperties>
</file>