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4" r:id="rId7"/>
    <p:sldId id="263" r:id="rId8"/>
    <p:sldId id="258"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9" r:id="rId31"/>
    <p:sldId id="286" r:id="rId32"/>
    <p:sldId id="290" r:id="rId33"/>
    <p:sldId id="287" r:id="rId34"/>
    <p:sldId id="291" r:id="rId35"/>
    <p:sldId id="292" r:id="rId36"/>
    <p:sldId id="295" r:id="rId37"/>
    <p:sldId id="294" r:id="rId38"/>
    <p:sldId id="293" r:id="rId39"/>
    <p:sldId id="288" r:id="rId40"/>
    <p:sldId id="296" r:id="rId41"/>
    <p:sldId id="297" r:id="rId42"/>
    <p:sldId id="298" r:id="rId4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246" autoAdjust="0"/>
    <p:restoredTop sz="94660"/>
  </p:normalViewPr>
  <p:slideViewPr>
    <p:cSldViewPr>
      <p:cViewPr varScale="1">
        <p:scale>
          <a:sx n="64" d="100"/>
          <a:sy n="64" d="100"/>
        </p:scale>
        <p:origin x="-83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F32031-F56F-42D5-B6A4-45E33E17D874}" type="datetimeFigureOut">
              <a:rPr lang="es-ES" smtClean="0"/>
              <a:t>17/03/2025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F32031-F56F-42D5-B6A4-45E33E17D874}" type="datetimeFigureOut">
              <a:rPr lang="es-ES" smtClean="0"/>
              <a:t>17/03/2025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CDA89-EBEB-4286-AFC8-C906A90D9BD7}"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zeno://es.wikipedia/A/Mortalidad%20matern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zeno://es.wikipedia/A/L%C3%ADquido%20amni%C3%B3tico"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zeno://es.wikipedia/A/Mortalidad%20matern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UBLICACIONES\PARA EDIT UNICORNIO\GEOGRAFIA ARTEMISA UNICORNIO\FIGURAS Y TEXTOS\Todas\Todas\Anexo 19.jpg"/>
          <p:cNvPicPr>
            <a:picLocks noChangeAspect="1" noChangeArrowheads="1"/>
          </p:cNvPicPr>
          <p:nvPr/>
        </p:nvPicPr>
        <p:blipFill>
          <a:blip r:embed="rId2"/>
          <a:srcRect/>
          <a:stretch>
            <a:fillRect/>
          </a:stretch>
        </p:blipFill>
        <p:spPr bwMode="auto">
          <a:xfrm>
            <a:off x="0" y="-1"/>
            <a:ext cx="4071934" cy="5072075"/>
          </a:xfrm>
          <a:prstGeom prst="rect">
            <a:avLst/>
          </a:prstGeom>
          <a:noFill/>
        </p:spPr>
      </p:pic>
      <p:pic>
        <p:nvPicPr>
          <p:cNvPr id="1027" name="Picture 3" descr="D:\PUBLICACIONES\PARA EDIT UNICORNIO\GEOGRAFIA ARTEMISA UNICORNIO\FIGURAS Y TEXTOS\Todas\Todas\Anexo 20a.jpg"/>
          <p:cNvPicPr>
            <a:picLocks noChangeAspect="1" noChangeArrowheads="1"/>
          </p:cNvPicPr>
          <p:nvPr/>
        </p:nvPicPr>
        <p:blipFill>
          <a:blip r:embed="rId3"/>
          <a:srcRect/>
          <a:stretch>
            <a:fillRect/>
          </a:stretch>
        </p:blipFill>
        <p:spPr bwMode="auto">
          <a:xfrm>
            <a:off x="5214942" y="-1"/>
            <a:ext cx="3929058" cy="5881231"/>
          </a:xfrm>
          <a:prstGeom prst="rect">
            <a:avLst/>
          </a:prstGeom>
          <a:noFill/>
        </p:spPr>
      </p:pic>
      <p:sp>
        <p:nvSpPr>
          <p:cNvPr id="6" name="5 Rectángulo"/>
          <p:cNvSpPr/>
          <p:nvPr/>
        </p:nvSpPr>
        <p:spPr>
          <a:xfrm>
            <a:off x="0" y="5214950"/>
            <a:ext cx="5143504" cy="164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000" b="1" dirty="0" smtClean="0">
                <a:solidFill>
                  <a:schemeClr val="bg1"/>
                </a:solidFill>
              </a:rPr>
              <a:t>CLASE DIA 18 DE MARZO</a:t>
            </a:r>
            <a:endParaRPr lang="es-ES" sz="40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72230"/>
          </a:xfrm>
        </p:spPr>
        <p:txBody>
          <a:bodyPr>
            <a:normAutofit/>
          </a:bodyPr>
          <a:lstStyle/>
          <a:p>
            <a:pPr>
              <a:buNone/>
            </a:pPr>
            <a:r>
              <a:rPr lang="es-ES" b="1" dirty="0">
                <a:solidFill>
                  <a:srgbClr val="FFFF00"/>
                </a:solidFill>
              </a:rPr>
              <a:t>3.1 La mortalidad</a:t>
            </a:r>
            <a:endParaRPr lang="es-ES" dirty="0">
              <a:solidFill>
                <a:srgbClr val="FFFF00"/>
              </a:solidFill>
            </a:endParaRPr>
          </a:p>
          <a:p>
            <a:pPr lvl="0"/>
            <a:r>
              <a:rPr lang="es-ES" dirty="0">
                <a:solidFill>
                  <a:srgbClr val="FFFF00"/>
                </a:solidFill>
              </a:rPr>
              <a:t>Conceptualización de mortalidad.</a:t>
            </a:r>
          </a:p>
          <a:p>
            <a:pPr lvl="0"/>
            <a:r>
              <a:rPr lang="es-ES" dirty="0">
                <a:solidFill>
                  <a:srgbClr val="FFFF00"/>
                </a:solidFill>
              </a:rPr>
              <a:t>Características generales del comportamiento de la mortalidad según sexo, edad y causa de muerte.</a:t>
            </a:r>
          </a:p>
          <a:p>
            <a:pPr lvl="0">
              <a:buNone/>
            </a:pPr>
            <a:r>
              <a:rPr lang="es-ES" dirty="0" smtClean="0">
                <a:solidFill>
                  <a:srgbClr val="FFFF00"/>
                </a:solidFill>
              </a:rPr>
              <a:t>-    Características </a:t>
            </a:r>
            <a:r>
              <a:rPr lang="es-ES" dirty="0">
                <a:solidFill>
                  <a:srgbClr val="FFFF00"/>
                </a:solidFill>
              </a:rPr>
              <a:t>de la mortalidad en países con estructura de población vieja, joven y en proceso de envejecimiento.</a:t>
            </a:r>
          </a:p>
          <a:p>
            <a:pPr lvl="0"/>
            <a:r>
              <a:rPr lang="es-ES" dirty="0">
                <a:solidFill>
                  <a:srgbClr val="FFFF00"/>
                </a:solidFill>
              </a:rPr>
              <a:t>Medidas de la mortalidad.</a:t>
            </a:r>
          </a:p>
          <a:p>
            <a:pPr lvl="0"/>
            <a:r>
              <a:rPr lang="es-ES" dirty="0">
                <a:solidFill>
                  <a:srgbClr val="FFFF00"/>
                </a:solidFill>
              </a:rPr>
              <a:t>La Tipificación</a:t>
            </a:r>
          </a:p>
          <a:p>
            <a:pPr lvl="0"/>
            <a:r>
              <a:rPr lang="es-ES" dirty="0">
                <a:solidFill>
                  <a:srgbClr val="FFFF00"/>
                </a:solidFill>
              </a:rPr>
              <a:t>La Mortalidad Infantil.</a:t>
            </a:r>
          </a:p>
          <a:p>
            <a:endParaRPr lang="es-ES" dirty="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142852"/>
            <a:ext cx="8686800" cy="6215106"/>
          </a:xfrm>
        </p:spPr>
        <p:txBody>
          <a:bodyPr>
            <a:noAutofit/>
          </a:bodyPr>
          <a:lstStyle/>
          <a:p>
            <a:pPr lvl="0"/>
            <a:r>
              <a:rPr lang="es-ES" dirty="0" smtClean="0">
                <a:solidFill>
                  <a:srgbClr val="FFFF00"/>
                </a:solidFill>
              </a:rPr>
              <a:t>Tabla de Mortalidad:</a:t>
            </a:r>
          </a:p>
          <a:p>
            <a:pPr>
              <a:buNone/>
            </a:pPr>
            <a:r>
              <a:rPr lang="es-ES" dirty="0" smtClean="0">
                <a:solidFill>
                  <a:srgbClr val="FFFF00"/>
                </a:solidFill>
              </a:rPr>
              <a:t>- Definición. Importancia y Características.</a:t>
            </a:r>
          </a:p>
          <a:p>
            <a:pPr>
              <a:buNone/>
            </a:pPr>
            <a:r>
              <a:rPr lang="es-ES" dirty="0" smtClean="0">
                <a:solidFill>
                  <a:srgbClr val="FFFF00"/>
                </a:solidFill>
              </a:rPr>
              <a:t>- Tratamiento de algunas funciones en la población Estacionaria.</a:t>
            </a:r>
          </a:p>
          <a:p>
            <a:pPr>
              <a:buNone/>
            </a:pPr>
            <a:r>
              <a:rPr lang="es-ES" dirty="0" smtClean="0">
                <a:solidFill>
                  <a:srgbClr val="FFFF00"/>
                </a:solidFill>
              </a:rPr>
              <a:t>- Construcción y uso de Tablas de Mortalidad.</a:t>
            </a:r>
          </a:p>
          <a:p>
            <a:pPr>
              <a:buNone/>
            </a:pPr>
            <a:r>
              <a:rPr lang="es-ES" dirty="0" smtClean="0">
                <a:solidFill>
                  <a:srgbClr val="FFFF00"/>
                </a:solidFill>
              </a:rPr>
              <a:t>- Tablas Modelo de Mortalidad.</a:t>
            </a:r>
          </a:p>
          <a:p>
            <a:pPr>
              <a:buNone/>
            </a:pPr>
            <a:r>
              <a:rPr lang="es-ES" dirty="0" smtClean="0">
                <a:solidFill>
                  <a:srgbClr val="FFFF00"/>
                </a:solidFill>
              </a:rPr>
              <a:t>- Utilización de algunas funciones de la tabla de Mortalidad (1x, </a:t>
            </a:r>
            <a:r>
              <a:rPr lang="es-ES" dirty="0" err="1" smtClean="0">
                <a:solidFill>
                  <a:srgbClr val="FFFF00"/>
                </a:solidFill>
              </a:rPr>
              <a:t>Px</a:t>
            </a:r>
            <a:r>
              <a:rPr lang="es-ES" dirty="0" smtClean="0">
                <a:solidFill>
                  <a:srgbClr val="FFFF00"/>
                </a:solidFill>
              </a:rPr>
              <a:t>).</a:t>
            </a:r>
          </a:p>
          <a:p>
            <a:pPr>
              <a:buNone/>
            </a:pPr>
            <a:r>
              <a:rPr lang="es-ES" dirty="0" smtClean="0">
                <a:solidFill>
                  <a:srgbClr val="FFFF00"/>
                </a:solidFill>
              </a:rPr>
              <a:t>- Concepto y vía de determinación de las funciones </a:t>
            </a:r>
            <a:r>
              <a:rPr lang="es-ES" b="1" dirty="0" err="1" smtClean="0">
                <a:solidFill>
                  <a:srgbClr val="FFFF00"/>
                </a:solidFill>
              </a:rPr>
              <a:t>eº</a:t>
            </a:r>
            <a:r>
              <a:rPr lang="es-ES" b="1" dirty="0" smtClean="0">
                <a:solidFill>
                  <a:srgbClr val="FFFF00"/>
                </a:solidFill>
              </a:rPr>
              <a:t> o</a:t>
            </a:r>
            <a:r>
              <a:rPr lang="es-ES" dirty="0" smtClean="0">
                <a:solidFill>
                  <a:srgbClr val="FFFF00"/>
                </a:solidFill>
              </a:rPr>
              <a:t> y </a:t>
            </a:r>
            <a:r>
              <a:rPr lang="es-ES" b="1" dirty="0" err="1" smtClean="0">
                <a:solidFill>
                  <a:srgbClr val="FFFF00"/>
                </a:solidFill>
              </a:rPr>
              <a:t>nPx</a:t>
            </a:r>
            <a:r>
              <a:rPr lang="es-ES" dirty="0" smtClean="0">
                <a:solidFill>
                  <a:srgbClr val="FFFF00"/>
                </a:solidFill>
              </a:rPr>
              <a:t> de una tabla de Mortalidad.</a:t>
            </a:r>
          </a:p>
          <a:p>
            <a:pPr>
              <a:buNone/>
            </a:pPr>
            <a:r>
              <a:rPr lang="es-ES" dirty="0" smtClean="0">
                <a:solidFill>
                  <a:srgbClr val="FFFF00"/>
                </a:solidFill>
              </a:rPr>
              <a:t>- Función relación de supervivencia en una tabla de mortalidad. </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42852"/>
            <a:ext cx="8686800" cy="6572272"/>
          </a:xfrm>
        </p:spPr>
        <p:txBody>
          <a:bodyPr>
            <a:normAutofit fontScale="92500"/>
          </a:bodyPr>
          <a:lstStyle/>
          <a:p>
            <a:pPr algn="just">
              <a:buNone/>
            </a:pPr>
            <a:r>
              <a:rPr lang="es-ES" b="1" dirty="0">
                <a:solidFill>
                  <a:srgbClr val="FFFF00"/>
                </a:solidFill>
              </a:rPr>
              <a:t>CONCEPTO DE MORTALIDAD</a:t>
            </a:r>
            <a:endParaRPr lang="es-ES" dirty="0">
              <a:solidFill>
                <a:srgbClr val="FFFF00"/>
              </a:solidFill>
            </a:endParaRPr>
          </a:p>
          <a:p>
            <a:pPr algn="just"/>
            <a:r>
              <a:rPr lang="es-ES" dirty="0">
                <a:solidFill>
                  <a:srgbClr val="FFFF00"/>
                </a:solidFill>
              </a:rPr>
              <a:t>Acción de la muerte sobre una población mediante la cual se da el proceso de extinción de las generaciones o las cohortes. Se estudia a partir de una función tipo flujo; y determina (</a:t>
            </a:r>
            <a:r>
              <a:rPr lang="es-ES" dirty="0" smtClean="0">
                <a:solidFill>
                  <a:srgbClr val="FFFF00"/>
                </a:solidFill>
              </a:rPr>
              <a:t>cambia) la </a:t>
            </a:r>
            <a:r>
              <a:rPr lang="es-ES" dirty="0">
                <a:solidFill>
                  <a:srgbClr val="FFFF00"/>
                </a:solidFill>
              </a:rPr>
              <a:t>estructura de la población por sexo y edad.</a:t>
            </a:r>
          </a:p>
          <a:p>
            <a:pPr algn="just">
              <a:buNone/>
            </a:pPr>
            <a:endParaRPr lang="es-ES" dirty="0">
              <a:solidFill>
                <a:srgbClr val="FFFF00"/>
              </a:solidFill>
            </a:endParaRPr>
          </a:p>
          <a:p>
            <a:pPr algn="just">
              <a:buNone/>
            </a:pPr>
            <a:r>
              <a:rPr lang="es-ES" b="1" dirty="0">
                <a:solidFill>
                  <a:srgbClr val="FFFF00"/>
                </a:solidFill>
              </a:rPr>
              <a:t>FACTORES QUE ACTÚAN SOBRE LA MORTALIDAD</a:t>
            </a:r>
            <a:endParaRPr lang="es-ES" dirty="0">
              <a:solidFill>
                <a:srgbClr val="FFFF00"/>
              </a:solidFill>
            </a:endParaRPr>
          </a:p>
          <a:p>
            <a:pPr algn="just">
              <a:buNone/>
            </a:pPr>
            <a:r>
              <a:rPr lang="es-ES" dirty="0">
                <a:solidFill>
                  <a:srgbClr val="FFFF00"/>
                </a:solidFill>
              </a:rPr>
              <a:t>-  </a:t>
            </a:r>
            <a:r>
              <a:rPr lang="es-ES" b="1" dirty="0">
                <a:solidFill>
                  <a:srgbClr val="FFFF00"/>
                </a:solidFill>
              </a:rPr>
              <a:t>biológicos:</a:t>
            </a:r>
            <a:r>
              <a:rPr lang="es-ES" dirty="0">
                <a:solidFill>
                  <a:srgbClr val="FFFF00"/>
                </a:solidFill>
              </a:rPr>
              <a:t> edad, sexo, causas de </a:t>
            </a:r>
            <a:r>
              <a:rPr lang="es-ES" dirty="0" smtClean="0">
                <a:solidFill>
                  <a:srgbClr val="FFFF00"/>
                </a:solidFill>
              </a:rPr>
              <a:t>muerte.</a:t>
            </a:r>
            <a:endParaRPr lang="es-ES" dirty="0">
              <a:solidFill>
                <a:srgbClr val="FFFF00"/>
              </a:solidFill>
            </a:endParaRPr>
          </a:p>
          <a:p>
            <a:pPr algn="just">
              <a:buNone/>
            </a:pPr>
            <a:r>
              <a:rPr lang="es-ES" dirty="0">
                <a:solidFill>
                  <a:srgbClr val="FFFF00"/>
                </a:solidFill>
              </a:rPr>
              <a:t>- </a:t>
            </a:r>
            <a:r>
              <a:rPr lang="es-ES" b="1" dirty="0">
                <a:solidFill>
                  <a:srgbClr val="FFFF00"/>
                </a:solidFill>
              </a:rPr>
              <a:t>socioeconómicos y medioambientales:</a:t>
            </a:r>
            <a:r>
              <a:rPr lang="es-ES" dirty="0">
                <a:solidFill>
                  <a:srgbClr val="FFFF00"/>
                </a:solidFill>
              </a:rPr>
              <a:t> organización social, distribución del producto, ingresos, ocupación, posición social, clima, condiciones higiénicas, situación conyugal.</a:t>
            </a:r>
          </a:p>
          <a:p>
            <a:pPr algn="just">
              <a:buNone/>
            </a:pP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31837"/>
            <a:ext cx="8229600" cy="5768997"/>
          </a:xfrm>
        </p:spPr>
        <p:txBody>
          <a:bodyPr>
            <a:normAutofit/>
          </a:bodyPr>
          <a:lstStyle/>
          <a:p>
            <a:pPr>
              <a:buNone/>
            </a:pPr>
            <a:r>
              <a:rPr lang="es-ES" sz="3600" b="1" dirty="0" smtClean="0">
                <a:solidFill>
                  <a:srgbClr val="FFFF00"/>
                </a:solidFill>
              </a:rPr>
              <a:t>Mortalidad </a:t>
            </a:r>
            <a:r>
              <a:rPr lang="es-ES" sz="3600" b="1" dirty="0">
                <a:solidFill>
                  <a:srgbClr val="FFFF00"/>
                </a:solidFill>
              </a:rPr>
              <a:t>por sexo</a:t>
            </a:r>
            <a:r>
              <a:rPr lang="es-ES" sz="3600" dirty="0">
                <a:solidFill>
                  <a:srgbClr val="FFFF00"/>
                </a:solidFill>
              </a:rPr>
              <a:t>: </a:t>
            </a:r>
            <a:endParaRPr lang="es-ES" sz="3600" dirty="0" smtClean="0">
              <a:solidFill>
                <a:srgbClr val="FFFF00"/>
              </a:solidFill>
            </a:endParaRPr>
          </a:p>
          <a:p>
            <a:pPr marL="0" indent="0" algn="just">
              <a:buNone/>
              <a:tabLst>
                <a:tab pos="0" algn="l"/>
              </a:tabLst>
            </a:pPr>
            <a:r>
              <a:rPr lang="es-ES" sz="3600" dirty="0" smtClean="0">
                <a:solidFill>
                  <a:srgbClr val="FFFF00"/>
                </a:solidFill>
              </a:rPr>
              <a:t>Generalmente </a:t>
            </a:r>
            <a:r>
              <a:rPr lang="es-ES" sz="3600" dirty="0">
                <a:solidFill>
                  <a:srgbClr val="FFFF00"/>
                </a:solidFill>
              </a:rPr>
              <a:t>los hombres mueren más que las mujeres. La mortalidad de los hombres es más rápida que la de las mujeres. Esto se da por la </a:t>
            </a:r>
            <a:r>
              <a:rPr lang="es-ES" sz="3600" dirty="0" err="1">
                <a:solidFill>
                  <a:srgbClr val="FFFF00"/>
                </a:solidFill>
              </a:rPr>
              <a:t>sobremortalidad</a:t>
            </a:r>
            <a:r>
              <a:rPr lang="es-ES" sz="3600" dirty="0">
                <a:solidFill>
                  <a:srgbClr val="FFFF00"/>
                </a:solidFill>
              </a:rPr>
              <a:t> masculina.</a:t>
            </a:r>
          </a:p>
          <a:p>
            <a:r>
              <a:rPr lang="es-ES" sz="3600" dirty="0">
                <a:solidFill>
                  <a:srgbClr val="FFFF00"/>
                </a:solidFill>
              </a:rPr>
              <a:t> </a:t>
            </a:r>
          </a:p>
          <a:p>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2052" name="Picture 4"/>
          <p:cNvPicPr>
            <a:picLocks noChangeAspect="1" noChangeArrowheads="1"/>
          </p:cNvPicPr>
          <p:nvPr/>
        </p:nvPicPr>
        <p:blipFill>
          <a:blip r:embed="rId2"/>
          <a:srcRect/>
          <a:stretch>
            <a:fillRect/>
          </a:stretch>
        </p:blipFill>
        <p:spPr bwMode="auto">
          <a:xfrm>
            <a:off x="285720" y="500042"/>
            <a:ext cx="8572560" cy="4071966"/>
          </a:xfrm>
          <a:prstGeom prst="rect">
            <a:avLst/>
          </a:prstGeom>
          <a:noFill/>
        </p:spPr>
      </p:pic>
      <p:sp>
        <p:nvSpPr>
          <p:cNvPr id="2054" name="Rectangle 6"/>
          <p:cNvSpPr>
            <a:spLocks noChangeArrowheads="1"/>
          </p:cNvSpPr>
          <p:nvPr/>
        </p:nvSpPr>
        <p:spPr bwMode="auto">
          <a:xfrm>
            <a:off x="0" y="485776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La mortalidad tiende a ser alta en las primeras edades.</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La mortalidad va disminuyendo y llega a un punto mínimo (10 años) absoluto </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Entre los 10-14 años se da una estabilidad en las tasas </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 partir de los 14 años crece lenta, pero sostenidamente hasta los 50</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 partir de los 50 años se acentúa el crecimiento.</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686800" cy="5768997"/>
          </a:xfrm>
        </p:spPr>
        <p:txBody>
          <a:bodyPr>
            <a:normAutofit lnSpcReduction="10000"/>
          </a:bodyPr>
          <a:lstStyle/>
          <a:p>
            <a:pPr algn="just">
              <a:buNone/>
            </a:pPr>
            <a:r>
              <a:rPr lang="es-ES" b="1" dirty="0" smtClean="0">
                <a:solidFill>
                  <a:srgbClr val="FFFF00"/>
                </a:solidFill>
              </a:rPr>
              <a:t>Mortalidad </a:t>
            </a:r>
            <a:r>
              <a:rPr lang="es-ES" b="1" dirty="0">
                <a:solidFill>
                  <a:srgbClr val="FFFF00"/>
                </a:solidFill>
              </a:rPr>
              <a:t>por causa de </a:t>
            </a:r>
            <a:r>
              <a:rPr lang="es-ES" b="1" dirty="0" smtClean="0">
                <a:solidFill>
                  <a:srgbClr val="FFFF00"/>
                </a:solidFill>
              </a:rPr>
              <a:t>muerte</a:t>
            </a:r>
          </a:p>
          <a:p>
            <a:pPr algn="just">
              <a:buNone/>
            </a:pPr>
            <a:r>
              <a:rPr lang="es-ES" b="1" dirty="0" smtClean="0">
                <a:solidFill>
                  <a:srgbClr val="FFFF00"/>
                </a:solidFill>
              </a:rPr>
              <a:t>Según la ONU </a:t>
            </a:r>
            <a:r>
              <a:rPr lang="es-ES" b="1" dirty="0" err="1" smtClean="0">
                <a:solidFill>
                  <a:srgbClr val="FFFF00"/>
                </a:solidFill>
              </a:rPr>
              <a:t>sde</a:t>
            </a:r>
            <a:r>
              <a:rPr lang="es-ES" b="1" dirty="0" smtClean="0">
                <a:solidFill>
                  <a:srgbClr val="FFFF00"/>
                </a:solidFill>
              </a:rPr>
              <a:t> dan por enfermedades y otros atributos</a:t>
            </a:r>
          </a:p>
          <a:p>
            <a:pPr algn="just">
              <a:buNone/>
            </a:pPr>
            <a:r>
              <a:rPr lang="es-ES" b="1" dirty="0" smtClean="0">
                <a:solidFill>
                  <a:srgbClr val="FFFF00"/>
                </a:solidFill>
              </a:rPr>
              <a:t>-POR  ENFERMEDADES</a:t>
            </a:r>
            <a:endParaRPr lang="es-ES" dirty="0">
              <a:solidFill>
                <a:srgbClr val="FFFF00"/>
              </a:solidFill>
            </a:endParaRPr>
          </a:p>
          <a:p>
            <a:pPr algn="just">
              <a:buFontTx/>
              <a:buChar char="-"/>
            </a:pPr>
            <a:r>
              <a:rPr lang="es-ES" b="1" dirty="0" smtClean="0">
                <a:solidFill>
                  <a:srgbClr val="FFFF00"/>
                </a:solidFill>
              </a:rPr>
              <a:t>Exógenas</a:t>
            </a:r>
            <a:r>
              <a:rPr lang="es-ES" b="1" dirty="0">
                <a:solidFill>
                  <a:srgbClr val="FFFF00"/>
                </a:solidFill>
              </a:rPr>
              <a:t>:</a:t>
            </a:r>
            <a:r>
              <a:rPr lang="es-ES" dirty="0">
                <a:solidFill>
                  <a:srgbClr val="FFFF00"/>
                </a:solidFill>
              </a:rPr>
              <a:t> provienen del medio ambiente, presente para todas las edades. Tiene que ver con la negligencia social. Ejemplo: dengue</a:t>
            </a:r>
            <a:r>
              <a:rPr lang="es-ES" dirty="0" smtClean="0">
                <a:solidFill>
                  <a:srgbClr val="FFFF00"/>
                </a:solidFill>
              </a:rPr>
              <a:t>.</a:t>
            </a:r>
          </a:p>
          <a:p>
            <a:pPr algn="just">
              <a:buFontTx/>
              <a:buChar char="-"/>
            </a:pPr>
            <a:r>
              <a:rPr lang="es-ES" dirty="0" smtClean="0">
                <a:solidFill>
                  <a:srgbClr val="FFFF00"/>
                </a:solidFill>
              </a:rPr>
              <a:t>Otros ejemplos: </a:t>
            </a:r>
          </a:p>
          <a:p>
            <a:pPr>
              <a:buNone/>
            </a:pPr>
            <a:r>
              <a:rPr lang="es-ES" dirty="0">
                <a:solidFill>
                  <a:srgbClr val="FFFF00"/>
                </a:solidFill>
              </a:rPr>
              <a:t>- Infecciosas, parasitarias, respiratorias, gastrointestinales, etc. </a:t>
            </a:r>
          </a:p>
          <a:p>
            <a:pPr>
              <a:buNone/>
            </a:pPr>
            <a:r>
              <a:rPr lang="es-ES" dirty="0">
                <a:solidFill>
                  <a:srgbClr val="FFFF00"/>
                </a:solidFill>
              </a:rPr>
              <a:t>- Accidentes, envenenamiento, violencia, etc. </a:t>
            </a:r>
          </a:p>
          <a:p>
            <a:pPr algn="just">
              <a:buFontTx/>
              <a:buChar char="-"/>
            </a:pPr>
            <a:endParaRPr lang="es-ES"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428604"/>
            <a:ext cx="8572560" cy="5786478"/>
          </a:xfrm>
        </p:spPr>
        <p:txBody>
          <a:bodyPr>
            <a:normAutofit lnSpcReduction="10000"/>
          </a:bodyPr>
          <a:lstStyle/>
          <a:p>
            <a:pPr algn="just">
              <a:buNone/>
            </a:pPr>
            <a:r>
              <a:rPr lang="es-ES" sz="3400" b="1" dirty="0" smtClean="0">
                <a:solidFill>
                  <a:srgbClr val="FFFF00"/>
                </a:solidFill>
              </a:rPr>
              <a:t>- Endógenas</a:t>
            </a:r>
            <a:r>
              <a:rPr lang="es-ES" sz="3400" dirty="0" smtClean="0">
                <a:solidFill>
                  <a:srgbClr val="FFFF00"/>
                </a:solidFill>
              </a:rPr>
              <a:t>: provienen de la prolongación de la vida. Tienen que ver con la impotencia social. Presentes en las primeras y últimas edades, porque son endógenas.</a:t>
            </a:r>
          </a:p>
          <a:p>
            <a:pPr>
              <a:buNone/>
            </a:pPr>
            <a:r>
              <a:rPr lang="es-ES" sz="3600" dirty="0">
                <a:solidFill>
                  <a:srgbClr val="FFFF00"/>
                </a:solidFill>
              </a:rPr>
              <a:t>- </a:t>
            </a:r>
            <a:r>
              <a:rPr lang="es-ES" sz="3600" dirty="0" smtClean="0">
                <a:solidFill>
                  <a:srgbClr val="FFFF00"/>
                </a:solidFill>
              </a:rPr>
              <a:t>Cardiovasculares, renales, hepáticas.</a:t>
            </a:r>
            <a:endParaRPr lang="es-ES" sz="3600" dirty="0">
              <a:solidFill>
                <a:srgbClr val="FFFF00"/>
              </a:solidFill>
            </a:endParaRPr>
          </a:p>
          <a:p>
            <a:pPr>
              <a:buFontTx/>
              <a:buChar char="-"/>
            </a:pPr>
            <a:r>
              <a:rPr lang="es-ES" sz="3600" dirty="0" smtClean="0">
                <a:solidFill>
                  <a:srgbClr val="FFFF00"/>
                </a:solidFill>
              </a:rPr>
              <a:t>Neoplasmas </a:t>
            </a:r>
            <a:r>
              <a:rPr lang="es-ES" sz="3600" dirty="0">
                <a:solidFill>
                  <a:srgbClr val="FFFF00"/>
                </a:solidFill>
              </a:rPr>
              <a:t>malignos, </a:t>
            </a:r>
            <a:r>
              <a:rPr lang="es-ES" sz="3600" dirty="0" smtClean="0">
                <a:solidFill>
                  <a:srgbClr val="FFFF00"/>
                </a:solidFill>
              </a:rPr>
              <a:t>cánceres. </a:t>
            </a:r>
          </a:p>
          <a:p>
            <a:pPr>
              <a:buFontTx/>
              <a:buChar char="-"/>
            </a:pPr>
            <a:endParaRPr lang="es-ES" sz="3600" dirty="0">
              <a:solidFill>
                <a:srgbClr val="FFFF00"/>
              </a:solidFill>
            </a:endParaRPr>
          </a:p>
          <a:p>
            <a:pPr algn="just">
              <a:buFontTx/>
              <a:buChar char="-"/>
            </a:pPr>
            <a:r>
              <a:rPr lang="es-ES" sz="3600" b="1" dirty="0" smtClean="0">
                <a:solidFill>
                  <a:srgbClr val="FFFF00"/>
                </a:solidFill>
              </a:rPr>
              <a:t>Restantes</a:t>
            </a:r>
            <a:r>
              <a:rPr lang="es-ES" sz="3600" dirty="0">
                <a:solidFill>
                  <a:srgbClr val="FFFF00"/>
                </a:solidFill>
              </a:rPr>
              <a:t>. Otras enfermedades y otras poco conocidas (Exógenas y  Endógenas</a:t>
            </a:r>
            <a:r>
              <a:rPr lang="es-ES" sz="3600" dirty="0" smtClean="0">
                <a:solidFill>
                  <a:srgbClr val="FFFF00"/>
                </a:solidFill>
              </a:rPr>
              <a:t>). </a:t>
            </a:r>
            <a:r>
              <a:rPr lang="es-ES" sz="3600" dirty="0" err="1" smtClean="0">
                <a:solidFill>
                  <a:srgbClr val="FFFF00"/>
                </a:solidFill>
              </a:rPr>
              <a:t>Ej</a:t>
            </a:r>
            <a:r>
              <a:rPr lang="es-ES" sz="3600" dirty="0" smtClean="0">
                <a:solidFill>
                  <a:srgbClr val="FFFF00"/>
                </a:solidFill>
              </a:rPr>
              <a:t>: síndrome de </a:t>
            </a:r>
            <a:r>
              <a:rPr lang="es-ES" sz="3600" i="1" dirty="0" err="1" smtClean="0">
                <a:solidFill>
                  <a:srgbClr val="FFFF00"/>
                </a:solidFill>
              </a:rPr>
              <a:t>Gillian</a:t>
            </a:r>
            <a:r>
              <a:rPr lang="es-ES" sz="3600" i="1" dirty="0" smtClean="0">
                <a:solidFill>
                  <a:srgbClr val="FFFF00"/>
                </a:solidFill>
              </a:rPr>
              <a:t>-Barré</a:t>
            </a:r>
            <a:endParaRPr lang="es-ES" sz="3600" i="1" dirty="0">
              <a:solidFill>
                <a:srgbClr val="FFFF00"/>
              </a:solidFill>
            </a:endParaRPr>
          </a:p>
          <a:p>
            <a:pPr algn="just"/>
            <a:endParaRPr lang="es-ES" sz="3400"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46085"/>
            <a:ext cx="8686800" cy="5697559"/>
          </a:xfrm>
        </p:spPr>
        <p:txBody>
          <a:bodyPr>
            <a:noAutofit/>
          </a:bodyPr>
          <a:lstStyle/>
          <a:p>
            <a:pPr algn="just">
              <a:buNone/>
            </a:pPr>
            <a:r>
              <a:rPr lang="es-ES" sz="3500" b="1" dirty="0">
                <a:solidFill>
                  <a:srgbClr val="FFFF00"/>
                </a:solidFill>
              </a:rPr>
              <a:t>- RELACIÓN DE LA MORTALIDAD CON EL ESTADO CIVIL Y LA </a:t>
            </a:r>
            <a:r>
              <a:rPr lang="es-ES" sz="3500" b="1" dirty="0" smtClean="0">
                <a:solidFill>
                  <a:srgbClr val="FFFF00"/>
                </a:solidFill>
              </a:rPr>
              <a:t>OCUPACIÓN</a:t>
            </a:r>
            <a:endParaRPr lang="es-ES" sz="3500" dirty="0">
              <a:solidFill>
                <a:srgbClr val="FFFF00"/>
              </a:solidFill>
            </a:endParaRPr>
          </a:p>
          <a:p>
            <a:pPr algn="just"/>
            <a:r>
              <a:rPr lang="es-ES" sz="3500" b="1" dirty="0">
                <a:solidFill>
                  <a:srgbClr val="FFFF00"/>
                </a:solidFill>
              </a:rPr>
              <a:t>Estado civil:</a:t>
            </a:r>
            <a:r>
              <a:rPr lang="es-ES" sz="3500" dirty="0">
                <a:solidFill>
                  <a:srgbClr val="FFFF00"/>
                </a:solidFill>
              </a:rPr>
              <a:t> Para todas las edades y sexo hay </a:t>
            </a:r>
            <a:r>
              <a:rPr lang="es-ES" sz="3500" b="1" dirty="0" err="1">
                <a:solidFill>
                  <a:srgbClr val="FFFF00"/>
                </a:solidFill>
              </a:rPr>
              <a:t>sobremortalidad</a:t>
            </a:r>
            <a:r>
              <a:rPr lang="es-ES" sz="3500" b="1" dirty="0">
                <a:solidFill>
                  <a:srgbClr val="FFFF00"/>
                </a:solidFill>
              </a:rPr>
              <a:t> en los solteros </a:t>
            </a:r>
            <a:r>
              <a:rPr lang="es-ES" sz="3500" dirty="0">
                <a:solidFill>
                  <a:srgbClr val="FFFF00"/>
                </a:solidFill>
              </a:rPr>
              <a:t>(esto tiene que ver con la violencia y la promiscuidad). </a:t>
            </a:r>
            <a:r>
              <a:rPr lang="es-ES" sz="3500" b="1" dirty="0" err="1">
                <a:solidFill>
                  <a:srgbClr val="FFFF00"/>
                </a:solidFill>
              </a:rPr>
              <a:t>Sobremortalidad</a:t>
            </a:r>
            <a:r>
              <a:rPr lang="es-ES" sz="3500" b="1" dirty="0">
                <a:solidFill>
                  <a:srgbClr val="FFFF00"/>
                </a:solidFill>
              </a:rPr>
              <a:t> de los viudos </a:t>
            </a:r>
            <a:r>
              <a:rPr lang="es-ES" sz="3500" dirty="0">
                <a:solidFill>
                  <a:srgbClr val="FFFF00"/>
                </a:solidFill>
              </a:rPr>
              <a:t>en edades </a:t>
            </a:r>
            <a:r>
              <a:rPr lang="es-ES" sz="3500" dirty="0" smtClean="0">
                <a:solidFill>
                  <a:srgbClr val="FFFF00"/>
                </a:solidFill>
              </a:rPr>
              <a:t>jóvenes.</a:t>
            </a:r>
            <a:endParaRPr lang="es-ES" sz="3500" dirty="0">
              <a:solidFill>
                <a:srgbClr val="FFFF00"/>
              </a:solidFill>
            </a:endParaRPr>
          </a:p>
          <a:p>
            <a:pPr algn="just"/>
            <a:r>
              <a:rPr lang="es-ES" sz="3500" b="1" dirty="0">
                <a:solidFill>
                  <a:srgbClr val="FFFF00"/>
                </a:solidFill>
              </a:rPr>
              <a:t>Ocupación:</a:t>
            </a:r>
            <a:r>
              <a:rPr lang="es-ES" sz="3500" dirty="0">
                <a:solidFill>
                  <a:srgbClr val="FFFF00"/>
                </a:solidFill>
              </a:rPr>
              <a:t> los que realizan trabajos no calificados son más propensos a morir</a:t>
            </a:r>
            <a:r>
              <a:rPr lang="es-ES" sz="3500" dirty="0" smtClean="0">
                <a:solidFill>
                  <a:srgbClr val="FFFF00"/>
                </a:solidFill>
              </a:rPr>
              <a:t>.</a:t>
            </a:r>
            <a:r>
              <a:rPr lang="es-ES" sz="3500" dirty="0">
                <a:solidFill>
                  <a:srgbClr val="FFFF00"/>
                </a:solidFill>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83179"/>
          </a:xfrm>
        </p:spPr>
        <p:txBody>
          <a:bodyPr>
            <a:normAutofit/>
          </a:bodyPr>
          <a:lstStyle/>
          <a:p>
            <a:pPr algn="just"/>
            <a:r>
              <a:rPr lang="es-ES" sz="3600" b="1" dirty="0" smtClean="0">
                <a:solidFill>
                  <a:srgbClr val="FFFF00"/>
                </a:solidFill>
              </a:rPr>
              <a:t>Países desarrollados</a:t>
            </a:r>
            <a:r>
              <a:rPr lang="es-ES" sz="3600" dirty="0" smtClean="0">
                <a:solidFill>
                  <a:srgbClr val="FFFF00"/>
                </a:solidFill>
              </a:rPr>
              <a:t>: a medida que un país se desarrolla hay un menor nivel de mortalidad, por tanto, adquieren mayor importancia los muertos endógenos.</a:t>
            </a:r>
          </a:p>
          <a:p>
            <a:pPr algn="just"/>
            <a:r>
              <a:rPr lang="es-ES" sz="3600" b="1" dirty="0" smtClean="0">
                <a:solidFill>
                  <a:srgbClr val="FFFF00"/>
                </a:solidFill>
              </a:rPr>
              <a:t>Países </a:t>
            </a:r>
            <a:r>
              <a:rPr lang="es-ES" sz="3600" b="1" dirty="0">
                <a:solidFill>
                  <a:srgbClr val="FFFF00"/>
                </a:solidFill>
              </a:rPr>
              <a:t>subdesarrollados</a:t>
            </a:r>
            <a:r>
              <a:rPr lang="es-ES" sz="3600" dirty="0">
                <a:solidFill>
                  <a:srgbClr val="FFFF00"/>
                </a:solidFill>
              </a:rPr>
              <a:t>: a menor desarrollo, adquieren mayor importancia las muertes exógenas.</a:t>
            </a: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197493"/>
          </a:xfrm>
        </p:spPr>
        <p:txBody>
          <a:bodyPr>
            <a:normAutofit/>
          </a:bodyPr>
          <a:lstStyle/>
          <a:p>
            <a:pPr algn="just">
              <a:buNone/>
            </a:pPr>
            <a:r>
              <a:rPr lang="es-ES" sz="3600" b="1" dirty="0">
                <a:solidFill>
                  <a:srgbClr val="FFFF00"/>
                </a:solidFill>
              </a:rPr>
              <a:t>ESPERANZA DE VIDA AL NACIMIENTO (e</a:t>
            </a:r>
            <a:r>
              <a:rPr lang="es-ES" sz="3600" b="1" baseline="30000" dirty="0">
                <a:solidFill>
                  <a:srgbClr val="FFFF00"/>
                </a:solidFill>
              </a:rPr>
              <a:t>0</a:t>
            </a:r>
            <a:r>
              <a:rPr lang="es-ES" sz="3600" b="1" baseline="-25000" dirty="0">
                <a:solidFill>
                  <a:srgbClr val="FFFF00"/>
                </a:solidFill>
              </a:rPr>
              <a:t>0</a:t>
            </a:r>
            <a:r>
              <a:rPr lang="es-ES" sz="3600" b="1" dirty="0">
                <a:solidFill>
                  <a:srgbClr val="FFFF00"/>
                </a:solidFill>
              </a:rPr>
              <a:t>)</a:t>
            </a:r>
            <a:endParaRPr lang="es-ES" sz="3600" dirty="0">
              <a:solidFill>
                <a:srgbClr val="FFFF00"/>
              </a:solidFill>
            </a:endParaRPr>
          </a:p>
          <a:p>
            <a:pPr algn="just"/>
            <a:r>
              <a:rPr lang="es-ES" sz="3600" dirty="0">
                <a:solidFill>
                  <a:srgbClr val="FFFF00"/>
                </a:solidFill>
              </a:rPr>
              <a:t>Es el número de años que se espera que viva como promedio una persona desde el </a:t>
            </a:r>
            <a:r>
              <a:rPr lang="es-ES" sz="3600" dirty="0" smtClean="0">
                <a:solidFill>
                  <a:srgbClr val="FFFF00"/>
                </a:solidFill>
              </a:rPr>
              <a:t>una persona al momento </a:t>
            </a:r>
            <a:r>
              <a:rPr lang="es-ES" sz="3600" dirty="0">
                <a:solidFill>
                  <a:srgbClr val="FFFF00"/>
                </a:solidFill>
              </a:rPr>
              <a:t>de su nacimiento bajo condiciones de mortalidad dada </a:t>
            </a:r>
            <a:endParaRPr lang="es-ES" sz="3600" dirty="0" smtClean="0">
              <a:solidFill>
                <a:srgbClr val="FFFF00"/>
              </a:solidFill>
            </a:endParaRPr>
          </a:p>
          <a:p>
            <a:pPr algn="just">
              <a:buNone/>
            </a:pPr>
            <a:r>
              <a:rPr lang="es-ES" sz="3600" i="1" dirty="0" smtClean="0">
                <a:solidFill>
                  <a:srgbClr val="FFFF00"/>
                </a:solidFill>
              </a:rPr>
              <a:t>(I</a:t>
            </a:r>
            <a:r>
              <a:rPr lang="es-ES" sz="3600" b="1" i="1" u="sng" dirty="0" smtClean="0">
                <a:solidFill>
                  <a:srgbClr val="FFFF00"/>
                </a:solidFill>
              </a:rPr>
              <a:t>mportante:</a:t>
            </a:r>
            <a:r>
              <a:rPr lang="es-ES" sz="3600" i="1" dirty="0" smtClean="0">
                <a:solidFill>
                  <a:srgbClr val="FFFF00"/>
                </a:solidFill>
              </a:rPr>
              <a:t> la </a:t>
            </a:r>
            <a:r>
              <a:rPr lang="es-ES" sz="3600" i="1" dirty="0">
                <a:solidFill>
                  <a:srgbClr val="FFFF00"/>
                </a:solidFill>
              </a:rPr>
              <a:t>esperanza de vida de cada uno es </a:t>
            </a:r>
            <a:r>
              <a:rPr lang="es-ES" sz="3600" i="1" dirty="0" smtClean="0">
                <a:solidFill>
                  <a:srgbClr val="FFFF00"/>
                </a:solidFill>
              </a:rPr>
              <a:t>diferente).</a:t>
            </a:r>
            <a:endParaRPr lang="es-ES" sz="3600" i="1" dirty="0">
              <a:solidFill>
                <a:srgbClr val="FFFF00"/>
              </a:solidFill>
            </a:endParaRP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52"/>
            <a:ext cx="8229600" cy="582594"/>
          </a:xfrm>
        </p:spPr>
        <p:txBody>
          <a:bodyPr>
            <a:normAutofit fontScale="90000"/>
          </a:bodyPr>
          <a:lstStyle/>
          <a:p>
            <a:r>
              <a:rPr lang="es-ES" b="1" dirty="0" smtClean="0">
                <a:solidFill>
                  <a:srgbClr val="FFFF00"/>
                </a:solidFill>
              </a:rPr>
              <a:t>DE LA CLASE ANTERIOR</a:t>
            </a:r>
            <a:endParaRPr lang="es-ES" b="1" dirty="0">
              <a:solidFill>
                <a:srgbClr val="FFFF00"/>
              </a:solidFill>
            </a:endParaRPr>
          </a:p>
        </p:txBody>
      </p:sp>
      <p:sp>
        <p:nvSpPr>
          <p:cNvPr id="3" name="2 Marcador de contenido"/>
          <p:cNvSpPr>
            <a:spLocks noGrp="1"/>
          </p:cNvSpPr>
          <p:nvPr>
            <p:ph idx="1"/>
          </p:nvPr>
        </p:nvSpPr>
        <p:spPr>
          <a:xfrm>
            <a:off x="285720" y="857232"/>
            <a:ext cx="8686800" cy="5929330"/>
          </a:xfrm>
        </p:spPr>
        <p:txBody>
          <a:bodyPr>
            <a:normAutofit lnSpcReduction="10000"/>
          </a:bodyPr>
          <a:lstStyle/>
          <a:p>
            <a:pPr lvl="0" algn="just"/>
            <a:r>
              <a:rPr lang="es-ES_tradnl" sz="3600" dirty="0" smtClean="0">
                <a:solidFill>
                  <a:srgbClr val="FFFF00"/>
                </a:solidFill>
              </a:rPr>
              <a:t>¿Qué se entiende por composición de la población?</a:t>
            </a:r>
          </a:p>
          <a:p>
            <a:pPr lvl="0" algn="just">
              <a:buNone/>
            </a:pPr>
            <a:endParaRPr lang="es-ES_tradnl" dirty="0">
              <a:solidFill>
                <a:srgbClr val="FFFF00"/>
              </a:solidFill>
            </a:endParaRPr>
          </a:p>
          <a:p>
            <a:pPr algn="just"/>
            <a:r>
              <a:rPr lang="es-ES_tradnl" sz="4000" b="1" dirty="0">
                <a:solidFill>
                  <a:srgbClr val="FFFF00"/>
                </a:solidFill>
              </a:rPr>
              <a:t>E</a:t>
            </a:r>
            <a:r>
              <a:rPr lang="es-ES_tradnl" sz="4000" b="1" dirty="0" smtClean="0">
                <a:solidFill>
                  <a:srgbClr val="FFFF00"/>
                </a:solidFill>
              </a:rPr>
              <a:t>s la agrupación y estudio de ésta en base a la presencia o ausencia de uno o más atributos y características.</a:t>
            </a:r>
          </a:p>
          <a:p>
            <a:pPr algn="just"/>
            <a:r>
              <a:rPr lang="es-ES_tradnl" sz="4000" dirty="0">
                <a:solidFill>
                  <a:srgbClr val="FFFF00"/>
                </a:solidFill>
              </a:rPr>
              <a:t>Estas características son, entre otras: </a:t>
            </a:r>
            <a:r>
              <a:rPr lang="es-ES_tradnl" sz="4000" b="1" u="sng" dirty="0">
                <a:solidFill>
                  <a:srgbClr val="FFFF00"/>
                </a:solidFill>
              </a:rPr>
              <a:t>edad, sexo, estado civil, lugar de nacimiento, nivel de escolaridad, situación ocupacional, </a:t>
            </a:r>
            <a:r>
              <a:rPr lang="es-ES_tradnl" sz="4000" b="1" u="sng" dirty="0" smtClean="0">
                <a:solidFill>
                  <a:srgbClr val="FFFF00"/>
                </a:solidFill>
              </a:rPr>
              <a:t>etc.</a:t>
            </a:r>
            <a:endParaRPr lang="es-ES" sz="4000" dirty="0" smtClean="0">
              <a:solidFill>
                <a:srgbClr val="FFFF00"/>
              </a:solidFill>
            </a:endParaRPr>
          </a:p>
          <a:p>
            <a:pPr lvl="0" algn="just"/>
            <a:endParaRPr lang="es-ES" dirty="0" smtClean="0">
              <a:solidFill>
                <a:srgbClr val="FFFF00"/>
              </a:solidFill>
            </a:endParaRPr>
          </a:p>
          <a:p>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357166"/>
            <a:ext cx="8686800" cy="6143644"/>
          </a:xfrm>
        </p:spPr>
        <p:txBody>
          <a:bodyPr>
            <a:normAutofit fontScale="92500" lnSpcReduction="10000"/>
          </a:bodyPr>
          <a:lstStyle/>
          <a:p>
            <a:pPr algn="just"/>
            <a:r>
              <a:rPr lang="es-ES" b="1" dirty="0">
                <a:solidFill>
                  <a:srgbClr val="FFFF00"/>
                </a:solidFill>
              </a:rPr>
              <a:t>CONCEPTO DE MORTALIDAD INFANTIL (MI):</a:t>
            </a:r>
            <a:r>
              <a:rPr lang="es-ES" dirty="0">
                <a:solidFill>
                  <a:srgbClr val="FFFF00"/>
                </a:solidFill>
              </a:rPr>
              <a:t> </a:t>
            </a:r>
          </a:p>
          <a:p>
            <a:pPr algn="just"/>
            <a:r>
              <a:rPr lang="es-ES" dirty="0" smtClean="0">
                <a:solidFill>
                  <a:srgbClr val="FFFF00"/>
                </a:solidFill>
              </a:rPr>
              <a:t>Es la referida </a:t>
            </a:r>
            <a:r>
              <a:rPr lang="es-ES" dirty="0">
                <a:solidFill>
                  <a:srgbClr val="FFFF00"/>
                </a:solidFill>
              </a:rPr>
              <a:t>a los nacidos vivos que fallecen antes de cumplir el primer año de vida. </a:t>
            </a:r>
            <a:r>
              <a:rPr lang="es-ES" dirty="0" smtClean="0">
                <a:solidFill>
                  <a:srgbClr val="FFFF00"/>
                </a:solidFill>
              </a:rPr>
              <a:t>Cuando fallece antes de los 28 días se llama </a:t>
            </a:r>
            <a:r>
              <a:rPr lang="es-ES" b="1" dirty="0" smtClean="0">
                <a:solidFill>
                  <a:srgbClr val="FFFF00"/>
                </a:solidFill>
              </a:rPr>
              <a:t>neonatal.</a:t>
            </a:r>
          </a:p>
          <a:p>
            <a:pPr algn="just"/>
            <a:r>
              <a:rPr lang="es-ES" b="1" dirty="0" smtClean="0">
                <a:solidFill>
                  <a:srgbClr val="FFFF00"/>
                </a:solidFill>
              </a:rPr>
              <a:t>Se calcula por los fallecidos antes de cumplir 5 años de vida.</a:t>
            </a:r>
          </a:p>
          <a:p>
            <a:pPr algn="just"/>
            <a:r>
              <a:rPr lang="es-ES" dirty="0" smtClean="0">
                <a:solidFill>
                  <a:srgbClr val="FFFF00"/>
                </a:solidFill>
              </a:rPr>
              <a:t>El </a:t>
            </a:r>
            <a:r>
              <a:rPr lang="es-ES" dirty="0">
                <a:solidFill>
                  <a:srgbClr val="FFFF00"/>
                </a:solidFill>
              </a:rPr>
              <a:t>nivel de esta tasa está vinculado a enfermedades infecciosas, respiratorias, parasitarias, y estrechamente vinculado a condiciones sanitarias, higiénicas, nutricionales y socioeconómicas. </a:t>
            </a:r>
            <a:endParaRPr lang="es-ES" dirty="0" smtClean="0">
              <a:solidFill>
                <a:srgbClr val="FFFF00"/>
              </a:solidFill>
            </a:endParaRPr>
          </a:p>
          <a:p>
            <a:pPr algn="just"/>
            <a:r>
              <a:rPr lang="es-ES" dirty="0" smtClean="0">
                <a:solidFill>
                  <a:srgbClr val="FFFF00"/>
                </a:solidFill>
              </a:rPr>
              <a:t>La </a:t>
            </a:r>
            <a:r>
              <a:rPr lang="es-ES" dirty="0">
                <a:solidFill>
                  <a:srgbClr val="FFFF00"/>
                </a:solidFill>
              </a:rPr>
              <a:t>MI es la más alta a excepción de la vejez. </a:t>
            </a:r>
            <a:r>
              <a:rPr lang="es-ES" b="1" dirty="0">
                <a:solidFill>
                  <a:srgbClr val="FFFF00"/>
                </a:solidFill>
              </a:rPr>
              <a:t>Nos da el nivel de vida de un país en cuanto a condiciones sanitarias, higiénicas y nutricionales.</a:t>
            </a: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r>
              <a:rPr lang="es-ES" sz="3400" dirty="0" smtClean="0">
                <a:solidFill>
                  <a:srgbClr val="FFFF00"/>
                </a:solidFill>
              </a:rPr>
              <a:t>La tasa de mortalidad infantil de Cuba actual es de 7,1 por 1000 nacidos vivos.  Por 4to año consecutivo se sitúa por debajo de 6.</a:t>
            </a:r>
          </a:p>
          <a:p>
            <a:pPr algn="just"/>
            <a:r>
              <a:rPr lang="es-ES" sz="3400" dirty="0" smtClean="0">
                <a:solidFill>
                  <a:srgbClr val="FFFF00"/>
                </a:solidFill>
              </a:rPr>
              <a:t>Un total de 9 provincias bajaron de 6.</a:t>
            </a:r>
          </a:p>
          <a:p>
            <a:pPr algn="just"/>
            <a:r>
              <a:rPr lang="es-ES" sz="3400" dirty="0" smtClean="0">
                <a:solidFill>
                  <a:srgbClr val="FFFF00"/>
                </a:solidFill>
              </a:rPr>
              <a:t>Artemisa logró 5,9.</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fontScale="92500" lnSpcReduction="20000"/>
          </a:bodyPr>
          <a:lstStyle/>
          <a:p>
            <a:pPr algn="just"/>
            <a:r>
              <a:rPr lang="es-ES_tradnl" dirty="0">
                <a:solidFill>
                  <a:srgbClr val="FFFF00"/>
                </a:solidFill>
              </a:rPr>
              <a:t>Los países con menor mortalidad infantil del mundo (2003) </a:t>
            </a:r>
            <a:r>
              <a:rPr lang="es-ES_tradnl" dirty="0" smtClean="0">
                <a:solidFill>
                  <a:srgbClr val="FFFF00"/>
                </a:solidFill>
              </a:rPr>
              <a:t>son Noruega e </a:t>
            </a:r>
            <a:r>
              <a:rPr lang="es-ES_tradnl" dirty="0" err="1" smtClean="0">
                <a:solidFill>
                  <a:srgbClr val="FFFF00"/>
                </a:solidFill>
              </a:rPr>
              <a:t>Islandi</a:t>
            </a:r>
            <a:r>
              <a:rPr lang="es-ES_tradnl" dirty="0" smtClean="0">
                <a:solidFill>
                  <a:srgbClr val="FFFF00"/>
                </a:solidFill>
              </a:rPr>
              <a:t>, </a:t>
            </a:r>
            <a:r>
              <a:rPr lang="es-ES_tradnl" dirty="0">
                <a:solidFill>
                  <a:srgbClr val="FFFF00"/>
                </a:solidFill>
              </a:rPr>
              <a:t>con 3‰ para los niños menores de 1 año y 4‰ para los niños menores de 5 años, respectivamente. </a:t>
            </a:r>
            <a:endParaRPr lang="es-ES" dirty="0">
              <a:solidFill>
                <a:srgbClr val="FFFF00"/>
              </a:solidFill>
            </a:endParaRPr>
          </a:p>
          <a:p>
            <a:pPr algn="just"/>
            <a:r>
              <a:rPr lang="es-ES_tradnl" dirty="0">
                <a:solidFill>
                  <a:srgbClr val="FFFF00"/>
                </a:solidFill>
              </a:rPr>
              <a:t> </a:t>
            </a:r>
            <a:endParaRPr lang="es-ES" dirty="0">
              <a:solidFill>
                <a:srgbClr val="FFFF00"/>
              </a:solidFill>
            </a:endParaRPr>
          </a:p>
          <a:p>
            <a:pPr algn="just"/>
            <a:r>
              <a:rPr lang="es-ES_tradnl" dirty="0">
                <a:solidFill>
                  <a:srgbClr val="FFFF00"/>
                </a:solidFill>
              </a:rPr>
              <a:t>En América Latina , </a:t>
            </a:r>
            <a:r>
              <a:rPr lang="es-ES_tradnl" dirty="0" smtClean="0">
                <a:solidFill>
                  <a:srgbClr val="FFFF00"/>
                </a:solidFill>
              </a:rPr>
              <a:t>Cuba posee </a:t>
            </a:r>
            <a:r>
              <a:rPr lang="es-ES_tradnl" dirty="0">
                <a:solidFill>
                  <a:srgbClr val="FFFF00"/>
                </a:solidFill>
              </a:rPr>
              <a:t>la tasa más </a:t>
            </a:r>
            <a:r>
              <a:rPr lang="es-ES_tradnl" dirty="0" smtClean="0">
                <a:solidFill>
                  <a:srgbClr val="FFFF00"/>
                </a:solidFill>
              </a:rPr>
              <a:t>baja.</a:t>
            </a:r>
          </a:p>
          <a:p>
            <a:pPr algn="just"/>
            <a:r>
              <a:rPr lang="es-ES_tradnl" dirty="0" smtClean="0">
                <a:solidFill>
                  <a:srgbClr val="FFFF00"/>
                </a:solidFill>
              </a:rPr>
              <a:t>Los </a:t>
            </a:r>
            <a:r>
              <a:rPr lang="es-ES_tradnl" dirty="0">
                <a:solidFill>
                  <a:srgbClr val="FFFF00"/>
                </a:solidFill>
              </a:rPr>
              <a:t>20 países con peores tasas de mortalidad infantil pertenecen todos </a:t>
            </a:r>
            <a:r>
              <a:rPr lang="es-ES_tradnl" dirty="0" smtClean="0">
                <a:solidFill>
                  <a:srgbClr val="FFFF00"/>
                </a:solidFill>
              </a:rPr>
              <a:t>al África, </a:t>
            </a:r>
            <a:r>
              <a:rPr lang="es-ES_tradnl" dirty="0">
                <a:solidFill>
                  <a:srgbClr val="FFFF00"/>
                </a:solidFill>
              </a:rPr>
              <a:t>siendo </a:t>
            </a:r>
            <a:r>
              <a:rPr lang="es-ES_tradnl" dirty="0" smtClean="0">
                <a:solidFill>
                  <a:srgbClr val="FFFF00"/>
                </a:solidFill>
              </a:rPr>
              <a:t>Níger el </a:t>
            </a:r>
            <a:r>
              <a:rPr lang="es-ES_tradnl" dirty="0">
                <a:solidFill>
                  <a:srgbClr val="FFFF00"/>
                </a:solidFill>
              </a:rPr>
              <a:t>que registra la peor del mundo con 154‰ y 262‰ respectivamente. </a:t>
            </a:r>
            <a:endParaRPr lang="es-ES_tradnl" dirty="0" smtClean="0">
              <a:solidFill>
                <a:srgbClr val="FFFF00"/>
              </a:solidFill>
            </a:endParaRPr>
          </a:p>
          <a:p>
            <a:pPr algn="just"/>
            <a:r>
              <a:rPr lang="es-ES_tradnl" dirty="0" smtClean="0">
                <a:solidFill>
                  <a:srgbClr val="FFFF00"/>
                </a:solidFill>
              </a:rPr>
              <a:t>En </a:t>
            </a:r>
            <a:r>
              <a:rPr lang="es-ES_tradnl" dirty="0">
                <a:solidFill>
                  <a:srgbClr val="FFFF00"/>
                </a:solidFill>
              </a:rPr>
              <a:t>América Latina es </a:t>
            </a:r>
            <a:r>
              <a:rPr lang="es-ES_tradnl" dirty="0" smtClean="0">
                <a:solidFill>
                  <a:srgbClr val="FFFF00"/>
                </a:solidFill>
              </a:rPr>
              <a:t>Haití el </a:t>
            </a:r>
            <a:r>
              <a:rPr lang="es-ES_tradnl" dirty="0">
                <a:solidFill>
                  <a:srgbClr val="FFFF00"/>
                </a:solidFill>
              </a:rPr>
              <a:t>país con los peores índices (76‰ y 118‰), y en </a:t>
            </a:r>
            <a:r>
              <a:rPr lang="es-ES_tradnl" dirty="0" smtClean="0">
                <a:solidFill>
                  <a:srgbClr val="FFFF00"/>
                </a:solidFill>
              </a:rPr>
              <a:t>Asia es Yemen </a:t>
            </a:r>
            <a:r>
              <a:rPr lang="es-ES_tradnl" dirty="0">
                <a:solidFill>
                  <a:srgbClr val="FFFF00"/>
                </a:solidFill>
              </a:rPr>
              <a:t>(82‰ y 113‰).</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686800" cy="6357982"/>
          </a:xfrm>
        </p:spPr>
        <p:txBody>
          <a:bodyPr>
            <a:normAutofit fontScale="85000" lnSpcReduction="20000"/>
          </a:bodyPr>
          <a:lstStyle/>
          <a:p>
            <a:pPr algn="just"/>
            <a:r>
              <a:rPr lang="es-ES" b="1" dirty="0">
                <a:solidFill>
                  <a:srgbClr val="FFFF00"/>
                </a:solidFill>
              </a:rPr>
              <a:t>TIPOS DE MI</a:t>
            </a:r>
            <a:endParaRPr lang="es-ES" dirty="0">
              <a:solidFill>
                <a:srgbClr val="FFFF00"/>
              </a:solidFill>
            </a:endParaRPr>
          </a:p>
          <a:p>
            <a:pPr algn="just">
              <a:buNone/>
            </a:pPr>
            <a:r>
              <a:rPr lang="es-ES" b="1" dirty="0">
                <a:solidFill>
                  <a:srgbClr val="FFFF00"/>
                </a:solidFill>
              </a:rPr>
              <a:t>- Neonatal:</a:t>
            </a:r>
            <a:r>
              <a:rPr lang="es-ES" dirty="0">
                <a:solidFill>
                  <a:srgbClr val="FFFF00"/>
                </a:solidFill>
              </a:rPr>
              <a:t> se refiere a las defunciones de niños con menos de 28 días de nacidos.</a:t>
            </a:r>
          </a:p>
          <a:p>
            <a:pPr algn="just">
              <a:buFontTx/>
              <a:buChar char="-"/>
            </a:pPr>
            <a:r>
              <a:rPr lang="es-ES" b="1" dirty="0" smtClean="0">
                <a:solidFill>
                  <a:srgbClr val="FFFF00"/>
                </a:solidFill>
              </a:rPr>
              <a:t>Post-neonatal</a:t>
            </a:r>
            <a:r>
              <a:rPr lang="es-ES" b="1" dirty="0">
                <a:solidFill>
                  <a:srgbClr val="FFFF00"/>
                </a:solidFill>
              </a:rPr>
              <a:t>:</a:t>
            </a:r>
            <a:r>
              <a:rPr lang="es-ES" dirty="0">
                <a:solidFill>
                  <a:srgbClr val="FFFF00"/>
                </a:solidFill>
              </a:rPr>
              <a:t> se refiere a las defunciones de niños desde 28 días de nacidos hasta 11 meses</a:t>
            </a:r>
          </a:p>
          <a:p>
            <a:pPr algn="just">
              <a:buNone/>
            </a:pPr>
            <a:r>
              <a:rPr lang="es-ES" b="1" dirty="0" smtClean="0">
                <a:solidFill>
                  <a:srgbClr val="FFFF00"/>
                </a:solidFill>
              </a:rPr>
              <a:t>1- </a:t>
            </a:r>
            <a:r>
              <a:rPr lang="es-ES" b="1" dirty="0">
                <a:solidFill>
                  <a:srgbClr val="FFFF00"/>
                </a:solidFill>
              </a:rPr>
              <a:t>Mortalidad fetal:</a:t>
            </a:r>
            <a:r>
              <a:rPr lang="es-ES" dirty="0">
                <a:solidFill>
                  <a:srgbClr val="FFFF00"/>
                </a:solidFill>
              </a:rPr>
              <a:t> es la muerte del feto antes de la extracción o expulsión. Existen 3 tipos:</a:t>
            </a:r>
          </a:p>
          <a:p>
            <a:pPr algn="just">
              <a:buFontTx/>
              <a:buChar char="-"/>
            </a:pPr>
            <a:r>
              <a:rPr lang="es-ES" b="1" dirty="0" smtClean="0">
                <a:solidFill>
                  <a:srgbClr val="FFFF00"/>
                </a:solidFill>
              </a:rPr>
              <a:t>Temprana</a:t>
            </a:r>
            <a:r>
              <a:rPr lang="es-ES" b="1" dirty="0">
                <a:solidFill>
                  <a:srgbClr val="FFFF00"/>
                </a:solidFill>
              </a:rPr>
              <a:t>:</a:t>
            </a:r>
            <a:r>
              <a:rPr lang="es-ES" dirty="0">
                <a:solidFill>
                  <a:srgbClr val="FFFF00"/>
                </a:solidFill>
              </a:rPr>
              <a:t> menos de 20 semanas de embarazo   mortalidad fetal </a:t>
            </a:r>
            <a:r>
              <a:rPr lang="es-ES" dirty="0" smtClean="0">
                <a:solidFill>
                  <a:srgbClr val="FFFF00"/>
                </a:solidFill>
              </a:rPr>
              <a:t>precoz</a:t>
            </a:r>
          </a:p>
          <a:p>
            <a:pPr algn="just">
              <a:buNone/>
            </a:pPr>
            <a:r>
              <a:rPr lang="es-ES" dirty="0" smtClean="0">
                <a:solidFill>
                  <a:srgbClr val="FFFF00"/>
                </a:solidFill>
              </a:rPr>
              <a:t>-    </a:t>
            </a:r>
            <a:r>
              <a:rPr lang="es-ES" b="1" dirty="0">
                <a:solidFill>
                  <a:srgbClr val="FFFF00"/>
                </a:solidFill>
              </a:rPr>
              <a:t>Intermedia:</a:t>
            </a:r>
            <a:r>
              <a:rPr lang="es-ES" dirty="0">
                <a:solidFill>
                  <a:srgbClr val="FFFF00"/>
                </a:solidFill>
              </a:rPr>
              <a:t> 20-27 semanas de embarazo            </a:t>
            </a:r>
          </a:p>
          <a:p>
            <a:pPr algn="just">
              <a:buNone/>
            </a:pPr>
            <a:r>
              <a:rPr lang="es-ES" dirty="0">
                <a:solidFill>
                  <a:srgbClr val="FFFF00"/>
                </a:solidFill>
              </a:rPr>
              <a:t>- </a:t>
            </a:r>
            <a:r>
              <a:rPr lang="es-ES" b="1" dirty="0">
                <a:solidFill>
                  <a:srgbClr val="FFFF00"/>
                </a:solidFill>
              </a:rPr>
              <a:t>Tardía:</a:t>
            </a:r>
            <a:r>
              <a:rPr lang="es-ES" dirty="0">
                <a:solidFill>
                  <a:srgbClr val="FFFF00"/>
                </a:solidFill>
              </a:rPr>
              <a:t> 28 semanas de embarazo en adelante (</a:t>
            </a:r>
            <a:r>
              <a:rPr lang="es-ES" dirty="0" err="1">
                <a:solidFill>
                  <a:srgbClr val="FFFF00"/>
                </a:solidFill>
              </a:rPr>
              <a:t>mortabilidad</a:t>
            </a:r>
            <a:r>
              <a:rPr lang="es-ES" dirty="0">
                <a:solidFill>
                  <a:srgbClr val="FFFF00"/>
                </a:solidFill>
              </a:rPr>
              <a:t>)  </a:t>
            </a:r>
          </a:p>
          <a:p>
            <a:pPr algn="just">
              <a:buNone/>
            </a:pPr>
            <a:r>
              <a:rPr lang="es-ES" b="1" dirty="0" smtClean="0">
                <a:solidFill>
                  <a:srgbClr val="FFFF00"/>
                </a:solidFill>
              </a:rPr>
              <a:t>2- </a:t>
            </a:r>
            <a:r>
              <a:rPr lang="es-ES" b="1" dirty="0">
                <a:solidFill>
                  <a:srgbClr val="FFFF00"/>
                </a:solidFill>
              </a:rPr>
              <a:t>Mortalidad perinatal:</a:t>
            </a:r>
            <a:r>
              <a:rPr lang="es-ES" dirty="0">
                <a:solidFill>
                  <a:srgbClr val="FFFF00"/>
                </a:solidFill>
              </a:rPr>
              <a:t> son las fetales tardías más los niños que mueren con menos de 7 días de nacidos (aquellas que ocurren alrededor del parto. Requieren de un certificado de defunción específico</a:t>
            </a:r>
            <a:r>
              <a:rPr lang="es-ES" dirty="0" smtClean="0">
                <a:solidFill>
                  <a:srgbClr val="FFFF00"/>
                </a:solidFill>
              </a:rPr>
              <a:t>)</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lnSpcReduction="10000"/>
          </a:bodyPr>
          <a:lstStyle/>
          <a:p>
            <a:pPr algn="just">
              <a:buNone/>
            </a:pPr>
            <a:r>
              <a:rPr lang="es-ES" b="1" dirty="0">
                <a:solidFill>
                  <a:srgbClr val="FFFF00"/>
                </a:solidFill>
              </a:rPr>
              <a:t>TIPOS DE CAUSAS DE LA MI</a:t>
            </a:r>
            <a:r>
              <a:rPr lang="es-ES" dirty="0">
                <a:solidFill>
                  <a:srgbClr val="FFFF00"/>
                </a:solidFill>
              </a:rPr>
              <a:t> (exógenas y endógenas)</a:t>
            </a:r>
          </a:p>
          <a:p>
            <a:pPr algn="just">
              <a:buNone/>
            </a:pPr>
            <a:r>
              <a:rPr lang="es-ES" dirty="0">
                <a:solidFill>
                  <a:srgbClr val="FFFF00"/>
                </a:solidFill>
              </a:rPr>
              <a:t>- en la MI neonatal predominan las causas endógenas</a:t>
            </a:r>
          </a:p>
          <a:p>
            <a:pPr algn="just">
              <a:buNone/>
            </a:pPr>
            <a:r>
              <a:rPr lang="es-ES" dirty="0">
                <a:solidFill>
                  <a:srgbClr val="FFFF00"/>
                </a:solidFill>
              </a:rPr>
              <a:t>- en la MI </a:t>
            </a:r>
            <a:r>
              <a:rPr lang="es-ES" dirty="0" err="1">
                <a:solidFill>
                  <a:srgbClr val="FFFF00"/>
                </a:solidFill>
              </a:rPr>
              <a:t>postneonatal</a:t>
            </a:r>
            <a:r>
              <a:rPr lang="es-ES" dirty="0">
                <a:solidFill>
                  <a:srgbClr val="FFFF00"/>
                </a:solidFill>
              </a:rPr>
              <a:t> predominan las causas exógenas</a:t>
            </a:r>
          </a:p>
          <a:p>
            <a:pPr algn="just">
              <a:buNone/>
            </a:pPr>
            <a:r>
              <a:rPr lang="es-ES" dirty="0">
                <a:solidFill>
                  <a:srgbClr val="FFFF00"/>
                </a:solidFill>
              </a:rPr>
              <a:t>- en un país de baja MI las causas que predominan son </a:t>
            </a:r>
            <a:r>
              <a:rPr lang="es-ES" dirty="0" smtClean="0">
                <a:solidFill>
                  <a:srgbClr val="FFFF00"/>
                </a:solidFill>
              </a:rPr>
              <a:t>endógenas. </a:t>
            </a:r>
            <a:endParaRPr lang="es-ES" dirty="0">
              <a:solidFill>
                <a:srgbClr val="FFFF00"/>
              </a:solidFill>
            </a:endParaRPr>
          </a:p>
          <a:p>
            <a:pPr marL="0" indent="0" algn="just">
              <a:buNone/>
            </a:pPr>
            <a:r>
              <a:rPr lang="es-ES" dirty="0">
                <a:solidFill>
                  <a:srgbClr val="FFFF00"/>
                </a:solidFill>
              </a:rPr>
              <a:t>Al disminuir la MI </a:t>
            </a:r>
            <a:r>
              <a:rPr lang="es-ES" b="1" dirty="0">
                <a:solidFill>
                  <a:srgbClr val="FFFF00"/>
                </a:solidFill>
              </a:rPr>
              <a:t>hay un desarrollo de los servicios de salud y mejores condiciones higiénicas.</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4525963"/>
          </a:xfrm>
        </p:spPr>
        <p:txBody>
          <a:bodyPr>
            <a:normAutofit/>
          </a:bodyPr>
          <a:lstStyle/>
          <a:p>
            <a:pPr>
              <a:buNone/>
            </a:pPr>
            <a:r>
              <a:rPr lang="es-ES" sz="3600" b="1" dirty="0">
                <a:solidFill>
                  <a:srgbClr val="FFFF00"/>
                </a:solidFill>
              </a:rPr>
              <a:t>- MORTALIDAD MATERNA:</a:t>
            </a:r>
            <a:r>
              <a:rPr lang="es-ES" sz="3600" dirty="0">
                <a:solidFill>
                  <a:srgbClr val="FFFF00"/>
                </a:solidFill>
              </a:rPr>
              <a:t> </a:t>
            </a:r>
          </a:p>
          <a:p>
            <a:pPr marL="0" indent="0" algn="just">
              <a:buNone/>
            </a:pPr>
            <a:r>
              <a:rPr lang="es-ES" sz="3600" dirty="0">
                <a:solidFill>
                  <a:srgbClr val="FFFF00"/>
                </a:solidFill>
              </a:rPr>
              <a:t>Son las defunciones por enfermedades puerperales (enfermedades infecciosas que le ocurren a la mujer después del parto) o por complicaciones en el parto. El puerperio (tiempo posterior al parto) puede durar aproximadamente 6 semanas.</a:t>
            </a:r>
          </a:p>
          <a:p>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214290"/>
            <a:ext cx="9144000" cy="5911873"/>
          </a:xfrm>
        </p:spPr>
        <p:txBody>
          <a:bodyPr>
            <a:normAutofit fontScale="92500" lnSpcReduction="10000"/>
          </a:bodyPr>
          <a:lstStyle/>
          <a:p>
            <a:pPr algn="just"/>
            <a:r>
              <a:rPr lang="es-ES" dirty="0">
                <a:solidFill>
                  <a:srgbClr val="FFFF00"/>
                </a:solidFill>
              </a:rPr>
              <a:t>La </a:t>
            </a:r>
            <a:r>
              <a:rPr lang="es-ES" b="1" dirty="0">
                <a:solidFill>
                  <a:srgbClr val="FFFF00"/>
                </a:solidFill>
              </a:rPr>
              <a:t>mortalidad materna</a:t>
            </a:r>
            <a:r>
              <a:rPr lang="es-ES" dirty="0">
                <a:solidFill>
                  <a:srgbClr val="FFFF00"/>
                </a:solidFill>
              </a:rPr>
              <a:t> o </a:t>
            </a:r>
            <a:r>
              <a:rPr lang="es-ES" b="1" dirty="0">
                <a:solidFill>
                  <a:srgbClr val="FFFF00"/>
                </a:solidFill>
              </a:rPr>
              <a:t>muerte materna</a:t>
            </a:r>
            <a:r>
              <a:rPr lang="es-ES" dirty="0">
                <a:solidFill>
                  <a:srgbClr val="FFFF00"/>
                </a:solidFill>
              </a:rPr>
              <a:t> es un término estadístico que describe la muerte de una mujer durante o poco después de un </a:t>
            </a:r>
            <a:r>
              <a:rPr lang="es-ES" dirty="0" smtClean="0">
                <a:solidFill>
                  <a:srgbClr val="FFFF00"/>
                </a:solidFill>
              </a:rPr>
              <a:t>embarazo. </a:t>
            </a:r>
          </a:p>
          <a:p>
            <a:pPr algn="just"/>
            <a:r>
              <a:rPr lang="es-ES" dirty="0" smtClean="0">
                <a:solidFill>
                  <a:srgbClr val="FFFF00"/>
                </a:solidFill>
              </a:rPr>
              <a:t>En 2000, </a:t>
            </a:r>
            <a:r>
              <a:rPr lang="es-ES" dirty="0">
                <a:solidFill>
                  <a:srgbClr val="FFFF00"/>
                </a:solidFill>
              </a:rPr>
              <a:t>las Naciones Unidas estimó que la mortalidad materna global era de 529.000—representando aproximadamente 1 defunción materna cada minuto</a:t>
            </a:r>
            <a:r>
              <a:rPr lang="es-ES" u="sng" baseline="30000" dirty="0">
                <a:solidFill>
                  <a:srgbClr val="FFFF00"/>
                </a:solidFill>
                <a:hlinkClick r:id="rId2"/>
              </a:rPr>
              <a:t>[1]</a:t>
            </a:r>
            <a:r>
              <a:rPr lang="es-ES" dirty="0">
                <a:solidFill>
                  <a:srgbClr val="FFFF00"/>
                </a:solidFill>
              </a:rPr>
              <a:t> —de los cuales menos del 1% ocurrieron en </a:t>
            </a:r>
            <a:r>
              <a:rPr lang="es-ES" dirty="0" smtClean="0">
                <a:solidFill>
                  <a:srgbClr val="FFFF00"/>
                </a:solidFill>
              </a:rPr>
              <a:t>países desarrollados.</a:t>
            </a:r>
          </a:p>
          <a:p>
            <a:pPr algn="just"/>
            <a:r>
              <a:rPr lang="es-ES" dirty="0" smtClean="0">
                <a:solidFill>
                  <a:srgbClr val="FFFF00"/>
                </a:solidFill>
              </a:rPr>
              <a:t>La </a:t>
            </a:r>
            <a:r>
              <a:rPr lang="es-ES" dirty="0">
                <a:solidFill>
                  <a:srgbClr val="FFFF00"/>
                </a:solidFill>
              </a:rPr>
              <a:t>mayoría de estas muertes han sido médicamente prevenibles desde hace décadas, por razón de que los tratamientos y terapias para prevenir dichas muertes se conocen y manejan en todo el mundo desde </a:t>
            </a:r>
            <a:r>
              <a:rPr lang="es-ES" dirty="0" smtClean="0">
                <a:solidFill>
                  <a:srgbClr val="FFFF00"/>
                </a:solidFill>
              </a:rPr>
              <a:t>los años 50 del siglo pasado.</a:t>
            </a:r>
            <a:endParaRPr lang="es-ES" dirty="0">
              <a:solidFill>
                <a:srgbClr val="FFFF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5911873"/>
          </a:xfrm>
        </p:spPr>
        <p:txBody>
          <a:bodyPr>
            <a:normAutofit/>
          </a:bodyPr>
          <a:lstStyle/>
          <a:p>
            <a:pPr algn="just"/>
            <a:r>
              <a:rPr lang="es-ES_tradnl" dirty="0" smtClean="0">
                <a:solidFill>
                  <a:srgbClr val="FFFF00"/>
                </a:solidFill>
              </a:rPr>
              <a:t>Las principales causas de muerte materna son las infecciones bacterianas, toxemia del embarazo, hemorragias obstétricas, embarazo ectópico, </a:t>
            </a:r>
            <a:r>
              <a:rPr lang="es-ES_tradnl" dirty="0" err="1" smtClean="0">
                <a:solidFill>
                  <a:srgbClr val="FFFF00"/>
                </a:solidFill>
              </a:rPr>
              <a:t>sepsis</a:t>
            </a:r>
            <a:r>
              <a:rPr lang="es-ES_tradnl" dirty="0" smtClean="0">
                <a:solidFill>
                  <a:srgbClr val="FFFF00"/>
                </a:solidFill>
              </a:rPr>
              <a:t> durante el puerperio, embolismo del líquido </a:t>
            </a:r>
            <a:r>
              <a:rPr lang="es-ES_tradnl" dirty="0" err="1" smtClean="0">
                <a:solidFill>
                  <a:srgbClr val="FFFF00"/>
                </a:solidFill>
              </a:rPr>
              <a:t>amniótico</a:t>
            </a:r>
            <a:r>
              <a:rPr lang="es-ES_tradnl" dirty="0" err="1" smtClean="0">
                <a:solidFill>
                  <a:srgbClr val="FFFF00"/>
                </a:solidFill>
                <a:hlinkClick r:id="rId2"/>
              </a:rPr>
              <a:t>í</a:t>
            </a:r>
            <a:r>
              <a:rPr lang="es-ES_tradnl" dirty="0" smtClean="0">
                <a:solidFill>
                  <a:srgbClr val="FFFF00"/>
                </a:solidFill>
              </a:rPr>
              <a:t> y complicaciones de un aborto.</a:t>
            </a:r>
            <a:endParaRPr lang="es-ES" dirty="0" smtClean="0">
              <a:solidFill>
                <a:srgbClr val="FFFF00"/>
              </a:solidFill>
            </a:endParaRPr>
          </a:p>
          <a:p>
            <a:pPr algn="just"/>
            <a:r>
              <a:rPr lang="es-ES_tradnl" dirty="0" smtClean="0">
                <a:solidFill>
                  <a:srgbClr val="FFFF00"/>
                </a:solidFill>
              </a:rPr>
              <a:t>Algunas </a:t>
            </a:r>
            <a:r>
              <a:rPr lang="es-ES_tradnl" dirty="0">
                <a:solidFill>
                  <a:srgbClr val="FFFF00"/>
                </a:solidFill>
              </a:rPr>
              <a:t>causas secundarias o indirectas que causan muertes maternas incluyen la </a:t>
            </a:r>
            <a:r>
              <a:rPr lang="es-ES_tradnl" dirty="0" smtClean="0">
                <a:solidFill>
                  <a:srgbClr val="FFFF00"/>
                </a:solidFill>
              </a:rPr>
              <a:t>malaria, anemia, infección </a:t>
            </a:r>
            <a:r>
              <a:rPr lang="es-ES_tradnl" dirty="0">
                <a:solidFill>
                  <a:srgbClr val="FFFF00"/>
                </a:solidFill>
              </a:rPr>
              <a:t>por </a:t>
            </a:r>
            <a:r>
              <a:rPr lang="es-ES_tradnl" dirty="0" smtClean="0">
                <a:solidFill>
                  <a:srgbClr val="FFFF00"/>
                </a:solidFill>
              </a:rPr>
              <a:t>Sida, suicidio y enfermedades cardiovasculares que </a:t>
            </a:r>
            <a:r>
              <a:rPr lang="es-ES_tradnl" dirty="0">
                <a:solidFill>
                  <a:srgbClr val="FFFF00"/>
                </a:solidFill>
              </a:rPr>
              <a:t>complican al embarazo o son agravados por el embarazo.</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1414"/>
            <a:ext cx="8229600" cy="582594"/>
          </a:xfrm>
        </p:spPr>
        <p:txBody>
          <a:bodyPr>
            <a:normAutofit fontScale="90000"/>
          </a:bodyPr>
          <a:lstStyle/>
          <a:p>
            <a:r>
              <a:rPr lang="es-ES" dirty="0" smtClean="0">
                <a:solidFill>
                  <a:srgbClr val="FFFF00"/>
                </a:solidFill>
              </a:rPr>
              <a:t>Para analizar:</a:t>
            </a:r>
            <a:endParaRPr lang="es-ES" dirty="0">
              <a:solidFill>
                <a:srgbClr val="FFFF00"/>
              </a:solidFill>
            </a:endParaRPr>
          </a:p>
        </p:txBody>
      </p:sp>
      <p:sp>
        <p:nvSpPr>
          <p:cNvPr id="3" name="2 Marcador de contenido"/>
          <p:cNvSpPr>
            <a:spLocks noGrp="1"/>
          </p:cNvSpPr>
          <p:nvPr>
            <p:ph idx="1"/>
          </p:nvPr>
        </p:nvSpPr>
        <p:spPr>
          <a:xfrm>
            <a:off x="214282" y="785794"/>
            <a:ext cx="8472518" cy="5340369"/>
          </a:xfrm>
        </p:spPr>
        <p:txBody>
          <a:bodyPr>
            <a:normAutofit lnSpcReduction="10000"/>
          </a:bodyPr>
          <a:lstStyle/>
          <a:p>
            <a:pPr algn="just"/>
            <a:r>
              <a:rPr lang="es-ES_tradnl" dirty="0">
                <a:solidFill>
                  <a:srgbClr val="FFFF00"/>
                </a:solidFill>
              </a:rPr>
              <a:t>Las principales razones por la que las mujeres embarazadas, en especial en zonas de áreas rurales, no acuden a los establecimientos de salud para recibir atención materna-infantil, incluyen el costo, temor, el mal trato recibido, el tiempo de espera, vergüenza y distancia al centro asistencial más cercano</a:t>
            </a:r>
            <a:r>
              <a:rPr lang="es-ES_tradnl" dirty="0" smtClean="0">
                <a:solidFill>
                  <a:srgbClr val="FFFF00"/>
                </a:solidFill>
              </a:rPr>
              <a:t>.</a:t>
            </a:r>
            <a:r>
              <a:rPr lang="es-ES_tradnl" u="sng" baseline="30000" dirty="0" smtClean="0">
                <a:solidFill>
                  <a:srgbClr val="FFFF00"/>
                </a:solidFill>
              </a:rPr>
              <a:t>[</a:t>
            </a:r>
            <a:r>
              <a:rPr lang="es-ES" u="sng" baseline="30000" dirty="0">
                <a:solidFill>
                  <a:srgbClr val="FFFF00"/>
                </a:solidFill>
              </a:rPr>
              <a:t>[3</a:t>
            </a:r>
            <a:r>
              <a:rPr lang="es-ES" u="sng" baseline="30000" dirty="0" smtClean="0">
                <a:solidFill>
                  <a:srgbClr val="FFFF00"/>
                </a:solidFill>
              </a:rPr>
              <a:t>]</a:t>
            </a:r>
            <a:endParaRPr lang="es-ES" dirty="0">
              <a:solidFill>
                <a:srgbClr val="FFFF00"/>
              </a:solidFill>
            </a:endParaRPr>
          </a:p>
          <a:p>
            <a:pPr algn="just">
              <a:buNone/>
            </a:pPr>
            <a:r>
              <a:rPr lang="es-ES" sz="1800" dirty="0" smtClean="0">
                <a:solidFill>
                  <a:srgbClr val="FFFF00"/>
                </a:solidFill>
              </a:rPr>
              <a:t>                                                      (zeno://es.wikipedia/A/Mortalidad materna</a:t>
            </a:r>
            <a:r>
              <a:rPr lang="es-ES" sz="1800" dirty="0" smtClean="0">
                <a:solidFill>
                  <a:srgbClr val="FFFF00"/>
                </a:solidFill>
                <a:latin typeface="Arial"/>
                <a:cs typeface="Arial"/>
              </a:rPr>
              <a:t>#cite_note-2)</a:t>
            </a:r>
          </a:p>
          <a:p>
            <a:pPr algn="just">
              <a:buNone/>
            </a:pPr>
            <a:endParaRPr lang="es-ES" sz="1800" dirty="0">
              <a:solidFill>
                <a:srgbClr val="FFFF00"/>
              </a:solidFill>
              <a:latin typeface="Arial"/>
              <a:cs typeface="Arial"/>
            </a:endParaRPr>
          </a:p>
          <a:p>
            <a:pPr algn="just">
              <a:buNone/>
            </a:pPr>
            <a:r>
              <a:rPr lang="es-ES" sz="3600" dirty="0" smtClean="0">
                <a:solidFill>
                  <a:schemeClr val="bg1"/>
                </a:solidFill>
                <a:latin typeface="Arial"/>
                <a:cs typeface="Arial"/>
              </a:rPr>
              <a:t>¿Cómo se manifiesta este fenómeno en Cuba y en tu municipio?</a:t>
            </a:r>
            <a:endParaRPr lang="es-ES" sz="3600" dirty="0">
              <a:solidFill>
                <a:schemeClr val="bg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715436" cy="6500834"/>
          </a:xfrm>
        </p:spPr>
        <p:txBody>
          <a:bodyPr>
            <a:normAutofit/>
          </a:bodyPr>
          <a:lstStyle/>
          <a:p>
            <a:pPr algn="just"/>
            <a:r>
              <a:rPr lang="es-ES_tradnl" dirty="0">
                <a:solidFill>
                  <a:srgbClr val="FFFF00"/>
                </a:solidFill>
              </a:rPr>
              <a:t>Los mayores índices de mortalidad materna tienden a ocurrir en países que también tienen altos índices </a:t>
            </a:r>
            <a:r>
              <a:rPr lang="es-ES_tradnl" dirty="0" smtClean="0">
                <a:solidFill>
                  <a:srgbClr val="FFFF00"/>
                </a:solidFill>
              </a:rPr>
              <a:t>de mortalidad infantil, </a:t>
            </a:r>
            <a:r>
              <a:rPr lang="es-ES_tradnl" dirty="0">
                <a:solidFill>
                  <a:srgbClr val="FFFF00"/>
                </a:solidFill>
              </a:rPr>
              <a:t>un reflejo de pobre cuidado médico y de baja nutrición. </a:t>
            </a:r>
            <a:endParaRPr lang="es-ES_tradnl" dirty="0" smtClean="0">
              <a:solidFill>
                <a:srgbClr val="FFFF00"/>
              </a:solidFill>
            </a:endParaRPr>
          </a:p>
          <a:p>
            <a:pPr algn="just"/>
            <a:r>
              <a:rPr lang="es-ES_tradnl" dirty="0" smtClean="0">
                <a:solidFill>
                  <a:srgbClr val="FFFF00"/>
                </a:solidFill>
              </a:rPr>
              <a:t>Los </a:t>
            </a:r>
            <a:r>
              <a:rPr lang="es-ES_tradnl" dirty="0">
                <a:solidFill>
                  <a:srgbClr val="FFFF00"/>
                </a:solidFill>
              </a:rPr>
              <a:t>nacimientos de bajo peso aumentan el riesgo de muerte materna por enfermedad cardíaca. El restarle medio kilo al peso del recién nacido, por lo general duplica el riesgo de una defunción materna. </a:t>
            </a:r>
            <a:endParaRPr lang="es-ES_tradnl" dirty="0" smtClean="0">
              <a:solidFill>
                <a:srgbClr val="FFFF00"/>
              </a:solidFill>
            </a:endParaRPr>
          </a:p>
          <a:p>
            <a:pPr algn="just"/>
            <a:r>
              <a:rPr lang="es-ES_tradnl" dirty="0" smtClean="0">
                <a:solidFill>
                  <a:srgbClr val="FFFF00"/>
                </a:solidFill>
              </a:rPr>
              <a:t>Por </a:t>
            </a:r>
            <a:r>
              <a:rPr lang="es-ES_tradnl" dirty="0">
                <a:solidFill>
                  <a:srgbClr val="FFFF00"/>
                </a:solidFill>
              </a:rPr>
              <a:t>lo tanto, mientras se prevengan partos de bajo peso, menor será el riesgo de una defunción materna.</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928670"/>
            <a:ext cx="8686800" cy="4525963"/>
          </a:xfrm>
        </p:spPr>
        <p:txBody>
          <a:bodyPr>
            <a:normAutofit/>
          </a:bodyPr>
          <a:lstStyle/>
          <a:p>
            <a:pPr lvl="0"/>
            <a:r>
              <a:rPr lang="es-ES_tradnl" sz="4800" dirty="0" smtClean="0">
                <a:solidFill>
                  <a:srgbClr val="FFFF00"/>
                </a:solidFill>
              </a:rPr>
              <a:t>¿Qué se entiende por estructura de la población?</a:t>
            </a:r>
          </a:p>
          <a:p>
            <a:pPr lvl="0">
              <a:buNone/>
            </a:pPr>
            <a:r>
              <a:rPr lang="es-ES_tradnl" sz="4800" dirty="0" smtClean="0">
                <a:solidFill>
                  <a:srgbClr val="FFFF00"/>
                </a:solidFill>
              </a:rPr>
              <a:t>   Es la composici</a:t>
            </a:r>
            <a:r>
              <a:rPr lang="es-ES_tradnl" sz="4800" dirty="0" smtClean="0">
                <a:solidFill>
                  <a:srgbClr val="FFFF00"/>
                </a:solidFill>
              </a:rPr>
              <a:t>ón de la población por edades y sexos y se representa en una pirámide.</a:t>
            </a:r>
            <a:endParaRPr lang="es-ES" sz="4800" dirty="0" smtClean="0">
              <a:solidFill>
                <a:srgbClr val="FFFF00"/>
              </a:solidFill>
            </a:endParaRPr>
          </a:p>
          <a:p>
            <a:endParaRPr lang="es-E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686800" cy="6143668"/>
          </a:xfrm>
        </p:spPr>
        <p:txBody>
          <a:bodyPr>
            <a:normAutofit/>
          </a:bodyPr>
          <a:lstStyle/>
          <a:p>
            <a:pPr algn="just"/>
            <a:r>
              <a:rPr lang="es-ES_tradnl" dirty="0" smtClean="0">
                <a:solidFill>
                  <a:srgbClr val="FFFF00"/>
                </a:solidFill>
              </a:rPr>
              <a:t>Otro factor </a:t>
            </a:r>
            <a:r>
              <a:rPr lang="es-ES_tradnl" dirty="0" err="1" smtClean="0">
                <a:solidFill>
                  <a:srgbClr val="FFFF00"/>
                </a:solidFill>
              </a:rPr>
              <a:t>predisponente</a:t>
            </a:r>
            <a:r>
              <a:rPr lang="es-ES_tradnl" dirty="0" smtClean="0">
                <a:solidFill>
                  <a:srgbClr val="FFFF00"/>
                </a:solidFill>
              </a:rPr>
              <a:t> a una defunción materna asociada al embarazo son </a:t>
            </a:r>
            <a:r>
              <a:rPr lang="es-ES_tradnl" b="1" dirty="0" smtClean="0">
                <a:solidFill>
                  <a:srgbClr val="FFFF00"/>
                </a:solidFill>
              </a:rPr>
              <a:t>los abortos de alto riesgo</a:t>
            </a:r>
            <a:r>
              <a:rPr lang="es-ES_tradnl" dirty="0" smtClean="0">
                <a:solidFill>
                  <a:srgbClr val="FFFF00"/>
                </a:solidFill>
              </a:rPr>
              <a:t>, (como los que son causados por personas no especializadas o en lugares que carecen de los requisitos mínimos para realizar el procedimiento). </a:t>
            </a:r>
          </a:p>
          <a:p>
            <a:pPr algn="just"/>
            <a:r>
              <a:rPr lang="es-ES_tradnl" dirty="0" smtClean="0">
                <a:solidFill>
                  <a:srgbClr val="FFFF00"/>
                </a:solidFill>
              </a:rPr>
              <a:t>En Sudamérica ocurren 34 abortos peligrosos por cada 1000 mujeres, mayor aún que los reportados en África oriental (31 por 1000 mujeres), </a:t>
            </a:r>
            <a:r>
              <a:rPr lang="es-ES_tradnl" b="1" u="sng" dirty="0" smtClean="0">
                <a:solidFill>
                  <a:srgbClr val="FFFF00"/>
                </a:solidFill>
              </a:rPr>
              <a:t>constituyendo la principal razón de muertes maternas, un total mayor a 68.000 por año.</a:t>
            </a:r>
            <a:r>
              <a:rPr lang="es-ES_tradnl" b="1" u="sng" baseline="30000" dirty="0" smtClean="0">
                <a:solidFill>
                  <a:srgbClr val="FFFF00"/>
                </a:solidFill>
                <a:hlinkClick r:id="rId2"/>
              </a:rPr>
              <a:t>[5]</a:t>
            </a:r>
            <a:endParaRPr lang="es-ES" b="1" u="sng" dirty="0" smtClean="0">
              <a:solidFill>
                <a:srgbClr val="FFFF00"/>
              </a:solidFill>
            </a:endParaRPr>
          </a:p>
          <a:p>
            <a:pPr algn="just"/>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lnSpcReduction="10000"/>
          </a:bodyPr>
          <a:lstStyle/>
          <a:p>
            <a:pPr algn="just"/>
            <a:r>
              <a:rPr lang="es-ES" b="1" dirty="0">
                <a:solidFill>
                  <a:srgbClr val="FFFF00"/>
                </a:solidFill>
              </a:rPr>
              <a:t>MORBILIDAD </a:t>
            </a:r>
            <a:endParaRPr lang="es-ES" dirty="0">
              <a:solidFill>
                <a:srgbClr val="FFFF00"/>
              </a:solidFill>
            </a:endParaRPr>
          </a:p>
          <a:p>
            <a:pPr algn="just">
              <a:buNone/>
            </a:pPr>
            <a:r>
              <a:rPr lang="es-ES" dirty="0" smtClean="0">
                <a:solidFill>
                  <a:srgbClr val="FFFF00"/>
                </a:solidFill>
              </a:rPr>
              <a:t>    (</a:t>
            </a:r>
            <a:r>
              <a:rPr lang="es-ES" dirty="0">
                <a:solidFill>
                  <a:srgbClr val="FFFF00"/>
                </a:solidFill>
              </a:rPr>
              <a:t>Estudio de las enfermedades que ocurren en el ser humano: morbilidad materna). </a:t>
            </a:r>
          </a:p>
          <a:p>
            <a:pPr algn="just">
              <a:buNone/>
            </a:pPr>
            <a:r>
              <a:rPr lang="es-ES" dirty="0" smtClean="0">
                <a:solidFill>
                  <a:srgbClr val="FFFF00"/>
                </a:solidFill>
              </a:rPr>
              <a:t>     Se </a:t>
            </a:r>
            <a:r>
              <a:rPr lang="es-ES" dirty="0">
                <a:solidFill>
                  <a:srgbClr val="FFFF00"/>
                </a:solidFill>
              </a:rPr>
              <a:t>refiere a los efectos de una enfermedad en una población en el sentido de la proporción de personas que la padecen en un sitio y tiempo determinado. </a:t>
            </a:r>
            <a:endParaRPr lang="es-ES" dirty="0" smtClean="0">
              <a:solidFill>
                <a:srgbClr val="FFFF00"/>
              </a:solidFill>
            </a:endParaRPr>
          </a:p>
          <a:p>
            <a:pPr algn="just">
              <a:buNone/>
            </a:pPr>
            <a:r>
              <a:rPr lang="es-ES" dirty="0" smtClean="0">
                <a:solidFill>
                  <a:srgbClr val="FFFF00"/>
                </a:solidFill>
              </a:rPr>
              <a:t>    En </a:t>
            </a:r>
            <a:r>
              <a:rPr lang="es-ES" dirty="0">
                <a:solidFill>
                  <a:srgbClr val="FFFF00"/>
                </a:solidFill>
              </a:rPr>
              <a:t>el sentido de la epidemiología se puede ampliar al estudio y cuantificación de la presencia y efectos de una enfermedad en una población.</a:t>
            </a: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 y="285728"/>
            <a:ext cx="9001188" cy="6572272"/>
          </a:xfrm>
        </p:spPr>
        <p:txBody>
          <a:bodyPr>
            <a:normAutofit fontScale="92500" lnSpcReduction="20000"/>
          </a:bodyPr>
          <a:lstStyle/>
          <a:p>
            <a:pPr algn="just"/>
            <a:r>
              <a:rPr lang="es-ES_tradnl" sz="3600" b="1" dirty="0" smtClean="0">
                <a:solidFill>
                  <a:srgbClr val="FFFF00"/>
                </a:solidFill>
              </a:rPr>
              <a:t>Concepto de morbilidad</a:t>
            </a:r>
            <a:endParaRPr lang="es-ES" sz="3600" b="1" dirty="0" smtClean="0">
              <a:solidFill>
                <a:srgbClr val="FFFF00"/>
              </a:solidFill>
            </a:endParaRPr>
          </a:p>
          <a:p>
            <a:pPr algn="just">
              <a:buNone/>
            </a:pPr>
            <a:r>
              <a:rPr lang="es-ES_tradnl" sz="3600" dirty="0" smtClean="0">
                <a:solidFill>
                  <a:srgbClr val="FFFF00"/>
                </a:solidFill>
              </a:rPr>
              <a:t>     La Morbilidad se describe como el número total de enfermedades/problemas de salud o condición </a:t>
            </a:r>
            <a:r>
              <a:rPr lang="es-ES_tradnl" sz="3600" dirty="0" err="1" smtClean="0">
                <a:solidFill>
                  <a:srgbClr val="FFFF00"/>
                </a:solidFill>
              </a:rPr>
              <a:t>incapacitante</a:t>
            </a:r>
            <a:r>
              <a:rPr lang="es-ES_tradnl" sz="3600" dirty="0" smtClean="0">
                <a:solidFill>
                  <a:srgbClr val="FFFF00"/>
                </a:solidFill>
              </a:rPr>
              <a:t> que acontece durante un período de tiempo para una población o lugar determinado. Pueden ser remediadas, curadas o controladas. Algunas de ellas pueden ser prevenidas.</a:t>
            </a:r>
          </a:p>
          <a:p>
            <a:pPr algn="just"/>
            <a:r>
              <a:rPr lang="es-ES" sz="3600" dirty="0" smtClean="0">
                <a:solidFill>
                  <a:srgbClr val="FFFF00"/>
                </a:solidFill>
              </a:rPr>
              <a:t>Según la ONU, una definición de Salud, es un estado de bienestar físico, mental y social, y no meramente la ausencia de enfermedad o debilidad. Por tanto</a:t>
            </a:r>
            <a:r>
              <a:rPr lang="es-ES" sz="3600" b="1" dirty="0" smtClean="0">
                <a:solidFill>
                  <a:srgbClr val="FFFF00"/>
                </a:solidFill>
              </a:rPr>
              <a:t>, todo aquello que se aleja de ese ideal se considera en estado morboso (o una condición mórbida </a:t>
            </a:r>
            <a:r>
              <a:rPr lang="es-ES" sz="3600" dirty="0" smtClean="0">
                <a:solidFill>
                  <a:srgbClr val="FFFF00"/>
                </a:solidFill>
              </a:rPr>
              <a:t>[no saludable]).</a:t>
            </a:r>
          </a:p>
          <a:p>
            <a:pPr algn="just"/>
            <a:r>
              <a:rPr lang="es-ES" sz="3600" dirty="0">
                <a:solidFill>
                  <a:srgbClr val="FFFF00"/>
                </a:solidFill>
              </a:rPr>
              <a:t> </a:t>
            </a:r>
          </a:p>
          <a:p>
            <a:pPr algn="just">
              <a:buNone/>
            </a:pPr>
            <a:endParaRPr lang="es-ES" sz="3600" dirty="0" smtClean="0">
              <a:solidFill>
                <a:srgbClr val="FFFF00"/>
              </a:solidFill>
            </a:endParaRP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pPr algn="just"/>
            <a:r>
              <a:rPr lang="es-ES_tradnl" b="1" dirty="0">
                <a:solidFill>
                  <a:srgbClr val="FFFF00"/>
                </a:solidFill>
              </a:rPr>
              <a:t>Prevalencia:</a:t>
            </a:r>
            <a:r>
              <a:rPr lang="es-ES_tradnl" dirty="0">
                <a:solidFill>
                  <a:srgbClr val="FFFF00"/>
                </a:solidFill>
              </a:rPr>
              <a:t> Es la frecuencia de todos los casos (antiguos y nuevos) de una enfermedad patológica en un momento dado del tiempo (prevalencia de punto) o durante un período definido de tiempo (prevalencia de período).</a:t>
            </a:r>
            <a:endParaRPr lang="es-ES" dirty="0">
              <a:solidFill>
                <a:srgbClr val="FFFF00"/>
              </a:solidFill>
            </a:endParaRPr>
          </a:p>
          <a:p>
            <a:pPr algn="just"/>
            <a:r>
              <a:rPr lang="es-ES_tradnl" b="1" dirty="0">
                <a:solidFill>
                  <a:srgbClr val="FFFF00"/>
                </a:solidFill>
              </a:rPr>
              <a:t>Incidencia:</a:t>
            </a:r>
            <a:r>
              <a:rPr lang="es-ES_tradnl" dirty="0">
                <a:solidFill>
                  <a:srgbClr val="FFFF00"/>
                </a:solidFill>
              </a:rPr>
              <a:t> Es la rapidez con la que ocurre una enfermedad. También, la frecuencia con que se agregan (desarrollan o descubren) nuevos casos de una enfermedad/afección durante un período específico de tiempo y en un área determinada.</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357166"/>
            <a:ext cx="8686800" cy="6286544"/>
          </a:xfrm>
        </p:spPr>
        <p:txBody>
          <a:bodyPr>
            <a:normAutofit/>
          </a:bodyPr>
          <a:lstStyle/>
          <a:p>
            <a:pPr algn="just"/>
            <a:r>
              <a:rPr lang="es-ES" b="1" dirty="0" smtClean="0">
                <a:solidFill>
                  <a:srgbClr val="FFFF00"/>
                </a:solidFill>
              </a:rPr>
              <a:t>Enfermedades puerperales:</a:t>
            </a:r>
            <a:endParaRPr lang="es-ES" dirty="0" smtClean="0">
              <a:solidFill>
                <a:srgbClr val="FFFF00"/>
              </a:solidFill>
            </a:endParaRPr>
          </a:p>
          <a:p>
            <a:pPr algn="just">
              <a:buNone/>
            </a:pPr>
            <a:r>
              <a:rPr lang="es-ES" dirty="0" smtClean="0">
                <a:solidFill>
                  <a:srgbClr val="FFFF00"/>
                </a:solidFill>
              </a:rPr>
              <a:t>- </a:t>
            </a:r>
            <a:r>
              <a:rPr lang="es-ES" u="sng" dirty="0" smtClean="0">
                <a:solidFill>
                  <a:srgbClr val="FFFF00"/>
                </a:solidFill>
              </a:rPr>
              <a:t>depresión puerperal:</a:t>
            </a:r>
            <a:r>
              <a:rPr lang="es-ES" dirty="0" smtClean="0">
                <a:solidFill>
                  <a:srgbClr val="FFFF00"/>
                </a:solidFill>
              </a:rPr>
              <a:t> dura aproximadamente una semana después del parto. Síntomas: irritabilidad, ansiedad y fatiga.</a:t>
            </a:r>
          </a:p>
          <a:p>
            <a:pPr algn="just">
              <a:buNone/>
            </a:pPr>
            <a:r>
              <a:rPr lang="es-ES" dirty="0" smtClean="0">
                <a:solidFill>
                  <a:srgbClr val="FFFF00"/>
                </a:solidFill>
              </a:rPr>
              <a:t>- </a:t>
            </a:r>
            <a:r>
              <a:rPr lang="es-ES" u="sng" dirty="0" smtClean="0">
                <a:solidFill>
                  <a:srgbClr val="FFFF00"/>
                </a:solidFill>
              </a:rPr>
              <a:t>psicosis puerperal</a:t>
            </a:r>
            <a:r>
              <a:rPr lang="es-ES" dirty="0" smtClean="0">
                <a:solidFill>
                  <a:srgbClr val="FFFF00"/>
                </a:solidFill>
              </a:rPr>
              <a:t>: dura aproximadamente dos semanas. Es más seria. Síntomas: confusión mental, agitación, delirio, alucinaciones.</a:t>
            </a:r>
          </a:p>
          <a:p>
            <a:pPr algn="just">
              <a:buNone/>
            </a:pPr>
            <a:r>
              <a:rPr lang="es-ES" dirty="0" smtClean="0">
                <a:solidFill>
                  <a:srgbClr val="FFFF00"/>
                </a:solidFill>
              </a:rPr>
              <a:t>- </a:t>
            </a:r>
            <a:r>
              <a:rPr lang="es-ES" u="sng" dirty="0" smtClean="0">
                <a:solidFill>
                  <a:srgbClr val="FFFF00"/>
                </a:solidFill>
              </a:rPr>
              <a:t>depresión psicótica puerperal</a:t>
            </a:r>
            <a:r>
              <a:rPr lang="es-ES" dirty="0" smtClean="0">
                <a:solidFill>
                  <a:srgbClr val="FFFF00"/>
                </a:solidFill>
              </a:rPr>
              <a:t>: profundización de los síntomas de la psicosis puerperal. Puede ser permanente.</a:t>
            </a:r>
          </a:p>
          <a:p>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572272"/>
          </a:xfrm>
        </p:spPr>
        <p:txBody>
          <a:bodyPr>
            <a:normAutofit/>
          </a:bodyPr>
          <a:lstStyle/>
          <a:p>
            <a:r>
              <a:rPr lang="es-ES" b="1" dirty="0">
                <a:solidFill>
                  <a:srgbClr val="FFFF00"/>
                </a:solidFill>
              </a:rPr>
              <a:t>Medidas de morbilidad:</a:t>
            </a:r>
            <a:endParaRPr lang="es-ES" dirty="0">
              <a:solidFill>
                <a:srgbClr val="FFFF00"/>
              </a:solidFill>
            </a:endParaRPr>
          </a:p>
          <a:p>
            <a:pPr>
              <a:buNone/>
            </a:pPr>
            <a:r>
              <a:rPr lang="es-ES" b="1" dirty="0">
                <a:solidFill>
                  <a:srgbClr val="FFFF00"/>
                </a:solidFill>
              </a:rPr>
              <a:t>1-Tasa de morbilidad: es la frecuencia de la enfermedad en proporción a una población. Se especifica: el período de tiempo, y el lugar.</a:t>
            </a:r>
          </a:p>
          <a:p>
            <a:pPr>
              <a:buNone/>
            </a:pPr>
            <a:r>
              <a:rPr lang="es-ES_tradnl" dirty="0" smtClean="0">
                <a:solidFill>
                  <a:srgbClr val="FFFF00"/>
                </a:solidFill>
              </a:rPr>
              <a:t> </a:t>
            </a:r>
          </a:p>
          <a:p>
            <a:pPr>
              <a:buNone/>
            </a:pPr>
            <a:r>
              <a:rPr lang="es-ES_tradnl" dirty="0" smtClean="0">
                <a:solidFill>
                  <a:srgbClr val="FFFF00"/>
                </a:solidFill>
              </a:rPr>
              <a:t>Las </a:t>
            </a:r>
            <a:r>
              <a:rPr lang="es-ES_tradnl" b="1" u="sng" dirty="0">
                <a:solidFill>
                  <a:srgbClr val="FFFF00"/>
                </a:solidFill>
              </a:rPr>
              <a:t>tasas de morbilidad más frecuentemente usadas</a:t>
            </a:r>
            <a:r>
              <a:rPr lang="es-ES_tradnl" dirty="0">
                <a:solidFill>
                  <a:srgbClr val="FFFF00"/>
                </a:solidFill>
              </a:rPr>
              <a:t> son las siguientes</a:t>
            </a:r>
            <a:r>
              <a:rPr lang="es-ES_tradnl" dirty="0" smtClean="0">
                <a:solidFill>
                  <a:srgbClr val="FFFF00"/>
                </a:solidFill>
              </a:rPr>
              <a:t>:</a:t>
            </a:r>
          </a:p>
          <a:p>
            <a:pPr>
              <a:buFontTx/>
              <a:buChar char="-"/>
            </a:pPr>
            <a:r>
              <a:rPr lang="es-ES_tradnl" dirty="0" smtClean="0">
                <a:solidFill>
                  <a:srgbClr val="FFFF00"/>
                </a:solidFill>
              </a:rPr>
              <a:t>Incidencia</a:t>
            </a:r>
          </a:p>
          <a:p>
            <a:pPr>
              <a:buFontTx/>
              <a:buChar char="-"/>
            </a:pPr>
            <a:r>
              <a:rPr lang="es-ES_tradnl" dirty="0">
                <a:solidFill>
                  <a:srgbClr val="FFFF00"/>
                </a:solidFill>
              </a:rPr>
              <a:t>L</a:t>
            </a:r>
            <a:r>
              <a:rPr lang="es-ES_tradnl" dirty="0" smtClean="0">
                <a:solidFill>
                  <a:srgbClr val="FFFF00"/>
                </a:solidFill>
              </a:rPr>
              <a:t>etalidad</a:t>
            </a:r>
            <a:endParaRPr lang="es-ES" dirty="0">
              <a:solidFill>
                <a:srgbClr val="FFFF00"/>
              </a:solidFill>
            </a:endParaRPr>
          </a:p>
          <a:p>
            <a:pPr>
              <a:buNone/>
            </a:pPr>
            <a:r>
              <a:rPr lang="es-ES" dirty="0" smtClean="0">
                <a:solidFill>
                  <a:srgbClr val="FFFF00"/>
                </a:solidFill>
              </a:rPr>
              <a:t>-   Prevalencia                                         </a:t>
            </a:r>
            <a:endParaRPr lang="es-ES" dirty="0">
              <a:solidFill>
                <a:srgbClr val="FFFF00"/>
              </a:solidFill>
            </a:endParaRPr>
          </a:p>
          <a:p>
            <a:pPr>
              <a:buNone/>
            </a:pPr>
            <a:endParaRPr lang="es-ES_tradnl" b="1" dirty="0" smtClean="0">
              <a:solidFill>
                <a:srgbClr val="FFFF00"/>
              </a:solidFill>
            </a:endParaRPr>
          </a:p>
          <a:p>
            <a:endParaRPr lang="es-ES" dirty="0">
              <a:solidFill>
                <a:srgbClr val="FFFF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a:bodyPr>
          <a:lstStyle/>
          <a:p>
            <a:pPr algn="just">
              <a:buNone/>
            </a:pPr>
            <a:r>
              <a:rPr lang="es-ES" b="1" dirty="0" smtClean="0">
                <a:solidFill>
                  <a:srgbClr val="FFFF00"/>
                </a:solidFill>
              </a:rPr>
              <a:t>a- </a:t>
            </a:r>
            <a:r>
              <a:rPr lang="es-ES_tradnl" b="1" dirty="0" smtClean="0">
                <a:solidFill>
                  <a:srgbClr val="FFFF00"/>
                </a:solidFill>
              </a:rPr>
              <a:t>Incidencia:</a:t>
            </a:r>
            <a:r>
              <a:rPr lang="es-ES_tradnl" dirty="0" smtClean="0">
                <a:solidFill>
                  <a:srgbClr val="FFFF00"/>
                </a:solidFill>
              </a:rPr>
              <a:t> Es la </a:t>
            </a:r>
            <a:r>
              <a:rPr lang="es-ES_tradnl" b="1" dirty="0" smtClean="0">
                <a:solidFill>
                  <a:srgbClr val="FFFF00"/>
                </a:solidFill>
              </a:rPr>
              <a:t>rapidez con la que ocurre una enfermedad.</a:t>
            </a:r>
            <a:r>
              <a:rPr lang="es-ES_tradnl" dirty="0" smtClean="0">
                <a:solidFill>
                  <a:srgbClr val="FFFF00"/>
                </a:solidFill>
              </a:rPr>
              <a:t> También, </a:t>
            </a:r>
            <a:r>
              <a:rPr lang="es-ES_tradnl" b="1" dirty="0" smtClean="0">
                <a:solidFill>
                  <a:srgbClr val="FFFF00"/>
                </a:solidFill>
              </a:rPr>
              <a:t>la frecuencia con que se agregan</a:t>
            </a:r>
            <a:r>
              <a:rPr lang="es-ES_tradnl" dirty="0" smtClean="0">
                <a:solidFill>
                  <a:srgbClr val="FFFF00"/>
                </a:solidFill>
              </a:rPr>
              <a:t> (desarrollan o descubren) </a:t>
            </a:r>
            <a:r>
              <a:rPr lang="es-ES_tradnl" b="1" dirty="0" smtClean="0">
                <a:solidFill>
                  <a:srgbClr val="FFFF00"/>
                </a:solidFill>
              </a:rPr>
              <a:t>nuevos casos </a:t>
            </a:r>
            <a:r>
              <a:rPr lang="es-ES_tradnl" dirty="0" smtClean="0">
                <a:solidFill>
                  <a:srgbClr val="FFFF00"/>
                </a:solidFill>
              </a:rPr>
              <a:t>de una enfermedad/afección durante un período específico de tiempo y en un área determinada.</a:t>
            </a:r>
            <a:endParaRPr lang="es-ES" dirty="0" smtClean="0">
              <a:solidFill>
                <a:srgbClr val="FFFF00"/>
              </a:solidFill>
            </a:endParaRPr>
          </a:p>
          <a:p>
            <a:pPr algn="just">
              <a:buNone/>
            </a:pPr>
            <a:r>
              <a:rPr lang="es-ES" b="1" dirty="0" smtClean="0">
                <a:solidFill>
                  <a:srgbClr val="FFFF00"/>
                </a:solidFill>
              </a:rPr>
              <a:t>- Tasa de incidencia (negatividad):</a:t>
            </a:r>
            <a:endParaRPr lang="es-ES" dirty="0" smtClean="0">
              <a:solidFill>
                <a:srgbClr val="FFFF00"/>
              </a:solidFill>
            </a:endParaRPr>
          </a:p>
          <a:p>
            <a:pPr algn="just">
              <a:buNone/>
            </a:pPr>
            <a:r>
              <a:rPr lang="es-ES" baseline="-25000" dirty="0" smtClean="0">
                <a:solidFill>
                  <a:srgbClr val="FFFF00"/>
                </a:solidFill>
              </a:rPr>
              <a:t>    </a:t>
            </a:r>
            <a:r>
              <a:rPr lang="es-ES" dirty="0" smtClean="0">
                <a:solidFill>
                  <a:srgbClr val="FFFF00"/>
                </a:solidFill>
              </a:rPr>
              <a:t> # de personas que enfermaron por una causa X durante un período de tiempo (se denominan nuevos casos) </a:t>
            </a:r>
          </a:p>
          <a:p>
            <a:pPr algn="just"/>
            <a:endParaRPr lang="es-E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472518" cy="5768997"/>
          </a:xfrm>
        </p:spPr>
        <p:txBody>
          <a:bodyPr>
            <a:normAutofit/>
          </a:bodyPr>
          <a:lstStyle/>
          <a:p>
            <a:pPr algn="just">
              <a:buNone/>
            </a:pPr>
            <a:r>
              <a:rPr lang="es-ES" b="1" dirty="0" smtClean="0">
                <a:solidFill>
                  <a:srgbClr val="FFFF00"/>
                </a:solidFill>
              </a:rPr>
              <a:t>b- Tasa de letalidad:</a:t>
            </a:r>
            <a:endParaRPr lang="es-ES" dirty="0" smtClean="0">
              <a:solidFill>
                <a:srgbClr val="FFFF00"/>
              </a:solidFill>
            </a:endParaRPr>
          </a:p>
          <a:p>
            <a:pPr algn="just"/>
            <a:r>
              <a:rPr lang="es-ES" dirty="0" smtClean="0">
                <a:solidFill>
                  <a:srgbClr val="FFFF00"/>
                </a:solidFill>
              </a:rPr>
              <a:t>Se considera un </a:t>
            </a:r>
            <a:r>
              <a:rPr lang="es-ES" b="1" dirty="0" smtClean="0">
                <a:solidFill>
                  <a:srgbClr val="FFFF00"/>
                </a:solidFill>
              </a:rPr>
              <a:t>riesgo de muerte</a:t>
            </a:r>
            <a:r>
              <a:rPr lang="es-ES" dirty="0" smtClean="0">
                <a:solidFill>
                  <a:srgbClr val="FFFF00"/>
                </a:solidFill>
              </a:rPr>
              <a:t>: da el riesgo de morir que tienen los que comenzaron a adquirir la enfermedad (puede morir de otra causa patológica).</a:t>
            </a:r>
          </a:p>
          <a:p>
            <a:pPr algn="just">
              <a:buNone/>
            </a:pPr>
            <a:r>
              <a:rPr lang="es-ES" baseline="-25000" dirty="0" smtClean="0">
                <a:solidFill>
                  <a:srgbClr val="FFFF00"/>
                </a:solidFill>
              </a:rPr>
              <a:t>          =</a:t>
            </a:r>
            <a:r>
              <a:rPr lang="es-ES" dirty="0" smtClean="0">
                <a:solidFill>
                  <a:srgbClr val="FFFF00"/>
                </a:solidFill>
              </a:rPr>
              <a:t> # de personas que mueren por una causa X durante un período de tiempo.  </a:t>
            </a:r>
          </a:p>
          <a:p>
            <a:pPr algn="just">
              <a:buNone/>
            </a:pPr>
            <a:r>
              <a:rPr lang="es-ES" dirty="0" smtClean="0">
                <a:solidFill>
                  <a:srgbClr val="FFFF00"/>
                </a:solidFill>
              </a:rPr>
              <a:t>        - # de personas que han comenzado a padecer una enfermedad X durante un período de tiempo </a:t>
            </a:r>
          </a:p>
          <a:p>
            <a:pPr algn="just"/>
            <a:endParaRPr lang="es-E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a:bodyPr>
          <a:lstStyle/>
          <a:p>
            <a:pPr algn="just">
              <a:buNone/>
            </a:pPr>
            <a:r>
              <a:rPr lang="es-ES_tradnl" b="1" dirty="0" smtClean="0">
                <a:solidFill>
                  <a:srgbClr val="FFFF00"/>
                </a:solidFill>
              </a:rPr>
              <a:t>c- Prevalencia:</a:t>
            </a:r>
            <a:r>
              <a:rPr lang="es-ES_tradnl" dirty="0" smtClean="0">
                <a:solidFill>
                  <a:srgbClr val="FFFF00"/>
                </a:solidFill>
              </a:rPr>
              <a:t> es la </a:t>
            </a:r>
            <a:r>
              <a:rPr lang="es-ES_tradnl" b="1" dirty="0" smtClean="0">
                <a:solidFill>
                  <a:srgbClr val="FFFF00"/>
                </a:solidFill>
              </a:rPr>
              <a:t>frecuencia de todos los casos (antiguos y nuevos) de una enfermedad patológica en un momento dado del tiempo </a:t>
            </a:r>
            <a:r>
              <a:rPr lang="es-ES_tradnl" dirty="0" smtClean="0">
                <a:solidFill>
                  <a:srgbClr val="FFFF00"/>
                </a:solidFill>
              </a:rPr>
              <a:t>(prevalencia de punto) o durante un período definido de tiempo (prevalencia de período).</a:t>
            </a:r>
            <a:endParaRPr lang="es-ES" dirty="0" smtClean="0">
              <a:solidFill>
                <a:srgbClr val="FFFF00"/>
              </a:solidFill>
            </a:endParaRPr>
          </a:p>
          <a:p>
            <a:pPr algn="just">
              <a:buNone/>
            </a:pPr>
            <a:r>
              <a:rPr lang="es-ES" b="1" dirty="0" smtClean="0">
                <a:solidFill>
                  <a:srgbClr val="FFFF00"/>
                </a:solidFill>
              </a:rPr>
              <a:t> - Tasa de prevalencia:</a:t>
            </a:r>
            <a:endParaRPr lang="es-ES" dirty="0" smtClean="0">
              <a:solidFill>
                <a:srgbClr val="FFFF00"/>
              </a:solidFill>
            </a:endParaRPr>
          </a:p>
          <a:p>
            <a:pPr algn="just">
              <a:buNone/>
            </a:pPr>
            <a:r>
              <a:rPr lang="es-ES" baseline="-25000" dirty="0" smtClean="0">
                <a:solidFill>
                  <a:srgbClr val="FFFF00"/>
                </a:solidFill>
              </a:rPr>
              <a:t>  =</a:t>
            </a:r>
            <a:r>
              <a:rPr lang="es-ES" dirty="0" smtClean="0">
                <a:solidFill>
                  <a:srgbClr val="FFFF00"/>
                </a:solidFill>
              </a:rPr>
              <a:t> # de personas enfermas por una causa X durante un período de tiempo (nuevos casos más viejos casos) . </a:t>
            </a:r>
          </a:p>
          <a:p>
            <a:pPr algn="just"/>
            <a:endParaRPr lang="es-E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1480" y="214290"/>
            <a:ext cx="8686800" cy="6429396"/>
          </a:xfrm>
        </p:spPr>
        <p:txBody>
          <a:bodyPr>
            <a:normAutofit/>
          </a:bodyPr>
          <a:lstStyle/>
          <a:p>
            <a:pPr algn="just"/>
            <a:r>
              <a:rPr lang="es-ES" b="1" dirty="0">
                <a:solidFill>
                  <a:srgbClr val="FFFF00"/>
                </a:solidFill>
              </a:rPr>
              <a:t>RESULTADOS</a:t>
            </a:r>
            <a:r>
              <a:rPr lang="es-ES" b="1" dirty="0" smtClean="0">
                <a:solidFill>
                  <a:srgbClr val="FFFF00"/>
                </a:solidFill>
              </a:rPr>
              <a:t>:</a:t>
            </a:r>
            <a:endParaRPr lang="es-ES" dirty="0">
              <a:solidFill>
                <a:srgbClr val="FFFF00"/>
              </a:solidFill>
            </a:endParaRPr>
          </a:p>
          <a:p>
            <a:pPr algn="just">
              <a:buNone/>
            </a:pPr>
            <a:r>
              <a:rPr lang="es-ES" b="1" dirty="0" smtClean="0">
                <a:solidFill>
                  <a:srgbClr val="FFFF00"/>
                </a:solidFill>
              </a:rPr>
              <a:t>- </a:t>
            </a:r>
            <a:r>
              <a:rPr lang="es-ES" b="1" dirty="0">
                <a:solidFill>
                  <a:srgbClr val="FFFF00"/>
                </a:solidFill>
              </a:rPr>
              <a:t>ESPERANZA DE VIDA:</a:t>
            </a:r>
            <a:r>
              <a:rPr lang="es-ES" dirty="0">
                <a:solidFill>
                  <a:srgbClr val="FFFF00"/>
                </a:solidFill>
              </a:rPr>
              <a:t> es la medida más refinada de la mortalidad, porque mediante la tabla se elimina por completo la incidencia de la estructura por edades de la población. Expresa el número de años que como promedio se espera que viva una persona desde el momento de su nacimiento bajo condiciones de mortalidad dadas (bajo las </a:t>
            </a:r>
            <a:r>
              <a:rPr lang="es-ES" baseline="-25000" dirty="0" err="1">
                <a:solidFill>
                  <a:srgbClr val="FFFF00"/>
                </a:solidFill>
              </a:rPr>
              <a:t>n</a:t>
            </a:r>
            <a:r>
              <a:rPr lang="es-ES" dirty="0" err="1">
                <a:solidFill>
                  <a:srgbClr val="FFFF00"/>
                </a:solidFill>
              </a:rPr>
              <a:t>m</a:t>
            </a:r>
            <a:r>
              <a:rPr lang="es-ES" baseline="-25000" dirty="0" err="1">
                <a:solidFill>
                  <a:srgbClr val="FFFF00"/>
                </a:solidFill>
              </a:rPr>
              <a:t>x</a:t>
            </a:r>
            <a:r>
              <a:rPr lang="es-ES" baseline="-25000" dirty="0">
                <a:solidFill>
                  <a:srgbClr val="FFFF00"/>
                </a:solidFill>
              </a:rPr>
              <a:t> </a:t>
            </a:r>
            <a:r>
              <a:rPr lang="es-ES" dirty="0">
                <a:solidFill>
                  <a:srgbClr val="FFFF00"/>
                </a:solidFill>
              </a:rPr>
              <a:t>en el momento en que se nace). Es un indicador del desarrollo socioeconómico de un país o región según sea alta o baja</a:t>
            </a:r>
            <a:r>
              <a:rPr lang="es-ES" dirty="0" smtClean="0">
                <a:solidFill>
                  <a:srgbClr val="FFFF00"/>
                </a:solidFill>
              </a:rPr>
              <a:t>.</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929718" cy="5697559"/>
          </a:xfrm>
        </p:spPr>
        <p:txBody>
          <a:bodyPr>
            <a:noAutofit/>
          </a:bodyPr>
          <a:lstStyle/>
          <a:p>
            <a:pPr lvl="0"/>
            <a:r>
              <a:rPr lang="es-ES_tradnl" sz="4800" dirty="0" smtClean="0">
                <a:solidFill>
                  <a:srgbClr val="FFFF00"/>
                </a:solidFill>
              </a:rPr>
              <a:t>¿Qué elementos o variables inciden en el comportamiento de la estructura de la población?</a:t>
            </a:r>
            <a:endParaRPr lang="es-ES" sz="4800" dirty="0" smtClean="0">
              <a:solidFill>
                <a:srgbClr val="FFFF00"/>
              </a:solidFill>
            </a:endParaRPr>
          </a:p>
          <a:p>
            <a:endParaRPr lang="es-ES" sz="4800" dirty="0" smtClean="0"/>
          </a:p>
          <a:p>
            <a:r>
              <a:rPr lang="es-ES_tradnl" sz="4800" dirty="0">
                <a:solidFill>
                  <a:srgbClr val="FFFF00"/>
                </a:solidFill>
              </a:rPr>
              <a:t>Las </a:t>
            </a:r>
            <a:r>
              <a:rPr lang="es-ES_tradnl" sz="4800" dirty="0" smtClean="0">
                <a:solidFill>
                  <a:srgbClr val="FFFF00"/>
                </a:solidFill>
              </a:rPr>
              <a:t>variables </a:t>
            </a:r>
            <a:r>
              <a:rPr lang="es-ES_tradnl" sz="4800" b="1" dirty="0">
                <a:solidFill>
                  <a:srgbClr val="FFFF00"/>
                </a:solidFill>
              </a:rPr>
              <a:t>MORTALIDAD, FECUNDIDAD y </a:t>
            </a:r>
            <a:r>
              <a:rPr lang="es-ES_tradnl" sz="4800" b="1" dirty="0" smtClean="0">
                <a:solidFill>
                  <a:srgbClr val="FFFF00"/>
                </a:solidFill>
              </a:rPr>
              <a:t>MIGRACIONES.</a:t>
            </a:r>
            <a:endParaRPr lang="es-ES" sz="4800" dirty="0"/>
          </a:p>
          <a:p>
            <a:endParaRPr lang="es-E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pPr algn="just"/>
            <a:r>
              <a:rPr lang="es-ES" sz="3600" b="1" dirty="0" smtClean="0">
                <a:solidFill>
                  <a:srgbClr val="FFFF00"/>
                </a:solidFill>
              </a:rPr>
              <a:t>RELACIONES DE SUPERVIVENCIA</a:t>
            </a:r>
            <a:r>
              <a:rPr lang="es-ES" sz="3600" dirty="0" smtClean="0">
                <a:solidFill>
                  <a:srgbClr val="FFFF00"/>
                </a:solidFill>
              </a:rPr>
              <a:t> (</a:t>
            </a:r>
            <a:r>
              <a:rPr lang="es-ES" sz="3600" baseline="-25000" dirty="0" err="1" smtClean="0">
                <a:solidFill>
                  <a:srgbClr val="FFFF00"/>
                </a:solidFill>
              </a:rPr>
              <a:t>n</a:t>
            </a:r>
            <a:r>
              <a:rPr lang="es-ES" sz="3600" dirty="0" err="1" smtClean="0">
                <a:solidFill>
                  <a:srgbClr val="FFFF00"/>
                </a:solidFill>
              </a:rPr>
              <a:t>P</a:t>
            </a:r>
            <a:r>
              <a:rPr lang="es-ES" sz="3600" baseline="-25000" dirty="0" err="1" smtClean="0">
                <a:solidFill>
                  <a:srgbClr val="FFFF00"/>
                </a:solidFill>
              </a:rPr>
              <a:t>x</a:t>
            </a:r>
            <a:r>
              <a:rPr lang="es-ES" sz="3600" dirty="0" smtClean="0">
                <a:solidFill>
                  <a:srgbClr val="FFFF00"/>
                </a:solidFill>
              </a:rPr>
              <a:t>): es la posibilidad de que las personas de un grupo de edad lleguen con vida al próximo grupo de edad en un intervalo de tiempo, cuyo tamaño de edad es igual al grupo considerado.</a:t>
            </a:r>
            <a:endParaRPr lang="es-ES" sz="3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28604"/>
            <a:ext cx="8643998" cy="6429420"/>
          </a:xfrm>
        </p:spPr>
        <p:txBody>
          <a:bodyPr>
            <a:normAutofit/>
          </a:bodyPr>
          <a:lstStyle/>
          <a:p>
            <a:pPr algn="just"/>
            <a:r>
              <a:rPr lang="es-ES" dirty="0" smtClean="0">
                <a:solidFill>
                  <a:srgbClr val="FFFF00"/>
                </a:solidFill>
              </a:rPr>
              <a:t>PARA LA PROXIMA CLASE:</a:t>
            </a:r>
          </a:p>
          <a:p>
            <a:pPr algn="just"/>
            <a:r>
              <a:rPr lang="es-ES" dirty="0" smtClean="0">
                <a:solidFill>
                  <a:srgbClr val="FFFF00"/>
                </a:solidFill>
              </a:rPr>
              <a:t>Estudiar el contenido referido a la mortalidad como variable demográfica.</a:t>
            </a:r>
          </a:p>
          <a:p>
            <a:pPr algn="just"/>
            <a:r>
              <a:rPr lang="es-ES" dirty="0" smtClean="0">
                <a:solidFill>
                  <a:srgbClr val="FFFF00"/>
                </a:solidFill>
              </a:rPr>
              <a:t>Realizar una investigación en tu municipio acerca del comportamiento de la mortalidad infantil y materna, causas, acciones que se ejecutan por el PAMI. (Política pública y social).</a:t>
            </a:r>
          </a:p>
          <a:p>
            <a:pPr algn="just"/>
            <a:r>
              <a:rPr lang="es-ES" dirty="0" smtClean="0">
                <a:solidFill>
                  <a:srgbClr val="FFFF00"/>
                </a:solidFill>
              </a:rPr>
              <a:t>El trabajo se expondrá brevemente en la próxima clase.</a:t>
            </a:r>
          </a:p>
          <a:p>
            <a:pPr algn="just">
              <a:buFontTx/>
              <a:buChar char="-"/>
            </a:pPr>
            <a:endParaRPr lang="es-ES" dirty="0" smtClean="0">
              <a:solidFill>
                <a:srgbClr val="FFFF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554683"/>
          </a:xfrm>
        </p:spPr>
        <p:txBody>
          <a:bodyPr>
            <a:normAutofit fontScale="92500" lnSpcReduction="20000"/>
          </a:bodyPr>
          <a:lstStyle/>
          <a:p>
            <a:pPr algn="just"/>
            <a:r>
              <a:rPr lang="es-ES" dirty="0" smtClean="0">
                <a:solidFill>
                  <a:srgbClr val="FFFF00"/>
                </a:solidFill>
              </a:rPr>
              <a:t>Entregar por escrito (puede ser manuscrito):</a:t>
            </a:r>
          </a:p>
          <a:p>
            <a:pPr algn="just">
              <a:buFontTx/>
              <a:buChar char="-"/>
            </a:pPr>
            <a:r>
              <a:rPr lang="es-ES" dirty="0" smtClean="0">
                <a:solidFill>
                  <a:srgbClr val="FFFF00"/>
                </a:solidFill>
              </a:rPr>
              <a:t>Nombre del estudiante</a:t>
            </a:r>
          </a:p>
          <a:p>
            <a:pPr algn="just">
              <a:buFontTx/>
              <a:buChar char="-"/>
            </a:pPr>
            <a:r>
              <a:rPr lang="es-ES" dirty="0" smtClean="0">
                <a:solidFill>
                  <a:srgbClr val="FFFF00"/>
                </a:solidFill>
              </a:rPr>
              <a:t>Título del trabajo</a:t>
            </a:r>
          </a:p>
          <a:p>
            <a:pPr algn="just">
              <a:buFontTx/>
              <a:buChar char="-"/>
            </a:pPr>
            <a:r>
              <a:rPr lang="es-ES" dirty="0" smtClean="0">
                <a:solidFill>
                  <a:srgbClr val="FFFF00"/>
                </a:solidFill>
              </a:rPr>
              <a:t>Breve introducción donde se declare el municipio y sus datos esenciales.</a:t>
            </a:r>
          </a:p>
          <a:p>
            <a:pPr algn="just">
              <a:buFontTx/>
              <a:buChar char="-"/>
            </a:pPr>
            <a:r>
              <a:rPr lang="es-ES" dirty="0" smtClean="0">
                <a:solidFill>
                  <a:srgbClr val="FFFF00"/>
                </a:solidFill>
              </a:rPr>
              <a:t>Métodos empleados: entrevistas, análisis de tablas y documentos, otros.</a:t>
            </a:r>
          </a:p>
          <a:p>
            <a:pPr algn="just">
              <a:buFontTx/>
              <a:buChar char="-"/>
            </a:pPr>
            <a:r>
              <a:rPr lang="es-ES" dirty="0" smtClean="0">
                <a:solidFill>
                  <a:srgbClr val="FFFF00"/>
                </a:solidFill>
              </a:rPr>
              <a:t>Principales datos acopiados.</a:t>
            </a:r>
          </a:p>
          <a:p>
            <a:pPr algn="just">
              <a:buFontTx/>
              <a:buChar char="-"/>
            </a:pPr>
            <a:r>
              <a:rPr lang="es-ES" dirty="0" smtClean="0">
                <a:solidFill>
                  <a:srgbClr val="FFFF00"/>
                </a:solidFill>
              </a:rPr>
              <a:t>Valoración de los datos.</a:t>
            </a:r>
          </a:p>
          <a:p>
            <a:pPr algn="just">
              <a:buFontTx/>
              <a:buChar char="-"/>
            </a:pPr>
            <a:r>
              <a:rPr lang="es-ES" dirty="0" smtClean="0">
                <a:solidFill>
                  <a:srgbClr val="FFFF00"/>
                </a:solidFill>
              </a:rPr>
              <a:t>Acciones que se ejecutan dentro del PAMI para el desarrollo de la política pública.</a:t>
            </a:r>
          </a:p>
          <a:p>
            <a:pPr algn="just">
              <a:buFontTx/>
              <a:buChar char="-"/>
            </a:pPr>
            <a:r>
              <a:rPr lang="es-ES" dirty="0" smtClean="0">
                <a:solidFill>
                  <a:srgbClr val="FFFF00"/>
                </a:solidFill>
              </a:rPr>
              <a:t>Conclusiones del estudiante.</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06" y="660399"/>
            <a:ext cx="8858280" cy="5768997"/>
          </a:xfrm>
        </p:spPr>
        <p:txBody>
          <a:bodyPr>
            <a:normAutofit/>
          </a:bodyPr>
          <a:lstStyle/>
          <a:p>
            <a:pPr lvl="0" algn="just"/>
            <a:r>
              <a:rPr lang="es-ES_tradnl" sz="4800" dirty="0" smtClean="0">
                <a:solidFill>
                  <a:srgbClr val="FFFF00"/>
                </a:solidFill>
              </a:rPr>
              <a:t>¿Cuándo se dice que una población es joven?</a:t>
            </a:r>
          </a:p>
          <a:p>
            <a:pPr lvl="0" algn="just">
              <a:buNone/>
            </a:pPr>
            <a:r>
              <a:rPr lang="es-ES_tradnl" sz="4800" dirty="0" smtClean="0">
                <a:solidFill>
                  <a:srgbClr val="FFFF00"/>
                </a:solidFill>
              </a:rPr>
              <a:t>-  Cuando </a:t>
            </a:r>
            <a:r>
              <a:rPr lang="es-ES_tradnl" sz="4800" dirty="0" smtClean="0">
                <a:solidFill>
                  <a:srgbClr val="FFFF00"/>
                </a:solidFill>
              </a:rPr>
              <a:t>cerca del 45% del total de habitantes en edades menores a 20 años.</a:t>
            </a:r>
          </a:p>
          <a:p>
            <a:pPr lvl="0" algn="just"/>
            <a:endParaRPr lang="es-ES_tradnl" sz="4800"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lvl="0"/>
            <a:r>
              <a:rPr lang="es-ES_tradnl" sz="4000" dirty="0" smtClean="0">
                <a:solidFill>
                  <a:srgbClr val="FFFF00"/>
                </a:solidFill>
              </a:rPr>
              <a:t>¿Cuándo se dice que una población es vieja?</a:t>
            </a:r>
          </a:p>
          <a:p>
            <a:pPr lvl="0" algn="just">
              <a:buFontTx/>
              <a:buChar char="-"/>
            </a:pPr>
            <a:r>
              <a:rPr lang="es-ES_tradnl" sz="4000" dirty="0" smtClean="0">
                <a:solidFill>
                  <a:srgbClr val="FFFF00"/>
                </a:solidFill>
              </a:rPr>
              <a:t>Cuando más del 70% del total de habitantes en edades mayores a los 30 años, con una tendencia a la aparición de estamentos etarios cada vez de mayor edad: 80-85, 85-90, 90-95, 95-100 y más.</a:t>
            </a:r>
          </a:p>
          <a:p>
            <a:endParaRPr lang="es-E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642918"/>
            <a:ext cx="8686800" cy="5483245"/>
          </a:xfrm>
        </p:spPr>
        <p:txBody>
          <a:bodyPr>
            <a:noAutofit/>
          </a:bodyPr>
          <a:lstStyle/>
          <a:p>
            <a:pPr lvl="0" algn="just"/>
            <a:r>
              <a:rPr lang="es-ES_tradnl" sz="4800" dirty="0" smtClean="0">
                <a:solidFill>
                  <a:srgbClr val="FFFF00"/>
                </a:solidFill>
              </a:rPr>
              <a:t>¿Cuándo se dice que una población está en proceso de envejecimiento?</a:t>
            </a:r>
            <a:endParaRPr lang="es-ES" sz="4800" dirty="0" smtClean="0">
              <a:solidFill>
                <a:srgbClr val="FFFF00"/>
              </a:solidFill>
            </a:endParaRPr>
          </a:p>
          <a:p>
            <a:pPr algn="just">
              <a:buNone/>
            </a:pPr>
            <a:r>
              <a:rPr lang="es-ES" sz="4800" dirty="0" smtClean="0">
                <a:solidFill>
                  <a:srgbClr val="FFFF00"/>
                </a:solidFill>
              </a:rPr>
              <a:t>- Cuando se aprecia una tendencia al decrecimiento de la juventud y al aumento de la vejez</a:t>
            </a:r>
          </a:p>
          <a:p>
            <a:pPr algn="just"/>
            <a:endParaRPr lang="es-E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14430"/>
            <a:ext cx="8229600" cy="1143000"/>
          </a:xfrm>
        </p:spPr>
        <p:txBody>
          <a:bodyPr>
            <a:normAutofit fontScale="90000"/>
          </a:bodyPr>
          <a:lstStyle/>
          <a:p>
            <a:pPr lvl="0"/>
            <a:r>
              <a:rPr lang="es-ES_tradnl" dirty="0" smtClean="0">
                <a:solidFill>
                  <a:srgbClr val="FFFF00"/>
                </a:solidFill>
              </a:rPr>
              <a:t>Escriba la ecuación compensadora de la población y especifique cada componente</a:t>
            </a:r>
            <a:r>
              <a:rPr lang="es-ES" dirty="0" smtClean="0">
                <a:solidFill>
                  <a:srgbClr val="FFFF00"/>
                </a:solidFill>
              </a:rPr>
              <a:t/>
            </a:r>
            <a:br>
              <a:rPr lang="es-ES" dirty="0" smtClean="0">
                <a:solidFill>
                  <a:srgbClr val="FFFF00"/>
                </a:solidFill>
              </a:rPr>
            </a:br>
            <a:endParaRPr lang="es-ES" dirty="0"/>
          </a:p>
        </p:txBody>
      </p:sp>
      <p:sp>
        <p:nvSpPr>
          <p:cNvPr id="3" name="2 Marcador de contenido"/>
          <p:cNvSpPr>
            <a:spLocks noGrp="1"/>
          </p:cNvSpPr>
          <p:nvPr>
            <p:ph idx="1"/>
          </p:nvPr>
        </p:nvSpPr>
        <p:spPr>
          <a:xfrm>
            <a:off x="457200" y="3243274"/>
            <a:ext cx="8401080" cy="3328998"/>
          </a:xfrm>
        </p:spPr>
        <p:txBody>
          <a:bodyPr/>
          <a:lstStyle/>
          <a:p>
            <a:pPr algn="ctr">
              <a:buNone/>
            </a:pPr>
            <a:r>
              <a:rPr lang="es-ES_tradnl" sz="4000" b="1" dirty="0" smtClean="0">
                <a:solidFill>
                  <a:srgbClr val="FFFF00"/>
                </a:solidFill>
              </a:rPr>
              <a:t>ECUACION COMPENSADORA </a:t>
            </a:r>
          </a:p>
          <a:p>
            <a:pPr algn="ctr">
              <a:buNone/>
            </a:pPr>
            <a:r>
              <a:rPr lang="es-ES_tradnl" sz="4000" b="1" dirty="0" smtClean="0">
                <a:solidFill>
                  <a:srgbClr val="FFFF00"/>
                </a:solidFill>
              </a:rPr>
              <a:t>DE LA POBLACIÓN</a:t>
            </a:r>
          </a:p>
          <a:p>
            <a:pPr algn="ctr">
              <a:buNone/>
            </a:pPr>
            <a:endParaRPr lang="es-ES_tradnl" sz="4000" b="1" dirty="0" smtClean="0">
              <a:solidFill>
                <a:srgbClr val="FFFF00"/>
              </a:solidFill>
            </a:endParaRPr>
          </a:p>
          <a:p>
            <a:pPr>
              <a:buNone/>
            </a:pPr>
            <a:r>
              <a:rPr lang="es-ES_tradnl" sz="4800" b="1" dirty="0" smtClean="0">
                <a:solidFill>
                  <a:srgbClr val="FFFF00"/>
                </a:solidFill>
              </a:rPr>
              <a:t>     N</a:t>
            </a:r>
            <a:r>
              <a:rPr lang="es-ES_tradnl" sz="4800" b="1" dirty="0">
                <a:solidFill>
                  <a:srgbClr val="FFFF00"/>
                </a:solidFill>
              </a:rPr>
              <a:t>,ͭ - N°  </a:t>
            </a:r>
            <a:r>
              <a:rPr lang="es-ES_tradnl" sz="4800" b="1" dirty="0" smtClean="0">
                <a:solidFill>
                  <a:srgbClr val="FFFF00"/>
                </a:solidFill>
              </a:rPr>
              <a:t>═   </a:t>
            </a:r>
            <a:r>
              <a:rPr lang="es-ES_tradnl" sz="4800" b="1" dirty="0">
                <a:solidFill>
                  <a:srgbClr val="FFFF00"/>
                </a:solidFill>
              </a:rPr>
              <a:t>B</a:t>
            </a:r>
            <a:r>
              <a:rPr lang="es-ES_tradnl" sz="4800" b="1" dirty="0" smtClean="0">
                <a:solidFill>
                  <a:srgbClr val="FFFF00"/>
                </a:solidFill>
              </a:rPr>
              <a:t>°,ͭ </a:t>
            </a:r>
            <a:r>
              <a:rPr lang="es-ES_tradnl" sz="4800" b="1" dirty="0">
                <a:solidFill>
                  <a:srgbClr val="FFFF00"/>
                </a:solidFill>
              </a:rPr>
              <a:t>- D</a:t>
            </a:r>
            <a:r>
              <a:rPr lang="es-ES_tradnl" sz="4800" b="1" dirty="0" smtClean="0">
                <a:solidFill>
                  <a:srgbClr val="FFFF00"/>
                </a:solidFill>
              </a:rPr>
              <a:t>°,ͭ  </a:t>
            </a:r>
            <a:r>
              <a:rPr lang="es-ES_tradnl" sz="4800" b="1" dirty="0">
                <a:solidFill>
                  <a:srgbClr val="FFFF00"/>
                </a:solidFill>
              </a:rPr>
              <a:t>+ </a:t>
            </a:r>
            <a:r>
              <a:rPr lang="es-ES_tradnl" sz="4800" b="1" dirty="0" smtClean="0">
                <a:solidFill>
                  <a:srgbClr val="FFFF00"/>
                </a:solidFill>
              </a:rPr>
              <a:t> </a:t>
            </a:r>
            <a:r>
              <a:rPr lang="es-ES_tradnl" sz="4800" b="1" dirty="0">
                <a:solidFill>
                  <a:srgbClr val="FFFF00"/>
                </a:solidFill>
              </a:rPr>
              <a:t>I°,ͭ  - E°,ͭ</a:t>
            </a:r>
            <a:endParaRPr lang="es-ES" sz="48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472518" cy="6572272"/>
          </a:xfrm>
        </p:spPr>
        <p:txBody>
          <a:bodyPr>
            <a:normAutofit fontScale="40000" lnSpcReduction="20000"/>
          </a:bodyPr>
          <a:lstStyle/>
          <a:p>
            <a:pPr lvl="0" algn="just"/>
            <a:r>
              <a:rPr lang="es-ES_tradnl" sz="8000" dirty="0" smtClean="0">
                <a:solidFill>
                  <a:srgbClr val="FFFF00"/>
                </a:solidFill>
              </a:rPr>
              <a:t>¿Cuáles relaciones comúnmente se cumplen en la ecuación compensadora?</a:t>
            </a:r>
            <a:endParaRPr lang="es-ES" sz="8000" dirty="0" smtClean="0">
              <a:solidFill>
                <a:srgbClr val="FFFF00"/>
              </a:solidFill>
            </a:endParaRPr>
          </a:p>
          <a:p>
            <a:pPr>
              <a:buNone/>
            </a:pPr>
            <a:endParaRPr lang="es-ES" sz="4000" dirty="0" smtClean="0"/>
          </a:p>
          <a:p>
            <a:pPr>
              <a:buNone/>
            </a:pPr>
            <a:r>
              <a:rPr lang="es-ES_tradnl" sz="6700" dirty="0" smtClean="0">
                <a:solidFill>
                  <a:srgbClr val="FFFF00"/>
                </a:solidFill>
              </a:rPr>
              <a:t>Crecimiento </a:t>
            </a:r>
            <a:r>
              <a:rPr lang="es-ES_tradnl" sz="6700" dirty="0">
                <a:solidFill>
                  <a:srgbClr val="FFFF00"/>
                </a:solidFill>
              </a:rPr>
              <a:t>natural o vegetativo</a:t>
            </a:r>
            <a:endParaRPr lang="es-ES" sz="6700" dirty="0">
              <a:solidFill>
                <a:srgbClr val="FFFF00"/>
              </a:solidFill>
            </a:endParaRPr>
          </a:p>
          <a:p>
            <a:pPr>
              <a:buNone/>
            </a:pPr>
            <a:r>
              <a:rPr lang="es-ES_tradnl" sz="6700" dirty="0" smtClean="0">
                <a:solidFill>
                  <a:srgbClr val="FFFF00"/>
                </a:solidFill>
              </a:rPr>
              <a:t>            </a:t>
            </a:r>
            <a:r>
              <a:rPr lang="es-ES_tradnl" sz="6700" dirty="0">
                <a:solidFill>
                  <a:srgbClr val="FFFF00"/>
                </a:solidFill>
              </a:rPr>
              <a:t>B°,ͭ - D°,ͭ         </a:t>
            </a:r>
            <a:endParaRPr lang="es-ES" sz="6700" dirty="0">
              <a:solidFill>
                <a:srgbClr val="FFFF00"/>
              </a:solidFill>
            </a:endParaRPr>
          </a:p>
          <a:p>
            <a:pPr>
              <a:buNone/>
            </a:pPr>
            <a:endParaRPr lang="es-ES" sz="6700" dirty="0">
              <a:solidFill>
                <a:srgbClr val="FFFF00"/>
              </a:solidFill>
            </a:endParaRPr>
          </a:p>
          <a:p>
            <a:pPr>
              <a:buNone/>
            </a:pPr>
            <a:r>
              <a:rPr lang="es-ES_tradnl" sz="6700" dirty="0" smtClean="0">
                <a:solidFill>
                  <a:srgbClr val="FFFF00"/>
                </a:solidFill>
              </a:rPr>
              <a:t>Saldo migratorio</a:t>
            </a:r>
            <a:endParaRPr lang="es-ES" sz="6700" dirty="0" smtClean="0">
              <a:solidFill>
                <a:srgbClr val="FFFF00"/>
              </a:solidFill>
            </a:endParaRPr>
          </a:p>
          <a:p>
            <a:pPr>
              <a:buNone/>
            </a:pPr>
            <a:r>
              <a:rPr lang="es-ES_tradnl" sz="6700" dirty="0" smtClean="0">
                <a:solidFill>
                  <a:srgbClr val="FFFF00"/>
                </a:solidFill>
              </a:rPr>
              <a:t>            I°,ͭ  - E°,ͭ</a:t>
            </a:r>
            <a:endParaRPr lang="es-ES" sz="6700" dirty="0" smtClean="0">
              <a:solidFill>
                <a:srgbClr val="FFFF00"/>
              </a:solidFill>
            </a:endParaRPr>
          </a:p>
          <a:p>
            <a:endParaRPr lang="es-ES" sz="6700" dirty="0">
              <a:solidFill>
                <a:srgbClr val="FFFF00"/>
              </a:solidFill>
            </a:endParaRPr>
          </a:p>
          <a:p>
            <a:pPr>
              <a:buNone/>
            </a:pPr>
            <a:r>
              <a:rPr lang="es-ES_tradnl" sz="6700" dirty="0" smtClean="0">
                <a:solidFill>
                  <a:srgbClr val="FFFF00"/>
                </a:solidFill>
              </a:rPr>
              <a:t>Generalmente    </a:t>
            </a:r>
            <a:r>
              <a:rPr lang="es-ES_tradnl" sz="6700" u="sng" dirty="0" smtClean="0">
                <a:solidFill>
                  <a:srgbClr val="FFFF00"/>
                </a:solidFill>
              </a:rPr>
              <a:t>N,</a:t>
            </a:r>
            <a:r>
              <a:rPr lang="es-ES_tradnl" sz="6700" u="sng" dirty="0">
                <a:solidFill>
                  <a:srgbClr val="FFFF00"/>
                </a:solidFill>
              </a:rPr>
              <a:t>ͭ  &gt; </a:t>
            </a:r>
            <a:r>
              <a:rPr lang="es-ES_tradnl" sz="6700" u="sng" dirty="0" smtClean="0">
                <a:solidFill>
                  <a:srgbClr val="FFFF00"/>
                </a:solidFill>
              </a:rPr>
              <a:t>N</a:t>
            </a:r>
            <a:r>
              <a:rPr lang="es-ES_tradnl" sz="6700" dirty="0" smtClean="0">
                <a:solidFill>
                  <a:srgbClr val="FFFF00"/>
                </a:solidFill>
              </a:rPr>
              <a:t>°  </a:t>
            </a:r>
            <a:r>
              <a:rPr lang="es-ES_tradnl" sz="6700" dirty="0">
                <a:solidFill>
                  <a:srgbClr val="FFFF00"/>
                </a:solidFill>
              </a:rPr>
              <a:t>y </a:t>
            </a:r>
            <a:r>
              <a:rPr lang="es-ES_tradnl" sz="6700" dirty="0" smtClean="0">
                <a:solidFill>
                  <a:srgbClr val="FFFF00"/>
                </a:solidFill>
              </a:rPr>
              <a:t>   </a:t>
            </a:r>
            <a:r>
              <a:rPr lang="es-ES_tradnl" sz="6700" u="sng" dirty="0">
                <a:solidFill>
                  <a:srgbClr val="FFFF00"/>
                </a:solidFill>
              </a:rPr>
              <a:t>B°,ͭ   &gt;  D°,</a:t>
            </a:r>
            <a:r>
              <a:rPr lang="es-ES_tradnl" sz="6700" dirty="0">
                <a:solidFill>
                  <a:srgbClr val="FFFF00"/>
                </a:solidFill>
              </a:rPr>
              <a:t>ͭ  , por lo que se dan 3 razones o condiciones en el saldo migratorio:</a:t>
            </a:r>
            <a:endParaRPr lang="es-ES" sz="6700" dirty="0">
              <a:solidFill>
                <a:srgbClr val="FFFF00"/>
              </a:solidFill>
            </a:endParaRPr>
          </a:p>
          <a:p>
            <a:pPr>
              <a:buNone/>
            </a:pPr>
            <a:endParaRPr lang="es-ES" sz="6700" dirty="0">
              <a:solidFill>
                <a:srgbClr val="FFFF00"/>
              </a:solidFill>
            </a:endParaRPr>
          </a:p>
          <a:p>
            <a:pPr lvl="0">
              <a:buNone/>
            </a:pPr>
            <a:r>
              <a:rPr lang="es-ES_tradnl" sz="6700" dirty="0" smtClean="0">
                <a:solidFill>
                  <a:srgbClr val="FFFF00"/>
                </a:solidFill>
              </a:rPr>
              <a:t>- Si  </a:t>
            </a:r>
            <a:r>
              <a:rPr lang="es-ES_tradnl" sz="6700" dirty="0">
                <a:solidFill>
                  <a:srgbClr val="FFFF00"/>
                </a:solidFill>
              </a:rPr>
              <a:t>I°,ͭ  &gt; E°,ͭ  ═  SM+</a:t>
            </a:r>
            <a:endParaRPr lang="es-ES" sz="6700" dirty="0">
              <a:solidFill>
                <a:srgbClr val="FFFF00"/>
              </a:solidFill>
            </a:endParaRPr>
          </a:p>
          <a:p>
            <a:pPr lvl="0">
              <a:buNone/>
            </a:pPr>
            <a:r>
              <a:rPr lang="es-ES_tradnl" sz="6700" dirty="0" smtClean="0">
                <a:solidFill>
                  <a:srgbClr val="FFFF00"/>
                </a:solidFill>
              </a:rPr>
              <a:t>- Si  </a:t>
            </a:r>
            <a:r>
              <a:rPr lang="es-ES_tradnl" sz="6700" dirty="0">
                <a:solidFill>
                  <a:srgbClr val="FFFF00"/>
                </a:solidFill>
              </a:rPr>
              <a:t>I°,ͭ  &lt; E°,ͭ  ═  </a:t>
            </a:r>
            <a:r>
              <a:rPr lang="es-ES_tradnl" sz="6700" dirty="0" smtClean="0">
                <a:solidFill>
                  <a:srgbClr val="FFFF00"/>
                </a:solidFill>
              </a:rPr>
              <a:t>SM -</a:t>
            </a:r>
            <a:endParaRPr lang="es-ES" sz="6700" dirty="0">
              <a:solidFill>
                <a:srgbClr val="FFFF00"/>
              </a:solidFill>
            </a:endParaRPr>
          </a:p>
          <a:p>
            <a:pPr lvl="0">
              <a:buNone/>
            </a:pPr>
            <a:r>
              <a:rPr lang="es-ES_tradnl" sz="6700" dirty="0" smtClean="0">
                <a:solidFill>
                  <a:srgbClr val="FFFF00"/>
                </a:solidFill>
              </a:rPr>
              <a:t>- Si  </a:t>
            </a:r>
            <a:r>
              <a:rPr lang="es-ES_tradnl" sz="6700" dirty="0">
                <a:solidFill>
                  <a:srgbClr val="FFFF00"/>
                </a:solidFill>
              </a:rPr>
              <a:t>I°,ͭ  ═ E°,ͭ  ═  SM nulo (cero) ═ 0</a:t>
            </a:r>
            <a:endParaRPr lang="es-ES" sz="6700" dirty="0">
              <a:solidFill>
                <a:srgbClr val="FFFF00"/>
              </a:solidFill>
            </a:endParaRPr>
          </a:p>
          <a:p>
            <a:endParaRPr lang="es-ES" sz="4000" dirty="0"/>
          </a:p>
          <a:p>
            <a:pPr algn="just"/>
            <a:endParaRPr lang="es-E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2618</Words>
  <Application>Microsoft Office PowerPoint</Application>
  <PresentationFormat>Presentación en pantalla (4:3)</PresentationFormat>
  <Paragraphs>174</Paragraphs>
  <Slides>42</Slides>
  <Notes>0</Notes>
  <HiddenSlides>0</HiddenSlides>
  <MMClips>0</MMClips>
  <ScaleCrop>false</ScaleCrop>
  <HeadingPairs>
    <vt:vector size="4" baseType="variant">
      <vt:variant>
        <vt:lpstr>Tema</vt:lpstr>
      </vt:variant>
      <vt:variant>
        <vt:i4>1</vt:i4>
      </vt:variant>
      <vt:variant>
        <vt:lpstr>Títulos de diapositiva</vt:lpstr>
      </vt:variant>
      <vt:variant>
        <vt:i4>42</vt:i4>
      </vt:variant>
    </vt:vector>
  </HeadingPairs>
  <TitlesOfParts>
    <vt:vector size="43" baseType="lpstr">
      <vt:lpstr>Tema de Office</vt:lpstr>
      <vt:lpstr>Diapositiva 1</vt:lpstr>
      <vt:lpstr>DE LA CLASE ANTERIOR</vt:lpstr>
      <vt:lpstr>Diapositiva 3</vt:lpstr>
      <vt:lpstr>Diapositiva 4</vt:lpstr>
      <vt:lpstr>Diapositiva 5</vt:lpstr>
      <vt:lpstr>Diapositiva 6</vt:lpstr>
      <vt:lpstr>Diapositiva 7</vt:lpstr>
      <vt:lpstr>Escriba la ecuación compensadora de la población y especifique cada componente </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Para analizar:</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LUIS UGALDE</dc:creator>
  <cp:lastModifiedBy>LUIS UGALDE</cp:lastModifiedBy>
  <cp:revision>1</cp:revision>
  <dcterms:created xsi:type="dcterms:W3CDTF">2025-03-17T07:32:28Z</dcterms:created>
  <dcterms:modified xsi:type="dcterms:W3CDTF">2025-03-17T13:49:17Z</dcterms:modified>
</cp:coreProperties>
</file>