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1" r:id="rId4"/>
    <p:sldId id="262" r:id="rId5"/>
    <p:sldId id="263" r:id="rId6"/>
    <p:sldId id="264" r:id="rId7"/>
    <p:sldId id="265" r:id="rId8"/>
    <p:sldId id="266" r:id="rId9"/>
    <p:sldId id="267" r:id="rId10"/>
    <p:sldId id="268" r:id="rId11"/>
    <p:sldId id="269" r:id="rId12"/>
    <p:sldId id="270" r:id="rId13"/>
    <p:sldId id="271" r:id="rId14"/>
    <p:sldId id="260" r:id="rId15"/>
    <p:sldId id="25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2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918519" y="232287"/>
            <a:ext cx="1612409" cy="1794456"/>
          </a:xfrm>
          <a:prstGeom prst="rect">
            <a:avLst/>
          </a:prstGeom>
        </p:spPr>
      </p:pic>
      <p:sp>
        <p:nvSpPr>
          <p:cNvPr id="5" name="Rectángulo 4"/>
          <p:cNvSpPr/>
          <p:nvPr/>
        </p:nvSpPr>
        <p:spPr>
          <a:xfrm>
            <a:off x="3570514" y="457083"/>
            <a:ext cx="6096000" cy="1569660"/>
          </a:xfrm>
          <a:prstGeom prst="rect">
            <a:avLst/>
          </a:prstGeom>
        </p:spPr>
        <p:txBody>
          <a:bodyPr>
            <a:spAutoFit/>
          </a:bodyPr>
          <a:lstStyle/>
          <a:p>
            <a:pPr algn="ctr"/>
            <a:r>
              <a:rPr lang="es-ES" sz="2400" dirty="0"/>
              <a:t>Centro Universitario Municipal Alquízar</a:t>
            </a:r>
          </a:p>
          <a:p>
            <a:pPr algn="ctr"/>
            <a:r>
              <a:rPr lang="es-ES" sz="2400" dirty="0"/>
              <a:t>Universidad de Artemisa</a:t>
            </a:r>
          </a:p>
          <a:p>
            <a:pPr algn="ctr"/>
            <a:r>
              <a:rPr lang="es-ES" sz="2400" dirty="0"/>
              <a:t>“Julio Díaz González”</a:t>
            </a:r>
          </a:p>
          <a:p>
            <a:pPr algn="ctr"/>
            <a:endParaRPr lang="es-ES" sz="2400" dirty="0"/>
          </a:p>
        </p:txBody>
      </p:sp>
      <p:sp>
        <p:nvSpPr>
          <p:cNvPr id="7" name="Rectángulo 6"/>
          <p:cNvSpPr/>
          <p:nvPr/>
        </p:nvSpPr>
        <p:spPr>
          <a:xfrm>
            <a:off x="2265616" y="2281534"/>
            <a:ext cx="8226932" cy="2123658"/>
          </a:xfrm>
          <a:prstGeom prst="rect">
            <a:avLst/>
          </a:prstGeom>
          <a:noFill/>
        </p:spPr>
        <p:txBody>
          <a:bodyPr wrap="none" lIns="91440" tIns="45720" rIns="91440" bIns="45720">
            <a:spAutoFit/>
          </a:bodyPr>
          <a:lstStyle/>
          <a:p>
            <a:pPr algn="ctr"/>
            <a:r>
              <a:rPr lang="es-ES" sz="6600" b="1" cap="none" spc="0" dirty="0">
                <a:ln w="0"/>
                <a:solidFill>
                  <a:schemeClr val="accent1"/>
                </a:solidFill>
                <a:effectLst>
                  <a:outerShdw blurRad="38100" dist="25400" dir="5400000" algn="ctr" rotWithShape="0">
                    <a:srgbClr val="6E747A">
                      <a:alpha val="43000"/>
                    </a:srgbClr>
                  </a:outerShdw>
                </a:effectLst>
              </a:rPr>
              <a:t>Gestión Económica</a:t>
            </a:r>
          </a:p>
          <a:p>
            <a:pPr algn="ctr"/>
            <a:r>
              <a:rPr lang="es-ES" sz="6600" b="1" cap="none" spc="0" dirty="0">
                <a:ln w="0"/>
                <a:solidFill>
                  <a:schemeClr val="accent1"/>
                </a:solidFill>
                <a:effectLst>
                  <a:outerShdw blurRad="38100" dist="25400" dir="5400000" algn="ctr" rotWithShape="0">
                    <a:srgbClr val="6E747A">
                      <a:alpha val="43000"/>
                    </a:srgbClr>
                  </a:outerShdw>
                </a:effectLst>
              </a:rPr>
              <a:t> </a:t>
            </a:r>
            <a:r>
              <a:rPr lang="es-ES" sz="6600" b="1" dirty="0">
                <a:ln w="0"/>
                <a:solidFill>
                  <a:schemeClr val="accent1"/>
                </a:solidFill>
                <a:effectLst>
                  <a:outerShdw blurRad="38100" dist="25400" dir="5400000" algn="ctr" rotWithShape="0">
                    <a:srgbClr val="6E747A">
                      <a:alpha val="43000"/>
                    </a:srgbClr>
                  </a:outerShdw>
                </a:effectLst>
              </a:rPr>
              <a:t>A</a:t>
            </a:r>
            <a:r>
              <a:rPr lang="es-ES" sz="6600" b="1" cap="none" spc="0" dirty="0">
                <a:ln w="0"/>
                <a:solidFill>
                  <a:schemeClr val="accent1"/>
                </a:solidFill>
                <a:effectLst>
                  <a:outerShdw blurRad="38100" dist="25400" dir="5400000" algn="ctr" rotWithShape="0">
                    <a:srgbClr val="6E747A">
                      <a:alpha val="43000"/>
                    </a:srgbClr>
                  </a:outerShdw>
                </a:effectLst>
              </a:rPr>
              <a:t>gropecuaria</a:t>
            </a:r>
          </a:p>
        </p:txBody>
      </p:sp>
      <p:pic>
        <p:nvPicPr>
          <p:cNvPr id="8" name="Imagen 7"/>
          <p:cNvPicPr>
            <a:picLocks noChangeAspect="1"/>
          </p:cNvPicPr>
          <p:nvPr/>
        </p:nvPicPr>
        <p:blipFill>
          <a:blip r:embed="rId3"/>
          <a:stretch>
            <a:fillRect/>
          </a:stretch>
        </p:blipFill>
        <p:spPr>
          <a:xfrm>
            <a:off x="10174141" y="4405192"/>
            <a:ext cx="1485900" cy="2095500"/>
          </a:xfrm>
          <a:prstGeom prst="rect">
            <a:avLst/>
          </a:prstGeom>
        </p:spPr>
      </p:pic>
      <p:sp>
        <p:nvSpPr>
          <p:cNvPr id="9" name="CuadroTexto 8"/>
          <p:cNvSpPr txBox="1"/>
          <p:nvPr/>
        </p:nvSpPr>
        <p:spPr>
          <a:xfrm>
            <a:off x="1975757" y="5160554"/>
            <a:ext cx="7282543" cy="1077218"/>
          </a:xfrm>
          <a:prstGeom prst="rect">
            <a:avLst/>
          </a:prstGeom>
          <a:noFill/>
        </p:spPr>
        <p:txBody>
          <a:bodyPr wrap="square" rtlCol="0">
            <a:spAutoFit/>
          </a:bodyPr>
          <a:lstStyle/>
          <a:p>
            <a:r>
              <a:rPr lang="es-ES" sz="3200" b="1" dirty="0"/>
              <a:t>MSc. </a:t>
            </a:r>
            <a:r>
              <a:rPr lang="es-ES" sz="3200" b="1" dirty="0" err="1"/>
              <a:t>Deilyn</a:t>
            </a:r>
            <a:r>
              <a:rPr lang="es-ES" sz="3200" b="1" dirty="0"/>
              <a:t> Moreno Ramos</a:t>
            </a:r>
          </a:p>
          <a:p>
            <a:endParaRPr lang="es-ES" sz="3200" b="1" dirty="0"/>
          </a:p>
        </p:txBody>
      </p:sp>
    </p:spTree>
    <p:extLst>
      <p:ext uri="{BB962C8B-B14F-4D97-AF65-F5344CB8AC3E}">
        <p14:creationId xmlns:p14="http://schemas.microsoft.com/office/powerpoint/2010/main" val="383609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xmlns="" id="{551A577C-3FD8-40FC-80FC-7821B41CA6BE}"/>
              </a:ext>
            </a:extLst>
          </p:cNvPr>
          <p:cNvPicPr>
            <a:picLocks noChangeAspect="1"/>
          </p:cNvPicPr>
          <p:nvPr/>
        </p:nvPicPr>
        <p:blipFill>
          <a:blip r:embed="rId2"/>
          <a:stretch>
            <a:fillRect/>
          </a:stretch>
        </p:blipFill>
        <p:spPr>
          <a:xfrm>
            <a:off x="1962600" y="336067"/>
            <a:ext cx="9668460" cy="5998472"/>
          </a:xfrm>
          <a:prstGeom prst="rect">
            <a:avLst/>
          </a:prstGeom>
        </p:spPr>
      </p:pic>
    </p:spTree>
    <p:extLst>
      <p:ext uri="{BB962C8B-B14F-4D97-AF65-F5344CB8AC3E}">
        <p14:creationId xmlns:p14="http://schemas.microsoft.com/office/powerpoint/2010/main" val="2732020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ED5732F9-3206-4251-B2DB-672B63562B98}"/>
              </a:ext>
            </a:extLst>
          </p:cNvPr>
          <p:cNvSpPr/>
          <p:nvPr/>
        </p:nvSpPr>
        <p:spPr>
          <a:xfrm>
            <a:off x="1470990" y="571285"/>
            <a:ext cx="9501809" cy="2677656"/>
          </a:xfrm>
          <a:prstGeom prst="rect">
            <a:avLst/>
          </a:prstGeom>
        </p:spPr>
        <p:txBody>
          <a:bodyPr wrap="square">
            <a:spAutoFit/>
          </a:bodyPr>
          <a:lstStyle/>
          <a:p>
            <a:pPr algn="just"/>
            <a:r>
              <a:rPr lang="es-ES" sz="2800" dirty="0"/>
              <a:t>La </a:t>
            </a:r>
            <a:r>
              <a:rPr lang="es-ES" sz="2800" b="1" dirty="0"/>
              <a:t>comunicación comercial </a:t>
            </a:r>
            <a:r>
              <a:rPr lang="es-ES" sz="2800" dirty="0"/>
              <a:t>se apoya en la fuerza de ventas para lograr que los consumidores adquieran un producto, sin embargo, no utiliza herramientas de marketing como prensa, radio, internet, televisión, esta comunicación usa el contacto directo, oral y simultáneo con los consumidores.</a:t>
            </a:r>
            <a:endParaRPr lang="es-CU" sz="2800" dirty="0"/>
          </a:p>
        </p:txBody>
      </p:sp>
      <p:pic>
        <p:nvPicPr>
          <p:cNvPr id="3" name="Imagen 2">
            <a:extLst>
              <a:ext uri="{FF2B5EF4-FFF2-40B4-BE49-F238E27FC236}">
                <a16:creationId xmlns:a16="http://schemas.microsoft.com/office/drawing/2014/main" xmlns="" id="{EF19BCA7-E101-448C-B4E0-A453957C1439}"/>
              </a:ext>
            </a:extLst>
          </p:cNvPr>
          <p:cNvPicPr>
            <a:picLocks noChangeAspect="1"/>
          </p:cNvPicPr>
          <p:nvPr/>
        </p:nvPicPr>
        <p:blipFill>
          <a:blip r:embed="rId2"/>
          <a:stretch>
            <a:fillRect/>
          </a:stretch>
        </p:blipFill>
        <p:spPr>
          <a:xfrm>
            <a:off x="6888232" y="3609060"/>
            <a:ext cx="4839942" cy="2903965"/>
          </a:xfrm>
          <a:prstGeom prst="rect">
            <a:avLst/>
          </a:prstGeom>
        </p:spPr>
      </p:pic>
    </p:spTree>
    <p:extLst>
      <p:ext uri="{BB962C8B-B14F-4D97-AF65-F5344CB8AC3E}">
        <p14:creationId xmlns:p14="http://schemas.microsoft.com/office/powerpoint/2010/main" val="2918928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55359DD8-E030-4133-8910-3B22557CDA26}"/>
              </a:ext>
            </a:extLst>
          </p:cNvPr>
          <p:cNvSpPr/>
          <p:nvPr/>
        </p:nvSpPr>
        <p:spPr>
          <a:xfrm>
            <a:off x="1921564" y="709785"/>
            <a:ext cx="9170505" cy="3108543"/>
          </a:xfrm>
          <a:prstGeom prst="rect">
            <a:avLst/>
          </a:prstGeom>
        </p:spPr>
        <p:txBody>
          <a:bodyPr wrap="square">
            <a:spAutoFit/>
          </a:bodyPr>
          <a:lstStyle/>
          <a:p>
            <a:pPr algn="just"/>
            <a:r>
              <a:rPr lang="es-ES" sz="2800" b="1" dirty="0"/>
              <a:t>¿Qué importancia tiene la comunicación en la actividad comercial?</a:t>
            </a:r>
          </a:p>
          <a:p>
            <a:pPr algn="just"/>
            <a:endParaRPr lang="es-ES" sz="2800" dirty="0"/>
          </a:p>
          <a:p>
            <a:pPr algn="just"/>
            <a:r>
              <a:rPr lang="es-ES" sz="2800" dirty="0"/>
              <a:t>El principal objetivo de la comunicación comercial es producir una reacción de acercamiento del cliente final a la empresa y así interferir en sus decisiones de compra.</a:t>
            </a:r>
            <a:endParaRPr lang="es-CU" sz="2800" dirty="0"/>
          </a:p>
        </p:txBody>
      </p:sp>
      <p:pic>
        <p:nvPicPr>
          <p:cNvPr id="3" name="Imagen 2">
            <a:extLst>
              <a:ext uri="{FF2B5EF4-FFF2-40B4-BE49-F238E27FC236}">
                <a16:creationId xmlns:a16="http://schemas.microsoft.com/office/drawing/2014/main" xmlns="" id="{F5AC998C-983D-4785-BD96-E348463776C5}"/>
              </a:ext>
            </a:extLst>
          </p:cNvPr>
          <p:cNvPicPr>
            <a:picLocks noChangeAspect="1"/>
          </p:cNvPicPr>
          <p:nvPr/>
        </p:nvPicPr>
        <p:blipFill>
          <a:blip r:embed="rId2"/>
          <a:stretch>
            <a:fillRect/>
          </a:stretch>
        </p:blipFill>
        <p:spPr>
          <a:xfrm>
            <a:off x="6228522" y="3686809"/>
            <a:ext cx="5381866" cy="2829820"/>
          </a:xfrm>
          <a:prstGeom prst="rect">
            <a:avLst/>
          </a:prstGeom>
        </p:spPr>
      </p:pic>
    </p:spTree>
    <p:extLst>
      <p:ext uri="{BB962C8B-B14F-4D97-AF65-F5344CB8AC3E}">
        <p14:creationId xmlns:p14="http://schemas.microsoft.com/office/powerpoint/2010/main" val="3607740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9CD80BA6-236E-408A-A2F1-1C63DDBF6A28}"/>
              </a:ext>
            </a:extLst>
          </p:cNvPr>
          <p:cNvSpPr/>
          <p:nvPr/>
        </p:nvSpPr>
        <p:spPr>
          <a:xfrm>
            <a:off x="1722781" y="366525"/>
            <a:ext cx="9183757" cy="3816429"/>
          </a:xfrm>
          <a:prstGeom prst="rect">
            <a:avLst/>
          </a:prstGeom>
        </p:spPr>
        <p:txBody>
          <a:bodyPr wrap="square">
            <a:spAutoFit/>
          </a:bodyPr>
          <a:lstStyle/>
          <a:p>
            <a:pPr algn="just"/>
            <a:r>
              <a:rPr lang="es-ES" sz="2800" b="1" dirty="0"/>
              <a:t>¿Qué es la cartera en los negocios?</a:t>
            </a:r>
          </a:p>
          <a:p>
            <a:pPr algn="just"/>
            <a:endParaRPr lang="es-ES" dirty="0"/>
          </a:p>
          <a:p>
            <a:pPr algn="just"/>
            <a:r>
              <a:rPr lang="es-ES" sz="2800" dirty="0"/>
              <a:t>Una cartera de negocios se define como un conjunto de productos, servicios y otras divisiones de la empresa . Esta cartera también puede denominarse el conjunto de recursos accesibles de la empresa que utiliza para lograr sus objetivos. Se compone de inversiones, participaciones, productos, negocios y marcas comerciales.</a:t>
            </a:r>
            <a:endParaRPr lang="es-CU" sz="2800" dirty="0"/>
          </a:p>
        </p:txBody>
      </p:sp>
      <p:pic>
        <p:nvPicPr>
          <p:cNvPr id="3" name="Imagen 2">
            <a:extLst>
              <a:ext uri="{FF2B5EF4-FFF2-40B4-BE49-F238E27FC236}">
                <a16:creationId xmlns:a16="http://schemas.microsoft.com/office/drawing/2014/main" xmlns="" id="{EE5189F2-9ADD-4966-98E7-48417C3F9E7A}"/>
              </a:ext>
            </a:extLst>
          </p:cNvPr>
          <p:cNvPicPr>
            <a:picLocks noChangeAspect="1"/>
          </p:cNvPicPr>
          <p:nvPr/>
        </p:nvPicPr>
        <p:blipFill>
          <a:blip r:embed="rId2"/>
          <a:stretch>
            <a:fillRect/>
          </a:stretch>
        </p:blipFill>
        <p:spPr>
          <a:xfrm>
            <a:off x="7772399" y="4182954"/>
            <a:ext cx="3972359" cy="2413760"/>
          </a:xfrm>
          <a:prstGeom prst="rect">
            <a:avLst/>
          </a:prstGeom>
        </p:spPr>
      </p:pic>
    </p:spTree>
    <p:extLst>
      <p:ext uri="{BB962C8B-B14F-4D97-AF65-F5344CB8AC3E}">
        <p14:creationId xmlns:p14="http://schemas.microsoft.com/office/powerpoint/2010/main" val="518716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EB39AA2F-51EE-4AB5-A498-15B783F21834}"/>
              </a:ext>
            </a:extLst>
          </p:cNvPr>
          <p:cNvSpPr/>
          <p:nvPr/>
        </p:nvSpPr>
        <p:spPr>
          <a:xfrm>
            <a:off x="1868556" y="830351"/>
            <a:ext cx="9409044" cy="3108543"/>
          </a:xfrm>
          <a:prstGeom prst="rect">
            <a:avLst/>
          </a:prstGeom>
        </p:spPr>
        <p:txBody>
          <a:bodyPr wrap="square">
            <a:spAutoFit/>
          </a:bodyPr>
          <a:lstStyle/>
          <a:p>
            <a:pPr algn="just"/>
            <a:r>
              <a:rPr lang="es-ES" sz="2800" b="1" dirty="0"/>
              <a:t>¿Qué es el análisis de cartera en los negocios?</a:t>
            </a:r>
          </a:p>
          <a:p>
            <a:pPr algn="just"/>
            <a:endParaRPr lang="es-ES" sz="2800" dirty="0"/>
          </a:p>
          <a:p>
            <a:pPr algn="just"/>
            <a:r>
              <a:rPr lang="es-ES" sz="2800" dirty="0"/>
              <a:t>El análisis de la cartera de productos se refiere a observar la colección de productos de una empresa para evaluar cuáles requieren más o menos inversión. Boston Matrix es un modelo que ayuda a las empresas a analizar sus carteras de productos.</a:t>
            </a:r>
          </a:p>
        </p:txBody>
      </p:sp>
      <p:pic>
        <p:nvPicPr>
          <p:cNvPr id="3" name="Imagen 2">
            <a:extLst>
              <a:ext uri="{FF2B5EF4-FFF2-40B4-BE49-F238E27FC236}">
                <a16:creationId xmlns:a16="http://schemas.microsoft.com/office/drawing/2014/main" xmlns="" id="{E0D70910-C835-4108-8ABD-B734BB09753F}"/>
              </a:ext>
            </a:extLst>
          </p:cNvPr>
          <p:cNvPicPr>
            <a:picLocks noChangeAspect="1"/>
          </p:cNvPicPr>
          <p:nvPr/>
        </p:nvPicPr>
        <p:blipFill>
          <a:blip r:embed="rId2"/>
          <a:stretch>
            <a:fillRect/>
          </a:stretch>
        </p:blipFill>
        <p:spPr>
          <a:xfrm>
            <a:off x="9019036" y="3938894"/>
            <a:ext cx="2608815" cy="2608815"/>
          </a:xfrm>
          <a:prstGeom prst="rect">
            <a:avLst/>
          </a:prstGeom>
        </p:spPr>
      </p:pic>
    </p:spTree>
    <p:extLst>
      <p:ext uri="{BB962C8B-B14F-4D97-AF65-F5344CB8AC3E}">
        <p14:creationId xmlns:p14="http://schemas.microsoft.com/office/powerpoint/2010/main" val="3076143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918519" y="232287"/>
            <a:ext cx="1612409" cy="1794456"/>
          </a:xfrm>
          <a:prstGeom prst="rect">
            <a:avLst/>
          </a:prstGeom>
        </p:spPr>
      </p:pic>
      <p:sp>
        <p:nvSpPr>
          <p:cNvPr id="5" name="Rectángulo 4"/>
          <p:cNvSpPr/>
          <p:nvPr/>
        </p:nvSpPr>
        <p:spPr>
          <a:xfrm>
            <a:off x="3570514" y="457083"/>
            <a:ext cx="6096000" cy="1569660"/>
          </a:xfrm>
          <a:prstGeom prst="rect">
            <a:avLst/>
          </a:prstGeom>
        </p:spPr>
        <p:txBody>
          <a:bodyPr>
            <a:spAutoFit/>
          </a:bodyPr>
          <a:lstStyle/>
          <a:p>
            <a:pPr algn="ctr"/>
            <a:r>
              <a:rPr lang="es-ES" sz="2400" dirty="0"/>
              <a:t>Centro Universitario Municipal Alquízar</a:t>
            </a:r>
          </a:p>
          <a:p>
            <a:pPr algn="ctr"/>
            <a:r>
              <a:rPr lang="es-ES" sz="2400" dirty="0"/>
              <a:t>Universidad de Artemisa</a:t>
            </a:r>
          </a:p>
          <a:p>
            <a:pPr algn="ctr"/>
            <a:r>
              <a:rPr lang="es-ES" sz="2400" dirty="0"/>
              <a:t>“Julio Díaz González”</a:t>
            </a:r>
          </a:p>
          <a:p>
            <a:pPr algn="ctr"/>
            <a:endParaRPr lang="es-ES" sz="2400" dirty="0"/>
          </a:p>
        </p:txBody>
      </p:sp>
      <p:sp>
        <p:nvSpPr>
          <p:cNvPr id="7" name="Rectángulo 6"/>
          <p:cNvSpPr/>
          <p:nvPr/>
        </p:nvSpPr>
        <p:spPr>
          <a:xfrm>
            <a:off x="2265616" y="2281534"/>
            <a:ext cx="8226932" cy="2123658"/>
          </a:xfrm>
          <a:prstGeom prst="rect">
            <a:avLst/>
          </a:prstGeom>
          <a:noFill/>
        </p:spPr>
        <p:txBody>
          <a:bodyPr wrap="none" lIns="91440" tIns="45720" rIns="91440" bIns="45720">
            <a:spAutoFit/>
          </a:bodyPr>
          <a:lstStyle/>
          <a:p>
            <a:pPr algn="ctr"/>
            <a:r>
              <a:rPr lang="es-ES" sz="6600" b="1" cap="none" spc="0" dirty="0">
                <a:ln w="0"/>
                <a:solidFill>
                  <a:schemeClr val="accent1"/>
                </a:solidFill>
                <a:effectLst>
                  <a:outerShdw blurRad="38100" dist="25400" dir="5400000" algn="ctr" rotWithShape="0">
                    <a:srgbClr val="6E747A">
                      <a:alpha val="43000"/>
                    </a:srgbClr>
                  </a:outerShdw>
                </a:effectLst>
              </a:rPr>
              <a:t>Gestión Económica</a:t>
            </a:r>
          </a:p>
          <a:p>
            <a:pPr algn="ctr"/>
            <a:r>
              <a:rPr lang="es-ES" sz="6600" b="1" cap="none" spc="0" dirty="0">
                <a:ln w="0"/>
                <a:solidFill>
                  <a:schemeClr val="accent1"/>
                </a:solidFill>
                <a:effectLst>
                  <a:outerShdw blurRad="38100" dist="25400" dir="5400000" algn="ctr" rotWithShape="0">
                    <a:srgbClr val="6E747A">
                      <a:alpha val="43000"/>
                    </a:srgbClr>
                  </a:outerShdw>
                </a:effectLst>
              </a:rPr>
              <a:t> </a:t>
            </a:r>
            <a:r>
              <a:rPr lang="es-ES" sz="6600" b="1" dirty="0">
                <a:ln w="0"/>
                <a:solidFill>
                  <a:schemeClr val="accent1"/>
                </a:solidFill>
                <a:effectLst>
                  <a:outerShdw blurRad="38100" dist="25400" dir="5400000" algn="ctr" rotWithShape="0">
                    <a:srgbClr val="6E747A">
                      <a:alpha val="43000"/>
                    </a:srgbClr>
                  </a:outerShdw>
                </a:effectLst>
              </a:rPr>
              <a:t>A</a:t>
            </a:r>
            <a:r>
              <a:rPr lang="es-ES" sz="6600" b="1" cap="none" spc="0" dirty="0">
                <a:ln w="0"/>
                <a:solidFill>
                  <a:schemeClr val="accent1"/>
                </a:solidFill>
                <a:effectLst>
                  <a:outerShdw blurRad="38100" dist="25400" dir="5400000" algn="ctr" rotWithShape="0">
                    <a:srgbClr val="6E747A">
                      <a:alpha val="43000"/>
                    </a:srgbClr>
                  </a:outerShdw>
                </a:effectLst>
              </a:rPr>
              <a:t>gropecuaria</a:t>
            </a:r>
          </a:p>
        </p:txBody>
      </p:sp>
      <p:pic>
        <p:nvPicPr>
          <p:cNvPr id="8" name="Imagen 7"/>
          <p:cNvPicPr>
            <a:picLocks noChangeAspect="1"/>
          </p:cNvPicPr>
          <p:nvPr/>
        </p:nvPicPr>
        <p:blipFill>
          <a:blip r:embed="rId3"/>
          <a:stretch>
            <a:fillRect/>
          </a:stretch>
        </p:blipFill>
        <p:spPr>
          <a:xfrm>
            <a:off x="10174141" y="4405192"/>
            <a:ext cx="1485900" cy="2095500"/>
          </a:xfrm>
          <a:prstGeom prst="rect">
            <a:avLst/>
          </a:prstGeom>
        </p:spPr>
      </p:pic>
      <p:sp>
        <p:nvSpPr>
          <p:cNvPr id="9" name="CuadroTexto 8"/>
          <p:cNvSpPr txBox="1"/>
          <p:nvPr/>
        </p:nvSpPr>
        <p:spPr>
          <a:xfrm>
            <a:off x="1975757" y="5160554"/>
            <a:ext cx="7282543" cy="1569660"/>
          </a:xfrm>
          <a:prstGeom prst="rect">
            <a:avLst/>
          </a:prstGeom>
          <a:noFill/>
        </p:spPr>
        <p:txBody>
          <a:bodyPr wrap="square" rtlCol="0">
            <a:spAutoFit/>
          </a:bodyPr>
          <a:lstStyle/>
          <a:p>
            <a:r>
              <a:rPr lang="es-ES" sz="3200" b="1" dirty="0"/>
              <a:t>MSc. </a:t>
            </a:r>
            <a:r>
              <a:rPr lang="es-ES" sz="3200" b="1" dirty="0" err="1"/>
              <a:t>Deilyn</a:t>
            </a:r>
            <a:r>
              <a:rPr lang="es-ES" sz="3200" b="1" dirty="0"/>
              <a:t> Moreno Ramos</a:t>
            </a:r>
          </a:p>
          <a:p>
            <a:endParaRPr lang="es-ES" sz="3200" b="1" dirty="0"/>
          </a:p>
          <a:p>
            <a:pPr algn="ctr"/>
            <a:r>
              <a:rPr lang="es-ES" sz="3200" b="1"/>
              <a:t>Curso 2024-2025</a:t>
            </a:r>
            <a:endParaRPr lang="es-ES" sz="3200" b="1" dirty="0"/>
          </a:p>
        </p:txBody>
      </p:sp>
    </p:spTree>
    <p:extLst>
      <p:ext uri="{BB962C8B-B14F-4D97-AF65-F5344CB8AC3E}">
        <p14:creationId xmlns:p14="http://schemas.microsoft.com/office/powerpoint/2010/main" val="1682097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80607" y="427950"/>
            <a:ext cx="9127671" cy="584775"/>
          </a:xfrm>
          <a:prstGeom prst="rect">
            <a:avLst/>
          </a:prstGeom>
        </p:spPr>
        <p:txBody>
          <a:bodyPr wrap="square">
            <a:spAutoFit/>
          </a:bodyPr>
          <a:lstStyle/>
          <a:p>
            <a:pPr algn="ctr"/>
            <a:r>
              <a:rPr lang="es-ES" sz="3200" b="1" dirty="0"/>
              <a:t>TEMA IV. Administración agrícola </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2143125" cy="6858000"/>
          </a:xfrm>
          <a:prstGeom prst="rect">
            <a:avLst/>
          </a:prstGeom>
        </p:spPr>
      </p:pic>
      <p:sp>
        <p:nvSpPr>
          <p:cNvPr id="5" name="CuadroTexto 4">
            <a:extLst>
              <a:ext uri="{FF2B5EF4-FFF2-40B4-BE49-F238E27FC236}">
                <a16:creationId xmlns:a16="http://schemas.microsoft.com/office/drawing/2014/main" xmlns="" id="{BFE51B2D-22BD-4875-9424-1776068C4D90}"/>
              </a:ext>
            </a:extLst>
          </p:cNvPr>
          <p:cNvSpPr txBox="1"/>
          <p:nvPr/>
        </p:nvSpPr>
        <p:spPr>
          <a:xfrm>
            <a:off x="2587841" y="1256606"/>
            <a:ext cx="9127671" cy="4339650"/>
          </a:xfrm>
          <a:prstGeom prst="rect">
            <a:avLst/>
          </a:prstGeom>
          <a:noFill/>
        </p:spPr>
        <p:txBody>
          <a:bodyPr wrap="square" rtlCol="0">
            <a:spAutoFit/>
          </a:bodyPr>
          <a:lstStyle/>
          <a:p>
            <a:pPr algn="just"/>
            <a:r>
              <a:rPr lang="es-ES" sz="4000" b="1" dirty="0"/>
              <a:t>Sumario:</a:t>
            </a:r>
          </a:p>
          <a:p>
            <a:pPr algn="just"/>
            <a:endParaRPr lang="es-ES" sz="4000" b="1" dirty="0"/>
          </a:p>
          <a:p>
            <a:pPr marL="285750" indent="-285750" algn="just">
              <a:buFont typeface="Wingdings" panose="05000000000000000000" pitchFamily="2" charset="2"/>
              <a:buChar char="ü"/>
            </a:pPr>
            <a:r>
              <a:rPr lang="es-ES" sz="2800" dirty="0"/>
              <a:t>El precio. </a:t>
            </a:r>
          </a:p>
          <a:p>
            <a:pPr marL="285750" indent="-285750" algn="just">
              <a:buFont typeface="Wingdings" panose="05000000000000000000" pitchFamily="2" charset="2"/>
              <a:buChar char="ü"/>
            </a:pPr>
            <a:r>
              <a:rPr lang="es-ES" sz="2800" dirty="0"/>
              <a:t>Objetivos y estrategias. </a:t>
            </a:r>
          </a:p>
          <a:p>
            <a:pPr marL="285750" indent="-285750" algn="just">
              <a:buFont typeface="Wingdings" panose="05000000000000000000" pitchFamily="2" charset="2"/>
              <a:buChar char="ü"/>
            </a:pPr>
            <a:r>
              <a:rPr lang="es-ES" sz="2800" dirty="0"/>
              <a:t>La distribución.</a:t>
            </a:r>
          </a:p>
          <a:p>
            <a:pPr marL="285750" indent="-285750" algn="just">
              <a:buFont typeface="Wingdings" panose="05000000000000000000" pitchFamily="2" charset="2"/>
              <a:buChar char="ü"/>
            </a:pPr>
            <a:r>
              <a:rPr lang="es-ES" sz="2800" dirty="0"/>
              <a:t> Tipos de canales y estrategias de distribución. </a:t>
            </a:r>
          </a:p>
          <a:p>
            <a:pPr marL="285750" indent="-285750" algn="just">
              <a:buFont typeface="Wingdings" panose="05000000000000000000" pitchFamily="2" charset="2"/>
              <a:buChar char="ü"/>
            </a:pPr>
            <a:r>
              <a:rPr lang="es-ES" sz="2800" dirty="0"/>
              <a:t>La comunicación comercial.</a:t>
            </a:r>
          </a:p>
          <a:p>
            <a:pPr marL="285750" indent="-285750" algn="just">
              <a:buFont typeface="Wingdings" panose="05000000000000000000" pitchFamily="2" charset="2"/>
              <a:buChar char="ü"/>
            </a:pPr>
            <a:r>
              <a:rPr lang="es-ES" sz="2800" dirty="0"/>
              <a:t>La cartera de negocios. </a:t>
            </a:r>
          </a:p>
          <a:p>
            <a:pPr marL="285750" indent="-285750" algn="just">
              <a:buFont typeface="Wingdings" panose="05000000000000000000" pitchFamily="2" charset="2"/>
              <a:buChar char="ü"/>
            </a:pPr>
            <a:r>
              <a:rPr lang="es-ES" sz="2800" dirty="0"/>
              <a:t>Instrumental para su análisis.</a:t>
            </a:r>
            <a:endParaRPr lang="es-ES" b="1" dirty="0"/>
          </a:p>
        </p:txBody>
      </p:sp>
    </p:spTree>
    <p:extLst>
      <p:ext uri="{BB962C8B-B14F-4D97-AF65-F5344CB8AC3E}">
        <p14:creationId xmlns:p14="http://schemas.microsoft.com/office/powerpoint/2010/main" val="408976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5317DB3F-798C-427F-97CB-BCAB1FBBCBA3}"/>
              </a:ext>
            </a:extLst>
          </p:cNvPr>
          <p:cNvSpPr/>
          <p:nvPr/>
        </p:nvSpPr>
        <p:spPr>
          <a:xfrm>
            <a:off x="1948070" y="920309"/>
            <a:ext cx="9448800" cy="2677656"/>
          </a:xfrm>
          <a:prstGeom prst="rect">
            <a:avLst/>
          </a:prstGeom>
        </p:spPr>
        <p:txBody>
          <a:bodyPr wrap="square">
            <a:spAutoFit/>
          </a:bodyPr>
          <a:lstStyle/>
          <a:p>
            <a:pPr algn="just"/>
            <a:r>
              <a:rPr lang="es-ES" sz="2800" b="1" dirty="0"/>
              <a:t>El precio </a:t>
            </a:r>
            <a:r>
              <a:rPr lang="es-ES" sz="2800" dirty="0"/>
              <a:t>es la cantidad con la que comúnmente interactuamos como consumidores al realizar una compra. Esta cantidad representa el dinero que un consumidor debe pagar con el fin de obtener el artículo de su interés o para contratar los servicios de una empresa.</a:t>
            </a:r>
            <a:endParaRPr lang="es-CU" sz="2800" dirty="0"/>
          </a:p>
        </p:txBody>
      </p:sp>
      <p:pic>
        <p:nvPicPr>
          <p:cNvPr id="3" name="Imagen 2">
            <a:extLst>
              <a:ext uri="{FF2B5EF4-FFF2-40B4-BE49-F238E27FC236}">
                <a16:creationId xmlns:a16="http://schemas.microsoft.com/office/drawing/2014/main" xmlns="" id="{B436298D-4314-4FCE-8231-763E1C2D733A}"/>
              </a:ext>
            </a:extLst>
          </p:cNvPr>
          <p:cNvPicPr>
            <a:picLocks noChangeAspect="1"/>
          </p:cNvPicPr>
          <p:nvPr/>
        </p:nvPicPr>
        <p:blipFill>
          <a:blip r:embed="rId2"/>
          <a:stretch>
            <a:fillRect/>
          </a:stretch>
        </p:blipFill>
        <p:spPr>
          <a:xfrm>
            <a:off x="6672470" y="3629586"/>
            <a:ext cx="4824311" cy="2868061"/>
          </a:xfrm>
          <a:prstGeom prst="rect">
            <a:avLst/>
          </a:prstGeom>
        </p:spPr>
      </p:pic>
    </p:spTree>
    <p:extLst>
      <p:ext uri="{BB962C8B-B14F-4D97-AF65-F5344CB8AC3E}">
        <p14:creationId xmlns:p14="http://schemas.microsoft.com/office/powerpoint/2010/main" val="952781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990B0387-DFA4-4EAC-BBA6-FCDB6180002B}"/>
              </a:ext>
            </a:extLst>
          </p:cNvPr>
          <p:cNvSpPr/>
          <p:nvPr/>
        </p:nvSpPr>
        <p:spPr>
          <a:xfrm>
            <a:off x="1577007" y="578634"/>
            <a:ext cx="9952383" cy="3108543"/>
          </a:xfrm>
          <a:prstGeom prst="rect">
            <a:avLst/>
          </a:prstGeom>
        </p:spPr>
        <p:txBody>
          <a:bodyPr wrap="square">
            <a:spAutoFit/>
          </a:bodyPr>
          <a:lstStyle/>
          <a:p>
            <a:pPr algn="just"/>
            <a:r>
              <a:rPr lang="es-ES" sz="2800" b="1" dirty="0"/>
              <a:t>¿Qué comprende el precio?</a:t>
            </a:r>
          </a:p>
          <a:p>
            <a:pPr algn="just"/>
            <a:endParaRPr lang="es-ES" sz="2800" dirty="0"/>
          </a:p>
          <a:p>
            <a:pPr algn="just"/>
            <a:r>
              <a:rPr lang="es-ES" sz="2800" dirty="0"/>
              <a:t>Las materias primas, el tiempo de producción, la inversión tecnológica y la competencia en el mercado son algunos de los factores que inciden en la formación del precio. Es importante tener en cuenta que el precio también incluye valores intangibles, como la marca.</a:t>
            </a:r>
            <a:endParaRPr lang="es-CU" sz="2800" dirty="0"/>
          </a:p>
        </p:txBody>
      </p:sp>
      <p:pic>
        <p:nvPicPr>
          <p:cNvPr id="3" name="Imagen 2">
            <a:extLst>
              <a:ext uri="{FF2B5EF4-FFF2-40B4-BE49-F238E27FC236}">
                <a16:creationId xmlns:a16="http://schemas.microsoft.com/office/drawing/2014/main" xmlns="" id="{7F24FC4F-0D29-41C0-90D0-ECA1EB095E18}"/>
              </a:ext>
            </a:extLst>
          </p:cNvPr>
          <p:cNvPicPr>
            <a:picLocks noChangeAspect="1"/>
          </p:cNvPicPr>
          <p:nvPr/>
        </p:nvPicPr>
        <p:blipFill>
          <a:blip r:embed="rId2"/>
          <a:stretch>
            <a:fillRect/>
          </a:stretch>
        </p:blipFill>
        <p:spPr>
          <a:xfrm>
            <a:off x="8362122" y="3627783"/>
            <a:ext cx="3019631" cy="3019631"/>
          </a:xfrm>
          <a:prstGeom prst="rect">
            <a:avLst/>
          </a:prstGeom>
        </p:spPr>
      </p:pic>
    </p:spTree>
    <p:extLst>
      <p:ext uri="{BB962C8B-B14F-4D97-AF65-F5344CB8AC3E}">
        <p14:creationId xmlns:p14="http://schemas.microsoft.com/office/powerpoint/2010/main" val="3136702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xmlns="" id="{EABC6FAA-27B8-49FF-829F-35686EC0033A}"/>
              </a:ext>
            </a:extLst>
          </p:cNvPr>
          <p:cNvSpPr/>
          <p:nvPr/>
        </p:nvSpPr>
        <p:spPr>
          <a:xfrm>
            <a:off x="1987825" y="744861"/>
            <a:ext cx="9700591" cy="3108543"/>
          </a:xfrm>
          <a:prstGeom prst="rect">
            <a:avLst/>
          </a:prstGeom>
        </p:spPr>
        <p:txBody>
          <a:bodyPr wrap="square">
            <a:spAutoFit/>
          </a:bodyPr>
          <a:lstStyle/>
          <a:p>
            <a:pPr algn="just"/>
            <a:r>
              <a:rPr lang="es-ES" sz="2800" b="1" dirty="0"/>
              <a:t>¿Qué es el valor y el precio?</a:t>
            </a:r>
          </a:p>
          <a:p>
            <a:pPr algn="just"/>
            <a:endParaRPr lang="es-ES" sz="2800" dirty="0"/>
          </a:p>
          <a:p>
            <a:pPr algn="just"/>
            <a:r>
              <a:rPr lang="es-ES" sz="2800" dirty="0"/>
              <a:t>El valor es la utilidad que tiene este producto para el consumidor. Mientras que el precio se refiere a la cantidad de dinero que hay que pagar para obtener el producto, el valor se refiere a los beneficios o satisfacción que pueda obtener quien lo compre.</a:t>
            </a:r>
            <a:endParaRPr lang="es-CU" sz="2800" dirty="0"/>
          </a:p>
        </p:txBody>
      </p:sp>
      <p:pic>
        <p:nvPicPr>
          <p:cNvPr id="4" name="Imagen 3">
            <a:extLst>
              <a:ext uri="{FF2B5EF4-FFF2-40B4-BE49-F238E27FC236}">
                <a16:creationId xmlns:a16="http://schemas.microsoft.com/office/drawing/2014/main" xmlns="" id="{E30D3FA9-A257-422B-B1F7-366EC64906A1}"/>
              </a:ext>
            </a:extLst>
          </p:cNvPr>
          <p:cNvPicPr>
            <a:picLocks noChangeAspect="1"/>
          </p:cNvPicPr>
          <p:nvPr/>
        </p:nvPicPr>
        <p:blipFill>
          <a:blip r:embed="rId2"/>
          <a:stretch>
            <a:fillRect/>
          </a:stretch>
        </p:blipFill>
        <p:spPr>
          <a:xfrm>
            <a:off x="6096000" y="3991969"/>
            <a:ext cx="5592416" cy="2528308"/>
          </a:xfrm>
          <a:prstGeom prst="rect">
            <a:avLst/>
          </a:prstGeom>
        </p:spPr>
      </p:pic>
    </p:spTree>
    <p:extLst>
      <p:ext uri="{BB962C8B-B14F-4D97-AF65-F5344CB8AC3E}">
        <p14:creationId xmlns:p14="http://schemas.microsoft.com/office/powerpoint/2010/main" val="3084816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D284B029-3BFA-4466-8383-96D017766388}"/>
              </a:ext>
            </a:extLst>
          </p:cNvPr>
          <p:cNvSpPr/>
          <p:nvPr/>
        </p:nvSpPr>
        <p:spPr>
          <a:xfrm>
            <a:off x="1577008" y="248531"/>
            <a:ext cx="9674087" cy="3539430"/>
          </a:xfrm>
          <a:prstGeom prst="rect">
            <a:avLst/>
          </a:prstGeom>
        </p:spPr>
        <p:txBody>
          <a:bodyPr wrap="square">
            <a:spAutoFit/>
          </a:bodyPr>
          <a:lstStyle/>
          <a:p>
            <a:pPr algn="just"/>
            <a:r>
              <a:rPr lang="es-ES" sz="2800" b="1" dirty="0"/>
              <a:t>¿Cuál es el precio objetivo?</a:t>
            </a:r>
          </a:p>
          <a:p>
            <a:pPr algn="just"/>
            <a:endParaRPr lang="es-ES" sz="2800" dirty="0"/>
          </a:p>
          <a:p>
            <a:pPr algn="just"/>
            <a:r>
              <a:rPr lang="es-ES" sz="2800" dirty="0"/>
              <a:t>El precio objetivo de las acciones es una estimación que un analista considera que será el precio actual en algún momento del futuro, generalmente dentro de 12 meses. Los precios objetivo pueden servir como indicación de lo que otros creen que vale realmente una acción.</a:t>
            </a:r>
            <a:endParaRPr lang="es-CU" sz="2800" dirty="0"/>
          </a:p>
        </p:txBody>
      </p:sp>
      <p:sp>
        <p:nvSpPr>
          <p:cNvPr id="3" name="Rectángulo 2">
            <a:extLst>
              <a:ext uri="{FF2B5EF4-FFF2-40B4-BE49-F238E27FC236}">
                <a16:creationId xmlns:a16="http://schemas.microsoft.com/office/drawing/2014/main" xmlns="" id="{BC7F6879-4919-401C-B156-7D8A19139E35}"/>
              </a:ext>
            </a:extLst>
          </p:cNvPr>
          <p:cNvSpPr/>
          <p:nvPr/>
        </p:nvSpPr>
        <p:spPr>
          <a:xfrm>
            <a:off x="1577008" y="4057900"/>
            <a:ext cx="10071652" cy="2246769"/>
          </a:xfrm>
          <a:prstGeom prst="rect">
            <a:avLst/>
          </a:prstGeom>
        </p:spPr>
        <p:txBody>
          <a:bodyPr wrap="square">
            <a:spAutoFit/>
          </a:bodyPr>
          <a:lstStyle/>
          <a:p>
            <a:pPr algn="just"/>
            <a:r>
              <a:rPr lang="es-ES" sz="2800" b="1" dirty="0"/>
              <a:t>¿Qué significa la estrategia de precio?</a:t>
            </a:r>
          </a:p>
          <a:p>
            <a:pPr algn="just"/>
            <a:endParaRPr lang="es-ES" sz="2800" dirty="0"/>
          </a:p>
          <a:p>
            <a:pPr algn="just"/>
            <a:r>
              <a:rPr lang="es-ES" sz="2800" dirty="0"/>
              <a:t>La estrategia de precios es el proceso mediante el cual una empresa decide el precio al que venderá sus productos o servicios.</a:t>
            </a:r>
            <a:endParaRPr lang="es-CU" sz="2800" dirty="0"/>
          </a:p>
        </p:txBody>
      </p:sp>
    </p:spTree>
    <p:extLst>
      <p:ext uri="{BB962C8B-B14F-4D97-AF65-F5344CB8AC3E}">
        <p14:creationId xmlns:p14="http://schemas.microsoft.com/office/powerpoint/2010/main" val="1298021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5F7A9870-B538-4762-8FBD-E2521982A747}"/>
              </a:ext>
            </a:extLst>
          </p:cNvPr>
          <p:cNvSpPr/>
          <p:nvPr/>
        </p:nvSpPr>
        <p:spPr>
          <a:xfrm>
            <a:off x="1948070" y="836329"/>
            <a:ext cx="9157252" cy="3108543"/>
          </a:xfrm>
          <a:prstGeom prst="rect">
            <a:avLst/>
          </a:prstGeom>
        </p:spPr>
        <p:txBody>
          <a:bodyPr wrap="square">
            <a:spAutoFit/>
          </a:bodyPr>
          <a:lstStyle/>
          <a:p>
            <a:pPr algn="just"/>
            <a:r>
              <a:rPr lang="es-ES" sz="2800" b="1" dirty="0"/>
              <a:t>La distribución </a:t>
            </a:r>
            <a:r>
              <a:rPr lang="es-ES" sz="2800" dirty="0"/>
              <a:t>tiene como objetivo relacionar la producción con el consumo, es decir, poner en contacto a productores con consumidores o compradores. Técnicamente, la distribución es un canal por el que circula un flujo de productos desde su origen, los productores, hasta su destino, el consumidor.</a:t>
            </a:r>
            <a:endParaRPr lang="es-CU" sz="2800" dirty="0"/>
          </a:p>
        </p:txBody>
      </p:sp>
      <p:pic>
        <p:nvPicPr>
          <p:cNvPr id="3" name="Imagen 2">
            <a:extLst>
              <a:ext uri="{FF2B5EF4-FFF2-40B4-BE49-F238E27FC236}">
                <a16:creationId xmlns:a16="http://schemas.microsoft.com/office/drawing/2014/main" xmlns="" id="{3CA45300-74E5-49AA-893F-3F37C6DD534A}"/>
              </a:ext>
            </a:extLst>
          </p:cNvPr>
          <p:cNvPicPr>
            <a:picLocks noChangeAspect="1"/>
          </p:cNvPicPr>
          <p:nvPr/>
        </p:nvPicPr>
        <p:blipFill>
          <a:blip r:embed="rId2"/>
          <a:stretch>
            <a:fillRect/>
          </a:stretch>
        </p:blipFill>
        <p:spPr>
          <a:xfrm>
            <a:off x="7857503" y="3777283"/>
            <a:ext cx="3671888" cy="2750372"/>
          </a:xfrm>
          <a:prstGeom prst="rect">
            <a:avLst/>
          </a:prstGeom>
        </p:spPr>
      </p:pic>
    </p:spTree>
    <p:extLst>
      <p:ext uri="{BB962C8B-B14F-4D97-AF65-F5344CB8AC3E}">
        <p14:creationId xmlns:p14="http://schemas.microsoft.com/office/powerpoint/2010/main" val="135563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6ADF1DEB-45B9-4EF6-9463-8FCECB2CDBD4}"/>
              </a:ext>
            </a:extLst>
          </p:cNvPr>
          <p:cNvSpPr/>
          <p:nvPr/>
        </p:nvSpPr>
        <p:spPr>
          <a:xfrm>
            <a:off x="1683024" y="366623"/>
            <a:ext cx="10018645" cy="6124754"/>
          </a:xfrm>
          <a:prstGeom prst="rect">
            <a:avLst/>
          </a:prstGeom>
        </p:spPr>
        <p:txBody>
          <a:bodyPr wrap="square">
            <a:spAutoFit/>
          </a:bodyPr>
          <a:lstStyle/>
          <a:p>
            <a:pPr algn="just"/>
            <a:r>
              <a:rPr lang="es-ES" sz="2800" b="1" dirty="0"/>
              <a:t>¿Cuáles son los canales de distribución de una empresa?</a:t>
            </a:r>
          </a:p>
          <a:p>
            <a:pPr algn="just"/>
            <a:endParaRPr lang="es-ES" sz="2800" dirty="0"/>
          </a:p>
          <a:p>
            <a:pPr marL="457200" indent="-457200" algn="just">
              <a:buFont typeface="Wingdings" panose="05000000000000000000" pitchFamily="2" charset="2"/>
              <a:buChar char="ü"/>
            </a:pPr>
            <a:r>
              <a:rPr lang="es-ES" sz="2800" dirty="0"/>
              <a:t>    Canal Directo. En este canal la empresa productora es la principal y única responsable por hacer que el producto llegue hasta su consumidor final. </a:t>
            </a:r>
          </a:p>
          <a:p>
            <a:pPr marL="457200" indent="-457200" algn="just">
              <a:buFont typeface="Wingdings" panose="05000000000000000000" pitchFamily="2" charset="2"/>
              <a:buChar char="ü"/>
            </a:pPr>
            <a:r>
              <a:rPr lang="es-ES" sz="2800" dirty="0"/>
              <a:t>    Canal Indirecto. </a:t>
            </a:r>
          </a:p>
          <a:p>
            <a:pPr marL="457200" indent="-457200" algn="just">
              <a:buFont typeface="Wingdings" panose="05000000000000000000" pitchFamily="2" charset="2"/>
              <a:buChar char="ü"/>
            </a:pPr>
            <a:r>
              <a:rPr lang="es-ES" sz="2800" dirty="0"/>
              <a:t>    Agentes Comerciales. </a:t>
            </a:r>
          </a:p>
          <a:p>
            <a:pPr marL="457200" indent="-457200" algn="just">
              <a:buFont typeface="Wingdings" panose="05000000000000000000" pitchFamily="2" charset="2"/>
              <a:buChar char="ü"/>
            </a:pPr>
            <a:r>
              <a:rPr lang="es-ES" sz="2800" dirty="0"/>
              <a:t>    Mayoristas. </a:t>
            </a:r>
          </a:p>
          <a:p>
            <a:pPr marL="457200" indent="-457200" algn="just">
              <a:buFont typeface="Wingdings" panose="05000000000000000000" pitchFamily="2" charset="2"/>
              <a:buChar char="ü"/>
            </a:pPr>
            <a:r>
              <a:rPr lang="es-ES" sz="2800" dirty="0"/>
              <a:t>    Minoristas. </a:t>
            </a:r>
          </a:p>
          <a:p>
            <a:pPr marL="457200" indent="-457200" algn="just">
              <a:buFont typeface="Wingdings" panose="05000000000000000000" pitchFamily="2" charset="2"/>
              <a:buChar char="ü"/>
            </a:pPr>
            <a:r>
              <a:rPr lang="es-ES" sz="2800" dirty="0"/>
              <a:t>    Distribuidores. </a:t>
            </a:r>
          </a:p>
          <a:p>
            <a:pPr marL="457200" indent="-457200" algn="just">
              <a:buFont typeface="Wingdings" panose="05000000000000000000" pitchFamily="2" charset="2"/>
              <a:buChar char="ü"/>
            </a:pPr>
            <a:r>
              <a:rPr lang="es-ES" sz="2800" dirty="0"/>
              <a:t>    Distribución Intensiva. </a:t>
            </a:r>
          </a:p>
          <a:p>
            <a:pPr marL="457200" indent="-457200" algn="just">
              <a:buFont typeface="Wingdings" panose="05000000000000000000" pitchFamily="2" charset="2"/>
              <a:buChar char="ü"/>
            </a:pPr>
            <a:r>
              <a:rPr lang="es-ES" sz="2800" dirty="0"/>
              <a:t>    Distribución Exclusiva.</a:t>
            </a:r>
            <a:endParaRPr lang="es-CU" sz="2800" dirty="0"/>
          </a:p>
        </p:txBody>
      </p:sp>
      <p:pic>
        <p:nvPicPr>
          <p:cNvPr id="4" name="Imagen 3">
            <a:extLst>
              <a:ext uri="{FF2B5EF4-FFF2-40B4-BE49-F238E27FC236}">
                <a16:creationId xmlns:a16="http://schemas.microsoft.com/office/drawing/2014/main" xmlns="" id="{67C7A170-D75E-4554-BF00-D1CD52F56EED}"/>
              </a:ext>
            </a:extLst>
          </p:cNvPr>
          <p:cNvPicPr>
            <a:picLocks noChangeAspect="1"/>
          </p:cNvPicPr>
          <p:nvPr/>
        </p:nvPicPr>
        <p:blipFill>
          <a:blip r:embed="rId2"/>
          <a:stretch>
            <a:fillRect/>
          </a:stretch>
        </p:blipFill>
        <p:spPr>
          <a:xfrm>
            <a:off x="7103069" y="3429000"/>
            <a:ext cx="4502522" cy="3062377"/>
          </a:xfrm>
          <a:prstGeom prst="rect">
            <a:avLst/>
          </a:prstGeom>
        </p:spPr>
      </p:pic>
    </p:spTree>
    <p:extLst>
      <p:ext uri="{BB962C8B-B14F-4D97-AF65-F5344CB8AC3E}">
        <p14:creationId xmlns:p14="http://schemas.microsoft.com/office/powerpoint/2010/main" val="2946646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9EF8F9FD-6837-4D62-A1B7-4356808B94B4}"/>
              </a:ext>
            </a:extLst>
          </p:cNvPr>
          <p:cNvSpPr/>
          <p:nvPr/>
        </p:nvSpPr>
        <p:spPr>
          <a:xfrm>
            <a:off x="1961321" y="558033"/>
            <a:ext cx="9276521" cy="3539430"/>
          </a:xfrm>
          <a:prstGeom prst="rect">
            <a:avLst/>
          </a:prstGeom>
        </p:spPr>
        <p:txBody>
          <a:bodyPr wrap="square">
            <a:spAutoFit/>
          </a:bodyPr>
          <a:lstStyle/>
          <a:p>
            <a:r>
              <a:rPr lang="es-ES" sz="2800" b="1" dirty="0"/>
              <a:t>¿Qué son los canales y estrategias de distribución?</a:t>
            </a:r>
          </a:p>
          <a:p>
            <a:endParaRPr lang="es-ES" sz="2800" dirty="0"/>
          </a:p>
          <a:p>
            <a:pPr algn="just"/>
            <a:r>
              <a:rPr lang="es-ES" sz="2800" dirty="0"/>
              <a:t>Es aquel donde las empresas trabajan con uno o más socios de distribución o intermediarios para llevar sus productos y servicios a los clientes. Añaden características a un producto para mejorarlo y luego vender el nuevo producto directamente a clientes minoristas.</a:t>
            </a:r>
            <a:endParaRPr lang="es-CU" sz="2800" dirty="0"/>
          </a:p>
        </p:txBody>
      </p:sp>
      <p:pic>
        <p:nvPicPr>
          <p:cNvPr id="3" name="Imagen 2">
            <a:extLst>
              <a:ext uri="{FF2B5EF4-FFF2-40B4-BE49-F238E27FC236}">
                <a16:creationId xmlns:a16="http://schemas.microsoft.com/office/drawing/2014/main" xmlns="" id="{EA3D09E1-D63E-461E-9F69-58CC1264A21D}"/>
              </a:ext>
            </a:extLst>
          </p:cNvPr>
          <p:cNvPicPr>
            <a:picLocks noChangeAspect="1"/>
          </p:cNvPicPr>
          <p:nvPr/>
        </p:nvPicPr>
        <p:blipFill>
          <a:blip r:embed="rId2"/>
          <a:stretch>
            <a:fillRect/>
          </a:stretch>
        </p:blipFill>
        <p:spPr>
          <a:xfrm>
            <a:off x="5883966" y="4315658"/>
            <a:ext cx="5897216" cy="2270673"/>
          </a:xfrm>
          <a:prstGeom prst="rect">
            <a:avLst/>
          </a:prstGeom>
        </p:spPr>
      </p:pic>
    </p:spTree>
    <p:extLst>
      <p:ext uri="{BB962C8B-B14F-4D97-AF65-F5344CB8AC3E}">
        <p14:creationId xmlns:p14="http://schemas.microsoft.com/office/powerpoint/2010/main" val="295882204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265</TotalTime>
  <Words>705</Words>
  <Application>Microsoft Office PowerPoint</Application>
  <PresentationFormat>Personalizado</PresentationFormat>
  <Paragraphs>61</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hola</dc:creator>
  <cp:lastModifiedBy>Rolando</cp:lastModifiedBy>
  <cp:revision>99</cp:revision>
  <dcterms:created xsi:type="dcterms:W3CDTF">2024-01-25T09:38:56Z</dcterms:created>
  <dcterms:modified xsi:type="dcterms:W3CDTF">2025-11-28T23:43:17Z</dcterms:modified>
</cp:coreProperties>
</file>