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62" r:id="rId4"/>
    <p:sldId id="265" r:id="rId5"/>
    <p:sldId id="263" r:id="rId6"/>
    <p:sldId id="259" r:id="rId7"/>
    <p:sldId id="261" r:id="rId8"/>
    <p:sldId id="260" r:id="rId9"/>
    <p:sldId id="264" r:id="rId10"/>
    <p:sldId id="266" r:id="rId11"/>
    <p:sldId id="267" r:id="rId12"/>
    <p:sldId id="294" r:id="rId13"/>
    <p:sldId id="269" r:id="rId14"/>
    <p:sldId id="268" r:id="rId15"/>
    <p:sldId id="272" r:id="rId16"/>
    <p:sldId id="273" r:id="rId17"/>
    <p:sldId id="274" r:id="rId18"/>
    <p:sldId id="271" r:id="rId19"/>
    <p:sldId id="275" r:id="rId20"/>
    <p:sldId id="276" r:id="rId21"/>
    <p:sldId id="295" r:id="rId22"/>
    <p:sldId id="270" r:id="rId23"/>
    <p:sldId id="277" r:id="rId24"/>
    <p:sldId id="278" r:id="rId25"/>
    <p:sldId id="279" r:id="rId26"/>
    <p:sldId id="280" r:id="rId27"/>
    <p:sldId id="296" r:id="rId28"/>
    <p:sldId id="281" r:id="rId29"/>
    <p:sldId id="282" r:id="rId30"/>
    <p:sldId id="283" r:id="rId31"/>
    <p:sldId id="285" r:id="rId32"/>
    <p:sldId id="284" r:id="rId33"/>
    <p:sldId id="286" r:id="rId34"/>
    <p:sldId id="287" r:id="rId35"/>
    <p:sldId id="288" r:id="rId36"/>
    <p:sldId id="292" r:id="rId37"/>
    <p:sldId id="290" r:id="rId38"/>
    <p:sldId id="291" r:id="rId39"/>
    <p:sldId id="293" r:id="rId40"/>
    <p:sldId id="289" r:id="rId4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560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973329-42B0-4067-A01A-52CA7E3A59DD}" type="doc">
      <dgm:prSet loTypeId="urn:microsoft.com/office/officeart/2005/8/layout/radial5" loCatId="relationship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es-MX"/>
        </a:p>
      </dgm:t>
    </dgm:pt>
    <dgm:pt modelId="{B6C4CC3A-1E11-4322-AAB7-0FA05B076B26}">
      <dgm:prSet phldrT="[Texto]" custT="1"/>
      <dgm:spPr>
        <a:solidFill>
          <a:srgbClr val="FF0000"/>
        </a:solidFill>
      </dgm:spPr>
      <dgm:t>
        <a:bodyPr/>
        <a:lstStyle/>
        <a:p>
          <a:r>
            <a:rPr lang="es-MX" sz="1800" dirty="0" smtClean="0">
              <a:latin typeface="Arial" pitchFamily="34" charset="0"/>
              <a:cs typeface="Arial" pitchFamily="34" charset="0"/>
            </a:rPr>
            <a:t>Europa del norte o </a:t>
          </a:r>
        </a:p>
        <a:p>
          <a:r>
            <a:rPr lang="es-MX" sz="1800" dirty="0" smtClean="0">
              <a:latin typeface="Arial" pitchFamily="34" charset="0"/>
              <a:cs typeface="Arial" pitchFamily="34" charset="0"/>
            </a:rPr>
            <a:t>septentrional (10 países)</a:t>
          </a:r>
          <a:endParaRPr lang="es-MX" sz="1800" dirty="0">
            <a:latin typeface="Arial" pitchFamily="34" charset="0"/>
            <a:cs typeface="Arial" pitchFamily="34" charset="0"/>
          </a:endParaRPr>
        </a:p>
      </dgm:t>
    </dgm:pt>
    <dgm:pt modelId="{76EB9410-6CDF-472A-A01C-2DA46DA92ADF}" type="parTrans" cxnId="{E4835312-BBB2-454E-BDAE-DDFFB29C2A65}">
      <dgm:prSet custT="1"/>
      <dgm:spPr/>
      <dgm:t>
        <a:bodyPr/>
        <a:lstStyle/>
        <a:p>
          <a:endParaRPr lang="es-MX" sz="40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FA335BB7-1A47-4767-8AFE-8A8172419E9F}" type="sibTrans" cxnId="{E4835312-BBB2-454E-BDAE-DDFFB29C2A65}">
      <dgm:prSet/>
      <dgm:spPr/>
      <dgm:t>
        <a:bodyPr/>
        <a:lstStyle/>
        <a:p>
          <a:endParaRPr lang="es-MX" sz="40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33345086-D4D0-4DCE-A489-A383D0C844CB}">
      <dgm:prSet phldrT="[Texto]" custT="1"/>
      <dgm:spPr>
        <a:solidFill>
          <a:srgbClr val="FF0000"/>
        </a:solidFill>
      </dgm:spPr>
      <dgm:t>
        <a:bodyPr/>
        <a:lstStyle/>
        <a:p>
          <a:r>
            <a:rPr lang="es-MX" sz="1800" dirty="0" smtClean="0">
              <a:latin typeface="Arial" pitchFamily="34" charset="0"/>
              <a:cs typeface="Arial" pitchFamily="34" charset="0"/>
            </a:rPr>
            <a:t>Europa del este u oriental</a:t>
          </a:r>
        </a:p>
        <a:p>
          <a:r>
            <a:rPr lang="es-MX" sz="1800" dirty="0" smtClean="0">
              <a:latin typeface="Arial" pitchFamily="34" charset="0"/>
              <a:cs typeface="Arial" pitchFamily="34" charset="0"/>
            </a:rPr>
            <a:t>(15 países) </a:t>
          </a:r>
          <a:endParaRPr lang="es-MX" sz="1800" dirty="0">
            <a:latin typeface="Arial" pitchFamily="34" charset="0"/>
            <a:cs typeface="Arial" pitchFamily="34" charset="0"/>
          </a:endParaRPr>
        </a:p>
      </dgm:t>
    </dgm:pt>
    <dgm:pt modelId="{E3E8610D-BAE5-4EF2-A405-F90D72E38002}" type="parTrans" cxnId="{0654A0EC-E6CD-4B57-82F5-2DD95E4DCB65}">
      <dgm:prSet custT="1"/>
      <dgm:spPr/>
      <dgm:t>
        <a:bodyPr/>
        <a:lstStyle/>
        <a:p>
          <a:endParaRPr lang="es-MX" sz="40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BA9793BD-B1EB-4EC6-B2F3-7D74C93EE97C}" type="sibTrans" cxnId="{0654A0EC-E6CD-4B57-82F5-2DD95E4DCB65}">
      <dgm:prSet/>
      <dgm:spPr/>
      <dgm:t>
        <a:bodyPr/>
        <a:lstStyle/>
        <a:p>
          <a:endParaRPr lang="es-MX" sz="40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8272725E-0D8F-4776-9CA0-5563DEA0094A}">
      <dgm:prSet phldrT="[Texto]" custT="1"/>
      <dgm:spPr>
        <a:solidFill>
          <a:srgbClr val="FF0000"/>
        </a:solidFill>
      </dgm:spPr>
      <dgm:t>
        <a:bodyPr/>
        <a:lstStyle/>
        <a:p>
          <a:r>
            <a:rPr lang="es-MX" sz="1800" dirty="0" smtClean="0">
              <a:latin typeface="Arial" pitchFamily="34" charset="0"/>
              <a:cs typeface="Arial" pitchFamily="34" charset="0"/>
            </a:rPr>
            <a:t>Europa del sur </a:t>
          </a:r>
        </a:p>
        <a:p>
          <a:r>
            <a:rPr lang="es-MX" sz="1800" dirty="0" smtClean="0">
              <a:latin typeface="Arial" pitchFamily="34" charset="0"/>
              <a:cs typeface="Arial" pitchFamily="34" charset="0"/>
            </a:rPr>
            <a:t>o meridional (16 países)</a:t>
          </a:r>
          <a:endParaRPr lang="es-MX" sz="1800" dirty="0">
            <a:latin typeface="Arial" pitchFamily="34" charset="0"/>
            <a:cs typeface="Arial" pitchFamily="34" charset="0"/>
          </a:endParaRPr>
        </a:p>
      </dgm:t>
    </dgm:pt>
    <dgm:pt modelId="{7317E1D8-3BCB-4E3D-8043-6B90B0B3E461}" type="parTrans" cxnId="{C68601A5-28C9-4D7F-9A18-4E7A4B672A9A}">
      <dgm:prSet custT="1"/>
      <dgm:spPr/>
      <dgm:t>
        <a:bodyPr/>
        <a:lstStyle/>
        <a:p>
          <a:endParaRPr lang="es-MX" sz="40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49F0868E-B466-486B-81C6-66E9D6D85045}" type="sibTrans" cxnId="{C68601A5-28C9-4D7F-9A18-4E7A4B672A9A}">
      <dgm:prSet/>
      <dgm:spPr/>
      <dgm:t>
        <a:bodyPr/>
        <a:lstStyle/>
        <a:p>
          <a:endParaRPr lang="es-MX" sz="40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68A2DF5-7200-4E23-8873-C4C0B335A88F}">
      <dgm:prSet phldrT="[Texto]" custT="1"/>
      <dgm:spPr>
        <a:solidFill>
          <a:srgbClr val="FF0000"/>
        </a:solidFill>
      </dgm:spPr>
      <dgm:t>
        <a:bodyPr/>
        <a:lstStyle/>
        <a:p>
          <a:r>
            <a:rPr lang="es-MX" sz="1800" dirty="0" smtClean="0">
              <a:latin typeface="Arial" pitchFamily="34" charset="0"/>
              <a:cs typeface="Arial" pitchFamily="34" charset="0"/>
            </a:rPr>
            <a:t>Europa del oeste </a:t>
          </a:r>
        </a:p>
        <a:p>
          <a:r>
            <a:rPr lang="es-MX" sz="1800" dirty="0" smtClean="0">
              <a:latin typeface="Arial" pitchFamily="34" charset="0"/>
              <a:cs typeface="Arial" pitchFamily="34" charset="0"/>
            </a:rPr>
            <a:t>u occidental (18 países)</a:t>
          </a:r>
          <a:endParaRPr lang="es-MX" sz="1800" dirty="0">
            <a:latin typeface="Arial" pitchFamily="34" charset="0"/>
            <a:cs typeface="Arial" pitchFamily="34" charset="0"/>
          </a:endParaRPr>
        </a:p>
      </dgm:t>
    </dgm:pt>
    <dgm:pt modelId="{3F322C22-15E9-4332-81CE-1EB9235FDE2C}" type="parTrans" cxnId="{01DC77BE-4073-4AFF-A3C5-B84FFF600347}">
      <dgm:prSet custT="1"/>
      <dgm:spPr/>
      <dgm:t>
        <a:bodyPr/>
        <a:lstStyle/>
        <a:p>
          <a:endParaRPr lang="es-MX" sz="40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709B3242-F3A6-4279-8441-34513E43B32F}" type="sibTrans" cxnId="{01DC77BE-4073-4AFF-A3C5-B84FFF600347}">
      <dgm:prSet/>
      <dgm:spPr/>
      <dgm:t>
        <a:bodyPr/>
        <a:lstStyle/>
        <a:p>
          <a:endParaRPr lang="es-MX" sz="40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B68CC35C-69AF-4B83-AE08-7B0DBBCC0E5F}">
      <dgm:prSet phldrT="[Texto]" custT="1"/>
      <dgm:spPr/>
      <dgm:t>
        <a:bodyPr/>
        <a:lstStyle/>
        <a:p>
          <a:r>
            <a:rPr lang="es-MX" sz="2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Europa </a:t>
          </a:r>
          <a:endParaRPr lang="es-MX" sz="20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7ABD5ED-FDFD-4B71-8014-33864A96159C}" type="sibTrans" cxnId="{2286EC85-2112-4955-A337-C62FD5814B82}">
      <dgm:prSet/>
      <dgm:spPr/>
      <dgm:t>
        <a:bodyPr/>
        <a:lstStyle/>
        <a:p>
          <a:endParaRPr lang="es-MX" sz="40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E2CC6F7-0390-4640-8E5B-E7EEE3C66E0F}" type="parTrans" cxnId="{2286EC85-2112-4955-A337-C62FD5814B82}">
      <dgm:prSet/>
      <dgm:spPr/>
      <dgm:t>
        <a:bodyPr/>
        <a:lstStyle/>
        <a:p>
          <a:endParaRPr lang="es-MX" sz="40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963EB6A2-4D80-4759-A598-10D11BD23168}" type="pres">
      <dgm:prSet presAssocID="{1E973329-42B0-4067-A01A-52CA7E3A59D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327DC5CB-F532-4486-9CB0-D704FC2293C4}" type="pres">
      <dgm:prSet presAssocID="{B68CC35C-69AF-4B83-AE08-7B0DBBCC0E5F}" presName="centerShape" presStyleLbl="node0" presStyleIdx="0" presStyleCnt="1"/>
      <dgm:spPr/>
      <dgm:t>
        <a:bodyPr/>
        <a:lstStyle/>
        <a:p>
          <a:endParaRPr lang="es-MX"/>
        </a:p>
      </dgm:t>
    </dgm:pt>
    <dgm:pt modelId="{128570CB-D18B-4E99-B480-1C1762E97406}" type="pres">
      <dgm:prSet presAssocID="{76EB9410-6CDF-472A-A01C-2DA46DA92ADF}" presName="parTrans" presStyleLbl="sibTrans2D1" presStyleIdx="0" presStyleCnt="4"/>
      <dgm:spPr/>
      <dgm:t>
        <a:bodyPr/>
        <a:lstStyle/>
        <a:p>
          <a:endParaRPr lang="es-MX"/>
        </a:p>
      </dgm:t>
    </dgm:pt>
    <dgm:pt modelId="{3AD84F29-DD90-40AB-9195-CF4FB14829EF}" type="pres">
      <dgm:prSet presAssocID="{76EB9410-6CDF-472A-A01C-2DA46DA92ADF}" presName="connectorText" presStyleLbl="sibTrans2D1" presStyleIdx="0" presStyleCnt="4"/>
      <dgm:spPr/>
      <dgm:t>
        <a:bodyPr/>
        <a:lstStyle/>
        <a:p>
          <a:endParaRPr lang="es-MX"/>
        </a:p>
      </dgm:t>
    </dgm:pt>
    <dgm:pt modelId="{2C1E3844-CBA9-4828-AD25-3CDD9B98A280}" type="pres">
      <dgm:prSet presAssocID="{B6C4CC3A-1E11-4322-AAB7-0FA05B076B26}" presName="node" presStyleLbl="node1" presStyleIdx="0" presStyleCnt="4" custScaleX="229163" custScaleY="77021" custRadScaleRad="97433" custRadScaleInc="4348">
        <dgm:presLayoutVars>
          <dgm:bulletEnabled val="1"/>
        </dgm:presLayoutVars>
      </dgm:prSet>
      <dgm:spPr>
        <a:prstGeom prst="rightArrow">
          <a:avLst/>
        </a:prstGeom>
      </dgm:spPr>
      <dgm:t>
        <a:bodyPr/>
        <a:lstStyle/>
        <a:p>
          <a:endParaRPr lang="es-MX"/>
        </a:p>
      </dgm:t>
    </dgm:pt>
    <dgm:pt modelId="{096E03C4-439A-4E3C-BDBA-7EC7E1806B7C}" type="pres">
      <dgm:prSet presAssocID="{E3E8610D-BAE5-4EF2-A405-F90D72E38002}" presName="parTrans" presStyleLbl="sibTrans2D1" presStyleIdx="1" presStyleCnt="4"/>
      <dgm:spPr/>
      <dgm:t>
        <a:bodyPr/>
        <a:lstStyle/>
        <a:p>
          <a:endParaRPr lang="es-MX"/>
        </a:p>
      </dgm:t>
    </dgm:pt>
    <dgm:pt modelId="{103326AF-5D7A-44AE-9F2C-959FCBB64D25}" type="pres">
      <dgm:prSet presAssocID="{E3E8610D-BAE5-4EF2-A405-F90D72E38002}" presName="connectorText" presStyleLbl="sibTrans2D1" presStyleIdx="1" presStyleCnt="4"/>
      <dgm:spPr/>
      <dgm:t>
        <a:bodyPr/>
        <a:lstStyle/>
        <a:p>
          <a:endParaRPr lang="es-MX"/>
        </a:p>
      </dgm:t>
    </dgm:pt>
    <dgm:pt modelId="{D6DD6CCE-EDC7-405C-96A4-5D1155A193FB}" type="pres">
      <dgm:prSet presAssocID="{33345086-D4D0-4DCE-A489-A383D0C844CB}" presName="node" presStyleLbl="node1" presStyleIdx="1" presStyleCnt="4" custScaleX="211294" custScaleY="75989" custRadScaleRad="146600" custRadScaleInc="-530">
        <dgm:presLayoutVars>
          <dgm:bulletEnabled val="1"/>
        </dgm:presLayoutVars>
      </dgm:prSet>
      <dgm:spPr>
        <a:prstGeom prst="downArrow">
          <a:avLst/>
        </a:prstGeom>
      </dgm:spPr>
      <dgm:t>
        <a:bodyPr/>
        <a:lstStyle/>
        <a:p>
          <a:endParaRPr lang="es-MX"/>
        </a:p>
      </dgm:t>
    </dgm:pt>
    <dgm:pt modelId="{B694856B-C563-43FA-A92A-A2DB43578947}" type="pres">
      <dgm:prSet presAssocID="{7317E1D8-3BCB-4E3D-8043-6B90B0B3E461}" presName="parTrans" presStyleLbl="sibTrans2D1" presStyleIdx="2" presStyleCnt="4"/>
      <dgm:spPr/>
      <dgm:t>
        <a:bodyPr/>
        <a:lstStyle/>
        <a:p>
          <a:endParaRPr lang="es-MX"/>
        </a:p>
      </dgm:t>
    </dgm:pt>
    <dgm:pt modelId="{376FEEA4-CD54-41F2-9CE5-CC68D97FB969}" type="pres">
      <dgm:prSet presAssocID="{7317E1D8-3BCB-4E3D-8043-6B90B0B3E461}" presName="connectorText" presStyleLbl="sibTrans2D1" presStyleIdx="2" presStyleCnt="4"/>
      <dgm:spPr/>
      <dgm:t>
        <a:bodyPr/>
        <a:lstStyle/>
        <a:p>
          <a:endParaRPr lang="es-MX"/>
        </a:p>
      </dgm:t>
    </dgm:pt>
    <dgm:pt modelId="{8791E00E-D3B6-40B5-A7EC-BFF8886A4943}" type="pres">
      <dgm:prSet presAssocID="{8272725E-0D8F-4776-9CA0-5563DEA0094A}" presName="node" presStyleLbl="node1" presStyleIdx="2" presStyleCnt="4" custScaleX="229176" custScaleY="78784" custRadScaleRad="118342" custRadScaleInc="243">
        <dgm:presLayoutVars>
          <dgm:bulletEnabled val="1"/>
        </dgm:presLayoutVars>
      </dgm:prSet>
      <dgm:spPr>
        <a:prstGeom prst="leftArrow">
          <a:avLst/>
        </a:prstGeom>
      </dgm:spPr>
      <dgm:t>
        <a:bodyPr/>
        <a:lstStyle/>
        <a:p>
          <a:endParaRPr lang="es-MX"/>
        </a:p>
      </dgm:t>
    </dgm:pt>
    <dgm:pt modelId="{157A84BC-7ABE-40D2-9C7C-138B07A49B25}" type="pres">
      <dgm:prSet presAssocID="{3F322C22-15E9-4332-81CE-1EB9235FDE2C}" presName="parTrans" presStyleLbl="sibTrans2D1" presStyleIdx="3" presStyleCnt="4"/>
      <dgm:spPr/>
      <dgm:t>
        <a:bodyPr/>
        <a:lstStyle/>
        <a:p>
          <a:endParaRPr lang="es-MX"/>
        </a:p>
      </dgm:t>
    </dgm:pt>
    <dgm:pt modelId="{9DA967EB-82F9-4930-8E84-DCE6D5B2E1D1}" type="pres">
      <dgm:prSet presAssocID="{3F322C22-15E9-4332-81CE-1EB9235FDE2C}" presName="connectorText" presStyleLbl="sibTrans2D1" presStyleIdx="3" presStyleCnt="4"/>
      <dgm:spPr/>
      <dgm:t>
        <a:bodyPr/>
        <a:lstStyle/>
        <a:p>
          <a:endParaRPr lang="es-MX"/>
        </a:p>
      </dgm:t>
    </dgm:pt>
    <dgm:pt modelId="{FDD84F83-5E64-461D-9AE6-74977E202615}" type="pres">
      <dgm:prSet presAssocID="{D68A2DF5-7200-4E23-8873-C4C0B335A88F}" presName="node" presStyleLbl="node1" presStyleIdx="3" presStyleCnt="4" custScaleX="191623" custScaleY="94123" custRadScaleRad="137005" custRadScaleInc="-3082">
        <dgm:presLayoutVars>
          <dgm:bulletEnabled val="1"/>
        </dgm:presLayoutVars>
      </dgm:prSet>
      <dgm:spPr>
        <a:prstGeom prst="upArrow">
          <a:avLst/>
        </a:prstGeom>
      </dgm:spPr>
      <dgm:t>
        <a:bodyPr/>
        <a:lstStyle/>
        <a:p>
          <a:endParaRPr lang="es-MX"/>
        </a:p>
      </dgm:t>
    </dgm:pt>
  </dgm:ptLst>
  <dgm:cxnLst>
    <dgm:cxn modelId="{5B2E3101-A4E3-404D-B0AC-79007DC1FB1B}" type="presOf" srcId="{1E973329-42B0-4067-A01A-52CA7E3A59DD}" destId="{963EB6A2-4D80-4759-A598-10D11BD23168}" srcOrd="0" destOrd="0" presId="urn:microsoft.com/office/officeart/2005/8/layout/radial5"/>
    <dgm:cxn modelId="{01DC77BE-4073-4AFF-A3C5-B84FFF600347}" srcId="{B68CC35C-69AF-4B83-AE08-7B0DBBCC0E5F}" destId="{D68A2DF5-7200-4E23-8873-C4C0B335A88F}" srcOrd="3" destOrd="0" parTransId="{3F322C22-15E9-4332-81CE-1EB9235FDE2C}" sibTransId="{709B3242-F3A6-4279-8441-34513E43B32F}"/>
    <dgm:cxn modelId="{357AE030-9644-4D44-A009-62B924EC41FF}" type="presOf" srcId="{7317E1D8-3BCB-4E3D-8043-6B90B0B3E461}" destId="{376FEEA4-CD54-41F2-9CE5-CC68D97FB969}" srcOrd="1" destOrd="0" presId="urn:microsoft.com/office/officeart/2005/8/layout/radial5"/>
    <dgm:cxn modelId="{D502D79E-EC09-4AD1-AA05-EFFA435FEF87}" type="presOf" srcId="{7317E1D8-3BCB-4E3D-8043-6B90B0B3E461}" destId="{B694856B-C563-43FA-A92A-A2DB43578947}" srcOrd="0" destOrd="0" presId="urn:microsoft.com/office/officeart/2005/8/layout/radial5"/>
    <dgm:cxn modelId="{9ABB1C4E-0FF0-4515-9652-491924717674}" type="presOf" srcId="{E3E8610D-BAE5-4EF2-A405-F90D72E38002}" destId="{103326AF-5D7A-44AE-9F2C-959FCBB64D25}" srcOrd="1" destOrd="0" presId="urn:microsoft.com/office/officeart/2005/8/layout/radial5"/>
    <dgm:cxn modelId="{2286EC85-2112-4955-A337-C62FD5814B82}" srcId="{1E973329-42B0-4067-A01A-52CA7E3A59DD}" destId="{B68CC35C-69AF-4B83-AE08-7B0DBBCC0E5F}" srcOrd="0" destOrd="0" parTransId="{5E2CC6F7-0390-4640-8E5B-E7EEE3C66E0F}" sibTransId="{27ABD5ED-FDFD-4B71-8014-33864A96159C}"/>
    <dgm:cxn modelId="{3A23C785-DDBD-426D-8708-2870E5FF1380}" type="presOf" srcId="{76EB9410-6CDF-472A-A01C-2DA46DA92ADF}" destId="{3AD84F29-DD90-40AB-9195-CF4FB14829EF}" srcOrd="1" destOrd="0" presId="urn:microsoft.com/office/officeart/2005/8/layout/radial5"/>
    <dgm:cxn modelId="{CCEBA050-7626-48D0-8106-8477E66FC90E}" type="presOf" srcId="{B6C4CC3A-1E11-4322-AAB7-0FA05B076B26}" destId="{2C1E3844-CBA9-4828-AD25-3CDD9B98A280}" srcOrd="0" destOrd="0" presId="urn:microsoft.com/office/officeart/2005/8/layout/radial5"/>
    <dgm:cxn modelId="{E4835312-BBB2-454E-BDAE-DDFFB29C2A65}" srcId="{B68CC35C-69AF-4B83-AE08-7B0DBBCC0E5F}" destId="{B6C4CC3A-1E11-4322-AAB7-0FA05B076B26}" srcOrd="0" destOrd="0" parTransId="{76EB9410-6CDF-472A-A01C-2DA46DA92ADF}" sibTransId="{FA335BB7-1A47-4767-8AFE-8A8172419E9F}"/>
    <dgm:cxn modelId="{8ABBD313-B081-4FB3-99EC-B563B2806FA7}" type="presOf" srcId="{D68A2DF5-7200-4E23-8873-C4C0B335A88F}" destId="{FDD84F83-5E64-461D-9AE6-74977E202615}" srcOrd="0" destOrd="0" presId="urn:microsoft.com/office/officeart/2005/8/layout/radial5"/>
    <dgm:cxn modelId="{1DFA01C4-A8B3-4B8B-9A4A-F001F17B081D}" type="presOf" srcId="{33345086-D4D0-4DCE-A489-A383D0C844CB}" destId="{D6DD6CCE-EDC7-405C-96A4-5D1155A193FB}" srcOrd="0" destOrd="0" presId="urn:microsoft.com/office/officeart/2005/8/layout/radial5"/>
    <dgm:cxn modelId="{331C627A-C133-49A0-B023-694F71BD4129}" type="presOf" srcId="{76EB9410-6CDF-472A-A01C-2DA46DA92ADF}" destId="{128570CB-D18B-4E99-B480-1C1762E97406}" srcOrd="0" destOrd="0" presId="urn:microsoft.com/office/officeart/2005/8/layout/radial5"/>
    <dgm:cxn modelId="{C68601A5-28C9-4D7F-9A18-4E7A4B672A9A}" srcId="{B68CC35C-69AF-4B83-AE08-7B0DBBCC0E5F}" destId="{8272725E-0D8F-4776-9CA0-5563DEA0094A}" srcOrd="2" destOrd="0" parTransId="{7317E1D8-3BCB-4E3D-8043-6B90B0B3E461}" sibTransId="{49F0868E-B466-486B-81C6-66E9D6D85045}"/>
    <dgm:cxn modelId="{E11D08AD-5138-4D25-B261-8AC1FAACD13A}" type="presOf" srcId="{3F322C22-15E9-4332-81CE-1EB9235FDE2C}" destId="{9DA967EB-82F9-4930-8E84-DCE6D5B2E1D1}" srcOrd="1" destOrd="0" presId="urn:microsoft.com/office/officeart/2005/8/layout/radial5"/>
    <dgm:cxn modelId="{14FF9BCA-BFFB-4386-88B7-76402E1DA8A0}" type="presOf" srcId="{E3E8610D-BAE5-4EF2-A405-F90D72E38002}" destId="{096E03C4-439A-4E3C-BDBA-7EC7E1806B7C}" srcOrd="0" destOrd="0" presId="urn:microsoft.com/office/officeart/2005/8/layout/radial5"/>
    <dgm:cxn modelId="{C1B62739-5FB4-40D7-AA0D-4337974AC46D}" type="presOf" srcId="{3F322C22-15E9-4332-81CE-1EB9235FDE2C}" destId="{157A84BC-7ABE-40D2-9C7C-138B07A49B25}" srcOrd="0" destOrd="0" presId="urn:microsoft.com/office/officeart/2005/8/layout/radial5"/>
    <dgm:cxn modelId="{A2B5511C-FF76-49FC-86E7-16D744682108}" type="presOf" srcId="{B68CC35C-69AF-4B83-AE08-7B0DBBCC0E5F}" destId="{327DC5CB-F532-4486-9CB0-D704FC2293C4}" srcOrd="0" destOrd="0" presId="urn:microsoft.com/office/officeart/2005/8/layout/radial5"/>
    <dgm:cxn modelId="{25A24E84-A1B0-4C4F-BA8B-336ECE68E9E9}" type="presOf" srcId="{8272725E-0D8F-4776-9CA0-5563DEA0094A}" destId="{8791E00E-D3B6-40B5-A7EC-BFF8886A4943}" srcOrd="0" destOrd="0" presId="urn:microsoft.com/office/officeart/2005/8/layout/radial5"/>
    <dgm:cxn modelId="{0654A0EC-E6CD-4B57-82F5-2DD95E4DCB65}" srcId="{B68CC35C-69AF-4B83-AE08-7B0DBBCC0E5F}" destId="{33345086-D4D0-4DCE-A489-A383D0C844CB}" srcOrd="1" destOrd="0" parTransId="{E3E8610D-BAE5-4EF2-A405-F90D72E38002}" sibTransId="{BA9793BD-B1EB-4EC6-B2F3-7D74C93EE97C}"/>
    <dgm:cxn modelId="{42B164C9-1158-436B-871C-EB5D174543E5}" type="presParOf" srcId="{963EB6A2-4D80-4759-A598-10D11BD23168}" destId="{327DC5CB-F532-4486-9CB0-D704FC2293C4}" srcOrd="0" destOrd="0" presId="urn:microsoft.com/office/officeart/2005/8/layout/radial5"/>
    <dgm:cxn modelId="{2FA26D9F-D937-4D1F-99C5-2E86D81EFF95}" type="presParOf" srcId="{963EB6A2-4D80-4759-A598-10D11BD23168}" destId="{128570CB-D18B-4E99-B480-1C1762E97406}" srcOrd="1" destOrd="0" presId="urn:microsoft.com/office/officeart/2005/8/layout/radial5"/>
    <dgm:cxn modelId="{CD5D7440-74FF-4E74-A64C-AFAB7623EEF3}" type="presParOf" srcId="{128570CB-D18B-4E99-B480-1C1762E97406}" destId="{3AD84F29-DD90-40AB-9195-CF4FB14829EF}" srcOrd="0" destOrd="0" presId="urn:microsoft.com/office/officeart/2005/8/layout/radial5"/>
    <dgm:cxn modelId="{459FAB49-0A61-4DAD-8027-309AE215D0BF}" type="presParOf" srcId="{963EB6A2-4D80-4759-A598-10D11BD23168}" destId="{2C1E3844-CBA9-4828-AD25-3CDD9B98A280}" srcOrd="2" destOrd="0" presId="urn:microsoft.com/office/officeart/2005/8/layout/radial5"/>
    <dgm:cxn modelId="{B4BB232D-439E-4107-9A51-62DF415DEB65}" type="presParOf" srcId="{963EB6A2-4D80-4759-A598-10D11BD23168}" destId="{096E03C4-439A-4E3C-BDBA-7EC7E1806B7C}" srcOrd="3" destOrd="0" presId="urn:microsoft.com/office/officeart/2005/8/layout/radial5"/>
    <dgm:cxn modelId="{960DF1F5-5BB3-4CD3-A542-283B67ECB359}" type="presParOf" srcId="{096E03C4-439A-4E3C-BDBA-7EC7E1806B7C}" destId="{103326AF-5D7A-44AE-9F2C-959FCBB64D25}" srcOrd="0" destOrd="0" presId="urn:microsoft.com/office/officeart/2005/8/layout/radial5"/>
    <dgm:cxn modelId="{B02CCE01-A257-42B7-B6F5-4ABD141DCF75}" type="presParOf" srcId="{963EB6A2-4D80-4759-A598-10D11BD23168}" destId="{D6DD6CCE-EDC7-405C-96A4-5D1155A193FB}" srcOrd="4" destOrd="0" presId="urn:microsoft.com/office/officeart/2005/8/layout/radial5"/>
    <dgm:cxn modelId="{702247B4-7990-443B-867B-1365A7A428A8}" type="presParOf" srcId="{963EB6A2-4D80-4759-A598-10D11BD23168}" destId="{B694856B-C563-43FA-A92A-A2DB43578947}" srcOrd="5" destOrd="0" presId="urn:microsoft.com/office/officeart/2005/8/layout/radial5"/>
    <dgm:cxn modelId="{949C1C8B-0513-47FA-BFD2-C8E4D99A4C63}" type="presParOf" srcId="{B694856B-C563-43FA-A92A-A2DB43578947}" destId="{376FEEA4-CD54-41F2-9CE5-CC68D97FB969}" srcOrd="0" destOrd="0" presId="urn:microsoft.com/office/officeart/2005/8/layout/radial5"/>
    <dgm:cxn modelId="{D0828090-3B38-420E-91FE-B89A9AD1EA32}" type="presParOf" srcId="{963EB6A2-4D80-4759-A598-10D11BD23168}" destId="{8791E00E-D3B6-40B5-A7EC-BFF8886A4943}" srcOrd="6" destOrd="0" presId="urn:microsoft.com/office/officeart/2005/8/layout/radial5"/>
    <dgm:cxn modelId="{1EFDBAA0-28B0-43B0-AE6D-D326A1825D2C}" type="presParOf" srcId="{963EB6A2-4D80-4759-A598-10D11BD23168}" destId="{157A84BC-7ABE-40D2-9C7C-138B07A49B25}" srcOrd="7" destOrd="0" presId="urn:microsoft.com/office/officeart/2005/8/layout/radial5"/>
    <dgm:cxn modelId="{BDDBAF7F-4254-431B-A1F7-98C8EA86C0FB}" type="presParOf" srcId="{157A84BC-7ABE-40D2-9C7C-138B07A49B25}" destId="{9DA967EB-82F9-4930-8E84-DCE6D5B2E1D1}" srcOrd="0" destOrd="0" presId="urn:microsoft.com/office/officeart/2005/8/layout/radial5"/>
    <dgm:cxn modelId="{6FC70714-B316-4251-84AD-C36DFFCE0EAC}" type="presParOf" srcId="{963EB6A2-4D80-4759-A598-10D11BD23168}" destId="{FDD84F83-5E64-461D-9AE6-74977E202615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BE1B62-324C-415A-83C3-00390F1419B3}" type="doc">
      <dgm:prSet loTypeId="urn:microsoft.com/office/officeart/2005/8/layout/cycle3" loCatId="cycle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AEC6D8A7-268E-4964-B5D4-954B30EF611B}">
      <dgm:prSet phldrT="[Texto]"/>
      <dgm:spPr/>
      <dgm:t>
        <a:bodyPr/>
        <a:lstStyle/>
        <a:p>
          <a:r>
            <a:rPr lang="es-MX" dirty="0" smtClean="0"/>
            <a:t>Ibérica </a:t>
          </a:r>
          <a:endParaRPr lang="es-MX" dirty="0"/>
        </a:p>
      </dgm:t>
    </dgm:pt>
    <dgm:pt modelId="{A7F686E0-40DD-4DE2-BD16-7B7CBFB6C596}" type="parTrans" cxnId="{A8C15BAB-12E6-4B46-A619-87E8D01AB53B}">
      <dgm:prSet/>
      <dgm:spPr/>
      <dgm:t>
        <a:bodyPr/>
        <a:lstStyle/>
        <a:p>
          <a:endParaRPr lang="es-MX"/>
        </a:p>
      </dgm:t>
    </dgm:pt>
    <dgm:pt modelId="{04BB9A29-1E42-4235-9AE1-DC8C033984EE}" type="sibTrans" cxnId="{A8C15BAB-12E6-4B46-A619-87E8D01AB53B}">
      <dgm:prSet/>
      <dgm:spPr/>
      <dgm:t>
        <a:bodyPr/>
        <a:lstStyle/>
        <a:p>
          <a:endParaRPr lang="es-MX"/>
        </a:p>
      </dgm:t>
    </dgm:pt>
    <dgm:pt modelId="{66A9B49F-1089-409E-A8A5-7FCB8179FD33}">
      <dgm:prSet phldrT="[Texto]"/>
      <dgm:spPr/>
      <dgm:t>
        <a:bodyPr/>
        <a:lstStyle/>
        <a:p>
          <a:r>
            <a:rPr lang="es-MX" dirty="0" smtClean="0"/>
            <a:t>Atlántica </a:t>
          </a:r>
          <a:endParaRPr lang="es-MX" dirty="0"/>
        </a:p>
      </dgm:t>
    </dgm:pt>
    <dgm:pt modelId="{0F46B0F3-5D0B-4E45-B66B-D88A0E65B99A}" type="parTrans" cxnId="{C4A0D245-451C-4B89-94C6-0EE4B31C4861}">
      <dgm:prSet/>
      <dgm:spPr/>
      <dgm:t>
        <a:bodyPr/>
        <a:lstStyle/>
        <a:p>
          <a:endParaRPr lang="es-MX"/>
        </a:p>
      </dgm:t>
    </dgm:pt>
    <dgm:pt modelId="{13983225-D75F-41F4-A3D2-9E59D6EEAC45}" type="sibTrans" cxnId="{C4A0D245-451C-4B89-94C6-0EE4B31C4861}">
      <dgm:prSet/>
      <dgm:spPr/>
      <dgm:t>
        <a:bodyPr/>
        <a:lstStyle/>
        <a:p>
          <a:endParaRPr lang="es-MX"/>
        </a:p>
      </dgm:t>
    </dgm:pt>
    <dgm:pt modelId="{14A65863-9D34-4A17-A3CD-FD07916B2EBD}">
      <dgm:prSet phldrT="[Texto]"/>
      <dgm:spPr/>
      <dgm:t>
        <a:bodyPr/>
        <a:lstStyle/>
        <a:p>
          <a:r>
            <a:rPr lang="es-MX" dirty="0" smtClean="0"/>
            <a:t>Central </a:t>
          </a:r>
          <a:endParaRPr lang="es-MX" dirty="0"/>
        </a:p>
      </dgm:t>
    </dgm:pt>
    <dgm:pt modelId="{A485530D-FB9B-432D-B470-874A8DA2D535}" type="parTrans" cxnId="{0F0F223D-BEF6-49D0-A08E-DD01B7468FAC}">
      <dgm:prSet/>
      <dgm:spPr/>
      <dgm:t>
        <a:bodyPr/>
        <a:lstStyle/>
        <a:p>
          <a:endParaRPr lang="es-MX"/>
        </a:p>
      </dgm:t>
    </dgm:pt>
    <dgm:pt modelId="{58BF6778-F7B9-44B9-BCA7-2FC7CC410554}" type="sibTrans" cxnId="{0F0F223D-BEF6-49D0-A08E-DD01B7468FAC}">
      <dgm:prSet/>
      <dgm:spPr/>
      <dgm:t>
        <a:bodyPr/>
        <a:lstStyle/>
        <a:p>
          <a:endParaRPr lang="es-MX"/>
        </a:p>
      </dgm:t>
    </dgm:pt>
    <dgm:pt modelId="{0A677AFC-3135-4AE3-9F40-74E6E382EE4A}">
      <dgm:prSet phldrT="[Texto]"/>
      <dgm:spPr/>
      <dgm:t>
        <a:bodyPr/>
        <a:lstStyle/>
        <a:p>
          <a:r>
            <a:rPr lang="es-MX" dirty="0" smtClean="0"/>
            <a:t>Meridional </a:t>
          </a:r>
          <a:endParaRPr lang="es-MX" dirty="0"/>
        </a:p>
      </dgm:t>
    </dgm:pt>
    <dgm:pt modelId="{4D134D4F-0427-4073-B0E6-6BAC290FF3F3}" type="parTrans" cxnId="{B429F9F9-4AA2-4A14-A4DE-90FBF6B80DF7}">
      <dgm:prSet/>
      <dgm:spPr/>
      <dgm:t>
        <a:bodyPr/>
        <a:lstStyle/>
        <a:p>
          <a:endParaRPr lang="es-MX"/>
        </a:p>
      </dgm:t>
    </dgm:pt>
    <dgm:pt modelId="{1C999F3B-EB79-4194-966B-66CCC70AFF9D}" type="sibTrans" cxnId="{B429F9F9-4AA2-4A14-A4DE-90FBF6B80DF7}">
      <dgm:prSet/>
      <dgm:spPr/>
      <dgm:t>
        <a:bodyPr/>
        <a:lstStyle/>
        <a:p>
          <a:endParaRPr lang="es-MX"/>
        </a:p>
      </dgm:t>
    </dgm:pt>
    <dgm:pt modelId="{0D7B0E6F-4170-4810-BD61-4256094BC6D6}">
      <dgm:prSet phldrT="[Texto]"/>
      <dgm:spPr/>
      <dgm:t>
        <a:bodyPr/>
        <a:lstStyle/>
        <a:p>
          <a:r>
            <a:rPr lang="es-MX" dirty="0" smtClean="0"/>
            <a:t>Oriental </a:t>
          </a:r>
          <a:endParaRPr lang="es-MX" dirty="0"/>
        </a:p>
      </dgm:t>
    </dgm:pt>
    <dgm:pt modelId="{D747CDE8-6699-4C1C-98AE-F9854DA7709E}" type="parTrans" cxnId="{2CC5A4CA-2EE3-44D9-8FBD-77B280118776}">
      <dgm:prSet/>
      <dgm:spPr/>
      <dgm:t>
        <a:bodyPr/>
        <a:lstStyle/>
        <a:p>
          <a:endParaRPr lang="es-MX"/>
        </a:p>
      </dgm:t>
    </dgm:pt>
    <dgm:pt modelId="{0D7205B8-A2C8-4AC7-9B25-558DDBED4D75}" type="sibTrans" cxnId="{2CC5A4CA-2EE3-44D9-8FBD-77B280118776}">
      <dgm:prSet/>
      <dgm:spPr/>
      <dgm:t>
        <a:bodyPr/>
        <a:lstStyle/>
        <a:p>
          <a:endParaRPr lang="es-MX"/>
        </a:p>
      </dgm:t>
    </dgm:pt>
    <dgm:pt modelId="{4F372320-F832-4A00-8EEC-7B7EC273A199}" type="pres">
      <dgm:prSet presAssocID="{42BE1B62-324C-415A-83C3-00390F1419B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7009287D-DA1A-4DEA-8988-EAFA5E4486A2}" type="pres">
      <dgm:prSet presAssocID="{42BE1B62-324C-415A-83C3-00390F1419B3}" presName="cycle" presStyleCnt="0"/>
      <dgm:spPr/>
    </dgm:pt>
    <dgm:pt modelId="{6F40F501-0F55-4D6F-8088-28F1C89593BE}" type="pres">
      <dgm:prSet presAssocID="{AEC6D8A7-268E-4964-B5D4-954B30EF611B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6AE10B5-E55D-4236-88C4-BADF2CF21E8A}" type="pres">
      <dgm:prSet presAssocID="{04BB9A29-1E42-4235-9AE1-DC8C033984EE}" presName="sibTransFirstNode" presStyleLbl="bgShp" presStyleIdx="0" presStyleCnt="1"/>
      <dgm:spPr/>
      <dgm:t>
        <a:bodyPr/>
        <a:lstStyle/>
        <a:p>
          <a:endParaRPr lang="es-MX"/>
        </a:p>
      </dgm:t>
    </dgm:pt>
    <dgm:pt modelId="{58156F55-D11F-4A29-85C6-0739FB12CD1B}" type="pres">
      <dgm:prSet presAssocID="{66A9B49F-1089-409E-A8A5-7FCB8179FD33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7BBB5D9-6D38-4B28-92AF-139177B8AFE5}" type="pres">
      <dgm:prSet presAssocID="{14A65863-9D34-4A17-A3CD-FD07916B2EBD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1948B34-F73A-4A45-BC62-1B2F31C32F3F}" type="pres">
      <dgm:prSet presAssocID="{0A677AFC-3135-4AE3-9F40-74E6E382EE4A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F2879C7-16F1-4023-B15C-76EAAB4BCB95}" type="pres">
      <dgm:prSet presAssocID="{0D7B0E6F-4170-4810-BD61-4256094BC6D6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EF0804CE-F467-42F8-B928-A4E87F9B4572}" type="presOf" srcId="{42BE1B62-324C-415A-83C3-00390F1419B3}" destId="{4F372320-F832-4A00-8EEC-7B7EC273A199}" srcOrd="0" destOrd="0" presId="urn:microsoft.com/office/officeart/2005/8/layout/cycle3"/>
    <dgm:cxn modelId="{B429F9F9-4AA2-4A14-A4DE-90FBF6B80DF7}" srcId="{42BE1B62-324C-415A-83C3-00390F1419B3}" destId="{0A677AFC-3135-4AE3-9F40-74E6E382EE4A}" srcOrd="3" destOrd="0" parTransId="{4D134D4F-0427-4073-B0E6-6BAC290FF3F3}" sibTransId="{1C999F3B-EB79-4194-966B-66CCC70AFF9D}"/>
    <dgm:cxn modelId="{6CBC2DF3-CAC1-4D54-B651-B605DBE71BD1}" type="presOf" srcId="{0A677AFC-3135-4AE3-9F40-74E6E382EE4A}" destId="{01948B34-F73A-4A45-BC62-1B2F31C32F3F}" srcOrd="0" destOrd="0" presId="urn:microsoft.com/office/officeart/2005/8/layout/cycle3"/>
    <dgm:cxn modelId="{C4A0D245-451C-4B89-94C6-0EE4B31C4861}" srcId="{42BE1B62-324C-415A-83C3-00390F1419B3}" destId="{66A9B49F-1089-409E-A8A5-7FCB8179FD33}" srcOrd="1" destOrd="0" parTransId="{0F46B0F3-5D0B-4E45-B66B-D88A0E65B99A}" sibTransId="{13983225-D75F-41F4-A3D2-9E59D6EEAC45}"/>
    <dgm:cxn modelId="{994D8EE9-8A73-451C-BEB8-C6436FB86516}" type="presOf" srcId="{0D7B0E6F-4170-4810-BD61-4256094BC6D6}" destId="{4F2879C7-16F1-4023-B15C-76EAAB4BCB95}" srcOrd="0" destOrd="0" presId="urn:microsoft.com/office/officeart/2005/8/layout/cycle3"/>
    <dgm:cxn modelId="{A8C15BAB-12E6-4B46-A619-87E8D01AB53B}" srcId="{42BE1B62-324C-415A-83C3-00390F1419B3}" destId="{AEC6D8A7-268E-4964-B5D4-954B30EF611B}" srcOrd="0" destOrd="0" parTransId="{A7F686E0-40DD-4DE2-BD16-7B7CBFB6C596}" sibTransId="{04BB9A29-1E42-4235-9AE1-DC8C033984EE}"/>
    <dgm:cxn modelId="{90CC0EFE-7603-4EDF-8246-C5CB56B5802C}" type="presOf" srcId="{04BB9A29-1E42-4235-9AE1-DC8C033984EE}" destId="{86AE10B5-E55D-4236-88C4-BADF2CF21E8A}" srcOrd="0" destOrd="0" presId="urn:microsoft.com/office/officeart/2005/8/layout/cycle3"/>
    <dgm:cxn modelId="{0F0F223D-BEF6-49D0-A08E-DD01B7468FAC}" srcId="{42BE1B62-324C-415A-83C3-00390F1419B3}" destId="{14A65863-9D34-4A17-A3CD-FD07916B2EBD}" srcOrd="2" destOrd="0" parTransId="{A485530D-FB9B-432D-B470-874A8DA2D535}" sibTransId="{58BF6778-F7B9-44B9-BCA7-2FC7CC410554}"/>
    <dgm:cxn modelId="{7BDE5CB6-55E3-4101-B988-019822A948D6}" type="presOf" srcId="{AEC6D8A7-268E-4964-B5D4-954B30EF611B}" destId="{6F40F501-0F55-4D6F-8088-28F1C89593BE}" srcOrd="0" destOrd="0" presId="urn:microsoft.com/office/officeart/2005/8/layout/cycle3"/>
    <dgm:cxn modelId="{0C06EE7A-9816-4400-98DC-6B4424454C48}" type="presOf" srcId="{66A9B49F-1089-409E-A8A5-7FCB8179FD33}" destId="{58156F55-D11F-4A29-85C6-0739FB12CD1B}" srcOrd="0" destOrd="0" presId="urn:microsoft.com/office/officeart/2005/8/layout/cycle3"/>
    <dgm:cxn modelId="{A0A2C721-5268-4C79-BF23-768A933F18E3}" type="presOf" srcId="{14A65863-9D34-4A17-A3CD-FD07916B2EBD}" destId="{D7BBB5D9-6D38-4B28-92AF-139177B8AFE5}" srcOrd="0" destOrd="0" presId="urn:microsoft.com/office/officeart/2005/8/layout/cycle3"/>
    <dgm:cxn modelId="{2CC5A4CA-2EE3-44D9-8FBD-77B280118776}" srcId="{42BE1B62-324C-415A-83C3-00390F1419B3}" destId="{0D7B0E6F-4170-4810-BD61-4256094BC6D6}" srcOrd="4" destOrd="0" parTransId="{D747CDE8-6699-4C1C-98AE-F9854DA7709E}" sibTransId="{0D7205B8-A2C8-4AC7-9B25-558DDBED4D75}"/>
    <dgm:cxn modelId="{A7ED021D-F85E-40E5-A9D4-65D428D81FC2}" type="presParOf" srcId="{4F372320-F832-4A00-8EEC-7B7EC273A199}" destId="{7009287D-DA1A-4DEA-8988-EAFA5E4486A2}" srcOrd="0" destOrd="0" presId="urn:microsoft.com/office/officeart/2005/8/layout/cycle3"/>
    <dgm:cxn modelId="{A9CB6284-B5C9-4141-A14A-A8971AD56D8F}" type="presParOf" srcId="{7009287D-DA1A-4DEA-8988-EAFA5E4486A2}" destId="{6F40F501-0F55-4D6F-8088-28F1C89593BE}" srcOrd="0" destOrd="0" presId="urn:microsoft.com/office/officeart/2005/8/layout/cycle3"/>
    <dgm:cxn modelId="{8CBDB755-2126-4294-8307-B7AC4B85E73D}" type="presParOf" srcId="{7009287D-DA1A-4DEA-8988-EAFA5E4486A2}" destId="{86AE10B5-E55D-4236-88C4-BADF2CF21E8A}" srcOrd="1" destOrd="0" presId="urn:microsoft.com/office/officeart/2005/8/layout/cycle3"/>
    <dgm:cxn modelId="{9A238EE1-066D-49A8-BD47-4A668015C23E}" type="presParOf" srcId="{7009287D-DA1A-4DEA-8988-EAFA5E4486A2}" destId="{58156F55-D11F-4A29-85C6-0739FB12CD1B}" srcOrd="2" destOrd="0" presId="urn:microsoft.com/office/officeart/2005/8/layout/cycle3"/>
    <dgm:cxn modelId="{64AE0269-8DE7-4785-A921-F6FA078F6CC8}" type="presParOf" srcId="{7009287D-DA1A-4DEA-8988-EAFA5E4486A2}" destId="{D7BBB5D9-6D38-4B28-92AF-139177B8AFE5}" srcOrd="3" destOrd="0" presId="urn:microsoft.com/office/officeart/2005/8/layout/cycle3"/>
    <dgm:cxn modelId="{09FF2D54-E94C-4345-B4FB-1DE01F992C27}" type="presParOf" srcId="{7009287D-DA1A-4DEA-8988-EAFA5E4486A2}" destId="{01948B34-F73A-4A45-BC62-1B2F31C32F3F}" srcOrd="4" destOrd="0" presId="urn:microsoft.com/office/officeart/2005/8/layout/cycle3"/>
    <dgm:cxn modelId="{CB933BE3-BA20-4F5D-9D17-0D4A7CCED12C}" type="presParOf" srcId="{7009287D-DA1A-4DEA-8988-EAFA5E4486A2}" destId="{4F2879C7-16F1-4023-B15C-76EAAB4BCB95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7DC5CB-F532-4486-9CB0-D704FC2293C4}">
      <dsp:nvSpPr>
        <dsp:cNvPr id="0" name=""/>
        <dsp:cNvSpPr/>
      </dsp:nvSpPr>
      <dsp:spPr>
        <a:xfrm>
          <a:off x="3696183" y="2000632"/>
          <a:ext cx="1431341" cy="143134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Europa </a:t>
          </a:r>
          <a:endParaRPr lang="es-MX" sz="20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3905798" y="2210247"/>
        <a:ext cx="1012111" cy="1012111"/>
      </dsp:txXfrm>
    </dsp:sp>
    <dsp:sp modelId="{128570CB-D18B-4E99-B480-1C1762E97406}">
      <dsp:nvSpPr>
        <dsp:cNvPr id="0" name=""/>
        <dsp:cNvSpPr/>
      </dsp:nvSpPr>
      <dsp:spPr>
        <a:xfrm rot="16317396">
          <a:off x="4265907" y="1425301"/>
          <a:ext cx="363475" cy="48665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4000" kern="12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4318567" y="1577121"/>
        <a:ext cx="254433" cy="291994"/>
      </dsp:txXfrm>
    </dsp:sp>
    <dsp:sp modelId="{2C1E3844-CBA9-4828-AD25-3CDD9B98A280}">
      <dsp:nvSpPr>
        <dsp:cNvPr id="0" name=""/>
        <dsp:cNvSpPr/>
      </dsp:nvSpPr>
      <dsp:spPr>
        <a:xfrm>
          <a:off x="2838480" y="213249"/>
          <a:ext cx="3280105" cy="1102433"/>
        </a:xfrm>
        <a:prstGeom prst="rightArrow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latin typeface="Arial" pitchFamily="34" charset="0"/>
              <a:cs typeface="Arial" pitchFamily="34" charset="0"/>
            </a:rPr>
            <a:t>Europa del norte o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latin typeface="Arial" pitchFamily="34" charset="0"/>
              <a:cs typeface="Arial" pitchFamily="34" charset="0"/>
            </a:rPr>
            <a:t>septentrional (10 países)</a:t>
          </a:r>
          <a:endParaRPr lang="es-MX" sz="1800" kern="1200" dirty="0">
            <a:latin typeface="Arial" pitchFamily="34" charset="0"/>
            <a:cs typeface="Arial" pitchFamily="34" charset="0"/>
          </a:endParaRPr>
        </a:p>
      </dsp:txBody>
      <dsp:txXfrm>
        <a:off x="2838480" y="488857"/>
        <a:ext cx="3004497" cy="551217"/>
      </dsp:txXfrm>
    </dsp:sp>
    <dsp:sp modelId="{096E03C4-439A-4E3C-BDBA-7EC7E1806B7C}">
      <dsp:nvSpPr>
        <dsp:cNvPr id="0" name=""/>
        <dsp:cNvSpPr/>
      </dsp:nvSpPr>
      <dsp:spPr>
        <a:xfrm rot="21585690">
          <a:off x="5283879" y="2468561"/>
          <a:ext cx="376693" cy="48665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4000" kern="12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5283879" y="2566127"/>
        <a:ext cx="263685" cy="291994"/>
      </dsp:txXfrm>
    </dsp:sp>
    <dsp:sp modelId="{D6DD6CCE-EDC7-405C-96A4-5D1155A193FB}">
      <dsp:nvSpPr>
        <dsp:cNvPr id="0" name=""/>
        <dsp:cNvSpPr/>
      </dsp:nvSpPr>
      <dsp:spPr>
        <a:xfrm>
          <a:off x="5838153" y="2160240"/>
          <a:ext cx="3024338" cy="1087662"/>
        </a:xfrm>
        <a:prstGeom prst="downArrow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latin typeface="Arial" pitchFamily="34" charset="0"/>
              <a:cs typeface="Arial" pitchFamily="34" charset="0"/>
            </a:rPr>
            <a:t>Europa del este u oriental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latin typeface="Arial" pitchFamily="34" charset="0"/>
              <a:cs typeface="Arial" pitchFamily="34" charset="0"/>
            </a:rPr>
            <a:t>(15 países) </a:t>
          </a:r>
          <a:endParaRPr lang="es-MX" sz="1800" kern="1200" dirty="0">
            <a:latin typeface="Arial" pitchFamily="34" charset="0"/>
            <a:cs typeface="Arial" pitchFamily="34" charset="0"/>
          </a:endParaRPr>
        </a:p>
      </dsp:txBody>
      <dsp:txXfrm>
        <a:off x="6594238" y="2160240"/>
        <a:ext cx="1512169" cy="815747"/>
      </dsp:txXfrm>
    </dsp:sp>
    <dsp:sp modelId="{B694856B-C563-43FA-A92A-A2DB43578947}">
      <dsp:nvSpPr>
        <dsp:cNvPr id="0" name=""/>
        <dsp:cNvSpPr/>
      </dsp:nvSpPr>
      <dsp:spPr>
        <a:xfrm rot="5407188">
          <a:off x="4174779" y="3618152"/>
          <a:ext cx="469360" cy="48665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4000" kern="12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 rot="10800000">
        <a:off x="4245330" y="3645079"/>
        <a:ext cx="328552" cy="291994"/>
      </dsp:txXfrm>
    </dsp:sp>
    <dsp:sp modelId="{8791E00E-D3B6-40B5-A7EC-BFF8886A4943}">
      <dsp:nvSpPr>
        <dsp:cNvPr id="0" name=""/>
        <dsp:cNvSpPr/>
      </dsp:nvSpPr>
      <dsp:spPr>
        <a:xfrm>
          <a:off x="2767181" y="4317555"/>
          <a:ext cx="3280291" cy="1127668"/>
        </a:xfrm>
        <a:prstGeom prst="leftArrow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latin typeface="Arial" pitchFamily="34" charset="0"/>
              <a:cs typeface="Arial" pitchFamily="34" charset="0"/>
            </a:rPr>
            <a:t>Europa del sur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latin typeface="Arial" pitchFamily="34" charset="0"/>
              <a:cs typeface="Arial" pitchFamily="34" charset="0"/>
            </a:rPr>
            <a:t>o meridional (16 países)</a:t>
          </a:r>
          <a:endParaRPr lang="es-MX" sz="1800" kern="1200" dirty="0">
            <a:latin typeface="Arial" pitchFamily="34" charset="0"/>
            <a:cs typeface="Arial" pitchFamily="34" charset="0"/>
          </a:endParaRPr>
        </a:p>
      </dsp:txBody>
      <dsp:txXfrm>
        <a:off x="3049098" y="4599472"/>
        <a:ext cx="2998374" cy="563834"/>
      </dsp:txXfrm>
    </dsp:sp>
    <dsp:sp modelId="{157A84BC-7ABE-40D2-9C7C-138B07A49B25}">
      <dsp:nvSpPr>
        <dsp:cNvPr id="0" name=""/>
        <dsp:cNvSpPr/>
      </dsp:nvSpPr>
      <dsp:spPr>
        <a:xfrm rot="10716786">
          <a:off x="3201209" y="2498049"/>
          <a:ext cx="349995" cy="48665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4000" kern="12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 rot="10800000">
        <a:off x="3306192" y="2594109"/>
        <a:ext cx="244997" cy="291994"/>
      </dsp:txXfrm>
    </dsp:sp>
    <dsp:sp modelId="{FDD84F83-5E64-461D-9AE6-74977E202615}">
      <dsp:nvSpPr>
        <dsp:cNvPr id="0" name=""/>
        <dsp:cNvSpPr/>
      </dsp:nvSpPr>
      <dsp:spPr>
        <a:xfrm>
          <a:off x="295099" y="2109159"/>
          <a:ext cx="2742779" cy="1347221"/>
        </a:xfrm>
        <a:prstGeom prst="upArrow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latin typeface="Arial" pitchFamily="34" charset="0"/>
              <a:cs typeface="Arial" pitchFamily="34" charset="0"/>
            </a:rPr>
            <a:t>Europa del oeste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latin typeface="Arial" pitchFamily="34" charset="0"/>
              <a:cs typeface="Arial" pitchFamily="34" charset="0"/>
            </a:rPr>
            <a:t>u occidental (18 países)</a:t>
          </a:r>
          <a:endParaRPr lang="es-MX" sz="1800" kern="1200" dirty="0">
            <a:latin typeface="Arial" pitchFamily="34" charset="0"/>
            <a:cs typeface="Arial" pitchFamily="34" charset="0"/>
          </a:endParaRPr>
        </a:p>
      </dsp:txBody>
      <dsp:txXfrm>
        <a:off x="980794" y="2445964"/>
        <a:ext cx="1371389" cy="10104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931226-0D1B-433A-9A75-AC48EC6470B9}" type="datetimeFigureOut">
              <a:rPr lang="es-MX" smtClean="0"/>
              <a:t>17/02/2026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49C32A-F80D-48DC-ABFF-677E677FA9B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6863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Según este criterio existen países que se encuentran en más de una región como se aprecia en las imágenes: España, Portugal, Italia, Grecia, Reino Unido, Islandia, Irlanda, Dinamarca, Finlandia, Escocia 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9C32A-F80D-48DC-ABFF-677E677FA9B0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03214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(</a:t>
            </a:r>
            <a:r>
              <a:rPr lang="es-MX" dirty="0" err="1" smtClean="0"/>
              <a:t>Former</a:t>
            </a:r>
            <a:r>
              <a:rPr lang="es-MX" baseline="0" dirty="0" smtClean="0"/>
              <a:t> Eastern Bloc: Antiguo bloque del este), (</a:t>
            </a:r>
            <a:r>
              <a:rPr lang="es-MX" baseline="0" dirty="0" err="1" smtClean="0"/>
              <a:t>Satellite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States</a:t>
            </a:r>
            <a:r>
              <a:rPr lang="es-MX" baseline="0" dirty="0" smtClean="0"/>
              <a:t>: Estados satélites), (</a:t>
            </a:r>
            <a:r>
              <a:rPr lang="es-MX" baseline="0" dirty="0" err="1" smtClean="0"/>
              <a:t>aligned</a:t>
            </a:r>
            <a:r>
              <a:rPr lang="es-MX" baseline="0" dirty="0" smtClean="0"/>
              <a:t> </a:t>
            </a:r>
            <a:r>
              <a:rPr lang="es-MX" baseline="0" dirty="0" err="1" smtClean="0"/>
              <a:t>until</a:t>
            </a:r>
            <a:r>
              <a:rPr lang="es-MX" baseline="0" dirty="0" smtClean="0"/>
              <a:t> 1960: aliado a partir de 1960) (</a:t>
            </a:r>
            <a:r>
              <a:rPr lang="es-MX" baseline="0" dirty="0" err="1" smtClean="0"/>
              <a:t>Communist</a:t>
            </a:r>
            <a:r>
              <a:rPr lang="es-MX" baseline="0" dirty="0" smtClean="0"/>
              <a:t> Rule </a:t>
            </a:r>
            <a:r>
              <a:rPr lang="es-MX" baseline="0" dirty="0" err="1" smtClean="0"/>
              <a:t>Ended</a:t>
            </a:r>
            <a:r>
              <a:rPr lang="es-MX" baseline="0" dirty="0" smtClean="0"/>
              <a:t>: Fin de la era comunista) 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9C32A-F80D-48DC-ABFF-677E677FA9B0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7214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solidFill>
            <a:srgbClr val="002060"/>
          </a:solidFill>
        </p:spPr>
        <p:txBody>
          <a:bodyPr/>
          <a:lstStyle/>
          <a:p>
            <a:r>
              <a:rPr lang="es-MX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Geografía Regional II</a:t>
            </a:r>
            <a:endParaRPr lang="es-MX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tx1"/>
                </a:solidFill>
              </a:rPr>
              <a:t>Prof. : M.Sc. Mayté Valdés Díaz</a:t>
            </a:r>
            <a:endParaRPr lang="es-MX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234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1640" y="188640"/>
            <a:ext cx="6408712" cy="95436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s-MX" dirty="0" smtClean="0"/>
              <a:t>Región Ibérica </a:t>
            </a:r>
            <a:endParaRPr lang="es-MX" dirty="0"/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40768"/>
            <a:ext cx="7272808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280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1640" y="188640"/>
            <a:ext cx="6408712" cy="95436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s-MX" dirty="0" smtClean="0"/>
              <a:t>Región Ibérica </a:t>
            </a:r>
            <a:endParaRPr lang="es-MX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8760"/>
            <a:ext cx="7056784" cy="532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278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2799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29600" cy="922114"/>
          </a:xfrm>
          <a:solidFill>
            <a:srgbClr val="0070C0"/>
          </a:solidFill>
        </p:spPr>
        <p:txBody>
          <a:bodyPr/>
          <a:lstStyle/>
          <a:p>
            <a:r>
              <a:rPr lang="es-MX" dirty="0" smtClean="0">
                <a:solidFill>
                  <a:srgbClr val="FFFF00"/>
                </a:solidFill>
              </a:rPr>
              <a:t>Región Europa Atlántica</a:t>
            </a:r>
            <a:endParaRPr lang="es-MX" dirty="0">
              <a:solidFill>
                <a:srgbClr val="FFFF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1412776"/>
            <a:ext cx="8579296" cy="4525963"/>
          </a:xfrm>
        </p:spPr>
        <p:txBody>
          <a:bodyPr>
            <a:normAutofit/>
          </a:bodyPr>
          <a:lstStyle/>
          <a:p>
            <a:pPr algn="just"/>
            <a:r>
              <a:rPr lang="es-MX" sz="2800" dirty="0" smtClean="0">
                <a:latin typeface="Arial" pitchFamily="34" charset="0"/>
                <a:cs typeface="Arial" pitchFamily="34" charset="0"/>
              </a:rPr>
              <a:t>Territorio marcado fuertemente por la influencia del Océano Atlántico</a:t>
            </a:r>
          </a:p>
          <a:p>
            <a:pPr algn="just"/>
            <a:r>
              <a:rPr lang="es-MX" sz="2800" dirty="0" smtClean="0">
                <a:latin typeface="Arial" pitchFamily="34" charset="0"/>
                <a:cs typeface="Arial" pitchFamily="34" charset="0"/>
              </a:rPr>
              <a:t>En este se encuentra la parte Norte de España, pues la Sur  tiene una influencia mediterránea</a:t>
            </a:r>
          </a:p>
          <a:p>
            <a:pPr algn="just"/>
            <a:r>
              <a:rPr lang="es-MX" sz="2800" dirty="0" smtClean="0">
                <a:latin typeface="Arial" pitchFamily="34" charset="0"/>
                <a:cs typeface="Arial" pitchFamily="34" charset="0"/>
              </a:rPr>
              <a:t>Es una región con fuerte ascendencia céltica (grupo de sociedades tribales de Europa: Galia, Italia, Alemania, Iberia) así como británica e irlandesa </a:t>
            </a:r>
          </a:p>
          <a:p>
            <a:pPr algn="just"/>
            <a:endParaRPr lang="es-MX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5025636"/>
            <a:ext cx="4824536" cy="1556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112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r>
              <a:rPr lang="es-MX" dirty="0" smtClean="0">
                <a:solidFill>
                  <a:srgbClr val="FFFF00"/>
                </a:solidFill>
              </a:rPr>
              <a:t>Región Europa Atlántica</a:t>
            </a:r>
            <a:br>
              <a:rPr lang="es-MX" dirty="0" smtClean="0">
                <a:solidFill>
                  <a:srgbClr val="FFFF00"/>
                </a:solidFill>
              </a:rPr>
            </a:br>
            <a:r>
              <a:rPr lang="es-MX" dirty="0" smtClean="0">
                <a:solidFill>
                  <a:srgbClr val="FFFF00"/>
                </a:solidFill>
              </a:rPr>
              <a:t>(</a:t>
            </a:r>
            <a:r>
              <a:rPr lang="es-MX" dirty="0">
                <a:solidFill>
                  <a:srgbClr val="FFFF00"/>
                </a:solidFill>
              </a:rPr>
              <a:t>La Gran Llanura Europea)</a:t>
            </a:r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72816"/>
            <a:ext cx="5328592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4 Rectángulo"/>
          <p:cNvSpPr/>
          <p:nvPr/>
        </p:nvSpPr>
        <p:spPr>
          <a:xfrm>
            <a:off x="5868144" y="1595021"/>
            <a:ext cx="294491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 dirty="0">
                <a:latin typeface="Arial" pitchFamily="34" charset="0"/>
                <a:cs typeface="Arial" pitchFamily="34" charset="0"/>
              </a:rPr>
              <a:t>La región atlántica se extiende desde el norte del Reino Unido e Irlanda hasta las costas septentrionales de España y Portugal, pasando por los Países Bajos y parte de Alemania, Dinamarca, Bélgica y Francia, en el centro. </a:t>
            </a:r>
          </a:p>
        </p:txBody>
      </p:sp>
    </p:spTree>
    <p:extLst>
      <p:ext uri="{BB962C8B-B14F-4D97-AF65-F5344CB8AC3E}">
        <p14:creationId xmlns:p14="http://schemas.microsoft.com/office/powerpoint/2010/main" val="166974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solidFill>
            <a:srgbClr val="0070C0"/>
          </a:solidFill>
        </p:spPr>
        <p:txBody>
          <a:bodyPr/>
          <a:lstStyle/>
          <a:p>
            <a:r>
              <a:rPr lang="es-MX" dirty="0" smtClean="0">
                <a:solidFill>
                  <a:srgbClr val="FFFF00"/>
                </a:solidFill>
              </a:rPr>
              <a:t>Europa Atlántica</a:t>
            </a:r>
            <a:endParaRPr lang="es-MX" dirty="0">
              <a:solidFill>
                <a:srgbClr val="FFFF00"/>
              </a:solidFill>
            </a:endParaRPr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72816"/>
            <a:ext cx="5328592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2 Rectángulo"/>
          <p:cNvSpPr/>
          <p:nvPr/>
        </p:nvSpPr>
        <p:spPr>
          <a:xfrm>
            <a:off x="5796136" y="2060848"/>
            <a:ext cx="32403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 dirty="0">
                <a:latin typeface="Arial" pitchFamily="34" charset="0"/>
                <a:cs typeface="Arial" pitchFamily="34" charset="0"/>
              </a:rPr>
              <a:t>Esta región abarca más de la mitad de Europa, la mayor parte de la costa y dos de los mares más productivos del mundo: el Mar del Norte y el nordeste del Océano Atlántico.</a:t>
            </a:r>
          </a:p>
        </p:txBody>
      </p:sp>
    </p:spTree>
    <p:extLst>
      <p:ext uri="{BB962C8B-B14F-4D97-AF65-F5344CB8AC3E}">
        <p14:creationId xmlns:p14="http://schemas.microsoft.com/office/powerpoint/2010/main" val="111140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22114"/>
          </a:xfrm>
          <a:solidFill>
            <a:srgbClr val="0070C0"/>
          </a:solidFill>
        </p:spPr>
        <p:txBody>
          <a:bodyPr/>
          <a:lstStyle/>
          <a:p>
            <a:r>
              <a:rPr lang="es-MX" dirty="0" smtClean="0">
                <a:solidFill>
                  <a:srgbClr val="FFFF00"/>
                </a:solidFill>
              </a:rPr>
              <a:t>Europa Atlántica</a:t>
            </a:r>
            <a:endParaRPr lang="es-MX" dirty="0">
              <a:solidFill>
                <a:srgbClr val="FFFF00"/>
              </a:solidFill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2917584" y="1238484"/>
            <a:ext cx="6046904" cy="5286860"/>
          </a:xfrm>
        </p:spPr>
        <p:txBody>
          <a:bodyPr>
            <a:noAutofit/>
          </a:bodyPr>
          <a:lstStyle/>
          <a:p>
            <a:pPr algn="just"/>
            <a:r>
              <a:rPr lang="es-MX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s-MX" sz="2800" dirty="0" smtClean="0">
                <a:latin typeface="Arial" pitchFamily="34" charset="0"/>
                <a:cs typeface="Arial" pitchFamily="34" charset="0"/>
              </a:rPr>
              <a:t>El Mar del Norte: cuenta con un </a:t>
            </a:r>
            <a:r>
              <a:rPr lang="es-MX" sz="2800" dirty="0">
                <a:latin typeface="Arial" pitchFamily="34" charset="0"/>
                <a:cs typeface="Arial" pitchFamily="34" charset="0"/>
              </a:rPr>
              <a:t>amplio abanico de organismos marinos </a:t>
            </a:r>
            <a:r>
              <a:rPr lang="es-MX" sz="2800" dirty="0" smtClean="0">
                <a:latin typeface="Arial" pitchFamily="34" charset="0"/>
                <a:cs typeface="Arial" pitchFamily="34" charset="0"/>
              </a:rPr>
              <a:t>(plancton</a:t>
            </a:r>
            <a:r>
              <a:rPr lang="es-MX" sz="2800" dirty="0">
                <a:latin typeface="Arial" pitchFamily="34" charset="0"/>
                <a:cs typeface="Arial" pitchFamily="34" charset="0"/>
              </a:rPr>
              <a:t>, crustáceos, moluscos bivalvos y </a:t>
            </a:r>
            <a:r>
              <a:rPr lang="es-MX" sz="2800" dirty="0" smtClean="0">
                <a:latin typeface="Arial" pitchFamily="34" charset="0"/>
                <a:cs typeface="Arial" pitchFamily="34" charset="0"/>
              </a:rPr>
              <a:t>peces) </a:t>
            </a:r>
          </a:p>
          <a:p>
            <a:pPr algn="just"/>
            <a:r>
              <a:rPr lang="es-MX" sz="2800" dirty="0" smtClean="0">
                <a:latin typeface="Arial" pitchFamily="34" charset="0"/>
                <a:cs typeface="Arial" pitchFamily="34" charset="0"/>
              </a:rPr>
              <a:t>El </a:t>
            </a:r>
            <a:r>
              <a:rPr lang="es-MX" sz="2800" dirty="0">
                <a:latin typeface="Arial" pitchFamily="34" charset="0"/>
                <a:cs typeface="Arial" pitchFamily="34" charset="0"/>
              </a:rPr>
              <a:t>Atlántico </a:t>
            </a:r>
            <a:r>
              <a:rPr lang="es-MX" sz="2800" dirty="0" smtClean="0">
                <a:latin typeface="Arial" pitchFamily="34" charset="0"/>
                <a:cs typeface="Arial" pitchFamily="34" charset="0"/>
              </a:rPr>
              <a:t>Nordeste: </a:t>
            </a:r>
            <a:r>
              <a:rPr lang="es-MX" sz="2800" dirty="0">
                <a:latin typeface="Arial" pitchFamily="34" charset="0"/>
                <a:cs typeface="Arial" pitchFamily="34" charset="0"/>
              </a:rPr>
              <a:t>es uno de los océanos más ricos del mundo, aunque también uno de los más explotados, por lo que se ve sometido a una presión constante a causa de la sobreexplotación y el </a:t>
            </a:r>
            <a:r>
              <a:rPr lang="es-MX" sz="2800" dirty="0" smtClean="0">
                <a:latin typeface="Arial" pitchFamily="34" charset="0"/>
                <a:cs typeface="Arial" pitchFamily="34" charset="0"/>
              </a:rPr>
              <a:t>tráﬁco de </a:t>
            </a:r>
            <a:r>
              <a:rPr lang="es-MX" sz="2800" dirty="0">
                <a:latin typeface="Arial" pitchFamily="34" charset="0"/>
                <a:cs typeface="Arial" pitchFamily="34" charset="0"/>
              </a:rPr>
              <a:t>pesqueros, la contaminación y la extracción.</a:t>
            </a:r>
          </a:p>
          <a:p>
            <a:pPr algn="just"/>
            <a:endParaRPr lang="es-MX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7151"/>
            <a:ext cx="2917584" cy="2047879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8393"/>
            <a:ext cx="2917584" cy="1876425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8484"/>
            <a:ext cx="2917584" cy="164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84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r>
              <a:rPr lang="es-MX" dirty="0" smtClean="0">
                <a:solidFill>
                  <a:srgbClr val="FFFF00"/>
                </a:solidFill>
              </a:rPr>
              <a:t>EUROPA ATLÁNTICA</a:t>
            </a:r>
            <a:endParaRPr lang="es-MX" dirty="0">
              <a:solidFill>
                <a:srgbClr val="FFFF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556792"/>
            <a:ext cx="4032448" cy="504056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s-MX" sz="2800" dirty="0" smtClean="0">
                <a:latin typeface="Arial" pitchFamily="34" charset="0"/>
                <a:cs typeface="Arial" pitchFamily="34" charset="0"/>
              </a:rPr>
              <a:t>Presenta un </a:t>
            </a:r>
            <a:r>
              <a:rPr lang="es-MX" sz="2800" dirty="0">
                <a:latin typeface="Arial" pitchFamily="34" charset="0"/>
                <a:cs typeface="Arial" pitchFamily="34" charset="0"/>
              </a:rPr>
              <a:t>litoral </a:t>
            </a:r>
            <a:r>
              <a:rPr lang="es-MX" sz="2800" dirty="0" smtClean="0">
                <a:latin typeface="Arial" pitchFamily="34" charset="0"/>
                <a:cs typeface="Arial" pitchFamily="34" charset="0"/>
              </a:rPr>
              <a:t>variado</a:t>
            </a:r>
            <a:r>
              <a:rPr lang="es-MX" sz="2800" dirty="0">
                <a:latin typeface="Arial" pitchFamily="34" charset="0"/>
                <a:cs typeface="Arial" pitchFamily="34" charset="0"/>
              </a:rPr>
              <a:t>, dinámico y rico en hábitats y especies. Acantilados azotados por el viento, cabos rocosos al descubierto y rías angostas contrastan drásticamente con largas playas de arena, bahías resguardadas y extensas marismas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18" r="1191" b="9592"/>
          <a:stretch/>
        </p:blipFill>
        <p:spPr bwMode="auto">
          <a:xfrm>
            <a:off x="4355976" y="1484784"/>
            <a:ext cx="4788024" cy="52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791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MX" sz="2800" dirty="0">
                <a:latin typeface="Arial" pitchFamily="34" charset="0"/>
                <a:cs typeface="Arial" pitchFamily="34" charset="0"/>
              </a:rPr>
              <a:t>En condiciones puramente naturales, los bosques serían el hábitat predominante, pero desde la Edad Media se han visto sometidos a una sistemática actividad de deforestación por parte el hombre</a:t>
            </a:r>
            <a:r>
              <a:rPr lang="es-MX" sz="2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s-MX" sz="2800" dirty="0">
                <a:latin typeface="Arial" pitchFamily="34" charset="0"/>
                <a:cs typeface="Arial" pitchFamily="34" charset="0"/>
              </a:rPr>
              <a:t>Actualmente, el paisaje es predominantemente agrícola</a:t>
            </a:r>
            <a:r>
              <a:rPr lang="es-MX" sz="2800" dirty="0" smtClean="0">
                <a:latin typeface="Arial" pitchFamily="34" charset="0"/>
                <a:cs typeface="Arial" pitchFamily="34" charset="0"/>
              </a:rPr>
              <a:t>, con un sector mecanizado y moderno.</a:t>
            </a:r>
          </a:p>
          <a:p>
            <a:pPr marL="0" indent="0" algn="just">
              <a:buNone/>
            </a:pPr>
            <a:r>
              <a:rPr lang="es-MX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es-MX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r>
              <a:rPr lang="es-MX" dirty="0" smtClean="0">
                <a:solidFill>
                  <a:srgbClr val="FFFF00"/>
                </a:solidFill>
              </a:rPr>
              <a:t>Europa Atlántica</a:t>
            </a:r>
            <a:endParaRPr lang="es-MX" dirty="0">
              <a:solidFill>
                <a:srgbClr val="FFFF00"/>
              </a:solidFill>
            </a:endParaRPr>
          </a:p>
        </p:txBody>
      </p:sp>
      <p:grpSp>
        <p:nvGrpSpPr>
          <p:cNvPr id="8" name="7 Grupo"/>
          <p:cNvGrpSpPr/>
          <p:nvPr/>
        </p:nvGrpSpPr>
        <p:grpSpPr>
          <a:xfrm>
            <a:off x="107504" y="4797152"/>
            <a:ext cx="8747680" cy="1885316"/>
            <a:chOff x="107504" y="4797152"/>
            <a:chExt cx="8747680" cy="1885316"/>
          </a:xfrm>
        </p:grpSpPr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4797152"/>
              <a:ext cx="2448272" cy="18853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5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4797152"/>
              <a:ext cx="2987040" cy="18853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6 Image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5776" y="4797152"/>
              <a:ext cx="3312368" cy="18853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2353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2060848"/>
            <a:ext cx="8435280" cy="4525963"/>
          </a:xfrm>
        </p:spPr>
        <p:txBody>
          <a:bodyPr>
            <a:noAutofit/>
          </a:bodyPr>
          <a:lstStyle/>
          <a:p>
            <a:pPr algn="just"/>
            <a:r>
              <a:rPr lang="es-MX" sz="2800" dirty="0" smtClean="0">
                <a:latin typeface="Arial" pitchFamily="34" charset="0"/>
                <a:cs typeface="Arial" pitchFamily="34" charset="0"/>
              </a:rPr>
              <a:t>La </a:t>
            </a:r>
            <a:r>
              <a:rPr lang="es-MX" sz="2800" dirty="0">
                <a:latin typeface="Arial" pitchFamily="34" charset="0"/>
                <a:cs typeface="Arial" pitchFamily="34" charset="0"/>
              </a:rPr>
              <a:t>región atlántica </a:t>
            </a:r>
            <a:r>
              <a:rPr lang="es-MX" sz="2800" dirty="0" smtClean="0">
                <a:latin typeface="Arial" pitchFamily="34" charset="0"/>
                <a:cs typeface="Arial" pitchFamily="34" charset="0"/>
              </a:rPr>
              <a:t>es </a:t>
            </a:r>
            <a:r>
              <a:rPr lang="es-MX" sz="2800" dirty="0">
                <a:latin typeface="Arial" pitchFamily="34" charset="0"/>
                <a:cs typeface="Arial" pitchFamily="34" charset="0"/>
              </a:rPr>
              <a:t>una de las más pobladas y urbanizadas de Europa. Más de 100 millones de personas viven y trabajan en esta región (casi una cuarta parte de la población de la Unión Europea). </a:t>
            </a:r>
            <a:endParaRPr lang="es-MX" sz="28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MX" sz="2800" dirty="0" smtClean="0">
                <a:latin typeface="Arial" pitchFamily="34" charset="0"/>
                <a:cs typeface="Arial" pitchFamily="34" charset="0"/>
              </a:rPr>
              <a:t>En París</a:t>
            </a:r>
            <a:r>
              <a:rPr lang="es-MX" sz="2800" dirty="0">
                <a:latin typeface="Arial" pitchFamily="34" charset="0"/>
                <a:cs typeface="Arial" pitchFamily="34" charset="0"/>
              </a:rPr>
              <a:t>, Londres, Bruselas o Ámsterdam, la densidad de población puede llegar a alcanzar los 360 habitantes por kilómetro cuadrado en algunas zonas. </a:t>
            </a:r>
            <a:endParaRPr lang="es-MX" sz="2800" dirty="0" smtClean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es-MX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es-MX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r>
              <a:rPr lang="es-MX" dirty="0" smtClean="0">
                <a:solidFill>
                  <a:srgbClr val="FFFF00"/>
                </a:solidFill>
              </a:rPr>
              <a:t>Europa Atlántica</a:t>
            </a:r>
            <a:endParaRPr lang="es-MX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98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s-MX" dirty="0" smtClean="0"/>
              <a:t>Tema 1: Eurasia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Clase 6: Regionalización físico- geográfica de Eurasia</a:t>
            </a:r>
          </a:p>
          <a:p>
            <a:r>
              <a:rPr lang="es-MX" dirty="0" smtClean="0"/>
              <a:t>Objetivo: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280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6740"/>
            <a:ext cx="4242136" cy="2583578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990175" y="3102594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Paris </a:t>
            </a:r>
            <a:endParaRPr lang="es-MX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672" y="516740"/>
            <a:ext cx="4279804" cy="2583578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6112585" y="3100318"/>
            <a:ext cx="1325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Ámsterdam </a:t>
            </a:r>
            <a:endParaRPr lang="es-MX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71926"/>
            <a:ext cx="4314144" cy="2867637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1845007" y="6418169"/>
            <a:ext cx="983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Londres </a:t>
            </a:r>
            <a:endParaRPr lang="es-MX" dirty="0"/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509" y="3483746"/>
            <a:ext cx="4283967" cy="2855978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6265576" y="6418169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Bruselas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4514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15297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MX" dirty="0" smtClean="0"/>
              <a:t>Región Europa Central</a:t>
            </a:r>
            <a:br>
              <a:rPr lang="es-MX" dirty="0" smtClean="0"/>
            </a:br>
            <a:r>
              <a:rPr lang="es-MX" dirty="0" smtClean="0"/>
              <a:t>(</a:t>
            </a:r>
            <a:r>
              <a:rPr lang="es-MX" dirty="0"/>
              <a:t>Cordilleras Transversales) </a:t>
            </a:r>
          </a:p>
        </p:txBody>
      </p:sp>
      <p:pic>
        <p:nvPicPr>
          <p:cNvPr id="10" name="9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3"/>
          <a:stretch/>
        </p:blipFill>
        <p:spPr>
          <a:xfrm>
            <a:off x="611560" y="1916832"/>
            <a:ext cx="4248472" cy="4082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2 Rectángulo"/>
          <p:cNvSpPr/>
          <p:nvPr/>
        </p:nvSpPr>
        <p:spPr>
          <a:xfrm>
            <a:off x="5253601" y="1844824"/>
            <a:ext cx="363589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 dirty="0">
                <a:latin typeface="Arial" pitchFamily="34" charset="0"/>
                <a:cs typeface="Arial" pitchFamily="34" charset="0"/>
              </a:rPr>
              <a:t>Al interior de esta región se encuentran los países europeos de Suiza, Austria, Alemania, Polonia, Rumania, Hungría, República Checa, Eslovaquia, Liechtenstein, Ucrania, Lituania, Moldavia, Bielorrusia, Estonia y Letonia.</a:t>
            </a:r>
          </a:p>
        </p:txBody>
      </p:sp>
    </p:spTree>
    <p:extLst>
      <p:ext uri="{BB962C8B-B14F-4D97-AF65-F5344CB8AC3E}">
        <p14:creationId xmlns:p14="http://schemas.microsoft.com/office/powerpoint/2010/main" val="97941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MX" dirty="0" smtClean="0"/>
              <a:t>Región Europa Central</a:t>
            </a:r>
            <a:br>
              <a:rPr lang="es-MX" dirty="0" smtClean="0"/>
            </a:br>
            <a:r>
              <a:rPr lang="es-MX" dirty="0" smtClean="0"/>
              <a:t>(</a:t>
            </a:r>
            <a:r>
              <a:rPr lang="es-MX" dirty="0"/>
              <a:t>Cordilleras Transversales) </a:t>
            </a:r>
          </a:p>
        </p:txBody>
      </p:sp>
      <p:sp>
        <p:nvSpPr>
          <p:cNvPr id="4" name="3 Rectángulo"/>
          <p:cNvSpPr/>
          <p:nvPr/>
        </p:nvSpPr>
        <p:spPr>
          <a:xfrm>
            <a:off x="4860032" y="1988840"/>
            <a:ext cx="39959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 dirty="0">
                <a:latin typeface="Arial" pitchFamily="34" charset="0"/>
                <a:cs typeface="Arial" pitchFamily="34" charset="0"/>
              </a:rPr>
              <a:t>La topografía de esta región incluye llanuras al norte, montañas (Alpes) y cuencas. De esta forma, los climas predominantes incluyen los fríos de las montañas altas y el Atlántico con temperaturas menos extremas, lluvias y estaciones.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5" t="35609" r="33121" b="13546"/>
          <a:stretch/>
        </p:blipFill>
        <p:spPr bwMode="auto">
          <a:xfrm>
            <a:off x="539552" y="1988840"/>
            <a:ext cx="432048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482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MX" dirty="0" smtClean="0"/>
              <a:t>Región Europa Central</a:t>
            </a:r>
            <a:br>
              <a:rPr lang="es-MX" dirty="0" smtClean="0"/>
            </a:br>
            <a:r>
              <a:rPr lang="es-MX" dirty="0" smtClean="0"/>
              <a:t>(</a:t>
            </a:r>
            <a:r>
              <a:rPr lang="es-MX" dirty="0"/>
              <a:t>Cordilleras Transversales)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5" t="35609" r="33121" b="13546"/>
          <a:stretch/>
        </p:blipFill>
        <p:spPr bwMode="auto">
          <a:xfrm>
            <a:off x="539552" y="1988840"/>
            <a:ext cx="4320480" cy="2350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5148064" y="1892381"/>
            <a:ext cx="36004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 dirty="0">
                <a:latin typeface="Arial" pitchFamily="34" charset="0"/>
                <a:cs typeface="Arial" pitchFamily="34" charset="0"/>
              </a:rPr>
              <a:t>Es una región con una alta riqueza hídrica, que le ha permitido desarrollar rutas fluviales prósperas. Su vegetación se compone principalmente de bosques de pino y liquen.</a:t>
            </a:r>
          </a:p>
          <a:p>
            <a:pPr algn="just"/>
            <a:r>
              <a:rPr lang="es-MX" sz="2400" dirty="0">
                <a:latin typeface="Arial" pitchFamily="34" charset="0"/>
                <a:cs typeface="Arial" pitchFamily="34" charset="0"/>
              </a:rPr>
              <a:t>Sin embargo, esta vegetación varía dependiendo de la altura de las montañas</a:t>
            </a:r>
            <a:endParaRPr lang="es-MX" sz="2400" dirty="0"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04320"/>
            <a:ext cx="4320480" cy="27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Elipse"/>
          <p:cNvSpPr/>
          <p:nvPr/>
        </p:nvSpPr>
        <p:spPr>
          <a:xfrm>
            <a:off x="1800605" y="5214910"/>
            <a:ext cx="914400" cy="73437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625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MX" dirty="0" smtClean="0"/>
              <a:t>Región Europa Central</a:t>
            </a:r>
            <a:br>
              <a:rPr lang="es-MX" dirty="0" smtClean="0"/>
            </a:br>
            <a:r>
              <a:rPr lang="es-MX" dirty="0" smtClean="0"/>
              <a:t>(</a:t>
            </a:r>
            <a:r>
              <a:rPr lang="es-MX" dirty="0"/>
              <a:t>Cordilleras Transversales) </a:t>
            </a:r>
          </a:p>
        </p:txBody>
      </p:sp>
      <p:sp>
        <p:nvSpPr>
          <p:cNvPr id="4" name="3 Rectángulo"/>
          <p:cNvSpPr/>
          <p:nvPr/>
        </p:nvSpPr>
        <p:spPr>
          <a:xfrm>
            <a:off x="4918874" y="1707714"/>
            <a:ext cx="410445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Al igual que la región atlántica, la región central se encuentra densamente </a:t>
            </a:r>
            <a:r>
              <a:rPr lang="es-MX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poblada (191 MM </a:t>
            </a:r>
            <a:r>
              <a:rPr lang="es-MX" sz="2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hab</a:t>
            </a:r>
            <a:r>
              <a:rPr lang="es-MX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s-MX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y explotada. Por tanto, presenta un vasto desarrollo industrial en diferentes campos (metalmecánica, química, óptica, entre otros). </a:t>
            </a:r>
            <a:endParaRPr lang="es-MX" sz="24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MX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 nivel agrícola, se pueden encontrar cereales como la cebada y praderas para el pastoreo de ganado de leche.</a:t>
            </a:r>
            <a:endParaRPr lang="es-MX" sz="2400" dirty="0"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24" y="1707715"/>
            <a:ext cx="4167976" cy="2369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80" y="4077072"/>
            <a:ext cx="4200820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880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MX" dirty="0" smtClean="0"/>
              <a:t>Región Europa Central</a:t>
            </a:r>
            <a:br>
              <a:rPr lang="es-MX" dirty="0" smtClean="0"/>
            </a:br>
            <a:r>
              <a:rPr lang="es-MX" dirty="0" smtClean="0"/>
              <a:t>(</a:t>
            </a:r>
            <a:r>
              <a:rPr lang="es-MX" dirty="0"/>
              <a:t>Cordilleras Transversales) </a:t>
            </a:r>
          </a:p>
        </p:txBody>
      </p:sp>
      <p:sp>
        <p:nvSpPr>
          <p:cNvPr id="4" name="3 Rectángulo"/>
          <p:cNvSpPr/>
          <p:nvPr/>
        </p:nvSpPr>
        <p:spPr>
          <a:xfrm>
            <a:off x="4453347" y="1756197"/>
            <a:ext cx="41044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s-MX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nivel agrícola, se pueden encontrar cereales como la cebada y praderas para el pastoreo de ganado de leche.</a:t>
            </a:r>
            <a:endParaRPr lang="es-MX" sz="2400" dirty="0"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7714"/>
            <a:ext cx="3867150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03239"/>
            <a:ext cx="3867150" cy="259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694" y="4003239"/>
            <a:ext cx="4341762" cy="259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319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20146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MX" dirty="0"/>
              <a:t>Región </a:t>
            </a:r>
            <a:r>
              <a:rPr lang="es-MX" dirty="0" smtClean="0"/>
              <a:t>meridional</a:t>
            </a:r>
            <a:endParaRPr lang="es-MX" dirty="0"/>
          </a:p>
        </p:txBody>
      </p:sp>
      <p:sp>
        <p:nvSpPr>
          <p:cNvPr id="3" name="2 Rectángulo"/>
          <p:cNvSpPr/>
          <p:nvPr/>
        </p:nvSpPr>
        <p:spPr>
          <a:xfrm>
            <a:off x="3802908" y="1881691"/>
            <a:ext cx="536408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200" dirty="0" smtClean="0">
                <a:latin typeface="Arial" pitchFamily="34" charset="0"/>
                <a:cs typeface="Arial" pitchFamily="34" charset="0"/>
              </a:rPr>
              <a:t>Se </a:t>
            </a:r>
            <a:r>
              <a:rPr lang="es-MX" sz="2200" dirty="0">
                <a:latin typeface="Arial" pitchFamily="34" charset="0"/>
                <a:cs typeface="Arial" pitchFamily="34" charset="0"/>
              </a:rPr>
              <a:t>encuentra localizada en el extremo sur de </a:t>
            </a:r>
            <a:r>
              <a:rPr lang="es-MX" sz="2200" dirty="0" smtClean="0">
                <a:latin typeface="Arial" pitchFamily="34" charset="0"/>
                <a:cs typeface="Arial" pitchFamily="34" charset="0"/>
              </a:rPr>
              <a:t>Europa. A ella pertenece Portugal </a:t>
            </a:r>
            <a:r>
              <a:rPr lang="es-MX" sz="2200" dirty="0">
                <a:latin typeface="Arial" pitchFamily="34" charset="0"/>
                <a:cs typeface="Arial" pitchFamily="34" charset="0"/>
              </a:rPr>
              <a:t>y comprende </a:t>
            </a:r>
            <a:r>
              <a:rPr lang="es-MX" sz="2200" dirty="0" smtClean="0">
                <a:latin typeface="Arial" pitchFamily="34" charset="0"/>
                <a:cs typeface="Arial" pitchFamily="34" charset="0"/>
              </a:rPr>
              <a:t>el país de Andorra al este de España, así como las </a:t>
            </a:r>
            <a:r>
              <a:rPr lang="es-MX" sz="2200" dirty="0">
                <a:latin typeface="Arial" pitchFamily="34" charset="0"/>
                <a:cs typeface="Arial" pitchFamily="34" charset="0"/>
              </a:rPr>
              <a:t>penínsulas Itálica y Balcánica. </a:t>
            </a:r>
            <a:endParaRPr lang="es-MX" sz="22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MX" sz="2200" dirty="0" smtClean="0">
                <a:latin typeface="Arial" pitchFamily="34" charset="0"/>
                <a:cs typeface="Arial" pitchFamily="34" charset="0"/>
              </a:rPr>
              <a:t>En </a:t>
            </a:r>
            <a:r>
              <a:rPr lang="es-MX" sz="2200" dirty="0">
                <a:latin typeface="Arial" pitchFamily="34" charset="0"/>
                <a:cs typeface="Arial" pitchFamily="34" charset="0"/>
              </a:rPr>
              <a:t>la península Itálica puede ser encontrada </a:t>
            </a:r>
            <a:r>
              <a:rPr lang="es-MX" sz="2200" dirty="0" smtClean="0">
                <a:latin typeface="Arial" pitchFamily="34" charset="0"/>
                <a:cs typeface="Arial" pitchFamily="34" charset="0"/>
              </a:rPr>
              <a:t>Italia, </a:t>
            </a:r>
            <a:r>
              <a:rPr lang="es-MX" sz="2200" u="sng" dirty="0" smtClean="0">
                <a:latin typeface="Arial" pitchFamily="34" charset="0"/>
                <a:cs typeface="Arial" pitchFamily="34" charset="0"/>
              </a:rPr>
              <a:t>San Marino y Ciudad del Vaticano</a:t>
            </a:r>
            <a:endParaRPr lang="es-MX" sz="22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MX" sz="2200" dirty="0" smtClean="0">
                <a:latin typeface="Arial" pitchFamily="34" charset="0"/>
                <a:cs typeface="Arial" pitchFamily="34" charset="0"/>
              </a:rPr>
              <a:t>En </a:t>
            </a:r>
            <a:r>
              <a:rPr lang="es-MX" sz="2200" dirty="0">
                <a:latin typeface="Arial" pitchFamily="34" charset="0"/>
                <a:cs typeface="Arial" pitchFamily="34" charset="0"/>
              </a:rPr>
              <a:t>la Balcánica se localizan Grecia, </a:t>
            </a:r>
            <a:r>
              <a:rPr lang="es-MX" sz="2200" u="sng" dirty="0">
                <a:latin typeface="Arial" pitchFamily="34" charset="0"/>
                <a:cs typeface="Arial" pitchFamily="34" charset="0"/>
              </a:rPr>
              <a:t>Serbia</a:t>
            </a:r>
            <a:r>
              <a:rPr lang="es-MX" sz="2200" dirty="0">
                <a:latin typeface="Arial" pitchFamily="34" charset="0"/>
                <a:cs typeface="Arial" pitchFamily="34" charset="0"/>
              </a:rPr>
              <a:t>, Bulgaria, Montenegro, </a:t>
            </a:r>
            <a:r>
              <a:rPr lang="es-MX" sz="2200" u="sng" dirty="0">
                <a:latin typeface="Arial" pitchFamily="34" charset="0"/>
                <a:cs typeface="Arial" pitchFamily="34" charset="0"/>
              </a:rPr>
              <a:t>Albania</a:t>
            </a:r>
            <a:r>
              <a:rPr lang="es-MX" sz="2200" dirty="0">
                <a:latin typeface="Arial" pitchFamily="34" charset="0"/>
                <a:cs typeface="Arial" pitchFamily="34" charset="0"/>
              </a:rPr>
              <a:t>, </a:t>
            </a:r>
            <a:r>
              <a:rPr lang="es-MX" sz="2200" b="1" u="sng" dirty="0" smtClean="0">
                <a:latin typeface="Arial" pitchFamily="34" charset="0"/>
                <a:cs typeface="Arial" pitchFamily="34" charset="0"/>
              </a:rPr>
              <a:t>Macedonia del Norte</a:t>
            </a:r>
            <a:r>
              <a:rPr lang="es-MX" sz="2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s-MX" sz="2200" b="1" dirty="0">
                <a:latin typeface="Arial" pitchFamily="34" charset="0"/>
                <a:cs typeface="Arial" pitchFamily="34" charset="0"/>
              </a:rPr>
              <a:t>Croacia, Eslovenia</a:t>
            </a:r>
            <a:r>
              <a:rPr lang="es-MX" sz="2200" dirty="0">
                <a:latin typeface="Arial" pitchFamily="34" charset="0"/>
                <a:cs typeface="Arial" pitchFamily="34" charset="0"/>
              </a:rPr>
              <a:t>, </a:t>
            </a:r>
            <a:r>
              <a:rPr lang="es-MX" sz="2200" b="1" u="sng" dirty="0" smtClean="0">
                <a:latin typeface="Arial" pitchFamily="34" charset="0"/>
                <a:cs typeface="Arial" pitchFamily="34" charset="0"/>
              </a:rPr>
              <a:t>Bosnia-Herzegovina</a:t>
            </a:r>
            <a:r>
              <a:rPr lang="es-MX" sz="22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s-MX" sz="2200" b="1" dirty="0">
                <a:latin typeface="Arial" pitchFamily="34" charset="0"/>
                <a:cs typeface="Arial" pitchFamily="34" charset="0"/>
              </a:rPr>
              <a:t>a</a:t>
            </a:r>
            <a:r>
              <a:rPr lang="es-MX" sz="2200" b="1" dirty="0" smtClean="0">
                <a:latin typeface="Arial" pitchFamily="34" charset="0"/>
                <a:cs typeface="Arial" pitchFamily="34" charset="0"/>
              </a:rPr>
              <a:t>ntigua Yugoslavia) , </a:t>
            </a:r>
            <a:r>
              <a:rPr lang="es-MX" sz="2200" dirty="0" smtClean="0">
                <a:latin typeface="Arial" pitchFamily="34" charset="0"/>
                <a:cs typeface="Arial" pitchFamily="34" charset="0"/>
              </a:rPr>
              <a:t>y </a:t>
            </a:r>
            <a:r>
              <a:rPr lang="es-MX" sz="2200" dirty="0">
                <a:latin typeface="Arial" pitchFamily="34" charset="0"/>
                <a:cs typeface="Arial" pitchFamily="34" charset="0"/>
              </a:rPr>
              <a:t>Malta.</a:t>
            </a:r>
          </a:p>
          <a:p>
            <a:pPr algn="just"/>
            <a:endParaRPr lang="es-MX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56792"/>
            <a:ext cx="3779911" cy="49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Elipse"/>
          <p:cNvSpPr/>
          <p:nvPr/>
        </p:nvSpPr>
        <p:spPr>
          <a:xfrm>
            <a:off x="1331640" y="4041068"/>
            <a:ext cx="1800200" cy="16262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3 Elipse"/>
          <p:cNvSpPr/>
          <p:nvPr/>
        </p:nvSpPr>
        <p:spPr>
          <a:xfrm>
            <a:off x="755576" y="5034880"/>
            <a:ext cx="288032" cy="55436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3302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MX" dirty="0"/>
              <a:t>Región </a:t>
            </a:r>
            <a:r>
              <a:rPr lang="es-MX" dirty="0" smtClean="0"/>
              <a:t>meridional</a:t>
            </a:r>
            <a:endParaRPr lang="es-MX" dirty="0"/>
          </a:p>
        </p:txBody>
      </p:sp>
      <p:sp>
        <p:nvSpPr>
          <p:cNvPr id="4" name="3 Rectángulo"/>
          <p:cNvSpPr/>
          <p:nvPr/>
        </p:nvSpPr>
        <p:spPr>
          <a:xfrm>
            <a:off x="4283968" y="1844824"/>
            <a:ext cx="4572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 dirty="0">
                <a:latin typeface="Arial" pitchFamily="34" charset="0"/>
                <a:cs typeface="Arial" pitchFamily="34" charset="0"/>
              </a:rPr>
              <a:t>En esta región predomina el clima mediterráneo, que implica una marcada estación seca, con inviernos templados y lluvias de otoño y primavera, así como la vegetación característica de bosques con matorrales. En las zonas del norte el bioma se corresponde con el de los países de Europa </a:t>
            </a:r>
            <a:r>
              <a:rPr lang="es-MX" sz="2400" dirty="0" smtClean="0">
                <a:latin typeface="Arial" pitchFamily="34" charset="0"/>
                <a:cs typeface="Arial" pitchFamily="34" charset="0"/>
              </a:rPr>
              <a:t>Atlántica.</a:t>
            </a:r>
            <a:r>
              <a:rPr lang="es-MX" sz="2400" dirty="0">
                <a:latin typeface="Arial" pitchFamily="34" charset="0"/>
                <a:cs typeface="Arial" pitchFamily="34" charset="0"/>
              </a:rPr>
              <a:t> 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48" y="1591422"/>
            <a:ext cx="3857968" cy="1621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9160"/>
            <a:ext cx="3857968" cy="198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48" y="3220377"/>
            <a:ext cx="3857968" cy="1864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016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872208"/>
          </a:xfrm>
          <a:prstGeom prst="downArrow">
            <a:avLst>
              <a:gd name="adj1" fmla="val 87165"/>
              <a:gd name="adj2" fmla="val 50000"/>
            </a:avLst>
          </a:prstGeom>
          <a:noFill/>
          <a:ln w="57150"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>Existen </a:t>
            </a:r>
            <a:r>
              <a:rPr lang="es-MX" dirty="0"/>
              <a:t>diferentes criterios para la regionalización de Europa</a:t>
            </a:r>
            <a:br>
              <a:rPr lang="es-MX" dirty="0"/>
            </a:br>
            <a:endParaRPr lang="es-MX" dirty="0"/>
          </a:p>
        </p:txBody>
      </p:sp>
      <p:grpSp>
        <p:nvGrpSpPr>
          <p:cNvPr id="5" name="4 Grupo"/>
          <p:cNvGrpSpPr/>
          <p:nvPr/>
        </p:nvGrpSpPr>
        <p:grpSpPr>
          <a:xfrm>
            <a:off x="494018" y="2492896"/>
            <a:ext cx="8229600" cy="3808033"/>
            <a:chOff x="467544" y="2203788"/>
            <a:chExt cx="8229600" cy="3808033"/>
          </a:xfrm>
          <a:solidFill>
            <a:srgbClr val="00B0F0"/>
          </a:solidFill>
        </p:grpSpPr>
        <p:sp>
          <p:nvSpPr>
            <p:cNvPr id="6" name="5 Forma libre"/>
            <p:cNvSpPr/>
            <p:nvPr/>
          </p:nvSpPr>
          <p:spPr>
            <a:xfrm>
              <a:off x="467544" y="2203788"/>
              <a:ext cx="8229600" cy="1175264"/>
            </a:xfrm>
            <a:custGeom>
              <a:avLst/>
              <a:gdLst>
                <a:gd name="connsiteX0" fmla="*/ 0 w 8229600"/>
                <a:gd name="connsiteY0" fmla="*/ 195881 h 1175264"/>
                <a:gd name="connsiteX1" fmla="*/ 195881 w 8229600"/>
                <a:gd name="connsiteY1" fmla="*/ 0 h 1175264"/>
                <a:gd name="connsiteX2" fmla="*/ 8033719 w 8229600"/>
                <a:gd name="connsiteY2" fmla="*/ 0 h 1175264"/>
                <a:gd name="connsiteX3" fmla="*/ 8229600 w 8229600"/>
                <a:gd name="connsiteY3" fmla="*/ 195881 h 1175264"/>
                <a:gd name="connsiteX4" fmla="*/ 8229600 w 8229600"/>
                <a:gd name="connsiteY4" fmla="*/ 979383 h 1175264"/>
                <a:gd name="connsiteX5" fmla="*/ 8033719 w 8229600"/>
                <a:gd name="connsiteY5" fmla="*/ 1175264 h 1175264"/>
                <a:gd name="connsiteX6" fmla="*/ 195881 w 8229600"/>
                <a:gd name="connsiteY6" fmla="*/ 1175264 h 1175264"/>
                <a:gd name="connsiteX7" fmla="*/ 0 w 8229600"/>
                <a:gd name="connsiteY7" fmla="*/ 979383 h 1175264"/>
                <a:gd name="connsiteX8" fmla="*/ 0 w 8229600"/>
                <a:gd name="connsiteY8" fmla="*/ 195881 h 1175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29600" h="1175264">
                  <a:moveTo>
                    <a:pt x="0" y="195881"/>
                  </a:moveTo>
                  <a:cubicBezTo>
                    <a:pt x="0" y="87699"/>
                    <a:pt x="87699" y="0"/>
                    <a:pt x="195881" y="0"/>
                  </a:cubicBezTo>
                  <a:lnTo>
                    <a:pt x="8033719" y="0"/>
                  </a:lnTo>
                  <a:cubicBezTo>
                    <a:pt x="8141901" y="0"/>
                    <a:pt x="8229600" y="87699"/>
                    <a:pt x="8229600" y="195881"/>
                  </a:cubicBezTo>
                  <a:lnTo>
                    <a:pt x="8229600" y="979383"/>
                  </a:lnTo>
                  <a:cubicBezTo>
                    <a:pt x="8229600" y="1087565"/>
                    <a:pt x="8141901" y="1175264"/>
                    <a:pt x="8033719" y="1175264"/>
                  </a:cubicBezTo>
                  <a:lnTo>
                    <a:pt x="195881" y="1175264"/>
                  </a:lnTo>
                  <a:cubicBezTo>
                    <a:pt x="87699" y="1175264"/>
                    <a:pt x="0" y="1087565"/>
                    <a:pt x="0" y="979383"/>
                  </a:cubicBezTo>
                  <a:lnTo>
                    <a:pt x="0" y="195881"/>
                  </a:lnTo>
                  <a:close/>
                </a:path>
              </a:pathLst>
            </a:custGeom>
            <a:grpFill/>
            <a:ln w="5715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244062" tIns="244062" rIns="244062" bIns="244062" numCol="1" spcCol="1270" anchor="ctr" anchorCtr="0">
              <a:noAutofit/>
            </a:bodyPr>
            <a:lstStyle/>
            <a:p>
              <a:pPr lvl="0" algn="ctr" defTabSz="2178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4000" kern="1200" dirty="0" smtClean="0">
                  <a:latin typeface="Arial" pitchFamily="34" charset="0"/>
                  <a:cs typeface="Arial" pitchFamily="34" charset="0"/>
                </a:rPr>
                <a:t>1-Regiones geográficas</a:t>
              </a:r>
              <a:endParaRPr lang="es-MX" sz="4000" kern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6 Forma libre"/>
            <p:cNvSpPr/>
            <p:nvPr/>
          </p:nvSpPr>
          <p:spPr>
            <a:xfrm>
              <a:off x="467544" y="3520173"/>
              <a:ext cx="8229600" cy="1175264"/>
            </a:xfrm>
            <a:custGeom>
              <a:avLst/>
              <a:gdLst>
                <a:gd name="connsiteX0" fmla="*/ 0 w 8229600"/>
                <a:gd name="connsiteY0" fmla="*/ 195881 h 1175264"/>
                <a:gd name="connsiteX1" fmla="*/ 195881 w 8229600"/>
                <a:gd name="connsiteY1" fmla="*/ 0 h 1175264"/>
                <a:gd name="connsiteX2" fmla="*/ 8033719 w 8229600"/>
                <a:gd name="connsiteY2" fmla="*/ 0 h 1175264"/>
                <a:gd name="connsiteX3" fmla="*/ 8229600 w 8229600"/>
                <a:gd name="connsiteY3" fmla="*/ 195881 h 1175264"/>
                <a:gd name="connsiteX4" fmla="*/ 8229600 w 8229600"/>
                <a:gd name="connsiteY4" fmla="*/ 979383 h 1175264"/>
                <a:gd name="connsiteX5" fmla="*/ 8033719 w 8229600"/>
                <a:gd name="connsiteY5" fmla="*/ 1175264 h 1175264"/>
                <a:gd name="connsiteX6" fmla="*/ 195881 w 8229600"/>
                <a:gd name="connsiteY6" fmla="*/ 1175264 h 1175264"/>
                <a:gd name="connsiteX7" fmla="*/ 0 w 8229600"/>
                <a:gd name="connsiteY7" fmla="*/ 979383 h 1175264"/>
                <a:gd name="connsiteX8" fmla="*/ 0 w 8229600"/>
                <a:gd name="connsiteY8" fmla="*/ 195881 h 1175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29600" h="1175264">
                  <a:moveTo>
                    <a:pt x="0" y="195881"/>
                  </a:moveTo>
                  <a:cubicBezTo>
                    <a:pt x="0" y="87699"/>
                    <a:pt x="87699" y="0"/>
                    <a:pt x="195881" y="0"/>
                  </a:cubicBezTo>
                  <a:lnTo>
                    <a:pt x="8033719" y="0"/>
                  </a:lnTo>
                  <a:cubicBezTo>
                    <a:pt x="8141901" y="0"/>
                    <a:pt x="8229600" y="87699"/>
                    <a:pt x="8229600" y="195881"/>
                  </a:cubicBezTo>
                  <a:lnTo>
                    <a:pt x="8229600" y="979383"/>
                  </a:lnTo>
                  <a:cubicBezTo>
                    <a:pt x="8229600" y="1087565"/>
                    <a:pt x="8141901" y="1175264"/>
                    <a:pt x="8033719" y="1175264"/>
                  </a:cubicBezTo>
                  <a:lnTo>
                    <a:pt x="195881" y="1175264"/>
                  </a:lnTo>
                  <a:cubicBezTo>
                    <a:pt x="87699" y="1175264"/>
                    <a:pt x="0" y="1087565"/>
                    <a:pt x="0" y="979383"/>
                  </a:cubicBezTo>
                  <a:lnTo>
                    <a:pt x="0" y="195881"/>
                  </a:lnTo>
                  <a:close/>
                </a:path>
              </a:pathLst>
            </a:custGeom>
            <a:grpFill/>
            <a:ln w="5715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244062" tIns="244062" rIns="244062" bIns="244062" numCol="1" spcCol="1270" anchor="ctr" anchorCtr="0">
              <a:noAutofit/>
            </a:bodyPr>
            <a:lstStyle/>
            <a:p>
              <a:pPr lvl="0" algn="ctr" defTabSz="2178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4000" kern="1200" dirty="0" smtClean="0">
                  <a:latin typeface="Arial" pitchFamily="34" charset="0"/>
                  <a:cs typeface="Arial" pitchFamily="34" charset="0"/>
                </a:rPr>
                <a:t>2-Regiones naturales</a:t>
              </a:r>
              <a:endParaRPr lang="es-MX" sz="4000" kern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7 Forma libre"/>
            <p:cNvSpPr/>
            <p:nvPr/>
          </p:nvSpPr>
          <p:spPr>
            <a:xfrm>
              <a:off x="467544" y="4836557"/>
              <a:ext cx="8229600" cy="1175264"/>
            </a:xfrm>
            <a:custGeom>
              <a:avLst/>
              <a:gdLst>
                <a:gd name="connsiteX0" fmla="*/ 0 w 8229600"/>
                <a:gd name="connsiteY0" fmla="*/ 195881 h 1175264"/>
                <a:gd name="connsiteX1" fmla="*/ 195881 w 8229600"/>
                <a:gd name="connsiteY1" fmla="*/ 0 h 1175264"/>
                <a:gd name="connsiteX2" fmla="*/ 8033719 w 8229600"/>
                <a:gd name="connsiteY2" fmla="*/ 0 h 1175264"/>
                <a:gd name="connsiteX3" fmla="*/ 8229600 w 8229600"/>
                <a:gd name="connsiteY3" fmla="*/ 195881 h 1175264"/>
                <a:gd name="connsiteX4" fmla="*/ 8229600 w 8229600"/>
                <a:gd name="connsiteY4" fmla="*/ 979383 h 1175264"/>
                <a:gd name="connsiteX5" fmla="*/ 8033719 w 8229600"/>
                <a:gd name="connsiteY5" fmla="*/ 1175264 h 1175264"/>
                <a:gd name="connsiteX6" fmla="*/ 195881 w 8229600"/>
                <a:gd name="connsiteY6" fmla="*/ 1175264 h 1175264"/>
                <a:gd name="connsiteX7" fmla="*/ 0 w 8229600"/>
                <a:gd name="connsiteY7" fmla="*/ 979383 h 1175264"/>
                <a:gd name="connsiteX8" fmla="*/ 0 w 8229600"/>
                <a:gd name="connsiteY8" fmla="*/ 195881 h 1175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29600" h="1175264">
                  <a:moveTo>
                    <a:pt x="0" y="195881"/>
                  </a:moveTo>
                  <a:cubicBezTo>
                    <a:pt x="0" y="87699"/>
                    <a:pt x="87699" y="0"/>
                    <a:pt x="195881" y="0"/>
                  </a:cubicBezTo>
                  <a:lnTo>
                    <a:pt x="8033719" y="0"/>
                  </a:lnTo>
                  <a:cubicBezTo>
                    <a:pt x="8141901" y="0"/>
                    <a:pt x="8229600" y="87699"/>
                    <a:pt x="8229600" y="195881"/>
                  </a:cubicBezTo>
                  <a:lnTo>
                    <a:pt x="8229600" y="979383"/>
                  </a:lnTo>
                  <a:cubicBezTo>
                    <a:pt x="8229600" y="1087565"/>
                    <a:pt x="8141901" y="1175264"/>
                    <a:pt x="8033719" y="1175264"/>
                  </a:cubicBezTo>
                  <a:lnTo>
                    <a:pt x="195881" y="1175264"/>
                  </a:lnTo>
                  <a:cubicBezTo>
                    <a:pt x="87699" y="1175264"/>
                    <a:pt x="0" y="1087565"/>
                    <a:pt x="0" y="979383"/>
                  </a:cubicBezTo>
                  <a:lnTo>
                    <a:pt x="0" y="195881"/>
                  </a:lnTo>
                  <a:close/>
                </a:path>
              </a:pathLst>
            </a:custGeom>
            <a:grpFill/>
            <a:ln w="5715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244062" tIns="244062" rIns="244062" bIns="244062" numCol="1" spcCol="1270" anchor="ctr" anchorCtr="0">
              <a:noAutofit/>
            </a:bodyPr>
            <a:lstStyle/>
            <a:p>
              <a:pPr lvl="0" algn="ctr" defTabSz="2178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4000" kern="1200" dirty="0" smtClean="0">
                  <a:latin typeface="Arial" pitchFamily="34" charset="0"/>
                  <a:cs typeface="Arial" pitchFamily="34" charset="0"/>
                </a:rPr>
                <a:t>3-Regiones  políticas e históricas</a:t>
              </a:r>
              <a:endParaRPr lang="es-MX" sz="4000" kern="12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275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MX" dirty="0"/>
              <a:t>Región </a:t>
            </a:r>
            <a:r>
              <a:rPr lang="es-MX" dirty="0" smtClean="0"/>
              <a:t>mediterránea o meridional</a:t>
            </a:r>
            <a:endParaRPr lang="es-MX" dirty="0"/>
          </a:p>
        </p:txBody>
      </p:sp>
      <p:sp>
        <p:nvSpPr>
          <p:cNvPr id="3" name="2 Rectángulo"/>
          <p:cNvSpPr/>
          <p:nvPr/>
        </p:nvSpPr>
        <p:spPr>
          <a:xfrm>
            <a:off x="0" y="5013176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 dirty="0" smtClean="0">
                <a:latin typeface="Arial" pitchFamily="34" charset="0"/>
                <a:cs typeface="Arial" pitchFamily="34" charset="0"/>
              </a:rPr>
              <a:t>Su </a:t>
            </a:r>
            <a:r>
              <a:rPr lang="es-MX" sz="2400" dirty="0">
                <a:latin typeface="Arial" pitchFamily="34" charset="0"/>
                <a:cs typeface="Arial" pitchFamily="34" charset="0"/>
              </a:rPr>
              <a:t>topografía se caracteriza por contar con elevaciones montañosas (Alpes y Cárpatos) que dividen el territorio en zonas visiblemente diferentes. Cuenta con pequeñas llanuras y cuencas fluviales</a:t>
            </a:r>
            <a:r>
              <a:rPr lang="es-MX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es-MX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48" y="1604127"/>
            <a:ext cx="4143328" cy="3265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604126"/>
            <a:ext cx="4316413" cy="3265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Elipse"/>
          <p:cNvSpPr/>
          <p:nvPr/>
        </p:nvSpPr>
        <p:spPr>
          <a:xfrm>
            <a:off x="5292080" y="3645024"/>
            <a:ext cx="144016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0963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996952"/>
            <a:ext cx="4464496" cy="187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MX" dirty="0"/>
              <a:t>Región </a:t>
            </a:r>
            <a:r>
              <a:rPr lang="es-MX" dirty="0" smtClean="0"/>
              <a:t>mediterránea o meridional</a:t>
            </a:r>
            <a:endParaRPr lang="es-MX" dirty="0"/>
          </a:p>
        </p:txBody>
      </p:sp>
      <p:sp>
        <p:nvSpPr>
          <p:cNvPr id="3" name="2 Rectángulo"/>
          <p:cNvSpPr/>
          <p:nvPr/>
        </p:nvSpPr>
        <p:spPr>
          <a:xfrm>
            <a:off x="0" y="501317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/>
              <a:t>Las buenas condiciones del clima, la riqueza de la región y el desarrollo de industrias, principalmente del turismo, han hecho de ésta una de las regiones más densamente pobladas de Europa. </a:t>
            </a:r>
            <a:endParaRPr lang="es-MX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3314"/>
            <a:ext cx="3096344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623314"/>
            <a:ext cx="2952328" cy="1885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328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MX" dirty="0"/>
              <a:t>Región </a:t>
            </a:r>
            <a:r>
              <a:rPr lang="es-MX" dirty="0" smtClean="0"/>
              <a:t>Europa Oriental</a:t>
            </a:r>
            <a:endParaRPr lang="es-MX" dirty="0"/>
          </a:p>
        </p:txBody>
      </p:sp>
      <p:sp>
        <p:nvSpPr>
          <p:cNvPr id="6" name="5 Rectángulo"/>
          <p:cNvSpPr/>
          <p:nvPr/>
        </p:nvSpPr>
        <p:spPr>
          <a:xfrm>
            <a:off x="107504" y="1700808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MX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Es la segunda región natural de Europa que ocupa una mayor extensión de territorio. Comprende el territorio de Rusia, limitado por la cordillera de los montes Urales y los altiplanos de Kazajistán.</a:t>
            </a:r>
            <a:endParaRPr lang="es-MX" sz="24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MX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Su topografía está llena de contrastes, pues cuenta con vastas cordilleras, grandes llanuras y largos ríos, en su mayoría navegables.</a:t>
            </a:r>
            <a:endParaRPr lang="es-MX" sz="2400" dirty="0"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583" y="1484785"/>
            <a:ext cx="4352417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519" y="4105275"/>
            <a:ext cx="4320481" cy="2752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700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MX" dirty="0"/>
              <a:t>Región </a:t>
            </a:r>
            <a:r>
              <a:rPr lang="es-MX" dirty="0" smtClean="0"/>
              <a:t>Europa Oriental</a:t>
            </a:r>
            <a:endParaRPr lang="es-MX" dirty="0"/>
          </a:p>
        </p:txBody>
      </p:sp>
      <p:sp>
        <p:nvSpPr>
          <p:cNvPr id="6" name="5 Rectángulo"/>
          <p:cNvSpPr/>
          <p:nvPr/>
        </p:nvSpPr>
        <p:spPr>
          <a:xfrm>
            <a:off x="107504" y="2132856"/>
            <a:ext cx="3600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 dirty="0">
                <a:latin typeface="Arial" pitchFamily="34" charset="0"/>
                <a:cs typeface="Arial" pitchFamily="34" charset="0"/>
              </a:rPr>
              <a:t>En el centro de la región se da un clima con inviernos largos y veranos más cortos, este clima se conoce por el término de continental y en general, presenta temperaturas bajas todo el año.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484784"/>
            <a:ext cx="5436096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534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MX" dirty="0"/>
              <a:t>Región </a:t>
            </a:r>
            <a:r>
              <a:rPr lang="es-MX" dirty="0" smtClean="0"/>
              <a:t>Europa Oriental</a:t>
            </a:r>
            <a:endParaRPr lang="es-MX" dirty="0"/>
          </a:p>
        </p:txBody>
      </p:sp>
      <p:sp>
        <p:nvSpPr>
          <p:cNvPr id="6" name="5 Rectángulo"/>
          <p:cNvSpPr/>
          <p:nvPr/>
        </p:nvSpPr>
        <p:spPr>
          <a:xfrm>
            <a:off x="132102" y="1519710"/>
            <a:ext cx="271950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 dirty="0"/>
              <a:t>La fauna terrestre </a:t>
            </a:r>
            <a:r>
              <a:rPr lang="es-MX" sz="2400" dirty="0" smtClean="0"/>
              <a:t>cuenta </a:t>
            </a:r>
            <a:r>
              <a:rPr lang="es-MX" sz="2400" dirty="0"/>
              <a:t>con bisontes y animales de gran tamaño adecuados para soportar temperaturas </a:t>
            </a:r>
            <a:r>
              <a:rPr lang="es-MX" sz="2400" dirty="0" smtClean="0"/>
              <a:t>extremas.</a:t>
            </a:r>
            <a:endParaRPr lang="es-MX" sz="2400" dirty="0"/>
          </a:p>
          <a:p>
            <a:pPr algn="just"/>
            <a:r>
              <a:rPr lang="es-MX" sz="2400" dirty="0" smtClean="0"/>
              <a:t>Gran </a:t>
            </a:r>
            <a:r>
              <a:rPr lang="es-MX" sz="2400" dirty="0"/>
              <a:t>parte de la fauna acuática se compone de especies como truchas, </a:t>
            </a:r>
            <a:r>
              <a:rPr lang="es-MX" sz="2400" dirty="0" smtClean="0"/>
              <a:t>esturiones </a:t>
            </a:r>
            <a:r>
              <a:rPr lang="es-MX" sz="2400" dirty="0"/>
              <a:t>y carpas.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458" y="1455905"/>
            <a:ext cx="2581275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439" y="1484785"/>
            <a:ext cx="3061787" cy="194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587" y="3400122"/>
            <a:ext cx="3124200" cy="2413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457" y="3400121"/>
            <a:ext cx="2581275" cy="2413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165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MX" dirty="0"/>
              <a:t>Región </a:t>
            </a:r>
            <a:r>
              <a:rPr lang="es-MX" dirty="0" smtClean="0"/>
              <a:t>Europa Oriental</a:t>
            </a:r>
            <a:endParaRPr lang="es-MX" dirty="0"/>
          </a:p>
        </p:txBody>
      </p:sp>
      <p:sp>
        <p:nvSpPr>
          <p:cNvPr id="6" name="5 Rectángulo"/>
          <p:cNvSpPr/>
          <p:nvPr/>
        </p:nvSpPr>
        <p:spPr>
          <a:xfrm>
            <a:off x="132102" y="1519710"/>
            <a:ext cx="271950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 dirty="0"/>
              <a:t>Las principales actividades económicas de esta región dependen principalmente de la minería y la producción agrícola. Es, por tanto, una de las regiones menos explotadas y habitadas de Europa.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519710"/>
            <a:ext cx="5688632" cy="5077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177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Estudio independiente</a:t>
            </a:r>
            <a:endParaRPr lang="es-MX" dirty="0"/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s-MX" dirty="0" smtClean="0"/>
              <a:t>Empleando los siguientes mapas que te ofrezco y otros que aparecen en el atlas escolar, realiza un estudio detallado de cada una de las regiones naturales de Asia atendiendo a: </a:t>
            </a:r>
          </a:p>
          <a:p>
            <a:pPr algn="just"/>
            <a:r>
              <a:rPr lang="es-MX" dirty="0" smtClean="0"/>
              <a:t>Situación geográfica</a:t>
            </a:r>
          </a:p>
          <a:p>
            <a:pPr algn="just"/>
            <a:r>
              <a:rPr lang="es-MX" dirty="0" smtClean="0"/>
              <a:t>Países que la integran</a:t>
            </a:r>
          </a:p>
          <a:p>
            <a:pPr algn="just"/>
            <a:r>
              <a:rPr lang="es-MX" dirty="0" smtClean="0"/>
              <a:t>Relieve </a:t>
            </a:r>
          </a:p>
          <a:p>
            <a:pPr algn="just"/>
            <a:r>
              <a:rPr lang="es-MX" dirty="0" smtClean="0"/>
              <a:t>Hidrografía de la región</a:t>
            </a:r>
          </a:p>
          <a:p>
            <a:pPr algn="just"/>
            <a:r>
              <a:rPr lang="es-MX" dirty="0" smtClean="0"/>
              <a:t>Clima de la región</a:t>
            </a:r>
          </a:p>
          <a:p>
            <a:pPr algn="just"/>
            <a:r>
              <a:rPr lang="es-MX" dirty="0" smtClean="0"/>
              <a:t>Vegetación de la región</a:t>
            </a:r>
          </a:p>
          <a:p>
            <a:pPr algn="just"/>
            <a:r>
              <a:rPr lang="es-MX" dirty="0" smtClean="0"/>
              <a:t>Actividad económica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8958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r>
              <a:rPr lang="es-MX" dirty="0" smtClean="0">
                <a:solidFill>
                  <a:schemeClr val="bg1"/>
                </a:solidFill>
              </a:rPr>
              <a:t>Regionalización de Asia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92" y="1556792"/>
            <a:ext cx="8352172" cy="482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442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8280920" cy="5426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5763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208912" cy="5571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2581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1678563646"/>
              </p:ext>
            </p:extLst>
          </p:nvPr>
        </p:nvGraphicFramePr>
        <p:xfrm>
          <a:off x="0" y="1052736"/>
          <a:ext cx="8964488" cy="5445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85450" y="167723"/>
            <a:ext cx="7283152" cy="813005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Regiones geográficas de </a:t>
            </a:r>
            <a:r>
              <a:rPr lang="es-MX" dirty="0">
                <a:solidFill>
                  <a:schemeClr val="bg1"/>
                </a:solidFill>
              </a:rPr>
              <a:t>E</a:t>
            </a:r>
            <a:r>
              <a:rPr lang="es-MX" dirty="0" smtClean="0">
                <a:solidFill>
                  <a:schemeClr val="bg1"/>
                </a:solidFill>
              </a:rPr>
              <a:t>uropa</a:t>
            </a:r>
            <a:endParaRPr lang="es-MX" dirty="0">
              <a:solidFill>
                <a:schemeClr val="bg1"/>
              </a:solidFill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756" y="1340768"/>
            <a:ext cx="3011244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183180"/>
            <a:ext cx="2448272" cy="1620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756" y="4437112"/>
            <a:ext cx="2699792" cy="1884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44289"/>
            <a:ext cx="2376264" cy="1833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246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latin typeface="Arial" pitchFamily="34" charset="0"/>
                <a:cs typeface="Arial" pitchFamily="34" charset="0"/>
              </a:rPr>
              <a:t>Regiones </a:t>
            </a:r>
            <a:r>
              <a:rPr lang="es-MX" dirty="0">
                <a:latin typeface="Arial" pitchFamily="34" charset="0"/>
                <a:cs typeface="Arial" pitchFamily="34" charset="0"/>
              </a:rPr>
              <a:t>naturales de Asia</a:t>
            </a:r>
            <a:endParaRPr lang="es-MX" dirty="0"/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s-MX" dirty="0" smtClean="0">
                <a:latin typeface="Arial" pitchFamily="34" charset="0"/>
                <a:cs typeface="Arial" pitchFamily="34" charset="0"/>
              </a:rPr>
              <a:t>Son </a:t>
            </a:r>
            <a:r>
              <a:rPr lang="es-MX" dirty="0">
                <a:latin typeface="Arial" pitchFamily="34" charset="0"/>
                <a:cs typeface="Arial" pitchFamily="34" charset="0"/>
              </a:rPr>
              <a:t>las siguientes:</a:t>
            </a:r>
          </a:p>
          <a:p>
            <a:pPr algn="just"/>
            <a:r>
              <a:rPr lang="es-MX" dirty="0">
                <a:latin typeface="Arial" pitchFamily="34" charset="0"/>
                <a:cs typeface="Arial" pitchFamily="34" charset="0"/>
              </a:rPr>
              <a:t>Asia septentrional.</a:t>
            </a:r>
          </a:p>
          <a:p>
            <a:pPr algn="just"/>
            <a:r>
              <a:rPr lang="es-MX" dirty="0">
                <a:latin typeface="Arial" pitchFamily="34" charset="0"/>
                <a:cs typeface="Arial" pitchFamily="34" charset="0"/>
              </a:rPr>
              <a:t>Asia Central, compuesta por los famosos «</a:t>
            </a:r>
            <a:r>
              <a:rPr lang="es-MX" dirty="0" err="1">
                <a:latin typeface="Arial" pitchFamily="34" charset="0"/>
                <a:cs typeface="Arial" pitchFamily="34" charset="0"/>
              </a:rPr>
              <a:t>estanes</a:t>
            </a:r>
            <a:r>
              <a:rPr lang="es-MX" dirty="0">
                <a:latin typeface="Arial" pitchFamily="34" charset="0"/>
                <a:cs typeface="Arial" pitchFamily="34" charset="0"/>
              </a:rPr>
              <a:t>».</a:t>
            </a:r>
          </a:p>
          <a:p>
            <a:pPr algn="just"/>
            <a:r>
              <a:rPr lang="es-MX" dirty="0">
                <a:latin typeface="Arial" pitchFamily="34" charset="0"/>
                <a:cs typeface="Arial" pitchFamily="34" charset="0"/>
              </a:rPr>
              <a:t>Asia Occidental, que incluye gran parte de Oriente Medio.</a:t>
            </a:r>
          </a:p>
          <a:p>
            <a:pPr algn="just"/>
            <a:r>
              <a:rPr lang="es-MX" dirty="0">
                <a:latin typeface="Arial" pitchFamily="34" charset="0"/>
                <a:cs typeface="Arial" pitchFamily="34" charset="0"/>
              </a:rPr>
              <a:t>Asia Meridional, dominada principalmente por India.</a:t>
            </a:r>
          </a:p>
          <a:p>
            <a:pPr algn="just"/>
            <a:r>
              <a:rPr lang="es-MX" dirty="0">
                <a:latin typeface="Arial" pitchFamily="34" charset="0"/>
                <a:cs typeface="Arial" pitchFamily="34" charset="0"/>
              </a:rPr>
              <a:t>Asia Oriental</a:t>
            </a:r>
          </a:p>
        </p:txBody>
      </p:sp>
    </p:spTree>
    <p:extLst>
      <p:ext uri="{BB962C8B-B14F-4D97-AF65-F5344CB8AC3E}">
        <p14:creationId xmlns:p14="http://schemas.microsoft.com/office/powerpoint/2010/main" val="1451314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43867" y="274638"/>
            <a:ext cx="7283152" cy="1143000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Regiones políticas e históricas de </a:t>
            </a:r>
            <a:r>
              <a:rPr lang="es-MX" dirty="0">
                <a:solidFill>
                  <a:schemeClr val="bg1"/>
                </a:solidFill>
              </a:rPr>
              <a:t>E</a:t>
            </a:r>
            <a:r>
              <a:rPr lang="es-MX" dirty="0" smtClean="0">
                <a:solidFill>
                  <a:schemeClr val="bg1"/>
                </a:solidFill>
              </a:rPr>
              <a:t>uropa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7389" y="1772816"/>
            <a:ext cx="7920880" cy="839093"/>
          </a:xfrm>
          <a:solidFill>
            <a:srgbClr val="00B0F0"/>
          </a:solidFill>
          <a:ln w="57150">
            <a:solidFill>
              <a:schemeClr val="tx1"/>
            </a:solidFill>
          </a:ln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s-MX" sz="2800" dirty="0" smtClean="0">
                <a:latin typeface="Arial" pitchFamily="34" charset="0"/>
                <a:cs typeface="Arial" pitchFamily="34" charset="0"/>
              </a:rPr>
              <a:t>Culminada la segunda Guerra Mundial</a:t>
            </a:r>
            <a:endParaRPr lang="es-MX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827584" y="3488432"/>
            <a:ext cx="3312368" cy="9144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 smtClean="0">
                <a:latin typeface="Arial" pitchFamily="34" charset="0"/>
                <a:cs typeface="Arial" pitchFamily="34" charset="0"/>
              </a:rPr>
              <a:t>Europa Occidental </a:t>
            </a:r>
            <a:endParaRPr lang="es-MX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5292080" y="3488432"/>
            <a:ext cx="3096344" cy="914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 smtClean="0">
                <a:latin typeface="Arial" pitchFamily="34" charset="0"/>
                <a:cs typeface="Arial" pitchFamily="34" charset="0"/>
              </a:rPr>
              <a:t>Europa Oriental </a:t>
            </a:r>
            <a:endParaRPr lang="es-MX" sz="28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6 Conector angular"/>
          <p:cNvCxnSpPr>
            <a:stCxn id="2" idx="1"/>
            <a:endCxn id="4" idx="1"/>
          </p:cNvCxnSpPr>
          <p:nvPr/>
        </p:nvCxnSpPr>
        <p:spPr>
          <a:xfrm rot="10800000" flipV="1">
            <a:off x="827585" y="846138"/>
            <a:ext cx="116283" cy="3099494"/>
          </a:xfrm>
          <a:prstGeom prst="bentConnector3">
            <a:avLst>
              <a:gd name="adj1" fmla="val 664402"/>
            </a:avLst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14 Conector angular"/>
          <p:cNvCxnSpPr>
            <a:stCxn id="2" idx="3"/>
            <a:endCxn id="5" idx="3"/>
          </p:cNvCxnSpPr>
          <p:nvPr/>
        </p:nvCxnSpPr>
        <p:spPr>
          <a:xfrm>
            <a:off x="8227019" y="846138"/>
            <a:ext cx="161405" cy="3099494"/>
          </a:xfrm>
          <a:prstGeom prst="bentConnector3">
            <a:avLst>
              <a:gd name="adj1" fmla="val 369556"/>
            </a:avLst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16 Flecha izquierda y derecha"/>
          <p:cNvSpPr/>
          <p:nvPr/>
        </p:nvSpPr>
        <p:spPr>
          <a:xfrm>
            <a:off x="4175527" y="3703316"/>
            <a:ext cx="1116553" cy="484632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Flecha derecha"/>
          <p:cNvSpPr/>
          <p:nvPr/>
        </p:nvSpPr>
        <p:spPr>
          <a:xfrm rot="5400000">
            <a:off x="2025428" y="4666661"/>
            <a:ext cx="978408" cy="48463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18 Flecha derecha"/>
          <p:cNvSpPr/>
          <p:nvPr/>
        </p:nvSpPr>
        <p:spPr>
          <a:xfrm rot="5400000">
            <a:off x="6351048" y="4649720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CuadroTexto"/>
          <p:cNvSpPr txBox="1"/>
          <p:nvPr/>
        </p:nvSpPr>
        <p:spPr>
          <a:xfrm>
            <a:off x="689645" y="5559345"/>
            <a:ext cx="4054315" cy="830997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2400" dirty="0" smtClean="0">
                <a:latin typeface="Arial" pitchFamily="34" charset="0"/>
                <a:cs typeface="Arial" pitchFamily="34" charset="0"/>
              </a:rPr>
              <a:t>Bajo la influencia de EE.UU </a:t>
            </a:r>
          </a:p>
          <a:p>
            <a:pPr algn="ctr"/>
            <a:r>
              <a:rPr lang="es-MX" sz="2400" dirty="0" smtClean="0">
                <a:latin typeface="Arial" pitchFamily="34" charset="0"/>
                <a:cs typeface="Arial" pitchFamily="34" charset="0"/>
              </a:rPr>
              <a:t>y la OTAN</a:t>
            </a:r>
            <a:endParaRPr lang="es-MX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5163350" y="5559345"/>
            <a:ext cx="3353803" cy="1200329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2400" dirty="0" smtClean="0">
                <a:latin typeface="Arial" pitchFamily="34" charset="0"/>
                <a:cs typeface="Arial" pitchFamily="34" charset="0"/>
              </a:rPr>
              <a:t>Bajo la influencia de la </a:t>
            </a:r>
          </a:p>
          <a:p>
            <a:pPr algn="ctr"/>
            <a:r>
              <a:rPr lang="es-MX" sz="2400" dirty="0" smtClean="0">
                <a:latin typeface="Arial" pitchFamily="34" charset="0"/>
                <a:cs typeface="Arial" pitchFamily="34" charset="0"/>
              </a:rPr>
              <a:t>ex-URSS y el Pacto de</a:t>
            </a:r>
          </a:p>
          <a:p>
            <a:pPr algn="ctr"/>
            <a:r>
              <a:rPr lang="es-MX" sz="2400" dirty="0" smtClean="0">
                <a:latin typeface="Arial" pitchFamily="34" charset="0"/>
                <a:cs typeface="Arial" pitchFamily="34" charset="0"/>
              </a:rPr>
              <a:t> Varsovia</a:t>
            </a:r>
            <a:endParaRPr lang="es-MX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40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EUROPA OCCIDENTAL</a:t>
            </a:r>
            <a:endParaRPr lang="es-MX" dirty="0"/>
          </a:p>
        </p:txBody>
      </p:sp>
      <p:sp>
        <p:nvSpPr>
          <p:cNvPr id="9" name="8 Marcador de contenido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endParaRPr lang="es-MX"/>
          </a:p>
        </p:txBody>
      </p:sp>
      <p:sp>
        <p:nvSpPr>
          <p:cNvPr id="10" name="9 Marcador de contenido"/>
          <p:cNvSpPr>
            <a:spLocks noGrp="1"/>
          </p:cNvSpPr>
          <p:nvPr>
            <p:ph sz="half" idx="2"/>
          </p:nvPr>
        </p:nvSpPr>
        <p:spPr>
          <a:xfrm>
            <a:off x="4860032" y="1725945"/>
            <a:ext cx="4038600" cy="4525963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es-MX" dirty="0" smtClean="0"/>
              <a:t>PORTUGAL, ESPAÑA, FRANCIA, ITALIA, REINO UNIDO, ISLANDIA, IRLANDA, NORUEGA, SUIZA, SUECIA, LIECHTENSTEIN, ALEMANIA, FINLANDIA, DINAMARCA, AUSTRIA, BÉLGICA, HOLANDA, GRECIA + 5 MICROESTADOS: MÓNACO, LUXEMBURGO, VATICANO, SAN MARINO Y ANDORRA</a:t>
            </a:r>
            <a:endParaRPr lang="es-MX" dirty="0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4824536" cy="468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46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EUROPA OCCIDENTAL</a:t>
            </a:r>
            <a:endParaRPr lang="es-MX" dirty="0"/>
          </a:p>
        </p:txBody>
      </p:sp>
      <p:sp>
        <p:nvSpPr>
          <p:cNvPr id="9" name="8 Marcador de contenido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10" name="9 Marcador de contenido"/>
          <p:cNvSpPr>
            <a:spLocks noGrp="1"/>
          </p:cNvSpPr>
          <p:nvPr>
            <p:ph sz="half" idx="2"/>
          </p:nvPr>
        </p:nvSpPr>
        <p:spPr>
          <a:xfrm>
            <a:off x="5105400" y="1733483"/>
            <a:ext cx="4038600" cy="4525963"/>
          </a:xfrm>
        </p:spPr>
        <p:txBody>
          <a:bodyPr>
            <a:normAutofit/>
          </a:bodyPr>
          <a:lstStyle/>
          <a:p>
            <a:pPr algn="just"/>
            <a:r>
              <a:rPr lang="es-MX" dirty="0" smtClean="0"/>
              <a:t>LENGUAS PREDOMINANTES: francés, inglés, alemán, italiano, español, neerlandés (holandés), portugués, sueco, finlandés</a:t>
            </a:r>
          </a:p>
          <a:p>
            <a:pPr algn="just"/>
            <a:r>
              <a:rPr lang="es-MX" dirty="0" smtClean="0"/>
              <a:t>RELIGIONES: CATÓLICA Y PROTESTANTE</a:t>
            </a:r>
            <a:endParaRPr lang="es-MX" dirty="0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4824536" cy="468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97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EUROPA ORIENTAL</a:t>
            </a:r>
            <a:endParaRPr lang="es-MX" dirty="0"/>
          </a:p>
        </p:txBody>
      </p:sp>
      <p:sp>
        <p:nvSpPr>
          <p:cNvPr id="9" name="8 Marcador de contenido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10" name="9 Marcador de contenido"/>
          <p:cNvSpPr>
            <a:spLocks noGrp="1"/>
          </p:cNvSpPr>
          <p:nvPr>
            <p:ph sz="half" idx="2"/>
          </p:nvPr>
        </p:nvSpPr>
        <p:spPr>
          <a:xfrm>
            <a:off x="4860032" y="1725945"/>
            <a:ext cx="4038600" cy="4525963"/>
          </a:xfrm>
        </p:spPr>
        <p:txBody>
          <a:bodyPr>
            <a:normAutofit/>
          </a:bodyPr>
          <a:lstStyle/>
          <a:p>
            <a:pPr algn="just"/>
            <a:endParaRPr lang="es-MX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047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43867" y="274638"/>
            <a:ext cx="7283152" cy="1143000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Regiones naturales de </a:t>
            </a:r>
            <a:r>
              <a:rPr lang="es-MX" dirty="0">
                <a:solidFill>
                  <a:schemeClr val="bg1"/>
                </a:solidFill>
              </a:rPr>
              <a:t>E</a:t>
            </a:r>
            <a:r>
              <a:rPr lang="es-MX" dirty="0" smtClean="0">
                <a:solidFill>
                  <a:schemeClr val="bg1"/>
                </a:solidFill>
              </a:rPr>
              <a:t>uropa</a:t>
            </a:r>
            <a:endParaRPr lang="es-MX" dirty="0">
              <a:solidFill>
                <a:schemeClr val="bg1"/>
              </a:solidFill>
            </a:endParaRP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696670611"/>
              </p:ext>
            </p:extLst>
          </p:nvPr>
        </p:nvGraphicFramePr>
        <p:xfrm>
          <a:off x="1115616" y="1628800"/>
          <a:ext cx="7056784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4308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869</TotalTime>
  <Words>1381</Words>
  <Application>Microsoft Office PowerPoint</Application>
  <PresentationFormat>Presentación en pantalla (4:3)</PresentationFormat>
  <Paragraphs>120</Paragraphs>
  <Slides>40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1" baseType="lpstr">
      <vt:lpstr>Tema de Office</vt:lpstr>
      <vt:lpstr>Geografía Regional II</vt:lpstr>
      <vt:lpstr>Tema 1: Eurasia</vt:lpstr>
      <vt:lpstr> Existen diferentes criterios para la regionalización de Europa </vt:lpstr>
      <vt:lpstr>Regiones geográficas de Europa</vt:lpstr>
      <vt:lpstr>Regiones políticas e históricas de Europa</vt:lpstr>
      <vt:lpstr>EUROPA OCCIDENTAL</vt:lpstr>
      <vt:lpstr>EUROPA OCCIDENTAL</vt:lpstr>
      <vt:lpstr>EUROPA ORIENTAL</vt:lpstr>
      <vt:lpstr>Regiones naturales de Europa</vt:lpstr>
      <vt:lpstr>Región Ibérica </vt:lpstr>
      <vt:lpstr>Región Ibérica </vt:lpstr>
      <vt:lpstr>Presentación de PowerPoint</vt:lpstr>
      <vt:lpstr>Región Europa Atlántica</vt:lpstr>
      <vt:lpstr>Región Europa Atlántica (La Gran Llanura Europea)</vt:lpstr>
      <vt:lpstr>Europa Atlántica</vt:lpstr>
      <vt:lpstr>Europa Atlántica</vt:lpstr>
      <vt:lpstr>EUROPA ATLÁNTICA</vt:lpstr>
      <vt:lpstr>Europa Atlántica</vt:lpstr>
      <vt:lpstr>Europa Atlántica</vt:lpstr>
      <vt:lpstr>Presentación de PowerPoint</vt:lpstr>
      <vt:lpstr>Presentación de PowerPoint</vt:lpstr>
      <vt:lpstr>Región Europa Central (Cordilleras Transversales) </vt:lpstr>
      <vt:lpstr>Región Europa Central (Cordilleras Transversales) </vt:lpstr>
      <vt:lpstr>Región Europa Central (Cordilleras Transversales) </vt:lpstr>
      <vt:lpstr>Región Europa Central (Cordilleras Transversales) </vt:lpstr>
      <vt:lpstr>Región Europa Central (Cordilleras Transversales) </vt:lpstr>
      <vt:lpstr>Presentación de PowerPoint</vt:lpstr>
      <vt:lpstr>Región meridional</vt:lpstr>
      <vt:lpstr>Región meridional</vt:lpstr>
      <vt:lpstr>Región mediterránea o meridional</vt:lpstr>
      <vt:lpstr>Región mediterránea o meridional</vt:lpstr>
      <vt:lpstr>Región Europa Oriental</vt:lpstr>
      <vt:lpstr>Región Europa Oriental</vt:lpstr>
      <vt:lpstr>Región Europa Oriental</vt:lpstr>
      <vt:lpstr>Región Europa Oriental</vt:lpstr>
      <vt:lpstr>Estudio independiente</vt:lpstr>
      <vt:lpstr>Regionalización de Asia</vt:lpstr>
      <vt:lpstr>Presentación de PowerPoint</vt:lpstr>
      <vt:lpstr>Presentación de PowerPoint</vt:lpstr>
      <vt:lpstr>Regiones naturales de Asia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Geografía Regional II</dc:title>
  <dc:creator>Maitee</dc:creator>
  <cp:lastModifiedBy>Usuario de Windows</cp:lastModifiedBy>
  <cp:revision>54</cp:revision>
  <dcterms:created xsi:type="dcterms:W3CDTF">2024-06-11T14:21:17Z</dcterms:created>
  <dcterms:modified xsi:type="dcterms:W3CDTF">2026-02-17T14:21:45Z</dcterms:modified>
</cp:coreProperties>
</file>