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7" r:id="rId4"/>
    <p:sldId id="258" r:id="rId5"/>
    <p:sldId id="259" r:id="rId6"/>
    <p:sldId id="260" r:id="rId7"/>
    <p:sldId id="261" r:id="rId8"/>
    <p:sldId id="262" r:id="rId9"/>
    <p:sldId id="263" r:id="rId10"/>
    <p:sldId id="264" r:id="rId11"/>
    <p:sldId id="265" r:id="rId12"/>
    <p:sldId id="267" r:id="rId13"/>
    <p:sldId id="268" r:id="rId14"/>
    <p:sldId id="269" r:id="rId15"/>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5" d="100"/>
          <a:sy n="45" d="100"/>
        </p:scale>
        <p:origin x="-67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pPr/>
              <a:t>01/01/2011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pPr/>
              <a:t>01/01/2011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pPr/>
              <a:t>01/01/2011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pPr/>
              <a:t>01/01/2011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7A847CFC-816F-41D0-AAC0-9BF4FEBC753E}" type="datetimeFigureOut">
              <a:rPr lang="es-ES" smtClean="0"/>
              <a:pPr/>
              <a:t>01/01/2011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7A847CFC-816F-41D0-AAC0-9BF4FEBC753E}" type="datetimeFigureOut">
              <a:rPr lang="es-ES" smtClean="0"/>
              <a:pPr/>
              <a:t>01/01/2011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7A847CFC-816F-41D0-AAC0-9BF4FEBC753E}" type="datetimeFigureOut">
              <a:rPr lang="es-ES" smtClean="0"/>
              <a:pPr/>
              <a:t>01/01/2011</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7A847CFC-816F-41D0-AAC0-9BF4FEBC753E}" type="datetimeFigureOut">
              <a:rPr lang="es-ES" smtClean="0"/>
              <a:pPr/>
              <a:t>01/01/2011</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A847CFC-816F-41D0-AAC0-9BF4FEBC753E}" type="datetimeFigureOut">
              <a:rPr lang="es-ES" smtClean="0"/>
              <a:pPr/>
              <a:t>01/01/2011</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pPr/>
              <a:t>01/01/2011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pPr/>
              <a:t>01/01/2011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847CFC-816F-41D0-AAC0-9BF4FEBC753E}" type="datetimeFigureOut">
              <a:rPr lang="es-ES" smtClean="0"/>
              <a:pPr/>
              <a:t>01/01/2011</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2FADFE-3B8F-471C-ABF0-DBC7717ECBBC}"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 dirty="0" smtClean="0"/>
              <a:t>Deporte Balonmano</a:t>
            </a:r>
            <a:br>
              <a:rPr lang="es-ES" dirty="0" smtClean="0"/>
            </a:br>
            <a:endParaRPr lang="es-E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smtClean="0"/>
              <a:t>Lateral</a:t>
            </a:r>
            <a:r>
              <a:rPr lang="es-ES" dirty="0" smtClean="0"/>
              <a:t/>
            </a:r>
            <a:br>
              <a:rPr lang="es-ES" dirty="0" smtClean="0"/>
            </a:br>
            <a:endParaRPr lang="es-ES" dirty="0"/>
          </a:p>
        </p:txBody>
      </p:sp>
      <p:sp>
        <p:nvSpPr>
          <p:cNvPr id="3" name="2 Marcador de contenido"/>
          <p:cNvSpPr>
            <a:spLocks noGrp="1"/>
          </p:cNvSpPr>
          <p:nvPr>
            <p:ph idx="1"/>
          </p:nvPr>
        </p:nvSpPr>
        <p:spPr/>
        <p:txBody>
          <a:bodyPr>
            <a:normAutofit/>
          </a:bodyPr>
          <a:lstStyle/>
          <a:p>
            <a:r>
              <a:rPr lang="es-ES" dirty="0" smtClean="0"/>
              <a:t>Los laterales se sitúan uno a cada lado del central. Suelen ser jugadores altos y corpulentos con un potente lanzamiento. Se utilizan para romper defensas cerradas desde la línea de 9 metros. Son los que asisten en la mayoría de ocasiones a los extremos por su proximidad.</a:t>
            </a:r>
          </a:p>
          <a:p>
            <a:endParaRPr lang="es-E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b="1" dirty="0" smtClean="0"/>
              <a:t>Pivote</a:t>
            </a:r>
            <a:endParaRPr lang="es-ES" dirty="0"/>
          </a:p>
        </p:txBody>
      </p:sp>
      <p:sp>
        <p:nvSpPr>
          <p:cNvPr id="3" name="2 Marcador de contenido"/>
          <p:cNvSpPr>
            <a:spLocks noGrp="1"/>
          </p:cNvSpPr>
          <p:nvPr>
            <p:ph idx="1"/>
          </p:nvPr>
        </p:nvSpPr>
        <p:spPr/>
        <p:txBody>
          <a:bodyPr>
            <a:normAutofit/>
          </a:bodyPr>
          <a:lstStyle/>
          <a:p>
            <a:pPr algn="just"/>
            <a:r>
              <a:rPr lang="es-ES" dirty="0" smtClean="0"/>
              <a:t>Finalmente, el pivote es el encargado de internarse en la defensa rival y abrir huecos. Son jugadores robustos, que funcionen bien en el cuerpo a cuerpo. Sus movimientos dejan paso libre a los laterales, pero también se convierten en goleadores cuando reciben un pase y tienen la oportunidad de girarse con velocidad hacia la portería</a:t>
            </a:r>
          </a:p>
          <a:p>
            <a:pPr>
              <a:buNone/>
            </a:pPr>
            <a:endParaRPr lang="es-E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0034" y="0"/>
            <a:ext cx="8229600" cy="1143000"/>
          </a:xfrm>
        </p:spPr>
        <p:txBody>
          <a:bodyPr>
            <a:normAutofit/>
          </a:bodyPr>
          <a:lstStyle/>
          <a:p>
            <a:r>
              <a:rPr lang="es-ES" b="1" dirty="0" smtClean="0"/>
              <a:t>Campo de juego</a:t>
            </a:r>
            <a:endParaRPr lang="es-ES" dirty="0"/>
          </a:p>
        </p:txBody>
      </p:sp>
      <p:sp>
        <p:nvSpPr>
          <p:cNvPr id="3" name="2 Marcador de contenido"/>
          <p:cNvSpPr>
            <a:spLocks noGrp="1"/>
          </p:cNvSpPr>
          <p:nvPr>
            <p:ph idx="1"/>
          </p:nvPr>
        </p:nvSpPr>
        <p:spPr>
          <a:xfrm>
            <a:off x="0" y="1071546"/>
            <a:ext cx="8858280" cy="5786454"/>
          </a:xfrm>
        </p:spPr>
        <p:txBody>
          <a:bodyPr>
            <a:normAutofit fontScale="77500" lnSpcReduction="20000"/>
          </a:bodyPr>
          <a:lstStyle/>
          <a:p>
            <a:pPr algn="just"/>
            <a:r>
              <a:rPr lang="es-ES" dirty="0" smtClean="0"/>
              <a:t>El terreno de juego es un </a:t>
            </a:r>
            <a:r>
              <a:rPr lang="es-ES" u="sng" dirty="0" smtClean="0"/>
              <a:t>rectángulo</a:t>
            </a:r>
            <a:r>
              <a:rPr lang="es-ES" dirty="0" smtClean="0"/>
              <a:t> de 40 </a:t>
            </a:r>
            <a:r>
              <a:rPr lang="es-ES" u="sng" dirty="0" smtClean="0"/>
              <a:t>m</a:t>
            </a:r>
            <a:r>
              <a:rPr lang="es-ES" dirty="0" smtClean="0"/>
              <a:t> de largo por 20 m de ancho, dividido en dos partes iguales, en la cual podemos encontrar un </a:t>
            </a:r>
            <a:r>
              <a:rPr lang="es-ES" u="sng" dirty="0" smtClean="0"/>
              <a:t>área de portería</a:t>
            </a:r>
            <a:r>
              <a:rPr lang="es-ES" dirty="0" smtClean="0"/>
              <a:t> en cada una.</a:t>
            </a:r>
          </a:p>
          <a:p>
            <a:pPr algn="just"/>
            <a:r>
              <a:rPr lang="es-ES" dirty="0" smtClean="0"/>
              <a:t>La portería está situada en la zona central de cada línea exterior de portería. Las porterías estarán firmemente fijadas al suelo o a las paredes que están detrás de ellas para mayor seguridad. Sus medidas son de 2 m de alto por 3 m de ancho, pintada a dos colores con franjas de 2 </a:t>
            </a:r>
            <a:r>
              <a:rPr lang="es-ES" u="sng" dirty="0" smtClean="0"/>
              <a:t>dm</a:t>
            </a:r>
            <a:r>
              <a:rPr lang="es-ES" dirty="0" smtClean="0"/>
              <a:t> y el ancho de los postes y el larguero es de 8 </a:t>
            </a:r>
            <a:r>
              <a:rPr lang="es-ES" u="sng" dirty="0" smtClean="0"/>
              <a:t>cm</a:t>
            </a:r>
            <a:r>
              <a:rPr lang="es-ES" dirty="0" smtClean="0"/>
              <a:t>, medida que coincide con el ancho de la línea de gol. Dicha portería se encuentra dentro de un área de 74,5 m cuadrados, trazada a partir de dos cuartos de círculo, con centro en cada uno de los postes y radio de 6 m, unidos por una línea paralela a la línea de gol.</a:t>
            </a:r>
          </a:p>
          <a:p>
            <a:pPr algn="just"/>
            <a:r>
              <a:rPr lang="es-ES" dirty="0" smtClean="0"/>
              <a:t>Todas las líneas del terreno forman parte de la superficie que delimitan, midiendo las líneas de gol 8 cm de ancho entre los postes de la portería mientras que las otras líneas serán de 5 cm.</a:t>
            </a:r>
          </a:p>
          <a:p>
            <a:endParaRPr lang="es-E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normAutofit fontScale="92500" lnSpcReduction="20000"/>
          </a:bodyPr>
          <a:lstStyle/>
          <a:p>
            <a:r>
              <a:rPr lang="es-ES" dirty="0" smtClean="0"/>
              <a:t>La línea de golpe franco es una línea discontinua; se marca a 3 m por fuera de la línea del área de portería. Tanto los segmentos de la línea como los espacios entre ellos medirán 15 cm y la línea de 7 metros será de 1 metro de largo y estará pintada directamente frente a la portería. Será paralela a la línea de gol y se situará una distancia de 7 m de ella. La línea de limitación del portero (utilizada solo para penaltis) será de 15 cm de longitud y se traza directamente delante de la portería, se sitúa a una distancia de 4 metros de ella.</a:t>
            </a:r>
          </a:p>
          <a:p>
            <a:endParaRPr lang="es-E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lstStyle/>
          <a:p>
            <a:pPr algn="just"/>
            <a:r>
              <a:rPr lang="es-ES" dirty="0" smtClean="0"/>
              <a:t>La línea de cambio (un segmento de la línea de banda) para cada equipo se extiende desde la línea central a un punto situado a una distancia de 4’5 metros de ella. Este punto final de la línea de cambio está delimitado por una línea que es paralela a la línea central, extendiéndose 15 cm hacia dentro de la línea de banda y 15 cm hacia fuera de ella.</a:t>
            </a:r>
          </a:p>
          <a:p>
            <a:endParaRPr lang="es-E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Temática </a:t>
            </a:r>
            <a:endParaRPr lang="es-ES" dirty="0"/>
          </a:p>
        </p:txBody>
      </p:sp>
      <p:sp>
        <p:nvSpPr>
          <p:cNvPr id="3" name="2 Marcador de contenido"/>
          <p:cNvSpPr>
            <a:spLocks noGrp="1"/>
          </p:cNvSpPr>
          <p:nvPr>
            <p:ph idx="1"/>
          </p:nvPr>
        </p:nvSpPr>
        <p:spPr/>
        <p:txBody>
          <a:bodyPr>
            <a:normAutofit/>
          </a:bodyPr>
          <a:lstStyle/>
          <a:p>
            <a:pPr lvl="0"/>
            <a:r>
              <a:rPr lang="es-ES" dirty="0" smtClean="0"/>
              <a:t> Naturaleza del Juego de Balonmano</a:t>
            </a:r>
          </a:p>
          <a:p>
            <a:pPr lvl="0"/>
            <a:r>
              <a:rPr lang="es-ES" dirty="0" smtClean="0"/>
              <a:t>Posición táctica de los jugadores</a:t>
            </a:r>
          </a:p>
          <a:p>
            <a:r>
              <a:rPr lang="es-ES" b="1" dirty="0" smtClean="0"/>
              <a:t>Campo de juego</a:t>
            </a:r>
            <a:r>
              <a:rPr lang="es-ES" dirty="0" smtClean="0"/>
              <a:t> </a:t>
            </a:r>
          </a:p>
          <a:p>
            <a:r>
              <a:rPr lang="es-ES" dirty="0" smtClean="0"/>
              <a:t>Historia del juego</a:t>
            </a:r>
          </a:p>
          <a:p>
            <a:pPr lvl="1"/>
            <a:r>
              <a:rPr lang="es-ES" dirty="0" smtClean="0"/>
              <a:t>Orígenes</a:t>
            </a:r>
            <a:endParaRPr lang="es-ES" sz="2400" dirty="0" smtClean="0"/>
          </a:p>
          <a:p>
            <a:pPr lvl="1"/>
            <a:r>
              <a:rPr lang="es-ES" dirty="0" smtClean="0"/>
              <a:t>Actualidad</a:t>
            </a:r>
            <a:endParaRPr lang="es-ES" sz="2400" dirty="0" smtClean="0"/>
          </a:p>
          <a:p>
            <a:endParaRPr lang="es-E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Concepto</a:t>
            </a:r>
            <a:endParaRPr lang="es-ES" dirty="0"/>
          </a:p>
        </p:txBody>
      </p:sp>
      <p:sp>
        <p:nvSpPr>
          <p:cNvPr id="3" name="2 Marcador de contenido"/>
          <p:cNvSpPr>
            <a:spLocks noGrp="1"/>
          </p:cNvSpPr>
          <p:nvPr>
            <p:ph idx="1"/>
          </p:nvPr>
        </p:nvSpPr>
        <p:spPr/>
        <p:txBody>
          <a:bodyPr>
            <a:normAutofit lnSpcReduction="10000"/>
          </a:bodyPr>
          <a:lstStyle/>
          <a:p>
            <a:pPr algn="just"/>
            <a:r>
              <a:rPr lang="es-ES" dirty="0" smtClean="0"/>
              <a:t>Deporte que se practica, en una cancha rectangular, entre dos equipos de siete jugadores que, utilizando solo las manos, intentan introducir el balón en el arco del adversario; gana el equipo que logra más goles en los 60 minutos que dura el encuentro. "cada arco de balonmano está rodeado por un área de seis metros de diámetro que solamente puede pisar el arquero que la defiende"</a:t>
            </a:r>
          </a:p>
          <a:p>
            <a:endParaRPr lang="es-E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a:xfrm>
            <a:off x="214282" y="1600200"/>
            <a:ext cx="8472518" cy="4525963"/>
          </a:xfrm>
        </p:spPr>
        <p:txBody>
          <a:bodyPr>
            <a:normAutofit fontScale="92500"/>
          </a:bodyPr>
          <a:lstStyle/>
          <a:p>
            <a:pPr algn="just"/>
            <a:r>
              <a:rPr lang="es-ES" dirty="0" smtClean="0"/>
              <a:t>El </a:t>
            </a:r>
            <a:r>
              <a:rPr lang="es-ES" b="1" dirty="0" smtClean="0"/>
              <a:t>balonmano</a:t>
            </a:r>
            <a:r>
              <a:rPr lang="es-ES" dirty="0" smtClean="0"/>
              <a:t>, </a:t>
            </a:r>
            <a:r>
              <a:rPr lang="es-ES" b="1" dirty="0" err="1" smtClean="0"/>
              <a:t>handball</a:t>
            </a:r>
            <a:r>
              <a:rPr lang="es-ES" dirty="0" smtClean="0"/>
              <a:t> o </a:t>
            </a:r>
            <a:r>
              <a:rPr lang="es-ES" b="1" dirty="0" smtClean="0"/>
              <a:t>hándbol</a:t>
            </a:r>
            <a:r>
              <a:rPr lang="es-ES" dirty="0" smtClean="0"/>
              <a:t> (términos procedentes del término </a:t>
            </a:r>
            <a:r>
              <a:rPr lang="es-ES" u="sng" dirty="0" smtClean="0"/>
              <a:t>alemán</a:t>
            </a:r>
            <a:r>
              <a:rPr lang="es-ES" dirty="0" smtClean="0"/>
              <a:t> </a:t>
            </a:r>
            <a:r>
              <a:rPr lang="es-ES" i="1" dirty="0" err="1" smtClean="0"/>
              <a:t>Handball</a:t>
            </a:r>
            <a:r>
              <a:rPr lang="es-ES" dirty="0" smtClean="0"/>
              <a:t>) es un </a:t>
            </a:r>
            <a:r>
              <a:rPr lang="es-ES" u="sng" dirty="0" smtClean="0"/>
              <a:t>deporte</a:t>
            </a:r>
            <a:r>
              <a:rPr lang="es-ES" dirty="0" smtClean="0"/>
              <a:t> de pelota en el que se enfrentan dos equipos. </a:t>
            </a:r>
          </a:p>
          <a:p>
            <a:pPr algn="just"/>
            <a:r>
              <a:rPr lang="es-ES" dirty="0" smtClean="0"/>
              <a:t>Cada equipo se compone de siete jugadores (seis jugadores y un portero), pudiendo el equipo contar con otros siete jugadores reservas. </a:t>
            </a:r>
          </a:p>
          <a:p>
            <a:pPr algn="just"/>
            <a:r>
              <a:rPr lang="es-ES" dirty="0" smtClean="0"/>
              <a:t>Se juega en un campo rectangular, con una portería a cada lado del campo. </a:t>
            </a:r>
          </a:p>
          <a:p>
            <a:endParaRPr lang="es-E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a:xfrm>
            <a:off x="457200" y="1600200"/>
            <a:ext cx="7686700" cy="4525963"/>
          </a:xfrm>
        </p:spPr>
        <p:txBody>
          <a:bodyPr/>
          <a:lstStyle/>
          <a:p>
            <a:pPr algn="just"/>
            <a:r>
              <a:rPr lang="es-ES" dirty="0" smtClean="0"/>
              <a:t>El objetivo del juego es desplazar una pelota a través del campo, valiéndose fundamentalmente de las </a:t>
            </a:r>
            <a:r>
              <a:rPr lang="es-ES" u="sng" dirty="0" smtClean="0"/>
              <a:t>manos</a:t>
            </a:r>
            <a:r>
              <a:rPr lang="es-ES" dirty="0" smtClean="0"/>
              <a:t>, para intentar introducirla dentro de la meta contraria, acción que se denomina </a:t>
            </a:r>
            <a:r>
              <a:rPr lang="es-ES" u="sng" dirty="0" smtClean="0"/>
              <a:t>gol</a:t>
            </a:r>
            <a:r>
              <a:rPr lang="es-ES" dirty="0" smtClean="0"/>
              <a:t>. El equipo que marque más goles al concluir el partido, que consta de dos partes de treinta minutos, es el que resulta ganador, pudiendo darse también el empate.</a:t>
            </a:r>
            <a:endParaRPr lang="es-E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14356"/>
            <a:ext cx="8229600" cy="703282"/>
          </a:xfrm>
        </p:spPr>
        <p:txBody>
          <a:bodyPr>
            <a:normAutofit fontScale="90000"/>
          </a:bodyPr>
          <a:lstStyle/>
          <a:p>
            <a:r>
              <a:rPr lang="es-ES" b="1" dirty="0" smtClean="0"/>
              <a:t>Posición táctica de los jugadores</a:t>
            </a:r>
            <a:r>
              <a:rPr lang="es-ES" dirty="0" smtClean="0"/>
              <a:t/>
            </a:r>
            <a:br>
              <a:rPr lang="es-ES" dirty="0" smtClean="0"/>
            </a:br>
            <a:r>
              <a:rPr lang="es-ES" dirty="0" smtClean="0"/>
              <a:t/>
            </a:r>
            <a:br>
              <a:rPr lang="es-ES" dirty="0" smtClean="0"/>
            </a:br>
            <a:endParaRPr lang="es-ES" dirty="0"/>
          </a:p>
        </p:txBody>
      </p:sp>
      <p:sp>
        <p:nvSpPr>
          <p:cNvPr id="3" name="2 Marcador de contenido"/>
          <p:cNvSpPr>
            <a:spLocks noGrp="1"/>
          </p:cNvSpPr>
          <p:nvPr>
            <p:ph idx="1"/>
          </p:nvPr>
        </p:nvSpPr>
        <p:spPr/>
        <p:txBody>
          <a:bodyPr/>
          <a:lstStyle/>
          <a:p>
            <a:r>
              <a:rPr lang="es-ES" b="1" dirty="0" smtClean="0"/>
              <a:t>Guardameta</a:t>
            </a:r>
          </a:p>
          <a:p>
            <a:r>
              <a:rPr lang="es-ES" b="1" dirty="0" smtClean="0"/>
              <a:t>Central</a:t>
            </a:r>
            <a:endParaRPr lang="es-ES" dirty="0" smtClean="0"/>
          </a:p>
          <a:p>
            <a:r>
              <a:rPr lang="es-ES" b="1" dirty="0" smtClean="0"/>
              <a:t>Extremo</a:t>
            </a:r>
            <a:endParaRPr lang="es-ES" dirty="0" smtClean="0"/>
          </a:p>
          <a:p>
            <a:r>
              <a:rPr lang="es-ES" b="1" dirty="0" smtClean="0"/>
              <a:t>Lateral</a:t>
            </a:r>
            <a:endParaRPr lang="es-ES" dirty="0" smtClean="0"/>
          </a:p>
          <a:p>
            <a:r>
              <a:rPr lang="es-ES" b="1" dirty="0" smtClean="0"/>
              <a:t>Pivote</a:t>
            </a:r>
            <a:endParaRPr lang="es-ES" dirty="0" smtClean="0"/>
          </a:p>
          <a:p>
            <a:endParaRPr lang="es-E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El guardameta</a:t>
            </a:r>
            <a:endParaRPr lang="es-ES" dirty="0"/>
          </a:p>
        </p:txBody>
      </p:sp>
      <p:sp>
        <p:nvSpPr>
          <p:cNvPr id="3" name="2 Marcador de contenido"/>
          <p:cNvSpPr>
            <a:spLocks noGrp="1"/>
          </p:cNvSpPr>
          <p:nvPr>
            <p:ph idx="1"/>
          </p:nvPr>
        </p:nvSpPr>
        <p:spPr>
          <a:xfrm>
            <a:off x="357158" y="1600200"/>
            <a:ext cx="8329642" cy="4525963"/>
          </a:xfrm>
        </p:spPr>
        <p:txBody>
          <a:bodyPr>
            <a:normAutofit lnSpcReduction="10000"/>
          </a:bodyPr>
          <a:lstStyle/>
          <a:p>
            <a:pPr algn="just"/>
            <a:r>
              <a:rPr lang="es-ES" dirty="0" smtClean="0"/>
              <a:t>es el único jugador que, dentro del área, puede dar los pasos que quiera con la pelota en las manos sin necesidad de hacerla botar. Debe ir identificado de un color distinto en su </a:t>
            </a:r>
            <a:r>
              <a:rPr lang="es-ES" dirty="0" err="1" smtClean="0"/>
              <a:t>equipación</a:t>
            </a:r>
            <a:r>
              <a:rPr lang="es-ES" dirty="0" smtClean="0"/>
              <a:t> al del resto de jugadores y es el único que puede tocar la pelota con sus piernas, aunque solo con intención defensiva (como detener un disparo). Fuera de dicha área debe comportarse como cualquier otro jugador del campo.​</a:t>
            </a:r>
          </a:p>
          <a:p>
            <a:endParaRPr lang="es-E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b="1" dirty="0" smtClean="0"/>
              <a:t>Central</a:t>
            </a:r>
            <a:endParaRPr lang="es-ES" dirty="0"/>
          </a:p>
        </p:txBody>
      </p:sp>
      <p:sp>
        <p:nvSpPr>
          <p:cNvPr id="3" name="2 Marcador de contenido"/>
          <p:cNvSpPr>
            <a:spLocks noGrp="1"/>
          </p:cNvSpPr>
          <p:nvPr>
            <p:ph idx="1"/>
          </p:nvPr>
        </p:nvSpPr>
        <p:spPr>
          <a:xfrm>
            <a:off x="214282" y="1600200"/>
            <a:ext cx="8472518" cy="4525963"/>
          </a:xfrm>
        </p:spPr>
        <p:txBody>
          <a:bodyPr>
            <a:normAutofit fontScale="92500" lnSpcReduction="20000"/>
          </a:bodyPr>
          <a:lstStyle/>
          <a:p>
            <a:pPr algn="just"/>
            <a:r>
              <a:rPr lang="es-ES" dirty="0" smtClean="0"/>
              <a:t>Es el jugador de primera línea situado entre ambos laterales, que dentro de la cancha dirige el juego a través de cruces y demás jugadas planificadas y coordinadas en todo momento con él como principal protagonista. Por tanto no es tan relevante su fuerza o velocidad como visión de juego y destreza. En caso de fallo de ataque del equipo contrario, el central es, normalmente, la persona que recibe el balón del portero para iniciar su ataque. En defensa, el central, normalmente, se coloca en el centro de la línea defensiva junto con el pivote.</a:t>
            </a:r>
          </a:p>
          <a:p>
            <a:endParaRPr lang="es-E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b="1" dirty="0" smtClean="0"/>
              <a:t>Extremo</a:t>
            </a:r>
            <a:endParaRPr lang="es-ES" dirty="0"/>
          </a:p>
        </p:txBody>
      </p:sp>
      <p:sp>
        <p:nvSpPr>
          <p:cNvPr id="3" name="2 Marcador de contenido"/>
          <p:cNvSpPr>
            <a:spLocks noGrp="1"/>
          </p:cNvSpPr>
          <p:nvPr>
            <p:ph idx="1"/>
          </p:nvPr>
        </p:nvSpPr>
        <p:spPr>
          <a:xfrm>
            <a:off x="357158" y="1600200"/>
            <a:ext cx="8329642" cy="4525963"/>
          </a:xfrm>
        </p:spPr>
        <p:txBody>
          <a:bodyPr>
            <a:normAutofit/>
          </a:bodyPr>
          <a:lstStyle/>
          <a:p>
            <a:pPr algn="just"/>
            <a:r>
              <a:rPr lang="es-ES" dirty="0" smtClean="0"/>
              <a:t>Los extremos se colocan uno a cada lado de los laterales. Suelen ser jugadores rápidos, ágiles, poco pesados y con gran capacidad de salto. Aprovechan al máximo el terreno de juego para abrir las defensas y generar huecos. Comienzan las jugadas de ataque estático desde su posición. Pueden convertirse en una fuente constante de goles cuando se juega contra defensas abiertas (como el 3-2-1).</a:t>
            </a:r>
          </a:p>
          <a:p>
            <a:endParaRPr lang="es-ES" dirty="0"/>
          </a:p>
        </p:txBody>
      </p:sp>
    </p:spTree>
  </p:cSld>
  <p:clrMapOvr>
    <a:masterClrMapping/>
  </p:clrMapOvr>
</p:sld>
</file>

<file path=ppt/theme/theme1.xml><?xml version="1.0" encoding="utf-8"?>
<a:theme xmlns:a="http://schemas.openxmlformats.org/drawingml/2006/main" name="Tema de Office">
  <a:themeElements>
    <a:clrScheme name="Ofici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272</TotalTime>
  <Words>1015</Words>
  <PresentationFormat>Presentación en pantalla (4:3)</PresentationFormat>
  <Paragraphs>36</Paragraphs>
  <Slides>14</Slides>
  <Notes>0</Notes>
  <HiddenSlides>0</HiddenSlides>
  <MMClips>0</MMClips>
  <ScaleCrop>false</ScaleCrop>
  <HeadingPairs>
    <vt:vector size="4" baseType="variant">
      <vt:variant>
        <vt:lpstr>Tema</vt:lpstr>
      </vt:variant>
      <vt:variant>
        <vt:i4>1</vt:i4>
      </vt:variant>
      <vt:variant>
        <vt:lpstr>Títulos de diapositiva</vt:lpstr>
      </vt:variant>
      <vt:variant>
        <vt:i4>14</vt:i4>
      </vt:variant>
    </vt:vector>
  </HeadingPairs>
  <TitlesOfParts>
    <vt:vector size="15" baseType="lpstr">
      <vt:lpstr>Tema de Office</vt:lpstr>
      <vt:lpstr>Deporte Balonmano </vt:lpstr>
      <vt:lpstr>Temática </vt:lpstr>
      <vt:lpstr>Concepto</vt:lpstr>
      <vt:lpstr>Diapositiva 4</vt:lpstr>
      <vt:lpstr>Diapositiva 5</vt:lpstr>
      <vt:lpstr>Posición táctica de los jugadores  </vt:lpstr>
      <vt:lpstr>El guardameta</vt:lpstr>
      <vt:lpstr>Central</vt:lpstr>
      <vt:lpstr>Extremo</vt:lpstr>
      <vt:lpstr>Lateral </vt:lpstr>
      <vt:lpstr>Pivote</vt:lpstr>
      <vt:lpstr>Campo de juego</vt:lpstr>
      <vt:lpstr>Diapositiva 13</vt:lpstr>
      <vt:lpstr>Diapositiva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Deporte Balonmano </dc:title>
  <dc:creator>José Alberto</dc:creator>
  <cp:lastModifiedBy>HOME</cp:lastModifiedBy>
  <cp:revision>203</cp:revision>
  <dcterms:created xsi:type="dcterms:W3CDTF">2018-02-19T10:06:09Z</dcterms:created>
  <dcterms:modified xsi:type="dcterms:W3CDTF">2011-01-01T00:44:05Z</dcterms:modified>
</cp:coreProperties>
</file>