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3"/>
  </p:notesMasterIdLst>
  <p:sldIdLst>
    <p:sldId id="334" r:id="rId2"/>
    <p:sldId id="335" r:id="rId3"/>
    <p:sldId id="352" r:id="rId4"/>
    <p:sldId id="353" r:id="rId5"/>
    <p:sldId id="354" r:id="rId6"/>
    <p:sldId id="361" r:id="rId7"/>
    <p:sldId id="362" r:id="rId8"/>
    <p:sldId id="272" r:id="rId9"/>
    <p:sldId id="355" r:id="rId10"/>
    <p:sldId id="273" r:id="rId11"/>
    <p:sldId id="274" r:id="rId12"/>
    <p:sldId id="356" r:id="rId13"/>
    <p:sldId id="357" r:id="rId14"/>
    <p:sldId id="358" r:id="rId15"/>
    <p:sldId id="359" r:id="rId16"/>
    <p:sldId id="360" r:id="rId17"/>
    <p:sldId id="275" r:id="rId18"/>
    <p:sldId id="276" r:id="rId19"/>
    <p:sldId id="277" r:id="rId20"/>
    <p:sldId id="363" r:id="rId21"/>
    <p:sldId id="278" r:id="rId22"/>
    <p:sldId id="368" r:id="rId23"/>
    <p:sldId id="369" r:id="rId24"/>
    <p:sldId id="364" r:id="rId25"/>
    <p:sldId id="365" r:id="rId26"/>
    <p:sldId id="370" r:id="rId27"/>
    <p:sldId id="371" r:id="rId28"/>
    <p:sldId id="372" r:id="rId29"/>
    <p:sldId id="373" r:id="rId30"/>
    <p:sldId id="374" r:id="rId31"/>
    <p:sldId id="375" r:id="rId32"/>
    <p:sldId id="376" r:id="rId33"/>
    <p:sldId id="377" r:id="rId34"/>
    <p:sldId id="279" r:id="rId35"/>
    <p:sldId id="280" r:id="rId36"/>
    <p:sldId id="281" r:id="rId37"/>
    <p:sldId id="282" r:id="rId38"/>
    <p:sldId id="283" r:id="rId39"/>
    <p:sldId id="284" r:id="rId40"/>
    <p:sldId id="285" r:id="rId41"/>
    <p:sldId id="286" r:id="rId42"/>
    <p:sldId id="287" r:id="rId43"/>
    <p:sldId id="288" r:id="rId44"/>
    <p:sldId id="289" r:id="rId45"/>
    <p:sldId id="290" r:id="rId46"/>
    <p:sldId id="291" r:id="rId47"/>
    <p:sldId id="292" r:id="rId48"/>
    <p:sldId id="293" r:id="rId49"/>
    <p:sldId id="294" r:id="rId50"/>
    <p:sldId id="295" r:id="rId51"/>
    <p:sldId id="296" r:id="rId52"/>
    <p:sldId id="297" r:id="rId53"/>
    <p:sldId id="298" r:id="rId54"/>
    <p:sldId id="299" r:id="rId55"/>
    <p:sldId id="300" r:id="rId56"/>
    <p:sldId id="301" r:id="rId57"/>
    <p:sldId id="381" r:id="rId58"/>
    <p:sldId id="302" r:id="rId59"/>
    <p:sldId id="303" r:id="rId60"/>
    <p:sldId id="304" r:id="rId61"/>
    <p:sldId id="378" r:id="rId62"/>
    <p:sldId id="305" r:id="rId63"/>
    <p:sldId id="306" r:id="rId64"/>
    <p:sldId id="307" r:id="rId65"/>
    <p:sldId id="308" r:id="rId66"/>
    <p:sldId id="309" r:id="rId67"/>
    <p:sldId id="379" r:id="rId68"/>
    <p:sldId id="310" r:id="rId69"/>
    <p:sldId id="311" r:id="rId70"/>
    <p:sldId id="385" r:id="rId71"/>
    <p:sldId id="386" r:id="rId72"/>
    <p:sldId id="313" r:id="rId73"/>
    <p:sldId id="314" r:id="rId74"/>
    <p:sldId id="315" r:id="rId75"/>
    <p:sldId id="316" r:id="rId76"/>
    <p:sldId id="318" r:id="rId77"/>
    <p:sldId id="319" r:id="rId78"/>
    <p:sldId id="320" r:id="rId79"/>
    <p:sldId id="321" r:id="rId80"/>
    <p:sldId id="322" r:id="rId81"/>
    <p:sldId id="323" r:id="rId82"/>
    <p:sldId id="324" r:id="rId83"/>
    <p:sldId id="325" r:id="rId84"/>
    <p:sldId id="326" r:id="rId85"/>
    <p:sldId id="327" r:id="rId86"/>
    <p:sldId id="384" r:id="rId87"/>
    <p:sldId id="329" r:id="rId88"/>
    <p:sldId id="330" r:id="rId89"/>
    <p:sldId id="380" r:id="rId90"/>
    <p:sldId id="331" r:id="rId91"/>
    <p:sldId id="332" r:id="rId9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E46F23-8655-4EB4-B2B8-20AF6771C3E0}" type="datetimeFigureOut">
              <a:rPr lang="es-ES" smtClean="0"/>
              <a:t>24/03/2025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FA9F49-965C-477F-9C52-77685C8BB566}" type="slidenum">
              <a:rPr lang="es-ES" smtClean="0"/>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43000" y="685800"/>
            <a:ext cx="4572000" cy="3429000"/>
          </a:xfrm>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4393EF4A-640D-4056-83CB-6A08A4D5BF41}" type="slidenum">
              <a:rPr lang="es-ES" smtClean="0"/>
              <a:pPr/>
              <a:t>2</a:t>
            </a:fld>
            <a:endParaRPr lang="es-ES"/>
          </a:p>
        </p:txBody>
      </p:sp>
    </p:spTree>
    <p:extLst>
      <p:ext uri="{BB962C8B-B14F-4D97-AF65-F5344CB8AC3E}">
        <p14:creationId xmlns:p14="http://schemas.microsoft.com/office/powerpoint/2010/main" val="1515420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43000" y="685800"/>
            <a:ext cx="4572000" cy="3429000"/>
          </a:xfrm>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63FA9F49-965C-477F-9C52-77685C8BB566}" type="slidenum">
              <a:rPr lang="es-ES" smtClean="0"/>
              <a:t>25</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71110471-933C-4431-952E-D3B900A76045}"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897919-7FBE-4830-A83C-F6C14384DB9E}" type="slidenum">
              <a:rPr lang="en-US" smtClean="0"/>
              <a:pPr/>
              <a:t>‹Nº›</a:t>
            </a:fld>
            <a:endParaRPr lang="en-US"/>
          </a:p>
        </p:txBody>
      </p:sp>
    </p:spTree>
    <p:extLst>
      <p:ext uri="{BB962C8B-B14F-4D97-AF65-F5344CB8AC3E}">
        <p14:creationId xmlns:p14="http://schemas.microsoft.com/office/powerpoint/2010/main" val="3603209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1110471-933C-4431-952E-D3B900A76045}"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897919-7FBE-4830-A83C-F6C14384DB9E}" type="slidenum">
              <a:rPr lang="en-US" smtClean="0"/>
              <a:pPr/>
              <a:t>‹Nº›</a:t>
            </a:fld>
            <a:endParaRPr lang="en-US"/>
          </a:p>
        </p:txBody>
      </p:sp>
    </p:spTree>
    <p:extLst>
      <p:ext uri="{BB962C8B-B14F-4D97-AF65-F5344CB8AC3E}">
        <p14:creationId xmlns:p14="http://schemas.microsoft.com/office/powerpoint/2010/main" val="164586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1110471-933C-4431-952E-D3B900A76045}"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897919-7FBE-4830-A83C-F6C14384DB9E}" type="slidenum">
              <a:rPr lang="en-US" smtClean="0"/>
              <a:pPr/>
              <a:t>‹Nº›</a:t>
            </a:fld>
            <a:endParaRPr lang="en-US"/>
          </a:p>
        </p:txBody>
      </p:sp>
    </p:spTree>
    <p:extLst>
      <p:ext uri="{BB962C8B-B14F-4D97-AF65-F5344CB8AC3E}">
        <p14:creationId xmlns:p14="http://schemas.microsoft.com/office/powerpoint/2010/main" val="4241337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1110471-933C-4431-952E-D3B900A76045}"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897919-7FBE-4830-A83C-F6C14384DB9E}" type="slidenum">
              <a:rPr lang="en-US" smtClean="0"/>
              <a:pPr/>
              <a:t>‹Nº›</a:t>
            </a:fld>
            <a:endParaRPr lang="en-US"/>
          </a:p>
        </p:txBody>
      </p:sp>
    </p:spTree>
    <p:extLst>
      <p:ext uri="{BB962C8B-B14F-4D97-AF65-F5344CB8AC3E}">
        <p14:creationId xmlns:p14="http://schemas.microsoft.com/office/powerpoint/2010/main" val="1159426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71110471-933C-4431-952E-D3B900A76045}"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897919-7FBE-4830-A83C-F6C14384DB9E}" type="slidenum">
              <a:rPr lang="en-US" smtClean="0"/>
              <a:pPr/>
              <a:t>‹Nº›</a:t>
            </a:fld>
            <a:endParaRPr lang="en-US"/>
          </a:p>
        </p:txBody>
      </p:sp>
    </p:spTree>
    <p:extLst>
      <p:ext uri="{BB962C8B-B14F-4D97-AF65-F5344CB8AC3E}">
        <p14:creationId xmlns:p14="http://schemas.microsoft.com/office/powerpoint/2010/main" val="2094404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1110471-933C-4431-952E-D3B900A76045}"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897919-7FBE-4830-A83C-F6C14384DB9E}" type="slidenum">
              <a:rPr lang="en-US" smtClean="0"/>
              <a:pPr/>
              <a:t>‹Nº›</a:t>
            </a:fld>
            <a:endParaRPr lang="en-US"/>
          </a:p>
        </p:txBody>
      </p:sp>
    </p:spTree>
    <p:extLst>
      <p:ext uri="{BB962C8B-B14F-4D97-AF65-F5344CB8AC3E}">
        <p14:creationId xmlns:p14="http://schemas.microsoft.com/office/powerpoint/2010/main" val="361538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71110471-933C-4431-952E-D3B900A76045}" type="datetimeFigureOut">
              <a:rPr lang="en-US" smtClean="0"/>
              <a:pPr/>
              <a:t>3/24/2025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897919-7FBE-4830-A83C-F6C14384DB9E}" type="slidenum">
              <a:rPr lang="en-US" smtClean="0"/>
              <a:pPr/>
              <a:t>‹Nº›</a:t>
            </a:fld>
            <a:endParaRPr lang="en-US"/>
          </a:p>
        </p:txBody>
      </p:sp>
    </p:spTree>
    <p:extLst>
      <p:ext uri="{BB962C8B-B14F-4D97-AF65-F5344CB8AC3E}">
        <p14:creationId xmlns:p14="http://schemas.microsoft.com/office/powerpoint/2010/main" val="1837122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1110471-933C-4431-952E-D3B900A76045}" type="datetimeFigureOut">
              <a:rPr lang="en-US" smtClean="0"/>
              <a:pPr/>
              <a:t>3/24/2025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897919-7FBE-4830-A83C-F6C14384DB9E}" type="slidenum">
              <a:rPr lang="en-US" smtClean="0"/>
              <a:pPr/>
              <a:t>‹Nº›</a:t>
            </a:fld>
            <a:endParaRPr lang="en-US"/>
          </a:p>
        </p:txBody>
      </p:sp>
    </p:spTree>
    <p:extLst>
      <p:ext uri="{BB962C8B-B14F-4D97-AF65-F5344CB8AC3E}">
        <p14:creationId xmlns:p14="http://schemas.microsoft.com/office/powerpoint/2010/main" val="2115062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110471-933C-4431-952E-D3B900A76045}" type="datetimeFigureOut">
              <a:rPr lang="en-US" smtClean="0"/>
              <a:pPr/>
              <a:t>3/24/2025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897919-7FBE-4830-A83C-F6C14384DB9E}" type="slidenum">
              <a:rPr lang="en-US" smtClean="0"/>
              <a:pPr/>
              <a:t>‹Nº›</a:t>
            </a:fld>
            <a:endParaRPr lang="en-US"/>
          </a:p>
        </p:txBody>
      </p:sp>
    </p:spTree>
    <p:extLst>
      <p:ext uri="{BB962C8B-B14F-4D97-AF65-F5344CB8AC3E}">
        <p14:creationId xmlns:p14="http://schemas.microsoft.com/office/powerpoint/2010/main" val="153625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71110471-933C-4431-952E-D3B900A76045}"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897919-7FBE-4830-A83C-F6C14384DB9E}" type="slidenum">
              <a:rPr lang="en-US" smtClean="0"/>
              <a:pPr/>
              <a:t>‹Nº›</a:t>
            </a:fld>
            <a:endParaRPr lang="en-US"/>
          </a:p>
        </p:txBody>
      </p:sp>
    </p:spTree>
    <p:extLst>
      <p:ext uri="{BB962C8B-B14F-4D97-AF65-F5344CB8AC3E}">
        <p14:creationId xmlns:p14="http://schemas.microsoft.com/office/powerpoint/2010/main" val="3416526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71110471-933C-4431-952E-D3B900A76045}"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897919-7FBE-4830-A83C-F6C14384DB9E}" type="slidenum">
              <a:rPr lang="en-US" smtClean="0"/>
              <a:pPr/>
              <a:t>‹Nº›</a:t>
            </a:fld>
            <a:endParaRPr lang="en-US"/>
          </a:p>
        </p:txBody>
      </p:sp>
    </p:spTree>
    <p:extLst>
      <p:ext uri="{BB962C8B-B14F-4D97-AF65-F5344CB8AC3E}">
        <p14:creationId xmlns:p14="http://schemas.microsoft.com/office/powerpoint/2010/main" val="4250666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110471-933C-4431-952E-D3B900A76045}" type="datetimeFigureOut">
              <a:rPr lang="en-US" smtClean="0"/>
              <a:pPr/>
              <a:t>3/24/2025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897919-7FBE-4830-A83C-F6C14384DB9E}" type="slidenum">
              <a:rPr lang="en-US" smtClean="0"/>
              <a:pPr/>
              <a:t>‹Nº›</a:t>
            </a:fld>
            <a:endParaRPr lang="en-US"/>
          </a:p>
        </p:txBody>
      </p:sp>
    </p:spTree>
    <p:extLst>
      <p:ext uri="{BB962C8B-B14F-4D97-AF65-F5344CB8AC3E}">
        <p14:creationId xmlns:p14="http://schemas.microsoft.com/office/powerpoint/2010/main" val="40346517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YAIMA\TRABAJO\EDUCACION SEXUAL\ZZ\images (23).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2 CuadroTexto"/>
          <p:cNvSpPr txBox="1"/>
          <p:nvPr/>
        </p:nvSpPr>
        <p:spPr>
          <a:xfrm>
            <a:off x="714347" y="5455672"/>
            <a:ext cx="5104561" cy="830997"/>
          </a:xfrm>
          <a:prstGeom prst="rect">
            <a:avLst/>
          </a:prstGeom>
          <a:noFill/>
        </p:spPr>
        <p:txBody>
          <a:bodyPr wrap="square" rtlCol="0">
            <a:spAutoFit/>
          </a:bodyPr>
          <a:lstStyle/>
          <a:p>
            <a:r>
              <a:rPr lang="es-ES" sz="2400" dirty="0">
                <a:solidFill>
                  <a:srgbClr val="FFFF00"/>
                </a:solidFill>
                <a:latin typeface="Arial Black" pitchFamily="34" charset="0"/>
              </a:rPr>
              <a:t>Dra. Yaima Díaz Crespo</a:t>
            </a:r>
          </a:p>
          <a:p>
            <a:r>
              <a:rPr lang="es-ES" sz="2400" dirty="0" smtClean="0">
                <a:solidFill>
                  <a:srgbClr val="FFFF00"/>
                </a:solidFill>
                <a:latin typeface="Arial Black" pitchFamily="34" charset="0"/>
              </a:rPr>
              <a:t>2024-2025</a:t>
            </a:r>
            <a:endParaRPr lang="es-ES" sz="2400" dirty="0">
              <a:solidFill>
                <a:srgbClr val="FFFF00"/>
              </a:solidFill>
              <a:latin typeface="Arial Black" pitchFamily="34" charset="0"/>
            </a:endParaRPr>
          </a:p>
        </p:txBody>
      </p:sp>
    </p:spTree>
    <p:extLst>
      <p:ext uri="{BB962C8B-B14F-4D97-AF65-F5344CB8AC3E}">
        <p14:creationId xmlns:p14="http://schemas.microsoft.com/office/powerpoint/2010/main" val="17939960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32955" y="747568"/>
            <a:ext cx="8191500" cy="5693866"/>
          </a:xfrm>
          <a:prstGeom prst="rect">
            <a:avLst/>
          </a:prstGeom>
        </p:spPr>
        <p:txBody>
          <a:bodyPr wrap="square">
            <a:spAutoFit/>
          </a:bodyPr>
          <a:lstStyle/>
          <a:p>
            <a:pPr algn="just"/>
            <a:r>
              <a:rPr lang="es-MX" sz="2800" dirty="0">
                <a:solidFill>
                  <a:srgbClr val="000000"/>
                </a:solidFill>
                <a:latin typeface="Arial Black" pitchFamily="34" charset="0"/>
              </a:rPr>
              <a:t>El autoerotismo es un comportamiento sexual que permite a los seres humanos, hombres y mujeres, desde la infancia hasta la vejez, </a:t>
            </a:r>
            <a:r>
              <a:rPr lang="es-MX" sz="2800" dirty="0">
                <a:solidFill>
                  <a:srgbClr val="FF0000"/>
                </a:solidFill>
                <a:latin typeface="Arial Black" pitchFamily="34" charset="0"/>
              </a:rPr>
              <a:t>vivenciar su propio cuerpo como una fuente de sensaciones placenteras que integran su autoimagen</a:t>
            </a:r>
            <a:r>
              <a:rPr lang="es-MX" sz="2800" dirty="0">
                <a:solidFill>
                  <a:srgbClr val="000000"/>
                </a:solidFill>
                <a:latin typeface="Arial Black" pitchFamily="34" charset="0"/>
              </a:rPr>
              <a:t>. La experiencia autoerótica</a:t>
            </a:r>
            <a:r>
              <a:rPr lang="es-MX" sz="2800" dirty="0">
                <a:solidFill>
                  <a:srgbClr val="000000"/>
                </a:solidFill>
                <a:latin typeface="Arial Black" pitchFamily="34" charset="0"/>
              </a:rPr>
              <a:t> es </a:t>
            </a:r>
            <a:r>
              <a:rPr lang="es-MX" sz="2800" dirty="0" smtClean="0">
                <a:solidFill>
                  <a:srgbClr val="000000"/>
                </a:solidFill>
                <a:latin typeface="Arial Black" pitchFamily="34" charset="0"/>
              </a:rPr>
              <a:t>muy íntima </a:t>
            </a:r>
            <a:r>
              <a:rPr lang="es-MX" sz="2800" dirty="0">
                <a:solidFill>
                  <a:srgbClr val="000000"/>
                </a:solidFill>
                <a:latin typeface="Arial Black" pitchFamily="34" charset="0"/>
              </a:rPr>
              <a:t>y no se limita a la </a:t>
            </a:r>
            <a:r>
              <a:rPr lang="es-MX" sz="2800" dirty="0">
                <a:solidFill>
                  <a:srgbClr val="000000"/>
                </a:solidFill>
                <a:latin typeface="Arial Black" pitchFamily="34" charset="0"/>
              </a:rPr>
              <a:t>autoestimulación</a:t>
            </a:r>
            <a:r>
              <a:rPr lang="es-MX" sz="2800" dirty="0">
                <a:solidFill>
                  <a:srgbClr val="000000"/>
                </a:solidFill>
                <a:latin typeface="Arial Black" pitchFamily="34" charset="0"/>
              </a:rPr>
              <a:t> de los órganos genitales, en realidad toda la piel es capaz de reaccionar eróticamente, lo mismo sucede con los otros canales </a:t>
            </a:r>
            <a:r>
              <a:rPr lang="es-MX" sz="2800" dirty="0" smtClean="0">
                <a:solidFill>
                  <a:srgbClr val="000000"/>
                </a:solidFill>
                <a:latin typeface="Arial Black" pitchFamily="34" charset="0"/>
              </a:rPr>
              <a:t>sensoriales</a:t>
            </a:r>
            <a:endParaRPr lang="en-US" sz="2800" dirty="0">
              <a:latin typeface="Arial Black" pitchFamily="34" charset="0"/>
            </a:endParaRPr>
          </a:p>
        </p:txBody>
      </p:sp>
    </p:spTree>
    <p:extLst>
      <p:ext uri="{BB962C8B-B14F-4D97-AF65-F5344CB8AC3E}">
        <p14:creationId xmlns:p14="http://schemas.microsoft.com/office/powerpoint/2010/main" val="2684480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8801" y="939223"/>
            <a:ext cx="8051801" cy="5262979"/>
          </a:xfrm>
          <a:prstGeom prst="rect">
            <a:avLst/>
          </a:prstGeom>
        </p:spPr>
        <p:txBody>
          <a:bodyPr wrap="square">
            <a:spAutoFit/>
          </a:bodyPr>
          <a:lstStyle/>
          <a:p>
            <a:pPr algn="just"/>
            <a:r>
              <a:rPr lang="es-MX" sz="2800" dirty="0">
                <a:solidFill>
                  <a:srgbClr val="000000"/>
                </a:solidFill>
                <a:latin typeface="Arial Black" pitchFamily="34" charset="0"/>
              </a:rPr>
              <a:t>La vista, el olfato, el oído y el gusto son vías de erotización para explorar el propio cuerpo. </a:t>
            </a:r>
            <a:r>
              <a:rPr lang="es-MX" sz="2800" dirty="0">
                <a:solidFill>
                  <a:srgbClr val="000000"/>
                </a:solidFill>
                <a:latin typeface="Arial Black" pitchFamily="34" charset="0"/>
              </a:rPr>
              <a:t>Combinando estos elementos sensuales, el autoerotismo se ejerce de una u otra manera, desde ligeros e imperceptibles tocamientos de los genitales, rozándolos fugaz y suavemente, pasando por caricias más intensas, hasta el disfrute intenso de fantasías eróticas; esto es posible, si se tiene una buena salud sexual y una alta </a:t>
            </a:r>
            <a:r>
              <a:rPr lang="es-MX" sz="2800" dirty="0" smtClean="0">
                <a:solidFill>
                  <a:srgbClr val="000000"/>
                </a:solidFill>
                <a:latin typeface="Arial Black" pitchFamily="34" charset="0"/>
              </a:rPr>
              <a:t>autoestima</a:t>
            </a:r>
            <a:endParaRPr lang="en-US" sz="2800" dirty="0">
              <a:latin typeface="Arial Black" pitchFamily="34" charset="0"/>
            </a:endParaRPr>
          </a:p>
        </p:txBody>
      </p:sp>
    </p:spTree>
    <p:extLst>
      <p:ext uri="{BB962C8B-B14F-4D97-AF65-F5344CB8AC3E}">
        <p14:creationId xmlns:p14="http://schemas.microsoft.com/office/powerpoint/2010/main" val="1925940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0327" y="554181"/>
            <a:ext cx="8118763" cy="5721927"/>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563" y="484909"/>
            <a:ext cx="7439891" cy="5957455"/>
          </a:xfrm>
          <a:prstGeom prst="rect">
            <a:avLst/>
          </a:prstGeom>
        </p:spPr>
      </p:pic>
    </p:spTree>
    <p:extLst>
      <p:ext uri="{BB962C8B-B14F-4D97-AF65-F5344CB8AC3E}">
        <p14:creationId xmlns:p14="http://schemas.microsoft.com/office/powerpoint/2010/main" val="658586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3455" y="512617"/>
            <a:ext cx="7730836" cy="6068291"/>
          </a:xfrm>
          <a:prstGeom prst="rect">
            <a:avLst/>
          </a:prstGeom>
        </p:spPr>
      </p:pic>
    </p:spTree>
    <p:extLst>
      <p:ext uri="{BB962C8B-B14F-4D97-AF65-F5344CB8AC3E}">
        <p14:creationId xmlns:p14="http://schemas.microsoft.com/office/powerpoint/2010/main" val="2251797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182" y="443345"/>
            <a:ext cx="8063344" cy="5915891"/>
          </a:xfrm>
          <a:prstGeom prst="rect">
            <a:avLst/>
          </a:prstGeom>
        </p:spPr>
      </p:pic>
    </p:spTree>
    <p:extLst>
      <p:ext uri="{BB962C8B-B14F-4D97-AF65-F5344CB8AC3E}">
        <p14:creationId xmlns:p14="http://schemas.microsoft.com/office/powerpoint/2010/main" val="1826345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309" y="429491"/>
            <a:ext cx="7813964" cy="5874327"/>
          </a:xfrm>
          <a:prstGeom prst="rect">
            <a:avLst/>
          </a:prstGeom>
        </p:spPr>
      </p:pic>
    </p:spTree>
    <p:extLst>
      <p:ext uri="{BB962C8B-B14F-4D97-AF65-F5344CB8AC3E}">
        <p14:creationId xmlns:p14="http://schemas.microsoft.com/office/powerpoint/2010/main" val="2774785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20701" y="1195532"/>
            <a:ext cx="8089900" cy="4524315"/>
          </a:xfrm>
          <a:prstGeom prst="rect">
            <a:avLst/>
          </a:prstGeom>
        </p:spPr>
        <p:txBody>
          <a:bodyPr wrap="square">
            <a:spAutoFit/>
          </a:bodyPr>
          <a:lstStyle/>
          <a:p>
            <a:pPr algn="just"/>
            <a:r>
              <a:rPr lang="es-MX" sz="3200" dirty="0">
                <a:solidFill>
                  <a:srgbClr val="000000"/>
                </a:solidFill>
                <a:latin typeface="Arial Black" pitchFamily="34" charset="0"/>
              </a:rPr>
              <a:t>Los adolescentes redescubren su sexualidad con su cuerpo que ha cambiado tanto física como mentalmente, dándole una nueva dimensión a su erotismo mediante el auto placer que le sirve no sólo para descubrirse a sí mismo, sino también para aliviar algunas tensiones no </a:t>
            </a:r>
            <a:r>
              <a:rPr lang="es-MX" sz="3200" dirty="0" smtClean="0">
                <a:solidFill>
                  <a:srgbClr val="000000"/>
                </a:solidFill>
                <a:latin typeface="Arial Black" pitchFamily="34" charset="0"/>
              </a:rPr>
              <a:t>sexuales</a:t>
            </a:r>
            <a:endParaRPr lang="en-US" sz="3200" dirty="0">
              <a:latin typeface="Arial Black" pitchFamily="34" charset="0"/>
            </a:endParaRPr>
          </a:p>
        </p:txBody>
      </p:sp>
    </p:spTree>
    <p:extLst>
      <p:ext uri="{BB962C8B-B14F-4D97-AF65-F5344CB8AC3E}">
        <p14:creationId xmlns:p14="http://schemas.microsoft.com/office/powerpoint/2010/main" val="4766673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82599" y="766041"/>
            <a:ext cx="8204200" cy="5693866"/>
          </a:xfrm>
          <a:prstGeom prst="rect">
            <a:avLst/>
          </a:prstGeom>
        </p:spPr>
        <p:txBody>
          <a:bodyPr wrap="square">
            <a:spAutoFit/>
          </a:bodyPr>
          <a:lstStyle/>
          <a:p>
            <a:pPr algn="just"/>
            <a:r>
              <a:rPr lang="es-MX" sz="2800" dirty="0">
                <a:solidFill>
                  <a:srgbClr val="000000"/>
                </a:solidFill>
                <a:latin typeface="Arial Black" pitchFamily="34" charset="0"/>
              </a:rPr>
              <a:t>La masturbación, aún en nuestros tiempos, es una práctica cuestionada y hasta condenada. </a:t>
            </a:r>
            <a:r>
              <a:rPr lang="es-MX" sz="2800" dirty="0">
                <a:solidFill>
                  <a:srgbClr val="000000"/>
                </a:solidFill>
                <a:latin typeface="Arial Black" pitchFamily="34" charset="0"/>
              </a:rPr>
              <a:t>En la misma descripción de la masturbación se encuentra la razón de su rechazo: </a:t>
            </a:r>
            <a:r>
              <a:rPr lang="es-MX" sz="2800" dirty="0">
                <a:solidFill>
                  <a:srgbClr val="000000"/>
                </a:solidFill>
                <a:latin typeface="Arial Black" pitchFamily="34" charset="0"/>
              </a:rPr>
              <a:t>es </a:t>
            </a:r>
            <a:r>
              <a:rPr lang="es-MX" sz="2800" dirty="0">
                <a:solidFill>
                  <a:srgbClr val="000000"/>
                </a:solidFill>
                <a:latin typeface="Arial Black" pitchFamily="34" charset="0"/>
              </a:rPr>
              <a:t>un hecho solitario (se considera egoísta, independiente, libre) en el que hay que hacer uso de la imaginación (se puede cometer hasta adulterio con la mente) que desencadena en una eyaculación “en el exterior” (que podría considerarse un desperdicio en términos reproductivos</a:t>
            </a:r>
            <a:r>
              <a:rPr lang="es-MX" sz="2800" dirty="0" smtClean="0">
                <a:solidFill>
                  <a:srgbClr val="000000"/>
                </a:solidFill>
                <a:latin typeface="Arial Black" pitchFamily="34" charset="0"/>
              </a:rPr>
              <a:t>)</a:t>
            </a:r>
            <a:endParaRPr lang="en-US" sz="2800" dirty="0">
              <a:latin typeface="Arial Black" pitchFamily="34" charset="0"/>
            </a:endParaRPr>
          </a:p>
        </p:txBody>
      </p:sp>
    </p:spTree>
    <p:extLst>
      <p:ext uri="{BB962C8B-B14F-4D97-AF65-F5344CB8AC3E}">
        <p14:creationId xmlns:p14="http://schemas.microsoft.com/office/powerpoint/2010/main" val="3879359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3700" y="1403352"/>
            <a:ext cx="8280400" cy="4031873"/>
          </a:xfrm>
          <a:prstGeom prst="rect">
            <a:avLst/>
          </a:prstGeom>
        </p:spPr>
        <p:txBody>
          <a:bodyPr wrap="square">
            <a:spAutoFit/>
          </a:bodyPr>
          <a:lstStyle/>
          <a:p>
            <a:pPr algn="just"/>
            <a:r>
              <a:rPr lang="es-MX" sz="3200" dirty="0">
                <a:solidFill>
                  <a:srgbClr val="000000"/>
                </a:solidFill>
                <a:latin typeface="Arial Black" pitchFamily="34" charset="0"/>
              </a:rPr>
              <a:t>Algunos adultos, solteros y casados, así como personas de la tercera edad, obtienen placer erótico y alivio emocional mediante el </a:t>
            </a:r>
            <a:r>
              <a:rPr lang="es-MX" sz="3200" dirty="0">
                <a:solidFill>
                  <a:srgbClr val="000000"/>
                </a:solidFill>
                <a:latin typeface="Arial Black" pitchFamily="34" charset="0"/>
              </a:rPr>
              <a:t>autoerotismo, </a:t>
            </a:r>
            <a:r>
              <a:rPr lang="es-MX" sz="3200" dirty="0">
                <a:solidFill>
                  <a:srgbClr val="000000"/>
                </a:solidFill>
                <a:latin typeface="Arial Black" pitchFamily="34" charset="0"/>
              </a:rPr>
              <a:t>que usualmente va acompañado de fantasías con imágenes eróticamente </a:t>
            </a:r>
            <a:r>
              <a:rPr lang="es-MX" sz="3200" dirty="0" smtClean="0">
                <a:solidFill>
                  <a:srgbClr val="000000"/>
                </a:solidFill>
                <a:latin typeface="Arial Black" pitchFamily="34" charset="0"/>
              </a:rPr>
              <a:t>estimulantes</a:t>
            </a:r>
            <a:endParaRPr lang="en-US" sz="3200" dirty="0">
              <a:latin typeface="Arial Black" pitchFamily="34" charset="0"/>
            </a:endParaRPr>
          </a:p>
        </p:txBody>
      </p:sp>
    </p:spTree>
    <p:extLst>
      <p:ext uri="{BB962C8B-B14F-4D97-AF65-F5344CB8AC3E}">
        <p14:creationId xmlns:p14="http://schemas.microsoft.com/office/powerpoint/2010/main" val="1461411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420091" y="960063"/>
            <a:ext cx="6431973" cy="1200329"/>
          </a:xfrm>
          <a:prstGeom prst="rect">
            <a:avLst/>
          </a:prstGeom>
        </p:spPr>
        <p:txBody>
          <a:bodyPr wrap="square">
            <a:spAutoFit/>
          </a:bodyPr>
          <a:lstStyle/>
          <a:p>
            <a:r>
              <a:rPr lang="es-ES" sz="3600" dirty="0">
                <a:latin typeface="Arial Black" pitchFamily="34" charset="0"/>
              </a:rPr>
              <a:t>Tema </a:t>
            </a:r>
            <a:r>
              <a:rPr lang="es-ES" sz="3600" dirty="0">
                <a:latin typeface="Arial Black" pitchFamily="34" charset="0"/>
              </a:rPr>
              <a:t>4: Barreras de la sexualidad</a:t>
            </a:r>
            <a:endParaRPr lang="es-ES" sz="3600" dirty="0"/>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8800" y="2401275"/>
            <a:ext cx="4987636" cy="3042458"/>
          </a:xfrm>
          <a:prstGeom prst="rect">
            <a:avLst/>
          </a:prstGeom>
        </p:spPr>
      </p:pic>
    </p:spTree>
    <p:extLst>
      <p:ext uri="{BB962C8B-B14F-4D97-AF65-F5344CB8AC3E}">
        <p14:creationId xmlns:p14="http://schemas.microsoft.com/office/powerpoint/2010/main" val="11852687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46101" y="1758950"/>
            <a:ext cx="8128000" cy="3539430"/>
          </a:xfrm>
          <a:prstGeom prst="rect">
            <a:avLst/>
          </a:prstGeom>
          <a:noFill/>
        </p:spPr>
        <p:txBody>
          <a:bodyPr wrap="square" rtlCol="0">
            <a:spAutoFit/>
          </a:bodyPr>
          <a:lstStyle/>
          <a:p>
            <a:pPr algn="just"/>
            <a:r>
              <a:rPr lang="es-ES" sz="3200" dirty="0">
                <a:solidFill>
                  <a:srgbClr val="FF0000"/>
                </a:solidFill>
                <a:latin typeface="Arial Black" pitchFamily="34" charset="0"/>
              </a:rPr>
              <a:t>Como puedes ver, la masturbación no es nociva. Es necesario que la vivas con libertad, sin tabúes, ni prejuicios. </a:t>
            </a:r>
            <a:r>
              <a:rPr lang="es-ES" sz="3200" dirty="0">
                <a:solidFill>
                  <a:srgbClr val="FF0000"/>
                </a:solidFill>
                <a:latin typeface="Arial Black" pitchFamily="34" charset="0"/>
              </a:rPr>
              <a:t>Recuerda que no estás haciendo nada malo, ni ridículo, al contrario, estás haciendo algo </a:t>
            </a:r>
            <a:r>
              <a:rPr lang="es-ES" sz="3200" dirty="0" smtClean="0">
                <a:solidFill>
                  <a:srgbClr val="FF0000"/>
                </a:solidFill>
                <a:latin typeface="Arial Black" pitchFamily="34" charset="0"/>
              </a:rPr>
              <a:t>natural</a:t>
            </a:r>
            <a:endParaRPr lang="es-ES" sz="3200" dirty="0">
              <a:solidFill>
                <a:srgbClr val="FF0000"/>
              </a:solidFill>
              <a:latin typeface="Arial Black"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04800" y="644813"/>
            <a:ext cx="8432800" cy="5693866"/>
          </a:xfrm>
          <a:prstGeom prst="rect">
            <a:avLst/>
          </a:prstGeom>
        </p:spPr>
        <p:txBody>
          <a:bodyPr wrap="square">
            <a:spAutoFit/>
          </a:bodyPr>
          <a:lstStyle/>
          <a:p>
            <a:pPr algn="just"/>
            <a:r>
              <a:rPr lang="es-MX" sz="2800" dirty="0">
                <a:solidFill>
                  <a:srgbClr val="FF0000"/>
                </a:solidFill>
                <a:latin typeface="Arial Black" pitchFamily="34" charset="0"/>
              </a:rPr>
              <a:t>Fantasía</a:t>
            </a:r>
          </a:p>
          <a:p>
            <a:pPr algn="just"/>
            <a:endParaRPr lang="es-MX" sz="2400" dirty="0">
              <a:solidFill>
                <a:srgbClr val="000000"/>
              </a:solidFill>
              <a:latin typeface="Arial Black" pitchFamily="34" charset="0"/>
            </a:endParaRPr>
          </a:p>
          <a:p>
            <a:pPr algn="just"/>
            <a:r>
              <a:rPr lang="es-MX" sz="2400" dirty="0">
                <a:solidFill>
                  <a:srgbClr val="000000"/>
                </a:solidFill>
                <a:latin typeface="Arial Black" pitchFamily="34" charset="0"/>
              </a:rPr>
              <a:t>En </a:t>
            </a:r>
            <a:r>
              <a:rPr lang="es-MX" sz="2400" dirty="0">
                <a:solidFill>
                  <a:srgbClr val="000000"/>
                </a:solidFill>
                <a:latin typeface="Arial Black" pitchFamily="34" charset="0"/>
              </a:rPr>
              <a:t>la fantasía de tipo erótico surgen pensamientos (proceso mental) que conlleva a sensaciones físicas (proceso corporal) consideradas placenteras. Las fantasías eróticas ayudan, entre otras cosas: al desarrollo sexual, al crecimiento personal y a la creatividad; si una persona se abre al mundo de lo imaginario, esto repercutirá en diversos aspectos de su vida, no sólo en el área sexual. </a:t>
            </a:r>
            <a:r>
              <a:rPr lang="es-MX" sz="2400" dirty="0">
                <a:solidFill>
                  <a:srgbClr val="000000"/>
                </a:solidFill>
                <a:latin typeface="Arial Black" pitchFamily="34" charset="0"/>
              </a:rPr>
              <a:t>Las fantasías eróticas movilizan emociones, y pertenecen al ámbito del inconsciente, de lo simbólico, pueden tener contenidos irracionales que deben comprenderse de esa </a:t>
            </a:r>
            <a:r>
              <a:rPr lang="es-MX" sz="2400" dirty="0" smtClean="0">
                <a:solidFill>
                  <a:srgbClr val="000000"/>
                </a:solidFill>
                <a:latin typeface="Arial Black" pitchFamily="34" charset="0"/>
              </a:rPr>
              <a:t>manera</a:t>
            </a:r>
            <a:endParaRPr lang="en-US" sz="2400" dirty="0">
              <a:latin typeface="Arial Black" pitchFamily="34" charset="0"/>
            </a:endParaRPr>
          </a:p>
        </p:txBody>
      </p:sp>
    </p:spTree>
    <p:extLst>
      <p:ext uri="{BB962C8B-B14F-4D97-AF65-F5344CB8AC3E}">
        <p14:creationId xmlns:p14="http://schemas.microsoft.com/office/powerpoint/2010/main" val="28276930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709" y="512618"/>
            <a:ext cx="7647709" cy="5985164"/>
          </a:xfrm>
          <a:prstGeom prst="rect">
            <a:avLst/>
          </a:prstGeom>
        </p:spPr>
      </p:pic>
    </p:spTree>
    <p:extLst>
      <p:ext uri="{BB962C8B-B14F-4D97-AF65-F5344CB8AC3E}">
        <p14:creationId xmlns:p14="http://schemas.microsoft.com/office/powerpoint/2010/main" val="34090091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901" y="748145"/>
            <a:ext cx="8708007" cy="5472545"/>
          </a:xfrm>
          <a:prstGeom prst="rect">
            <a:avLst/>
          </a:prstGeom>
        </p:spPr>
      </p:pic>
    </p:spTree>
    <p:extLst>
      <p:ext uri="{BB962C8B-B14F-4D97-AF65-F5344CB8AC3E}">
        <p14:creationId xmlns:p14="http://schemas.microsoft.com/office/powerpoint/2010/main" val="24357224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586" y="762000"/>
            <a:ext cx="8568859" cy="5583382"/>
          </a:xfrm>
          <a:prstGeom prst="rect">
            <a:avLst/>
          </a:prstGeom>
        </p:spPr>
      </p:pic>
    </p:spTree>
    <p:extLst>
      <p:ext uri="{BB962C8B-B14F-4D97-AF65-F5344CB8AC3E}">
        <p14:creationId xmlns:p14="http://schemas.microsoft.com/office/powerpoint/2010/main" val="13468088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4182" y="554182"/>
            <a:ext cx="8118763" cy="5888182"/>
          </a:xfrm>
          <a:prstGeom prst="rect">
            <a:avLst/>
          </a:prstGeom>
        </p:spPr>
      </p:pic>
    </p:spTree>
    <p:extLst>
      <p:ext uri="{BB962C8B-B14F-4D97-AF65-F5344CB8AC3E}">
        <p14:creationId xmlns:p14="http://schemas.microsoft.com/office/powerpoint/2010/main" val="2692055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08000" y="1403350"/>
            <a:ext cx="7950200" cy="4401205"/>
          </a:xfrm>
          <a:prstGeom prst="rect">
            <a:avLst/>
          </a:prstGeom>
          <a:noFill/>
        </p:spPr>
        <p:txBody>
          <a:bodyPr wrap="square" rtlCol="0">
            <a:spAutoFit/>
          </a:bodyPr>
          <a:lstStyle/>
          <a:p>
            <a:pPr algn="just"/>
            <a:r>
              <a:rPr lang="es-ES" sz="2800" dirty="0">
                <a:latin typeface="Arial Black" pitchFamily="34" charset="0"/>
              </a:rPr>
              <a:t>Las fantasías sexuales han sido durante mucho tiempo tema tabú del que no se hablaba. Pero hoy en día sabemos que son algo sano y natural que nos ayuda a estimular el deseo sexual. </a:t>
            </a:r>
            <a:r>
              <a:rPr lang="es-ES" sz="2800" dirty="0">
                <a:latin typeface="Arial Black" pitchFamily="34" charset="0"/>
              </a:rPr>
              <a:t>Además, compartir las fantasías sexuales con la pareja refleja una buena comunicación sexual, ayuda a prevenir y resolver ciertos problemas de pareja o dificultades </a:t>
            </a:r>
            <a:r>
              <a:rPr lang="es-ES" sz="2800" dirty="0" smtClean="0">
                <a:latin typeface="Arial Black" pitchFamily="34" charset="0"/>
              </a:rPr>
              <a:t>sexuales</a:t>
            </a:r>
            <a:endParaRPr lang="es-ES" sz="2800" dirty="0">
              <a:latin typeface="Arial Black"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96901" y="899969"/>
            <a:ext cx="7899400" cy="5509200"/>
          </a:xfrm>
          <a:prstGeom prst="rect">
            <a:avLst/>
          </a:prstGeom>
          <a:noFill/>
        </p:spPr>
        <p:txBody>
          <a:bodyPr wrap="square" rtlCol="0">
            <a:spAutoFit/>
          </a:bodyPr>
          <a:lstStyle/>
          <a:p>
            <a:pPr algn="just"/>
            <a:r>
              <a:rPr lang="es-ES" sz="3200" dirty="0">
                <a:latin typeface="Arial Black" pitchFamily="34" charset="0"/>
              </a:rPr>
              <a:t>Las personas tenemos fantasías sexuales porque tenemos deseo sexual. </a:t>
            </a:r>
            <a:r>
              <a:rPr lang="es-ES" sz="3200" dirty="0">
                <a:latin typeface="Arial Black" pitchFamily="34" charset="0"/>
              </a:rPr>
              <a:t>Así como también porque tenemos una gran capacidad  para imaginarnos situaciones y sentirnos como si las estuviéramos viviendo. </a:t>
            </a:r>
            <a:endParaRPr lang="es-ES" sz="3200" dirty="0" smtClean="0">
              <a:latin typeface="Arial Black" pitchFamily="34" charset="0"/>
            </a:endParaRPr>
          </a:p>
          <a:p>
            <a:pPr algn="just"/>
            <a:endParaRPr lang="es-ES" sz="3200" dirty="0">
              <a:latin typeface="Arial Black" pitchFamily="34" charset="0"/>
            </a:endParaRPr>
          </a:p>
          <a:p>
            <a:pPr algn="just"/>
            <a:r>
              <a:rPr lang="es-ES" sz="3200" dirty="0" smtClean="0">
                <a:latin typeface="Arial Black" pitchFamily="34" charset="0"/>
              </a:rPr>
              <a:t>El </a:t>
            </a:r>
            <a:r>
              <a:rPr lang="es-ES" sz="3200" dirty="0">
                <a:latin typeface="Arial Black" pitchFamily="34" charset="0"/>
              </a:rPr>
              <a:t>deseo sexual nos hace tener pensamientos sexuales </a:t>
            </a:r>
            <a:r>
              <a:rPr lang="es-ES" sz="3200" dirty="0" smtClean="0">
                <a:latin typeface="Arial Black" pitchFamily="34" charset="0"/>
              </a:rPr>
              <a:t>espontáneos</a:t>
            </a:r>
            <a:endParaRPr lang="es-ES" sz="3200" dirty="0">
              <a:latin typeface="Arial Black"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57200" y="1428751"/>
            <a:ext cx="8051800" cy="3970318"/>
          </a:xfrm>
          <a:prstGeom prst="rect">
            <a:avLst/>
          </a:prstGeom>
          <a:noFill/>
        </p:spPr>
        <p:txBody>
          <a:bodyPr wrap="square" rtlCol="0">
            <a:spAutoFit/>
          </a:bodyPr>
          <a:lstStyle/>
          <a:p>
            <a:pPr algn="just"/>
            <a:r>
              <a:rPr lang="es-ES" sz="2800" dirty="0">
                <a:latin typeface="Arial Black" pitchFamily="34" charset="0"/>
              </a:rPr>
              <a:t>Las fantasías sexuales son algo más elaborado donde podemos partir de  un pensamiento sexual. Y recrearnos en él de manera voluntaria. Nos permite construir una escena, dirigirla y aparecer en ella. </a:t>
            </a:r>
            <a:r>
              <a:rPr lang="es-ES" sz="2800" dirty="0">
                <a:latin typeface="Arial Black" pitchFamily="34" charset="0"/>
              </a:rPr>
              <a:t>A las personas con bajo deseo sexual se les recomienda que elaboren sus propias fantasías </a:t>
            </a:r>
            <a:r>
              <a:rPr lang="es-ES" sz="2800" dirty="0" smtClean="0">
                <a:latin typeface="Arial Black" pitchFamily="34" charset="0"/>
              </a:rPr>
              <a:t>sexuales</a:t>
            </a:r>
            <a:endParaRPr lang="es-ES" sz="2800" dirty="0">
              <a:latin typeface="Arial Black"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19101" y="1492250"/>
            <a:ext cx="8369300" cy="3785652"/>
          </a:xfrm>
          <a:prstGeom prst="rect">
            <a:avLst/>
          </a:prstGeom>
          <a:noFill/>
        </p:spPr>
        <p:txBody>
          <a:bodyPr wrap="square" rtlCol="0">
            <a:spAutoFit/>
          </a:bodyPr>
          <a:lstStyle/>
          <a:p>
            <a:pPr algn="just"/>
            <a:r>
              <a:rPr lang="es-ES" sz="3000" dirty="0">
                <a:latin typeface="Arial Black" pitchFamily="34" charset="0"/>
              </a:rPr>
              <a:t>Debemos tener en cuenta que las fantasías sexuales son como un deseo que no tiene por qué materializarse. Podemos imaginarnos en determinada situación, sin que eso implique llevarla a la práctica. </a:t>
            </a:r>
            <a:r>
              <a:rPr lang="es-ES" sz="3000" dirty="0">
                <a:latin typeface="Arial Black" pitchFamily="34" charset="0"/>
              </a:rPr>
              <a:t>No necesariamente significa que deseemos hacer realidad esa </a:t>
            </a:r>
            <a:r>
              <a:rPr lang="es-ES" sz="3000" dirty="0" smtClean="0">
                <a:latin typeface="Arial Black" pitchFamily="34" charset="0"/>
              </a:rPr>
              <a:t>fantasía</a:t>
            </a:r>
            <a:endParaRPr lang="es-ES" sz="3000" dirty="0">
              <a:latin typeface="Arial Black"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40591" y="801833"/>
            <a:ext cx="8458200" cy="4708981"/>
          </a:xfrm>
          <a:prstGeom prst="rect">
            <a:avLst/>
          </a:prstGeom>
          <a:noFill/>
        </p:spPr>
        <p:txBody>
          <a:bodyPr wrap="square" rtlCol="0">
            <a:spAutoFit/>
          </a:bodyPr>
          <a:lstStyle/>
          <a:p>
            <a:pPr algn="just"/>
            <a:r>
              <a:rPr lang="es-ES" sz="3000" u="sng" dirty="0" smtClean="0">
                <a:solidFill>
                  <a:srgbClr val="FF0000"/>
                </a:solidFill>
                <a:latin typeface="Arial Black" pitchFamily="34" charset="0"/>
              </a:rPr>
              <a:t>Objetivos </a:t>
            </a:r>
            <a:endParaRPr lang="es-ES" sz="3000" u="sng" dirty="0">
              <a:solidFill>
                <a:srgbClr val="FF0000"/>
              </a:solidFill>
              <a:latin typeface="Arial Black" pitchFamily="34" charset="0"/>
            </a:endParaRPr>
          </a:p>
          <a:p>
            <a:pPr algn="just"/>
            <a:endParaRPr lang="es-ES" sz="3000" dirty="0">
              <a:latin typeface="Arial Black" pitchFamily="34" charset="0"/>
            </a:endParaRPr>
          </a:p>
          <a:p>
            <a:pPr algn="just"/>
            <a:r>
              <a:rPr lang="es-ES" sz="3000" dirty="0" smtClean="0">
                <a:latin typeface="Arial Black" pitchFamily="34" charset="0"/>
              </a:rPr>
              <a:t>1. Reflexionar </a:t>
            </a:r>
            <a:r>
              <a:rPr lang="es-ES" sz="3000" dirty="0">
                <a:latin typeface="Arial Black" pitchFamily="34" charset="0"/>
              </a:rPr>
              <a:t>sobre los mitos que existen alrededor de la masturbación y las fantasías y que reconozcan el rol de estas prácticas en el sexo </a:t>
            </a:r>
            <a:r>
              <a:rPr lang="es-ES" sz="3000" dirty="0" smtClean="0">
                <a:latin typeface="Arial Black" pitchFamily="34" charset="0"/>
              </a:rPr>
              <a:t>seguro</a:t>
            </a:r>
          </a:p>
          <a:p>
            <a:pPr algn="just"/>
            <a:endParaRPr lang="es-ES" sz="3000" dirty="0">
              <a:latin typeface="Arial Black" pitchFamily="34" charset="0"/>
            </a:endParaRPr>
          </a:p>
          <a:p>
            <a:pPr algn="just"/>
            <a:r>
              <a:rPr lang="es-ES" sz="3000" dirty="0">
                <a:latin typeface="Arial Black" pitchFamily="34" charset="0"/>
              </a:rPr>
              <a:t>2. </a:t>
            </a:r>
            <a:r>
              <a:rPr lang="es-ES" sz="3000" dirty="0">
                <a:latin typeface="Arial Black" pitchFamily="34" charset="0"/>
              </a:rPr>
              <a:t>Reconocer los trastornos sexuales fundamentales tanto en hombres como en </a:t>
            </a:r>
            <a:r>
              <a:rPr lang="es-ES" sz="3000" dirty="0" smtClean="0">
                <a:latin typeface="Arial Black" pitchFamily="34" charset="0"/>
              </a:rPr>
              <a:t>mujeres</a:t>
            </a:r>
            <a:endParaRPr lang="es-ES" sz="3000" dirty="0">
              <a:latin typeface="Arial Black"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55600" y="1466850"/>
            <a:ext cx="8343900" cy="2400657"/>
          </a:xfrm>
          <a:prstGeom prst="rect">
            <a:avLst/>
          </a:prstGeom>
          <a:noFill/>
        </p:spPr>
        <p:txBody>
          <a:bodyPr wrap="square" rtlCol="0">
            <a:spAutoFit/>
          </a:bodyPr>
          <a:lstStyle/>
          <a:p>
            <a:pPr algn="just"/>
            <a:r>
              <a:rPr lang="es-ES" sz="3000" dirty="0">
                <a:latin typeface="Arial Black" pitchFamily="34" charset="0"/>
              </a:rPr>
              <a:t>Si quieres compartir tus fantasías con tu pareja es </a:t>
            </a:r>
            <a:r>
              <a:rPr lang="es-ES" sz="3000" dirty="0">
                <a:solidFill>
                  <a:srgbClr val="FF0000"/>
                </a:solidFill>
                <a:latin typeface="Arial Black" pitchFamily="34" charset="0"/>
              </a:rPr>
              <a:t>importante</a:t>
            </a:r>
            <a:r>
              <a:rPr lang="es-ES" sz="3000" dirty="0">
                <a:latin typeface="Arial Black" pitchFamily="34" charset="0"/>
              </a:rPr>
              <a:t> que no se juzgue al otro. </a:t>
            </a:r>
            <a:r>
              <a:rPr lang="es-ES" sz="3000" dirty="0">
                <a:latin typeface="Arial Black" pitchFamily="34" charset="0"/>
              </a:rPr>
              <a:t>Lo que a tu pareja le gustaría no tiene por qué gustarte a ti </a:t>
            </a:r>
            <a:r>
              <a:rPr lang="es-ES" sz="3000" dirty="0" smtClean="0">
                <a:latin typeface="Arial Black" pitchFamily="34" charset="0"/>
              </a:rPr>
              <a:t>también</a:t>
            </a:r>
            <a:endParaRPr lang="es-ES" sz="3000" dirty="0">
              <a:latin typeface="Arial Black"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58800" y="1428750"/>
            <a:ext cx="7962900" cy="4154984"/>
          </a:xfrm>
          <a:prstGeom prst="rect">
            <a:avLst/>
          </a:prstGeom>
          <a:noFill/>
        </p:spPr>
        <p:txBody>
          <a:bodyPr wrap="square" rtlCol="0">
            <a:spAutoFit/>
          </a:bodyPr>
          <a:lstStyle/>
          <a:p>
            <a:pPr algn="just"/>
            <a:r>
              <a:rPr lang="es-ES" sz="2400" dirty="0">
                <a:latin typeface="Arial Black" pitchFamily="34" charset="0"/>
              </a:rPr>
              <a:t>Las fantasías sexuales son problemáticas o insanas cuando son la única manera que tiene la persona de excitarse. Algunas personas tienen unas fantasías insanas a las que llamamos parafilias. Estas se caracterizan por la aparición de impulsos sexuales intensos y recurrentes. O por comportamientos que implican objetos, actividades o situaciones poco habituales. </a:t>
            </a:r>
            <a:r>
              <a:rPr lang="es-ES" sz="2400" dirty="0">
                <a:latin typeface="Arial Black" pitchFamily="34" charset="0"/>
              </a:rPr>
              <a:t>Y que son un requisito para que el sujeto consiga excitarse y llegar al </a:t>
            </a:r>
            <a:r>
              <a:rPr lang="es-ES" sz="2400" dirty="0" smtClean="0">
                <a:latin typeface="Arial Black" pitchFamily="34" charset="0"/>
              </a:rPr>
              <a:t>orgasmo</a:t>
            </a:r>
            <a:endParaRPr lang="es-ES" sz="2400" dirty="0">
              <a:latin typeface="Arial Black"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82599" y="1289050"/>
            <a:ext cx="8051801" cy="3785652"/>
          </a:xfrm>
          <a:prstGeom prst="rect">
            <a:avLst/>
          </a:prstGeom>
          <a:noFill/>
        </p:spPr>
        <p:txBody>
          <a:bodyPr wrap="square" rtlCol="0">
            <a:spAutoFit/>
          </a:bodyPr>
          <a:lstStyle/>
          <a:p>
            <a:pPr algn="just"/>
            <a:r>
              <a:rPr lang="es-ES" sz="3000" dirty="0">
                <a:latin typeface="Arial Black" pitchFamily="34" charset="0"/>
              </a:rPr>
              <a:t>Las fantasías sexuales también pueden generar malestar en la pareja aunque no haya una parafilia. Lo importante es que cada miembro de la pareja pueda decidir si quiere o no llevarla a la práctica. </a:t>
            </a:r>
            <a:r>
              <a:rPr lang="es-ES" sz="3000" dirty="0">
                <a:latin typeface="Arial Black" pitchFamily="34" charset="0"/>
              </a:rPr>
              <a:t>Esto hay que hablarlo con calma y sin presiones para que ninguno se sienta </a:t>
            </a:r>
            <a:r>
              <a:rPr lang="es-ES" sz="3000" dirty="0" smtClean="0">
                <a:latin typeface="Arial Black" pitchFamily="34" charset="0"/>
              </a:rPr>
              <a:t>incómodo</a:t>
            </a:r>
            <a:endParaRPr lang="es-ES" sz="3000" dirty="0">
              <a:latin typeface="Arial Black"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73101" y="1504950"/>
            <a:ext cx="7632700" cy="1015663"/>
          </a:xfrm>
          <a:prstGeom prst="rect">
            <a:avLst/>
          </a:prstGeom>
          <a:noFill/>
        </p:spPr>
        <p:txBody>
          <a:bodyPr wrap="square" rtlCol="0">
            <a:spAutoFit/>
          </a:bodyPr>
          <a:lstStyle/>
          <a:p>
            <a:pPr algn="ctr"/>
            <a:r>
              <a:rPr lang="es-ES" sz="3000" dirty="0">
                <a:solidFill>
                  <a:srgbClr val="FF0000"/>
                </a:solidFill>
                <a:latin typeface="Arial Black" pitchFamily="34" charset="0"/>
              </a:rPr>
              <a:t>Trastornos sexuales o disfunciones sexuales</a:t>
            </a:r>
            <a:endParaRPr lang="es-ES" sz="3000" dirty="0">
              <a:solidFill>
                <a:srgbClr val="FF0000"/>
              </a:solidFill>
              <a:latin typeface="Arial Black" pitchFamily="34" charset="0"/>
            </a:endParaRPr>
          </a:p>
        </p:txBody>
      </p:sp>
      <p:pic>
        <p:nvPicPr>
          <p:cNvPr id="3"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6900" y="2568972"/>
            <a:ext cx="2628899" cy="3167965"/>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7200" y="1339851"/>
            <a:ext cx="8242300" cy="4247317"/>
          </a:xfrm>
          <a:prstGeom prst="rect">
            <a:avLst/>
          </a:prstGeom>
        </p:spPr>
        <p:txBody>
          <a:bodyPr wrap="square">
            <a:spAutoFit/>
          </a:bodyPr>
          <a:lstStyle/>
          <a:p>
            <a:pPr algn="just"/>
            <a:r>
              <a:rPr lang="es-MX" sz="2700" dirty="0">
                <a:latin typeface="Arial Black" pitchFamily="34" charset="0"/>
              </a:rPr>
              <a:t>Las disfunciones sexuales en la mujer son una serie de </a:t>
            </a:r>
            <a:r>
              <a:rPr lang="es-MX" sz="2700" dirty="0">
                <a:latin typeface="Arial Black" pitchFamily="34" charset="0"/>
              </a:rPr>
              <a:t>síndromes </a:t>
            </a:r>
            <a:r>
              <a:rPr lang="es-MX" sz="2700" dirty="0">
                <a:latin typeface="Arial Black" pitchFamily="34" charset="0"/>
              </a:rPr>
              <a:t>en los </a:t>
            </a:r>
            <a:r>
              <a:rPr lang="es-MX" sz="2700" dirty="0">
                <a:latin typeface="Arial Black" pitchFamily="34" charset="0"/>
              </a:rPr>
              <a:t>que los </a:t>
            </a:r>
            <a:r>
              <a:rPr lang="es-MX" sz="2700" dirty="0">
                <a:latin typeface="Arial Black" pitchFamily="34" charset="0"/>
              </a:rPr>
              <a:t>procesos </a:t>
            </a:r>
            <a:r>
              <a:rPr lang="es-MX" sz="2700" dirty="0">
                <a:latin typeface="Arial Black" pitchFamily="34" charset="0"/>
              </a:rPr>
              <a:t>eróticos </a:t>
            </a:r>
            <a:r>
              <a:rPr lang="es-MX" sz="2700" dirty="0">
                <a:latin typeface="Arial Black" pitchFamily="34" charset="0"/>
              </a:rPr>
              <a:t>de la respuesta sexual resultan no deseables, </a:t>
            </a:r>
            <a:r>
              <a:rPr lang="es-MX" sz="2700" dirty="0">
                <a:latin typeface="Arial Black" pitchFamily="34" charset="0"/>
              </a:rPr>
              <a:t>recurrentes o </a:t>
            </a:r>
            <a:r>
              <a:rPr lang="es-MX" sz="2700" dirty="0">
                <a:latin typeface="Arial Black" pitchFamily="34" charset="0"/>
              </a:rPr>
              <a:t>persistentes; afectan la respuesta sexual de la mujer, le impiden disfrutar </a:t>
            </a:r>
            <a:r>
              <a:rPr lang="es-MX" sz="2700" dirty="0">
                <a:latin typeface="Arial Black" pitchFamily="34" charset="0"/>
              </a:rPr>
              <a:t>las relaciones </a:t>
            </a:r>
            <a:r>
              <a:rPr lang="es-MX" sz="2700" dirty="0">
                <a:latin typeface="Arial Black" pitchFamily="34" charset="0"/>
              </a:rPr>
              <a:t>sexuales y la experiencia </a:t>
            </a:r>
            <a:r>
              <a:rPr lang="es-MX" sz="2700" dirty="0">
                <a:latin typeface="Arial Black" pitchFamily="34" charset="0"/>
              </a:rPr>
              <a:t>autoerótica</a:t>
            </a:r>
            <a:r>
              <a:rPr lang="es-MX" sz="2700" dirty="0">
                <a:latin typeface="Arial Black" pitchFamily="34" charset="0"/>
              </a:rPr>
              <a:t>, </a:t>
            </a:r>
            <a:r>
              <a:rPr lang="es-MX" sz="2700" dirty="0">
                <a:latin typeface="Arial Black" pitchFamily="34" charset="0"/>
              </a:rPr>
              <a:t>interfieren con sus </a:t>
            </a:r>
            <a:r>
              <a:rPr lang="es-MX" sz="2700" dirty="0">
                <a:latin typeface="Arial Black" pitchFamily="34" charset="0"/>
              </a:rPr>
              <a:t>relaciones personales </a:t>
            </a:r>
            <a:r>
              <a:rPr lang="es-MX" sz="2700" dirty="0">
                <a:latin typeface="Arial Black" pitchFamily="34" charset="0"/>
              </a:rPr>
              <a:t>y afectan negativamente su calidad de </a:t>
            </a:r>
            <a:r>
              <a:rPr lang="es-MX" sz="2700" dirty="0" smtClean="0">
                <a:latin typeface="Arial Black" pitchFamily="34" charset="0"/>
              </a:rPr>
              <a:t>vida</a:t>
            </a:r>
            <a:endParaRPr lang="en-US" sz="2700" dirty="0">
              <a:latin typeface="Arial Black" pitchFamily="34" charset="0"/>
            </a:endParaRPr>
          </a:p>
        </p:txBody>
      </p:sp>
    </p:spTree>
    <p:extLst>
      <p:ext uri="{BB962C8B-B14F-4D97-AF65-F5344CB8AC3E}">
        <p14:creationId xmlns:p14="http://schemas.microsoft.com/office/powerpoint/2010/main" val="23769807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62101" y="2076450"/>
            <a:ext cx="6350000" cy="2862322"/>
          </a:xfrm>
          <a:prstGeom prst="rect">
            <a:avLst/>
          </a:prstGeom>
        </p:spPr>
        <p:txBody>
          <a:bodyPr wrap="square">
            <a:spAutoFit/>
          </a:bodyPr>
          <a:lstStyle/>
          <a:p>
            <a:pPr algn="ctr"/>
            <a:r>
              <a:rPr lang="es-MX" sz="4500" dirty="0">
                <a:solidFill>
                  <a:srgbClr val="FF0000"/>
                </a:solidFill>
                <a:latin typeface="Arial Black" pitchFamily="34" charset="0"/>
              </a:rPr>
              <a:t>Clasificación de las disfunciones sexuales </a:t>
            </a:r>
            <a:r>
              <a:rPr lang="es-MX" sz="4500" dirty="0">
                <a:solidFill>
                  <a:srgbClr val="FF0000"/>
                </a:solidFill>
                <a:latin typeface="Arial Black" pitchFamily="34" charset="0"/>
              </a:rPr>
              <a:t>femeninas</a:t>
            </a:r>
            <a:endParaRPr lang="en-US" sz="4500" dirty="0">
              <a:solidFill>
                <a:srgbClr val="FF0000"/>
              </a:solidFill>
              <a:latin typeface="Arial Black" pitchFamily="34" charset="0"/>
            </a:endParaRPr>
          </a:p>
        </p:txBody>
      </p:sp>
    </p:spTree>
    <p:extLst>
      <p:ext uri="{BB962C8B-B14F-4D97-AF65-F5344CB8AC3E}">
        <p14:creationId xmlns:p14="http://schemas.microsoft.com/office/powerpoint/2010/main" val="1521621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33400" y="1377950"/>
            <a:ext cx="8001000" cy="4247317"/>
          </a:xfrm>
          <a:prstGeom prst="rect">
            <a:avLst/>
          </a:prstGeom>
        </p:spPr>
        <p:txBody>
          <a:bodyPr wrap="square">
            <a:spAutoFit/>
          </a:bodyPr>
          <a:lstStyle/>
          <a:p>
            <a:pPr algn="just"/>
            <a:r>
              <a:rPr lang="es-MX" sz="2700" dirty="0">
                <a:latin typeface="Arial Black" pitchFamily="34" charset="0"/>
              </a:rPr>
              <a:t>1.</a:t>
            </a:r>
            <a:r>
              <a:rPr lang="es-MX" sz="2700" i="1" dirty="0">
                <a:latin typeface="Arial Black" pitchFamily="34" charset="0"/>
              </a:rPr>
              <a:t> </a:t>
            </a:r>
            <a:r>
              <a:rPr lang="es-MX" sz="2700" dirty="0">
                <a:latin typeface="Arial Black" pitchFamily="34" charset="0"/>
              </a:rPr>
              <a:t>Disfunciones </a:t>
            </a:r>
            <a:r>
              <a:rPr lang="es-MX" sz="2700" dirty="0">
                <a:latin typeface="Arial Black" pitchFamily="34" charset="0"/>
              </a:rPr>
              <a:t>del deseo sexual:</a:t>
            </a:r>
          </a:p>
          <a:p>
            <a:pPr algn="just"/>
            <a:r>
              <a:rPr lang="es-MX" sz="2700" dirty="0">
                <a:latin typeface="Arial Black" pitchFamily="34" charset="0"/>
              </a:rPr>
              <a:t>a. </a:t>
            </a:r>
            <a:r>
              <a:rPr lang="es-MX" sz="2700" dirty="0">
                <a:latin typeface="Arial Black" pitchFamily="34" charset="0"/>
              </a:rPr>
              <a:t>Síndrome </a:t>
            </a:r>
            <a:r>
              <a:rPr lang="es-MX" sz="2700" dirty="0">
                <a:latin typeface="Arial Black" pitchFamily="34" charset="0"/>
              </a:rPr>
              <a:t>del deseo sexual hipoactivo</a:t>
            </a:r>
          </a:p>
          <a:p>
            <a:pPr algn="just"/>
            <a:r>
              <a:rPr lang="es-MX" sz="2700" dirty="0">
                <a:latin typeface="Arial Black" pitchFamily="34" charset="0"/>
              </a:rPr>
              <a:t>b. </a:t>
            </a:r>
            <a:r>
              <a:rPr lang="es-MX" sz="2700" dirty="0">
                <a:latin typeface="Arial Black" pitchFamily="34" charset="0"/>
              </a:rPr>
              <a:t>Síndrome </a:t>
            </a:r>
            <a:r>
              <a:rPr lang="es-MX" sz="2700" dirty="0">
                <a:latin typeface="Arial Black" pitchFamily="34" charset="0"/>
              </a:rPr>
              <a:t>del deseo sexual hiperactivo</a:t>
            </a:r>
          </a:p>
          <a:p>
            <a:pPr algn="just"/>
            <a:r>
              <a:rPr lang="es-MX" sz="2700" dirty="0">
                <a:latin typeface="Arial Black" pitchFamily="34" charset="0"/>
              </a:rPr>
              <a:t>2. Disfunciones </a:t>
            </a:r>
            <a:r>
              <a:rPr lang="es-MX" sz="2700" dirty="0">
                <a:latin typeface="Arial Black" pitchFamily="34" charset="0"/>
              </a:rPr>
              <a:t>de la </a:t>
            </a:r>
            <a:r>
              <a:rPr lang="es-MX" sz="2700" dirty="0">
                <a:latin typeface="Arial Black" pitchFamily="34" charset="0"/>
              </a:rPr>
              <a:t>excitación </a:t>
            </a:r>
            <a:r>
              <a:rPr lang="es-MX" sz="2700" dirty="0">
                <a:latin typeface="Arial Black" pitchFamily="34" charset="0"/>
              </a:rPr>
              <a:t>sexual:</a:t>
            </a:r>
          </a:p>
          <a:p>
            <a:pPr algn="just"/>
            <a:r>
              <a:rPr lang="en-US" sz="2700" dirty="0">
                <a:latin typeface="Arial Black" pitchFamily="34" charset="0"/>
              </a:rPr>
              <a:t>a. </a:t>
            </a:r>
            <a:r>
              <a:rPr lang="en-US" sz="2700" dirty="0">
                <a:latin typeface="Arial Black" pitchFamily="34" charset="0"/>
              </a:rPr>
              <a:t>Síndrome </a:t>
            </a:r>
            <a:r>
              <a:rPr lang="en-US" sz="2700" dirty="0">
                <a:latin typeface="Arial Black" pitchFamily="34" charset="0"/>
              </a:rPr>
              <a:t>de la </a:t>
            </a:r>
            <a:r>
              <a:rPr lang="en-US" sz="2700" dirty="0">
                <a:latin typeface="Arial Black" pitchFamily="34" charset="0"/>
              </a:rPr>
              <a:t>excitación </a:t>
            </a:r>
            <a:r>
              <a:rPr lang="en-US" sz="2700" dirty="0">
                <a:latin typeface="Arial Black" pitchFamily="34" charset="0"/>
              </a:rPr>
              <a:t>femenina inhibida</a:t>
            </a:r>
          </a:p>
          <a:p>
            <a:pPr algn="just"/>
            <a:r>
              <a:rPr lang="es-MX" sz="2700" dirty="0">
                <a:latin typeface="Arial Black" pitchFamily="34" charset="0"/>
              </a:rPr>
              <a:t>b. </a:t>
            </a:r>
            <a:r>
              <a:rPr lang="es-MX" sz="2700" dirty="0">
                <a:latin typeface="Arial Black" pitchFamily="34" charset="0"/>
              </a:rPr>
              <a:t>Disfunción </a:t>
            </a:r>
            <a:r>
              <a:rPr lang="es-MX" sz="2700" dirty="0">
                <a:latin typeface="Arial Black" pitchFamily="34" charset="0"/>
              </a:rPr>
              <a:t>de la </a:t>
            </a:r>
            <a:r>
              <a:rPr lang="es-MX" sz="2700" dirty="0">
                <a:latin typeface="Arial Black" pitchFamily="34" charset="0"/>
              </a:rPr>
              <a:t>lubricación </a:t>
            </a:r>
            <a:r>
              <a:rPr lang="es-MX" sz="2700" dirty="0">
                <a:latin typeface="Arial Black" pitchFamily="34" charset="0"/>
              </a:rPr>
              <a:t>vaginal</a:t>
            </a:r>
          </a:p>
          <a:p>
            <a:pPr algn="just"/>
            <a:r>
              <a:rPr lang="es-MX" sz="2700" dirty="0">
                <a:latin typeface="Arial Black" pitchFamily="34" charset="0"/>
              </a:rPr>
              <a:t>c. </a:t>
            </a:r>
            <a:r>
              <a:rPr lang="es-MX" sz="2700" dirty="0">
                <a:latin typeface="Arial Black" pitchFamily="34" charset="0"/>
              </a:rPr>
              <a:t>Disfunción </a:t>
            </a:r>
            <a:r>
              <a:rPr lang="es-MX" sz="2700" dirty="0">
                <a:latin typeface="Arial Black" pitchFamily="34" charset="0"/>
              </a:rPr>
              <a:t>sexual general (deseo sexual hipoactivo y anorgasmia)</a:t>
            </a:r>
          </a:p>
          <a:p>
            <a:pPr algn="just"/>
            <a:r>
              <a:rPr lang="es-MX" sz="2700" dirty="0">
                <a:latin typeface="Arial Black" pitchFamily="34" charset="0"/>
              </a:rPr>
              <a:t>d. Sin </a:t>
            </a:r>
            <a:r>
              <a:rPr lang="es-MX" sz="2700" dirty="0">
                <a:latin typeface="Arial Black" pitchFamily="34" charset="0"/>
              </a:rPr>
              <a:t>disfunción </a:t>
            </a:r>
            <a:r>
              <a:rPr lang="es-MX" sz="2700" dirty="0">
                <a:latin typeface="Arial Black" pitchFamily="34" charset="0"/>
              </a:rPr>
              <a:t>de </a:t>
            </a:r>
            <a:r>
              <a:rPr lang="es-MX" sz="2700" dirty="0">
                <a:latin typeface="Arial Black" pitchFamily="34" charset="0"/>
              </a:rPr>
              <a:t>lubricación</a:t>
            </a:r>
            <a:endParaRPr lang="en-US" sz="2700" dirty="0">
              <a:latin typeface="Arial Black" pitchFamily="34" charset="0"/>
            </a:endParaRPr>
          </a:p>
        </p:txBody>
      </p:sp>
    </p:spTree>
    <p:extLst>
      <p:ext uri="{BB962C8B-B14F-4D97-AF65-F5344CB8AC3E}">
        <p14:creationId xmlns:p14="http://schemas.microsoft.com/office/powerpoint/2010/main" val="11192602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31800" y="1212851"/>
            <a:ext cx="8343900" cy="4154984"/>
          </a:xfrm>
          <a:prstGeom prst="rect">
            <a:avLst/>
          </a:prstGeom>
        </p:spPr>
        <p:txBody>
          <a:bodyPr wrap="square">
            <a:spAutoFit/>
          </a:bodyPr>
          <a:lstStyle/>
          <a:p>
            <a:pPr algn="just"/>
            <a:r>
              <a:rPr lang="en-US" sz="2400" dirty="0">
                <a:latin typeface="Arial Black" pitchFamily="34" charset="0"/>
              </a:rPr>
              <a:t>3.</a:t>
            </a:r>
            <a:r>
              <a:rPr lang="en-US" sz="2400" i="1" dirty="0">
                <a:latin typeface="Arial Black" pitchFamily="34" charset="0"/>
              </a:rPr>
              <a:t> </a:t>
            </a:r>
            <a:r>
              <a:rPr lang="en-US" sz="2400" dirty="0">
                <a:latin typeface="Arial Black" pitchFamily="34" charset="0"/>
              </a:rPr>
              <a:t>Disfunción </a:t>
            </a:r>
            <a:r>
              <a:rPr lang="en-US" sz="2400" dirty="0">
                <a:latin typeface="Arial Black" pitchFamily="34" charset="0"/>
              </a:rPr>
              <a:t>del orgasmo:</a:t>
            </a:r>
          </a:p>
          <a:p>
            <a:pPr algn="just"/>
            <a:r>
              <a:rPr lang="en-US" sz="2400" dirty="0">
                <a:latin typeface="Arial Black" pitchFamily="34" charset="0"/>
              </a:rPr>
              <a:t>a. </a:t>
            </a:r>
            <a:r>
              <a:rPr lang="en-US" sz="2400" dirty="0">
                <a:latin typeface="Arial Black" pitchFamily="34" charset="0"/>
              </a:rPr>
              <a:t>Síndrome </a:t>
            </a:r>
            <a:r>
              <a:rPr lang="en-US" sz="2400" dirty="0">
                <a:latin typeface="Arial Black" pitchFamily="34" charset="0"/>
              </a:rPr>
              <a:t>de anorgasmia femenina</a:t>
            </a:r>
          </a:p>
          <a:p>
            <a:pPr algn="just"/>
            <a:r>
              <a:rPr lang="en-US" sz="2400" dirty="0">
                <a:latin typeface="Arial Black" pitchFamily="34" charset="0"/>
              </a:rPr>
              <a:t>b. </a:t>
            </a:r>
            <a:r>
              <a:rPr lang="en-US" sz="2400" dirty="0">
                <a:latin typeface="Arial Black" pitchFamily="34" charset="0"/>
              </a:rPr>
              <a:t>Síndrome </a:t>
            </a:r>
            <a:r>
              <a:rPr lang="en-US" sz="2400" dirty="0">
                <a:latin typeface="Arial Black" pitchFamily="34" charset="0"/>
              </a:rPr>
              <a:t>de insensibilidad </a:t>
            </a:r>
            <a:r>
              <a:rPr lang="en-US" sz="2400" dirty="0">
                <a:latin typeface="Arial Black" pitchFamily="34" charset="0"/>
              </a:rPr>
              <a:t>orgásmica</a:t>
            </a:r>
            <a:endParaRPr lang="en-US" sz="2400" dirty="0">
              <a:latin typeface="Arial Black" pitchFamily="34" charset="0"/>
            </a:endParaRPr>
          </a:p>
          <a:p>
            <a:pPr algn="just"/>
            <a:r>
              <a:rPr lang="en-US" sz="2400" dirty="0">
                <a:latin typeface="Arial Black" pitchFamily="34" charset="0"/>
              </a:rPr>
              <a:t>4. Disfunciones </a:t>
            </a:r>
            <a:r>
              <a:rPr lang="en-US" sz="2400" dirty="0">
                <a:latin typeface="Arial Black" pitchFamily="34" charset="0"/>
              </a:rPr>
              <a:t>causadas por respuestas </a:t>
            </a:r>
            <a:r>
              <a:rPr lang="en-US" sz="2400" dirty="0">
                <a:latin typeface="Arial Black" pitchFamily="34" charset="0"/>
              </a:rPr>
              <a:t>fisiopatológicas </a:t>
            </a:r>
            <a:r>
              <a:rPr lang="en-US" sz="2400" dirty="0">
                <a:latin typeface="Arial Black" pitchFamily="34" charset="0"/>
              </a:rPr>
              <a:t>no propias </a:t>
            </a:r>
            <a:r>
              <a:rPr lang="en-US" sz="2400" dirty="0">
                <a:latin typeface="Arial Black" pitchFamily="34" charset="0"/>
              </a:rPr>
              <a:t>de </a:t>
            </a:r>
            <a:r>
              <a:rPr lang="es-MX" sz="2400" dirty="0">
                <a:latin typeface="Arial Black" pitchFamily="34" charset="0"/>
              </a:rPr>
              <a:t>los </a:t>
            </a:r>
            <a:r>
              <a:rPr lang="es-MX" sz="2400" dirty="0">
                <a:latin typeface="Arial Black" pitchFamily="34" charset="0"/>
              </a:rPr>
              <a:t>procesos </a:t>
            </a:r>
            <a:r>
              <a:rPr lang="es-MX" sz="2400" dirty="0">
                <a:latin typeface="Arial Black" pitchFamily="34" charset="0"/>
              </a:rPr>
              <a:t>eróticos </a:t>
            </a:r>
            <a:r>
              <a:rPr lang="es-MX" sz="2400" dirty="0">
                <a:latin typeface="Arial Black" pitchFamily="34" charset="0"/>
              </a:rPr>
              <a:t>que interfieren con la respuesta sexual:</a:t>
            </a:r>
          </a:p>
          <a:p>
            <a:pPr algn="just"/>
            <a:r>
              <a:rPr lang="en-US" sz="2400" dirty="0">
                <a:latin typeface="Arial Black" pitchFamily="34" charset="0"/>
              </a:rPr>
              <a:t>a. </a:t>
            </a:r>
            <a:r>
              <a:rPr lang="en-US" sz="2400" dirty="0">
                <a:latin typeface="Arial Black" pitchFamily="34" charset="0"/>
              </a:rPr>
              <a:t>Síndrome </a:t>
            </a:r>
            <a:r>
              <a:rPr lang="en-US" sz="2400" dirty="0">
                <a:latin typeface="Arial Black" pitchFamily="34" charset="0"/>
              </a:rPr>
              <a:t>de vaginismo</a:t>
            </a:r>
          </a:p>
          <a:p>
            <a:pPr algn="just"/>
            <a:r>
              <a:rPr lang="en-US" sz="2400" dirty="0">
                <a:latin typeface="Arial Black" pitchFamily="34" charset="0"/>
              </a:rPr>
              <a:t>b. </a:t>
            </a:r>
            <a:r>
              <a:rPr lang="en-US" sz="2400" dirty="0">
                <a:latin typeface="Arial Black" pitchFamily="34" charset="0"/>
              </a:rPr>
              <a:t>Síndromes </a:t>
            </a:r>
            <a:r>
              <a:rPr lang="en-US" sz="2400" dirty="0">
                <a:latin typeface="Arial Black" pitchFamily="34" charset="0"/>
              </a:rPr>
              <a:t>dolorosos durante la experiencia </a:t>
            </a:r>
            <a:r>
              <a:rPr lang="en-US" sz="2400" dirty="0">
                <a:latin typeface="Arial Black" pitchFamily="34" charset="0"/>
              </a:rPr>
              <a:t>erótica </a:t>
            </a:r>
            <a:r>
              <a:rPr lang="en-US" sz="2400" dirty="0">
                <a:latin typeface="Arial Black" pitchFamily="34" charset="0"/>
              </a:rPr>
              <a:t>(dispareunia)</a:t>
            </a:r>
          </a:p>
          <a:p>
            <a:pPr algn="just"/>
            <a:r>
              <a:rPr lang="en-US" sz="2400" dirty="0">
                <a:latin typeface="Arial Black" pitchFamily="34" charset="0"/>
              </a:rPr>
              <a:t>5. Síndromes </a:t>
            </a:r>
            <a:r>
              <a:rPr lang="en-US" sz="2400" dirty="0">
                <a:latin typeface="Arial Black" pitchFamily="34" charset="0"/>
              </a:rPr>
              <a:t>de </a:t>
            </a:r>
            <a:r>
              <a:rPr lang="en-US" sz="2400" dirty="0">
                <a:latin typeface="Arial Black" pitchFamily="34" charset="0"/>
              </a:rPr>
              <a:t>evitación fóbica </a:t>
            </a:r>
            <a:r>
              <a:rPr lang="en-US" sz="2400" dirty="0">
                <a:latin typeface="Arial Black" pitchFamily="34" charset="0"/>
              </a:rPr>
              <a:t>de la experiencia </a:t>
            </a:r>
            <a:r>
              <a:rPr lang="en-US" sz="2400" dirty="0">
                <a:latin typeface="Arial Black" pitchFamily="34" charset="0"/>
              </a:rPr>
              <a:t>erótica</a:t>
            </a:r>
            <a:endParaRPr lang="en-US" sz="2400" dirty="0">
              <a:latin typeface="Arial Black" pitchFamily="34" charset="0"/>
            </a:endParaRPr>
          </a:p>
        </p:txBody>
      </p:sp>
    </p:spTree>
    <p:extLst>
      <p:ext uri="{BB962C8B-B14F-4D97-AF65-F5344CB8AC3E}">
        <p14:creationId xmlns:p14="http://schemas.microsoft.com/office/powerpoint/2010/main" val="35590151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274619" y="2317750"/>
            <a:ext cx="6688282" cy="1015663"/>
          </a:xfrm>
          <a:prstGeom prst="rect">
            <a:avLst/>
          </a:prstGeom>
          <a:noFill/>
        </p:spPr>
        <p:txBody>
          <a:bodyPr wrap="square" rtlCol="0">
            <a:spAutoFit/>
          </a:bodyPr>
          <a:lstStyle/>
          <a:p>
            <a:pPr algn="ctr"/>
            <a:r>
              <a:rPr lang="es-ES" sz="3000" dirty="0">
                <a:latin typeface="Arial Black" pitchFamily="34" charset="0"/>
              </a:rPr>
              <a:t>Bajo deseo sexual y problemas de excitación femenina</a:t>
            </a:r>
            <a:endParaRPr lang="en-US" sz="3000" dirty="0">
              <a:latin typeface="Arial Black" pitchFamily="34" charset="0"/>
            </a:endParaRPr>
          </a:p>
        </p:txBody>
      </p:sp>
    </p:spTree>
    <p:extLst>
      <p:ext uri="{BB962C8B-B14F-4D97-AF65-F5344CB8AC3E}">
        <p14:creationId xmlns:p14="http://schemas.microsoft.com/office/powerpoint/2010/main" val="36796061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44500" y="1377950"/>
            <a:ext cx="8178800" cy="3785652"/>
          </a:xfrm>
          <a:prstGeom prst="rect">
            <a:avLst/>
          </a:prstGeom>
        </p:spPr>
        <p:txBody>
          <a:bodyPr wrap="square">
            <a:spAutoFit/>
          </a:bodyPr>
          <a:lstStyle/>
          <a:p>
            <a:pPr algn="just"/>
            <a:r>
              <a:rPr lang="es-MX" sz="2400" dirty="0">
                <a:latin typeface="Arial Black" pitchFamily="34" charset="0"/>
              </a:rPr>
              <a:t>Ausencia o disminución del interés por el sexo. Esto puede </a:t>
            </a:r>
            <a:r>
              <a:rPr lang="es-MX" sz="2400" dirty="0">
                <a:latin typeface="Arial Black" pitchFamily="34" charset="0"/>
              </a:rPr>
              <a:t>expresarse </a:t>
            </a:r>
            <a:r>
              <a:rPr lang="en-US" sz="2400" dirty="0">
                <a:latin typeface="Arial Black" pitchFamily="34" charset="0"/>
              </a:rPr>
              <a:t>a </a:t>
            </a:r>
            <a:r>
              <a:rPr lang="en-US" sz="2400" dirty="0">
                <a:latin typeface="Arial Black" pitchFamily="34" charset="0"/>
              </a:rPr>
              <a:t>través de diferentes formas que incluyen </a:t>
            </a:r>
            <a:r>
              <a:rPr lang="en-US" sz="2400" dirty="0">
                <a:latin typeface="Arial Black" pitchFamily="34" charset="0"/>
              </a:rPr>
              <a:t>pensamientos</a:t>
            </a:r>
            <a:r>
              <a:rPr lang="en-US" sz="2400" dirty="0">
                <a:latin typeface="Arial Black" pitchFamily="34" charset="0"/>
              </a:rPr>
              <a:t> </a:t>
            </a:r>
            <a:r>
              <a:rPr lang="en-US" sz="2400" dirty="0">
                <a:latin typeface="Arial Black" pitchFamily="34" charset="0"/>
              </a:rPr>
              <a:t>y </a:t>
            </a:r>
            <a:r>
              <a:rPr lang="en-US" sz="2400" dirty="0">
                <a:latin typeface="Arial Black" pitchFamily="34" charset="0"/>
              </a:rPr>
              <a:t>conductas, por </a:t>
            </a:r>
            <a:r>
              <a:rPr lang="en-US" sz="2400" dirty="0">
                <a:latin typeface="Arial Black" pitchFamily="34" charset="0"/>
              </a:rPr>
              <a:t>ejemplo: </a:t>
            </a:r>
            <a:r>
              <a:rPr lang="es-MX" sz="2400" dirty="0">
                <a:latin typeface="Arial Black" pitchFamily="34" charset="0"/>
              </a:rPr>
              <a:t>pérdida </a:t>
            </a:r>
            <a:r>
              <a:rPr lang="es-MX" sz="2400" dirty="0">
                <a:latin typeface="Arial Black" pitchFamily="34" charset="0"/>
              </a:rPr>
              <a:t>de interés en tener encuentros sexuales, ausencia </a:t>
            </a:r>
            <a:r>
              <a:rPr lang="es-MX" sz="2400" dirty="0">
                <a:latin typeface="Arial Black" pitchFamily="34" charset="0"/>
              </a:rPr>
              <a:t>de pensamientos </a:t>
            </a:r>
            <a:r>
              <a:rPr lang="es-MX" sz="2400" dirty="0">
                <a:latin typeface="Arial Black" pitchFamily="34" charset="0"/>
              </a:rPr>
              <a:t>eróticos, disminución o ausencia en la iniciativa </a:t>
            </a:r>
            <a:r>
              <a:rPr lang="es-MX" sz="2400" dirty="0">
                <a:latin typeface="Arial Black" pitchFamily="34" charset="0"/>
              </a:rPr>
              <a:t>de </a:t>
            </a:r>
            <a:r>
              <a:rPr lang="en-US" sz="2400" dirty="0">
                <a:latin typeface="Arial Black" pitchFamily="34" charset="0"/>
              </a:rPr>
              <a:t>conductas </a:t>
            </a:r>
            <a:r>
              <a:rPr lang="en-US" sz="2400" dirty="0">
                <a:latin typeface="Arial Black" pitchFamily="34" charset="0"/>
              </a:rPr>
              <a:t>eróticas o no responder o rechazar las caricias </a:t>
            </a:r>
            <a:r>
              <a:rPr lang="en-US" sz="2400" dirty="0">
                <a:latin typeface="Arial Black" pitchFamily="34" charset="0"/>
              </a:rPr>
              <a:t>eróticas</a:t>
            </a:r>
            <a:r>
              <a:rPr lang="en-US" sz="2400" dirty="0">
                <a:latin typeface="Arial Black" pitchFamily="34" charset="0"/>
              </a:rPr>
              <a:t> </a:t>
            </a:r>
            <a:r>
              <a:rPr lang="es-MX" sz="2400" dirty="0">
                <a:latin typeface="Arial Black" pitchFamily="34" charset="0"/>
              </a:rPr>
              <a:t>de </a:t>
            </a:r>
            <a:r>
              <a:rPr lang="es-MX" sz="2400" dirty="0">
                <a:latin typeface="Arial Black" pitchFamily="34" charset="0"/>
              </a:rPr>
              <a:t>la pareja lo que a su vez provoca dificultades con </a:t>
            </a:r>
            <a:r>
              <a:rPr lang="es-MX" sz="2400" dirty="0" smtClean="0">
                <a:latin typeface="Arial Black" pitchFamily="34" charset="0"/>
              </a:rPr>
              <a:t>ésta</a:t>
            </a:r>
            <a:endParaRPr lang="en-US" sz="2400" dirty="0">
              <a:latin typeface="Arial Black" pitchFamily="34" charset="0"/>
            </a:endParaRPr>
          </a:p>
        </p:txBody>
      </p:sp>
    </p:spTree>
    <p:extLst>
      <p:ext uri="{BB962C8B-B14F-4D97-AF65-F5344CB8AC3E}">
        <p14:creationId xmlns:p14="http://schemas.microsoft.com/office/powerpoint/2010/main" val="2227320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92991" y="1165514"/>
            <a:ext cx="8001000" cy="4524315"/>
          </a:xfrm>
          <a:prstGeom prst="rect">
            <a:avLst/>
          </a:prstGeom>
          <a:noFill/>
        </p:spPr>
        <p:txBody>
          <a:bodyPr wrap="square" rtlCol="0">
            <a:spAutoFit/>
          </a:bodyPr>
          <a:lstStyle/>
          <a:p>
            <a:pPr algn="just"/>
            <a:r>
              <a:rPr lang="es-ES" sz="3200" u="sng" dirty="0" smtClean="0">
                <a:solidFill>
                  <a:srgbClr val="FF0000"/>
                </a:solidFill>
                <a:latin typeface="Arial Black" panose="020B0A04020102020204" pitchFamily="34" charset="0"/>
              </a:rPr>
              <a:t>Sumario</a:t>
            </a:r>
            <a:endParaRPr lang="es-ES" sz="3200" u="sng" dirty="0">
              <a:solidFill>
                <a:srgbClr val="FF0000"/>
              </a:solidFill>
              <a:latin typeface="Arial Black" panose="020B0A04020102020204" pitchFamily="34" charset="0"/>
            </a:endParaRPr>
          </a:p>
          <a:p>
            <a:pPr algn="just"/>
            <a:endParaRPr lang="es-ES" sz="3200" dirty="0">
              <a:latin typeface="Arial Black" panose="020B0A04020102020204" pitchFamily="34" charset="0"/>
            </a:endParaRPr>
          </a:p>
          <a:p>
            <a:pPr algn="just"/>
            <a:r>
              <a:rPr lang="es-ES" sz="3200" dirty="0">
                <a:latin typeface="Arial Black" panose="020B0A04020102020204" pitchFamily="34" charset="0"/>
              </a:rPr>
              <a:t>Autoerotismo: definición, mitos y realidades. Fantasías sexuales. Trastornos sexuales más frecuentes en el hombre y la mujer: clasificación, prevalencia, características, causas. </a:t>
            </a:r>
            <a:r>
              <a:rPr lang="es-ES" sz="3200" dirty="0">
                <a:latin typeface="Arial Black" panose="020B0A04020102020204" pitchFamily="34" charset="0"/>
              </a:rPr>
              <a:t>Ventajas de la consulta sexual en </a:t>
            </a:r>
            <a:r>
              <a:rPr lang="es-ES" sz="3200" dirty="0" smtClean="0">
                <a:latin typeface="Arial Black" panose="020B0A04020102020204" pitchFamily="34" charset="0"/>
              </a:rPr>
              <a:t>pareja</a:t>
            </a:r>
            <a:endParaRPr lang="es-ES" sz="3200" dirty="0">
              <a:latin typeface="Arial Black" panose="020B0A040201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3700" y="1619250"/>
            <a:ext cx="8483600" cy="2585323"/>
          </a:xfrm>
          <a:prstGeom prst="rect">
            <a:avLst/>
          </a:prstGeom>
        </p:spPr>
        <p:txBody>
          <a:bodyPr wrap="square">
            <a:spAutoFit/>
          </a:bodyPr>
          <a:lstStyle/>
          <a:p>
            <a:pPr algn="just"/>
            <a:r>
              <a:rPr lang="es-MX" sz="2700" dirty="0">
                <a:latin typeface="Arial Black" pitchFamily="34" charset="0"/>
              </a:rPr>
              <a:t>Es necesario que esta condición coexista por lo menos durante 6 meses para establecer el </a:t>
            </a:r>
            <a:r>
              <a:rPr lang="es-MX" sz="2700" dirty="0" smtClean="0">
                <a:latin typeface="Arial Black" pitchFamily="34" charset="0"/>
              </a:rPr>
              <a:t>diagnóstico</a:t>
            </a:r>
            <a:endParaRPr lang="es-MX" sz="2700" dirty="0">
              <a:latin typeface="Arial Black" pitchFamily="34" charset="0"/>
            </a:endParaRPr>
          </a:p>
          <a:p>
            <a:pPr algn="just"/>
            <a:endParaRPr lang="en-US" sz="2700" dirty="0">
              <a:latin typeface="Arial Black" pitchFamily="34" charset="0"/>
            </a:endParaRPr>
          </a:p>
          <a:p>
            <a:pPr algn="just"/>
            <a:r>
              <a:rPr lang="es-MX" sz="2700" dirty="0">
                <a:latin typeface="Arial Black" pitchFamily="34" charset="0"/>
              </a:rPr>
              <a:t>En </a:t>
            </a:r>
            <a:r>
              <a:rPr lang="es-MX" sz="2700" dirty="0">
                <a:latin typeface="Arial Black" pitchFamily="34" charset="0"/>
              </a:rPr>
              <a:t>general, la prevalencia del bajo deseo sexual en la mujer va de 10 a 40</a:t>
            </a:r>
            <a:r>
              <a:rPr lang="es-MX" sz="2700" dirty="0">
                <a:latin typeface="Arial Black" pitchFamily="34" charset="0"/>
              </a:rPr>
              <a:t>%</a:t>
            </a:r>
            <a:endParaRPr lang="es-MX" sz="2700" dirty="0">
              <a:latin typeface="Arial Black" pitchFamily="34" charset="0"/>
            </a:endParaRPr>
          </a:p>
        </p:txBody>
      </p:sp>
    </p:spTree>
    <p:extLst>
      <p:ext uri="{BB962C8B-B14F-4D97-AF65-F5344CB8AC3E}">
        <p14:creationId xmlns:p14="http://schemas.microsoft.com/office/powerpoint/2010/main" val="27473182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19100" y="1454150"/>
            <a:ext cx="8356600" cy="2862322"/>
          </a:xfrm>
          <a:prstGeom prst="rect">
            <a:avLst/>
          </a:prstGeom>
        </p:spPr>
        <p:txBody>
          <a:bodyPr wrap="square">
            <a:spAutoFit/>
          </a:bodyPr>
          <a:lstStyle/>
          <a:p>
            <a:pPr algn="just"/>
            <a:r>
              <a:rPr lang="es-MX" sz="3000" dirty="0">
                <a:latin typeface="Arial Black" pitchFamily="34" charset="0"/>
              </a:rPr>
              <a:t>El bajo deseo sexual se debe a </a:t>
            </a:r>
            <a:r>
              <a:rPr lang="es-MX" sz="3000" dirty="0">
                <a:latin typeface="Arial Black" pitchFamily="34" charset="0"/>
              </a:rPr>
              <a:t>múltiples </a:t>
            </a:r>
            <a:r>
              <a:rPr lang="es-MX" sz="3000" dirty="0">
                <a:latin typeface="Arial Black" pitchFamily="34" charset="0"/>
              </a:rPr>
              <a:t>factores que </a:t>
            </a:r>
            <a:r>
              <a:rPr lang="es-MX" sz="3000" dirty="0">
                <a:latin typeface="Arial Black" pitchFamily="34" charset="0"/>
              </a:rPr>
              <a:t>actúan </a:t>
            </a:r>
            <a:r>
              <a:rPr lang="es-MX" sz="3000" dirty="0">
                <a:latin typeface="Arial Black" pitchFamily="34" charset="0"/>
              </a:rPr>
              <a:t>a diferentes </a:t>
            </a:r>
            <a:r>
              <a:rPr lang="es-MX" sz="3000" dirty="0">
                <a:latin typeface="Arial Black" pitchFamily="34" charset="0"/>
              </a:rPr>
              <a:t>niveles: </a:t>
            </a:r>
            <a:r>
              <a:rPr lang="en-US" sz="3000" dirty="0">
                <a:latin typeface="Arial Black" pitchFamily="34" charset="0"/>
              </a:rPr>
              <a:t>biológico, psicológico</a:t>
            </a:r>
            <a:r>
              <a:rPr lang="en-US" sz="3000" dirty="0">
                <a:latin typeface="Arial Black" pitchFamily="34" charset="0"/>
              </a:rPr>
              <a:t>, social, </a:t>
            </a:r>
            <a:r>
              <a:rPr lang="en-US" sz="3000" dirty="0">
                <a:latin typeface="Arial Black" pitchFamily="34" charset="0"/>
              </a:rPr>
              <a:t>interacción </a:t>
            </a:r>
            <a:r>
              <a:rPr lang="en-US" sz="3000" dirty="0">
                <a:latin typeface="Arial Black" pitchFamily="34" charset="0"/>
              </a:rPr>
              <a:t>con la pareja o a una </a:t>
            </a:r>
            <a:r>
              <a:rPr lang="en-US" sz="3000" dirty="0">
                <a:latin typeface="Arial Black" pitchFamily="34" charset="0"/>
              </a:rPr>
              <a:t>combinación de </a:t>
            </a:r>
            <a:r>
              <a:rPr lang="en-US" sz="3000" dirty="0" err="1">
                <a:latin typeface="Arial Black" pitchFamily="34" charset="0"/>
              </a:rPr>
              <a:t>todos</a:t>
            </a:r>
            <a:r>
              <a:rPr lang="en-US" sz="3000" dirty="0">
                <a:latin typeface="Arial Black" pitchFamily="34" charset="0"/>
              </a:rPr>
              <a:t> </a:t>
            </a:r>
            <a:r>
              <a:rPr lang="en-US" sz="3000" dirty="0" err="1" smtClean="0">
                <a:latin typeface="Arial Black" pitchFamily="34" charset="0"/>
              </a:rPr>
              <a:t>ellos</a:t>
            </a:r>
            <a:endParaRPr lang="en-US" sz="3000" dirty="0">
              <a:latin typeface="Arial Black" pitchFamily="34" charset="0"/>
            </a:endParaRPr>
          </a:p>
        </p:txBody>
      </p:sp>
    </p:spTree>
    <p:extLst>
      <p:ext uri="{BB962C8B-B14F-4D97-AF65-F5344CB8AC3E}">
        <p14:creationId xmlns:p14="http://schemas.microsoft.com/office/powerpoint/2010/main" val="13100072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155700" y="2374323"/>
            <a:ext cx="6604001" cy="1015663"/>
          </a:xfrm>
          <a:prstGeom prst="rect">
            <a:avLst/>
          </a:prstGeom>
          <a:noFill/>
        </p:spPr>
        <p:txBody>
          <a:bodyPr wrap="square" rtlCol="0">
            <a:spAutoFit/>
          </a:bodyPr>
          <a:lstStyle/>
          <a:p>
            <a:pPr algn="ctr"/>
            <a:r>
              <a:rPr lang="es-ES" sz="3000" dirty="0">
                <a:latin typeface="Arial Black" pitchFamily="34" charset="0"/>
              </a:rPr>
              <a:t>Problemas de excitación femenina</a:t>
            </a:r>
            <a:endParaRPr lang="en-US" sz="3000" dirty="0">
              <a:latin typeface="Arial Black" pitchFamily="34" charset="0"/>
            </a:endParaRPr>
          </a:p>
        </p:txBody>
      </p:sp>
    </p:spTree>
    <p:extLst>
      <p:ext uri="{BB962C8B-B14F-4D97-AF65-F5344CB8AC3E}">
        <p14:creationId xmlns:p14="http://schemas.microsoft.com/office/powerpoint/2010/main" val="13785761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17500" y="1581150"/>
            <a:ext cx="8343900" cy="3323987"/>
          </a:xfrm>
          <a:prstGeom prst="rect">
            <a:avLst/>
          </a:prstGeom>
        </p:spPr>
        <p:txBody>
          <a:bodyPr wrap="square">
            <a:spAutoFit/>
          </a:bodyPr>
          <a:lstStyle/>
          <a:p>
            <a:pPr algn="just"/>
            <a:r>
              <a:rPr lang="en-US" sz="3000" dirty="0">
                <a:latin typeface="Arial Black" pitchFamily="34" charset="0"/>
              </a:rPr>
              <a:t>Incapacidad </a:t>
            </a:r>
            <a:r>
              <a:rPr lang="es-MX" sz="3000" dirty="0">
                <a:latin typeface="Arial Black" pitchFamily="34" charset="0"/>
              </a:rPr>
              <a:t>recurrente </a:t>
            </a:r>
            <a:r>
              <a:rPr lang="es-MX" sz="3000" dirty="0">
                <a:latin typeface="Arial Black" pitchFamily="34" charset="0"/>
              </a:rPr>
              <a:t>y persistente para alcanzar o mantener una adecuada </a:t>
            </a:r>
            <a:r>
              <a:rPr lang="es-MX" sz="3000" dirty="0">
                <a:latin typeface="Arial Black" pitchFamily="34" charset="0"/>
              </a:rPr>
              <a:t>lubricación durante </a:t>
            </a:r>
            <a:r>
              <a:rPr lang="es-MX" sz="3000" dirty="0">
                <a:latin typeface="Arial Black" pitchFamily="34" charset="0"/>
              </a:rPr>
              <a:t>un encuentro sexual. Esta </a:t>
            </a:r>
            <a:r>
              <a:rPr lang="es-MX" sz="3000" dirty="0">
                <a:latin typeface="Arial Black" pitchFamily="34" charset="0"/>
              </a:rPr>
              <a:t>situación </a:t>
            </a:r>
            <a:r>
              <a:rPr lang="es-MX" sz="3000" dirty="0">
                <a:latin typeface="Arial Black" pitchFamily="34" charset="0"/>
              </a:rPr>
              <a:t>provoca malestar </a:t>
            </a:r>
            <a:r>
              <a:rPr lang="es-MX" sz="3000" dirty="0">
                <a:latin typeface="Arial Black" pitchFamily="34" charset="0"/>
              </a:rPr>
              <a:t>y dificultad </a:t>
            </a:r>
            <a:r>
              <a:rPr lang="es-MX" sz="3000" dirty="0">
                <a:latin typeface="Arial Black" pitchFamily="34" charset="0"/>
              </a:rPr>
              <a:t>con la pareja y no se explica por alguna enfermedad o </a:t>
            </a:r>
            <a:r>
              <a:rPr lang="es-MX" sz="3000" dirty="0">
                <a:latin typeface="Arial Black" pitchFamily="34" charset="0"/>
              </a:rPr>
              <a:t>consumo </a:t>
            </a:r>
            <a:r>
              <a:rPr lang="en-US" sz="3000" dirty="0">
                <a:latin typeface="Arial Black" pitchFamily="34" charset="0"/>
              </a:rPr>
              <a:t>de </a:t>
            </a:r>
            <a:r>
              <a:rPr lang="en-US" sz="3000" dirty="0" err="1" smtClean="0">
                <a:latin typeface="Arial Black" pitchFamily="34" charset="0"/>
              </a:rPr>
              <a:t>sustancias</a:t>
            </a:r>
            <a:endParaRPr lang="en-US" sz="3000" dirty="0">
              <a:latin typeface="Arial Black" pitchFamily="34" charset="0"/>
            </a:endParaRPr>
          </a:p>
        </p:txBody>
      </p:sp>
    </p:spTree>
    <p:extLst>
      <p:ext uri="{BB962C8B-B14F-4D97-AF65-F5344CB8AC3E}">
        <p14:creationId xmlns:p14="http://schemas.microsoft.com/office/powerpoint/2010/main" val="1805631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19100" y="1390650"/>
            <a:ext cx="8293100" cy="2400657"/>
          </a:xfrm>
          <a:prstGeom prst="rect">
            <a:avLst/>
          </a:prstGeom>
        </p:spPr>
        <p:txBody>
          <a:bodyPr wrap="square">
            <a:spAutoFit/>
          </a:bodyPr>
          <a:lstStyle/>
          <a:p>
            <a:pPr algn="just"/>
            <a:r>
              <a:rPr lang="es-MX" sz="3000" dirty="0">
                <a:latin typeface="Arial Black" pitchFamily="34" charset="0"/>
              </a:rPr>
              <a:t>El rango de prevalencia de </a:t>
            </a:r>
            <a:r>
              <a:rPr lang="es-MX" sz="3000" dirty="0">
                <a:latin typeface="Arial Black" pitchFamily="34" charset="0"/>
              </a:rPr>
              <a:t>los problemas de la excitación </a:t>
            </a:r>
            <a:r>
              <a:rPr lang="es-MX" sz="3000" dirty="0">
                <a:latin typeface="Arial Black" pitchFamily="34" charset="0"/>
              </a:rPr>
              <a:t>sexual es de entre 6 y 28%. </a:t>
            </a:r>
            <a:r>
              <a:rPr lang="es-MX" sz="3000" dirty="0">
                <a:latin typeface="Arial Black" pitchFamily="34" charset="0"/>
              </a:rPr>
              <a:t>Se </a:t>
            </a:r>
            <a:r>
              <a:rPr lang="es-MX" sz="3000" dirty="0">
                <a:latin typeface="Arial Black" pitchFamily="34" charset="0"/>
              </a:rPr>
              <a:t>estima que </a:t>
            </a:r>
            <a:r>
              <a:rPr lang="es-MX" sz="3000" dirty="0">
                <a:latin typeface="Arial Black" pitchFamily="34" charset="0"/>
              </a:rPr>
              <a:t>55% de las mujeres </a:t>
            </a:r>
            <a:r>
              <a:rPr lang="es-MX" sz="3000" dirty="0">
                <a:latin typeface="Arial Black" pitchFamily="34" charset="0"/>
              </a:rPr>
              <a:t>posmenopáusicas </a:t>
            </a:r>
            <a:r>
              <a:rPr lang="es-MX" sz="3000" dirty="0">
                <a:latin typeface="Arial Black" pitchFamily="34" charset="0"/>
              </a:rPr>
              <a:t>padecen sequedad </a:t>
            </a:r>
            <a:r>
              <a:rPr lang="es-MX" sz="3000" dirty="0" smtClean="0">
                <a:latin typeface="Arial Black" pitchFamily="34" charset="0"/>
              </a:rPr>
              <a:t>vaginal</a:t>
            </a:r>
            <a:endParaRPr lang="en-US" sz="3000" dirty="0">
              <a:latin typeface="Arial Black" pitchFamily="34" charset="0"/>
            </a:endParaRPr>
          </a:p>
        </p:txBody>
      </p:sp>
    </p:spTree>
    <p:extLst>
      <p:ext uri="{BB962C8B-B14F-4D97-AF65-F5344CB8AC3E}">
        <p14:creationId xmlns:p14="http://schemas.microsoft.com/office/powerpoint/2010/main" val="22161192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7200" y="1574223"/>
            <a:ext cx="8156864" cy="2169825"/>
          </a:xfrm>
          <a:prstGeom prst="rect">
            <a:avLst/>
          </a:prstGeom>
        </p:spPr>
        <p:txBody>
          <a:bodyPr wrap="square">
            <a:spAutoFit/>
          </a:bodyPr>
          <a:lstStyle/>
          <a:p>
            <a:pPr algn="just"/>
            <a:r>
              <a:rPr lang="es-MX" sz="2700" dirty="0">
                <a:latin typeface="Arial Black" panose="020B0A04020102020204" pitchFamily="34" charset="0"/>
              </a:rPr>
              <a:t>Los problemas de </a:t>
            </a:r>
            <a:r>
              <a:rPr lang="es-MX" sz="2700" dirty="0">
                <a:latin typeface="Arial Black" panose="020B0A04020102020204" pitchFamily="34" charset="0"/>
              </a:rPr>
              <a:t>excitación </a:t>
            </a:r>
            <a:r>
              <a:rPr lang="es-MX" sz="2700" dirty="0">
                <a:latin typeface="Arial Black" panose="020B0A04020102020204" pitchFamily="34" charset="0"/>
              </a:rPr>
              <a:t>de la mujer se deben a </a:t>
            </a:r>
            <a:r>
              <a:rPr lang="es-MX" sz="2700" dirty="0">
                <a:latin typeface="Arial Black" panose="020B0A04020102020204" pitchFamily="34" charset="0"/>
              </a:rPr>
              <a:t>múltiples </a:t>
            </a:r>
            <a:r>
              <a:rPr lang="es-MX" sz="2700" dirty="0">
                <a:latin typeface="Arial Black" panose="020B0A04020102020204" pitchFamily="34" charset="0"/>
              </a:rPr>
              <a:t>factores que </a:t>
            </a:r>
            <a:r>
              <a:rPr lang="es-MX" sz="2700" dirty="0">
                <a:latin typeface="Arial Black" panose="020B0A04020102020204" pitchFamily="34" charset="0"/>
              </a:rPr>
              <a:t>actúan en </a:t>
            </a:r>
            <a:r>
              <a:rPr lang="es-MX" sz="2700" dirty="0">
                <a:latin typeface="Arial Black" panose="020B0A04020102020204" pitchFamily="34" charset="0"/>
              </a:rPr>
              <a:t>diferentes esferas: </a:t>
            </a:r>
            <a:r>
              <a:rPr lang="es-MX" sz="2700" dirty="0">
                <a:latin typeface="Arial Black" panose="020B0A04020102020204" pitchFamily="34" charset="0"/>
              </a:rPr>
              <a:t>biológica</a:t>
            </a:r>
            <a:r>
              <a:rPr lang="es-MX" sz="2700" dirty="0">
                <a:latin typeface="Arial Black" panose="020B0A04020102020204" pitchFamily="34" charset="0"/>
              </a:rPr>
              <a:t>, </a:t>
            </a:r>
            <a:r>
              <a:rPr lang="es-MX" sz="2700" dirty="0">
                <a:latin typeface="Arial Black" panose="020B0A04020102020204" pitchFamily="34" charset="0"/>
              </a:rPr>
              <a:t>psicológica</a:t>
            </a:r>
            <a:r>
              <a:rPr lang="es-MX" sz="2700" dirty="0">
                <a:latin typeface="Arial Black" panose="020B0A04020102020204" pitchFamily="34" charset="0"/>
              </a:rPr>
              <a:t>, social, </a:t>
            </a:r>
            <a:r>
              <a:rPr lang="es-MX" sz="2700" dirty="0">
                <a:latin typeface="Arial Black" panose="020B0A04020102020204" pitchFamily="34" charset="0"/>
              </a:rPr>
              <a:t>interacción </a:t>
            </a:r>
            <a:r>
              <a:rPr lang="es-MX" sz="2700" dirty="0">
                <a:latin typeface="Arial Black" panose="020B0A04020102020204" pitchFamily="34" charset="0"/>
              </a:rPr>
              <a:t>con la </a:t>
            </a:r>
            <a:r>
              <a:rPr lang="es-MX" sz="2700" dirty="0">
                <a:latin typeface="Arial Black" panose="020B0A04020102020204" pitchFamily="34" charset="0"/>
              </a:rPr>
              <a:t>pareja o </a:t>
            </a:r>
            <a:r>
              <a:rPr lang="es-MX" sz="2700" dirty="0">
                <a:latin typeface="Arial Black" panose="020B0A04020102020204" pitchFamily="34" charset="0"/>
              </a:rPr>
              <a:t>a una </a:t>
            </a:r>
            <a:r>
              <a:rPr lang="es-MX" sz="2700" dirty="0">
                <a:latin typeface="Arial Black" panose="020B0A04020102020204" pitchFamily="34" charset="0"/>
              </a:rPr>
              <a:t>combinación </a:t>
            </a:r>
            <a:r>
              <a:rPr lang="es-MX" sz="2700" dirty="0">
                <a:latin typeface="Arial Black" panose="020B0A04020102020204" pitchFamily="34" charset="0"/>
              </a:rPr>
              <a:t>de todos </a:t>
            </a:r>
            <a:r>
              <a:rPr lang="es-MX" sz="2700" dirty="0" smtClean="0">
                <a:latin typeface="Arial Black" panose="020B0A04020102020204" pitchFamily="34" charset="0"/>
              </a:rPr>
              <a:t>ellos</a:t>
            </a:r>
            <a:endParaRPr lang="en-US" sz="2700" dirty="0">
              <a:latin typeface="Arial Black" panose="020B0A04020102020204" pitchFamily="34" charset="0"/>
            </a:endParaRPr>
          </a:p>
        </p:txBody>
      </p:sp>
    </p:spTree>
    <p:extLst>
      <p:ext uri="{BB962C8B-B14F-4D97-AF65-F5344CB8AC3E}">
        <p14:creationId xmlns:p14="http://schemas.microsoft.com/office/powerpoint/2010/main" val="27970959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257300" y="2727613"/>
            <a:ext cx="6546273" cy="553998"/>
          </a:xfrm>
          <a:prstGeom prst="rect">
            <a:avLst/>
          </a:prstGeom>
          <a:noFill/>
        </p:spPr>
        <p:txBody>
          <a:bodyPr wrap="square" rtlCol="0">
            <a:spAutoFit/>
          </a:bodyPr>
          <a:lstStyle/>
          <a:p>
            <a:pPr algn="ctr"/>
            <a:r>
              <a:rPr lang="es-ES" sz="3000" dirty="0">
                <a:latin typeface="Arial Black" panose="020B0A04020102020204" pitchFamily="34" charset="0"/>
              </a:rPr>
              <a:t>Dificultades con el orgasmo</a:t>
            </a:r>
            <a:endParaRPr lang="en-US" sz="3000" dirty="0">
              <a:latin typeface="Arial Black" panose="020B0A04020102020204" pitchFamily="34" charset="0"/>
            </a:endParaRPr>
          </a:p>
        </p:txBody>
      </p:sp>
    </p:spTree>
    <p:extLst>
      <p:ext uri="{BB962C8B-B14F-4D97-AF65-F5344CB8AC3E}">
        <p14:creationId xmlns:p14="http://schemas.microsoft.com/office/powerpoint/2010/main" val="29063913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84463" y="1376796"/>
            <a:ext cx="8011391" cy="3323987"/>
          </a:xfrm>
          <a:prstGeom prst="rect">
            <a:avLst/>
          </a:prstGeom>
        </p:spPr>
        <p:txBody>
          <a:bodyPr wrap="square">
            <a:spAutoFit/>
          </a:bodyPr>
          <a:lstStyle/>
          <a:p>
            <a:pPr algn="just"/>
            <a:r>
              <a:rPr lang="es-MX" sz="3000" dirty="0">
                <a:latin typeface="Arial Black" panose="020B0A04020102020204" pitchFamily="34" charset="0"/>
              </a:rPr>
              <a:t>La dificultad para el orgasmo se entiende como la ausencia, </a:t>
            </a:r>
            <a:r>
              <a:rPr lang="es-MX" sz="3000" dirty="0">
                <a:latin typeface="Arial Black" panose="020B0A04020102020204" pitchFamily="34" charset="0"/>
              </a:rPr>
              <a:t>disminución </a:t>
            </a:r>
            <a:r>
              <a:rPr lang="es-MX" sz="3000" dirty="0">
                <a:latin typeface="Arial Black" panose="020B0A04020102020204" pitchFamily="34" charset="0"/>
              </a:rPr>
              <a:t>en </a:t>
            </a:r>
            <a:r>
              <a:rPr lang="es-MX" sz="3000" dirty="0">
                <a:latin typeface="Arial Black" panose="020B0A04020102020204" pitchFamily="34" charset="0"/>
              </a:rPr>
              <a:t>la intensidad </a:t>
            </a:r>
            <a:r>
              <a:rPr lang="es-MX" sz="3000" dirty="0">
                <a:latin typeface="Arial Black" panose="020B0A04020102020204" pitchFamily="34" charset="0"/>
              </a:rPr>
              <a:t>de la </a:t>
            </a:r>
            <a:r>
              <a:rPr lang="es-MX" sz="3000" dirty="0">
                <a:latin typeface="Arial Black" panose="020B0A04020102020204" pitchFamily="34" charset="0"/>
              </a:rPr>
              <a:t>sensación </a:t>
            </a:r>
            <a:r>
              <a:rPr lang="es-MX" sz="3000" dirty="0">
                <a:latin typeface="Arial Black" panose="020B0A04020102020204" pitchFamily="34" charset="0"/>
              </a:rPr>
              <a:t>o retraso para llegar al orgasmo a pesar de tener </a:t>
            </a:r>
            <a:r>
              <a:rPr lang="es-MX" sz="3000" dirty="0">
                <a:latin typeface="Arial Black" panose="020B0A04020102020204" pitchFamily="34" charset="0"/>
              </a:rPr>
              <a:t>un estímulo erótico </a:t>
            </a:r>
            <a:r>
              <a:rPr lang="es-MX" sz="3000" dirty="0">
                <a:latin typeface="Arial Black" panose="020B0A04020102020204" pitchFamily="34" charset="0"/>
              </a:rPr>
              <a:t>adecuado y con una fase de </a:t>
            </a:r>
            <a:r>
              <a:rPr lang="es-MX" sz="3000" dirty="0">
                <a:latin typeface="Arial Black" panose="020B0A04020102020204" pitchFamily="34" charset="0"/>
              </a:rPr>
              <a:t>excitación </a:t>
            </a:r>
            <a:r>
              <a:rPr lang="es-MX" sz="3000" dirty="0" smtClean="0">
                <a:latin typeface="Arial Black" panose="020B0A04020102020204" pitchFamily="34" charset="0"/>
              </a:rPr>
              <a:t>adecuada</a:t>
            </a:r>
            <a:endParaRPr lang="en-US" sz="3000" dirty="0">
              <a:latin typeface="Arial Black" panose="020B0A04020102020204" pitchFamily="34" charset="0"/>
            </a:endParaRPr>
          </a:p>
        </p:txBody>
      </p:sp>
    </p:spTree>
    <p:extLst>
      <p:ext uri="{BB962C8B-B14F-4D97-AF65-F5344CB8AC3E}">
        <p14:creationId xmlns:p14="http://schemas.microsoft.com/office/powerpoint/2010/main" val="31117423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26028" y="1501486"/>
            <a:ext cx="8229600" cy="3323987"/>
          </a:xfrm>
          <a:prstGeom prst="rect">
            <a:avLst/>
          </a:prstGeom>
        </p:spPr>
        <p:txBody>
          <a:bodyPr wrap="square">
            <a:spAutoFit/>
          </a:bodyPr>
          <a:lstStyle/>
          <a:p>
            <a:pPr algn="just"/>
            <a:r>
              <a:rPr lang="es-MX" sz="3000" dirty="0">
                <a:latin typeface="Arial Black" panose="020B0A04020102020204" pitchFamily="34" charset="0"/>
              </a:rPr>
              <a:t>Las investigaciones muestran que esta es la segunda </a:t>
            </a:r>
            <a:r>
              <a:rPr lang="es-MX" sz="3000" dirty="0">
                <a:latin typeface="Arial Black" panose="020B0A04020102020204" pitchFamily="34" charset="0"/>
              </a:rPr>
              <a:t>disfunción </a:t>
            </a:r>
            <a:r>
              <a:rPr lang="es-MX" sz="3000" dirty="0" smtClean="0">
                <a:latin typeface="Arial Black" panose="020B0A04020102020204" pitchFamily="34" charset="0"/>
              </a:rPr>
              <a:t>más </a:t>
            </a:r>
            <a:r>
              <a:rPr lang="es-MX" sz="3000" dirty="0">
                <a:latin typeface="Arial Black" panose="020B0A04020102020204" pitchFamily="34" charset="0"/>
              </a:rPr>
              <a:t>frecuente </a:t>
            </a:r>
            <a:r>
              <a:rPr lang="es-MX" sz="3000" dirty="0">
                <a:latin typeface="Arial Black" panose="020B0A04020102020204" pitchFamily="34" charset="0"/>
              </a:rPr>
              <a:t>entre las </a:t>
            </a:r>
            <a:r>
              <a:rPr lang="es-MX" sz="3000" dirty="0">
                <a:latin typeface="Arial Black" panose="020B0A04020102020204" pitchFamily="34" charset="0"/>
              </a:rPr>
              <a:t>mujeres, cercana al bajo deseo sexual. La prevalencia reportada va de 16 </a:t>
            </a:r>
            <a:r>
              <a:rPr lang="es-MX" sz="3000" dirty="0">
                <a:latin typeface="Arial Black" panose="020B0A04020102020204" pitchFamily="34" charset="0"/>
              </a:rPr>
              <a:t>a 28</a:t>
            </a:r>
            <a:r>
              <a:rPr lang="es-MX" sz="3000" dirty="0">
                <a:latin typeface="Arial Black" panose="020B0A04020102020204" pitchFamily="34" charset="0"/>
              </a:rPr>
              <a:t>% en Estados </a:t>
            </a:r>
            <a:r>
              <a:rPr lang="es-MX" sz="3000" dirty="0" smtClean="0">
                <a:latin typeface="Arial Black" panose="020B0A04020102020204" pitchFamily="34" charset="0"/>
              </a:rPr>
              <a:t>Unidos y Europa, </a:t>
            </a:r>
            <a:r>
              <a:rPr lang="es-MX" sz="3000" dirty="0">
                <a:latin typeface="Arial Black" panose="020B0A04020102020204" pitchFamily="34" charset="0"/>
              </a:rPr>
              <a:t>pero en Centro y Sur </a:t>
            </a:r>
            <a:r>
              <a:rPr lang="es-MX" sz="3000" dirty="0">
                <a:latin typeface="Arial Black" panose="020B0A04020102020204" pitchFamily="34" charset="0"/>
              </a:rPr>
              <a:t>América </a:t>
            </a:r>
            <a:r>
              <a:rPr lang="es-MX" sz="3000" dirty="0">
                <a:latin typeface="Arial Black" panose="020B0A04020102020204" pitchFamily="34" charset="0"/>
              </a:rPr>
              <a:t>es mayor a 30 </a:t>
            </a:r>
            <a:r>
              <a:rPr lang="es-MX" sz="3000" dirty="0" smtClean="0">
                <a:latin typeface="Arial Black" panose="020B0A04020102020204" pitchFamily="34" charset="0"/>
              </a:rPr>
              <a:t>- </a:t>
            </a:r>
            <a:r>
              <a:rPr lang="es-MX" sz="3000" dirty="0">
                <a:latin typeface="Arial Black" panose="020B0A04020102020204" pitchFamily="34" charset="0"/>
              </a:rPr>
              <a:t>40</a:t>
            </a:r>
            <a:r>
              <a:rPr lang="es-MX" sz="3000" dirty="0" smtClean="0">
                <a:latin typeface="Arial Black" panose="020B0A04020102020204" pitchFamily="34" charset="0"/>
              </a:rPr>
              <a:t>%</a:t>
            </a:r>
            <a:endParaRPr lang="en-US" sz="3000" dirty="0">
              <a:latin typeface="Arial Black" panose="020B0A04020102020204" pitchFamily="34" charset="0"/>
            </a:endParaRPr>
          </a:p>
        </p:txBody>
      </p:sp>
    </p:spTree>
    <p:extLst>
      <p:ext uri="{BB962C8B-B14F-4D97-AF65-F5344CB8AC3E}">
        <p14:creationId xmlns:p14="http://schemas.microsoft.com/office/powerpoint/2010/main" val="13062259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15637" y="1543050"/>
            <a:ext cx="8208818" cy="2862322"/>
          </a:xfrm>
          <a:prstGeom prst="rect">
            <a:avLst/>
          </a:prstGeom>
        </p:spPr>
        <p:txBody>
          <a:bodyPr wrap="square">
            <a:spAutoFit/>
          </a:bodyPr>
          <a:lstStyle/>
          <a:p>
            <a:pPr algn="just"/>
            <a:r>
              <a:rPr lang="es-MX" sz="3000" dirty="0">
                <a:latin typeface="Arial Black" panose="020B0A04020102020204" pitchFamily="34" charset="0"/>
              </a:rPr>
              <a:t>A diferencia de otras disfunciones, no tenemos claridad de las causas de los </a:t>
            </a:r>
            <a:r>
              <a:rPr lang="es-MX" sz="3000" dirty="0">
                <a:latin typeface="Arial Black" panose="020B0A04020102020204" pitchFamily="34" charset="0"/>
              </a:rPr>
              <a:t>problemas del </a:t>
            </a:r>
            <a:r>
              <a:rPr lang="es-MX" sz="3000" dirty="0">
                <a:latin typeface="Arial Black" panose="020B0A04020102020204" pitchFamily="34" charset="0"/>
              </a:rPr>
              <a:t>orgasmo femenino, pero deben considerarse los siguientes </a:t>
            </a:r>
            <a:r>
              <a:rPr lang="es-MX" sz="3000" dirty="0">
                <a:latin typeface="Arial Black" panose="020B0A04020102020204" pitchFamily="34" charset="0"/>
              </a:rPr>
              <a:t>factores </a:t>
            </a:r>
            <a:r>
              <a:rPr lang="en-US" sz="3000" dirty="0">
                <a:latin typeface="Arial Black" panose="020B0A04020102020204" pitchFamily="34" charset="0"/>
              </a:rPr>
              <a:t>de </a:t>
            </a:r>
            <a:r>
              <a:rPr lang="en-US" sz="3000" dirty="0">
                <a:latin typeface="Arial Black" panose="020B0A04020102020204" pitchFamily="34" charset="0"/>
              </a:rPr>
              <a:t>riesgo </a:t>
            </a:r>
            <a:r>
              <a:rPr lang="en-US" sz="3000" dirty="0" smtClean="0">
                <a:latin typeface="Arial Black" panose="020B0A04020102020204" pitchFamily="34" charset="0"/>
              </a:rPr>
              <a:t>asociados</a:t>
            </a:r>
            <a:endParaRPr lang="en-US" sz="3000" dirty="0">
              <a:latin typeface="Arial Black" panose="020B0A04020102020204" pitchFamily="34" charset="0"/>
            </a:endParaRPr>
          </a:p>
        </p:txBody>
      </p:sp>
    </p:spTree>
    <p:extLst>
      <p:ext uri="{BB962C8B-B14F-4D97-AF65-F5344CB8AC3E}">
        <p14:creationId xmlns:p14="http://schemas.microsoft.com/office/powerpoint/2010/main" val="749117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5500" y="1543051"/>
            <a:ext cx="6781800" cy="707886"/>
          </a:xfrm>
          <a:prstGeom prst="rect">
            <a:avLst/>
          </a:prstGeom>
          <a:noFill/>
        </p:spPr>
        <p:txBody>
          <a:bodyPr wrap="square" rtlCol="0">
            <a:spAutoFit/>
          </a:bodyPr>
          <a:lstStyle/>
          <a:p>
            <a:pPr algn="ctr"/>
            <a:r>
              <a:rPr lang="es-ES" sz="4000" dirty="0">
                <a:solidFill>
                  <a:srgbClr val="FF0000"/>
                </a:solidFill>
                <a:latin typeface="Arial Black" pitchFamily="34" charset="0"/>
              </a:rPr>
              <a:t>Ejercicio 1</a:t>
            </a:r>
            <a:endParaRPr lang="es-ES" sz="4000" dirty="0">
              <a:solidFill>
                <a:srgbClr val="FF0000"/>
              </a:solidFill>
              <a:latin typeface="Arial Black" pitchFamily="34" charset="0"/>
            </a:endParaRPr>
          </a:p>
        </p:txBody>
      </p:sp>
      <p:pic>
        <p:nvPicPr>
          <p:cNvPr id="3"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4933" y="2409825"/>
            <a:ext cx="5463268" cy="3059430"/>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496292" y="2706832"/>
            <a:ext cx="6806045" cy="553998"/>
          </a:xfrm>
          <a:prstGeom prst="rect">
            <a:avLst/>
          </a:prstGeom>
          <a:noFill/>
        </p:spPr>
        <p:txBody>
          <a:bodyPr wrap="square" rtlCol="0">
            <a:spAutoFit/>
          </a:bodyPr>
          <a:lstStyle/>
          <a:p>
            <a:pPr algn="just"/>
            <a:r>
              <a:rPr lang="es-ES" sz="3000" dirty="0">
                <a:latin typeface="Arial Black" panose="020B0A04020102020204" pitchFamily="34" charset="0"/>
              </a:rPr>
              <a:t>Síndromes de dolor sexual</a:t>
            </a:r>
            <a:endParaRPr lang="en-US" sz="3000" dirty="0">
              <a:latin typeface="Arial Black" panose="020B0A04020102020204" pitchFamily="34" charset="0"/>
            </a:endParaRPr>
          </a:p>
        </p:txBody>
      </p:sp>
    </p:spTree>
    <p:extLst>
      <p:ext uri="{BB962C8B-B14F-4D97-AF65-F5344CB8AC3E}">
        <p14:creationId xmlns:p14="http://schemas.microsoft.com/office/powerpoint/2010/main" val="1496171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15636" y="1314450"/>
            <a:ext cx="8271164" cy="2862322"/>
          </a:xfrm>
          <a:prstGeom prst="rect">
            <a:avLst/>
          </a:prstGeom>
        </p:spPr>
        <p:txBody>
          <a:bodyPr wrap="square">
            <a:spAutoFit/>
          </a:bodyPr>
          <a:lstStyle/>
          <a:p>
            <a:pPr algn="just"/>
            <a:r>
              <a:rPr lang="en-US" sz="3000" dirty="0" err="1">
                <a:solidFill>
                  <a:srgbClr val="FF0000"/>
                </a:solidFill>
                <a:latin typeface="Arial Black" panose="020B0A04020102020204" pitchFamily="34" charset="0"/>
              </a:rPr>
              <a:t>Dispareunia</a:t>
            </a:r>
            <a:endParaRPr lang="en-US" sz="3000" dirty="0">
              <a:solidFill>
                <a:srgbClr val="FF0000"/>
              </a:solidFill>
              <a:latin typeface="Arial Black" panose="020B0A04020102020204" pitchFamily="34" charset="0"/>
            </a:endParaRPr>
          </a:p>
          <a:p>
            <a:pPr algn="just"/>
            <a:endParaRPr lang="en-US" sz="3000" dirty="0">
              <a:latin typeface="Arial Black" panose="020B0A04020102020204" pitchFamily="34" charset="0"/>
            </a:endParaRPr>
          </a:p>
          <a:p>
            <a:pPr algn="just"/>
            <a:r>
              <a:rPr lang="es-MX" sz="3000" dirty="0">
                <a:latin typeface="Arial Black" panose="020B0A04020102020204" pitchFamily="34" charset="0"/>
              </a:rPr>
              <a:t>Se trata del dolor persistente</a:t>
            </a:r>
          </a:p>
          <a:p>
            <a:pPr algn="just"/>
            <a:r>
              <a:rPr lang="es-MX" sz="3000" dirty="0">
                <a:latin typeface="Arial Black" panose="020B0A04020102020204" pitchFamily="34" charset="0"/>
              </a:rPr>
              <a:t>• En el intento de la </a:t>
            </a:r>
            <a:r>
              <a:rPr lang="es-MX" sz="3000" dirty="0">
                <a:latin typeface="Arial Black" panose="020B0A04020102020204" pitchFamily="34" charset="0"/>
              </a:rPr>
              <a:t>penetración</a:t>
            </a:r>
          </a:p>
          <a:p>
            <a:pPr algn="just"/>
            <a:r>
              <a:rPr lang="en-US" sz="3000" dirty="0">
                <a:latin typeface="Arial Black" panose="020B0A04020102020204" pitchFamily="34" charset="0"/>
              </a:rPr>
              <a:t>• Con la </a:t>
            </a:r>
            <a:r>
              <a:rPr lang="en-US" sz="3000" dirty="0" err="1">
                <a:latin typeface="Arial Black" panose="020B0A04020102020204" pitchFamily="34" charset="0"/>
              </a:rPr>
              <a:t>penetración</a:t>
            </a:r>
            <a:endParaRPr lang="en-US" sz="3000" dirty="0">
              <a:latin typeface="Arial Black" panose="020B0A04020102020204" pitchFamily="34" charset="0"/>
            </a:endParaRPr>
          </a:p>
          <a:p>
            <a:pPr algn="just"/>
            <a:r>
              <a:rPr lang="en-US" sz="3000" dirty="0">
                <a:latin typeface="Arial Black" panose="020B0A04020102020204" pitchFamily="34" charset="0"/>
              </a:rPr>
              <a:t>• Durante el </a:t>
            </a:r>
            <a:r>
              <a:rPr lang="en-US" sz="3000" dirty="0" err="1">
                <a:latin typeface="Arial Black" panose="020B0A04020102020204" pitchFamily="34" charset="0"/>
              </a:rPr>
              <a:t>encuentro</a:t>
            </a:r>
            <a:r>
              <a:rPr lang="en-US" sz="3000" dirty="0">
                <a:latin typeface="Arial Black" panose="020B0A04020102020204" pitchFamily="34" charset="0"/>
              </a:rPr>
              <a:t> sexual</a:t>
            </a:r>
          </a:p>
        </p:txBody>
      </p:sp>
    </p:spTree>
    <p:extLst>
      <p:ext uri="{BB962C8B-B14F-4D97-AF65-F5344CB8AC3E}">
        <p14:creationId xmlns:p14="http://schemas.microsoft.com/office/powerpoint/2010/main" val="11919472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4855" y="1356014"/>
            <a:ext cx="8271164" cy="3323987"/>
          </a:xfrm>
          <a:prstGeom prst="rect">
            <a:avLst/>
          </a:prstGeom>
        </p:spPr>
        <p:txBody>
          <a:bodyPr wrap="square">
            <a:spAutoFit/>
          </a:bodyPr>
          <a:lstStyle/>
          <a:p>
            <a:pPr algn="just"/>
            <a:r>
              <a:rPr lang="en-US" sz="3000" dirty="0" err="1">
                <a:solidFill>
                  <a:srgbClr val="FF0000"/>
                </a:solidFill>
                <a:latin typeface="Arial Black" panose="020B0A04020102020204" pitchFamily="34" charset="0"/>
              </a:rPr>
              <a:t>Vaginismo</a:t>
            </a:r>
            <a:endParaRPr lang="en-US" sz="3000" dirty="0">
              <a:solidFill>
                <a:srgbClr val="FF0000"/>
              </a:solidFill>
              <a:latin typeface="Arial Black" panose="020B0A04020102020204" pitchFamily="34" charset="0"/>
            </a:endParaRPr>
          </a:p>
          <a:p>
            <a:pPr algn="just"/>
            <a:endParaRPr lang="en-US" sz="3000" dirty="0">
              <a:latin typeface="Arial Black" panose="020B0A04020102020204" pitchFamily="34" charset="0"/>
            </a:endParaRPr>
          </a:p>
          <a:p>
            <a:pPr algn="just"/>
            <a:r>
              <a:rPr lang="es-MX" sz="3000" dirty="0">
                <a:latin typeface="Arial Black" panose="020B0A04020102020204" pitchFamily="34" charset="0"/>
              </a:rPr>
              <a:t>Dificultad persistente o recurrente para permitir la penetración de:</a:t>
            </a:r>
          </a:p>
          <a:p>
            <a:pPr algn="just"/>
            <a:r>
              <a:rPr lang="en-US" sz="3000" dirty="0">
                <a:latin typeface="Arial Black" panose="020B0A04020102020204" pitchFamily="34" charset="0"/>
              </a:rPr>
              <a:t>• </a:t>
            </a:r>
            <a:r>
              <a:rPr lang="en-US" sz="3000" dirty="0" err="1">
                <a:latin typeface="Arial Black" panose="020B0A04020102020204" pitchFamily="34" charset="0"/>
              </a:rPr>
              <a:t>Pene</a:t>
            </a:r>
            <a:endParaRPr lang="en-US" sz="3000" dirty="0">
              <a:latin typeface="Arial Black" panose="020B0A04020102020204" pitchFamily="34" charset="0"/>
            </a:endParaRPr>
          </a:p>
          <a:p>
            <a:pPr algn="just"/>
            <a:r>
              <a:rPr lang="en-US" sz="3000" dirty="0">
                <a:latin typeface="Arial Black" panose="020B0A04020102020204" pitchFamily="34" charset="0"/>
              </a:rPr>
              <a:t>• </a:t>
            </a:r>
            <a:r>
              <a:rPr lang="en-US" sz="3000" dirty="0" err="1">
                <a:latin typeface="Arial Black" panose="020B0A04020102020204" pitchFamily="34" charset="0"/>
              </a:rPr>
              <a:t>Dedo</a:t>
            </a:r>
            <a:endParaRPr lang="en-US" sz="3000" dirty="0">
              <a:latin typeface="Arial Black" panose="020B0A04020102020204" pitchFamily="34" charset="0"/>
            </a:endParaRPr>
          </a:p>
          <a:p>
            <a:pPr algn="just"/>
            <a:r>
              <a:rPr lang="en-US" sz="3000" dirty="0">
                <a:latin typeface="Arial Black" panose="020B0A04020102020204" pitchFamily="34" charset="0"/>
              </a:rPr>
              <a:t>• </a:t>
            </a:r>
            <a:r>
              <a:rPr lang="en-US" sz="3000" dirty="0" err="1">
                <a:latin typeface="Arial Black" panose="020B0A04020102020204" pitchFamily="34" charset="0"/>
              </a:rPr>
              <a:t>Objetos</a:t>
            </a:r>
            <a:r>
              <a:rPr lang="en-US" sz="3000" dirty="0">
                <a:latin typeface="Arial Black" panose="020B0A04020102020204" pitchFamily="34" charset="0"/>
              </a:rPr>
              <a:t> (</a:t>
            </a:r>
            <a:r>
              <a:rPr lang="en-US" sz="3000" dirty="0" err="1">
                <a:latin typeface="Arial Black" panose="020B0A04020102020204" pitchFamily="34" charset="0"/>
              </a:rPr>
              <a:t>juguetes</a:t>
            </a:r>
            <a:r>
              <a:rPr lang="en-US" sz="3000" dirty="0">
                <a:latin typeface="Arial Black" panose="020B0A04020102020204" pitchFamily="34" charset="0"/>
              </a:rPr>
              <a:t> </a:t>
            </a:r>
            <a:r>
              <a:rPr lang="en-US" sz="3000" dirty="0" err="1">
                <a:latin typeface="Arial Black" panose="020B0A04020102020204" pitchFamily="34" charset="0"/>
              </a:rPr>
              <a:t>sexuales</a:t>
            </a:r>
            <a:r>
              <a:rPr lang="en-US" sz="3000" dirty="0">
                <a:latin typeface="Arial Black" panose="020B0A04020102020204" pitchFamily="34" charset="0"/>
              </a:rPr>
              <a:t>)</a:t>
            </a:r>
          </a:p>
        </p:txBody>
      </p:sp>
    </p:spTree>
    <p:extLst>
      <p:ext uri="{BB962C8B-B14F-4D97-AF65-F5344CB8AC3E}">
        <p14:creationId xmlns:p14="http://schemas.microsoft.com/office/powerpoint/2010/main" val="11371958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37755" y="2800350"/>
            <a:ext cx="7782791" cy="1107996"/>
          </a:xfrm>
          <a:prstGeom prst="rect">
            <a:avLst/>
          </a:prstGeom>
        </p:spPr>
        <p:txBody>
          <a:bodyPr wrap="square">
            <a:spAutoFit/>
          </a:bodyPr>
          <a:lstStyle/>
          <a:p>
            <a:pPr algn="ctr"/>
            <a:r>
              <a:rPr lang="es-MX" sz="3300" dirty="0">
                <a:solidFill>
                  <a:srgbClr val="FF0000"/>
                </a:solidFill>
                <a:latin typeface="Arial Black" panose="020B0A04020102020204" pitchFamily="34" charset="0"/>
              </a:rPr>
              <a:t>A pesar de que la mujer  </a:t>
            </a:r>
            <a:r>
              <a:rPr lang="es-MX" sz="3300" dirty="0">
                <a:solidFill>
                  <a:srgbClr val="FF0000"/>
                </a:solidFill>
                <a:latin typeface="Arial Black" panose="020B0A04020102020204" pitchFamily="34" charset="0"/>
              </a:rPr>
              <a:t>tenga </a:t>
            </a:r>
            <a:r>
              <a:rPr lang="es-MX" sz="3300" dirty="0">
                <a:solidFill>
                  <a:srgbClr val="FF0000"/>
                </a:solidFill>
                <a:latin typeface="Arial Black" panose="020B0A04020102020204" pitchFamily="34" charset="0"/>
              </a:rPr>
              <a:t>el deseo de que ocurra</a:t>
            </a:r>
            <a:endParaRPr lang="en-US" sz="33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24230772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7591" y="1667742"/>
            <a:ext cx="8115300" cy="2862322"/>
          </a:xfrm>
          <a:prstGeom prst="rect">
            <a:avLst/>
          </a:prstGeom>
        </p:spPr>
        <p:txBody>
          <a:bodyPr wrap="square">
            <a:spAutoFit/>
          </a:bodyPr>
          <a:lstStyle/>
          <a:p>
            <a:pPr algn="just"/>
            <a:r>
              <a:rPr lang="es-MX" sz="3000" dirty="0">
                <a:latin typeface="Arial Black" panose="020B0A04020102020204" pitchFamily="34" charset="0"/>
              </a:rPr>
              <a:t>Para la </a:t>
            </a:r>
            <a:r>
              <a:rPr lang="es-MX" sz="3000" dirty="0" err="1">
                <a:latin typeface="Arial Black" panose="020B0A04020102020204" pitchFamily="34" charset="0"/>
              </a:rPr>
              <a:t>dispareunia</a:t>
            </a:r>
            <a:r>
              <a:rPr lang="es-MX" sz="3000" dirty="0">
                <a:latin typeface="Arial Black" panose="020B0A04020102020204" pitchFamily="34" charset="0"/>
              </a:rPr>
              <a:t>, la incidencia estimada </a:t>
            </a:r>
            <a:r>
              <a:rPr lang="es-MX" sz="3000" dirty="0">
                <a:latin typeface="Arial Black" panose="020B0A04020102020204" pitchFamily="34" charset="0"/>
              </a:rPr>
              <a:t>más </a:t>
            </a:r>
            <a:r>
              <a:rPr lang="es-MX" sz="3000" dirty="0">
                <a:latin typeface="Arial Black" panose="020B0A04020102020204" pitchFamily="34" charset="0"/>
              </a:rPr>
              <a:t>alta se ha reportado en 22 </a:t>
            </a:r>
            <a:r>
              <a:rPr lang="es-MX" sz="3000" dirty="0">
                <a:latin typeface="Arial Black" panose="020B0A04020102020204" pitchFamily="34" charset="0"/>
              </a:rPr>
              <a:t>por cada </a:t>
            </a:r>
            <a:r>
              <a:rPr lang="es-MX" sz="3000" dirty="0">
                <a:latin typeface="Arial Black" panose="020B0A04020102020204" pitchFamily="34" charset="0"/>
              </a:rPr>
              <a:t>1,000 para las mujeres de 20 a 29 </a:t>
            </a:r>
            <a:r>
              <a:rPr lang="es-MX" sz="3000" dirty="0">
                <a:latin typeface="Arial Black" panose="020B0A04020102020204" pitchFamily="34" charset="0"/>
              </a:rPr>
              <a:t>años </a:t>
            </a:r>
            <a:r>
              <a:rPr lang="es-MX" sz="3000" dirty="0">
                <a:latin typeface="Arial Black" panose="020B0A04020102020204" pitchFamily="34" charset="0"/>
              </a:rPr>
              <a:t>de edad y va disminuyendo a </a:t>
            </a:r>
            <a:r>
              <a:rPr lang="es-MX" sz="3000" dirty="0">
                <a:latin typeface="Arial Black" panose="020B0A04020102020204" pitchFamily="34" charset="0"/>
              </a:rPr>
              <a:t>partir de </a:t>
            </a:r>
            <a:r>
              <a:rPr lang="es-MX" sz="3000" dirty="0">
                <a:latin typeface="Arial Black" panose="020B0A04020102020204" pitchFamily="34" charset="0"/>
              </a:rPr>
              <a:t>la cuarta </a:t>
            </a:r>
            <a:r>
              <a:rPr lang="es-MX" sz="3000" dirty="0">
                <a:latin typeface="Arial Black" panose="020B0A04020102020204" pitchFamily="34" charset="0"/>
              </a:rPr>
              <a:t>década </a:t>
            </a:r>
            <a:r>
              <a:rPr lang="es-MX" sz="3000" dirty="0">
                <a:latin typeface="Arial Black" panose="020B0A04020102020204" pitchFamily="34" charset="0"/>
              </a:rPr>
              <a:t>de la </a:t>
            </a:r>
            <a:r>
              <a:rPr lang="es-MX" sz="3000" dirty="0" smtClean="0">
                <a:latin typeface="Arial Black" panose="020B0A04020102020204" pitchFamily="34" charset="0"/>
              </a:rPr>
              <a:t>vida</a:t>
            </a:r>
            <a:endParaRPr lang="en-US" sz="3000" dirty="0">
              <a:latin typeface="Arial Black" panose="020B0A04020102020204" pitchFamily="34" charset="0"/>
            </a:endParaRPr>
          </a:p>
        </p:txBody>
      </p:sp>
    </p:spTree>
    <p:extLst>
      <p:ext uri="{BB962C8B-B14F-4D97-AF65-F5344CB8AC3E}">
        <p14:creationId xmlns:p14="http://schemas.microsoft.com/office/powerpoint/2010/main" val="219375824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74073" y="1314450"/>
            <a:ext cx="8343900" cy="4247317"/>
          </a:xfrm>
          <a:prstGeom prst="rect">
            <a:avLst/>
          </a:prstGeom>
        </p:spPr>
        <p:txBody>
          <a:bodyPr wrap="square">
            <a:spAutoFit/>
          </a:bodyPr>
          <a:lstStyle/>
          <a:p>
            <a:pPr algn="just"/>
            <a:r>
              <a:rPr lang="es-MX" sz="3000" dirty="0">
                <a:latin typeface="Arial Black" panose="020B0A04020102020204" pitchFamily="34" charset="0"/>
              </a:rPr>
              <a:t>En el caso del vaginismo, la prevalencia </a:t>
            </a:r>
            <a:r>
              <a:rPr lang="es-MX" sz="3000" dirty="0" smtClean="0">
                <a:latin typeface="Arial Black" panose="020B0A04020102020204" pitchFamily="34" charset="0"/>
              </a:rPr>
              <a:t>está </a:t>
            </a:r>
            <a:r>
              <a:rPr lang="es-MX" sz="3000" dirty="0">
                <a:latin typeface="Arial Black" panose="020B0A04020102020204" pitchFamily="34" charset="0"/>
              </a:rPr>
              <a:t>poco estudiada por las </a:t>
            </a:r>
            <a:r>
              <a:rPr lang="es-MX" sz="3000" dirty="0">
                <a:latin typeface="Arial Black" panose="020B0A04020102020204" pitchFamily="34" charset="0"/>
              </a:rPr>
              <a:t>dificultades metodológicas</a:t>
            </a:r>
            <a:r>
              <a:rPr lang="es-MX" sz="3000" dirty="0">
                <a:latin typeface="Arial Black" panose="020B0A04020102020204" pitchFamily="34" charset="0"/>
              </a:rPr>
              <a:t>, los resultados hasta ahora reportados son menores de 5%. </a:t>
            </a:r>
            <a:r>
              <a:rPr lang="es-MX" sz="3000" dirty="0">
                <a:latin typeface="Arial Black" panose="020B0A04020102020204" pitchFamily="34" charset="0"/>
              </a:rPr>
              <a:t>Tiene comorbilidad </a:t>
            </a:r>
            <a:r>
              <a:rPr lang="es-MX" sz="3000" dirty="0">
                <a:latin typeface="Arial Black" panose="020B0A04020102020204" pitchFamily="34" charset="0"/>
              </a:rPr>
              <a:t>con otras disfunciones sexuales, como por ejemplo: bajo </a:t>
            </a:r>
            <a:r>
              <a:rPr lang="es-MX" sz="3000" dirty="0">
                <a:latin typeface="Arial Black" panose="020B0A04020102020204" pitchFamily="34" charset="0"/>
              </a:rPr>
              <a:t>deseo sexual</a:t>
            </a:r>
            <a:r>
              <a:rPr lang="es-MX" sz="3000" dirty="0">
                <a:latin typeface="Arial Black" panose="020B0A04020102020204" pitchFamily="34" charset="0"/>
              </a:rPr>
              <a:t>, problemas de la </a:t>
            </a:r>
            <a:r>
              <a:rPr lang="es-MX" sz="3000" dirty="0">
                <a:latin typeface="Arial Black" panose="020B0A04020102020204" pitchFamily="34" charset="0"/>
              </a:rPr>
              <a:t>excitación </a:t>
            </a:r>
            <a:r>
              <a:rPr lang="es-MX" sz="3000" dirty="0">
                <a:latin typeface="Arial Black" panose="020B0A04020102020204" pitchFamily="34" charset="0"/>
              </a:rPr>
              <a:t>y con el </a:t>
            </a:r>
            <a:r>
              <a:rPr lang="es-MX" sz="3000" dirty="0" smtClean="0">
                <a:latin typeface="Arial Black" panose="020B0A04020102020204" pitchFamily="34" charset="0"/>
              </a:rPr>
              <a:t>orgasmo</a:t>
            </a:r>
            <a:endParaRPr lang="en-US" sz="3000" dirty="0">
              <a:latin typeface="Arial Black" panose="020B0A04020102020204" pitchFamily="34" charset="0"/>
            </a:endParaRPr>
          </a:p>
        </p:txBody>
      </p:sp>
    </p:spTree>
    <p:extLst>
      <p:ext uri="{BB962C8B-B14F-4D97-AF65-F5344CB8AC3E}">
        <p14:creationId xmlns:p14="http://schemas.microsoft.com/office/powerpoint/2010/main" val="22880082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4855" y="1522269"/>
            <a:ext cx="8385464" cy="4247317"/>
          </a:xfrm>
          <a:prstGeom prst="rect">
            <a:avLst/>
          </a:prstGeom>
        </p:spPr>
        <p:txBody>
          <a:bodyPr wrap="square">
            <a:spAutoFit/>
          </a:bodyPr>
          <a:lstStyle/>
          <a:p>
            <a:pPr algn="just"/>
            <a:r>
              <a:rPr lang="es-MX" sz="2700" dirty="0">
                <a:latin typeface="Arial Black" panose="020B0A04020102020204" pitchFamily="34" charset="0"/>
              </a:rPr>
              <a:t>La </a:t>
            </a:r>
            <a:r>
              <a:rPr lang="es-MX" sz="2700" dirty="0" err="1">
                <a:latin typeface="Arial Black" panose="020B0A04020102020204" pitchFamily="34" charset="0"/>
              </a:rPr>
              <a:t>dispareunia</a:t>
            </a:r>
            <a:r>
              <a:rPr lang="es-MX" sz="2700" dirty="0">
                <a:latin typeface="Arial Black" panose="020B0A04020102020204" pitchFamily="34" charset="0"/>
              </a:rPr>
              <a:t> se divide en superficial y </a:t>
            </a:r>
            <a:r>
              <a:rPr lang="es-MX" sz="2700" dirty="0">
                <a:latin typeface="Arial Black" panose="020B0A04020102020204" pitchFamily="34" charset="0"/>
              </a:rPr>
              <a:t>profunda.  En relación </a:t>
            </a:r>
            <a:r>
              <a:rPr lang="es-MX" sz="2700" dirty="0">
                <a:latin typeface="Arial Black" panose="020B0A04020102020204" pitchFamily="34" charset="0"/>
              </a:rPr>
              <a:t>con el vaginismo, la mayor parte de los estudios apuntan que </a:t>
            </a:r>
            <a:r>
              <a:rPr lang="es-MX" sz="2700" dirty="0">
                <a:latin typeface="Arial Black" panose="020B0A04020102020204" pitchFamily="34" charset="0"/>
              </a:rPr>
              <a:t>las </a:t>
            </a:r>
            <a:r>
              <a:rPr lang="en-US" sz="2700" dirty="0" err="1">
                <a:latin typeface="Arial Black" panose="020B0A04020102020204" pitchFamily="34" charset="0"/>
              </a:rPr>
              <a:t>causas</a:t>
            </a:r>
            <a:r>
              <a:rPr lang="en-US" sz="2700" dirty="0">
                <a:latin typeface="Arial Black" panose="020B0A04020102020204" pitchFamily="34" charset="0"/>
              </a:rPr>
              <a:t> </a:t>
            </a:r>
            <a:r>
              <a:rPr lang="en-US" sz="2700" dirty="0">
                <a:latin typeface="Arial Black" panose="020B0A04020102020204" pitchFamily="34" charset="0"/>
              </a:rPr>
              <a:t>se </a:t>
            </a:r>
            <a:r>
              <a:rPr lang="en-US" sz="2700" dirty="0" err="1">
                <a:latin typeface="Arial Black" panose="020B0A04020102020204" pitchFamily="34" charset="0"/>
              </a:rPr>
              <a:t>deben</a:t>
            </a:r>
            <a:r>
              <a:rPr lang="en-US" sz="2700" dirty="0">
                <a:latin typeface="Arial Black" panose="020B0A04020102020204" pitchFamily="34" charset="0"/>
              </a:rPr>
              <a:t> a factores </a:t>
            </a:r>
            <a:r>
              <a:rPr lang="en-US" sz="2700" dirty="0" err="1">
                <a:latin typeface="Arial Black" panose="020B0A04020102020204" pitchFamily="34" charset="0"/>
              </a:rPr>
              <a:t>psicológicos</a:t>
            </a:r>
            <a:r>
              <a:rPr lang="en-US" sz="2700" dirty="0">
                <a:latin typeface="Arial Black" panose="020B0A04020102020204" pitchFamily="34" charset="0"/>
              </a:rPr>
              <a:t> </a:t>
            </a:r>
            <a:r>
              <a:rPr lang="en-US" sz="2700" dirty="0" err="1">
                <a:latin typeface="Arial Black" panose="020B0A04020102020204" pitchFamily="34" charset="0"/>
              </a:rPr>
              <a:t>descritos</a:t>
            </a:r>
            <a:r>
              <a:rPr lang="en-US" sz="2700" dirty="0">
                <a:latin typeface="Arial Black" panose="020B0A04020102020204" pitchFamily="34" charset="0"/>
              </a:rPr>
              <a:t> </a:t>
            </a:r>
            <a:r>
              <a:rPr lang="en-US" sz="2700" dirty="0" err="1">
                <a:latin typeface="Arial Black" panose="020B0A04020102020204" pitchFamily="34" charset="0"/>
              </a:rPr>
              <a:t>como</a:t>
            </a:r>
            <a:r>
              <a:rPr lang="en-US" sz="2700" dirty="0">
                <a:latin typeface="Arial Black" panose="020B0A04020102020204" pitchFamily="34" charset="0"/>
              </a:rPr>
              <a:t> un </a:t>
            </a:r>
            <a:r>
              <a:rPr lang="en-US" sz="2700" dirty="0" err="1">
                <a:latin typeface="Arial Black" panose="020B0A04020102020204" pitchFamily="34" charset="0"/>
              </a:rPr>
              <a:t>mecanismo</a:t>
            </a:r>
            <a:r>
              <a:rPr lang="en-US" sz="2700" dirty="0">
                <a:latin typeface="Arial Black" panose="020B0A04020102020204" pitchFamily="34" charset="0"/>
              </a:rPr>
              <a:t> de </a:t>
            </a:r>
            <a:r>
              <a:rPr lang="en-US" sz="2700" dirty="0" err="1" smtClean="0">
                <a:latin typeface="Arial Black" panose="020B0A04020102020204" pitchFamily="34" charset="0"/>
              </a:rPr>
              <a:t>defensa</a:t>
            </a:r>
            <a:r>
              <a:rPr lang="en-US" sz="2700" dirty="0" smtClean="0">
                <a:latin typeface="Arial Black" panose="020B0A04020102020204" pitchFamily="34" charset="0"/>
              </a:rPr>
              <a:t> </a:t>
            </a:r>
            <a:r>
              <a:rPr lang="es-MX" sz="2700" dirty="0">
                <a:latin typeface="Arial Black" panose="020B0A04020102020204" pitchFamily="34" charset="0"/>
              </a:rPr>
              <a:t>fóbico </a:t>
            </a:r>
            <a:r>
              <a:rPr lang="es-MX" sz="2700" dirty="0">
                <a:latin typeface="Arial Black" panose="020B0A04020102020204" pitchFamily="34" charset="0"/>
              </a:rPr>
              <a:t>ante la amenaza de un encuentro </a:t>
            </a:r>
            <a:r>
              <a:rPr lang="es-MX" sz="2700" dirty="0">
                <a:latin typeface="Arial Black" panose="020B0A04020102020204" pitchFamily="34" charset="0"/>
              </a:rPr>
              <a:t>erótico</a:t>
            </a:r>
            <a:r>
              <a:rPr lang="es-MX" sz="2700" dirty="0">
                <a:latin typeface="Arial Black" panose="020B0A04020102020204" pitchFamily="34" charset="0"/>
              </a:rPr>
              <a:t>, con frecuencia </a:t>
            </a:r>
            <a:r>
              <a:rPr lang="es-MX" sz="2700" dirty="0">
                <a:latin typeface="Arial Black" panose="020B0A04020102020204" pitchFamily="34" charset="0"/>
              </a:rPr>
              <a:t>asociado con </a:t>
            </a:r>
            <a:r>
              <a:rPr lang="es-MX" sz="2700" dirty="0">
                <a:latin typeface="Arial Black" panose="020B0A04020102020204" pitchFamily="34" charset="0"/>
              </a:rPr>
              <a:t>experiencias psicosexuales negativas en la infancia o </a:t>
            </a:r>
            <a:r>
              <a:rPr lang="es-MX" sz="2700" dirty="0" smtClean="0">
                <a:latin typeface="Arial Black" panose="020B0A04020102020204" pitchFamily="34" charset="0"/>
              </a:rPr>
              <a:t>adolescencia</a:t>
            </a:r>
            <a:endParaRPr lang="en-US" sz="2700" dirty="0">
              <a:latin typeface="Arial Black" panose="020B0A04020102020204" pitchFamily="34" charset="0"/>
            </a:endParaRPr>
          </a:p>
        </p:txBody>
      </p:sp>
    </p:spTree>
    <p:extLst>
      <p:ext uri="{BB962C8B-B14F-4D97-AF65-F5344CB8AC3E}">
        <p14:creationId xmlns:p14="http://schemas.microsoft.com/office/powerpoint/2010/main" val="29065524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1613255992"/>
              </p:ext>
            </p:extLst>
          </p:nvPr>
        </p:nvGraphicFramePr>
        <p:xfrm>
          <a:off x="602672" y="2447059"/>
          <a:ext cx="8094519" cy="2722420"/>
        </p:xfrm>
        <a:graphic>
          <a:graphicData uri="http://schemas.openxmlformats.org/drawingml/2006/table">
            <a:tbl>
              <a:tblPr firstRow="1" bandRow="1">
                <a:tableStyleId>{5C22544A-7EE6-4342-B048-85BDC9FD1C3A}</a:tableStyleId>
              </a:tblPr>
              <a:tblGrid>
                <a:gridCol w="4447310">
                  <a:extLst>
                    <a:ext uri="{9D8B030D-6E8A-4147-A177-3AD203B41FA5}">
                      <a16:colId xmlns:a16="http://schemas.microsoft.com/office/drawing/2014/main" val="1528288280"/>
                    </a:ext>
                  </a:extLst>
                </a:gridCol>
                <a:gridCol w="3647209">
                  <a:extLst>
                    <a:ext uri="{9D8B030D-6E8A-4147-A177-3AD203B41FA5}">
                      <a16:colId xmlns:a16="http://schemas.microsoft.com/office/drawing/2014/main" val="3234373233"/>
                    </a:ext>
                  </a:extLst>
                </a:gridCol>
              </a:tblGrid>
              <a:tr h="544484">
                <a:tc>
                  <a:txBody>
                    <a:bodyPr/>
                    <a:lstStyle/>
                    <a:p>
                      <a:r>
                        <a:rPr lang="es-ES" sz="2100" dirty="0" smtClean="0">
                          <a:latin typeface="Arial Black" panose="020B0A04020102020204" pitchFamily="34" charset="0"/>
                        </a:rPr>
                        <a:t>Disfunción sexual</a:t>
                      </a:r>
                      <a:endParaRPr lang="en-US" sz="2100" dirty="0">
                        <a:latin typeface="Arial Black" panose="020B0A04020102020204" pitchFamily="34" charset="0"/>
                      </a:endParaRPr>
                    </a:p>
                  </a:txBody>
                  <a:tcPr marL="68580" marR="68580" marT="34290" marB="34290"/>
                </a:tc>
                <a:tc>
                  <a:txBody>
                    <a:bodyPr/>
                    <a:lstStyle/>
                    <a:p>
                      <a:r>
                        <a:rPr lang="es-ES" sz="2100" dirty="0" smtClean="0">
                          <a:latin typeface="Arial Black" panose="020B0A04020102020204" pitchFamily="34" charset="0"/>
                        </a:rPr>
                        <a:t>Rango de</a:t>
                      </a:r>
                      <a:r>
                        <a:rPr lang="es-ES" sz="2100" baseline="0" dirty="0" smtClean="0">
                          <a:latin typeface="Arial Black" panose="020B0A04020102020204" pitchFamily="34" charset="0"/>
                        </a:rPr>
                        <a:t> prevalencia</a:t>
                      </a:r>
                      <a:endParaRPr lang="en-US" sz="2100" dirty="0">
                        <a:latin typeface="Arial Black" panose="020B0A04020102020204" pitchFamily="34" charset="0"/>
                      </a:endParaRPr>
                    </a:p>
                  </a:txBody>
                  <a:tcPr marL="68580" marR="68580" marT="34290" marB="34290"/>
                </a:tc>
                <a:extLst>
                  <a:ext uri="{0D108BD9-81ED-4DB2-BD59-A6C34878D82A}">
                    <a16:rowId xmlns:a16="http://schemas.microsoft.com/office/drawing/2014/main" val="3922232843"/>
                  </a:ext>
                </a:extLst>
              </a:tr>
              <a:tr h="544484">
                <a:tc>
                  <a:txBody>
                    <a:bodyPr/>
                    <a:lstStyle/>
                    <a:p>
                      <a:r>
                        <a:rPr lang="es-ES" sz="2100" dirty="0" smtClean="0">
                          <a:latin typeface="Arial Black" panose="020B0A04020102020204" pitchFamily="34" charset="0"/>
                        </a:rPr>
                        <a:t>Trastornos del deseo</a:t>
                      </a:r>
                      <a:endParaRPr lang="en-US" sz="2100" dirty="0">
                        <a:latin typeface="Arial Black" panose="020B0A04020102020204" pitchFamily="34" charset="0"/>
                      </a:endParaRPr>
                    </a:p>
                  </a:txBody>
                  <a:tcPr marL="68580" marR="68580" marT="34290" marB="34290"/>
                </a:tc>
                <a:tc>
                  <a:txBody>
                    <a:bodyPr/>
                    <a:lstStyle/>
                    <a:p>
                      <a:r>
                        <a:rPr lang="es-ES" sz="2100" dirty="0" smtClean="0">
                          <a:latin typeface="Arial Black" panose="020B0A04020102020204" pitchFamily="34" charset="0"/>
                        </a:rPr>
                        <a:t>16-75 %</a:t>
                      </a:r>
                      <a:endParaRPr lang="en-US" sz="2100" dirty="0">
                        <a:latin typeface="Arial Black" panose="020B0A04020102020204" pitchFamily="34" charset="0"/>
                      </a:endParaRPr>
                    </a:p>
                  </a:txBody>
                  <a:tcPr marL="68580" marR="68580" marT="34290" marB="34290"/>
                </a:tc>
                <a:extLst>
                  <a:ext uri="{0D108BD9-81ED-4DB2-BD59-A6C34878D82A}">
                    <a16:rowId xmlns:a16="http://schemas.microsoft.com/office/drawing/2014/main" val="306313163"/>
                  </a:ext>
                </a:extLst>
              </a:tr>
              <a:tr h="544484">
                <a:tc>
                  <a:txBody>
                    <a:bodyPr/>
                    <a:lstStyle/>
                    <a:p>
                      <a:r>
                        <a:rPr lang="es-ES" sz="2100" dirty="0" smtClean="0">
                          <a:latin typeface="Arial Black" panose="020B0A04020102020204" pitchFamily="34" charset="0"/>
                        </a:rPr>
                        <a:t>Dificultades orgásmicas</a:t>
                      </a:r>
                      <a:endParaRPr lang="en-US" sz="2100" dirty="0">
                        <a:latin typeface="Arial Black" panose="020B0A04020102020204" pitchFamily="34" charset="0"/>
                      </a:endParaRPr>
                    </a:p>
                  </a:txBody>
                  <a:tcPr marL="68580" marR="68580" marT="34290" marB="34290"/>
                </a:tc>
                <a:tc>
                  <a:txBody>
                    <a:bodyPr/>
                    <a:lstStyle/>
                    <a:p>
                      <a:r>
                        <a:rPr lang="es-ES" sz="2100" dirty="0" smtClean="0">
                          <a:latin typeface="Arial Black" panose="020B0A04020102020204" pitchFamily="34" charset="0"/>
                        </a:rPr>
                        <a:t>16-48 %</a:t>
                      </a:r>
                      <a:endParaRPr lang="en-US" sz="2100" dirty="0">
                        <a:latin typeface="Arial Black" panose="020B0A04020102020204" pitchFamily="34" charset="0"/>
                      </a:endParaRPr>
                    </a:p>
                  </a:txBody>
                  <a:tcPr marL="68580" marR="68580" marT="34290" marB="34290"/>
                </a:tc>
                <a:extLst>
                  <a:ext uri="{0D108BD9-81ED-4DB2-BD59-A6C34878D82A}">
                    <a16:rowId xmlns:a16="http://schemas.microsoft.com/office/drawing/2014/main" val="2918612724"/>
                  </a:ext>
                </a:extLst>
              </a:tr>
              <a:tr h="544484">
                <a:tc>
                  <a:txBody>
                    <a:bodyPr/>
                    <a:lstStyle/>
                    <a:p>
                      <a:r>
                        <a:rPr lang="es-ES" sz="2100" dirty="0" smtClean="0">
                          <a:latin typeface="Arial Black" panose="020B0A04020102020204" pitchFamily="34" charset="0"/>
                        </a:rPr>
                        <a:t>Trastornos de la excitación</a:t>
                      </a:r>
                      <a:endParaRPr lang="en-US" sz="2100" dirty="0">
                        <a:latin typeface="Arial Black" panose="020B0A04020102020204" pitchFamily="34" charset="0"/>
                      </a:endParaRPr>
                    </a:p>
                  </a:txBody>
                  <a:tcPr marL="68580" marR="68580" marT="34290" marB="34290"/>
                </a:tc>
                <a:tc>
                  <a:txBody>
                    <a:bodyPr/>
                    <a:lstStyle/>
                    <a:p>
                      <a:r>
                        <a:rPr lang="es-ES" sz="2100" dirty="0" smtClean="0">
                          <a:latin typeface="Arial Black" panose="020B0A04020102020204" pitchFamily="34" charset="0"/>
                        </a:rPr>
                        <a:t>12-64 %</a:t>
                      </a:r>
                      <a:endParaRPr lang="en-US" sz="2100" dirty="0">
                        <a:latin typeface="Arial Black" panose="020B0A04020102020204" pitchFamily="34" charset="0"/>
                      </a:endParaRPr>
                    </a:p>
                  </a:txBody>
                  <a:tcPr marL="68580" marR="68580" marT="34290" marB="34290"/>
                </a:tc>
                <a:extLst>
                  <a:ext uri="{0D108BD9-81ED-4DB2-BD59-A6C34878D82A}">
                    <a16:rowId xmlns:a16="http://schemas.microsoft.com/office/drawing/2014/main" val="2003335206"/>
                  </a:ext>
                </a:extLst>
              </a:tr>
              <a:tr h="544484">
                <a:tc>
                  <a:txBody>
                    <a:bodyPr/>
                    <a:lstStyle/>
                    <a:p>
                      <a:r>
                        <a:rPr lang="es-ES" sz="2100" dirty="0" smtClean="0">
                          <a:latin typeface="Arial Black" panose="020B0A04020102020204" pitchFamily="34" charset="0"/>
                        </a:rPr>
                        <a:t>Trastornos del dolor</a:t>
                      </a:r>
                      <a:endParaRPr lang="en-US" sz="2100" dirty="0">
                        <a:latin typeface="Arial Black" panose="020B0A04020102020204" pitchFamily="34" charset="0"/>
                      </a:endParaRPr>
                    </a:p>
                  </a:txBody>
                  <a:tcPr marL="68580" marR="68580" marT="34290" marB="34290"/>
                </a:tc>
                <a:tc>
                  <a:txBody>
                    <a:bodyPr/>
                    <a:lstStyle/>
                    <a:p>
                      <a:r>
                        <a:rPr lang="es-ES" sz="2100" dirty="0" smtClean="0">
                          <a:latin typeface="Arial Black" panose="020B0A04020102020204" pitchFamily="34" charset="0"/>
                        </a:rPr>
                        <a:t>7-58 %</a:t>
                      </a:r>
                      <a:endParaRPr lang="en-US" sz="2100" dirty="0">
                        <a:latin typeface="Arial Black" panose="020B0A04020102020204" pitchFamily="34" charset="0"/>
                      </a:endParaRPr>
                    </a:p>
                  </a:txBody>
                  <a:tcPr marL="68580" marR="68580" marT="34290" marB="34290"/>
                </a:tc>
                <a:extLst>
                  <a:ext uri="{0D108BD9-81ED-4DB2-BD59-A6C34878D82A}">
                    <a16:rowId xmlns:a16="http://schemas.microsoft.com/office/drawing/2014/main" val="4260861754"/>
                  </a:ext>
                </a:extLst>
              </a:tr>
            </a:tbl>
          </a:graphicData>
        </a:graphic>
      </p:graphicFrame>
      <p:sp>
        <p:nvSpPr>
          <p:cNvPr id="4" name="CuadroTexto 3"/>
          <p:cNvSpPr txBox="1"/>
          <p:nvPr/>
        </p:nvSpPr>
        <p:spPr>
          <a:xfrm>
            <a:off x="602672" y="1605395"/>
            <a:ext cx="7845137" cy="738664"/>
          </a:xfrm>
          <a:prstGeom prst="rect">
            <a:avLst/>
          </a:prstGeom>
          <a:noFill/>
        </p:spPr>
        <p:txBody>
          <a:bodyPr wrap="square" rtlCol="0">
            <a:spAutoFit/>
          </a:bodyPr>
          <a:lstStyle/>
          <a:p>
            <a:pPr algn="just"/>
            <a:r>
              <a:rPr lang="es-ES" sz="2100" dirty="0">
                <a:latin typeface="Arial Black" panose="020B0A04020102020204" pitchFamily="34" charset="0"/>
              </a:rPr>
              <a:t>Tabla 1  Prevalencia de las disfunciones sexuales en el sexo femenino</a:t>
            </a:r>
            <a:endParaRPr lang="en-US" sz="2100" dirty="0">
              <a:latin typeface="Arial Black" panose="020B0A04020102020204" pitchFamily="34" charset="0"/>
            </a:endParaRPr>
          </a:p>
        </p:txBody>
      </p:sp>
    </p:spTree>
    <p:extLst>
      <p:ext uri="{BB962C8B-B14F-4D97-AF65-F5344CB8AC3E}">
        <p14:creationId xmlns:p14="http://schemas.microsoft.com/office/powerpoint/2010/main" val="3083644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37755" y="2789959"/>
            <a:ext cx="7751618" cy="553998"/>
          </a:xfrm>
          <a:prstGeom prst="rect">
            <a:avLst/>
          </a:prstGeom>
        </p:spPr>
        <p:txBody>
          <a:bodyPr wrap="square">
            <a:spAutoFit/>
          </a:bodyPr>
          <a:lstStyle/>
          <a:p>
            <a:pPr algn="ctr"/>
            <a:r>
              <a:rPr lang="en-US" sz="3000" dirty="0" err="1">
                <a:latin typeface="Arial Black" panose="020B0A04020102020204" pitchFamily="34" charset="0"/>
              </a:rPr>
              <a:t>Disfunciones</a:t>
            </a:r>
            <a:r>
              <a:rPr lang="en-US" sz="3000" dirty="0">
                <a:latin typeface="Arial Black" panose="020B0A04020102020204" pitchFamily="34" charset="0"/>
              </a:rPr>
              <a:t> </a:t>
            </a:r>
            <a:r>
              <a:rPr lang="en-US" sz="3000" dirty="0" err="1">
                <a:latin typeface="Arial Black" panose="020B0A04020102020204" pitchFamily="34" charset="0"/>
              </a:rPr>
              <a:t>sexuales</a:t>
            </a:r>
            <a:r>
              <a:rPr lang="en-US" sz="3000" dirty="0">
                <a:latin typeface="Arial Black" panose="020B0A04020102020204" pitchFamily="34" charset="0"/>
              </a:rPr>
              <a:t> del </a:t>
            </a:r>
            <a:r>
              <a:rPr lang="en-US" sz="3000" dirty="0">
                <a:latin typeface="Arial Black" panose="020B0A04020102020204" pitchFamily="34" charset="0"/>
              </a:rPr>
              <a:t>hombre</a:t>
            </a:r>
          </a:p>
        </p:txBody>
      </p:sp>
    </p:spTree>
    <p:extLst>
      <p:ext uri="{BB962C8B-B14F-4D97-AF65-F5344CB8AC3E}">
        <p14:creationId xmlns:p14="http://schemas.microsoft.com/office/powerpoint/2010/main" val="308365049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84464" y="1563832"/>
            <a:ext cx="8343900" cy="3785652"/>
          </a:xfrm>
          <a:prstGeom prst="rect">
            <a:avLst/>
          </a:prstGeom>
        </p:spPr>
        <p:txBody>
          <a:bodyPr wrap="square">
            <a:spAutoFit/>
          </a:bodyPr>
          <a:lstStyle/>
          <a:p>
            <a:pPr algn="just"/>
            <a:r>
              <a:rPr lang="es-MX" sz="2400" dirty="0">
                <a:latin typeface="Arial Black" panose="020B0A04020102020204" pitchFamily="34" charset="0"/>
              </a:rPr>
              <a:t>Las disfunciones sexuales masculinas son un grupo de </a:t>
            </a:r>
            <a:r>
              <a:rPr lang="es-MX" sz="2400" dirty="0">
                <a:latin typeface="Arial Black" panose="020B0A04020102020204" pitchFamily="34" charset="0"/>
              </a:rPr>
              <a:t>síndromes clínicos que se </a:t>
            </a:r>
            <a:r>
              <a:rPr lang="es-MX" sz="2400" dirty="0">
                <a:latin typeface="Arial Black" panose="020B0A04020102020204" pitchFamily="34" charset="0"/>
              </a:rPr>
              <a:t>caracterizan por afectar la experiencia </a:t>
            </a:r>
            <a:r>
              <a:rPr lang="es-MX" sz="2400" dirty="0">
                <a:latin typeface="Arial Black" panose="020B0A04020102020204" pitchFamily="34" charset="0"/>
              </a:rPr>
              <a:t>erótica </a:t>
            </a:r>
            <a:r>
              <a:rPr lang="es-MX" sz="2400" dirty="0">
                <a:latin typeface="Arial Black" panose="020B0A04020102020204" pitchFamily="34" charset="0"/>
              </a:rPr>
              <a:t>del hombre (y en ocasiones </a:t>
            </a:r>
            <a:r>
              <a:rPr lang="es-MX" sz="2400" dirty="0">
                <a:latin typeface="Arial Black" panose="020B0A04020102020204" pitchFamily="34" charset="0"/>
              </a:rPr>
              <a:t>de su </a:t>
            </a:r>
            <a:r>
              <a:rPr lang="es-MX" sz="2400" dirty="0">
                <a:latin typeface="Arial Black" panose="020B0A04020102020204" pitchFamily="34" charset="0"/>
              </a:rPr>
              <a:t>pareja), que se manifiestan persistente </a:t>
            </a:r>
            <a:r>
              <a:rPr lang="es-MX" sz="2400" dirty="0">
                <a:latin typeface="Arial Black" panose="020B0A04020102020204" pitchFamily="34" charset="0"/>
              </a:rPr>
              <a:t>o recurrentemente</a:t>
            </a:r>
            <a:r>
              <a:rPr lang="es-MX" sz="2400" dirty="0">
                <a:latin typeface="Arial Black" panose="020B0A04020102020204" pitchFamily="34" charset="0"/>
              </a:rPr>
              <a:t>, que se traducen </a:t>
            </a:r>
            <a:r>
              <a:rPr lang="es-MX" sz="2400" dirty="0">
                <a:latin typeface="Arial Black" panose="020B0A04020102020204" pitchFamily="34" charset="0"/>
              </a:rPr>
              <a:t>en formas </a:t>
            </a:r>
            <a:r>
              <a:rPr lang="es-MX" sz="2400" dirty="0">
                <a:latin typeface="Arial Black" panose="020B0A04020102020204" pitchFamily="34" charset="0"/>
              </a:rPr>
              <a:t>de funcionamiento no deseables y que afectan la capacidad de </a:t>
            </a:r>
            <a:r>
              <a:rPr lang="es-MX" sz="2400" dirty="0">
                <a:latin typeface="Arial Black" panose="020B0A04020102020204" pitchFamily="34" charset="0"/>
              </a:rPr>
              <a:t>disfrutar las </a:t>
            </a:r>
            <a:r>
              <a:rPr lang="es-MX" sz="2400" dirty="0">
                <a:latin typeface="Arial Black" panose="020B0A04020102020204" pitchFamily="34" charset="0"/>
              </a:rPr>
              <a:t>relaciones sexuales, interfieren en la </a:t>
            </a:r>
            <a:r>
              <a:rPr lang="es-MX" sz="2400" dirty="0">
                <a:latin typeface="Arial Black" panose="020B0A04020102020204" pitchFamily="34" charset="0"/>
              </a:rPr>
              <a:t>relación </a:t>
            </a:r>
            <a:r>
              <a:rPr lang="es-MX" sz="2400" dirty="0">
                <a:latin typeface="Arial Black" panose="020B0A04020102020204" pitchFamily="34" charset="0"/>
              </a:rPr>
              <a:t>de pareja y afectan </a:t>
            </a:r>
            <a:r>
              <a:rPr lang="es-MX" sz="2400" dirty="0">
                <a:latin typeface="Arial Black" panose="020B0A04020102020204" pitchFamily="34" charset="0"/>
              </a:rPr>
              <a:t>negativamente </a:t>
            </a:r>
            <a:r>
              <a:rPr lang="en-US" sz="2400" dirty="0" err="1">
                <a:latin typeface="Arial Black" panose="020B0A04020102020204" pitchFamily="34" charset="0"/>
              </a:rPr>
              <a:t>su</a:t>
            </a:r>
            <a:r>
              <a:rPr lang="en-US" sz="2400" dirty="0">
                <a:latin typeface="Arial Black" panose="020B0A04020102020204" pitchFamily="34" charset="0"/>
              </a:rPr>
              <a:t> </a:t>
            </a:r>
            <a:r>
              <a:rPr lang="en-US" sz="2400" dirty="0" err="1">
                <a:latin typeface="Arial Black" panose="020B0A04020102020204" pitchFamily="34" charset="0"/>
              </a:rPr>
              <a:t>calidad</a:t>
            </a:r>
            <a:r>
              <a:rPr lang="en-US" sz="2400" dirty="0">
                <a:latin typeface="Arial Black" panose="020B0A04020102020204" pitchFamily="34" charset="0"/>
              </a:rPr>
              <a:t> de </a:t>
            </a:r>
            <a:r>
              <a:rPr lang="en-US" sz="2400" dirty="0" err="1" smtClean="0">
                <a:latin typeface="Arial Black" panose="020B0A04020102020204" pitchFamily="34" charset="0"/>
              </a:rPr>
              <a:t>vida</a:t>
            </a:r>
            <a:endParaRPr lang="en-US" sz="2400" dirty="0">
              <a:latin typeface="Arial Black" panose="020B0A04020102020204" pitchFamily="34" charset="0"/>
            </a:endParaRPr>
          </a:p>
        </p:txBody>
      </p:sp>
    </p:spTree>
    <p:extLst>
      <p:ext uri="{BB962C8B-B14F-4D97-AF65-F5344CB8AC3E}">
        <p14:creationId xmlns:p14="http://schemas.microsoft.com/office/powerpoint/2010/main" val="2183920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57200" y="731405"/>
            <a:ext cx="8153400" cy="5262979"/>
          </a:xfrm>
          <a:prstGeom prst="rect">
            <a:avLst/>
          </a:prstGeom>
          <a:noFill/>
        </p:spPr>
        <p:txBody>
          <a:bodyPr wrap="square" rtlCol="0">
            <a:spAutoFit/>
          </a:bodyPr>
          <a:lstStyle/>
          <a:p>
            <a:pPr algn="just"/>
            <a:r>
              <a:rPr lang="es-ES" sz="2800" u="sng" dirty="0">
                <a:solidFill>
                  <a:srgbClr val="FF0000"/>
                </a:solidFill>
                <a:latin typeface="Arial Black" pitchFamily="34" charset="0"/>
              </a:rPr>
              <a:t>Mitos</a:t>
            </a:r>
          </a:p>
          <a:p>
            <a:pPr algn="just"/>
            <a:endParaRPr lang="es-ES" sz="2800" dirty="0">
              <a:latin typeface="Arial Black" pitchFamily="34" charset="0"/>
            </a:endParaRPr>
          </a:p>
          <a:p>
            <a:pPr algn="just"/>
            <a:r>
              <a:rPr lang="es-ES" sz="2800" dirty="0">
                <a:latin typeface="Arial Black" pitchFamily="34" charset="0"/>
              </a:rPr>
              <a:t>*La masturbación es mala para la </a:t>
            </a:r>
            <a:r>
              <a:rPr lang="es-ES" sz="2800" dirty="0" smtClean="0">
                <a:latin typeface="Arial Black" pitchFamily="34" charset="0"/>
              </a:rPr>
              <a:t>salud</a:t>
            </a:r>
            <a:endParaRPr lang="es-ES" sz="2800" dirty="0">
              <a:latin typeface="Arial Black" pitchFamily="34" charset="0"/>
            </a:endParaRPr>
          </a:p>
          <a:p>
            <a:pPr algn="just"/>
            <a:r>
              <a:rPr lang="es-ES" sz="2800" dirty="0">
                <a:latin typeface="Arial Black" pitchFamily="34" charset="0"/>
              </a:rPr>
              <a:t>*La masturbación es algo impropio de los seres </a:t>
            </a:r>
            <a:r>
              <a:rPr lang="es-ES" sz="2800" dirty="0" smtClean="0">
                <a:latin typeface="Arial Black" pitchFamily="34" charset="0"/>
              </a:rPr>
              <a:t>humanos</a:t>
            </a:r>
            <a:endParaRPr lang="es-ES" sz="2800" dirty="0">
              <a:latin typeface="Arial Black" pitchFamily="34" charset="0"/>
            </a:endParaRPr>
          </a:p>
          <a:p>
            <a:pPr algn="just"/>
            <a:r>
              <a:rPr lang="es-ES" sz="2800" dirty="0">
                <a:latin typeface="Arial Black" pitchFamily="34" charset="0"/>
              </a:rPr>
              <a:t>*Masturbarse es cosa de animales y personas sin </a:t>
            </a:r>
            <a:r>
              <a:rPr lang="es-ES" sz="2800" dirty="0" smtClean="0">
                <a:latin typeface="Arial Black" pitchFamily="34" charset="0"/>
              </a:rPr>
              <a:t>moral</a:t>
            </a:r>
            <a:endParaRPr lang="es-ES" sz="2800" dirty="0">
              <a:latin typeface="Arial Black" pitchFamily="34" charset="0"/>
            </a:endParaRPr>
          </a:p>
          <a:p>
            <a:pPr algn="just"/>
            <a:r>
              <a:rPr lang="es-ES" sz="2800" dirty="0">
                <a:latin typeface="Arial Black" pitchFamily="34" charset="0"/>
              </a:rPr>
              <a:t>*La masturbación es </a:t>
            </a:r>
            <a:r>
              <a:rPr lang="es-ES" sz="2800" dirty="0" smtClean="0">
                <a:latin typeface="Arial Black" pitchFamily="34" charset="0"/>
              </a:rPr>
              <a:t>pecado</a:t>
            </a:r>
            <a:endParaRPr lang="es-ES" sz="2800" dirty="0">
              <a:latin typeface="Arial Black" pitchFamily="34" charset="0"/>
            </a:endParaRPr>
          </a:p>
          <a:p>
            <a:pPr algn="just"/>
            <a:r>
              <a:rPr lang="es-ES" sz="2800" dirty="0">
                <a:latin typeface="Arial Black" pitchFamily="34" charset="0"/>
              </a:rPr>
              <a:t>*La masturbación es algo secundario, las relaciones sexuales son </a:t>
            </a:r>
            <a:r>
              <a:rPr lang="es-ES" sz="2800" dirty="0" smtClean="0">
                <a:latin typeface="Arial Black" pitchFamily="34" charset="0"/>
              </a:rPr>
              <a:t>mejores</a:t>
            </a:r>
            <a:endParaRPr lang="es-ES" sz="2800" dirty="0">
              <a:latin typeface="Arial Black" pitchFamily="34" charset="0"/>
            </a:endParaRPr>
          </a:p>
          <a:p>
            <a:pPr algn="just"/>
            <a:r>
              <a:rPr lang="es-ES" sz="2800" dirty="0">
                <a:latin typeface="Arial Black" pitchFamily="34" charset="0"/>
              </a:rPr>
              <a:t>*Si tengo pareja no me puedo </a:t>
            </a:r>
            <a:r>
              <a:rPr lang="es-ES" sz="2800" dirty="0" smtClean="0">
                <a:latin typeface="Arial Black" pitchFamily="34" charset="0"/>
              </a:rPr>
              <a:t>masturbar</a:t>
            </a:r>
            <a:endParaRPr lang="es-ES" sz="2800" dirty="0">
              <a:latin typeface="Arial Black" pitchFamily="34" charset="0"/>
            </a:endParaRPr>
          </a:p>
          <a:p>
            <a:pPr algn="just"/>
            <a:r>
              <a:rPr lang="es-ES" sz="2800" dirty="0">
                <a:latin typeface="Arial Black" pitchFamily="34" charset="0"/>
              </a:rPr>
              <a:t>* Si me masturbo me haré adicto al </a:t>
            </a:r>
            <a:r>
              <a:rPr lang="es-ES" sz="2800" dirty="0" smtClean="0">
                <a:latin typeface="Arial Black" pitchFamily="34" charset="0"/>
              </a:rPr>
              <a:t>sexo</a:t>
            </a:r>
            <a:endParaRPr lang="es-ES" sz="2800" dirty="0">
              <a:latin typeface="Arial Black"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29936" y="1345622"/>
            <a:ext cx="8146472" cy="4154984"/>
          </a:xfrm>
          <a:prstGeom prst="rect">
            <a:avLst/>
          </a:prstGeom>
        </p:spPr>
        <p:txBody>
          <a:bodyPr wrap="square">
            <a:spAutoFit/>
          </a:bodyPr>
          <a:lstStyle/>
          <a:p>
            <a:pPr algn="just"/>
            <a:r>
              <a:rPr lang="es-MX" sz="2400" dirty="0">
                <a:latin typeface="Arial Black" panose="020B0A04020102020204" pitchFamily="34" charset="0"/>
              </a:rPr>
              <a:t>En </a:t>
            </a:r>
            <a:r>
              <a:rPr lang="es-MX" sz="2400" dirty="0">
                <a:latin typeface="Arial Black" panose="020B0A04020102020204" pitchFamily="34" charset="0"/>
              </a:rPr>
              <a:t>años </a:t>
            </a:r>
            <a:r>
              <a:rPr lang="es-MX" sz="2400" dirty="0">
                <a:latin typeface="Arial Black" panose="020B0A04020102020204" pitchFamily="34" charset="0"/>
              </a:rPr>
              <a:t>recientes, algunas de las disfunciones masculinas han recibido </a:t>
            </a:r>
            <a:r>
              <a:rPr lang="es-MX" sz="2400" dirty="0">
                <a:latin typeface="Arial Black" panose="020B0A04020102020204" pitchFamily="34" charset="0"/>
              </a:rPr>
              <a:t>particular atención</a:t>
            </a:r>
            <a:r>
              <a:rPr lang="es-MX" sz="2400" dirty="0">
                <a:latin typeface="Arial Black" panose="020B0A04020102020204" pitchFamily="34" charset="0"/>
              </a:rPr>
              <a:t>. Tal es el caso de la </a:t>
            </a:r>
            <a:r>
              <a:rPr lang="es-MX" sz="2400" dirty="0">
                <a:latin typeface="Arial Black" panose="020B0A04020102020204" pitchFamily="34" charset="0"/>
              </a:rPr>
              <a:t>disfunción eréctil </a:t>
            </a:r>
            <a:r>
              <a:rPr lang="es-MX" sz="2400" dirty="0">
                <a:latin typeface="Arial Black" panose="020B0A04020102020204" pitchFamily="34" charset="0"/>
              </a:rPr>
              <a:t>y, en menor grado, la </a:t>
            </a:r>
            <a:r>
              <a:rPr lang="es-MX" sz="2400" dirty="0">
                <a:latin typeface="Arial Black" panose="020B0A04020102020204" pitchFamily="34" charset="0"/>
              </a:rPr>
              <a:t>eyaculación precoz</a:t>
            </a:r>
            <a:r>
              <a:rPr lang="es-MX" sz="2400" dirty="0">
                <a:latin typeface="Arial Black" panose="020B0A04020102020204" pitchFamily="34" charset="0"/>
              </a:rPr>
              <a:t>. </a:t>
            </a:r>
            <a:r>
              <a:rPr lang="es-MX" sz="2400" dirty="0">
                <a:latin typeface="Arial Black" panose="020B0A04020102020204" pitchFamily="34" charset="0"/>
              </a:rPr>
              <a:t>Si bien resulta positivo que la </a:t>
            </a:r>
            <a:r>
              <a:rPr lang="es-MX" sz="2400" dirty="0">
                <a:latin typeface="Arial Black" panose="020B0A04020102020204" pitchFamily="34" charset="0"/>
              </a:rPr>
              <a:t>atención </a:t>
            </a:r>
            <a:r>
              <a:rPr lang="es-MX" sz="2400" dirty="0">
                <a:latin typeface="Arial Black" panose="020B0A04020102020204" pitchFamily="34" charset="0"/>
              </a:rPr>
              <a:t>de la comunidad </a:t>
            </a:r>
            <a:r>
              <a:rPr lang="es-MX" sz="2400" dirty="0">
                <a:latin typeface="Arial Black" panose="020B0A04020102020204" pitchFamily="34" charset="0"/>
              </a:rPr>
              <a:t>médica </a:t>
            </a:r>
            <a:r>
              <a:rPr lang="es-MX" sz="2400" dirty="0">
                <a:latin typeface="Arial Black" panose="020B0A04020102020204" pitchFamily="34" charset="0"/>
              </a:rPr>
              <a:t>y de </a:t>
            </a:r>
            <a:r>
              <a:rPr lang="es-MX" sz="2400" dirty="0">
                <a:latin typeface="Arial Black" panose="020B0A04020102020204" pitchFamily="34" charset="0"/>
              </a:rPr>
              <a:t>los profesionales </a:t>
            </a:r>
            <a:r>
              <a:rPr lang="es-MX" sz="2400" dirty="0">
                <a:latin typeface="Arial Black" panose="020B0A04020102020204" pitchFamily="34" charset="0"/>
              </a:rPr>
              <a:t>de la salud relacionados, </a:t>
            </a:r>
            <a:r>
              <a:rPr lang="es-MX" sz="2400" dirty="0">
                <a:latin typeface="Arial Black" panose="020B0A04020102020204" pitchFamily="34" charset="0"/>
              </a:rPr>
              <a:t>así </a:t>
            </a:r>
            <a:r>
              <a:rPr lang="es-MX" sz="2400" dirty="0">
                <a:latin typeface="Arial Black" panose="020B0A04020102020204" pitchFamily="34" charset="0"/>
              </a:rPr>
              <a:t>como el </a:t>
            </a:r>
            <a:r>
              <a:rPr lang="es-MX" sz="2400" dirty="0">
                <a:latin typeface="Arial Black" panose="020B0A04020102020204" pitchFamily="34" charset="0"/>
              </a:rPr>
              <a:t>público </a:t>
            </a:r>
            <a:r>
              <a:rPr lang="es-MX" sz="2400" dirty="0">
                <a:latin typeface="Arial Black" panose="020B0A04020102020204" pitchFamily="34" charset="0"/>
              </a:rPr>
              <a:t>general, tengan </a:t>
            </a:r>
            <a:r>
              <a:rPr lang="es-MX" sz="2400" dirty="0">
                <a:latin typeface="Arial Black" panose="020B0A04020102020204" pitchFamily="34" charset="0"/>
              </a:rPr>
              <a:t>mayor conciencia </a:t>
            </a:r>
            <a:r>
              <a:rPr lang="es-MX" sz="2400" dirty="0">
                <a:latin typeface="Arial Black" panose="020B0A04020102020204" pitchFamily="34" charset="0"/>
              </a:rPr>
              <a:t>de la existencia de estos problemas de salud sexual y de sus </a:t>
            </a:r>
            <a:r>
              <a:rPr lang="es-MX" sz="2400" dirty="0">
                <a:latin typeface="Arial Black" panose="020B0A04020102020204" pitchFamily="34" charset="0"/>
              </a:rPr>
              <a:t>tratamientos, la </a:t>
            </a:r>
            <a:r>
              <a:rPr lang="es-MX" sz="2400" dirty="0">
                <a:latin typeface="Arial Black" panose="020B0A04020102020204" pitchFamily="34" charset="0"/>
              </a:rPr>
              <a:t>intensa </a:t>
            </a:r>
            <a:r>
              <a:rPr lang="es-MX" sz="2400" dirty="0">
                <a:latin typeface="Arial Black" panose="020B0A04020102020204" pitchFamily="34" charset="0"/>
              </a:rPr>
              <a:t>difusión </a:t>
            </a:r>
            <a:r>
              <a:rPr lang="es-MX" sz="2400" dirty="0">
                <a:latin typeface="Arial Black" panose="020B0A04020102020204" pitchFamily="34" charset="0"/>
              </a:rPr>
              <a:t>ha tenido algunos resultados no </a:t>
            </a:r>
            <a:r>
              <a:rPr lang="es-MX" sz="2400" dirty="0" smtClean="0">
                <a:latin typeface="Arial Black" panose="020B0A04020102020204" pitchFamily="34" charset="0"/>
              </a:rPr>
              <a:t>ideales</a:t>
            </a:r>
            <a:endParaRPr lang="en-US" sz="2400" dirty="0">
              <a:latin typeface="Arial Black" panose="020B0A04020102020204" pitchFamily="34" charset="0"/>
            </a:endParaRPr>
          </a:p>
        </p:txBody>
      </p:sp>
    </p:spTree>
    <p:extLst>
      <p:ext uri="{BB962C8B-B14F-4D97-AF65-F5344CB8AC3E}">
        <p14:creationId xmlns:p14="http://schemas.microsoft.com/office/powerpoint/2010/main" val="377100267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15636" y="1522268"/>
            <a:ext cx="8395855" cy="3416320"/>
          </a:xfrm>
          <a:prstGeom prst="rect">
            <a:avLst/>
          </a:prstGeom>
        </p:spPr>
        <p:txBody>
          <a:bodyPr wrap="square">
            <a:spAutoFit/>
          </a:bodyPr>
          <a:lstStyle/>
          <a:p>
            <a:pPr algn="just"/>
            <a:r>
              <a:rPr lang="es-MX" sz="2700" dirty="0">
                <a:latin typeface="Arial Black" panose="020B0A04020102020204" pitchFamily="34" charset="0"/>
              </a:rPr>
              <a:t>Por ejemplo, </a:t>
            </a:r>
            <a:r>
              <a:rPr lang="es-MX" sz="2700" dirty="0">
                <a:latin typeface="Arial Black" panose="020B0A04020102020204" pitchFamily="34" charset="0"/>
              </a:rPr>
              <a:t>se ha </a:t>
            </a:r>
            <a:r>
              <a:rPr lang="es-MX" sz="2700" dirty="0">
                <a:latin typeface="Arial Black" panose="020B0A04020102020204" pitchFamily="34" charset="0"/>
              </a:rPr>
              <a:t>generado un significado equivalente para los </a:t>
            </a:r>
            <a:r>
              <a:rPr lang="es-MX" sz="2700" dirty="0">
                <a:latin typeface="Arial Black" panose="020B0A04020102020204" pitchFamily="34" charset="0"/>
              </a:rPr>
              <a:t>términos disfunción </a:t>
            </a:r>
            <a:r>
              <a:rPr lang="es-MX" sz="2700" dirty="0">
                <a:latin typeface="Arial Black" panose="020B0A04020102020204" pitchFamily="34" charset="0"/>
              </a:rPr>
              <a:t>sexual y </a:t>
            </a:r>
            <a:r>
              <a:rPr lang="es-MX" sz="2700" dirty="0">
                <a:latin typeface="Arial Black" panose="020B0A04020102020204" pitchFamily="34" charset="0"/>
              </a:rPr>
              <a:t>disfunción eréctil</a:t>
            </a:r>
            <a:r>
              <a:rPr lang="es-MX" sz="2700" dirty="0">
                <a:latin typeface="Arial Black" panose="020B0A04020102020204" pitchFamily="34" charset="0"/>
              </a:rPr>
              <a:t>, como si esta </a:t>
            </a:r>
            <a:r>
              <a:rPr lang="es-MX" sz="2700" dirty="0">
                <a:latin typeface="Arial Black" panose="020B0A04020102020204" pitchFamily="34" charset="0"/>
              </a:rPr>
              <a:t>última </a:t>
            </a:r>
            <a:r>
              <a:rPr lang="es-MX" sz="2700" dirty="0">
                <a:latin typeface="Arial Black" panose="020B0A04020102020204" pitchFamily="34" charset="0"/>
              </a:rPr>
              <a:t>fuera la </a:t>
            </a:r>
            <a:r>
              <a:rPr lang="es-MX" sz="2700" dirty="0">
                <a:latin typeface="Arial Black" panose="020B0A04020102020204" pitchFamily="34" charset="0"/>
              </a:rPr>
              <a:t>única </a:t>
            </a:r>
            <a:r>
              <a:rPr lang="es-MX" sz="2700" dirty="0">
                <a:latin typeface="Arial Black" panose="020B0A04020102020204" pitchFamily="34" charset="0"/>
              </a:rPr>
              <a:t>representante de este grupo </a:t>
            </a:r>
            <a:r>
              <a:rPr lang="es-MX" sz="2700" dirty="0">
                <a:latin typeface="Arial Black" panose="020B0A04020102020204" pitchFamily="34" charset="0"/>
              </a:rPr>
              <a:t>de problemas</a:t>
            </a:r>
            <a:r>
              <a:rPr lang="es-MX" sz="2700" dirty="0">
                <a:latin typeface="Arial Black" panose="020B0A04020102020204" pitchFamily="34" charset="0"/>
              </a:rPr>
              <a:t>; de la misma forma se ha generado la idea de que la </a:t>
            </a:r>
            <a:r>
              <a:rPr lang="es-MX" sz="2700" dirty="0">
                <a:latin typeface="Arial Black" panose="020B0A04020102020204" pitchFamily="34" charset="0"/>
              </a:rPr>
              <a:t>disfunción eréctil es </a:t>
            </a:r>
            <a:r>
              <a:rPr lang="es-MX" sz="2700" dirty="0">
                <a:latin typeface="Arial Black" panose="020B0A04020102020204" pitchFamily="34" charset="0"/>
              </a:rPr>
              <a:t>una enfermedad y, por tanto, hay tratamientos </a:t>
            </a:r>
            <a:r>
              <a:rPr lang="es-MX" sz="2700" dirty="0">
                <a:latin typeface="Arial Black" panose="020B0A04020102020204" pitchFamily="34" charset="0"/>
              </a:rPr>
              <a:t>específicos </a:t>
            </a:r>
            <a:r>
              <a:rPr lang="es-MX" sz="2700" dirty="0">
                <a:latin typeface="Arial Black" panose="020B0A04020102020204" pitchFamily="34" charset="0"/>
              </a:rPr>
              <a:t>para </a:t>
            </a:r>
            <a:r>
              <a:rPr lang="es-MX" sz="2700" dirty="0" smtClean="0">
                <a:latin typeface="Arial Black" panose="020B0A04020102020204" pitchFamily="34" charset="0"/>
              </a:rPr>
              <a:t>esta</a:t>
            </a:r>
            <a:endParaRPr lang="en-US" sz="2700" dirty="0">
              <a:latin typeface="Arial Black" panose="020B0A04020102020204" pitchFamily="34" charset="0"/>
            </a:endParaRPr>
          </a:p>
        </p:txBody>
      </p:sp>
    </p:spTree>
    <p:extLst>
      <p:ext uri="{BB962C8B-B14F-4D97-AF65-F5344CB8AC3E}">
        <p14:creationId xmlns:p14="http://schemas.microsoft.com/office/powerpoint/2010/main" val="272260128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483428" y="2623704"/>
            <a:ext cx="4436918" cy="553998"/>
          </a:xfrm>
          <a:prstGeom prst="rect">
            <a:avLst/>
          </a:prstGeom>
          <a:noFill/>
        </p:spPr>
        <p:txBody>
          <a:bodyPr wrap="square" rtlCol="0">
            <a:spAutoFit/>
          </a:bodyPr>
          <a:lstStyle/>
          <a:p>
            <a:pPr algn="just"/>
            <a:r>
              <a:rPr lang="es-ES" sz="3000" dirty="0">
                <a:latin typeface="Arial Black" panose="020B0A04020102020204" pitchFamily="34" charset="0"/>
              </a:rPr>
              <a:t>Disfunción eréctil</a:t>
            </a:r>
            <a:endParaRPr lang="en-US" sz="3000" dirty="0">
              <a:latin typeface="Arial Black" panose="020B0A04020102020204" pitchFamily="34" charset="0"/>
            </a:endParaRPr>
          </a:p>
        </p:txBody>
      </p:sp>
    </p:spTree>
    <p:extLst>
      <p:ext uri="{BB962C8B-B14F-4D97-AF65-F5344CB8AC3E}">
        <p14:creationId xmlns:p14="http://schemas.microsoft.com/office/powerpoint/2010/main" val="724038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8763" y="1397577"/>
            <a:ext cx="8084128" cy="2400657"/>
          </a:xfrm>
          <a:prstGeom prst="rect">
            <a:avLst/>
          </a:prstGeom>
        </p:spPr>
        <p:txBody>
          <a:bodyPr wrap="square">
            <a:spAutoFit/>
          </a:bodyPr>
          <a:lstStyle/>
          <a:p>
            <a:pPr algn="just"/>
            <a:r>
              <a:rPr lang="es-MX" sz="3000" dirty="0">
                <a:latin typeface="Arial Black" panose="020B0A04020102020204" pitchFamily="34" charset="0"/>
              </a:rPr>
              <a:t>La disfunción eréctil se define como la incapacidad </a:t>
            </a:r>
            <a:r>
              <a:rPr lang="es-MX" sz="3000" dirty="0">
                <a:latin typeface="Arial Black" panose="020B0A04020102020204" pitchFamily="34" charset="0"/>
              </a:rPr>
              <a:t>persistente y </a:t>
            </a:r>
            <a:r>
              <a:rPr lang="es-MX" sz="3000" dirty="0">
                <a:latin typeface="Arial Black" panose="020B0A04020102020204" pitchFamily="34" charset="0"/>
              </a:rPr>
              <a:t>recurrente de un hombre para obtener o mantener una </a:t>
            </a:r>
            <a:r>
              <a:rPr lang="es-MX" sz="3000" dirty="0">
                <a:latin typeface="Arial Black" panose="020B0A04020102020204" pitchFamily="34" charset="0"/>
              </a:rPr>
              <a:t>erección suficiente </a:t>
            </a:r>
            <a:r>
              <a:rPr lang="es-MX" sz="3000" dirty="0">
                <a:latin typeface="Arial Black" panose="020B0A04020102020204" pitchFamily="34" charset="0"/>
              </a:rPr>
              <a:t>para la actividad </a:t>
            </a:r>
            <a:r>
              <a:rPr lang="es-MX" sz="3000" dirty="0" smtClean="0">
                <a:latin typeface="Arial Black" panose="020B0A04020102020204" pitchFamily="34" charset="0"/>
              </a:rPr>
              <a:t>sexual</a:t>
            </a:r>
            <a:endParaRPr lang="en-US" sz="3000" dirty="0">
              <a:latin typeface="Arial Black" panose="020B0A04020102020204" pitchFamily="34" charset="0"/>
            </a:endParaRPr>
          </a:p>
        </p:txBody>
      </p:sp>
    </p:spTree>
    <p:extLst>
      <p:ext uri="{BB962C8B-B14F-4D97-AF65-F5344CB8AC3E}">
        <p14:creationId xmlns:p14="http://schemas.microsoft.com/office/powerpoint/2010/main" val="321892676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3292" y="1262496"/>
            <a:ext cx="8333509" cy="3785652"/>
          </a:xfrm>
          <a:prstGeom prst="rect">
            <a:avLst/>
          </a:prstGeom>
        </p:spPr>
        <p:txBody>
          <a:bodyPr wrap="square">
            <a:spAutoFit/>
          </a:bodyPr>
          <a:lstStyle/>
          <a:p>
            <a:pPr algn="just"/>
            <a:r>
              <a:rPr lang="es-MX" sz="3000" dirty="0">
                <a:latin typeface="Arial Black" panose="020B0A04020102020204" pitchFamily="34" charset="0"/>
              </a:rPr>
              <a:t>Casi siempre se considera un periodo de cuando menos tres meses para </a:t>
            </a:r>
            <a:r>
              <a:rPr lang="es-MX" sz="3000" dirty="0">
                <a:latin typeface="Arial Black" panose="020B0A04020102020204" pitchFamily="34" charset="0"/>
              </a:rPr>
              <a:t>establecer el diagnóstico</a:t>
            </a:r>
            <a:r>
              <a:rPr lang="es-MX" sz="3000" dirty="0">
                <a:latin typeface="Arial Black" panose="020B0A04020102020204" pitchFamily="34" charset="0"/>
              </a:rPr>
              <a:t>, aunque en algunas ocasiones, como cuando existe </a:t>
            </a:r>
            <a:r>
              <a:rPr lang="es-MX" sz="3000" dirty="0">
                <a:latin typeface="Arial Black" panose="020B0A04020102020204" pitchFamily="34" charset="0"/>
              </a:rPr>
              <a:t>un traumatismo </a:t>
            </a:r>
            <a:r>
              <a:rPr lang="es-MX" sz="3000" dirty="0">
                <a:latin typeface="Arial Black" panose="020B0A04020102020204" pitchFamily="34" charset="0"/>
              </a:rPr>
              <a:t>o una </a:t>
            </a:r>
            <a:r>
              <a:rPr lang="es-MX" sz="3000" dirty="0">
                <a:latin typeface="Arial Black" panose="020B0A04020102020204" pitchFamily="34" charset="0"/>
              </a:rPr>
              <a:t>intervención quirúrgica </a:t>
            </a:r>
            <a:r>
              <a:rPr lang="es-MX" sz="3000" dirty="0">
                <a:latin typeface="Arial Black" panose="020B0A04020102020204" pitchFamily="34" charset="0"/>
              </a:rPr>
              <a:t>que puedan estar relacionados </a:t>
            </a:r>
            <a:r>
              <a:rPr lang="es-MX" sz="3000" dirty="0">
                <a:latin typeface="Arial Black" panose="020B0A04020102020204" pitchFamily="34" charset="0"/>
              </a:rPr>
              <a:t>con la etiología</a:t>
            </a:r>
            <a:r>
              <a:rPr lang="es-MX" sz="3000" dirty="0">
                <a:latin typeface="Arial Black" panose="020B0A04020102020204" pitchFamily="34" charset="0"/>
              </a:rPr>
              <a:t>, no hay necesidad de esperar ese </a:t>
            </a:r>
            <a:r>
              <a:rPr lang="es-MX" sz="3000" dirty="0" smtClean="0">
                <a:latin typeface="Arial Black" panose="020B0A04020102020204" pitchFamily="34" charset="0"/>
              </a:rPr>
              <a:t>tiempo</a:t>
            </a:r>
            <a:endParaRPr lang="en-US" sz="3000" dirty="0">
              <a:latin typeface="Arial Black" panose="020B0A04020102020204" pitchFamily="34" charset="0"/>
            </a:endParaRPr>
          </a:p>
        </p:txBody>
      </p:sp>
    </p:spTree>
    <p:extLst>
      <p:ext uri="{BB962C8B-B14F-4D97-AF65-F5344CB8AC3E}">
        <p14:creationId xmlns:p14="http://schemas.microsoft.com/office/powerpoint/2010/main" val="220877959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70164" y="1179370"/>
            <a:ext cx="8458200" cy="4293483"/>
          </a:xfrm>
          <a:prstGeom prst="rect">
            <a:avLst/>
          </a:prstGeom>
        </p:spPr>
        <p:txBody>
          <a:bodyPr wrap="square">
            <a:spAutoFit/>
          </a:bodyPr>
          <a:lstStyle/>
          <a:p>
            <a:pPr algn="just"/>
            <a:r>
              <a:rPr lang="es-MX" sz="2100" dirty="0">
                <a:latin typeface="Arial Black" panose="020B0A04020102020204" pitchFamily="34" charset="0"/>
              </a:rPr>
              <a:t>La falla en las erecciones tiene significados y repercusiones en muchos </a:t>
            </a:r>
            <a:r>
              <a:rPr lang="es-MX" sz="2100" dirty="0">
                <a:latin typeface="Arial Black" panose="020B0A04020102020204" pitchFamily="34" charset="0"/>
              </a:rPr>
              <a:t>niveles. Por </a:t>
            </a:r>
            <a:r>
              <a:rPr lang="es-MX" sz="2100" dirty="0">
                <a:latin typeface="Arial Black" panose="020B0A04020102020204" pitchFamily="34" charset="0"/>
              </a:rPr>
              <a:t>un lado, el </a:t>
            </a:r>
            <a:r>
              <a:rPr lang="es-MX" sz="2100" dirty="0">
                <a:latin typeface="Arial Black" panose="020B0A04020102020204" pitchFamily="34" charset="0"/>
              </a:rPr>
              <a:t>desempeño </a:t>
            </a:r>
            <a:r>
              <a:rPr lang="es-MX" sz="2100" dirty="0">
                <a:latin typeface="Arial Black" panose="020B0A04020102020204" pitchFamily="34" charset="0"/>
              </a:rPr>
              <a:t>sexual resulta un componente importante en la </a:t>
            </a:r>
            <a:r>
              <a:rPr lang="es-MX" sz="2100" dirty="0">
                <a:latin typeface="Arial Black" panose="020B0A04020102020204" pitchFamily="34" charset="0"/>
              </a:rPr>
              <a:t>validación de </a:t>
            </a:r>
            <a:r>
              <a:rPr lang="es-MX" sz="2100" dirty="0">
                <a:latin typeface="Arial Black" panose="020B0A04020102020204" pitchFamily="34" charset="0"/>
              </a:rPr>
              <a:t>la masculinidad de la </a:t>
            </a:r>
            <a:r>
              <a:rPr lang="es-MX" sz="2100" dirty="0">
                <a:latin typeface="Arial Black" panose="020B0A04020102020204" pitchFamily="34" charset="0"/>
              </a:rPr>
              <a:t>mayoría </a:t>
            </a:r>
            <a:r>
              <a:rPr lang="es-MX" sz="2100" dirty="0">
                <a:latin typeface="Arial Black" panose="020B0A04020102020204" pitchFamily="34" charset="0"/>
              </a:rPr>
              <a:t>de los hombres y, aunque en realidad </a:t>
            </a:r>
            <a:r>
              <a:rPr lang="es-MX" sz="2100" dirty="0">
                <a:latin typeface="Arial Black" panose="020B0A04020102020204" pitchFamily="34" charset="0"/>
              </a:rPr>
              <a:t>la disfunción eréctil </a:t>
            </a:r>
            <a:r>
              <a:rPr lang="es-MX" sz="2100" dirty="0">
                <a:latin typeface="Arial Black" panose="020B0A04020102020204" pitchFamily="34" charset="0"/>
              </a:rPr>
              <a:t>no tiene una </a:t>
            </a:r>
            <a:r>
              <a:rPr lang="es-MX" sz="2100" dirty="0">
                <a:latin typeface="Arial Black" panose="020B0A04020102020204" pitchFamily="34" charset="0"/>
              </a:rPr>
              <a:t>correlación </a:t>
            </a:r>
            <a:r>
              <a:rPr lang="es-MX" sz="2100" dirty="0">
                <a:latin typeface="Arial Black" panose="020B0A04020102020204" pitchFamily="34" charset="0"/>
              </a:rPr>
              <a:t>con el grado o la calidad de la </a:t>
            </a:r>
            <a:r>
              <a:rPr lang="es-MX" sz="2100" dirty="0">
                <a:latin typeface="Arial Black" panose="020B0A04020102020204" pitchFamily="34" charset="0"/>
              </a:rPr>
              <a:t>hombría, la </a:t>
            </a:r>
            <a:r>
              <a:rPr lang="es-MX" sz="2100" dirty="0">
                <a:latin typeface="Arial Black" panose="020B0A04020102020204" pitchFamily="34" charset="0"/>
              </a:rPr>
              <a:t>falla en la </a:t>
            </a:r>
            <a:r>
              <a:rPr lang="es-MX" sz="2100" dirty="0">
                <a:latin typeface="Arial Black" panose="020B0A04020102020204" pitchFamily="34" charset="0"/>
              </a:rPr>
              <a:t>obtención </a:t>
            </a:r>
            <a:r>
              <a:rPr lang="es-MX" sz="2100" dirty="0">
                <a:latin typeface="Arial Black" panose="020B0A04020102020204" pitchFamily="34" charset="0"/>
              </a:rPr>
              <a:t>o mantenimiento de la </a:t>
            </a:r>
            <a:r>
              <a:rPr lang="es-MX" sz="2100" dirty="0">
                <a:latin typeface="Arial Black" panose="020B0A04020102020204" pitchFamily="34" charset="0"/>
              </a:rPr>
              <a:t>erección </a:t>
            </a:r>
            <a:r>
              <a:rPr lang="es-MX" sz="2100" dirty="0">
                <a:latin typeface="Arial Black" panose="020B0A04020102020204" pitchFamily="34" charset="0"/>
              </a:rPr>
              <a:t>es frecuentemente </a:t>
            </a:r>
            <a:r>
              <a:rPr lang="es-MX" sz="2100" dirty="0">
                <a:latin typeface="Arial Black" panose="020B0A04020102020204" pitchFamily="34" charset="0"/>
              </a:rPr>
              <a:t>malinterpretada por </a:t>
            </a:r>
            <a:r>
              <a:rPr lang="es-MX" sz="2100" dirty="0">
                <a:latin typeface="Arial Black" panose="020B0A04020102020204" pitchFamily="34" charset="0"/>
              </a:rPr>
              <a:t>el </a:t>
            </a:r>
            <a:r>
              <a:rPr lang="es-MX" sz="2100" dirty="0">
                <a:latin typeface="Arial Black" panose="020B0A04020102020204" pitchFamily="34" charset="0"/>
              </a:rPr>
              <a:t>varón </a:t>
            </a:r>
            <a:r>
              <a:rPr lang="es-MX" sz="2100" dirty="0">
                <a:latin typeface="Arial Black" panose="020B0A04020102020204" pitchFamily="34" charset="0"/>
              </a:rPr>
              <a:t>y, </a:t>
            </a:r>
            <a:r>
              <a:rPr lang="es-MX" sz="2100" dirty="0">
                <a:latin typeface="Arial Black" panose="020B0A04020102020204" pitchFamily="34" charset="0"/>
              </a:rPr>
              <a:t>a veces</a:t>
            </a:r>
            <a:r>
              <a:rPr lang="es-MX" sz="2100" dirty="0">
                <a:latin typeface="Arial Black" panose="020B0A04020102020204" pitchFamily="34" charset="0"/>
              </a:rPr>
              <a:t>, por su pareja como dato de masculinidad </a:t>
            </a:r>
            <a:r>
              <a:rPr lang="es-MX" sz="2100" dirty="0">
                <a:latin typeface="Arial Black" panose="020B0A04020102020204" pitchFamily="34" charset="0"/>
              </a:rPr>
              <a:t>en declive</a:t>
            </a:r>
            <a:r>
              <a:rPr lang="es-MX" sz="2100" dirty="0">
                <a:latin typeface="Arial Black" panose="020B0A04020102020204" pitchFamily="34" charset="0"/>
              </a:rPr>
              <a:t>. </a:t>
            </a:r>
            <a:r>
              <a:rPr lang="es-MX" sz="2100" dirty="0">
                <a:latin typeface="Arial Black" panose="020B0A04020102020204" pitchFamily="34" charset="0"/>
              </a:rPr>
              <a:t>En ocasiones la </a:t>
            </a:r>
            <a:r>
              <a:rPr lang="es-MX" sz="2100" dirty="0">
                <a:latin typeface="Arial Black" panose="020B0A04020102020204" pitchFamily="34" charset="0"/>
              </a:rPr>
              <a:t>erección </a:t>
            </a:r>
            <a:r>
              <a:rPr lang="es-MX" sz="2100" dirty="0">
                <a:latin typeface="Arial Black" panose="020B0A04020102020204" pitchFamily="34" charset="0"/>
              </a:rPr>
              <a:t>inconsistente o ausente se interpreta como </a:t>
            </a:r>
            <a:r>
              <a:rPr lang="es-MX" sz="2100" dirty="0">
                <a:latin typeface="Arial Black" panose="020B0A04020102020204" pitchFamily="34" charset="0"/>
              </a:rPr>
              <a:t>un problema </a:t>
            </a:r>
            <a:r>
              <a:rPr lang="es-MX" sz="2100" dirty="0">
                <a:latin typeface="Arial Black" panose="020B0A04020102020204" pitchFamily="34" charset="0"/>
              </a:rPr>
              <a:t>de </a:t>
            </a:r>
            <a:r>
              <a:rPr lang="es-MX" sz="2100" dirty="0">
                <a:latin typeface="Arial Black" panose="020B0A04020102020204" pitchFamily="34" charset="0"/>
              </a:rPr>
              <a:t>atracción </a:t>
            </a:r>
            <a:r>
              <a:rPr lang="es-MX" sz="2100" dirty="0">
                <a:latin typeface="Arial Black" panose="020B0A04020102020204" pitchFamily="34" charset="0"/>
              </a:rPr>
              <a:t>de la pareja, cuando rara vez ella es la </a:t>
            </a:r>
            <a:r>
              <a:rPr lang="es-MX" sz="2100" dirty="0">
                <a:latin typeface="Arial Black" panose="020B0A04020102020204" pitchFamily="34" charset="0"/>
              </a:rPr>
              <a:t>razón </a:t>
            </a:r>
            <a:r>
              <a:rPr lang="es-MX" sz="2100" dirty="0">
                <a:latin typeface="Arial Black" panose="020B0A04020102020204" pitchFamily="34" charset="0"/>
              </a:rPr>
              <a:t>del </a:t>
            </a:r>
            <a:r>
              <a:rPr lang="es-MX" sz="2100" dirty="0" smtClean="0">
                <a:latin typeface="Arial Black" panose="020B0A04020102020204" pitchFamily="34" charset="0"/>
              </a:rPr>
              <a:t>problema</a:t>
            </a:r>
            <a:endParaRPr lang="en-US" sz="2100" dirty="0">
              <a:latin typeface="Arial Black" panose="020B0A04020102020204" pitchFamily="34" charset="0"/>
            </a:endParaRPr>
          </a:p>
        </p:txBody>
      </p:sp>
    </p:spTree>
    <p:extLst>
      <p:ext uri="{BB962C8B-B14F-4D97-AF65-F5344CB8AC3E}">
        <p14:creationId xmlns:p14="http://schemas.microsoft.com/office/powerpoint/2010/main" val="34856955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3292" y="1376796"/>
            <a:ext cx="8530937" cy="3000821"/>
          </a:xfrm>
          <a:prstGeom prst="rect">
            <a:avLst/>
          </a:prstGeom>
        </p:spPr>
        <p:txBody>
          <a:bodyPr wrap="square">
            <a:spAutoFit/>
          </a:bodyPr>
          <a:lstStyle/>
          <a:p>
            <a:pPr algn="just"/>
            <a:r>
              <a:rPr lang="es-MX" sz="2700" dirty="0">
                <a:latin typeface="Arial Black" panose="020B0A04020102020204" pitchFamily="34" charset="0"/>
              </a:rPr>
              <a:t>Por el contrario, la falla en las erecciones revela un problema en el </a:t>
            </a:r>
            <a:r>
              <a:rPr lang="es-MX" sz="2700" dirty="0">
                <a:latin typeface="Arial Black" panose="020B0A04020102020204" pitchFamily="34" charset="0"/>
              </a:rPr>
              <a:t>funcionamiento del </a:t>
            </a:r>
            <a:r>
              <a:rPr lang="es-MX" sz="2700" dirty="0">
                <a:latin typeface="Arial Black" panose="020B0A04020102020204" pitchFamily="34" charset="0"/>
              </a:rPr>
              <a:t>sistema </a:t>
            </a:r>
            <a:r>
              <a:rPr lang="es-MX" sz="2700" dirty="0" err="1">
                <a:latin typeface="Arial Black" panose="020B0A04020102020204" pitchFamily="34" charset="0"/>
              </a:rPr>
              <a:t>neuro</a:t>
            </a:r>
            <a:r>
              <a:rPr lang="es-MX" sz="2700" dirty="0">
                <a:latin typeface="Arial Black" panose="020B0A04020102020204" pitchFamily="34" charset="0"/>
              </a:rPr>
              <a:t>-endotelio-muscular que es responsable de la </a:t>
            </a:r>
            <a:r>
              <a:rPr lang="es-MX" sz="2700" dirty="0">
                <a:latin typeface="Arial Black" panose="020B0A04020102020204" pitchFamily="34" charset="0"/>
              </a:rPr>
              <a:t>erección</a:t>
            </a:r>
            <a:r>
              <a:rPr lang="es-MX" sz="2700" dirty="0">
                <a:latin typeface="Arial Black" panose="020B0A04020102020204" pitchFamily="34" charset="0"/>
              </a:rPr>
              <a:t>. </a:t>
            </a:r>
            <a:r>
              <a:rPr lang="es-MX" sz="2700" dirty="0">
                <a:latin typeface="Arial Black" panose="020B0A04020102020204" pitchFamily="34" charset="0"/>
              </a:rPr>
              <a:t>La erección </a:t>
            </a:r>
            <a:r>
              <a:rPr lang="es-MX" sz="2700" dirty="0">
                <a:latin typeface="Arial Black" panose="020B0A04020102020204" pitchFamily="34" charset="0"/>
              </a:rPr>
              <a:t>es el resultado de la </a:t>
            </a:r>
            <a:r>
              <a:rPr lang="es-MX" sz="2700" dirty="0">
                <a:latin typeface="Arial Black" panose="020B0A04020102020204" pitchFamily="34" charset="0"/>
              </a:rPr>
              <a:t>relajación </a:t>
            </a:r>
            <a:r>
              <a:rPr lang="es-MX" sz="2700" dirty="0">
                <a:latin typeface="Arial Black" panose="020B0A04020102020204" pitchFamily="34" charset="0"/>
              </a:rPr>
              <a:t>del musculo liso que conforma la </a:t>
            </a:r>
            <a:r>
              <a:rPr lang="es-MX" sz="2700" dirty="0">
                <a:latin typeface="Arial Black" panose="020B0A04020102020204" pitchFamily="34" charset="0"/>
              </a:rPr>
              <a:t>mayor parte </a:t>
            </a:r>
            <a:r>
              <a:rPr lang="es-MX" sz="2700" dirty="0">
                <a:latin typeface="Arial Black" panose="020B0A04020102020204" pitchFamily="34" charset="0"/>
              </a:rPr>
              <a:t>del tejido de los cuerpos </a:t>
            </a:r>
            <a:r>
              <a:rPr lang="es-MX" sz="2700" dirty="0" smtClean="0">
                <a:latin typeface="Arial Black" panose="020B0A04020102020204" pitchFamily="34" charset="0"/>
              </a:rPr>
              <a:t>cavernosos</a:t>
            </a:r>
            <a:endParaRPr lang="en-US" sz="2700" dirty="0">
              <a:latin typeface="Arial Black" panose="020B0A04020102020204" pitchFamily="34" charset="0"/>
            </a:endParaRPr>
          </a:p>
        </p:txBody>
      </p:sp>
    </p:spTree>
    <p:extLst>
      <p:ext uri="{BB962C8B-B14F-4D97-AF65-F5344CB8AC3E}">
        <p14:creationId xmlns:p14="http://schemas.microsoft.com/office/powerpoint/2010/main" val="359456640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5246" y="1459923"/>
            <a:ext cx="8198428" cy="3000821"/>
          </a:xfrm>
          <a:prstGeom prst="rect">
            <a:avLst/>
          </a:prstGeom>
        </p:spPr>
        <p:txBody>
          <a:bodyPr wrap="square">
            <a:spAutoFit/>
          </a:bodyPr>
          <a:lstStyle/>
          <a:p>
            <a:pPr algn="just"/>
            <a:r>
              <a:rPr lang="es-MX" sz="2700" dirty="0">
                <a:latin typeface="Arial Black" panose="020B0A04020102020204" pitchFamily="34" charset="0"/>
              </a:rPr>
              <a:t>Cuando fallan los mecanismos que regulan los procesos de </a:t>
            </a:r>
            <a:r>
              <a:rPr lang="es-MX" sz="2700" dirty="0">
                <a:latin typeface="Arial Black" panose="020B0A04020102020204" pitchFamily="34" charset="0"/>
              </a:rPr>
              <a:t>relajación </a:t>
            </a:r>
            <a:r>
              <a:rPr lang="es-MX" sz="2700" dirty="0">
                <a:latin typeface="Arial Black" panose="020B0A04020102020204" pitchFamily="34" charset="0"/>
              </a:rPr>
              <a:t>del </a:t>
            </a:r>
            <a:r>
              <a:rPr lang="es-MX" sz="2700" dirty="0">
                <a:latin typeface="Arial Black" panose="020B0A04020102020204" pitchFamily="34" charset="0"/>
              </a:rPr>
              <a:t>músculo </a:t>
            </a:r>
            <a:r>
              <a:rPr lang="es-MX" sz="2700" dirty="0">
                <a:latin typeface="Arial Black" panose="020B0A04020102020204" pitchFamily="34" charset="0"/>
              </a:rPr>
              <a:t>liso que son necesarios para que los espacios sinusoidales del cuerpo cavernoso se llenen, la </a:t>
            </a:r>
            <a:r>
              <a:rPr lang="es-MX" sz="2700" dirty="0">
                <a:latin typeface="Arial Black" panose="020B0A04020102020204" pitchFamily="34" charset="0"/>
              </a:rPr>
              <a:t>erección </a:t>
            </a:r>
            <a:r>
              <a:rPr lang="es-MX" sz="2700" dirty="0">
                <a:latin typeface="Arial Black" panose="020B0A04020102020204" pitchFamily="34" charset="0"/>
              </a:rPr>
              <a:t>pierde </a:t>
            </a:r>
            <a:r>
              <a:rPr lang="en-US" sz="2700" dirty="0" err="1">
                <a:latin typeface="Arial Black" panose="020B0A04020102020204" pitchFamily="34" charset="0"/>
              </a:rPr>
              <a:t>rigidez</a:t>
            </a:r>
            <a:r>
              <a:rPr lang="en-US" sz="2700" dirty="0">
                <a:latin typeface="Arial Black" panose="020B0A04020102020204" pitchFamily="34" charset="0"/>
              </a:rPr>
              <a:t>, se </a:t>
            </a:r>
            <a:r>
              <a:rPr lang="en-US" sz="2700" dirty="0" err="1">
                <a:latin typeface="Arial Black" panose="020B0A04020102020204" pitchFamily="34" charset="0"/>
              </a:rPr>
              <a:t>mantiene</a:t>
            </a:r>
            <a:r>
              <a:rPr lang="en-US" sz="2700" dirty="0">
                <a:latin typeface="Arial Black" panose="020B0A04020102020204" pitchFamily="34" charset="0"/>
              </a:rPr>
              <a:t> con </a:t>
            </a:r>
            <a:r>
              <a:rPr lang="en-US" sz="2700" dirty="0" err="1">
                <a:latin typeface="Arial Black" panose="020B0A04020102020204" pitchFamily="34" charset="0"/>
              </a:rPr>
              <a:t>dificultad</a:t>
            </a:r>
            <a:r>
              <a:rPr lang="en-US" sz="2700" dirty="0">
                <a:latin typeface="Arial Black" panose="020B0A04020102020204" pitchFamily="34" charset="0"/>
              </a:rPr>
              <a:t> o no se </a:t>
            </a:r>
            <a:r>
              <a:rPr lang="en-US" sz="2700" dirty="0" err="1">
                <a:latin typeface="Arial Black" panose="020B0A04020102020204" pitchFamily="34" charset="0"/>
              </a:rPr>
              <a:t>mantiene</a:t>
            </a:r>
            <a:r>
              <a:rPr lang="en-US" sz="2700" dirty="0">
                <a:latin typeface="Arial Black" panose="020B0A04020102020204" pitchFamily="34" charset="0"/>
              </a:rPr>
              <a:t> o, de </a:t>
            </a:r>
            <a:r>
              <a:rPr lang="en-US" sz="2700" dirty="0" err="1">
                <a:latin typeface="Arial Black" panose="020B0A04020102020204" pitchFamily="34" charset="0"/>
              </a:rPr>
              <a:t>plano</a:t>
            </a:r>
            <a:r>
              <a:rPr lang="en-US" sz="2700" dirty="0">
                <a:latin typeface="Arial Black" panose="020B0A04020102020204" pitchFamily="34" charset="0"/>
              </a:rPr>
              <a:t>, no se </a:t>
            </a:r>
            <a:r>
              <a:rPr lang="en-US" sz="2700" dirty="0" err="1" smtClean="0">
                <a:latin typeface="Arial Black" panose="020B0A04020102020204" pitchFamily="34" charset="0"/>
              </a:rPr>
              <a:t>consigue</a:t>
            </a:r>
            <a:endParaRPr lang="en-US" sz="2700" dirty="0">
              <a:latin typeface="Arial Black" panose="020B0A04020102020204" pitchFamily="34" charset="0"/>
            </a:endParaRPr>
          </a:p>
        </p:txBody>
      </p:sp>
    </p:spTree>
    <p:extLst>
      <p:ext uri="{BB962C8B-B14F-4D97-AF65-F5344CB8AC3E}">
        <p14:creationId xmlns:p14="http://schemas.microsoft.com/office/powerpoint/2010/main" val="3266640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5245" y="1231324"/>
            <a:ext cx="8333510" cy="3831818"/>
          </a:xfrm>
          <a:prstGeom prst="rect">
            <a:avLst/>
          </a:prstGeom>
        </p:spPr>
        <p:txBody>
          <a:bodyPr wrap="square">
            <a:spAutoFit/>
          </a:bodyPr>
          <a:lstStyle/>
          <a:p>
            <a:pPr algn="just"/>
            <a:r>
              <a:rPr lang="es-MX" sz="2700" dirty="0">
                <a:latin typeface="Arial Black" panose="020B0A04020102020204" pitchFamily="34" charset="0"/>
              </a:rPr>
              <a:t>La prevalencia de </a:t>
            </a:r>
            <a:r>
              <a:rPr lang="es-MX" sz="2700" dirty="0">
                <a:latin typeface="Arial Black" panose="020B0A04020102020204" pitchFamily="34" charset="0"/>
              </a:rPr>
              <a:t>disfunción eréctil </a:t>
            </a:r>
            <a:r>
              <a:rPr lang="es-MX" sz="2700" dirty="0">
                <a:latin typeface="Arial Black" panose="020B0A04020102020204" pitchFamily="34" charset="0"/>
              </a:rPr>
              <a:t>esta claramente asociada con la edad. </a:t>
            </a:r>
            <a:r>
              <a:rPr lang="es-MX" sz="2700" dirty="0">
                <a:latin typeface="Arial Black" panose="020B0A04020102020204" pitchFamily="34" charset="0"/>
              </a:rPr>
              <a:t>Los estudios </a:t>
            </a:r>
            <a:r>
              <a:rPr lang="es-MX" sz="2700" dirty="0">
                <a:latin typeface="Arial Black" panose="020B0A04020102020204" pitchFamily="34" charset="0"/>
              </a:rPr>
              <a:t>realizados en varones mayores de 40 </a:t>
            </a:r>
            <a:r>
              <a:rPr lang="es-MX" sz="2700" dirty="0">
                <a:latin typeface="Arial Black" panose="020B0A04020102020204" pitchFamily="34" charset="0"/>
              </a:rPr>
              <a:t>años </a:t>
            </a:r>
            <a:r>
              <a:rPr lang="es-MX" sz="2700" dirty="0">
                <a:latin typeface="Arial Black" panose="020B0A04020102020204" pitchFamily="34" charset="0"/>
              </a:rPr>
              <a:t>revelan una prevalencia </a:t>
            </a:r>
            <a:r>
              <a:rPr lang="es-MX" sz="2700" dirty="0">
                <a:latin typeface="Arial Black" panose="020B0A04020102020204" pitchFamily="34" charset="0"/>
              </a:rPr>
              <a:t>de más </a:t>
            </a:r>
            <a:r>
              <a:rPr lang="es-MX" sz="2700" dirty="0">
                <a:latin typeface="Arial Black" panose="020B0A04020102020204" pitchFamily="34" charset="0"/>
              </a:rPr>
              <a:t>de 50%; desde luego que si la </a:t>
            </a:r>
            <a:r>
              <a:rPr lang="es-MX" sz="2700" dirty="0">
                <a:latin typeface="Arial Black" panose="020B0A04020102020204" pitchFamily="34" charset="0"/>
              </a:rPr>
              <a:t>población </a:t>
            </a:r>
            <a:r>
              <a:rPr lang="es-MX" sz="2700" dirty="0">
                <a:latin typeface="Arial Black" panose="020B0A04020102020204" pitchFamily="34" charset="0"/>
              </a:rPr>
              <a:t>estudiada </a:t>
            </a:r>
            <a:r>
              <a:rPr lang="es-MX" sz="2700" dirty="0">
                <a:latin typeface="Arial Black" panose="020B0A04020102020204" pitchFamily="34" charset="0"/>
              </a:rPr>
              <a:t>reúne </a:t>
            </a:r>
            <a:r>
              <a:rPr lang="es-MX" sz="2700" dirty="0">
                <a:latin typeface="Arial Black" panose="020B0A04020102020204" pitchFamily="34" charset="0"/>
              </a:rPr>
              <a:t>a varones mas </a:t>
            </a:r>
            <a:r>
              <a:rPr lang="es-MX" sz="2700" dirty="0">
                <a:latin typeface="Arial Black" panose="020B0A04020102020204" pitchFamily="34" charset="0"/>
              </a:rPr>
              <a:t>jóvenes, la </a:t>
            </a:r>
            <a:r>
              <a:rPr lang="es-MX" sz="2700" dirty="0">
                <a:latin typeface="Arial Black" panose="020B0A04020102020204" pitchFamily="34" charset="0"/>
              </a:rPr>
              <a:t>prevalencia reportada suele ser menor, dependiendo del estudio </a:t>
            </a:r>
            <a:r>
              <a:rPr lang="es-MX" sz="2700" dirty="0">
                <a:latin typeface="Arial Black" panose="020B0A04020102020204" pitchFamily="34" charset="0"/>
              </a:rPr>
              <a:t>estará entre </a:t>
            </a:r>
            <a:r>
              <a:rPr lang="es-MX" sz="2700" dirty="0">
                <a:latin typeface="Arial Black" panose="020B0A04020102020204" pitchFamily="34" charset="0"/>
              </a:rPr>
              <a:t>5 y 20% de los varones mayores de 18 </a:t>
            </a:r>
            <a:r>
              <a:rPr lang="es-MX" sz="2700" dirty="0" smtClean="0">
                <a:latin typeface="Arial Black" panose="020B0A04020102020204" pitchFamily="34" charset="0"/>
              </a:rPr>
              <a:t>años</a:t>
            </a:r>
            <a:endParaRPr lang="en-US" sz="2700" dirty="0">
              <a:latin typeface="Arial Black" panose="020B0A04020102020204" pitchFamily="34" charset="0"/>
            </a:endParaRPr>
          </a:p>
        </p:txBody>
      </p:sp>
    </p:spTree>
    <p:extLst>
      <p:ext uri="{BB962C8B-B14F-4D97-AF65-F5344CB8AC3E}">
        <p14:creationId xmlns:p14="http://schemas.microsoft.com/office/powerpoint/2010/main" val="215667563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74073" y="1304059"/>
            <a:ext cx="8416636" cy="4293483"/>
          </a:xfrm>
          <a:prstGeom prst="rect">
            <a:avLst/>
          </a:prstGeom>
        </p:spPr>
        <p:txBody>
          <a:bodyPr wrap="square">
            <a:spAutoFit/>
          </a:bodyPr>
          <a:lstStyle/>
          <a:p>
            <a:pPr algn="just"/>
            <a:r>
              <a:rPr lang="es-MX" sz="2100" dirty="0">
                <a:latin typeface="Arial Black" panose="020B0A04020102020204" pitchFamily="34" charset="0"/>
              </a:rPr>
              <a:t>La </a:t>
            </a:r>
            <a:r>
              <a:rPr lang="es-MX" sz="2100" dirty="0">
                <a:latin typeface="Arial Black" panose="020B0A04020102020204" pitchFamily="34" charset="0"/>
              </a:rPr>
              <a:t>disfunción eréctil </a:t>
            </a:r>
            <a:r>
              <a:rPr lang="es-MX" sz="2100" dirty="0">
                <a:latin typeface="Arial Black" panose="020B0A04020102020204" pitchFamily="34" charset="0"/>
              </a:rPr>
              <a:t>es, pues, una </a:t>
            </a:r>
            <a:r>
              <a:rPr lang="es-MX" sz="2100" dirty="0">
                <a:latin typeface="Arial Black" panose="020B0A04020102020204" pitchFamily="34" charset="0"/>
              </a:rPr>
              <a:t>condición médica </a:t>
            </a:r>
            <a:r>
              <a:rPr lang="es-MX" sz="2100" dirty="0">
                <a:latin typeface="Arial Black" panose="020B0A04020102020204" pitchFamily="34" charset="0"/>
              </a:rPr>
              <a:t>sumamente frecuente. </a:t>
            </a:r>
            <a:r>
              <a:rPr lang="es-MX" sz="2100" dirty="0">
                <a:latin typeface="Arial Black" panose="020B0A04020102020204" pitchFamily="34" charset="0"/>
              </a:rPr>
              <a:t>La práctica </a:t>
            </a:r>
            <a:r>
              <a:rPr lang="es-MX" sz="2100" dirty="0">
                <a:latin typeface="Arial Black" panose="020B0A04020102020204" pitchFamily="34" charset="0"/>
              </a:rPr>
              <a:t>del </a:t>
            </a:r>
            <a:r>
              <a:rPr lang="es-MX" sz="2100" dirty="0">
                <a:latin typeface="Arial Black" panose="020B0A04020102020204" pitchFamily="34" charset="0"/>
              </a:rPr>
              <a:t>médico </a:t>
            </a:r>
            <a:r>
              <a:rPr lang="es-MX" sz="2100" dirty="0">
                <a:latin typeface="Arial Black" panose="020B0A04020102020204" pitchFamily="34" charset="0"/>
              </a:rPr>
              <a:t>dedicado a una variedad de especialidades incluye, por </a:t>
            </a:r>
            <a:r>
              <a:rPr lang="es-MX" sz="2100" dirty="0">
                <a:latin typeface="Arial Black" panose="020B0A04020102020204" pitchFamily="34" charset="0"/>
              </a:rPr>
              <a:t>necesidad, estadística </a:t>
            </a:r>
            <a:r>
              <a:rPr lang="es-MX" sz="2100" dirty="0">
                <a:latin typeface="Arial Black" panose="020B0A04020102020204" pitchFamily="34" charset="0"/>
              </a:rPr>
              <a:t>a un buen numero de varones con </a:t>
            </a:r>
            <a:r>
              <a:rPr lang="es-MX" sz="2100" dirty="0">
                <a:latin typeface="Arial Black" panose="020B0A04020102020204" pitchFamily="34" charset="0"/>
              </a:rPr>
              <a:t>disfunción eréctil, </a:t>
            </a:r>
            <a:r>
              <a:rPr lang="es-MX" sz="2100" dirty="0">
                <a:latin typeface="Arial Black" panose="020B0A04020102020204" pitchFamily="34" charset="0"/>
              </a:rPr>
              <a:t>se </a:t>
            </a:r>
            <a:r>
              <a:rPr lang="es-MX" sz="2100" dirty="0">
                <a:latin typeface="Arial Black" panose="020B0A04020102020204" pitchFamily="34" charset="0"/>
              </a:rPr>
              <a:t>hable de </a:t>
            </a:r>
            <a:r>
              <a:rPr lang="es-MX" sz="2100" dirty="0">
                <a:latin typeface="Arial Black" panose="020B0A04020102020204" pitchFamily="34" charset="0"/>
              </a:rPr>
              <a:t>ella o no. </a:t>
            </a:r>
            <a:r>
              <a:rPr lang="es-MX" sz="2100" dirty="0">
                <a:latin typeface="Arial Black" panose="020B0A04020102020204" pitchFamily="34" charset="0"/>
              </a:rPr>
              <a:t>Identificarla resulta importante no solo porque la posibilidad de </a:t>
            </a:r>
            <a:r>
              <a:rPr lang="es-MX" sz="2100" dirty="0">
                <a:latin typeface="Arial Black" panose="020B0A04020102020204" pitchFamily="34" charset="0"/>
              </a:rPr>
              <a:t>tratamiento médico está </a:t>
            </a:r>
            <a:r>
              <a:rPr lang="es-MX" sz="2100" dirty="0">
                <a:latin typeface="Arial Black" panose="020B0A04020102020204" pitchFamily="34" charset="0"/>
              </a:rPr>
              <a:t>al alcance de cualquier </a:t>
            </a:r>
            <a:r>
              <a:rPr lang="es-MX" sz="2100" dirty="0">
                <a:latin typeface="Arial Black" panose="020B0A04020102020204" pitchFamily="34" charset="0"/>
              </a:rPr>
              <a:t>médico</a:t>
            </a:r>
            <a:r>
              <a:rPr lang="es-MX" sz="2100" dirty="0">
                <a:latin typeface="Arial Black" panose="020B0A04020102020204" pitchFamily="34" charset="0"/>
              </a:rPr>
              <a:t>, sino porque con </a:t>
            </a:r>
            <a:r>
              <a:rPr lang="es-MX" sz="2100" dirty="0">
                <a:latin typeface="Arial Black" panose="020B0A04020102020204" pitchFamily="34" charset="0"/>
              </a:rPr>
              <a:t>frecuencia la aparición </a:t>
            </a:r>
            <a:r>
              <a:rPr lang="es-MX" sz="2100" dirty="0">
                <a:latin typeface="Arial Black" panose="020B0A04020102020204" pitchFamily="34" charset="0"/>
              </a:rPr>
              <a:t>de los problemas con las erecciones es una </a:t>
            </a:r>
            <a:r>
              <a:rPr lang="es-MX" sz="2100" dirty="0">
                <a:latin typeface="Arial Black" panose="020B0A04020102020204" pitchFamily="34" charset="0"/>
              </a:rPr>
              <a:t>señal </a:t>
            </a:r>
            <a:r>
              <a:rPr lang="es-MX" sz="2100" dirty="0">
                <a:latin typeface="Arial Black" panose="020B0A04020102020204" pitchFamily="34" charset="0"/>
              </a:rPr>
              <a:t>de problemas en </a:t>
            </a:r>
            <a:r>
              <a:rPr lang="es-MX" sz="2100" dirty="0">
                <a:latin typeface="Arial Black" panose="020B0A04020102020204" pitchFamily="34" charset="0"/>
              </a:rPr>
              <a:t>la microcirculación, </a:t>
            </a:r>
            <a:r>
              <a:rPr lang="es-MX" sz="2100" dirty="0">
                <a:latin typeface="Arial Black" panose="020B0A04020102020204" pitchFamily="34" charset="0"/>
              </a:rPr>
              <a:t>y lo probable es que esta </a:t>
            </a:r>
            <a:r>
              <a:rPr lang="es-MX" sz="2100" dirty="0">
                <a:latin typeface="Arial Black" panose="020B0A04020102020204" pitchFamily="34" charset="0"/>
              </a:rPr>
              <a:t>problemática </a:t>
            </a:r>
            <a:r>
              <a:rPr lang="es-MX" sz="2100" dirty="0">
                <a:latin typeface="Arial Black" panose="020B0A04020102020204" pitchFamily="34" charset="0"/>
              </a:rPr>
              <a:t>no se limite a la </a:t>
            </a:r>
            <a:r>
              <a:rPr lang="es-MX" sz="2100" dirty="0">
                <a:latin typeface="Arial Black" panose="020B0A04020102020204" pitchFamily="34" charset="0"/>
              </a:rPr>
              <a:t>función de </a:t>
            </a:r>
            <a:r>
              <a:rPr lang="es-MX" sz="2100" dirty="0">
                <a:latin typeface="Arial Black" panose="020B0A04020102020204" pitchFamily="34" charset="0"/>
              </a:rPr>
              <a:t>la </a:t>
            </a:r>
            <a:r>
              <a:rPr lang="es-MX" sz="2100" dirty="0">
                <a:latin typeface="Arial Black" panose="020B0A04020102020204" pitchFamily="34" charset="0"/>
              </a:rPr>
              <a:t>erección </a:t>
            </a:r>
            <a:r>
              <a:rPr lang="es-MX" sz="2100" dirty="0">
                <a:latin typeface="Arial Black" panose="020B0A04020102020204" pitchFamily="34" charset="0"/>
              </a:rPr>
              <a:t>sino que esta anuncie </a:t>
            </a:r>
            <a:r>
              <a:rPr lang="es-MX" sz="2100" dirty="0">
                <a:latin typeface="Arial Black" panose="020B0A04020102020204" pitchFamily="34" charset="0"/>
              </a:rPr>
              <a:t>algún </a:t>
            </a:r>
            <a:r>
              <a:rPr lang="es-MX" sz="2100" dirty="0">
                <a:latin typeface="Arial Black" panose="020B0A04020102020204" pitchFamily="34" charset="0"/>
              </a:rPr>
              <a:t>problema </a:t>
            </a:r>
            <a:r>
              <a:rPr lang="es-MX" sz="2100" dirty="0" smtClean="0">
                <a:latin typeface="Arial Black" panose="020B0A04020102020204" pitchFamily="34" charset="0"/>
              </a:rPr>
              <a:t>cardiovascular</a:t>
            </a:r>
            <a:endParaRPr lang="en-US" sz="2100" dirty="0">
              <a:latin typeface="Arial Black" panose="020B0A04020102020204" pitchFamily="34" charset="0"/>
            </a:endParaRPr>
          </a:p>
        </p:txBody>
      </p:sp>
    </p:spTree>
    <p:extLst>
      <p:ext uri="{BB962C8B-B14F-4D97-AF65-F5344CB8AC3E}">
        <p14:creationId xmlns:p14="http://schemas.microsoft.com/office/powerpoint/2010/main" val="293603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41037" y="558222"/>
            <a:ext cx="8407400" cy="6001643"/>
          </a:xfrm>
          <a:prstGeom prst="rect">
            <a:avLst/>
          </a:prstGeom>
          <a:noFill/>
        </p:spPr>
        <p:txBody>
          <a:bodyPr wrap="square" rtlCol="0">
            <a:spAutoFit/>
          </a:bodyPr>
          <a:lstStyle/>
          <a:p>
            <a:pPr algn="just"/>
            <a:r>
              <a:rPr lang="es-ES" sz="3200" u="sng" dirty="0">
                <a:solidFill>
                  <a:srgbClr val="FF0000"/>
                </a:solidFill>
                <a:latin typeface="Arial Black" pitchFamily="34" charset="0"/>
              </a:rPr>
              <a:t>Realidades</a:t>
            </a:r>
          </a:p>
          <a:p>
            <a:pPr algn="just"/>
            <a:endParaRPr lang="es-ES" sz="3200" dirty="0">
              <a:latin typeface="Arial Black" pitchFamily="34" charset="0"/>
            </a:endParaRPr>
          </a:p>
          <a:p>
            <a:pPr algn="just"/>
            <a:r>
              <a:rPr lang="es-ES" sz="3200" dirty="0">
                <a:latin typeface="Arial Black" pitchFamily="34" charset="0"/>
              </a:rPr>
              <a:t>*Aprendes sobre tu </a:t>
            </a:r>
            <a:r>
              <a:rPr lang="es-ES" sz="3200" dirty="0" smtClean="0">
                <a:latin typeface="Arial Black" pitchFamily="34" charset="0"/>
              </a:rPr>
              <a:t>sexualidad</a:t>
            </a:r>
            <a:endParaRPr lang="es-ES" sz="3200" dirty="0">
              <a:latin typeface="Arial Black" pitchFamily="34" charset="0"/>
            </a:endParaRPr>
          </a:p>
          <a:p>
            <a:pPr algn="just"/>
            <a:r>
              <a:rPr lang="es-ES" sz="3200" dirty="0">
                <a:latin typeface="Arial Black" pitchFamily="34" charset="0"/>
              </a:rPr>
              <a:t>*Te ayuda a que tus relaciones sexuales con otras personas sean más </a:t>
            </a:r>
            <a:r>
              <a:rPr lang="es-ES" sz="3200" dirty="0" smtClean="0">
                <a:latin typeface="Arial Black" pitchFamily="34" charset="0"/>
              </a:rPr>
              <a:t>placenteras</a:t>
            </a:r>
            <a:endParaRPr lang="es-ES" sz="3200" dirty="0">
              <a:latin typeface="Arial Black" pitchFamily="34" charset="0"/>
            </a:endParaRPr>
          </a:p>
          <a:p>
            <a:pPr algn="just"/>
            <a:r>
              <a:rPr lang="es-ES" sz="3200" dirty="0">
                <a:latin typeface="Arial Black" pitchFamily="34" charset="0"/>
              </a:rPr>
              <a:t>*Favorece la circulación sanguínea de tus </a:t>
            </a:r>
            <a:r>
              <a:rPr lang="es-ES" sz="3200" dirty="0" smtClean="0">
                <a:latin typeface="Arial Black" pitchFamily="34" charset="0"/>
              </a:rPr>
              <a:t>genitales</a:t>
            </a:r>
            <a:endParaRPr lang="es-ES" sz="3200" dirty="0">
              <a:latin typeface="Arial Black" pitchFamily="34" charset="0"/>
            </a:endParaRPr>
          </a:p>
          <a:p>
            <a:pPr algn="just"/>
            <a:r>
              <a:rPr lang="es-ES" sz="3200" dirty="0">
                <a:latin typeface="Arial Black" pitchFamily="34" charset="0"/>
              </a:rPr>
              <a:t>*Nos ayuda a relajarnos, tener mejor estado de ánimo y dormir </a:t>
            </a:r>
            <a:r>
              <a:rPr lang="es-ES" sz="3200" dirty="0" smtClean="0">
                <a:latin typeface="Arial Black" pitchFamily="34" charset="0"/>
              </a:rPr>
              <a:t>mejor</a:t>
            </a:r>
            <a:endParaRPr lang="es-ES" sz="3200" dirty="0">
              <a:latin typeface="Arial Black" pitchFamily="34" charset="0"/>
            </a:endParaRPr>
          </a:p>
          <a:p>
            <a:pPr algn="just"/>
            <a:r>
              <a:rPr lang="es-ES" sz="3200" dirty="0">
                <a:latin typeface="Arial Black" pitchFamily="34" charset="0"/>
              </a:rPr>
              <a:t>*Te hace ser independiente en el plano </a:t>
            </a:r>
            <a:r>
              <a:rPr lang="es-ES" sz="3200" dirty="0" smtClean="0">
                <a:latin typeface="Arial Black" pitchFamily="34" charset="0"/>
              </a:rPr>
              <a:t>sexual</a:t>
            </a:r>
            <a:endParaRPr lang="es-ES" sz="3200" dirty="0">
              <a:latin typeface="Arial Black" pitchFamily="34"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84464" y="1241714"/>
            <a:ext cx="8229600" cy="4524315"/>
          </a:xfrm>
          <a:prstGeom prst="rect">
            <a:avLst/>
          </a:prstGeom>
          <a:noFill/>
        </p:spPr>
        <p:txBody>
          <a:bodyPr wrap="square" rtlCol="0">
            <a:spAutoFit/>
          </a:bodyPr>
          <a:lstStyle/>
          <a:p>
            <a:pPr algn="just"/>
            <a:r>
              <a:rPr lang="es-ES" sz="2400" dirty="0">
                <a:latin typeface="Arial Black" panose="020B0A04020102020204" pitchFamily="34" charset="0"/>
              </a:rPr>
              <a:t>Causas médicas más frecuentes de disfunción eréctil</a:t>
            </a:r>
          </a:p>
          <a:p>
            <a:pPr algn="just"/>
            <a:endParaRPr lang="es-ES" sz="2400" dirty="0">
              <a:latin typeface="Arial Black" panose="020B0A04020102020204" pitchFamily="34" charset="0"/>
            </a:endParaRPr>
          </a:p>
          <a:p>
            <a:pPr algn="just"/>
            <a:r>
              <a:rPr lang="es-ES" sz="2400" dirty="0">
                <a:latin typeface="Arial Black" panose="020B0A04020102020204" pitchFamily="34" charset="0"/>
              </a:rPr>
              <a:t>-Enfermedades del corazón</a:t>
            </a:r>
          </a:p>
          <a:p>
            <a:pPr algn="just"/>
            <a:r>
              <a:rPr lang="es-ES" sz="2400" dirty="0">
                <a:latin typeface="Arial Black" panose="020B0A04020102020204" pitchFamily="34" charset="0"/>
              </a:rPr>
              <a:t>-Colesterol elevado</a:t>
            </a:r>
          </a:p>
          <a:p>
            <a:pPr algn="just"/>
            <a:r>
              <a:rPr lang="es-ES" sz="2400" dirty="0">
                <a:latin typeface="Arial Black" panose="020B0A04020102020204" pitchFamily="34" charset="0"/>
              </a:rPr>
              <a:t>-Hipertensión arterial</a:t>
            </a:r>
          </a:p>
          <a:p>
            <a:pPr algn="just"/>
            <a:r>
              <a:rPr lang="es-ES" sz="2400" dirty="0">
                <a:latin typeface="Arial Black" panose="020B0A04020102020204" pitchFamily="34" charset="0"/>
              </a:rPr>
              <a:t>-Diabetes mellitus</a:t>
            </a:r>
          </a:p>
          <a:p>
            <a:pPr algn="just"/>
            <a:r>
              <a:rPr lang="es-ES" sz="2400" dirty="0">
                <a:latin typeface="Arial Black" panose="020B0A04020102020204" pitchFamily="34" charset="0"/>
              </a:rPr>
              <a:t>-Enfermedad de Parkinson</a:t>
            </a:r>
          </a:p>
          <a:p>
            <a:pPr algn="just"/>
            <a:r>
              <a:rPr lang="es-ES" sz="2400" dirty="0">
                <a:latin typeface="Arial Black" panose="020B0A04020102020204" pitchFamily="34" charset="0"/>
              </a:rPr>
              <a:t>-Trastornos hormonales</a:t>
            </a:r>
          </a:p>
          <a:p>
            <a:pPr algn="just"/>
            <a:r>
              <a:rPr lang="es-ES" sz="2400" dirty="0">
                <a:latin typeface="Arial Black" panose="020B0A04020102020204" pitchFamily="34" charset="0"/>
              </a:rPr>
              <a:t>-Enfermedades tiroideas</a:t>
            </a:r>
          </a:p>
          <a:p>
            <a:pPr algn="just"/>
            <a:r>
              <a:rPr lang="es-ES" sz="2400" dirty="0">
                <a:latin typeface="Arial Black" panose="020B0A04020102020204" pitchFamily="34" charset="0"/>
              </a:rPr>
              <a:t>-Tabaco, alcohol y otras formas de abuso de sustancias</a:t>
            </a:r>
            <a:endParaRPr lang="en-US" sz="2400" dirty="0">
              <a:latin typeface="Arial Black" panose="020B0A04020102020204" pitchFamily="34" charset="0"/>
            </a:endParaRPr>
          </a:p>
        </p:txBody>
      </p:sp>
    </p:spTree>
    <p:extLst>
      <p:ext uri="{BB962C8B-B14F-4D97-AF65-F5344CB8AC3E}">
        <p14:creationId xmlns:p14="http://schemas.microsoft.com/office/powerpoint/2010/main" val="58424032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63682" y="1356014"/>
            <a:ext cx="8094518" cy="4154984"/>
          </a:xfrm>
          <a:prstGeom prst="rect">
            <a:avLst/>
          </a:prstGeom>
          <a:noFill/>
        </p:spPr>
        <p:txBody>
          <a:bodyPr wrap="square" rtlCol="0">
            <a:spAutoFit/>
          </a:bodyPr>
          <a:lstStyle/>
          <a:p>
            <a:pPr algn="just"/>
            <a:r>
              <a:rPr lang="es-ES" sz="2400" dirty="0">
                <a:latin typeface="Arial Black" panose="020B0A04020102020204" pitchFamily="34" charset="0"/>
              </a:rPr>
              <a:t>Factores psicológicos que generan disfunción eréctil</a:t>
            </a:r>
          </a:p>
          <a:p>
            <a:pPr algn="just"/>
            <a:endParaRPr lang="es-ES" sz="2400" dirty="0">
              <a:latin typeface="Arial Black" panose="020B0A04020102020204" pitchFamily="34" charset="0"/>
            </a:endParaRPr>
          </a:p>
          <a:p>
            <a:pPr algn="just"/>
            <a:r>
              <a:rPr lang="es-ES" sz="2400" dirty="0">
                <a:latin typeface="Arial Black" panose="020B0A04020102020204" pitchFamily="34" charset="0"/>
              </a:rPr>
              <a:t>-Estrés crónico importante</a:t>
            </a:r>
          </a:p>
          <a:p>
            <a:pPr algn="just"/>
            <a:r>
              <a:rPr lang="es-ES" sz="2400" dirty="0">
                <a:latin typeface="Arial Black" panose="020B0A04020102020204" pitchFamily="34" charset="0"/>
              </a:rPr>
              <a:t>-Ansiedad</a:t>
            </a:r>
          </a:p>
          <a:p>
            <a:pPr algn="just"/>
            <a:r>
              <a:rPr lang="es-ES" sz="2400" dirty="0">
                <a:latin typeface="Arial Black" panose="020B0A04020102020204" pitchFamily="34" charset="0"/>
              </a:rPr>
              <a:t>-Depresión</a:t>
            </a:r>
          </a:p>
          <a:p>
            <a:pPr algn="just"/>
            <a:r>
              <a:rPr lang="es-ES" sz="2400" dirty="0">
                <a:latin typeface="Arial Black" panose="020B0A04020102020204" pitchFamily="34" charset="0"/>
              </a:rPr>
              <a:t>-Culpa</a:t>
            </a:r>
          </a:p>
          <a:p>
            <a:pPr algn="just"/>
            <a:r>
              <a:rPr lang="es-ES" sz="2400" dirty="0">
                <a:latin typeface="Arial Black" panose="020B0A04020102020204" pitchFamily="34" charset="0"/>
              </a:rPr>
              <a:t>-Baja autoestima</a:t>
            </a:r>
          </a:p>
          <a:p>
            <a:pPr algn="just"/>
            <a:r>
              <a:rPr lang="es-ES" sz="2400" dirty="0">
                <a:latin typeface="Arial Black" panose="020B0A04020102020204" pitchFamily="34" charset="0"/>
              </a:rPr>
              <a:t>-Bajo deseo sexual</a:t>
            </a:r>
          </a:p>
          <a:p>
            <a:pPr algn="just"/>
            <a:r>
              <a:rPr lang="es-ES" sz="2400" dirty="0">
                <a:latin typeface="Arial Black" panose="020B0A04020102020204" pitchFamily="34" charset="0"/>
              </a:rPr>
              <a:t>-Conflicto de pareja</a:t>
            </a:r>
          </a:p>
          <a:p>
            <a:pPr algn="just"/>
            <a:r>
              <a:rPr lang="es-ES" sz="2400" dirty="0">
                <a:latin typeface="Arial Black" panose="020B0A04020102020204" pitchFamily="34" charset="0"/>
              </a:rPr>
              <a:t>-Abuso sexual infantil</a:t>
            </a:r>
            <a:endParaRPr lang="en-US" sz="2400" dirty="0">
              <a:latin typeface="Arial Black" panose="020B0A04020102020204" pitchFamily="34" charset="0"/>
            </a:endParaRPr>
          </a:p>
        </p:txBody>
      </p:sp>
    </p:spTree>
    <p:extLst>
      <p:ext uri="{BB962C8B-B14F-4D97-AF65-F5344CB8AC3E}">
        <p14:creationId xmlns:p14="http://schemas.microsoft.com/office/powerpoint/2010/main" val="5422275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171701" y="2623704"/>
            <a:ext cx="4457700" cy="553998"/>
          </a:xfrm>
          <a:prstGeom prst="rect">
            <a:avLst/>
          </a:prstGeom>
          <a:noFill/>
        </p:spPr>
        <p:txBody>
          <a:bodyPr wrap="square" rtlCol="0">
            <a:spAutoFit/>
          </a:bodyPr>
          <a:lstStyle/>
          <a:p>
            <a:pPr algn="just"/>
            <a:r>
              <a:rPr lang="es-ES" sz="3000" dirty="0">
                <a:latin typeface="Arial Black" panose="020B0A04020102020204" pitchFamily="34" charset="0"/>
              </a:rPr>
              <a:t>Eyaculación precoz</a:t>
            </a:r>
            <a:endParaRPr lang="en-US" sz="3000" dirty="0">
              <a:latin typeface="Arial Black" panose="020B0A04020102020204" pitchFamily="34" charset="0"/>
            </a:endParaRPr>
          </a:p>
        </p:txBody>
      </p:sp>
    </p:spTree>
    <p:extLst>
      <p:ext uri="{BB962C8B-B14F-4D97-AF65-F5344CB8AC3E}">
        <p14:creationId xmlns:p14="http://schemas.microsoft.com/office/powerpoint/2010/main" val="424057444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7592" y="1241713"/>
            <a:ext cx="8104909" cy="4616648"/>
          </a:xfrm>
          <a:prstGeom prst="rect">
            <a:avLst/>
          </a:prstGeom>
        </p:spPr>
        <p:txBody>
          <a:bodyPr wrap="square">
            <a:spAutoFit/>
          </a:bodyPr>
          <a:lstStyle/>
          <a:p>
            <a:pPr algn="just"/>
            <a:r>
              <a:rPr lang="es-MX" sz="2100" dirty="0">
                <a:latin typeface="Arial Black" panose="020B0A04020102020204" pitchFamily="34" charset="0"/>
              </a:rPr>
              <a:t>La eyaculación precoz es una disfunción sexual masculina </a:t>
            </a:r>
            <a:r>
              <a:rPr lang="es-MX" sz="2100" dirty="0">
                <a:latin typeface="Arial Black" panose="020B0A04020102020204" pitchFamily="34" charset="0"/>
              </a:rPr>
              <a:t>caracterizada </a:t>
            </a:r>
            <a:r>
              <a:rPr lang="en-US" sz="2100" dirty="0">
                <a:latin typeface="Arial Black" panose="020B0A04020102020204" pitchFamily="34" charset="0"/>
              </a:rPr>
              <a:t>por:</a:t>
            </a:r>
          </a:p>
          <a:p>
            <a:pPr algn="just"/>
            <a:endParaRPr lang="en-US" sz="2100" dirty="0">
              <a:latin typeface="Arial Black" panose="020B0A04020102020204" pitchFamily="34" charset="0"/>
            </a:endParaRPr>
          </a:p>
          <a:p>
            <a:pPr algn="just"/>
            <a:r>
              <a:rPr lang="es-MX" sz="2100" dirty="0">
                <a:latin typeface="Arial Black" panose="020B0A04020102020204" pitchFamily="34" charset="0"/>
              </a:rPr>
              <a:t>• Una eyaculación que ocurre siempre o casi siempre antes </a:t>
            </a:r>
            <a:r>
              <a:rPr lang="es-MX" sz="2100" dirty="0">
                <a:latin typeface="Arial Black" panose="020B0A04020102020204" pitchFamily="34" charset="0"/>
              </a:rPr>
              <a:t>o alrededor </a:t>
            </a:r>
            <a:r>
              <a:rPr lang="es-MX" sz="2100" dirty="0">
                <a:latin typeface="Arial Black" panose="020B0A04020102020204" pitchFamily="34" charset="0"/>
              </a:rPr>
              <a:t>de un minuto después de la penetración </a:t>
            </a:r>
            <a:r>
              <a:rPr lang="es-MX" sz="2100" dirty="0">
                <a:latin typeface="Arial Black" panose="020B0A04020102020204" pitchFamily="34" charset="0"/>
              </a:rPr>
              <a:t>vaginal</a:t>
            </a:r>
            <a:r>
              <a:rPr lang="es-MX" sz="2100" dirty="0">
                <a:latin typeface="Arial Black" panose="020B0A04020102020204" pitchFamily="34" charset="0"/>
              </a:rPr>
              <a:t> </a:t>
            </a:r>
            <a:r>
              <a:rPr lang="es-MX" sz="2100" dirty="0">
                <a:latin typeface="Arial Black" panose="020B0A04020102020204" pitchFamily="34" charset="0"/>
              </a:rPr>
              <a:t>(eyaculación </a:t>
            </a:r>
            <a:r>
              <a:rPr lang="es-MX" sz="2100" dirty="0">
                <a:latin typeface="Arial Black" panose="020B0A04020102020204" pitchFamily="34" charset="0"/>
              </a:rPr>
              <a:t>precoz de por vida) o una reducción </a:t>
            </a:r>
            <a:r>
              <a:rPr lang="es-MX" sz="2100" dirty="0">
                <a:latin typeface="Arial Black" panose="020B0A04020102020204" pitchFamily="34" charset="0"/>
              </a:rPr>
              <a:t>significativa de </a:t>
            </a:r>
            <a:r>
              <a:rPr lang="es-MX" sz="2100" dirty="0">
                <a:latin typeface="Arial Black" panose="020B0A04020102020204" pitchFamily="34" charset="0"/>
              </a:rPr>
              <a:t>los tiempos de latencia, frecuentemente de </a:t>
            </a:r>
            <a:r>
              <a:rPr lang="es-MX" sz="2100" dirty="0">
                <a:latin typeface="Arial Black" panose="020B0A04020102020204" pitchFamily="34" charset="0"/>
              </a:rPr>
              <a:t>alrededor de </a:t>
            </a:r>
            <a:r>
              <a:rPr lang="es-MX" sz="2100" dirty="0">
                <a:latin typeface="Arial Black" panose="020B0A04020102020204" pitchFamily="34" charset="0"/>
              </a:rPr>
              <a:t>3 minutos (eyaculación precoz adquirida</a:t>
            </a:r>
            <a:r>
              <a:rPr lang="es-MX" sz="2100" dirty="0">
                <a:latin typeface="Arial Black" panose="020B0A04020102020204" pitchFamily="34" charset="0"/>
              </a:rPr>
              <a:t>)</a:t>
            </a:r>
            <a:endParaRPr lang="es-MX" sz="2100" dirty="0">
              <a:latin typeface="Arial Black" panose="020B0A04020102020204" pitchFamily="34" charset="0"/>
            </a:endParaRPr>
          </a:p>
          <a:p>
            <a:pPr algn="just"/>
            <a:r>
              <a:rPr lang="es-MX" sz="2100" dirty="0">
                <a:latin typeface="Arial Black" panose="020B0A04020102020204" pitchFamily="34" charset="0"/>
              </a:rPr>
              <a:t>• La incapacidad de retrasar la eyaculación en todas o </a:t>
            </a:r>
            <a:r>
              <a:rPr lang="es-MX" sz="2100" dirty="0">
                <a:latin typeface="Arial Black" panose="020B0A04020102020204" pitchFamily="34" charset="0"/>
              </a:rPr>
              <a:t>casi todas </a:t>
            </a:r>
            <a:r>
              <a:rPr lang="es-MX" sz="2100" dirty="0">
                <a:latin typeface="Arial Black" panose="020B0A04020102020204" pitchFamily="34" charset="0"/>
              </a:rPr>
              <a:t>las penetraciones </a:t>
            </a:r>
            <a:r>
              <a:rPr lang="es-MX" sz="2100" dirty="0">
                <a:latin typeface="Arial Black" panose="020B0A04020102020204" pitchFamily="34" charset="0"/>
              </a:rPr>
              <a:t>vaginales</a:t>
            </a:r>
            <a:endParaRPr lang="es-MX" sz="2100" dirty="0">
              <a:latin typeface="Arial Black" panose="020B0A04020102020204" pitchFamily="34" charset="0"/>
            </a:endParaRPr>
          </a:p>
          <a:p>
            <a:pPr algn="just"/>
            <a:r>
              <a:rPr lang="es-MX" sz="2100" dirty="0">
                <a:latin typeface="Arial Black" panose="020B0A04020102020204" pitchFamily="34" charset="0"/>
              </a:rPr>
              <a:t>• Consecuencias personales negativas: malestar, </a:t>
            </a:r>
            <a:r>
              <a:rPr lang="es-MX" sz="2100" dirty="0" smtClean="0">
                <a:latin typeface="Arial Black" panose="020B0A04020102020204" pitchFamily="34" charset="0"/>
              </a:rPr>
              <a:t>incomodidad, frustración </a:t>
            </a:r>
            <a:r>
              <a:rPr lang="es-MX" sz="2100" dirty="0">
                <a:latin typeface="Arial Black" panose="020B0A04020102020204" pitchFamily="34" charset="0"/>
              </a:rPr>
              <a:t>o la evitación de la intimidad </a:t>
            </a:r>
            <a:r>
              <a:rPr lang="es-MX" sz="2100" dirty="0" smtClean="0">
                <a:latin typeface="Arial Black" panose="020B0A04020102020204" pitchFamily="34" charset="0"/>
              </a:rPr>
              <a:t>sexual</a:t>
            </a:r>
            <a:endParaRPr lang="en-US" sz="2100" dirty="0">
              <a:latin typeface="Arial Black" panose="020B0A04020102020204" pitchFamily="34" charset="0"/>
            </a:endParaRPr>
          </a:p>
        </p:txBody>
      </p:sp>
    </p:spTree>
    <p:extLst>
      <p:ext uri="{BB962C8B-B14F-4D97-AF65-F5344CB8AC3E}">
        <p14:creationId xmlns:p14="http://schemas.microsoft.com/office/powerpoint/2010/main" val="140711148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74073" y="1626177"/>
            <a:ext cx="8302336" cy="1938992"/>
          </a:xfrm>
          <a:prstGeom prst="rect">
            <a:avLst/>
          </a:prstGeom>
        </p:spPr>
        <p:txBody>
          <a:bodyPr wrap="square">
            <a:spAutoFit/>
          </a:bodyPr>
          <a:lstStyle/>
          <a:p>
            <a:pPr algn="just"/>
            <a:r>
              <a:rPr lang="es-MX" sz="3000" dirty="0">
                <a:latin typeface="Arial Black" panose="020B0A04020102020204" pitchFamily="34" charset="0"/>
              </a:rPr>
              <a:t>Tradicionalmente se ha considerado que la </a:t>
            </a:r>
            <a:r>
              <a:rPr lang="es-MX" sz="3000" dirty="0">
                <a:latin typeface="Arial Black" panose="020B0A04020102020204" pitchFamily="34" charset="0"/>
              </a:rPr>
              <a:t>eyaculación </a:t>
            </a:r>
            <a:r>
              <a:rPr lang="es-MX" sz="3000" dirty="0">
                <a:latin typeface="Arial Black" panose="020B0A04020102020204" pitchFamily="34" charset="0"/>
              </a:rPr>
              <a:t>precoz es la </a:t>
            </a:r>
            <a:r>
              <a:rPr lang="es-MX" sz="3000" dirty="0">
                <a:latin typeface="Arial Black" panose="020B0A04020102020204" pitchFamily="34" charset="0"/>
              </a:rPr>
              <a:t>más común de </a:t>
            </a:r>
            <a:r>
              <a:rPr lang="es-MX" sz="3000" dirty="0">
                <a:latin typeface="Arial Black" panose="020B0A04020102020204" pitchFamily="34" charset="0"/>
              </a:rPr>
              <a:t>las disfunciones sexuales en el </a:t>
            </a:r>
            <a:r>
              <a:rPr lang="es-MX" sz="3000" dirty="0" smtClean="0">
                <a:latin typeface="Arial Black" panose="020B0A04020102020204" pitchFamily="34" charset="0"/>
              </a:rPr>
              <a:t>hombre</a:t>
            </a:r>
            <a:endParaRPr lang="en-US" sz="3000" dirty="0">
              <a:latin typeface="Arial Black" panose="020B0A04020102020204" pitchFamily="34" charset="0"/>
            </a:endParaRPr>
          </a:p>
        </p:txBody>
      </p:sp>
    </p:spTree>
    <p:extLst>
      <p:ext uri="{BB962C8B-B14F-4D97-AF65-F5344CB8AC3E}">
        <p14:creationId xmlns:p14="http://schemas.microsoft.com/office/powerpoint/2010/main" val="286683772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46809" y="1366405"/>
            <a:ext cx="8146473" cy="3416320"/>
          </a:xfrm>
          <a:prstGeom prst="rect">
            <a:avLst/>
          </a:prstGeom>
        </p:spPr>
        <p:txBody>
          <a:bodyPr wrap="square">
            <a:spAutoFit/>
          </a:bodyPr>
          <a:lstStyle/>
          <a:p>
            <a:pPr algn="just"/>
            <a:r>
              <a:rPr lang="es-MX" sz="2700" dirty="0">
                <a:latin typeface="Arial Black" panose="020B0A04020102020204" pitchFamily="34" charset="0"/>
              </a:rPr>
              <a:t>La mayor parte de </a:t>
            </a:r>
            <a:r>
              <a:rPr lang="es-MX" sz="2700" dirty="0">
                <a:latin typeface="Arial Black" panose="020B0A04020102020204" pitchFamily="34" charset="0"/>
              </a:rPr>
              <a:t>los estudios </a:t>
            </a:r>
            <a:r>
              <a:rPr lang="es-MX" sz="2700" dirty="0">
                <a:latin typeface="Arial Black" panose="020B0A04020102020204" pitchFamily="34" charset="0"/>
              </a:rPr>
              <a:t>que han preguntado en forma amplia y sin tomar en cuenta los </a:t>
            </a:r>
            <a:r>
              <a:rPr lang="es-MX" sz="2700" dirty="0">
                <a:latin typeface="Arial Black" panose="020B0A04020102020204" pitchFamily="34" charset="0"/>
              </a:rPr>
              <a:t>criterios diagnósticos </a:t>
            </a:r>
            <a:r>
              <a:rPr lang="es-MX" sz="2700" dirty="0">
                <a:latin typeface="Arial Black" panose="020B0A04020102020204" pitchFamily="34" charset="0"/>
              </a:rPr>
              <a:t>encuentran cifras entre 25 y 30%. Cuando se aplican criterios </a:t>
            </a:r>
            <a:r>
              <a:rPr lang="es-MX" sz="2700" dirty="0">
                <a:latin typeface="Arial Black" panose="020B0A04020102020204" pitchFamily="34" charset="0"/>
              </a:rPr>
              <a:t>mucho más </a:t>
            </a:r>
            <a:r>
              <a:rPr lang="es-MX" sz="2700" dirty="0">
                <a:latin typeface="Arial Black" panose="020B0A04020102020204" pitchFamily="34" charset="0"/>
              </a:rPr>
              <a:t>restrictivos que se plantean en las nuevas definiciones, los </a:t>
            </a:r>
            <a:r>
              <a:rPr lang="es-MX" sz="2700" dirty="0">
                <a:latin typeface="Arial Black" panose="020B0A04020102020204" pitchFamily="34" charset="0"/>
              </a:rPr>
              <a:t>números se </a:t>
            </a:r>
            <a:r>
              <a:rPr lang="en-US" sz="2700" dirty="0" err="1">
                <a:latin typeface="Arial Black" panose="020B0A04020102020204" pitchFamily="34" charset="0"/>
              </a:rPr>
              <a:t>hacen</a:t>
            </a:r>
            <a:r>
              <a:rPr lang="en-US" sz="2700" dirty="0">
                <a:latin typeface="Arial Black" panose="020B0A04020102020204" pitchFamily="34" charset="0"/>
              </a:rPr>
              <a:t> </a:t>
            </a:r>
            <a:r>
              <a:rPr lang="en-US" sz="2700" dirty="0">
                <a:latin typeface="Arial Black" panose="020B0A04020102020204" pitchFamily="34" charset="0"/>
              </a:rPr>
              <a:t>mucho </a:t>
            </a:r>
            <a:r>
              <a:rPr lang="en-US" sz="2700" dirty="0" err="1" smtClean="0">
                <a:latin typeface="Arial Black" panose="020B0A04020102020204" pitchFamily="34" charset="0"/>
              </a:rPr>
              <a:t>más</a:t>
            </a:r>
            <a:r>
              <a:rPr lang="en-US" sz="2700" dirty="0" smtClean="0">
                <a:latin typeface="Arial Black" panose="020B0A04020102020204" pitchFamily="34" charset="0"/>
              </a:rPr>
              <a:t> </a:t>
            </a:r>
            <a:r>
              <a:rPr lang="en-US" sz="2700" dirty="0" err="1" smtClean="0">
                <a:latin typeface="Arial Black" panose="020B0A04020102020204" pitchFamily="34" charset="0"/>
              </a:rPr>
              <a:t>pequeños</a:t>
            </a:r>
            <a:endParaRPr lang="en-US" sz="2700" dirty="0">
              <a:latin typeface="Arial Black" panose="020B0A04020102020204" pitchFamily="34" charset="0"/>
            </a:endParaRPr>
          </a:p>
        </p:txBody>
      </p:sp>
    </p:spTree>
    <p:extLst>
      <p:ext uri="{BB962C8B-B14F-4D97-AF65-F5344CB8AC3E}">
        <p14:creationId xmlns:p14="http://schemas.microsoft.com/office/powerpoint/2010/main" val="374410119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389909" y="2727613"/>
            <a:ext cx="4135582" cy="553998"/>
          </a:xfrm>
          <a:prstGeom prst="rect">
            <a:avLst/>
          </a:prstGeom>
          <a:noFill/>
        </p:spPr>
        <p:txBody>
          <a:bodyPr wrap="square" rtlCol="0">
            <a:spAutoFit/>
          </a:bodyPr>
          <a:lstStyle/>
          <a:p>
            <a:pPr algn="just"/>
            <a:r>
              <a:rPr lang="es-ES" sz="3000" dirty="0">
                <a:latin typeface="Arial Black" panose="020B0A04020102020204" pitchFamily="34" charset="0"/>
              </a:rPr>
              <a:t>Bajo deseo sexual</a:t>
            </a:r>
            <a:endParaRPr lang="en-US" sz="3000" dirty="0">
              <a:latin typeface="Arial Black" panose="020B0A04020102020204" pitchFamily="34" charset="0"/>
            </a:endParaRPr>
          </a:p>
        </p:txBody>
      </p:sp>
    </p:spTree>
    <p:extLst>
      <p:ext uri="{BB962C8B-B14F-4D97-AF65-F5344CB8AC3E}">
        <p14:creationId xmlns:p14="http://schemas.microsoft.com/office/powerpoint/2010/main" val="324978472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46809" y="1304060"/>
            <a:ext cx="8260773" cy="4247317"/>
          </a:xfrm>
          <a:prstGeom prst="rect">
            <a:avLst/>
          </a:prstGeom>
        </p:spPr>
        <p:txBody>
          <a:bodyPr wrap="square">
            <a:spAutoFit/>
          </a:bodyPr>
          <a:lstStyle/>
          <a:p>
            <a:pPr algn="just"/>
            <a:r>
              <a:rPr lang="es-MX" sz="2700" dirty="0">
                <a:latin typeface="Arial Black" panose="020B0A04020102020204" pitchFamily="34" charset="0"/>
              </a:rPr>
              <a:t>La disminución o ausencia del deseo o interés sexual, </a:t>
            </a:r>
            <a:r>
              <a:rPr lang="es-MX" sz="2700" dirty="0">
                <a:latin typeface="Arial Black" panose="020B0A04020102020204" pitchFamily="34" charset="0"/>
              </a:rPr>
              <a:t>ausencia de </a:t>
            </a:r>
            <a:r>
              <a:rPr lang="es-MX" sz="2700" dirty="0">
                <a:latin typeface="Arial Black" panose="020B0A04020102020204" pitchFamily="34" charset="0"/>
              </a:rPr>
              <a:t>pensamientos o fantasías sexuales y la ausencia de deseo </a:t>
            </a:r>
            <a:r>
              <a:rPr lang="es-MX" sz="2700" dirty="0">
                <a:latin typeface="Arial Black" panose="020B0A04020102020204" pitchFamily="34" charset="0"/>
              </a:rPr>
              <a:t>en respuesta </a:t>
            </a:r>
            <a:r>
              <a:rPr lang="es-MX" sz="2700" dirty="0">
                <a:latin typeface="Arial Black" panose="020B0A04020102020204" pitchFamily="34" charset="0"/>
              </a:rPr>
              <a:t>a la estimulación sexual. Las motivaciones (</a:t>
            </a:r>
            <a:r>
              <a:rPr lang="es-MX" sz="2700" dirty="0">
                <a:latin typeface="Arial Black" panose="020B0A04020102020204" pitchFamily="34" charset="0"/>
              </a:rPr>
              <a:t>definidas como </a:t>
            </a:r>
            <a:r>
              <a:rPr lang="es-MX" sz="2700" dirty="0">
                <a:latin typeface="Arial Black" panose="020B0A04020102020204" pitchFamily="34" charset="0"/>
              </a:rPr>
              <a:t>las razones o incentivos) para intentar excitarse están </a:t>
            </a:r>
            <a:r>
              <a:rPr lang="es-MX" sz="2700" dirty="0">
                <a:latin typeface="Arial Black" panose="020B0A04020102020204" pitchFamily="34" charset="0"/>
              </a:rPr>
              <a:t>muy </a:t>
            </a:r>
            <a:r>
              <a:rPr lang="en-US" sz="2700" dirty="0" err="1">
                <a:latin typeface="Arial Black" panose="020B0A04020102020204" pitchFamily="34" charset="0"/>
              </a:rPr>
              <a:t>escasas</a:t>
            </a:r>
            <a:r>
              <a:rPr lang="en-US" sz="2700" dirty="0">
                <a:latin typeface="Arial Black" panose="020B0A04020102020204" pitchFamily="34" charset="0"/>
              </a:rPr>
              <a:t> </a:t>
            </a:r>
            <a:r>
              <a:rPr lang="en-US" sz="2700" dirty="0">
                <a:latin typeface="Arial Black" panose="020B0A04020102020204" pitchFamily="34" charset="0"/>
              </a:rPr>
              <a:t>o </a:t>
            </a:r>
            <a:r>
              <a:rPr lang="en-US" sz="2700" dirty="0" err="1">
                <a:latin typeface="Arial Black" panose="020B0A04020102020204" pitchFamily="34" charset="0"/>
              </a:rPr>
              <a:t>ausentes</a:t>
            </a:r>
            <a:r>
              <a:rPr lang="en-US" sz="2700" dirty="0">
                <a:latin typeface="Arial Black" panose="020B0A04020102020204" pitchFamily="34" charset="0"/>
              </a:rPr>
              <a:t>. </a:t>
            </a:r>
            <a:r>
              <a:rPr lang="en-US" sz="2700" dirty="0" err="1">
                <a:latin typeface="Arial Black" panose="020B0A04020102020204" pitchFamily="34" charset="0"/>
              </a:rPr>
              <a:t>Además</a:t>
            </a:r>
            <a:r>
              <a:rPr lang="en-US" sz="2700" dirty="0">
                <a:latin typeface="Arial Black" panose="020B0A04020102020204" pitchFamily="34" charset="0"/>
              </a:rPr>
              <a:t>, </a:t>
            </a:r>
            <a:r>
              <a:rPr lang="en-US" sz="2700" dirty="0" err="1">
                <a:latin typeface="Arial Black" panose="020B0A04020102020204" pitchFamily="34" charset="0"/>
              </a:rPr>
              <a:t>coexiste</a:t>
            </a:r>
            <a:r>
              <a:rPr lang="en-US" sz="2700" dirty="0">
                <a:latin typeface="Arial Black" panose="020B0A04020102020204" pitchFamily="34" charset="0"/>
              </a:rPr>
              <a:t> </a:t>
            </a:r>
            <a:r>
              <a:rPr lang="en-US" sz="2700" dirty="0" err="1">
                <a:latin typeface="Arial Black" panose="020B0A04020102020204" pitchFamily="34" charset="0"/>
              </a:rPr>
              <a:t>malestar</a:t>
            </a:r>
            <a:r>
              <a:rPr lang="en-US" sz="2700" dirty="0">
                <a:latin typeface="Arial Black" panose="020B0A04020102020204" pitchFamily="34" charset="0"/>
              </a:rPr>
              <a:t> personal o </a:t>
            </a:r>
            <a:r>
              <a:rPr lang="en-US" sz="2700" dirty="0">
                <a:latin typeface="Arial Black" panose="020B0A04020102020204" pitchFamily="34" charset="0"/>
              </a:rPr>
              <a:t>interpersonal, </a:t>
            </a:r>
            <a:r>
              <a:rPr lang="es-MX" sz="2700" dirty="0">
                <a:latin typeface="Arial Black" panose="020B0A04020102020204" pitchFamily="34" charset="0"/>
              </a:rPr>
              <a:t>necesarios </a:t>
            </a:r>
            <a:r>
              <a:rPr lang="es-MX" sz="2700" dirty="0">
                <a:latin typeface="Arial Black" panose="020B0A04020102020204" pitchFamily="34" charset="0"/>
              </a:rPr>
              <a:t>para el </a:t>
            </a:r>
            <a:r>
              <a:rPr lang="es-MX" sz="2700" dirty="0" smtClean="0">
                <a:latin typeface="Arial Black" panose="020B0A04020102020204" pitchFamily="34" charset="0"/>
              </a:rPr>
              <a:t>diagnóstico</a:t>
            </a:r>
            <a:endParaRPr lang="en-US" sz="2700" dirty="0">
              <a:latin typeface="Arial Black" panose="020B0A04020102020204" pitchFamily="34" charset="0"/>
            </a:endParaRPr>
          </a:p>
        </p:txBody>
      </p:sp>
    </p:spTree>
    <p:extLst>
      <p:ext uri="{BB962C8B-B14F-4D97-AF65-F5344CB8AC3E}">
        <p14:creationId xmlns:p14="http://schemas.microsoft.com/office/powerpoint/2010/main" val="30948231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5245" y="1376796"/>
            <a:ext cx="8395855" cy="3831818"/>
          </a:xfrm>
          <a:prstGeom prst="rect">
            <a:avLst/>
          </a:prstGeom>
        </p:spPr>
        <p:txBody>
          <a:bodyPr wrap="square">
            <a:spAutoFit/>
          </a:bodyPr>
          <a:lstStyle/>
          <a:p>
            <a:pPr algn="just"/>
            <a:r>
              <a:rPr lang="es-MX" sz="2700" dirty="0">
                <a:latin typeface="Arial Black" panose="020B0A04020102020204" pitchFamily="34" charset="0"/>
              </a:rPr>
              <a:t>El bajo deseo sexual puede ser adquirido o de por vida, puede ser </a:t>
            </a:r>
            <a:r>
              <a:rPr lang="es-MX" sz="2700" dirty="0">
                <a:latin typeface="Arial Black" panose="020B0A04020102020204" pitchFamily="34" charset="0"/>
              </a:rPr>
              <a:t>generalizado </a:t>
            </a:r>
            <a:r>
              <a:rPr lang="en-US" sz="2700" dirty="0">
                <a:latin typeface="Arial Black" panose="020B0A04020102020204" pitchFamily="34" charset="0"/>
              </a:rPr>
              <a:t>o </a:t>
            </a:r>
            <a:r>
              <a:rPr lang="en-US" sz="2700" dirty="0" err="1" smtClean="0">
                <a:latin typeface="Arial Black" panose="020B0A04020102020204" pitchFamily="34" charset="0"/>
              </a:rPr>
              <a:t>situacional</a:t>
            </a:r>
            <a:endParaRPr lang="en-US" sz="2700" dirty="0">
              <a:latin typeface="Arial Black" panose="020B0A04020102020204" pitchFamily="34" charset="0"/>
            </a:endParaRPr>
          </a:p>
          <a:p>
            <a:pPr algn="just"/>
            <a:endParaRPr lang="en-US" sz="2700" dirty="0">
              <a:latin typeface="Arial Black" panose="020B0A04020102020204" pitchFamily="34" charset="0"/>
            </a:endParaRPr>
          </a:p>
          <a:p>
            <a:pPr algn="just"/>
            <a:r>
              <a:rPr lang="es-MX" sz="2700" dirty="0">
                <a:latin typeface="Arial Black" panose="020B0A04020102020204" pitchFamily="34" charset="0"/>
              </a:rPr>
              <a:t>Se reconocen tres componentes del deseo sexual: el apetito </a:t>
            </a:r>
            <a:r>
              <a:rPr lang="es-MX" sz="2700" dirty="0">
                <a:latin typeface="Arial Black" panose="020B0A04020102020204" pitchFamily="34" charset="0"/>
              </a:rPr>
              <a:t>(biológico), </a:t>
            </a:r>
            <a:r>
              <a:rPr lang="es-MX" sz="2700" dirty="0">
                <a:latin typeface="Arial Black" panose="020B0A04020102020204" pitchFamily="34" charset="0"/>
              </a:rPr>
              <a:t>la </a:t>
            </a:r>
            <a:r>
              <a:rPr lang="es-MX" sz="2700" dirty="0">
                <a:latin typeface="Arial Black" panose="020B0A04020102020204" pitchFamily="34" charset="0"/>
              </a:rPr>
              <a:t>motivación (psicológico-interpersonal</a:t>
            </a:r>
            <a:r>
              <a:rPr lang="es-MX" sz="2700" dirty="0">
                <a:latin typeface="Arial Black" panose="020B0A04020102020204" pitchFamily="34" charset="0"/>
              </a:rPr>
              <a:t>) y el componente cultural (lo socialmente deseable</a:t>
            </a:r>
            <a:r>
              <a:rPr lang="es-MX" sz="2700" dirty="0" smtClean="0">
                <a:latin typeface="Arial Black" panose="020B0A04020102020204" pitchFamily="34" charset="0"/>
              </a:rPr>
              <a:t>)</a:t>
            </a:r>
            <a:endParaRPr lang="en-US" sz="2700" dirty="0">
              <a:latin typeface="Arial Black" panose="020B0A04020102020204" pitchFamily="34" charset="0"/>
            </a:endParaRPr>
          </a:p>
        </p:txBody>
      </p:sp>
    </p:spTree>
    <p:extLst>
      <p:ext uri="{BB962C8B-B14F-4D97-AF65-F5344CB8AC3E}">
        <p14:creationId xmlns:p14="http://schemas.microsoft.com/office/powerpoint/2010/main" val="382895282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8764" y="1532659"/>
            <a:ext cx="7886700" cy="1938992"/>
          </a:xfrm>
          <a:prstGeom prst="rect">
            <a:avLst/>
          </a:prstGeom>
        </p:spPr>
        <p:txBody>
          <a:bodyPr wrap="square">
            <a:spAutoFit/>
          </a:bodyPr>
          <a:lstStyle/>
          <a:p>
            <a:pPr algn="just"/>
            <a:r>
              <a:rPr lang="es-MX" sz="3000" dirty="0">
                <a:latin typeface="Arial Black" panose="020B0A04020102020204" pitchFamily="34" charset="0"/>
              </a:rPr>
              <a:t>La frecuencia con la que se </a:t>
            </a:r>
            <a:r>
              <a:rPr lang="es-MX" sz="3000" dirty="0">
                <a:latin typeface="Arial Black" panose="020B0A04020102020204" pitchFamily="34" charset="0"/>
              </a:rPr>
              <a:t>encontró </a:t>
            </a:r>
            <a:r>
              <a:rPr lang="es-MX" sz="3000" dirty="0">
                <a:latin typeface="Arial Black" panose="020B0A04020102020204" pitchFamily="34" charset="0"/>
              </a:rPr>
              <a:t>en un estudio que </a:t>
            </a:r>
            <a:r>
              <a:rPr lang="es-MX" sz="3000" dirty="0">
                <a:latin typeface="Arial Black" panose="020B0A04020102020204" pitchFamily="34" charset="0"/>
              </a:rPr>
              <a:t>incluyó </a:t>
            </a:r>
            <a:r>
              <a:rPr lang="en-US" sz="3000" dirty="0" err="1">
                <a:latin typeface="Arial Black" panose="020B0A04020102020204" pitchFamily="34" charset="0"/>
              </a:rPr>
              <a:t>participantes</a:t>
            </a:r>
            <a:r>
              <a:rPr lang="en-US" sz="3000" dirty="0">
                <a:latin typeface="Arial Black" panose="020B0A04020102020204" pitchFamily="34" charset="0"/>
              </a:rPr>
              <a:t> </a:t>
            </a:r>
            <a:r>
              <a:rPr lang="en-US" sz="3000" dirty="0">
                <a:latin typeface="Arial Black" panose="020B0A04020102020204" pitchFamily="34" charset="0"/>
              </a:rPr>
              <a:t>de 20 </a:t>
            </a:r>
            <a:r>
              <a:rPr lang="en-US" sz="3000" dirty="0" err="1">
                <a:latin typeface="Arial Black" panose="020B0A04020102020204" pitchFamily="34" charset="0"/>
              </a:rPr>
              <a:t>países</a:t>
            </a:r>
            <a:r>
              <a:rPr lang="en-US" sz="3000" dirty="0">
                <a:latin typeface="Arial Black" panose="020B0A04020102020204" pitchFamily="34" charset="0"/>
              </a:rPr>
              <a:t>, </a:t>
            </a:r>
            <a:r>
              <a:rPr lang="en-US" sz="3000" dirty="0" err="1">
                <a:latin typeface="Arial Black" panose="020B0A04020102020204" pitchFamily="34" charset="0"/>
              </a:rPr>
              <a:t>fluctuó</a:t>
            </a:r>
            <a:r>
              <a:rPr lang="en-US" sz="3000" dirty="0">
                <a:latin typeface="Arial Black" panose="020B0A04020102020204" pitchFamily="34" charset="0"/>
              </a:rPr>
              <a:t> </a:t>
            </a:r>
            <a:r>
              <a:rPr lang="en-US" sz="3000" dirty="0">
                <a:latin typeface="Arial Black" panose="020B0A04020102020204" pitchFamily="34" charset="0"/>
              </a:rPr>
              <a:t>entre 12.5 y 28</a:t>
            </a:r>
            <a:r>
              <a:rPr lang="en-US" sz="3000" dirty="0" smtClean="0">
                <a:latin typeface="Arial Black" panose="020B0A04020102020204" pitchFamily="34" charset="0"/>
              </a:rPr>
              <a:t>%</a:t>
            </a:r>
            <a:endParaRPr lang="en-US" sz="3000" dirty="0">
              <a:latin typeface="Arial Black" panose="020B0A04020102020204" pitchFamily="34" charset="0"/>
            </a:endParaRPr>
          </a:p>
        </p:txBody>
      </p:sp>
    </p:spTree>
    <p:extLst>
      <p:ext uri="{BB962C8B-B14F-4D97-AF65-F5344CB8AC3E}">
        <p14:creationId xmlns:p14="http://schemas.microsoft.com/office/powerpoint/2010/main" val="2806352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82600" y="1441450"/>
            <a:ext cx="8115300" cy="4524315"/>
          </a:xfrm>
          <a:prstGeom prst="rect">
            <a:avLst/>
          </a:prstGeom>
        </p:spPr>
        <p:txBody>
          <a:bodyPr wrap="square">
            <a:spAutoFit/>
          </a:bodyPr>
          <a:lstStyle/>
          <a:p>
            <a:pPr algn="just"/>
            <a:r>
              <a:rPr lang="es-MX" sz="3200" dirty="0">
                <a:solidFill>
                  <a:srgbClr val="000000"/>
                </a:solidFill>
                <a:latin typeface="Arial Black" pitchFamily="34" charset="0"/>
              </a:rPr>
              <a:t>El </a:t>
            </a:r>
            <a:r>
              <a:rPr lang="es-MX" sz="3200" dirty="0">
                <a:solidFill>
                  <a:srgbClr val="FF0000"/>
                </a:solidFill>
                <a:latin typeface="Arial Black" pitchFamily="34" charset="0"/>
              </a:rPr>
              <a:t>autoerotismo</a:t>
            </a:r>
            <a:r>
              <a:rPr lang="es-MX" sz="3200" dirty="0">
                <a:solidFill>
                  <a:srgbClr val="000000"/>
                </a:solidFill>
                <a:latin typeface="Arial Black" pitchFamily="34" charset="0"/>
              </a:rPr>
              <a:t>, llamado también masturbación, </a:t>
            </a:r>
            <a:r>
              <a:rPr lang="es-MX" sz="3200" dirty="0">
                <a:solidFill>
                  <a:srgbClr val="000000"/>
                </a:solidFill>
                <a:latin typeface="Arial Black" pitchFamily="34" charset="0"/>
              </a:rPr>
              <a:t>auto placer</a:t>
            </a:r>
            <a:r>
              <a:rPr lang="es-MX" sz="3200" dirty="0">
                <a:solidFill>
                  <a:srgbClr val="000000"/>
                </a:solidFill>
                <a:latin typeface="Arial Black" pitchFamily="34" charset="0"/>
              </a:rPr>
              <a:t>, autoestimulación es definida como la estimulación de los órganos genitales con la mano, o por otro medio, para proporcionar goce sexual y el orgasmo. </a:t>
            </a:r>
            <a:r>
              <a:rPr lang="es-MX" sz="3200" dirty="0">
                <a:solidFill>
                  <a:srgbClr val="000000"/>
                </a:solidFill>
                <a:latin typeface="Arial Black" pitchFamily="34" charset="0"/>
              </a:rPr>
              <a:t>También existe la masturbación mutua, entre la </a:t>
            </a:r>
            <a:r>
              <a:rPr lang="es-MX" sz="3200" dirty="0" smtClean="0">
                <a:solidFill>
                  <a:srgbClr val="000000"/>
                </a:solidFill>
                <a:latin typeface="Arial Black" pitchFamily="34" charset="0"/>
              </a:rPr>
              <a:t>pareja </a:t>
            </a:r>
            <a:endParaRPr lang="en-US" sz="3200" dirty="0">
              <a:latin typeface="Arial Black" pitchFamily="34" charset="0"/>
            </a:endParaRPr>
          </a:p>
        </p:txBody>
      </p:sp>
    </p:spTree>
    <p:extLst>
      <p:ext uri="{BB962C8B-B14F-4D97-AF65-F5344CB8AC3E}">
        <p14:creationId xmlns:p14="http://schemas.microsoft.com/office/powerpoint/2010/main" val="215450923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963883" y="2499014"/>
            <a:ext cx="5049981" cy="1015663"/>
          </a:xfrm>
          <a:prstGeom prst="rect">
            <a:avLst/>
          </a:prstGeom>
          <a:noFill/>
        </p:spPr>
        <p:txBody>
          <a:bodyPr wrap="square" rtlCol="0">
            <a:spAutoFit/>
          </a:bodyPr>
          <a:lstStyle/>
          <a:p>
            <a:pPr algn="just"/>
            <a:r>
              <a:rPr lang="es-ES" sz="3000" dirty="0">
                <a:latin typeface="Arial Black" panose="020B0A04020102020204" pitchFamily="34" charset="0"/>
              </a:rPr>
              <a:t>Eyaculación retardada-</a:t>
            </a:r>
            <a:r>
              <a:rPr lang="es-ES" sz="3000" dirty="0" err="1">
                <a:latin typeface="Arial Black" panose="020B0A04020102020204" pitchFamily="34" charset="0"/>
              </a:rPr>
              <a:t>aneyaculación</a:t>
            </a:r>
            <a:endParaRPr lang="en-US" sz="3000" dirty="0">
              <a:latin typeface="Arial Black" panose="020B0A04020102020204" pitchFamily="34" charset="0"/>
            </a:endParaRPr>
          </a:p>
        </p:txBody>
      </p:sp>
    </p:spTree>
    <p:extLst>
      <p:ext uri="{BB962C8B-B14F-4D97-AF65-F5344CB8AC3E}">
        <p14:creationId xmlns:p14="http://schemas.microsoft.com/office/powerpoint/2010/main" val="311541755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46809" y="1418359"/>
            <a:ext cx="8084128" cy="2631490"/>
          </a:xfrm>
          <a:prstGeom prst="rect">
            <a:avLst/>
          </a:prstGeom>
        </p:spPr>
        <p:txBody>
          <a:bodyPr wrap="square">
            <a:spAutoFit/>
          </a:bodyPr>
          <a:lstStyle/>
          <a:p>
            <a:pPr algn="just"/>
            <a:r>
              <a:rPr lang="es-MX" sz="3300" dirty="0">
                <a:latin typeface="Arial Black" panose="020B0A04020102020204" pitchFamily="34" charset="0"/>
              </a:rPr>
              <a:t>Se define como la dificultad, retraso o ausencia de la </a:t>
            </a:r>
            <a:r>
              <a:rPr lang="es-MX" sz="3300" dirty="0">
                <a:latin typeface="Arial Black" panose="020B0A04020102020204" pitchFamily="34" charset="0"/>
              </a:rPr>
              <a:t>respuesta orgásmica </a:t>
            </a:r>
            <a:r>
              <a:rPr lang="es-MX" sz="3300" dirty="0">
                <a:latin typeface="Arial Black" panose="020B0A04020102020204" pitchFamily="34" charset="0"/>
              </a:rPr>
              <a:t>después de un periodo de estimulación sexual </a:t>
            </a:r>
            <a:r>
              <a:rPr lang="es-MX" sz="3300" dirty="0" smtClean="0">
                <a:latin typeface="Arial Black" panose="020B0A04020102020204" pitchFamily="34" charset="0"/>
              </a:rPr>
              <a:t>adecuado</a:t>
            </a:r>
            <a:endParaRPr lang="es-MX" sz="3300" dirty="0">
              <a:latin typeface="Arial Black" panose="020B0A04020102020204" pitchFamily="34" charset="0"/>
            </a:endParaRPr>
          </a:p>
        </p:txBody>
      </p:sp>
    </p:spTree>
    <p:extLst>
      <p:ext uri="{BB962C8B-B14F-4D97-AF65-F5344CB8AC3E}">
        <p14:creationId xmlns:p14="http://schemas.microsoft.com/office/powerpoint/2010/main" val="280943313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01337" y="1293669"/>
            <a:ext cx="8458200" cy="4662815"/>
          </a:xfrm>
          <a:prstGeom prst="rect">
            <a:avLst/>
          </a:prstGeom>
        </p:spPr>
        <p:txBody>
          <a:bodyPr wrap="square">
            <a:spAutoFit/>
          </a:bodyPr>
          <a:lstStyle/>
          <a:p>
            <a:pPr algn="just"/>
            <a:r>
              <a:rPr lang="en-US" sz="2700" dirty="0">
                <a:latin typeface="Arial Black" panose="020B0A04020102020204" pitchFamily="34" charset="0"/>
              </a:rPr>
              <a:t>Se </a:t>
            </a:r>
            <a:r>
              <a:rPr lang="en-US" sz="2700" dirty="0" err="1">
                <a:latin typeface="Arial Black" panose="020B0A04020102020204" pitchFamily="34" charset="0"/>
              </a:rPr>
              <a:t>carece</a:t>
            </a:r>
            <a:r>
              <a:rPr lang="en-US" sz="2700" dirty="0">
                <a:latin typeface="Arial Black" panose="020B0A04020102020204" pitchFamily="34" charset="0"/>
              </a:rPr>
              <a:t> de </a:t>
            </a:r>
            <a:r>
              <a:rPr lang="en-US" sz="2700" dirty="0" err="1">
                <a:latin typeface="Arial Black" panose="020B0A04020102020204" pitchFamily="34" charset="0"/>
              </a:rPr>
              <a:t>criterios</a:t>
            </a:r>
            <a:r>
              <a:rPr lang="en-US" sz="2700" dirty="0">
                <a:latin typeface="Arial Black" panose="020B0A04020102020204" pitchFamily="34" charset="0"/>
              </a:rPr>
              <a:t> </a:t>
            </a:r>
            <a:r>
              <a:rPr lang="en-US" sz="2700" dirty="0" err="1">
                <a:latin typeface="Arial Black" panose="020B0A04020102020204" pitchFamily="34" charset="0"/>
              </a:rPr>
              <a:t>acordados</a:t>
            </a:r>
            <a:r>
              <a:rPr lang="en-US" sz="2700" dirty="0">
                <a:latin typeface="Arial Black" panose="020B0A04020102020204" pitchFamily="34" charset="0"/>
              </a:rPr>
              <a:t> de </a:t>
            </a:r>
            <a:r>
              <a:rPr lang="en-US" sz="2700" dirty="0" err="1">
                <a:latin typeface="Arial Black" panose="020B0A04020102020204" pitchFamily="34" charset="0"/>
              </a:rPr>
              <a:t>cuánto</a:t>
            </a:r>
            <a:r>
              <a:rPr lang="en-US" sz="2700" dirty="0">
                <a:latin typeface="Arial Black" panose="020B0A04020102020204" pitchFamily="34" charset="0"/>
              </a:rPr>
              <a:t> </a:t>
            </a:r>
            <a:r>
              <a:rPr lang="en-US" sz="2700" dirty="0" err="1">
                <a:latin typeface="Arial Black" panose="020B0A04020102020204" pitchFamily="34" charset="0"/>
              </a:rPr>
              <a:t>retraso</a:t>
            </a:r>
            <a:r>
              <a:rPr lang="en-US" sz="2700" dirty="0">
                <a:latin typeface="Arial Black" panose="020B0A04020102020204" pitchFamily="34" charset="0"/>
              </a:rPr>
              <a:t> </a:t>
            </a:r>
            <a:r>
              <a:rPr lang="en-US" sz="2700" dirty="0" err="1">
                <a:latin typeface="Arial Black" panose="020B0A04020102020204" pitchFamily="34" charset="0"/>
              </a:rPr>
              <a:t>es</a:t>
            </a:r>
            <a:r>
              <a:rPr lang="en-US" sz="2700" dirty="0">
                <a:latin typeface="Arial Black" panose="020B0A04020102020204" pitchFamily="34" charset="0"/>
              </a:rPr>
              <a:t> </a:t>
            </a:r>
            <a:r>
              <a:rPr lang="en-US" sz="2700" dirty="0" err="1">
                <a:latin typeface="Arial Black" panose="020B0A04020102020204" pitchFamily="34" charset="0"/>
              </a:rPr>
              <a:t>necesario</a:t>
            </a:r>
            <a:r>
              <a:rPr lang="en-US" sz="2700" dirty="0">
                <a:latin typeface="Arial Black" panose="020B0A04020102020204" pitchFamily="34" charset="0"/>
              </a:rPr>
              <a:t> para </a:t>
            </a:r>
            <a:r>
              <a:rPr lang="en-US" sz="2700" dirty="0" err="1">
                <a:latin typeface="Arial Black" panose="020B0A04020102020204" pitchFamily="34" charset="0"/>
              </a:rPr>
              <a:t>denominar</a:t>
            </a:r>
            <a:r>
              <a:rPr lang="en-US" sz="2700" dirty="0">
                <a:latin typeface="Arial Black" panose="020B0A04020102020204" pitchFamily="34" charset="0"/>
              </a:rPr>
              <a:t> </a:t>
            </a:r>
            <a:r>
              <a:rPr lang="es-MX" sz="2700" dirty="0">
                <a:latin typeface="Arial Black" panose="020B0A04020102020204" pitchFamily="34" charset="0"/>
              </a:rPr>
              <a:t>a </a:t>
            </a:r>
            <a:r>
              <a:rPr lang="es-MX" sz="2700" dirty="0">
                <a:latin typeface="Arial Black" panose="020B0A04020102020204" pitchFamily="34" charset="0"/>
              </a:rPr>
              <a:t>la </a:t>
            </a:r>
            <a:r>
              <a:rPr lang="es-MX" sz="2700" dirty="0" smtClean="0">
                <a:latin typeface="Arial Black" panose="020B0A04020102020204" pitchFamily="34" charset="0"/>
              </a:rPr>
              <a:t>eyaculación </a:t>
            </a:r>
            <a:r>
              <a:rPr lang="es-MX" sz="2700" dirty="0">
                <a:latin typeface="Arial Black" panose="020B0A04020102020204" pitchFamily="34" charset="0"/>
              </a:rPr>
              <a:t>retardada. Sin embargo, en vista de que la </a:t>
            </a:r>
            <a:r>
              <a:rPr lang="es-MX" sz="2700" dirty="0">
                <a:latin typeface="Arial Black" panose="020B0A04020102020204" pitchFamily="34" charset="0"/>
              </a:rPr>
              <a:t>mayoría </a:t>
            </a:r>
            <a:r>
              <a:rPr lang="es-MX" sz="2700" dirty="0">
                <a:latin typeface="Arial Black" panose="020B0A04020102020204" pitchFamily="34" charset="0"/>
              </a:rPr>
              <a:t>de </a:t>
            </a:r>
            <a:r>
              <a:rPr lang="es-MX" sz="2700" dirty="0">
                <a:latin typeface="Arial Black" panose="020B0A04020102020204" pitchFamily="34" charset="0"/>
              </a:rPr>
              <a:t>los hombres </a:t>
            </a:r>
            <a:r>
              <a:rPr lang="es-MX" sz="2700" dirty="0">
                <a:latin typeface="Arial Black" panose="020B0A04020102020204" pitchFamily="34" charset="0"/>
              </a:rPr>
              <a:t>eyaculan entre 4 y 10 minutos </a:t>
            </a:r>
            <a:r>
              <a:rPr lang="es-MX" sz="2700" dirty="0">
                <a:latin typeface="Arial Black" panose="020B0A04020102020204" pitchFamily="34" charset="0"/>
              </a:rPr>
              <a:t>después </a:t>
            </a:r>
            <a:r>
              <a:rPr lang="es-MX" sz="2700" dirty="0">
                <a:latin typeface="Arial Black" panose="020B0A04020102020204" pitchFamily="34" charset="0"/>
              </a:rPr>
              <a:t>de la </a:t>
            </a:r>
            <a:r>
              <a:rPr lang="es-MX" sz="2700" dirty="0">
                <a:latin typeface="Arial Black" panose="020B0A04020102020204" pitchFamily="34" charset="0"/>
              </a:rPr>
              <a:t>penetración</a:t>
            </a:r>
            <a:r>
              <a:rPr lang="es-MX" sz="2700" dirty="0">
                <a:latin typeface="Arial Black" panose="020B0A04020102020204" pitchFamily="34" charset="0"/>
              </a:rPr>
              <a:t>, en </a:t>
            </a:r>
            <a:r>
              <a:rPr lang="es-MX" sz="2700" dirty="0">
                <a:latin typeface="Arial Black" panose="020B0A04020102020204" pitchFamily="34" charset="0"/>
              </a:rPr>
              <a:t>general, se </a:t>
            </a:r>
            <a:r>
              <a:rPr lang="es-MX" sz="2700" dirty="0">
                <a:latin typeface="Arial Black" panose="020B0A04020102020204" pitchFamily="34" charset="0"/>
              </a:rPr>
              <a:t>sugiere que un tiempo de latencia mayor de 25 a 30 minutos representa </a:t>
            </a:r>
            <a:r>
              <a:rPr lang="es-MX" sz="2700" dirty="0">
                <a:latin typeface="Arial Black" panose="020B0A04020102020204" pitchFamily="34" charset="0"/>
              </a:rPr>
              <a:t>un retraso</a:t>
            </a:r>
            <a:r>
              <a:rPr lang="es-MX" sz="2700" dirty="0">
                <a:latin typeface="Arial Black" panose="020B0A04020102020204" pitchFamily="34" charset="0"/>
              </a:rPr>
              <a:t>; cuando hay malestar o el </a:t>
            </a:r>
            <a:r>
              <a:rPr lang="es-MX" sz="2700" dirty="0">
                <a:latin typeface="Arial Black" panose="020B0A04020102020204" pitchFamily="34" charset="0"/>
              </a:rPr>
              <a:t>varón </a:t>
            </a:r>
            <a:r>
              <a:rPr lang="es-MX" sz="2700" dirty="0">
                <a:latin typeface="Arial Black" panose="020B0A04020102020204" pitchFamily="34" charset="0"/>
              </a:rPr>
              <a:t>suspende la actividad sexual por fatiga </a:t>
            </a:r>
            <a:r>
              <a:rPr lang="es-MX" sz="2700" dirty="0">
                <a:latin typeface="Arial Black" panose="020B0A04020102020204" pitchFamily="34" charset="0"/>
              </a:rPr>
              <a:t>o irritación</a:t>
            </a:r>
            <a:r>
              <a:rPr lang="es-MX" sz="2700" dirty="0">
                <a:latin typeface="Arial Black" panose="020B0A04020102020204" pitchFamily="34" charset="0"/>
              </a:rPr>
              <a:t>, el </a:t>
            </a:r>
            <a:r>
              <a:rPr lang="es-MX" sz="2700" dirty="0">
                <a:latin typeface="Arial Black" panose="020B0A04020102020204" pitchFamily="34" charset="0"/>
              </a:rPr>
              <a:t>diagnóstico está </a:t>
            </a:r>
            <a:r>
              <a:rPr lang="es-MX" sz="2700" dirty="0" smtClean="0">
                <a:latin typeface="Arial Black" panose="020B0A04020102020204" pitchFamily="34" charset="0"/>
              </a:rPr>
              <a:t>justificado</a:t>
            </a:r>
            <a:endParaRPr lang="en-US" sz="2700" dirty="0">
              <a:latin typeface="Arial Black" panose="020B0A04020102020204" pitchFamily="34" charset="0"/>
            </a:endParaRPr>
          </a:p>
        </p:txBody>
      </p:sp>
    </p:spTree>
    <p:extLst>
      <p:ext uri="{BB962C8B-B14F-4D97-AF65-F5344CB8AC3E}">
        <p14:creationId xmlns:p14="http://schemas.microsoft.com/office/powerpoint/2010/main" val="101675969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5246" y="1470314"/>
            <a:ext cx="8364682" cy="3831818"/>
          </a:xfrm>
          <a:prstGeom prst="rect">
            <a:avLst/>
          </a:prstGeom>
        </p:spPr>
        <p:txBody>
          <a:bodyPr wrap="square">
            <a:spAutoFit/>
          </a:bodyPr>
          <a:lstStyle/>
          <a:p>
            <a:pPr algn="just"/>
            <a:r>
              <a:rPr lang="es-MX" sz="2700" dirty="0">
                <a:latin typeface="Arial Black" panose="020B0A04020102020204" pitchFamily="34" charset="0"/>
              </a:rPr>
              <a:t>El retraso o el fracaso en alcanzar la </a:t>
            </a:r>
            <a:r>
              <a:rPr lang="es-MX" sz="2700" dirty="0">
                <a:latin typeface="Arial Black" panose="020B0A04020102020204" pitchFamily="34" charset="0"/>
              </a:rPr>
              <a:t>eyaculación </a:t>
            </a:r>
            <a:r>
              <a:rPr lang="es-MX" sz="2700" dirty="0">
                <a:latin typeface="Arial Black" panose="020B0A04020102020204" pitchFamily="34" charset="0"/>
              </a:rPr>
              <a:t>puede ser </a:t>
            </a:r>
            <a:r>
              <a:rPr lang="es-MX" sz="2700" dirty="0">
                <a:latin typeface="Arial Black" panose="020B0A04020102020204" pitchFamily="34" charset="0"/>
              </a:rPr>
              <a:t>crónico </a:t>
            </a:r>
            <a:r>
              <a:rPr lang="es-MX" sz="2700" dirty="0">
                <a:latin typeface="Arial Black" panose="020B0A04020102020204" pitchFamily="34" charset="0"/>
              </a:rPr>
              <a:t>o </a:t>
            </a:r>
            <a:r>
              <a:rPr lang="es-MX" sz="2700" dirty="0">
                <a:latin typeface="Arial Black" panose="020B0A04020102020204" pitchFamily="34" charset="0"/>
              </a:rPr>
              <a:t>adquirido, y </a:t>
            </a:r>
            <a:r>
              <a:rPr lang="es-MX" sz="2700" dirty="0">
                <a:latin typeface="Arial Black" panose="020B0A04020102020204" pitchFamily="34" charset="0"/>
              </a:rPr>
              <a:t>de la misma forma que otras disfunciones sexuales, puede </a:t>
            </a:r>
            <a:r>
              <a:rPr lang="es-MX" sz="2700" dirty="0">
                <a:latin typeface="Arial Black" panose="020B0A04020102020204" pitchFamily="34" charset="0"/>
              </a:rPr>
              <a:t>presentarse en </a:t>
            </a:r>
            <a:r>
              <a:rPr lang="es-MX" sz="2700" dirty="0">
                <a:latin typeface="Arial Black" panose="020B0A04020102020204" pitchFamily="34" charset="0"/>
              </a:rPr>
              <a:t>forma global, intermitente o selectiva. Muchos hombres con esta </a:t>
            </a:r>
            <a:r>
              <a:rPr lang="es-MX" sz="2700" dirty="0">
                <a:latin typeface="Arial Black" panose="020B0A04020102020204" pitchFamily="34" charset="0"/>
              </a:rPr>
              <a:t>condición pueden </a:t>
            </a:r>
            <a:r>
              <a:rPr lang="es-MX" sz="2700" dirty="0">
                <a:latin typeface="Arial Black" panose="020B0A04020102020204" pitchFamily="34" charset="0"/>
              </a:rPr>
              <a:t>alcanzar el </a:t>
            </a:r>
            <a:r>
              <a:rPr lang="es-MX" sz="2700" dirty="0">
                <a:latin typeface="Arial Black" panose="020B0A04020102020204" pitchFamily="34" charset="0"/>
              </a:rPr>
              <a:t>orgasmo-eyaculación </a:t>
            </a:r>
            <a:r>
              <a:rPr lang="es-MX" sz="2700" dirty="0">
                <a:latin typeface="Arial Black" panose="020B0A04020102020204" pitchFamily="34" charset="0"/>
              </a:rPr>
              <a:t>mediante </a:t>
            </a:r>
            <a:r>
              <a:rPr lang="es-MX" sz="2700" dirty="0">
                <a:latin typeface="Arial Black" panose="020B0A04020102020204" pitchFamily="34" charset="0"/>
              </a:rPr>
              <a:t>masturbación </a:t>
            </a:r>
            <a:r>
              <a:rPr lang="es-MX" sz="2700" dirty="0">
                <a:latin typeface="Arial Black" panose="020B0A04020102020204" pitchFamily="34" charset="0"/>
              </a:rPr>
              <a:t>pero no con </a:t>
            </a:r>
            <a:r>
              <a:rPr lang="es-MX" sz="2700" dirty="0">
                <a:latin typeface="Arial Black" panose="020B0A04020102020204" pitchFamily="34" charset="0"/>
              </a:rPr>
              <a:t>la </a:t>
            </a:r>
            <a:r>
              <a:rPr lang="en-US" sz="2700" dirty="0" err="1">
                <a:latin typeface="Arial Black" panose="020B0A04020102020204" pitchFamily="34" charset="0"/>
              </a:rPr>
              <a:t>estimulación</a:t>
            </a:r>
            <a:r>
              <a:rPr lang="en-US" sz="2700" dirty="0">
                <a:latin typeface="Arial Black" panose="020B0A04020102020204" pitchFamily="34" charset="0"/>
              </a:rPr>
              <a:t> </a:t>
            </a:r>
            <a:r>
              <a:rPr lang="en-US" sz="2700" dirty="0">
                <a:latin typeface="Arial Black" panose="020B0A04020102020204" pitchFamily="34" charset="0"/>
              </a:rPr>
              <a:t>de </a:t>
            </a:r>
            <a:r>
              <a:rPr lang="en-US" sz="2700" dirty="0" err="1">
                <a:latin typeface="Arial Black" panose="020B0A04020102020204" pitchFamily="34" charset="0"/>
              </a:rPr>
              <a:t>su</a:t>
            </a:r>
            <a:r>
              <a:rPr lang="en-US" sz="2700" dirty="0">
                <a:latin typeface="Arial Black" panose="020B0A04020102020204" pitchFamily="34" charset="0"/>
              </a:rPr>
              <a:t> </a:t>
            </a:r>
            <a:r>
              <a:rPr lang="en-US" sz="2700" dirty="0" err="1" smtClean="0">
                <a:latin typeface="Arial Black" panose="020B0A04020102020204" pitchFamily="34" charset="0"/>
              </a:rPr>
              <a:t>pareja</a:t>
            </a:r>
            <a:endParaRPr lang="en-US" sz="2700" dirty="0">
              <a:latin typeface="Arial Black" panose="020B0A04020102020204" pitchFamily="34" charset="0"/>
            </a:endParaRPr>
          </a:p>
        </p:txBody>
      </p:sp>
    </p:spTree>
    <p:extLst>
      <p:ext uri="{BB962C8B-B14F-4D97-AF65-F5344CB8AC3E}">
        <p14:creationId xmlns:p14="http://schemas.microsoft.com/office/powerpoint/2010/main" val="323418243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4855" y="1418360"/>
            <a:ext cx="8395854" cy="3416320"/>
          </a:xfrm>
          <a:prstGeom prst="rect">
            <a:avLst/>
          </a:prstGeom>
        </p:spPr>
        <p:txBody>
          <a:bodyPr wrap="square">
            <a:spAutoFit/>
          </a:bodyPr>
          <a:lstStyle/>
          <a:p>
            <a:pPr algn="just"/>
            <a:r>
              <a:rPr lang="es-MX" sz="2700" dirty="0">
                <a:latin typeface="Arial Black" panose="020B0A04020102020204" pitchFamily="34" charset="0"/>
              </a:rPr>
              <a:t>Existe poca </a:t>
            </a:r>
            <a:r>
              <a:rPr lang="es-MX" sz="2700" dirty="0">
                <a:latin typeface="Arial Black" panose="020B0A04020102020204" pitchFamily="34" charset="0"/>
              </a:rPr>
              <a:t>información </a:t>
            </a:r>
            <a:r>
              <a:rPr lang="es-MX" sz="2700" dirty="0">
                <a:latin typeface="Arial Black" panose="020B0A04020102020204" pitchFamily="34" charset="0"/>
              </a:rPr>
              <a:t>acerca de la prevalencia de la </a:t>
            </a:r>
            <a:r>
              <a:rPr lang="es-MX" sz="2700" dirty="0">
                <a:latin typeface="Arial Black" panose="020B0A04020102020204" pitchFamily="34" charset="0"/>
              </a:rPr>
              <a:t>eyaculación retardada. Algunos autores </a:t>
            </a:r>
            <a:r>
              <a:rPr lang="es-MX" sz="2700" dirty="0">
                <a:latin typeface="Arial Black" panose="020B0A04020102020204" pitchFamily="34" charset="0"/>
              </a:rPr>
              <a:t>la estiman en no </a:t>
            </a:r>
            <a:r>
              <a:rPr lang="es-MX" sz="2700" dirty="0">
                <a:latin typeface="Arial Black" panose="020B0A04020102020204" pitchFamily="34" charset="0"/>
              </a:rPr>
              <a:t>más </a:t>
            </a:r>
            <a:r>
              <a:rPr lang="es-MX" sz="2700" dirty="0">
                <a:latin typeface="Arial Black" panose="020B0A04020102020204" pitchFamily="34" charset="0"/>
              </a:rPr>
              <a:t>de 3%. </a:t>
            </a:r>
            <a:r>
              <a:rPr lang="es-MX" sz="2700" dirty="0">
                <a:latin typeface="Arial Black" panose="020B0A04020102020204" pitchFamily="34" charset="0"/>
              </a:rPr>
              <a:t>Sin embargo, en algunas </a:t>
            </a:r>
            <a:r>
              <a:rPr lang="es-MX" sz="2700" dirty="0">
                <a:latin typeface="Arial Black" panose="020B0A04020102020204" pitchFamily="34" charset="0"/>
              </a:rPr>
              <a:t>poblaciones específicas </a:t>
            </a:r>
            <a:r>
              <a:rPr lang="es-MX" sz="2700" dirty="0">
                <a:latin typeface="Arial Black" panose="020B0A04020102020204" pitchFamily="34" charset="0"/>
              </a:rPr>
              <a:t>de pacientes, el problema es de alta prevalencia, en </a:t>
            </a:r>
            <a:r>
              <a:rPr lang="es-MX" sz="2700" dirty="0">
                <a:latin typeface="Arial Black" panose="020B0A04020102020204" pitchFamily="34" charset="0"/>
              </a:rPr>
              <a:t>particular entre </a:t>
            </a:r>
            <a:r>
              <a:rPr lang="es-MX" sz="2700" dirty="0">
                <a:latin typeface="Arial Black" panose="020B0A04020102020204" pitchFamily="34" charset="0"/>
              </a:rPr>
              <a:t>quienes han sido operados de la </a:t>
            </a:r>
            <a:r>
              <a:rPr lang="es-MX" sz="2700" dirty="0">
                <a:latin typeface="Arial Black" panose="020B0A04020102020204" pitchFamily="34" charset="0"/>
              </a:rPr>
              <a:t>próstata </a:t>
            </a:r>
            <a:r>
              <a:rPr lang="es-MX" sz="2700" dirty="0">
                <a:latin typeface="Arial Black" panose="020B0A04020102020204" pitchFamily="34" charset="0"/>
              </a:rPr>
              <a:t>o entre los que </a:t>
            </a:r>
            <a:r>
              <a:rPr lang="es-MX" sz="2700" dirty="0">
                <a:latin typeface="Arial Black" panose="020B0A04020102020204" pitchFamily="34" charset="0"/>
              </a:rPr>
              <a:t>consumen </a:t>
            </a:r>
            <a:r>
              <a:rPr lang="en-US" sz="2700" dirty="0" err="1" smtClean="0">
                <a:latin typeface="Arial Black" panose="020B0A04020102020204" pitchFamily="34" charset="0"/>
              </a:rPr>
              <a:t>psicofármacos</a:t>
            </a:r>
            <a:endParaRPr lang="en-US" sz="2700" dirty="0">
              <a:latin typeface="Arial Black" panose="020B0A04020102020204" pitchFamily="34" charset="0"/>
            </a:endParaRPr>
          </a:p>
        </p:txBody>
      </p:sp>
    </p:spTree>
    <p:extLst>
      <p:ext uri="{BB962C8B-B14F-4D97-AF65-F5344CB8AC3E}">
        <p14:creationId xmlns:p14="http://schemas.microsoft.com/office/powerpoint/2010/main" val="381698825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0719" y="1636569"/>
            <a:ext cx="8136082" cy="2631490"/>
          </a:xfrm>
          <a:prstGeom prst="rect">
            <a:avLst/>
          </a:prstGeom>
        </p:spPr>
        <p:txBody>
          <a:bodyPr wrap="square">
            <a:spAutoFit/>
          </a:bodyPr>
          <a:lstStyle/>
          <a:p>
            <a:pPr algn="just"/>
            <a:r>
              <a:rPr lang="es-MX" sz="3300" dirty="0">
                <a:latin typeface="Arial Black" panose="020B0A04020102020204" pitchFamily="34" charset="0"/>
              </a:rPr>
              <a:t>La causa de la </a:t>
            </a:r>
            <a:r>
              <a:rPr lang="es-MX" sz="3300" dirty="0">
                <a:latin typeface="Arial Black" panose="020B0A04020102020204" pitchFamily="34" charset="0"/>
              </a:rPr>
              <a:t>eyaculación </a:t>
            </a:r>
            <a:r>
              <a:rPr lang="es-MX" sz="3300" dirty="0">
                <a:latin typeface="Arial Black" panose="020B0A04020102020204" pitchFamily="34" charset="0"/>
              </a:rPr>
              <a:t>retardada o la </a:t>
            </a:r>
            <a:r>
              <a:rPr lang="es-MX" sz="3300" dirty="0" err="1">
                <a:latin typeface="Arial Black" panose="020B0A04020102020204" pitchFamily="34" charset="0"/>
              </a:rPr>
              <a:t>aneyaculación</a:t>
            </a:r>
            <a:r>
              <a:rPr lang="es-MX" sz="3300" dirty="0">
                <a:latin typeface="Arial Black" panose="020B0A04020102020204" pitchFamily="34" charset="0"/>
              </a:rPr>
              <a:t> </a:t>
            </a:r>
            <a:r>
              <a:rPr lang="es-MX" sz="3300" dirty="0">
                <a:latin typeface="Arial Black" panose="020B0A04020102020204" pitchFamily="34" charset="0"/>
              </a:rPr>
              <a:t>puede deberse a </a:t>
            </a:r>
            <a:r>
              <a:rPr lang="es-MX" sz="3300" dirty="0">
                <a:latin typeface="Arial Black" panose="020B0A04020102020204" pitchFamily="34" charset="0"/>
              </a:rPr>
              <a:t>una variedad </a:t>
            </a:r>
            <a:r>
              <a:rPr lang="es-MX" sz="3300" dirty="0">
                <a:latin typeface="Arial Black" panose="020B0A04020102020204" pitchFamily="34" charset="0"/>
              </a:rPr>
              <a:t>de condiciones </a:t>
            </a:r>
            <a:r>
              <a:rPr lang="es-MX" sz="3300" dirty="0">
                <a:latin typeface="Arial Black" panose="020B0A04020102020204" pitchFamily="34" charset="0"/>
              </a:rPr>
              <a:t>psicológicas </a:t>
            </a:r>
            <a:r>
              <a:rPr lang="es-MX" sz="3300" dirty="0">
                <a:latin typeface="Arial Black" panose="020B0A04020102020204" pitchFamily="34" charset="0"/>
              </a:rPr>
              <a:t>y </a:t>
            </a:r>
            <a:r>
              <a:rPr lang="es-MX" sz="3300" dirty="0" smtClean="0">
                <a:latin typeface="Arial Black" panose="020B0A04020102020204" pitchFamily="34" charset="0"/>
              </a:rPr>
              <a:t>médicas</a:t>
            </a:r>
            <a:endParaRPr lang="en-US" sz="3300" dirty="0">
              <a:latin typeface="Arial Black" panose="020B0A04020102020204" pitchFamily="34" charset="0"/>
            </a:endParaRPr>
          </a:p>
        </p:txBody>
      </p:sp>
    </p:spTree>
    <p:extLst>
      <p:ext uri="{BB962C8B-B14F-4D97-AF65-F5344CB8AC3E}">
        <p14:creationId xmlns:p14="http://schemas.microsoft.com/office/powerpoint/2010/main" val="2533908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06582" y="1335232"/>
            <a:ext cx="7803573" cy="3323987"/>
          </a:xfrm>
          <a:prstGeom prst="rect">
            <a:avLst/>
          </a:prstGeom>
          <a:noFill/>
        </p:spPr>
        <p:txBody>
          <a:bodyPr wrap="square" rtlCol="0">
            <a:spAutoFit/>
          </a:bodyPr>
          <a:lstStyle/>
          <a:p>
            <a:pPr algn="just"/>
            <a:r>
              <a:rPr lang="es-ES" sz="3000" dirty="0">
                <a:latin typeface="Arial Black" panose="020B0A04020102020204" pitchFamily="34" charset="0"/>
              </a:rPr>
              <a:t>Otros problemas con repercusión en la vida erótica</a:t>
            </a:r>
          </a:p>
          <a:p>
            <a:pPr algn="just"/>
            <a:endParaRPr lang="es-ES" sz="3000" dirty="0">
              <a:latin typeface="Arial Black" panose="020B0A04020102020204" pitchFamily="34" charset="0"/>
            </a:endParaRPr>
          </a:p>
          <a:p>
            <a:pPr algn="just"/>
            <a:r>
              <a:rPr lang="es-ES" sz="3000" dirty="0">
                <a:latin typeface="Arial Black" panose="020B0A04020102020204" pitchFamily="34" charset="0"/>
              </a:rPr>
              <a:t>-Evitación y fobia sexual</a:t>
            </a:r>
          </a:p>
          <a:p>
            <a:pPr algn="just"/>
            <a:r>
              <a:rPr lang="es-ES" sz="3000" dirty="0">
                <a:latin typeface="Arial Black" panose="020B0A04020102020204" pitchFamily="34" charset="0"/>
              </a:rPr>
              <a:t>-</a:t>
            </a:r>
            <a:r>
              <a:rPr lang="es-ES" sz="3000" dirty="0" err="1">
                <a:latin typeface="Arial Black" panose="020B0A04020102020204" pitchFamily="34" charset="0"/>
              </a:rPr>
              <a:t>Compulsividad</a:t>
            </a:r>
            <a:r>
              <a:rPr lang="es-ES" sz="3000" dirty="0">
                <a:latin typeface="Arial Black" panose="020B0A04020102020204" pitchFamily="34" charset="0"/>
              </a:rPr>
              <a:t> sexual y síndromes </a:t>
            </a:r>
            <a:r>
              <a:rPr lang="es-ES" sz="3000" dirty="0" err="1">
                <a:latin typeface="Arial Black" panose="020B0A04020102020204" pitchFamily="34" charset="0"/>
              </a:rPr>
              <a:t>hipersexuales</a:t>
            </a:r>
            <a:endParaRPr lang="es-ES" sz="3000" dirty="0">
              <a:latin typeface="Arial Black" panose="020B0A04020102020204" pitchFamily="34" charset="0"/>
            </a:endParaRPr>
          </a:p>
          <a:p>
            <a:pPr algn="just"/>
            <a:r>
              <a:rPr lang="es-ES" sz="3000" dirty="0">
                <a:latin typeface="Arial Black" panose="020B0A04020102020204" pitchFamily="34" charset="0"/>
              </a:rPr>
              <a:t>-Los trastornos </a:t>
            </a:r>
            <a:r>
              <a:rPr lang="es-ES" sz="3000" dirty="0" err="1">
                <a:latin typeface="Arial Black" panose="020B0A04020102020204" pitchFamily="34" charset="0"/>
              </a:rPr>
              <a:t>parafílicos</a:t>
            </a:r>
            <a:endParaRPr lang="en-US" sz="3000" dirty="0">
              <a:latin typeface="Arial Black" panose="020B0A04020102020204" pitchFamily="34" charset="0"/>
            </a:endParaRPr>
          </a:p>
        </p:txBody>
      </p:sp>
    </p:spTree>
    <p:extLst>
      <p:ext uri="{BB962C8B-B14F-4D97-AF65-F5344CB8AC3E}">
        <p14:creationId xmlns:p14="http://schemas.microsoft.com/office/powerpoint/2010/main" val="176234938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9155" y="1366405"/>
            <a:ext cx="8177645" cy="3831818"/>
          </a:xfrm>
          <a:prstGeom prst="rect">
            <a:avLst/>
          </a:prstGeom>
        </p:spPr>
        <p:txBody>
          <a:bodyPr wrap="square">
            <a:spAutoFit/>
          </a:bodyPr>
          <a:lstStyle/>
          <a:p>
            <a:pPr algn="just"/>
            <a:r>
              <a:rPr lang="es-MX" sz="2700" dirty="0">
                <a:latin typeface="Arial Black" panose="020B0A04020102020204" pitchFamily="34" charset="0"/>
              </a:rPr>
              <a:t>Las disfunciones sexuales son problemas que afectan no solo a la personas </a:t>
            </a:r>
            <a:r>
              <a:rPr lang="es-MX" sz="2700" dirty="0">
                <a:latin typeface="Arial Black" panose="020B0A04020102020204" pitchFamily="34" charset="0"/>
              </a:rPr>
              <a:t>que las </a:t>
            </a:r>
            <a:r>
              <a:rPr lang="es-MX" sz="2700" dirty="0">
                <a:latin typeface="Arial Black" panose="020B0A04020102020204" pitchFamily="34" charset="0"/>
              </a:rPr>
              <a:t>padecen, el malestar trasciende a la pareja, a la </a:t>
            </a:r>
            <a:r>
              <a:rPr lang="es-MX" sz="2700" dirty="0">
                <a:latin typeface="Arial Black" panose="020B0A04020102020204" pitchFamily="34" charset="0"/>
              </a:rPr>
              <a:t>relación-interacción</a:t>
            </a:r>
            <a:r>
              <a:rPr lang="es-MX" sz="2700" dirty="0">
                <a:latin typeface="Arial Black" panose="020B0A04020102020204" pitchFamily="34" charset="0"/>
              </a:rPr>
              <a:t>, </a:t>
            </a:r>
            <a:r>
              <a:rPr lang="es-MX" sz="2700" dirty="0">
                <a:latin typeface="Arial Black" panose="020B0A04020102020204" pitchFamily="34" charset="0"/>
              </a:rPr>
              <a:t>inclusive puede </a:t>
            </a:r>
            <a:r>
              <a:rPr lang="es-MX" sz="2700" dirty="0">
                <a:latin typeface="Arial Black" panose="020B0A04020102020204" pitchFamily="34" charset="0"/>
              </a:rPr>
              <a:t>llegar hasta la esfera </a:t>
            </a:r>
            <a:r>
              <a:rPr lang="es-MX" sz="2700" dirty="0" smtClean="0">
                <a:latin typeface="Arial Black" panose="020B0A04020102020204" pitchFamily="34" charset="0"/>
              </a:rPr>
              <a:t>social</a:t>
            </a:r>
            <a:endParaRPr lang="es-MX" sz="2700" dirty="0">
              <a:latin typeface="Arial Black" panose="020B0A04020102020204" pitchFamily="34" charset="0"/>
            </a:endParaRPr>
          </a:p>
          <a:p>
            <a:pPr algn="just"/>
            <a:endParaRPr lang="es-MX" sz="2700" dirty="0">
              <a:latin typeface="Arial Black" panose="020B0A04020102020204" pitchFamily="34" charset="0"/>
            </a:endParaRPr>
          </a:p>
          <a:p>
            <a:pPr algn="just"/>
            <a:r>
              <a:rPr lang="es-MX" sz="2700" dirty="0">
                <a:latin typeface="Arial Black" panose="020B0A04020102020204" pitchFamily="34" charset="0"/>
              </a:rPr>
              <a:t>Es </a:t>
            </a:r>
            <a:r>
              <a:rPr lang="es-MX" sz="2700" dirty="0">
                <a:latin typeface="Arial Black" panose="020B0A04020102020204" pitchFamily="34" charset="0"/>
              </a:rPr>
              <a:t>diferente la vivencia en hombres y </a:t>
            </a:r>
            <a:r>
              <a:rPr lang="es-MX" sz="2700" dirty="0">
                <a:latin typeface="Arial Black" panose="020B0A04020102020204" pitchFamily="34" charset="0"/>
              </a:rPr>
              <a:t>mujeres ya </a:t>
            </a:r>
            <a:r>
              <a:rPr lang="es-MX" sz="2700" dirty="0">
                <a:latin typeface="Arial Black" panose="020B0A04020102020204" pitchFamily="34" charset="0"/>
              </a:rPr>
              <a:t>sea en el rol de quien tiene el problema o en el rol de </a:t>
            </a:r>
            <a:r>
              <a:rPr lang="es-MX" sz="2700" dirty="0" smtClean="0">
                <a:latin typeface="Arial Black" panose="020B0A04020102020204" pitchFamily="34" charset="0"/>
              </a:rPr>
              <a:t>pareja</a:t>
            </a:r>
            <a:endParaRPr lang="en-US" sz="2700" dirty="0">
              <a:latin typeface="Arial Black" panose="020B0A04020102020204" pitchFamily="34" charset="0"/>
            </a:endParaRPr>
          </a:p>
        </p:txBody>
      </p:sp>
    </p:spTree>
    <p:extLst>
      <p:ext uri="{BB962C8B-B14F-4D97-AF65-F5344CB8AC3E}">
        <p14:creationId xmlns:p14="http://schemas.microsoft.com/office/powerpoint/2010/main" val="63302964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19545" y="1220932"/>
            <a:ext cx="8177646" cy="4524315"/>
          </a:xfrm>
          <a:prstGeom prst="rect">
            <a:avLst/>
          </a:prstGeom>
        </p:spPr>
        <p:txBody>
          <a:bodyPr wrap="square">
            <a:spAutoFit/>
          </a:bodyPr>
          <a:lstStyle/>
          <a:p>
            <a:pPr algn="just"/>
            <a:r>
              <a:rPr lang="es-MX" sz="2400" dirty="0">
                <a:latin typeface="Arial Black" panose="020B0A04020102020204" pitchFamily="34" charset="0"/>
              </a:rPr>
              <a:t>El </a:t>
            </a:r>
            <a:r>
              <a:rPr lang="es-MX" sz="2400" dirty="0">
                <a:latin typeface="Arial Black" panose="020B0A04020102020204" pitchFamily="34" charset="0"/>
              </a:rPr>
              <a:t>desempeño </a:t>
            </a:r>
            <a:r>
              <a:rPr lang="es-MX" sz="2400" dirty="0">
                <a:latin typeface="Arial Black" panose="020B0A04020102020204" pitchFamily="34" charset="0"/>
              </a:rPr>
              <a:t>sexual es una forma de expresarse como hombre o como </a:t>
            </a:r>
            <a:r>
              <a:rPr lang="es-MX" sz="2400" dirty="0">
                <a:latin typeface="Arial Black" panose="020B0A04020102020204" pitchFamily="34" charset="0"/>
              </a:rPr>
              <a:t>mujer; es </a:t>
            </a:r>
            <a:r>
              <a:rPr lang="es-MX" sz="2400" dirty="0">
                <a:latin typeface="Arial Black" panose="020B0A04020102020204" pitchFamily="34" charset="0"/>
              </a:rPr>
              <a:t>decir, la </a:t>
            </a:r>
            <a:r>
              <a:rPr lang="es-MX" sz="2400" dirty="0">
                <a:latin typeface="Arial Black" panose="020B0A04020102020204" pitchFamily="34" charset="0"/>
              </a:rPr>
              <a:t>manifestación </a:t>
            </a:r>
            <a:r>
              <a:rPr lang="es-MX" sz="2400" dirty="0">
                <a:latin typeface="Arial Black" panose="020B0A04020102020204" pitchFamily="34" charset="0"/>
              </a:rPr>
              <a:t>en el erotismo de lo masculino y femenino; las </a:t>
            </a:r>
            <a:r>
              <a:rPr lang="es-MX" sz="2400" dirty="0">
                <a:latin typeface="Arial Black" panose="020B0A04020102020204" pitchFamily="34" charset="0"/>
              </a:rPr>
              <a:t>disfunciones sexuales </a:t>
            </a:r>
            <a:r>
              <a:rPr lang="es-MX" sz="2400" dirty="0">
                <a:latin typeface="Arial Black" panose="020B0A04020102020204" pitchFamily="34" charset="0"/>
              </a:rPr>
              <a:t>son problemas que “fracturan” la esencia. </a:t>
            </a:r>
            <a:r>
              <a:rPr lang="es-MX" sz="2400" dirty="0">
                <a:latin typeface="Arial Black" panose="020B0A04020102020204" pitchFamily="34" charset="0"/>
              </a:rPr>
              <a:t>Por ejemplo, en el </a:t>
            </a:r>
            <a:r>
              <a:rPr lang="es-MX" sz="2400" dirty="0">
                <a:latin typeface="Arial Black" panose="020B0A04020102020204" pitchFamily="34" charset="0"/>
              </a:rPr>
              <a:t>varón que </a:t>
            </a:r>
            <a:r>
              <a:rPr lang="es-MX" sz="2400" dirty="0">
                <a:latin typeface="Arial Black" panose="020B0A04020102020204" pitchFamily="34" charset="0"/>
              </a:rPr>
              <a:t>sufre alguna </a:t>
            </a:r>
            <a:r>
              <a:rPr lang="es-MX" sz="2400" dirty="0">
                <a:latin typeface="Arial Black" panose="020B0A04020102020204" pitchFamily="34" charset="0"/>
              </a:rPr>
              <a:t>disfunción </a:t>
            </a:r>
            <a:r>
              <a:rPr lang="es-MX" sz="2400" dirty="0">
                <a:latin typeface="Arial Black" panose="020B0A04020102020204" pitchFamily="34" charset="0"/>
              </a:rPr>
              <a:t>su identidad se ve amenazada por la </a:t>
            </a:r>
            <a:r>
              <a:rPr lang="es-MX" sz="2400" dirty="0">
                <a:latin typeface="Arial Black" panose="020B0A04020102020204" pitchFamily="34" charset="0"/>
              </a:rPr>
              <a:t>pérdida </a:t>
            </a:r>
            <a:r>
              <a:rPr lang="es-MX" sz="2400" dirty="0">
                <a:latin typeface="Arial Black" panose="020B0A04020102020204" pitchFamily="34" charset="0"/>
              </a:rPr>
              <a:t>de </a:t>
            </a:r>
            <a:r>
              <a:rPr lang="es-MX" sz="2400" dirty="0">
                <a:latin typeface="Arial Black" panose="020B0A04020102020204" pitchFamily="34" charset="0"/>
              </a:rPr>
              <a:t>una función </a:t>
            </a:r>
            <a:r>
              <a:rPr lang="es-MX" sz="2400" dirty="0">
                <a:latin typeface="Arial Black" panose="020B0A04020102020204" pitchFamily="34" charset="0"/>
              </a:rPr>
              <a:t>que le simboliza como </a:t>
            </a:r>
            <a:r>
              <a:rPr lang="es-MX" sz="2400" dirty="0">
                <a:latin typeface="Arial Black" panose="020B0A04020102020204" pitchFamily="34" charset="0"/>
              </a:rPr>
              <a:t>varón</a:t>
            </a:r>
            <a:r>
              <a:rPr lang="es-MX" sz="2400" dirty="0">
                <a:latin typeface="Arial Black" panose="020B0A04020102020204" pitchFamily="34" charset="0"/>
              </a:rPr>
              <a:t>; esto provoca baja autoestima con </a:t>
            </a:r>
            <a:r>
              <a:rPr lang="es-MX" sz="2400" dirty="0">
                <a:latin typeface="Arial Black" panose="020B0A04020102020204" pitchFamily="34" charset="0"/>
              </a:rPr>
              <a:t>pérdida de </a:t>
            </a:r>
            <a:r>
              <a:rPr lang="es-MX" sz="2400" dirty="0">
                <a:latin typeface="Arial Black" panose="020B0A04020102020204" pitchFamily="34" charset="0"/>
              </a:rPr>
              <a:t>confianza en </a:t>
            </a:r>
            <a:r>
              <a:rPr lang="es-MX" sz="2400" dirty="0">
                <a:latin typeface="Arial Black" panose="020B0A04020102020204" pitchFamily="34" charset="0"/>
              </a:rPr>
              <a:t>sí </a:t>
            </a:r>
            <a:r>
              <a:rPr lang="es-MX" sz="2400" dirty="0">
                <a:latin typeface="Arial Black" panose="020B0A04020102020204" pitchFamily="34" charset="0"/>
              </a:rPr>
              <a:t>mismo y, en ocasiones, conductas machistas como </a:t>
            </a:r>
            <a:r>
              <a:rPr lang="es-MX" sz="2400" dirty="0" smtClean="0">
                <a:latin typeface="Arial Black" panose="020B0A04020102020204" pitchFamily="34" charset="0"/>
              </a:rPr>
              <a:t>compensación</a:t>
            </a:r>
            <a:endParaRPr lang="es-MX" sz="2400" dirty="0">
              <a:latin typeface="Arial Black" panose="020B0A04020102020204" pitchFamily="34" charset="0"/>
            </a:endParaRPr>
          </a:p>
        </p:txBody>
      </p:sp>
    </p:spTree>
    <p:extLst>
      <p:ext uri="{BB962C8B-B14F-4D97-AF65-F5344CB8AC3E}">
        <p14:creationId xmlns:p14="http://schemas.microsoft.com/office/powerpoint/2010/main" val="275765393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19546" y="1491096"/>
            <a:ext cx="8084128" cy="3831818"/>
          </a:xfrm>
          <a:prstGeom prst="rect">
            <a:avLst/>
          </a:prstGeom>
        </p:spPr>
        <p:txBody>
          <a:bodyPr wrap="square">
            <a:spAutoFit/>
          </a:bodyPr>
          <a:lstStyle/>
          <a:p>
            <a:pPr algn="just"/>
            <a:r>
              <a:rPr lang="es-MX" sz="2700" dirty="0">
                <a:latin typeface="Arial Black" panose="020B0A04020102020204" pitchFamily="34" charset="0"/>
              </a:rPr>
              <a:t>En la mujer la autoestima se afecta, la </a:t>
            </a:r>
            <a:r>
              <a:rPr lang="es-MX" sz="2700" dirty="0">
                <a:latin typeface="Arial Black" panose="020B0A04020102020204" pitchFamily="34" charset="0"/>
              </a:rPr>
              <a:t>auto-imagen se </a:t>
            </a:r>
            <a:r>
              <a:rPr lang="es-MX" sz="2700" dirty="0">
                <a:latin typeface="Arial Black" panose="020B0A04020102020204" pitchFamily="34" charset="0"/>
              </a:rPr>
              <a:t>deteriora ya que </a:t>
            </a:r>
            <a:r>
              <a:rPr lang="es-MX" sz="2700" dirty="0">
                <a:latin typeface="Arial Black" panose="020B0A04020102020204" pitchFamily="34" charset="0"/>
              </a:rPr>
              <a:t>surge la </a:t>
            </a:r>
            <a:r>
              <a:rPr lang="es-MX" sz="2700" dirty="0">
                <a:latin typeface="Arial Black" panose="020B0A04020102020204" pitchFamily="34" charset="0"/>
              </a:rPr>
              <a:t>idea que “no es suficientemente bonita o buena mujer para atraer o excitar a </a:t>
            </a:r>
            <a:r>
              <a:rPr lang="es-MX" sz="2700" dirty="0">
                <a:latin typeface="Arial Black" panose="020B0A04020102020204" pitchFamily="34" charset="0"/>
              </a:rPr>
              <a:t>su pareja</a:t>
            </a:r>
            <a:r>
              <a:rPr lang="es-MX" sz="2700" dirty="0">
                <a:latin typeface="Arial Black" panose="020B0A04020102020204" pitchFamily="34" charset="0"/>
              </a:rPr>
              <a:t>”, en consecuencia, llega a sentirse responsable de las fallas de </a:t>
            </a:r>
            <a:r>
              <a:rPr lang="es-MX" sz="2700" dirty="0">
                <a:latin typeface="Arial Black" panose="020B0A04020102020204" pitchFamily="34" charset="0"/>
              </a:rPr>
              <a:t>erección. </a:t>
            </a:r>
            <a:r>
              <a:rPr lang="es-MX" sz="2700" dirty="0">
                <a:latin typeface="Arial Black" panose="020B0A04020102020204" pitchFamily="34" charset="0"/>
              </a:rPr>
              <a:t>Cuando </a:t>
            </a:r>
            <a:r>
              <a:rPr lang="es-MX" sz="2700" dirty="0">
                <a:latin typeface="Arial Black" panose="020B0A04020102020204" pitchFamily="34" charset="0"/>
              </a:rPr>
              <a:t>aparece una </a:t>
            </a:r>
            <a:r>
              <a:rPr lang="es-MX" sz="2700" dirty="0">
                <a:latin typeface="Arial Black" panose="020B0A04020102020204" pitchFamily="34" charset="0"/>
              </a:rPr>
              <a:t>problemática </a:t>
            </a:r>
            <a:r>
              <a:rPr lang="es-MX" sz="2700" dirty="0">
                <a:latin typeface="Arial Black" panose="020B0A04020102020204" pitchFamily="34" charset="0"/>
              </a:rPr>
              <a:t>a este nivel, el tratamiento es </a:t>
            </a:r>
            <a:r>
              <a:rPr lang="es-MX" sz="2700" dirty="0">
                <a:latin typeface="Arial Black" panose="020B0A04020102020204" pitchFamily="34" charset="0"/>
              </a:rPr>
              <a:t>más </a:t>
            </a:r>
            <a:r>
              <a:rPr lang="es-MX" sz="2700" dirty="0">
                <a:latin typeface="Arial Black" panose="020B0A04020102020204" pitchFamily="34" charset="0"/>
              </a:rPr>
              <a:t>efectivo </a:t>
            </a:r>
            <a:r>
              <a:rPr lang="es-MX" sz="2700" dirty="0">
                <a:latin typeface="Arial Black" panose="020B0A04020102020204" pitchFamily="34" charset="0"/>
              </a:rPr>
              <a:t>si se </a:t>
            </a:r>
            <a:r>
              <a:rPr lang="es-MX" sz="2700" dirty="0">
                <a:latin typeface="Arial Black" panose="020B0A04020102020204" pitchFamily="34" charset="0"/>
              </a:rPr>
              <a:t>involucra a la </a:t>
            </a:r>
            <a:r>
              <a:rPr lang="es-MX" sz="2700" dirty="0" smtClean="0">
                <a:latin typeface="Arial Black" panose="020B0A04020102020204" pitchFamily="34" charset="0"/>
              </a:rPr>
              <a:t>pareja</a:t>
            </a:r>
            <a:endParaRPr lang="en-US" sz="2700" dirty="0">
              <a:latin typeface="Arial Black" panose="020B0A04020102020204" pitchFamily="34" charset="0"/>
            </a:endParaRPr>
          </a:p>
        </p:txBody>
      </p:sp>
    </p:spTree>
    <p:extLst>
      <p:ext uri="{BB962C8B-B14F-4D97-AF65-F5344CB8AC3E}">
        <p14:creationId xmlns:p14="http://schemas.microsoft.com/office/powerpoint/2010/main" val="609066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0699" y="498764"/>
            <a:ext cx="8128001" cy="5943600"/>
          </a:xfrm>
          <a:prstGeom prst="rect">
            <a:avLst/>
          </a:prstGeom>
        </p:spPr>
      </p:pic>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70164" y="1210542"/>
            <a:ext cx="8645236" cy="4616648"/>
          </a:xfrm>
          <a:prstGeom prst="rect">
            <a:avLst/>
          </a:prstGeom>
        </p:spPr>
        <p:txBody>
          <a:bodyPr wrap="square">
            <a:spAutoFit/>
          </a:bodyPr>
          <a:lstStyle/>
          <a:p>
            <a:pPr algn="just"/>
            <a:r>
              <a:rPr lang="es-MX" sz="2100" u="sng" dirty="0">
                <a:latin typeface="Arial Black" panose="020B0A04020102020204" pitchFamily="34" charset="0"/>
              </a:rPr>
              <a:t>V</a:t>
            </a:r>
            <a:r>
              <a:rPr lang="es-MX" sz="2100" u="sng" dirty="0">
                <a:latin typeface="Arial Black" panose="020B0A04020102020204" pitchFamily="34" charset="0"/>
              </a:rPr>
              <a:t>entajas de la consulta en pareja</a:t>
            </a:r>
          </a:p>
          <a:p>
            <a:pPr algn="just"/>
            <a:endParaRPr lang="es-MX" sz="2100" dirty="0">
              <a:latin typeface="Arial Black" panose="020B0A04020102020204" pitchFamily="34" charset="0"/>
            </a:endParaRPr>
          </a:p>
          <a:p>
            <a:pPr algn="just"/>
            <a:r>
              <a:rPr lang="es-MX" sz="2100" dirty="0">
                <a:latin typeface="Arial Black" panose="020B0A04020102020204" pitchFamily="34" charset="0"/>
              </a:rPr>
              <a:t>1. Valorar el significado de la </a:t>
            </a:r>
            <a:r>
              <a:rPr lang="es-MX" sz="2100" dirty="0">
                <a:latin typeface="Arial Black" panose="020B0A04020102020204" pitchFamily="34" charset="0"/>
              </a:rPr>
              <a:t>pérdida </a:t>
            </a:r>
            <a:r>
              <a:rPr lang="es-MX" sz="2100" dirty="0">
                <a:latin typeface="Arial Black" panose="020B0A04020102020204" pitchFamily="34" charset="0"/>
              </a:rPr>
              <a:t>(toda enfermedad representa </a:t>
            </a:r>
            <a:r>
              <a:rPr lang="es-MX" sz="2100" dirty="0">
                <a:latin typeface="Arial Black" panose="020B0A04020102020204" pitchFamily="34" charset="0"/>
              </a:rPr>
              <a:t>una perdida </a:t>
            </a:r>
            <a:r>
              <a:rPr lang="es-MX" sz="2100" dirty="0">
                <a:latin typeface="Arial Black" panose="020B0A04020102020204" pitchFamily="34" charset="0"/>
              </a:rPr>
              <a:t>de la salud, de la capacidad para disfrutar la sexualidad o </a:t>
            </a:r>
            <a:r>
              <a:rPr lang="es-MX" sz="2100" dirty="0">
                <a:latin typeface="Arial Black" panose="020B0A04020102020204" pitchFamily="34" charset="0"/>
              </a:rPr>
              <a:t>la </a:t>
            </a:r>
            <a:r>
              <a:rPr lang="en-US" sz="2100" dirty="0" err="1">
                <a:latin typeface="Arial Black" panose="020B0A04020102020204" pitchFamily="34" charset="0"/>
              </a:rPr>
              <a:t>incapacidad</a:t>
            </a:r>
            <a:r>
              <a:rPr lang="en-US" sz="2100" dirty="0">
                <a:latin typeface="Arial Black" panose="020B0A04020102020204" pitchFamily="34" charset="0"/>
              </a:rPr>
              <a:t> </a:t>
            </a:r>
            <a:r>
              <a:rPr lang="en-US" sz="2100" dirty="0">
                <a:latin typeface="Arial Black" panose="020B0A04020102020204" pitchFamily="34" charset="0"/>
              </a:rPr>
              <a:t>para </a:t>
            </a:r>
            <a:r>
              <a:rPr lang="en-US" sz="2100" dirty="0" err="1">
                <a:latin typeface="Arial Black" panose="020B0A04020102020204" pitchFamily="34" charset="0"/>
              </a:rPr>
              <a:t>poder</a:t>
            </a:r>
            <a:r>
              <a:rPr lang="en-US" sz="2100" dirty="0">
                <a:latin typeface="Arial Black" panose="020B0A04020102020204" pitchFamily="34" charset="0"/>
              </a:rPr>
              <a:t> </a:t>
            </a:r>
            <a:r>
              <a:rPr lang="en-US" sz="2100" dirty="0" err="1">
                <a:latin typeface="Arial Black" panose="020B0A04020102020204" pitchFamily="34" charset="0"/>
              </a:rPr>
              <a:t>embarazarse</a:t>
            </a:r>
            <a:r>
              <a:rPr lang="en-US" sz="2100" dirty="0">
                <a:latin typeface="Arial Black" panose="020B0A04020102020204" pitchFamily="34" charset="0"/>
              </a:rPr>
              <a:t>)</a:t>
            </a:r>
          </a:p>
          <a:p>
            <a:pPr algn="just"/>
            <a:r>
              <a:rPr lang="es-MX" sz="2100" dirty="0">
                <a:latin typeface="Arial Black" panose="020B0A04020102020204" pitchFamily="34" charset="0"/>
              </a:rPr>
              <a:t>2. Observar las actitudes </a:t>
            </a:r>
            <a:r>
              <a:rPr lang="es-MX" sz="2100" dirty="0">
                <a:latin typeface="Arial Black" panose="020B0A04020102020204" pitchFamily="34" charset="0"/>
              </a:rPr>
              <a:t>inarmónicas</a:t>
            </a:r>
            <a:endParaRPr lang="es-MX" sz="2100" dirty="0">
              <a:latin typeface="Arial Black" panose="020B0A04020102020204" pitchFamily="34" charset="0"/>
            </a:endParaRPr>
          </a:p>
          <a:p>
            <a:pPr algn="just"/>
            <a:r>
              <a:rPr lang="en-US" sz="2100" dirty="0">
                <a:latin typeface="Arial Black" panose="020B0A04020102020204" pitchFamily="34" charset="0"/>
              </a:rPr>
              <a:t>3. </a:t>
            </a:r>
            <a:r>
              <a:rPr lang="en-US" sz="2100" dirty="0" err="1">
                <a:latin typeface="Arial Black" panose="020B0A04020102020204" pitchFamily="34" charset="0"/>
              </a:rPr>
              <a:t>Problemas</a:t>
            </a:r>
            <a:r>
              <a:rPr lang="en-US" sz="2100" dirty="0">
                <a:latin typeface="Arial Black" panose="020B0A04020102020204" pitchFamily="34" charset="0"/>
              </a:rPr>
              <a:t> de </a:t>
            </a:r>
            <a:r>
              <a:rPr lang="en-US" sz="2100" dirty="0" err="1">
                <a:latin typeface="Arial Black" panose="020B0A04020102020204" pitchFamily="34" charset="0"/>
              </a:rPr>
              <a:t>comunicación</a:t>
            </a:r>
            <a:endParaRPr lang="en-US" sz="2100" dirty="0">
              <a:latin typeface="Arial Black" panose="020B0A04020102020204" pitchFamily="34" charset="0"/>
            </a:endParaRPr>
          </a:p>
          <a:p>
            <a:pPr algn="just"/>
            <a:r>
              <a:rPr lang="es-MX" sz="2100" dirty="0">
                <a:latin typeface="Arial Black" panose="020B0A04020102020204" pitchFamily="34" charset="0"/>
              </a:rPr>
              <a:t>4. Indicadores de la </a:t>
            </a:r>
            <a:r>
              <a:rPr lang="es-MX" sz="2100" dirty="0">
                <a:latin typeface="Arial Black" panose="020B0A04020102020204" pitchFamily="34" charset="0"/>
              </a:rPr>
              <a:t>aceptación </a:t>
            </a:r>
            <a:r>
              <a:rPr lang="es-MX" sz="2100" dirty="0">
                <a:latin typeface="Arial Black" panose="020B0A04020102020204" pitchFamily="34" charset="0"/>
              </a:rPr>
              <a:t>o rechazo del tratamiento</a:t>
            </a:r>
          </a:p>
          <a:p>
            <a:pPr algn="just"/>
            <a:r>
              <a:rPr lang="en-US" sz="2100" dirty="0">
                <a:latin typeface="Arial Black" panose="020B0A04020102020204" pitchFamily="34" charset="0"/>
              </a:rPr>
              <a:t>5. </a:t>
            </a:r>
            <a:r>
              <a:rPr lang="en-US" sz="2100" dirty="0" err="1">
                <a:latin typeface="Arial Black" panose="020B0A04020102020204" pitchFamily="34" charset="0"/>
              </a:rPr>
              <a:t>Expectativas</a:t>
            </a:r>
            <a:r>
              <a:rPr lang="en-US" sz="2100" dirty="0">
                <a:latin typeface="Arial Black" panose="020B0A04020102020204" pitchFamily="34" charset="0"/>
              </a:rPr>
              <a:t> </a:t>
            </a:r>
            <a:r>
              <a:rPr lang="en-US" sz="2100" dirty="0" err="1">
                <a:latin typeface="Arial Black" panose="020B0A04020102020204" pitchFamily="34" charset="0"/>
              </a:rPr>
              <a:t>realistas</a:t>
            </a:r>
            <a:r>
              <a:rPr lang="en-US" sz="2100" dirty="0">
                <a:latin typeface="Arial Black" panose="020B0A04020102020204" pitchFamily="34" charset="0"/>
              </a:rPr>
              <a:t> o no </a:t>
            </a:r>
            <a:r>
              <a:rPr lang="en-US" sz="2100" dirty="0" err="1">
                <a:latin typeface="Arial Black" panose="020B0A04020102020204" pitchFamily="34" charset="0"/>
              </a:rPr>
              <a:t>realistas</a:t>
            </a:r>
            <a:r>
              <a:rPr lang="en-US" sz="2100" dirty="0">
                <a:latin typeface="Arial Black" panose="020B0A04020102020204" pitchFamily="34" charset="0"/>
              </a:rPr>
              <a:t> de </a:t>
            </a:r>
            <a:r>
              <a:rPr lang="en-US" sz="2100" dirty="0" err="1">
                <a:latin typeface="Arial Black" panose="020B0A04020102020204" pitchFamily="34" charset="0"/>
              </a:rPr>
              <a:t>tratamiento</a:t>
            </a:r>
            <a:endParaRPr lang="en-US" sz="2100" dirty="0">
              <a:latin typeface="Arial Black" panose="020B0A04020102020204" pitchFamily="34" charset="0"/>
            </a:endParaRPr>
          </a:p>
          <a:p>
            <a:pPr algn="just"/>
            <a:r>
              <a:rPr lang="es-MX" sz="2100" dirty="0">
                <a:latin typeface="Arial Black" panose="020B0A04020102020204" pitchFamily="34" charset="0"/>
              </a:rPr>
              <a:t>6. Facilita elegir y aceptar las alternativas de tratamiento y terapia </a:t>
            </a:r>
            <a:r>
              <a:rPr lang="es-MX" sz="2100" dirty="0">
                <a:latin typeface="Arial Black" panose="020B0A04020102020204" pitchFamily="34" charset="0"/>
              </a:rPr>
              <a:t>entre </a:t>
            </a:r>
            <a:r>
              <a:rPr lang="en-US" sz="2100" dirty="0">
                <a:latin typeface="Arial Black" panose="020B0A04020102020204" pitchFamily="34" charset="0"/>
              </a:rPr>
              <a:t>ambos</a:t>
            </a:r>
            <a:endParaRPr lang="en-US" sz="2100" dirty="0">
              <a:latin typeface="Arial Black" panose="020B0A04020102020204" pitchFamily="34" charset="0"/>
            </a:endParaRPr>
          </a:p>
          <a:p>
            <a:pPr algn="just"/>
            <a:r>
              <a:rPr lang="es-MX" sz="2100" dirty="0">
                <a:latin typeface="Arial Black" panose="020B0A04020102020204" pitchFamily="34" charset="0"/>
              </a:rPr>
              <a:t>7. La presencia de la pareja favorece el apego al tratamiento</a:t>
            </a:r>
            <a:endParaRPr lang="en-US" sz="2100" dirty="0">
              <a:latin typeface="Arial Black" panose="020B0A04020102020204" pitchFamily="34" charset="0"/>
            </a:endParaRPr>
          </a:p>
        </p:txBody>
      </p:sp>
    </p:spTree>
    <p:extLst>
      <p:ext uri="{BB962C8B-B14F-4D97-AF65-F5344CB8AC3E}">
        <p14:creationId xmlns:p14="http://schemas.microsoft.com/office/powerpoint/2010/main" val="208689870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0" y="0"/>
            <a:ext cx="9144000" cy="6857999"/>
          </a:xfrm>
          <a:prstGeom prst="rect">
            <a:avLst/>
          </a:prstGeom>
        </p:spPr>
      </p:pic>
    </p:spTree>
    <p:extLst>
      <p:ext uri="{BB962C8B-B14F-4D97-AF65-F5344CB8AC3E}">
        <p14:creationId xmlns:p14="http://schemas.microsoft.com/office/powerpoint/2010/main" val="1040840619"/>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316</TotalTime>
  <Words>3463</Words>
  <Application>Microsoft Office PowerPoint</Application>
  <PresentationFormat>Presentación en pantalla (4:3)</PresentationFormat>
  <Paragraphs>180</Paragraphs>
  <Slides>91</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91</vt:i4>
      </vt:variant>
    </vt:vector>
  </HeadingPairs>
  <TitlesOfParts>
    <vt:vector size="96" baseType="lpstr">
      <vt:lpstr>Arial</vt:lpstr>
      <vt:lpstr>Arial Black</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Yaima</dc:creator>
  <cp:lastModifiedBy>Yaima</cp:lastModifiedBy>
  <cp:revision>60</cp:revision>
  <dcterms:created xsi:type="dcterms:W3CDTF">2022-08-29T17:31:34Z</dcterms:created>
  <dcterms:modified xsi:type="dcterms:W3CDTF">2025-03-25T02:17:16Z</dcterms:modified>
</cp:coreProperties>
</file>