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82" r:id="rId12"/>
    <p:sldId id="283" r:id="rId13"/>
    <p:sldId id="284" r:id="rId14"/>
    <p:sldId id="285" r:id="rId15"/>
    <p:sldId id="276" r:id="rId16"/>
    <p:sldId id="277" r:id="rId17"/>
    <p:sldId id="278" r:id="rId18"/>
    <p:sldId id="279" r:id="rId19"/>
    <p:sldId id="280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5" r:id="rId29"/>
    <p:sldId id="294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4" r:id="rId39"/>
    <p:sldId id="305" r:id="rId40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706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3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4FAC1-001C-4E71-9019-52F4C7E6FA06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680A0-9EB1-4048-80B2-16629600DF3B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47498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680A0-9EB1-4048-80B2-16629600DF3B}" type="slidenum">
              <a:rPr lang="x-none" smtClean="0"/>
              <a:pPr/>
              <a:t>16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742480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680A0-9EB1-4048-80B2-16629600DF3B}" type="slidenum">
              <a:rPr lang="x-none" smtClean="0"/>
              <a:pPr/>
              <a:t>17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658338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656EB21-FC84-4D2A-B639-7D24F963B4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2D7CBD88-04B7-4323-883D-DF85CE0EAB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AD4E481E-B1B8-4DEB-BAC9-C0A97C55C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D2F0ED7A-BC25-48BE-A411-DA73CBB7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E415B12B-9D71-4CE2-BD27-BA4154EC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907043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1313837-51F7-47AE-8E4F-E3D227C04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8F63AB4F-A52F-41F5-A1EA-CE40AB9F26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77456F86-9B99-4607-B081-27396D2A2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0CF63F39-AEF5-4BAF-8482-0330A6AD0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7C9C6271-A925-455A-8DFD-6F60529D6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366575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1C02DD91-D25F-4FC4-BE1A-000709BED9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301CFA23-FCB8-47D1-BD8A-A153B8253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3230649A-BC64-4FB3-B86E-A7E688A35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359748D8-3D3A-4C6B-921D-6D8EF5549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655FAD61-7EA3-4395-9AC9-C2C76A773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264588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511B69E-D6CC-445B-8F80-E6A4C2FEB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A827490A-3378-40CE-AB6D-1C336B32F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7ADD0298-B519-40B2-BEA0-975AE3FAA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51507DE8-5B98-42FE-B5E0-9E96C44D2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10CEF384-2DED-4FDD-9957-A5910D625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190437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384C0EC-B402-4730-AB72-FE4FEFE65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90692498-29E4-4A01-A639-0990AE8A8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854E2E1B-D27F-449A-8F83-EB2D6BA89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E837B87D-17AF-4019-8D95-1F107ADD3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17F2CDFC-AA34-42BB-88C4-5B318ECD3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016803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390A956-7E36-4DCD-A3B8-DD2C8BCAC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73F08AED-66C6-45E6-9E03-59B0B0B68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AE8F78CB-65A8-43C4-B211-DF2AE1962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8957B7AA-5F7E-4B87-81B7-8FD45283E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2B5499FC-0F10-42A8-BBA3-0D8ECCD2B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F6B612F2-D53F-48AA-BBA9-4F5BF948B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65235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BB2DCBB-8BF8-4C75-B762-6CA6741B1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CD7DF0E8-F1BB-4A03-927C-8E321DE0D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BFB688E4-7D05-4FBC-B254-F81BCB991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A0F974AF-8853-4929-9F2D-33FD4322E5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3FBC77D8-4AD5-48E5-BC5F-1FAECD37E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FA8513D6-F98C-405E-B1B1-F1B851C14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6AD9012F-7F3D-4ECD-BC94-1DAF122CA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2CD4D758-75A1-4A37-B900-9EE77A4B1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71556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4B329BD-ECE6-40FE-AF66-93E5E656F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475E5A2C-589E-43F2-A0AC-6909CCD57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24588AAC-501A-4C9D-984F-647C30180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E202EED3-AC42-45ED-96E8-DAAE2AE8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92182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E5EDA1AF-2014-49D4-9F97-94D417F6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44B38A1F-001B-4DEC-AE26-D260CFEE2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F3FE947-2A56-4A0A-A78B-71A812A98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469823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AC83E74-3F85-40E0-851F-4D7CE28E7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807734AD-9EA4-491A-897D-3E00D5AAE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C37DB582-5C21-4990-B267-D21E6E38E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36178439-2414-4C0F-AAE9-C34AFCFFF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079E08F7-19CD-448B-BEEE-E81CF6D0C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944CE956-A484-4740-942E-F3FB6E3C7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356490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21972CB-8BFA-4E02-AEF1-5E0CF3BDD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C9327703-9968-477B-8078-B98CD10BA5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D3E2B4F0-4727-4B93-A0DF-C29B2BB7F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0A8C46D6-21B4-4731-9CBE-A5CEA353C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A21E9A79-776F-49B9-933F-DFAE69900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64ADE16C-6331-4996-8709-854C4365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91864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DF432D7E-7117-431C-8D31-8348B1741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E05D72C4-D4FC-42EB-AA20-CAADC466F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384094F-2E17-4FAF-9712-CED70F93A2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22D28-7F98-4780-82AD-38F1D72E2D37}" type="datetimeFigureOut">
              <a:rPr lang="x-none" smtClean="0"/>
              <a:pPr/>
              <a:t>06/05/2025</a:t>
            </a:fld>
            <a:endParaRPr lang="x-none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2665A441-39F4-463A-9C25-A98B76A951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8AC5E193-3C3A-473F-9479-E81A2F38A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C0682-CDA3-4F0C-8FCB-037B4B0B8083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48023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06637FE-C6D0-4FB5-BF03-6255D211C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58461"/>
            <a:ext cx="9144000" cy="2387600"/>
          </a:xfrm>
        </p:spPr>
        <p:txBody>
          <a:bodyPr>
            <a:normAutofit/>
          </a:bodyPr>
          <a:lstStyle/>
          <a:p>
            <a:r>
              <a:rPr lang="es-CO" sz="3600" b="1" dirty="0"/>
              <a:t>Tema </a:t>
            </a:r>
            <a:r>
              <a:rPr lang="es-CO" sz="3600" b="1" dirty="0" smtClean="0"/>
              <a:t>3. Las FAR. Zonas de defensa y Brigadas de producción y Defensa.</a:t>
            </a:r>
            <a:r>
              <a:rPr lang="x-none" sz="3600" dirty="0"/>
              <a:t/>
            </a:r>
            <a:br>
              <a:rPr lang="x-none" sz="3600" dirty="0"/>
            </a:br>
            <a:endParaRPr lang="x-none" sz="3600" dirty="0"/>
          </a:p>
        </p:txBody>
      </p:sp>
    </p:spTree>
    <p:extLst>
      <p:ext uri="{BB962C8B-B14F-4D97-AF65-F5344CB8AC3E}">
        <p14:creationId xmlns="" xmlns:p14="http://schemas.microsoft.com/office/powerpoint/2010/main" val="3103863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17EA11-9A9F-424A-8EE1-3F1701D9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4228"/>
            <a:ext cx="10515600" cy="396460"/>
          </a:xfrm>
        </p:spPr>
        <p:txBody>
          <a:bodyPr>
            <a:normAutofit fontScale="90000"/>
          </a:bodyPr>
          <a:lstStyle/>
          <a:p>
            <a:r>
              <a:rPr lang="es-ES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700" dirty="0" smtClean="0">
                <a:latin typeface="Arial" pitchFamily="34" charset="0"/>
                <a:cs typeface="Arial" pitchFamily="34" charset="0"/>
              </a:rPr>
            </a:br>
            <a:r>
              <a:rPr lang="es-ES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700" dirty="0" smtClean="0">
                <a:latin typeface="Arial" pitchFamily="34" charset="0"/>
                <a:cs typeface="Arial" pitchFamily="34" charset="0"/>
              </a:rPr>
            </a:br>
            <a:r>
              <a:rPr lang="es-ES" sz="2700" dirty="0" smtClean="0">
                <a:latin typeface="Arial" pitchFamily="34" charset="0"/>
                <a:cs typeface="Arial" pitchFamily="34" charset="0"/>
              </a:rPr>
              <a:t>Las milicias de tropas territoriales(MTT) y las formaciones especiales</a:t>
            </a:r>
            <a:r>
              <a:rPr lang="es-ES" dirty="0" smtClean="0"/>
              <a:t>.</a:t>
            </a:r>
            <a:r>
              <a:rPr lang="x-none" dirty="0"/>
              <a:t/>
            </a:r>
            <a:br>
              <a:rPr lang="x-none" dirty="0"/>
            </a:br>
            <a:r>
              <a:rPr lang="x-none" b="1" dirty="0"/>
              <a:t> </a:t>
            </a: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6C51CCE-46B2-48E6-B496-EFE0AE264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4395"/>
            <a:ext cx="10515600" cy="4572000"/>
          </a:xfrm>
        </p:spPr>
        <p:txBody>
          <a:bodyPr>
            <a:normAutofit lnSpcReduction="10000"/>
          </a:bodyPr>
          <a:lstStyle/>
          <a:p>
            <a:pPr lvl="3" algn="just">
              <a:buNone/>
            </a:pPr>
            <a:endParaRPr lang="x-none" dirty="0"/>
          </a:p>
          <a:p>
            <a:pPr algn="just"/>
            <a:r>
              <a:rPr lang="es-ES" dirty="0" smtClean="0">
                <a:solidFill>
                  <a:srgbClr val="FF0000"/>
                </a:solidFill>
              </a:rPr>
              <a:t>Las MTT, </a:t>
            </a:r>
            <a:r>
              <a:rPr lang="es-ES" dirty="0" smtClean="0"/>
              <a:t>la categoría de tropa más numerosa, constituye una de las formas de organización de nuestro pueblo para llevar a cabo la lucha armada y cumplir, además otras tareas de la defensa.</a:t>
            </a:r>
          </a:p>
          <a:p>
            <a:pPr algn="just"/>
            <a:r>
              <a:rPr lang="es-ES" dirty="0" smtClean="0"/>
              <a:t>Como regla cumplen sus misiones combativas subordinadas a los mandos militares de las provincias y los municipios.</a:t>
            </a:r>
          </a:p>
          <a:p>
            <a:pPr algn="just"/>
            <a:r>
              <a:rPr lang="es-ES" dirty="0" smtClean="0"/>
              <a:t>Sus miembros cuando son movilizados para cumplir misiones propias del servicio militar activo y se consideran militares y están sujetos a la legislación militar. El aseguramiento técnico, militar y financiero de las MTT es responsabilidad de los órganos locales del Poder Popular y se realiza de acuerdo con las disposiciones que al efecto dicta el MINFAR.</a:t>
            </a:r>
            <a:endParaRPr lang="x-none" dirty="0"/>
          </a:p>
          <a:p>
            <a:pPr algn="just"/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1681460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17EA11-9A9F-424A-8EE1-3F1701D9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4228"/>
            <a:ext cx="10515600" cy="396460"/>
          </a:xfrm>
        </p:spPr>
        <p:txBody>
          <a:bodyPr>
            <a:normAutofit fontScale="90000"/>
          </a:bodyPr>
          <a:lstStyle/>
          <a:p>
            <a:r>
              <a:rPr lang="es-ES" sz="2200" dirty="0" smtClean="0">
                <a:latin typeface="Arial" pitchFamily="34" charset="0"/>
                <a:cs typeface="Arial" pitchFamily="34" charset="0"/>
              </a:rPr>
              <a:t>Formaciones Especiales</a:t>
            </a:r>
            <a:r>
              <a:rPr lang="x-none" sz="2200" dirty="0">
                <a:latin typeface="Arial" pitchFamily="34" charset="0"/>
                <a:cs typeface="Arial" pitchFamily="34" charset="0"/>
              </a:rPr>
              <a:t/>
            </a:r>
            <a:br>
              <a:rPr lang="x-none" sz="2200" dirty="0">
                <a:latin typeface="Arial" pitchFamily="34" charset="0"/>
                <a:cs typeface="Arial" pitchFamily="34" charset="0"/>
              </a:rPr>
            </a:br>
            <a:r>
              <a:rPr lang="x-none" sz="2200" b="1" dirty="0">
                <a:latin typeface="Arial" pitchFamily="34" charset="0"/>
                <a:cs typeface="Arial" pitchFamily="34" charset="0"/>
              </a:rPr>
              <a:t> </a:t>
            </a: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6C51CCE-46B2-48E6-B496-EFE0AE264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85" y="1420838"/>
            <a:ext cx="10650415" cy="5164090"/>
          </a:xfrm>
        </p:spPr>
        <p:txBody>
          <a:bodyPr>
            <a:normAutofit/>
          </a:bodyPr>
          <a:lstStyle/>
          <a:p>
            <a:pPr algn="just"/>
            <a:r>
              <a:rPr lang="x-none" i="1" smtClean="0">
                <a:solidFill>
                  <a:srgbClr val="FF0000"/>
                </a:solidFill>
              </a:rPr>
              <a:t>L</a:t>
            </a:r>
            <a:r>
              <a:rPr lang="es-ES" i="1" dirty="0" smtClean="0">
                <a:solidFill>
                  <a:srgbClr val="FF0000"/>
                </a:solidFill>
              </a:rPr>
              <a:t>as formaciones especiales </a:t>
            </a:r>
            <a:r>
              <a:rPr lang="es-ES" i="1" dirty="0" smtClean="0"/>
              <a:t>son agrupaciones de fuerzas  y medios de las MTT  que se originan en las entidades económicas civiles con su propio personal y recursos y que cumplen misiones en las situaciones excepcionales comunes  o afines a las que realizan en tiempo de paz.</a:t>
            </a:r>
          </a:p>
          <a:p>
            <a:pPr algn="just"/>
            <a:r>
              <a:rPr lang="es-ES" dirty="0" smtClean="0"/>
              <a:t>Se organizan sobre la base de las cifras de personal, medios y equipos que se establecen por el MINFAR.</a:t>
            </a:r>
          </a:p>
          <a:p>
            <a:pPr algn="just"/>
            <a:r>
              <a:rPr lang="es-ES" dirty="0" smtClean="0"/>
              <a:t>En los territorios, son los ejércitos los que deciden las formaciones especiales a crear y en coordinación con los presidentes de los consejos de defensa provinciales y los jefes de las entidades económicas correspondientes, ordenan donde organizarlas, sus misiones específicas y su subordinación. El personal que se relacione es aprobado por el sector militar.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3182585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17EA11-9A9F-424A-8EE1-3F1701D9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4228"/>
            <a:ext cx="10515600" cy="396460"/>
          </a:xfrm>
        </p:spPr>
        <p:txBody>
          <a:bodyPr>
            <a:normAutofit fontScale="90000"/>
          </a:bodyPr>
          <a:lstStyle/>
          <a:p>
            <a:r>
              <a:rPr lang="x-none" dirty="0"/>
              <a:t/>
            </a:r>
            <a:br>
              <a:rPr lang="x-none" dirty="0"/>
            </a:br>
            <a:r>
              <a:rPr lang="x-none" b="1" dirty="0"/>
              <a:t> </a:t>
            </a: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6C51CCE-46B2-48E6-B496-EFE0AE264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956603"/>
            <a:ext cx="10861431" cy="5628324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dirty="0" smtClean="0"/>
              <a:t>Las formaciones especiales se organizan, según las especialidades de las tareas, que cumplen en tiempo de paz y que distinguen a las entidades donde estas se crean. Las principales son:</a:t>
            </a:r>
          </a:p>
          <a:p>
            <a:pPr algn="just"/>
            <a:r>
              <a:rPr lang="es-ES_tradnl" dirty="0" smtClean="0"/>
              <a:t>Formaciones especiales ingenieras: se crean fundamentalmente en las entidades constructivas.</a:t>
            </a:r>
          </a:p>
          <a:p>
            <a:pPr algn="just"/>
            <a:r>
              <a:rPr lang="es-ES_tradnl" dirty="0" smtClean="0"/>
              <a:t>Formaciones especiales de comunicaciones: se organizan en las entidades de comunicaciones.</a:t>
            </a:r>
          </a:p>
          <a:p>
            <a:pPr algn="just"/>
            <a:r>
              <a:rPr lang="es-ES_tradnl" dirty="0" smtClean="0"/>
              <a:t>Formaciones especiales de servicios médicos: se crean en hospitales y centros de salud.</a:t>
            </a:r>
          </a:p>
          <a:p>
            <a:pPr algn="just"/>
            <a:r>
              <a:rPr lang="es-ES_tradnl" dirty="0" smtClean="0"/>
              <a:t>Formaciones especiales de transporte: se originan en entidades de transporte.</a:t>
            </a:r>
          </a:p>
          <a:p>
            <a:pPr algn="just"/>
            <a:r>
              <a:rPr lang="es-ES_tradnl" dirty="0" smtClean="0"/>
              <a:t>Formaciones especiales de aviación: se crean en   entidades aéreas, como Cubana de Aviación, aviación agrícola y otras.</a:t>
            </a:r>
          </a:p>
          <a:p>
            <a:pPr algn="just"/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3992355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17EA11-9A9F-424A-8EE1-3F1701D9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4228"/>
            <a:ext cx="10515600" cy="396460"/>
          </a:xfrm>
        </p:spPr>
        <p:txBody>
          <a:bodyPr>
            <a:normAutofit fontScale="90000"/>
          </a:bodyPr>
          <a:lstStyle/>
          <a:p>
            <a:r>
              <a:rPr lang="x-none" dirty="0"/>
              <a:t/>
            </a:r>
            <a:br>
              <a:rPr lang="x-none" dirty="0"/>
            </a:br>
            <a:r>
              <a:rPr lang="x-none" b="1" dirty="0"/>
              <a:t> </a:t>
            </a: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6C51CCE-46B2-48E6-B496-EFE0AE264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234" y="858129"/>
            <a:ext cx="10889566" cy="5726798"/>
          </a:xfrm>
        </p:spPr>
        <p:txBody>
          <a:bodyPr>
            <a:normAutofit/>
          </a:bodyPr>
          <a:lstStyle/>
          <a:p>
            <a:pPr lvl="0" algn="just"/>
            <a:r>
              <a:rPr lang="es-ES_tradnl" dirty="0" smtClean="0"/>
              <a:t>Formaciones especiales navales: se crean en entidades relacionadas con la pesca, marina mercante y otras.</a:t>
            </a:r>
          </a:p>
          <a:p>
            <a:pPr lvl="0" algn="just"/>
            <a:r>
              <a:rPr lang="es-ES_tradnl" dirty="0" smtClean="0"/>
              <a:t>Formaciones generales ferroviarias: se organizan en las entidades ferroviarias.</a:t>
            </a:r>
          </a:p>
          <a:p>
            <a:pPr lvl="0" algn="just">
              <a:buNone/>
            </a:pPr>
            <a:r>
              <a:rPr lang="es-ES_tradnl" dirty="0" smtClean="0"/>
              <a:t>   Las formaciones especiales podrán estar subordinadas a los consejos de defensa a través de la región o sector militar. Excepcionalmente podrán estar subordinadas directamente a los ejércitos.</a:t>
            </a:r>
          </a:p>
          <a:p>
            <a:pPr lvl="0" algn="just">
              <a:buNone/>
            </a:pPr>
            <a:r>
              <a:rPr lang="es-ES_tradnl" dirty="0" smtClean="0"/>
              <a:t>  El grado militar es expresión de la posición del militar en l a escala jerárquica y de la autoridad dada para el ejercicio del mando, a la vez que constituye un reconocimiento que le confiere la sociedad y el Estado al ciudadano que cumple el servicio militar.</a:t>
            </a:r>
          </a:p>
          <a:p>
            <a:pPr lvl="0" algn="just">
              <a:buNone/>
            </a:pPr>
            <a:r>
              <a:rPr lang="es-ES_tradnl" dirty="0" smtClean="0"/>
              <a:t>  El grado militar de mayor jerarquía de la República de Cuba es el de Comandante en Jefe.</a:t>
            </a:r>
            <a:endParaRPr lang="x-none" dirty="0"/>
          </a:p>
          <a:p>
            <a:endParaRPr lang="x-none" dirty="0"/>
          </a:p>
          <a:p>
            <a:pPr lvl="0" algn="just"/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3531939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17EA11-9A9F-424A-8EE1-3F1701D9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842" y="562709"/>
            <a:ext cx="10734822" cy="1029506"/>
          </a:xfrm>
        </p:spPr>
        <p:txBody>
          <a:bodyPr>
            <a:normAutofit/>
          </a:bodyPr>
          <a:lstStyle/>
          <a:p>
            <a:r>
              <a:rPr lang="es-ES" sz="2200" dirty="0" smtClean="0">
                <a:latin typeface="Arial" pitchFamily="34" charset="0"/>
                <a:cs typeface="Arial" pitchFamily="34" charset="0"/>
              </a:rPr>
              <a:t>En las FAR existe, además el grado de General de Ejército</a:t>
            </a:r>
            <a:r>
              <a:rPr lang="es-ES" dirty="0" smtClean="0"/>
              <a:t>.</a:t>
            </a:r>
            <a:endParaRPr lang="x-non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6C51CCE-46B2-48E6-B496-EFE0AE264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8" y="1716259"/>
            <a:ext cx="10791093" cy="4206239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s-ES_tradnl" dirty="0" smtClean="0"/>
              <a:t> </a:t>
            </a:r>
            <a:r>
              <a:rPr lang="es-ES_tradnl" u="sng" dirty="0" smtClean="0"/>
              <a:t>Grados militares para las FAR y el MININT y MGR.</a:t>
            </a:r>
          </a:p>
          <a:p>
            <a:pPr lvl="0">
              <a:buNone/>
            </a:pPr>
            <a:r>
              <a:rPr lang="es-ES_tradnl" dirty="0" smtClean="0"/>
              <a:t> </a:t>
            </a:r>
            <a:r>
              <a:rPr lang="es-ES_tradnl" u="sng" dirty="0" smtClean="0"/>
              <a:t>En las tropas terrestres. Fuerza aérea         </a:t>
            </a:r>
          </a:p>
          <a:p>
            <a:pPr lvl="0">
              <a:buNone/>
            </a:pPr>
            <a:r>
              <a:rPr lang="es-ES_tradnl" u="sng" dirty="0" smtClean="0"/>
              <a:t>Y el Ministerio del interior</a:t>
            </a:r>
            <a:r>
              <a:rPr lang="es-ES_tradnl" dirty="0" smtClean="0"/>
              <a:t>.                             </a:t>
            </a:r>
            <a:r>
              <a:rPr lang="es-ES_tradnl" u="sng" dirty="0" smtClean="0"/>
              <a:t>Marina de Guerra</a:t>
            </a:r>
          </a:p>
          <a:p>
            <a:pPr lvl="0">
              <a:buNone/>
            </a:pPr>
            <a:r>
              <a:rPr lang="es-ES_tradnl" u="sng" dirty="0" smtClean="0"/>
              <a:t>Oficiales superiores</a:t>
            </a:r>
          </a:p>
          <a:p>
            <a:pPr lvl="0">
              <a:buNone/>
            </a:pPr>
            <a:r>
              <a:rPr lang="es-ES_tradnl" dirty="0" smtClean="0"/>
              <a:t>General de cuerpo de ejército                       Almirante</a:t>
            </a:r>
          </a:p>
          <a:p>
            <a:pPr lvl="0">
              <a:buNone/>
            </a:pPr>
            <a:r>
              <a:rPr lang="es-ES_tradnl" dirty="0" smtClean="0"/>
              <a:t>General de división                                          Vicealmirante</a:t>
            </a:r>
          </a:p>
          <a:p>
            <a:pPr lvl="0">
              <a:buNone/>
            </a:pPr>
            <a:r>
              <a:rPr lang="es-ES_tradnl" dirty="0" smtClean="0"/>
              <a:t>General de brigada                                           Contraalmirante</a:t>
            </a:r>
          </a:p>
          <a:p>
            <a:pPr lvl="0">
              <a:buNone/>
            </a:pPr>
            <a:endParaRPr lang="x-none" u="sng" dirty="0"/>
          </a:p>
        </p:txBody>
      </p:sp>
    </p:spTree>
    <p:extLst>
      <p:ext uri="{BB962C8B-B14F-4D97-AF65-F5344CB8AC3E}">
        <p14:creationId xmlns="" xmlns:p14="http://schemas.microsoft.com/office/powerpoint/2010/main" val="242340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C1AB15A-1A4A-4C74-B186-162601458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5422"/>
            <a:ext cx="10007991" cy="717452"/>
          </a:xfrm>
        </p:spPr>
        <p:txBody>
          <a:bodyPr>
            <a:norm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u="sng" dirty="0" smtClean="0">
                <a:latin typeface="Arial" pitchFamily="34" charset="0"/>
                <a:cs typeface="Arial" pitchFamily="34" charset="0"/>
              </a:rPr>
              <a:t>Primeros Oficiales</a:t>
            </a:r>
            <a:endParaRPr lang="x-none" sz="20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69C88A31-32D6-4F4C-A8B0-4AE09D6BE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19" y="872198"/>
            <a:ext cx="11591778" cy="5605967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_tradnl" dirty="0" smtClean="0"/>
              <a:t>   Coronel                                                         Capitán de Navío</a:t>
            </a:r>
          </a:p>
          <a:p>
            <a:pPr algn="just">
              <a:buNone/>
            </a:pPr>
            <a:r>
              <a:rPr lang="es-ES_tradnl" dirty="0" smtClean="0"/>
              <a:t>Teniente Coronel                                            Capitán de Fragata</a:t>
            </a:r>
          </a:p>
          <a:p>
            <a:pPr algn="just">
              <a:buNone/>
            </a:pPr>
            <a:r>
              <a:rPr lang="es-ES_tradnl" dirty="0" smtClean="0"/>
              <a:t>Mayor                                                               Capitán de Corbeta</a:t>
            </a:r>
            <a:endParaRPr lang="x-none" dirty="0"/>
          </a:p>
          <a:p>
            <a:pPr marL="0" indent="0" algn="just">
              <a:buNone/>
            </a:pPr>
            <a:r>
              <a:rPr lang="es-ES_tradnl" b="1" dirty="0"/>
              <a:t> </a:t>
            </a:r>
            <a:r>
              <a:rPr lang="es-ES_tradnl" b="1" u="sng" dirty="0" smtClean="0"/>
              <a:t>Oficiales subalternos</a:t>
            </a:r>
            <a:endParaRPr lang="x-none" u="sng" dirty="0"/>
          </a:p>
          <a:p>
            <a:pPr lvl="0" algn="just">
              <a:buNone/>
            </a:pPr>
            <a:r>
              <a:rPr lang="es-ES_tradnl" dirty="0" smtClean="0"/>
              <a:t>Capitán                                                             Teniente de Navío</a:t>
            </a:r>
            <a:endParaRPr lang="es-ES_tradnl" dirty="0"/>
          </a:p>
          <a:p>
            <a:pPr lvl="0" algn="just">
              <a:buNone/>
            </a:pPr>
            <a:r>
              <a:rPr lang="es-ES" dirty="0" smtClean="0"/>
              <a:t>Primer Teniente                                               </a:t>
            </a:r>
            <a:r>
              <a:rPr lang="es-ES" dirty="0" err="1" smtClean="0"/>
              <a:t>Teniente</a:t>
            </a:r>
            <a:r>
              <a:rPr lang="es-ES" dirty="0" smtClean="0"/>
              <a:t> de Fragata</a:t>
            </a:r>
            <a:endParaRPr lang="x-none" dirty="0"/>
          </a:p>
          <a:p>
            <a:pPr lvl="0" algn="just">
              <a:buNone/>
            </a:pPr>
            <a:r>
              <a:rPr lang="es-ES_tradnl" dirty="0" smtClean="0"/>
              <a:t>Teniente                                                             </a:t>
            </a:r>
            <a:r>
              <a:rPr lang="es-ES_tradnl" dirty="0" err="1" smtClean="0"/>
              <a:t>Teniente</a:t>
            </a:r>
            <a:r>
              <a:rPr lang="es-ES_tradnl" dirty="0" smtClean="0"/>
              <a:t> de Corbeta</a:t>
            </a:r>
            <a:endParaRPr lang="es-ES_tradnl" dirty="0"/>
          </a:p>
          <a:p>
            <a:pPr lvl="0" algn="just">
              <a:buNone/>
            </a:pPr>
            <a:r>
              <a:rPr lang="es-ES" dirty="0" smtClean="0"/>
              <a:t>Subteniente                                                      Alférez.</a:t>
            </a:r>
            <a:endParaRPr lang="x-none" dirty="0"/>
          </a:p>
          <a:p>
            <a:pPr lvl="0" algn="just">
              <a:buNone/>
            </a:pPr>
            <a:r>
              <a:rPr lang="es-ES_tradnl" dirty="0" smtClean="0"/>
              <a:t> </a:t>
            </a:r>
            <a:r>
              <a:rPr lang="es-ES_tradnl" u="sng" dirty="0" smtClean="0"/>
              <a:t>Suboficiales</a:t>
            </a:r>
            <a:endParaRPr lang="x-none" u="sng" dirty="0"/>
          </a:p>
          <a:p>
            <a:pPr algn="just"/>
            <a:r>
              <a:rPr lang="es-ES" dirty="0" smtClean="0"/>
              <a:t>Primer Suboficial.                                       Primer Suboficial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3019459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C1AB15A-1A4A-4C74-B186-162601458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858" y="140037"/>
            <a:ext cx="10551942" cy="338265"/>
          </a:xfrm>
        </p:spPr>
        <p:txBody>
          <a:bodyPr>
            <a:no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Tropas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terrestres,fuerza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aérea y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minint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                 Marina de Guerra</a:t>
            </a:r>
            <a:endParaRPr lang="x-non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69C88A31-32D6-4F4C-A8B0-4AE09D6BE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17" y="633046"/>
            <a:ext cx="11605847" cy="5627077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" dirty="0" smtClean="0"/>
              <a:t>   Segundo Suboficial                                      Segundo Suboficial</a:t>
            </a:r>
            <a:endParaRPr lang="x-none" dirty="0"/>
          </a:p>
          <a:p>
            <a:pPr marL="0" indent="0" algn="just">
              <a:buNone/>
            </a:pPr>
            <a:r>
              <a:rPr lang="es-ES_tradnl" dirty="0"/>
              <a:t> </a:t>
            </a:r>
            <a:r>
              <a:rPr lang="es-ES_tradnl" dirty="0" smtClean="0"/>
              <a:t>  Suboficial                                                       </a:t>
            </a:r>
            <a:r>
              <a:rPr lang="es-ES_tradnl" dirty="0" err="1" smtClean="0"/>
              <a:t>Suboficial</a:t>
            </a:r>
            <a:endParaRPr lang="x-none" dirty="0"/>
          </a:p>
          <a:p>
            <a:pPr algn="just">
              <a:buNone/>
            </a:pPr>
            <a:r>
              <a:rPr lang="es-ES" dirty="0" smtClean="0"/>
              <a:t>   </a:t>
            </a:r>
            <a:r>
              <a:rPr lang="es-ES" u="sng" dirty="0" smtClean="0"/>
              <a:t>Sargentos</a:t>
            </a:r>
          </a:p>
          <a:p>
            <a:pPr algn="just">
              <a:buNone/>
            </a:pPr>
            <a:r>
              <a:rPr lang="es-ES" dirty="0" smtClean="0"/>
              <a:t>Sargentos de Primera                                     Sargento de Primera</a:t>
            </a:r>
          </a:p>
          <a:p>
            <a:pPr algn="just">
              <a:buNone/>
            </a:pPr>
            <a:r>
              <a:rPr lang="es-ES" dirty="0" smtClean="0"/>
              <a:t>Sargento de Segunda                                      Sargento de Segunda</a:t>
            </a:r>
          </a:p>
          <a:p>
            <a:pPr algn="just">
              <a:buNone/>
            </a:pPr>
            <a:r>
              <a:rPr lang="es-ES" dirty="0" smtClean="0"/>
              <a:t>Sargento de tercera                                         Sargento de Tercera</a:t>
            </a:r>
          </a:p>
          <a:p>
            <a:pPr algn="just">
              <a:buNone/>
            </a:pPr>
            <a:r>
              <a:rPr lang="es-ES" u="sng" dirty="0" smtClean="0"/>
              <a:t>Cabos</a:t>
            </a:r>
          </a:p>
          <a:p>
            <a:pPr algn="just">
              <a:buNone/>
            </a:pPr>
            <a:r>
              <a:rPr lang="es-ES" dirty="0" smtClean="0"/>
              <a:t>Cabo                                                                  </a:t>
            </a:r>
            <a:r>
              <a:rPr lang="es-ES" dirty="0" err="1" smtClean="0"/>
              <a:t>Cabo</a:t>
            </a:r>
            <a:endParaRPr lang="es-ES" dirty="0" smtClean="0"/>
          </a:p>
          <a:p>
            <a:pPr algn="just">
              <a:buNone/>
            </a:pPr>
            <a:r>
              <a:rPr lang="es-ES" u="sng" dirty="0" smtClean="0"/>
              <a:t>Soldados</a:t>
            </a:r>
          </a:p>
          <a:p>
            <a:pPr algn="just">
              <a:buNone/>
            </a:pPr>
            <a:r>
              <a:rPr lang="es-ES" dirty="0" smtClean="0"/>
              <a:t>Soldados                                                            Marinero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141953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E042247-55D1-4B39-8DCF-45138B68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Zona de defensa</a:t>
            </a:r>
            <a:endParaRPr lang="x-non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1903DC1E-03C7-47D5-A723-DCA4CE249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 </a:t>
            </a:r>
            <a:r>
              <a:rPr lang="es-ES_tradnl" dirty="0" smtClean="0"/>
              <a:t>La Zona de Defensa constituye la base de la estructura territorial y de su sistema defensivo, que asume el país en interés de la defensa, al declararse el estado de guerra o la guerra, la movilización general o el estado de emergencia. Es la división del territorio nacional en partes más pequeñas que los actuales municipios y sus límites deben coincidir con los consejos populares. Cuando los límites de los consejos populares </a:t>
            </a:r>
            <a:r>
              <a:rPr lang="es-ES_tradnl" i="1" dirty="0" smtClean="0"/>
              <a:t>sean </a:t>
            </a:r>
            <a:r>
              <a:rPr lang="es-ES_tradnl" dirty="0" smtClean="0"/>
              <a:t>modificados como consecuencia de procesos electorales o decisión de los presidentes de las asambleas provinciales del Poder Popular, se realizará de inmediato el ajuste de los límites de las zonas de defensa correspondientes. </a:t>
            </a:r>
            <a:endParaRPr lang="es-ES" dirty="0" smtClean="0"/>
          </a:p>
          <a:p>
            <a:pPr algn="just"/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1382686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40B35ED-450D-4A7A-A6B6-7206A2DAE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Límites de la zona de defensa</a:t>
            </a:r>
            <a:endParaRPr lang="x-non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7BD96B8C-B343-48EF-B74F-B7F3108E3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r>
              <a:rPr lang="es-MX" dirty="0" smtClean="0"/>
              <a:t>Los límites de las Zonas de Defensa son aprobados desde tiempo de paz por el Ministro de las Fuerzas Armadas Revolucionarias, previo análisis en los Consejos Militares de los ejércitos, a propuesta de los Presidentes de los Consejos de Defensa Provinciales correspondientes.</a:t>
            </a:r>
            <a:endParaRPr lang="es-ES" dirty="0" smtClean="0"/>
          </a:p>
          <a:p>
            <a:endParaRPr lang="x-none" dirty="0"/>
          </a:p>
          <a:p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10632620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CEDF596-4675-4531-8E1C-66212B676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Objetivos que persigue la creación de la zona de defensa y cuándo es activada.</a:t>
            </a:r>
            <a:endParaRPr lang="x-non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B6CB3B0F-0D30-4DB0-91C8-8CA31CC5A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 </a:t>
            </a:r>
            <a:r>
              <a:rPr lang="es-ES_tradnl" dirty="0" smtClean="0"/>
              <a:t>La Zona de Defensa tiene como objetivo fundamental mantener organizada, unida y cohesionada a la población para llevar a  cabo la defensa territorial y las acciones en situaciones de desastres, garantizar el orden y la disciplina, asegurar la continuidad 'de la producción de medios materiales y los servicios indispensables para la realización y el aseguramiento de la lucha armada y la supervivencia de la población, mediante la incorporación de cada ciudadano apto para las tareas de la defensa. .</a:t>
            </a:r>
            <a:r>
              <a:rPr lang="es-MX" b="1" dirty="0" smtClean="0"/>
              <a:t> </a:t>
            </a:r>
            <a:endParaRPr lang="es-ES" dirty="0" smtClean="0"/>
          </a:p>
          <a:p>
            <a:endParaRPr lang="es-ES" dirty="0" smtClean="0"/>
          </a:p>
          <a:p>
            <a:r>
              <a:rPr lang="es-MX" dirty="0" smtClean="0"/>
              <a:t>La Zona de Defensa es activada total o parcialmente en tiempo de paz para actuar en situaciones de desastres, ante circunstancias que afecten el orden interior, la estabilidad del Estado y la seguridad nacional en su territorio, así como realizar tareas relacionadas con la preparación de la zona de defensa, de acuerdo con el plan aprobado a ese efecto por el Presidente del Consejo Militar del Ejército.</a:t>
            </a:r>
            <a:endParaRPr lang="es-ES" dirty="0" smtClean="0"/>
          </a:p>
          <a:p>
            <a:pPr marL="0" lv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2453174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3A55A7B-EC59-46FF-85AA-288C82D7D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u="sng" dirty="0"/>
              <a:t>Objetivos</a:t>
            </a:r>
            <a:r>
              <a:rPr lang="es-CO" dirty="0"/>
              <a:t>:</a:t>
            </a:r>
            <a:br>
              <a:rPr lang="es-CO" dirty="0"/>
            </a:br>
            <a:endParaRPr lang="x-non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132464E2-3514-4302-89B6-F9C313C2A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1687"/>
            <a:ext cx="10515600" cy="41077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x-none" sz="4000" dirty="0"/>
          </a:p>
          <a:p>
            <a:r>
              <a:rPr lang="es-CO" dirty="0" smtClean="0"/>
              <a:t>Explicar la esencia de las FAR y su estructura.</a:t>
            </a:r>
          </a:p>
          <a:p>
            <a:r>
              <a:rPr lang="es-CO" dirty="0" smtClean="0"/>
              <a:t>Explicar la esencia de las milicias de tropas territoriales y las formaciones especiales.</a:t>
            </a:r>
          </a:p>
          <a:p>
            <a:r>
              <a:rPr lang="es-CO" dirty="0" smtClean="0"/>
              <a:t>Explicar que es la zona de defensa y las misiones que cumple en tiempo de guerra.</a:t>
            </a:r>
          </a:p>
          <a:p>
            <a:r>
              <a:rPr lang="es-CO" dirty="0" smtClean="0"/>
              <a:t>Explicar la composición de las zonas de defensa.</a:t>
            </a:r>
          </a:p>
          <a:p>
            <a:r>
              <a:rPr lang="es-CO" dirty="0" smtClean="0"/>
              <a:t>Explicar la esencia, la composición y las misiones  de las   Brigadas de Producción y Defensa.</a:t>
            </a:r>
          </a:p>
          <a:p>
            <a:endParaRPr lang="x-none" dirty="0"/>
          </a:p>
          <a:p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521614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576775"/>
            <a:ext cx="10515600" cy="1083213"/>
          </a:xfrm>
        </p:spPr>
        <p:txBody>
          <a:bodyPr>
            <a:normAutofit fontScale="90000"/>
          </a:bodyPr>
          <a:lstStyle/>
          <a:p>
            <a:r>
              <a:rPr lang="es-MX" sz="2700" dirty="0" smtClean="0">
                <a:latin typeface="Arial" pitchFamily="34" charset="0"/>
                <a:cs typeface="Arial" pitchFamily="34" charset="0"/>
              </a:rPr>
              <a:t>La Zona de Defensa se organiza y prepara desde tiempo de paz para cumplir en situaciones excepcionales las misiones siguientes: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1617785"/>
            <a:ext cx="10515600" cy="4559178"/>
          </a:xfrm>
        </p:spPr>
        <p:txBody>
          <a:bodyPr/>
          <a:lstStyle/>
          <a:p>
            <a:r>
              <a:rPr lang="es-ES_tradnl" dirty="0" smtClean="0"/>
              <a:t>a) Realizar el trabajo político-ideológico con la población y los integrantes de las Brigadas de Producción y Defensa y de las pequeñas unidades de las Milicias de Tropas Territoriales subordinadas;</a:t>
            </a:r>
            <a:endParaRPr lang="es-ES" dirty="0" smtClean="0"/>
          </a:p>
          <a:p>
            <a:r>
              <a:rPr lang="es-ES_tradnl" dirty="0" smtClean="0"/>
              <a:t>b) participar en la Puesta en Completa Disposición Combativa de las unidades de las Fuerzas Armadas Revolucionarias que se completan con el potencial de la zona y garantizar la Puesta en Completa Disposición para la Defensa (Combativa) de los elementos de la zona;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3794" y="1125415"/>
            <a:ext cx="10515600" cy="1266092"/>
          </a:xfrm>
        </p:spPr>
        <p:txBody>
          <a:bodyPr>
            <a:normAutofit fontScale="90000"/>
          </a:bodyPr>
          <a:lstStyle/>
          <a:p>
            <a:pPr algn="just"/>
            <a:r>
              <a:rPr lang="es-ES_tradnl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200" dirty="0" smtClean="0">
                <a:latin typeface="Arial" pitchFamily="34" charset="0"/>
                <a:cs typeface="Arial" pitchFamily="34" charset="0"/>
              </a:rPr>
            </a:b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200" dirty="0" smtClean="0">
                <a:latin typeface="Arial" pitchFamily="34" charset="0"/>
                <a:cs typeface="Arial" pitchFamily="34" charset="0"/>
              </a:rPr>
            </a:b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200" dirty="0" smtClean="0">
                <a:latin typeface="Arial" pitchFamily="34" charset="0"/>
                <a:cs typeface="Arial" pitchFamily="34" charset="0"/>
              </a:rPr>
            </a:b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200" dirty="0" smtClean="0">
                <a:latin typeface="Arial" pitchFamily="34" charset="0"/>
                <a:cs typeface="Arial" pitchFamily="34" charset="0"/>
              </a:rPr>
            </a:b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200" dirty="0" smtClean="0">
                <a:latin typeface="Arial" pitchFamily="34" charset="0"/>
                <a:cs typeface="Arial" pitchFamily="34" charset="0"/>
              </a:rPr>
            </a:b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2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>c) defender su territorio de la agresión del enemigo, hostigarlo y desgastarlo, hacerle insostenible su permanencia en la Zona de Defensa, causándole la mayor cantidad de bajas, empleando para ello todos los medios disponibles y los métodos más apropiados en correspondencia con la situación creada y en cooperación con las unidades de las Fuerzas Armadas Revolucionarias;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4107766"/>
            <a:ext cx="10515600" cy="206919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_tradnl" dirty="0" smtClean="0"/>
              <a:t>d</a:t>
            </a:r>
            <a:r>
              <a:rPr lang="es-ES_tradnl" dirty="0" smtClean="0">
                <a:latin typeface="Arial" pitchFamily="34" charset="0"/>
                <a:cs typeface="Arial" pitchFamily="34" charset="0"/>
              </a:rPr>
              <a:t>) participar en las medidas de aseguramiento logístico a las unidades de  las Fuerzas Armadas Revolucionarias que actúen en su territorio; 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_tradnl" dirty="0" smtClean="0">
                <a:latin typeface="Arial" pitchFamily="34" charset="0"/>
                <a:cs typeface="Arial" pitchFamily="34" charset="0"/>
              </a:rPr>
              <a:t>e) reponer las bajas de las unidades de las Fuerzas Armadas Revolucionarias con personal apto para el combate;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 smtClean="0"/>
          </a:p>
          <a:p>
            <a:pPr>
              <a:buNone/>
            </a:pPr>
            <a:r>
              <a:rPr lang="es-ES" dirty="0" smtClean="0"/>
              <a:t>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745588"/>
            <a:ext cx="10515600" cy="1533378"/>
          </a:xfrm>
        </p:spPr>
        <p:txBody>
          <a:bodyPr>
            <a:normAutofit fontScale="90000"/>
          </a:bodyPr>
          <a:lstStyle/>
          <a:p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>f). desarrollar las actividades productivas y de servicios que permitan el autoabastecimiento de su población y mantener las actividades relacionadas con la educación, la salud, la cultura, la recreación y el deporte de la población;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2715065"/>
            <a:ext cx="10515600" cy="3461898"/>
          </a:xfrm>
        </p:spPr>
        <p:txBody>
          <a:bodyPr/>
          <a:lstStyle/>
          <a:p>
            <a:pPr>
              <a:buNone/>
            </a:pPr>
            <a:r>
              <a:rPr lang="es-ES_tradnl" dirty="0" smtClean="0"/>
              <a:t>g) asegurar el aviso y protección de las tropas;</a:t>
            </a:r>
            <a:endParaRPr lang="es-ES" dirty="0" smtClean="0"/>
          </a:p>
          <a:p>
            <a:pPr>
              <a:buNone/>
            </a:pPr>
            <a:r>
              <a:rPr lang="es-ES_tradnl" dirty="0" smtClean="0"/>
              <a:t>h) cumplir las medidas de Defensa Civil relacionadas con la protección de la población y la economía, tanto para situaciones de desastres como durante la guerra;</a:t>
            </a:r>
            <a:endParaRPr lang="es-ES" dirty="0" smtClean="0"/>
          </a:p>
          <a:p>
            <a:pPr>
              <a:buNone/>
            </a:pPr>
            <a:r>
              <a:rPr lang="es-ES_tradnl" dirty="0" smtClean="0"/>
              <a:t>i) mantener las normas de convivencia social, la disciplina y el orden interior entre todos los ciudadanos bajo su jurisdicción;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23330"/>
          </a:xfrm>
        </p:spPr>
        <p:txBody>
          <a:bodyPr>
            <a:normAutofit fontScale="90000"/>
          </a:bodyPr>
          <a:lstStyle/>
          <a:p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>j) descubrir y neutralizar el potencial enemigo. y delictivo interno, así como las actividades subversivas, terroristas, vandálicas y </a:t>
            </a:r>
            <a:r>
              <a:rPr lang="es-ES_tradnl" sz="2700" dirty="0" err="1" smtClean="0">
                <a:latin typeface="Arial" pitchFamily="34" charset="0"/>
                <a:cs typeface="Arial" pitchFamily="34" charset="0"/>
              </a:rPr>
              <a:t>diversionistas</a:t>
            </a: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> que se produzcan en su territorio</a:t>
            </a:r>
            <a:r>
              <a:rPr lang="es-ES_tradnl" dirty="0" smtClean="0"/>
              <a:t>;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2293035"/>
            <a:ext cx="10515600" cy="347471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_tradnl" dirty="0" smtClean="0">
                <a:latin typeface="Arial" pitchFamily="34" charset="0"/>
                <a:cs typeface="Arial" pitchFamily="34" charset="0"/>
              </a:rPr>
              <a:t>k) asegurar la vigilancia y protección de las instalaciones que cesan sus actividades y les sean entregadas;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_tradnl" dirty="0" smtClean="0">
                <a:latin typeface="Arial" pitchFamily="34" charset="0"/>
                <a:cs typeface="Arial" pitchFamily="34" charset="0"/>
              </a:rPr>
              <a:t>l) garantizar la actividad registral en el territorio, así como las medidas del control del movimiento de la población; 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_tradnl" dirty="0" smtClean="0">
                <a:latin typeface="Arial" pitchFamily="34" charset="0"/>
                <a:cs typeface="Arial" pitchFamily="34" charset="0"/>
              </a:rPr>
              <a:t>m) registrar los efectos producidos en las instalaciones civiles por los medios de destrucción del enemigo;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_tradnl" dirty="0" smtClean="0">
                <a:latin typeface="Arial" pitchFamily="34" charset="0"/>
                <a:cs typeface="Arial" pitchFamily="34" charset="0"/>
              </a:rPr>
              <a:t>n) conocer de la existencia de las diferentes categorías de extranjeros que permanecen en el territorio de la Zona de Defensa al declararse el Estado de Guerra o la Guerra de acuerdo a los Convenios y Tratados Internacionales.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 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633046"/>
            <a:ext cx="10515600" cy="1294228"/>
          </a:xfrm>
        </p:spPr>
        <p:txBody>
          <a:bodyPr>
            <a:normAutofit fontScale="90000"/>
          </a:bodyPr>
          <a:lstStyle/>
          <a:p>
            <a:r>
              <a:rPr lang="es-MX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700" dirty="0" smtClean="0">
                <a:latin typeface="Arial" pitchFamily="34" charset="0"/>
                <a:cs typeface="Arial" pitchFamily="34" charset="0"/>
              </a:rPr>
            </a:br>
            <a:r>
              <a:rPr lang="es-MX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700" dirty="0" smtClean="0">
                <a:latin typeface="Arial" pitchFamily="34" charset="0"/>
                <a:cs typeface="Arial" pitchFamily="34" charset="0"/>
              </a:rPr>
            </a:br>
            <a:r>
              <a:rPr lang="es-MX" sz="2700" dirty="0" smtClean="0">
                <a:latin typeface="Arial" pitchFamily="34" charset="0"/>
                <a:cs typeface="Arial" pitchFamily="34" charset="0"/>
              </a:rPr>
              <a:t>Para el cumplimiento de las misiones asignadas, la Zona de Defensa cuenta fundamentalmente con: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2011679"/>
            <a:ext cx="10515600" cy="416528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_tradnl" dirty="0" smtClean="0"/>
              <a:t>a) El Consejo de Defensa de la Zona, la Plana Mayor y los grupos de  trabajo;</a:t>
            </a:r>
            <a:endParaRPr lang="es-ES" dirty="0" smtClean="0"/>
          </a:p>
          <a:p>
            <a:pPr>
              <a:buNone/>
            </a:pPr>
            <a:r>
              <a:rPr lang="es-ES_tradnl" dirty="0" smtClean="0"/>
              <a:t>b) las organizaciones políticas, sociales y de masas existentes en la Zona;</a:t>
            </a:r>
            <a:endParaRPr lang="es-ES" dirty="0" smtClean="0"/>
          </a:p>
          <a:p>
            <a:pPr>
              <a:buNone/>
            </a:pPr>
            <a:r>
              <a:rPr lang="es-ES_tradnl" dirty="0" smtClean="0"/>
              <a:t>c) las entidades económicas e instituciones sociales;</a:t>
            </a:r>
            <a:endParaRPr lang="es-ES" dirty="0" smtClean="0"/>
          </a:p>
          <a:p>
            <a:pPr>
              <a:buNone/>
            </a:pPr>
            <a:r>
              <a:rPr lang="es-ES_tradnl" dirty="0" smtClean="0"/>
              <a:t>d) las Brigadas de Producción y Defensa;</a:t>
            </a:r>
            <a:endParaRPr lang="es-ES" dirty="0" smtClean="0"/>
          </a:p>
          <a:p>
            <a:pPr>
              <a:buNone/>
            </a:pPr>
            <a:r>
              <a:rPr lang="es-ES_tradnl" dirty="0" smtClean="0"/>
              <a:t>e) las fuerzas y medios que cumplen misiones para garantizar el orden interior;</a:t>
            </a:r>
            <a:endParaRPr lang="es-ES" dirty="0" smtClean="0"/>
          </a:p>
          <a:p>
            <a:pPr>
              <a:buNone/>
            </a:pPr>
            <a:r>
              <a:rPr lang="es-ES_tradnl" dirty="0" smtClean="0"/>
              <a:t>f) unidades de las Milicias de Tropas Territoriales (orgánicas y/o de refuerzo);</a:t>
            </a:r>
            <a:endParaRPr lang="es-ES" dirty="0" smtClean="0"/>
          </a:p>
          <a:p>
            <a:pPr>
              <a:buNone/>
            </a:pPr>
            <a:r>
              <a:rPr lang="es-ES_tradnl" dirty="0" smtClean="0"/>
              <a:t>g) fuerzas profesionales de la Policía Nacional Revolucionaria;</a:t>
            </a:r>
            <a:endParaRPr lang="es-ES" dirty="0" smtClean="0"/>
          </a:p>
          <a:p>
            <a:pPr>
              <a:buNone/>
            </a:pPr>
            <a:r>
              <a:rPr lang="es-ES_tradnl" dirty="0" smtClean="0"/>
              <a:t>h) la comisión de evacuación-recepción de la población;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66335" y="32292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>i)</a:t>
            </a:r>
            <a:r>
              <a:rPr lang="es-ES_tradnl" dirty="0" smtClean="0"/>
              <a:t> </a:t>
            </a: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>la(s) comisión(es) disciplinaria(s);</a:t>
            </a:r>
            <a:r>
              <a:rPr lang="es-ES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>j) los registradores del estado civil.</a:t>
            </a:r>
            <a:r>
              <a:rPr lang="es-ES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700" dirty="0" smtClean="0">
                <a:latin typeface="Arial" pitchFamily="34" charset="0"/>
                <a:cs typeface="Arial" pitchFamily="34" charset="0"/>
              </a:rPr>
            </a:br>
            <a:r>
              <a:rPr lang="es-MX" sz="27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u="sng" dirty="0" smtClean="0"/>
              <a:t> </a:t>
            </a:r>
          </a:p>
          <a:p>
            <a:pPr>
              <a:buNone/>
            </a:pPr>
            <a:r>
              <a:rPr lang="es-ES_tradnl" u="sng" dirty="0" smtClean="0"/>
              <a:t>El dispositivo defensivo de la Zona de Defensa</a:t>
            </a:r>
            <a:r>
              <a:rPr lang="es-ES_tradnl" dirty="0" smtClean="0"/>
              <a:t>.</a:t>
            </a:r>
            <a:endParaRPr lang="es-ES" dirty="0" smtClean="0"/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Para el cumplimiento de sus misiones la ZD crea un dispositivo defensivo,</a:t>
            </a:r>
            <a:r>
              <a:rPr lang="es-ES_tradnl" b="1" dirty="0" smtClean="0"/>
              <a:t> </a:t>
            </a:r>
            <a:r>
              <a:rPr lang="es-ES_tradnl" dirty="0" smtClean="0"/>
              <a:t>el</a:t>
            </a:r>
            <a:r>
              <a:rPr lang="es-ES_tradnl" b="1" dirty="0" smtClean="0"/>
              <a:t> </a:t>
            </a:r>
            <a:r>
              <a:rPr lang="es-ES_tradnl" dirty="0" smtClean="0"/>
              <a:t>cual constituye el conjunto de elementos de las diferentes estructuras (armadas y no armadas) que componen el Sistema Defensivo Territorial, ubicados en el terreno en los límites de la ZD para llevar a cabo el cumplimiento de las misiones de la Defensa Territorial.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 smtClean="0">
                <a:latin typeface="Arial" pitchFamily="34" charset="0"/>
                <a:cs typeface="Arial" pitchFamily="34" charset="0"/>
              </a:rPr>
            </a:br>
            <a:r>
              <a:rPr lang="es-ES_tradnl" sz="2700" dirty="0" smtClean="0">
                <a:latin typeface="Arial" pitchFamily="34" charset="0"/>
                <a:cs typeface="Arial" pitchFamily="34" charset="0"/>
              </a:rPr>
              <a:t>El dispositivo defensivo de la Zona generalmente incluye: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1575582"/>
            <a:ext cx="10515600" cy="460138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s-ES" dirty="0" smtClean="0"/>
          </a:p>
          <a:p>
            <a:pPr lvl="0"/>
            <a:r>
              <a:rPr lang="es-ES_tradnl" dirty="0" smtClean="0"/>
              <a:t>Las brigadas de producción y defensa. </a:t>
            </a:r>
            <a:endParaRPr lang="es-ES" dirty="0" smtClean="0"/>
          </a:p>
          <a:p>
            <a:pPr lvl="0"/>
            <a:r>
              <a:rPr lang="es-ES_tradnl" dirty="0" smtClean="0"/>
              <a:t>Unidades de las MTT que se le subordinen a la ZD.</a:t>
            </a:r>
            <a:endParaRPr lang="es-ES" dirty="0" smtClean="0"/>
          </a:p>
          <a:p>
            <a:pPr lvl="0"/>
            <a:r>
              <a:rPr lang="es-ES_tradnl" dirty="0" smtClean="0"/>
              <a:t>Las fuerzas y medios que cumplen misiones para garantizar el orden interior.</a:t>
            </a:r>
            <a:endParaRPr lang="es-ES" dirty="0" smtClean="0"/>
          </a:p>
          <a:p>
            <a:pPr lvl="0"/>
            <a:r>
              <a:rPr lang="es-ES_tradnl" dirty="0" smtClean="0"/>
              <a:t>Las entidades económicas e instituciones sociales con misiones en tiempo de guerra (TG).</a:t>
            </a:r>
            <a:endParaRPr lang="es-ES" dirty="0" smtClean="0"/>
          </a:p>
          <a:p>
            <a:pPr lvl="0"/>
            <a:r>
              <a:rPr lang="es-ES_tradnl" dirty="0" smtClean="0"/>
              <a:t>Las instalaciones, fuerzas y medios destinados para los diferentes aseguramientos y servicios a la población y las tropas.</a:t>
            </a:r>
            <a:endParaRPr lang="es-ES" dirty="0" smtClean="0"/>
          </a:p>
          <a:p>
            <a:pPr lvl="0"/>
            <a:r>
              <a:rPr lang="es-ES_tradnl" dirty="0" smtClean="0"/>
              <a:t>Las instalaciones, fuerzas y medios destinados para la realización de las actividades políticas.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_tradnl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400" dirty="0" smtClean="0">
                <a:latin typeface="Arial" pitchFamily="34" charset="0"/>
                <a:cs typeface="Arial" pitchFamily="34" charset="0"/>
              </a:rPr>
            </a:b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400" dirty="0" smtClean="0">
                <a:latin typeface="Arial" pitchFamily="34" charset="0"/>
                <a:cs typeface="Arial" pitchFamily="34" charset="0"/>
              </a:rPr>
            </a:b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Las fuerzas y los medios designados para cumplir las misiones de defensa civil.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400" dirty="0" smtClean="0">
                <a:latin typeface="Arial" pitchFamily="34" charset="0"/>
                <a:cs typeface="Arial" pitchFamily="34" charset="0"/>
              </a:rPr>
            </a:b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Las fuerzas y los medios designados para cumplir las misiones de defensa civil.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La(s) base(s) de apoyo de la Zona.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El Puesto de Dirección del CDZ.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Otros elementos.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_tradnl" dirty="0" smtClean="0"/>
              <a:t>Los elementos del dispositivo defensivo de la Zona que llevan acabo la lucha armada, conforman el </a:t>
            </a:r>
            <a:r>
              <a:rPr lang="es-ES_tradnl" u="sng" dirty="0" smtClean="0"/>
              <a:t>dispositivo combativo</a:t>
            </a:r>
            <a:r>
              <a:rPr lang="es-ES_tradnl" dirty="0" smtClean="0"/>
              <a:t> de la ZD.</a:t>
            </a:r>
            <a:endParaRPr lang="es-ES" dirty="0" smtClean="0"/>
          </a:p>
          <a:p>
            <a:r>
              <a:rPr lang="es-ES_tradnl" dirty="0" smtClean="0"/>
              <a:t>El dispositivo defensivo de la Zona se prepara para enfrentar cualquier variante de agresión o acción del enemigo y se modifica según cambie la situación.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700" dirty="0" smtClean="0">
                <a:latin typeface="Arial" pitchFamily="34" charset="0"/>
                <a:cs typeface="Arial" pitchFamily="34" charset="0"/>
              </a:rPr>
            </a:br>
            <a:r>
              <a:rPr lang="es-MX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700" dirty="0" smtClean="0">
                <a:latin typeface="Arial" pitchFamily="34" charset="0"/>
                <a:cs typeface="Arial" pitchFamily="34" charset="0"/>
              </a:rPr>
            </a:br>
            <a:r>
              <a:rPr lang="es-MX" sz="2700" dirty="0" smtClean="0">
                <a:latin typeface="Arial" pitchFamily="34" charset="0"/>
                <a:cs typeface="Arial" pitchFamily="34" charset="0"/>
              </a:rPr>
              <a:t> La Brigada de Producción y Defensa (BPD).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10941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La Brigada de Producción y Defensa es la organización armada de que dispone el Consejo de Defensa de la Zona para desarrollar la participación masiva de los ciudadanos en la Guerra de Todo el Pueblo y sus dos tareas básicas durante las situaciones excepcionales, son la producción y la defensa.</a:t>
            </a:r>
            <a:endParaRPr lang="es-ES" dirty="0" smtClean="0"/>
          </a:p>
          <a:p>
            <a:r>
              <a:rPr lang="es-ES_tradnl" dirty="0" smtClean="0"/>
              <a:t> Las Brigadas de Producción y Defensa son creadas desde tiempo de paz y se integran por los ciudadanos que voluntariamente expresen su deseo de participar en las actividades de la producción y la defensa durante las situaciones excepcionales y que por diferentes razones, no pertenecen a las FAR, el MININT, ni a los consejos de defensa y sus órganos (grupos) de trabajo. Se organizan en los centros de trabajo y en los lugares de residencia.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400" dirty="0" smtClean="0">
                <a:latin typeface="Arial" pitchFamily="34" charset="0"/>
                <a:cs typeface="Arial" pitchFamily="34" charset="0"/>
              </a:rPr>
            </a:b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Las Brigadas de Producción .y Defensa de los centros de trabajo están integradas por: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dirty="0" smtClean="0"/>
              <a:t>Las Brigadas de Producción .y Defensa de los centros de trabajo se integran por el personal aprobado en las plantillas para tiempo de guerra, teniendo. en cuenta las características y particularidades de cada lugar y su organización se hará en correspondencia con las misiones que tengan asignadas.. Son designadas, organizadas y preparadas por la dirección de los centros respectivos con la participación del Sector Militar y del Consejo de Defensa de Zona.</a:t>
            </a:r>
            <a:endParaRPr lang="es-ES" dirty="0" smtClean="0"/>
          </a:p>
          <a:p>
            <a:r>
              <a:rPr lang="es-ES_tradnl" dirty="0" smtClean="0"/>
              <a:t>Excepcionalmente cuando en un centro de trabajo la  cantidad de trabajadores no sea suficiente para el cumplimiento de las misiones asignadas, la Brigada de. Producción y Defensa pudiera completarse con efectivos residentes en sus áreas colindantes.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916A792-02DB-4281-A719-CCB3BF084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u="sng" dirty="0"/>
              <a:t>Cuestiones</a:t>
            </a:r>
            <a:r>
              <a:rPr lang="es-ES" dirty="0"/>
              <a:t> </a:t>
            </a:r>
            <a:r>
              <a:rPr lang="es-ES" u="sng" dirty="0" smtClean="0"/>
              <a:t>de</a:t>
            </a:r>
            <a:r>
              <a:rPr lang="es-ES" dirty="0" smtClean="0"/>
              <a:t> </a:t>
            </a:r>
            <a:r>
              <a:rPr lang="es-ES" u="sng" dirty="0" smtClean="0"/>
              <a:t>estudio</a:t>
            </a:r>
            <a:r>
              <a:rPr lang="es-ES" dirty="0" smtClean="0"/>
              <a:t> </a:t>
            </a:r>
            <a:r>
              <a:rPr lang="es-ES" u="sng" dirty="0" smtClean="0"/>
              <a:t>a</a:t>
            </a:r>
            <a:r>
              <a:rPr lang="es-ES" dirty="0" smtClean="0"/>
              <a:t> </a:t>
            </a:r>
            <a:r>
              <a:rPr lang="es-ES" u="sng" dirty="0"/>
              <a:t>tratar</a:t>
            </a:r>
            <a:r>
              <a:rPr lang="es-ES" dirty="0"/>
              <a:t>:</a:t>
            </a:r>
            <a:endParaRPr lang="x-non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5918E939-B4F2-4698-B763-A11C64169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529"/>
            <a:ext cx="10515600" cy="3573193"/>
          </a:xfrm>
        </p:spPr>
        <p:txBody>
          <a:bodyPr/>
          <a:lstStyle/>
          <a:p>
            <a:r>
              <a:rPr lang="es-CO" dirty="0" smtClean="0"/>
              <a:t>Las Fuerzas Armadas Revolucionarias.</a:t>
            </a:r>
          </a:p>
          <a:p>
            <a:r>
              <a:rPr lang="es-CO" dirty="0" smtClean="0"/>
              <a:t>Las Zonas de Defensa.</a:t>
            </a:r>
            <a:endParaRPr lang="es-CO" dirty="0"/>
          </a:p>
          <a:p>
            <a:r>
              <a:rPr lang="es-CO" dirty="0" smtClean="0"/>
              <a:t>Las Brigadas de Producción y Defensa.</a:t>
            </a:r>
            <a:endParaRPr lang="es-CO" dirty="0"/>
          </a:p>
          <a:p>
            <a:pPr>
              <a:buNone/>
            </a:pP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11056390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_tradnl" sz="2400" dirty="0" smtClean="0">
                <a:latin typeface="Arial" pitchFamily="34" charset="0"/>
                <a:cs typeface="Arial" pitchFamily="34" charset="0"/>
              </a:rPr>
            </a:b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Las Brigadas de Producción .y Defensa de los centros de trabajo están integradas por: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Las Brigadas de Producción y Defensa en los lugares de residencia se integran teniendo en cuenta las características y particularidades de cada lugar y las misiones que se le asignen. Se organizan y preparan bajo la dirección del Consejo de Defensa Municipal. con la participación de los consejos de administración del Poder Popular, los Sectores Militares, jefaturas municipales del MININT y del Consejo de Defensa de Zona, en coordinación con las organizaciones políticas y de masas.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La Brigada de Producción y Defensa puede cumplir las siguientes misiones: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en interés de la lucha armada y sus aseguramientos; de la producción y los servicios; del orden interior y de la defensa civil.</a:t>
            </a:r>
            <a:endParaRPr lang="es-ES" dirty="0" smtClean="0"/>
          </a:p>
          <a:p>
            <a:r>
              <a:rPr lang="es-ES_tradnl" dirty="0" smtClean="0"/>
              <a:t>Una misma Brigada de Producción y Defensa puede cumplir varias misiones sin que ello signifique su especialización, para lo cual crea grupos de trabajo y combate de acuerdo a las tareas más importantes que reciba. </a:t>
            </a:r>
            <a:endParaRPr lang="es-ES" dirty="0" smtClean="0"/>
          </a:p>
          <a:p>
            <a:r>
              <a:rPr lang="es-ES_tradnl" dirty="0" smtClean="0"/>
              <a:t>  Para aquellas tareas muy específicas, que por la magnitud, complejidad y tiempo que requiere así lo aconsejen, se pueden especializar grupos dentro de una brigada e incluso la brigada completa, para lo cual recibirán la preparación correspondiente.</a:t>
            </a: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La estructura y composición de la Brigada de Producción y Defensa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26535"/>
          </a:xfrm>
        </p:spPr>
        <p:txBody>
          <a:bodyPr/>
          <a:lstStyle/>
          <a:p>
            <a:r>
              <a:rPr lang="es-ES_tradnl" dirty="0" smtClean="0"/>
              <a:t>La estructura y composición de la Brigada de Producción y Defensa debe ser sencilla, ágil y flexible; determinándose por las características específicas del lugar donde se organizan y las condiciones del personal que.las integran. Su estructura básica es la siguiente:</a:t>
            </a:r>
            <a:endParaRPr lang="es-ES" dirty="0" smtClean="0"/>
          </a:p>
          <a:p>
            <a:r>
              <a:rPr lang="es-ES_tradnl" dirty="0" smtClean="0"/>
              <a:t>a) Un Jefe;</a:t>
            </a:r>
            <a:endParaRPr lang="es-ES" dirty="0" smtClean="0"/>
          </a:p>
          <a:p>
            <a:r>
              <a:rPr lang="es-ES_tradnl" dirty="0" smtClean="0"/>
              <a:t>b) un Segundo Jefe;</a:t>
            </a:r>
            <a:endParaRPr lang="es-ES" dirty="0" smtClean="0"/>
          </a:p>
          <a:p>
            <a:r>
              <a:rPr lang="es-ES_tradnl" dirty="0" smtClean="0"/>
              <a:t>c) grupos de Trabajo y Combate (GTC).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800" dirty="0" smtClean="0">
                <a:latin typeface="Arial" pitchFamily="34" charset="0"/>
                <a:cs typeface="Arial" pitchFamily="34" charset="0"/>
              </a:rPr>
            </a:br>
            <a:r>
              <a:rPr lang="es-ES" sz="2800" dirty="0" smtClean="0">
                <a:latin typeface="Arial" pitchFamily="34" charset="0"/>
                <a:cs typeface="Arial" pitchFamily="34" charset="0"/>
              </a:rPr>
              <a:t>Composición de las Brigadas de Producción y Defensa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2039815"/>
            <a:ext cx="10515600" cy="4037428"/>
          </a:xfrm>
        </p:spPr>
        <p:txBody>
          <a:bodyPr>
            <a:normAutofit fontScale="62500" lnSpcReduction="20000"/>
          </a:bodyPr>
          <a:lstStyle/>
          <a:p>
            <a:r>
              <a:rPr lang="es-ES_tradnl" sz="3200" dirty="0" smtClean="0">
                <a:latin typeface="Arial" pitchFamily="34" charset="0"/>
                <a:cs typeface="Arial" pitchFamily="34" charset="0"/>
              </a:rPr>
              <a:t>Atendiendo a lo anterior, su composición puede fluctuar, generalmente, entre 20 y 50 milicianos, organizados en cuantos grupos de trabajo y combate sean necesarios. La composición de estos puede oscilar, generalmente, entre 7 y 14 milicianos. </a:t>
            </a:r>
            <a:endParaRPr lang="es-E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s-ES_tradnl" sz="3200" dirty="0" smtClean="0">
                <a:latin typeface="Arial" pitchFamily="34" charset="0"/>
                <a:cs typeface="Arial" pitchFamily="34" charset="0"/>
              </a:rPr>
              <a:t>El Jefe y el Segundo Jefe de las Brigadas de Producción y Defensa son designados por quienes las crean, de entre los propios milicianos, atendiendo a su prestigio, preparación, funciones y misiones que cumplirá.</a:t>
            </a:r>
            <a:endParaRPr lang="es-E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s-ES_tradnl" sz="3200" dirty="0" smtClean="0">
                <a:latin typeface="Arial" pitchFamily="34" charset="0"/>
                <a:cs typeface="Arial" pitchFamily="34" charset="0"/>
              </a:rPr>
              <a:t>La Brigada de Producción y Defensa emplea para el combate armas de fuego y otros medios que se les asignen. El armamento, las municiones y los explosivos de la Brigada de Producción y Defensa se ubicarán en los lugares designados por el Sector Militar. Los demás medios que se le asignen se ubicarán en los lugares designados por el Consejo de Defensa Municipal y su composición está en correspondencia con la misión combativa y las disponibilidades del territorio.</a:t>
            </a:r>
            <a:endParaRPr lang="es-E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_tradnl" sz="3200" b="1" dirty="0" smtClean="0">
                <a:latin typeface="Arial" pitchFamily="34" charset="0"/>
                <a:cs typeface="Arial" pitchFamily="34" charset="0"/>
              </a:rPr>
              <a:t> </a:t>
            </a:r>
            <a:endParaRPr lang="es-ES" sz="3200" dirty="0" smtClean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Aseguramiento material, técnico, médico y financiero de las brigadas de producción y defensa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78227"/>
          </a:xfrm>
        </p:spPr>
        <p:txBody>
          <a:bodyPr/>
          <a:lstStyle/>
          <a:p>
            <a:r>
              <a:rPr lang="es-ES_tradnl" dirty="0" smtClean="0"/>
              <a:t>El aseguramiento material, técnico, médico y financiero de las brigadas de producción y defensa se realiza de acuerdo con las disposiciones complementarias que al efecto dicten los órganos y organismos del Estado, las entidades económicas e instituciones sociales y los consejos de la administración del Poder Popular que las crean. El aseguramiento con material de guerra será responsabilidad de las FAR, de acuerdo a las disposiciones que al efecto se establezcan.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800" dirty="0" smtClean="0">
                <a:latin typeface="Arial" pitchFamily="34" charset="0"/>
                <a:cs typeface="Arial" pitchFamily="34" charset="0"/>
              </a:rPr>
            </a:br>
            <a:r>
              <a:rPr lang="es-ES" sz="2800" dirty="0" smtClean="0">
                <a:latin typeface="Arial" pitchFamily="34" charset="0"/>
                <a:cs typeface="Arial" pitchFamily="34" charset="0"/>
              </a:rPr>
              <a:t>Ubicación de los integrantes de las BPD en tiempo de guerra.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Los miembros de la Brigada de Producción y Defensa, al igual que el resto de la población, no están exentos del cumplimiento de las obligaciones concernientes al Servicio Militar y podrán ser reasignados a las unidades regulares y de las Milicias de Tropas Territoriales para el completamiento de las tropas, de acuerdo con sus aptitudes.</a:t>
            </a:r>
            <a:endParaRPr lang="es-ES" dirty="0" smtClean="0"/>
          </a:p>
          <a:p>
            <a:r>
              <a:rPr lang="es-MX" dirty="0" smtClean="0"/>
              <a:t>De conformidad con  lo establecido  a los ciudadanos que integran las Brigadas de Producción  y Defensa se les denomina combatientes y en caso de movilizarse para cumplir misiones combativas son considerados </a:t>
            </a:r>
            <a:r>
              <a:rPr lang="es-MX" b="1" dirty="0" smtClean="0"/>
              <a:t>militares</a:t>
            </a:r>
            <a:r>
              <a:rPr lang="es-MX" dirty="0" smtClean="0"/>
              <a:t>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91810"/>
          </a:xfrm>
        </p:spPr>
        <p:txBody>
          <a:bodyPr>
            <a:normAutofit fontScale="90000"/>
          </a:bodyPr>
          <a:lstStyle/>
          <a:p>
            <a:r>
              <a:rPr lang="es-MX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3100" dirty="0" smtClean="0">
                <a:latin typeface="Arial" pitchFamily="34" charset="0"/>
                <a:cs typeface="Arial" pitchFamily="34" charset="0"/>
              </a:rPr>
            </a:br>
            <a:r>
              <a:rPr lang="es-MX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3100" dirty="0" smtClean="0">
                <a:latin typeface="Arial" pitchFamily="34" charset="0"/>
                <a:cs typeface="Arial" pitchFamily="34" charset="0"/>
              </a:rPr>
            </a:br>
            <a:r>
              <a:rPr lang="es-MX" sz="3100" dirty="0" smtClean="0">
                <a:latin typeface="Arial" pitchFamily="34" charset="0"/>
                <a:cs typeface="Arial" pitchFamily="34" charset="0"/>
              </a:rPr>
              <a:t>La Brigada de Producción y Defensa tiene que estar permanentemente en disposición de cumplir, entre otras, las </a:t>
            </a:r>
            <a:r>
              <a:rPr lang="es-MX" sz="3100" u="sng" dirty="0" smtClean="0">
                <a:latin typeface="Arial" pitchFamily="34" charset="0"/>
                <a:cs typeface="Arial" pitchFamily="34" charset="0"/>
              </a:rPr>
              <a:t>misiones principales</a:t>
            </a:r>
            <a:r>
              <a:rPr lang="es-MX" sz="3100" dirty="0" smtClean="0">
                <a:latin typeface="Arial" pitchFamily="34" charset="0"/>
                <a:cs typeface="Arial" pitchFamily="34" charset="0"/>
              </a:rPr>
              <a:t> siguientes: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2096085"/>
            <a:ext cx="10515600" cy="4080877"/>
          </a:xfrm>
        </p:spPr>
        <p:txBody>
          <a:bodyPr/>
          <a:lstStyle/>
          <a:p>
            <a:pPr lvl="0"/>
            <a:r>
              <a:rPr lang="es-MX" dirty="0" smtClean="0"/>
              <a:t>Defender su territorio, hostigando al enemigo constantemente, causándole la mayor cantidad de bajas, desgastándolo, haciéndole desistir de sus intenciones o propiciando su derrota junto con otras fuerzas.</a:t>
            </a:r>
            <a:endParaRPr lang="es-ES" dirty="0" smtClean="0"/>
          </a:p>
          <a:p>
            <a:pPr lvl="0"/>
            <a:r>
              <a:rPr lang="es-MX" dirty="0" smtClean="0"/>
              <a:t>Producir bienes materiales y prestar servicios para el aseguramiento de la lucha armada y la supervivencia de la población.</a:t>
            </a:r>
            <a:endParaRPr lang="es-ES" dirty="0" smtClean="0"/>
          </a:p>
          <a:p>
            <a:pPr lvl="0"/>
            <a:r>
              <a:rPr lang="es-MX" dirty="0" smtClean="0"/>
              <a:t>Participar en la localización y neutralización del potencial enemigo y delictivo interno y de los grupos diversioncitas y especiales del enemigo que hayan podido infiltrarse.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800" dirty="0" smtClean="0">
                <a:latin typeface="Arial" pitchFamily="34" charset="0"/>
                <a:cs typeface="Arial" pitchFamily="34" charset="0"/>
              </a:rPr>
            </a:br>
            <a:r>
              <a:rPr lang="es-ES" sz="2800" u="sng" dirty="0" smtClean="0">
                <a:latin typeface="Arial" pitchFamily="34" charset="0"/>
                <a:cs typeface="Arial" pitchFamily="34" charset="0"/>
              </a:rPr>
              <a:t>Misiones de las BPD</a:t>
            </a:r>
            <a:endParaRPr lang="es-ES" sz="28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dirty="0" smtClean="0"/>
              <a:t>Cumplir medidas de Defensa Civil.</a:t>
            </a:r>
            <a:endParaRPr lang="es-ES" dirty="0" smtClean="0"/>
          </a:p>
          <a:p>
            <a:pPr lvl="0"/>
            <a:r>
              <a:rPr lang="es-MX" dirty="0" smtClean="0"/>
              <a:t>Cumplir las medidas de seguridad publica, contra incendios, de regulación del tránsito y otras del Orden Interior.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800" dirty="0" smtClean="0">
                <a:latin typeface="Arial" pitchFamily="34" charset="0"/>
                <a:cs typeface="Arial" pitchFamily="34" charset="0"/>
              </a:rPr>
            </a:br>
            <a:r>
              <a:rPr lang="es-ES" sz="2800" u="sng" dirty="0" smtClean="0">
                <a:latin typeface="Arial" pitchFamily="34" charset="0"/>
                <a:cs typeface="Arial" pitchFamily="34" charset="0"/>
              </a:rPr>
              <a:t>Puesta en completa disposición combativa de las BPD</a:t>
            </a:r>
            <a:endParaRPr lang="es-ES" sz="28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u="sng" dirty="0" smtClean="0"/>
              <a:t>La Brigada de Producción y Defensa </a:t>
            </a:r>
            <a:r>
              <a:rPr lang="es-MX" dirty="0" smtClean="0"/>
              <a:t>recibe el aviso sobre la Puesta en Completa Disposición Combativa mediante el aviso popular territorial o de sus jefes. Bajo la dirección del jefe de la brigada, se reúne en lugares previamente designados, cercanos a los lugares de residencia o en sus centros de trabajo. Las brigadas se activan de forma progresiva de acuerdo con la situación, atendiendo a la prioridad e importancia de la misión que cumplan dentro de la Zona de Defensa a la cual están subordinadas.</a:t>
            </a:r>
            <a:endParaRPr lang="es-E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Tarea para la próxima clase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Explique la importancia de la compatibilización del desarrollo económico social y los intereses de la defensa nacional en el país.</a:t>
            </a:r>
            <a:endParaRPr lang="x-none" smtClean="0"/>
          </a:p>
          <a:p>
            <a:r>
              <a:rPr lang="es-CO" dirty="0" smtClean="0"/>
              <a:t>Clasifique las reservas materiales en correspondencia con su destino.</a:t>
            </a:r>
            <a:endParaRPr lang="x-none" smtClean="0"/>
          </a:p>
          <a:p>
            <a:r>
              <a:rPr lang="es-CO" dirty="0" smtClean="0"/>
              <a:t>Valore la vigencia del concepto de Revolución dado por el Comandante en Jefe Fidel Castro Ruz en su radio de acción.</a:t>
            </a:r>
            <a:endParaRPr lang="x-none" smtClean="0"/>
          </a:p>
          <a:p>
            <a:endParaRPr lang="x-none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1F43EF0-32E5-47B0-93EC-68F1320CF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1.Las Fuerzas Armadas Revolucionarias</a:t>
            </a:r>
            <a:r>
              <a:rPr lang="es-CO" dirty="0"/>
              <a:t/>
            </a:r>
            <a:br>
              <a:rPr lang="es-CO" dirty="0"/>
            </a:br>
            <a:endParaRPr lang="x-non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8067DEBF-007B-40BF-B698-5ED25ED05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u="sng" dirty="0" smtClean="0"/>
              <a:t>Las Fuerzas Armadas Revolucionarias</a:t>
            </a:r>
            <a:r>
              <a:rPr lang="es-ES_tradnl" dirty="0" smtClean="0"/>
              <a:t>(FAR) constituyen la institución militar básica del estado, que tiene la misión fundamental de combatir al agresor desde los primeros momentos y con todo el pueblo, desarrollar la guerra durante el tiempo que sea necesario, bajo cualquier circunstancia, hasta alcanzar la victoria.</a:t>
            </a:r>
            <a:endParaRPr lang="x-none" dirty="0"/>
          </a:p>
          <a:p>
            <a:r>
              <a:rPr lang="es-ES_tradnl" dirty="0"/>
              <a:t> </a:t>
            </a:r>
            <a:r>
              <a:rPr lang="es-ES_tradnl" dirty="0" smtClean="0"/>
              <a:t>Están </a:t>
            </a:r>
            <a:r>
              <a:rPr lang="es-ES_tradnl" u="sng" dirty="0" smtClean="0"/>
              <a:t>integradas</a:t>
            </a:r>
            <a:r>
              <a:rPr lang="es-ES_tradnl" dirty="0" smtClean="0"/>
              <a:t> por las categorías de tropas siguientes:</a:t>
            </a:r>
          </a:p>
          <a:p>
            <a:r>
              <a:rPr lang="es-ES_tradnl" dirty="0" smtClean="0"/>
              <a:t>Tropas regulares.</a:t>
            </a:r>
          </a:p>
          <a:p>
            <a:r>
              <a:rPr lang="es-ES_tradnl" dirty="0" smtClean="0"/>
              <a:t>Milicias de tropas territoriales.</a:t>
            </a:r>
            <a:endParaRPr lang="x-none" dirty="0"/>
          </a:p>
          <a:p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2444569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1EB69C03-AD7F-470B-B2BF-62AD9E655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6942"/>
            <a:ext cx="10515600" cy="4501661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es-ES_tradnl" dirty="0" smtClean="0"/>
              <a:t>Las FAR están </a:t>
            </a:r>
            <a:r>
              <a:rPr lang="es-ES_tradnl" u="sng" dirty="0" smtClean="0"/>
              <a:t>estructuradas</a:t>
            </a:r>
            <a:r>
              <a:rPr lang="es-ES_tradnl" dirty="0" smtClean="0"/>
              <a:t>  </a:t>
            </a:r>
            <a:r>
              <a:rPr lang="es-ES_tradnl" dirty="0" smtClean="0">
                <a:solidFill>
                  <a:srgbClr val="FF0000"/>
                </a:solidFill>
              </a:rPr>
              <a:t>según su nivel de completamiento </a:t>
            </a:r>
            <a:r>
              <a:rPr lang="es-ES_tradnl" dirty="0" smtClean="0"/>
              <a:t>en tiempo de paz en </a:t>
            </a:r>
            <a:r>
              <a:rPr lang="es-ES_tradnl" dirty="0" smtClean="0">
                <a:solidFill>
                  <a:srgbClr val="FF0000"/>
                </a:solidFill>
              </a:rPr>
              <a:t>unidades permanentes(</a:t>
            </a:r>
            <a:r>
              <a:rPr lang="es-ES_tradnl" dirty="0" smtClean="0"/>
              <a:t>poseen</a:t>
            </a:r>
            <a:r>
              <a:rPr lang="es-ES_tradnl" dirty="0" smtClean="0">
                <a:solidFill>
                  <a:srgbClr val="FF0000"/>
                </a:solidFill>
              </a:rPr>
              <a:t> </a:t>
            </a:r>
            <a:r>
              <a:rPr lang="es-ES_tradnl" dirty="0" smtClean="0"/>
              <a:t>un completamiento total en tiempo de paz) , </a:t>
            </a:r>
            <a:r>
              <a:rPr lang="es-ES_tradnl" dirty="0" smtClean="0">
                <a:solidFill>
                  <a:srgbClr val="FF0000"/>
                </a:solidFill>
              </a:rPr>
              <a:t>reducidas</a:t>
            </a:r>
            <a:r>
              <a:rPr lang="es-ES_tradnl" dirty="0" smtClean="0"/>
              <a:t> </a:t>
            </a:r>
            <a:r>
              <a:rPr lang="es-ES_tradnl" dirty="0" smtClean="0">
                <a:solidFill>
                  <a:srgbClr val="FF0000"/>
                </a:solidFill>
              </a:rPr>
              <a:t>en su composición </a:t>
            </a:r>
            <a:r>
              <a:rPr lang="es-ES_tradnl" dirty="0" smtClean="0"/>
              <a:t>tienen unidades </a:t>
            </a:r>
            <a:r>
              <a:rPr lang="es-ES_tradnl" dirty="0" smtClean="0">
                <a:solidFill>
                  <a:srgbClr val="FF0000"/>
                </a:solidFill>
              </a:rPr>
              <a:t>permanentes</a:t>
            </a:r>
            <a:r>
              <a:rPr lang="es-ES_tradnl" dirty="0" smtClean="0"/>
              <a:t> y unidades que se </a:t>
            </a:r>
            <a:r>
              <a:rPr lang="es-ES_tradnl" dirty="0" smtClean="0">
                <a:solidFill>
                  <a:srgbClr val="FF0000"/>
                </a:solidFill>
              </a:rPr>
              <a:t>complementan </a:t>
            </a:r>
            <a:r>
              <a:rPr lang="es-ES_tradnl" dirty="0" smtClean="0"/>
              <a:t>en tiempo de guerra y </a:t>
            </a:r>
            <a:r>
              <a:rPr lang="es-ES_tradnl" dirty="0" smtClean="0">
                <a:solidFill>
                  <a:srgbClr val="FF0000"/>
                </a:solidFill>
              </a:rPr>
              <a:t>de cuadros </a:t>
            </a:r>
            <a:r>
              <a:rPr lang="es-ES_tradnl" dirty="0" smtClean="0"/>
              <a:t>que en tiempo de paz tienen los cuadros y el personal necesario para garantizar el mantenimiento de la técnica de combate y el armamento y la movilización de las tropas en tiempo de guerra.</a:t>
            </a:r>
          </a:p>
          <a:p>
            <a:pPr algn="just">
              <a:buFontTx/>
              <a:buChar char="-"/>
            </a:pPr>
            <a:r>
              <a:rPr lang="es-ES_tradnl" dirty="0" smtClean="0"/>
              <a:t>Según su </a:t>
            </a:r>
            <a:r>
              <a:rPr lang="es-ES_tradnl" dirty="0" smtClean="0">
                <a:solidFill>
                  <a:srgbClr val="FF0000"/>
                </a:solidFill>
              </a:rPr>
              <a:t>designación combativa </a:t>
            </a:r>
            <a:r>
              <a:rPr lang="es-ES_tradnl" dirty="0" smtClean="0"/>
              <a:t>en Unidades de </a:t>
            </a:r>
            <a:r>
              <a:rPr lang="es-ES_tradnl" dirty="0" smtClean="0">
                <a:solidFill>
                  <a:srgbClr val="FF0000"/>
                </a:solidFill>
              </a:rPr>
              <a:t>respuesta rápida</a:t>
            </a:r>
            <a:r>
              <a:rPr lang="es-ES_tradnl" dirty="0" smtClean="0"/>
              <a:t>, de </a:t>
            </a:r>
            <a:r>
              <a:rPr lang="es-ES_tradnl" dirty="0" smtClean="0">
                <a:solidFill>
                  <a:srgbClr val="FF0000"/>
                </a:solidFill>
              </a:rPr>
              <a:t>designación territorial </a:t>
            </a:r>
            <a:r>
              <a:rPr lang="es-ES_tradnl" dirty="0" smtClean="0"/>
              <a:t>y de </a:t>
            </a:r>
            <a:r>
              <a:rPr lang="es-ES_tradnl" dirty="0" smtClean="0">
                <a:solidFill>
                  <a:srgbClr val="FF0000"/>
                </a:solidFill>
              </a:rPr>
              <a:t>designación local</a:t>
            </a:r>
            <a:r>
              <a:rPr lang="es-ES_tradnl" dirty="0" smtClean="0"/>
              <a:t>.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1151171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61F278E-E607-4515-BD3E-CF378634C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0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s-ES_tradnl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Por las misiones que cumplen </a:t>
            </a:r>
            <a:r>
              <a:rPr lang="es-ES_tradnl" sz="2000" b="1" dirty="0" smtClean="0">
                <a:latin typeface="Arial" pitchFamily="34" charset="0"/>
                <a:cs typeface="Arial" pitchFamily="34" charset="0"/>
              </a:rPr>
              <a:t>en unidades combativas y formaciones especiales y de aseguramiento combativo y logístico.</a:t>
            </a:r>
            <a:endParaRPr lang="x-non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B304257D-0DBC-4321-94C6-C3FDB73BE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1514"/>
            <a:ext cx="10515600" cy="4332849"/>
          </a:xfrm>
        </p:spPr>
        <p:txBody>
          <a:bodyPr>
            <a:normAutofit lnSpcReduction="10000"/>
          </a:bodyPr>
          <a:lstStyle/>
          <a:p>
            <a:pPr lvl="0"/>
            <a:r>
              <a:rPr lang="es-ES_tradnl" dirty="0" smtClean="0">
                <a:solidFill>
                  <a:srgbClr val="FF0000"/>
                </a:solidFill>
              </a:rPr>
              <a:t>Según su organización </a:t>
            </a:r>
            <a:r>
              <a:rPr lang="es-ES_tradnl" dirty="0" smtClean="0"/>
              <a:t>se clasifican en: agrupaciones territoriales(ejército, región y sector militar.</a:t>
            </a:r>
            <a:endParaRPr lang="es-ES_tradnl" dirty="0"/>
          </a:p>
          <a:p>
            <a:pPr marL="0" lvl="0" indent="0">
              <a:buNone/>
            </a:pPr>
            <a:endParaRPr lang="x-none" dirty="0"/>
          </a:p>
          <a:p>
            <a:pPr lvl="0"/>
            <a:r>
              <a:rPr lang="es-ES_tradnl" dirty="0" smtClean="0"/>
              <a:t>Grandes unidades( División y Brigada).</a:t>
            </a:r>
            <a:endParaRPr lang="es-ES_tradnl" dirty="0"/>
          </a:p>
          <a:p>
            <a:pPr marL="0" lvl="0" indent="0">
              <a:buNone/>
            </a:pPr>
            <a:endParaRPr lang="x-none" dirty="0"/>
          </a:p>
          <a:p>
            <a:pPr lvl="0"/>
            <a:r>
              <a:rPr lang="es-ES_tradnl" dirty="0" smtClean="0"/>
              <a:t>Medianas unidades( Regimiento, batallón grupo y equivalentes).</a:t>
            </a:r>
            <a:endParaRPr lang="es-ES_tradnl" dirty="0"/>
          </a:p>
          <a:p>
            <a:pPr marL="0" lvl="0" indent="0">
              <a:buNone/>
            </a:pPr>
            <a:endParaRPr lang="es-ES_tradnl" dirty="0"/>
          </a:p>
          <a:p>
            <a:r>
              <a:rPr lang="es-ES_tradnl" dirty="0" smtClean="0"/>
              <a:t>Pequeñas unidades( compañía, batería, pelotón, escuadra-dotación-tripulación) y formaciones especiales( en las milicias de tropas territoriales).</a:t>
            </a:r>
            <a:endParaRPr lang="x-none" dirty="0"/>
          </a:p>
          <a:p>
            <a:pPr lvl="0"/>
            <a:endParaRPr lang="x-none" dirty="0"/>
          </a:p>
          <a:p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2935457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61F278E-E607-4515-BD3E-CF378634C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u="sng" dirty="0" smtClean="0"/>
              <a:t>Estructura de las Fuerzas Armadas Revolucionarias</a:t>
            </a:r>
            <a:endParaRPr lang="x-none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B304257D-0DBC-4321-94C6-C3FDB73BE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6980"/>
            <a:ext cx="10515600" cy="3463826"/>
          </a:xfrm>
        </p:spPr>
        <p:txBody>
          <a:bodyPr/>
          <a:lstStyle/>
          <a:p>
            <a:pPr lvl="0"/>
            <a:r>
              <a:rPr lang="es-ES_tradnl" dirty="0" smtClean="0"/>
              <a:t>Aparato central del ministerio de las FAR.</a:t>
            </a:r>
            <a:endParaRPr lang="x-none" dirty="0"/>
          </a:p>
          <a:p>
            <a:pPr lvl="0"/>
            <a:r>
              <a:rPr lang="es-ES_tradnl" dirty="0" smtClean="0"/>
              <a:t>Ejércitos.</a:t>
            </a:r>
            <a:endParaRPr lang="x-none" dirty="0"/>
          </a:p>
          <a:p>
            <a:pPr lvl="0"/>
            <a:r>
              <a:rPr lang="es-ES_tradnl" dirty="0" smtClean="0"/>
              <a:t>Ejército juvenil del trabajo.</a:t>
            </a:r>
          </a:p>
          <a:p>
            <a:pPr lvl="0"/>
            <a:r>
              <a:rPr lang="es-ES_tradnl" dirty="0" smtClean="0"/>
              <a:t>Unidades de subordinación directa.</a:t>
            </a:r>
          </a:p>
          <a:p>
            <a:pPr lvl="0"/>
            <a:r>
              <a:rPr lang="es-ES_tradnl" dirty="0" smtClean="0"/>
              <a:t>Además existe un área empresarial que incluye unidades militares, empresas y otras entidades económicas.</a:t>
            </a:r>
            <a:endParaRPr lang="x-none" dirty="0"/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465677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61F278E-E607-4515-BD3E-CF378634C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 ejército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es  la </a:t>
            </a:r>
            <a:r>
              <a:rPr lang="es-E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agrupación territorial de fuerzas y medios operativo-estratégica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que abarca el territorio de </a:t>
            </a:r>
            <a:r>
              <a:rPr lang="es-E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varias provincias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al que le corresponde el papel principal en la realización de la lucha armada y responde desde tiempo de paz de la preparación para la defensa del territorio asignado. Está compuesto por unidades terrestres, aéreas y marítimas. Se encuentra estructurado en regiones militares y cuenta con una jefatura y un estado mayor.</a:t>
            </a:r>
            <a:endParaRPr lang="x-non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B304257D-0DBC-4321-94C6-C3FDB73BE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3432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 lvl="0">
              <a:buNone/>
            </a:pPr>
            <a:endParaRPr lang="es-ES_tradnl" sz="33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es-ES_tradnl" sz="33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33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 región militar </a:t>
            </a:r>
            <a:r>
              <a:rPr lang="es-ES_tradnl" sz="3300" dirty="0" smtClean="0">
                <a:latin typeface="Arial" pitchFamily="34" charset="0"/>
                <a:cs typeface="Arial" pitchFamily="34" charset="0"/>
              </a:rPr>
              <a:t>es una </a:t>
            </a:r>
            <a:r>
              <a:rPr lang="es-ES_tradnl" sz="33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agrupación territorial táctico-operativa </a:t>
            </a:r>
            <a:r>
              <a:rPr lang="es-ES_tradnl" sz="3300" dirty="0" smtClean="0">
                <a:latin typeface="Arial" pitchFamily="34" charset="0"/>
                <a:cs typeface="Arial" pitchFamily="34" charset="0"/>
              </a:rPr>
              <a:t>designada para la defensa de un territorio que incluye generalmente </a:t>
            </a:r>
            <a:r>
              <a:rPr lang="es-ES_tradnl" sz="33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una provincia</a:t>
            </a:r>
            <a:r>
              <a:rPr lang="es-ES_tradnl" sz="3300" dirty="0" smtClean="0">
                <a:latin typeface="Arial" pitchFamily="34" charset="0"/>
                <a:cs typeface="Arial" pitchFamily="34" charset="0"/>
              </a:rPr>
              <a:t>. La composición de cada región militar es atípica y dependerá de las características del territorio y de la importancia de los objetivos en ella ubicados. De forma general posee una jefatura y estado mayor, los sectores militares subordinados, contando además, con unidades combativas, tanto de tropas regulares como de las milicias de tropas territoriales( infantería, tanques e infantería ligera de montaña, de artillería y de defensa antiaérea. Fuerzas combativas regulares de la MGR y de tropas especiales populares así como unidades de aseguramiento combativo y logístico.</a:t>
            </a:r>
            <a:endParaRPr lang="x-none" sz="3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x-none" dirty="0"/>
          </a:p>
          <a:p>
            <a:pPr lvl="0"/>
            <a:r>
              <a:rPr lang="es-ES_tradnl" sz="3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 sector militar </a:t>
            </a:r>
            <a:r>
              <a:rPr lang="es-ES_tradnl" sz="3800" dirty="0" smtClean="0">
                <a:latin typeface="Arial" pitchFamily="34" charset="0"/>
                <a:cs typeface="Arial" pitchFamily="34" charset="0"/>
              </a:rPr>
              <a:t>es una agrupación territorial táctica de fuerzas y medios designada para, conjuntamente con las zonas de defensa, defender el territorio asignado, generalmente coincidente con un municipio. Cuenta con una jefatura y su estado mayor y distintas unidades regulares y de las milicias de tropas territoriales. En sentido general, podrá contar con batallones de diferentes tipos de las tropas terrestres( infantería de tanques, e infantería ligera de montaña, grupos( batería de artillería y de artillaría antiaérea de distintos sistemas y calibres, fuerzas combativas populares de la marina de guerra revolucionaria; unidades de tropas especiales populares y unidades( formaciones especiales) de aseguramiento combativo y logístico.</a:t>
            </a:r>
            <a:endParaRPr lang="x-none" sz="3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_tradnl" dirty="0"/>
              <a:t> </a:t>
            </a:r>
            <a:endParaRPr lang="x-none" dirty="0"/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4222391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61F278E-E607-4515-BD3E-CF378634C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901"/>
            <a:ext cx="10515600" cy="1325563"/>
          </a:xfrm>
        </p:spPr>
        <p:txBody>
          <a:bodyPr>
            <a:normAutofit/>
          </a:bodyPr>
          <a:lstStyle/>
          <a:p>
            <a:r>
              <a:rPr lang="es-ES_tradnl" sz="2400" u="sng" dirty="0" smtClean="0">
                <a:latin typeface="Arial" pitchFamily="34" charset="0"/>
                <a:cs typeface="Arial" pitchFamily="34" charset="0"/>
              </a:rPr>
              <a:t>Ejército Juvenil del Trabajo</a:t>
            </a:r>
            <a:endParaRPr lang="x-none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B304257D-0DBC-4321-94C6-C3FDB73BE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4782"/>
            <a:ext cx="10515600" cy="5208221"/>
          </a:xfrm>
        </p:spPr>
        <p:txBody>
          <a:bodyPr>
            <a:noAutofit/>
          </a:bodyPr>
          <a:lstStyle/>
          <a:p>
            <a:pPr lvl="0" algn="just"/>
            <a:r>
              <a:rPr lang="es-ES_tradnl" sz="2400" dirty="0" smtClean="0"/>
              <a:t>El ejército juvenil del trabajo forma parte de las tropas terrestres de las FAR y tiene las misiones principales siguientes:</a:t>
            </a:r>
          </a:p>
          <a:p>
            <a:pPr lvl="0" algn="just"/>
            <a:r>
              <a:rPr lang="es-ES_tradnl" sz="2400" dirty="0" smtClean="0"/>
              <a:t>Realizar actividades productivas en interés del desarrollo económico social del país.</a:t>
            </a:r>
          </a:p>
          <a:p>
            <a:pPr lvl="0" algn="just"/>
            <a:r>
              <a:rPr lang="es-ES_tradnl" sz="2400" dirty="0" smtClean="0"/>
              <a:t>Ejecutar medidas para la protección del medio ambiente y el uso racional de los recursos naturales.</a:t>
            </a:r>
          </a:p>
          <a:p>
            <a:pPr lvl="0" algn="just"/>
            <a:r>
              <a:rPr lang="es-ES_tradnl" sz="2400" dirty="0" smtClean="0"/>
              <a:t>Preparar militarmente a sus integrantes y participar en la realización de la lucha armada, formando o completando unidades de las tropas regulares.</a:t>
            </a:r>
          </a:p>
          <a:p>
            <a:pPr lvl="0" algn="just"/>
            <a:r>
              <a:rPr lang="es-ES_tradnl" sz="2400" dirty="0" smtClean="0"/>
              <a:t>Contribuir a la educación y formación patriótica, militar y laboral, deportiva y cultural de los jóvenes que forman parte de sus unidades.</a:t>
            </a:r>
          </a:p>
          <a:p>
            <a:pPr lvl="0" algn="just"/>
            <a:r>
              <a:rPr lang="es-ES_tradnl" sz="2400" dirty="0" smtClean="0"/>
              <a:t>Los miembros del ejército juvenil del trabajo son militares en servicio activo y consecuentemente, están sujetos a las leyes y reglamentos militares vigentes.</a:t>
            </a:r>
          </a:p>
          <a:p>
            <a:pPr lvl="0" algn="just">
              <a:buNone/>
            </a:pPr>
            <a:endParaRPr lang="es-ES_tradnl" sz="2400" dirty="0">
              <a:solidFill>
                <a:srgbClr val="FF0000"/>
              </a:solidFill>
            </a:endParaRPr>
          </a:p>
          <a:p>
            <a:pPr lvl="0" algn="just"/>
            <a:endParaRPr lang="x-none" sz="2400" dirty="0"/>
          </a:p>
          <a:p>
            <a:pPr lvl="0" algn="just">
              <a:buNone/>
            </a:pPr>
            <a:endParaRPr lang="x-none" sz="2400" dirty="0"/>
          </a:p>
          <a:p>
            <a:pPr marL="0" indent="0" algn="just">
              <a:buNone/>
            </a:pPr>
            <a:endParaRPr lang="x-none" sz="2400" dirty="0"/>
          </a:p>
        </p:txBody>
      </p:sp>
    </p:spTree>
    <p:extLst>
      <p:ext uri="{BB962C8B-B14F-4D97-AF65-F5344CB8AC3E}">
        <p14:creationId xmlns="" xmlns:p14="http://schemas.microsoft.com/office/powerpoint/2010/main" val="1825718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3459</Words>
  <Application>Microsoft Office PowerPoint</Application>
  <PresentationFormat>Personalizado</PresentationFormat>
  <Paragraphs>200</Paragraphs>
  <Slides>39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39</vt:i4>
      </vt:variant>
    </vt:vector>
  </HeadingPairs>
  <TitlesOfParts>
    <vt:vector size="40" baseType="lpstr">
      <vt:lpstr>Tema de Office</vt:lpstr>
      <vt:lpstr>Tema 3. Las FAR. Zonas de defensa y Brigadas de producción y Defensa. </vt:lpstr>
      <vt:lpstr>Objetivos: </vt:lpstr>
      <vt:lpstr>Cuestiones de estudio a tratar:</vt:lpstr>
      <vt:lpstr>1.Las Fuerzas Armadas Revolucionarias </vt:lpstr>
      <vt:lpstr>Diapositiva 5</vt:lpstr>
      <vt:lpstr>- Por las misiones que cumplen en unidades combativas y formaciones especiales y de aseguramiento combativo y logístico.</vt:lpstr>
      <vt:lpstr>Estructura de las Fuerzas Armadas Revolucionarias</vt:lpstr>
      <vt:lpstr>El ejército es  la agrupación territorial de fuerzas y medios operativo-estratégica, que abarca el territorio de varias provincias, al que le corresponde el papel principal en la realización de la lucha armada y responde desde tiempo de paz de la preparación para la defensa del territorio asignado. Está compuesto por unidades terrestres, aéreas y marítimas. Se encuentra estructurado en regiones militares y cuenta con una jefatura y un estado mayor.</vt:lpstr>
      <vt:lpstr>Ejército Juvenil del Trabajo</vt:lpstr>
      <vt:lpstr>  Las milicias de tropas territoriales(MTT) y las formaciones especiales.   </vt:lpstr>
      <vt:lpstr>Formaciones Especiales   </vt:lpstr>
      <vt:lpstr>   </vt:lpstr>
      <vt:lpstr>   </vt:lpstr>
      <vt:lpstr>En las FAR existe, además el grado de General de Ejército.</vt:lpstr>
      <vt:lpstr> Primeros Oficiales</vt:lpstr>
      <vt:lpstr>Tropas terrestres,fuerza aérea y minint                  Marina de Guerra</vt:lpstr>
      <vt:lpstr> Zona de defensa</vt:lpstr>
      <vt:lpstr> Límites de la zona de defensa</vt:lpstr>
      <vt:lpstr>Objetivos que persigue la creación de la zona de defensa y cuándo es activada.</vt:lpstr>
      <vt:lpstr>La Zona de Defensa se organiza y prepara desde tiempo de paz para cumplir en situaciones excepcionales las misiones siguientes: </vt:lpstr>
      <vt:lpstr>        c) defender su territorio de la agresión del enemigo, hostigarlo y desgastarlo, hacerle insostenible su permanencia en la Zona de Defensa, causándole la mayor cantidad de bajas, empleando para ello todos los medios disponibles y los métodos más apropiados en correspondencia con la situación creada y en cooperación con las unidades de las Fuerzas Armadas Revolucionarias; </vt:lpstr>
      <vt:lpstr>    f). desarrollar las actividades productivas y de servicios que permitan el autoabastecimiento de su población y mantener las actividades relacionadas con la educación, la salud, la cultura, la recreación y el deporte de la población;  </vt:lpstr>
      <vt:lpstr>  j) descubrir y neutralizar el potencial enemigo. y delictivo interno, así como las actividades subversivas, terroristas, vandálicas y diversionistas que se produzcan en su territorio; </vt:lpstr>
      <vt:lpstr>  Para el cumplimiento de las misiones asignadas, la Zona de Defensa cuenta fundamentalmente con: </vt:lpstr>
      <vt:lpstr>   i) la(s) comisión(es) disciplinaria(s); j) los registradores del estado civil.   </vt:lpstr>
      <vt:lpstr>   El dispositivo defensivo de la Zona generalmente incluye: </vt:lpstr>
      <vt:lpstr>  Las fuerzas y los medios designados para cumplir las misiones de defensa civil. </vt:lpstr>
      <vt:lpstr>   La Brigada de Producción y Defensa (BPD). </vt:lpstr>
      <vt:lpstr> Las Brigadas de Producción .y Defensa de los centros de trabajo están integradas por:</vt:lpstr>
      <vt:lpstr> Las Brigadas de Producción .y Defensa de los centros de trabajo están integradas por:</vt:lpstr>
      <vt:lpstr>La Brigada de Producción y Defensa puede cumplir las siguientes misiones:</vt:lpstr>
      <vt:lpstr>La estructura y composición de la Brigada de Producción y Defensa</vt:lpstr>
      <vt:lpstr> Composición de las Brigadas de Producción y Defensa</vt:lpstr>
      <vt:lpstr>Aseguramiento material, técnico, médico y financiero de las brigadas de producción y defensa</vt:lpstr>
      <vt:lpstr> Ubicación de los integrantes de las BPD en tiempo de guerra.</vt:lpstr>
      <vt:lpstr>  La Brigada de Producción y Defensa tiene que estar permanentemente en disposición de cumplir, entre otras, las misiones principales siguientes: </vt:lpstr>
      <vt:lpstr> Misiones de las BPD</vt:lpstr>
      <vt:lpstr> Puesta en completa disposición combativa de las BPD</vt:lpstr>
      <vt:lpstr>Tarea para la próxima clase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2. La preparación de la economía para la defensa: principios, organización funcional, formulación de las demandas. </dc:title>
  <dc:creator>Oramas</dc:creator>
  <cp:lastModifiedBy>FAMILIA</cp:lastModifiedBy>
  <cp:revision>192</cp:revision>
  <dcterms:created xsi:type="dcterms:W3CDTF">2024-05-10T01:41:21Z</dcterms:created>
  <dcterms:modified xsi:type="dcterms:W3CDTF">2025-05-06T18:33:14Z</dcterms:modified>
</cp:coreProperties>
</file>