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7" r:id="rId9"/>
    <p:sldId id="263" r:id="rId10"/>
    <p:sldId id="264" r:id="rId11"/>
    <p:sldId id="265" r:id="rId12"/>
    <p:sldId id="266"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294" autoAdjust="0"/>
    <p:restoredTop sz="94624" autoAdjust="0"/>
  </p:normalViewPr>
  <p:slideViewPr>
    <p:cSldViewPr>
      <p:cViewPr>
        <p:scale>
          <a:sx n="70" d="100"/>
          <a:sy n="70" d="100"/>
        </p:scale>
        <p:origin x="-1314" y="30"/>
      </p:cViewPr>
      <p:guideLst>
        <p:guide orient="horz" pos="2160"/>
        <p:guide pos="2880"/>
      </p:guideLst>
    </p:cSldViewPr>
  </p:slideViewPr>
  <p:outlineViewPr>
    <p:cViewPr>
      <p:scale>
        <a:sx n="33" d="100"/>
        <a:sy n="33" d="100"/>
      </p:scale>
      <p:origin x="0" y="288"/>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0F67A5E9-2438-4522-ADEE-D4F55EAA6161}" type="datetimeFigureOut">
              <a:rPr lang="es-ES" smtClean="0"/>
              <a:t>26/05/2025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D834137-863C-45F9-88E0-ACD10F26DD31}" type="slidenum">
              <a:rPr lang="es-ES" smtClean="0"/>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0F67A5E9-2438-4522-ADEE-D4F55EAA6161}" type="datetimeFigureOut">
              <a:rPr lang="es-ES" smtClean="0"/>
              <a:t>26/05/2025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D834137-863C-45F9-88E0-ACD10F26DD31}"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0F67A5E9-2438-4522-ADEE-D4F55EAA6161}" type="datetimeFigureOut">
              <a:rPr lang="es-ES" smtClean="0"/>
              <a:t>26/05/2025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D834137-863C-45F9-88E0-ACD10F26DD31}"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0F67A5E9-2438-4522-ADEE-D4F55EAA6161}" type="datetimeFigureOut">
              <a:rPr lang="es-ES" smtClean="0"/>
              <a:t>26/05/2025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D834137-863C-45F9-88E0-ACD10F26DD31}"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67A5E9-2438-4522-ADEE-D4F55EAA6161}" type="datetimeFigureOut">
              <a:rPr lang="es-ES" smtClean="0"/>
              <a:t>26/05/2025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D834137-863C-45F9-88E0-ACD10F26DD31}" type="slidenum">
              <a:rPr lang="es-ES" smtClean="0"/>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0F67A5E9-2438-4522-ADEE-D4F55EAA6161}" type="datetimeFigureOut">
              <a:rPr lang="es-ES" smtClean="0"/>
              <a:t>26/05/2025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9D834137-863C-45F9-88E0-ACD10F26DD31}"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0F67A5E9-2438-4522-ADEE-D4F55EAA6161}" type="datetimeFigureOut">
              <a:rPr lang="es-ES" smtClean="0"/>
              <a:t>26/05/2025</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9D834137-863C-45F9-88E0-ACD10F26DD31}" type="slidenum">
              <a:rPr lang="es-ES" smtClean="0"/>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0F67A5E9-2438-4522-ADEE-D4F55EAA6161}" type="datetimeFigureOut">
              <a:rPr lang="es-ES" smtClean="0"/>
              <a:t>26/05/2025</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9D834137-863C-45F9-88E0-ACD10F26DD31}"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67A5E9-2438-4522-ADEE-D4F55EAA6161}" type="datetimeFigureOut">
              <a:rPr lang="es-ES" smtClean="0"/>
              <a:t>26/05/2025</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9D834137-863C-45F9-88E0-ACD10F26DD31}"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67A5E9-2438-4522-ADEE-D4F55EAA6161}" type="datetimeFigureOut">
              <a:rPr lang="es-ES" smtClean="0"/>
              <a:t>26/05/2025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9D834137-863C-45F9-88E0-ACD10F26DD31}" type="slidenum">
              <a:rPr lang="es-ES" smtClean="0"/>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67A5E9-2438-4522-ADEE-D4F55EAA6161}" type="datetimeFigureOut">
              <a:rPr lang="es-ES" smtClean="0"/>
              <a:t>26/05/2025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9D834137-863C-45F9-88E0-ACD10F26DD31}" type="slidenum">
              <a:rPr lang="es-ES" smtClean="0"/>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67A5E9-2438-4522-ADEE-D4F55EAA6161}" type="datetimeFigureOut">
              <a:rPr lang="es-ES" smtClean="0"/>
              <a:t>26/05/2025</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834137-863C-45F9-88E0-ACD10F26DD31}" type="slidenum">
              <a:rPr lang="es-ES" smtClean="0"/>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ES" dirty="0" smtClean="0"/>
              <a:t>CLASES 13 Y 14</a:t>
            </a:r>
            <a:endParaRPr lang="es-ES" dirty="0"/>
          </a:p>
        </p:txBody>
      </p:sp>
      <p:sp>
        <p:nvSpPr>
          <p:cNvPr id="3" name="2 Subtítulo"/>
          <p:cNvSpPr>
            <a:spLocks noGrp="1"/>
          </p:cNvSpPr>
          <p:nvPr>
            <p:ph type="subTitle" idx="1"/>
          </p:nvPr>
        </p:nvSpPr>
        <p:spPr/>
        <p:txBody>
          <a:bodyPr/>
          <a:lstStyle/>
          <a:p>
            <a:r>
              <a:rPr lang="es-ES" dirty="0" smtClean="0">
                <a:solidFill>
                  <a:schemeClr val="tx1"/>
                </a:solidFill>
              </a:rPr>
              <a:t>UNIDADES  4 Y 5</a:t>
            </a:r>
            <a:endParaRPr lang="es-ES"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14282" y="357166"/>
            <a:ext cx="8472518" cy="5768997"/>
          </a:xfrm>
        </p:spPr>
        <p:txBody>
          <a:bodyPr>
            <a:normAutofit/>
          </a:bodyPr>
          <a:lstStyle/>
          <a:p>
            <a:pPr algn="just"/>
            <a:r>
              <a:rPr lang="es-ES" dirty="0" smtClean="0"/>
              <a:t>EN AMERICA LATINA</a:t>
            </a:r>
          </a:p>
          <a:p>
            <a:pPr algn="just"/>
            <a:r>
              <a:rPr lang="es-MX" dirty="0" smtClean="0"/>
              <a:t>Los </a:t>
            </a:r>
            <a:r>
              <a:rPr lang="es-MX" dirty="0"/>
              <a:t>desocupados presentan la indefinición de a quiénes se incluyen o </a:t>
            </a:r>
            <a:r>
              <a:rPr lang="es-MX" dirty="0" smtClean="0"/>
              <a:t>excluyen. </a:t>
            </a:r>
            <a:endParaRPr lang="es-ES" dirty="0"/>
          </a:p>
          <a:p>
            <a:pPr algn="just"/>
            <a:r>
              <a:rPr lang="es-MX" dirty="0"/>
              <a:t>En la mayoría de los censos entre los </a:t>
            </a:r>
            <a:r>
              <a:rPr lang="es-MX" b="1" dirty="0"/>
              <a:t>desocupados se han incluido solamente a los que declaran haber buscado activamente su empleo, </a:t>
            </a:r>
            <a:r>
              <a:rPr lang="es-MX" b="1" u="sng" dirty="0"/>
              <a:t>excluyendo de esta categoría a todos los que han buscado trabajo, porque sabían que no les resultaría fácil encontrarlos</a:t>
            </a:r>
            <a:r>
              <a:rPr lang="es-MX" b="1" dirty="0"/>
              <a:t>.</a:t>
            </a:r>
            <a:endParaRPr lang="es-ES" dirty="0"/>
          </a:p>
          <a:p>
            <a:pPr algn="just"/>
            <a:r>
              <a:rPr lang="es-ES" dirty="0"/>
              <a:t>Según la Metodología de Naciones Unidas son los “que buscan trabajo remunerado”.</a:t>
            </a:r>
          </a:p>
          <a:p>
            <a:pPr algn="just"/>
            <a:endParaRPr lang="es-E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14282" y="142852"/>
            <a:ext cx="8543956" cy="6715148"/>
          </a:xfrm>
        </p:spPr>
        <p:txBody>
          <a:bodyPr>
            <a:normAutofit fontScale="77500" lnSpcReduction="20000"/>
          </a:bodyPr>
          <a:lstStyle/>
          <a:p>
            <a:pPr algn="just">
              <a:buNone/>
            </a:pPr>
            <a:r>
              <a:rPr lang="es-ES" dirty="0" smtClean="0"/>
              <a:t>EN AMERICA LATINA</a:t>
            </a:r>
          </a:p>
          <a:p>
            <a:pPr algn="just"/>
            <a:r>
              <a:rPr lang="es-MX" b="1" dirty="0"/>
              <a:t>Factores a considerar en la desocupación laboral</a:t>
            </a:r>
            <a:endParaRPr lang="es-ES" dirty="0"/>
          </a:p>
          <a:p>
            <a:pPr algn="just"/>
            <a:r>
              <a:rPr lang="es-MX" dirty="0" smtClean="0"/>
              <a:t>La </a:t>
            </a:r>
            <a:r>
              <a:rPr lang="es-MX" dirty="0"/>
              <a:t>estructura, composición por sexos y tamaño de la población depende a largo y corto plazo de la tendencia de las variables demográficas Mortalidad, Fecundidad y </a:t>
            </a:r>
            <a:r>
              <a:rPr lang="es-MX" dirty="0" smtClean="0"/>
              <a:t>Migraciones.</a:t>
            </a:r>
          </a:p>
          <a:p>
            <a:pPr algn="just"/>
            <a:r>
              <a:rPr lang="es-MX" dirty="0" smtClean="0"/>
              <a:t>Estos </a:t>
            </a:r>
            <a:r>
              <a:rPr lang="es-MX" dirty="0"/>
              <a:t>factores </a:t>
            </a:r>
            <a:r>
              <a:rPr lang="es-MX" b="1" u="sng" dirty="0"/>
              <a:t>determinan los límites máximos </a:t>
            </a:r>
            <a:r>
              <a:rPr lang="es-MX" dirty="0"/>
              <a:t>respecto al número de personas que pueden participar en la actividad económica</a:t>
            </a:r>
            <a:r>
              <a:rPr lang="es-MX" dirty="0" smtClean="0"/>
              <a:t>.</a:t>
            </a:r>
            <a:endParaRPr lang="es-ES" dirty="0"/>
          </a:p>
          <a:p>
            <a:pPr algn="just"/>
            <a:r>
              <a:rPr lang="es-MX" b="1" dirty="0" smtClean="0"/>
              <a:t>También imponen limitaciones a la mano de obra disponible</a:t>
            </a:r>
            <a:r>
              <a:rPr lang="es-MX" dirty="0" smtClean="0"/>
              <a:t>: </a:t>
            </a:r>
          </a:p>
          <a:p>
            <a:pPr algn="just">
              <a:buFontTx/>
              <a:buChar char="-"/>
            </a:pPr>
            <a:r>
              <a:rPr lang="es-MX" dirty="0" smtClean="0"/>
              <a:t>el </a:t>
            </a:r>
            <a:r>
              <a:rPr lang="es-MX" dirty="0"/>
              <a:t>tipo de producción, </a:t>
            </a:r>
            <a:endParaRPr lang="es-MX" dirty="0" smtClean="0"/>
          </a:p>
          <a:p>
            <a:pPr algn="just">
              <a:buFontTx/>
              <a:buChar char="-"/>
            </a:pPr>
            <a:r>
              <a:rPr lang="es-MX" dirty="0" smtClean="0"/>
              <a:t>el </a:t>
            </a:r>
            <a:r>
              <a:rPr lang="es-MX" dirty="0"/>
              <a:t>grado del progreso técnico, </a:t>
            </a:r>
            <a:endParaRPr lang="es-MX" dirty="0" smtClean="0"/>
          </a:p>
          <a:p>
            <a:pPr algn="just">
              <a:buFontTx/>
              <a:buChar char="-"/>
            </a:pPr>
            <a:r>
              <a:rPr lang="es-MX" dirty="0" smtClean="0"/>
              <a:t>la </a:t>
            </a:r>
            <a:r>
              <a:rPr lang="es-MX" dirty="0"/>
              <a:t>organización de la Economía, </a:t>
            </a:r>
            <a:endParaRPr lang="es-MX" dirty="0" smtClean="0"/>
          </a:p>
          <a:p>
            <a:pPr algn="just">
              <a:buFontTx/>
              <a:buChar char="-"/>
            </a:pPr>
            <a:r>
              <a:rPr lang="es-MX" dirty="0" smtClean="0"/>
              <a:t>la </a:t>
            </a:r>
            <a:r>
              <a:rPr lang="es-MX" dirty="0"/>
              <a:t>extensión o prolongación de la escolaridad, </a:t>
            </a:r>
            <a:endParaRPr lang="es-MX" dirty="0" smtClean="0"/>
          </a:p>
          <a:p>
            <a:pPr algn="just">
              <a:buFontTx/>
              <a:buChar char="-"/>
            </a:pPr>
            <a:r>
              <a:rPr lang="es-MX" dirty="0" smtClean="0"/>
              <a:t>la </a:t>
            </a:r>
            <a:r>
              <a:rPr lang="es-MX" dirty="0"/>
              <a:t>legislación laboral y la extensión del sistema de seguridad social, </a:t>
            </a:r>
            <a:endParaRPr lang="es-MX" dirty="0" smtClean="0"/>
          </a:p>
          <a:p>
            <a:pPr algn="just">
              <a:buNone/>
            </a:pPr>
            <a:r>
              <a:rPr lang="es-MX" dirty="0" smtClean="0"/>
              <a:t>TODOS factores socioeconómicos.</a:t>
            </a:r>
            <a:endParaRPr lang="es-ES" dirty="0"/>
          </a:p>
          <a:p>
            <a:pPr algn="just"/>
            <a:endParaRPr lang="es-E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42918" y="214290"/>
            <a:ext cx="8686800" cy="6643710"/>
          </a:xfrm>
        </p:spPr>
        <p:txBody>
          <a:bodyPr>
            <a:normAutofit/>
          </a:bodyPr>
          <a:lstStyle/>
          <a:p>
            <a:pPr algn="just">
              <a:buNone/>
            </a:pPr>
            <a:r>
              <a:rPr lang="es-MX" dirty="0"/>
              <a:t>La </a:t>
            </a:r>
            <a:r>
              <a:rPr lang="es-MX" dirty="0" smtClean="0"/>
              <a:t>PE </a:t>
            </a:r>
            <a:r>
              <a:rPr lang="es-MX" dirty="0"/>
              <a:t>puede investigarse en los censos y encuestas de dos formas </a:t>
            </a:r>
            <a:r>
              <a:rPr lang="es-MX" dirty="0" smtClean="0"/>
              <a:t>diferentes.</a:t>
            </a:r>
          </a:p>
          <a:p>
            <a:pPr marL="514350" indent="-514350" algn="just">
              <a:buAutoNum type="alphaLcParenR"/>
            </a:pPr>
            <a:r>
              <a:rPr lang="es-MX" dirty="0" smtClean="0"/>
              <a:t>Utilizando </a:t>
            </a:r>
            <a:r>
              <a:rPr lang="es-MX" dirty="0"/>
              <a:t>el </a:t>
            </a:r>
            <a:r>
              <a:rPr lang="es-MX" b="1" dirty="0"/>
              <a:t>concepto de trabajador </a:t>
            </a:r>
            <a:r>
              <a:rPr lang="es-MX" b="1" dirty="0" smtClean="0"/>
              <a:t>remunerado</a:t>
            </a:r>
            <a:endParaRPr lang="es-ES" b="1" dirty="0" smtClean="0"/>
          </a:p>
          <a:p>
            <a:pPr marL="514350" indent="-514350" algn="just">
              <a:buAutoNum type="alphaLcParenR"/>
            </a:pPr>
            <a:r>
              <a:rPr lang="es-MX" dirty="0" smtClean="0"/>
              <a:t>b</a:t>
            </a:r>
            <a:r>
              <a:rPr lang="es-MX" dirty="0"/>
              <a:t>) Utilizando el </a:t>
            </a:r>
            <a:r>
              <a:rPr lang="es-MX" b="1" dirty="0"/>
              <a:t>concepto de Fuerza de trabajo</a:t>
            </a:r>
            <a:r>
              <a:rPr lang="es-MX" dirty="0" smtClean="0"/>
              <a:t>.</a:t>
            </a:r>
            <a:endParaRPr lang="es-ES" dirty="0"/>
          </a:p>
          <a:p>
            <a:pPr marL="0" indent="0" algn="just">
              <a:buNone/>
            </a:pPr>
            <a:r>
              <a:rPr lang="es-MX" b="1" dirty="0" smtClean="0"/>
              <a:t>- Trabajador Remunerado: </a:t>
            </a:r>
            <a:r>
              <a:rPr lang="es-MX" dirty="0" smtClean="0"/>
              <a:t>situación </a:t>
            </a:r>
            <a:r>
              <a:rPr lang="es-MX" dirty="0"/>
              <a:t>ocupacional y experiencia del sujeto, desde el punto de vista de la obtención de los recursos necesarios para mantenerse a sí mismo y a otros. </a:t>
            </a:r>
            <a:r>
              <a:rPr lang="es-MX" b="1" dirty="0"/>
              <a:t>Con este criterio se eliminan los trabajadores ocasionales</a:t>
            </a:r>
            <a:r>
              <a:rPr lang="es-MX" b="1" dirty="0" smtClean="0"/>
              <a:t>.</a:t>
            </a:r>
            <a:endParaRPr lang="es-ES" b="1" dirty="0"/>
          </a:p>
          <a:p>
            <a:pPr algn="just">
              <a:buNone/>
            </a:pPr>
            <a:r>
              <a:rPr lang="es-MX" dirty="0"/>
              <a:t> </a:t>
            </a:r>
            <a:endParaRPr lang="es-ES" dirty="0"/>
          </a:p>
          <a:p>
            <a:pPr algn="just"/>
            <a:endParaRPr lang="es-E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357166"/>
            <a:ext cx="8229600" cy="5768997"/>
          </a:xfrm>
        </p:spPr>
        <p:txBody>
          <a:bodyPr>
            <a:normAutofit/>
          </a:bodyPr>
          <a:lstStyle/>
          <a:p>
            <a:pPr>
              <a:buFontTx/>
              <a:buChar char="-"/>
            </a:pPr>
            <a:r>
              <a:rPr lang="es-ES" b="1" dirty="0" smtClean="0"/>
              <a:t>El concepto de trabajador remunerado está </a:t>
            </a:r>
            <a:r>
              <a:rPr lang="es-ES" dirty="0" smtClean="0"/>
              <a:t>prácticamente </a:t>
            </a:r>
            <a:r>
              <a:rPr lang="es-ES" dirty="0"/>
              <a:t>en desuso). Se usó en EU hasta 1940, y en América Latina en los años 50</a:t>
            </a:r>
            <a:r>
              <a:rPr lang="es-ES" dirty="0" smtClean="0"/>
              <a:t>’. </a:t>
            </a:r>
          </a:p>
          <a:p>
            <a:pPr>
              <a:buFontTx/>
              <a:buChar char="-"/>
            </a:pPr>
            <a:r>
              <a:rPr lang="es-ES" dirty="0" smtClean="0"/>
              <a:t>Busca </a:t>
            </a:r>
            <a:r>
              <a:rPr lang="es-ES" dirty="0"/>
              <a:t>saber si hay experiencia laboral. Generalmente no fija un período de tiempo; de fijarlo, sería un período de tiempo largo. Busca el tipo de actividad que realiza la persona. </a:t>
            </a:r>
          </a:p>
          <a:p>
            <a:r>
              <a:rPr lang="es-ES" dirty="0"/>
              <a:t>Se preguntaría en un censo: ¿Usualmente Ud. trabaja</a:t>
            </a:r>
            <a:r>
              <a:rPr lang="es-ES" dirty="0" smtClean="0"/>
              <a:t>?</a:t>
            </a:r>
          </a:p>
          <a:p>
            <a:pPr>
              <a:buNone/>
            </a:pPr>
            <a:endParaRPr lang="es-ES"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85720" y="285728"/>
            <a:ext cx="8543956" cy="6215106"/>
          </a:xfrm>
        </p:spPr>
        <p:txBody>
          <a:bodyPr>
            <a:normAutofit fontScale="85000" lnSpcReduction="10000"/>
          </a:bodyPr>
          <a:lstStyle/>
          <a:p>
            <a:pPr algn="just">
              <a:buNone/>
            </a:pPr>
            <a:r>
              <a:rPr lang="es-ES" b="1" dirty="0" smtClean="0"/>
              <a:t>Fuerza laboral:</a:t>
            </a:r>
            <a:r>
              <a:rPr lang="es-ES" dirty="0" smtClean="0"/>
              <a:t> </a:t>
            </a:r>
          </a:p>
          <a:p>
            <a:pPr algn="just"/>
            <a:r>
              <a:rPr lang="es-ES" dirty="0" smtClean="0"/>
              <a:t>Es el concepto que está en uso mayormente en la actualidad.</a:t>
            </a:r>
          </a:p>
          <a:p>
            <a:pPr algn="just"/>
            <a:r>
              <a:rPr lang="es-ES" dirty="0" smtClean="0"/>
              <a:t> Se pregunta a la persona su actividad en un período de tiempo corto anterior al día censal.  </a:t>
            </a:r>
          </a:p>
          <a:p>
            <a:pPr algn="just"/>
            <a:r>
              <a:rPr lang="es-ES" dirty="0" smtClean="0"/>
              <a:t>Se pregunta: </a:t>
            </a:r>
            <a:r>
              <a:rPr lang="es-ES" b="1" dirty="0" smtClean="0"/>
              <a:t>¿Qué hacía Ud. la semana antes al día del censo?</a:t>
            </a:r>
          </a:p>
          <a:p>
            <a:pPr algn="just"/>
            <a:r>
              <a:rPr lang="es-ES" dirty="0" smtClean="0"/>
              <a:t>La ONU recomienda el uso de una semana. El censo sirve para contrastar la actividad de la fuerza de trabajo que se obtiene en las encuestas de mano de obra. </a:t>
            </a:r>
          </a:p>
          <a:p>
            <a:pPr algn="just"/>
            <a:r>
              <a:rPr lang="es-ES" dirty="0" smtClean="0"/>
              <a:t>Hay países como EU que se hace mensualmente para tener una idea de la situación del empleo y desempleo.</a:t>
            </a:r>
          </a:p>
          <a:p>
            <a:pPr algn="just"/>
            <a:r>
              <a:rPr lang="es-ES" dirty="0" smtClean="0"/>
              <a:t>A partir de esto se obtiene: </a:t>
            </a:r>
            <a:r>
              <a:rPr lang="es-ES" b="1" dirty="0" smtClean="0"/>
              <a:t>población económicamente activa PEA</a:t>
            </a:r>
            <a:endParaRPr lang="es-ES" dirty="0" smtClean="0"/>
          </a:p>
          <a:p>
            <a:pPr algn="just"/>
            <a:endParaRPr lang="es-ES" dirty="0" smtClean="0"/>
          </a:p>
          <a:p>
            <a:pPr algn="just"/>
            <a:endParaRPr lang="es-E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00042"/>
            <a:ext cx="8229600" cy="6000792"/>
          </a:xfrm>
        </p:spPr>
        <p:txBody>
          <a:bodyPr>
            <a:normAutofit/>
          </a:bodyPr>
          <a:lstStyle/>
          <a:p>
            <a:pPr algn="just"/>
            <a:r>
              <a:rPr lang="es-ES" b="1" dirty="0" smtClean="0"/>
              <a:t>Población </a:t>
            </a:r>
            <a:r>
              <a:rPr lang="es-ES" b="1" dirty="0"/>
              <a:t>económicamente activa </a:t>
            </a:r>
            <a:r>
              <a:rPr lang="es-ES" b="1" dirty="0" smtClean="0"/>
              <a:t>PEA</a:t>
            </a:r>
            <a:endParaRPr lang="es-ES" dirty="0"/>
          </a:p>
          <a:p>
            <a:pPr algn="just"/>
            <a:r>
              <a:rPr lang="es-ES" b="1" dirty="0" smtClean="0"/>
              <a:t>Aquellas </a:t>
            </a:r>
            <a:r>
              <a:rPr lang="es-ES" b="1" dirty="0"/>
              <a:t>personas que trabajan y las que buscan trabajo (</a:t>
            </a:r>
            <a:r>
              <a:rPr lang="es-ES" b="1" i="1" dirty="0"/>
              <a:t>en general se incluyen los que buscan por haberlo perdido o los que buscan por primera vez</a:t>
            </a:r>
            <a:r>
              <a:rPr lang="es-ES" b="1" dirty="0"/>
              <a:t>).</a:t>
            </a:r>
            <a:r>
              <a:rPr lang="es-ES" dirty="0"/>
              <a:t> </a:t>
            </a:r>
            <a:endParaRPr lang="es-ES" dirty="0" smtClean="0"/>
          </a:p>
          <a:p>
            <a:pPr algn="just"/>
            <a:r>
              <a:rPr lang="es-ES" dirty="0" smtClean="0"/>
              <a:t>En </a:t>
            </a:r>
            <a:r>
              <a:rPr lang="es-ES" dirty="0"/>
              <a:t>este indicador incluyen (en un mismo concepto) los que trabajan y no trabajan: </a:t>
            </a:r>
            <a:r>
              <a:rPr lang="es-ES" b="1" u="sng" dirty="0"/>
              <a:t>su limitación.</a:t>
            </a:r>
          </a:p>
          <a:p>
            <a:endParaRPr lang="es-E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85720" y="357166"/>
            <a:ext cx="8543956" cy="6286544"/>
          </a:xfrm>
        </p:spPr>
        <p:txBody>
          <a:bodyPr>
            <a:normAutofit fontScale="92500" lnSpcReduction="20000"/>
          </a:bodyPr>
          <a:lstStyle/>
          <a:p>
            <a:pPr>
              <a:buNone/>
            </a:pPr>
            <a:r>
              <a:rPr lang="es-ES" b="1" dirty="0"/>
              <a:t> </a:t>
            </a:r>
            <a:r>
              <a:rPr lang="es-ES" b="1" dirty="0" smtClean="0"/>
              <a:t>  - </a:t>
            </a:r>
            <a:r>
              <a:rPr lang="es-ES" b="1" dirty="0"/>
              <a:t>Población económicamente inactiva (PEI):</a:t>
            </a:r>
            <a:r>
              <a:rPr lang="es-ES" dirty="0"/>
              <a:t> puede también partirse de una edad laboral (15 años y más). </a:t>
            </a:r>
            <a:endParaRPr lang="es-ES" dirty="0" smtClean="0"/>
          </a:p>
          <a:p>
            <a:pPr>
              <a:buNone/>
            </a:pPr>
            <a:r>
              <a:rPr lang="es-ES" dirty="0"/>
              <a:t> </a:t>
            </a:r>
            <a:r>
              <a:rPr lang="es-ES" dirty="0" smtClean="0"/>
              <a:t>   Se </a:t>
            </a:r>
            <a:r>
              <a:rPr lang="es-ES" dirty="0"/>
              <a:t>tienen: </a:t>
            </a:r>
            <a:endParaRPr lang="es-ES" dirty="0" smtClean="0"/>
          </a:p>
          <a:p>
            <a:pPr>
              <a:buFontTx/>
              <a:buChar char="-"/>
            </a:pPr>
            <a:r>
              <a:rPr lang="es-ES" dirty="0" smtClean="0"/>
              <a:t>las </a:t>
            </a:r>
            <a:r>
              <a:rPr lang="es-ES" u="sng" dirty="0"/>
              <a:t>personas que se ocupan del hogar </a:t>
            </a:r>
            <a:r>
              <a:rPr lang="es-ES" dirty="0"/>
              <a:t>(amas de casa), </a:t>
            </a:r>
            <a:endParaRPr lang="es-ES" dirty="0" smtClean="0"/>
          </a:p>
          <a:p>
            <a:pPr>
              <a:buFontTx/>
              <a:buChar char="-"/>
            </a:pPr>
            <a:r>
              <a:rPr lang="es-ES" dirty="0" smtClean="0"/>
              <a:t>los </a:t>
            </a:r>
            <a:r>
              <a:rPr lang="es-ES" u="sng" dirty="0"/>
              <a:t>estudiantes</a:t>
            </a:r>
            <a:r>
              <a:rPr lang="es-ES" dirty="0"/>
              <a:t>, </a:t>
            </a:r>
            <a:endParaRPr lang="es-ES" dirty="0" smtClean="0"/>
          </a:p>
          <a:p>
            <a:pPr>
              <a:buFontTx/>
              <a:buChar char="-"/>
            </a:pPr>
            <a:r>
              <a:rPr lang="es-ES" dirty="0" smtClean="0"/>
              <a:t>los </a:t>
            </a:r>
            <a:r>
              <a:rPr lang="es-ES" dirty="0"/>
              <a:t>que </a:t>
            </a:r>
            <a:r>
              <a:rPr lang="es-ES" u="sng" dirty="0"/>
              <a:t>viven en asilo o reclusos</a:t>
            </a:r>
            <a:r>
              <a:rPr lang="es-ES" dirty="0"/>
              <a:t>, </a:t>
            </a:r>
            <a:endParaRPr lang="es-ES" dirty="0" smtClean="0"/>
          </a:p>
          <a:p>
            <a:pPr>
              <a:buFontTx/>
              <a:buChar char="-"/>
            </a:pPr>
            <a:r>
              <a:rPr lang="es-ES" dirty="0" smtClean="0"/>
              <a:t>aquellos </a:t>
            </a:r>
            <a:r>
              <a:rPr lang="es-ES" dirty="0"/>
              <a:t>que reciben ayuda económica u otros ingresos (</a:t>
            </a:r>
            <a:r>
              <a:rPr lang="es-ES" u="sng" dirty="0"/>
              <a:t>pensionados, los rentistas</a:t>
            </a:r>
            <a:r>
              <a:rPr lang="es-ES" dirty="0"/>
              <a:t>), </a:t>
            </a:r>
            <a:endParaRPr lang="es-ES" dirty="0" smtClean="0"/>
          </a:p>
          <a:p>
            <a:pPr>
              <a:buFontTx/>
              <a:buChar char="-"/>
            </a:pPr>
            <a:r>
              <a:rPr lang="es-ES" u="sng" dirty="0" smtClean="0"/>
              <a:t>otras </a:t>
            </a:r>
            <a:r>
              <a:rPr lang="es-ES" u="sng" dirty="0"/>
              <a:t>personas que están fuera de la edad laboral, pero no trabajan, </a:t>
            </a:r>
            <a:endParaRPr lang="es-ES" u="sng" dirty="0" smtClean="0"/>
          </a:p>
          <a:p>
            <a:pPr>
              <a:buFontTx/>
              <a:buChar char="-"/>
            </a:pPr>
            <a:r>
              <a:rPr lang="es-MX" dirty="0" smtClean="0"/>
              <a:t>así </a:t>
            </a:r>
            <a:r>
              <a:rPr lang="es-MX" dirty="0"/>
              <a:t>como los </a:t>
            </a:r>
            <a:r>
              <a:rPr lang="es-MX" u="sng" dirty="0"/>
              <a:t>sujetos no aptos mentalmente </a:t>
            </a:r>
            <a:r>
              <a:rPr lang="es-MX" dirty="0"/>
              <a:t>y </a:t>
            </a:r>
            <a:endParaRPr lang="es-MX" dirty="0" smtClean="0"/>
          </a:p>
          <a:p>
            <a:pPr>
              <a:buFontTx/>
              <a:buChar char="-"/>
            </a:pPr>
            <a:r>
              <a:rPr lang="es-MX" dirty="0" smtClean="0"/>
              <a:t>otros </a:t>
            </a:r>
            <a:r>
              <a:rPr lang="es-MX" u="sng" dirty="0"/>
              <a:t>impedidos temporales o permanentemente</a:t>
            </a:r>
            <a:r>
              <a:rPr lang="es-MX" dirty="0"/>
              <a:t>.</a:t>
            </a:r>
            <a:endParaRPr lang="es-ES" dirty="0"/>
          </a:p>
          <a:p>
            <a:endParaRPr lang="es-E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71406" y="142852"/>
            <a:ext cx="8929718" cy="6572272"/>
          </a:xfrm>
        </p:spPr>
        <p:txBody>
          <a:bodyPr>
            <a:normAutofit/>
          </a:bodyPr>
          <a:lstStyle/>
          <a:p>
            <a:pPr>
              <a:buNone/>
            </a:pPr>
            <a:r>
              <a:rPr lang="es-ES" b="1" dirty="0" smtClean="0"/>
              <a:t> </a:t>
            </a:r>
            <a:r>
              <a:rPr lang="es-ES" b="1" dirty="0"/>
              <a:t>- Diferenciales por edad y sexo</a:t>
            </a:r>
            <a:r>
              <a:rPr lang="es-ES" b="1" dirty="0" smtClean="0"/>
              <a:t>:</a:t>
            </a:r>
            <a:endParaRPr lang="es-ES" dirty="0"/>
          </a:p>
          <a:p>
            <a:pPr>
              <a:buNone/>
            </a:pPr>
            <a:r>
              <a:rPr lang="es-ES" b="1" dirty="0"/>
              <a:t> A - Edad:</a:t>
            </a:r>
            <a:r>
              <a:rPr lang="es-ES" dirty="0"/>
              <a:t> generalmente la edad de inicio laboral es: </a:t>
            </a:r>
          </a:p>
          <a:p>
            <a:pPr lvl="0"/>
            <a:r>
              <a:rPr lang="es-ES" dirty="0"/>
              <a:t>para las mujeres: 15 años (extendiéndose su período laboral hasta los 55-60)</a:t>
            </a:r>
          </a:p>
          <a:p>
            <a:pPr lvl="0"/>
            <a:r>
              <a:rPr lang="es-ES" dirty="0"/>
              <a:t>para los hombres:15 años (extendiéndose su período laboral hasta los 65 o más)</a:t>
            </a:r>
          </a:p>
          <a:p>
            <a:pPr>
              <a:buNone/>
            </a:pPr>
            <a:endParaRPr lang="es-ES" dirty="0"/>
          </a:p>
          <a:p>
            <a:pPr>
              <a:buNone/>
            </a:pPr>
            <a:r>
              <a:rPr lang="es-ES" dirty="0"/>
              <a:t>En Cuba:</a:t>
            </a:r>
          </a:p>
          <a:p>
            <a:pPr lvl="0"/>
            <a:r>
              <a:rPr lang="es-ES" dirty="0"/>
              <a:t>mujeres:15-60 años                </a:t>
            </a:r>
          </a:p>
          <a:p>
            <a:pPr lvl="0"/>
            <a:r>
              <a:rPr lang="es-ES" dirty="0"/>
              <a:t>hombres: 15-65 años  </a:t>
            </a:r>
            <a:r>
              <a:rPr lang="es-ES" b="1" dirty="0"/>
              <a:t> </a:t>
            </a:r>
            <a:endParaRPr lang="es-ES" dirty="0"/>
          </a:p>
          <a:p>
            <a:pPr>
              <a:buNone/>
            </a:pPr>
            <a:endParaRPr lang="es-E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28596" y="285728"/>
            <a:ext cx="8472518" cy="6143668"/>
          </a:xfrm>
        </p:spPr>
        <p:txBody>
          <a:bodyPr>
            <a:normAutofit lnSpcReduction="10000"/>
          </a:bodyPr>
          <a:lstStyle/>
          <a:p>
            <a:pPr algn="just">
              <a:buNone/>
            </a:pPr>
            <a:r>
              <a:rPr lang="es-ES" b="1" dirty="0" smtClean="0"/>
              <a:t>- En los países subdesarrollados:</a:t>
            </a:r>
            <a:endParaRPr lang="es-ES" dirty="0" smtClean="0"/>
          </a:p>
          <a:p>
            <a:pPr lvl="0" algn="just"/>
            <a:r>
              <a:rPr lang="es-ES" dirty="0" smtClean="0"/>
              <a:t>la edad de inicio laboral es más temprana por la alta fecundidad (es muy joven)</a:t>
            </a:r>
          </a:p>
          <a:p>
            <a:pPr lvl="0" algn="just"/>
            <a:r>
              <a:rPr lang="es-ES" dirty="0" smtClean="0"/>
              <a:t>la edad de salida es alta.</a:t>
            </a:r>
            <a:r>
              <a:rPr lang="es-ES" b="1" dirty="0" smtClean="0"/>
              <a:t> </a:t>
            </a:r>
            <a:endParaRPr lang="es-ES" dirty="0" smtClean="0"/>
          </a:p>
          <a:p>
            <a:pPr algn="just">
              <a:buNone/>
            </a:pPr>
            <a:r>
              <a:rPr lang="es-ES" b="1" dirty="0" smtClean="0"/>
              <a:t>- En los países desarrollados: </a:t>
            </a:r>
            <a:endParaRPr lang="es-ES" dirty="0" smtClean="0"/>
          </a:p>
          <a:p>
            <a:pPr lvl="0" algn="just"/>
            <a:r>
              <a:rPr lang="es-ES" dirty="0" smtClean="0"/>
              <a:t>la edad de inicio laboral es más tardía (se dilata): 15-17 años</a:t>
            </a:r>
          </a:p>
          <a:p>
            <a:pPr lvl="0" algn="just"/>
            <a:r>
              <a:rPr lang="es-ES" dirty="0" smtClean="0"/>
              <a:t>la edad de salida hoy también se está dilatando debido al envejecimiento poblacional (65 años y algunos países están planteando 67 años)</a:t>
            </a:r>
          </a:p>
          <a:p>
            <a:pPr lvl="0" algn="just"/>
            <a:r>
              <a:rPr lang="es-ES" dirty="0" smtClean="0"/>
              <a:t>la amplitud del sistema de Educación y Seguridad Social son de importancia.</a:t>
            </a:r>
          </a:p>
          <a:p>
            <a:pPr algn="just"/>
            <a:endParaRPr lang="es-E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42918"/>
            <a:ext cx="8229600" cy="5483245"/>
          </a:xfrm>
        </p:spPr>
        <p:txBody>
          <a:bodyPr/>
          <a:lstStyle/>
          <a:p>
            <a:pPr algn="just">
              <a:buNone/>
            </a:pPr>
            <a:r>
              <a:rPr lang="es-ES" b="1" dirty="0"/>
              <a:t>B - Sexo:</a:t>
            </a:r>
            <a:r>
              <a:rPr lang="es-ES" dirty="0"/>
              <a:t> relacionado también con el contexto de desarrollo e inserción de la mujer en la actividad laboral. </a:t>
            </a:r>
            <a:endParaRPr lang="es-ES" dirty="0" smtClean="0"/>
          </a:p>
          <a:p>
            <a:pPr algn="just">
              <a:buNone/>
            </a:pPr>
            <a:r>
              <a:rPr lang="es-ES" b="1" dirty="0" smtClean="0"/>
              <a:t>Al </a:t>
            </a:r>
            <a:r>
              <a:rPr lang="es-ES" b="1" dirty="0"/>
              <a:t>producirse un mayor proceso de desarrollo, aumenta la inserción de la mujer a la actividad laboral.</a:t>
            </a:r>
            <a:r>
              <a:rPr lang="es-ES" dirty="0"/>
              <a:t> </a:t>
            </a:r>
            <a:endParaRPr lang="es-ES" dirty="0" smtClean="0"/>
          </a:p>
          <a:p>
            <a:pPr algn="just">
              <a:buNone/>
            </a:pPr>
            <a:r>
              <a:rPr lang="es-ES" dirty="0" smtClean="0"/>
              <a:t>Aunque </a:t>
            </a:r>
            <a:r>
              <a:rPr lang="es-ES" dirty="0"/>
              <a:t>la proporción del hombre disminuye relativamente, se va a mantener por encima de la mujer.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dirty="0"/>
          </a:p>
        </p:txBody>
      </p:sp>
      <p:sp>
        <p:nvSpPr>
          <p:cNvPr id="3" name="2 Marcador de contenido"/>
          <p:cNvSpPr>
            <a:spLocks noGrp="1"/>
          </p:cNvSpPr>
          <p:nvPr>
            <p:ph idx="1"/>
          </p:nvPr>
        </p:nvSpPr>
        <p:spPr/>
        <p:txBody>
          <a:bodyPr/>
          <a:lstStyle/>
          <a:p>
            <a:r>
              <a:rPr lang="es-ES" b="1" dirty="0"/>
              <a:t>Tema 4: La población como fuerza de </a:t>
            </a:r>
            <a:r>
              <a:rPr lang="es-ES" b="1" dirty="0" smtClean="0"/>
              <a:t>trabajo</a:t>
            </a:r>
          </a:p>
          <a:p>
            <a:r>
              <a:rPr lang="es-ES_tradnl" b="1" dirty="0"/>
              <a:t>Tema Nº 5: Población y desarrollo económico </a:t>
            </a:r>
            <a:endParaRPr lang="es-ES" dirty="0"/>
          </a:p>
          <a:p>
            <a:endParaRPr lang="es-E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85720" y="285728"/>
            <a:ext cx="8686800" cy="6357982"/>
          </a:xfrm>
        </p:spPr>
        <p:txBody>
          <a:bodyPr>
            <a:normAutofit/>
          </a:bodyPr>
          <a:lstStyle/>
          <a:p>
            <a:pPr algn="just"/>
            <a:r>
              <a:rPr lang="es-ES" b="1" dirty="0"/>
              <a:t>1.4  Características de la PEA</a:t>
            </a:r>
            <a:r>
              <a:rPr lang="es-ES" b="1" dirty="0" smtClean="0"/>
              <a:t>:</a:t>
            </a:r>
            <a:endParaRPr lang="es-ES" dirty="0"/>
          </a:p>
          <a:p>
            <a:pPr algn="just"/>
            <a:r>
              <a:rPr lang="es-MX" dirty="0"/>
              <a:t>La organización económica y social de una población implica cierto grado de división del trabajo. </a:t>
            </a:r>
            <a:r>
              <a:rPr lang="es-MX" dirty="0" smtClean="0"/>
              <a:t>Puede </a:t>
            </a:r>
            <a:r>
              <a:rPr lang="es-MX" dirty="0"/>
              <a:t>ser expresada a través de las características de la PEA, tales como: </a:t>
            </a:r>
            <a:r>
              <a:rPr lang="es-MX" b="1" i="1" dirty="0"/>
              <a:t>rama actividad económica, la ocupación y la categoría del trabajador</a:t>
            </a:r>
            <a:r>
              <a:rPr lang="es-MX" b="1" i="1" dirty="0" smtClean="0"/>
              <a:t>.</a:t>
            </a:r>
            <a:endParaRPr lang="es-ES" dirty="0"/>
          </a:p>
          <a:p>
            <a:pPr algn="just"/>
            <a:r>
              <a:rPr lang="es-MX" b="1" u="sng" dirty="0"/>
              <a:t>El análisis de estas características económicas de la población revela el grado de desarrollo económico y social alcanzado, sobre todo cuando se analizan los cambios operados en el tiempo en un mismo país</a:t>
            </a:r>
            <a:r>
              <a:rPr lang="es-MX" b="1" u="sng" dirty="0" smtClean="0"/>
              <a:t>.</a:t>
            </a:r>
            <a:endParaRPr lang="es-ES" dirty="0"/>
          </a:p>
          <a:p>
            <a:pPr algn="just">
              <a:buNone/>
            </a:pPr>
            <a:endParaRPr lang="es-ES" dirty="0"/>
          </a:p>
          <a:p>
            <a:pPr algn="just"/>
            <a:endParaRPr lang="es-E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57158" y="285728"/>
            <a:ext cx="8472518" cy="5840435"/>
          </a:xfrm>
        </p:spPr>
        <p:txBody>
          <a:bodyPr>
            <a:normAutofit/>
          </a:bodyPr>
          <a:lstStyle/>
          <a:p>
            <a:pPr algn="just"/>
            <a:r>
              <a:rPr lang="es-MX" dirty="0" smtClean="0"/>
              <a:t>Una característica de la PEA cuyo análisis revela en gran medida la organización social de un país es </a:t>
            </a:r>
            <a:r>
              <a:rPr lang="es-MX" b="1" u="sng" dirty="0" smtClean="0"/>
              <a:t>la situación del trabajador ante el empleo</a:t>
            </a:r>
            <a:r>
              <a:rPr lang="es-MX" dirty="0" smtClean="0"/>
              <a:t> (ocupado ó desocupado) sobre todo cuando la información permite conocer entre los desocupados </a:t>
            </a:r>
            <a:r>
              <a:rPr lang="es-MX" u="sng" dirty="0" smtClean="0"/>
              <a:t>aquellos que lo están por motivos de pérdida del empleo</a:t>
            </a:r>
            <a:r>
              <a:rPr lang="es-MX" dirty="0" smtClean="0"/>
              <a:t> ya que evidencia hasta que punto la organización social garantiza el derecho de la población al desempeño a una actividad.</a:t>
            </a:r>
            <a:endParaRPr lang="es-ES" dirty="0" smtClean="0"/>
          </a:p>
          <a:p>
            <a:pPr algn="just"/>
            <a:endParaRPr lang="es-E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00042"/>
            <a:ext cx="8229600" cy="5626121"/>
          </a:xfrm>
        </p:spPr>
        <p:txBody>
          <a:bodyPr>
            <a:normAutofit fontScale="85000" lnSpcReduction="20000"/>
          </a:bodyPr>
          <a:lstStyle/>
          <a:p>
            <a:pPr algn="just">
              <a:buNone/>
            </a:pPr>
            <a:r>
              <a:rPr lang="es-ES" sz="3600" b="1" dirty="0"/>
              <a:t>2-  </a:t>
            </a:r>
            <a:r>
              <a:rPr lang="es-ES" sz="3600" b="1" u="sng" dirty="0"/>
              <a:t>RAMAS DE LA </a:t>
            </a:r>
            <a:r>
              <a:rPr lang="es-MX" sz="3600" b="1" u="sng" dirty="0"/>
              <a:t>ACTIVIDAD ECONÓMICA </a:t>
            </a:r>
            <a:endParaRPr lang="es-ES" sz="3600" dirty="0"/>
          </a:p>
          <a:p>
            <a:pPr algn="just"/>
            <a:r>
              <a:rPr lang="es-MX" sz="3600" dirty="0"/>
              <a:t>Es el agrupamiento de los trabajadores por ramas ó sectores económicos  en los que desarrollen su actividad. Comúnmente se agrupan en cuatro ramas: </a:t>
            </a:r>
            <a:r>
              <a:rPr lang="es-MX" sz="3600" b="1" dirty="0"/>
              <a:t>agricultura, industria, construcción y servicios. </a:t>
            </a:r>
            <a:endParaRPr lang="es-ES" sz="3600" dirty="0"/>
          </a:p>
          <a:p>
            <a:r>
              <a:rPr lang="es-MX" sz="3600" dirty="0"/>
              <a:t>La PEA puede ser agrupada también  en </a:t>
            </a:r>
            <a:r>
              <a:rPr lang="es-MX" sz="3600" b="1" dirty="0"/>
              <a:t>Sector Básico  (Grupo A)</a:t>
            </a:r>
            <a:r>
              <a:rPr lang="es-MX" sz="3600" dirty="0"/>
              <a:t> donde se incluye a los ocupados en la </a:t>
            </a:r>
            <a:r>
              <a:rPr lang="es-MX" sz="3600" b="1" dirty="0"/>
              <a:t>agricultura, la industria y la </a:t>
            </a:r>
            <a:r>
              <a:rPr lang="es-MX" sz="3600" b="1" dirty="0" smtClean="0"/>
              <a:t>construcción.</a:t>
            </a:r>
            <a:endParaRPr lang="es-ES" sz="3600" dirty="0"/>
          </a:p>
          <a:p>
            <a:r>
              <a:rPr lang="es-MX" sz="3600" b="1" dirty="0"/>
              <a:t>Sector Servicios (Grupo B)</a:t>
            </a:r>
            <a:r>
              <a:rPr lang="es-MX" sz="3600" dirty="0"/>
              <a:t> donde </a:t>
            </a:r>
            <a:r>
              <a:rPr lang="es-MX" sz="3600" b="1" dirty="0"/>
              <a:t>se incluye el resto de los trabajadores</a:t>
            </a:r>
            <a:r>
              <a:rPr lang="es-MX" sz="3600" dirty="0"/>
              <a:t> </a:t>
            </a:r>
            <a:r>
              <a:rPr lang="es-MX" sz="3600" dirty="0" smtClean="0"/>
              <a:t>y</a:t>
            </a:r>
          </a:p>
          <a:p>
            <a:r>
              <a:rPr lang="es-MX" sz="3600" b="1" dirty="0" smtClean="0"/>
              <a:t>Grupo </a:t>
            </a:r>
            <a:r>
              <a:rPr lang="es-MX" sz="3600" b="1" dirty="0"/>
              <a:t>C</a:t>
            </a:r>
            <a:r>
              <a:rPr lang="es-MX" sz="3600" dirty="0"/>
              <a:t> que es la </a:t>
            </a:r>
            <a:r>
              <a:rPr lang="es-MX" sz="3600" b="1" dirty="0"/>
              <a:t>población inactiva</a:t>
            </a:r>
            <a:r>
              <a:rPr lang="es-MX" sz="3600" dirty="0"/>
              <a:t>.</a:t>
            </a:r>
            <a:endParaRPr lang="es-ES" sz="3600" dirty="0"/>
          </a:p>
          <a:p>
            <a:pPr algn="just"/>
            <a:endParaRPr lang="es-ES" sz="36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14282" y="142852"/>
            <a:ext cx="8758238" cy="6572272"/>
          </a:xfrm>
        </p:spPr>
        <p:txBody>
          <a:bodyPr>
            <a:normAutofit/>
          </a:bodyPr>
          <a:lstStyle/>
          <a:p>
            <a:pPr algn="just"/>
            <a:r>
              <a:rPr lang="es-MX" dirty="0"/>
              <a:t>La distribución de la población Activa por cada uno de los sectores o ramas de la economía, según el sexo, muestra el desarrollo económico del lugar. </a:t>
            </a:r>
            <a:endParaRPr lang="es-MX" dirty="0" smtClean="0"/>
          </a:p>
          <a:p>
            <a:pPr algn="just"/>
            <a:r>
              <a:rPr lang="es-MX" dirty="0" smtClean="0"/>
              <a:t>A </a:t>
            </a:r>
            <a:r>
              <a:rPr lang="es-MX" b="1" dirty="0" smtClean="0"/>
              <a:t>mayor desarrollo económico, </a:t>
            </a:r>
            <a:r>
              <a:rPr lang="es-MX" b="1" u="sng" dirty="0" smtClean="0"/>
              <a:t>mayor participación de activos</a:t>
            </a:r>
            <a:r>
              <a:rPr lang="es-MX" dirty="0" smtClean="0"/>
              <a:t> en el comercio, la industria y los servicios, sobre todo en aquellos de carácter nominal (oficinas, vendedores, profesionales, técnicos, etc.)</a:t>
            </a:r>
            <a:endParaRPr lang="es-ES" dirty="0" smtClean="0"/>
          </a:p>
          <a:p>
            <a:pPr algn="just"/>
            <a:r>
              <a:rPr lang="es-MX" dirty="0" smtClean="0"/>
              <a:t>ATENCIÓN: </a:t>
            </a:r>
            <a:r>
              <a:rPr lang="es-MX" u="sng" dirty="0" smtClean="0"/>
              <a:t>en </a:t>
            </a:r>
            <a:r>
              <a:rPr lang="es-MX" u="sng" dirty="0"/>
              <a:t>los países de escaso desarrollo, los trabajadores desempeñan su actividad con formas económicas de muy baja productividad</a:t>
            </a:r>
            <a:r>
              <a:rPr lang="es-MX" dirty="0"/>
              <a:t>.</a:t>
            </a:r>
            <a:endParaRPr lang="es-ES" dirty="0"/>
          </a:p>
          <a:p>
            <a:pPr algn="just"/>
            <a:endParaRPr lang="es-E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14282" y="214290"/>
            <a:ext cx="8686800" cy="6643710"/>
          </a:xfrm>
        </p:spPr>
        <p:txBody>
          <a:bodyPr>
            <a:normAutofit fontScale="70000" lnSpcReduction="20000"/>
          </a:bodyPr>
          <a:lstStyle/>
          <a:p>
            <a:pPr>
              <a:buNone/>
            </a:pPr>
            <a:r>
              <a:rPr lang="es-MX" b="1" dirty="0"/>
              <a:t>4-  </a:t>
            </a:r>
            <a:r>
              <a:rPr lang="es-MX" b="1" u="sng" dirty="0"/>
              <a:t>ESTRUCTURA DE LAS OCUPACIONES</a:t>
            </a:r>
            <a:r>
              <a:rPr lang="es-MX" b="1" dirty="0"/>
              <a:t> </a:t>
            </a:r>
            <a:endParaRPr lang="es-ES" dirty="0"/>
          </a:p>
          <a:p>
            <a:r>
              <a:rPr lang="es-MX" dirty="0"/>
              <a:t>La composición ó estructura de las ocupaciones de la PEA está estrechamente vinculada a la distribución por ramas de actividad económica. La proporción de agricultores, artesanos y operarios de fábricas, conductores de medios de transporte, oficinistas, profesionales y técnicos evidencian el grado de desarrollo económico alcanzado por un país</a:t>
            </a:r>
            <a:r>
              <a:rPr lang="es-MX" dirty="0" smtClean="0"/>
              <a:t>.</a:t>
            </a:r>
            <a:endParaRPr lang="es-ES" dirty="0"/>
          </a:p>
          <a:p>
            <a:r>
              <a:rPr lang="es-ES" dirty="0"/>
              <a:t>  </a:t>
            </a:r>
            <a:r>
              <a:rPr lang="es-MX" dirty="0"/>
              <a:t>El análisis de esta estructura por sexos, refleja en cuanto a los varones, que a mayor desarrollo, mayor número de hombres ocupados en la industria, en cuanto al sexo femenino, el desarrollo va acompañado de más ocupaciones en oficinas y muy escasa  proporción en la agricultura. Es por esta proporción que existe también estrecha relación entre la estructura de las ocupaciones y las ramas de la </a:t>
            </a:r>
            <a:r>
              <a:rPr lang="es-MX" dirty="0" smtClean="0"/>
              <a:t>economía.</a:t>
            </a:r>
            <a:endParaRPr lang="es-ES" dirty="0" smtClean="0"/>
          </a:p>
          <a:p>
            <a:pPr>
              <a:buNone/>
            </a:pPr>
            <a:r>
              <a:rPr lang="es-MX" dirty="0" smtClean="0"/>
              <a:t>La </a:t>
            </a:r>
            <a:r>
              <a:rPr lang="es-MX" dirty="0"/>
              <a:t>estructura de las ocupaciones que más se emplean en nuestro país son :</a:t>
            </a:r>
            <a:endParaRPr lang="es-ES" dirty="0"/>
          </a:p>
          <a:p>
            <a:pPr lvl="0"/>
            <a:r>
              <a:rPr lang="es-MX" dirty="0"/>
              <a:t>Dirigentes</a:t>
            </a:r>
            <a:endParaRPr lang="es-ES" dirty="0"/>
          </a:p>
          <a:p>
            <a:pPr lvl="0"/>
            <a:r>
              <a:rPr lang="es-MX" dirty="0"/>
              <a:t>Profesionales</a:t>
            </a:r>
            <a:endParaRPr lang="es-ES" dirty="0"/>
          </a:p>
          <a:p>
            <a:pPr lvl="0"/>
            <a:r>
              <a:rPr lang="es-MX" dirty="0"/>
              <a:t>Técnicos</a:t>
            </a:r>
            <a:endParaRPr lang="es-ES" dirty="0"/>
          </a:p>
          <a:p>
            <a:pPr lvl="0"/>
            <a:r>
              <a:rPr lang="es-MX" dirty="0"/>
              <a:t>Obreros Calificados</a:t>
            </a:r>
            <a:endParaRPr lang="es-ES" dirty="0"/>
          </a:p>
          <a:p>
            <a:pPr lvl="0"/>
            <a:r>
              <a:rPr lang="es-MX" dirty="0"/>
              <a:t>Obreros no Calificados</a:t>
            </a:r>
            <a:endParaRPr lang="es-ES" dirty="0"/>
          </a:p>
          <a:p>
            <a:pPr lvl="0"/>
            <a:r>
              <a:rPr lang="es-MX" dirty="0"/>
              <a:t>Trabajadores Administrativos</a:t>
            </a:r>
            <a:endParaRPr lang="es-ES" dirty="0"/>
          </a:p>
          <a:p>
            <a:pPr lvl="0"/>
            <a:r>
              <a:rPr lang="es-MX" dirty="0"/>
              <a:t>Trabajadores de Servicios </a:t>
            </a:r>
            <a:r>
              <a:rPr lang="es-ES" dirty="0"/>
              <a:t> </a:t>
            </a:r>
            <a:endParaRPr lang="es-ES" dirty="0" smtClean="0"/>
          </a:p>
          <a:p>
            <a:pPr lvl="0">
              <a:buNone/>
            </a:pPr>
            <a:endParaRPr lang="es-ES" dirty="0"/>
          </a:p>
          <a:p>
            <a:endParaRPr lang="es-E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85720" y="357166"/>
            <a:ext cx="8686800" cy="5768997"/>
          </a:xfrm>
        </p:spPr>
        <p:txBody>
          <a:bodyPr>
            <a:normAutofit fontScale="92500" lnSpcReduction="20000"/>
          </a:bodyPr>
          <a:lstStyle/>
          <a:p>
            <a:pPr lvl="0" algn="just">
              <a:buNone/>
            </a:pPr>
            <a:r>
              <a:rPr lang="es-ES" dirty="0" smtClean="0"/>
              <a:t>Ubicación de la fuerza de trabajo según sectores de la economía:</a:t>
            </a:r>
          </a:p>
          <a:p>
            <a:pPr lvl="0" algn="just"/>
            <a:r>
              <a:rPr lang="es-ES" dirty="0" smtClean="0"/>
              <a:t>sector  agropecuario</a:t>
            </a:r>
          </a:p>
          <a:p>
            <a:pPr lvl="0" algn="just"/>
            <a:r>
              <a:rPr lang="es-ES" dirty="0" smtClean="0"/>
              <a:t>sector industrial</a:t>
            </a:r>
          </a:p>
          <a:p>
            <a:pPr lvl="0" algn="just"/>
            <a:r>
              <a:rPr lang="es-ES" dirty="0" smtClean="0"/>
              <a:t>sector servicios</a:t>
            </a:r>
          </a:p>
          <a:p>
            <a:pPr lvl="0" algn="just">
              <a:buNone/>
            </a:pPr>
            <a:r>
              <a:rPr lang="es-ES" dirty="0" smtClean="0"/>
              <a:t>- </a:t>
            </a:r>
            <a:r>
              <a:rPr lang="es-ES" u="sng" dirty="0" smtClean="0"/>
              <a:t>Por estructura de ocupaciones </a:t>
            </a:r>
            <a:r>
              <a:rPr lang="es-ES" dirty="0" smtClean="0"/>
              <a:t>(u oficios): tiene que ver con el tipo de actividad que realiza la fuerza de trabajo. Por ejemplo: hay N cantidad de electricistas enrolladores, y N cantidad de profesores.</a:t>
            </a:r>
          </a:p>
          <a:p>
            <a:pPr lvl="0" algn="just"/>
            <a:r>
              <a:rPr lang="es-ES" u="sng" dirty="0"/>
              <a:t>P</a:t>
            </a:r>
            <a:r>
              <a:rPr lang="es-ES" u="sng" dirty="0" smtClean="0"/>
              <a:t>or estructura según categoría ocupacional </a:t>
            </a:r>
            <a:r>
              <a:rPr lang="es-ES" dirty="0" smtClean="0"/>
              <a:t>(importante para los sociólogos): alude en qué condiciones trabaja o realiza el trabajo. ¿En qué relaciones sociales está inmerso el trabajador? (Dirigentes, técnicos, obreros, etc.)</a:t>
            </a:r>
          </a:p>
          <a:p>
            <a:pPr algn="just"/>
            <a:endParaRPr lang="es-E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42844" y="142852"/>
            <a:ext cx="8786874" cy="5626121"/>
          </a:xfrm>
        </p:spPr>
        <p:txBody>
          <a:bodyPr>
            <a:noAutofit/>
          </a:bodyPr>
          <a:lstStyle/>
          <a:p>
            <a:pPr algn="just">
              <a:buNone/>
            </a:pPr>
            <a:r>
              <a:rPr lang="es-ES" sz="2700" b="1" dirty="0">
                <a:latin typeface="Arial Narrow" pitchFamily="34" charset="0"/>
              </a:rPr>
              <a:t>- Clasificación:</a:t>
            </a:r>
            <a:endParaRPr lang="es-ES" sz="2700" dirty="0">
              <a:latin typeface="Arial Narrow" pitchFamily="34" charset="0"/>
            </a:endParaRPr>
          </a:p>
          <a:p>
            <a:pPr lvl="0" algn="just"/>
            <a:r>
              <a:rPr lang="es-ES" sz="2700" b="1" dirty="0">
                <a:latin typeface="Arial Narrow" pitchFamily="34" charset="0"/>
              </a:rPr>
              <a:t>sector social civil estatal</a:t>
            </a:r>
            <a:r>
              <a:rPr lang="es-ES" sz="2700" dirty="0">
                <a:latin typeface="Arial Narrow" pitchFamily="34" charset="0"/>
              </a:rPr>
              <a:t>: obrero, trabajador de servicio, técnico, administrativos, dirigentes</a:t>
            </a:r>
          </a:p>
          <a:p>
            <a:pPr lvl="0" algn="just"/>
            <a:r>
              <a:rPr lang="es-ES" sz="2700" b="1" dirty="0">
                <a:latin typeface="Arial Narrow" pitchFamily="34" charset="0"/>
              </a:rPr>
              <a:t>sector social civil privado</a:t>
            </a:r>
            <a:r>
              <a:rPr lang="es-ES" sz="2700" dirty="0">
                <a:latin typeface="Arial Narrow" pitchFamily="34" charset="0"/>
              </a:rPr>
              <a:t>: </a:t>
            </a:r>
          </a:p>
          <a:p>
            <a:pPr lvl="0" algn="just"/>
            <a:r>
              <a:rPr lang="es-ES" sz="2700" b="1" dirty="0">
                <a:latin typeface="Arial Narrow" pitchFamily="34" charset="0"/>
              </a:rPr>
              <a:t>trabajador asalariado privado</a:t>
            </a:r>
            <a:r>
              <a:rPr lang="es-ES" sz="2700" dirty="0">
                <a:latin typeface="Arial Narrow" pitchFamily="34" charset="0"/>
              </a:rPr>
              <a:t>: en actividades agrícolas, sacerdotes, pastores, servicios domésticos, actividades comerciales, actividades domésticas.</a:t>
            </a:r>
          </a:p>
          <a:p>
            <a:pPr lvl="0" algn="just"/>
            <a:r>
              <a:rPr lang="es-ES" sz="2700" b="1" dirty="0">
                <a:latin typeface="Arial Narrow" pitchFamily="34" charset="0"/>
              </a:rPr>
              <a:t>trabajador por cuenta propia:</a:t>
            </a:r>
            <a:r>
              <a:rPr lang="es-ES" sz="2700" dirty="0">
                <a:latin typeface="Arial Narrow" pitchFamily="34" charset="0"/>
              </a:rPr>
              <a:t> no tiene empleado, patrones de pequeños negocios (usan uno o más asalariado)</a:t>
            </a:r>
          </a:p>
          <a:p>
            <a:pPr lvl="0" algn="just"/>
            <a:r>
              <a:rPr lang="es-ES" sz="2700" b="1" dirty="0">
                <a:latin typeface="Arial Narrow" pitchFamily="34" charset="0"/>
              </a:rPr>
              <a:t>productor privado</a:t>
            </a:r>
            <a:r>
              <a:rPr lang="es-ES" sz="2700" dirty="0">
                <a:latin typeface="Arial Narrow" pitchFamily="34" charset="0"/>
              </a:rPr>
              <a:t> (propietario)</a:t>
            </a:r>
          </a:p>
          <a:p>
            <a:pPr lvl="0" algn="just"/>
            <a:r>
              <a:rPr lang="es-ES" sz="2700" b="1" dirty="0">
                <a:latin typeface="Arial Narrow" pitchFamily="34" charset="0"/>
              </a:rPr>
              <a:t>parcelero, usufructuario</a:t>
            </a:r>
            <a:endParaRPr lang="es-ES" sz="2700" dirty="0">
              <a:latin typeface="Arial Narrow" pitchFamily="34" charset="0"/>
            </a:endParaRPr>
          </a:p>
          <a:p>
            <a:pPr lvl="0" algn="just"/>
            <a:r>
              <a:rPr lang="es-ES" sz="2700" b="1" dirty="0">
                <a:latin typeface="Arial Narrow" pitchFamily="34" charset="0"/>
              </a:rPr>
              <a:t>nuevos propietarios independientes</a:t>
            </a:r>
            <a:r>
              <a:rPr lang="es-ES" sz="2700" dirty="0">
                <a:latin typeface="Arial Narrow" pitchFamily="34" charset="0"/>
              </a:rPr>
              <a:t> (actualmente se le denomina “</a:t>
            </a:r>
            <a:r>
              <a:rPr lang="es-ES" sz="2700" dirty="0" err="1">
                <a:latin typeface="Arial Narrow" pitchFamily="34" charset="0"/>
              </a:rPr>
              <a:t>mipymes</a:t>
            </a:r>
            <a:r>
              <a:rPr lang="es-ES" sz="2700" dirty="0">
                <a:latin typeface="Arial Narrow" pitchFamily="34" charset="0"/>
              </a:rPr>
              <a:t>”, pero también están consideradas las micro, pequeñas y medianas empresas)</a:t>
            </a:r>
          </a:p>
          <a:p>
            <a:pPr algn="just">
              <a:buNone/>
            </a:pPr>
            <a:endParaRPr lang="es-ES" sz="2700" dirty="0">
              <a:latin typeface="Arial Narrow" pitchFamily="34" charset="0"/>
            </a:endParaRPr>
          </a:p>
          <a:p>
            <a:pPr algn="just"/>
            <a:endParaRPr lang="es-ES" sz="2700" dirty="0">
              <a:latin typeface="Arial Narrow"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42918"/>
            <a:ext cx="8229600" cy="5483245"/>
          </a:xfrm>
        </p:spPr>
        <p:txBody>
          <a:bodyPr/>
          <a:lstStyle/>
          <a:p>
            <a:pPr>
              <a:buNone/>
            </a:pPr>
            <a:r>
              <a:rPr lang="es-ES" b="1" dirty="0" smtClean="0"/>
              <a:t>Sector cooperativo-colectivo:</a:t>
            </a:r>
            <a:r>
              <a:rPr lang="es-ES" dirty="0" smtClean="0"/>
              <a:t> </a:t>
            </a:r>
          </a:p>
          <a:p>
            <a:pPr lvl="0"/>
            <a:r>
              <a:rPr lang="es-ES" dirty="0" smtClean="0"/>
              <a:t>Miembros de </a:t>
            </a:r>
            <a:r>
              <a:rPr lang="es-ES" b="1" dirty="0" smtClean="0"/>
              <a:t>CPA (Cooperativas de Producción Agropecuarias</a:t>
            </a:r>
            <a:r>
              <a:rPr lang="es-ES" dirty="0" smtClean="0"/>
              <a:t>), </a:t>
            </a:r>
          </a:p>
          <a:p>
            <a:pPr lvl="0"/>
            <a:r>
              <a:rPr lang="es-ES" b="1" dirty="0" smtClean="0"/>
              <a:t>UBPC (Unidades Básicas de Producción Cooperativas</a:t>
            </a:r>
            <a:r>
              <a:rPr lang="es-ES" dirty="0" smtClean="0"/>
              <a:t>; tierras en usufructo, pero los medios de producción son de uso colectivo)</a:t>
            </a:r>
          </a:p>
          <a:p>
            <a:pPr lvl="0"/>
            <a:r>
              <a:rPr lang="es-ES" b="1" dirty="0" smtClean="0"/>
              <a:t>ayudante familiar no remunerado</a:t>
            </a:r>
            <a:endParaRPr lang="es-ES" dirty="0" smtClean="0"/>
          </a:p>
          <a:p>
            <a:endParaRPr lang="es-E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14290"/>
            <a:ext cx="8229600" cy="6429420"/>
          </a:xfrm>
        </p:spPr>
        <p:txBody>
          <a:bodyPr>
            <a:normAutofit fontScale="92500" lnSpcReduction="20000"/>
          </a:bodyPr>
          <a:lstStyle/>
          <a:p>
            <a:pPr algn="just">
              <a:buNone/>
            </a:pPr>
            <a:r>
              <a:rPr lang="es-ES" b="1" dirty="0" smtClean="0"/>
              <a:t>- </a:t>
            </a:r>
            <a:r>
              <a:rPr lang="es-MX" b="1" u="sng" dirty="0"/>
              <a:t>Medidas de la participación de la Población en la Actividad </a:t>
            </a:r>
            <a:r>
              <a:rPr lang="es-MX" b="1" u="sng" dirty="0" smtClean="0"/>
              <a:t>Económica</a:t>
            </a:r>
            <a:endParaRPr lang="es-ES" dirty="0"/>
          </a:p>
          <a:p>
            <a:pPr algn="just"/>
            <a:r>
              <a:rPr lang="es-ES" dirty="0"/>
              <a:t>Las medidas que tradicionalmente se utilizan para caracterizar la participación de la población en la actividad económica, al estar basadas fundamentalmente en el concepto de PEA, contienen las mismas dificultades señaladas con anterioridad, por lo cual, todo parece indicar, que si se quiere caracterizar en forma adecuada la participación ocupacional de la población, resultaría más conveniente el uso del término OCUPADOS EN LA ECONOMÍA con relación a la población total y a la realmente apta para el trabajo, tomando en cuenta además la proporción de los sub-ocupados y el peso de los mismos en la ocupación total.</a:t>
            </a:r>
          </a:p>
          <a:p>
            <a:pPr algn="just">
              <a:buNone/>
            </a:pPr>
            <a:endParaRPr lang="es-E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85720" y="142852"/>
            <a:ext cx="8686800" cy="6715148"/>
          </a:xfrm>
        </p:spPr>
        <p:txBody>
          <a:bodyPr>
            <a:normAutofit fontScale="70000" lnSpcReduction="20000"/>
          </a:bodyPr>
          <a:lstStyle/>
          <a:p>
            <a:pPr algn="just">
              <a:buNone/>
            </a:pPr>
            <a:r>
              <a:rPr lang="es-MX" b="1" dirty="0" smtClean="0"/>
              <a:t>Las medidas más importantes de la participación de la población en la actividad económica son:</a:t>
            </a:r>
            <a:endParaRPr lang="es-ES" dirty="0" smtClean="0"/>
          </a:p>
          <a:p>
            <a:pPr algn="just">
              <a:buNone/>
            </a:pPr>
            <a:r>
              <a:rPr lang="es-MX" b="1" dirty="0" smtClean="0"/>
              <a:t>  a) Tasa Bruta de Actividad</a:t>
            </a:r>
            <a:endParaRPr lang="es-ES" b="1" dirty="0" smtClean="0"/>
          </a:p>
          <a:p>
            <a:pPr algn="just">
              <a:buNone/>
            </a:pPr>
            <a:r>
              <a:rPr lang="es-MX" b="1" dirty="0" smtClean="0"/>
              <a:t>   b) Tasa Refinada de Actividad</a:t>
            </a:r>
            <a:endParaRPr lang="es-ES" b="1" dirty="0" smtClean="0"/>
          </a:p>
          <a:p>
            <a:pPr algn="just">
              <a:buNone/>
            </a:pPr>
            <a:r>
              <a:rPr lang="es-ES" b="1" dirty="0" smtClean="0"/>
              <a:t>  </a:t>
            </a:r>
            <a:r>
              <a:rPr lang="es-MX" b="1" dirty="0" smtClean="0"/>
              <a:t> c) Tasa de Actividad por edades </a:t>
            </a:r>
            <a:endParaRPr lang="es-ES" dirty="0" smtClean="0"/>
          </a:p>
          <a:p>
            <a:pPr lvl="0" algn="just">
              <a:buNone/>
            </a:pPr>
            <a:r>
              <a:rPr lang="es-ES" dirty="0" smtClean="0"/>
              <a:t>        - tasa de actividad por sexo</a:t>
            </a:r>
          </a:p>
          <a:p>
            <a:pPr lvl="0" algn="just">
              <a:buNone/>
            </a:pPr>
            <a:r>
              <a:rPr lang="es-ES" dirty="0" smtClean="0"/>
              <a:t>        - tasa específica de actividad por edades por sexo </a:t>
            </a:r>
          </a:p>
          <a:p>
            <a:pPr lvl="0" algn="just">
              <a:buNone/>
            </a:pPr>
            <a:r>
              <a:rPr lang="es-ES" dirty="0" smtClean="0"/>
              <a:t>        - años brutos de vida activa</a:t>
            </a:r>
          </a:p>
          <a:p>
            <a:pPr algn="just">
              <a:buNone/>
            </a:pPr>
            <a:r>
              <a:rPr lang="es-MX" b="1" dirty="0" smtClean="0"/>
              <a:t>    d) Coeficiente de Dependencia ó Índice de Carga</a:t>
            </a:r>
            <a:endParaRPr lang="es-ES" dirty="0" smtClean="0"/>
          </a:p>
          <a:p>
            <a:pPr algn="just">
              <a:buNone/>
            </a:pPr>
            <a:r>
              <a:rPr lang="es-MX" b="1" dirty="0" smtClean="0"/>
              <a:t>    e) Tasa de Incorporación al Trabajo.</a:t>
            </a:r>
            <a:endParaRPr lang="es-ES" dirty="0" smtClean="0"/>
          </a:p>
          <a:p>
            <a:pPr lvl="0" algn="just"/>
            <a:r>
              <a:rPr lang="es-ES" dirty="0" smtClean="0"/>
              <a:t>tasa de ocupación</a:t>
            </a:r>
          </a:p>
          <a:p>
            <a:pPr lvl="0" algn="just"/>
            <a:r>
              <a:rPr lang="es-ES" dirty="0" smtClean="0"/>
              <a:t>tasa de desocupación</a:t>
            </a:r>
            <a:r>
              <a:rPr lang="es-ES" b="1" dirty="0" smtClean="0"/>
              <a:t> </a:t>
            </a:r>
            <a:endParaRPr lang="es-ES" dirty="0" smtClean="0"/>
          </a:p>
          <a:p>
            <a:pPr algn="just">
              <a:buNone/>
            </a:pPr>
            <a:endParaRPr lang="es-MX" dirty="0" smtClean="0"/>
          </a:p>
          <a:p>
            <a:pPr algn="just">
              <a:buNone/>
            </a:pPr>
            <a:r>
              <a:rPr lang="es-MX" dirty="0" smtClean="0"/>
              <a:t>Al igual que las Tasas estudiadas anteriormente, estas </a:t>
            </a:r>
            <a:r>
              <a:rPr lang="es-MX" b="1" dirty="0" smtClean="0"/>
              <a:t>permiten caracterizar las tendencias de la población activa, así como pronosticar su comportamiento en la perspectiva</a:t>
            </a:r>
            <a:endParaRPr lang="es-ES" b="1" dirty="0" smtClean="0"/>
          </a:p>
          <a:p>
            <a:pPr algn="just">
              <a:buNone/>
            </a:pPr>
            <a:r>
              <a:rPr lang="es-ES" b="1" dirty="0" smtClean="0"/>
              <a:t>Todas tienen la limitación de la PEA.</a:t>
            </a:r>
            <a:r>
              <a:rPr lang="es-ES" dirty="0" smtClean="0"/>
              <a:t> Incluyo ocupados y desocupados (los que están buscando trabajo por primera vez o no, excepto en Cuba)</a:t>
            </a:r>
          </a:p>
          <a:p>
            <a:pPr algn="just"/>
            <a:endParaRPr lang="es-ES" dirty="0" smtClean="0"/>
          </a:p>
          <a:p>
            <a:pPr algn="just"/>
            <a:endParaRPr lang="es-E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00042"/>
            <a:ext cx="8229600" cy="5626121"/>
          </a:xfrm>
        </p:spPr>
        <p:txBody>
          <a:bodyPr>
            <a:normAutofit/>
          </a:bodyPr>
          <a:lstStyle/>
          <a:p>
            <a:pPr algn="just">
              <a:buNone/>
            </a:pPr>
            <a:r>
              <a:rPr lang="es-ES" b="1" dirty="0"/>
              <a:t>1. Conceptos básicos de la población en la actividad económica</a:t>
            </a:r>
            <a:r>
              <a:rPr lang="es-ES" b="1" dirty="0" smtClean="0"/>
              <a:t>:</a:t>
            </a:r>
            <a:endParaRPr lang="es-ES" dirty="0"/>
          </a:p>
          <a:p>
            <a:pPr algn="just">
              <a:buNone/>
            </a:pPr>
            <a:r>
              <a:rPr lang="es-ES" b="1" dirty="0" smtClean="0"/>
              <a:t>    Son </a:t>
            </a:r>
            <a:r>
              <a:rPr lang="es-ES" b="1" dirty="0"/>
              <a:t>conceptos básicos que el estudiante debe </a:t>
            </a:r>
            <a:r>
              <a:rPr lang="es-ES" b="1" dirty="0" smtClean="0"/>
              <a:t>dominar:</a:t>
            </a:r>
            <a:endParaRPr lang="es-ES" dirty="0" smtClean="0"/>
          </a:p>
          <a:p>
            <a:pPr lvl="1" algn="just"/>
            <a:r>
              <a:rPr lang="es-ES" dirty="0" smtClean="0"/>
              <a:t>Población </a:t>
            </a:r>
            <a:r>
              <a:rPr lang="es-ES" dirty="0"/>
              <a:t>Económicamente Activa (PEA) y Población Económicamente Inactiva (PEI).</a:t>
            </a:r>
          </a:p>
          <a:p>
            <a:pPr lvl="1" algn="just"/>
            <a:r>
              <a:rPr lang="es-ES" dirty="0"/>
              <a:t> Ramas de la actividad económica.</a:t>
            </a:r>
          </a:p>
          <a:p>
            <a:pPr lvl="1" algn="just"/>
            <a:r>
              <a:rPr lang="es-ES" dirty="0"/>
              <a:t>Sectores de la actividad económica.</a:t>
            </a:r>
          </a:p>
          <a:p>
            <a:pPr lvl="1" algn="just"/>
            <a:r>
              <a:rPr lang="es-ES" dirty="0"/>
              <a:t>Estructura por categorías del trabajador.</a:t>
            </a:r>
          </a:p>
          <a:p>
            <a:pPr algn="just"/>
            <a:endParaRPr lang="es-E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42844" y="142852"/>
            <a:ext cx="8686800" cy="6715148"/>
          </a:xfrm>
        </p:spPr>
        <p:txBody>
          <a:bodyPr>
            <a:normAutofit fontScale="85000" lnSpcReduction="20000"/>
          </a:bodyPr>
          <a:lstStyle/>
          <a:p>
            <a:pPr algn="just">
              <a:buNone/>
            </a:pPr>
            <a:r>
              <a:rPr lang="es-ES" b="1" dirty="0"/>
              <a:t>6- INDICADORES DE POBLACIÓN ECONOMICAMENTE ACTIVA. BALANCE DE RECURSOS </a:t>
            </a:r>
            <a:r>
              <a:rPr lang="es-ES" b="1" dirty="0" smtClean="0"/>
              <a:t>LABORALES</a:t>
            </a:r>
            <a:endParaRPr lang="es-ES" dirty="0"/>
          </a:p>
          <a:p>
            <a:pPr algn="just">
              <a:buFontTx/>
              <a:buChar char="-"/>
            </a:pPr>
            <a:r>
              <a:rPr lang="es-ES" b="1" dirty="0" smtClean="0"/>
              <a:t>BALANCE </a:t>
            </a:r>
            <a:r>
              <a:rPr lang="es-ES" b="1" dirty="0"/>
              <a:t>DE LOS RECURSOS LABORALES</a:t>
            </a:r>
            <a:endParaRPr lang="es-ES" dirty="0"/>
          </a:p>
          <a:p>
            <a:pPr marL="0" indent="0" algn="just">
              <a:buNone/>
            </a:pPr>
            <a:r>
              <a:rPr lang="es-ES" dirty="0" smtClean="0"/>
              <a:t>Modelo </a:t>
            </a:r>
            <a:r>
              <a:rPr lang="es-ES" dirty="0"/>
              <a:t>matemático que permite ver dos comportamientos que tienen que cuadrar, por medio de un </a:t>
            </a:r>
            <a:r>
              <a:rPr lang="es-ES" b="1" dirty="0"/>
              <a:t>sistema de índices e indicadores </a:t>
            </a:r>
            <a:r>
              <a:rPr lang="es-ES" dirty="0"/>
              <a:t>se caracterizan </a:t>
            </a:r>
            <a:r>
              <a:rPr lang="es-ES" dirty="0" smtClean="0"/>
              <a:t>las </a:t>
            </a:r>
            <a:r>
              <a:rPr lang="es-ES" b="1" u="sng" dirty="0" smtClean="0"/>
              <a:t>fuentes</a:t>
            </a:r>
            <a:r>
              <a:rPr lang="es-ES" b="1" u="sng" dirty="0"/>
              <a:t>, distribución y procesos de reproducción ampliada </a:t>
            </a:r>
            <a:r>
              <a:rPr lang="es-ES" dirty="0"/>
              <a:t>de la fuerza de trabajo en la población</a:t>
            </a:r>
            <a:r>
              <a:rPr lang="es-ES" dirty="0" smtClean="0"/>
              <a:t>.</a:t>
            </a:r>
            <a:endParaRPr lang="es-ES" dirty="0"/>
          </a:p>
          <a:p>
            <a:pPr marL="0" indent="0" algn="just">
              <a:buNone/>
            </a:pPr>
            <a:r>
              <a:rPr lang="es-ES" dirty="0"/>
              <a:t>El Balance </a:t>
            </a:r>
            <a:r>
              <a:rPr lang="es-ES" dirty="0" smtClean="0"/>
              <a:t>es </a:t>
            </a:r>
            <a:r>
              <a:rPr lang="es-ES" dirty="0"/>
              <a:t>un documento, </a:t>
            </a:r>
            <a:r>
              <a:rPr lang="es-ES" dirty="0" smtClean="0"/>
              <a:t>que recoge los </a:t>
            </a:r>
            <a:r>
              <a:rPr lang="es-ES" dirty="0"/>
              <a:t>datos concernientes a los habitantes de un territorio </a:t>
            </a:r>
            <a:r>
              <a:rPr lang="es-ES" dirty="0" smtClean="0"/>
              <a:t>(país</a:t>
            </a:r>
            <a:r>
              <a:rPr lang="es-ES" dirty="0"/>
              <a:t>, provincia, municipio, o asentamiento </a:t>
            </a:r>
            <a:r>
              <a:rPr lang="es-ES" dirty="0" smtClean="0"/>
              <a:t>poblacional), </a:t>
            </a:r>
            <a:r>
              <a:rPr lang="es-ES" b="1" dirty="0"/>
              <a:t>pero no del total de habitantes, sino de aquellos que se encuentran comprendidos en el segmento de población correspondiente a la Edad Laboral</a:t>
            </a:r>
            <a:r>
              <a:rPr lang="es-ES" dirty="0" smtClean="0"/>
              <a:t>.</a:t>
            </a:r>
            <a:endParaRPr lang="es-ES" dirty="0"/>
          </a:p>
          <a:p>
            <a:pPr marL="0" indent="0" algn="just">
              <a:buNone/>
            </a:pPr>
            <a:r>
              <a:rPr lang="es-ES" dirty="0" smtClean="0"/>
              <a:t>Se </a:t>
            </a:r>
            <a:r>
              <a:rPr lang="es-ES" dirty="0"/>
              <a:t>refleja la situación de este segmento poblacional, es decir </a:t>
            </a:r>
            <a:r>
              <a:rPr lang="es-ES" b="1" dirty="0"/>
              <a:t>si se encuentran trabajando o no y en qué  sector y rama de la Economía lo hacen</a:t>
            </a:r>
            <a:r>
              <a:rPr lang="es-ES" dirty="0"/>
              <a:t>.</a:t>
            </a:r>
          </a:p>
          <a:p>
            <a:pPr algn="just">
              <a:buNone/>
            </a:pPr>
            <a:endParaRPr lang="es-ES" dirty="0"/>
          </a:p>
          <a:p>
            <a:pPr algn="just"/>
            <a:endParaRPr lang="es-E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28604"/>
            <a:ext cx="8229600" cy="6215106"/>
          </a:xfrm>
        </p:spPr>
        <p:txBody>
          <a:bodyPr>
            <a:normAutofit/>
          </a:bodyPr>
          <a:lstStyle/>
          <a:p>
            <a:pPr>
              <a:buNone/>
            </a:pPr>
            <a:r>
              <a:rPr lang="es-ES" b="1" u="sng" dirty="0"/>
              <a:t>- INDICADORES QUE CONFORMAN LOS BALANCES DE RECURSOS </a:t>
            </a:r>
            <a:r>
              <a:rPr lang="es-ES" b="1" u="sng" dirty="0" smtClean="0"/>
              <a:t>LABORALES</a:t>
            </a:r>
            <a:endParaRPr lang="es-ES" dirty="0"/>
          </a:p>
          <a:p>
            <a:pPr>
              <a:buNone/>
            </a:pPr>
            <a:r>
              <a:rPr lang="es-ES" dirty="0" smtClean="0"/>
              <a:t>Dentro </a:t>
            </a:r>
            <a:r>
              <a:rPr lang="es-ES" dirty="0"/>
              <a:t>de los principales Indicadores que conforman el Balance de los Recursos Laborales tenemos:</a:t>
            </a:r>
          </a:p>
          <a:p>
            <a:pPr lvl="0"/>
            <a:r>
              <a:rPr lang="es-ES" dirty="0"/>
              <a:t>Población Total</a:t>
            </a:r>
          </a:p>
          <a:p>
            <a:pPr lvl="0"/>
            <a:r>
              <a:rPr lang="es-ES" dirty="0"/>
              <a:t>Población en Edad Laboral </a:t>
            </a:r>
          </a:p>
          <a:p>
            <a:pPr lvl="0"/>
            <a:r>
              <a:rPr lang="es-ES" dirty="0"/>
              <a:t>Población fuera de Edad Laboral que trabajan</a:t>
            </a:r>
          </a:p>
          <a:p>
            <a:pPr lvl="0"/>
            <a:r>
              <a:rPr lang="es-ES" dirty="0"/>
              <a:t>Recursos Laborales</a:t>
            </a:r>
          </a:p>
          <a:p>
            <a:pPr lvl="0"/>
            <a:r>
              <a:rPr lang="es-ES" dirty="0"/>
              <a:t>Recursos Laborales </a:t>
            </a:r>
            <a:r>
              <a:rPr lang="es-ES" dirty="0" smtClean="0"/>
              <a:t>Disponibles</a:t>
            </a:r>
            <a:endParaRPr lang="es-E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71480"/>
            <a:ext cx="8229600" cy="5857916"/>
          </a:xfrm>
        </p:spPr>
        <p:txBody>
          <a:bodyPr>
            <a:normAutofit/>
          </a:bodyPr>
          <a:lstStyle/>
          <a:p>
            <a:pPr lvl="0"/>
            <a:r>
              <a:rPr lang="es-ES" u="sng" dirty="0" smtClean="0"/>
              <a:t>Ocupados en la Economía</a:t>
            </a:r>
            <a:r>
              <a:rPr lang="es-ES" dirty="0" smtClean="0"/>
              <a:t>:</a:t>
            </a:r>
          </a:p>
          <a:p>
            <a:pPr lvl="0">
              <a:buNone/>
            </a:pPr>
            <a:r>
              <a:rPr lang="es-ES" dirty="0" smtClean="0"/>
              <a:t>- ocupados en el sector estatal civil</a:t>
            </a:r>
          </a:p>
          <a:p>
            <a:pPr lvl="0">
              <a:buNone/>
            </a:pPr>
            <a:r>
              <a:rPr lang="es-ES" dirty="0" smtClean="0"/>
              <a:t>- ocupados en la esfera productiva</a:t>
            </a:r>
          </a:p>
          <a:p>
            <a:pPr lvl="0">
              <a:buNone/>
            </a:pPr>
            <a:r>
              <a:rPr lang="es-ES" dirty="0" smtClean="0"/>
              <a:t>- ocupados en la esfera no productiva</a:t>
            </a:r>
          </a:p>
          <a:p>
            <a:pPr lvl="0"/>
            <a:r>
              <a:rPr lang="es-ES" u="sng" dirty="0" smtClean="0"/>
              <a:t>No ocupados:</a:t>
            </a:r>
          </a:p>
          <a:p>
            <a:pPr lvl="0">
              <a:buNone/>
            </a:pPr>
            <a:r>
              <a:rPr lang="es-ES" dirty="0" smtClean="0"/>
              <a:t>- estudiantes en edad laboral</a:t>
            </a:r>
          </a:p>
          <a:p>
            <a:pPr lvl="0">
              <a:buNone/>
            </a:pPr>
            <a:r>
              <a:rPr lang="es-ES" dirty="0" smtClean="0"/>
              <a:t>- amas de casa</a:t>
            </a:r>
          </a:p>
          <a:p>
            <a:pPr lvl="0">
              <a:buNone/>
            </a:pPr>
            <a:r>
              <a:rPr lang="es-ES" dirty="0" smtClean="0"/>
              <a:t>- desocupados</a:t>
            </a:r>
          </a:p>
          <a:p>
            <a:pPr lvl="0">
              <a:buNone/>
            </a:pPr>
            <a:r>
              <a:rPr lang="es-ES" dirty="0" smtClean="0"/>
              <a:t>- otros</a:t>
            </a:r>
          </a:p>
          <a:p>
            <a:endParaRPr lang="es-E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42918"/>
            <a:ext cx="8229600" cy="5483245"/>
          </a:xfrm>
        </p:spPr>
        <p:txBody>
          <a:bodyPr>
            <a:normAutofit fontScale="92500" lnSpcReduction="10000"/>
          </a:bodyPr>
          <a:lstStyle/>
          <a:p>
            <a:pPr algn="just"/>
            <a:r>
              <a:rPr lang="es-ES" b="1" u="sng" dirty="0"/>
              <a:t>TRABAJADORES FUERA DE EDAD LABORAL QUE TRABAJAN</a:t>
            </a:r>
            <a:r>
              <a:rPr lang="es-ES" b="1" dirty="0"/>
              <a:t>: </a:t>
            </a:r>
            <a:endParaRPr lang="es-ES" b="1" dirty="0" smtClean="0"/>
          </a:p>
          <a:p>
            <a:pPr algn="just"/>
            <a:r>
              <a:rPr lang="es-ES" dirty="0" smtClean="0"/>
              <a:t>Los </a:t>
            </a:r>
            <a:r>
              <a:rPr lang="es-ES" dirty="0"/>
              <a:t>trabajadores que no tienen 17 años que es el límite inferior para poder trabajar pero que por diferentes causas, </a:t>
            </a:r>
            <a:r>
              <a:rPr lang="es-ES" dirty="0" smtClean="0"/>
              <a:t>(siempre </a:t>
            </a:r>
            <a:r>
              <a:rPr lang="es-ES" dirty="0"/>
              <a:t>autorizadas por la Dirección de </a:t>
            </a:r>
            <a:r>
              <a:rPr lang="es-ES" dirty="0" smtClean="0"/>
              <a:t>Trabajo) </a:t>
            </a:r>
            <a:r>
              <a:rPr lang="es-ES" dirty="0"/>
              <a:t>se encuentran </a:t>
            </a:r>
            <a:r>
              <a:rPr lang="es-ES" dirty="0" smtClean="0"/>
              <a:t>laborando.</a:t>
            </a:r>
          </a:p>
          <a:p>
            <a:pPr algn="just"/>
            <a:r>
              <a:rPr lang="es-ES" dirty="0" smtClean="0"/>
              <a:t>También </a:t>
            </a:r>
            <a:r>
              <a:rPr lang="es-ES" dirty="0"/>
              <a:t>aquellos que sobrepasan la edad límite </a:t>
            </a:r>
            <a:r>
              <a:rPr lang="es-ES" dirty="0" smtClean="0"/>
              <a:t>superior, </a:t>
            </a:r>
            <a:r>
              <a:rPr lang="es-ES" dirty="0"/>
              <a:t>es decir los 60 años en el caso de las mujeres y los 65 años en el caso de los hombres y continúan laborando, porque no se han acogido a la jubilación o se han reincorporado a una actividad laboral.</a:t>
            </a:r>
          </a:p>
          <a:p>
            <a:endParaRPr lang="es-E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14282" y="214290"/>
            <a:ext cx="8686800" cy="6643710"/>
          </a:xfrm>
        </p:spPr>
        <p:txBody>
          <a:bodyPr>
            <a:normAutofit fontScale="70000" lnSpcReduction="20000"/>
          </a:bodyPr>
          <a:lstStyle/>
          <a:p>
            <a:r>
              <a:rPr lang="es-ES" b="1" u="sng" dirty="0"/>
              <a:t>Recursos Laborales:</a:t>
            </a:r>
            <a:endParaRPr lang="es-ES" dirty="0"/>
          </a:p>
          <a:p>
            <a:pPr>
              <a:buNone/>
            </a:pPr>
            <a:r>
              <a:rPr lang="es-ES" dirty="0" smtClean="0"/>
              <a:t>Se </a:t>
            </a:r>
            <a:r>
              <a:rPr lang="es-ES" dirty="0"/>
              <a:t>le denomina Recursos Laborales a los efectivos de un territorio que se encuentran aptos para trabajar, es decir que es la población en edad laboral a la que se le restan los incapacitados físicos y mentales, los reclusos, los estudiantes en edad laboral y las amas de casa.</a:t>
            </a:r>
          </a:p>
          <a:p>
            <a:pPr>
              <a:buNone/>
            </a:pPr>
            <a:endParaRPr lang="es-ES" dirty="0"/>
          </a:p>
          <a:p>
            <a:pPr>
              <a:buFontTx/>
              <a:buChar char="-"/>
            </a:pPr>
            <a:r>
              <a:rPr lang="es-ES" b="1" u="sng" dirty="0" smtClean="0"/>
              <a:t>Recursos </a:t>
            </a:r>
            <a:r>
              <a:rPr lang="es-ES" b="1" u="sng" dirty="0"/>
              <a:t>laborales disponibles</a:t>
            </a:r>
            <a:endParaRPr lang="es-ES" dirty="0"/>
          </a:p>
          <a:p>
            <a:pPr>
              <a:buNone/>
            </a:pPr>
            <a:r>
              <a:rPr lang="es-ES" dirty="0" smtClean="0"/>
              <a:t>Al </a:t>
            </a:r>
            <a:r>
              <a:rPr lang="es-ES" dirty="0"/>
              <a:t>total de Recursos Laborales se le suman aquellos trabajadores cuya residencia se encuentra en otro territorio y se le restan los trabajadores del territorio que trabajan fuera del territorio en cuestión.</a:t>
            </a:r>
          </a:p>
          <a:p>
            <a:r>
              <a:rPr lang="es-ES" dirty="0"/>
              <a:t> </a:t>
            </a:r>
          </a:p>
          <a:p>
            <a:r>
              <a:rPr lang="es-ES" b="1" u="sng" dirty="0"/>
              <a:t>- Ocupados en la </a:t>
            </a:r>
            <a:r>
              <a:rPr lang="es-ES" b="1" u="sng" dirty="0" err="1"/>
              <a:t>economia</a:t>
            </a:r>
            <a:endParaRPr lang="es-ES" dirty="0"/>
          </a:p>
          <a:p>
            <a:r>
              <a:rPr lang="es-ES" dirty="0"/>
              <a:t>    Se entiende por Ocupados en la Economía, al total de efectivos de un territorio que se encuentran incorporados a las diferentes actividades productivas y no productivas.</a:t>
            </a:r>
          </a:p>
          <a:p>
            <a:r>
              <a:rPr lang="es-ES" b="1" dirty="0"/>
              <a:t> </a:t>
            </a:r>
            <a:endParaRPr lang="es-ES" dirty="0"/>
          </a:p>
          <a:p>
            <a:r>
              <a:rPr lang="es-ES" b="1" dirty="0"/>
              <a:t>- </a:t>
            </a:r>
            <a:r>
              <a:rPr lang="es-ES" b="1" u="sng" dirty="0"/>
              <a:t>Ocupados en el sector estatal civil </a:t>
            </a:r>
            <a:endParaRPr lang="es-ES" dirty="0"/>
          </a:p>
          <a:p>
            <a:r>
              <a:rPr lang="es-ES" b="1" dirty="0"/>
              <a:t>    </a:t>
            </a:r>
            <a:r>
              <a:rPr lang="es-ES" dirty="0"/>
              <a:t>Son aquellos trabajadores que se encuentran vinculados a las actividades estatales, tanto las de la Esfera Productiva como a las de la Esfera no Productiva</a:t>
            </a:r>
            <a:r>
              <a:rPr lang="es-ES" b="1" dirty="0"/>
              <a:t>.</a:t>
            </a:r>
            <a:endParaRPr lang="es-ES" dirty="0"/>
          </a:p>
          <a:p>
            <a:r>
              <a:rPr lang="es-ES" b="1" dirty="0"/>
              <a:t> </a:t>
            </a:r>
            <a:endParaRPr lang="es-ES" dirty="0"/>
          </a:p>
          <a:p>
            <a:endParaRPr lang="es-E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14282" y="500042"/>
            <a:ext cx="8929718" cy="6215106"/>
          </a:xfrm>
        </p:spPr>
        <p:txBody>
          <a:bodyPr>
            <a:normAutofit fontScale="77500" lnSpcReduction="20000"/>
          </a:bodyPr>
          <a:lstStyle/>
          <a:p>
            <a:pPr>
              <a:buNone/>
            </a:pPr>
            <a:r>
              <a:rPr lang="es-ES" b="1" dirty="0" smtClean="0"/>
              <a:t> - </a:t>
            </a:r>
            <a:r>
              <a:rPr lang="es-ES" b="1" u="sng" dirty="0" smtClean="0"/>
              <a:t>Ocupados en la esfera productiva</a:t>
            </a:r>
            <a:endParaRPr lang="es-ES" b="1" u="sng" dirty="0"/>
          </a:p>
          <a:p>
            <a:pPr>
              <a:buNone/>
            </a:pPr>
            <a:r>
              <a:rPr lang="es-ES" b="1" dirty="0" smtClean="0"/>
              <a:t> </a:t>
            </a:r>
            <a:r>
              <a:rPr lang="es-ES" dirty="0" smtClean="0"/>
              <a:t>Son aquellos efectivos que se vinculan a las actividades de</a:t>
            </a:r>
          </a:p>
          <a:p>
            <a:pPr>
              <a:buNone/>
            </a:pPr>
            <a:r>
              <a:rPr lang="es-ES" dirty="0" smtClean="0"/>
              <a:t> -    Industria           - Construcción      - Comercio</a:t>
            </a:r>
          </a:p>
          <a:p>
            <a:pPr>
              <a:buFontTx/>
              <a:buChar char="-"/>
            </a:pPr>
            <a:r>
              <a:rPr lang="es-ES" dirty="0" smtClean="0"/>
              <a:t>Agricultura       - Transporte         - Otras Actividades Productivas</a:t>
            </a:r>
          </a:p>
          <a:p>
            <a:pPr>
              <a:buFontTx/>
              <a:buChar char="-"/>
            </a:pPr>
            <a:r>
              <a:rPr lang="es-ES" dirty="0" smtClean="0"/>
              <a:t>Silvicultura       - Comunicaciones</a:t>
            </a:r>
            <a:r>
              <a:rPr lang="es-ES" b="1" dirty="0" smtClean="0"/>
              <a:t> </a:t>
            </a:r>
            <a:endParaRPr lang="es-ES" dirty="0" smtClean="0"/>
          </a:p>
          <a:p>
            <a:pPr>
              <a:buNone/>
            </a:pPr>
            <a:r>
              <a:rPr lang="es-ES" b="1" u="sng" dirty="0" smtClean="0"/>
              <a:t>- Ocupados en la esfera no productiva</a:t>
            </a:r>
            <a:endParaRPr lang="es-ES" dirty="0" smtClean="0"/>
          </a:p>
          <a:p>
            <a:pPr>
              <a:buNone/>
            </a:pPr>
            <a:r>
              <a:rPr lang="es-ES" dirty="0" smtClean="0"/>
              <a:t> Son aquellos efectivos que se encuentran laborando en las siguientes actividades:</a:t>
            </a:r>
          </a:p>
          <a:p>
            <a:pPr>
              <a:buNone/>
            </a:pPr>
            <a:r>
              <a:rPr lang="es-ES" dirty="0" smtClean="0"/>
              <a:t> - Servicios Comunales y Personales</a:t>
            </a:r>
          </a:p>
          <a:p>
            <a:pPr>
              <a:buNone/>
            </a:pPr>
            <a:r>
              <a:rPr lang="es-ES" dirty="0" smtClean="0"/>
              <a:t> -Ciencia y Técnica</a:t>
            </a:r>
          </a:p>
          <a:p>
            <a:pPr>
              <a:buNone/>
            </a:pPr>
            <a:r>
              <a:rPr lang="es-ES" dirty="0" smtClean="0"/>
              <a:t> - Educación</a:t>
            </a:r>
          </a:p>
          <a:p>
            <a:pPr>
              <a:buNone/>
            </a:pPr>
            <a:r>
              <a:rPr lang="es-ES" dirty="0" smtClean="0"/>
              <a:t> - Cultura y Arte</a:t>
            </a:r>
          </a:p>
          <a:p>
            <a:pPr>
              <a:buNone/>
            </a:pPr>
            <a:r>
              <a:rPr lang="es-ES" dirty="0" smtClean="0"/>
              <a:t>  - Salud Pública, Asistencia Social, Deporte y Turismo</a:t>
            </a:r>
          </a:p>
          <a:p>
            <a:pPr>
              <a:buFontTx/>
              <a:buChar char="-"/>
            </a:pPr>
            <a:r>
              <a:rPr lang="es-ES" dirty="0" smtClean="0"/>
              <a:t>Finanzas y Seguros</a:t>
            </a:r>
          </a:p>
          <a:p>
            <a:pPr>
              <a:buNone/>
            </a:pPr>
            <a:r>
              <a:rPr lang="es-ES" dirty="0" smtClean="0"/>
              <a:t> - </a:t>
            </a:r>
            <a:r>
              <a:rPr lang="es-ES" dirty="0"/>
              <a:t> </a:t>
            </a:r>
            <a:r>
              <a:rPr lang="es-ES" dirty="0" smtClean="0"/>
              <a:t>Administración</a:t>
            </a:r>
          </a:p>
          <a:p>
            <a:pPr>
              <a:buNone/>
            </a:pPr>
            <a:r>
              <a:rPr lang="es-ES" dirty="0" smtClean="0"/>
              <a:t> - Otras Actividades no Productivas</a:t>
            </a:r>
          </a:p>
          <a:p>
            <a:endParaRPr lang="es-E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85720" y="357166"/>
            <a:ext cx="8643998" cy="6357958"/>
          </a:xfrm>
        </p:spPr>
        <p:txBody>
          <a:bodyPr>
            <a:noAutofit/>
          </a:bodyPr>
          <a:lstStyle/>
          <a:p>
            <a:pPr algn="just">
              <a:buNone/>
            </a:pPr>
            <a:r>
              <a:rPr lang="es-ES" sz="2800" b="1" u="sng" dirty="0"/>
              <a:t>- NO </a:t>
            </a:r>
            <a:r>
              <a:rPr lang="es-ES" sz="2800" b="1" u="sng" dirty="0" smtClean="0"/>
              <a:t>OCUPADOS: </a:t>
            </a:r>
            <a:r>
              <a:rPr lang="es-ES" sz="2800" dirty="0" smtClean="0"/>
              <a:t> </a:t>
            </a:r>
            <a:r>
              <a:rPr lang="es-ES" sz="2800" dirty="0"/>
              <a:t>Población en Edad Laboral que no se encuentra Ocupada en las diferentes Actividades Económicas </a:t>
            </a:r>
          </a:p>
          <a:p>
            <a:pPr algn="just">
              <a:buNone/>
            </a:pPr>
            <a:r>
              <a:rPr lang="es-ES" sz="2800" b="1" u="sng" dirty="0"/>
              <a:t> - Amas de </a:t>
            </a:r>
            <a:r>
              <a:rPr lang="es-ES" sz="2800" b="1" u="sng" dirty="0" smtClean="0"/>
              <a:t>casa: </a:t>
            </a:r>
            <a:r>
              <a:rPr lang="es-ES" sz="2800" dirty="0" smtClean="0"/>
              <a:t> </a:t>
            </a:r>
            <a:r>
              <a:rPr lang="es-ES" sz="2800" dirty="0"/>
              <a:t>mujeres en Edad Laboral que se encuentran dedicadas a los quehaceres del hogar</a:t>
            </a:r>
          </a:p>
          <a:p>
            <a:pPr algn="just">
              <a:buNone/>
            </a:pPr>
            <a:r>
              <a:rPr lang="es-ES" sz="2800" b="1" dirty="0"/>
              <a:t>- E</a:t>
            </a:r>
            <a:r>
              <a:rPr lang="es-ES" sz="2800" b="1" u="sng" dirty="0"/>
              <a:t>studiantes en edad </a:t>
            </a:r>
            <a:r>
              <a:rPr lang="es-ES" sz="2800" b="1" u="sng" dirty="0" smtClean="0"/>
              <a:t>laboral: </a:t>
            </a:r>
            <a:r>
              <a:rPr lang="es-ES" sz="2800" dirty="0" smtClean="0"/>
              <a:t>población </a:t>
            </a:r>
            <a:r>
              <a:rPr lang="es-ES" sz="2800" dirty="0"/>
              <a:t>en Edad Laboral que se encuentra estudiando en la Enseñanza Media Superior y Superior. </a:t>
            </a:r>
          </a:p>
          <a:p>
            <a:pPr algn="just">
              <a:buNone/>
            </a:pPr>
            <a:r>
              <a:rPr lang="es-ES" sz="2800" b="1" u="sng" dirty="0"/>
              <a:t>- </a:t>
            </a:r>
            <a:r>
              <a:rPr lang="es-ES" sz="2800" b="1" u="sng" dirty="0" smtClean="0"/>
              <a:t>Desocupados: </a:t>
            </a:r>
            <a:r>
              <a:rPr lang="es-ES" sz="2800" dirty="0" smtClean="0"/>
              <a:t>aquellos </a:t>
            </a:r>
            <a:r>
              <a:rPr lang="es-ES" sz="2800" dirty="0"/>
              <a:t>efectivos que por algún motivo, no se encuentran trabajando y están en busca de empleo.</a:t>
            </a:r>
          </a:p>
          <a:p>
            <a:pPr algn="just">
              <a:buNone/>
            </a:pPr>
            <a:r>
              <a:rPr lang="es-ES" sz="2800" b="1" u="sng" dirty="0"/>
              <a:t>- </a:t>
            </a:r>
            <a:r>
              <a:rPr lang="es-ES" sz="2800" b="1" u="sng" dirty="0" smtClean="0"/>
              <a:t>Otros: e</a:t>
            </a:r>
            <a:r>
              <a:rPr lang="es-ES" sz="2800" dirty="0" smtClean="0"/>
              <a:t>l </a:t>
            </a:r>
            <a:r>
              <a:rPr lang="es-ES" sz="2800" dirty="0"/>
              <a:t>resto de los efectivos que no se encuentren en los casos anteriores, aquí se incluyen las personas desvinculadas del trabajo, los militares</a:t>
            </a:r>
          </a:p>
          <a:p>
            <a:pPr algn="just"/>
            <a:endParaRPr lang="es-ES" sz="28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85720" y="500042"/>
            <a:ext cx="8686800" cy="6143668"/>
          </a:xfrm>
        </p:spPr>
        <p:txBody>
          <a:bodyPr>
            <a:normAutofit/>
          </a:bodyPr>
          <a:lstStyle/>
          <a:p>
            <a:pPr>
              <a:buNone/>
            </a:pPr>
            <a:r>
              <a:rPr lang="es-ES" b="1" u="sng" dirty="0" smtClean="0"/>
              <a:t>Distribución </a:t>
            </a:r>
            <a:r>
              <a:rPr lang="es-ES" b="1" u="sng" dirty="0"/>
              <a:t>de los Recursos Laborales</a:t>
            </a:r>
            <a:r>
              <a:rPr lang="es-ES" u="sng" dirty="0"/>
              <a:t>:</a:t>
            </a:r>
            <a:endParaRPr lang="es-ES" dirty="0"/>
          </a:p>
          <a:p>
            <a:pPr>
              <a:buNone/>
            </a:pPr>
            <a:r>
              <a:rPr lang="es-ES" b="1" dirty="0" smtClean="0"/>
              <a:t>Fuerza </a:t>
            </a:r>
            <a:r>
              <a:rPr lang="es-ES" b="1" dirty="0"/>
              <a:t>de trabajo (FT) en la población que trabaja (que está en edad laboral o fuera de la edad laboral)</a:t>
            </a:r>
            <a:r>
              <a:rPr lang="es-ES" dirty="0"/>
              <a:t>: los que realmente están ocupados [población ocupada en la economía</a:t>
            </a:r>
            <a:r>
              <a:rPr lang="es-ES" dirty="0" smtClean="0"/>
              <a:t>)</a:t>
            </a:r>
            <a:endParaRPr lang="es-ES" dirty="0"/>
          </a:p>
          <a:p>
            <a:r>
              <a:rPr lang="es-ES" b="1" dirty="0"/>
              <a:t>Reserva Laboral</a:t>
            </a:r>
            <a:r>
              <a:rPr lang="es-ES" dirty="0"/>
              <a:t> (población que está en edad laboral, apta para el trabajo, pero que no trabaja</a:t>
            </a:r>
            <a:r>
              <a:rPr lang="es-ES" dirty="0" smtClean="0"/>
              <a:t>)</a:t>
            </a:r>
            <a:endParaRPr lang="es-ES" dirty="0"/>
          </a:p>
          <a:p>
            <a:r>
              <a:rPr lang="es-ES" b="1" dirty="0"/>
              <a:t>Recursos Laborales</a:t>
            </a:r>
            <a:r>
              <a:rPr lang="es-ES" dirty="0"/>
              <a:t> = </a:t>
            </a:r>
            <a:r>
              <a:rPr lang="es-ES" i="1" dirty="0"/>
              <a:t>Fuerza de Trabajo + Reserva Laboral</a:t>
            </a:r>
            <a:endParaRPr lang="es-ES" dirty="0"/>
          </a:p>
          <a:p>
            <a:pPr>
              <a:buNone/>
            </a:pPr>
            <a:endParaRPr lang="es-E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85720" y="500042"/>
            <a:ext cx="8686800" cy="6215106"/>
          </a:xfrm>
        </p:spPr>
        <p:txBody>
          <a:bodyPr>
            <a:noAutofit/>
          </a:bodyPr>
          <a:lstStyle/>
          <a:p>
            <a:pPr>
              <a:buNone/>
            </a:pPr>
            <a:r>
              <a:rPr lang="es-ES" sz="2400" dirty="0" smtClean="0"/>
              <a:t>EJEMPLO:</a:t>
            </a:r>
          </a:p>
          <a:p>
            <a:r>
              <a:rPr lang="es-ES" sz="2400" dirty="0" smtClean="0"/>
              <a:t>Recursos Laborales (población apta)……………………….150 000</a:t>
            </a:r>
          </a:p>
          <a:p>
            <a:pPr>
              <a:buNone/>
            </a:pPr>
            <a:r>
              <a:rPr lang="es-ES" sz="2400" dirty="0" smtClean="0"/>
              <a:t>                 +</a:t>
            </a:r>
          </a:p>
          <a:p>
            <a:r>
              <a:rPr lang="es-ES" sz="2400" dirty="0" smtClean="0"/>
              <a:t>Población &gt; 60 años que trabaja……………………………..   5 000</a:t>
            </a:r>
          </a:p>
          <a:p>
            <a:r>
              <a:rPr lang="es-ES" sz="2400" dirty="0" smtClean="0"/>
              <a:t>Población &lt; 15 años que trabaja……………………………..   1 000</a:t>
            </a:r>
          </a:p>
          <a:p>
            <a:r>
              <a:rPr lang="es-ES" sz="2400" dirty="0" smtClean="0"/>
              <a:t>Total de Recursos Laborales…………………………………156 000         </a:t>
            </a:r>
          </a:p>
          <a:p>
            <a:pPr>
              <a:buNone/>
            </a:pPr>
            <a:r>
              <a:rPr lang="es-ES" sz="2400" dirty="0" smtClean="0"/>
              <a:t>Distribución de los Recursos Laborales </a:t>
            </a:r>
          </a:p>
          <a:p>
            <a:r>
              <a:rPr lang="es-ES" sz="2400" dirty="0" smtClean="0"/>
              <a:t>Fuerza de Trabajo ocupada en la economía………………...100 000</a:t>
            </a:r>
          </a:p>
          <a:p>
            <a:r>
              <a:rPr lang="es-ES" sz="2400" dirty="0" smtClean="0"/>
              <a:t>(agricultura, industria, servicios)</a:t>
            </a:r>
          </a:p>
          <a:p>
            <a:r>
              <a:rPr lang="es-ES" sz="2400" dirty="0" smtClean="0"/>
              <a:t>Reserva Laboral………………………………………………      56 000</a:t>
            </a:r>
          </a:p>
          <a:p>
            <a:r>
              <a:rPr lang="es-ES" sz="2400" dirty="0" smtClean="0"/>
              <a:t>Estudiantes, amas de casa, desvinculados</a:t>
            </a:r>
          </a:p>
          <a:p>
            <a:r>
              <a:rPr lang="es-ES" sz="2400" dirty="0" smtClean="0"/>
              <a:t>Militares [MINFAR, MININT])</a:t>
            </a:r>
          </a:p>
          <a:p>
            <a:r>
              <a:rPr lang="es-ES" sz="2400" dirty="0" smtClean="0"/>
              <a:t>Total de la Distribución de los Reservas Laborales………... 156 000</a:t>
            </a:r>
          </a:p>
          <a:p>
            <a:endParaRPr lang="es-ES" sz="2400" dirty="0" smtClean="0"/>
          </a:p>
          <a:p>
            <a:endParaRPr lang="es-E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14282" y="571480"/>
            <a:ext cx="8501122" cy="5483245"/>
          </a:xfrm>
        </p:spPr>
        <p:txBody>
          <a:bodyPr>
            <a:normAutofit/>
          </a:bodyPr>
          <a:lstStyle/>
          <a:p>
            <a:pPr algn="just">
              <a:buNone/>
            </a:pPr>
            <a:r>
              <a:rPr lang="es-ES" b="1" dirty="0"/>
              <a:t>1.1- Población económicamente activa (PEA</a:t>
            </a:r>
            <a:r>
              <a:rPr lang="es-ES" b="1" dirty="0" smtClean="0"/>
              <a:t>):</a:t>
            </a:r>
            <a:endParaRPr lang="es-ES" dirty="0"/>
          </a:p>
          <a:p>
            <a:pPr algn="just"/>
            <a:r>
              <a:rPr lang="es-MX" dirty="0"/>
              <a:t>La </a:t>
            </a:r>
            <a:r>
              <a:rPr lang="es-MX" dirty="0" smtClean="0"/>
              <a:t>población: variable </a:t>
            </a:r>
            <a:r>
              <a:rPr lang="es-MX" dirty="0"/>
              <a:t>más importante del Plan de Desarrollo Económico y social de un país de economía </a:t>
            </a:r>
            <a:r>
              <a:rPr lang="es-MX" dirty="0" smtClean="0"/>
              <a:t>planificada</a:t>
            </a:r>
          </a:p>
          <a:p>
            <a:pPr algn="just"/>
            <a:r>
              <a:rPr lang="es-MX" dirty="0" smtClean="0"/>
              <a:t>Porque es </a:t>
            </a:r>
            <a:r>
              <a:rPr lang="es-MX" dirty="0"/>
              <a:t>consumidora y </a:t>
            </a:r>
            <a:r>
              <a:rPr lang="es-MX" dirty="0" smtClean="0"/>
              <a:t>productora</a:t>
            </a:r>
            <a:r>
              <a:rPr lang="es-MX" dirty="0"/>
              <a:t>. </a:t>
            </a:r>
            <a:endParaRPr lang="es-MX" dirty="0" smtClean="0"/>
          </a:p>
          <a:p>
            <a:pPr algn="just"/>
            <a:r>
              <a:rPr lang="es-MX" dirty="0" smtClean="0"/>
              <a:t>El </a:t>
            </a:r>
            <a:r>
              <a:rPr lang="es-MX" dirty="0"/>
              <a:t>potencial de los recursos laborales es determinante en la elaboración del plan de desarrollo en un país de economía socialista</a:t>
            </a:r>
            <a:r>
              <a:rPr lang="es-MX" dirty="0" smtClean="0"/>
              <a:t>.</a:t>
            </a:r>
          </a:p>
          <a:p>
            <a:pPr algn="just"/>
            <a:r>
              <a:rPr lang="es-MX" dirty="0" smtClean="0"/>
              <a:t>Todo </a:t>
            </a:r>
            <a:r>
              <a:rPr lang="es-MX" dirty="0"/>
              <a:t>lo concerniente a su salud, educación y trabajo </a:t>
            </a:r>
            <a:r>
              <a:rPr lang="es-MX" b="1" dirty="0"/>
              <a:t>resulta vital.</a:t>
            </a:r>
            <a:endParaRPr lang="es-ES" b="1" dirty="0"/>
          </a:p>
          <a:p>
            <a:pPr algn="just"/>
            <a:endParaRPr lang="es-E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42844" y="642918"/>
            <a:ext cx="8686800" cy="5483245"/>
          </a:xfrm>
        </p:spPr>
        <p:txBody>
          <a:bodyPr>
            <a:normAutofit/>
          </a:bodyPr>
          <a:lstStyle/>
          <a:p>
            <a:pPr>
              <a:buNone/>
            </a:pPr>
            <a:r>
              <a:rPr lang="es-ES" b="1" dirty="0"/>
              <a:t>- Concepto de Población Económicamente Activa (P.E.A.):</a:t>
            </a:r>
            <a:r>
              <a:rPr lang="es-ES" dirty="0"/>
              <a:t> es aquella parte de la población que suministra la mano de obra para producir bienes y servicios a partir de </a:t>
            </a:r>
            <a:r>
              <a:rPr lang="es-ES" dirty="0" smtClean="0"/>
              <a:t>la </a:t>
            </a:r>
            <a:r>
              <a:rPr lang="es-ES" dirty="0"/>
              <a:t>edad laboral que a efectos </a:t>
            </a:r>
            <a:r>
              <a:rPr lang="es-ES" dirty="0" smtClean="0"/>
              <a:t>internacionales </a:t>
            </a:r>
            <a:r>
              <a:rPr lang="es-ES" dirty="0"/>
              <a:t>se considera a partir de 15 años</a:t>
            </a:r>
            <a:r>
              <a:rPr lang="es-ES" dirty="0" smtClean="0"/>
              <a:t>.</a:t>
            </a:r>
            <a:endParaRPr lang="es-ES" dirty="0"/>
          </a:p>
          <a:p>
            <a:pPr>
              <a:buNone/>
            </a:pPr>
            <a:r>
              <a:rPr lang="es-ES" dirty="0"/>
              <a:t>Ejemplo: en Cuba → a partir de 17 </a:t>
            </a:r>
            <a:r>
              <a:rPr lang="es-ES" dirty="0" smtClean="0"/>
              <a:t>años.</a:t>
            </a:r>
          </a:p>
          <a:p>
            <a:pPr>
              <a:buNone/>
            </a:pPr>
            <a:r>
              <a:rPr lang="es-ES" dirty="0"/>
              <a:t> </a:t>
            </a:r>
            <a:r>
              <a:rPr lang="es-ES" dirty="0" smtClean="0"/>
              <a:t>   </a:t>
            </a:r>
            <a:r>
              <a:rPr lang="es-ES" u="sng" dirty="0" smtClean="0"/>
              <a:t>los </a:t>
            </a:r>
            <a:r>
              <a:rPr lang="es-ES" u="sng" dirty="0"/>
              <a:t>campesinos → a partir de 16 años</a:t>
            </a:r>
            <a:r>
              <a:rPr lang="es-ES" dirty="0"/>
              <a:t>.</a:t>
            </a:r>
          </a:p>
          <a:p>
            <a:endParaRPr lang="es-E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71480" y="214290"/>
            <a:ext cx="8686800" cy="6643710"/>
          </a:xfrm>
        </p:spPr>
        <p:txBody>
          <a:bodyPr>
            <a:normAutofit/>
          </a:bodyPr>
          <a:lstStyle/>
          <a:p>
            <a:pPr algn="just"/>
            <a:r>
              <a:rPr lang="es-MX" sz="3400" b="1" dirty="0"/>
              <a:t>Los conceptos y criterios de medición de los Recursos Humanos varían en su contenido y esencia en función de la formación económica y social </a:t>
            </a:r>
            <a:r>
              <a:rPr lang="es-MX" sz="3400" b="1" dirty="0" smtClean="0"/>
              <a:t>dada</a:t>
            </a:r>
          </a:p>
          <a:p>
            <a:pPr algn="just"/>
            <a:r>
              <a:rPr lang="es-MX" sz="3400" b="1" dirty="0" smtClean="0"/>
              <a:t>Porque la ley </a:t>
            </a:r>
            <a:r>
              <a:rPr lang="es-MX" sz="3400" b="1" dirty="0"/>
              <a:t>económica que rige a la población en cada modo de producción es diferente. </a:t>
            </a:r>
            <a:endParaRPr lang="es-ES" sz="3400" dirty="0"/>
          </a:p>
          <a:p>
            <a:pPr algn="just"/>
            <a:r>
              <a:rPr lang="es-MX" sz="3400" b="1" dirty="0"/>
              <a:t>La caracterización de la población en relación con la actividad económica, representa uno de los aspectos más importantes en el estudio de cualquier formación económico-social</a:t>
            </a:r>
            <a:r>
              <a:rPr lang="es-MX" sz="3400" b="1" dirty="0" smtClean="0"/>
              <a:t>.</a:t>
            </a:r>
            <a:endParaRPr lang="es-ES" sz="3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14282" y="803275"/>
            <a:ext cx="8643998" cy="5840435"/>
          </a:xfrm>
        </p:spPr>
        <p:txBody>
          <a:bodyPr>
            <a:normAutofit/>
          </a:bodyPr>
          <a:lstStyle/>
          <a:p>
            <a:pPr algn="just"/>
            <a:r>
              <a:rPr lang="es-MX" sz="3600" dirty="0" smtClean="0"/>
              <a:t>La PEA está constituida por </a:t>
            </a:r>
            <a:r>
              <a:rPr lang="es-MX" sz="3600" u="sng" dirty="0" smtClean="0"/>
              <a:t>todas las personas de uno u otro sexo </a:t>
            </a:r>
            <a:r>
              <a:rPr lang="es-MX" sz="3600" dirty="0" smtClean="0"/>
              <a:t>que suministran la mano de obra disponible para la producción de bienes materiales y servicios. </a:t>
            </a:r>
          </a:p>
          <a:p>
            <a:pPr algn="just"/>
            <a:r>
              <a:rPr lang="es-MX" sz="3600" dirty="0" smtClean="0"/>
              <a:t>Comprende </a:t>
            </a:r>
            <a:r>
              <a:rPr lang="es-MX" sz="3600" u="sng" dirty="0" smtClean="0"/>
              <a:t>tanto a las personas ocupadas como a las desocupadas</a:t>
            </a:r>
            <a:r>
              <a:rPr lang="es-MX" sz="3600" dirty="0" smtClean="0"/>
              <a:t>.</a:t>
            </a:r>
            <a:endParaRPr lang="es-ES" sz="3600" dirty="0" smtClean="0"/>
          </a:p>
          <a:p>
            <a:pPr algn="just"/>
            <a:endParaRPr lang="es-ES" sz="3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14282" y="571480"/>
            <a:ext cx="8686800" cy="5554683"/>
          </a:xfrm>
        </p:spPr>
        <p:txBody>
          <a:bodyPr>
            <a:normAutofit/>
          </a:bodyPr>
          <a:lstStyle/>
          <a:p>
            <a:pPr algn="just"/>
            <a:r>
              <a:rPr lang="es-MX" sz="3600" dirty="0" smtClean="0">
                <a:latin typeface="Arial" pitchFamily="34" charset="0"/>
                <a:cs typeface="Arial" pitchFamily="34" charset="0"/>
              </a:rPr>
              <a:t>La estructura por sexo de la población económicamente activa varía según la rama de actividad.</a:t>
            </a:r>
          </a:p>
          <a:p>
            <a:pPr algn="just"/>
            <a:r>
              <a:rPr lang="es-MX" sz="3600" dirty="0" smtClean="0">
                <a:latin typeface="Arial" pitchFamily="34" charset="0"/>
                <a:cs typeface="Arial" pitchFamily="34" charset="0"/>
              </a:rPr>
              <a:t>Se corresponde con desarrollo alcanzado por el paí</a:t>
            </a:r>
            <a:r>
              <a:rPr lang="es-MX" sz="3600" dirty="0" smtClean="0">
                <a:latin typeface="Arial" pitchFamily="34" charset="0"/>
                <a:cs typeface="Arial" pitchFamily="34" charset="0"/>
              </a:rPr>
              <a:t>s:</a:t>
            </a:r>
          </a:p>
          <a:p>
            <a:pPr algn="just">
              <a:buNone/>
            </a:pPr>
            <a:r>
              <a:rPr lang="es-MX" sz="3600" dirty="0">
                <a:latin typeface="Arial" pitchFamily="34" charset="0"/>
                <a:cs typeface="Arial" pitchFamily="34" charset="0"/>
              </a:rPr>
              <a:t> </a:t>
            </a:r>
            <a:r>
              <a:rPr lang="es-MX" sz="3600" dirty="0" smtClean="0">
                <a:latin typeface="Arial" pitchFamily="34" charset="0"/>
                <a:cs typeface="Arial" pitchFamily="34" charset="0"/>
              </a:rPr>
              <a:t>       desarrollo económic</a:t>
            </a:r>
            <a:r>
              <a:rPr lang="es-MX" sz="3600" dirty="0" smtClean="0">
                <a:latin typeface="Arial" pitchFamily="34" charset="0"/>
                <a:cs typeface="Arial" pitchFamily="34" charset="0"/>
              </a:rPr>
              <a:t>o</a:t>
            </a:r>
            <a:r>
              <a:rPr lang="es-MX" sz="3600" dirty="0" smtClean="0">
                <a:latin typeface="Arial" pitchFamily="34" charset="0"/>
                <a:cs typeface="Arial" pitchFamily="34" charset="0"/>
              </a:rPr>
              <a:t> </a:t>
            </a:r>
          </a:p>
          <a:p>
            <a:pPr algn="just">
              <a:buNone/>
            </a:pPr>
            <a:r>
              <a:rPr lang="es-MX" sz="3600" dirty="0">
                <a:latin typeface="Arial" pitchFamily="34" charset="0"/>
                <a:cs typeface="Arial" pitchFamily="34" charset="0"/>
              </a:rPr>
              <a:t> </a:t>
            </a:r>
            <a:r>
              <a:rPr lang="es-MX" sz="3600" dirty="0" smtClean="0">
                <a:latin typeface="Arial" pitchFamily="34" charset="0"/>
                <a:cs typeface="Arial" pitchFamily="34" charset="0"/>
              </a:rPr>
              <a:t>         </a:t>
            </a:r>
            <a:r>
              <a:rPr lang="es-MX" sz="3600" dirty="0" smtClean="0">
                <a:latin typeface="Arial" pitchFamily="34" charset="0"/>
                <a:cs typeface="Arial" pitchFamily="34" charset="0"/>
              </a:rPr>
              <a:t>mayor proporción de mujeres (25 y un 40 %), en los países de más  desarrollo.</a:t>
            </a:r>
            <a:endParaRPr lang="es-ES" sz="3600" dirty="0">
              <a:latin typeface="Arial" pitchFamily="34" charset="0"/>
              <a:cs typeface="Arial" pitchFamily="34" charset="0"/>
            </a:endParaRPr>
          </a:p>
        </p:txBody>
      </p:sp>
      <p:sp>
        <p:nvSpPr>
          <p:cNvPr id="4" name="3 Más"/>
          <p:cNvSpPr/>
          <p:nvPr/>
        </p:nvSpPr>
        <p:spPr>
          <a:xfrm>
            <a:off x="571472" y="3571876"/>
            <a:ext cx="571504" cy="642942"/>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 name="4 Igual que"/>
          <p:cNvSpPr/>
          <p:nvPr/>
        </p:nvSpPr>
        <p:spPr>
          <a:xfrm>
            <a:off x="642910" y="4286256"/>
            <a:ext cx="642942" cy="500066"/>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chemeClr val="tx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714356"/>
            <a:ext cx="8229600" cy="5411807"/>
          </a:xfrm>
        </p:spPr>
        <p:txBody>
          <a:bodyPr>
            <a:normAutofit/>
          </a:bodyPr>
          <a:lstStyle/>
          <a:p>
            <a:pPr algn="just">
              <a:buNone/>
            </a:pPr>
            <a:r>
              <a:rPr lang="es-MX" dirty="0" smtClean="0"/>
              <a:t>EN AMERICA LATINA</a:t>
            </a:r>
          </a:p>
          <a:p>
            <a:pPr algn="just"/>
            <a:r>
              <a:rPr lang="es-MX" dirty="0" smtClean="0"/>
              <a:t>En </a:t>
            </a:r>
            <a:r>
              <a:rPr lang="es-MX" dirty="0"/>
              <a:t>los </a:t>
            </a:r>
            <a:r>
              <a:rPr lang="es-MX" dirty="0" smtClean="0"/>
              <a:t>censos la </a:t>
            </a:r>
            <a:r>
              <a:rPr lang="es-MX" dirty="0"/>
              <a:t>información acopiada no es real, </a:t>
            </a:r>
            <a:r>
              <a:rPr lang="es-MX" b="1" dirty="0" smtClean="0"/>
              <a:t>TODA LA POBLACIÓN SUB-EMPLEADA (QUE EN AMÉRICA LATINA ES UNA CIFRA BASTANTE CONSIDERABLE) APARECE INCLUIDA COMO POBLACIÓN OCUPADA LABORALMENTE</a:t>
            </a:r>
            <a:endParaRPr lang="es-MX" dirty="0" smtClean="0"/>
          </a:p>
          <a:p>
            <a:pPr algn="just">
              <a:buNone/>
            </a:pPr>
            <a:r>
              <a:rPr lang="es-MX" dirty="0" smtClean="0"/>
              <a:t>    (N</a:t>
            </a:r>
            <a:r>
              <a:rPr lang="es-MX" b="1" dirty="0" smtClean="0"/>
              <a:t>o </a:t>
            </a:r>
            <a:r>
              <a:rPr lang="es-MX" b="1" dirty="0"/>
              <a:t>trabajan la jornada laboral completa (sub-empleo)</a:t>
            </a:r>
            <a:r>
              <a:rPr lang="es-MX" dirty="0"/>
              <a:t> </a:t>
            </a:r>
            <a:r>
              <a:rPr lang="es-MX" b="1" dirty="0" smtClean="0"/>
              <a:t>y </a:t>
            </a:r>
            <a:r>
              <a:rPr lang="es-MX" b="1" dirty="0"/>
              <a:t>porque en algunos países se define como una hora o más a la semana. </a:t>
            </a:r>
            <a:endParaRPr lang="es-ES" dirty="0"/>
          </a:p>
          <a:p>
            <a:pPr algn="just">
              <a:buNone/>
            </a:pPr>
            <a:endParaRPr lang="es-ES" dirty="0"/>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210</TotalTime>
  <Words>2755</Words>
  <Application>Microsoft Office PowerPoint</Application>
  <PresentationFormat>Presentación en pantalla (4:3)</PresentationFormat>
  <Paragraphs>220</Paragraphs>
  <Slides>38</Slides>
  <Notes>0</Notes>
  <HiddenSlides>0</HiddenSlides>
  <MMClips>0</MMClips>
  <ScaleCrop>false</ScaleCrop>
  <HeadingPairs>
    <vt:vector size="4" baseType="variant">
      <vt:variant>
        <vt:lpstr>Tema</vt:lpstr>
      </vt:variant>
      <vt:variant>
        <vt:i4>1</vt:i4>
      </vt:variant>
      <vt:variant>
        <vt:lpstr>Títulos de diapositiva</vt:lpstr>
      </vt:variant>
      <vt:variant>
        <vt:i4>38</vt:i4>
      </vt:variant>
    </vt:vector>
  </HeadingPairs>
  <TitlesOfParts>
    <vt:vector size="39" baseType="lpstr">
      <vt:lpstr>Tema de Office</vt:lpstr>
      <vt:lpstr>CLASES 13 Y 14</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lpstr>Diapositiva 25</vt:lpstr>
      <vt:lpstr>Diapositiva 26</vt:lpstr>
      <vt:lpstr>Diapositiva 27</vt:lpstr>
      <vt:lpstr>Diapositiva 28</vt:lpstr>
      <vt:lpstr>Diapositiva 29</vt:lpstr>
      <vt:lpstr>Diapositiva 30</vt:lpstr>
      <vt:lpstr>Diapositiva 31</vt:lpstr>
      <vt:lpstr>Diapositiva 32</vt:lpstr>
      <vt:lpstr>Diapositiva 33</vt:lpstr>
      <vt:lpstr>Diapositiva 34</vt:lpstr>
      <vt:lpstr>Diapositiva 35</vt:lpstr>
      <vt:lpstr>Diapositiva 36</vt:lpstr>
      <vt:lpstr>Diapositiva 37</vt:lpstr>
      <vt:lpstr>Diapositiva 38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CLASES 13 Y 14</dc:title>
  <dc:creator>LUIS UGALDE</dc:creator>
  <cp:lastModifiedBy>LUIS UGALDE</cp:lastModifiedBy>
  <cp:revision>3</cp:revision>
  <dcterms:created xsi:type="dcterms:W3CDTF">2025-05-26T08:16:21Z</dcterms:created>
  <dcterms:modified xsi:type="dcterms:W3CDTF">2025-05-26T11:47:03Z</dcterms:modified>
</cp:coreProperties>
</file>