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75" r:id="rId2"/>
    <p:sldId id="344" r:id="rId3"/>
    <p:sldId id="346" r:id="rId4"/>
    <p:sldId id="347" r:id="rId5"/>
    <p:sldId id="348" r:id="rId6"/>
    <p:sldId id="355" r:id="rId7"/>
    <p:sldId id="356" r:id="rId8"/>
    <p:sldId id="357" r:id="rId9"/>
    <p:sldId id="359" r:id="rId10"/>
    <p:sldId id="360" r:id="rId11"/>
    <p:sldId id="365" r:id="rId12"/>
    <p:sldId id="361" r:id="rId13"/>
    <p:sldId id="362" r:id="rId14"/>
    <p:sldId id="363" r:id="rId15"/>
    <p:sldId id="364" r:id="rId16"/>
  </p:sldIdLst>
  <p:sldSz cx="12192000" cy="6858000"/>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47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yma" initials="D"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71FD3"/>
    <a:srgbClr val="0000FF"/>
    <a:srgbClr val="3D23FD"/>
    <a:srgbClr val="0D0167"/>
    <a:srgbClr val="3399FF"/>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Estilo claro 2 - Acento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EB9631B5-78F2-41C9-869B-9F39066F8104}" styleName="Estilo medio 3 - Énfasis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327F97BB-C833-4FB7-BDE5-3F7075034690}" styleName="Estilo temático 2 - Énfasis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09" autoAdjust="0"/>
    <p:restoredTop sz="94660"/>
  </p:normalViewPr>
  <p:slideViewPr>
    <p:cSldViewPr snapToGrid="0" showGuides="1">
      <p:cViewPr varScale="1">
        <p:scale>
          <a:sx n="68" d="100"/>
          <a:sy n="68" d="100"/>
        </p:scale>
        <p:origin x="72" y="210"/>
      </p:cViewPr>
      <p:guideLst>
        <p:guide orient="horz" pos="2160"/>
        <p:guide pos="347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1" y="1"/>
            <a:ext cx="3055938" cy="466725"/>
          </a:xfrm>
          <a:prstGeom prst="rect">
            <a:avLst/>
          </a:prstGeom>
        </p:spPr>
        <p:txBody>
          <a:bodyPr vert="horz" lIns="91439" tIns="45720" rIns="91439" bIns="45720" rtlCol="0"/>
          <a:lstStyle>
            <a:lvl1pPr algn="l">
              <a:defRPr sz="1200"/>
            </a:lvl1pPr>
          </a:lstStyle>
          <a:p>
            <a:endParaRPr lang="es-MX"/>
          </a:p>
        </p:txBody>
      </p:sp>
      <p:sp>
        <p:nvSpPr>
          <p:cNvPr id="3" name="Marcador de fecha 2"/>
          <p:cNvSpPr>
            <a:spLocks noGrp="1"/>
          </p:cNvSpPr>
          <p:nvPr>
            <p:ph type="dt" sz="quarter" idx="1"/>
          </p:nvPr>
        </p:nvSpPr>
        <p:spPr>
          <a:xfrm>
            <a:off x="3995738" y="1"/>
            <a:ext cx="3055937" cy="466725"/>
          </a:xfrm>
          <a:prstGeom prst="rect">
            <a:avLst/>
          </a:prstGeom>
        </p:spPr>
        <p:txBody>
          <a:bodyPr vert="horz" lIns="91439" tIns="45720" rIns="91439" bIns="45720" rtlCol="0"/>
          <a:lstStyle>
            <a:lvl1pPr algn="r">
              <a:defRPr sz="1200"/>
            </a:lvl1pPr>
          </a:lstStyle>
          <a:p>
            <a:fld id="{07D8AF2C-DF56-46F2-BDFB-5C1BEC43F1D4}" type="datetimeFigureOut">
              <a:rPr lang="es-MX" smtClean="0"/>
              <a:t>05/04/2026</a:t>
            </a:fld>
            <a:endParaRPr lang="es-MX"/>
          </a:p>
        </p:txBody>
      </p:sp>
      <p:sp>
        <p:nvSpPr>
          <p:cNvPr id="4" name="Marcador de pie de página 3"/>
          <p:cNvSpPr>
            <a:spLocks noGrp="1"/>
          </p:cNvSpPr>
          <p:nvPr>
            <p:ph type="ftr" sz="quarter" idx="2"/>
          </p:nvPr>
        </p:nvSpPr>
        <p:spPr>
          <a:xfrm>
            <a:off x="1" y="8842375"/>
            <a:ext cx="3055938" cy="466725"/>
          </a:xfrm>
          <a:prstGeom prst="rect">
            <a:avLst/>
          </a:prstGeom>
        </p:spPr>
        <p:txBody>
          <a:bodyPr vert="horz" lIns="91439" tIns="45720" rIns="91439" bIns="45720" rtlCol="0" anchor="b"/>
          <a:lstStyle>
            <a:lvl1pPr algn="l">
              <a:defRPr sz="1200"/>
            </a:lvl1pPr>
          </a:lstStyle>
          <a:p>
            <a:endParaRPr lang="es-MX"/>
          </a:p>
        </p:txBody>
      </p:sp>
      <p:sp>
        <p:nvSpPr>
          <p:cNvPr id="5" name="Marcador de número de diapositiva 4"/>
          <p:cNvSpPr>
            <a:spLocks noGrp="1"/>
          </p:cNvSpPr>
          <p:nvPr>
            <p:ph type="sldNum" sz="quarter" idx="3"/>
          </p:nvPr>
        </p:nvSpPr>
        <p:spPr>
          <a:xfrm>
            <a:off x="3995738" y="8842375"/>
            <a:ext cx="3055937" cy="466725"/>
          </a:xfrm>
          <a:prstGeom prst="rect">
            <a:avLst/>
          </a:prstGeom>
        </p:spPr>
        <p:txBody>
          <a:bodyPr vert="horz" lIns="91439" tIns="45720" rIns="91439" bIns="45720" rtlCol="0" anchor="b"/>
          <a:lstStyle>
            <a:lvl1pPr algn="r">
              <a:defRPr sz="1200"/>
            </a:lvl1pPr>
          </a:lstStyle>
          <a:p>
            <a:fld id="{FA5A24A6-183E-4BAB-8F15-2347BE3C7659}" type="slidenum">
              <a:rPr lang="es-MX" smtClean="0"/>
              <a:t>‹Nº›</a:t>
            </a:fld>
            <a:endParaRPr lang="es-MX"/>
          </a:p>
        </p:txBody>
      </p:sp>
    </p:spTree>
    <p:extLst>
      <p:ext uri="{BB962C8B-B14F-4D97-AF65-F5344CB8AC3E}">
        <p14:creationId xmlns:p14="http://schemas.microsoft.com/office/powerpoint/2010/main" val="19885334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78" name="Rectangle 2"/>
          <p:cNvSpPr>
            <a:spLocks noGrp="1" noChangeArrowheads="1"/>
          </p:cNvSpPr>
          <p:nvPr>
            <p:ph type="hdr" sz="quarter"/>
          </p:nvPr>
        </p:nvSpPr>
        <p:spPr bwMode="auto">
          <a:xfrm>
            <a:off x="3" y="3"/>
            <a:ext cx="3164172" cy="522021"/>
          </a:xfrm>
          <a:prstGeom prst="rect">
            <a:avLst/>
          </a:prstGeom>
          <a:noFill/>
          <a:ln w="9525">
            <a:noFill/>
            <a:miter lim="800000"/>
            <a:headEnd/>
            <a:tailEnd/>
          </a:ln>
          <a:effectLst/>
        </p:spPr>
        <p:txBody>
          <a:bodyPr vert="horz" wrap="square" lIns="93550" tIns="46773" rIns="93550" bIns="46773" numCol="1" anchor="t" anchorCtr="0" compatLnSpc="1">
            <a:prstTxWarp prst="textNoShape">
              <a:avLst/>
            </a:prstTxWarp>
          </a:bodyPr>
          <a:lstStyle>
            <a:lvl1pPr algn="l">
              <a:defRPr sz="1100"/>
            </a:lvl1pPr>
          </a:lstStyle>
          <a:p>
            <a:endParaRPr lang="en-US"/>
          </a:p>
        </p:txBody>
      </p:sp>
      <p:sp>
        <p:nvSpPr>
          <p:cNvPr id="1048679" name="Rectangle 3"/>
          <p:cNvSpPr>
            <a:spLocks noGrp="1" noChangeArrowheads="1"/>
          </p:cNvSpPr>
          <p:nvPr>
            <p:ph type="dt" idx="1"/>
          </p:nvPr>
        </p:nvSpPr>
        <p:spPr bwMode="auto">
          <a:xfrm>
            <a:off x="4135632" y="3"/>
            <a:ext cx="3164172" cy="522021"/>
          </a:xfrm>
          <a:prstGeom prst="rect">
            <a:avLst/>
          </a:prstGeom>
          <a:noFill/>
          <a:ln w="9525">
            <a:noFill/>
            <a:miter lim="800000"/>
            <a:headEnd/>
            <a:tailEnd/>
          </a:ln>
          <a:effectLst/>
        </p:spPr>
        <p:txBody>
          <a:bodyPr vert="horz" wrap="square" lIns="93550" tIns="46773" rIns="93550" bIns="46773" numCol="1" anchor="t" anchorCtr="0" compatLnSpc="1">
            <a:prstTxWarp prst="textNoShape">
              <a:avLst/>
            </a:prstTxWarp>
          </a:bodyPr>
          <a:lstStyle>
            <a:lvl1pPr algn="r">
              <a:defRPr sz="1100"/>
            </a:lvl1pPr>
          </a:lstStyle>
          <a:p>
            <a:endParaRPr lang="en-US"/>
          </a:p>
        </p:txBody>
      </p:sp>
      <p:sp>
        <p:nvSpPr>
          <p:cNvPr id="1048680" name="Rectangle 4"/>
          <p:cNvSpPr>
            <a:spLocks noGrp="1" noRot="1" noChangeAspect="1" noChangeArrowheads="1" noTextEdit="1"/>
          </p:cNvSpPr>
          <p:nvPr>
            <p:ph type="sldImg" idx="2"/>
          </p:nvPr>
        </p:nvSpPr>
        <p:spPr bwMode="auto">
          <a:xfrm>
            <a:off x="177800" y="781050"/>
            <a:ext cx="6946900" cy="3906838"/>
          </a:xfrm>
          <a:prstGeom prst="rect">
            <a:avLst/>
          </a:prstGeom>
          <a:noFill/>
          <a:ln w="9525">
            <a:solidFill>
              <a:srgbClr val="000000"/>
            </a:solidFill>
            <a:miter lim="800000"/>
            <a:headEnd/>
            <a:tailEnd/>
          </a:ln>
          <a:effectLst/>
        </p:spPr>
      </p:sp>
      <p:sp>
        <p:nvSpPr>
          <p:cNvPr id="1048681" name="Rectangle 5"/>
          <p:cNvSpPr>
            <a:spLocks noGrp="1" noChangeArrowheads="1"/>
          </p:cNvSpPr>
          <p:nvPr>
            <p:ph type="body" sz="quarter" idx="3"/>
          </p:nvPr>
        </p:nvSpPr>
        <p:spPr bwMode="auto">
          <a:xfrm>
            <a:off x="729820" y="4950311"/>
            <a:ext cx="5841800" cy="4688489"/>
          </a:xfrm>
          <a:prstGeom prst="rect">
            <a:avLst/>
          </a:prstGeom>
          <a:noFill/>
          <a:ln w="9525">
            <a:noFill/>
            <a:miter lim="800000"/>
            <a:headEnd/>
            <a:tailEnd/>
          </a:ln>
          <a:effectLst/>
        </p:spPr>
        <p:txBody>
          <a:bodyPr vert="horz" wrap="square" lIns="93550" tIns="46773" rIns="93550" bIns="4677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82" name="Rectangle 6"/>
          <p:cNvSpPr>
            <a:spLocks noGrp="1" noChangeArrowheads="1"/>
          </p:cNvSpPr>
          <p:nvPr>
            <p:ph type="ftr" sz="quarter" idx="4"/>
          </p:nvPr>
        </p:nvSpPr>
        <p:spPr bwMode="auto">
          <a:xfrm>
            <a:off x="3" y="9895769"/>
            <a:ext cx="3164172" cy="522020"/>
          </a:xfrm>
          <a:prstGeom prst="rect">
            <a:avLst/>
          </a:prstGeom>
          <a:noFill/>
          <a:ln w="9525">
            <a:noFill/>
            <a:miter lim="800000"/>
            <a:headEnd/>
            <a:tailEnd/>
          </a:ln>
          <a:effectLst/>
        </p:spPr>
        <p:txBody>
          <a:bodyPr vert="horz" wrap="square" lIns="93550" tIns="46773" rIns="93550" bIns="46773" numCol="1" anchor="b" anchorCtr="0" compatLnSpc="1">
            <a:prstTxWarp prst="textNoShape">
              <a:avLst/>
            </a:prstTxWarp>
          </a:bodyPr>
          <a:lstStyle>
            <a:lvl1pPr algn="l">
              <a:defRPr sz="1100"/>
            </a:lvl1pPr>
          </a:lstStyle>
          <a:p>
            <a:endParaRPr lang="en-US"/>
          </a:p>
        </p:txBody>
      </p:sp>
      <p:sp>
        <p:nvSpPr>
          <p:cNvPr id="1048683" name="Rectangle 7"/>
          <p:cNvSpPr>
            <a:spLocks noGrp="1" noChangeArrowheads="1"/>
          </p:cNvSpPr>
          <p:nvPr>
            <p:ph type="sldNum" sz="quarter" idx="5"/>
          </p:nvPr>
        </p:nvSpPr>
        <p:spPr bwMode="auto">
          <a:xfrm>
            <a:off x="4135632" y="9895769"/>
            <a:ext cx="3164172" cy="522020"/>
          </a:xfrm>
          <a:prstGeom prst="rect">
            <a:avLst/>
          </a:prstGeom>
          <a:noFill/>
          <a:ln w="9525">
            <a:noFill/>
            <a:miter lim="800000"/>
            <a:headEnd/>
            <a:tailEnd/>
          </a:ln>
          <a:effectLst/>
        </p:spPr>
        <p:txBody>
          <a:bodyPr vert="horz" wrap="square" lIns="93550" tIns="46773" rIns="93550" bIns="46773" numCol="1" anchor="b" anchorCtr="0" compatLnSpc="1">
            <a:prstTxWarp prst="textNoShape">
              <a:avLst/>
            </a:prstTxWarp>
          </a:bodyPr>
          <a:lstStyle>
            <a:lvl1pPr algn="r">
              <a:defRPr sz="1100"/>
            </a:lvl1pPr>
          </a:lstStyle>
          <a:p>
            <a:fld id="{A9A0EA98-5831-4853-B862-C702E6EB345C}" type="slidenum">
              <a:rPr lang="en-US"/>
              <a:t>‹Nº›</a:t>
            </a:fld>
            <a:endParaRPr lang="en-US"/>
          </a:p>
        </p:txBody>
      </p:sp>
    </p:spTree>
    <p:extLst>
      <p:ext uri="{BB962C8B-B14F-4D97-AF65-F5344CB8AC3E}">
        <p14:creationId xmlns:p14="http://schemas.microsoft.com/office/powerpoint/2010/main" val="284209729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048628"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1048629"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MX"/>
          </a:p>
        </p:txBody>
      </p:sp>
      <p:sp>
        <p:nvSpPr>
          <p:cNvPr id="1048630" name="Marcador de fecha 3"/>
          <p:cNvSpPr>
            <a:spLocks noGrp="1"/>
          </p:cNvSpPr>
          <p:nvPr>
            <p:ph type="dt" sz="half" idx="10"/>
          </p:nvPr>
        </p:nvSpPr>
        <p:spPr/>
        <p:txBody>
          <a:bodyPr/>
          <a:lstStyle/>
          <a:p>
            <a:fld id="{AF2D8033-CD80-4188-B666-B22812BDE03B}" type="datetimeFigureOut">
              <a:rPr lang="en-US" smtClean="0"/>
              <a:t>4/5/2026</a:t>
            </a:fld>
            <a:endParaRPr lang="en-US"/>
          </a:p>
        </p:txBody>
      </p:sp>
      <p:sp>
        <p:nvSpPr>
          <p:cNvPr id="1048631" name="Marcador de pie de página 4"/>
          <p:cNvSpPr>
            <a:spLocks noGrp="1"/>
          </p:cNvSpPr>
          <p:nvPr>
            <p:ph type="ftr" sz="quarter" idx="11"/>
          </p:nvPr>
        </p:nvSpPr>
        <p:spPr/>
        <p:txBody>
          <a:bodyPr/>
          <a:lstStyle/>
          <a:p>
            <a:endParaRPr lang="en-US"/>
          </a:p>
        </p:txBody>
      </p:sp>
      <p:sp>
        <p:nvSpPr>
          <p:cNvPr id="1048632" name="Marcador de número de diapositiva 5"/>
          <p:cNvSpPr>
            <a:spLocks noGrp="1"/>
          </p:cNvSpPr>
          <p:nvPr>
            <p:ph type="sldNum" sz="quarter" idx="12"/>
          </p:nvPr>
        </p:nvSpPr>
        <p:spPr/>
        <p:txBody>
          <a:bodyPr/>
          <a:lstStyle/>
          <a:p>
            <a:fld id="{D3DA256A-AC50-4A0E-AA17-8768A99F82A6}" type="slidenum">
              <a:rPr lang="en-US" smtClean="0"/>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1048648" name="Título 1"/>
          <p:cNvSpPr>
            <a:spLocks noGrp="1"/>
          </p:cNvSpPr>
          <p:nvPr>
            <p:ph type="title"/>
          </p:nvPr>
        </p:nvSpPr>
        <p:spPr/>
        <p:txBody>
          <a:bodyPr/>
          <a:lstStyle/>
          <a:p>
            <a:r>
              <a:rPr lang="es-ES"/>
              <a:t>Haga clic para modificar el estilo de título del patrón</a:t>
            </a:r>
            <a:endParaRPr lang="es-MX"/>
          </a:p>
        </p:txBody>
      </p:sp>
      <p:sp>
        <p:nvSpPr>
          <p:cNvPr id="1048649"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1048650" name="Marcador de fecha 3"/>
          <p:cNvSpPr>
            <a:spLocks noGrp="1"/>
          </p:cNvSpPr>
          <p:nvPr>
            <p:ph type="dt" sz="half" idx="10"/>
          </p:nvPr>
        </p:nvSpPr>
        <p:spPr/>
        <p:txBody>
          <a:bodyPr/>
          <a:lstStyle/>
          <a:p>
            <a:fld id="{AF2D8033-CD80-4188-B666-B22812BDE03B}" type="datetimeFigureOut">
              <a:rPr lang="en-US" smtClean="0"/>
              <a:t>4/5/2026</a:t>
            </a:fld>
            <a:endParaRPr lang="en-US"/>
          </a:p>
        </p:txBody>
      </p:sp>
      <p:sp>
        <p:nvSpPr>
          <p:cNvPr id="1048651" name="Marcador de pie de página 4"/>
          <p:cNvSpPr>
            <a:spLocks noGrp="1"/>
          </p:cNvSpPr>
          <p:nvPr>
            <p:ph type="ftr" sz="quarter" idx="11"/>
          </p:nvPr>
        </p:nvSpPr>
        <p:spPr/>
        <p:txBody>
          <a:bodyPr/>
          <a:lstStyle/>
          <a:p>
            <a:endParaRPr lang="en-US"/>
          </a:p>
        </p:txBody>
      </p:sp>
      <p:sp>
        <p:nvSpPr>
          <p:cNvPr id="1048652" name="Marcador de número de diapositiva 5"/>
          <p:cNvSpPr>
            <a:spLocks noGrp="1"/>
          </p:cNvSpPr>
          <p:nvPr>
            <p:ph type="sldNum" sz="quarter" idx="12"/>
          </p:nvPr>
        </p:nvSpPr>
        <p:spPr/>
        <p:txBody>
          <a:bodyPr/>
          <a:lstStyle/>
          <a:p>
            <a:fld id="{D3DA256A-AC50-4A0E-AA17-8768A99F82A6}" type="slidenum">
              <a:rPr lang="en-US" smtClean="0"/>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048637"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1048638"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1048639" name="Marcador de fecha 3"/>
          <p:cNvSpPr>
            <a:spLocks noGrp="1"/>
          </p:cNvSpPr>
          <p:nvPr>
            <p:ph type="dt" sz="half" idx="10"/>
          </p:nvPr>
        </p:nvSpPr>
        <p:spPr/>
        <p:txBody>
          <a:bodyPr/>
          <a:lstStyle/>
          <a:p>
            <a:fld id="{AF2D8033-CD80-4188-B666-B22812BDE03B}" type="datetimeFigureOut">
              <a:rPr lang="en-US" smtClean="0"/>
              <a:t>4/5/2026</a:t>
            </a:fld>
            <a:endParaRPr lang="en-US"/>
          </a:p>
        </p:txBody>
      </p:sp>
      <p:sp>
        <p:nvSpPr>
          <p:cNvPr id="1048640" name="Marcador de pie de página 4"/>
          <p:cNvSpPr>
            <a:spLocks noGrp="1"/>
          </p:cNvSpPr>
          <p:nvPr>
            <p:ph type="ftr" sz="quarter" idx="11"/>
          </p:nvPr>
        </p:nvSpPr>
        <p:spPr/>
        <p:txBody>
          <a:bodyPr/>
          <a:lstStyle/>
          <a:p>
            <a:endParaRPr lang="en-US"/>
          </a:p>
        </p:txBody>
      </p:sp>
      <p:sp>
        <p:nvSpPr>
          <p:cNvPr id="1048641" name="Marcador de número de diapositiva 5"/>
          <p:cNvSpPr>
            <a:spLocks noGrp="1"/>
          </p:cNvSpPr>
          <p:nvPr>
            <p:ph type="sldNum" sz="quarter" idx="12"/>
          </p:nvPr>
        </p:nvSpPr>
        <p:spPr/>
        <p:txBody>
          <a:bodyPr/>
          <a:lstStyle/>
          <a:p>
            <a:fld id="{D3DA256A-AC50-4A0E-AA17-8768A99F82A6}"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1048585" name="Título 1"/>
          <p:cNvSpPr>
            <a:spLocks noGrp="1"/>
          </p:cNvSpPr>
          <p:nvPr>
            <p:ph type="title"/>
          </p:nvPr>
        </p:nvSpPr>
        <p:spPr/>
        <p:txBody>
          <a:bodyPr/>
          <a:lstStyle/>
          <a:p>
            <a:r>
              <a:rPr lang="es-ES"/>
              <a:t>Haga clic para modificar el estilo de título del patrón</a:t>
            </a:r>
            <a:endParaRPr lang="es-MX"/>
          </a:p>
        </p:txBody>
      </p:sp>
      <p:sp>
        <p:nvSpPr>
          <p:cNvPr id="1048586"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1048587" name="Marcador de fecha 3"/>
          <p:cNvSpPr>
            <a:spLocks noGrp="1"/>
          </p:cNvSpPr>
          <p:nvPr>
            <p:ph type="dt" sz="half" idx="10"/>
          </p:nvPr>
        </p:nvSpPr>
        <p:spPr/>
        <p:txBody>
          <a:bodyPr/>
          <a:lstStyle/>
          <a:p>
            <a:fld id="{AF2D8033-CD80-4188-B666-B22812BDE03B}" type="datetimeFigureOut">
              <a:rPr lang="en-US" smtClean="0"/>
              <a:t>4/5/2026</a:t>
            </a:fld>
            <a:endParaRPr lang="en-US"/>
          </a:p>
        </p:txBody>
      </p:sp>
      <p:sp>
        <p:nvSpPr>
          <p:cNvPr id="1048588" name="Marcador de pie de página 4"/>
          <p:cNvSpPr>
            <a:spLocks noGrp="1"/>
          </p:cNvSpPr>
          <p:nvPr>
            <p:ph type="ftr" sz="quarter" idx="11"/>
          </p:nvPr>
        </p:nvSpPr>
        <p:spPr/>
        <p:txBody>
          <a:bodyPr/>
          <a:lstStyle/>
          <a:p>
            <a:endParaRPr lang="en-US"/>
          </a:p>
        </p:txBody>
      </p:sp>
      <p:sp>
        <p:nvSpPr>
          <p:cNvPr id="1048589" name="Marcador de número de diapositiva 5"/>
          <p:cNvSpPr>
            <a:spLocks noGrp="1"/>
          </p:cNvSpPr>
          <p:nvPr>
            <p:ph type="sldNum" sz="quarter" idx="12"/>
          </p:nvPr>
        </p:nvSpPr>
        <p:spPr/>
        <p:txBody>
          <a:bodyPr/>
          <a:lstStyle/>
          <a:p>
            <a:fld id="{D3DA256A-AC50-4A0E-AA17-8768A99F82A6}" type="slidenum">
              <a:rPr lang="en-US" smtClean="0"/>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048653"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1048654"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1048655" name="Marcador de fecha 3"/>
          <p:cNvSpPr>
            <a:spLocks noGrp="1"/>
          </p:cNvSpPr>
          <p:nvPr>
            <p:ph type="dt" sz="half" idx="10"/>
          </p:nvPr>
        </p:nvSpPr>
        <p:spPr/>
        <p:txBody>
          <a:bodyPr/>
          <a:lstStyle/>
          <a:p>
            <a:fld id="{AF2D8033-CD80-4188-B666-B22812BDE03B}" type="datetimeFigureOut">
              <a:rPr lang="en-US" smtClean="0"/>
              <a:t>4/5/2026</a:t>
            </a:fld>
            <a:endParaRPr lang="en-US"/>
          </a:p>
        </p:txBody>
      </p:sp>
      <p:sp>
        <p:nvSpPr>
          <p:cNvPr id="1048656" name="Marcador de pie de página 4"/>
          <p:cNvSpPr>
            <a:spLocks noGrp="1"/>
          </p:cNvSpPr>
          <p:nvPr>
            <p:ph type="ftr" sz="quarter" idx="11"/>
          </p:nvPr>
        </p:nvSpPr>
        <p:spPr/>
        <p:txBody>
          <a:bodyPr/>
          <a:lstStyle/>
          <a:p>
            <a:endParaRPr lang="en-US"/>
          </a:p>
        </p:txBody>
      </p:sp>
      <p:sp>
        <p:nvSpPr>
          <p:cNvPr id="1048657" name="Marcador de número de diapositiva 5"/>
          <p:cNvSpPr>
            <a:spLocks noGrp="1"/>
          </p:cNvSpPr>
          <p:nvPr>
            <p:ph type="sldNum" sz="quarter" idx="12"/>
          </p:nvPr>
        </p:nvSpPr>
        <p:spPr/>
        <p:txBody>
          <a:bodyPr/>
          <a:lstStyle/>
          <a:p>
            <a:fld id="{D3DA256A-AC50-4A0E-AA17-8768A99F82A6}" type="slidenum">
              <a:rPr lang="en-US" smtClean="0"/>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1048658" name="Título 1"/>
          <p:cNvSpPr>
            <a:spLocks noGrp="1"/>
          </p:cNvSpPr>
          <p:nvPr>
            <p:ph type="title"/>
          </p:nvPr>
        </p:nvSpPr>
        <p:spPr/>
        <p:txBody>
          <a:bodyPr/>
          <a:lstStyle/>
          <a:p>
            <a:r>
              <a:rPr lang="es-ES"/>
              <a:t>Haga clic para modificar el estilo de título del patrón</a:t>
            </a:r>
            <a:endParaRPr lang="es-MX"/>
          </a:p>
        </p:txBody>
      </p:sp>
      <p:sp>
        <p:nvSpPr>
          <p:cNvPr id="1048659"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1048660"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1048661" name="Marcador de fecha 4"/>
          <p:cNvSpPr>
            <a:spLocks noGrp="1"/>
          </p:cNvSpPr>
          <p:nvPr>
            <p:ph type="dt" sz="half" idx="10"/>
          </p:nvPr>
        </p:nvSpPr>
        <p:spPr/>
        <p:txBody>
          <a:bodyPr/>
          <a:lstStyle/>
          <a:p>
            <a:fld id="{AF2D8033-CD80-4188-B666-B22812BDE03B}" type="datetimeFigureOut">
              <a:rPr lang="en-US" smtClean="0"/>
              <a:t>4/5/2026</a:t>
            </a:fld>
            <a:endParaRPr lang="en-US"/>
          </a:p>
        </p:txBody>
      </p:sp>
      <p:sp>
        <p:nvSpPr>
          <p:cNvPr id="1048662" name="Marcador de pie de página 5"/>
          <p:cNvSpPr>
            <a:spLocks noGrp="1"/>
          </p:cNvSpPr>
          <p:nvPr>
            <p:ph type="ftr" sz="quarter" idx="11"/>
          </p:nvPr>
        </p:nvSpPr>
        <p:spPr/>
        <p:txBody>
          <a:bodyPr/>
          <a:lstStyle/>
          <a:p>
            <a:endParaRPr lang="en-US"/>
          </a:p>
        </p:txBody>
      </p:sp>
      <p:sp>
        <p:nvSpPr>
          <p:cNvPr id="1048663" name="Marcador de número de diapositiva 6"/>
          <p:cNvSpPr>
            <a:spLocks noGrp="1"/>
          </p:cNvSpPr>
          <p:nvPr>
            <p:ph type="sldNum" sz="quarter" idx="12"/>
          </p:nvPr>
        </p:nvSpPr>
        <p:spPr/>
        <p:txBody>
          <a:bodyPr/>
          <a:lstStyle/>
          <a:p>
            <a:fld id="{D3DA256A-AC50-4A0E-AA17-8768A99F82A6}" type="slidenum">
              <a:rPr lang="en-US" smtClean="0"/>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48664"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1048665"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1048666"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1048667"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1048668"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1048669" name="Marcador de fecha 6"/>
          <p:cNvSpPr>
            <a:spLocks noGrp="1"/>
          </p:cNvSpPr>
          <p:nvPr>
            <p:ph type="dt" sz="half" idx="10"/>
          </p:nvPr>
        </p:nvSpPr>
        <p:spPr/>
        <p:txBody>
          <a:bodyPr/>
          <a:lstStyle/>
          <a:p>
            <a:fld id="{AF2D8033-CD80-4188-B666-B22812BDE03B}" type="datetimeFigureOut">
              <a:rPr lang="en-US" smtClean="0"/>
              <a:t>4/5/2026</a:t>
            </a:fld>
            <a:endParaRPr lang="en-US"/>
          </a:p>
        </p:txBody>
      </p:sp>
      <p:sp>
        <p:nvSpPr>
          <p:cNvPr id="1048670" name="Marcador de pie de página 7"/>
          <p:cNvSpPr>
            <a:spLocks noGrp="1"/>
          </p:cNvSpPr>
          <p:nvPr>
            <p:ph type="ftr" sz="quarter" idx="11"/>
          </p:nvPr>
        </p:nvSpPr>
        <p:spPr/>
        <p:txBody>
          <a:bodyPr/>
          <a:lstStyle/>
          <a:p>
            <a:endParaRPr lang="en-US"/>
          </a:p>
        </p:txBody>
      </p:sp>
      <p:sp>
        <p:nvSpPr>
          <p:cNvPr id="1048671" name="Marcador de número de diapositiva 8"/>
          <p:cNvSpPr>
            <a:spLocks noGrp="1"/>
          </p:cNvSpPr>
          <p:nvPr>
            <p:ph type="sldNum" sz="quarter" idx="12"/>
          </p:nvPr>
        </p:nvSpPr>
        <p:spPr/>
        <p:txBody>
          <a:bodyPr/>
          <a:lstStyle/>
          <a:p>
            <a:fld id="{D3DA256A-AC50-4A0E-AA17-8768A99F82A6}" type="slidenum">
              <a:rPr lang="en-US" smtClean="0"/>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1048633" name="Título 1"/>
          <p:cNvSpPr>
            <a:spLocks noGrp="1"/>
          </p:cNvSpPr>
          <p:nvPr>
            <p:ph type="title"/>
          </p:nvPr>
        </p:nvSpPr>
        <p:spPr/>
        <p:txBody>
          <a:bodyPr/>
          <a:lstStyle/>
          <a:p>
            <a:r>
              <a:rPr lang="es-ES"/>
              <a:t>Haga clic para modificar el estilo de título del patrón</a:t>
            </a:r>
            <a:endParaRPr lang="es-MX"/>
          </a:p>
        </p:txBody>
      </p:sp>
      <p:sp>
        <p:nvSpPr>
          <p:cNvPr id="1048634" name="Marcador de fecha 2"/>
          <p:cNvSpPr>
            <a:spLocks noGrp="1"/>
          </p:cNvSpPr>
          <p:nvPr>
            <p:ph type="dt" sz="half" idx="10"/>
          </p:nvPr>
        </p:nvSpPr>
        <p:spPr/>
        <p:txBody>
          <a:bodyPr/>
          <a:lstStyle/>
          <a:p>
            <a:fld id="{AF2D8033-CD80-4188-B666-B22812BDE03B}" type="datetimeFigureOut">
              <a:rPr lang="en-US" smtClean="0"/>
              <a:t>4/5/2026</a:t>
            </a:fld>
            <a:endParaRPr lang="en-US"/>
          </a:p>
        </p:txBody>
      </p:sp>
      <p:sp>
        <p:nvSpPr>
          <p:cNvPr id="1048635" name="Marcador de pie de página 3"/>
          <p:cNvSpPr>
            <a:spLocks noGrp="1"/>
          </p:cNvSpPr>
          <p:nvPr>
            <p:ph type="ftr" sz="quarter" idx="11"/>
          </p:nvPr>
        </p:nvSpPr>
        <p:spPr/>
        <p:txBody>
          <a:bodyPr/>
          <a:lstStyle/>
          <a:p>
            <a:endParaRPr lang="en-US"/>
          </a:p>
        </p:txBody>
      </p:sp>
      <p:sp>
        <p:nvSpPr>
          <p:cNvPr id="1048636" name="Marcador de número de diapositiva 4"/>
          <p:cNvSpPr>
            <a:spLocks noGrp="1"/>
          </p:cNvSpPr>
          <p:nvPr>
            <p:ph type="sldNum" sz="quarter" idx="12"/>
          </p:nvPr>
        </p:nvSpPr>
        <p:spPr/>
        <p:txBody>
          <a:bodyPr/>
          <a:lstStyle/>
          <a:p>
            <a:fld id="{D3DA256A-AC50-4A0E-AA17-8768A99F82A6}"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1048581" name="Marcador de fecha 1"/>
          <p:cNvSpPr>
            <a:spLocks noGrp="1"/>
          </p:cNvSpPr>
          <p:nvPr>
            <p:ph type="dt" sz="half" idx="10"/>
          </p:nvPr>
        </p:nvSpPr>
        <p:spPr/>
        <p:txBody>
          <a:bodyPr/>
          <a:lstStyle/>
          <a:p>
            <a:fld id="{AF2D8033-CD80-4188-B666-B22812BDE03B}" type="datetimeFigureOut">
              <a:rPr lang="en-US" smtClean="0"/>
              <a:t>4/5/2026</a:t>
            </a:fld>
            <a:endParaRPr lang="en-US"/>
          </a:p>
        </p:txBody>
      </p:sp>
      <p:sp>
        <p:nvSpPr>
          <p:cNvPr id="1048582" name="Marcador de pie de página 2"/>
          <p:cNvSpPr>
            <a:spLocks noGrp="1"/>
          </p:cNvSpPr>
          <p:nvPr>
            <p:ph type="ftr" sz="quarter" idx="11"/>
          </p:nvPr>
        </p:nvSpPr>
        <p:spPr/>
        <p:txBody>
          <a:bodyPr/>
          <a:lstStyle/>
          <a:p>
            <a:endParaRPr lang="en-US"/>
          </a:p>
        </p:txBody>
      </p:sp>
      <p:sp>
        <p:nvSpPr>
          <p:cNvPr id="1048583" name="Marcador de número de diapositiva 3"/>
          <p:cNvSpPr>
            <a:spLocks noGrp="1"/>
          </p:cNvSpPr>
          <p:nvPr>
            <p:ph type="sldNum" sz="quarter" idx="12"/>
          </p:nvPr>
        </p:nvSpPr>
        <p:spPr/>
        <p:txBody>
          <a:bodyPr/>
          <a:lstStyle/>
          <a:p>
            <a:fld id="{D3DA256A-AC50-4A0E-AA17-8768A99F82A6}" type="slidenum">
              <a:rPr lang="en-US" smtClean="0"/>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04867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104867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104867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1048675" name="Marcador de fecha 4"/>
          <p:cNvSpPr>
            <a:spLocks noGrp="1"/>
          </p:cNvSpPr>
          <p:nvPr>
            <p:ph type="dt" sz="half" idx="10"/>
          </p:nvPr>
        </p:nvSpPr>
        <p:spPr/>
        <p:txBody>
          <a:bodyPr/>
          <a:lstStyle/>
          <a:p>
            <a:fld id="{AF2D8033-CD80-4188-B666-B22812BDE03B}" type="datetimeFigureOut">
              <a:rPr lang="en-US" smtClean="0"/>
              <a:t>4/5/2026</a:t>
            </a:fld>
            <a:endParaRPr lang="en-US"/>
          </a:p>
        </p:txBody>
      </p:sp>
      <p:sp>
        <p:nvSpPr>
          <p:cNvPr id="1048676" name="Marcador de pie de página 5"/>
          <p:cNvSpPr>
            <a:spLocks noGrp="1"/>
          </p:cNvSpPr>
          <p:nvPr>
            <p:ph type="ftr" sz="quarter" idx="11"/>
          </p:nvPr>
        </p:nvSpPr>
        <p:spPr/>
        <p:txBody>
          <a:bodyPr/>
          <a:lstStyle/>
          <a:p>
            <a:endParaRPr lang="en-US"/>
          </a:p>
        </p:txBody>
      </p:sp>
      <p:sp>
        <p:nvSpPr>
          <p:cNvPr id="1048677" name="Marcador de número de diapositiva 6"/>
          <p:cNvSpPr>
            <a:spLocks noGrp="1"/>
          </p:cNvSpPr>
          <p:nvPr>
            <p:ph type="sldNum" sz="quarter" idx="12"/>
          </p:nvPr>
        </p:nvSpPr>
        <p:spPr/>
        <p:txBody>
          <a:bodyPr/>
          <a:lstStyle/>
          <a:p>
            <a:fld id="{D3DA256A-AC50-4A0E-AA17-8768A99F82A6}"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04864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104864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104864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1048645" name="Marcador de fecha 4"/>
          <p:cNvSpPr>
            <a:spLocks noGrp="1"/>
          </p:cNvSpPr>
          <p:nvPr>
            <p:ph type="dt" sz="half" idx="10"/>
          </p:nvPr>
        </p:nvSpPr>
        <p:spPr/>
        <p:txBody>
          <a:bodyPr/>
          <a:lstStyle/>
          <a:p>
            <a:fld id="{AF2D8033-CD80-4188-B666-B22812BDE03B}" type="datetimeFigureOut">
              <a:rPr lang="en-US" smtClean="0"/>
              <a:t>4/5/2026</a:t>
            </a:fld>
            <a:endParaRPr lang="en-US"/>
          </a:p>
        </p:txBody>
      </p:sp>
      <p:sp>
        <p:nvSpPr>
          <p:cNvPr id="1048646" name="Marcador de pie de página 5"/>
          <p:cNvSpPr>
            <a:spLocks noGrp="1"/>
          </p:cNvSpPr>
          <p:nvPr>
            <p:ph type="ftr" sz="quarter" idx="11"/>
          </p:nvPr>
        </p:nvSpPr>
        <p:spPr/>
        <p:txBody>
          <a:bodyPr/>
          <a:lstStyle/>
          <a:p>
            <a:endParaRPr lang="es-MX"/>
          </a:p>
        </p:txBody>
      </p:sp>
      <p:sp>
        <p:nvSpPr>
          <p:cNvPr id="1048647" name="Marcador de número de diapositiva 6"/>
          <p:cNvSpPr>
            <a:spLocks noGrp="1"/>
          </p:cNvSpPr>
          <p:nvPr>
            <p:ph type="sldNum" sz="quarter" idx="12"/>
          </p:nvPr>
        </p:nvSpPr>
        <p:spPr/>
        <p:txBody>
          <a:bodyPr/>
          <a:lstStyle/>
          <a:p>
            <a:fld id="{D3DA256A-AC50-4A0E-AA17-8768A99F82A6}" type="slidenum">
              <a:rPr lang="en-US" smtClean="0"/>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048576"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1048577"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1048578"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2D8033-CD80-4188-B666-B22812BDE03B}" type="datetimeFigureOut">
              <a:rPr lang="en-US" smtClean="0"/>
              <a:t>4/5/2026</a:t>
            </a:fld>
            <a:endParaRPr lang="en-US"/>
          </a:p>
        </p:txBody>
      </p:sp>
      <p:sp>
        <p:nvSpPr>
          <p:cNvPr id="1048579"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1048580"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DA256A-AC50-4A0E-AA17-8768A99F82A6}"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794243" y="1154513"/>
            <a:ext cx="10049904" cy="2800767"/>
          </a:xfrm>
          <a:prstGeom prst="rect">
            <a:avLst/>
          </a:prstGeom>
          <a:noFill/>
        </p:spPr>
        <p:txBody>
          <a:bodyPr wrap="square" lIns="91440" tIns="45720" rIns="91440" bIns="45720">
            <a:spAutoFit/>
          </a:bodyPr>
          <a:lstStyle/>
          <a:p>
            <a:pPr algn="ctr"/>
            <a:endParaRPr lang="es-MX" sz="4400" b="1" dirty="0" smtClean="0">
              <a:latin typeface="Arial Narrow" panose="020B0606020202030204" pitchFamily="34" charset="0"/>
            </a:endParaRPr>
          </a:p>
          <a:p>
            <a:pPr algn="ctr"/>
            <a:r>
              <a:rPr lang="es-MX" sz="4400" b="1" smtClean="0">
                <a:latin typeface="Arial Narrow" panose="020B0606020202030204" pitchFamily="34" charset="0"/>
              </a:rPr>
              <a:t>DECRETO 109 </a:t>
            </a:r>
            <a:endParaRPr lang="es-MX" sz="4400" b="1" dirty="0">
              <a:latin typeface="Arial Narrow" panose="020B0606020202030204" pitchFamily="34" charset="0"/>
            </a:endParaRPr>
          </a:p>
          <a:p>
            <a:pPr algn="ctr"/>
            <a:r>
              <a:rPr lang="es-MX" sz="4400" b="1" dirty="0">
                <a:latin typeface="Arial Narrow" panose="020B0606020202030204" pitchFamily="34" charset="0"/>
              </a:rPr>
              <a:t>Sistema Nacional </a:t>
            </a:r>
            <a:r>
              <a:rPr lang="es-MX" sz="4400" b="1" dirty="0" smtClean="0">
                <a:latin typeface="Arial Narrow" panose="020B0606020202030204" pitchFamily="34" charset="0"/>
              </a:rPr>
              <a:t>para </a:t>
            </a:r>
            <a:r>
              <a:rPr lang="es-MX" sz="4400" b="1" dirty="0">
                <a:latin typeface="Arial Narrow" panose="020B0606020202030204" pitchFamily="34" charset="0"/>
              </a:rPr>
              <a:t>el Cuidado Integral de la Vida en Cuba</a:t>
            </a:r>
          </a:p>
        </p:txBody>
      </p:sp>
    </p:spTree>
    <p:extLst>
      <p:ext uri="{BB962C8B-B14F-4D97-AF65-F5344CB8AC3E}">
        <p14:creationId xmlns:p14="http://schemas.microsoft.com/office/powerpoint/2010/main" val="29052463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descr="Texto&#10;&#10;Descripción generada automáticamente">
            <a:extLst>
              <a:ext uri="{FF2B5EF4-FFF2-40B4-BE49-F238E27FC236}">
                <a16:creationId xmlns="" xmlns:a16="http://schemas.microsoft.com/office/drawing/2014/main" id="{8DDCF568-DCF3-6FB2-45C1-DA3A4EFC2F4F}"/>
              </a:ext>
            </a:extLst>
          </p:cNvPr>
          <p:cNvPicPr>
            <a:picLocks noChangeAspect="1"/>
          </p:cNvPicPr>
          <p:nvPr/>
        </p:nvPicPr>
        <p:blipFill rotWithShape="1">
          <a:blip r:embed="rId2">
            <a:extLst>
              <a:ext uri="{28A0092B-C50C-407E-A947-70E740481C1C}">
                <a14:useLocalDpi xmlns:a14="http://schemas.microsoft.com/office/drawing/2010/main" val="0"/>
              </a:ext>
            </a:extLst>
          </a:blip>
          <a:srcRect l="14351" t="6039" r="32877" b="74738"/>
          <a:stretch/>
        </p:blipFill>
        <p:spPr>
          <a:xfrm>
            <a:off x="3926801" y="204713"/>
            <a:ext cx="5995115" cy="1587809"/>
          </a:xfrm>
          <a:prstGeom prst="rect">
            <a:avLst/>
          </a:prstGeom>
        </p:spPr>
      </p:pic>
      <p:pic>
        <p:nvPicPr>
          <p:cNvPr id="4" name="Imagen 11" descr="Texto&#10;&#10;Descripción generada automáticamente">
            <a:extLst>
              <a:ext uri="{FF2B5EF4-FFF2-40B4-BE49-F238E27FC236}">
                <a16:creationId xmlns="" xmlns:a16="http://schemas.microsoft.com/office/drawing/2014/main" id="{8DDCF568-DCF3-6FB2-45C1-DA3A4EFC2F4F}"/>
              </a:ext>
            </a:extLst>
          </p:cNvPr>
          <p:cNvPicPr>
            <a:picLocks noChangeAspect="1"/>
          </p:cNvPicPr>
          <p:nvPr/>
        </p:nvPicPr>
        <p:blipFill rotWithShape="1">
          <a:blip r:embed="rId2">
            <a:extLst>
              <a:ext uri="{28A0092B-C50C-407E-A947-70E740481C1C}">
                <a14:useLocalDpi xmlns:a14="http://schemas.microsoft.com/office/drawing/2010/main" val="0"/>
              </a:ext>
            </a:extLst>
          </a:blip>
          <a:srcRect t="11628" r="86114" b="19873"/>
          <a:stretch/>
        </p:blipFill>
        <p:spPr>
          <a:xfrm>
            <a:off x="2192924" y="245658"/>
            <a:ext cx="1674228" cy="6005016"/>
          </a:xfrm>
          <a:prstGeom prst="rect">
            <a:avLst/>
          </a:prstGeom>
        </p:spPr>
      </p:pic>
      <p:pic>
        <p:nvPicPr>
          <p:cNvPr id="5" name="Imagen 11" descr="Texto&#10;&#10;Descripción generada automáticamente">
            <a:extLst>
              <a:ext uri="{FF2B5EF4-FFF2-40B4-BE49-F238E27FC236}">
                <a16:creationId xmlns="" xmlns:a16="http://schemas.microsoft.com/office/drawing/2014/main" id="{8DDCF568-DCF3-6FB2-45C1-DA3A4EFC2F4F}"/>
              </a:ext>
            </a:extLst>
          </p:cNvPr>
          <p:cNvPicPr>
            <a:picLocks noChangeAspect="1"/>
          </p:cNvPicPr>
          <p:nvPr/>
        </p:nvPicPr>
        <p:blipFill rotWithShape="1">
          <a:blip r:embed="rId2">
            <a:extLst>
              <a:ext uri="{28A0092B-C50C-407E-A947-70E740481C1C}">
                <a14:useLocalDpi xmlns:a14="http://schemas.microsoft.com/office/drawing/2010/main" val="0"/>
              </a:ext>
            </a:extLst>
          </a:blip>
          <a:srcRect l="15301" t="35634" r="31921" b="34420"/>
          <a:stretch/>
        </p:blipFill>
        <p:spPr>
          <a:xfrm>
            <a:off x="3943511" y="1887165"/>
            <a:ext cx="5978405" cy="2466468"/>
          </a:xfrm>
          <a:prstGeom prst="rect">
            <a:avLst/>
          </a:prstGeom>
        </p:spPr>
      </p:pic>
      <p:pic>
        <p:nvPicPr>
          <p:cNvPr id="6" name="Imagen 11" descr="Texto&#10;&#10;Descripción generada automáticamente">
            <a:extLst>
              <a:ext uri="{FF2B5EF4-FFF2-40B4-BE49-F238E27FC236}">
                <a16:creationId xmlns="" xmlns:a16="http://schemas.microsoft.com/office/drawing/2014/main" id="{8DDCF568-DCF3-6FB2-45C1-DA3A4EFC2F4F}"/>
              </a:ext>
            </a:extLst>
          </p:cNvPr>
          <p:cNvPicPr>
            <a:picLocks noChangeAspect="1"/>
          </p:cNvPicPr>
          <p:nvPr/>
        </p:nvPicPr>
        <p:blipFill rotWithShape="1">
          <a:blip r:embed="rId2">
            <a:extLst>
              <a:ext uri="{28A0092B-C50C-407E-A947-70E740481C1C}">
                <a14:useLocalDpi xmlns:a14="http://schemas.microsoft.com/office/drawing/2010/main" val="0"/>
              </a:ext>
            </a:extLst>
          </a:blip>
          <a:srcRect l="14958" t="71831" r="32262" b="5014"/>
          <a:stretch/>
        </p:blipFill>
        <p:spPr>
          <a:xfrm>
            <a:off x="3926801" y="4406591"/>
            <a:ext cx="5995115" cy="1912323"/>
          </a:xfrm>
          <a:prstGeom prst="rect">
            <a:avLst/>
          </a:prstGeom>
        </p:spPr>
      </p:pic>
    </p:spTree>
    <p:extLst>
      <p:ext uri="{BB962C8B-B14F-4D97-AF65-F5344CB8AC3E}">
        <p14:creationId xmlns:p14="http://schemas.microsoft.com/office/powerpoint/2010/main" val="32474279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descr="Diagrama&#10;&#10;Descripción generada automáticamente">
            <a:extLst>
              <a:ext uri="{FF2B5EF4-FFF2-40B4-BE49-F238E27FC236}">
                <a16:creationId xmlns="" xmlns:a16="http://schemas.microsoft.com/office/drawing/2014/main" id="{7882B6D9-C86D-ED42-8DFE-3F4705BB6DE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299"/>
          <a:stretch/>
        </p:blipFill>
        <p:spPr>
          <a:xfrm>
            <a:off x="1897037" y="88114"/>
            <a:ext cx="7997588" cy="6293504"/>
          </a:xfrm>
          <a:prstGeom prst="rect">
            <a:avLst/>
          </a:prstGeom>
        </p:spPr>
      </p:pic>
    </p:spTree>
    <p:extLst>
      <p:ext uri="{BB962C8B-B14F-4D97-AF65-F5344CB8AC3E}">
        <p14:creationId xmlns:p14="http://schemas.microsoft.com/office/powerpoint/2010/main" val="35088644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 xmlns:a16="http://schemas.microsoft.com/office/drawing/2014/main" id="{12866C3B-ACA3-7242-1087-DBF21D5545E2}"/>
              </a:ext>
            </a:extLst>
          </p:cNvPr>
          <p:cNvSpPr txBox="1"/>
          <p:nvPr/>
        </p:nvSpPr>
        <p:spPr>
          <a:xfrm>
            <a:off x="2511185" y="62604"/>
            <a:ext cx="6974007" cy="523220"/>
          </a:xfrm>
          <a:prstGeom prst="rect">
            <a:avLst/>
          </a:prstGeom>
          <a:solidFill>
            <a:schemeClr val="bg1"/>
          </a:solidFill>
          <a:ln>
            <a:noFill/>
          </a:ln>
          <a:effectLst/>
          <a:scene3d>
            <a:camera prst="orthographicFront"/>
            <a:lightRig rig="threePt" dir="t"/>
          </a:scene3d>
          <a:sp3d>
            <a:bevelT/>
          </a:sp3d>
        </p:spPr>
        <p:txBody>
          <a:bodyPr wrap="square" rtlCol="0">
            <a:spAutoFit/>
          </a:bodyPr>
          <a:lstStyle>
            <a:defPPr>
              <a:defRPr lang="es-MX"/>
            </a:defPPr>
            <a:lvl1pPr marR="0" lvl="0" indent="0" algn="ctr" defTabSz="457200" fontAlgn="auto">
              <a:lnSpc>
                <a:spcPct val="100000"/>
              </a:lnSpc>
              <a:spcBef>
                <a:spcPts val="0"/>
              </a:spcBef>
              <a:spcAft>
                <a:spcPts val="0"/>
              </a:spcAft>
              <a:buClrTx/>
              <a:buSzTx/>
              <a:buFontTx/>
              <a:buNone/>
              <a:tabLst/>
              <a:defRPr sz="2800" b="1">
                <a:solidFill>
                  <a:srgbClr val="FF0000"/>
                </a:solidFill>
                <a:latin typeface="Arial" panose="020B0604020202020204" pitchFamily="34" charset="0"/>
                <a:cs typeface="Arial" panose="020B0604020202020204" pitchFamily="34" charset="0"/>
              </a:defRPr>
            </a:lvl1pPr>
          </a:lstStyle>
          <a:p>
            <a:r>
              <a:rPr lang="es-MX" dirty="0"/>
              <a:t>Componentes del Sistema</a:t>
            </a:r>
          </a:p>
        </p:txBody>
      </p:sp>
      <p:pic>
        <p:nvPicPr>
          <p:cNvPr id="8" name="Imagen 7" descr="Interfaz de usuario gráfica, Aplicación&#10;&#10;Descripción generada automáticamente">
            <a:extLst>
              <a:ext uri="{FF2B5EF4-FFF2-40B4-BE49-F238E27FC236}">
                <a16:creationId xmlns="" xmlns:a16="http://schemas.microsoft.com/office/drawing/2014/main" id="{7DEB1A15-B608-CF4A-BB5C-1C249721C7E5}"/>
              </a:ext>
            </a:extLst>
          </p:cNvPr>
          <p:cNvPicPr>
            <a:picLocks noChangeAspect="1"/>
          </p:cNvPicPr>
          <p:nvPr/>
        </p:nvPicPr>
        <p:blipFill rotWithShape="1">
          <a:blip r:embed="rId2">
            <a:extLst>
              <a:ext uri="{28A0092B-C50C-407E-A947-70E740481C1C}">
                <a14:useLocalDpi xmlns:a14="http://schemas.microsoft.com/office/drawing/2010/main" val="0"/>
              </a:ext>
            </a:extLst>
          </a:blip>
          <a:srcRect t="29211" b="27363"/>
          <a:stretch/>
        </p:blipFill>
        <p:spPr>
          <a:xfrm>
            <a:off x="79367" y="2134947"/>
            <a:ext cx="11957960" cy="3208153"/>
          </a:xfrm>
          <a:prstGeom prst="rect">
            <a:avLst/>
          </a:prstGeom>
        </p:spPr>
      </p:pic>
      <p:pic>
        <p:nvPicPr>
          <p:cNvPr id="5" name="Imagen 7" descr="Interfaz de usuario gráfica, Aplicación&#10;&#10;Descripción generada automáticamente">
            <a:extLst>
              <a:ext uri="{FF2B5EF4-FFF2-40B4-BE49-F238E27FC236}">
                <a16:creationId xmlns="" xmlns:a16="http://schemas.microsoft.com/office/drawing/2014/main" id="{7DEB1A15-B608-CF4A-BB5C-1C249721C7E5}"/>
              </a:ext>
            </a:extLst>
          </p:cNvPr>
          <p:cNvPicPr>
            <a:picLocks noChangeAspect="1"/>
          </p:cNvPicPr>
          <p:nvPr/>
        </p:nvPicPr>
        <p:blipFill rotWithShape="1">
          <a:blip r:embed="rId2">
            <a:extLst>
              <a:ext uri="{28A0092B-C50C-407E-A947-70E740481C1C}">
                <a14:useLocalDpi xmlns:a14="http://schemas.microsoft.com/office/drawing/2010/main" val="0"/>
              </a:ext>
            </a:extLst>
          </a:blip>
          <a:srcRect l="1592" t="14367" r="80661" b="76328"/>
          <a:stretch/>
        </p:blipFill>
        <p:spPr>
          <a:xfrm>
            <a:off x="586853" y="1314221"/>
            <a:ext cx="2583325" cy="821967"/>
          </a:xfrm>
          <a:prstGeom prst="rect">
            <a:avLst/>
          </a:prstGeom>
        </p:spPr>
      </p:pic>
      <p:pic>
        <p:nvPicPr>
          <p:cNvPr id="6" name="Imagen 7" descr="Interfaz de usuario gráfica, Aplicación&#10;&#10;Descripción generada automáticamente">
            <a:extLst>
              <a:ext uri="{FF2B5EF4-FFF2-40B4-BE49-F238E27FC236}">
                <a16:creationId xmlns="" xmlns:a16="http://schemas.microsoft.com/office/drawing/2014/main" id="{7DEB1A15-B608-CF4A-BB5C-1C249721C7E5}"/>
              </a:ext>
            </a:extLst>
          </p:cNvPr>
          <p:cNvPicPr>
            <a:picLocks noChangeAspect="1"/>
          </p:cNvPicPr>
          <p:nvPr/>
        </p:nvPicPr>
        <p:blipFill rotWithShape="1">
          <a:blip r:embed="rId2">
            <a:extLst>
              <a:ext uri="{28A0092B-C50C-407E-A947-70E740481C1C}">
                <a14:useLocalDpi xmlns:a14="http://schemas.microsoft.com/office/drawing/2010/main" val="0"/>
              </a:ext>
            </a:extLst>
          </a:blip>
          <a:srcRect l="39670" t="2030" r="40835" b="75577"/>
          <a:stretch/>
        </p:blipFill>
        <p:spPr>
          <a:xfrm>
            <a:off x="5807123" y="699134"/>
            <a:ext cx="2442949" cy="1702874"/>
          </a:xfrm>
          <a:prstGeom prst="rect">
            <a:avLst/>
          </a:prstGeom>
        </p:spPr>
      </p:pic>
      <p:pic>
        <p:nvPicPr>
          <p:cNvPr id="7" name="Imagen 7" descr="Interfaz de usuario gráfica, Aplicación&#10;&#10;Descripción generada automáticamente">
            <a:extLst>
              <a:ext uri="{FF2B5EF4-FFF2-40B4-BE49-F238E27FC236}">
                <a16:creationId xmlns="" xmlns:a16="http://schemas.microsoft.com/office/drawing/2014/main" id="{7DEB1A15-B608-CF4A-BB5C-1C249721C7E5}"/>
              </a:ext>
            </a:extLst>
          </p:cNvPr>
          <p:cNvPicPr>
            <a:picLocks noChangeAspect="1"/>
          </p:cNvPicPr>
          <p:nvPr/>
        </p:nvPicPr>
        <p:blipFill rotWithShape="1">
          <a:blip r:embed="rId2">
            <a:extLst>
              <a:ext uri="{28A0092B-C50C-407E-A947-70E740481C1C}">
                <a14:useLocalDpi xmlns:a14="http://schemas.microsoft.com/office/drawing/2010/main" val="0"/>
              </a:ext>
            </a:extLst>
          </a:blip>
          <a:srcRect l="78633" t="20127" r="2007" b="75442"/>
          <a:stretch/>
        </p:blipFill>
        <p:spPr>
          <a:xfrm>
            <a:off x="9171296" y="1799440"/>
            <a:ext cx="2906981" cy="403748"/>
          </a:xfrm>
          <a:prstGeom prst="rect">
            <a:avLst/>
          </a:prstGeom>
        </p:spPr>
      </p:pic>
      <p:pic>
        <p:nvPicPr>
          <p:cNvPr id="9" name="Imagen 7" descr="Interfaz de usuario gráfica, Aplicación&#10;&#10;Descripción generada automáticamente">
            <a:extLst>
              <a:ext uri="{FF2B5EF4-FFF2-40B4-BE49-F238E27FC236}">
                <a16:creationId xmlns="" xmlns:a16="http://schemas.microsoft.com/office/drawing/2014/main" id="{7DEB1A15-B608-CF4A-BB5C-1C249721C7E5}"/>
              </a:ext>
            </a:extLst>
          </p:cNvPr>
          <p:cNvPicPr>
            <a:picLocks noChangeAspect="1"/>
          </p:cNvPicPr>
          <p:nvPr/>
        </p:nvPicPr>
        <p:blipFill rotWithShape="1">
          <a:blip r:embed="rId2">
            <a:extLst>
              <a:ext uri="{28A0092B-C50C-407E-A947-70E740481C1C}">
                <a14:useLocalDpi xmlns:a14="http://schemas.microsoft.com/office/drawing/2010/main" val="0"/>
              </a:ext>
            </a:extLst>
          </a:blip>
          <a:srcRect l="20560" t="80613" r="58880" b="1871"/>
          <a:stretch/>
        </p:blipFill>
        <p:spPr>
          <a:xfrm>
            <a:off x="3534784" y="5102604"/>
            <a:ext cx="2511191" cy="1298195"/>
          </a:xfrm>
          <a:prstGeom prst="rect">
            <a:avLst/>
          </a:prstGeom>
        </p:spPr>
      </p:pic>
      <p:pic>
        <p:nvPicPr>
          <p:cNvPr id="10" name="Imagen 7" descr="Interfaz de usuario gráfica, Aplicación&#10;&#10;Descripción generada automáticamente">
            <a:extLst>
              <a:ext uri="{FF2B5EF4-FFF2-40B4-BE49-F238E27FC236}">
                <a16:creationId xmlns="" xmlns:a16="http://schemas.microsoft.com/office/drawing/2014/main" id="{7DEB1A15-B608-CF4A-BB5C-1C249721C7E5}"/>
              </a:ext>
            </a:extLst>
          </p:cNvPr>
          <p:cNvPicPr>
            <a:picLocks noChangeAspect="1"/>
          </p:cNvPicPr>
          <p:nvPr/>
        </p:nvPicPr>
        <p:blipFill rotWithShape="1">
          <a:blip r:embed="rId2">
            <a:extLst>
              <a:ext uri="{28A0092B-C50C-407E-A947-70E740481C1C}">
                <a14:useLocalDpi xmlns:a14="http://schemas.microsoft.com/office/drawing/2010/main" val="0"/>
              </a:ext>
            </a:extLst>
          </a:blip>
          <a:srcRect l="58845" t="80613" r="20577" b="1662"/>
          <a:stretch/>
        </p:blipFill>
        <p:spPr>
          <a:xfrm>
            <a:off x="8045358" y="5157649"/>
            <a:ext cx="2456596" cy="1284093"/>
          </a:xfrm>
          <a:prstGeom prst="rect">
            <a:avLst/>
          </a:prstGeom>
        </p:spPr>
      </p:pic>
    </p:spTree>
    <p:extLst>
      <p:ext uri="{BB962C8B-B14F-4D97-AF65-F5344CB8AC3E}">
        <p14:creationId xmlns:p14="http://schemas.microsoft.com/office/powerpoint/2010/main" val="34610900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5">
            <a:extLst>
              <a:ext uri="{FF2B5EF4-FFF2-40B4-BE49-F238E27FC236}">
                <a16:creationId xmlns="" xmlns:a16="http://schemas.microsoft.com/office/drawing/2014/main" id="{41A4CF19-3C1A-A844-34E7-BA84D802727B}"/>
              </a:ext>
            </a:extLst>
          </p:cNvPr>
          <p:cNvPicPr>
            <a:picLocks noChangeAspect="1"/>
          </p:cNvPicPr>
          <p:nvPr/>
        </p:nvPicPr>
        <p:blipFill rotWithShape="1">
          <a:blip r:embed="rId2"/>
          <a:srcRect l="3650" t="36370" r="6199" b="13036"/>
          <a:stretch/>
        </p:blipFill>
        <p:spPr>
          <a:xfrm>
            <a:off x="1226534" y="2374705"/>
            <a:ext cx="9344624" cy="3821380"/>
          </a:xfrm>
          <a:prstGeom prst="rect">
            <a:avLst/>
          </a:prstGeom>
        </p:spPr>
      </p:pic>
      <p:sp>
        <p:nvSpPr>
          <p:cNvPr id="2" name="CuadroTexto 1">
            <a:extLst>
              <a:ext uri="{FF2B5EF4-FFF2-40B4-BE49-F238E27FC236}">
                <a16:creationId xmlns="" xmlns:a16="http://schemas.microsoft.com/office/drawing/2014/main" id="{A8FB65F5-6D86-FA85-7CD4-358DE40ACCE5}"/>
              </a:ext>
            </a:extLst>
          </p:cNvPr>
          <p:cNvSpPr txBox="1"/>
          <p:nvPr/>
        </p:nvSpPr>
        <p:spPr>
          <a:xfrm>
            <a:off x="2379599" y="89900"/>
            <a:ext cx="7446794" cy="523220"/>
          </a:xfrm>
          <a:prstGeom prst="rect">
            <a:avLst/>
          </a:prstGeom>
          <a:solidFill>
            <a:schemeClr val="bg1"/>
          </a:solidFill>
          <a:ln>
            <a:noFill/>
          </a:ln>
          <a:effectLst/>
          <a:scene3d>
            <a:camera prst="orthographicFront"/>
            <a:lightRig rig="threePt" dir="t"/>
          </a:scene3d>
          <a:sp3d>
            <a:bevelT/>
          </a:sp3d>
        </p:spPr>
        <p:txBody>
          <a:bodyPr wrap="square" rtlCol="0">
            <a:spAutoFit/>
          </a:bodyPr>
          <a:lstStyle>
            <a:defPPr>
              <a:defRPr lang="es-MX"/>
            </a:defPPr>
            <a:lvl1pPr marR="0" lvl="0" indent="0" algn="ctr" defTabSz="457200" fontAlgn="auto">
              <a:lnSpc>
                <a:spcPct val="100000"/>
              </a:lnSpc>
              <a:spcBef>
                <a:spcPts val="0"/>
              </a:spcBef>
              <a:spcAft>
                <a:spcPts val="0"/>
              </a:spcAft>
              <a:buClrTx/>
              <a:buSzTx/>
              <a:buFontTx/>
              <a:buNone/>
              <a:tabLst/>
              <a:defRPr sz="2800" b="1">
                <a:solidFill>
                  <a:srgbClr val="FF0000"/>
                </a:solidFill>
                <a:latin typeface="Arial" panose="020B0604020202020204" pitchFamily="34" charset="0"/>
                <a:cs typeface="Arial" panose="020B0604020202020204" pitchFamily="34" charset="0"/>
              </a:defRPr>
            </a:lvl1pPr>
          </a:lstStyle>
          <a:p>
            <a:r>
              <a:rPr lang="es-MX" dirty="0"/>
              <a:t>Servicios estatales y no estatales</a:t>
            </a:r>
          </a:p>
        </p:txBody>
      </p:sp>
      <p:pic>
        <p:nvPicPr>
          <p:cNvPr id="6" name="Imagen 5">
            <a:extLst>
              <a:ext uri="{FF2B5EF4-FFF2-40B4-BE49-F238E27FC236}">
                <a16:creationId xmlns="" xmlns:a16="http://schemas.microsoft.com/office/drawing/2014/main" id="{41A4CF19-3C1A-A844-34E7-BA84D802727B}"/>
              </a:ext>
            </a:extLst>
          </p:cNvPr>
          <p:cNvPicPr>
            <a:picLocks noChangeAspect="1"/>
          </p:cNvPicPr>
          <p:nvPr/>
        </p:nvPicPr>
        <p:blipFill rotWithShape="1">
          <a:blip r:embed="rId2"/>
          <a:srcRect l="4012" t="9325" r="3715" b="69925"/>
          <a:stretch/>
        </p:blipFill>
        <p:spPr>
          <a:xfrm>
            <a:off x="1212886" y="1064530"/>
            <a:ext cx="9514251" cy="1473951"/>
          </a:xfrm>
          <a:prstGeom prst="rect">
            <a:avLst/>
          </a:prstGeom>
        </p:spPr>
      </p:pic>
    </p:spTree>
    <p:extLst>
      <p:ext uri="{BB962C8B-B14F-4D97-AF65-F5344CB8AC3E}">
        <p14:creationId xmlns:p14="http://schemas.microsoft.com/office/powerpoint/2010/main" val="42931135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37F2CC71-B003-8BE8-AE83-65C50AF27AE7}"/>
              </a:ext>
            </a:extLst>
          </p:cNvPr>
          <p:cNvPicPr>
            <a:picLocks noChangeAspect="1"/>
          </p:cNvPicPr>
          <p:nvPr/>
        </p:nvPicPr>
        <p:blipFill rotWithShape="1">
          <a:blip r:embed="rId2"/>
          <a:srcRect l="7536" t="36125" r="7532" b="34924"/>
          <a:stretch/>
        </p:blipFill>
        <p:spPr>
          <a:xfrm>
            <a:off x="436729" y="2688609"/>
            <a:ext cx="6619164" cy="1787856"/>
          </a:xfrm>
          <a:prstGeom prst="rect">
            <a:avLst/>
          </a:prstGeom>
        </p:spPr>
      </p:pic>
      <p:sp>
        <p:nvSpPr>
          <p:cNvPr id="6" name="CuadroTexto 5">
            <a:extLst>
              <a:ext uri="{FF2B5EF4-FFF2-40B4-BE49-F238E27FC236}">
                <a16:creationId xmlns="" xmlns:a16="http://schemas.microsoft.com/office/drawing/2014/main" id="{41CD5934-3792-13DA-D2D3-281BCEE531D4}"/>
              </a:ext>
            </a:extLst>
          </p:cNvPr>
          <p:cNvSpPr txBox="1"/>
          <p:nvPr/>
        </p:nvSpPr>
        <p:spPr>
          <a:xfrm>
            <a:off x="2238231" y="30078"/>
            <a:ext cx="7560860" cy="523220"/>
          </a:xfrm>
          <a:prstGeom prst="rect">
            <a:avLst/>
          </a:prstGeom>
          <a:solidFill>
            <a:schemeClr val="bg1"/>
          </a:solidFill>
          <a:ln>
            <a:noFill/>
          </a:ln>
          <a:effectLst/>
          <a:scene3d>
            <a:camera prst="orthographicFront"/>
            <a:lightRig rig="threePt" dir="t"/>
          </a:scene3d>
          <a:sp3d>
            <a:bevelT/>
          </a:sp3d>
        </p:spPr>
        <p:txBody>
          <a:bodyPr wrap="square" rtlCol="0">
            <a:spAutoFit/>
          </a:bodyPr>
          <a:lstStyle>
            <a:defPPr>
              <a:defRPr lang="es-MX"/>
            </a:defPPr>
            <a:lvl1pPr marR="0" lvl="0" indent="0" algn="ctr" defTabSz="457200" fontAlgn="auto">
              <a:lnSpc>
                <a:spcPct val="100000"/>
              </a:lnSpc>
              <a:spcBef>
                <a:spcPts val="0"/>
              </a:spcBef>
              <a:spcAft>
                <a:spcPts val="0"/>
              </a:spcAft>
              <a:buClrTx/>
              <a:buSzTx/>
              <a:buFontTx/>
              <a:buNone/>
              <a:tabLst/>
              <a:defRPr sz="2800" b="1">
                <a:solidFill>
                  <a:srgbClr val="FF0000"/>
                </a:solidFill>
                <a:latin typeface="Arial" panose="020B0604020202020204" pitchFamily="34" charset="0"/>
                <a:cs typeface="Arial" panose="020B0604020202020204" pitchFamily="34" charset="0"/>
              </a:defRPr>
            </a:lvl1pPr>
          </a:lstStyle>
          <a:p>
            <a:r>
              <a:rPr lang="es-MX" dirty="0"/>
              <a:t>Mecanismo de gestión institucional </a:t>
            </a:r>
          </a:p>
        </p:txBody>
      </p:sp>
      <p:sp>
        <p:nvSpPr>
          <p:cNvPr id="7" name="CuadroTexto 6">
            <a:extLst>
              <a:ext uri="{FF2B5EF4-FFF2-40B4-BE49-F238E27FC236}">
                <a16:creationId xmlns="" xmlns:a16="http://schemas.microsoft.com/office/drawing/2014/main" id="{416A538E-27A0-74B1-D8EA-F79102D325E2}"/>
              </a:ext>
            </a:extLst>
          </p:cNvPr>
          <p:cNvSpPr txBox="1"/>
          <p:nvPr/>
        </p:nvSpPr>
        <p:spPr>
          <a:xfrm>
            <a:off x="8423729" y="1843831"/>
            <a:ext cx="3190515" cy="378565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s-MX" sz="1600" dirty="0">
                <a:effectLst/>
                <a:latin typeface="Calibri" panose="020F0502020204030204" pitchFamily="34" charset="0"/>
                <a:ea typeface="Times New Roman" panose="02020603050405020304" pitchFamily="18" charset="0"/>
              </a:rPr>
              <a:t>A los grupos municipales se incorporan a los representantes de las organizaciones políticas, y de masas, de las asociaciones de personas en situación de discapacidad, y los </a:t>
            </a:r>
            <a:r>
              <a:rPr lang="es-ES" sz="1600" dirty="0">
                <a:effectLst/>
                <a:latin typeface="Calibri" panose="020F0502020204030204" pitchFamily="34" charset="0"/>
                <a:ea typeface="Times New Roman" panose="02020603050405020304" pitchFamily="18" charset="0"/>
              </a:rPr>
              <a:t>representantes en los Consejos Populares de trabajo, educación, salud, deporte, cultura, y otras que resulten necesarias, para promover el desarrollo de nuevas intervenciones a nivel comunitario para los cuidados y la evaluación del funcionamiento de los servicios del Sistema en la comunidad</a:t>
            </a:r>
            <a:endParaRPr lang="es-MX" sz="1600" dirty="0"/>
          </a:p>
        </p:txBody>
      </p:sp>
      <p:cxnSp>
        <p:nvCxnSpPr>
          <p:cNvPr id="9" name="Conector recto 8">
            <a:extLst>
              <a:ext uri="{FF2B5EF4-FFF2-40B4-BE49-F238E27FC236}">
                <a16:creationId xmlns="" xmlns:a16="http://schemas.microsoft.com/office/drawing/2014/main" id="{6DBE2AB7-D44F-A5F6-2BAA-029B36CD91E7}"/>
              </a:ext>
            </a:extLst>
          </p:cNvPr>
          <p:cNvCxnSpPr>
            <a:cxnSpLocks/>
            <a:endCxn id="7" idx="1"/>
          </p:cNvCxnSpPr>
          <p:nvPr/>
        </p:nvCxnSpPr>
        <p:spPr>
          <a:xfrm>
            <a:off x="6769290" y="3736657"/>
            <a:ext cx="1654439" cy="0"/>
          </a:xfrm>
          <a:prstGeom prst="line">
            <a:avLst/>
          </a:prstGeom>
        </p:spPr>
        <p:style>
          <a:lnRef idx="1">
            <a:schemeClr val="accent1"/>
          </a:lnRef>
          <a:fillRef idx="0">
            <a:schemeClr val="accent1"/>
          </a:fillRef>
          <a:effectRef idx="0">
            <a:schemeClr val="accent1"/>
          </a:effectRef>
          <a:fontRef idx="minor">
            <a:schemeClr val="tx1"/>
          </a:fontRef>
        </p:style>
      </p:cxnSp>
      <p:pic>
        <p:nvPicPr>
          <p:cNvPr id="10" name="Imagen 4">
            <a:extLst>
              <a:ext uri="{FF2B5EF4-FFF2-40B4-BE49-F238E27FC236}">
                <a16:creationId xmlns="" xmlns:a16="http://schemas.microsoft.com/office/drawing/2014/main" id="{37F2CC71-B003-8BE8-AE83-65C50AF27AE7}"/>
              </a:ext>
            </a:extLst>
          </p:cNvPr>
          <p:cNvPicPr>
            <a:picLocks noChangeAspect="1"/>
          </p:cNvPicPr>
          <p:nvPr/>
        </p:nvPicPr>
        <p:blipFill rotWithShape="1">
          <a:blip r:embed="rId2"/>
          <a:srcRect l="2562" t="10709" r="64919" b="70064"/>
          <a:stretch/>
        </p:blipFill>
        <p:spPr>
          <a:xfrm>
            <a:off x="125495" y="1173707"/>
            <a:ext cx="3013491" cy="1542199"/>
          </a:xfrm>
          <a:prstGeom prst="rect">
            <a:avLst/>
          </a:prstGeom>
        </p:spPr>
      </p:pic>
      <p:pic>
        <p:nvPicPr>
          <p:cNvPr id="11" name="Imagen 4">
            <a:extLst>
              <a:ext uri="{FF2B5EF4-FFF2-40B4-BE49-F238E27FC236}">
                <a16:creationId xmlns="" xmlns:a16="http://schemas.microsoft.com/office/drawing/2014/main" id="{37F2CC71-B003-8BE8-AE83-65C50AF27AE7}"/>
              </a:ext>
            </a:extLst>
          </p:cNvPr>
          <p:cNvPicPr>
            <a:picLocks noChangeAspect="1"/>
          </p:cNvPicPr>
          <p:nvPr/>
        </p:nvPicPr>
        <p:blipFill rotWithShape="1">
          <a:blip r:embed="rId2"/>
          <a:srcRect l="59758" r="3897" b="73378"/>
          <a:stretch/>
        </p:blipFill>
        <p:spPr>
          <a:xfrm>
            <a:off x="4462818" y="621538"/>
            <a:ext cx="3411088" cy="2162607"/>
          </a:xfrm>
          <a:prstGeom prst="rect">
            <a:avLst/>
          </a:prstGeom>
        </p:spPr>
      </p:pic>
      <p:pic>
        <p:nvPicPr>
          <p:cNvPr id="12" name="Imagen 4">
            <a:extLst>
              <a:ext uri="{FF2B5EF4-FFF2-40B4-BE49-F238E27FC236}">
                <a16:creationId xmlns="" xmlns:a16="http://schemas.microsoft.com/office/drawing/2014/main" id="{37F2CC71-B003-8BE8-AE83-65C50AF27AE7}"/>
              </a:ext>
            </a:extLst>
          </p:cNvPr>
          <p:cNvPicPr>
            <a:picLocks noChangeAspect="1"/>
          </p:cNvPicPr>
          <p:nvPr/>
        </p:nvPicPr>
        <p:blipFill rotWithShape="1">
          <a:blip r:embed="rId2"/>
          <a:srcRect l="27430" t="69275" r="29339" b="2215"/>
          <a:stretch/>
        </p:blipFill>
        <p:spPr>
          <a:xfrm>
            <a:off x="1901905" y="4380929"/>
            <a:ext cx="3538683" cy="2019868"/>
          </a:xfrm>
          <a:prstGeom prst="rect">
            <a:avLst/>
          </a:prstGeom>
        </p:spPr>
      </p:pic>
    </p:spTree>
    <p:extLst>
      <p:ext uri="{BB962C8B-B14F-4D97-AF65-F5344CB8AC3E}">
        <p14:creationId xmlns:p14="http://schemas.microsoft.com/office/powerpoint/2010/main" val="10400283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 xmlns:a16="http://schemas.microsoft.com/office/drawing/2014/main" id="{16C53391-8EBB-168C-5DBD-2AA4316F1469}"/>
              </a:ext>
            </a:extLst>
          </p:cNvPr>
          <p:cNvSpPr txBox="1"/>
          <p:nvPr/>
        </p:nvSpPr>
        <p:spPr>
          <a:xfrm>
            <a:off x="2088106" y="217215"/>
            <a:ext cx="8038531" cy="954107"/>
          </a:xfrm>
          <a:prstGeom prst="rect">
            <a:avLst/>
          </a:prstGeom>
          <a:solidFill>
            <a:schemeClr val="bg1"/>
          </a:solidFill>
          <a:ln>
            <a:noFill/>
          </a:ln>
          <a:effectLst/>
          <a:scene3d>
            <a:camera prst="orthographicFront"/>
            <a:lightRig rig="threePt" dir="t"/>
          </a:scene3d>
          <a:sp3d>
            <a:bevelT/>
          </a:sp3d>
        </p:spPr>
        <p:txBody>
          <a:bodyPr wrap="square" rtlCol="0">
            <a:spAutoFit/>
          </a:bodyPr>
          <a:lstStyle>
            <a:defPPr>
              <a:defRPr lang="es-MX"/>
            </a:defPPr>
            <a:lvl1pPr marR="0" lvl="0" indent="0" algn="ctr" defTabSz="457200" fontAlgn="auto">
              <a:lnSpc>
                <a:spcPct val="100000"/>
              </a:lnSpc>
              <a:spcBef>
                <a:spcPts val="0"/>
              </a:spcBef>
              <a:spcAft>
                <a:spcPts val="0"/>
              </a:spcAft>
              <a:buClrTx/>
              <a:buSzTx/>
              <a:buFontTx/>
              <a:buNone/>
              <a:tabLst/>
              <a:defRPr sz="2800" b="1">
                <a:solidFill>
                  <a:srgbClr val="FF0000"/>
                </a:solidFill>
                <a:latin typeface="Arial" panose="020B0604020202020204" pitchFamily="34" charset="0"/>
                <a:cs typeface="Arial" panose="020B0604020202020204" pitchFamily="34" charset="0"/>
              </a:defRPr>
            </a:lvl1pPr>
          </a:lstStyle>
          <a:p>
            <a:r>
              <a:rPr lang="es-MX" dirty="0"/>
              <a:t>Mecanismo de implementación, monitoreo y evaluación</a:t>
            </a:r>
          </a:p>
        </p:txBody>
      </p:sp>
      <p:pic>
        <p:nvPicPr>
          <p:cNvPr id="4" name="Imagen 3" descr="Diagrama, Diagrama de Venn&#10;&#10;Descripción generada automáticamente">
            <a:extLst>
              <a:ext uri="{FF2B5EF4-FFF2-40B4-BE49-F238E27FC236}">
                <a16:creationId xmlns="" xmlns:a16="http://schemas.microsoft.com/office/drawing/2014/main" id="{2BDE8C6C-2D33-8268-3A5A-3B2F260901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8988" y="1382971"/>
            <a:ext cx="5431809" cy="5431809"/>
          </a:xfrm>
          <a:prstGeom prst="rect">
            <a:avLst/>
          </a:prstGeom>
        </p:spPr>
      </p:pic>
    </p:spTree>
    <p:extLst>
      <p:ext uri="{BB962C8B-B14F-4D97-AF65-F5344CB8AC3E}">
        <p14:creationId xmlns:p14="http://schemas.microsoft.com/office/powerpoint/2010/main" val="18084429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4559881" y="393029"/>
            <a:ext cx="3075083" cy="523220"/>
          </a:xfrm>
          <a:prstGeom prst="rect">
            <a:avLst/>
          </a:prstGeom>
        </p:spPr>
        <p:txBody>
          <a:bodyPr wrap="square">
            <a:spAutoFit/>
          </a:bodyPr>
          <a:lstStyle/>
          <a:p>
            <a:r>
              <a:rPr lang="es-MX" sz="2800" b="1" dirty="0">
                <a:latin typeface="Arial" panose="020B0604020202020204" pitchFamily="34" charset="0"/>
                <a:ea typeface="Calibri" panose="020F0502020204030204" pitchFamily="34" charset="0"/>
              </a:rPr>
              <a:t>INTRODUCCIÓN</a:t>
            </a:r>
            <a:endParaRPr lang="es-MX" sz="2800" dirty="0"/>
          </a:p>
        </p:txBody>
      </p:sp>
      <p:sp>
        <p:nvSpPr>
          <p:cNvPr id="4" name="Rectángulo 3"/>
          <p:cNvSpPr/>
          <p:nvPr/>
        </p:nvSpPr>
        <p:spPr>
          <a:xfrm>
            <a:off x="435835" y="1777525"/>
            <a:ext cx="11323177" cy="4308872"/>
          </a:xfrm>
          <a:prstGeom prst="rect">
            <a:avLst/>
          </a:prstGeom>
        </p:spPr>
        <p:txBody>
          <a:bodyPr wrap="square">
            <a:spAutoFit/>
          </a:bodyPr>
          <a:lstStyle/>
          <a:p>
            <a:pPr algn="just">
              <a:spcBef>
                <a:spcPts val="1200"/>
              </a:spcBef>
              <a:spcAft>
                <a:spcPts val="0"/>
              </a:spcAft>
              <a:tabLst>
                <a:tab pos="90170" algn="l"/>
                <a:tab pos="270510" algn="l"/>
              </a:tabLst>
            </a:pPr>
            <a:r>
              <a:rPr lang="es-MX" b="1" dirty="0">
                <a:solidFill>
                  <a:srgbClr val="000000"/>
                </a:solidFill>
                <a:latin typeface="Arial" panose="020B0604020202020204" pitchFamily="34" charset="0"/>
                <a:ea typeface="Times New Roman" panose="02020603050405020304" pitchFamily="18" charset="0"/>
                <a:cs typeface="Arial" panose="020B0604020202020204" pitchFamily="34" charset="0"/>
              </a:rPr>
              <a:t>Cuba presenta una transición demográfica con muy bajos niveles de fecundidad, bajos niveles de mortalidad, baja mortalidad infantil, alta esperanza de vida, un sostenido saldo migratorio internacional negativo e intensa movilidad interna de su población. A diferencia de otros países de la región, enfrenta un proceso de envejecimiento demográfico muy avanzado; dentro del mismo el grupo de 75 años y más es el que más crece lo que se conoce como envejecimiento del envejecimiento; la esperanza de vida de hombres y mujeres se mantiene elevada, lo cual, si bien es un logro, tiene impacto significativo en las familias, la comunidad y la sociedad en su conjunto. </a:t>
            </a:r>
            <a:endParaRPr lang="es-MX" b="1" dirty="0" smtClean="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gn="just">
              <a:spcBef>
                <a:spcPts val="1200"/>
              </a:spcBef>
              <a:tabLst>
                <a:tab pos="90170" algn="l"/>
                <a:tab pos="270510" algn="l"/>
              </a:tabLst>
            </a:pPr>
            <a:r>
              <a:rPr lang="es-ES" b="1" dirty="0">
                <a:latin typeface="Arial" panose="020B0604020202020204" pitchFamily="34" charset="0"/>
                <a:cs typeface="Arial" panose="020B0604020202020204" pitchFamily="34" charset="0"/>
              </a:rPr>
              <a:t>En este escenario, el Estado cubano ha asumido el compromiso no solo de atender los desafíos que imponen los cambios en la dinámica demográfica sino también de colocar los cuidados en el centro de un modelo de desarrollo que aspira a la sostenibilidad, justicia y equidad social, en el que resulta un asunto de primer orden </a:t>
            </a:r>
            <a:r>
              <a:rPr lang="es-MX" b="1" dirty="0">
                <a:latin typeface="Arial" panose="020B0604020202020204" pitchFamily="34" charset="0"/>
                <a:cs typeface="Arial" panose="020B0604020202020204" pitchFamily="34" charset="0"/>
              </a:rPr>
              <a:t>contar con un instrumento que facilite la coherencia, la coordinación intersectorial y avanzar de manera ordenada, flexible y progresiva hacia un Sistema Nacional para el Cuidado Integral de la Vida</a:t>
            </a:r>
            <a:r>
              <a:rPr lang="es-ES" b="1" dirty="0">
                <a:latin typeface="Arial" panose="020B0604020202020204" pitchFamily="34" charset="0"/>
                <a:cs typeface="Arial" panose="020B0604020202020204" pitchFamily="34" charset="0"/>
              </a:rPr>
              <a:t>.</a:t>
            </a:r>
            <a:endParaRPr lang="es-MX" b="1" dirty="0">
              <a:latin typeface="Arial" panose="020B0604020202020204" pitchFamily="34" charset="0"/>
              <a:cs typeface="Arial" panose="020B0604020202020204" pitchFamily="34" charset="0"/>
            </a:endParaRPr>
          </a:p>
          <a:p>
            <a:pPr algn="just">
              <a:spcBef>
                <a:spcPts val="1200"/>
              </a:spcBef>
              <a:spcAft>
                <a:spcPts val="0"/>
              </a:spcAft>
              <a:tabLst>
                <a:tab pos="90170" algn="l"/>
                <a:tab pos="270510" algn="l"/>
              </a:tabLst>
            </a:pPr>
            <a:endParaRPr lang="es-MX" sz="2000" b="1" kern="0"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4221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flipH="1">
            <a:off x="2085174" y="328436"/>
            <a:ext cx="8152688" cy="523220"/>
          </a:xfrm>
          <a:prstGeom prst="rect">
            <a:avLst/>
          </a:prstGeom>
        </p:spPr>
        <p:txBody>
          <a:bodyPr wrap="square">
            <a:spAutoFit/>
          </a:bodyPr>
          <a:lstStyle/>
          <a:p>
            <a:pPr algn="ctr"/>
            <a:r>
              <a:rPr lang="es-MX" sz="2800" b="1" dirty="0" smtClean="0">
                <a:latin typeface="Arial" panose="020B0604020202020204" pitchFamily="34" charset="0"/>
                <a:ea typeface="Calibri" panose="020F0502020204030204" pitchFamily="34" charset="0"/>
              </a:rPr>
              <a:t>ANTECEDENTES</a:t>
            </a:r>
            <a:endParaRPr lang="es-MX" sz="2800" dirty="0"/>
          </a:p>
        </p:txBody>
      </p:sp>
      <p:sp>
        <p:nvSpPr>
          <p:cNvPr id="8" name="CuadroTexto 7">
            <a:extLst>
              <a:ext uri="{FF2B5EF4-FFF2-40B4-BE49-F238E27FC236}">
                <a16:creationId xmlns="" xmlns:a16="http://schemas.microsoft.com/office/drawing/2014/main" id="{E8F15FB1-F653-90D2-9622-8BB6C4141CAC}"/>
              </a:ext>
            </a:extLst>
          </p:cNvPr>
          <p:cNvSpPr txBox="1"/>
          <p:nvPr/>
        </p:nvSpPr>
        <p:spPr>
          <a:xfrm>
            <a:off x="410197" y="1301909"/>
            <a:ext cx="4383994" cy="584775"/>
          </a:xfrm>
          <a:prstGeom prst="rect">
            <a:avLst/>
          </a:prstGeom>
          <a:noFill/>
          <a:ln>
            <a:solidFill>
              <a:schemeClr val="accent1"/>
            </a:solidFill>
          </a:ln>
        </p:spPr>
        <p:txBody>
          <a:bodyPr wrap="square" rtlCol="0">
            <a:spAutoFit/>
          </a:bodyPr>
          <a:lstStyle/>
          <a:p>
            <a:pPr algn="ctr"/>
            <a:r>
              <a:rPr lang="es-MX" b="1" dirty="0">
                <a:solidFill>
                  <a:srgbClr val="FF0000"/>
                </a:solidFill>
              </a:rPr>
              <a:t>Documentos programáticos</a:t>
            </a:r>
          </a:p>
          <a:p>
            <a:pPr algn="ctr"/>
            <a:endParaRPr lang="es-MX" sz="1400" b="1" dirty="0"/>
          </a:p>
        </p:txBody>
      </p:sp>
      <p:sp>
        <p:nvSpPr>
          <p:cNvPr id="5" name="Rectángulo 4"/>
          <p:cNvSpPr/>
          <p:nvPr/>
        </p:nvSpPr>
        <p:spPr>
          <a:xfrm>
            <a:off x="410197" y="2043660"/>
            <a:ext cx="4383994" cy="4278094"/>
          </a:xfrm>
          <a:prstGeom prst="rect">
            <a:avLst/>
          </a:prstGeom>
        </p:spPr>
        <p:txBody>
          <a:bodyPr wrap="square">
            <a:spAutoFit/>
          </a:bodyPr>
          <a:lstStyle/>
          <a:p>
            <a:pPr marL="285750" indent="-285750" algn="just">
              <a:buFont typeface="Arial" panose="020B0604020202020204" pitchFamily="34" charset="0"/>
              <a:buChar char="•"/>
            </a:pPr>
            <a:r>
              <a:rPr lang="es-ES" sz="1600" b="1" dirty="0">
                <a:solidFill>
                  <a:srgbClr val="000000"/>
                </a:solidFill>
                <a:latin typeface="Arial" panose="020B0604020202020204" pitchFamily="34" charset="0"/>
                <a:cs typeface="Arial" panose="020B0604020202020204" pitchFamily="34" charset="0"/>
              </a:rPr>
              <a:t>Constitución de la República</a:t>
            </a:r>
          </a:p>
          <a:p>
            <a:pPr algn="just"/>
            <a:endParaRPr lang="es-ES" sz="1600" b="1" dirty="0">
              <a:solidFill>
                <a:srgbClr val="000000"/>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ES" sz="1600" b="1" dirty="0">
                <a:solidFill>
                  <a:srgbClr val="000000"/>
                </a:solidFill>
                <a:latin typeface="Arial" panose="020B0604020202020204" pitchFamily="34" charset="0"/>
                <a:cs typeface="Arial" panose="020B0604020202020204" pitchFamily="34" charset="0"/>
              </a:rPr>
              <a:t>Código de las Familias.</a:t>
            </a:r>
            <a:endParaRPr lang="es-MX" sz="1600" b="1" dirty="0">
              <a:solidFill>
                <a:srgbClr val="000000"/>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endParaRPr lang="es-ES" sz="1600" b="1" dirty="0">
              <a:solidFill>
                <a:srgbClr val="000000"/>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ES" sz="1600" b="1" dirty="0">
                <a:solidFill>
                  <a:srgbClr val="000000"/>
                </a:solidFill>
                <a:latin typeface="Arial" panose="020B0604020202020204" pitchFamily="34" charset="0"/>
                <a:cs typeface="Arial" panose="020B0604020202020204" pitchFamily="34" charset="0"/>
              </a:rPr>
              <a:t>Lineamientos de la Política Económica y Social del Partido y la Revolución aprobados desde el 2011 y modificados en el 8º Congreso del Partido</a:t>
            </a:r>
          </a:p>
          <a:p>
            <a:pPr marL="285750" indent="-285750" algn="just">
              <a:buFont typeface="Arial" panose="020B0604020202020204" pitchFamily="34" charset="0"/>
              <a:buChar char="•"/>
            </a:pPr>
            <a:endParaRPr lang="es-ES" sz="1600" b="1" dirty="0">
              <a:solidFill>
                <a:srgbClr val="000000"/>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ES" sz="1600" b="1" dirty="0">
                <a:solidFill>
                  <a:srgbClr val="000000"/>
                </a:solidFill>
                <a:latin typeface="Arial" panose="020B0604020202020204" pitchFamily="34" charset="0"/>
                <a:cs typeface="Arial" panose="020B0604020202020204" pitchFamily="34" charset="0"/>
              </a:rPr>
              <a:t>Plan Nacional de Desarrollo Económico y Social</a:t>
            </a:r>
          </a:p>
          <a:p>
            <a:pPr marL="285750" indent="-285750" algn="just">
              <a:buFont typeface="Arial" panose="020B0604020202020204" pitchFamily="34" charset="0"/>
              <a:buChar char="•"/>
            </a:pPr>
            <a:endParaRPr lang="es-ES" sz="1600" b="1" dirty="0">
              <a:solidFill>
                <a:srgbClr val="000000"/>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ES" sz="1600" b="1" dirty="0">
                <a:solidFill>
                  <a:srgbClr val="000000"/>
                </a:solidFill>
                <a:latin typeface="Arial" panose="020B0604020202020204" pitchFamily="34" charset="0"/>
                <a:cs typeface="Arial" panose="020B0604020202020204" pitchFamily="34" charset="0"/>
              </a:rPr>
              <a:t>Programa Nacional para el Adelanto de las Mujeres</a:t>
            </a:r>
          </a:p>
          <a:p>
            <a:pPr marL="285750" indent="-285750" algn="just">
              <a:buFont typeface="Arial" panose="020B0604020202020204" pitchFamily="34" charset="0"/>
              <a:buChar char="•"/>
            </a:pPr>
            <a:endParaRPr lang="es-ES" sz="1600" b="1" dirty="0">
              <a:solidFill>
                <a:srgbClr val="000000"/>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ES" sz="1600" b="1" dirty="0">
                <a:solidFill>
                  <a:srgbClr val="000000"/>
                </a:solidFill>
                <a:latin typeface="Arial" panose="020B0604020202020204" pitchFamily="34" charset="0"/>
                <a:cs typeface="Arial" panose="020B0604020202020204" pitchFamily="34" charset="0"/>
              </a:rPr>
              <a:t>Programa de lucha contra el racismo y la discriminación racial</a:t>
            </a:r>
          </a:p>
        </p:txBody>
      </p:sp>
      <p:sp>
        <p:nvSpPr>
          <p:cNvPr id="12" name="CuadroTexto 11">
            <a:extLst>
              <a:ext uri="{FF2B5EF4-FFF2-40B4-BE49-F238E27FC236}">
                <a16:creationId xmlns="" xmlns:a16="http://schemas.microsoft.com/office/drawing/2014/main" id="{47F995CB-ECC9-71F2-C6E5-6745CD32EC17}"/>
              </a:ext>
            </a:extLst>
          </p:cNvPr>
          <p:cNvSpPr txBox="1"/>
          <p:nvPr/>
        </p:nvSpPr>
        <p:spPr>
          <a:xfrm>
            <a:off x="6688728" y="1397329"/>
            <a:ext cx="4580546" cy="646331"/>
          </a:xfrm>
          <a:prstGeom prst="rect">
            <a:avLst/>
          </a:prstGeom>
          <a:noFill/>
          <a:ln>
            <a:solidFill>
              <a:schemeClr val="accent1"/>
            </a:solidFill>
          </a:ln>
        </p:spPr>
        <p:txBody>
          <a:bodyPr wrap="square" rtlCol="0">
            <a:spAutoFit/>
          </a:bodyPr>
          <a:lstStyle/>
          <a:p>
            <a:pPr algn="ctr"/>
            <a:r>
              <a:rPr lang="es-MX" b="1" dirty="0">
                <a:solidFill>
                  <a:srgbClr val="FF0000"/>
                </a:solidFill>
              </a:rPr>
              <a:t>Convenios ratificados y compromisos internacionales</a:t>
            </a:r>
          </a:p>
        </p:txBody>
      </p:sp>
      <p:sp>
        <p:nvSpPr>
          <p:cNvPr id="6" name="Rectángulo 5"/>
          <p:cNvSpPr/>
          <p:nvPr/>
        </p:nvSpPr>
        <p:spPr>
          <a:xfrm>
            <a:off x="6688728" y="2566880"/>
            <a:ext cx="4495088" cy="3231654"/>
          </a:xfrm>
          <a:prstGeom prst="rect">
            <a:avLst/>
          </a:prstGeom>
        </p:spPr>
        <p:txBody>
          <a:bodyPr wrap="square">
            <a:spAutoFit/>
          </a:bodyPr>
          <a:lstStyle/>
          <a:p>
            <a:pPr marL="171450" lvl="0" indent="-171450" algn="just">
              <a:lnSpc>
                <a:spcPct val="115000"/>
              </a:lnSpc>
              <a:spcAft>
                <a:spcPts val="800"/>
              </a:spcAft>
              <a:buFont typeface="Arial" panose="020B0604020202020204" pitchFamily="34" charset="0"/>
              <a:buChar char="•"/>
            </a:pPr>
            <a:r>
              <a:rPr lang="es-ES" sz="1600" b="1" dirty="0">
                <a:solidFill>
                  <a:srgbClr val="000000"/>
                </a:solidFill>
                <a:latin typeface="Arial" panose="020B0604020202020204" pitchFamily="34" charset="0"/>
                <a:cs typeface="Arial" panose="020B0604020202020204" pitchFamily="34" charset="0"/>
              </a:rPr>
              <a:t>Convención Internacional sobre los Derechos del Niño</a:t>
            </a:r>
          </a:p>
          <a:p>
            <a:pPr marL="171450" lvl="0" indent="-171450" algn="just">
              <a:lnSpc>
                <a:spcPct val="115000"/>
              </a:lnSpc>
              <a:spcAft>
                <a:spcPts val="800"/>
              </a:spcAft>
              <a:buFont typeface="Arial" panose="020B0604020202020204" pitchFamily="34" charset="0"/>
              <a:buChar char="•"/>
            </a:pPr>
            <a:r>
              <a:rPr lang="es-ES" sz="1600" b="1" dirty="0">
                <a:solidFill>
                  <a:srgbClr val="000000"/>
                </a:solidFill>
                <a:latin typeface="Arial" panose="020B0604020202020204" pitchFamily="34" charset="0"/>
                <a:cs typeface="Arial" panose="020B0604020202020204" pitchFamily="34" charset="0"/>
              </a:rPr>
              <a:t>Convención Internacional sobre los Derechos de las Personas con Discapacidad</a:t>
            </a:r>
          </a:p>
          <a:p>
            <a:pPr marL="171450" lvl="0" indent="-171450" algn="just">
              <a:lnSpc>
                <a:spcPct val="115000"/>
              </a:lnSpc>
              <a:spcAft>
                <a:spcPts val="800"/>
              </a:spcAft>
              <a:buFont typeface="Arial" panose="020B0604020202020204" pitchFamily="34" charset="0"/>
              <a:buChar char="•"/>
            </a:pPr>
            <a:r>
              <a:rPr lang="es-ES" sz="1600" b="1" dirty="0">
                <a:solidFill>
                  <a:srgbClr val="000000"/>
                </a:solidFill>
                <a:latin typeface="Arial" panose="020B0604020202020204" pitchFamily="34" charset="0"/>
                <a:cs typeface="Arial" panose="020B0604020202020204" pitchFamily="34" charset="0"/>
              </a:rPr>
              <a:t>Convención sobre la Eliminación de Todas las Formas de Discriminación contra la Mujer</a:t>
            </a:r>
          </a:p>
          <a:p>
            <a:pPr marL="171450" lvl="0" indent="-171450" algn="just">
              <a:lnSpc>
                <a:spcPct val="115000"/>
              </a:lnSpc>
              <a:spcAft>
                <a:spcPts val="800"/>
              </a:spcAft>
              <a:buFont typeface="Arial" panose="020B0604020202020204" pitchFamily="34" charset="0"/>
              <a:buChar char="•"/>
            </a:pPr>
            <a:r>
              <a:rPr lang="es-ES" sz="1600" b="1" dirty="0">
                <a:solidFill>
                  <a:srgbClr val="000000"/>
                </a:solidFill>
                <a:latin typeface="Arial" panose="020B0604020202020204" pitchFamily="34" charset="0"/>
                <a:cs typeface="Arial" panose="020B0604020202020204" pitchFamily="34" charset="0"/>
              </a:rPr>
              <a:t>Agenda 2030 para el Desarrollo Sostenible.</a:t>
            </a:r>
          </a:p>
        </p:txBody>
      </p:sp>
    </p:spTree>
    <p:extLst>
      <p:ext uri="{BB962C8B-B14F-4D97-AF65-F5344CB8AC3E}">
        <p14:creationId xmlns:p14="http://schemas.microsoft.com/office/powerpoint/2010/main" val="30960764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521293" y="1333144"/>
            <a:ext cx="11374453" cy="4093428"/>
          </a:xfrm>
          <a:prstGeom prst="rect">
            <a:avLst/>
          </a:prstGeom>
        </p:spPr>
        <p:txBody>
          <a:bodyPr wrap="square">
            <a:spAutoFit/>
          </a:bodyPr>
          <a:lstStyle/>
          <a:p>
            <a:pPr algn="just">
              <a:spcAft>
                <a:spcPts val="0"/>
              </a:spcAft>
            </a:pPr>
            <a:r>
              <a:rPr lang="es-MX" sz="2000" b="1" dirty="0">
                <a:latin typeface="Arial" panose="020B0604020202020204" pitchFamily="34" charset="0"/>
                <a:ea typeface="Calibri" panose="020F0502020204030204" pitchFamily="34" charset="0"/>
                <a:cs typeface="Times New Roman" panose="02020603050405020304" pitchFamily="18" charset="0"/>
              </a:rPr>
              <a:t>Sobre estos fundamentos se han implementado políticas, programas, acciones e iniciativas orientadas a favorecer el acceso y plena incorporación de las mujeres al empleo; aliviar la carga doméstica y disminuir el tiempo destinado a estas labores por parte de las familias; fortalecer los marcos de protección legal de personas trabajadoras; transformar la división sexual del trabajo no remunerado, garantizar la atención a las personas mayores ajustada a sus necesidades y a lograr que vivan una vejez activa y saludable.</a:t>
            </a:r>
            <a:endParaRPr lang="es-MX" sz="2000" b="1"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s-MX" sz="20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s-MX" sz="2000" b="1"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s-MX" sz="20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Sin embargo, una respuesta más ajustada a las demandas reconocidas en los fundamentos de la actualización del modelo de desarrollo económico y social cubano requiere de una revisión y ampliación de los programas, proyectos y servicios (nacionales, sectoriales y territoriales) para generar un sistema nacional para el cuidado integral de la vida que responda a objetivos transformadores de la organización social, a la dinámica demográfica y a la promoción de la igualdad de género.</a:t>
            </a:r>
            <a:endParaRPr lang="es-MX" sz="2000"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ángulo 5"/>
          <p:cNvSpPr/>
          <p:nvPr/>
        </p:nvSpPr>
        <p:spPr>
          <a:xfrm flipH="1">
            <a:off x="2085174" y="478564"/>
            <a:ext cx="8152688" cy="523220"/>
          </a:xfrm>
          <a:prstGeom prst="rect">
            <a:avLst/>
          </a:prstGeom>
        </p:spPr>
        <p:txBody>
          <a:bodyPr wrap="square">
            <a:spAutoFit/>
          </a:bodyPr>
          <a:lstStyle/>
          <a:p>
            <a:pPr algn="ctr"/>
            <a:r>
              <a:rPr lang="es-MX" sz="2800" b="1" dirty="0" smtClean="0">
                <a:latin typeface="Arial" panose="020B0604020202020204" pitchFamily="34" charset="0"/>
                <a:ea typeface="Calibri" panose="020F0502020204030204" pitchFamily="34" charset="0"/>
              </a:rPr>
              <a:t>ANTECEDENTES</a:t>
            </a:r>
            <a:endParaRPr lang="es-MX" sz="2800" dirty="0"/>
          </a:p>
        </p:txBody>
      </p:sp>
    </p:spTree>
    <p:extLst>
      <p:ext uri="{BB962C8B-B14F-4D97-AF65-F5344CB8AC3E}">
        <p14:creationId xmlns:p14="http://schemas.microsoft.com/office/powerpoint/2010/main" val="40749552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179254" y="1359049"/>
            <a:ext cx="10049904" cy="769441"/>
          </a:xfrm>
          <a:prstGeom prst="rect">
            <a:avLst/>
          </a:prstGeom>
          <a:noFill/>
        </p:spPr>
        <p:txBody>
          <a:bodyPr wrap="square" lIns="91440" tIns="45720" rIns="91440" bIns="45720">
            <a:spAutoFit/>
          </a:bodyPr>
          <a:lstStyle/>
          <a:p>
            <a:pPr algn="ctr"/>
            <a:endParaRPr lang="es-MX" sz="4400" b="1" dirty="0">
              <a:ln w="9525">
                <a:solidFill>
                  <a:schemeClr val="bg1"/>
                </a:solidFill>
                <a:prstDash val="solid"/>
              </a:ln>
              <a:solidFill>
                <a:srgbClr val="071FD3"/>
              </a:solidFill>
              <a:effectLst>
                <a:outerShdw blurRad="12700" dist="38100" dir="2700000" algn="tl" rotWithShape="0">
                  <a:schemeClr val="accent5">
                    <a:lumMod val="60000"/>
                    <a:lumOff val="40000"/>
                  </a:schemeClr>
                </a:outerShdw>
              </a:effectLst>
            </a:endParaRPr>
          </a:p>
        </p:txBody>
      </p:sp>
      <p:sp>
        <p:nvSpPr>
          <p:cNvPr id="6" name="Rectangle 12"/>
          <p:cNvSpPr/>
          <p:nvPr/>
        </p:nvSpPr>
        <p:spPr>
          <a:xfrm>
            <a:off x="2299063" y="509451"/>
            <a:ext cx="7711457" cy="523220"/>
          </a:xfrm>
          <a:prstGeom prst="rect">
            <a:avLst/>
          </a:prstGeom>
          <a:noFill/>
        </p:spPr>
        <p:txBody>
          <a:bodyPr wrap="square" lIns="91440" tIns="45720" rIns="91440" bIns="45720">
            <a:spAutoFit/>
          </a:bodyPr>
          <a:lstStyle/>
          <a:p>
            <a:pPr algn="ctr"/>
            <a:r>
              <a:rPr lang="es-MX" sz="2800" b="1" dirty="0">
                <a:latin typeface="Arial" panose="020B0604020202020204" pitchFamily="34" charset="0"/>
                <a:ea typeface="Calibri" panose="020F0502020204030204" pitchFamily="34" charset="0"/>
              </a:rPr>
              <a:t>ANTECEDENTES</a:t>
            </a:r>
            <a:endParaRPr lang="es-MX" sz="2800" dirty="0"/>
          </a:p>
        </p:txBody>
      </p:sp>
      <p:sp>
        <p:nvSpPr>
          <p:cNvPr id="2" name="Rectángulo 1"/>
          <p:cNvSpPr/>
          <p:nvPr/>
        </p:nvSpPr>
        <p:spPr>
          <a:xfrm>
            <a:off x="461473" y="1854436"/>
            <a:ext cx="11271903" cy="3785652"/>
          </a:xfrm>
          <a:prstGeom prst="rect">
            <a:avLst/>
          </a:prstGeom>
        </p:spPr>
        <p:txBody>
          <a:bodyPr wrap="square">
            <a:spAutoFit/>
          </a:bodyPr>
          <a:lstStyle/>
          <a:p>
            <a:pPr marL="457200" algn="just">
              <a:spcAft>
                <a:spcPts val="0"/>
              </a:spcAft>
            </a:pPr>
            <a:r>
              <a:rPr lang="es-ES" sz="2400" b="1" dirty="0">
                <a:latin typeface="Arial" panose="020B0604020202020204" pitchFamily="34" charset="0"/>
                <a:ea typeface="Calibri" panose="020F0502020204030204" pitchFamily="34" charset="0"/>
                <a:cs typeface="Times New Roman" panose="02020603050405020304" pitchFamily="18" charset="0"/>
              </a:rPr>
              <a:t>En cumplimiento del Lineamiento N</a:t>
            </a:r>
            <a:r>
              <a:rPr lang="es-ES" sz="2400" b="1" baseline="30000" dirty="0">
                <a:latin typeface="Arial" panose="020B0604020202020204" pitchFamily="34" charset="0"/>
                <a:ea typeface="Calibri" panose="020F0502020204030204" pitchFamily="34" charset="0"/>
                <a:cs typeface="Times New Roman" panose="02020603050405020304" pitchFamily="18" charset="0"/>
              </a:rPr>
              <a:t>o</a:t>
            </a:r>
            <a:r>
              <a:rPr lang="es-ES" sz="2400" b="1" dirty="0">
                <a:latin typeface="Arial" panose="020B0604020202020204" pitchFamily="34" charset="0"/>
                <a:ea typeface="Calibri" panose="020F0502020204030204" pitchFamily="34" charset="0"/>
                <a:cs typeface="Times New Roman" panose="02020603050405020304" pitchFamily="18" charset="0"/>
              </a:rPr>
              <a:t> 90 de la Política Económica y Social del Partido y la Revolución para el período 2021-2026, del Proyecto Trabajo No Remunerado del Macroprograma “Desarrollo humano, equidad y justicia social” del PNDES 2030,” y de la Política para la atención a la dinámica demográfica y el envejecimiento poblacional, la</a:t>
            </a:r>
            <a:r>
              <a:rPr lang="es-ES" sz="2400" b="1" dirty="0">
                <a:latin typeface="Arial" panose="020B0604020202020204" pitchFamily="34" charset="0"/>
                <a:ea typeface="Times New Roman" panose="02020603050405020304" pitchFamily="18" charset="0"/>
                <a:cs typeface="Times New Roman" panose="02020603050405020304" pitchFamily="18" charset="0"/>
              </a:rPr>
              <a:t> Subcomisión “Sistema de Cuidados”, coordinada por la ministra de Trabajo y Seguridad Social, integra las acciones </a:t>
            </a:r>
            <a:r>
              <a:rPr lang="es-ES" sz="24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para generar un sistema integral de cuidados, que dé respuesta a los desafíos identificados en el diagnóstico realizado.</a:t>
            </a:r>
            <a:endParaRPr lang="es-MX" sz="2400" b="1" dirty="0">
              <a:latin typeface="Calibri" panose="020F0502020204030204" pitchFamily="34" charset="0"/>
              <a:ea typeface="Calibri" panose="020F0502020204030204" pitchFamily="34" charset="0"/>
              <a:cs typeface="Times New Roman" panose="02020603050405020304" pitchFamily="18" charset="0"/>
            </a:endParaRPr>
          </a:p>
          <a:p>
            <a:pPr marL="457200" algn="just">
              <a:spcAft>
                <a:spcPts val="0"/>
              </a:spcAft>
            </a:pPr>
            <a:r>
              <a:rPr lang="es-ES" sz="24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s-MX"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59005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179254" y="1359049"/>
            <a:ext cx="10049904" cy="769441"/>
          </a:xfrm>
          <a:prstGeom prst="rect">
            <a:avLst/>
          </a:prstGeom>
          <a:noFill/>
        </p:spPr>
        <p:txBody>
          <a:bodyPr wrap="square" lIns="91440" tIns="45720" rIns="91440" bIns="45720">
            <a:spAutoFit/>
          </a:bodyPr>
          <a:lstStyle/>
          <a:p>
            <a:pPr algn="ctr"/>
            <a:endParaRPr lang="es-MX" sz="4400" b="1" dirty="0">
              <a:ln w="9525">
                <a:solidFill>
                  <a:schemeClr val="bg1"/>
                </a:solidFill>
                <a:prstDash val="solid"/>
              </a:ln>
              <a:solidFill>
                <a:srgbClr val="071FD3"/>
              </a:solidFill>
              <a:effectLst>
                <a:outerShdw blurRad="12700" dist="38100" dir="2700000" algn="tl" rotWithShape="0">
                  <a:schemeClr val="accent5">
                    <a:lumMod val="60000"/>
                    <a:lumOff val="40000"/>
                  </a:schemeClr>
                </a:outerShdw>
              </a:effectLst>
            </a:endParaRPr>
          </a:p>
        </p:txBody>
      </p:sp>
      <p:sp>
        <p:nvSpPr>
          <p:cNvPr id="6" name="Rectangle 12"/>
          <p:cNvSpPr/>
          <p:nvPr/>
        </p:nvSpPr>
        <p:spPr>
          <a:xfrm>
            <a:off x="2299063" y="509451"/>
            <a:ext cx="7711457" cy="523220"/>
          </a:xfrm>
          <a:prstGeom prst="rect">
            <a:avLst/>
          </a:prstGeom>
          <a:noFill/>
        </p:spPr>
        <p:txBody>
          <a:bodyPr wrap="square" lIns="91440" tIns="45720" rIns="91440" bIns="45720">
            <a:spAutoFit/>
          </a:bodyPr>
          <a:lstStyle/>
          <a:p>
            <a:pPr algn="ctr"/>
            <a:r>
              <a:rPr lang="es-MX" sz="2800" b="1" dirty="0" smtClean="0">
                <a:latin typeface="Arial" panose="020B0604020202020204" pitchFamily="34" charset="0"/>
                <a:ea typeface="Calibri" panose="020F0502020204030204" pitchFamily="34" charset="0"/>
              </a:rPr>
              <a:t>DIAGNÓSTICO</a:t>
            </a:r>
            <a:endParaRPr lang="es-MX" sz="2800" dirty="0"/>
          </a:p>
        </p:txBody>
      </p:sp>
      <p:sp>
        <p:nvSpPr>
          <p:cNvPr id="3" name="Rectángulo 2"/>
          <p:cNvSpPr/>
          <p:nvPr/>
        </p:nvSpPr>
        <p:spPr>
          <a:xfrm>
            <a:off x="589659" y="1359049"/>
            <a:ext cx="11177899" cy="4524315"/>
          </a:xfrm>
          <a:prstGeom prst="rect">
            <a:avLst/>
          </a:prstGeom>
        </p:spPr>
        <p:txBody>
          <a:bodyPr wrap="square">
            <a:spAutoFit/>
          </a:bodyPr>
          <a:lstStyle/>
          <a:p>
            <a:pPr lvl="0" indent="-342900" algn="just">
              <a:buFont typeface="+mj-lt"/>
              <a:buAutoNum type="arabicPeriod"/>
            </a:pPr>
            <a:r>
              <a:rPr lang="es-ES_tradnl" sz="2400" b="1" dirty="0">
                <a:latin typeface="Arial" panose="020B0604020202020204" pitchFamily="34" charset="0"/>
                <a:ea typeface="Calibri" panose="020F0502020204030204" pitchFamily="34" charset="0"/>
                <a:cs typeface="Times New Roman" panose="02020603050405020304" pitchFamily="18" charset="0"/>
              </a:rPr>
              <a:t>La actual organización social de los cuidados en Cuba enfrenta retos importantes derivados del envejecimiento de la población, la longevidad, el saldo migratorio externo, el decrecimiento de la población en edad laboral, así como los problemas económicos que afectan al país y que tienen una expresión particular en las personas y familias que tienen a su cargo personas con necesidades de algún tipo de cuidados, con diferencias importantes entre los territorios y las </a:t>
            </a:r>
            <a:r>
              <a:rPr lang="es-ES_tradnl" sz="2400" b="1" dirty="0" smtClean="0">
                <a:latin typeface="Arial" panose="020B0604020202020204" pitchFamily="34" charset="0"/>
                <a:ea typeface="Calibri" panose="020F0502020204030204" pitchFamily="34" charset="0"/>
                <a:cs typeface="Times New Roman" panose="02020603050405020304" pitchFamily="18" charset="0"/>
              </a:rPr>
              <a:t>comunidades.</a:t>
            </a:r>
          </a:p>
          <a:p>
            <a:pPr lvl="0" indent="-342900" algn="just">
              <a:buFont typeface="+mj-lt"/>
              <a:buAutoNum type="arabicPeriod"/>
            </a:pPr>
            <a:endParaRPr lang="es-ES_tradnl" sz="2400" b="1" dirty="0">
              <a:latin typeface="Arial" panose="020B0604020202020204" pitchFamily="34" charset="0"/>
              <a:ea typeface="Calibri" panose="020F0502020204030204" pitchFamily="34" charset="0"/>
              <a:cs typeface="Times New Roman" panose="02020603050405020304" pitchFamily="18" charset="0"/>
            </a:endParaRPr>
          </a:p>
          <a:p>
            <a:pPr lvl="0" indent="-342900" algn="just">
              <a:buFont typeface="+mj-lt"/>
              <a:buAutoNum type="arabicPeriod"/>
            </a:pPr>
            <a:r>
              <a:rPr lang="es-ES_tradnl" sz="2400" b="1" dirty="0" smtClean="0">
                <a:latin typeface="Arial" panose="020B0604020202020204" pitchFamily="34" charset="0"/>
                <a:ea typeface="Calibri" panose="020F0502020204030204" pitchFamily="34" charset="0"/>
                <a:cs typeface="Times New Roman" panose="02020603050405020304" pitchFamily="18" charset="0"/>
              </a:rPr>
              <a:t>Existe </a:t>
            </a:r>
            <a:r>
              <a:rPr lang="es-ES_tradnl" sz="2400" b="1" dirty="0">
                <a:latin typeface="Arial" panose="020B0604020202020204" pitchFamily="34" charset="0"/>
                <a:ea typeface="Calibri" panose="020F0502020204030204" pitchFamily="34" charset="0"/>
                <a:cs typeface="Times New Roman" panose="02020603050405020304" pitchFamily="18" charset="0"/>
              </a:rPr>
              <a:t>un vacío en la atención </a:t>
            </a:r>
            <a:r>
              <a:rPr lang="es-ES" sz="2400" b="1" dirty="0">
                <a:latin typeface="Arial" panose="020B0604020202020204" pitchFamily="34" charset="0"/>
                <a:ea typeface="Calibri" panose="020F0502020204030204" pitchFamily="34" charset="0"/>
                <a:cs typeface="Times New Roman" panose="02020603050405020304" pitchFamily="18" charset="0"/>
              </a:rPr>
              <a:t>institucional para las personas en situación de discapacidad entre los 18 y </a:t>
            </a:r>
            <a:r>
              <a:rPr lang="es-ES" sz="2400" b="1" dirty="0" smtClean="0">
                <a:latin typeface="Arial" panose="020B0604020202020204" pitchFamily="34" charset="0"/>
                <a:ea typeface="Calibri" panose="020F0502020204030204" pitchFamily="34" charset="0"/>
                <a:cs typeface="Times New Roman" panose="02020603050405020304" pitchFamily="18" charset="0"/>
              </a:rPr>
              <a:t>59 </a:t>
            </a:r>
            <a:r>
              <a:rPr lang="es-ES" sz="2400" b="1" dirty="0">
                <a:latin typeface="Arial" panose="020B0604020202020204" pitchFamily="34" charset="0"/>
                <a:ea typeface="Calibri" panose="020F0502020204030204" pitchFamily="34" charset="0"/>
                <a:cs typeface="Times New Roman" panose="02020603050405020304" pitchFamily="18" charset="0"/>
              </a:rPr>
              <a:t>años de edad, mientras que se necesita una adaptación de la atención de la población en esa condición, debido a que también experimenta el envejecimiento de sus miembros</a:t>
            </a:r>
            <a:r>
              <a:rPr lang="es-ES" sz="2400" b="1" dirty="0" smtClean="0">
                <a:latin typeface="Arial" panose="020B0604020202020204" pitchFamily="34" charset="0"/>
                <a:ea typeface="Calibri" panose="020F0502020204030204" pitchFamily="34" charset="0"/>
                <a:cs typeface="Times New Roman" panose="02020603050405020304" pitchFamily="18" charset="0"/>
              </a:rPr>
              <a:t>.</a:t>
            </a:r>
            <a:endParaRPr lang="es-MX" sz="2400" b="1"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759442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179254" y="1359049"/>
            <a:ext cx="10049904" cy="769441"/>
          </a:xfrm>
          <a:prstGeom prst="rect">
            <a:avLst/>
          </a:prstGeom>
          <a:noFill/>
        </p:spPr>
        <p:txBody>
          <a:bodyPr wrap="square" lIns="91440" tIns="45720" rIns="91440" bIns="45720">
            <a:spAutoFit/>
          </a:bodyPr>
          <a:lstStyle/>
          <a:p>
            <a:pPr algn="ctr"/>
            <a:endParaRPr lang="es-MX" sz="4400" b="1" dirty="0">
              <a:ln w="9525">
                <a:solidFill>
                  <a:schemeClr val="bg1"/>
                </a:solidFill>
                <a:prstDash val="solid"/>
              </a:ln>
              <a:solidFill>
                <a:srgbClr val="071FD3"/>
              </a:solidFill>
              <a:effectLst>
                <a:outerShdw blurRad="12700" dist="38100" dir="2700000" algn="tl" rotWithShape="0">
                  <a:schemeClr val="accent5">
                    <a:lumMod val="60000"/>
                    <a:lumOff val="40000"/>
                  </a:schemeClr>
                </a:outerShdw>
              </a:effectLst>
            </a:endParaRPr>
          </a:p>
        </p:txBody>
      </p:sp>
      <p:sp>
        <p:nvSpPr>
          <p:cNvPr id="6" name="Rectangle 12"/>
          <p:cNvSpPr/>
          <p:nvPr/>
        </p:nvSpPr>
        <p:spPr>
          <a:xfrm>
            <a:off x="2299063" y="509451"/>
            <a:ext cx="7711457" cy="523220"/>
          </a:xfrm>
          <a:prstGeom prst="rect">
            <a:avLst/>
          </a:prstGeom>
          <a:noFill/>
        </p:spPr>
        <p:txBody>
          <a:bodyPr wrap="square" lIns="91440" tIns="45720" rIns="91440" bIns="45720">
            <a:spAutoFit/>
          </a:bodyPr>
          <a:lstStyle/>
          <a:p>
            <a:pPr algn="ctr"/>
            <a:r>
              <a:rPr lang="es-MX" sz="2800" b="1" dirty="0" smtClean="0">
                <a:latin typeface="Arial" panose="020B0604020202020204" pitchFamily="34" charset="0"/>
                <a:ea typeface="Calibri" panose="020F0502020204030204" pitchFamily="34" charset="0"/>
              </a:rPr>
              <a:t>DIAGNÓSTICO</a:t>
            </a:r>
            <a:endParaRPr lang="es-MX" sz="2800" dirty="0"/>
          </a:p>
        </p:txBody>
      </p:sp>
      <p:sp>
        <p:nvSpPr>
          <p:cNvPr id="2" name="Rectángulo 1"/>
          <p:cNvSpPr/>
          <p:nvPr/>
        </p:nvSpPr>
        <p:spPr>
          <a:xfrm>
            <a:off x="478564" y="1222049"/>
            <a:ext cx="11371998" cy="5262979"/>
          </a:xfrm>
          <a:prstGeom prst="rect">
            <a:avLst/>
          </a:prstGeom>
        </p:spPr>
        <p:txBody>
          <a:bodyPr wrap="square">
            <a:spAutoFit/>
          </a:bodyPr>
          <a:lstStyle/>
          <a:p>
            <a:pPr algn="just">
              <a:spcAft>
                <a:spcPts val="0"/>
              </a:spcAft>
            </a:pPr>
            <a:r>
              <a:rPr lang="es-ES_tradnl" sz="2400" b="1" dirty="0">
                <a:latin typeface="Arial" panose="020B0604020202020204" pitchFamily="34" charset="0"/>
                <a:ea typeface="Calibri" panose="020F0502020204030204" pitchFamily="34" charset="0"/>
                <a:cs typeface="Times New Roman" panose="02020603050405020304" pitchFamily="18" charset="0"/>
              </a:rPr>
              <a:t>3. La división sexual del trabajo de cuidados hace que este recaiga principalmente en las mujeres, quienes </a:t>
            </a:r>
            <a:r>
              <a:rPr lang="es-ES" sz="2400" b="1" dirty="0">
                <a:latin typeface="Arial" panose="020B0604020202020204" pitchFamily="34" charset="0"/>
                <a:ea typeface="Calibri" panose="020F0502020204030204" pitchFamily="34" charset="0"/>
                <a:cs typeface="Times New Roman" panose="02020603050405020304" pitchFamily="18" charset="0"/>
              </a:rPr>
              <a:t>acumulan a la semana, como promedio casi 9 horas más que los hombres, en tareas de cuidado infantil, a personas mayores, enfermas y en situación de discapacidad, y 14,21 horas semanales más que los hombres al trabajo doméstico. </a:t>
            </a:r>
            <a:r>
              <a:rPr lang="es-ES_tradnl" sz="2400" b="1" dirty="0" smtClean="0">
                <a:latin typeface="Arial" panose="020B0604020202020204" pitchFamily="34" charset="0"/>
                <a:ea typeface="Calibri" panose="020F0502020204030204" pitchFamily="34" charset="0"/>
                <a:cs typeface="Times New Roman" panose="02020603050405020304" pitchFamily="18" charset="0"/>
              </a:rPr>
              <a:t>De cada </a:t>
            </a:r>
            <a:r>
              <a:rPr lang="es-ES_tradnl" sz="2400" b="1" dirty="0">
                <a:latin typeface="Arial" panose="020B0604020202020204" pitchFamily="34" charset="0"/>
                <a:ea typeface="Calibri" panose="020F0502020204030204" pitchFamily="34" charset="0"/>
                <a:cs typeface="Times New Roman" panose="02020603050405020304" pitchFamily="18" charset="0"/>
              </a:rPr>
              <a:t>100 mujeres dejaron de estar vinculadas laboralmente </a:t>
            </a:r>
            <a:r>
              <a:rPr lang="es-ES_tradnl" sz="2400" b="1" dirty="0" smtClean="0">
                <a:latin typeface="Arial" panose="020B0604020202020204" pitchFamily="34" charset="0"/>
                <a:ea typeface="Calibri" panose="020F0502020204030204" pitchFamily="34" charset="0"/>
                <a:cs typeface="Times New Roman" panose="02020603050405020304" pitchFamily="18" charset="0"/>
              </a:rPr>
              <a:t>26 lo hicieron por </a:t>
            </a:r>
            <a:r>
              <a:rPr lang="es-ES_tradnl" sz="2400" b="1" dirty="0">
                <a:latin typeface="Arial" panose="020B0604020202020204" pitchFamily="34" charset="0"/>
                <a:ea typeface="Calibri" panose="020F0502020204030204" pitchFamily="34" charset="0"/>
                <a:cs typeface="Times New Roman" panose="02020603050405020304" pitchFamily="18" charset="0"/>
              </a:rPr>
              <a:t>la necesidad de proveer cuidado. En el caso de los hombres en ese grupo de edad se desvincularon de su trabajo por esa razón el 7,2 por ciento.</a:t>
            </a:r>
          </a:p>
          <a:p>
            <a:pPr indent="-342900" algn="just">
              <a:spcAft>
                <a:spcPts val="0"/>
              </a:spcAft>
              <a:buFont typeface="+mj-lt"/>
              <a:buAutoNum type="arabicPeriod"/>
            </a:pPr>
            <a:endParaRPr lang="es-MX" sz="2000" b="1" dirty="0">
              <a:latin typeface="Arial" panose="020B0604020202020204" pitchFamily="34" charset="0"/>
              <a:ea typeface="Calibri" panose="020F0502020204030204" pitchFamily="34" charset="0"/>
              <a:cs typeface="Times New Roman" panose="02020603050405020304" pitchFamily="18" charset="0"/>
            </a:endParaRPr>
          </a:p>
          <a:p>
            <a:pPr algn="just">
              <a:spcAft>
                <a:spcPts val="0"/>
              </a:spcAft>
            </a:pPr>
            <a:r>
              <a:rPr lang="es-MX" sz="2400" b="1" dirty="0">
                <a:latin typeface="Arial" panose="020B0604020202020204" pitchFamily="34" charset="0"/>
                <a:ea typeface="Calibri" panose="020F0502020204030204" pitchFamily="34" charset="0"/>
                <a:cs typeface="Times New Roman" panose="02020603050405020304" pitchFamily="18" charset="0"/>
              </a:rPr>
              <a:t>4. </a:t>
            </a:r>
            <a:r>
              <a:rPr lang="es-ES" sz="2400" b="1" dirty="0">
                <a:latin typeface="Arial" panose="020B0604020202020204" pitchFamily="34" charset="0"/>
                <a:ea typeface="Calibri" panose="020F0502020204030204" pitchFamily="34" charset="0"/>
                <a:cs typeface="Times New Roman" panose="02020603050405020304" pitchFamily="18" charset="0"/>
              </a:rPr>
              <a:t>Cerca del 68 % de las personas que prestan ayuda o apoyo a personas de 50 años y más con alguna limitación en las actividades básicas de la vida diaria son mujeres. El 72 % tienen entre 50 y 59 años de edad, quienes sufren afectaciones físicas, psicológicas y sociales, lo cual conlleva un sentimiento de sobrecarga. </a:t>
            </a:r>
            <a:endParaRPr lang="es-MX" sz="2400" b="1"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4227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179254" y="1359049"/>
            <a:ext cx="10049904" cy="769441"/>
          </a:xfrm>
          <a:prstGeom prst="rect">
            <a:avLst/>
          </a:prstGeom>
          <a:noFill/>
        </p:spPr>
        <p:txBody>
          <a:bodyPr wrap="square" lIns="91440" tIns="45720" rIns="91440" bIns="45720">
            <a:spAutoFit/>
          </a:bodyPr>
          <a:lstStyle/>
          <a:p>
            <a:pPr algn="ctr"/>
            <a:endParaRPr lang="es-MX" sz="4400" b="1" dirty="0">
              <a:ln w="9525">
                <a:solidFill>
                  <a:schemeClr val="bg1"/>
                </a:solidFill>
                <a:prstDash val="solid"/>
              </a:ln>
              <a:solidFill>
                <a:srgbClr val="071FD3"/>
              </a:solidFill>
              <a:effectLst>
                <a:outerShdw blurRad="12700" dist="38100" dir="2700000" algn="tl" rotWithShape="0">
                  <a:schemeClr val="accent5">
                    <a:lumMod val="60000"/>
                    <a:lumOff val="40000"/>
                  </a:schemeClr>
                </a:outerShdw>
              </a:effectLst>
            </a:endParaRPr>
          </a:p>
        </p:txBody>
      </p:sp>
      <p:sp>
        <p:nvSpPr>
          <p:cNvPr id="6" name="Rectangle 12"/>
          <p:cNvSpPr/>
          <p:nvPr/>
        </p:nvSpPr>
        <p:spPr>
          <a:xfrm>
            <a:off x="2299063" y="509451"/>
            <a:ext cx="7711457" cy="523220"/>
          </a:xfrm>
          <a:prstGeom prst="rect">
            <a:avLst/>
          </a:prstGeom>
          <a:noFill/>
        </p:spPr>
        <p:txBody>
          <a:bodyPr wrap="square" lIns="91440" tIns="45720" rIns="91440" bIns="45720">
            <a:spAutoFit/>
          </a:bodyPr>
          <a:lstStyle/>
          <a:p>
            <a:pPr algn="ctr"/>
            <a:r>
              <a:rPr lang="es-MX" sz="2800" b="1" dirty="0" smtClean="0">
                <a:latin typeface="Arial" panose="020B0604020202020204" pitchFamily="34" charset="0"/>
                <a:ea typeface="Calibri" panose="020F0502020204030204" pitchFamily="34" charset="0"/>
              </a:rPr>
              <a:t>DIAGNÓSTICO</a:t>
            </a:r>
            <a:endParaRPr lang="es-MX" sz="2800" dirty="0"/>
          </a:p>
        </p:txBody>
      </p:sp>
      <p:sp>
        <p:nvSpPr>
          <p:cNvPr id="2" name="Rectángulo 1"/>
          <p:cNvSpPr/>
          <p:nvPr/>
        </p:nvSpPr>
        <p:spPr>
          <a:xfrm>
            <a:off x="468792" y="1953569"/>
            <a:ext cx="11371998" cy="3785652"/>
          </a:xfrm>
          <a:prstGeom prst="rect">
            <a:avLst/>
          </a:prstGeom>
        </p:spPr>
        <p:txBody>
          <a:bodyPr wrap="square">
            <a:spAutoFit/>
          </a:bodyPr>
          <a:lstStyle/>
          <a:p>
            <a:pPr algn="just"/>
            <a:r>
              <a:rPr lang="es-MX" sz="2400" b="1" dirty="0" smtClean="0">
                <a:latin typeface="Arial" panose="020B0604020202020204" pitchFamily="34" charset="0"/>
                <a:ea typeface="Calibri" panose="020F0502020204030204" pitchFamily="34" charset="0"/>
                <a:cs typeface="Times New Roman" panose="02020603050405020304" pitchFamily="18" charset="0"/>
              </a:rPr>
              <a:t>5. Los </a:t>
            </a:r>
            <a:r>
              <a:rPr lang="es-MX" sz="2400" b="1" dirty="0">
                <a:latin typeface="Arial" panose="020B0604020202020204" pitchFamily="34" charset="0"/>
                <a:ea typeface="Calibri" panose="020F0502020204030204" pitchFamily="34" charset="0"/>
                <a:cs typeface="Times New Roman" panose="02020603050405020304" pitchFamily="18" charset="0"/>
              </a:rPr>
              <a:t>servicios que se brindan no siempre se encuentran articulados y suelen ser operados de manera sectorial. A ello se suma que </a:t>
            </a:r>
            <a:r>
              <a:rPr lang="es-ES_tradnl" sz="2400" b="1" dirty="0">
                <a:latin typeface="Arial" panose="020B0604020202020204" pitchFamily="34" charset="0"/>
                <a:ea typeface="Calibri" panose="020F0502020204030204" pitchFamily="34" charset="0"/>
                <a:cs typeface="Times New Roman" panose="02020603050405020304" pitchFamily="18" charset="0"/>
              </a:rPr>
              <a:t>las capacidades existentes no logran dar plena respuesta a la creciente demanda de servicios de </a:t>
            </a:r>
            <a:r>
              <a:rPr lang="es-MX" sz="2400" b="1" dirty="0">
                <a:latin typeface="Arial" panose="020B0604020202020204" pitchFamily="34" charset="0"/>
                <a:ea typeface="Calibri" panose="020F0502020204030204" pitchFamily="34" charset="0"/>
                <a:cs typeface="Times New Roman" panose="02020603050405020304" pitchFamily="18" charset="0"/>
              </a:rPr>
              <a:t>cuidado</a:t>
            </a:r>
            <a:r>
              <a:rPr lang="es-ES_tradnl" sz="2400" b="1" dirty="0">
                <a:latin typeface="Arial" panose="020B0604020202020204" pitchFamily="34" charset="0"/>
                <a:ea typeface="Calibri" panose="020F0502020204030204" pitchFamily="34" charset="0"/>
                <a:cs typeface="Times New Roman" panose="02020603050405020304" pitchFamily="18" charset="0"/>
              </a:rPr>
              <a:t>, situación que se complejiza e</a:t>
            </a:r>
            <a:r>
              <a:rPr lang="es-MX" sz="2400" b="1" dirty="0">
                <a:latin typeface="Arial" panose="020B0604020202020204" pitchFamily="34" charset="0"/>
                <a:ea typeface="Calibri" panose="020F0502020204030204" pitchFamily="34" charset="0"/>
                <a:cs typeface="Times New Roman" panose="02020603050405020304" pitchFamily="18" charset="0"/>
              </a:rPr>
              <a:t>n las zonas rurales y de difícil acceso, pues por lo general los servicios se encuentran ubicados en centros urbanos (cabeceras municipales y provinciales). </a:t>
            </a:r>
          </a:p>
          <a:p>
            <a:pPr algn="just"/>
            <a:endParaRPr lang="es-MX" sz="2400" b="1" dirty="0">
              <a:latin typeface="Arial" panose="020B0604020202020204" pitchFamily="34" charset="0"/>
              <a:ea typeface="Calibri" panose="020F0502020204030204" pitchFamily="34" charset="0"/>
              <a:cs typeface="Times New Roman" panose="02020603050405020304" pitchFamily="18" charset="0"/>
            </a:endParaRPr>
          </a:p>
          <a:p>
            <a:pPr lvl="0" algn="just"/>
            <a:r>
              <a:rPr lang="es-ES" sz="2400" b="1" dirty="0" smtClean="0">
                <a:latin typeface="Arial" panose="020B0604020202020204" pitchFamily="34" charset="0"/>
                <a:ea typeface="Calibri" panose="020F0502020204030204" pitchFamily="34" charset="0"/>
                <a:cs typeface="Times New Roman" panose="02020603050405020304" pitchFamily="18" charset="0"/>
              </a:rPr>
              <a:t>6. Los </a:t>
            </a:r>
            <a:r>
              <a:rPr lang="es-ES" sz="2400" b="1" dirty="0">
                <a:latin typeface="Arial" panose="020B0604020202020204" pitchFamily="34" charset="0"/>
                <a:ea typeface="Calibri" panose="020F0502020204030204" pitchFamily="34" charset="0"/>
                <a:cs typeface="Times New Roman" panose="02020603050405020304" pitchFamily="18" charset="0"/>
              </a:rPr>
              <a:t>cuidados y el trabajo de cuidados no cuentan aún con un posicionamiento que valore su papel en la </a:t>
            </a:r>
            <a:r>
              <a:rPr lang="es-ES_tradnl" sz="2400" b="1" dirty="0">
                <a:latin typeface="Arial" panose="020B0604020202020204" pitchFamily="34" charset="0"/>
                <a:ea typeface="Calibri" panose="020F0502020204030204" pitchFamily="34" charset="0"/>
                <a:cs typeface="Times New Roman" panose="02020603050405020304" pitchFamily="18" charset="0"/>
              </a:rPr>
              <a:t>reproducción social, cultural y económica, así como al bienestar de la sociedad. </a:t>
            </a:r>
            <a:endParaRPr lang="es-MX" sz="2400" b="1"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476844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179254" y="1359049"/>
            <a:ext cx="10049904" cy="769441"/>
          </a:xfrm>
          <a:prstGeom prst="rect">
            <a:avLst/>
          </a:prstGeom>
          <a:noFill/>
        </p:spPr>
        <p:txBody>
          <a:bodyPr wrap="square" lIns="91440" tIns="45720" rIns="91440" bIns="45720">
            <a:spAutoFit/>
          </a:bodyPr>
          <a:lstStyle/>
          <a:p>
            <a:pPr algn="ctr"/>
            <a:endParaRPr lang="es-MX" sz="4400" b="1" dirty="0">
              <a:ln w="9525">
                <a:solidFill>
                  <a:schemeClr val="bg1"/>
                </a:solidFill>
                <a:prstDash val="solid"/>
              </a:ln>
              <a:solidFill>
                <a:srgbClr val="071FD3"/>
              </a:solidFill>
              <a:effectLst>
                <a:outerShdw blurRad="12700" dist="38100" dir="2700000" algn="tl" rotWithShape="0">
                  <a:schemeClr val="accent5">
                    <a:lumMod val="60000"/>
                    <a:lumOff val="40000"/>
                  </a:schemeClr>
                </a:outerShdw>
              </a:effectLst>
            </a:endParaRPr>
          </a:p>
        </p:txBody>
      </p:sp>
      <p:sp>
        <p:nvSpPr>
          <p:cNvPr id="6" name="Rectangle 12"/>
          <p:cNvSpPr/>
          <p:nvPr/>
        </p:nvSpPr>
        <p:spPr>
          <a:xfrm>
            <a:off x="2299063" y="509451"/>
            <a:ext cx="7711457" cy="523220"/>
          </a:xfrm>
          <a:prstGeom prst="rect">
            <a:avLst/>
          </a:prstGeom>
          <a:noFill/>
        </p:spPr>
        <p:txBody>
          <a:bodyPr wrap="square" lIns="91440" tIns="45720" rIns="91440" bIns="45720">
            <a:spAutoFit/>
          </a:bodyPr>
          <a:lstStyle/>
          <a:p>
            <a:pPr algn="ctr"/>
            <a:r>
              <a:rPr lang="es-MX" sz="2800" b="1" dirty="0" smtClean="0">
                <a:latin typeface="Arial" panose="020B0604020202020204" pitchFamily="34" charset="0"/>
                <a:ea typeface="Calibri" panose="020F0502020204030204" pitchFamily="34" charset="0"/>
              </a:rPr>
              <a:t>DIAGNÓSTICO</a:t>
            </a:r>
            <a:endParaRPr lang="es-MX" sz="2800" dirty="0"/>
          </a:p>
        </p:txBody>
      </p:sp>
      <p:sp>
        <p:nvSpPr>
          <p:cNvPr id="2" name="Rectángulo 1"/>
          <p:cNvSpPr/>
          <p:nvPr/>
        </p:nvSpPr>
        <p:spPr>
          <a:xfrm>
            <a:off x="290163" y="1863245"/>
            <a:ext cx="11363452" cy="4154984"/>
          </a:xfrm>
          <a:prstGeom prst="rect">
            <a:avLst/>
          </a:prstGeom>
        </p:spPr>
        <p:txBody>
          <a:bodyPr wrap="square">
            <a:spAutoFit/>
          </a:bodyPr>
          <a:lstStyle/>
          <a:p>
            <a:pPr lvl="0" algn="just"/>
            <a:r>
              <a:rPr lang="es-ES" sz="2400" b="1" dirty="0" smtClean="0">
                <a:latin typeface="Arial" panose="020B0604020202020204" pitchFamily="34" charset="0"/>
                <a:ea typeface="Calibri" panose="020F0502020204030204" pitchFamily="34" charset="0"/>
                <a:cs typeface="Times New Roman" panose="02020603050405020304" pitchFamily="18" charset="0"/>
              </a:rPr>
              <a:t>7. Las </a:t>
            </a:r>
            <a:r>
              <a:rPr lang="es-ES" sz="2400" b="1" dirty="0">
                <a:latin typeface="Arial" panose="020B0604020202020204" pitchFamily="34" charset="0"/>
                <a:ea typeface="Calibri" panose="020F0502020204030204" pitchFamily="34" charset="0"/>
                <a:cs typeface="Times New Roman" panose="02020603050405020304" pitchFamily="18" charset="0"/>
              </a:rPr>
              <a:t>personas cuidadoras no siempre cuentan con la preparación necesaria ni está institucionalizada la exigencia y control de este requisito. Un </a:t>
            </a:r>
            <a:r>
              <a:rPr lang="es-MX" sz="2400" b="1" dirty="0">
                <a:latin typeface="Arial" panose="020B0604020202020204" pitchFamily="34" charset="0"/>
                <a:ea typeface="Calibri" panose="020F0502020204030204" pitchFamily="34" charset="0"/>
                <a:cs typeface="Times New Roman" panose="02020603050405020304" pitchFamily="18" charset="0"/>
              </a:rPr>
              <a:t>número no determinado realiza estas funciones desde la informalidad.</a:t>
            </a:r>
          </a:p>
          <a:p>
            <a:pPr algn="just"/>
            <a:r>
              <a:rPr lang="es-ES_tradnl" sz="2400" b="1" dirty="0">
                <a:latin typeface="Arial" panose="020B0604020202020204" pitchFamily="34" charset="0"/>
                <a:ea typeface="Calibri" panose="020F0502020204030204" pitchFamily="34" charset="0"/>
                <a:cs typeface="Times New Roman" panose="02020603050405020304" pitchFamily="18" charset="0"/>
              </a:rPr>
              <a:t> </a:t>
            </a:r>
            <a:endParaRPr lang="es-MX" sz="2400" b="1" dirty="0">
              <a:latin typeface="Arial" panose="020B0604020202020204" pitchFamily="34" charset="0"/>
              <a:ea typeface="Calibri" panose="020F0502020204030204" pitchFamily="34" charset="0"/>
              <a:cs typeface="Times New Roman" panose="02020603050405020304" pitchFamily="18" charset="0"/>
            </a:endParaRPr>
          </a:p>
          <a:p>
            <a:pPr lvl="0" algn="just"/>
            <a:r>
              <a:rPr lang="es-ES" sz="2400" b="1" dirty="0" smtClean="0">
                <a:latin typeface="Arial" panose="020B0604020202020204" pitchFamily="34" charset="0"/>
                <a:ea typeface="Calibri" panose="020F0502020204030204" pitchFamily="34" charset="0"/>
                <a:cs typeface="Times New Roman" panose="02020603050405020304" pitchFamily="18" charset="0"/>
              </a:rPr>
              <a:t>8. Hasta </a:t>
            </a:r>
            <a:r>
              <a:rPr lang="es-ES" sz="2400" b="1" dirty="0">
                <a:latin typeface="Arial" panose="020B0604020202020204" pitchFamily="34" charset="0"/>
                <a:ea typeface="Calibri" panose="020F0502020204030204" pitchFamily="34" charset="0"/>
                <a:cs typeface="Times New Roman" panose="02020603050405020304" pitchFamily="18" charset="0"/>
              </a:rPr>
              <a:t>la fecha, en el país no se realiza una medición de la contribución económica que representan los cuidados, a través de un cálculo diferente del Producto Interno Bruto (PIB) en el que se contemplen </a:t>
            </a:r>
            <a:r>
              <a:rPr lang="es-ES_tradnl" sz="2400" b="1" dirty="0">
                <a:latin typeface="Arial" panose="020B0604020202020204" pitchFamily="34" charset="0"/>
                <a:ea typeface="Calibri" panose="020F0502020204030204" pitchFamily="34" charset="0"/>
                <a:cs typeface="Times New Roman" panose="02020603050405020304" pitchFamily="18" charset="0"/>
              </a:rPr>
              <a:t>estas</a:t>
            </a:r>
            <a:r>
              <a:rPr lang="es-ES" sz="2400" b="1" dirty="0">
                <a:latin typeface="Arial" panose="020B0604020202020204" pitchFamily="34" charset="0"/>
                <a:ea typeface="Calibri" panose="020F0502020204030204" pitchFamily="34" charset="0"/>
                <a:cs typeface="Times New Roman" panose="02020603050405020304" pitchFamily="18" charset="0"/>
              </a:rPr>
              <a:t> labores. </a:t>
            </a:r>
            <a:r>
              <a:rPr lang="es-ES_tradnl" sz="2400" b="1" dirty="0">
                <a:latin typeface="Arial" panose="020B0604020202020204" pitchFamily="34" charset="0"/>
                <a:ea typeface="Calibri" panose="020F0502020204030204" pitchFamily="34" charset="0"/>
                <a:cs typeface="Times New Roman" panose="02020603050405020304" pitchFamily="18" charset="0"/>
              </a:rPr>
              <a:t>T</a:t>
            </a:r>
            <a:r>
              <a:rPr lang="es-ES" sz="2400" b="1" dirty="0">
                <a:latin typeface="Arial" panose="020B0604020202020204" pitchFamily="34" charset="0"/>
                <a:ea typeface="Calibri" panose="020F0502020204030204" pitchFamily="34" charset="0"/>
                <a:cs typeface="Times New Roman" panose="02020603050405020304" pitchFamily="18" charset="0"/>
              </a:rPr>
              <a:t>ampoco se conoce el presupuesto total que se destina a estos y su desglose según sectores, programas y servicios estatales ya que el Sistema de Contabilidad Gubernamental no está diseñado para identificar la ejecución de gastos de esta actividad. </a:t>
            </a:r>
            <a:endParaRPr lang="es-MX" sz="2400" b="1"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460812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3267</TotalTime>
  <Words>1059</Words>
  <Application>Microsoft Office PowerPoint</Application>
  <PresentationFormat>Panorámica</PresentationFormat>
  <Paragraphs>52</Paragraphs>
  <Slides>15</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15</vt:i4>
      </vt:variant>
    </vt:vector>
  </HeadingPairs>
  <TitlesOfParts>
    <vt:vector size="21" baseType="lpstr">
      <vt:lpstr>Arial</vt:lpstr>
      <vt:lpstr>Arial Narrow</vt:lpstr>
      <vt:lpstr>Calibri</vt:lpstr>
      <vt:lpstr>Calibri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Observatorio Social y Laboral en Cuba:  Ideas preliminares</dc:title>
  <dc:creator>Henry</dc:creator>
  <cp:lastModifiedBy>ALOIMA</cp:lastModifiedBy>
  <cp:revision>309</cp:revision>
  <cp:lastPrinted>2023-10-05T11:50:12Z</cp:lastPrinted>
  <dcterms:created xsi:type="dcterms:W3CDTF">2020-09-23T23:41:30Z</dcterms:created>
  <dcterms:modified xsi:type="dcterms:W3CDTF">2026-04-05T19:04:20Z</dcterms:modified>
</cp:coreProperties>
</file>