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8" r:id="rId3"/>
    <p:sldId id="259" r:id="rId4"/>
    <p:sldId id="263" r:id="rId5"/>
    <p:sldId id="260" r:id="rId6"/>
    <p:sldId id="261" r:id="rId7"/>
    <p:sldId id="262" r:id="rId8"/>
    <p:sldId id="264" r:id="rId9"/>
    <p:sldId id="265" r:id="rId10"/>
    <p:sldId id="268" r:id="rId11"/>
    <p:sldId id="266" r:id="rId12"/>
    <p:sldId id="267" r:id="rId13"/>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1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5CABB9A3-F2C7-479E-A84C-5101952C5EDD}" type="datetimeFigureOut">
              <a:rPr lang="es-ES" smtClean="0"/>
              <a:t>28/02/2026</a:t>
            </a:fld>
            <a:endParaRPr lang="es-E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s-E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E7B561F5-9B63-4FD2-B8D7-89D7872EE0A6}" type="slidenum">
              <a:rPr lang="es-ES" smtClean="0"/>
              <a:t>‹Nº›</a:t>
            </a:fld>
            <a:endParaRPr lang="es-ES"/>
          </a:p>
        </p:txBody>
      </p:sp>
    </p:spTree>
    <p:extLst>
      <p:ext uri="{BB962C8B-B14F-4D97-AF65-F5344CB8AC3E}">
        <p14:creationId xmlns:p14="http://schemas.microsoft.com/office/powerpoint/2010/main" val="264281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CABB9A3-F2C7-479E-A84C-5101952C5EDD}" type="datetimeFigureOut">
              <a:rPr lang="es-ES" smtClean="0"/>
              <a:t>28/02/2026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7B561F5-9B63-4FD2-B8D7-89D7872EE0A6}" type="slidenum">
              <a:rPr lang="es-ES" smtClean="0"/>
              <a:t>‹Nº›</a:t>
            </a:fld>
            <a:endParaRPr lang="es-ES"/>
          </a:p>
        </p:txBody>
      </p:sp>
    </p:spTree>
    <p:extLst>
      <p:ext uri="{BB962C8B-B14F-4D97-AF65-F5344CB8AC3E}">
        <p14:creationId xmlns:p14="http://schemas.microsoft.com/office/powerpoint/2010/main" val="1963831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5CABB9A3-F2C7-479E-A84C-5101952C5EDD}" type="datetimeFigureOut">
              <a:rPr lang="es-ES" smtClean="0"/>
              <a:t>28/02/2026</a:t>
            </a:fld>
            <a:endParaRPr lang="es-ES"/>
          </a:p>
        </p:txBody>
      </p:sp>
      <p:sp>
        <p:nvSpPr>
          <p:cNvPr id="5" name="Footer Placeholder 4"/>
          <p:cNvSpPr>
            <a:spLocks noGrp="1"/>
          </p:cNvSpPr>
          <p:nvPr>
            <p:ph type="ftr" sz="quarter" idx="11"/>
          </p:nvPr>
        </p:nvSpPr>
        <p:spPr>
          <a:xfrm>
            <a:off x="774923" y="5951811"/>
            <a:ext cx="7896279" cy="365125"/>
          </a:xfrm>
        </p:spPr>
        <p:txBody>
          <a:bodyPr/>
          <a:lstStyle/>
          <a:p>
            <a:endParaRPr lang="es-E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E7B561F5-9B63-4FD2-B8D7-89D7872EE0A6}" type="slidenum">
              <a:rPr lang="es-ES" smtClean="0"/>
              <a:t>‹Nº›</a:t>
            </a:fld>
            <a:endParaRPr lang="es-ES"/>
          </a:p>
        </p:txBody>
      </p:sp>
    </p:spTree>
    <p:extLst>
      <p:ext uri="{BB962C8B-B14F-4D97-AF65-F5344CB8AC3E}">
        <p14:creationId xmlns:p14="http://schemas.microsoft.com/office/powerpoint/2010/main" val="1034998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CABB9A3-F2C7-479E-A84C-5101952C5EDD}" type="datetimeFigureOut">
              <a:rPr lang="es-ES" smtClean="0"/>
              <a:t>28/02/2026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a:xfrm>
            <a:off x="10558300" y="5956137"/>
            <a:ext cx="1052508" cy="365125"/>
          </a:xfrm>
        </p:spPr>
        <p:txBody>
          <a:bodyPr/>
          <a:lstStyle/>
          <a:p>
            <a:fld id="{E7B561F5-9B63-4FD2-B8D7-89D7872EE0A6}" type="slidenum">
              <a:rPr lang="es-ES" smtClean="0"/>
              <a:t>‹Nº›</a:t>
            </a:fld>
            <a:endParaRPr lang="es-ES"/>
          </a:p>
        </p:txBody>
      </p:sp>
    </p:spTree>
    <p:extLst>
      <p:ext uri="{BB962C8B-B14F-4D97-AF65-F5344CB8AC3E}">
        <p14:creationId xmlns:p14="http://schemas.microsoft.com/office/powerpoint/2010/main" val="1021551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CABB9A3-F2C7-479E-A84C-5101952C5EDD}" type="datetimeFigureOut">
              <a:rPr lang="es-ES" smtClean="0"/>
              <a:t>28/02/2026</a:t>
            </a:fld>
            <a:endParaRPr lang="es-E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s-E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E7B561F5-9B63-4FD2-B8D7-89D7872EE0A6}" type="slidenum">
              <a:rPr lang="es-ES" smtClean="0"/>
              <a:t>‹Nº›</a:t>
            </a:fld>
            <a:endParaRPr lang="es-ES"/>
          </a:p>
        </p:txBody>
      </p:sp>
    </p:spTree>
    <p:extLst>
      <p:ext uri="{BB962C8B-B14F-4D97-AF65-F5344CB8AC3E}">
        <p14:creationId xmlns:p14="http://schemas.microsoft.com/office/powerpoint/2010/main" val="3932278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5CABB9A3-F2C7-479E-A84C-5101952C5EDD}" type="datetimeFigureOut">
              <a:rPr lang="es-ES" smtClean="0"/>
              <a:t>28/02/2026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E7B561F5-9B63-4FD2-B8D7-89D7872EE0A6}" type="slidenum">
              <a:rPr lang="es-ES" smtClean="0"/>
              <a:t>‹Nº›</a:t>
            </a:fld>
            <a:endParaRPr lang="es-ES"/>
          </a:p>
        </p:txBody>
      </p:sp>
    </p:spTree>
    <p:extLst>
      <p:ext uri="{BB962C8B-B14F-4D97-AF65-F5344CB8AC3E}">
        <p14:creationId xmlns:p14="http://schemas.microsoft.com/office/powerpoint/2010/main" val="3406006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5CABB9A3-F2C7-479E-A84C-5101952C5EDD}" type="datetimeFigureOut">
              <a:rPr lang="es-ES" smtClean="0"/>
              <a:t>28/02/2026</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E7B561F5-9B63-4FD2-B8D7-89D7872EE0A6}" type="slidenum">
              <a:rPr lang="es-ES" smtClean="0"/>
              <a:t>‹Nº›</a:t>
            </a:fld>
            <a:endParaRPr lang="es-ES"/>
          </a:p>
        </p:txBody>
      </p:sp>
    </p:spTree>
    <p:extLst>
      <p:ext uri="{BB962C8B-B14F-4D97-AF65-F5344CB8AC3E}">
        <p14:creationId xmlns:p14="http://schemas.microsoft.com/office/powerpoint/2010/main" val="2480518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CABB9A3-F2C7-479E-A84C-5101952C5EDD}" type="datetimeFigureOut">
              <a:rPr lang="es-ES" smtClean="0"/>
              <a:t>28/02/2026</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E7B561F5-9B63-4FD2-B8D7-89D7872EE0A6}" type="slidenum">
              <a:rPr lang="es-ES" smtClean="0"/>
              <a:t>‹Nº›</a:t>
            </a:fld>
            <a:endParaRPr lang="es-ES"/>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s-ES" smtClean="0"/>
              <a:t>Haga clic para modificar el estilo de título del patrón</a:t>
            </a:r>
            <a:endParaRPr lang="en-US" dirty="0"/>
          </a:p>
        </p:txBody>
      </p:sp>
    </p:spTree>
    <p:extLst>
      <p:ext uri="{BB962C8B-B14F-4D97-AF65-F5344CB8AC3E}">
        <p14:creationId xmlns:p14="http://schemas.microsoft.com/office/powerpoint/2010/main" val="1282013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ABB9A3-F2C7-479E-A84C-5101952C5EDD}" type="datetimeFigureOut">
              <a:rPr lang="es-ES" smtClean="0"/>
              <a:t>28/02/2026</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E7B561F5-9B63-4FD2-B8D7-89D7872EE0A6}" type="slidenum">
              <a:rPr lang="es-ES" smtClean="0"/>
              <a:t>‹Nº›</a:t>
            </a:fld>
            <a:endParaRPr lang="es-ES"/>
          </a:p>
        </p:txBody>
      </p:sp>
    </p:spTree>
    <p:extLst>
      <p:ext uri="{BB962C8B-B14F-4D97-AF65-F5344CB8AC3E}">
        <p14:creationId xmlns:p14="http://schemas.microsoft.com/office/powerpoint/2010/main" val="538055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CABB9A3-F2C7-479E-A84C-5101952C5EDD}" type="datetimeFigureOut">
              <a:rPr lang="es-ES" smtClean="0"/>
              <a:t>28/02/2026</a:t>
            </a:fld>
            <a:endParaRPr lang="es-E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s-E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E7B561F5-9B63-4FD2-B8D7-89D7872EE0A6}" type="slidenum">
              <a:rPr lang="es-ES" smtClean="0"/>
              <a:t>‹Nº›</a:t>
            </a:fld>
            <a:endParaRPr lang="es-ES"/>
          </a:p>
        </p:txBody>
      </p:sp>
    </p:spTree>
    <p:extLst>
      <p:ext uri="{BB962C8B-B14F-4D97-AF65-F5344CB8AC3E}">
        <p14:creationId xmlns:p14="http://schemas.microsoft.com/office/powerpoint/2010/main" val="1436743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5CABB9A3-F2C7-479E-A84C-5101952C5EDD}" type="datetimeFigureOut">
              <a:rPr lang="es-ES" smtClean="0"/>
              <a:t>28/02/2026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E7B561F5-9B63-4FD2-B8D7-89D7872EE0A6}" type="slidenum">
              <a:rPr lang="es-ES" smtClean="0"/>
              <a:t>‹Nº›</a:t>
            </a:fld>
            <a:endParaRPr lang="es-ES"/>
          </a:p>
        </p:txBody>
      </p:sp>
    </p:spTree>
    <p:extLst>
      <p:ext uri="{BB962C8B-B14F-4D97-AF65-F5344CB8AC3E}">
        <p14:creationId xmlns:p14="http://schemas.microsoft.com/office/powerpoint/2010/main" val="1315865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5CABB9A3-F2C7-479E-A84C-5101952C5EDD}" type="datetimeFigureOut">
              <a:rPr lang="es-ES" smtClean="0"/>
              <a:t>28/02/2026</a:t>
            </a:fld>
            <a:endParaRPr lang="es-E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s-E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E7B561F5-9B63-4FD2-B8D7-89D7872EE0A6}" type="slidenum">
              <a:rPr lang="es-ES" smtClean="0"/>
              <a:t>‹Nº›</a:t>
            </a:fld>
            <a:endParaRPr lang="es-E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2837890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Asignatura:</a:t>
            </a:r>
            <a:r>
              <a:rPr lang="es-ES" b="1" u="sng"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Didáctica General</a:t>
            </a:r>
            <a:r>
              <a:rPr lang="en-US" sz="28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a:r>
            <a:br>
              <a:rPr lang="en-US" sz="28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br>
            <a:endParaRPr lang="en-US" dirty="0">
              <a:solidFill>
                <a:srgbClr val="002060"/>
              </a:solidFill>
            </a:endParaRPr>
          </a:p>
        </p:txBody>
      </p:sp>
      <p:sp>
        <p:nvSpPr>
          <p:cNvPr id="3" name="Subtítulo 2"/>
          <p:cNvSpPr>
            <a:spLocks noGrp="1"/>
          </p:cNvSpPr>
          <p:nvPr>
            <p:ph type="subTitle" idx="1"/>
          </p:nvPr>
        </p:nvSpPr>
        <p:spPr/>
        <p:txBody>
          <a:bodyPr/>
          <a:lstStyle/>
          <a:p>
            <a:endParaRPr lang="en-US"/>
          </a:p>
        </p:txBody>
      </p:sp>
      <p:sp>
        <p:nvSpPr>
          <p:cNvPr id="4" name="Rectángulo 3"/>
          <p:cNvSpPr/>
          <p:nvPr/>
        </p:nvSpPr>
        <p:spPr>
          <a:xfrm>
            <a:off x="882511" y="3505500"/>
            <a:ext cx="10390908" cy="2503249"/>
          </a:xfrm>
          <a:prstGeom prst="rect">
            <a:avLst/>
          </a:prstGeom>
        </p:spPr>
        <p:txBody>
          <a:bodyPr wrap="square">
            <a:spAutoFit/>
          </a:bodyPr>
          <a:lstStyle/>
          <a:p>
            <a:pPr algn="just">
              <a:spcAft>
                <a:spcPts val="1000"/>
              </a:spcAft>
            </a:pPr>
            <a:r>
              <a:rPr lang="es-ES" sz="2800" b="1" dirty="0" smtClean="0">
                <a:solidFill>
                  <a:schemeClr val="bg1"/>
                </a:solidFill>
                <a:latin typeface="Arial" panose="020B0604020202020204" pitchFamily="34" charset="0"/>
                <a:ea typeface="Times New Roman" panose="02020603050405020304" pitchFamily="18" charset="0"/>
                <a:cs typeface="Times New Roman" panose="02020603050405020304" pitchFamily="18" charset="0"/>
              </a:rPr>
              <a:t>Tema 2.- El proceso de enseñanza-aprendizaje desarrollador con enfoque profesional</a:t>
            </a:r>
          </a:p>
          <a:p>
            <a:pPr algn="just">
              <a:spcAft>
                <a:spcPts val="1000"/>
              </a:spcAft>
            </a:pPr>
            <a:r>
              <a:rPr lang="es-ES" sz="2800" b="1" dirty="0" smtClean="0">
                <a:solidFill>
                  <a:schemeClr val="bg1"/>
                </a:solidFill>
                <a:latin typeface="Arial" panose="020B0604020202020204" pitchFamily="34" charset="0"/>
                <a:ea typeface="Times New Roman" panose="02020603050405020304" pitchFamily="18" charset="0"/>
                <a:cs typeface="Times New Roman" panose="02020603050405020304" pitchFamily="18" charset="0"/>
              </a:rPr>
              <a:t>Objetivos: </a:t>
            </a:r>
          </a:p>
          <a:p>
            <a:pPr algn="just">
              <a:spcAft>
                <a:spcPts val="1000"/>
              </a:spcAft>
            </a:pPr>
            <a:r>
              <a:rPr lang="es-ES" sz="2800" b="1" dirty="0" smtClean="0">
                <a:solidFill>
                  <a:schemeClr val="bg1"/>
                </a:solidFill>
                <a:latin typeface="Arial" panose="020B0604020202020204" pitchFamily="34" charset="0"/>
                <a:ea typeface="Times New Roman" panose="02020603050405020304" pitchFamily="18" charset="0"/>
                <a:cs typeface="Times New Roman" panose="02020603050405020304" pitchFamily="18" charset="0"/>
              </a:rPr>
              <a:t>•Conferencia 3: Fundamentos del proceso de enseñanza-aprendizaje desarrollador con enfoque profesional</a:t>
            </a:r>
            <a:endParaRPr lang="es-ES" sz="2800" dirty="0">
              <a:solidFill>
                <a:schemeClr val="bg1"/>
              </a:solidFill>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07263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Ejemplo en informática: </a:t>
            </a:r>
          </a:p>
        </p:txBody>
      </p:sp>
      <p:sp>
        <p:nvSpPr>
          <p:cNvPr id="3" name="Marcador de contenido 2"/>
          <p:cNvSpPr>
            <a:spLocks noGrp="1"/>
          </p:cNvSpPr>
          <p:nvPr>
            <p:ph idx="1"/>
          </p:nvPr>
        </p:nvSpPr>
        <p:spPr/>
        <p:txBody>
          <a:bodyPr>
            <a:noAutofit/>
          </a:bodyPr>
          <a:lstStyle/>
          <a:p>
            <a:pPr lvl="0">
              <a:lnSpc>
                <a:spcPct val="110000"/>
              </a:lnSpc>
              <a:spcBef>
                <a:spcPts val="0"/>
              </a:spcBef>
              <a:spcAft>
                <a:spcPts val="0"/>
              </a:spcAft>
            </a:pPr>
            <a:r>
              <a:rPr lang="es-ES" sz="2000" dirty="0" smtClean="0"/>
              <a:t>Problema</a:t>
            </a:r>
            <a:r>
              <a:rPr lang="es-ES" sz="2000" dirty="0"/>
              <a:t>: Los estudiantes no comprenden la lógica de recursividad en programación. </a:t>
            </a:r>
            <a:endParaRPr lang="es-ES" dirty="0"/>
          </a:p>
          <a:p>
            <a:pPr lvl="0">
              <a:lnSpc>
                <a:spcPct val="110000"/>
              </a:lnSpc>
              <a:spcBef>
                <a:spcPts val="0"/>
              </a:spcBef>
              <a:spcAft>
                <a:spcPts val="0"/>
              </a:spcAft>
            </a:pPr>
            <a:r>
              <a:rPr lang="es-ES" sz="2000" dirty="0"/>
              <a:t>Diagnóstico: Observación de errores en ejercicios (llamadas infinitas) y análisis de productos (códigos mal estructurados). </a:t>
            </a:r>
            <a:endParaRPr lang="es-ES" dirty="0"/>
          </a:p>
          <a:p>
            <a:pPr lvl="0">
              <a:lnSpc>
                <a:spcPct val="110000"/>
              </a:lnSpc>
              <a:spcBef>
                <a:spcPts val="0"/>
              </a:spcBef>
              <a:spcAft>
                <a:spcPts val="0"/>
              </a:spcAft>
            </a:pPr>
            <a:r>
              <a:rPr lang="es-ES" sz="2000" dirty="0"/>
              <a:t>Solución: Diseñar una clase práctica: </a:t>
            </a:r>
            <a:endParaRPr lang="es-ES" dirty="0"/>
          </a:p>
          <a:p>
            <a:pPr lvl="1">
              <a:lnSpc>
                <a:spcPct val="110000"/>
              </a:lnSpc>
              <a:spcBef>
                <a:spcPts val="0"/>
              </a:spcBef>
              <a:spcAft>
                <a:spcPts val="0"/>
              </a:spcAft>
            </a:pPr>
            <a:r>
              <a:rPr lang="es-ES" sz="1800" dirty="0"/>
              <a:t>Explicar recursividad con ejemplos simples (factorial). </a:t>
            </a:r>
            <a:endParaRPr lang="es-ES" dirty="0"/>
          </a:p>
          <a:p>
            <a:pPr lvl="1">
              <a:lnSpc>
                <a:spcPct val="110000"/>
              </a:lnSpc>
              <a:spcBef>
                <a:spcPts val="0"/>
              </a:spcBef>
              <a:spcAft>
                <a:spcPts val="0"/>
              </a:spcAft>
            </a:pPr>
            <a:r>
              <a:rPr lang="es-ES" sz="1800" dirty="0"/>
              <a:t>Usar diagramas para visualizar las llamadas. </a:t>
            </a:r>
            <a:endParaRPr lang="es-ES" dirty="0"/>
          </a:p>
          <a:p>
            <a:pPr lvl="1">
              <a:lnSpc>
                <a:spcPct val="110000"/>
              </a:lnSpc>
              <a:spcBef>
                <a:spcPts val="0"/>
              </a:spcBef>
              <a:spcAft>
                <a:spcPts val="0"/>
              </a:spcAft>
            </a:pPr>
            <a:r>
              <a:rPr lang="es-ES" sz="1800" dirty="0"/>
              <a:t>Crear un programa recursivo sencillo y evaluarlo.</a:t>
            </a:r>
            <a:endParaRPr lang="es-ES" dirty="0"/>
          </a:p>
          <a:p>
            <a:pPr>
              <a:lnSpc>
                <a:spcPct val="110000"/>
              </a:lnSpc>
              <a:spcBef>
                <a:spcPts val="0"/>
              </a:spcBef>
              <a:spcAft>
                <a:spcPts val="0"/>
              </a:spcAft>
            </a:pPr>
            <a:r>
              <a:rPr lang="es-ES" sz="2000" dirty="0"/>
              <a:t>Importancia: </a:t>
            </a:r>
            <a:endParaRPr lang="es-ES" dirty="0"/>
          </a:p>
          <a:p>
            <a:pPr>
              <a:lnSpc>
                <a:spcPct val="110000"/>
              </a:lnSpc>
              <a:spcBef>
                <a:spcPts val="0"/>
              </a:spcBef>
              <a:spcAft>
                <a:spcPts val="0"/>
              </a:spcAft>
            </a:pPr>
            <a:r>
              <a:rPr lang="es-ES" sz="2000" dirty="0"/>
              <a:t>Identificar problemas específicos permite al docente ajustar el PEA a las necesidades reales de los estudiantes, haciendo el proceso relevante y efectivo. En informática, esto es clave para superar barreras técnicas como el pensamiento abstracto</a:t>
            </a:r>
          </a:p>
        </p:txBody>
      </p:sp>
    </p:spTree>
    <p:extLst>
      <p:ext uri="{BB962C8B-B14F-4D97-AF65-F5344CB8AC3E}">
        <p14:creationId xmlns:p14="http://schemas.microsoft.com/office/powerpoint/2010/main" val="4041317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Conclusión </a:t>
            </a:r>
          </a:p>
        </p:txBody>
      </p:sp>
      <p:sp>
        <p:nvSpPr>
          <p:cNvPr id="3" name="Marcador de contenido 2"/>
          <p:cNvSpPr>
            <a:spLocks noGrp="1"/>
          </p:cNvSpPr>
          <p:nvPr>
            <p:ph idx="1"/>
          </p:nvPr>
        </p:nvSpPr>
        <p:spPr/>
        <p:txBody>
          <a:bodyPr/>
          <a:lstStyle/>
          <a:p>
            <a:r>
              <a:rPr lang="es-ES" dirty="0"/>
              <a:t>Síntesis: </a:t>
            </a:r>
          </a:p>
          <a:p>
            <a:pPr lvl="0"/>
            <a:r>
              <a:rPr lang="es-ES" dirty="0"/>
              <a:t>El PEA desarrollador, con su enfoque sistémico, integra los 7 componentes para formar profesionales competentes en informática. Parte de problemas reales que orientan la enseñanza hacia el desarrollo integral del estudiante.</a:t>
            </a:r>
          </a:p>
          <a:p>
            <a:r>
              <a:rPr lang="es-ES" dirty="0"/>
              <a:t>Relevancia: </a:t>
            </a:r>
          </a:p>
          <a:p>
            <a:pPr lvl="0"/>
            <a:r>
              <a:rPr lang="es-ES" dirty="0"/>
              <a:t>Prepara a los docentes de Educación Informática para diseñar actividades que no solo enseñen habilidades técnicas (programación, diseño de sistemas), sino que también desarrollen capacidades personales (colaboración, ética), esenciales en el campo tecnológico actual.</a:t>
            </a:r>
          </a:p>
          <a:p>
            <a:endParaRPr lang="es-ES" dirty="0"/>
          </a:p>
        </p:txBody>
      </p:sp>
    </p:spTree>
    <p:extLst>
      <p:ext uri="{BB962C8B-B14F-4D97-AF65-F5344CB8AC3E}">
        <p14:creationId xmlns:p14="http://schemas.microsoft.com/office/powerpoint/2010/main" val="3031611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Orientación de estudio </a:t>
            </a:r>
            <a:r>
              <a:rPr lang="es-ES" dirty="0" smtClean="0"/>
              <a:t>independiente</a:t>
            </a:r>
            <a:endParaRPr lang="es-ES" dirty="0"/>
          </a:p>
        </p:txBody>
      </p:sp>
      <p:sp>
        <p:nvSpPr>
          <p:cNvPr id="3" name="Marcador de contenido 2"/>
          <p:cNvSpPr>
            <a:spLocks noGrp="1"/>
          </p:cNvSpPr>
          <p:nvPr>
            <p:ph idx="1"/>
          </p:nvPr>
        </p:nvSpPr>
        <p:spPr/>
        <p:txBody>
          <a:bodyPr>
            <a:noAutofit/>
          </a:bodyPr>
          <a:lstStyle/>
          <a:p>
            <a:pPr lvl="0">
              <a:spcBef>
                <a:spcPts val="0"/>
              </a:spcBef>
              <a:spcAft>
                <a:spcPts val="0"/>
              </a:spcAft>
            </a:pPr>
            <a:r>
              <a:rPr lang="es-ES" sz="2800" dirty="0" smtClean="0"/>
              <a:t>Analizar </a:t>
            </a:r>
            <a:r>
              <a:rPr lang="es-ES" sz="2800" dirty="0"/>
              <a:t>un plan de clase de informática (ejemplo: "Introducción a Python") y identificar cómo se refleja la concepción desarrolladora en sus actividades. Elaborar un informe de 300 palabras destacando las dimensiones de Doris Castellanos (cognitiva, afectiva, </a:t>
            </a:r>
            <a:r>
              <a:rPr lang="es-ES" sz="2800" dirty="0" err="1"/>
              <a:t>metacognitiva</a:t>
            </a:r>
            <a:r>
              <a:rPr lang="es-ES" sz="2800" dirty="0"/>
              <a:t>) aplicadas. </a:t>
            </a:r>
            <a:endParaRPr lang="es-ES" sz="2400" dirty="0"/>
          </a:p>
          <a:p>
            <a:pPr lvl="1">
              <a:spcBef>
                <a:spcPts val="0"/>
              </a:spcBef>
              <a:spcAft>
                <a:spcPts val="0"/>
              </a:spcAft>
            </a:pPr>
            <a:r>
              <a:rPr lang="es-ES" sz="2400" dirty="0"/>
              <a:t>Sugerencia: Buscar un plan real o simulado, analizar sus objetivos y actividades, y vincularlas con las dimensiones. Por ejemplo: una tarea de codificación grupal refleja lo afectivo; resolver un problema lógico, lo cognitivo; y reflexionar sobre su utilidad, lo </a:t>
            </a:r>
            <a:r>
              <a:rPr lang="es-ES" sz="2400" dirty="0" err="1"/>
              <a:t>metacognitivo</a:t>
            </a:r>
            <a:r>
              <a:rPr lang="es-ES" sz="2400" smtClean="0"/>
              <a:t>.</a:t>
            </a:r>
            <a:endParaRPr lang="es-ES" sz="2800" dirty="0"/>
          </a:p>
        </p:txBody>
      </p:sp>
    </p:spTree>
    <p:extLst>
      <p:ext uri="{BB962C8B-B14F-4D97-AF65-F5344CB8AC3E}">
        <p14:creationId xmlns:p14="http://schemas.microsoft.com/office/powerpoint/2010/main" val="4000477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Introducción</a:t>
            </a:r>
            <a:endParaRPr lang="es-ES" dirty="0"/>
          </a:p>
        </p:txBody>
      </p:sp>
      <p:sp>
        <p:nvSpPr>
          <p:cNvPr id="3" name="Marcador de contenido 2"/>
          <p:cNvSpPr>
            <a:spLocks noGrp="1"/>
          </p:cNvSpPr>
          <p:nvPr>
            <p:ph idx="1"/>
          </p:nvPr>
        </p:nvSpPr>
        <p:spPr>
          <a:xfrm>
            <a:off x="581192" y="2180496"/>
            <a:ext cx="11029615" cy="4124051"/>
          </a:xfrm>
        </p:spPr>
        <p:txBody>
          <a:bodyPr>
            <a:normAutofit/>
          </a:bodyPr>
          <a:lstStyle/>
          <a:p>
            <a:pPr lvl="0" algn="just"/>
            <a:r>
              <a:rPr lang="es-ES" sz="2800" dirty="0" smtClean="0"/>
              <a:t>Enfoque </a:t>
            </a:r>
            <a:r>
              <a:rPr lang="es-ES" sz="2800" dirty="0"/>
              <a:t>sistémico y desarrollador: El PEA es un proceso integral que no solo transmite conocimientos, sino que fomenta el crecimiento profesional y personal del estudiante, integrando sus componentes de manera dinámica. </a:t>
            </a:r>
          </a:p>
          <a:p>
            <a:pPr lvl="0" algn="just"/>
            <a:r>
              <a:rPr lang="es-ES" sz="2800" dirty="0"/>
              <a:t>Importancia en Educación Informática: Los docentes deben formar profesionales capaces de resolver problemas tecnológicos complejos (como diseñar algoritmos eficientes) y enfrentar dilemas éticos (como el uso responsable de datos), habilidades esenciales en un mundo digitalizado</a:t>
            </a:r>
            <a:r>
              <a:rPr lang="es-ES" sz="2800" dirty="0" smtClean="0"/>
              <a:t>.</a:t>
            </a:r>
            <a:endParaRPr lang="es-ES" dirty="0"/>
          </a:p>
        </p:txBody>
      </p:sp>
    </p:spTree>
    <p:extLst>
      <p:ext uri="{BB962C8B-B14F-4D97-AF65-F5344CB8AC3E}">
        <p14:creationId xmlns:p14="http://schemas.microsoft.com/office/powerpoint/2010/main" val="3599077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Concepción desarrolladora del </a:t>
            </a:r>
            <a:r>
              <a:rPr lang="es-ES" dirty="0" smtClean="0"/>
              <a:t>PEA</a:t>
            </a:r>
            <a:endParaRPr lang="es-ES" dirty="0"/>
          </a:p>
        </p:txBody>
      </p:sp>
      <p:sp>
        <p:nvSpPr>
          <p:cNvPr id="3" name="Marcador de contenido 2"/>
          <p:cNvSpPr>
            <a:spLocks noGrp="1"/>
          </p:cNvSpPr>
          <p:nvPr>
            <p:ph idx="1"/>
          </p:nvPr>
        </p:nvSpPr>
        <p:spPr/>
        <p:txBody>
          <a:bodyPr>
            <a:normAutofit/>
          </a:bodyPr>
          <a:lstStyle/>
          <a:p>
            <a:pPr marL="0" indent="0">
              <a:buNone/>
            </a:pPr>
            <a:r>
              <a:rPr lang="es-ES" sz="2400" dirty="0" smtClean="0"/>
              <a:t>Definición</a:t>
            </a:r>
            <a:r>
              <a:rPr lang="es-ES" sz="2400" dirty="0"/>
              <a:t>: El PEA desarrollador promueve el desarrollo integral del estudiante en sus dimensiones cognitiva (conocimiento), afectiva (valores y actitudes) y ética (responsabilidad), según teóricos clave. </a:t>
            </a:r>
            <a:endParaRPr lang="es-ES" sz="2000" dirty="0"/>
          </a:p>
          <a:p>
            <a:pPr marL="0" indent="0">
              <a:buNone/>
            </a:pPr>
            <a:r>
              <a:rPr lang="es-ES" sz="2400" dirty="0" smtClean="0"/>
              <a:t>Posiciones </a:t>
            </a:r>
            <a:r>
              <a:rPr lang="es-ES" sz="2400" dirty="0"/>
              <a:t>teóricas: </a:t>
            </a:r>
            <a:endParaRPr lang="es-ES" sz="2000" dirty="0"/>
          </a:p>
          <a:p>
            <a:pPr lvl="0"/>
            <a:r>
              <a:rPr lang="es-ES" sz="2400" dirty="0"/>
              <a:t>Margarita Silvestre ("Aprendizaje, educación y desarrollo"): El aprendizaje impulsa el desarrollo potencial del estudiante, más allá de lo que ya sabe. Por ejemplo, aprender a programar activa habilidades de resolución de problemas. </a:t>
            </a:r>
          </a:p>
        </p:txBody>
      </p:sp>
    </p:spTree>
    <p:extLst>
      <p:ext uri="{BB962C8B-B14F-4D97-AF65-F5344CB8AC3E}">
        <p14:creationId xmlns:p14="http://schemas.microsoft.com/office/powerpoint/2010/main" val="3660049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Concepción desarrolladora del </a:t>
            </a:r>
            <a:r>
              <a:rPr lang="es-ES" dirty="0" smtClean="0"/>
              <a:t>PEA</a:t>
            </a:r>
            <a:endParaRPr lang="es-ES" dirty="0"/>
          </a:p>
        </p:txBody>
      </p:sp>
      <p:sp>
        <p:nvSpPr>
          <p:cNvPr id="3" name="Marcador de contenido 2"/>
          <p:cNvSpPr>
            <a:spLocks noGrp="1"/>
          </p:cNvSpPr>
          <p:nvPr>
            <p:ph idx="1"/>
          </p:nvPr>
        </p:nvSpPr>
        <p:spPr>
          <a:xfrm>
            <a:off x="581193" y="2437170"/>
            <a:ext cx="11029615" cy="3678303"/>
          </a:xfrm>
        </p:spPr>
        <p:txBody>
          <a:bodyPr>
            <a:noAutofit/>
          </a:bodyPr>
          <a:lstStyle/>
          <a:p>
            <a:pPr marL="0" indent="0">
              <a:spcBef>
                <a:spcPts val="0"/>
              </a:spcBef>
              <a:spcAft>
                <a:spcPts val="0"/>
              </a:spcAft>
              <a:buNone/>
            </a:pPr>
            <a:r>
              <a:rPr lang="es-ES" sz="2800" dirty="0" smtClean="0"/>
              <a:t>Posiciones </a:t>
            </a:r>
            <a:r>
              <a:rPr lang="es-ES" sz="2800" dirty="0"/>
              <a:t>teóricas: </a:t>
            </a:r>
            <a:endParaRPr lang="es-ES" sz="2400" dirty="0"/>
          </a:p>
          <a:p>
            <a:pPr lvl="0">
              <a:spcBef>
                <a:spcPts val="0"/>
              </a:spcBef>
              <a:spcAft>
                <a:spcPts val="0"/>
              </a:spcAft>
            </a:pPr>
            <a:r>
              <a:rPr lang="es-ES" sz="2800" dirty="0" smtClean="0"/>
              <a:t>Raquel </a:t>
            </a:r>
            <a:r>
              <a:rPr lang="es-ES" sz="2800" dirty="0"/>
              <a:t>Bermúdez ("Aprendizaje formativo y crecimiento personal"): Destaca la formación de valores y autonomía. En informática, esto implica enseñar a los estudiantes a tomar decisiones responsables, como evitar el plagio de código. </a:t>
            </a:r>
            <a:endParaRPr lang="es-ES" sz="2400" dirty="0"/>
          </a:p>
          <a:p>
            <a:pPr lvl="0">
              <a:spcBef>
                <a:spcPts val="0"/>
              </a:spcBef>
              <a:spcAft>
                <a:spcPts val="0"/>
              </a:spcAft>
            </a:pPr>
            <a:r>
              <a:rPr lang="es-ES" sz="2800" dirty="0"/>
              <a:t>Doris Castellanos ("Aprender y Enseñar en la escuela"): Propone tres dimensiones: </a:t>
            </a:r>
            <a:endParaRPr lang="es-ES" sz="2400" dirty="0"/>
          </a:p>
          <a:p>
            <a:pPr lvl="1">
              <a:spcBef>
                <a:spcPts val="0"/>
              </a:spcBef>
              <a:spcAft>
                <a:spcPts val="0"/>
              </a:spcAft>
            </a:pPr>
            <a:r>
              <a:rPr lang="es-ES" sz="2400" dirty="0"/>
              <a:t>Cognitiva: Desarrollo del pensamiento (ejemplo: entender estructuras de datos). </a:t>
            </a:r>
            <a:endParaRPr lang="es-ES" sz="2000" dirty="0"/>
          </a:p>
          <a:p>
            <a:pPr lvl="1">
              <a:spcBef>
                <a:spcPts val="0"/>
              </a:spcBef>
              <a:spcAft>
                <a:spcPts val="0"/>
              </a:spcAft>
            </a:pPr>
            <a:r>
              <a:rPr lang="es-ES" sz="2400" dirty="0"/>
              <a:t>Afectiva: Fomento de la colaboración (ejemplo: trabajo en equipo). </a:t>
            </a:r>
            <a:endParaRPr lang="es-ES" sz="2000" dirty="0"/>
          </a:p>
          <a:p>
            <a:pPr lvl="1">
              <a:spcBef>
                <a:spcPts val="0"/>
              </a:spcBef>
              <a:spcAft>
                <a:spcPts val="0"/>
              </a:spcAft>
            </a:pPr>
            <a:r>
              <a:rPr lang="es-ES" sz="2400" dirty="0" err="1"/>
              <a:t>Metacognitiva</a:t>
            </a:r>
            <a:r>
              <a:rPr lang="es-ES" sz="2400" dirty="0"/>
              <a:t>: Reflexión sobre el aprendizaje (ejemplo: evaluar la eficiencia de un algoritmo</a:t>
            </a:r>
            <a:r>
              <a:rPr lang="es-ES" sz="2400" dirty="0" smtClean="0"/>
              <a:t>).</a:t>
            </a:r>
            <a:endParaRPr lang="es-ES" sz="2400" dirty="0"/>
          </a:p>
        </p:txBody>
      </p:sp>
    </p:spTree>
    <p:extLst>
      <p:ext uri="{BB962C8B-B14F-4D97-AF65-F5344CB8AC3E}">
        <p14:creationId xmlns:p14="http://schemas.microsoft.com/office/powerpoint/2010/main" val="3582660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Aplicación en Educación Informática: </a:t>
            </a:r>
          </a:p>
        </p:txBody>
      </p:sp>
      <p:sp>
        <p:nvSpPr>
          <p:cNvPr id="3" name="Marcador de contenido 2"/>
          <p:cNvSpPr>
            <a:spLocks noGrp="1"/>
          </p:cNvSpPr>
          <p:nvPr>
            <p:ph idx="1"/>
          </p:nvPr>
        </p:nvSpPr>
        <p:spPr/>
        <p:txBody>
          <a:bodyPr>
            <a:normAutofit/>
          </a:bodyPr>
          <a:lstStyle/>
          <a:p>
            <a:pPr marL="0" lvl="0" indent="0">
              <a:buNone/>
            </a:pPr>
            <a:r>
              <a:rPr lang="es-ES" sz="3600" dirty="0" smtClean="0"/>
              <a:t>Diseñar </a:t>
            </a:r>
            <a:r>
              <a:rPr lang="es-ES" sz="3600" dirty="0"/>
              <a:t>actividades que integren: </a:t>
            </a:r>
            <a:endParaRPr lang="es-ES" sz="3200" dirty="0"/>
          </a:p>
          <a:p>
            <a:pPr lvl="1"/>
            <a:r>
              <a:rPr lang="es-ES" sz="3200" dirty="0"/>
              <a:t>Pensamiento computacional (cognitivo): Resolver problemas lógicos. </a:t>
            </a:r>
            <a:endParaRPr lang="es-ES" sz="2800" dirty="0"/>
          </a:p>
          <a:p>
            <a:pPr lvl="1"/>
            <a:r>
              <a:rPr lang="es-ES" sz="3200" dirty="0"/>
              <a:t>Trabajo en equipo (afectivo): Programar en grupos. </a:t>
            </a:r>
            <a:endParaRPr lang="es-ES" sz="2800" dirty="0"/>
          </a:p>
          <a:p>
            <a:pPr lvl="1"/>
            <a:r>
              <a:rPr lang="es-ES" sz="3200" dirty="0"/>
              <a:t>Reflexión ética (</a:t>
            </a:r>
            <a:r>
              <a:rPr lang="es-ES" sz="3200" dirty="0" err="1"/>
              <a:t>metacognitiva</a:t>
            </a:r>
            <a:r>
              <a:rPr lang="es-ES" sz="3200" dirty="0"/>
              <a:t>): Analizar el impacto de la tecnología</a:t>
            </a:r>
            <a:r>
              <a:rPr lang="es-ES" sz="3200" dirty="0" smtClean="0"/>
              <a:t>.</a:t>
            </a:r>
            <a:endParaRPr lang="es-ES" sz="3600" dirty="0"/>
          </a:p>
        </p:txBody>
      </p:sp>
    </p:spTree>
    <p:extLst>
      <p:ext uri="{BB962C8B-B14F-4D97-AF65-F5344CB8AC3E}">
        <p14:creationId xmlns:p14="http://schemas.microsoft.com/office/powerpoint/2010/main" val="1958571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es-ES" dirty="0"/>
              <a:t>Ejemplo práctico: Taller de 45 minutos para crear un programa que simule un sistema de votación electrónica: </a:t>
            </a:r>
          </a:p>
        </p:txBody>
      </p:sp>
      <p:sp>
        <p:nvSpPr>
          <p:cNvPr id="3" name="Marcador de contenido 2"/>
          <p:cNvSpPr>
            <a:spLocks noGrp="1"/>
          </p:cNvSpPr>
          <p:nvPr>
            <p:ph idx="1"/>
          </p:nvPr>
        </p:nvSpPr>
        <p:spPr/>
        <p:txBody>
          <a:bodyPr>
            <a:normAutofit/>
          </a:bodyPr>
          <a:lstStyle/>
          <a:p>
            <a:pPr lvl="1"/>
            <a:r>
              <a:rPr lang="es-ES" sz="3600" dirty="0" smtClean="0"/>
              <a:t>Cognitivo</a:t>
            </a:r>
            <a:r>
              <a:rPr lang="es-ES" sz="3600" dirty="0"/>
              <a:t>: Diseñar el algoritmo de conteo. </a:t>
            </a:r>
            <a:endParaRPr lang="es-ES" sz="3200" dirty="0"/>
          </a:p>
          <a:p>
            <a:pPr lvl="1"/>
            <a:r>
              <a:rPr lang="es-ES" sz="3600" dirty="0"/>
              <a:t>Afectivo: Colaborar para dividir tareas. </a:t>
            </a:r>
            <a:endParaRPr lang="es-ES" sz="3200" dirty="0"/>
          </a:p>
          <a:p>
            <a:pPr lvl="1"/>
            <a:r>
              <a:rPr lang="es-ES" sz="3600" dirty="0" err="1"/>
              <a:t>Metacognitivo</a:t>
            </a:r>
            <a:r>
              <a:rPr lang="es-ES" sz="3600" dirty="0"/>
              <a:t>: Discutir la seguridad y transparencia del sistema, fomentando valores democráticos.</a:t>
            </a:r>
            <a:endParaRPr lang="es-ES" sz="3200" dirty="0"/>
          </a:p>
          <a:p>
            <a:endParaRPr lang="es-ES" sz="4000" dirty="0"/>
          </a:p>
        </p:txBody>
      </p:sp>
    </p:spTree>
    <p:extLst>
      <p:ext uri="{BB962C8B-B14F-4D97-AF65-F5344CB8AC3E}">
        <p14:creationId xmlns:p14="http://schemas.microsoft.com/office/powerpoint/2010/main" val="296047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Enfoque sistémico del </a:t>
            </a:r>
            <a:r>
              <a:rPr lang="es-ES" dirty="0" smtClean="0"/>
              <a:t>PEA</a:t>
            </a:r>
            <a:endParaRPr lang="es-ES" dirty="0"/>
          </a:p>
        </p:txBody>
      </p:sp>
      <p:sp>
        <p:nvSpPr>
          <p:cNvPr id="3" name="Marcador de contenido 2"/>
          <p:cNvSpPr>
            <a:spLocks noGrp="1"/>
          </p:cNvSpPr>
          <p:nvPr>
            <p:ph idx="1"/>
          </p:nvPr>
        </p:nvSpPr>
        <p:spPr/>
        <p:txBody>
          <a:bodyPr>
            <a:noAutofit/>
          </a:bodyPr>
          <a:lstStyle/>
          <a:p>
            <a:pPr marL="0" indent="0">
              <a:spcBef>
                <a:spcPts val="0"/>
              </a:spcBef>
              <a:spcAft>
                <a:spcPts val="0"/>
              </a:spcAft>
              <a:buNone/>
            </a:pPr>
            <a:r>
              <a:rPr lang="es-ES" sz="2600" dirty="0" smtClean="0"/>
              <a:t>Estructura </a:t>
            </a:r>
            <a:r>
              <a:rPr lang="es-ES" sz="2600" dirty="0"/>
              <a:t>sistémica: El PEA se compone de 7 componentes interrelacionados: </a:t>
            </a:r>
          </a:p>
          <a:p>
            <a:pPr lvl="0">
              <a:spcBef>
                <a:spcPts val="0"/>
              </a:spcBef>
              <a:spcAft>
                <a:spcPts val="0"/>
              </a:spcAft>
            </a:pPr>
            <a:r>
              <a:rPr lang="es-ES" sz="2600" dirty="0"/>
              <a:t>Problema: Contradicción entre el estado actual y el deseado del estudiante. </a:t>
            </a:r>
          </a:p>
          <a:p>
            <a:pPr lvl="0">
              <a:spcBef>
                <a:spcPts val="0"/>
              </a:spcBef>
              <a:spcAft>
                <a:spcPts val="0"/>
              </a:spcAft>
            </a:pPr>
            <a:r>
              <a:rPr lang="es-ES" sz="2600" dirty="0"/>
              <a:t>Objetivo: Dirección del proceso, define lo que se espera lograr. </a:t>
            </a:r>
          </a:p>
          <a:p>
            <a:pPr lvl="0">
              <a:spcBef>
                <a:spcPts val="0"/>
              </a:spcBef>
              <a:spcAft>
                <a:spcPts val="0"/>
              </a:spcAft>
            </a:pPr>
            <a:r>
              <a:rPr lang="es-ES" sz="2600" dirty="0"/>
              <a:t>Contenido: Conocimientos y habilidades a enseñar (ejemplo: estructuras de control). </a:t>
            </a:r>
          </a:p>
          <a:p>
            <a:pPr lvl="0">
              <a:spcBef>
                <a:spcPts val="0"/>
              </a:spcBef>
              <a:spcAft>
                <a:spcPts val="0"/>
              </a:spcAft>
            </a:pPr>
            <a:r>
              <a:rPr lang="es-ES" sz="2600" dirty="0"/>
              <a:t>Método: Estrategias pedagógicas (ejemplo: aprendizaje basado en proyectos). </a:t>
            </a:r>
          </a:p>
          <a:p>
            <a:pPr lvl="0">
              <a:spcBef>
                <a:spcPts val="0"/>
              </a:spcBef>
              <a:spcAft>
                <a:spcPts val="0"/>
              </a:spcAft>
            </a:pPr>
            <a:r>
              <a:rPr lang="es-ES" sz="2600" dirty="0"/>
              <a:t>Medios: Recursos como software (IDE) o hardware (computadoras). </a:t>
            </a:r>
          </a:p>
          <a:p>
            <a:pPr lvl="0">
              <a:spcBef>
                <a:spcPts val="0"/>
              </a:spcBef>
              <a:spcAft>
                <a:spcPts val="0"/>
              </a:spcAft>
            </a:pPr>
            <a:r>
              <a:rPr lang="es-ES" sz="2600" dirty="0"/>
              <a:t>Evaluación: Medición de resultados (ejemplo: revisar un programa). </a:t>
            </a:r>
          </a:p>
          <a:p>
            <a:pPr lvl="0">
              <a:spcBef>
                <a:spcPts val="0"/>
              </a:spcBef>
              <a:spcAft>
                <a:spcPts val="0"/>
              </a:spcAft>
            </a:pPr>
            <a:r>
              <a:rPr lang="es-ES" sz="2600" dirty="0"/>
              <a:t>Formas de organización: Clases teóricas, talleres, proyectos grupales</a:t>
            </a:r>
            <a:r>
              <a:rPr lang="es-ES" sz="2600" dirty="0" smtClean="0"/>
              <a:t>.</a:t>
            </a:r>
            <a:endParaRPr lang="es-ES" sz="2600" dirty="0"/>
          </a:p>
        </p:txBody>
      </p:sp>
    </p:spTree>
    <p:extLst>
      <p:ext uri="{BB962C8B-B14F-4D97-AF65-F5344CB8AC3E}">
        <p14:creationId xmlns:p14="http://schemas.microsoft.com/office/powerpoint/2010/main" val="350278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Integralidad: </a:t>
            </a:r>
          </a:p>
        </p:txBody>
      </p:sp>
      <p:sp>
        <p:nvSpPr>
          <p:cNvPr id="3" name="Marcador de contenido 2"/>
          <p:cNvSpPr>
            <a:spLocks noGrp="1"/>
          </p:cNvSpPr>
          <p:nvPr>
            <p:ph idx="1"/>
          </p:nvPr>
        </p:nvSpPr>
        <p:spPr>
          <a:xfrm>
            <a:off x="581193" y="2437170"/>
            <a:ext cx="11029615" cy="3678303"/>
          </a:xfrm>
        </p:spPr>
        <p:txBody>
          <a:bodyPr>
            <a:noAutofit/>
          </a:bodyPr>
          <a:lstStyle/>
          <a:p>
            <a:pPr marL="0" lvl="0" indent="0" algn="just">
              <a:buNone/>
            </a:pPr>
            <a:r>
              <a:rPr lang="es-ES" sz="2800" dirty="0" smtClean="0"/>
              <a:t>Los </a:t>
            </a:r>
            <a:r>
              <a:rPr lang="es-ES" sz="2800" dirty="0"/>
              <a:t>componentes interactúan dinámicamente. Por ejemplo, un problema ("dificultad para entender algoritmos") define un objetivo ("dominar estructuras de control"), que guía el contenido (</a:t>
            </a:r>
            <a:r>
              <a:rPr lang="es-ES" sz="2800" dirty="0" err="1"/>
              <a:t>if-else</a:t>
            </a:r>
            <a:r>
              <a:rPr lang="es-ES" sz="2800" dirty="0"/>
              <a:t>, bucles), los métodos (ejercicios prácticos), los medios (un IDE como </a:t>
            </a:r>
            <a:r>
              <a:rPr lang="es-ES" sz="2800" dirty="0" err="1"/>
              <a:t>PyCharm</a:t>
            </a:r>
            <a:r>
              <a:rPr lang="es-ES" sz="2800" dirty="0"/>
              <a:t>), la evaluación (análisis de código) y la forma (taller</a:t>
            </a:r>
            <a:r>
              <a:rPr lang="es-ES" sz="2800" dirty="0" smtClean="0"/>
              <a:t>).</a:t>
            </a:r>
          </a:p>
          <a:p>
            <a:pPr algn="just"/>
            <a:r>
              <a:rPr lang="es-ES" sz="2800" dirty="0"/>
              <a:t>Relación con Educación Informática: </a:t>
            </a:r>
          </a:p>
          <a:p>
            <a:pPr marL="0" lvl="0" indent="0" algn="just">
              <a:buNone/>
            </a:pPr>
            <a:r>
              <a:rPr lang="es-ES" sz="2800" dirty="0"/>
              <a:t>Uso de simuladores (medios) para enseñar estructuras de datos (contenido), como pilas o colas, evaluadas mediante proyectos prácticos (evaluación). Esto asegura que el aprendizaje sea técnico y aplicado, alineado con las demandas profesionales</a:t>
            </a:r>
            <a:r>
              <a:rPr lang="es-ES" sz="2800" dirty="0" smtClean="0"/>
              <a:t>.</a:t>
            </a:r>
            <a:endParaRPr lang="es-ES" sz="4400" dirty="0"/>
          </a:p>
        </p:txBody>
      </p:sp>
    </p:spTree>
    <p:extLst>
      <p:ext uri="{BB962C8B-B14F-4D97-AF65-F5344CB8AC3E}">
        <p14:creationId xmlns:p14="http://schemas.microsoft.com/office/powerpoint/2010/main" val="1011814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El problema como punto de partida </a:t>
            </a:r>
          </a:p>
        </p:txBody>
      </p:sp>
      <p:sp>
        <p:nvSpPr>
          <p:cNvPr id="3" name="Marcador de contenido 2"/>
          <p:cNvSpPr>
            <a:spLocks noGrp="1"/>
          </p:cNvSpPr>
          <p:nvPr>
            <p:ph idx="1"/>
          </p:nvPr>
        </p:nvSpPr>
        <p:spPr/>
        <p:txBody>
          <a:bodyPr>
            <a:normAutofit/>
          </a:bodyPr>
          <a:lstStyle/>
          <a:p>
            <a:pPr marL="0" indent="0" algn="just">
              <a:buNone/>
            </a:pPr>
            <a:r>
              <a:rPr lang="es-ES" sz="3200" dirty="0" smtClean="0"/>
              <a:t>Concepto </a:t>
            </a:r>
            <a:r>
              <a:rPr lang="es-ES" sz="3200" dirty="0"/>
              <a:t>(Álvarez de Zayas): </a:t>
            </a:r>
            <a:endParaRPr lang="es-ES" sz="2800" dirty="0"/>
          </a:p>
          <a:p>
            <a:pPr lvl="0" algn="just"/>
            <a:r>
              <a:rPr lang="es-ES" sz="3200" dirty="0"/>
              <a:t>El problema es la contradicción entre el desarrollo actual (lo que el estudiante sabe) y potencial (lo que puede alcanzar). Responde al "por qué" enseñar y aprender, siendo el detonante del PEA</a:t>
            </a:r>
            <a:r>
              <a:rPr lang="es-ES" sz="3200" dirty="0" smtClean="0"/>
              <a:t>.</a:t>
            </a:r>
            <a:endParaRPr lang="es-ES" sz="2800" dirty="0"/>
          </a:p>
        </p:txBody>
      </p:sp>
    </p:spTree>
    <p:extLst>
      <p:ext uri="{BB962C8B-B14F-4D97-AF65-F5344CB8AC3E}">
        <p14:creationId xmlns:p14="http://schemas.microsoft.com/office/powerpoint/2010/main" val="2114429768"/>
      </p:ext>
    </p:extLst>
  </p:cSld>
  <p:clrMapOvr>
    <a:masterClrMapping/>
  </p:clrMapOvr>
</p:sld>
</file>

<file path=ppt/theme/theme1.xml><?xml version="1.0" encoding="utf-8"?>
<a:theme xmlns:a="http://schemas.openxmlformats.org/drawingml/2006/main" name="Dividendo">
  <a:themeElements>
    <a:clrScheme name="Dividendo">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o">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o">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docProps/app.xml><?xml version="1.0" encoding="utf-8"?>
<Properties xmlns="http://schemas.openxmlformats.org/officeDocument/2006/extended-properties" xmlns:vt="http://schemas.openxmlformats.org/officeDocument/2006/docPropsVTypes">
  <Template>Dividendo</Template>
  <TotalTime>17</TotalTime>
  <Words>933</Words>
  <Application>Microsoft Office PowerPoint</Application>
  <PresentationFormat>Panorámica</PresentationFormat>
  <Paragraphs>60</Paragraphs>
  <Slides>12</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12</vt:i4>
      </vt:variant>
    </vt:vector>
  </HeadingPairs>
  <TitlesOfParts>
    <vt:vector size="18" baseType="lpstr">
      <vt:lpstr>Arial</vt:lpstr>
      <vt:lpstr>Calibri</vt:lpstr>
      <vt:lpstr>Gill Sans MT</vt:lpstr>
      <vt:lpstr>Times New Roman</vt:lpstr>
      <vt:lpstr>Wingdings 2</vt:lpstr>
      <vt:lpstr>Dividendo</vt:lpstr>
      <vt:lpstr>Asignatura: Didáctica General </vt:lpstr>
      <vt:lpstr>Introducción</vt:lpstr>
      <vt:lpstr>Concepción desarrolladora del PEA</vt:lpstr>
      <vt:lpstr>Concepción desarrolladora del PEA</vt:lpstr>
      <vt:lpstr>Aplicación en Educación Informática: </vt:lpstr>
      <vt:lpstr>Ejemplo práctico: Taller de 45 minutos para crear un programa que simule un sistema de votación electrónica: </vt:lpstr>
      <vt:lpstr>Enfoque sistémico del PEA</vt:lpstr>
      <vt:lpstr>Integralidad: </vt:lpstr>
      <vt:lpstr>El problema como punto de partida </vt:lpstr>
      <vt:lpstr>Ejemplo en informática: </vt:lpstr>
      <vt:lpstr>Conclusión </vt:lpstr>
      <vt:lpstr>Orientación de estudio independiente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Asignatura: Didáctica General</dc:title>
  <dc:creator>Dr.</dc:creator>
  <cp:lastModifiedBy>Artemisa PC</cp:lastModifiedBy>
  <cp:revision>4</cp:revision>
  <dcterms:created xsi:type="dcterms:W3CDTF">2025-05-03T02:45:33Z</dcterms:created>
  <dcterms:modified xsi:type="dcterms:W3CDTF">2026-02-28T11:49:59Z</dcterms:modified>
</cp:coreProperties>
</file>