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329" r:id="rId3"/>
    <p:sldId id="330" r:id="rId4"/>
    <p:sldId id="332" r:id="rId5"/>
    <p:sldId id="333" r:id="rId6"/>
    <p:sldId id="338" r:id="rId7"/>
    <p:sldId id="339" r:id="rId8"/>
    <p:sldId id="341" r:id="rId9"/>
    <p:sldId id="272" r:id="rId10"/>
    <p:sldId id="344" r:id="rId11"/>
    <p:sldId id="343" r:id="rId12"/>
    <p:sldId id="274" r:id="rId13"/>
    <p:sldId id="318" r:id="rId14"/>
    <p:sldId id="275" r:id="rId15"/>
    <p:sldId id="326" r:id="rId16"/>
    <p:sldId id="327" r:id="rId17"/>
    <p:sldId id="277" r:id="rId18"/>
    <p:sldId id="278" r:id="rId19"/>
    <p:sldId id="279" r:id="rId20"/>
    <p:sldId id="280" r:id="rId21"/>
    <p:sldId id="282" r:id="rId22"/>
    <p:sldId id="283" r:id="rId23"/>
    <p:sldId id="320" r:id="rId24"/>
    <p:sldId id="284" r:id="rId25"/>
    <p:sldId id="285" r:id="rId26"/>
    <p:sldId id="286" r:id="rId27"/>
    <p:sldId id="289" r:id="rId28"/>
    <p:sldId id="291" r:id="rId29"/>
    <p:sldId id="292" r:id="rId30"/>
    <p:sldId id="319" r:id="rId31"/>
    <p:sldId id="294" r:id="rId32"/>
    <p:sldId id="295" r:id="rId33"/>
    <p:sldId id="296" r:id="rId34"/>
    <p:sldId id="321" r:id="rId35"/>
    <p:sldId id="322" r:id="rId36"/>
    <p:sldId id="300" r:id="rId37"/>
    <p:sldId id="301" r:id="rId38"/>
    <p:sldId id="302" r:id="rId39"/>
  </p:sldIdLst>
  <p:sldSz cx="9144000" cy="6858000" type="screen4x3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CFC2C-1E04-4AEF-B77F-FE2D9F0EBBCA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U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C6CBF-38C1-4E88-8BDD-9EEB31DCAB6F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770410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2C6CBF-38C1-4E88-8BDD-9EEB31DCAB6F}" type="slidenum">
              <a:rPr lang="es-US" smtClean="0"/>
              <a:t>37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207956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892343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59481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2086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4169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3631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2674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6118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326403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4637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16245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01396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66D302-C993-4C99-BF7D-EEBB3C777E57}" type="datetimeFigureOut">
              <a:rPr lang="es-US" smtClean="0"/>
              <a:t>6/16/2022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80389-0962-4E93-BF2C-FBBF474CF081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93753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88421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0" t="12331" r="12589" b="7602"/>
          <a:stretch>
            <a:fillRect/>
          </a:stretch>
        </p:blipFill>
        <p:spPr bwMode="auto">
          <a:xfrm>
            <a:off x="7924800" y="228600"/>
            <a:ext cx="812680" cy="1149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1 Imagen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628" y="55552"/>
            <a:ext cx="1808162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067374" y="1981200"/>
            <a:ext cx="6946972" cy="26108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s-ES" sz="2800" b="1" dirty="0" smtClean="0"/>
              <a:t>Desafíos para la Democratización de la Comunicación. </a:t>
            </a:r>
          </a:p>
          <a:p>
            <a:pPr algn="ctr">
              <a:lnSpc>
                <a:spcPct val="150000"/>
              </a:lnSpc>
              <a:defRPr/>
            </a:pPr>
            <a:r>
              <a:rPr lang="es-ES" sz="2800" b="1" dirty="0" smtClean="0"/>
              <a:t>Propuesta de Modelo de participación ciudadana en la Radio Cubana. </a:t>
            </a:r>
            <a:endParaRPr lang="es-ES" sz="2800" b="1" dirty="0"/>
          </a:p>
        </p:txBody>
      </p:sp>
    </p:spTree>
    <p:extLst>
      <p:ext uri="{BB962C8B-B14F-4D97-AF65-F5344CB8AC3E}">
        <p14:creationId xmlns:p14="http://schemas.microsoft.com/office/powerpoint/2010/main" val="3423624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752600" y="704352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520018" y="528206"/>
            <a:ext cx="7399363" cy="617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₋"/>
            </a:pPr>
            <a:r>
              <a:rPr lang="es-ES" sz="2000" dirty="0">
                <a:ea typeface="Calibri" panose="020F0502020204030204" pitchFamily="34" charset="0"/>
                <a:cs typeface="Times New Roman" panose="02020603050405020304" pitchFamily="18" charset="0"/>
              </a:rPr>
              <a:t>El modelo histórico- estructural con énfasis en el análisis de medios: Sánchez Ruiz, (1991, 2002).</a:t>
            </a:r>
            <a:endParaRPr lang="es-US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₋"/>
            </a:pPr>
            <a:r>
              <a:rPr lang="x-none" sz="2000" b="1" dirty="0">
                <a:cs typeface="Times New Roman" panose="02020603050405020304" pitchFamily="18" charset="0"/>
              </a:rPr>
              <a:t>Modelos y referentes de la Comunicación para el Cambio Social</a:t>
            </a:r>
            <a:r>
              <a:rPr lang="es-US" sz="2000" dirty="0">
                <a:cs typeface="Times New Roman" panose="02020603050405020304" pitchFamily="18" charset="0"/>
              </a:rPr>
              <a:t>:</a:t>
            </a:r>
            <a:r>
              <a:rPr lang="x-none" sz="2000" dirty="0">
                <a:cs typeface="Times New Roman" panose="02020603050405020304" pitchFamily="18" charset="0"/>
              </a:rPr>
              <a:t> </a:t>
            </a:r>
            <a:r>
              <a:rPr lang="es-MX" sz="2000" dirty="0">
                <a:cs typeface="Times New Roman" panose="02020603050405020304" pitchFamily="18" charset="0"/>
              </a:rPr>
              <a:t>Alfaro (2000), </a:t>
            </a:r>
            <a:r>
              <a:rPr lang="es-MX" sz="2000" dirty="0" err="1">
                <a:cs typeface="Times New Roman" panose="02020603050405020304" pitchFamily="18" charset="0"/>
              </a:rPr>
              <a:t>Gumucio</a:t>
            </a:r>
            <a:r>
              <a:rPr lang="es-MX" sz="2000" dirty="0">
                <a:cs typeface="Times New Roman" panose="02020603050405020304" pitchFamily="18" charset="0"/>
              </a:rPr>
              <a:t> (2004, 2010, 2011), </a:t>
            </a:r>
            <a:r>
              <a:rPr lang="es-MX" sz="2000" dirty="0" err="1">
                <a:cs typeface="Times New Roman" panose="02020603050405020304" pitchFamily="18" charset="0"/>
              </a:rPr>
              <a:t>Barranquero</a:t>
            </a:r>
            <a:r>
              <a:rPr lang="es-MX" sz="2000" dirty="0">
                <a:cs typeface="Times New Roman" panose="02020603050405020304" pitchFamily="18" charset="0"/>
              </a:rPr>
              <a:t> (2007, 2009, 2012),</a:t>
            </a:r>
            <a:r>
              <a:rPr lang="es-MX" sz="2000" b="1" dirty="0">
                <a:cs typeface="Times New Roman" panose="02020603050405020304" pitchFamily="18" charset="0"/>
              </a:rPr>
              <a:t> </a:t>
            </a:r>
            <a:r>
              <a:rPr lang="es-MX" sz="2000" dirty="0">
                <a:cs typeface="Times New Roman" panose="02020603050405020304" pitchFamily="18" charset="0"/>
              </a:rPr>
              <a:t>Martínez y Sierra (2012)</a:t>
            </a:r>
            <a:r>
              <a:rPr lang="es-MX" sz="2000" b="1" dirty="0">
                <a:cs typeface="Times New Roman" panose="02020603050405020304" pitchFamily="18" charset="0"/>
              </a:rPr>
              <a:t>, </a:t>
            </a:r>
            <a:r>
              <a:rPr lang="es-MX" sz="2000" dirty="0">
                <a:cs typeface="Times New Roman" panose="02020603050405020304" pitchFamily="18" charset="0"/>
              </a:rPr>
              <a:t>Montero y Moreno (2014), Chaparro(2015), </a:t>
            </a:r>
            <a:r>
              <a:rPr lang="es-MX" sz="2000" dirty="0" err="1">
                <a:cs typeface="Times New Roman" panose="02020603050405020304" pitchFamily="18" charset="0"/>
              </a:rPr>
              <a:t>Tufte</a:t>
            </a:r>
            <a:r>
              <a:rPr lang="es-MX" sz="2000" dirty="0">
                <a:cs typeface="Times New Roman" panose="02020603050405020304" pitchFamily="18" charset="0"/>
              </a:rPr>
              <a:t>(2015), Sierra y Gravante(2016), </a:t>
            </a:r>
            <a:r>
              <a:rPr lang="es-MX" sz="2000" dirty="0" err="1">
                <a:cs typeface="Times New Roman" panose="02020603050405020304" pitchFamily="18" charset="0"/>
              </a:rPr>
              <a:t>Calvelo</a:t>
            </a:r>
            <a:r>
              <a:rPr lang="es-MX" sz="2000" dirty="0">
                <a:cs typeface="Times New Roman" panose="02020603050405020304" pitchFamily="18" charset="0"/>
              </a:rPr>
              <a:t> (2017), </a:t>
            </a:r>
            <a:r>
              <a:rPr lang="es-MX" sz="2000" dirty="0" err="1">
                <a:cs typeface="Times New Roman" panose="02020603050405020304" pitchFamily="18" charset="0"/>
              </a:rPr>
              <a:t>Enghel</a:t>
            </a:r>
            <a:r>
              <a:rPr lang="es-MX" sz="2000" dirty="0">
                <a:cs typeface="Times New Roman" panose="02020603050405020304" pitchFamily="18" charset="0"/>
              </a:rPr>
              <a:t> (2017), </a:t>
            </a:r>
            <a:r>
              <a:rPr lang="es-MX" sz="2000" dirty="0" err="1">
                <a:cs typeface="Times New Roman" panose="02020603050405020304" pitchFamily="18" charset="0"/>
              </a:rPr>
              <a:t>Ferron</a:t>
            </a:r>
            <a:r>
              <a:rPr lang="es-MX" sz="2000" dirty="0">
                <a:cs typeface="Times New Roman" panose="02020603050405020304" pitchFamily="18" charset="0"/>
              </a:rPr>
              <a:t> y Guevara (2017), </a:t>
            </a:r>
            <a:r>
              <a:rPr lang="es-MX" sz="2000" dirty="0" err="1">
                <a:cs typeface="Times New Roman" panose="02020603050405020304" pitchFamily="18" charset="0"/>
              </a:rPr>
              <a:t>Marí</a:t>
            </a:r>
            <a:r>
              <a:rPr lang="es-MX" sz="2000" dirty="0">
                <a:cs typeface="Times New Roman" panose="02020603050405020304" pitchFamily="18" charset="0"/>
              </a:rPr>
              <a:t> (2010, 2017).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₋"/>
            </a:pPr>
            <a:r>
              <a:rPr lang="es-MX" sz="2000" b="1" dirty="0">
                <a:cs typeface="Times New Roman" panose="02020603050405020304" pitchFamily="18" charset="0"/>
              </a:rPr>
              <a:t>Comunicación Participativa en Medios</a:t>
            </a:r>
            <a:r>
              <a:rPr lang="es-MX" sz="2000" dirty="0">
                <a:cs typeface="Times New Roman" panose="02020603050405020304" pitchFamily="18" charset="0"/>
              </a:rPr>
              <a:t>: Herrera (2003), </a:t>
            </a:r>
            <a:r>
              <a:rPr lang="x-none" sz="2000" dirty="0">
                <a:cs typeface="Times New Roman" panose="02020603050405020304" pitchFamily="18" charset="0"/>
              </a:rPr>
              <a:t>Krohling (2006</a:t>
            </a:r>
            <a:r>
              <a:rPr lang="es-US" sz="2000" dirty="0">
                <a:cs typeface="Times New Roman" panose="02020603050405020304" pitchFamily="18" charset="0"/>
              </a:rPr>
              <a:t>), </a:t>
            </a:r>
            <a:r>
              <a:rPr lang="es-MX" sz="2000" dirty="0" err="1">
                <a:cs typeface="Times New Roman" panose="02020603050405020304" pitchFamily="18" charset="0"/>
              </a:rPr>
              <a:t>Servaes</a:t>
            </a:r>
            <a:r>
              <a:rPr lang="es-MX" sz="2000" dirty="0">
                <a:cs typeface="Times New Roman" panose="02020603050405020304" pitchFamily="18" charset="0"/>
              </a:rPr>
              <a:t> (2007), Carpentier (2012), </a:t>
            </a:r>
            <a:r>
              <a:rPr lang="es-MX" sz="2000" dirty="0" err="1">
                <a:cs typeface="Times New Roman" panose="02020603050405020304" pitchFamily="18" charset="0"/>
              </a:rPr>
              <a:t>Barranquero</a:t>
            </a:r>
            <a:r>
              <a:rPr lang="es-MX" sz="2000" dirty="0">
                <a:cs typeface="Times New Roman" panose="02020603050405020304" pitchFamily="18" charset="0"/>
              </a:rPr>
              <a:t> (2019). 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₋"/>
            </a:pPr>
            <a:r>
              <a:rPr lang="es-MX" sz="2000" b="1" dirty="0">
                <a:cs typeface="Times New Roman" panose="02020603050405020304" pitchFamily="18" charset="0"/>
              </a:rPr>
              <a:t>AM y </a:t>
            </a:r>
            <a:r>
              <a:rPr lang="es-MX" sz="2000" b="1" dirty="0" err="1">
                <a:cs typeface="Times New Roman" panose="02020603050405020304" pitchFamily="18" charset="0"/>
              </a:rPr>
              <a:t>EpC</a:t>
            </a:r>
            <a:r>
              <a:rPr lang="es-MX" sz="2000" dirty="0">
                <a:cs typeface="Times New Roman" panose="02020603050405020304" pitchFamily="18" charset="0"/>
              </a:rPr>
              <a:t>: Martínez de Toda ( 1998), </a:t>
            </a:r>
            <a:r>
              <a:rPr lang="es-MX" sz="2000" dirty="0" err="1">
                <a:cs typeface="Times New Roman" panose="02020603050405020304" pitchFamily="18" charset="0"/>
              </a:rPr>
              <a:t>Aguaded</a:t>
            </a:r>
            <a:r>
              <a:rPr lang="es-MX" sz="2000" dirty="0">
                <a:cs typeface="Times New Roman" panose="02020603050405020304" pitchFamily="18" charset="0"/>
              </a:rPr>
              <a:t> y Pérez(2012), Wilson (2012)</a:t>
            </a:r>
            <a:endParaRPr lang="es-US" sz="2000" dirty="0"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4179313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88421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2133600" y="1219200"/>
            <a:ext cx="6781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dirty="0" smtClean="0"/>
              <a:t>Se comprende a </a:t>
            </a:r>
            <a:r>
              <a:rPr lang="es-ES" sz="2400" dirty="0"/>
              <a:t>partir del análisis y planeación de políticas, programas, estrategias y modelos de comunicación, cuyo </a:t>
            </a:r>
            <a:r>
              <a:rPr lang="es-ES" sz="2400" b="1" dirty="0"/>
              <a:t>eje central es la transformación social</a:t>
            </a:r>
            <a:r>
              <a:rPr lang="es-ES" sz="2400" dirty="0"/>
              <a:t>, mediante la integración de los sistemas de información y comunicación públicos, donde se potencie la </a:t>
            </a:r>
            <a:r>
              <a:rPr lang="es-ES" sz="2400" b="1" dirty="0"/>
              <a:t>participación</a:t>
            </a:r>
            <a:r>
              <a:rPr lang="es-ES" sz="2400" dirty="0"/>
              <a:t> y el </a:t>
            </a:r>
            <a:r>
              <a:rPr lang="es-ES" sz="2400" b="1" dirty="0"/>
              <a:t>empoderamiento ciudadano</a:t>
            </a:r>
            <a:r>
              <a:rPr lang="es-ES" sz="2400" dirty="0"/>
              <a:t>, en estos procesos,  desde la concepción y principios éticos y políticos de la educación popular.</a:t>
            </a:r>
            <a:endParaRPr lang="es-US" sz="2400" dirty="0"/>
          </a:p>
        </p:txBody>
      </p:sp>
      <p:sp>
        <p:nvSpPr>
          <p:cNvPr id="4" name="3 CuadroTexto"/>
          <p:cNvSpPr txBox="1"/>
          <p:nvPr/>
        </p:nvSpPr>
        <p:spPr>
          <a:xfrm>
            <a:off x="2333767" y="381000"/>
            <a:ext cx="41401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sz="2000" b="1" dirty="0" smtClean="0"/>
              <a:t>Comunicación para el Cambio Social: </a:t>
            </a:r>
            <a:endParaRPr lang="es-US" sz="2000" b="1" dirty="0"/>
          </a:p>
        </p:txBody>
      </p:sp>
    </p:spTree>
    <p:extLst>
      <p:ext uri="{BB962C8B-B14F-4D97-AF65-F5344CB8AC3E}">
        <p14:creationId xmlns:p14="http://schemas.microsoft.com/office/powerpoint/2010/main" val="1561241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381991" y="108648"/>
            <a:ext cx="6920345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US" sz="2400" b="1" dirty="0" smtClean="0"/>
              <a:t>Proceso de Producción Comunicativa, desde un enfoque participativo: </a:t>
            </a:r>
            <a:endParaRPr lang="es-US" sz="2400" b="1" dirty="0"/>
          </a:p>
        </p:txBody>
      </p:sp>
      <p:sp>
        <p:nvSpPr>
          <p:cNvPr id="6" name="5 Rectángulo"/>
          <p:cNvSpPr/>
          <p:nvPr/>
        </p:nvSpPr>
        <p:spPr>
          <a:xfrm>
            <a:off x="1544782" y="1546508"/>
            <a:ext cx="7467600" cy="470898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/>
              <a:t>E</a:t>
            </a:r>
            <a:r>
              <a:rPr lang="es-ES" sz="2000" dirty="0" smtClean="0"/>
              <a:t>ntramado </a:t>
            </a:r>
            <a:r>
              <a:rPr lang="es-ES" sz="2000" dirty="0"/>
              <a:t>complejo de </a:t>
            </a:r>
            <a:r>
              <a:rPr lang="es-ES" sz="2000" b="1" dirty="0"/>
              <a:t>componentes interrelacionados </a:t>
            </a:r>
            <a:r>
              <a:rPr lang="es-ES" sz="2000" dirty="0"/>
              <a:t>de orden </a:t>
            </a:r>
            <a:r>
              <a:rPr lang="es-ES" sz="2000" b="1" dirty="0" err="1"/>
              <a:t>superestructural</a:t>
            </a:r>
            <a:r>
              <a:rPr lang="es-ES" sz="2000" b="1" dirty="0"/>
              <a:t>, estructural, e infraestructural </a:t>
            </a:r>
            <a:r>
              <a:rPr lang="es-ES" sz="2000" dirty="0"/>
              <a:t>que determinan las etapas de </a:t>
            </a:r>
            <a:r>
              <a:rPr lang="es-ES" sz="2000" b="1" dirty="0"/>
              <a:t>preproducción, producción, post-producción, distribución y evaluación </a:t>
            </a:r>
            <a:r>
              <a:rPr lang="es-ES" sz="2000" dirty="0"/>
              <a:t>que tiene como resultado un producto comunicativo, donde la </a:t>
            </a:r>
            <a:r>
              <a:rPr lang="es-ES" sz="2000" b="1" dirty="0" smtClean="0"/>
              <a:t>ciudadanía </a:t>
            </a:r>
            <a:r>
              <a:rPr lang="es-ES" sz="2000" b="1" dirty="0"/>
              <a:t>y otros actores de la sociedad </a:t>
            </a:r>
            <a:r>
              <a:rPr lang="es-ES" sz="2000" dirty="0"/>
              <a:t>tienen la posibilidad de </a:t>
            </a:r>
            <a:r>
              <a:rPr lang="es-ES" sz="2000" b="1" dirty="0"/>
              <a:t>incidir, planificar y decidir </a:t>
            </a:r>
            <a:r>
              <a:rPr lang="es-ES" sz="2000" dirty="0"/>
              <a:t>en la </a:t>
            </a:r>
            <a:r>
              <a:rPr lang="es-ES" sz="2000" b="1" dirty="0"/>
              <a:t>toma de decisiones</a:t>
            </a:r>
            <a:r>
              <a:rPr lang="es-ES" sz="2000" dirty="0"/>
              <a:t>, en correspondencia con sus necesidades informativas, educativas, culturales, de entretenimiento y movilización </a:t>
            </a:r>
            <a:r>
              <a:rPr lang="es-ES" sz="2000" b="1" dirty="0"/>
              <a:t>para la acción social</a:t>
            </a:r>
            <a:r>
              <a:rPr lang="es-ES" sz="2000" dirty="0"/>
              <a:t>; para lo cual requieren de la </a:t>
            </a:r>
            <a:r>
              <a:rPr lang="es-ES" sz="2000" b="1" dirty="0"/>
              <a:t>formación de capacidades y valores </a:t>
            </a:r>
            <a:r>
              <a:rPr lang="es-ES" sz="2000" dirty="0"/>
              <a:t>que le permitan ejercer una participación activa y protagónica</a:t>
            </a:r>
            <a:r>
              <a:rPr lang="es-ES" sz="2000" dirty="0" smtClean="0"/>
              <a:t>.</a:t>
            </a: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239245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grpSp>
        <p:nvGrpSpPr>
          <p:cNvPr id="9" name="8 Grupo"/>
          <p:cNvGrpSpPr/>
          <p:nvPr/>
        </p:nvGrpSpPr>
        <p:grpSpPr>
          <a:xfrm>
            <a:off x="1600200" y="152400"/>
            <a:ext cx="7315200" cy="5791199"/>
            <a:chOff x="1600200" y="152400"/>
            <a:chExt cx="7315200" cy="5791199"/>
          </a:xfrm>
        </p:grpSpPr>
        <p:grpSp>
          <p:nvGrpSpPr>
            <p:cNvPr id="6" name="5 Grupo"/>
            <p:cNvGrpSpPr/>
            <p:nvPr/>
          </p:nvGrpSpPr>
          <p:grpSpPr>
            <a:xfrm>
              <a:off x="1600200" y="152400"/>
              <a:ext cx="7315200" cy="5791199"/>
              <a:chOff x="1600200" y="152400"/>
              <a:chExt cx="7315200" cy="5791199"/>
            </a:xfrm>
          </p:grpSpPr>
          <p:sp>
            <p:nvSpPr>
              <p:cNvPr id="7" name="6 CuadroTexto"/>
              <p:cNvSpPr txBox="1"/>
              <p:nvPr/>
            </p:nvSpPr>
            <p:spPr>
              <a:xfrm>
                <a:off x="1600200" y="152400"/>
                <a:ext cx="7315200" cy="53903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endParaRPr lang="es-ES" sz="2400" dirty="0" smtClean="0"/>
              </a:p>
              <a:p>
                <a:pPr marL="3543300" lvl="7" indent="-34290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es-ES" sz="2400" dirty="0" smtClean="0"/>
                  <a:t> económicas</a:t>
                </a:r>
              </a:p>
              <a:p>
                <a:pPr marL="3543300" lvl="7" indent="-34290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es-ES" sz="2400" dirty="0" smtClean="0"/>
                  <a:t>políticas</a:t>
                </a:r>
              </a:p>
              <a:p>
                <a:pPr marL="3543300" lvl="7" indent="-34290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es-ES" sz="2400" dirty="0" smtClean="0"/>
                  <a:t>sociales</a:t>
                </a:r>
              </a:p>
              <a:p>
                <a:pPr marL="3543300" lvl="7" indent="-34290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es-ES" sz="2400" dirty="0" smtClean="0"/>
                  <a:t>culturales</a:t>
                </a:r>
              </a:p>
              <a:p>
                <a:pPr marL="3543300" lvl="7" indent="-34290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es-ES" sz="2400" dirty="0"/>
                  <a:t>j</a:t>
                </a:r>
                <a:r>
                  <a:rPr lang="es-ES" sz="2400" dirty="0" smtClean="0"/>
                  <a:t>urídicas</a:t>
                </a:r>
                <a:endParaRPr lang="es-ES" sz="2400" dirty="0"/>
              </a:p>
              <a:p>
                <a:pPr marL="3543300" lvl="7" indent="-34290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es-ES" sz="2400" dirty="0" smtClean="0"/>
                  <a:t> estructurales-organizativas</a:t>
                </a:r>
              </a:p>
              <a:p>
                <a:pPr marL="3543300" lvl="7" indent="-34290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es-ES" sz="2400" dirty="0" smtClean="0"/>
                  <a:t>tecnológicas</a:t>
                </a:r>
              </a:p>
              <a:p>
                <a:pPr marL="3543300" lvl="7" indent="-34290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es-ES" sz="2400" dirty="0" smtClean="0"/>
                  <a:t>institucionales</a:t>
                </a:r>
              </a:p>
              <a:p>
                <a:pPr marL="3543300" lvl="7" indent="-342900">
                  <a:lnSpc>
                    <a:spcPct val="150000"/>
                  </a:lnSpc>
                  <a:buFont typeface="Arial" pitchFamily="34" charset="0"/>
                  <a:buChar char="•"/>
                </a:pPr>
                <a:r>
                  <a:rPr lang="es-ES" sz="2400" dirty="0" smtClean="0"/>
                  <a:t>individuales</a:t>
                </a:r>
                <a:endParaRPr lang="es-US" sz="2400" dirty="0"/>
              </a:p>
            </p:txBody>
          </p:sp>
          <p:sp>
            <p:nvSpPr>
              <p:cNvPr id="3" name="2 Abrir llave"/>
              <p:cNvSpPr/>
              <p:nvPr/>
            </p:nvSpPr>
            <p:spPr>
              <a:xfrm>
                <a:off x="4112766" y="568916"/>
                <a:ext cx="918467" cy="5374683"/>
              </a:xfrm>
              <a:prstGeom prst="leftBrace">
                <a:avLst/>
              </a:prstGeom>
              <a:ln w="571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s-US"/>
              </a:p>
            </p:txBody>
          </p:sp>
        </p:grpSp>
        <p:sp>
          <p:nvSpPr>
            <p:cNvPr id="8" name="7 Rectángulo"/>
            <p:cNvSpPr/>
            <p:nvPr/>
          </p:nvSpPr>
          <p:spPr>
            <a:xfrm>
              <a:off x="1670713" y="3013501"/>
              <a:ext cx="266700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s-ES" sz="2400" b="1" dirty="0"/>
                <a:t>Está Mediado</a:t>
              </a:r>
              <a:r>
                <a:rPr lang="es-ES" sz="2400" dirty="0"/>
                <a:t> </a:t>
              </a:r>
            </a:p>
            <a:p>
              <a:pPr algn="just"/>
              <a:r>
                <a:rPr lang="es-ES" sz="2400" dirty="0"/>
                <a:t>por condicionantes: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531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381991" y="108648"/>
            <a:ext cx="753340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US" sz="2000" dirty="0"/>
              <a:t>L</a:t>
            </a:r>
            <a:r>
              <a:rPr lang="x-none" sz="2000" smtClean="0"/>
              <a:t>a </a:t>
            </a:r>
            <a:r>
              <a:rPr lang="x-none" sz="2000" b="1"/>
              <a:t>participación </a:t>
            </a:r>
            <a:r>
              <a:rPr lang="es-US" sz="2000" dirty="0" smtClean="0"/>
              <a:t>consiste en:</a:t>
            </a:r>
            <a:endParaRPr lang="es-ES_tradnl" sz="2000" dirty="0" smtClean="0"/>
          </a:p>
          <a:p>
            <a:pPr algn="just">
              <a:lnSpc>
                <a:spcPct val="150000"/>
              </a:lnSpc>
            </a:pPr>
            <a:endParaRPr lang="es-US" sz="2400" dirty="0" smtClean="0"/>
          </a:p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  <p:sp>
        <p:nvSpPr>
          <p:cNvPr id="6" name="5 Rectángulo"/>
          <p:cNvSpPr/>
          <p:nvPr/>
        </p:nvSpPr>
        <p:spPr>
          <a:xfrm>
            <a:off x="1600200" y="762000"/>
            <a:ext cx="7086600" cy="110799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s-US" sz="2000" b="1" dirty="0">
                <a:solidFill>
                  <a:prstClr val="black"/>
                </a:solidFill>
              </a:rPr>
              <a:t>Implicar</a:t>
            </a:r>
            <a:r>
              <a:rPr lang="es-US" sz="2000" dirty="0">
                <a:solidFill>
                  <a:prstClr val="black"/>
                </a:solidFill>
              </a:rPr>
              <a:t> a </a:t>
            </a:r>
            <a:r>
              <a:rPr lang="es-US" sz="2000" dirty="0" smtClean="0">
                <a:solidFill>
                  <a:prstClr val="black"/>
                </a:solidFill>
              </a:rPr>
              <a:t>la </a:t>
            </a:r>
            <a:r>
              <a:rPr lang="x-none" sz="2000" b="1" smtClean="0"/>
              <a:t>ciudadan</a:t>
            </a:r>
            <a:r>
              <a:rPr lang="es-US" sz="2000" b="1" dirty="0" smtClean="0"/>
              <a:t>í</a:t>
            </a:r>
            <a:r>
              <a:rPr lang="x-none" sz="2000" b="1" smtClean="0"/>
              <a:t>a</a:t>
            </a:r>
            <a:r>
              <a:rPr lang="es-US" sz="2000" b="1" dirty="0" smtClean="0"/>
              <a:t> </a:t>
            </a:r>
            <a:r>
              <a:rPr lang="es-US" sz="2000" b="1" dirty="0"/>
              <a:t>y </a:t>
            </a:r>
            <a:r>
              <a:rPr lang="es-US" sz="2000" b="1" dirty="0" smtClean="0"/>
              <a:t>otros </a:t>
            </a:r>
            <a:r>
              <a:rPr lang="es-US" sz="2000" b="1" dirty="0"/>
              <a:t>actores claves</a:t>
            </a:r>
            <a:r>
              <a:rPr lang="x-none" sz="2000" b="1"/>
              <a:t> </a:t>
            </a:r>
            <a:r>
              <a:rPr lang="es-US" sz="2000" dirty="0" smtClean="0">
                <a:solidFill>
                  <a:prstClr val="black"/>
                </a:solidFill>
              </a:rPr>
              <a:t>de </a:t>
            </a:r>
            <a:r>
              <a:rPr lang="es-US" sz="2000" dirty="0">
                <a:solidFill>
                  <a:prstClr val="black"/>
                </a:solidFill>
              </a:rPr>
              <a:t>la comunicación directamente en la producción radiofónica</a:t>
            </a:r>
            <a:r>
              <a:rPr lang="es-US" sz="2400" dirty="0" smtClean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1447800" y="2789957"/>
            <a:ext cx="228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_tradnl" sz="2000" b="1" dirty="0">
                <a:solidFill>
                  <a:prstClr val="black"/>
                </a:solidFill>
              </a:rPr>
              <a:t>identificación de las necesidades comunicativas</a:t>
            </a:r>
            <a:endParaRPr lang="es-US" sz="2000" b="1" dirty="0"/>
          </a:p>
        </p:txBody>
      </p:sp>
      <p:sp>
        <p:nvSpPr>
          <p:cNvPr id="9" name="8 Rectángulo"/>
          <p:cNvSpPr/>
          <p:nvPr/>
        </p:nvSpPr>
        <p:spPr>
          <a:xfrm>
            <a:off x="5134181" y="2762019"/>
            <a:ext cx="228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_tradnl" sz="2000" b="1" dirty="0" smtClean="0">
                <a:solidFill>
                  <a:prstClr val="black"/>
                </a:solidFill>
              </a:rPr>
              <a:t>articulación </a:t>
            </a:r>
          </a:p>
          <a:p>
            <a:pPr algn="ctr"/>
            <a:r>
              <a:rPr lang="es-ES_tradnl" sz="2000" b="1" dirty="0">
                <a:solidFill>
                  <a:prstClr val="black"/>
                </a:solidFill>
              </a:rPr>
              <a:t>d</a:t>
            </a:r>
            <a:r>
              <a:rPr lang="es-ES_tradnl" sz="2000" b="1" dirty="0" smtClean="0">
                <a:solidFill>
                  <a:prstClr val="black"/>
                </a:solidFill>
              </a:rPr>
              <a:t>e</a:t>
            </a:r>
          </a:p>
          <a:p>
            <a:pPr algn="ctr"/>
            <a:r>
              <a:rPr lang="es-ES_tradnl" sz="2000" b="1" dirty="0" smtClean="0">
                <a:solidFill>
                  <a:prstClr val="black"/>
                </a:solidFill>
              </a:rPr>
              <a:t> </a:t>
            </a:r>
            <a:r>
              <a:rPr lang="es-ES_tradnl" sz="2000" b="1" dirty="0">
                <a:solidFill>
                  <a:prstClr val="black"/>
                </a:solidFill>
              </a:rPr>
              <a:t>los objetivos</a:t>
            </a:r>
            <a:endParaRPr lang="es-US" sz="2000" b="1" dirty="0"/>
          </a:p>
        </p:txBody>
      </p:sp>
      <p:sp>
        <p:nvSpPr>
          <p:cNvPr id="10" name="9 Rectángulo"/>
          <p:cNvSpPr/>
          <p:nvPr/>
        </p:nvSpPr>
        <p:spPr>
          <a:xfrm>
            <a:off x="7155483" y="2993882"/>
            <a:ext cx="15313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2000" b="1" dirty="0">
                <a:solidFill>
                  <a:prstClr val="black"/>
                </a:solidFill>
              </a:rPr>
              <a:t>planificación</a:t>
            </a:r>
            <a:endParaRPr lang="es-US" sz="2000" b="1" dirty="0"/>
          </a:p>
        </p:txBody>
      </p:sp>
      <p:sp>
        <p:nvSpPr>
          <p:cNvPr id="11" name="10 Rectángulo"/>
          <p:cNvSpPr/>
          <p:nvPr/>
        </p:nvSpPr>
        <p:spPr>
          <a:xfrm>
            <a:off x="3472000" y="2754097"/>
            <a:ext cx="228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s-ES_tradnl" sz="2000" b="1" dirty="0">
                <a:solidFill>
                  <a:prstClr val="black"/>
                </a:solidFill>
              </a:rPr>
              <a:t>negociación </a:t>
            </a:r>
            <a:endParaRPr lang="es-ES_tradnl" sz="2000" b="1" dirty="0" smtClean="0">
              <a:solidFill>
                <a:prstClr val="black"/>
              </a:solidFill>
            </a:endParaRPr>
          </a:p>
          <a:p>
            <a:pPr algn="ctr"/>
            <a:r>
              <a:rPr lang="es-ES_tradnl" sz="2000" b="1" dirty="0" smtClean="0">
                <a:solidFill>
                  <a:prstClr val="black"/>
                </a:solidFill>
              </a:rPr>
              <a:t>de </a:t>
            </a:r>
          </a:p>
          <a:p>
            <a:pPr algn="ctr"/>
            <a:r>
              <a:rPr lang="es-ES_tradnl" sz="2000" b="1" dirty="0" smtClean="0">
                <a:solidFill>
                  <a:prstClr val="black"/>
                </a:solidFill>
              </a:rPr>
              <a:t>propuestas</a:t>
            </a:r>
            <a:endParaRPr lang="es-US" sz="2000" b="1" dirty="0"/>
          </a:p>
        </p:txBody>
      </p:sp>
      <p:sp>
        <p:nvSpPr>
          <p:cNvPr id="12" name="11 Elipse"/>
          <p:cNvSpPr/>
          <p:nvPr/>
        </p:nvSpPr>
        <p:spPr>
          <a:xfrm>
            <a:off x="1351847" y="2487208"/>
            <a:ext cx="2451100" cy="1607402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4" name="13 Rectángulo"/>
          <p:cNvSpPr/>
          <p:nvPr/>
        </p:nvSpPr>
        <p:spPr>
          <a:xfrm>
            <a:off x="1409700" y="1921852"/>
            <a:ext cx="73533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s-US" sz="2400" b="1" dirty="0">
                <a:solidFill>
                  <a:prstClr val="black"/>
                </a:solidFill>
              </a:rPr>
              <a:t>Transitar </a:t>
            </a:r>
            <a:r>
              <a:rPr lang="es-US" sz="2400" dirty="0">
                <a:solidFill>
                  <a:prstClr val="black"/>
                </a:solidFill>
              </a:rPr>
              <a:t>desde</a:t>
            </a:r>
            <a:r>
              <a:rPr lang="es-US" sz="2400" dirty="0" smtClean="0">
                <a:solidFill>
                  <a:prstClr val="black"/>
                </a:solidFill>
              </a:rPr>
              <a:t>:</a:t>
            </a:r>
            <a:endParaRPr lang="es-ES_tradnl" sz="2400" dirty="0">
              <a:solidFill>
                <a:prstClr val="black"/>
              </a:solidFill>
            </a:endParaRPr>
          </a:p>
        </p:txBody>
      </p:sp>
      <p:sp>
        <p:nvSpPr>
          <p:cNvPr id="17" name="16 Elipse"/>
          <p:cNvSpPr/>
          <p:nvPr/>
        </p:nvSpPr>
        <p:spPr>
          <a:xfrm>
            <a:off x="3688257" y="2487208"/>
            <a:ext cx="1767485" cy="1413459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8" name="17 Elipse"/>
          <p:cNvSpPr/>
          <p:nvPr/>
        </p:nvSpPr>
        <p:spPr>
          <a:xfrm>
            <a:off x="5276794" y="2487208"/>
            <a:ext cx="1884133" cy="1413459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sp>
        <p:nvSpPr>
          <p:cNvPr id="19" name="18 Elipse"/>
          <p:cNvSpPr/>
          <p:nvPr/>
        </p:nvSpPr>
        <p:spPr>
          <a:xfrm>
            <a:off x="6982186" y="2571667"/>
            <a:ext cx="1704614" cy="1319931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S"/>
          </a:p>
        </p:txBody>
      </p:sp>
      <p:grpSp>
        <p:nvGrpSpPr>
          <p:cNvPr id="26" name="25 Grupo"/>
          <p:cNvGrpSpPr/>
          <p:nvPr/>
        </p:nvGrpSpPr>
        <p:grpSpPr>
          <a:xfrm>
            <a:off x="1443990" y="4714754"/>
            <a:ext cx="7598160" cy="1391539"/>
            <a:chOff x="1523160" y="5122277"/>
            <a:chExt cx="7598160" cy="1391539"/>
          </a:xfrm>
        </p:grpSpPr>
        <p:sp>
          <p:nvSpPr>
            <p:cNvPr id="15" name="14 Rectángulo"/>
            <p:cNvSpPr/>
            <p:nvPr/>
          </p:nvSpPr>
          <p:spPr>
            <a:xfrm>
              <a:off x="5355964" y="5247358"/>
              <a:ext cx="3495741" cy="96795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algn="just">
                <a:lnSpc>
                  <a:spcPct val="150000"/>
                </a:lnSpc>
              </a:pPr>
              <a:r>
                <a:rPr lang="es-ES_tradnl" sz="2000" b="1" dirty="0" smtClean="0">
                  <a:solidFill>
                    <a:prstClr val="black"/>
                  </a:solidFill>
                </a:rPr>
                <a:t>evaluación </a:t>
              </a:r>
              <a:r>
                <a:rPr lang="es-ES_tradnl" sz="2000" b="1" dirty="0">
                  <a:solidFill>
                    <a:prstClr val="black"/>
                  </a:solidFill>
                </a:rPr>
                <a:t>de contenidos </a:t>
              </a:r>
              <a:endParaRPr lang="es-ES_tradnl" sz="2000" b="1" dirty="0" smtClean="0">
                <a:solidFill>
                  <a:prstClr val="black"/>
                </a:solidFill>
              </a:endParaRPr>
            </a:p>
            <a:p>
              <a:pPr lvl="0" algn="just">
                <a:lnSpc>
                  <a:spcPct val="150000"/>
                </a:lnSpc>
              </a:pPr>
              <a:r>
                <a:rPr lang="es-ES_tradnl" sz="2000" b="1" dirty="0" smtClean="0">
                  <a:solidFill>
                    <a:prstClr val="black"/>
                  </a:solidFill>
                </a:rPr>
                <a:t>y </a:t>
              </a:r>
              <a:r>
                <a:rPr lang="es-ES_tradnl" sz="2000" b="1" dirty="0">
                  <a:solidFill>
                    <a:prstClr val="black"/>
                  </a:solidFill>
                </a:rPr>
                <a:t>programas radiales</a:t>
              </a:r>
              <a:endParaRPr lang="es-US" sz="2000" b="1" dirty="0">
                <a:solidFill>
                  <a:prstClr val="black"/>
                </a:solidFill>
              </a:endParaRPr>
            </a:p>
          </p:txBody>
        </p:sp>
        <p:sp>
          <p:nvSpPr>
            <p:cNvPr id="16" name="15 Rectángulo"/>
            <p:cNvSpPr/>
            <p:nvPr/>
          </p:nvSpPr>
          <p:spPr>
            <a:xfrm>
              <a:off x="1523160" y="5500505"/>
              <a:ext cx="1673405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_tradnl" sz="2000" dirty="0" smtClean="0">
                  <a:solidFill>
                    <a:prstClr val="black"/>
                  </a:solidFill>
                </a:rPr>
                <a:t> </a:t>
              </a:r>
              <a:r>
                <a:rPr lang="es-ES_tradnl" sz="2000" b="1" dirty="0" smtClean="0">
                  <a:solidFill>
                    <a:prstClr val="black"/>
                  </a:solidFill>
                </a:rPr>
                <a:t>elaboración</a:t>
              </a:r>
              <a:endParaRPr lang="es-US" sz="2000" b="1" dirty="0"/>
            </a:p>
          </p:txBody>
        </p:sp>
        <p:sp>
          <p:nvSpPr>
            <p:cNvPr id="20" name="19 Rectángulo"/>
            <p:cNvSpPr/>
            <p:nvPr/>
          </p:nvSpPr>
          <p:spPr>
            <a:xfrm>
              <a:off x="3183967" y="5500505"/>
              <a:ext cx="17008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s-ES_tradnl" sz="2400" b="1" dirty="0">
                  <a:solidFill>
                    <a:prstClr val="black"/>
                  </a:solidFill>
                </a:rPr>
                <a:t>distribución</a:t>
              </a:r>
              <a:endParaRPr lang="es-US" b="1" dirty="0"/>
            </a:p>
          </p:txBody>
        </p:sp>
        <p:sp>
          <p:nvSpPr>
            <p:cNvPr id="22" name="21 Elipse"/>
            <p:cNvSpPr/>
            <p:nvPr/>
          </p:nvSpPr>
          <p:spPr>
            <a:xfrm>
              <a:off x="1572667" y="5247357"/>
              <a:ext cx="1574392" cy="1101322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S"/>
            </a:p>
          </p:txBody>
        </p:sp>
        <p:sp>
          <p:nvSpPr>
            <p:cNvPr id="23" name="22 Elipse"/>
            <p:cNvSpPr/>
            <p:nvPr/>
          </p:nvSpPr>
          <p:spPr>
            <a:xfrm>
              <a:off x="2946604" y="5247357"/>
              <a:ext cx="2006396" cy="1101321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S"/>
            </a:p>
          </p:txBody>
        </p:sp>
        <p:sp>
          <p:nvSpPr>
            <p:cNvPr id="24" name="23 Elipse"/>
            <p:cNvSpPr/>
            <p:nvPr/>
          </p:nvSpPr>
          <p:spPr>
            <a:xfrm>
              <a:off x="4846345" y="5122277"/>
              <a:ext cx="4274975" cy="1391539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S"/>
            </a:p>
          </p:txBody>
        </p:sp>
      </p:grpSp>
      <p:sp>
        <p:nvSpPr>
          <p:cNvPr id="21" name="20 CuadroTexto"/>
          <p:cNvSpPr txBox="1"/>
          <p:nvPr/>
        </p:nvSpPr>
        <p:spPr>
          <a:xfrm>
            <a:off x="1683244" y="4203526"/>
            <a:ext cx="907556" cy="461665"/>
          </a:xfrm>
          <a:prstGeom prst="rect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US" sz="2400" b="1" dirty="0"/>
              <a:t>H</a:t>
            </a:r>
            <a:r>
              <a:rPr lang="es-US" sz="2400" b="1" dirty="0" smtClean="0"/>
              <a:t>asta</a:t>
            </a:r>
            <a:endParaRPr lang="es-US" sz="2400" b="1" dirty="0"/>
          </a:p>
        </p:txBody>
      </p:sp>
    </p:spTree>
    <p:extLst>
      <p:ext uri="{BB962C8B-B14F-4D97-AF65-F5344CB8AC3E}">
        <p14:creationId xmlns:p14="http://schemas.microsoft.com/office/powerpoint/2010/main" val="176263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grpSp>
        <p:nvGrpSpPr>
          <p:cNvPr id="12" name="11 Grupo"/>
          <p:cNvGrpSpPr/>
          <p:nvPr/>
        </p:nvGrpSpPr>
        <p:grpSpPr>
          <a:xfrm>
            <a:off x="1676400" y="1518799"/>
            <a:ext cx="7391400" cy="4854523"/>
            <a:chOff x="1676400" y="3059668"/>
            <a:chExt cx="7391400" cy="3608190"/>
          </a:xfrm>
        </p:grpSpPr>
        <p:sp>
          <p:nvSpPr>
            <p:cNvPr id="8" name="7 Rectángulo"/>
            <p:cNvSpPr/>
            <p:nvPr/>
          </p:nvSpPr>
          <p:spPr>
            <a:xfrm>
              <a:off x="1676400" y="5467529"/>
              <a:ext cx="7391399" cy="1200329"/>
            </a:xfrm>
            <a:prstGeom prst="rect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endParaRPr lang="es-ES" sz="2400" b="1" dirty="0" smtClean="0">
                <a:solidFill>
                  <a:prstClr val="black"/>
                </a:solidFill>
              </a:endParaRPr>
            </a:p>
            <a:p>
              <a:r>
                <a:rPr lang="es-ES" sz="2400" b="1" dirty="0" smtClean="0">
                  <a:solidFill>
                    <a:prstClr val="black"/>
                  </a:solidFill>
                </a:rPr>
                <a:t>       PRÁCTICAS POLÍTICAS</a:t>
              </a:r>
            </a:p>
            <a:p>
              <a:endParaRPr lang="es-US" sz="2400" dirty="0"/>
            </a:p>
          </p:txBody>
        </p:sp>
        <p:sp>
          <p:nvSpPr>
            <p:cNvPr id="9" name="8 Rectángulo"/>
            <p:cNvSpPr/>
            <p:nvPr/>
          </p:nvSpPr>
          <p:spPr>
            <a:xfrm>
              <a:off x="3731258" y="4267200"/>
              <a:ext cx="5336542" cy="1200329"/>
            </a:xfrm>
            <a:prstGeom prst="rect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endParaRPr lang="es-ES" sz="2400" b="1" dirty="0" smtClean="0">
                <a:solidFill>
                  <a:prstClr val="black"/>
                </a:solidFill>
              </a:endParaRPr>
            </a:p>
            <a:p>
              <a:pPr algn="ctr"/>
              <a:r>
                <a:rPr lang="es-ES" sz="2400" b="1" dirty="0" smtClean="0">
                  <a:solidFill>
                    <a:prstClr val="black"/>
                  </a:solidFill>
                </a:rPr>
                <a:t>ESTRATEGIAS DE DESARROLLO </a:t>
              </a:r>
            </a:p>
            <a:p>
              <a:endParaRPr lang="es-US" sz="2400" dirty="0"/>
            </a:p>
          </p:txBody>
        </p:sp>
        <p:sp>
          <p:nvSpPr>
            <p:cNvPr id="10" name="9 Rectángulo"/>
            <p:cNvSpPr/>
            <p:nvPr/>
          </p:nvSpPr>
          <p:spPr>
            <a:xfrm>
              <a:off x="5412743" y="3059668"/>
              <a:ext cx="3655057" cy="1200329"/>
            </a:xfrm>
            <a:prstGeom prst="rect">
              <a:avLst/>
            </a:prstGeom>
            <a:ln w="57150">
              <a:solidFill>
                <a:schemeClr val="tx2">
                  <a:lumMod val="60000"/>
                  <a:lumOff val="40000"/>
                </a:schemeClr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lvl="0"/>
              <a:endParaRPr lang="es-ES" sz="2400" b="1" dirty="0" smtClean="0">
                <a:solidFill>
                  <a:prstClr val="black"/>
                </a:solidFill>
              </a:endParaRPr>
            </a:p>
            <a:p>
              <a:pPr lvl="0"/>
              <a:r>
                <a:rPr lang="es-ES" sz="2400" b="1" dirty="0" smtClean="0">
                  <a:solidFill>
                    <a:prstClr val="black"/>
                  </a:solidFill>
                </a:rPr>
                <a:t>LAS RELACIONES DE PODER</a:t>
              </a:r>
            </a:p>
            <a:p>
              <a:pPr lvl="0"/>
              <a:endParaRPr lang="es-US" sz="24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11" name="10 Rectángulo"/>
          <p:cNvSpPr/>
          <p:nvPr/>
        </p:nvSpPr>
        <p:spPr>
          <a:xfrm>
            <a:off x="1371600" y="152400"/>
            <a:ext cx="77723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US" sz="2000" dirty="0" smtClean="0">
                <a:solidFill>
                  <a:prstClr val="black"/>
                </a:solidFill>
              </a:rPr>
              <a:t>Un proceso como este permite transitar por transformaciones en:</a:t>
            </a:r>
            <a:endParaRPr lang="es-US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17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474499" y="794266"/>
            <a:ext cx="7010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US" b="1" dirty="0" smtClean="0"/>
              <a:t>Ciudadanos y otros actores de la comunicación</a:t>
            </a:r>
            <a:endParaRPr lang="es-US" b="1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US" b="1" dirty="0" smtClean="0"/>
              <a:t>Grupal</a:t>
            </a:r>
            <a:endParaRPr lang="es-US" b="1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US" b="1" dirty="0" smtClean="0"/>
              <a:t>Comunitario/Contextual</a:t>
            </a:r>
            <a:endParaRPr lang="es-US" b="1" dirty="0"/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es-US" b="1" dirty="0" smtClean="0"/>
              <a:t>La radio como organización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676401" y="304800"/>
            <a:ext cx="7239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s-ES" sz="2000" dirty="0" smtClean="0"/>
          </a:p>
          <a:p>
            <a:pPr>
              <a:lnSpc>
                <a:spcPct val="150000"/>
              </a:lnSpc>
            </a:pPr>
            <a:endParaRPr lang="es-ES" sz="2000" dirty="0"/>
          </a:p>
          <a:p>
            <a:pPr>
              <a:lnSpc>
                <a:spcPct val="150000"/>
              </a:lnSpc>
            </a:pPr>
            <a:endParaRPr lang="es-ES" sz="2000" dirty="0" smtClean="0"/>
          </a:p>
          <a:p>
            <a:pPr>
              <a:lnSpc>
                <a:spcPct val="150000"/>
              </a:lnSpc>
            </a:pPr>
            <a:endParaRPr lang="es-ES" sz="2000" dirty="0"/>
          </a:p>
          <a:p>
            <a:pPr>
              <a:lnSpc>
                <a:spcPct val="150000"/>
              </a:lnSpc>
            </a:pPr>
            <a:endParaRPr lang="es-ES" sz="2000" dirty="0"/>
          </a:p>
          <a:p>
            <a:pPr>
              <a:lnSpc>
                <a:spcPct val="150000"/>
              </a:lnSpc>
            </a:pPr>
            <a:endParaRPr lang="es-US" sz="2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1981200" y="609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US" dirty="0"/>
          </a:p>
        </p:txBody>
      </p:sp>
      <p:sp>
        <p:nvSpPr>
          <p:cNvPr id="9" name="8 CuadroTexto"/>
          <p:cNvSpPr txBox="1"/>
          <p:nvPr/>
        </p:nvSpPr>
        <p:spPr>
          <a:xfrm>
            <a:off x="1676401" y="327952"/>
            <a:ext cx="3495484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US" sz="2000" b="1" dirty="0" smtClean="0"/>
              <a:t>Genera cambios a nivel de:</a:t>
            </a:r>
          </a:p>
        </p:txBody>
      </p:sp>
      <p:grpSp>
        <p:nvGrpSpPr>
          <p:cNvPr id="27" name="26 Grupo"/>
          <p:cNvGrpSpPr/>
          <p:nvPr/>
        </p:nvGrpSpPr>
        <p:grpSpPr>
          <a:xfrm>
            <a:off x="1503074" y="2431419"/>
            <a:ext cx="7142468" cy="1353948"/>
            <a:chOff x="1523999" y="2667000"/>
            <a:chExt cx="7142468" cy="1353948"/>
          </a:xfrm>
        </p:grpSpPr>
        <p:sp>
          <p:nvSpPr>
            <p:cNvPr id="13" name="12 Rectángulo"/>
            <p:cNvSpPr/>
            <p:nvPr/>
          </p:nvSpPr>
          <p:spPr>
            <a:xfrm>
              <a:off x="1523999" y="2947803"/>
              <a:ext cx="1738745" cy="400110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lvl="0"/>
              <a:r>
                <a:rPr lang="es-US" sz="2000" b="1" dirty="0">
                  <a:solidFill>
                    <a:prstClr val="black"/>
                  </a:solidFill>
                </a:rPr>
                <a:t>En las esferas: </a:t>
              </a:r>
            </a:p>
          </p:txBody>
        </p:sp>
        <p:grpSp>
          <p:nvGrpSpPr>
            <p:cNvPr id="22" name="21 Grupo"/>
            <p:cNvGrpSpPr/>
            <p:nvPr/>
          </p:nvGrpSpPr>
          <p:grpSpPr>
            <a:xfrm>
              <a:off x="5087072" y="2722418"/>
              <a:ext cx="1697750" cy="1298530"/>
              <a:chOff x="6645708" y="2536026"/>
              <a:chExt cx="1697750" cy="1298530"/>
            </a:xfrm>
          </p:grpSpPr>
          <p:sp>
            <p:nvSpPr>
              <p:cNvPr id="15" name="14 Rectángulo"/>
              <p:cNvSpPr/>
              <p:nvPr/>
            </p:nvSpPr>
            <p:spPr>
              <a:xfrm>
                <a:off x="6716666" y="2951781"/>
                <a:ext cx="16267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s-US" sz="2000" b="1" dirty="0">
                    <a:solidFill>
                      <a:prstClr val="black"/>
                    </a:solidFill>
                  </a:rPr>
                  <a:t>Cognoscitivas</a:t>
                </a:r>
                <a:endParaRPr lang="es-US" sz="2000" b="1" dirty="0"/>
              </a:p>
            </p:txBody>
          </p:sp>
          <p:sp>
            <p:nvSpPr>
              <p:cNvPr id="17" name="16 Conector"/>
              <p:cNvSpPr/>
              <p:nvPr/>
            </p:nvSpPr>
            <p:spPr>
              <a:xfrm>
                <a:off x="6645708" y="2536026"/>
                <a:ext cx="1660092" cy="1298530"/>
              </a:xfrm>
              <a:prstGeom prst="flowChartConnector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US"/>
              </a:p>
            </p:txBody>
          </p:sp>
        </p:grpSp>
        <p:grpSp>
          <p:nvGrpSpPr>
            <p:cNvPr id="21" name="20 Grupo"/>
            <p:cNvGrpSpPr/>
            <p:nvPr/>
          </p:nvGrpSpPr>
          <p:grpSpPr>
            <a:xfrm>
              <a:off x="3352799" y="2743200"/>
              <a:ext cx="1626899" cy="1277748"/>
              <a:chOff x="4780827" y="2955920"/>
              <a:chExt cx="1626899" cy="1277748"/>
            </a:xfrm>
          </p:grpSpPr>
          <p:sp>
            <p:nvSpPr>
              <p:cNvPr id="11" name="10 Conector"/>
              <p:cNvSpPr/>
              <p:nvPr/>
            </p:nvSpPr>
            <p:spPr>
              <a:xfrm>
                <a:off x="4780827" y="2955920"/>
                <a:ext cx="1626899" cy="1277748"/>
              </a:xfrm>
              <a:prstGeom prst="flowChartConnector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US"/>
              </a:p>
            </p:txBody>
          </p:sp>
          <p:sp>
            <p:nvSpPr>
              <p:cNvPr id="16" name="15 Rectángulo"/>
              <p:cNvSpPr/>
              <p:nvPr/>
            </p:nvSpPr>
            <p:spPr>
              <a:xfrm>
                <a:off x="5063915" y="3321113"/>
                <a:ext cx="1152623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s-US" sz="2000" b="1" dirty="0">
                    <a:solidFill>
                      <a:prstClr val="black"/>
                    </a:solidFill>
                  </a:rPr>
                  <a:t>Afectivas</a:t>
                </a:r>
                <a:endParaRPr lang="es-US" sz="2000" b="1" dirty="0"/>
              </a:p>
            </p:txBody>
          </p:sp>
        </p:grpSp>
        <p:grpSp>
          <p:nvGrpSpPr>
            <p:cNvPr id="19" name="18 Grupo"/>
            <p:cNvGrpSpPr/>
            <p:nvPr/>
          </p:nvGrpSpPr>
          <p:grpSpPr>
            <a:xfrm>
              <a:off x="6913867" y="2667000"/>
              <a:ext cx="1752600" cy="1353948"/>
              <a:chOff x="7277100" y="3729976"/>
              <a:chExt cx="1752600" cy="1472356"/>
            </a:xfrm>
          </p:grpSpPr>
          <p:sp>
            <p:nvSpPr>
              <p:cNvPr id="18" name="17 Rectángulo"/>
              <p:cNvSpPr/>
              <p:nvPr/>
            </p:nvSpPr>
            <p:spPr>
              <a:xfrm>
                <a:off x="7642289" y="4277365"/>
                <a:ext cx="1085875" cy="4351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s-US" sz="2000" b="1" dirty="0">
                    <a:solidFill>
                      <a:prstClr val="black"/>
                    </a:solidFill>
                  </a:rPr>
                  <a:t>Volitivas</a:t>
                </a:r>
              </a:p>
            </p:txBody>
          </p:sp>
          <p:sp>
            <p:nvSpPr>
              <p:cNvPr id="20" name="19 Conector"/>
              <p:cNvSpPr/>
              <p:nvPr/>
            </p:nvSpPr>
            <p:spPr>
              <a:xfrm>
                <a:off x="7277100" y="3729976"/>
                <a:ext cx="1752600" cy="1472356"/>
              </a:xfrm>
              <a:prstGeom prst="flowChartConnector">
                <a:avLst/>
              </a:prstGeom>
              <a:noFill/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US"/>
              </a:p>
            </p:txBody>
          </p:sp>
        </p:grpSp>
      </p:grpSp>
      <p:grpSp>
        <p:nvGrpSpPr>
          <p:cNvPr id="26" name="25 Grupo"/>
          <p:cNvGrpSpPr/>
          <p:nvPr/>
        </p:nvGrpSpPr>
        <p:grpSpPr>
          <a:xfrm>
            <a:off x="1910916" y="4038600"/>
            <a:ext cx="6928284" cy="2209800"/>
            <a:chOff x="2303523" y="4020948"/>
            <a:chExt cx="5697477" cy="1617852"/>
          </a:xfrm>
        </p:grpSpPr>
        <p:sp>
          <p:nvSpPr>
            <p:cNvPr id="23" name="22 Rectángulo"/>
            <p:cNvSpPr/>
            <p:nvPr/>
          </p:nvSpPr>
          <p:spPr>
            <a:xfrm>
              <a:off x="2303523" y="4438471"/>
              <a:ext cx="5316477" cy="9689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s-US" sz="2000" b="1" dirty="0" smtClean="0">
                  <a:solidFill>
                    <a:prstClr val="black"/>
                  </a:solidFill>
                </a:rPr>
                <a:t>Político </a:t>
              </a:r>
              <a:r>
                <a:rPr lang="es-US" sz="2000" b="1" dirty="0">
                  <a:solidFill>
                    <a:prstClr val="black"/>
                  </a:solidFill>
                </a:rPr>
                <a:t>– Ética </a:t>
              </a:r>
              <a:r>
                <a:rPr lang="es-US" sz="2000" b="1" dirty="0" smtClean="0">
                  <a:solidFill>
                    <a:prstClr val="black"/>
                  </a:solidFill>
                </a:rPr>
                <a:t>            Organizativa                    Económica </a:t>
              </a:r>
            </a:p>
            <a:p>
              <a:pPr lvl="0"/>
              <a:endParaRPr lang="es-US" sz="2000" b="1" dirty="0">
                <a:solidFill>
                  <a:prstClr val="black"/>
                </a:solidFill>
              </a:endParaRPr>
            </a:p>
            <a:p>
              <a:pPr lvl="0"/>
              <a:endParaRPr lang="es-US" sz="2000" b="1" dirty="0">
                <a:solidFill>
                  <a:prstClr val="black"/>
                </a:solidFill>
              </a:endParaRPr>
            </a:p>
            <a:p>
              <a:pPr lvl="0"/>
              <a:r>
                <a:rPr lang="es-US" sz="2000" b="1" dirty="0" smtClean="0">
                  <a:solidFill>
                    <a:prstClr val="black"/>
                  </a:solidFill>
                </a:rPr>
                <a:t>Pedagógica                  Investigativa                 Comunicativa </a:t>
              </a:r>
              <a:endParaRPr lang="es-US" sz="2000" b="1" dirty="0">
                <a:solidFill>
                  <a:prstClr val="black"/>
                </a:solidFill>
              </a:endParaRPr>
            </a:p>
          </p:txBody>
        </p:sp>
        <p:sp>
          <p:nvSpPr>
            <p:cNvPr id="24" name="23 Cubo"/>
            <p:cNvSpPr/>
            <p:nvPr/>
          </p:nvSpPr>
          <p:spPr>
            <a:xfrm>
              <a:off x="2324100" y="4020948"/>
              <a:ext cx="5676900" cy="1617852"/>
            </a:xfrm>
            <a:prstGeom prst="cube">
              <a:avLst>
                <a:gd name="adj" fmla="val 28425"/>
              </a:avLst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S"/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2829487" y="4069139"/>
              <a:ext cx="215569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s-US" sz="2000" b="1" dirty="0">
                  <a:solidFill>
                    <a:prstClr val="black"/>
                  </a:solidFill>
                </a:rPr>
                <a:t>En las dimensiones: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394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593273" y="364153"/>
            <a:ext cx="7315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es-ES" sz="2400" dirty="0" smtClean="0"/>
          </a:p>
          <a:p>
            <a:pPr algn="just"/>
            <a:r>
              <a:rPr lang="es-ES" sz="2400" dirty="0" smtClean="0"/>
              <a:t>Un </a:t>
            </a:r>
            <a:r>
              <a:rPr lang="es-ES" sz="2400" b="1" dirty="0"/>
              <a:t>proceso</a:t>
            </a:r>
            <a:r>
              <a:rPr lang="es-ES" sz="2400" dirty="0"/>
              <a:t> como este, deberá ser </a:t>
            </a:r>
            <a:r>
              <a:rPr lang="es-ES" sz="2400" dirty="0" smtClean="0"/>
              <a:t>siempre:</a:t>
            </a:r>
          </a:p>
          <a:p>
            <a:pPr algn="just"/>
            <a:endParaRPr lang="es-ES" sz="2400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 smtClean="0"/>
              <a:t> </a:t>
            </a:r>
            <a:r>
              <a:rPr lang="es-ES" sz="2400" b="1" dirty="0" smtClean="0"/>
              <a:t>Lento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4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b="1" dirty="0" smtClean="0"/>
              <a:t>Gradual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4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b="1" dirty="0" smtClean="0"/>
              <a:t>Planificado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ES" sz="24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es-ES" sz="2400" dirty="0"/>
              <a:t>A</a:t>
            </a:r>
            <a:r>
              <a:rPr lang="es-ES" sz="2400" dirty="0" smtClean="0"/>
              <a:t>tento </a:t>
            </a:r>
            <a:r>
              <a:rPr lang="es-ES" sz="2400" dirty="0"/>
              <a:t>a las condiciones de cada </a:t>
            </a:r>
            <a:r>
              <a:rPr lang="es-ES" sz="2400" b="1" dirty="0"/>
              <a:t>contexto</a:t>
            </a:r>
            <a:r>
              <a:rPr lang="es-ES" sz="2400" dirty="0"/>
              <a:t> </a:t>
            </a:r>
            <a:r>
              <a:rPr lang="es-ES" sz="2400" dirty="0" smtClean="0"/>
              <a:t>particular.</a:t>
            </a:r>
          </a:p>
          <a:p>
            <a:pPr algn="just">
              <a:lnSpc>
                <a:spcPct val="15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27123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600200" y="152400"/>
            <a:ext cx="7315200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b="1" dirty="0"/>
              <a:t>Características Generales de la Propuesta</a:t>
            </a:r>
            <a:endParaRPr lang="es-US" sz="2800" b="1" dirty="0"/>
          </a:p>
          <a:p>
            <a:pPr algn="just">
              <a:lnSpc>
                <a:spcPct val="150000"/>
              </a:lnSpc>
            </a:pPr>
            <a:endParaRPr lang="es-US" sz="2400" b="1" dirty="0" smtClean="0"/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Holística</a:t>
            </a:r>
          </a:p>
          <a:p>
            <a:pPr algn="just">
              <a:lnSpc>
                <a:spcPct val="150000"/>
              </a:lnSpc>
            </a:pPr>
            <a:endParaRPr lang="es-ES" sz="2400" dirty="0" smtClean="0"/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Participativa</a:t>
            </a:r>
          </a:p>
          <a:p>
            <a:pPr algn="just">
              <a:lnSpc>
                <a:spcPct val="150000"/>
              </a:lnSpc>
            </a:pPr>
            <a:endParaRPr lang="es-ES" sz="2400" dirty="0" smtClean="0"/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/>
              <a:t>Coherente con el Proyecto de Conceptualización del Modelo Económico y Social Cubano de Desarrollo </a:t>
            </a:r>
            <a:r>
              <a:rPr lang="es-ES" sz="2400" dirty="0" smtClean="0"/>
              <a:t>Socialista hacia el 2030</a:t>
            </a:r>
            <a:endParaRPr lang="es-US" sz="2400" b="1" dirty="0" smtClean="0"/>
          </a:p>
          <a:p>
            <a:pPr algn="just">
              <a:lnSpc>
                <a:spcPct val="150000"/>
              </a:lnSpc>
            </a:pPr>
            <a:endParaRPr lang="es-US" sz="2400" b="1" dirty="0"/>
          </a:p>
          <a:p>
            <a:pPr algn="just">
              <a:lnSpc>
                <a:spcPct val="150000"/>
              </a:lnSpc>
            </a:pPr>
            <a:endParaRPr lang="es-US" sz="2400" b="1" dirty="0" smtClean="0"/>
          </a:p>
          <a:p>
            <a:pPr algn="just">
              <a:lnSpc>
                <a:spcPct val="150000"/>
              </a:lnSpc>
            </a:pPr>
            <a:endParaRPr lang="es-US" sz="2400" b="1" dirty="0"/>
          </a:p>
          <a:p>
            <a:pPr algn="just">
              <a:lnSpc>
                <a:spcPct val="150000"/>
              </a:lnSpc>
            </a:pPr>
            <a:endParaRPr lang="es-US" sz="2400" b="1" dirty="0" smtClean="0"/>
          </a:p>
          <a:p>
            <a:pPr algn="just">
              <a:lnSpc>
                <a:spcPct val="150000"/>
              </a:lnSpc>
            </a:pPr>
            <a:endParaRPr lang="es-US" sz="2400" b="1" dirty="0"/>
          </a:p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</p:spTree>
    <p:extLst>
      <p:ext uri="{BB962C8B-B14F-4D97-AF65-F5344CB8AC3E}">
        <p14:creationId xmlns:p14="http://schemas.microsoft.com/office/powerpoint/2010/main" val="239487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600200" y="152400"/>
            <a:ext cx="73152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b="1" dirty="0"/>
              <a:t>Alcance de la </a:t>
            </a:r>
            <a:r>
              <a:rPr lang="es-ES" sz="2400" b="1" dirty="0" smtClean="0"/>
              <a:t>Propuesta:</a:t>
            </a:r>
          </a:p>
          <a:p>
            <a:pPr algn="just">
              <a:lnSpc>
                <a:spcPct val="150000"/>
              </a:lnSpc>
            </a:pPr>
            <a:endParaRPr lang="es-ES" sz="2400" b="1" dirty="0"/>
          </a:p>
          <a:p>
            <a:pPr algn="just">
              <a:lnSpc>
                <a:spcPct val="150000"/>
              </a:lnSpc>
            </a:pPr>
            <a:r>
              <a:rPr lang="es-ES" sz="2400" b="1" dirty="0" smtClean="0"/>
              <a:t>Nacional: </a:t>
            </a:r>
            <a:r>
              <a:rPr lang="es-ES" sz="2400" dirty="0"/>
              <a:t>S</a:t>
            </a:r>
            <a:r>
              <a:rPr lang="es-ES" sz="2400" dirty="0" smtClean="0"/>
              <a:t>e </a:t>
            </a:r>
            <a:r>
              <a:rPr lang="es-ES" sz="2400" dirty="0"/>
              <a:t>sugiere </a:t>
            </a:r>
            <a:r>
              <a:rPr lang="es-ES" sz="2400" dirty="0" smtClean="0"/>
              <a:t>exceptuar, a </a:t>
            </a:r>
            <a:r>
              <a:rPr lang="es-ES" sz="2400" dirty="0"/>
              <a:t>la Productora Radio Arte, Radio Reloj, Radio Habana Cuba, Radio Enciclopedia y CMBF Radio Musical </a:t>
            </a:r>
            <a:r>
              <a:rPr lang="es-ES" sz="2400" dirty="0" smtClean="0"/>
              <a:t>Nacional. </a:t>
            </a:r>
          </a:p>
          <a:p>
            <a:pPr algn="just">
              <a:lnSpc>
                <a:spcPct val="150000"/>
              </a:lnSpc>
            </a:pPr>
            <a:endParaRPr lang="es-ES" sz="2400" dirty="0" smtClean="0"/>
          </a:p>
          <a:p>
            <a:pPr algn="just">
              <a:lnSpc>
                <a:spcPct val="150000"/>
              </a:lnSpc>
            </a:pPr>
            <a:r>
              <a:rPr lang="es-ES" sz="2400" dirty="0" smtClean="0"/>
              <a:t>Se </a:t>
            </a:r>
            <a:r>
              <a:rPr lang="es-ES" sz="2400" dirty="0"/>
              <a:t>enfoca hacia la producción radiofónica en </a:t>
            </a:r>
            <a:r>
              <a:rPr lang="es-ES" sz="2400" b="1" dirty="0"/>
              <a:t>formato </a:t>
            </a:r>
            <a:r>
              <a:rPr lang="es-ES" sz="2400" b="1" dirty="0" smtClean="0"/>
              <a:t>tradicional</a:t>
            </a:r>
            <a:r>
              <a:rPr lang="es-ES" sz="2400" dirty="0" smtClean="0"/>
              <a:t>.</a:t>
            </a:r>
            <a:endParaRPr lang="es-US" sz="2400" b="1" dirty="0" smtClean="0"/>
          </a:p>
          <a:p>
            <a:pPr algn="just">
              <a:lnSpc>
                <a:spcPct val="150000"/>
              </a:lnSpc>
            </a:pPr>
            <a:endParaRPr lang="es-US" sz="2400" b="1" dirty="0"/>
          </a:p>
          <a:p>
            <a:pPr algn="just">
              <a:lnSpc>
                <a:spcPct val="150000"/>
              </a:lnSpc>
            </a:pPr>
            <a:endParaRPr lang="es-US" sz="2400" b="1" dirty="0" smtClean="0"/>
          </a:p>
          <a:p>
            <a:pPr algn="just">
              <a:lnSpc>
                <a:spcPct val="150000"/>
              </a:lnSpc>
            </a:pPr>
            <a:endParaRPr lang="es-US" sz="2400" b="1" dirty="0"/>
          </a:p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</p:spTree>
    <p:extLst>
      <p:ext uri="{BB962C8B-B14F-4D97-AF65-F5344CB8AC3E}">
        <p14:creationId xmlns:p14="http://schemas.microsoft.com/office/powerpoint/2010/main" val="51879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28600" y="1837757"/>
            <a:ext cx="86868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US" sz="2000" b="1" dirty="0"/>
              <a:t>D</a:t>
            </a:r>
            <a:r>
              <a:rPr lang="es-US" sz="2000" b="1" dirty="0" smtClean="0"/>
              <a:t>emocratizar </a:t>
            </a:r>
            <a:r>
              <a:rPr lang="es-US" sz="2000" b="1" dirty="0"/>
              <a:t>la comunicación</a:t>
            </a:r>
            <a:r>
              <a:rPr lang="es-US" sz="2000" dirty="0"/>
              <a:t>, tanto en el concepto como en la práctica, implica:</a:t>
            </a:r>
          </a:p>
          <a:p>
            <a:endParaRPr lang="es-US" sz="2000" dirty="0"/>
          </a:p>
          <a:p>
            <a:pPr algn="just">
              <a:lnSpc>
                <a:spcPct val="150000"/>
              </a:lnSpc>
            </a:pPr>
            <a:r>
              <a:rPr lang="es-US" sz="2000" dirty="0"/>
              <a:t>construir alternativas coexistentes de procesos y formas de comunicación horizontal/democrática frente a los de comunicación vertical/antidemocrática, lo que de ninguna manera implica concebir la comunicación como una cuestión técnica/tecnológica o meramente instrumental que esté aislada de la estructura económica, política y cultural de la sociedad, es decir, del juego del poder. </a:t>
            </a:r>
            <a:r>
              <a:rPr lang="es-US" sz="2000" dirty="0"/>
              <a:t>Es, más bien, y ante todo, un proceso social fundamental, una necesidad humana básica, pilar imprescindible de toda organización social, y por supuesto, un asunto político y un derecho fundamental </a:t>
            </a:r>
            <a:r>
              <a:rPr lang="es-US" sz="2000" dirty="0" smtClean="0"/>
              <a:t>(Beltrán, 2007)).</a:t>
            </a:r>
            <a:endParaRPr lang="es-US" sz="2000" dirty="0"/>
          </a:p>
          <a:p>
            <a:r>
              <a:rPr lang="es-US" sz="2000" dirty="0"/>
              <a:t> </a:t>
            </a:r>
          </a:p>
        </p:txBody>
      </p:sp>
      <p:pic>
        <p:nvPicPr>
          <p:cNvPr id="5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"/>
            <a:ext cx="1808162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0" t="12331" r="12589" b="7602"/>
          <a:stretch>
            <a:fillRect/>
          </a:stretch>
        </p:blipFill>
        <p:spPr bwMode="auto">
          <a:xfrm>
            <a:off x="7696200" y="416331"/>
            <a:ext cx="990600" cy="140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8344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600200" y="152400"/>
            <a:ext cx="731520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Componentes Constitutivos del proceso</a:t>
            </a:r>
            <a:endParaRPr lang="es-US" sz="2400" b="1" dirty="0"/>
          </a:p>
          <a:p>
            <a:r>
              <a:rPr lang="es-US" sz="2400" dirty="0"/>
              <a:t> </a:t>
            </a:r>
            <a:endParaRPr lang="es-US" sz="2400" dirty="0" smtClean="0"/>
          </a:p>
          <a:p>
            <a:r>
              <a:rPr lang="es-ES" sz="2400" b="1" i="1" dirty="0" err="1" smtClean="0"/>
              <a:t>Superestructurales</a:t>
            </a:r>
            <a:r>
              <a:rPr lang="es-ES" sz="2400" b="1" i="1" dirty="0" smtClean="0"/>
              <a:t>:</a:t>
            </a:r>
            <a:endParaRPr lang="es-ES" sz="2400" dirty="0" smtClean="0"/>
          </a:p>
          <a:p>
            <a:endParaRPr lang="es-ES" sz="2000" dirty="0" smtClean="0"/>
          </a:p>
          <a:p>
            <a:r>
              <a:rPr lang="es-ES" sz="2000" dirty="0" smtClean="0"/>
              <a:t>A </a:t>
            </a:r>
            <a:r>
              <a:rPr lang="es-ES" sz="2000" dirty="0"/>
              <a:t>nivel externo</a:t>
            </a:r>
            <a:r>
              <a:rPr lang="es-ES" sz="2000" dirty="0" smtClean="0"/>
              <a:t>:</a:t>
            </a:r>
          </a:p>
          <a:p>
            <a:endParaRPr lang="es-US" sz="20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x-none" sz="2000"/>
              <a:t>La información y comunicación constituyen un bien público y un derecho ciudadano</a:t>
            </a:r>
            <a:r>
              <a:rPr lang="es-US" sz="2000" dirty="0" smtClean="0"/>
              <a:t>.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es-US" sz="20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x-none" sz="2000"/>
              <a:t>Las políticas y líneas estratégicas que rigen el sistema </a:t>
            </a:r>
            <a:r>
              <a:rPr lang="es-ES" sz="2000" dirty="0"/>
              <a:t>comunicativo </a:t>
            </a:r>
            <a:r>
              <a:rPr lang="x-none" sz="2000"/>
              <a:t>y sus relaciones con los demás sistemas de la sociedad garantizan</a:t>
            </a:r>
            <a:r>
              <a:rPr lang="es-ES" sz="2000" dirty="0"/>
              <a:t> y promueven </a:t>
            </a:r>
            <a:r>
              <a:rPr lang="x-none" sz="2000"/>
              <a:t>un enfoque participativo, plural e inclusivo</a:t>
            </a:r>
            <a:r>
              <a:rPr lang="x-none" sz="2000" smtClean="0"/>
              <a:t>.</a:t>
            </a:r>
            <a:endParaRPr lang="es-US" sz="2000" dirty="0" smtClean="0"/>
          </a:p>
          <a:p>
            <a:pPr lvl="0"/>
            <a:endParaRPr lang="es-US" sz="20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x-none" sz="2000"/>
              <a:t>La defensa de la identidad nacional y la cultura autóctona </a:t>
            </a:r>
            <a:r>
              <a:rPr lang="es-US" sz="2000" dirty="0"/>
              <a:t>y popular </a:t>
            </a:r>
            <a:r>
              <a:rPr lang="x-none" sz="2000"/>
              <a:t>de las comunidades y los territorios </a:t>
            </a:r>
            <a:r>
              <a:rPr lang="es-ES" sz="2000" dirty="0"/>
              <a:t>constituyen </a:t>
            </a:r>
            <a:r>
              <a:rPr lang="x-none" sz="2000"/>
              <a:t>un pilar fundamental. </a:t>
            </a:r>
            <a:endParaRPr lang="es-US" sz="2000" dirty="0"/>
          </a:p>
          <a:p>
            <a:pPr algn="just">
              <a:lnSpc>
                <a:spcPct val="150000"/>
              </a:lnSpc>
            </a:pPr>
            <a:endParaRPr lang="es-US" sz="2400" b="1" dirty="0"/>
          </a:p>
          <a:p>
            <a:pPr algn="just">
              <a:lnSpc>
                <a:spcPct val="150000"/>
              </a:lnSpc>
            </a:pPr>
            <a:endParaRPr lang="es-US" sz="2400" b="1" dirty="0" smtClean="0"/>
          </a:p>
          <a:p>
            <a:pPr algn="just">
              <a:lnSpc>
                <a:spcPct val="150000"/>
              </a:lnSpc>
            </a:pPr>
            <a:endParaRPr lang="es-US" sz="2400" b="1" dirty="0"/>
          </a:p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</p:spTree>
    <p:extLst>
      <p:ext uri="{BB962C8B-B14F-4D97-AF65-F5344CB8AC3E}">
        <p14:creationId xmlns:p14="http://schemas.microsoft.com/office/powerpoint/2010/main" val="260820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600200" y="152400"/>
            <a:ext cx="731520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En correspondencia con ello hacia lo interno:</a:t>
            </a:r>
            <a:endParaRPr lang="es-US" sz="2400" dirty="0"/>
          </a:p>
          <a:p>
            <a:pPr lvl="0"/>
            <a:endParaRPr lang="es-US" sz="2400" dirty="0" smtClean="0"/>
          </a:p>
          <a:p>
            <a:pPr marL="342900" lvl="0" indent="-342900">
              <a:buFont typeface="Arial" pitchFamily="34" charset="0"/>
              <a:buChar char="•"/>
            </a:pPr>
            <a:r>
              <a:rPr lang="x-none" sz="2000" smtClean="0"/>
              <a:t>La </a:t>
            </a:r>
            <a:r>
              <a:rPr lang="x-none" sz="2000"/>
              <a:t>participación constituye el eje transversal a todo el proceso de producción comunicativa radiofónica, </a:t>
            </a:r>
            <a:r>
              <a:rPr lang="es-ES" sz="2000" dirty="0"/>
              <a:t>tanto en formato tradicional como en la web, </a:t>
            </a:r>
            <a:r>
              <a:rPr lang="x-none" sz="2000"/>
              <a:t>con lo cual contribuye a la construcción </a:t>
            </a:r>
            <a:r>
              <a:rPr lang="es-US" sz="2000" dirty="0"/>
              <a:t>de </a:t>
            </a:r>
            <a:r>
              <a:rPr lang="x-none" sz="2000"/>
              <a:t>ciudadanías activas, el ejercicio de derechos y el cumplimiento de deberes, para una sociedad más justa y equitativa en lo económico, lo social y lo cultural</a:t>
            </a:r>
            <a:r>
              <a:rPr lang="x-none" sz="2000" smtClean="0"/>
              <a:t>.</a:t>
            </a:r>
            <a:endParaRPr lang="es-US" sz="2000" dirty="0"/>
          </a:p>
          <a:p>
            <a:pPr marL="342900" lvl="0" indent="-342900">
              <a:buFont typeface="Arial" pitchFamily="34" charset="0"/>
              <a:buChar char="•"/>
            </a:pPr>
            <a:endParaRPr lang="es-US" sz="20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000" dirty="0"/>
              <a:t>La información deberá siempre ser veraz, inmediata y oportuna. </a:t>
            </a:r>
            <a:endParaRPr lang="es-ES" sz="2000" dirty="0" smtClean="0"/>
          </a:p>
          <a:p>
            <a:pPr marL="342900" lvl="0" indent="-342900">
              <a:buFont typeface="Arial" pitchFamily="34" charset="0"/>
              <a:buChar char="•"/>
            </a:pPr>
            <a:endParaRPr lang="es-US" sz="20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US" sz="2000" dirty="0"/>
              <a:t>L</a:t>
            </a:r>
            <a:r>
              <a:rPr lang="es-ES" sz="2000" dirty="0"/>
              <a:t>a comunicación, deberá ser gestionada desde un enfoque sistémico-cultural</a:t>
            </a:r>
            <a:r>
              <a:rPr lang="es-ES" sz="2000" dirty="0" smtClean="0"/>
              <a:t>.</a:t>
            </a:r>
          </a:p>
          <a:p>
            <a:pPr marL="342900" lvl="0" indent="-342900">
              <a:buFont typeface="Arial" pitchFamily="34" charset="0"/>
              <a:buChar char="•"/>
            </a:pPr>
            <a:endParaRPr lang="es-US" sz="20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US" sz="2000" dirty="0"/>
              <a:t>La </a:t>
            </a:r>
            <a:r>
              <a:rPr lang="x-none" sz="2000"/>
              <a:t>música y el patrimonio sonoro cubano se</a:t>
            </a:r>
            <a:r>
              <a:rPr lang="es-US" sz="2000" dirty="0"/>
              <a:t> promueve y protege</a:t>
            </a:r>
            <a:r>
              <a:rPr lang="x-none" sz="2000"/>
              <a:t>, </a:t>
            </a:r>
            <a:r>
              <a:rPr lang="es-US" sz="2000" dirty="0"/>
              <a:t>desde mecanismos creativos y flexibles. </a:t>
            </a:r>
          </a:p>
          <a:p>
            <a:r>
              <a:rPr lang="x-none" b="1"/>
              <a:t> </a:t>
            </a:r>
            <a:endParaRPr lang="es-US" b="1" dirty="0"/>
          </a:p>
        </p:txBody>
      </p:sp>
    </p:spTree>
    <p:extLst>
      <p:ext uri="{BB962C8B-B14F-4D97-AF65-F5344CB8AC3E}">
        <p14:creationId xmlns:p14="http://schemas.microsoft.com/office/powerpoint/2010/main" val="311285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600200" y="152400"/>
            <a:ext cx="7315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/>
              <a:t>La Radio Cubana</a:t>
            </a:r>
            <a:r>
              <a:rPr lang="es-ES" b="1" dirty="0" smtClean="0"/>
              <a:t>:</a:t>
            </a:r>
          </a:p>
          <a:p>
            <a:endParaRPr lang="es-US" sz="20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En su condición de medio público y actor clave del modelo socialista cubano, formaría parte de los mecanismos de interacción en todos los niveles del Consejo de la Administración del Poder Popular. </a:t>
            </a:r>
            <a:endParaRPr lang="es-US" sz="20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endParaRPr lang="es-ES" sz="2000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Reconoce la pluralidad de intereses y necesidades </a:t>
            </a:r>
            <a:r>
              <a:rPr lang="es-ES" sz="2000" dirty="0" err="1"/>
              <a:t>info</a:t>
            </a:r>
            <a:r>
              <a:rPr lang="es-ES" sz="2000" dirty="0"/>
              <a:t>-comunicativas de los nuevos actores económicos en la sociedad cubana actual.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3625262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447800" y="609600"/>
            <a:ext cx="7315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/>
              <a:t>La Radio Cubana</a:t>
            </a:r>
            <a:r>
              <a:rPr lang="es-ES" sz="2000" b="1" dirty="0" smtClean="0"/>
              <a:t>:</a:t>
            </a:r>
          </a:p>
          <a:p>
            <a:endParaRPr lang="es-US" sz="20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Asume la responsabilidad social desde un enfoque transformador</a:t>
            </a:r>
            <a:r>
              <a:rPr lang="es-ES" sz="2000" dirty="0" smtClean="0"/>
              <a:t>, la </a:t>
            </a:r>
            <a:r>
              <a:rPr lang="es-ES" sz="2000" dirty="0"/>
              <a:t>gestión y/o acompañamiento a  proyectos de desarrollo local. </a:t>
            </a:r>
            <a:endParaRPr lang="es-ES" sz="2000" dirty="0" smtClean="0"/>
          </a:p>
          <a:p>
            <a:pPr lvl="0">
              <a:lnSpc>
                <a:spcPct val="150000"/>
              </a:lnSpc>
            </a:pPr>
            <a:endParaRPr lang="es-ES" sz="2000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Promueve una </a:t>
            </a:r>
            <a:r>
              <a:rPr lang="es-ES" sz="2000" b="1" dirty="0"/>
              <a:t>educación liberadora y transformadora </a:t>
            </a:r>
            <a:r>
              <a:rPr lang="es-ES" sz="2000" dirty="0"/>
              <a:t>que estimule el </a:t>
            </a:r>
            <a:r>
              <a:rPr lang="es-ES" sz="2000" b="1" dirty="0"/>
              <a:t>pensamiento crítico responsable </a:t>
            </a:r>
            <a:r>
              <a:rPr lang="es-ES" sz="2000" dirty="0"/>
              <a:t>y problematice sobre la realidad para que los sujetos, grupos y comunidades de intereses </a:t>
            </a:r>
            <a:r>
              <a:rPr lang="es-ES" sz="2000" dirty="0" smtClean="0"/>
              <a:t>identifiquen alternativas </a:t>
            </a:r>
            <a:r>
              <a:rPr lang="es-ES" sz="2000" dirty="0"/>
              <a:t>de soluciones adaptadas a su propia situación y contexto</a:t>
            </a:r>
            <a:r>
              <a:rPr lang="es-ES" sz="2000" dirty="0" smtClean="0"/>
              <a:t>.</a:t>
            </a: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336967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600200" y="152400"/>
            <a:ext cx="73152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i="1" dirty="0"/>
              <a:t>Estructura Organizativa</a:t>
            </a:r>
            <a:endParaRPr lang="es-US" sz="2400" b="1" i="1" dirty="0"/>
          </a:p>
          <a:p>
            <a:endParaRPr lang="es-US" dirty="0" smtClean="0"/>
          </a:p>
          <a:p>
            <a:r>
              <a:rPr lang="es-ES" sz="2000" b="1" dirty="0"/>
              <a:t>C</a:t>
            </a:r>
            <a:r>
              <a:rPr lang="es-ES" sz="2000" b="1" dirty="0" smtClean="0"/>
              <a:t>reación </a:t>
            </a:r>
            <a:r>
              <a:rPr lang="es-ES" sz="2000" b="1" dirty="0"/>
              <a:t>de un Grupo de Educación para la Comunicación en la Dirección Nacional de la Radio </a:t>
            </a:r>
            <a:r>
              <a:rPr lang="es-ES" sz="2000" b="1" dirty="0" smtClean="0"/>
              <a:t>Cubana:</a:t>
            </a:r>
          </a:p>
          <a:p>
            <a:endParaRPr lang="es-ES" sz="2000" b="1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Sensibilizar y capacitar a los actores técnicos- profesionales especializados de la radio con los presupuestos teóricos, metodológicos y prácticos relacionados con la participación en medios. </a:t>
            </a:r>
            <a:endParaRPr lang="es-ES" sz="2000" dirty="0" smtClean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endParaRPr lang="es-ES" sz="2000" b="1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Conceptualizar, implementar y evaluar Programas de Educación para la Comunicación, con énfasis en la </a:t>
            </a:r>
            <a:r>
              <a:rPr lang="es-ES" sz="2000" dirty="0" smtClean="0"/>
              <a:t>radio que </a:t>
            </a:r>
            <a:r>
              <a:rPr lang="es-ES" sz="2000" dirty="0"/>
              <a:t>le permitan a los sujetos, grupos sociales y actores claves del desarrollo:</a:t>
            </a:r>
            <a:endParaRPr lang="es-US" sz="2000" dirty="0"/>
          </a:p>
          <a:p>
            <a:pPr lvl="0">
              <a:lnSpc>
                <a:spcPct val="150000"/>
              </a:lnSpc>
            </a:pPr>
            <a:endParaRPr lang="es-US" b="1" dirty="0"/>
          </a:p>
        </p:txBody>
      </p:sp>
    </p:spTree>
    <p:extLst>
      <p:ext uri="{BB962C8B-B14F-4D97-AF65-F5344CB8AC3E}">
        <p14:creationId xmlns:p14="http://schemas.microsoft.com/office/powerpoint/2010/main" val="162003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676400" y="381000"/>
            <a:ext cx="7384473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s-ES" sz="2000" b="1" dirty="0" smtClean="0"/>
              <a:t>Cont. </a:t>
            </a:r>
          </a:p>
          <a:p>
            <a:pPr>
              <a:lnSpc>
                <a:spcPct val="150000"/>
              </a:lnSpc>
            </a:pPr>
            <a:r>
              <a:rPr lang="es-ES" sz="2000" dirty="0"/>
              <a:t>- Desarrollar competencias para el acceso, manejo, procesamiento, evaluación y uso ético de la información y la comunicación, con el propósito de entender las funciones de la radio, la convergencia mediática y comprometerse racionalmente para la producción comunicativa</a:t>
            </a:r>
            <a:r>
              <a:rPr lang="es-ES" sz="2000" dirty="0" smtClean="0"/>
              <a:t>.</a:t>
            </a:r>
          </a:p>
          <a:p>
            <a:pPr lvl="0">
              <a:lnSpc>
                <a:spcPct val="150000"/>
              </a:lnSpc>
            </a:pPr>
            <a:r>
              <a:rPr lang="es-ES" sz="2000" dirty="0" smtClean="0"/>
              <a:t>- Elegir</a:t>
            </a:r>
            <a:r>
              <a:rPr lang="es-ES" sz="2000" dirty="0"/>
              <a:t>, comprender, criticar y re-significar productos comunicativos radiofónicos. </a:t>
            </a:r>
            <a:endParaRPr lang="es-US" sz="2000" dirty="0"/>
          </a:p>
          <a:p>
            <a:pPr lvl="0">
              <a:lnSpc>
                <a:spcPct val="150000"/>
              </a:lnSpc>
            </a:pPr>
            <a:r>
              <a:rPr lang="es-ES" sz="2000" dirty="0" smtClean="0"/>
              <a:t>- Producir </a:t>
            </a:r>
            <a:r>
              <a:rPr lang="es-ES" sz="2000" dirty="0"/>
              <a:t>productos comunicativos radiofónicos con un fuerte compromiso y responsabilidad social. </a:t>
            </a:r>
            <a:endParaRPr lang="es-US" sz="2000" dirty="0"/>
          </a:p>
          <a:p>
            <a:pPr>
              <a:lnSpc>
                <a:spcPct val="150000"/>
              </a:lnSpc>
            </a:pPr>
            <a:r>
              <a:rPr lang="es-ES" sz="2000" dirty="0" smtClean="0"/>
              <a:t>- Decidir</a:t>
            </a:r>
            <a:r>
              <a:rPr lang="es-ES" sz="2000" dirty="0"/>
              <a:t>, controlar, ejecutar y evaluar todos los procesos que se dan en las diferentes etapas y o fases de la producción comunicativa radiofónica</a:t>
            </a: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165727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524000" y="152400"/>
            <a:ext cx="7536873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P</a:t>
            </a:r>
            <a:r>
              <a:rPr lang="es-ES" sz="2400" b="1" dirty="0" smtClean="0"/>
              <a:t>erfil </a:t>
            </a:r>
            <a:r>
              <a:rPr lang="es-ES" sz="2400" b="1" dirty="0"/>
              <a:t>y competencias:</a:t>
            </a:r>
            <a:endParaRPr lang="es-US" sz="2400" b="1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Dominio de conocimientos especializados en Radio, Comunicación para el Cambio Social, </a:t>
            </a:r>
            <a:r>
              <a:rPr lang="es-ES" sz="2000" dirty="0" smtClean="0"/>
              <a:t>Pedagogía</a:t>
            </a:r>
            <a:r>
              <a:rPr lang="es-ES" sz="2000" dirty="0"/>
              <a:t>, </a:t>
            </a:r>
            <a:r>
              <a:rPr lang="es-ES" sz="2000" dirty="0" smtClean="0"/>
              <a:t>Política</a:t>
            </a:r>
            <a:r>
              <a:rPr lang="es-ES" sz="2000" dirty="0"/>
              <a:t>, </a:t>
            </a:r>
            <a:r>
              <a:rPr lang="es-ES" sz="2000" dirty="0" smtClean="0"/>
              <a:t>Economía</a:t>
            </a:r>
            <a:r>
              <a:rPr lang="es-ES" sz="2000" dirty="0"/>
              <a:t>, </a:t>
            </a:r>
            <a:r>
              <a:rPr lang="es-ES" sz="2000" dirty="0" smtClean="0"/>
              <a:t>Sociología </a:t>
            </a:r>
            <a:r>
              <a:rPr lang="es-ES" sz="2000" dirty="0"/>
              <a:t>y </a:t>
            </a:r>
            <a:r>
              <a:rPr lang="es-ES" sz="2000" dirty="0" smtClean="0"/>
              <a:t>Psicología </a:t>
            </a:r>
            <a:r>
              <a:rPr lang="es-ES" sz="2000" dirty="0"/>
              <a:t>S</a:t>
            </a:r>
            <a:r>
              <a:rPr lang="es-ES" sz="2000" dirty="0" smtClean="0"/>
              <a:t>ocial</a:t>
            </a:r>
            <a:r>
              <a:rPr lang="es-ES" sz="2000" dirty="0"/>
              <a:t>.</a:t>
            </a:r>
            <a:endParaRPr lang="es-US" sz="20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Experiencia en metodologías de la investigación social y gestión de proyectos.</a:t>
            </a:r>
            <a:endParaRPr lang="es-US" sz="20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Conocimientos y manejo en tecnologías de la información y comunicación.</a:t>
            </a:r>
            <a:endParaRPr lang="es-US" sz="20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Apropiación de la concepción y principios éticos y políticos de la Educación Popular. </a:t>
            </a:r>
            <a:endParaRPr lang="es-US" sz="20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Sensibilidad </a:t>
            </a:r>
            <a:r>
              <a:rPr lang="es-ES" sz="2000" dirty="0"/>
              <a:t>para tratar la interculturalidad, fomentar el diálogo y la búsqueda de consensos, respetando siempre los disensos.</a:t>
            </a:r>
            <a:endParaRPr lang="es-US" sz="20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Manejar </a:t>
            </a:r>
            <a:r>
              <a:rPr lang="es-ES" sz="2000" dirty="0"/>
              <a:t>los conflictos e incentivar el trabajo colaborativo y la cooperación grupal.</a:t>
            </a:r>
            <a:endParaRPr lang="es-US" sz="2000" dirty="0"/>
          </a:p>
          <a:p>
            <a:pPr lvl="0">
              <a:lnSpc>
                <a:spcPct val="150000"/>
              </a:lnSpc>
            </a:pPr>
            <a:endParaRPr lang="es-US" sz="2000" b="1" dirty="0"/>
          </a:p>
        </p:txBody>
      </p:sp>
    </p:spTree>
    <p:extLst>
      <p:ext uri="{BB962C8B-B14F-4D97-AF65-F5344CB8AC3E}">
        <p14:creationId xmlns:p14="http://schemas.microsoft.com/office/powerpoint/2010/main" val="3314282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371600" y="152400"/>
            <a:ext cx="7689273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s-ES" sz="2400" b="1" dirty="0" smtClean="0"/>
              <a:t>Infraestructurales</a:t>
            </a:r>
            <a:endParaRPr lang="es-ES" sz="2400" b="1" dirty="0"/>
          </a:p>
          <a:p>
            <a:pPr>
              <a:lnSpc>
                <a:spcPct val="150000"/>
              </a:lnSpc>
            </a:pPr>
            <a:r>
              <a:rPr lang="x-none" sz="2400" b="1"/>
              <a:t>Actores de la Producción Comunicativa </a:t>
            </a:r>
            <a:r>
              <a:rPr lang="x-none" sz="2400" b="1" smtClean="0"/>
              <a:t>Radiofónica</a:t>
            </a:r>
            <a:r>
              <a:rPr lang="es-US" sz="2400" b="1" dirty="0" smtClean="0"/>
              <a:t>:</a:t>
            </a:r>
            <a:endParaRPr lang="es-US" sz="2400" b="1" dirty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Técnicos-Profesionales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Ciudadanía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Políticos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Económicos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Socio-culturales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Producción Científica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Proveedores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/>
              <a:t>Medios de Comunicación </a:t>
            </a:r>
            <a:r>
              <a:rPr lang="es-ES" sz="2400" dirty="0" smtClean="0"/>
              <a:t>Masiva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Sociedad Civil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/>
              <a:t>Organizaciones </a:t>
            </a:r>
            <a:r>
              <a:rPr lang="es-ES" sz="2400" dirty="0" smtClean="0"/>
              <a:t>Internacionales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endParaRPr lang="es-US" sz="2400" b="1" dirty="0"/>
          </a:p>
        </p:txBody>
      </p:sp>
    </p:spTree>
    <p:extLst>
      <p:ext uri="{BB962C8B-B14F-4D97-AF65-F5344CB8AC3E}">
        <p14:creationId xmlns:p14="http://schemas.microsoft.com/office/powerpoint/2010/main" val="206898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371601" y="152400"/>
            <a:ext cx="754380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sz="2400" b="1"/>
              <a:t>Fuentes de financiamiento </a:t>
            </a:r>
            <a:endParaRPr lang="es-US" sz="2400" b="1" dirty="0"/>
          </a:p>
          <a:p>
            <a:endParaRPr lang="es-US" sz="2400" dirty="0"/>
          </a:p>
          <a:p>
            <a:r>
              <a:rPr lang="es-ES" sz="2400" dirty="0" smtClean="0"/>
              <a:t>Se </a:t>
            </a:r>
            <a:r>
              <a:rPr lang="es-ES" sz="2400" dirty="0"/>
              <a:t>propone una lógica de </a:t>
            </a:r>
            <a:r>
              <a:rPr lang="es-ES" sz="2400" b="1" dirty="0"/>
              <a:t>rentabilidad socio cultural</a:t>
            </a:r>
            <a:r>
              <a:rPr lang="es-ES" sz="2400" dirty="0"/>
              <a:t>, a través de un </a:t>
            </a:r>
            <a:r>
              <a:rPr lang="es-ES" sz="2400" b="1" dirty="0"/>
              <a:t>modelo </a:t>
            </a:r>
            <a:r>
              <a:rPr lang="es-ES" sz="2400" b="1" dirty="0" smtClean="0"/>
              <a:t>híbrido:</a:t>
            </a:r>
          </a:p>
          <a:p>
            <a:endParaRPr lang="es-US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dirty="0"/>
              <a:t>Financiamiento Estatal</a:t>
            </a:r>
            <a:endParaRPr lang="es-US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dirty="0"/>
              <a:t>Comercialización e intercambio de los productos radiofónicos.</a:t>
            </a:r>
            <a:endParaRPr lang="es-US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dirty="0"/>
              <a:t>Publicidad Comercial, Institucional y de Bien Público.</a:t>
            </a:r>
            <a:endParaRPr lang="es-US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dirty="0"/>
              <a:t>Patrocinio.</a:t>
            </a:r>
            <a:endParaRPr lang="es-US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dirty="0"/>
              <a:t>Organización de Cursos, Eventos y otra formas de capacitación.</a:t>
            </a:r>
            <a:endParaRPr lang="es-US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dirty="0"/>
              <a:t>Gestión de Proyectos con las Agencias de Cooperación Internacional para el Desarrollo</a:t>
            </a:r>
            <a:endParaRPr lang="es-US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dirty="0"/>
              <a:t>Donaciones</a:t>
            </a:r>
            <a:endParaRPr lang="es-US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dirty="0"/>
              <a:t>Fondos públicos</a:t>
            </a:r>
            <a:endParaRPr lang="es-US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s-ES" sz="2400" dirty="0"/>
              <a:t>Conformación de redes</a:t>
            </a:r>
            <a:endParaRPr lang="es-US" sz="2400" dirty="0"/>
          </a:p>
        </p:txBody>
      </p:sp>
    </p:spTree>
    <p:extLst>
      <p:ext uri="{BB962C8B-B14F-4D97-AF65-F5344CB8AC3E}">
        <p14:creationId xmlns:p14="http://schemas.microsoft.com/office/powerpoint/2010/main" val="4039157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999484"/>
            <a:ext cx="7086600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b="1" dirty="0" smtClean="0"/>
          </a:p>
          <a:p>
            <a:pPr algn="just">
              <a:lnSpc>
                <a:spcPct val="150000"/>
              </a:lnSpc>
            </a:pPr>
            <a:r>
              <a:rPr lang="es-US" sz="2400" b="1" dirty="0" smtClean="0"/>
              <a:t>Preproducción: </a:t>
            </a: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371601" y="152400"/>
            <a:ext cx="7543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/>
              <a:t>La </a:t>
            </a:r>
            <a:r>
              <a:rPr lang="es-ES" sz="2400" b="1" dirty="0" smtClean="0"/>
              <a:t>PARTICIPACIÓN CIUDADANA Y OTROS ACTORES como </a:t>
            </a:r>
            <a:r>
              <a:rPr lang="es-ES" sz="2400" b="1" dirty="0"/>
              <a:t>eje transversal al proceso de producción comunicativa </a:t>
            </a:r>
            <a:r>
              <a:rPr lang="es-ES" sz="2400" b="1" dirty="0" smtClean="0"/>
              <a:t>radiofónica:</a:t>
            </a:r>
            <a:endParaRPr lang="es-US" sz="2400" b="1" dirty="0"/>
          </a:p>
        </p:txBody>
      </p:sp>
      <p:sp>
        <p:nvSpPr>
          <p:cNvPr id="3" name="2 Rectángulo"/>
          <p:cNvSpPr/>
          <p:nvPr/>
        </p:nvSpPr>
        <p:spPr>
          <a:xfrm>
            <a:off x="1676400" y="2057400"/>
            <a:ext cx="7010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400" dirty="0" smtClean="0"/>
              <a:t>1. </a:t>
            </a:r>
            <a:r>
              <a:rPr lang="es-ES" sz="2400" dirty="0"/>
              <a:t>S</a:t>
            </a:r>
            <a:r>
              <a:rPr lang="es-ES" sz="2400" dirty="0" smtClean="0"/>
              <a:t>eleccionar </a:t>
            </a:r>
            <a:r>
              <a:rPr lang="es-ES" sz="2400" dirty="0"/>
              <a:t>a los actores de la comunicación que </a:t>
            </a:r>
            <a:r>
              <a:rPr lang="es-ES" sz="2400" dirty="0" smtClean="0"/>
              <a:t>participarán en el proceso e </a:t>
            </a:r>
            <a:r>
              <a:rPr lang="es-ES" sz="2400" dirty="0"/>
              <a:t>involucrarlos en el </a:t>
            </a:r>
            <a:r>
              <a:rPr lang="es-ES" sz="2400" dirty="0" smtClean="0"/>
              <a:t>diagnóstico.</a:t>
            </a:r>
          </a:p>
          <a:p>
            <a:pPr>
              <a:lnSpc>
                <a:spcPct val="150000"/>
              </a:lnSpc>
            </a:pPr>
            <a:endParaRPr lang="es-ES" sz="2400" dirty="0"/>
          </a:p>
          <a:p>
            <a:pPr>
              <a:lnSpc>
                <a:spcPct val="150000"/>
              </a:lnSpc>
            </a:pPr>
            <a:r>
              <a:rPr lang="es-ES" sz="2400" dirty="0" smtClean="0"/>
              <a:t>2.</a:t>
            </a:r>
            <a:r>
              <a:rPr lang="es-ES" sz="2400" dirty="0"/>
              <a:t> </a:t>
            </a:r>
            <a:r>
              <a:rPr lang="es-ES" sz="2400" dirty="0" smtClean="0"/>
              <a:t>Diseñar una investigación basada </a:t>
            </a:r>
            <a:r>
              <a:rPr lang="es-ES" sz="2400" dirty="0"/>
              <a:t>en métodos y técnicas que estimulen el trabajo reflexivo </a:t>
            </a:r>
            <a:r>
              <a:rPr lang="es-ES" sz="2400" dirty="0" smtClean="0"/>
              <a:t>grupal.</a:t>
            </a:r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69776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81000" y="2819400"/>
            <a:ext cx="8561192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2400" b="1" dirty="0"/>
              <a:t>LA INFORMACIÓN Y LA COMUNICACIÓN CONSTITUYEN UN DERECHO HUMANO Y UN BIEN PÚBLICO </a:t>
            </a:r>
          </a:p>
          <a:p>
            <a:pPr algn="ctr"/>
            <a:r>
              <a:rPr lang="es-US" sz="2100" dirty="0"/>
              <a:t> </a:t>
            </a:r>
          </a:p>
        </p:txBody>
      </p:sp>
      <p:pic>
        <p:nvPicPr>
          <p:cNvPr id="5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"/>
            <a:ext cx="1808162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0" t="12331" r="12589" b="7602"/>
          <a:stretch>
            <a:fillRect/>
          </a:stretch>
        </p:blipFill>
        <p:spPr bwMode="auto">
          <a:xfrm>
            <a:off x="7239000" y="475471"/>
            <a:ext cx="990600" cy="140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92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371600" y="34636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US" sz="2400" b="1" dirty="0" smtClean="0"/>
              <a:t>Preproducción: </a:t>
            </a: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476233" y="528934"/>
            <a:ext cx="73152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/>
          </a:p>
          <a:p>
            <a:r>
              <a:rPr lang="es-ES" b="1" dirty="0" smtClean="0"/>
              <a:t>¿</a:t>
            </a:r>
            <a:r>
              <a:rPr lang="es-ES" sz="2400" b="1" dirty="0"/>
              <a:t>Qué Investigar entonces? </a:t>
            </a:r>
            <a:endParaRPr lang="es-ES" sz="2400" b="1" dirty="0" smtClean="0"/>
          </a:p>
          <a:p>
            <a:r>
              <a:rPr lang="es-ES" sz="2400" dirty="0" smtClean="0"/>
              <a:t>Se </a:t>
            </a:r>
            <a:r>
              <a:rPr lang="es-ES" sz="2400" dirty="0"/>
              <a:t>recomienda una investigación múltiple atendiendo a</a:t>
            </a:r>
            <a:r>
              <a:rPr lang="es-ES" sz="2400" dirty="0" smtClean="0"/>
              <a:t>:</a:t>
            </a:r>
            <a:endParaRPr lang="es-ES" sz="2400" dirty="0"/>
          </a:p>
          <a:p>
            <a:endParaRPr lang="es-ES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1676399" y="1676400"/>
            <a:ext cx="711503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>
                <a:solidFill>
                  <a:prstClr val="black"/>
                </a:solidFill>
              </a:rPr>
              <a:t>La propia organización mediática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>
                <a:solidFill>
                  <a:prstClr val="black"/>
                </a:solidFill>
              </a:rPr>
              <a:t>El </a:t>
            </a:r>
            <a:r>
              <a:rPr lang="es-ES" sz="2400" dirty="0" smtClean="0">
                <a:solidFill>
                  <a:prstClr val="black"/>
                </a:solidFill>
              </a:rPr>
              <a:t>contexto</a:t>
            </a:r>
            <a:endParaRPr lang="es-ES" sz="2400" dirty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>
                <a:solidFill>
                  <a:prstClr val="black"/>
                </a:solidFill>
              </a:rPr>
              <a:t>Los actores de la comunicación 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>
                <a:solidFill>
                  <a:prstClr val="black"/>
                </a:solidFill>
              </a:rPr>
              <a:t>El sistema de medios de comunicación pública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>
                <a:solidFill>
                  <a:prstClr val="black"/>
                </a:solidFill>
              </a:rPr>
              <a:t>La agenda mediática internacional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US" sz="2400" dirty="0" smtClean="0">
                <a:solidFill>
                  <a:prstClr val="black"/>
                </a:solidFill>
              </a:rPr>
              <a:t>Agenda </a:t>
            </a:r>
            <a:r>
              <a:rPr lang="es-US" sz="2400" dirty="0">
                <a:solidFill>
                  <a:prstClr val="black"/>
                </a:solidFill>
              </a:rPr>
              <a:t>popular y </a:t>
            </a:r>
            <a:r>
              <a:rPr lang="es-US" sz="2400" dirty="0" smtClean="0">
                <a:solidFill>
                  <a:prstClr val="black"/>
                </a:solidFill>
              </a:rPr>
              <a:t>ciudadana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US" sz="2400" dirty="0" smtClean="0">
                <a:solidFill>
                  <a:prstClr val="black"/>
                </a:solidFill>
              </a:rPr>
              <a:t>Estudio de Homólogos y o referentes. </a:t>
            </a: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400" dirty="0" smtClean="0"/>
              <a:t>Consulta </a:t>
            </a:r>
            <a:r>
              <a:rPr lang="es-ES" sz="2400" dirty="0"/>
              <a:t>a diferentes fuentes de información</a:t>
            </a:r>
            <a:endParaRPr lang="es-US" sz="2400" dirty="0" smtClean="0">
              <a:solidFill>
                <a:prstClr val="black"/>
              </a:solidFill>
            </a:endParaRPr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endParaRPr lang="es-US" sz="24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43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371600" y="150512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US" sz="2400" b="1" dirty="0" smtClean="0"/>
              <a:t>Preproducción: </a:t>
            </a: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24000" y="17526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es-US" dirty="0"/>
          </a:p>
          <a:p>
            <a:endParaRPr lang="es-ES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1524000" y="769525"/>
            <a:ext cx="73914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Los </a:t>
            </a:r>
            <a:r>
              <a:rPr lang="es-ES" sz="2000" b="1" dirty="0"/>
              <a:t>resultados investigativos</a:t>
            </a:r>
            <a:r>
              <a:rPr lang="es-ES" sz="2000" dirty="0"/>
              <a:t>, </a:t>
            </a:r>
            <a:r>
              <a:rPr lang="es-ES" sz="2000" dirty="0" smtClean="0"/>
              <a:t>constituyen </a:t>
            </a:r>
            <a:r>
              <a:rPr lang="es-ES" sz="2000" dirty="0"/>
              <a:t>la materia prima para la </a:t>
            </a:r>
            <a:r>
              <a:rPr lang="es-ES" sz="2000" b="1" dirty="0"/>
              <a:t>Elaboración del </a:t>
            </a:r>
            <a:r>
              <a:rPr lang="es-ES" sz="2000" b="1" dirty="0" smtClean="0"/>
              <a:t>Guion</a:t>
            </a:r>
            <a:r>
              <a:rPr lang="es-ES" sz="2000" dirty="0" smtClean="0"/>
              <a:t>, desde la </a:t>
            </a:r>
            <a:r>
              <a:rPr lang="es-ES" sz="2000" b="1" dirty="0" smtClean="0"/>
              <a:t>construcción colectiva. 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S</a:t>
            </a:r>
            <a:r>
              <a:rPr lang="es-ES" sz="2000" dirty="0" smtClean="0"/>
              <a:t>e </a:t>
            </a:r>
            <a:r>
              <a:rPr lang="es-ES" sz="2000" dirty="0"/>
              <a:t>potenciará los </a:t>
            </a:r>
            <a:r>
              <a:rPr lang="es-ES" sz="2000" b="1" dirty="0"/>
              <a:t>recursos sonoros </a:t>
            </a:r>
            <a:r>
              <a:rPr lang="es-ES" sz="2000" dirty="0"/>
              <a:t>y el lenguaje radiofónico en dependencia del formato del programa radial con la conducción y acompañamiento del escritor. </a:t>
            </a:r>
            <a:endParaRPr lang="es-ES" sz="2000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/>
              <a:t>L</a:t>
            </a:r>
            <a:r>
              <a:rPr lang="es-ES" sz="2000" dirty="0" smtClean="0"/>
              <a:t>a </a:t>
            </a:r>
            <a:r>
              <a:rPr lang="es-ES" sz="2000" b="1" dirty="0"/>
              <a:t>asesoría</a:t>
            </a:r>
            <a:r>
              <a:rPr lang="es-ES" sz="2000" dirty="0"/>
              <a:t> será </a:t>
            </a:r>
            <a:r>
              <a:rPr lang="es-ES" sz="2000" b="1" dirty="0"/>
              <a:t>un proceso colectivo permanente </a:t>
            </a:r>
            <a:r>
              <a:rPr lang="es-ES" sz="2000" dirty="0"/>
              <a:t>que </a:t>
            </a:r>
            <a:r>
              <a:rPr lang="es-ES" sz="2000" b="1" dirty="0"/>
              <a:t>acompañará todo el proceso</a:t>
            </a:r>
            <a:r>
              <a:rPr lang="es-ES" sz="2000" dirty="0" smtClean="0"/>
              <a:t>, </a:t>
            </a:r>
            <a:r>
              <a:rPr lang="es-ES" sz="2000" dirty="0"/>
              <a:t>donde el asesor será el máximo responsable de conducir este subproceso y velar por la calidad </a:t>
            </a:r>
            <a:r>
              <a:rPr lang="es-ES" sz="2000" dirty="0" smtClean="0"/>
              <a:t>comunicativa, estética </a:t>
            </a:r>
            <a:r>
              <a:rPr lang="es-ES" sz="2000" dirty="0"/>
              <a:t>y artística del producto comunicativo radiofónico</a:t>
            </a:r>
            <a:r>
              <a:rPr lang="es-ES" sz="2000" dirty="0" smtClean="0"/>
              <a:t>.</a:t>
            </a:r>
          </a:p>
          <a:p>
            <a:pPr>
              <a:lnSpc>
                <a:spcPct val="150000"/>
              </a:lnSpc>
            </a:pPr>
            <a:endParaRPr lang="es-ES" sz="2000" dirty="0"/>
          </a:p>
          <a:p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1780616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371600" y="150512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b="1" dirty="0"/>
              <a:t>Producción y Postproducción</a:t>
            </a: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24000" y="17526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es-US" dirty="0"/>
          </a:p>
          <a:p>
            <a:endParaRPr lang="es-ES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1524000" y="609600"/>
            <a:ext cx="7467600" cy="5122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dirty="0" smtClean="0"/>
              <a:t>En </a:t>
            </a:r>
            <a:r>
              <a:rPr lang="es-ES" sz="2000" dirty="0"/>
              <a:t>estas etapas </a:t>
            </a:r>
            <a:r>
              <a:rPr lang="es-ES" sz="2000" b="1" dirty="0" smtClean="0"/>
              <a:t>SE ENLAZAN TODOS LOS ELEMENTOS PARA LA REALIZACIÓN FINAL</a:t>
            </a:r>
            <a:r>
              <a:rPr lang="es-ES" sz="2000" dirty="0" smtClean="0"/>
              <a:t> </a:t>
            </a:r>
            <a:r>
              <a:rPr lang="es-ES" sz="2000" dirty="0"/>
              <a:t>del producto comunicativo </a:t>
            </a:r>
            <a:r>
              <a:rPr lang="es-ES" sz="2000" dirty="0" smtClean="0"/>
              <a:t>radiofónico.</a:t>
            </a:r>
            <a:r>
              <a:rPr lang="es-US" sz="2000" dirty="0"/>
              <a:t> </a:t>
            </a:r>
            <a:r>
              <a:rPr lang="es-ES" sz="2000" dirty="0" smtClean="0"/>
              <a:t>Se </a:t>
            </a:r>
            <a:r>
              <a:rPr lang="es-ES" sz="2000" dirty="0"/>
              <a:t>desarrollan un conjunto de tareas y funciones </a:t>
            </a:r>
            <a:r>
              <a:rPr lang="es-ES" sz="2000" dirty="0" smtClean="0"/>
              <a:t>como:</a:t>
            </a:r>
            <a:endParaRPr lang="es-ES" sz="2000" b="1" dirty="0"/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000" b="1" dirty="0"/>
              <a:t>L</a:t>
            </a:r>
            <a:r>
              <a:rPr lang="es-ES" sz="2000" b="1" dirty="0" smtClean="0"/>
              <a:t>ocución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000" b="1" dirty="0" smtClean="0"/>
              <a:t>Dirección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000" b="1" dirty="0" smtClean="0"/>
              <a:t>Periodismo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000" b="1" dirty="0" smtClean="0"/>
              <a:t> Musicalización</a:t>
            </a:r>
            <a:r>
              <a:rPr lang="es-ES" sz="2000" dirty="0" smtClean="0"/>
              <a:t>, </a:t>
            </a:r>
            <a:r>
              <a:rPr lang="es-ES" sz="2000" b="1" dirty="0"/>
              <a:t>t</a:t>
            </a:r>
            <a:r>
              <a:rPr lang="es-ES" sz="2000" b="1" dirty="0" smtClean="0"/>
              <a:t>oma </a:t>
            </a:r>
            <a:r>
              <a:rPr lang="es-ES" sz="2000" b="1" dirty="0"/>
              <a:t>de sonido, el mezclado y los efectos sonoros</a:t>
            </a:r>
            <a:r>
              <a:rPr lang="es-ES" sz="2000" b="1" dirty="0" smtClean="0"/>
              <a:t>.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000" b="1" dirty="0" smtClean="0"/>
              <a:t>Edición</a:t>
            </a:r>
            <a:endParaRPr lang="es-ES" sz="2000" b="1" dirty="0"/>
          </a:p>
          <a:p>
            <a:pPr>
              <a:lnSpc>
                <a:spcPct val="150000"/>
              </a:lnSpc>
            </a:pPr>
            <a:r>
              <a:rPr lang="es-ES" sz="2000" b="1" dirty="0" smtClean="0"/>
              <a:t>Se ROTEN Y COMPARTAN con </a:t>
            </a:r>
            <a:r>
              <a:rPr lang="es-ES" sz="2000" b="1" dirty="0"/>
              <a:t>los diferentes actores de </a:t>
            </a:r>
            <a:r>
              <a:rPr lang="es-ES" sz="2000" b="1" dirty="0" smtClean="0"/>
              <a:t>la comunicación</a:t>
            </a:r>
            <a:r>
              <a:rPr lang="es-ES" sz="2000" dirty="0"/>
              <a:t>, en especial la </a:t>
            </a:r>
            <a:r>
              <a:rPr lang="es-ES" sz="2000" dirty="0" smtClean="0"/>
              <a:t>ciudadanía.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115037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90800" y="1339426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371600" y="150512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24000" y="17526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es-US" dirty="0"/>
          </a:p>
          <a:p>
            <a:endParaRPr lang="es-ES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1524000" y="150512"/>
            <a:ext cx="7239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 smtClean="0"/>
              <a:t>Distribución</a:t>
            </a:r>
            <a:endParaRPr lang="es-US" sz="2400" b="1" i="1" dirty="0"/>
          </a:p>
          <a:p>
            <a:pPr>
              <a:lnSpc>
                <a:spcPct val="150000"/>
              </a:lnSpc>
            </a:pPr>
            <a:r>
              <a:rPr lang="es-ES" sz="2000" dirty="0"/>
              <a:t>El </a:t>
            </a:r>
            <a:r>
              <a:rPr lang="es-ES" sz="2000" b="1" dirty="0"/>
              <a:t>diseño de programación </a:t>
            </a:r>
            <a:r>
              <a:rPr lang="es-ES" sz="2000" dirty="0"/>
              <a:t>y la </a:t>
            </a:r>
            <a:r>
              <a:rPr lang="es-ES" sz="2000" b="1" dirty="0"/>
              <a:t>ubicación de cada programa </a:t>
            </a:r>
            <a:r>
              <a:rPr lang="es-ES" sz="2000" dirty="0"/>
              <a:t>en la parrilla también deberá ser un </a:t>
            </a:r>
            <a:r>
              <a:rPr lang="es-ES" sz="2000" b="1" dirty="0"/>
              <a:t>proceso </a:t>
            </a:r>
            <a:r>
              <a:rPr lang="es-ES" sz="2000" b="1" dirty="0" smtClean="0"/>
              <a:t>participativo.</a:t>
            </a:r>
          </a:p>
          <a:p>
            <a:pPr>
              <a:lnSpc>
                <a:spcPct val="150000"/>
              </a:lnSpc>
            </a:pPr>
            <a:endParaRPr lang="es-ES" sz="2000" b="1" dirty="0"/>
          </a:p>
          <a:p>
            <a:pPr>
              <a:lnSpc>
                <a:spcPct val="150000"/>
              </a:lnSpc>
            </a:pPr>
            <a:r>
              <a:rPr lang="es-ES" sz="2000" dirty="0" smtClean="0"/>
              <a:t>Esta </a:t>
            </a:r>
            <a:r>
              <a:rPr lang="es-ES" sz="2000" dirty="0"/>
              <a:t>etapa se deberá estructurar a partir </a:t>
            </a:r>
            <a:r>
              <a:rPr lang="es-ES" sz="2000" dirty="0" smtClean="0"/>
              <a:t>de: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000" dirty="0" smtClean="0"/>
              <a:t> Los </a:t>
            </a:r>
            <a:r>
              <a:rPr lang="es-ES" sz="2000" b="1" dirty="0" smtClean="0"/>
              <a:t>horarios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000" b="1" dirty="0" smtClean="0"/>
              <a:t>Las costumbres </a:t>
            </a:r>
            <a:r>
              <a:rPr lang="es-ES" sz="2000" b="1" dirty="0"/>
              <a:t>y </a:t>
            </a:r>
            <a:r>
              <a:rPr lang="es-ES" sz="2000" b="1" dirty="0" smtClean="0"/>
              <a:t>hábitos </a:t>
            </a:r>
            <a:r>
              <a:rPr lang="es-ES" sz="2000" b="1" dirty="0"/>
              <a:t>de consumo </a:t>
            </a:r>
            <a:r>
              <a:rPr lang="es-ES" sz="2000" dirty="0"/>
              <a:t>de los públicos. </a:t>
            </a:r>
            <a:endParaRPr lang="es-ES" sz="2000" dirty="0" smtClean="0"/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r>
              <a:rPr lang="es-ES" sz="2000" dirty="0" smtClean="0"/>
              <a:t>Los </a:t>
            </a:r>
            <a:r>
              <a:rPr lang="es-ES" sz="2000" b="1" dirty="0"/>
              <a:t>elementos</a:t>
            </a:r>
            <a:r>
              <a:rPr lang="es-ES" sz="2000" dirty="0"/>
              <a:t> analizados, como parte del estudio del </a:t>
            </a:r>
            <a:r>
              <a:rPr lang="es-ES" sz="2000" b="1" dirty="0" smtClean="0"/>
              <a:t>entorno</a:t>
            </a:r>
          </a:p>
          <a:p>
            <a:pPr marL="342900" indent="-342900">
              <a:lnSpc>
                <a:spcPct val="150000"/>
              </a:lnSpc>
              <a:buFont typeface="Wingdings" pitchFamily="2" charset="2"/>
              <a:buChar char="ü"/>
            </a:pPr>
            <a:endParaRPr lang="es-ES" sz="2000" dirty="0"/>
          </a:p>
          <a:p>
            <a:pPr>
              <a:lnSpc>
                <a:spcPct val="150000"/>
              </a:lnSpc>
            </a:pPr>
            <a:r>
              <a:rPr lang="es-ES" sz="2000" dirty="0"/>
              <a:t>P</a:t>
            </a:r>
            <a:r>
              <a:rPr lang="es-ES" sz="2000" dirty="0" smtClean="0"/>
              <a:t>ermiten </a:t>
            </a:r>
            <a:r>
              <a:rPr lang="es-ES" sz="2000" dirty="0"/>
              <a:t>determinar el </a:t>
            </a:r>
            <a:r>
              <a:rPr lang="es-ES" sz="2000" b="1" dirty="0"/>
              <a:t>horario más adecuado </a:t>
            </a:r>
            <a:r>
              <a:rPr lang="es-ES" sz="2000" dirty="0"/>
              <a:t>para el inicio y final de las transmisiones, </a:t>
            </a:r>
            <a:r>
              <a:rPr lang="es-ES" sz="2000" b="1" dirty="0"/>
              <a:t>tiempo de duración</a:t>
            </a:r>
            <a:r>
              <a:rPr lang="es-ES" sz="2000" dirty="0"/>
              <a:t>, </a:t>
            </a:r>
            <a:r>
              <a:rPr lang="es-ES" sz="2000" b="1" dirty="0"/>
              <a:t>frecuencia</a:t>
            </a:r>
            <a:r>
              <a:rPr lang="es-ES" sz="2000" dirty="0"/>
              <a:t>, </a:t>
            </a:r>
            <a:r>
              <a:rPr lang="es-ES" sz="2000" b="1" dirty="0"/>
              <a:t>objetivo y perfil</a:t>
            </a:r>
            <a:r>
              <a:rPr lang="es-ES" sz="2000" dirty="0"/>
              <a:t> de cada </a:t>
            </a:r>
            <a:r>
              <a:rPr lang="es-ES" sz="2000" dirty="0" smtClean="0"/>
              <a:t>programa. </a:t>
            </a:r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3028577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90800" y="1339426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371600" y="150512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24000" y="17526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es-US" dirty="0"/>
          </a:p>
          <a:p>
            <a:endParaRPr lang="es-ES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1524000" y="304800"/>
            <a:ext cx="72390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/>
              <a:t>Evaluación y Control ciudadano</a:t>
            </a:r>
            <a:endParaRPr lang="es-US" sz="2400" b="1" i="1" dirty="0"/>
          </a:p>
          <a:p>
            <a:endParaRPr lang="es-ES" dirty="0" smtClean="0"/>
          </a:p>
          <a:p>
            <a:pPr>
              <a:lnSpc>
                <a:spcPct val="150000"/>
              </a:lnSpc>
            </a:pPr>
            <a:r>
              <a:rPr lang="es-ES" sz="2000" dirty="0"/>
              <a:t>P</a:t>
            </a:r>
            <a:r>
              <a:rPr lang="es-ES" sz="2000" dirty="0" smtClean="0"/>
              <a:t>otenciar </a:t>
            </a:r>
            <a:r>
              <a:rPr lang="es-ES" sz="2000" dirty="0"/>
              <a:t>la </a:t>
            </a:r>
            <a:r>
              <a:rPr lang="es-ES" sz="2000" b="1" dirty="0"/>
              <a:t>evaluación por procesos</a:t>
            </a:r>
            <a:r>
              <a:rPr lang="es-ES" sz="2000" dirty="0"/>
              <a:t>, a través del </a:t>
            </a:r>
            <a:r>
              <a:rPr lang="es-ES" sz="2000" b="1" dirty="0"/>
              <a:t>acompañamiento y seguimiento sistemático</a:t>
            </a:r>
            <a:r>
              <a:rPr lang="es-ES" sz="2000" dirty="0"/>
              <a:t>, de los comunicadores y sujetos </a:t>
            </a:r>
            <a:r>
              <a:rPr lang="es-ES" sz="2000" dirty="0" smtClean="0"/>
              <a:t>involucrados. </a:t>
            </a:r>
          </a:p>
          <a:p>
            <a:pPr>
              <a:lnSpc>
                <a:spcPct val="150000"/>
              </a:lnSpc>
            </a:pPr>
            <a:endParaRPr lang="es-ES" sz="2000" dirty="0"/>
          </a:p>
          <a:p>
            <a:pPr>
              <a:lnSpc>
                <a:spcPct val="150000"/>
              </a:lnSpc>
            </a:pPr>
            <a:r>
              <a:rPr lang="es-ES" sz="2000" dirty="0"/>
              <a:t>S</a:t>
            </a:r>
            <a:r>
              <a:rPr lang="es-ES" sz="2000" dirty="0" smtClean="0"/>
              <a:t>e </a:t>
            </a:r>
            <a:r>
              <a:rPr lang="es-ES" sz="2000" dirty="0"/>
              <a:t>deberá </a:t>
            </a:r>
            <a:r>
              <a:rPr lang="es-ES" sz="2000" b="1" dirty="0"/>
              <a:t>evaluar todos los componentes y etapas del proceso </a:t>
            </a:r>
            <a:r>
              <a:rPr lang="es-ES" sz="2000" dirty="0"/>
              <a:t>de producción comunicativa, a través de la </a:t>
            </a:r>
            <a:r>
              <a:rPr lang="es-ES" sz="2000" b="1" dirty="0"/>
              <a:t>participación y control activo y protagónico de los actores de la comunicación </a:t>
            </a:r>
            <a:r>
              <a:rPr lang="es-ES" sz="2000" dirty="0"/>
              <a:t>y un sistema de indicadores que permitan la toma de decisiones oportunas</a:t>
            </a:r>
            <a:r>
              <a:rPr lang="es-ES" sz="2000" dirty="0" smtClean="0"/>
              <a:t>.</a:t>
            </a:r>
          </a:p>
          <a:p>
            <a:pPr>
              <a:lnSpc>
                <a:spcPct val="150000"/>
              </a:lnSpc>
            </a:pP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36541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90800" y="1339426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371600" y="150512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24000" y="17526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es-US" dirty="0"/>
          </a:p>
          <a:p>
            <a:endParaRPr lang="es-ES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1524000" y="304800"/>
            <a:ext cx="72390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b="1" i="1" dirty="0"/>
              <a:t>Evaluación y Control </a:t>
            </a:r>
            <a:r>
              <a:rPr lang="es-ES" sz="2400" b="1" i="1" dirty="0" smtClean="0"/>
              <a:t>ciudadano</a:t>
            </a:r>
          </a:p>
          <a:p>
            <a:endParaRPr lang="es-US" sz="2000" dirty="0"/>
          </a:p>
          <a:p>
            <a:pPr>
              <a:lnSpc>
                <a:spcPct val="150000"/>
              </a:lnSpc>
            </a:pPr>
            <a:r>
              <a:rPr lang="es-ES" sz="2000" dirty="0"/>
              <a:t>Entre los elementos a evaluar se encuentran: </a:t>
            </a:r>
            <a:endParaRPr lang="es-ES" sz="2000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cumplimientos </a:t>
            </a:r>
            <a:r>
              <a:rPr lang="es-ES" sz="2000" dirty="0"/>
              <a:t>de las </a:t>
            </a:r>
            <a:r>
              <a:rPr lang="es-ES" sz="2000" dirty="0" smtClean="0"/>
              <a:t>políticas 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estructura </a:t>
            </a:r>
            <a:r>
              <a:rPr lang="es-ES" sz="2000" dirty="0"/>
              <a:t>del </a:t>
            </a:r>
            <a:r>
              <a:rPr lang="es-ES" sz="2000" dirty="0" smtClean="0"/>
              <a:t>programa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 contenidos-forma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 </a:t>
            </a:r>
            <a:r>
              <a:rPr lang="es-ES" sz="2000" dirty="0"/>
              <a:t>selección </a:t>
            </a:r>
            <a:r>
              <a:rPr lang="es-ES" sz="2000" dirty="0" smtClean="0"/>
              <a:t>musical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 formatos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 guion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locución 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es-ES" sz="2000" dirty="0" smtClean="0"/>
              <a:t>niveles de participación alcanzados. </a:t>
            </a:r>
          </a:p>
          <a:p>
            <a:pPr>
              <a:lnSpc>
                <a:spcPct val="150000"/>
              </a:lnSpc>
            </a:pPr>
            <a:endParaRPr lang="es-ES" sz="2000" dirty="0"/>
          </a:p>
          <a:p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2918820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90800" y="1339426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371600" y="150512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24000" y="17526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es-US" dirty="0"/>
          </a:p>
          <a:p>
            <a:endParaRPr lang="es-ES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1447800" y="304800"/>
            <a:ext cx="7620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/>
              <a:t>Tipos de Programas </a:t>
            </a:r>
            <a:r>
              <a:rPr lang="es-ES" b="1" dirty="0" smtClean="0"/>
              <a:t>: </a:t>
            </a:r>
          </a:p>
          <a:p>
            <a:r>
              <a:rPr lang="es-ES" dirty="0" smtClean="0"/>
              <a:t>Se </a:t>
            </a:r>
            <a:r>
              <a:rPr lang="es-ES" dirty="0"/>
              <a:t>recomienda que los programas radiofónicos asuman un </a:t>
            </a:r>
            <a:r>
              <a:rPr lang="es-ES" b="1" dirty="0" smtClean="0"/>
              <a:t>Formato Flexible</a:t>
            </a:r>
            <a:r>
              <a:rPr lang="es-ES" dirty="0" smtClean="0"/>
              <a:t>; la </a:t>
            </a:r>
            <a:r>
              <a:rPr lang="es-ES" dirty="0"/>
              <a:t>ciudadanía  prefiere los programas participativos, musicales, variados, dramatizados, informativos y </a:t>
            </a:r>
            <a:r>
              <a:rPr lang="es-ES" dirty="0" smtClean="0"/>
              <a:t>humorísticos.</a:t>
            </a:r>
            <a:endParaRPr lang="es-ES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8514298"/>
              </p:ext>
            </p:extLst>
          </p:nvPr>
        </p:nvGraphicFramePr>
        <p:xfrm>
          <a:off x="1667668" y="1826383"/>
          <a:ext cx="6866732" cy="4201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12508"/>
                <a:gridCol w="3754224"/>
              </a:tblGrid>
              <a:tr h="4596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effectLst/>
                        </a:rPr>
                        <a:t>Formato Tradicional </a:t>
                      </a:r>
                      <a:endParaRPr lang="es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effectLst/>
                        </a:rPr>
                        <a:t>Radio en la Web</a:t>
                      </a:r>
                      <a:endParaRPr lang="es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effectLst/>
                        </a:rPr>
                        <a:t>La entrevista</a:t>
                      </a:r>
                      <a:endParaRPr lang="es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Radio a la carta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95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effectLst/>
                        </a:rPr>
                        <a:t>Mesa redonda y/o Rueda de corresponsales</a:t>
                      </a:r>
                      <a:endParaRPr lang="es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Materiales informativos complementarios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 smtClean="0">
                          <a:effectLst/>
                        </a:rPr>
                        <a:t>Comentarios </a:t>
                      </a:r>
                      <a:endParaRPr lang="es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Podcast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 Documental y el Docudrama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Chats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Dramatizados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Contenidos generados por los oyentes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Programas de debate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Historias de Vida de la ciudadanía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5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>
                          <a:effectLst/>
                        </a:rPr>
                        <a:t>Reportaje de investigación</a:t>
                      </a:r>
                      <a:endParaRPr lang="es-US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000"/>
                        </a:spcAft>
                      </a:pPr>
                      <a:r>
                        <a:rPr lang="es-ES" sz="2000" dirty="0">
                          <a:effectLst/>
                        </a:rPr>
                        <a:t>Uso de las redes Sociales </a:t>
                      </a:r>
                      <a:endParaRPr lang="es-US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75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90800" y="1339426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371600" y="150512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24000" y="17526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es-US" dirty="0"/>
          </a:p>
          <a:p>
            <a:endParaRPr lang="es-ES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1676400" y="30480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US" dirty="0"/>
          </a:p>
          <a:p>
            <a:endParaRPr lang="es-US" dirty="0"/>
          </a:p>
        </p:txBody>
      </p:sp>
      <p:sp>
        <p:nvSpPr>
          <p:cNvPr id="8" name="7 Rectángulo"/>
          <p:cNvSpPr/>
          <p:nvPr/>
        </p:nvSpPr>
        <p:spPr>
          <a:xfrm>
            <a:off x="1752600" y="260382"/>
            <a:ext cx="56547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Recomendaciones para su Implementación</a:t>
            </a:r>
            <a:endParaRPr lang="es-US" sz="2400" b="1" dirty="0"/>
          </a:p>
        </p:txBody>
      </p:sp>
      <p:sp>
        <p:nvSpPr>
          <p:cNvPr id="9" name="8 Rectángulo"/>
          <p:cNvSpPr/>
          <p:nvPr/>
        </p:nvSpPr>
        <p:spPr>
          <a:xfrm>
            <a:off x="1524000" y="951131"/>
            <a:ext cx="74676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000" dirty="0" smtClean="0"/>
              <a:t>1. Aprobación </a:t>
            </a:r>
            <a:r>
              <a:rPr lang="es-ES" sz="2000" dirty="0"/>
              <a:t>por los decisores </a:t>
            </a:r>
            <a:r>
              <a:rPr lang="es-ES" sz="2000" dirty="0" smtClean="0"/>
              <a:t>del SRC, </a:t>
            </a:r>
            <a:r>
              <a:rPr lang="es-ES" sz="2000" dirty="0"/>
              <a:t>así como por el Departamento Ideológico del Partido Comunista de </a:t>
            </a:r>
            <a:r>
              <a:rPr lang="es-ES" sz="2000" dirty="0" smtClean="0"/>
              <a:t>Cuba.</a:t>
            </a:r>
          </a:p>
          <a:p>
            <a:pPr algn="just">
              <a:lnSpc>
                <a:spcPct val="150000"/>
              </a:lnSpc>
            </a:pPr>
            <a:endParaRPr lang="es-ES" sz="2000" dirty="0"/>
          </a:p>
          <a:p>
            <a:pPr algn="just">
              <a:lnSpc>
                <a:spcPct val="150000"/>
              </a:lnSpc>
            </a:pPr>
            <a:r>
              <a:rPr lang="es-ES" sz="2000" dirty="0" smtClean="0"/>
              <a:t>2. Actualización </a:t>
            </a:r>
            <a:r>
              <a:rPr lang="es-ES" sz="2000" dirty="0"/>
              <a:t>del marco regulatorio e implementación de los cambios estructurales organizativos propuestos </a:t>
            </a:r>
            <a:r>
              <a:rPr lang="es-ES" sz="2000" dirty="0" smtClean="0"/>
              <a:t>al SRC.</a:t>
            </a:r>
          </a:p>
          <a:p>
            <a:pPr algn="just">
              <a:lnSpc>
                <a:spcPct val="150000"/>
              </a:lnSpc>
            </a:pPr>
            <a:endParaRPr lang="es-US" sz="2000" dirty="0"/>
          </a:p>
          <a:p>
            <a:pPr algn="just">
              <a:lnSpc>
                <a:spcPct val="150000"/>
              </a:lnSpc>
            </a:pPr>
            <a:r>
              <a:rPr lang="es-ES" sz="2000" dirty="0"/>
              <a:t>3</a:t>
            </a:r>
            <a:r>
              <a:rPr lang="es-ES" sz="2000" dirty="0" smtClean="0"/>
              <a:t>. </a:t>
            </a:r>
            <a:r>
              <a:rPr lang="es-ES" sz="2000" dirty="0"/>
              <a:t>Conceptualización, implementación y evaluación de un Programa de </a:t>
            </a:r>
            <a:r>
              <a:rPr lang="es-ES" sz="2000" dirty="0" smtClean="0"/>
              <a:t>EPC para </a:t>
            </a:r>
            <a:r>
              <a:rPr lang="es-ES" sz="2000" dirty="0"/>
              <a:t>la formación de capacidades comunicativas en la ciudadanía y otros actores claves para el desarrollo</a:t>
            </a:r>
            <a:r>
              <a:rPr lang="es-ES" sz="2000" dirty="0" smtClean="0"/>
              <a:t>.</a:t>
            </a:r>
            <a:endParaRPr lang="es-US" sz="2000" dirty="0"/>
          </a:p>
          <a:p>
            <a:pPr algn="just">
              <a:lnSpc>
                <a:spcPct val="150000"/>
              </a:lnSpc>
            </a:pP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9923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590800" y="1339426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371600" y="150512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b="1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524000" y="1752600"/>
            <a:ext cx="7010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endParaRPr lang="es-US" dirty="0"/>
          </a:p>
          <a:p>
            <a:endParaRPr lang="es-ES" dirty="0" smtClean="0"/>
          </a:p>
        </p:txBody>
      </p:sp>
      <p:sp>
        <p:nvSpPr>
          <p:cNvPr id="6" name="5 Rectángulo"/>
          <p:cNvSpPr/>
          <p:nvPr/>
        </p:nvSpPr>
        <p:spPr>
          <a:xfrm>
            <a:off x="1676400" y="30480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US" dirty="0"/>
          </a:p>
          <a:p>
            <a:endParaRPr lang="es-US" dirty="0"/>
          </a:p>
        </p:txBody>
      </p:sp>
      <p:sp>
        <p:nvSpPr>
          <p:cNvPr id="8" name="7 Rectángulo"/>
          <p:cNvSpPr/>
          <p:nvPr/>
        </p:nvSpPr>
        <p:spPr>
          <a:xfrm>
            <a:off x="1752600" y="260382"/>
            <a:ext cx="56547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b="1" dirty="0"/>
              <a:t>Recomendaciones para su Implementación</a:t>
            </a:r>
            <a:endParaRPr lang="es-US" sz="2400" b="1" dirty="0"/>
          </a:p>
        </p:txBody>
      </p:sp>
      <p:sp>
        <p:nvSpPr>
          <p:cNvPr id="9" name="8 Rectángulo"/>
          <p:cNvSpPr/>
          <p:nvPr/>
        </p:nvSpPr>
        <p:spPr>
          <a:xfrm>
            <a:off x="1371600" y="834381"/>
            <a:ext cx="754380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dirty="0" smtClean="0"/>
              <a:t>4. </a:t>
            </a:r>
            <a:r>
              <a:rPr lang="es-ES" sz="2000" dirty="0"/>
              <a:t>Planeación  Estratégica en Comunicación, con un enfoque participativo: La presente propuesta no debe ser un elemento aislado, sino que debe formar parte de la proyección y planeación estratégica de la Radio Cubana.</a:t>
            </a:r>
            <a:endParaRPr lang="es-US" sz="2000" dirty="0"/>
          </a:p>
          <a:p>
            <a:pPr>
              <a:lnSpc>
                <a:spcPct val="150000"/>
              </a:lnSpc>
            </a:pPr>
            <a:endParaRPr lang="es-ES" sz="2000" dirty="0"/>
          </a:p>
          <a:p>
            <a:pPr>
              <a:lnSpc>
                <a:spcPct val="150000"/>
              </a:lnSpc>
            </a:pPr>
            <a:r>
              <a:rPr lang="es-ES" sz="2000" dirty="0" smtClean="0"/>
              <a:t>5. </a:t>
            </a:r>
            <a:r>
              <a:rPr lang="es-ES" sz="2000" dirty="0"/>
              <a:t>Implementación: S</a:t>
            </a:r>
            <a:r>
              <a:rPr lang="es-ES" sz="2000" dirty="0" smtClean="0"/>
              <a:t>e </a:t>
            </a:r>
            <a:r>
              <a:rPr lang="es-ES" sz="2000" dirty="0"/>
              <a:t>podrá avanzar en la medida que se vaya creando y propiciando una cultura de la </a:t>
            </a:r>
            <a:r>
              <a:rPr lang="es-ES" sz="2000" dirty="0" smtClean="0"/>
              <a:t>participación. Sería </a:t>
            </a:r>
            <a:r>
              <a:rPr lang="es-ES" sz="2000" dirty="0"/>
              <a:t>oportuno </a:t>
            </a:r>
            <a:r>
              <a:rPr lang="es-ES" sz="2000" dirty="0" smtClean="0"/>
              <a:t>comenzar </a:t>
            </a:r>
            <a:r>
              <a:rPr lang="es-ES" sz="2000" dirty="0"/>
              <a:t>de forma experimental por las emisoras de radio de la Provincia Villa </a:t>
            </a:r>
            <a:r>
              <a:rPr lang="es-ES" sz="2000" dirty="0" smtClean="0"/>
              <a:t>Clara.</a:t>
            </a:r>
          </a:p>
          <a:p>
            <a:pPr>
              <a:lnSpc>
                <a:spcPct val="150000"/>
              </a:lnSpc>
            </a:pPr>
            <a:endParaRPr lang="es-ES" sz="2000" dirty="0"/>
          </a:p>
          <a:p>
            <a:pPr>
              <a:lnSpc>
                <a:spcPct val="150000"/>
              </a:lnSpc>
            </a:pPr>
            <a:r>
              <a:rPr lang="es-ES" sz="2000" dirty="0" smtClean="0"/>
              <a:t>6. </a:t>
            </a:r>
            <a:r>
              <a:rPr lang="es-ES" sz="2000" dirty="0"/>
              <a:t>Evaluación de la implementación de la propuesta: U</a:t>
            </a:r>
            <a:r>
              <a:rPr lang="es-ES" sz="2000" dirty="0" smtClean="0"/>
              <a:t>n </a:t>
            </a:r>
            <a:r>
              <a:rPr lang="es-ES" sz="2000" dirty="0"/>
              <a:t>proceso permanente, con énfasis en el proceso y la participación activa </a:t>
            </a:r>
            <a:r>
              <a:rPr lang="es-ES" sz="2000" dirty="0" smtClean="0"/>
              <a:t>de </a:t>
            </a:r>
            <a:r>
              <a:rPr lang="es-ES" sz="2000" dirty="0"/>
              <a:t>todos los actores de la comunicación </a:t>
            </a:r>
            <a:r>
              <a:rPr lang="es-ES" sz="2000" dirty="0" smtClean="0"/>
              <a:t>involucrados.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6385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152400" y="1668297"/>
            <a:ext cx="8780171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US" sz="2000" dirty="0"/>
              <a:t>Los </a:t>
            </a:r>
            <a:r>
              <a:rPr lang="es-US" sz="2000" b="1" dirty="0"/>
              <a:t>PROCESOS DE COMUNICACIÓN PARTICIPATIVOS</a:t>
            </a:r>
            <a:r>
              <a:rPr lang="es-US" sz="2000" dirty="0"/>
              <a:t>, dialógicos, horizontales, inclusivos implican: </a:t>
            </a:r>
          </a:p>
          <a:p>
            <a:endParaRPr lang="es-US" sz="2000" dirty="0"/>
          </a:p>
          <a:p>
            <a:pPr marL="214313" indent="-214313">
              <a:buFont typeface="Wingdings" pitchFamily="2" charset="2"/>
              <a:buChar char="ü"/>
            </a:pPr>
            <a:r>
              <a:rPr lang="x-none" sz="2000" dirty="0"/>
              <a:t>Poner en el centro de los procesos y prácticas comunicativas el desarrollo humano sostenible.</a:t>
            </a:r>
            <a:endParaRPr lang="es-US" sz="2000" dirty="0"/>
          </a:p>
          <a:p>
            <a:pPr marL="214313" indent="-214313">
              <a:buFont typeface="Wingdings" pitchFamily="2" charset="2"/>
              <a:buChar char="ü"/>
            </a:pPr>
            <a:endParaRPr lang="es-US" sz="2000" dirty="0"/>
          </a:p>
          <a:p>
            <a:pPr marL="214313" indent="-214313">
              <a:buFont typeface="Wingdings" pitchFamily="2" charset="2"/>
              <a:buChar char="ü"/>
            </a:pPr>
            <a:r>
              <a:rPr lang="es-US" sz="2000" dirty="0"/>
              <a:t>Generar procesos  de transformación social.</a:t>
            </a:r>
          </a:p>
          <a:p>
            <a:pPr marL="214313" indent="-214313">
              <a:buFont typeface="Wingdings" pitchFamily="2" charset="2"/>
              <a:buChar char="ü"/>
            </a:pPr>
            <a:endParaRPr lang="es-US" sz="2000" dirty="0"/>
          </a:p>
          <a:p>
            <a:pPr marL="214313" indent="-214313">
              <a:buFont typeface="Wingdings" pitchFamily="2" charset="2"/>
              <a:buChar char="ü"/>
            </a:pPr>
            <a:r>
              <a:rPr lang="es-EC" sz="2000" dirty="0"/>
              <a:t>Construir ciudadanías activas a partir del reconocimiento al efectivo ejercicio del disfrute y ampliación de derechos individuales y sociales.</a:t>
            </a:r>
          </a:p>
          <a:p>
            <a:pPr marL="214313" indent="-214313">
              <a:buFont typeface="Wingdings" pitchFamily="2" charset="2"/>
              <a:buChar char="ü"/>
            </a:pPr>
            <a:endParaRPr lang="es-US" sz="2000" dirty="0"/>
          </a:p>
          <a:p>
            <a:pPr marL="214313" indent="-214313">
              <a:buFont typeface="Wingdings" pitchFamily="2" charset="2"/>
              <a:buChar char="ü"/>
            </a:pPr>
            <a:r>
              <a:rPr lang="es-EC" sz="2000" dirty="0"/>
              <a:t>Visibilizar y actuar en diferentes agendas del desarrollo:</a:t>
            </a:r>
            <a:r>
              <a:rPr lang="es-US" sz="2000" dirty="0"/>
              <a:t> valores, género, salud, medio ambiente, educación para el consumo, educación para la paz, educación para la comunicación; educación en derechos; comunicación de la ciencia; equidad social y comunicación intercultural, entre otras.</a:t>
            </a:r>
          </a:p>
          <a:p>
            <a:r>
              <a:rPr lang="es-ES" sz="2000" dirty="0"/>
              <a:t>. </a:t>
            </a:r>
            <a:endParaRPr lang="es-US" sz="2000" dirty="0"/>
          </a:p>
          <a:p>
            <a:pPr algn="ctr"/>
            <a:r>
              <a:rPr lang="es-US" sz="2000" dirty="0"/>
              <a:t> </a:t>
            </a:r>
          </a:p>
        </p:txBody>
      </p:sp>
      <p:pic>
        <p:nvPicPr>
          <p:cNvPr id="5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615"/>
            <a:ext cx="1808162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0" t="12331" r="12589" b="7602"/>
          <a:stretch>
            <a:fillRect/>
          </a:stretch>
        </p:blipFill>
        <p:spPr bwMode="auto">
          <a:xfrm>
            <a:off x="7315200" y="152400"/>
            <a:ext cx="990600" cy="140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21444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28600" y="2209800"/>
            <a:ext cx="8780171" cy="3485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US" sz="2100" dirty="0"/>
              <a:t>Por tanto, la </a:t>
            </a:r>
            <a:r>
              <a:rPr lang="es-US" sz="2100" b="1" dirty="0"/>
              <a:t>participación en procesos, prácticas y productos comunicativos</a:t>
            </a:r>
            <a:r>
              <a:rPr lang="es-US" sz="2100" dirty="0"/>
              <a:t>, como categoría central, debe llegar a los modos de </a:t>
            </a:r>
            <a:r>
              <a:rPr lang="es-US" sz="2100" b="1" dirty="0"/>
              <a:t>regulación-autorregulación, gestión, organización, producción y control de la comunicación </a:t>
            </a:r>
            <a:r>
              <a:rPr lang="es-US" sz="2100" dirty="0"/>
              <a:t>donde se </a:t>
            </a:r>
            <a:r>
              <a:rPr lang="es-US" sz="2100" b="1" dirty="0"/>
              <a:t>implique a la ciudadanía y comunidades </a:t>
            </a:r>
            <a:r>
              <a:rPr lang="es-US" sz="2100" dirty="0"/>
              <a:t>de intereses para generar prácticas sociales transformadoras en un </a:t>
            </a:r>
            <a:r>
              <a:rPr lang="es-US" sz="2100" b="1" dirty="0"/>
              <a:t>sistema comunicativo integral</a:t>
            </a:r>
            <a:r>
              <a:rPr lang="es-US" sz="2100" dirty="0"/>
              <a:t> comprometido con la </a:t>
            </a:r>
            <a:r>
              <a:rPr lang="es-US" sz="2100" b="1" dirty="0"/>
              <a:t>justicia y equidad </a:t>
            </a:r>
            <a:r>
              <a:rPr lang="es-US" sz="2100" b="1" dirty="0"/>
              <a:t>eco-social</a:t>
            </a:r>
            <a:r>
              <a:rPr lang="es-US" sz="2100" b="1" dirty="0"/>
              <a:t>. </a:t>
            </a:r>
            <a:endParaRPr lang="es-US" sz="2100" dirty="0"/>
          </a:p>
          <a:p>
            <a:pPr algn="just">
              <a:lnSpc>
                <a:spcPct val="150000"/>
              </a:lnSpc>
            </a:pPr>
            <a:r>
              <a:rPr lang="es-US" sz="2100" dirty="0"/>
              <a:t> </a:t>
            </a:r>
          </a:p>
        </p:txBody>
      </p:sp>
      <p:pic>
        <p:nvPicPr>
          <p:cNvPr id="5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1000"/>
            <a:ext cx="1808162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0" t="12331" r="12589" b="7602"/>
          <a:stretch>
            <a:fillRect/>
          </a:stretch>
        </p:blipFill>
        <p:spPr bwMode="auto">
          <a:xfrm>
            <a:off x="7239000" y="475471"/>
            <a:ext cx="990600" cy="140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390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04800" y="1820675"/>
            <a:ext cx="617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b="1" dirty="0" smtClean="0"/>
              <a:t>DESAFÍOS PARA LA DEMOCRATIZACIÓN DE LA COMUNICACIÓN</a:t>
            </a:r>
            <a:endParaRPr lang="es-US" b="1" dirty="0"/>
          </a:p>
        </p:txBody>
      </p:sp>
      <p:sp>
        <p:nvSpPr>
          <p:cNvPr id="4" name="Rectángulo 3"/>
          <p:cNvSpPr/>
          <p:nvPr/>
        </p:nvSpPr>
        <p:spPr>
          <a:xfrm>
            <a:off x="304800" y="2190007"/>
            <a:ext cx="85344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s-ES" sz="2000" dirty="0"/>
              <a:t>La comunicación participativa,</a:t>
            </a:r>
            <a:r>
              <a:rPr lang="es-ES" sz="2000" b="1" dirty="0"/>
              <a:t> </a:t>
            </a:r>
            <a:r>
              <a:rPr lang="es-ES" sz="2000" dirty="0"/>
              <a:t>supone entonces realizar :</a:t>
            </a:r>
          </a:p>
          <a:p>
            <a:pPr>
              <a:lnSpc>
                <a:spcPct val="150000"/>
              </a:lnSpc>
            </a:pPr>
            <a:r>
              <a:rPr lang="es-ES" sz="2000" b="1" dirty="0"/>
              <a:t>TRANSFORMACIONES A NIVEL SUPRA ESTRUCTURAL, ESTRUCTURAL E INFRAESTRUCTURAL,</a:t>
            </a:r>
            <a:r>
              <a:rPr lang="es-ES" sz="2000" dirty="0"/>
              <a:t> en aspectos como:</a:t>
            </a:r>
          </a:p>
          <a:p>
            <a:pPr>
              <a:lnSpc>
                <a:spcPct val="150000"/>
              </a:lnSpc>
            </a:pPr>
            <a:r>
              <a:rPr lang="es-ES" sz="2000" dirty="0"/>
              <a:t> </a:t>
            </a:r>
            <a:r>
              <a:rPr lang="es-ES" sz="2000" b="1" dirty="0"/>
              <a:t>- la concepción de la comunicación</a:t>
            </a:r>
          </a:p>
          <a:p>
            <a:pPr>
              <a:lnSpc>
                <a:spcPct val="150000"/>
              </a:lnSpc>
            </a:pPr>
            <a:r>
              <a:rPr lang="es-ES" sz="2000" b="1" dirty="0"/>
              <a:t> - las agendas  del desarrollo,</a:t>
            </a:r>
          </a:p>
          <a:p>
            <a:pPr>
              <a:lnSpc>
                <a:spcPct val="150000"/>
              </a:lnSpc>
            </a:pPr>
            <a:r>
              <a:rPr lang="es-ES" sz="2000" b="1" dirty="0"/>
              <a:t>- las metodologías de trabajo,</a:t>
            </a:r>
          </a:p>
          <a:p>
            <a:pPr>
              <a:lnSpc>
                <a:spcPct val="150000"/>
              </a:lnSpc>
            </a:pPr>
            <a:r>
              <a:rPr lang="es-ES" sz="2000" b="1" dirty="0"/>
              <a:t>- modelos de gestión y producción, </a:t>
            </a:r>
          </a:p>
          <a:p>
            <a:pPr>
              <a:lnSpc>
                <a:spcPct val="150000"/>
              </a:lnSpc>
            </a:pPr>
            <a:r>
              <a:rPr lang="es-ES" sz="2000" b="1" dirty="0"/>
              <a:t>- el papel de los profesionales de la información y la comunicación. </a:t>
            </a:r>
          </a:p>
          <a:p>
            <a:pPr>
              <a:lnSpc>
                <a:spcPct val="150000"/>
              </a:lnSpc>
            </a:pPr>
            <a:r>
              <a:rPr lang="es-ES" sz="2000" b="1" dirty="0" smtClean="0"/>
              <a:t>- sostenibilidad </a:t>
            </a:r>
            <a:endParaRPr lang="es-US" sz="2000" b="1" dirty="0"/>
          </a:p>
        </p:txBody>
      </p:sp>
      <p:pic>
        <p:nvPicPr>
          <p:cNvPr id="6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1167"/>
            <a:ext cx="1808162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0" t="12331" r="12589" b="7602"/>
          <a:stretch>
            <a:fillRect/>
          </a:stretch>
        </p:blipFill>
        <p:spPr bwMode="auto">
          <a:xfrm>
            <a:off x="7278640" y="131167"/>
            <a:ext cx="990600" cy="140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998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23081" y="2392077"/>
            <a:ext cx="826371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b="1" dirty="0"/>
              <a:t>Potenciar un modelo de comunicación pública que dialogue y conviva con una lógica de rentabilidad socio- cultural</a:t>
            </a:r>
            <a:r>
              <a:rPr lang="es-ES" dirty="0"/>
              <a:t>, desde un fuerte </a:t>
            </a:r>
            <a:r>
              <a:rPr lang="es-ES" b="1" dirty="0"/>
              <a:t>compromiso ético y humanista con los ciudadanos. </a:t>
            </a:r>
            <a:endParaRPr lang="es-ES" b="1" dirty="0" smtClean="0"/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s-ES" b="1" dirty="0" smtClean="0"/>
          </a:p>
          <a:p>
            <a:pPr marL="257175" indent="-257175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ES" b="1" dirty="0"/>
              <a:t>Incrementar de los niveles de participación </a:t>
            </a:r>
            <a:r>
              <a:rPr lang="es-ES" dirty="0"/>
              <a:t>de los sujetos y otros actores claves del desarrollo en la toma de decisiones para la selección de las agendas, contenidos mediáticos y en las diferentes etapas de la gestión y producción comunicativa</a:t>
            </a:r>
          </a:p>
          <a:p>
            <a:pPr algn="just">
              <a:lnSpc>
                <a:spcPct val="150000"/>
              </a:lnSpc>
            </a:pPr>
            <a:endParaRPr lang="es-ES" dirty="0"/>
          </a:p>
        </p:txBody>
      </p:sp>
      <p:pic>
        <p:nvPicPr>
          <p:cNvPr id="6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7235"/>
            <a:ext cx="1808162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0" t="12331" r="12589" b="7602"/>
          <a:stretch>
            <a:fillRect/>
          </a:stretch>
        </p:blipFill>
        <p:spPr bwMode="auto">
          <a:xfrm>
            <a:off x="7261580" y="187235"/>
            <a:ext cx="990600" cy="140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429905" y="1874311"/>
            <a:ext cx="617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b="1" dirty="0" smtClean="0"/>
              <a:t>DESAFÍOS PARA LA DEMOCRATIZACIÓN DE LA COMUNICACIÓN</a:t>
            </a:r>
            <a:endParaRPr lang="es-US" b="1" dirty="0"/>
          </a:p>
        </p:txBody>
      </p:sp>
    </p:spTree>
    <p:extLst>
      <p:ext uri="{BB962C8B-B14F-4D97-AF65-F5344CB8AC3E}">
        <p14:creationId xmlns:p14="http://schemas.microsoft.com/office/powerpoint/2010/main" val="291624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44690" y="2465812"/>
            <a:ext cx="8089710" cy="41780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ES" dirty="0"/>
          </a:p>
          <a:p>
            <a:pPr marL="257175" indent="-257175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ES" b="1" dirty="0"/>
              <a:t>Educar y formar una ciudadanía crítica </a:t>
            </a:r>
            <a:r>
              <a:rPr lang="es-ES" dirty="0"/>
              <a:t>comprometida con la acción transformadora y la JUSTICIA ECOSOCIAL</a:t>
            </a:r>
          </a:p>
          <a:p>
            <a:pPr marL="257175" indent="-257175" algn="just">
              <a:lnSpc>
                <a:spcPct val="150000"/>
              </a:lnSpc>
              <a:buFont typeface="Wingdings" pitchFamily="2" charset="2"/>
              <a:buChar char="ü"/>
            </a:pPr>
            <a:endParaRPr lang="es-ES" dirty="0"/>
          </a:p>
          <a:p>
            <a:pPr marL="257175" indent="-257175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s-US" dirty="0"/>
              <a:t>Diseñar políticas, estructuras y estrategias de </a:t>
            </a:r>
            <a:r>
              <a:rPr lang="es-US" b="1" dirty="0"/>
              <a:t>educación para la comunicación/Alfabetización Mediática</a:t>
            </a:r>
            <a:r>
              <a:rPr lang="es-US" dirty="0"/>
              <a:t> que posibiliten la formación de capacidades en la ciudadanía y una cultura de la participación, desde un enfoque de derechos.</a:t>
            </a:r>
          </a:p>
          <a:p>
            <a:pPr>
              <a:lnSpc>
                <a:spcPct val="150000"/>
              </a:lnSpc>
            </a:pPr>
            <a:endParaRPr lang="es-ES" b="1" dirty="0"/>
          </a:p>
          <a:p>
            <a:pPr>
              <a:lnSpc>
                <a:spcPct val="150000"/>
              </a:lnSpc>
            </a:pPr>
            <a:endParaRPr lang="es-US" sz="1500" b="1" dirty="0"/>
          </a:p>
        </p:txBody>
      </p:sp>
      <p:pic>
        <p:nvPicPr>
          <p:cNvPr id="6" name="1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87235"/>
            <a:ext cx="1808162" cy="149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10" t="12331" r="12589" b="7602"/>
          <a:stretch>
            <a:fillRect/>
          </a:stretch>
        </p:blipFill>
        <p:spPr bwMode="auto">
          <a:xfrm>
            <a:off x="7261580" y="187235"/>
            <a:ext cx="990600" cy="1400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1087389" y="1889570"/>
            <a:ext cx="6174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US" b="1" dirty="0" smtClean="0"/>
              <a:t>DESAFÍOS PARA LA DEMOCRATIZACIÓN DE LA COMUNICACIÓN</a:t>
            </a:r>
            <a:endParaRPr lang="es-US" b="1" dirty="0"/>
          </a:p>
        </p:txBody>
      </p:sp>
    </p:spTree>
    <p:extLst>
      <p:ext uri="{BB962C8B-B14F-4D97-AF65-F5344CB8AC3E}">
        <p14:creationId xmlns:p14="http://schemas.microsoft.com/office/powerpoint/2010/main" val="215444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UMENTOS\Comunicación y Educación  2016-2017\0001 Presentación\Diapositiva4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4149"/>
          <a:stretch/>
        </p:blipFill>
        <p:spPr bwMode="auto">
          <a:xfrm>
            <a:off x="0" y="0"/>
            <a:ext cx="1371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1676400" y="990600"/>
            <a:ext cx="7086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US" sz="2400" dirty="0"/>
          </a:p>
        </p:txBody>
      </p:sp>
      <p:sp>
        <p:nvSpPr>
          <p:cNvPr id="4" name="3 Rectángulo"/>
          <p:cNvSpPr/>
          <p:nvPr/>
        </p:nvSpPr>
        <p:spPr>
          <a:xfrm>
            <a:off x="1676400" y="1224263"/>
            <a:ext cx="7086600" cy="589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US" sz="2400" dirty="0"/>
          </a:p>
        </p:txBody>
      </p:sp>
      <p:sp>
        <p:nvSpPr>
          <p:cNvPr id="5" name="4 Rectángulo"/>
          <p:cNvSpPr/>
          <p:nvPr/>
        </p:nvSpPr>
        <p:spPr>
          <a:xfrm>
            <a:off x="3731257" y="3244334"/>
            <a:ext cx="16814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s-ES" cap="all" dirty="0">
                <a:solidFill>
                  <a:schemeClr val="bg1"/>
                </a:solidFill>
                <a:cs typeface="Calibri" pitchFamily="34" charset="0"/>
              </a:rPr>
              <a:t>Metodología 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1523999" y="16684"/>
            <a:ext cx="692034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US" sz="2800" b="1" dirty="0" smtClean="0"/>
              <a:t>La Propuesta…</a:t>
            </a:r>
          </a:p>
          <a:p>
            <a:pPr algn="just">
              <a:lnSpc>
                <a:spcPct val="150000"/>
              </a:lnSpc>
            </a:pPr>
            <a:r>
              <a:rPr lang="es-ES" sz="2400" b="1" dirty="0" smtClean="0"/>
              <a:t>Fundamentos </a:t>
            </a:r>
            <a:r>
              <a:rPr lang="es-ES" sz="2400" b="1" dirty="0"/>
              <a:t>teóricos-conceptuales que </a:t>
            </a:r>
            <a:r>
              <a:rPr lang="es-ES" sz="2400" b="1" dirty="0" smtClean="0"/>
              <a:t>la sustentan </a:t>
            </a:r>
            <a:endParaRPr lang="es-US" sz="2400" b="1" dirty="0"/>
          </a:p>
        </p:txBody>
      </p:sp>
      <p:sp>
        <p:nvSpPr>
          <p:cNvPr id="6" name="5 Rectángulo"/>
          <p:cNvSpPr/>
          <p:nvPr/>
        </p:nvSpPr>
        <p:spPr>
          <a:xfrm>
            <a:off x="1676400" y="1359972"/>
            <a:ext cx="7239000" cy="4507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x-none" sz="2000" dirty="0"/>
              <a:t>La Teoría Social de la Comunicación</a:t>
            </a:r>
            <a:r>
              <a:rPr lang="es-ES" sz="2000" dirty="0"/>
              <a:t> de </a:t>
            </a:r>
            <a:r>
              <a:rPr lang="es-US" sz="2000" dirty="0"/>
              <a:t>Martín </a:t>
            </a:r>
            <a:r>
              <a:rPr lang="x-none" sz="2000" dirty="0"/>
              <a:t>Serrano (1986).</a:t>
            </a:r>
            <a:endParaRPr lang="es-US" sz="2000" dirty="0"/>
          </a:p>
          <a:p>
            <a:pPr lvl="0"/>
            <a:r>
              <a:rPr lang="x-none" sz="2000" dirty="0"/>
              <a:t> </a:t>
            </a:r>
            <a:endParaRPr lang="es-US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000" dirty="0"/>
              <a:t>La Teoría Sistémica en Información y Comunicación: Martín Serrano (1986); </a:t>
            </a:r>
            <a:r>
              <a:rPr lang="es-ES" sz="2000" dirty="0" err="1"/>
              <a:t>Lhumann</a:t>
            </a:r>
            <a:r>
              <a:rPr lang="es-ES" sz="2000" dirty="0"/>
              <a:t> (1998) </a:t>
            </a:r>
            <a:r>
              <a:rPr lang="es-ES" sz="2000" dirty="0" err="1"/>
              <a:t>Laudon</a:t>
            </a:r>
            <a:r>
              <a:rPr lang="es-ES" sz="2000" dirty="0"/>
              <a:t>, </a:t>
            </a:r>
            <a:r>
              <a:rPr lang="es-ES" sz="2000" dirty="0" err="1"/>
              <a:t>Laudon</a:t>
            </a:r>
            <a:r>
              <a:rPr lang="es-ES" sz="2000" dirty="0"/>
              <a:t>, (2012); García Luis (2013), </a:t>
            </a:r>
            <a:r>
              <a:rPr lang="es-ES" sz="2000" dirty="0" err="1"/>
              <a:t>Ponjuán</a:t>
            </a:r>
            <a:r>
              <a:rPr lang="es-ES" sz="2000" dirty="0"/>
              <a:t> (2014).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s-US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000" dirty="0"/>
              <a:t>Producción Comunicativa: Martín Serrano (1986), Thompson (1998), </a:t>
            </a:r>
            <a:r>
              <a:rPr lang="es-ES" sz="2000" dirty="0" err="1"/>
              <a:t>McQuail</a:t>
            </a:r>
            <a:r>
              <a:rPr lang="es-ES" sz="2000" dirty="0"/>
              <a:t> (2001), López </a:t>
            </a:r>
            <a:r>
              <a:rPr lang="es-ES" sz="2000" dirty="0" err="1"/>
              <a:t>Vigil</a:t>
            </a:r>
            <a:r>
              <a:rPr lang="es-ES" sz="2000" dirty="0"/>
              <a:t> (2000); Cebrián (2003), Rodero (2003), </a:t>
            </a:r>
            <a:r>
              <a:rPr lang="es-ES" sz="2000" dirty="0" err="1"/>
              <a:t>Kaplún</a:t>
            </a:r>
            <a:r>
              <a:rPr lang="es-ES" sz="2000" dirty="0"/>
              <a:t> (2005).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s-US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s-ES" sz="2000" dirty="0"/>
              <a:t>Paradigma de las Mediaciones: Martín Serrano (1977, 1993, 2008), Jesús Martín Barbero (1987, 2002), Thompson (1998), Sánchez Ruiz (1991, 2002), Sierra (2009).</a:t>
            </a:r>
            <a:endParaRPr lang="es-US" sz="2000" dirty="0"/>
          </a:p>
          <a:p>
            <a:pPr marL="342900" lvl="0" indent="-342900">
              <a:lnSpc>
                <a:spcPct val="150000"/>
              </a:lnSpc>
              <a:buFont typeface="Arial" pitchFamily="34" charset="0"/>
              <a:buChar char="•"/>
            </a:pPr>
            <a:endParaRPr lang="es-US" sz="2000" dirty="0"/>
          </a:p>
        </p:txBody>
      </p:sp>
    </p:spTree>
    <p:extLst>
      <p:ext uri="{BB962C8B-B14F-4D97-AF65-F5344CB8AC3E}">
        <p14:creationId xmlns:p14="http://schemas.microsoft.com/office/powerpoint/2010/main" val="9919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2512</Words>
  <Application>Microsoft Office PowerPoint</Application>
  <PresentationFormat>Presentación en pantalla (4:3)</PresentationFormat>
  <Paragraphs>329</Paragraphs>
  <Slides>38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3" baseType="lpstr">
      <vt:lpstr>Arial</vt:lpstr>
      <vt:lpstr>Calibri</vt:lpstr>
      <vt:lpstr>Times New Roman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Alain&amp;Alberto</dc:creator>
  <cp:lastModifiedBy>Anónimo</cp:lastModifiedBy>
  <cp:revision>105</cp:revision>
  <dcterms:created xsi:type="dcterms:W3CDTF">2018-09-02T16:59:17Z</dcterms:created>
  <dcterms:modified xsi:type="dcterms:W3CDTF">2022-06-16T23:54:35Z</dcterms:modified>
</cp:coreProperties>
</file>