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vml" ContentType="application/vnd.openxmlformats-officedocument.vmlDrawing"/>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84" r:id="rId5"/>
    <p:sldId id="285" r:id="rId6"/>
    <p:sldId id="286" r:id="rId7"/>
    <p:sldId id="287" r:id="rId8"/>
    <p:sldId id="288" r:id="rId9"/>
    <p:sldId id="259" r:id="rId10"/>
    <p:sldId id="290" r:id="rId11"/>
    <p:sldId id="292" r:id="rId12"/>
    <p:sldId id="296" r:id="rId13"/>
    <p:sldId id="298" r:id="rId14"/>
    <p:sldId id="305" r:id="rId15"/>
    <p:sldId id="306" r:id="rId16"/>
    <p:sldId id="307" r:id="rId17"/>
    <p:sldId id="310" r:id="rId18"/>
    <p:sldId id="311" r:id="rId19"/>
    <p:sldId id="313" r:id="rId20"/>
    <p:sldId id="314" r:id="rId21"/>
    <p:sldId id="315" r:id="rId22"/>
    <p:sldId id="316" r:id="rId23"/>
    <p:sldId id="319" r:id="rId24"/>
    <p:sldId id="317" r:id="rId25"/>
    <p:sldId id="318" r:id="rId26"/>
    <p:sldId id="320" r:id="rId27"/>
    <p:sldId id="321" r:id="rId28"/>
    <p:sldId id="322" r:id="rId29"/>
    <p:sldId id="323" r:id="rId30"/>
    <p:sldId id="324" r:id="rId31"/>
    <p:sldId id="325" r:id="rId32"/>
    <p:sldId id="326" r:id="rId33"/>
    <p:sldId id="327" r:id="rId34"/>
    <p:sldId id="328" r:id="rId35"/>
    <p:sldId id="329" r:id="rId36"/>
    <p:sldId id="330" r:id="rId37"/>
    <p:sldId id="331" r:id="rId38"/>
    <p:sldId id="332" r:id="rId39"/>
    <p:sldId id="335" r:id="rId40"/>
    <p:sldId id="303" r:id="rId41"/>
    <p:sldId id="338" r:id="rId42"/>
    <p:sldId id="339" r:id="rId43"/>
    <p:sldId id="299" r:id="rId44"/>
    <p:sldId id="300" r:id="rId45"/>
    <p:sldId id="301" r:id="rId46"/>
    <p:sldId id="312" r:id="rId47"/>
    <p:sldId id="275" r:id="rId48"/>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p:cViewPr varScale="1">
        <p:scale>
          <a:sx n="72" d="100"/>
          <a:sy n="72" d="100"/>
        </p:scale>
        <p:origin x="474" y="7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png"/></Relationships>
</file>

<file path=ppt/slideLayouts/_rels/slideLayout1.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Master" Target="../slideMasters/slideMaster1.xml"/><Relationship Id="rId1" Type="http://schemas.openxmlformats.org/officeDocument/2006/relationships/vmlDrawing" Target="../drawings/vmlDrawing2.vml"/><Relationship Id="rId4" Type="http://schemas.openxmlformats.org/officeDocument/2006/relationships/image" Target="../media/image1.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sp>
        <p:nvSpPr>
          <p:cNvPr id="3082" name="Rectangle 10"/>
          <p:cNvSpPr>
            <a:spLocks noChangeArrowheads="1"/>
          </p:cNvSpPr>
          <p:nvPr/>
        </p:nvSpPr>
        <p:spPr bwMode="gray">
          <a:xfrm>
            <a:off x="1588" y="3803650"/>
            <a:ext cx="9142412" cy="1301750"/>
          </a:xfrm>
          <a:prstGeom prst="rect">
            <a:avLst/>
          </a:prstGeom>
          <a:gradFill rotWithShape="1">
            <a:gsLst>
              <a:gs pos="0">
                <a:schemeClr val="accent2"/>
              </a:gs>
              <a:gs pos="100000">
                <a:schemeClr val="accent2">
                  <a:gamma/>
                  <a:tint val="0"/>
                  <a:invGamma/>
                </a:schemeClr>
              </a:gs>
            </a:gsLst>
            <a:lin ang="5400000" scaled="1"/>
          </a:gradFill>
          <a:ln>
            <a:noFill/>
          </a:ln>
          <a:effectLst/>
          <a:extLst>
            <a:ext uri="{91240B29-F687-4F45-9708-019B960494DF}">
              <a14:hiddenLine xmlns:a14="http://schemas.microsoft.com/office/drawing/2010/main" w="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s-ES"/>
          </a:p>
        </p:txBody>
      </p:sp>
      <p:graphicFrame>
        <p:nvGraphicFramePr>
          <p:cNvPr id="3090" name="Object 18"/>
          <p:cNvGraphicFramePr>
            <a:graphicFrameLocks noChangeAspect="1"/>
          </p:cNvGraphicFramePr>
          <p:nvPr/>
        </p:nvGraphicFramePr>
        <p:xfrm>
          <a:off x="0" y="0"/>
          <a:ext cx="9144000" cy="2622550"/>
        </p:xfrm>
        <a:graphic>
          <a:graphicData uri="http://schemas.openxmlformats.org/presentationml/2006/ole">
            <mc:AlternateContent xmlns:mc="http://schemas.openxmlformats.org/markup-compatibility/2006">
              <mc:Choice xmlns:v="urn:schemas-microsoft-com:vml" Requires="v">
                <p:oleObj spid="_x0000_s3112" name="Image" r:id="rId3" imgW="13003175" imgH="4571429" progId="Photoshop.Image.7">
                  <p:embed/>
                </p:oleObj>
              </mc:Choice>
              <mc:Fallback>
                <p:oleObj name="Image" r:id="rId3" imgW="13003175" imgH="4571429" progId="Photoshop.Image.7">
                  <p:embed/>
                  <p:pic>
                    <p:nvPicPr>
                      <p:cNvPr id="0" name="Object 1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9144000" cy="2622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3091" name="Rectangle 19"/>
          <p:cNvSpPr>
            <a:spLocks noChangeArrowheads="1"/>
          </p:cNvSpPr>
          <p:nvPr/>
        </p:nvSpPr>
        <p:spPr bwMode="gray">
          <a:xfrm>
            <a:off x="0" y="2678113"/>
            <a:ext cx="9144000" cy="1071562"/>
          </a:xfrm>
          <a:prstGeom prst="rect">
            <a:avLst/>
          </a:prstGeom>
          <a:gradFill rotWithShape="1">
            <a:gsLst>
              <a:gs pos="0">
                <a:schemeClr val="accent1"/>
              </a:gs>
              <a:gs pos="100000">
                <a:schemeClr val="accent1">
                  <a:gamma/>
                  <a:shade val="46275"/>
                  <a:invGamma/>
                </a:scheme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a:p>
        </p:txBody>
      </p:sp>
      <p:sp>
        <p:nvSpPr>
          <p:cNvPr id="3076" name="Rectangle 4"/>
          <p:cNvSpPr>
            <a:spLocks noGrp="1" noChangeArrowheads="1"/>
          </p:cNvSpPr>
          <p:nvPr>
            <p:ph type="dt" sz="half" idx="2"/>
          </p:nvPr>
        </p:nvSpPr>
        <p:spPr>
          <a:xfrm>
            <a:off x="457200" y="6477000"/>
            <a:ext cx="2133600" cy="244475"/>
          </a:xfrm>
        </p:spPr>
        <p:txBody>
          <a:bodyPr/>
          <a:lstStyle>
            <a:lvl1pPr>
              <a:defRPr sz="1200"/>
            </a:lvl1pPr>
          </a:lstStyle>
          <a:p>
            <a:endParaRPr lang="en-US" altLang="es-ES"/>
          </a:p>
        </p:txBody>
      </p:sp>
      <p:sp>
        <p:nvSpPr>
          <p:cNvPr id="3077" name="Rectangle 5"/>
          <p:cNvSpPr>
            <a:spLocks noGrp="1" noChangeArrowheads="1"/>
          </p:cNvSpPr>
          <p:nvPr>
            <p:ph type="ftr" sz="quarter" idx="3"/>
          </p:nvPr>
        </p:nvSpPr>
        <p:spPr>
          <a:xfrm>
            <a:off x="3124200" y="6477000"/>
            <a:ext cx="2895600" cy="244475"/>
          </a:xfrm>
        </p:spPr>
        <p:txBody>
          <a:bodyPr/>
          <a:lstStyle>
            <a:lvl1pPr>
              <a:defRPr sz="1200"/>
            </a:lvl1pPr>
          </a:lstStyle>
          <a:p>
            <a:endParaRPr lang="en-US" altLang="es-ES"/>
          </a:p>
        </p:txBody>
      </p:sp>
      <p:sp>
        <p:nvSpPr>
          <p:cNvPr id="3078" name="Rectangle 6"/>
          <p:cNvSpPr>
            <a:spLocks noGrp="1" noChangeArrowheads="1"/>
          </p:cNvSpPr>
          <p:nvPr>
            <p:ph type="sldNum" sz="quarter" idx="4"/>
          </p:nvPr>
        </p:nvSpPr>
        <p:spPr>
          <a:xfrm>
            <a:off x="6553200" y="6477000"/>
            <a:ext cx="2133600" cy="244475"/>
          </a:xfrm>
        </p:spPr>
        <p:txBody>
          <a:bodyPr/>
          <a:lstStyle>
            <a:lvl1pPr>
              <a:defRPr sz="1200"/>
            </a:lvl1pPr>
          </a:lstStyle>
          <a:p>
            <a:fld id="{853E6F54-8498-4D9C-8C77-577BBA229277}" type="slidenum">
              <a:rPr lang="en-US" altLang="es-ES"/>
              <a:pPr/>
              <a:t>‹Nº›</a:t>
            </a:fld>
            <a:endParaRPr lang="en-US" altLang="es-ES"/>
          </a:p>
        </p:txBody>
      </p:sp>
      <p:grpSp>
        <p:nvGrpSpPr>
          <p:cNvPr id="3088" name="Group 16"/>
          <p:cNvGrpSpPr>
            <a:grpSpLocks/>
          </p:cNvGrpSpPr>
          <p:nvPr/>
        </p:nvGrpSpPr>
        <p:grpSpPr bwMode="auto">
          <a:xfrm>
            <a:off x="4114800" y="5838825"/>
            <a:ext cx="1079500" cy="633413"/>
            <a:chOff x="2680" y="3678"/>
            <a:chExt cx="680" cy="399"/>
          </a:xfrm>
        </p:grpSpPr>
        <p:sp>
          <p:nvSpPr>
            <p:cNvPr id="3086" name="Text Box 14"/>
            <p:cNvSpPr txBox="1">
              <a:spLocks noChangeArrowheads="1"/>
            </p:cNvSpPr>
            <p:nvPr/>
          </p:nvSpPr>
          <p:spPr bwMode="gray">
            <a:xfrm>
              <a:off x="2680" y="3789"/>
              <a:ext cx="680"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es-ES" sz="2400" b="1"/>
                <a:t>LOGO</a:t>
              </a:r>
            </a:p>
          </p:txBody>
        </p:sp>
        <p:sp>
          <p:nvSpPr>
            <p:cNvPr id="3087" name="AutoShape 15"/>
            <p:cNvSpPr>
              <a:spLocks noChangeArrowheads="1"/>
            </p:cNvSpPr>
            <p:nvPr/>
          </p:nvSpPr>
          <p:spPr bwMode="gray">
            <a:xfrm rot="5400000">
              <a:off x="2928" y="3493"/>
              <a:ext cx="172" cy="542"/>
            </a:xfrm>
            <a:prstGeom prst="moon">
              <a:avLst>
                <a:gd name="adj" fmla="val 21208"/>
              </a:avLst>
            </a:prstGeom>
            <a:solidFill>
              <a:schemeClr val="accent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a:p>
          </p:txBody>
        </p:sp>
      </p:grpSp>
      <p:sp>
        <p:nvSpPr>
          <p:cNvPr id="3083" name="AutoShape 11"/>
          <p:cNvSpPr>
            <a:spLocks noChangeArrowheads="1"/>
          </p:cNvSpPr>
          <p:nvPr/>
        </p:nvSpPr>
        <p:spPr bwMode="gray">
          <a:xfrm>
            <a:off x="685800" y="3429000"/>
            <a:ext cx="7620000" cy="685800"/>
          </a:xfrm>
          <a:prstGeom prst="roundRect">
            <a:avLst>
              <a:gd name="adj" fmla="val 38449"/>
            </a:avLst>
          </a:prstGeom>
          <a:solidFill>
            <a:schemeClr val="bg1"/>
          </a:soli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s-ES"/>
          </a:p>
        </p:txBody>
      </p:sp>
      <p:sp>
        <p:nvSpPr>
          <p:cNvPr id="3075" name="Rectangle 3"/>
          <p:cNvSpPr>
            <a:spLocks noGrp="1" noChangeArrowheads="1"/>
          </p:cNvSpPr>
          <p:nvPr>
            <p:ph type="subTitle" idx="1"/>
          </p:nvPr>
        </p:nvSpPr>
        <p:spPr bwMode="gray">
          <a:xfrm>
            <a:off x="914400" y="2895600"/>
            <a:ext cx="7304088" cy="381000"/>
          </a:xfrm>
        </p:spPr>
        <p:txBody>
          <a:bodyPr/>
          <a:lstStyle>
            <a:lvl1pPr marL="0" indent="0" algn="ctr">
              <a:buFont typeface="Wingdings" panose="05000000000000000000" pitchFamily="2" charset="2"/>
              <a:buNone/>
              <a:defRPr sz="2400">
                <a:solidFill>
                  <a:schemeClr val="bg1"/>
                </a:solidFill>
              </a:defRPr>
            </a:lvl1pPr>
          </a:lstStyle>
          <a:p>
            <a:pPr lvl="0"/>
            <a:r>
              <a:rPr lang="es-ES" altLang="es-ES" noProof="0"/>
              <a:t>Haga clic para editar el estilo de subtítulo del patrón</a:t>
            </a:r>
            <a:endParaRPr lang="en-US" altLang="es-ES" noProof="0"/>
          </a:p>
        </p:txBody>
      </p:sp>
      <p:sp>
        <p:nvSpPr>
          <p:cNvPr id="3074" name="Rectangle 2"/>
          <p:cNvSpPr>
            <a:spLocks noGrp="1" noChangeArrowheads="1"/>
          </p:cNvSpPr>
          <p:nvPr>
            <p:ph type="ctrTitle"/>
          </p:nvPr>
        </p:nvSpPr>
        <p:spPr bwMode="gray">
          <a:xfrm>
            <a:off x="762000" y="3432175"/>
            <a:ext cx="7620000" cy="682625"/>
          </a:xfrm>
          <a:extLst>
            <a:ext uri="{91240B29-F687-4F45-9708-019B960494DF}">
              <a14:hiddenLine xmlns:a14="http://schemas.microsoft.com/office/drawing/2010/main" w="9525">
                <a:solidFill>
                  <a:schemeClr val="tx1"/>
                </a:solidFill>
                <a:miter lim="800000"/>
                <a:headEnd/>
                <a:tailEnd/>
              </a14:hiddenLine>
            </a:ext>
          </a:extLst>
        </p:spPr>
        <p:txBody>
          <a:bodyPr/>
          <a:lstStyle>
            <a:lvl1pPr>
              <a:defRPr sz="4000" b="1">
                <a:solidFill>
                  <a:schemeClr val="tx1"/>
                </a:solidFill>
              </a:defRPr>
            </a:lvl1pPr>
          </a:lstStyle>
          <a:p>
            <a:pPr lvl="0"/>
            <a:r>
              <a:rPr lang="es-ES" altLang="es-ES" noProof="0"/>
              <a:t>Haga clic para modificar el estilo de título del patrón</a:t>
            </a:r>
            <a:endParaRPr lang="en-US" altLang="es-ES" noProof="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p>
        </p:txBody>
      </p:sp>
      <p:sp>
        <p:nvSpPr>
          <p:cNvPr id="3" name="Marcador de texto vertical 2"/>
          <p:cNvSpPr>
            <a:spLocks noGrp="1"/>
          </p:cNvSpPr>
          <p:nvPr>
            <p:ph type="body" orient="vert" idx="1"/>
          </p:nvPr>
        </p:nvSpPr>
        <p:spPr/>
        <p:txBody>
          <a:bodyPr vert="eaVert"/>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p:cNvSpPr>
            <a:spLocks noGrp="1"/>
          </p:cNvSpPr>
          <p:nvPr>
            <p:ph type="dt" sz="half" idx="10"/>
          </p:nvPr>
        </p:nvSpPr>
        <p:spPr/>
        <p:txBody>
          <a:bodyPr/>
          <a:lstStyle>
            <a:lvl1pPr>
              <a:defRPr/>
            </a:lvl1pPr>
          </a:lstStyle>
          <a:p>
            <a:endParaRPr lang="en-US" altLang="es-ES"/>
          </a:p>
        </p:txBody>
      </p:sp>
      <p:sp>
        <p:nvSpPr>
          <p:cNvPr id="5" name="Marcador de pie de página 4"/>
          <p:cNvSpPr>
            <a:spLocks noGrp="1"/>
          </p:cNvSpPr>
          <p:nvPr>
            <p:ph type="ftr" sz="quarter" idx="11"/>
          </p:nvPr>
        </p:nvSpPr>
        <p:spPr/>
        <p:txBody>
          <a:bodyPr/>
          <a:lstStyle>
            <a:lvl1pPr>
              <a:defRPr/>
            </a:lvl1pPr>
          </a:lstStyle>
          <a:p>
            <a:endParaRPr lang="en-US" altLang="es-ES"/>
          </a:p>
        </p:txBody>
      </p:sp>
      <p:sp>
        <p:nvSpPr>
          <p:cNvPr id="6" name="Marcador de número de diapositiva 5"/>
          <p:cNvSpPr>
            <a:spLocks noGrp="1"/>
          </p:cNvSpPr>
          <p:nvPr>
            <p:ph type="sldNum" sz="quarter" idx="12"/>
          </p:nvPr>
        </p:nvSpPr>
        <p:spPr/>
        <p:txBody>
          <a:bodyPr/>
          <a:lstStyle>
            <a:lvl1pPr>
              <a:defRPr/>
            </a:lvl1pPr>
          </a:lstStyle>
          <a:p>
            <a:fld id="{139FD217-E6CF-4FBF-A9EE-27B2DB3AA3B1}" type="slidenum">
              <a:rPr lang="en-US" altLang="es-ES"/>
              <a:pPr/>
              <a:t>‹Nº›</a:t>
            </a:fld>
            <a:endParaRPr lang="en-US" altLang="es-ES"/>
          </a:p>
        </p:txBody>
      </p:sp>
    </p:spTree>
    <p:extLst>
      <p:ext uri="{BB962C8B-B14F-4D97-AF65-F5344CB8AC3E}">
        <p14:creationId xmlns:p14="http://schemas.microsoft.com/office/powerpoint/2010/main" val="351848426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6629400" y="374650"/>
            <a:ext cx="2057400" cy="5949950"/>
          </a:xfrm>
        </p:spPr>
        <p:txBody>
          <a:bodyPr vert="eaVert"/>
          <a:lstStyle/>
          <a:p>
            <a:r>
              <a:rPr lang="es-ES"/>
              <a:t>Haga clic para modificar el estilo de título del patrón</a:t>
            </a:r>
          </a:p>
        </p:txBody>
      </p:sp>
      <p:sp>
        <p:nvSpPr>
          <p:cNvPr id="3" name="Marcador de texto vertical 2"/>
          <p:cNvSpPr>
            <a:spLocks noGrp="1"/>
          </p:cNvSpPr>
          <p:nvPr>
            <p:ph type="body" orient="vert" idx="1"/>
          </p:nvPr>
        </p:nvSpPr>
        <p:spPr>
          <a:xfrm>
            <a:off x="457200" y="374650"/>
            <a:ext cx="6019800" cy="5949950"/>
          </a:xfrm>
        </p:spPr>
        <p:txBody>
          <a:bodyPr vert="eaVert"/>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p:cNvSpPr>
            <a:spLocks noGrp="1"/>
          </p:cNvSpPr>
          <p:nvPr>
            <p:ph type="dt" sz="half" idx="10"/>
          </p:nvPr>
        </p:nvSpPr>
        <p:spPr/>
        <p:txBody>
          <a:bodyPr/>
          <a:lstStyle>
            <a:lvl1pPr>
              <a:defRPr/>
            </a:lvl1pPr>
          </a:lstStyle>
          <a:p>
            <a:endParaRPr lang="en-US" altLang="es-ES"/>
          </a:p>
        </p:txBody>
      </p:sp>
      <p:sp>
        <p:nvSpPr>
          <p:cNvPr id="5" name="Marcador de pie de página 4"/>
          <p:cNvSpPr>
            <a:spLocks noGrp="1"/>
          </p:cNvSpPr>
          <p:nvPr>
            <p:ph type="ftr" sz="quarter" idx="11"/>
          </p:nvPr>
        </p:nvSpPr>
        <p:spPr/>
        <p:txBody>
          <a:bodyPr/>
          <a:lstStyle>
            <a:lvl1pPr>
              <a:defRPr/>
            </a:lvl1pPr>
          </a:lstStyle>
          <a:p>
            <a:endParaRPr lang="en-US" altLang="es-ES"/>
          </a:p>
        </p:txBody>
      </p:sp>
      <p:sp>
        <p:nvSpPr>
          <p:cNvPr id="6" name="Marcador de número de diapositiva 5"/>
          <p:cNvSpPr>
            <a:spLocks noGrp="1"/>
          </p:cNvSpPr>
          <p:nvPr>
            <p:ph type="sldNum" sz="quarter" idx="12"/>
          </p:nvPr>
        </p:nvSpPr>
        <p:spPr/>
        <p:txBody>
          <a:bodyPr/>
          <a:lstStyle>
            <a:lvl1pPr>
              <a:defRPr/>
            </a:lvl1pPr>
          </a:lstStyle>
          <a:p>
            <a:fld id="{8D142436-5FAD-42BF-8C88-E82DC6B0848B}" type="slidenum">
              <a:rPr lang="en-US" altLang="es-ES"/>
              <a:pPr/>
              <a:t>‹Nº›</a:t>
            </a:fld>
            <a:endParaRPr lang="en-US" altLang="es-ES"/>
          </a:p>
        </p:txBody>
      </p:sp>
    </p:spTree>
    <p:extLst>
      <p:ext uri="{BB962C8B-B14F-4D97-AF65-F5344CB8AC3E}">
        <p14:creationId xmlns:p14="http://schemas.microsoft.com/office/powerpoint/2010/main" val="250497057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bl" preserve="1">
  <p:cSld name="Título y tabla">
    <p:spTree>
      <p:nvGrpSpPr>
        <p:cNvPr id="1" name=""/>
        <p:cNvGrpSpPr/>
        <p:nvPr/>
      </p:nvGrpSpPr>
      <p:grpSpPr>
        <a:xfrm>
          <a:off x="0" y="0"/>
          <a:ext cx="0" cy="0"/>
          <a:chOff x="0" y="0"/>
          <a:chExt cx="0" cy="0"/>
        </a:xfrm>
      </p:grpSpPr>
      <p:sp>
        <p:nvSpPr>
          <p:cNvPr id="2" name="Título 1"/>
          <p:cNvSpPr>
            <a:spLocks noGrp="1"/>
          </p:cNvSpPr>
          <p:nvPr>
            <p:ph type="title"/>
          </p:nvPr>
        </p:nvSpPr>
        <p:spPr>
          <a:xfrm>
            <a:off x="838200" y="374650"/>
            <a:ext cx="7010400" cy="563563"/>
          </a:xfrm>
        </p:spPr>
        <p:txBody>
          <a:bodyPr/>
          <a:lstStyle/>
          <a:p>
            <a:r>
              <a:rPr lang="es-ES"/>
              <a:t>Haga clic para modificar el estilo de título del patrón</a:t>
            </a:r>
          </a:p>
        </p:txBody>
      </p:sp>
      <p:sp>
        <p:nvSpPr>
          <p:cNvPr id="3" name="Marcador de tabla 2"/>
          <p:cNvSpPr>
            <a:spLocks noGrp="1"/>
          </p:cNvSpPr>
          <p:nvPr>
            <p:ph type="tbl" idx="1"/>
          </p:nvPr>
        </p:nvSpPr>
        <p:spPr>
          <a:xfrm>
            <a:off x="457200" y="1219200"/>
            <a:ext cx="8229600" cy="5105400"/>
          </a:xfrm>
        </p:spPr>
        <p:txBody>
          <a:bodyPr/>
          <a:lstStyle/>
          <a:p>
            <a:r>
              <a:rPr lang="es-ES"/>
              <a:t>Haga clic en el icono para agregar una tabla</a:t>
            </a:r>
          </a:p>
        </p:txBody>
      </p:sp>
      <p:sp>
        <p:nvSpPr>
          <p:cNvPr id="4" name="Marcador de fecha 3"/>
          <p:cNvSpPr>
            <a:spLocks noGrp="1"/>
          </p:cNvSpPr>
          <p:nvPr>
            <p:ph type="dt" sz="half" idx="10"/>
          </p:nvPr>
        </p:nvSpPr>
        <p:spPr>
          <a:xfrm>
            <a:off x="457200" y="6400800"/>
            <a:ext cx="2133600" cy="320675"/>
          </a:xfrm>
        </p:spPr>
        <p:txBody>
          <a:bodyPr/>
          <a:lstStyle>
            <a:lvl1pPr>
              <a:defRPr/>
            </a:lvl1pPr>
          </a:lstStyle>
          <a:p>
            <a:endParaRPr lang="en-US" altLang="es-ES"/>
          </a:p>
        </p:txBody>
      </p:sp>
      <p:sp>
        <p:nvSpPr>
          <p:cNvPr id="5" name="Marcador de pie de página 4"/>
          <p:cNvSpPr>
            <a:spLocks noGrp="1"/>
          </p:cNvSpPr>
          <p:nvPr>
            <p:ph type="ftr" sz="quarter" idx="11"/>
          </p:nvPr>
        </p:nvSpPr>
        <p:spPr>
          <a:xfrm>
            <a:off x="3124200" y="6400800"/>
            <a:ext cx="2895600" cy="320675"/>
          </a:xfrm>
        </p:spPr>
        <p:txBody>
          <a:bodyPr/>
          <a:lstStyle>
            <a:lvl1pPr>
              <a:defRPr/>
            </a:lvl1pPr>
          </a:lstStyle>
          <a:p>
            <a:endParaRPr lang="en-US" altLang="es-ES"/>
          </a:p>
        </p:txBody>
      </p:sp>
      <p:sp>
        <p:nvSpPr>
          <p:cNvPr id="6" name="Marcador de número de diapositiva 5"/>
          <p:cNvSpPr>
            <a:spLocks noGrp="1"/>
          </p:cNvSpPr>
          <p:nvPr>
            <p:ph type="sldNum" sz="quarter" idx="12"/>
          </p:nvPr>
        </p:nvSpPr>
        <p:spPr>
          <a:xfrm>
            <a:off x="6553200" y="6400800"/>
            <a:ext cx="2133600" cy="320675"/>
          </a:xfrm>
        </p:spPr>
        <p:txBody>
          <a:bodyPr/>
          <a:lstStyle>
            <a:lvl1pPr>
              <a:defRPr/>
            </a:lvl1pPr>
          </a:lstStyle>
          <a:p>
            <a:fld id="{5052F4C6-3672-4AC8-A58C-209577A5AE32}" type="slidenum">
              <a:rPr lang="en-US" altLang="es-ES"/>
              <a:pPr/>
              <a:t>‹Nº›</a:t>
            </a:fld>
            <a:endParaRPr lang="en-US" altLang="es-ES"/>
          </a:p>
        </p:txBody>
      </p:sp>
    </p:spTree>
    <p:extLst>
      <p:ext uri="{BB962C8B-B14F-4D97-AF65-F5344CB8AC3E}">
        <p14:creationId xmlns:p14="http://schemas.microsoft.com/office/powerpoint/2010/main" val="269581818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p>
        </p:txBody>
      </p:sp>
      <p:sp>
        <p:nvSpPr>
          <p:cNvPr id="3" name="Marcador de contenido 2"/>
          <p:cNvSpPr>
            <a:spLocks noGrp="1"/>
          </p:cNvSpPr>
          <p:nvPr>
            <p:ph idx="1"/>
          </p:nvPr>
        </p:nvSpPr>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p:cNvSpPr>
            <a:spLocks noGrp="1"/>
          </p:cNvSpPr>
          <p:nvPr>
            <p:ph type="dt" sz="half" idx="10"/>
          </p:nvPr>
        </p:nvSpPr>
        <p:spPr/>
        <p:txBody>
          <a:bodyPr/>
          <a:lstStyle>
            <a:lvl1pPr>
              <a:defRPr/>
            </a:lvl1pPr>
          </a:lstStyle>
          <a:p>
            <a:endParaRPr lang="en-US" altLang="es-ES"/>
          </a:p>
        </p:txBody>
      </p:sp>
      <p:sp>
        <p:nvSpPr>
          <p:cNvPr id="5" name="Marcador de pie de página 4"/>
          <p:cNvSpPr>
            <a:spLocks noGrp="1"/>
          </p:cNvSpPr>
          <p:nvPr>
            <p:ph type="ftr" sz="quarter" idx="11"/>
          </p:nvPr>
        </p:nvSpPr>
        <p:spPr/>
        <p:txBody>
          <a:bodyPr/>
          <a:lstStyle>
            <a:lvl1pPr>
              <a:defRPr/>
            </a:lvl1pPr>
          </a:lstStyle>
          <a:p>
            <a:endParaRPr lang="en-US" altLang="es-ES"/>
          </a:p>
        </p:txBody>
      </p:sp>
      <p:sp>
        <p:nvSpPr>
          <p:cNvPr id="6" name="Marcador de número de diapositiva 5"/>
          <p:cNvSpPr>
            <a:spLocks noGrp="1"/>
          </p:cNvSpPr>
          <p:nvPr>
            <p:ph type="sldNum" sz="quarter" idx="12"/>
          </p:nvPr>
        </p:nvSpPr>
        <p:spPr/>
        <p:txBody>
          <a:bodyPr/>
          <a:lstStyle>
            <a:lvl1pPr>
              <a:defRPr/>
            </a:lvl1pPr>
          </a:lstStyle>
          <a:p>
            <a:fld id="{A31987C8-1BEF-4ACE-B79F-8FBE4F7DE19F}" type="slidenum">
              <a:rPr lang="en-US" altLang="es-ES"/>
              <a:pPr/>
              <a:t>‹Nº›</a:t>
            </a:fld>
            <a:endParaRPr lang="en-US" altLang="es-ES"/>
          </a:p>
        </p:txBody>
      </p:sp>
    </p:spTree>
    <p:extLst>
      <p:ext uri="{BB962C8B-B14F-4D97-AF65-F5344CB8AC3E}">
        <p14:creationId xmlns:p14="http://schemas.microsoft.com/office/powerpoint/2010/main" val="207543340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p:cNvSpPr>
            <a:spLocks noGrp="1"/>
          </p:cNvSpPr>
          <p:nvPr>
            <p:ph type="title"/>
          </p:nvPr>
        </p:nvSpPr>
        <p:spPr>
          <a:xfrm>
            <a:off x="623888" y="1709738"/>
            <a:ext cx="7886700" cy="2852737"/>
          </a:xfrm>
        </p:spPr>
        <p:txBody>
          <a:bodyPr anchor="b"/>
          <a:lstStyle>
            <a:lvl1pPr>
              <a:defRPr sz="6000"/>
            </a:lvl1pPr>
          </a:lstStyle>
          <a:p>
            <a:r>
              <a:rPr lang="es-ES"/>
              <a:t>Haga clic para modificar el estilo de título del patrón</a:t>
            </a:r>
          </a:p>
        </p:txBody>
      </p:sp>
      <p:sp>
        <p:nvSpPr>
          <p:cNvPr id="3" name="Marcador de texto 2"/>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s-ES"/>
              <a:t>Editar el estilo de texto del patrón</a:t>
            </a:r>
          </a:p>
        </p:txBody>
      </p:sp>
      <p:sp>
        <p:nvSpPr>
          <p:cNvPr id="4" name="Marcador de fecha 3"/>
          <p:cNvSpPr>
            <a:spLocks noGrp="1"/>
          </p:cNvSpPr>
          <p:nvPr>
            <p:ph type="dt" sz="half" idx="10"/>
          </p:nvPr>
        </p:nvSpPr>
        <p:spPr/>
        <p:txBody>
          <a:bodyPr/>
          <a:lstStyle>
            <a:lvl1pPr>
              <a:defRPr/>
            </a:lvl1pPr>
          </a:lstStyle>
          <a:p>
            <a:endParaRPr lang="en-US" altLang="es-ES"/>
          </a:p>
        </p:txBody>
      </p:sp>
      <p:sp>
        <p:nvSpPr>
          <p:cNvPr id="5" name="Marcador de pie de página 4"/>
          <p:cNvSpPr>
            <a:spLocks noGrp="1"/>
          </p:cNvSpPr>
          <p:nvPr>
            <p:ph type="ftr" sz="quarter" idx="11"/>
          </p:nvPr>
        </p:nvSpPr>
        <p:spPr/>
        <p:txBody>
          <a:bodyPr/>
          <a:lstStyle>
            <a:lvl1pPr>
              <a:defRPr/>
            </a:lvl1pPr>
          </a:lstStyle>
          <a:p>
            <a:endParaRPr lang="en-US" altLang="es-ES"/>
          </a:p>
        </p:txBody>
      </p:sp>
      <p:sp>
        <p:nvSpPr>
          <p:cNvPr id="6" name="Marcador de número de diapositiva 5"/>
          <p:cNvSpPr>
            <a:spLocks noGrp="1"/>
          </p:cNvSpPr>
          <p:nvPr>
            <p:ph type="sldNum" sz="quarter" idx="12"/>
          </p:nvPr>
        </p:nvSpPr>
        <p:spPr/>
        <p:txBody>
          <a:bodyPr/>
          <a:lstStyle>
            <a:lvl1pPr>
              <a:defRPr/>
            </a:lvl1pPr>
          </a:lstStyle>
          <a:p>
            <a:fld id="{03AF6641-3DDE-4D93-880A-4F159BDA39BC}" type="slidenum">
              <a:rPr lang="en-US" altLang="es-ES"/>
              <a:pPr/>
              <a:t>‹Nº›</a:t>
            </a:fld>
            <a:endParaRPr lang="en-US" altLang="es-ES"/>
          </a:p>
        </p:txBody>
      </p:sp>
    </p:spTree>
    <p:extLst>
      <p:ext uri="{BB962C8B-B14F-4D97-AF65-F5344CB8AC3E}">
        <p14:creationId xmlns:p14="http://schemas.microsoft.com/office/powerpoint/2010/main" val="278134536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p>
        </p:txBody>
      </p:sp>
      <p:sp>
        <p:nvSpPr>
          <p:cNvPr id="3" name="Marcador de contenido 2"/>
          <p:cNvSpPr>
            <a:spLocks noGrp="1"/>
          </p:cNvSpPr>
          <p:nvPr>
            <p:ph sz="half" idx="1"/>
          </p:nvPr>
        </p:nvSpPr>
        <p:spPr>
          <a:xfrm>
            <a:off x="457200" y="1219200"/>
            <a:ext cx="4038600" cy="5105400"/>
          </a:xfrm>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contenido 3"/>
          <p:cNvSpPr>
            <a:spLocks noGrp="1"/>
          </p:cNvSpPr>
          <p:nvPr>
            <p:ph sz="half" idx="2"/>
          </p:nvPr>
        </p:nvSpPr>
        <p:spPr>
          <a:xfrm>
            <a:off x="4648200" y="1219200"/>
            <a:ext cx="4038600" cy="5105400"/>
          </a:xfrm>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fecha 4"/>
          <p:cNvSpPr>
            <a:spLocks noGrp="1"/>
          </p:cNvSpPr>
          <p:nvPr>
            <p:ph type="dt" sz="half" idx="10"/>
          </p:nvPr>
        </p:nvSpPr>
        <p:spPr/>
        <p:txBody>
          <a:bodyPr/>
          <a:lstStyle>
            <a:lvl1pPr>
              <a:defRPr/>
            </a:lvl1pPr>
          </a:lstStyle>
          <a:p>
            <a:endParaRPr lang="en-US" altLang="es-ES"/>
          </a:p>
        </p:txBody>
      </p:sp>
      <p:sp>
        <p:nvSpPr>
          <p:cNvPr id="6" name="Marcador de pie de página 5"/>
          <p:cNvSpPr>
            <a:spLocks noGrp="1"/>
          </p:cNvSpPr>
          <p:nvPr>
            <p:ph type="ftr" sz="quarter" idx="11"/>
          </p:nvPr>
        </p:nvSpPr>
        <p:spPr/>
        <p:txBody>
          <a:bodyPr/>
          <a:lstStyle>
            <a:lvl1pPr>
              <a:defRPr/>
            </a:lvl1pPr>
          </a:lstStyle>
          <a:p>
            <a:endParaRPr lang="en-US" altLang="es-ES"/>
          </a:p>
        </p:txBody>
      </p:sp>
      <p:sp>
        <p:nvSpPr>
          <p:cNvPr id="7" name="Marcador de número de diapositiva 6"/>
          <p:cNvSpPr>
            <a:spLocks noGrp="1"/>
          </p:cNvSpPr>
          <p:nvPr>
            <p:ph type="sldNum" sz="quarter" idx="12"/>
          </p:nvPr>
        </p:nvSpPr>
        <p:spPr/>
        <p:txBody>
          <a:bodyPr/>
          <a:lstStyle>
            <a:lvl1pPr>
              <a:defRPr/>
            </a:lvl1pPr>
          </a:lstStyle>
          <a:p>
            <a:fld id="{E5C24A88-8EDF-4B4E-8243-5F59D5865717}" type="slidenum">
              <a:rPr lang="en-US" altLang="es-ES"/>
              <a:pPr/>
              <a:t>‹Nº›</a:t>
            </a:fld>
            <a:endParaRPr lang="en-US" altLang="es-ES"/>
          </a:p>
        </p:txBody>
      </p:sp>
    </p:spTree>
    <p:extLst>
      <p:ext uri="{BB962C8B-B14F-4D97-AF65-F5344CB8AC3E}">
        <p14:creationId xmlns:p14="http://schemas.microsoft.com/office/powerpoint/2010/main" val="262220015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p:cNvSpPr>
            <a:spLocks noGrp="1"/>
          </p:cNvSpPr>
          <p:nvPr>
            <p:ph type="title"/>
          </p:nvPr>
        </p:nvSpPr>
        <p:spPr>
          <a:xfrm>
            <a:off x="630238" y="365125"/>
            <a:ext cx="7886700" cy="1325563"/>
          </a:xfrm>
        </p:spPr>
        <p:txBody>
          <a:bodyPr/>
          <a:lstStyle/>
          <a:p>
            <a:r>
              <a:rPr lang="es-ES"/>
              <a:t>Haga clic para modificar el estilo de título del patrón</a:t>
            </a:r>
          </a:p>
        </p:txBody>
      </p:sp>
      <p:sp>
        <p:nvSpPr>
          <p:cNvPr id="3" name="Marcador de texto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el estilo de texto del patrón</a:t>
            </a:r>
          </a:p>
        </p:txBody>
      </p:sp>
      <p:sp>
        <p:nvSpPr>
          <p:cNvPr id="4" name="Marcador de contenido 3"/>
          <p:cNvSpPr>
            <a:spLocks noGrp="1"/>
          </p:cNvSpPr>
          <p:nvPr>
            <p:ph sz="half" idx="2"/>
          </p:nvPr>
        </p:nvSpPr>
        <p:spPr>
          <a:xfrm>
            <a:off x="630238" y="2505075"/>
            <a:ext cx="3868737" cy="3684588"/>
          </a:xfrm>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texto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el estilo de texto del patrón</a:t>
            </a:r>
          </a:p>
        </p:txBody>
      </p:sp>
      <p:sp>
        <p:nvSpPr>
          <p:cNvPr id="6" name="Marcador de contenido 5"/>
          <p:cNvSpPr>
            <a:spLocks noGrp="1"/>
          </p:cNvSpPr>
          <p:nvPr>
            <p:ph sz="quarter" idx="4"/>
          </p:nvPr>
        </p:nvSpPr>
        <p:spPr>
          <a:xfrm>
            <a:off x="4629150" y="2505075"/>
            <a:ext cx="3887788" cy="3684588"/>
          </a:xfrm>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7" name="Marcador de fecha 6"/>
          <p:cNvSpPr>
            <a:spLocks noGrp="1"/>
          </p:cNvSpPr>
          <p:nvPr>
            <p:ph type="dt" sz="half" idx="10"/>
          </p:nvPr>
        </p:nvSpPr>
        <p:spPr/>
        <p:txBody>
          <a:bodyPr/>
          <a:lstStyle>
            <a:lvl1pPr>
              <a:defRPr/>
            </a:lvl1pPr>
          </a:lstStyle>
          <a:p>
            <a:endParaRPr lang="en-US" altLang="es-ES"/>
          </a:p>
        </p:txBody>
      </p:sp>
      <p:sp>
        <p:nvSpPr>
          <p:cNvPr id="8" name="Marcador de pie de página 7"/>
          <p:cNvSpPr>
            <a:spLocks noGrp="1"/>
          </p:cNvSpPr>
          <p:nvPr>
            <p:ph type="ftr" sz="quarter" idx="11"/>
          </p:nvPr>
        </p:nvSpPr>
        <p:spPr/>
        <p:txBody>
          <a:bodyPr/>
          <a:lstStyle>
            <a:lvl1pPr>
              <a:defRPr/>
            </a:lvl1pPr>
          </a:lstStyle>
          <a:p>
            <a:endParaRPr lang="en-US" altLang="es-ES"/>
          </a:p>
        </p:txBody>
      </p:sp>
      <p:sp>
        <p:nvSpPr>
          <p:cNvPr id="9" name="Marcador de número de diapositiva 8"/>
          <p:cNvSpPr>
            <a:spLocks noGrp="1"/>
          </p:cNvSpPr>
          <p:nvPr>
            <p:ph type="sldNum" sz="quarter" idx="12"/>
          </p:nvPr>
        </p:nvSpPr>
        <p:spPr/>
        <p:txBody>
          <a:bodyPr/>
          <a:lstStyle>
            <a:lvl1pPr>
              <a:defRPr/>
            </a:lvl1pPr>
          </a:lstStyle>
          <a:p>
            <a:fld id="{85182C2D-1BFB-47A7-B3FE-02CF79CFDE6C}" type="slidenum">
              <a:rPr lang="en-US" altLang="es-ES"/>
              <a:pPr/>
              <a:t>‹Nº›</a:t>
            </a:fld>
            <a:endParaRPr lang="en-US" altLang="es-ES"/>
          </a:p>
        </p:txBody>
      </p:sp>
    </p:spTree>
    <p:extLst>
      <p:ext uri="{BB962C8B-B14F-4D97-AF65-F5344CB8AC3E}">
        <p14:creationId xmlns:p14="http://schemas.microsoft.com/office/powerpoint/2010/main" val="121716277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p>
        </p:txBody>
      </p:sp>
      <p:sp>
        <p:nvSpPr>
          <p:cNvPr id="3" name="Marcador de fecha 2"/>
          <p:cNvSpPr>
            <a:spLocks noGrp="1"/>
          </p:cNvSpPr>
          <p:nvPr>
            <p:ph type="dt" sz="half" idx="10"/>
          </p:nvPr>
        </p:nvSpPr>
        <p:spPr/>
        <p:txBody>
          <a:bodyPr/>
          <a:lstStyle>
            <a:lvl1pPr>
              <a:defRPr/>
            </a:lvl1pPr>
          </a:lstStyle>
          <a:p>
            <a:endParaRPr lang="en-US" altLang="es-ES"/>
          </a:p>
        </p:txBody>
      </p:sp>
      <p:sp>
        <p:nvSpPr>
          <p:cNvPr id="4" name="Marcador de pie de página 3"/>
          <p:cNvSpPr>
            <a:spLocks noGrp="1"/>
          </p:cNvSpPr>
          <p:nvPr>
            <p:ph type="ftr" sz="quarter" idx="11"/>
          </p:nvPr>
        </p:nvSpPr>
        <p:spPr/>
        <p:txBody>
          <a:bodyPr/>
          <a:lstStyle>
            <a:lvl1pPr>
              <a:defRPr/>
            </a:lvl1pPr>
          </a:lstStyle>
          <a:p>
            <a:endParaRPr lang="en-US" altLang="es-ES"/>
          </a:p>
        </p:txBody>
      </p:sp>
      <p:sp>
        <p:nvSpPr>
          <p:cNvPr id="5" name="Marcador de número de diapositiva 4"/>
          <p:cNvSpPr>
            <a:spLocks noGrp="1"/>
          </p:cNvSpPr>
          <p:nvPr>
            <p:ph type="sldNum" sz="quarter" idx="12"/>
          </p:nvPr>
        </p:nvSpPr>
        <p:spPr/>
        <p:txBody>
          <a:bodyPr/>
          <a:lstStyle>
            <a:lvl1pPr>
              <a:defRPr/>
            </a:lvl1pPr>
          </a:lstStyle>
          <a:p>
            <a:fld id="{89C0AC39-1965-4760-BACF-3F3C57E4CDE6}" type="slidenum">
              <a:rPr lang="en-US" altLang="es-ES"/>
              <a:pPr/>
              <a:t>‹Nº›</a:t>
            </a:fld>
            <a:endParaRPr lang="en-US" altLang="es-ES"/>
          </a:p>
        </p:txBody>
      </p:sp>
    </p:spTree>
    <p:extLst>
      <p:ext uri="{BB962C8B-B14F-4D97-AF65-F5344CB8AC3E}">
        <p14:creationId xmlns:p14="http://schemas.microsoft.com/office/powerpoint/2010/main" val="217289450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p:cNvSpPr>
            <a:spLocks noGrp="1"/>
          </p:cNvSpPr>
          <p:nvPr>
            <p:ph type="dt" sz="half" idx="10"/>
          </p:nvPr>
        </p:nvSpPr>
        <p:spPr/>
        <p:txBody>
          <a:bodyPr/>
          <a:lstStyle>
            <a:lvl1pPr>
              <a:defRPr/>
            </a:lvl1pPr>
          </a:lstStyle>
          <a:p>
            <a:endParaRPr lang="en-US" altLang="es-ES"/>
          </a:p>
        </p:txBody>
      </p:sp>
      <p:sp>
        <p:nvSpPr>
          <p:cNvPr id="3" name="Marcador de pie de página 2"/>
          <p:cNvSpPr>
            <a:spLocks noGrp="1"/>
          </p:cNvSpPr>
          <p:nvPr>
            <p:ph type="ftr" sz="quarter" idx="11"/>
          </p:nvPr>
        </p:nvSpPr>
        <p:spPr/>
        <p:txBody>
          <a:bodyPr/>
          <a:lstStyle>
            <a:lvl1pPr>
              <a:defRPr/>
            </a:lvl1pPr>
          </a:lstStyle>
          <a:p>
            <a:endParaRPr lang="en-US" altLang="es-ES"/>
          </a:p>
        </p:txBody>
      </p:sp>
      <p:sp>
        <p:nvSpPr>
          <p:cNvPr id="4" name="Marcador de número de diapositiva 3"/>
          <p:cNvSpPr>
            <a:spLocks noGrp="1"/>
          </p:cNvSpPr>
          <p:nvPr>
            <p:ph type="sldNum" sz="quarter" idx="12"/>
          </p:nvPr>
        </p:nvSpPr>
        <p:spPr/>
        <p:txBody>
          <a:bodyPr/>
          <a:lstStyle>
            <a:lvl1pPr>
              <a:defRPr/>
            </a:lvl1pPr>
          </a:lstStyle>
          <a:p>
            <a:fld id="{8EB14D02-F7C0-47BC-9DAC-5FC182E1758A}" type="slidenum">
              <a:rPr lang="en-US" altLang="es-ES"/>
              <a:pPr/>
              <a:t>‹Nº›</a:t>
            </a:fld>
            <a:endParaRPr lang="en-US" altLang="es-ES"/>
          </a:p>
        </p:txBody>
      </p:sp>
    </p:spTree>
    <p:extLst>
      <p:ext uri="{BB962C8B-B14F-4D97-AF65-F5344CB8AC3E}">
        <p14:creationId xmlns:p14="http://schemas.microsoft.com/office/powerpoint/2010/main" val="31516515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630238" y="457200"/>
            <a:ext cx="2949575" cy="1600200"/>
          </a:xfrm>
        </p:spPr>
        <p:txBody>
          <a:bodyPr anchor="b"/>
          <a:lstStyle>
            <a:lvl1pPr>
              <a:defRPr sz="3200"/>
            </a:lvl1pPr>
          </a:lstStyle>
          <a:p>
            <a:r>
              <a:rPr lang="es-ES"/>
              <a:t>Haga clic para modificar el estilo de título del patrón</a:t>
            </a:r>
          </a:p>
        </p:txBody>
      </p:sp>
      <p:sp>
        <p:nvSpPr>
          <p:cNvPr id="3" name="Marcador de contenido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texto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Editar el estilo de texto del patrón</a:t>
            </a:r>
          </a:p>
        </p:txBody>
      </p:sp>
      <p:sp>
        <p:nvSpPr>
          <p:cNvPr id="5" name="Marcador de fecha 4"/>
          <p:cNvSpPr>
            <a:spLocks noGrp="1"/>
          </p:cNvSpPr>
          <p:nvPr>
            <p:ph type="dt" sz="half" idx="10"/>
          </p:nvPr>
        </p:nvSpPr>
        <p:spPr/>
        <p:txBody>
          <a:bodyPr/>
          <a:lstStyle>
            <a:lvl1pPr>
              <a:defRPr/>
            </a:lvl1pPr>
          </a:lstStyle>
          <a:p>
            <a:endParaRPr lang="en-US" altLang="es-ES"/>
          </a:p>
        </p:txBody>
      </p:sp>
      <p:sp>
        <p:nvSpPr>
          <p:cNvPr id="6" name="Marcador de pie de página 5"/>
          <p:cNvSpPr>
            <a:spLocks noGrp="1"/>
          </p:cNvSpPr>
          <p:nvPr>
            <p:ph type="ftr" sz="quarter" idx="11"/>
          </p:nvPr>
        </p:nvSpPr>
        <p:spPr/>
        <p:txBody>
          <a:bodyPr/>
          <a:lstStyle>
            <a:lvl1pPr>
              <a:defRPr/>
            </a:lvl1pPr>
          </a:lstStyle>
          <a:p>
            <a:endParaRPr lang="en-US" altLang="es-ES"/>
          </a:p>
        </p:txBody>
      </p:sp>
      <p:sp>
        <p:nvSpPr>
          <p:cNvPr id="7" name="Marcador de número de diapositiva 6"/>
          <p:cNvSpPr>
            <a:spLocks noGrp="1"/>
          </p:cNvSpPr>
          <p:nvPr>
            <p:ph type="sldNum" sz="quarter" idx="12"/>
          </p:nvPr>
        </p:nvSpPr>
        <p:spPr/>
        <p:txBody>
          <a:bodyPr/>
          <a:lstStyle>
            <a:lvl1pPr>
              <a:defRPr/>
            </a:lvl1pPr>
          </a:lstStyle>
          <a:p>
            <a:fld id="{8658D22A-DD8C-4AF9-9B6E-0316E71F10A4}" type="slidenum">
              <a:rPr lang="en-US" altLang="es-ES"/>
              <a:pPr/>
              <a:t>‹Nº›</a:t>
            </a:fld>
            <a:endParaRPr lang="en-US" altLang="es-ES"/>
          </a:p>
        </p:txBody>
      </p:sp>
    </p:spTree>
    <p:extLst>
      <p:ext uri="{BB962C8B-B14F-4D97-AF65-F5344CB8AC3E}">
        <p14:creationId xmlns:p14="http://schemas.microsoft.com/office/powerpoint/2010/main" val="109190389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630238" y="457200"/>
            <a:ext cx="2949575" cy="1600200"/>
          </a:xfrm>
        </p:spPr>
        <p:txBody>
          <a:bodyPr anchor="b"/>
          <a:lstStyle>
            <a:lvl1pPr>
              <a:defRPr sz="3200"/>
            </a:lvl1pPr>
          </a:lstStyle>
          <a:p>
            <a:r>
              <a:rPr lang="es-ES"/>
              <a:t>Haga clic para modificar el estilo de título del patrón</a:t>
            </a:r>
          </a:p>
        </p:txBody>
      </p:sp>
      <p:sp>
        <p:nvSpPr>
          <p:cNvPr id="3" name="Marcador de posición de imagen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a:t>Haga clic en el icono para agregar una imagen</a:t>
            </a:r>
          </a:p>
        </p:txBody>
      </p:sp>
      <p:sp>
        <p:nvSpPr>
          <p:cNvPr id="4" name="Marcador de texto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Editar el estilo de texto del patrón</a:t>
            </a:r>
          </a:p>
        </p:txBody>
      </p:sp>
      <p:sp>
        <p:nvSpPr>
          <p:cNvPr id="5" name="Marcador de fecha 4"/>
          <p:cNvSpPr>
            <a:spLocks noGrp="1"/>
          </p:cNvSpPr>
          <p:nvPr>
            <p:ph type="dt" sz="half" idx="10"/>
          </p:nvPr>
        </p:nvSpPr>
        <p:spPr/>
        <p:txBody>
          <a:bodyPr/>
          <a:lstStyle>
            <a:lvl1pPr>
              <a:defRPr/>
            </a:lvl1pPr>
          </a:lstStyle>
          <a:p>
            <a:endParaRPr lang="en-US" altLang="es-ES"/>
          </a:p>
        </p:txBody>
      </p:sp>
      <p:sp>
        <p:nvSpPr>
          <p:cNvPr id="6" name="Marcador de pie de página 5"/>
          <p:cNvSpPr>
            <a:spLocks noGrp="1"/>
          </p:cNvSpPr>
          <p:nvPr>
            <p:ph type="ftr" sz="quarter" idx="11"/>
          </p:nvPr>
        </p:nvSpPr>
        <p:spPr/>
        <p:txBody>
          <a:bodyPr/>
          <a:lstStyle>
            <a:lvl1pPr>
              <a:defRPr/>
            </a:lvl1pPr>
          </a:lstStyle>
          <a:p>
            <a:endParaRPr lang="en-US" altLang="es-ES"/>
          </a:p>
        </p:txBody>
      </p:sp>
      <p:sp>
        <p:nvSpPr>
          <p:cNvPr id="7" name="Marcador de número de diapositiva 6"/>
          <p:cNvSpPr>
            <a:spLocks noGrp="1"/>
          </p:cNvSpPr>
          <p:nvPr>
            <p:ph type="sldNum" sz="quarter" idx="12"/>
          </p:nvPr>
        </p:nvSpPr>
        <p:spPr/>
        <p:txBody>
          <a:bodyPr/>
          <a:lstStyle>
            <a:lvl1pPr>
              <a:defRPr/>
            </a:lvl1pPr>
          </a:lstStyle>
          <a:p>
            <a:fld id="{228D3A66-FCFD-4543-8736-15563768D31E}" type="slidenum">
              <a:rPr lang="en-US" altLang="es-ES"/>
              <a:pPr/>
              <a:t>‹Nº›</a:t>
            </a:fld>
            <a:endParaRPr lang="en-US" altLang="es-ES"/>
          </a:p>
        </p:txBody>
      </p:sp>
    </p:spTree>
    <p:extLst>
      <p:ext uri="{BB962C8B-B14F-4D97-AF65-F5344CB8AC3E}">
        <p14:creationId xmlns:p14="http://schemas.microsoft.com/office/powerpoint/2010/main" val="47791882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oleObject" Target="../embeddings/oleObject1.bin"/><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vmlDrawing" Target="../drawings/vmlDrawing1.v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40" name="Rectangle 16"/>
          <p:cNvSpPr>
            <a:spLocks noChangeArrowheads="1"/>
          </p:cNvSpPr>
          <p:nvPr/>
        </p:nvSpPr>
        <p:spPr bwMode="gray">
          <a:xfrm>
            <a:off x="0" y="641350"/>
            <a:ext cx="9144000" cy="92075"/>
          </a:xfrm>
          <a:prstGeom prst="rect">
            <a:avLst/>
          </a:prstGeom>
          <a:gradFill rotWithShape="1">
            <a:gsLst>
              <a:gs pos="0">
                <a:schemeClr val="accent1"/>
              </a:gs>
              <a:gs pos="100000">
                <a:schemeClr val="accent1">
                  <a:gamma/>
                  <a:shade val="46275"/>
                  <a:invGamma/>
                </a:scheme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a:p>
        </p:txBody>
      </p:sp>
      <p:sp>
        <p:nvSpPr>
          <p:cNvPr id="1031" name="Rectangle 7"/>
          <p:cNvSpPr>
            <a:spLocks noChangeArrowheads="1"/>
          </p:cNvSpPr>
          <p:nvPr/>
        </p:nvSpPr>
        <p:spPr bwMode="white">
          <a:xfrm>
            <a:off x="1588" y="766763"/>
            <a:ext cx="9142412" cy="1366837"/>
          </a:xfrm>
          <a:prstGeom prst="rect">
            <a:avLst/>
          </a:prstGeom>
          <a:gradFill rotWithShape="0">
            <a:gsLst>
              <a:gs pos="0">
                <a:schemeClr val="accent2"/>
              </a:gs>
              <a:gs pos="100000">
                <a:schemeClr val="accent2">
                  <a:gamma/>
                  <a:tint val="0"/>
                  <a:invGamma/>
                </a:schemeClr>
              </a:gs>
            </a:gsLst>
            <a:lin ang="5400000" scaled="1"/>
          </a:gradFill>
          <a:ln>
            <a:noFill/>
          </a:ln>
          <a:effectLst/>
          <a:extLst>
            <a:ext uri="{91240B29-F687-4F45-9708-019B960494DF}">
              <a14:hiddenLine xmlns:a14="http://schemas.microsoft.com/office/drawing/2010/main" w="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s-ES"/>
          </a:p>
        </p:txBody>
      </p:sp>
      <p:graphicFrame>
        <p:nvGraphicFramePr>
          <p:cNvPr id="1039" name="Object 15"/>
          <p:cNvGraphicFramePr>
            <a:graphicFrameLocks noChangeAspect="1"/>
          </p:cNvGraphicFramePr>
          <p:nvPr/>
        </p:nvGraphicFramePr>
        <p:xfrm>
          <a:off x="-11113" y="0"/>
          <a:ext cx="9155113" cy="609600"/>
        </p:xfrm>
        <a:graphic>
          <a:graphicData uri="http://schemas.openxmlformats.org/presentationml/2006/ole">
            <mc:AlternateContent xmlns:mc="http://schemas.openxmlformats.org/markup-compatibility/2006">
              <mc:Choice xmlns:v="urn:schemas-microsoft-com:vml" Requires="v">
                <p:oleObj spid="_x0000_s1061" name="Image" r:id="rId15" imgW="13003175" imgH="4571429" progId="Photoshop.Image.7">
                  <p:embed/>
                </p:oleObj>
              </mc:Choice>
              <mc:Fallback>
                <p:oleObj name="Image" r:id="rId15" imgW="13003175" imgH="4571429" progId="Photoshop.Image.7">
                  <p:embed/>
                  <p:pic>
                    <p:nvPicPr>
                      <p:cNvPr id="0" name="Object 15"/>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11113" y="0"/>
                        <a:ext cx="9155113"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033" name="AutoShape 9"/>
          <p:cNvSpPr>
            <a:spLocks noChangeArrowheads="1"/>
          </p:cNvSpPr>
          <p:nvPr/>
        </p:nvSpPr>
        <p:spPr bwMode="gray">
          <a:xfrm>
            <a:off x="609600" y="344488"/>
            <a:ext cx="7366000" cy="644525"/>
          </a:xfrm>
          <a:prstGeom prst="roundRect">
            <a:avLst>
              <a:gd name="adj" fmla="val 41870"/>
            </a:avLst>
          </a:prstGeom>
          <a:gradFill rotWithShape="1">
            <a:gsLst>
              <a:gs pos="0">
                <a:schemeClr val="tx2">
                  <a:gamma/>
                  <a:shade val="46275"/>
                  <a:invGamma/>
                </a:schemeClr>
              </a:gs>
              <a:gs pos="100000">
                <a:schemeClr val="tx2"/>
              </a:gs>
            </a:gsLst>
            <a:lin ang="0" scaled="1"/>
          </a:gradFill>
          <a:ln w="38100" algn="ctr">
            <a:solidFill>
              <a:schemeClr val="bg1"/>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s-ES"/>
          </a:p>
        </p:txBody>
      </p:sp>
      <p:sp>
        <p:nvSpPr>
          <p:cNvPr id="1027" name="Rectangle 3"/>
          <p:cNvSpPr>
            <a:spLocks noGrp="1" noChangeArrowheads="1"/>
          </p:cNvSpPr>
          <p:nvPr>
            <p:ph type="body" idx="1"/>
          </p:nvPr>
        </p:nvSpPr>
        <p:spPr bwMode="auto">
          <a:xfrm>
            <a:off x="457200" y="1219200"/>
            <a:ext cx="8229600" cy="5105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s-ES" altLang="es-ES"/>
              <a:t>Editar el estilo de texto del patrón</a:t>
            </a:r>
          </a:p>
          <a:p>
            <a:pPr lvl="1"/>
            <a:r>
              <a:rPr lang="es-ES" altLang="es-ES"/>
              <a:t>Segundo nivel</a:t>
            </a:r>
          </a:p>
          <a:p>
            <a:pPr lvl="2"/>
            <a:r>
              <a:rPr lang="es-ES" altLang="es-ES"/>
              <a:t>Tercer nivel</a:t>
            </a:r>
          </a:p>
          <a:p>
            <a:pPr lvl="3"/>
            <a:r>
              <a:rPr lang="es-ES" altLang="es-ES"/>
              <a:t>Cuarto nivel</a:t>
            </a:r>
          </a:p>
          <a:p>
            <a:pPr lvl="4"/>
            <a:r>
              <a:rPr lang="es-ES" altLang="es-ES"/>
              <a:t>Quinto nivel</a:t>
            </a:r>
            <a:endParaRPr lang="en-US" altLang="es-ES"/>
          </a:p>
        </p:txBody>
      </p:sp>
      <p:sp>
        <p:nvSpPr>
          <p:cNvPr id="1028" name="Rectangle 4"/>
          <p:cNvSpPr>
            <a:spLocks noGrp="1" noChangeArrowheads="1"/>
          </p:cNvSpPr>
          <p:nvPr>
            <p:ph type="dt" sz="half" idx="2"/>
          </p:nvPr>
        </p:nvSpPr>
        <p:spPr bwMode="auto">
          <a:xfrm>
            <a:off x="457200" y="6400800"/>
            <a:ext cx="2133600" cy="320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endParaRPr lang="en-US" altLang="es-ES"/>
          </a:p>
        </p:txBody>
      </p:sp>
      <p:sp>
        <p:nvSpPr>
          <p:cNvPr id="1029" name="Rectangle 5"/>
          <p:cNvSpPr>
            <a:spLocks noGrp="1" noChangeArrowheads="1"/>
          </p:cNvSpPr>
          <p:nvPr>
            <p:ph type="ftr" sz="quarter" idx="3"/>
          </p:nvPr>
        </p:nvSpPr>
        <p:spPr bwMode="auto">
          <a:xfrm>
            <a:off x="3124200" y="6400800"/>
            <a:ext cx="2895600" cy="320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endParaRPr lang="en-US" altLang="es-ES"/>
          </a:p>
        </p:txBody>
      </p:sp>
      <p:sp>
        <p:nvSpPr>
          <p:cNvPr id="1030" name="Rectangle 6"/>
          <p:cNvSpPr>
            <a:spLocks noGrp="1" noChangeArrowheads="1"/>
          </p:cNvSpPr>
          <p:nvPr>
            <p:ph type="sldNum" sz="quarter" idx="4"/>
          </p:nvPr>
        </p:nvSpPr>
        <p:spPr bwMode="auto">
          <a:xfrm>
            <a:off x="6553200" y="6400800"/>
            <a:ext cx="2133600" cy="320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fld id="{A0C69197-5EA8-4070-8FA9-92A79E83A832}" type="slidenum">
              <a:rPr lang="en-US" altLang="es-ES"/>
              <a:pPr/>
              <a:t>‹Nº›</a:t>
            </a:fld>
            <a:endParaRPr lang="en-US" altLang="es-ES"/>
          </a:p>
        </p:txBody>
      </p:sp>
      <p:sp>
        <p:nvSpPr>
          <p:cNvPr id="1026" name="Rectangle 2"/>
          <p:cNvSpPr>
            <a:spLocks noGrp="1" noChangeArrowheads="1"/>
          </p:cNvSpPr>
          <p:nvPr>
            <p:ph type="title"/>
          </p:nvPr>
        </p:nvSpPr>
        <p:spPr bwMode="white">
          <a:xfrm>
            <a:off x="838200" y="374650"/>
            <a:ext cx="7010400" cy="5635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s-ES" altLang="es-ES"/>
              <a:t>Haga clic para modificar el estilo de título del patrón</a:t>
            </a:r>
            <a:endParaRPr lang="en-US" altLang="es-ES"/>
          </a:p>
        </p:txBody>
      </p:sp>
      <p:sp>
        <p:nvSpPr>
          <p:cNvPr id="1037" name="Text Box 13"/>
          <p:cNvSpPr txBox="1">
            <a:spLocks noChangeArrowheads="1"/>
          </p:cNvSpPr>
          <p:nvPr/>
        </p:nvSpPr>
        <p:spPr bwMode="gray">
          <a:xfrm>
            <a:off x="8131175" y="257175"/>
            <a:ext cx="9906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es-ES" sz="2000" b="1"/>
              <a:t>LOGO</a:t>
            </a:r>
          </a:p>
        </p:txBody>
      </p:sp>
      <p:sp>
        <p:nvSpPr>
          <p:cNvPr id="1038" name="AutoShape 14"/>
          <p:cNvSpPr>
            <a:spLocks noChangeArrowheads="1"/>
          </p:cNvSpPr>
          <p:nvPr/>
        </p:nvSpPr>
        <p:spPr bwMode="gray">
          <a:xfrm rot="5400000">
            <a:off x="8447088" y="-185738"/>
            <a:ext cx="273050" cy="860425"/>
          </a:xfrm>
          <a:prstGeom prst="moon">
            <a:avLst>
              <a:gd name="adj" fmla="val 21208"/>
            </a:avLst>
          </a:prstGeom>
          <a:solidFill>
            <a:schemeClr val="tx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rtl="0" eaLnBrk="1" fontAlgn="base" hangingPunct="1">
        <a:spcBef>
          <a:spcPct val="0"/>
        </a:spcBef>
        <a:spcAft>
          <a:spcPct val="0"/>
        </a:spcAft>
        <a:defRPr sz="3600" kern="1200">
          <a:solidFill>
            <a:schemeClr val="bg1"/>
          </a:solidFill>
          <a:latin typeface="+mj-lt"/>
          <a:ea typeface="+mj-ea"/>
          <a:cs typeface="+mj-cs"/>
        </a:defRPr>
      </a:lvl1pPr>
      <a:lvl2pPr algn="ctr" rtl="0" eaLnBrk="1" fontAlgn="base" hangingPunct="1">
        <a:spcBef>
          <a:spcPct val="0"/>
        </a:spcBef>
        <a:spcAft>
          <a:spcPct val="0"/>
        </a:spcAft>
        <a:defRPr sz="3600">
          <a:solidFill>
            <a:schemeClr val="bg1"/>
          </a:solidFill>
          <a:latin typeface="Arial" panose="020B0604020202020204" pitchFamily="34" charset="0"/>
        </a:defRPr>
      </a:lvl2pPr>
      <a:lvl3pPr algn="ctr" rtl="0" eaLnBrk="1" fontAlgn="base" hangingPunct="1">
        <a:spcBef>
          <a:spcPct val="0"/>
        </a:spcBef>
        <a:spcAft>
          <a:spcPct val="0"/>
        </a:spcAft>
        <a:defRPr sz="3600">
          <a:solidFill>
            <a:schemeClr val="bg1"/>
          </a:solidFill>
          <a:latin typeface="Arial" panose="020B0604020202020204" pitchFamily="34" charset="0"/>
        </a:defRPr>
      </a:lvl3pPr>
      <a:lvl4pPr algn="ctr" rtl="0" eaLnBrk="1" fontAlgn="base" hangingPunct="1">
        <a:spcBef>
          <a:spcPct val="0"/>
        </a:spcBef>
        <a:spcAft>
          <a:spcPct val="0"/>
        </a:spcAft>
        <a:defRPr sz="3600">
          <a:solidFill>
            <a:schemeClr val="bg1"/>
          </a:solidFill>
          <a:latin typeface="Arial" panose="020B0604020202020204" pitchFamily="34" charset="0"/>
        </a:defRPr>
      </a:lvl4pPr>
      <a:lvl5pPr algn="ctr" rtl="0" eaLnBrk="1" fontAlgn="base" hangingPunct="1">
        <a:spcBef>
          <a:spcPct val="0"/>
        </a:spcBef>
        <a:spcAft>
          <a:spcPct val="0"/>
        </a:spcAft>
        <a:defRPr sz="3600">
          <a:solidFill>
            <a:schemeClr val="bg1"/>
          </a:solidFill>
          <a:latin typeface="Arial" panose="020B0604020202020204" pitchFamily="34" charset="0"/>
        </a:defRPr>
      </a:lvl5pPr>
      <a:lvl6pPr marL="457200" algn="ctr" rtl="0" eaLnBrk="1" fontAlgn="base" hangingPunct="1">
        <a:spcBef>
          <a:spcPct val="0"/>
        </a:spcBef>
        <a:spcAft>
          <a:spcPct val="0"/>
        </a:spcAft>
        <a:defRPr sz="3600">
          <a:solidFill>
            <a:schemeClr val="bg1"/>
          </a:solidFill>
          <a:latin typeface="Arial" panose="020B0604020202020204" pitchFamily="34" charset="0"/>
        </a:defRPr>
      </a:lvl6pPr>
      <a:lvl7pPr marL="914400" algn="ctr" rtl="0" eaLnBrk="1" fontAlgn="base" hangingPunct="1">
        <a:spcBef>
          <a:spcPct val="0"/>
        </a:spcBef>
        <a:spcAft>
          <a:spcPct val="0"/>
        </a:spcAft>
        <a:defRPr sz="3600">
          <a:solidFill>
            <a:schemeClr val="bg1"/>
          </a:solidFill>
          <a:latin typeface="Arial" panose="020B0604020202020204" pitchFamily="34" charset="0"/>
        </a:defRPr>
      </a:lvl7pPr>
      <a:lvl8pPr marL="1371600" algn="ctr" rtl="0" eaLnBrk="1" fontAlgn="base" hangingPunct="1">
        <a:spcBef>
          <a:spcPct val="0"/>
        </a:spcBef>
        <a:spcAft>
          <a:spcPct val="0"/>
        </a:spcAft>
        <a:defRPr sz="3600">
          <a:solidFill>
            <a:schemeClr val="bg1"/>
          </a:solidFill>
          <a:latin typeface="Arial" panose="020B0604020202020204" pitchFamily="34" charset="0"/>
        </a:defRPr>
      </a:lvl8pPr>
      <a:lvl9pPr marL="1828800" algn="ctr" rtl="0" eaLnBrk="1" fontAlgn="base" hangingPunct="1">
        <a:spcBef>
          <a:spcPct val="0"/>
        </a:spcBef>
        <a:spcAft>
          <a:spcPct val="0"/>
        </a:spcAft>
        <a:defRPr sz="3600">
          <a:solidFill>
            <a:schemeClr val="bg1"/>
          </a:solidFill>
          <a:latin typeface="Arial" panose="020B0604020202020204" pitchFamily="34" charset="0"/>
        </a:defRPr>
      </a:lvl9pPr>
    </p:titleStyle>
    <p:bodyStyle>
      <a:lvl1pPr marL="342900" indent="-342900" algn="l" rtl="0" eaLnBrk="1" fontAlgn="base" hangingPunct="1">
        <a:spcBef>
          <a:spcPct val="20000"/>
        </a:spcBef>
        <a:spcAft>
          <a:spcPct val="0"/>
        </a:spcAft>
        <a:buClr>
          <a:schemeClr val="tx2"/>
        </a:buClr>
        <a:buFont typeface="Wingdings" panose="05000000000000000000" pitchFamily="2" charset="2"/>
        <a:buChar char="v"/>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Clr>
          <a:schemeClr val="accent1"/>
        </a:buClr>
        <a:buFont typeface="Wingdings" panose="05000000000000000000" pitchFamily="2" charset="2"/>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Clr>
          <a:schemeClr val="tx1"/>
        </a:buClr>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6.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uadroTexto 5"/>
          <p:cNvSpPr txBox="1"/>
          <p:nvPr/>
        </p:nvSpPr>
        <p:spPr bwMode="auto">
          <a:xfrm>
            <a:off x="35496" y="368553"/>
            <a:ext cx="5063144" cy="19389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rtlCol="0">
            <a:spAutoFit/>
          </a:bodyPr>
          <a:lstStyle/>
          <a:p>
            <a:pPr algn="ctr">
              <a:spcBef>
                <a:spcPct val="50000"/>
              </a:spcBef>
            </a:pPr>
            <a:r>
              <a:rPr lang="es-ES" sz="4000" b="1" dirty="0">
                <a:solidFill>
                  <a:schemeClr val="bg1"/>
                </a:solidFill>
                <a:latin typeface="Arial" panose="020B0604020202020204" pitchFamily="34" charset="0"/>
                <a:cs typeface="Arial" panose="020B0604020202020204" pitchFamily="34" charset="0"/>
              </a:rPr>
              <a:t>Asignatura Administración  Estratégica</a:t>
            </a:r>
          </a:p>
        </p:txBody>
      </p:sp>
      <p:sp>
        <p:nvSpPr>
          <p:cNvPr id="7" name="Rectangle 3"/>
          <p:cNvSpPr>
            <a:spLocks noChangeArrowheads="1"/>
          </p:cNvSpPr>
          <p:nvPr/>
        </p:nvSpPr>
        <p:spPr bwMode="auto">
          <a:xfrm>
            <a:off x="959867" y="3496653"/>
            <a:ext cx="7140525"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r>
              <a:rPr lang="es-ES" sz="3200" b="1" dirty="0"/>
              <a:t>TEMA 5. EL PLAN DE NEGOCIO</a:t>
            </a:r>
            <a:r>
              <a:rPr lang="es-ES" sz="3200" dirty="0"/>
              <a:t>.</a:t>
            </a:r>
          </a:p>
        </p:txBody>
      </p:sp>
      <p:sp>
        <p:nvSpPr>
          <p:cNvPr id="9" name="Rectángulo 8"/>
          <p:cNvSpPr/>
          <p:nvPr/>
        </p:nvSpPr>
        <p:spPr>
          <a:xfrm>
            <a:off x="899592" y="5013176"/>
            <a:ext cx="6984776" cy="461665"/>
          </a:xfrm>
          <a:prstGeom prst="rect">
            <a:avLst/>
          </a:prstGeom>
        </p:spPr>
        <p:txBody>
          <a:bodyPr wrap="square">
            <a:spAutoFit/>
          </a:bodyPr>
          <a:lstStyle/>
          <a:p>
            <a:r>
              <a:rPr lang="es-ES" sz="2400" b="1" dirty="0"/>
              <a:t>Profesora: MSc. Daliannis Abad Suárez</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6083" name="Group 3"/>
          <p:cNvGrpSpPr>
            <a:grpSpLocks/>
          </p:cNvGrpSpPr>
          <p:nvPr/>
        </p:nvGrpSpPr>
        <p:grpSpPr bwMode="auto">
          <a:xfrm>
            <a:off x="2895600" y="1752600"/>
            <a:ext cx="2924349" cy="2890838"/>
            <a:chOff x="1872" y="1824"/>
            <a:chExt cx="2014" cy="1821"/>
          </a:xfrm>
        </p:grpSpPr>
        <p:sp>
          <p:nvSpPr>
            <p:cNvPr id="46084" name="AutoShape 4"/>
            <p:cNvSpPr>
              <a:spLocks noChangeArrowheads="1"/>
            </p:cNvSpPr>
            <p:nvPr/>
          </p:nvSpPr>
          <p:spPr bwMode="gray">
            <a:xfrm rot="16200000" flipH="1">
              <a:off x="1820" y="2528"/>
              <a:ext cx="309" cy="206"/>
            </a:xfrm>
            <a:prstGeom prst="upArrow">
              <a:avLst>
                <a:gd name="adj1" fmla="val 51676"/>
                <a:gd name="adj2" fmla="val 100000"/>
              </a:avLst>
            </a:prstGeom>
            <a:gradFill rotWithShape="1">
              <a:gsLst>
                <a:gs pos="0">
                  <a:schemeClr val="tx2"/>
                </a:gs>
                <a:gs pos="100000">
                  <a:schemeClr val="tx2">
                    <a:gamma/>
                    <a:tint val="39216"/>
                    <a:invGamma/>
                  </a:schemeClr>
                </a:gs>
              </a:gsLst>
              <a:lin ang="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76200" dir="10800000" kx="-3284103" algn="br" rotWithShape="0">
                      <a:schemeClr val="bg2">
                        <a:alpha val="50000"/>
                      </a:schemeClr>
                    </a:outerShdw>
                  </a:effectLst>
                </a14:hiddenEffects>
              </a:ext>
            </a:extLst>
          </p:spPr>
          <p:txBody>
            <a:bodyPr wrap="none" anchor="ctr"/>
            <a:lstStyle/>
            <a:p>
              <a:endParaRPr lang="es-ES"/>
            </a:p>
          </p:txBody>
        </p:sp>
        <p:sp>
          <p:nvSpPr>
            <p:cNvPr id="46085" name="AutoShape 5"/>
            <p:cNvSpPr>
              <a:spLocks noChangeArrowheads="1"/>
            </p:cNvSpPr>
            <p:nvPr/>
          </p:nvSpPr>
          <p:spPr bwMode="gray">
            <a:xfrm rot="5400000" flipH="1">
              <a:off x="3628" y="2494"/>
              <a:ext cx="309" cy="206"/>
            </a:xfrm>
            <a:prstGeom prst="upArrow">
              <a:avLst>
                <a:gd name="adj1" fmla="val 51676"/>
                <a:gd name="adj2" fmla="val 100000"/>
              </a:avLst>
            </a:prstGeom>
            <a:gradFill rotWithShape="1">
              <a:gsLst>
                <a:gs pos="0">
                  <a:schemeClr val="tx2"/>
                </a:gs>
                <a:gs pos="100000">
                  <a:schemeClr val="tx2">
                    <a:gamma/>
                    <a:tint val="39216"/>
                    <a:invGamma/>
                  </a:schemeClr>
                </a:gs>
              </a:gsLst>
              <a:lin ang="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76200" dir="10800000" kx="-3284103" algn="br" rotWithShape="0">
                      <a:schemeClr val="bg2">
                        <a:alpha val="50000"/>
                      </a:schemeClr>
                    </a:outerShdw>
                  </a:effectLst>
                </a14:hiddenEffects>
              </a:ext>
            </a:extLst>
          </p:spPr>
          <p:txBody>
            <a:bodyPr wrap="none" anchor="ctr"/>
            <a:lstStyle/>
            <a:p>
              <a:endParaRPr lang="es-ES"/>
            </a:p>
          </p:txBody>
        </p:sp>
        <p:sp>
          <p:nvSpPr>
            <p:cNvPr id="46086" name="AutoShape 6"/>
            <p:cNvSpPr>
              <a:spLocks noChangeArrowheads="1"/>
            </p:cNvSpPr>
            <p:nvPr/>
          </p:nvSpPr>
          <p:spPr bwMode="gray">
            <a:xfrm rot="10800000" flipH="1">
              <a:off x="2725" y="3439"/>
              <a:ext cx="308" cy="206"/>
            </a:xfrm>
            <a:prstGeom prst="upArrow">
              <a:avLst>
                <a:gd name="adj1" fmla="val 51676"/>
                <a:gd name="adj2" fmla="val 100000"/>
              </a:avLst>
            </a:prstGeom>
            <a:gradFill rotWithShape="1">
              <a:gsLst>
                <a:gs pos="0">
                  <a:schemeClr val="tx2"/>
                </a:gs>
                <a:gs pos="100000">
                  <a:schemeClr val="tx2">
                    <a:gamma/>
                    <a:tint val="39216"/>
                    <a:invGamma/>
                  </a:schemeClr>
                </a:gs>
              </a:gsLst>
              <a:lin ang="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76200" dir="10800000" kx="-3284103" algn="br" rotWithShape="0">
                      <a:schemeClr val="bg2">
                        <a:alpha val="50000"/>
                      </a:schemeClr>
                    </a:outerShdw>
                  </a:effectLst>
                </a14:hiddenEffects>
              </a:ext>
            </a:extLst>
          </p:spPr>
          <p:txBody>
            <a:bodyPr wrap="none" anchor="ctr"/>
            <a:lstStyle/>
            <a:p>
              <a:endParaRPr lang="es-ES"/>
            </a:p>
          </p:txBody>
        </p:sp>
        <p:sp>
          <p:nvSpPr>
            <p:cNvPr id="46087" name="Oval 7"/>
            <p:cNvSpPr>
              <a:spLocks noChangeArrowheads="1"/>
            </p:cNvSpPr>
            <p:nvPr/>
          </p:nvSpPr>
          <p:spPr bwMode="gray">
            <a:xfrm>
              <a:off x="2078" y="1824"/>
              <a:ext cx="1615" cy="1615"/>
            </a:xfrm>
            <a:prstGeom prst="ellipse">
              <a:avLst/>
            </a:prstGeom>
            <a:gradFill rotWithShape="1">
              <a:gsLst>
                <a:gs pos="0">
                  <a:srgbClr val="FFFFFF">
                    <a:gamma/>
                    <a:shade val="46275"/>
                    <a:invGamma/>
                  </a:srgbClr>
                </a:gs>
                <a:gs pos="50000">
                  <a:srgbClr val="FFFFFF"/>
                </a:gs>
                <a:gs pos="100000">
                  <a:srgbClr val="FFFFFF">
                    <a:gamma/>
                    <a:shade val="46275"/>
                    <a:invGamma/>
                  </a:srgbClr>
                </a:gs>
              </a:gsLst>
              <a:lin ang="5400000" scaled="1"/>
            </a:gradFill>
            <a:ln w="57150" algn="ctr">
              <a:solidFill>
                <a:schemeClr val="bg1"/>
              </a:solidFill>
              <a:round/>
              <a:headEnd/>
              <a:tailEnd/>
            </a:ln>
            <a:effectLst/>
            <a:extLst>
              <a:ext uri="{AF507438-7753-43E0-B8FC-AC1667EBCBE1}">
                <a14:hiddenEffects xmlns:a14="http://schemas.microsoft.com/office/drawing/2010/main">
                  <a:effectLst>
                    <a:outerShdw dist="76200" dir="10800000" kx="-3284103" algn="br" rotWithShape="0">
                      <a:schemeClr val="bg2">
                        <a:alpha val="50000"/>
                      </a:schemeClr>
                    </a:outerShdw>
                  </a:effectLst>
                </a14:hiddenEffects>
              </a:ext>
            </a:extLst>
          </p:spPr>
          <p:txBody>
            <a:bodyPr wrap="none" anchor="ctr"/>
            <a:lstStyle/>
            <a:p>
              <a:endParaRPr lang="es-ES"/>
            </a:p>
          </p:txBody>
        </p:sp>
        <p:sp>
          <p:nvSpPr>
            <p:cNvPr id="46088" name="Oval 8"/>
            <p:cNvSpPr>
              <a:spLocks noChangeArrowheads="1"/>
            </p:cNvSpPr>
            <p:nvPr/>
          </p:nvSpPr>
          <p:spPr bwMode="gray">
            <a:xfrm>
              <a:off x="2170" y="1915"/>
              <a:ext cx="1430" cy="1430"/>
            </a:xfrm>
            <a:prstGeom prst="ellipse">
              <a:avLst/>
            </a:prstGeom>
            <a:gradFill rotWithShape="1">
              <a:gsLst>
                <a:gs pos="0">
                  <a:srgbClr val="FFFFFF">
                    <a:gamma/>
                    <a:shade val="63529"/>
                    <a:invGamma/>
                  </a:srgbClr>
                </a:gs>
                <a:gs pos="50000">
                  <a:srgbClr val="FFFFFF"/>
                </a:gs>
                <a:gs pos="100000">
                  <a:srgbClr val="FFFFFF">
                    <a:gamma/>
                    <a:shade val="63529"/>
                    <a:invGamma/>
                  </a:srgbClr>
                </a:gs>
              </a:gsLst>
              <a:lin ang="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76200" dir="10800000" kx="-3284103" algn="br" rotWithShape="0">
                      <a:schemeClr val="bg2">
                        <a:alpha val="50000"/>
                      </a:schemeClr>
                    </a:outerShdw>
                  </a:effectLst>
                </a14:hiddenEffects>
              </a:ext>
            </a:extLst>
          </p:spPr>
          <p:txBody>
            <a:bodyPr wrap="none" anchor="ctr"/>
            <a:lstStyle/>
            <a:p>
              <a:endParaRPr lang="es-ES"/>
            </a:p>
          </p:txBody>
        </p:sp>
        <p:sp>
          <p:nvSpPr>
            <p:cNvPr id="46089" name="Oval 9"/>
            <p:cNvSpPr>
              <a:spLocks noChangeArrowheads="1"/>
            </p:cNvSpPr>
            <p:nvPr/>
          </p:nvSpPr>
          <p:spPr bwMode="gray">
            <a:xfrm>
              <a:off x="2254" y="2000"/>
              <a:ext cx="1262" cy="1264"/>
            </a:xfrm>
            <a:prstGeom prst="ellipse">
              <a:avLst/>
            </a:prstGeom>
            <a:gradFill rotWithShape="1">
              <a:gsLst>
                <a:gs pos="0">
                  <a:schemeClr val="hlink">
                    <a:gamma/>
                    <a:tint val="0"/>
                    <a:invGamma/>
                  </a:schemeClr>
                </a:gs>
                <a:gs pos="50000">
                  <a:schemeClr val="hlink"/>
                </a:gs>
                <a:gs pos="100000">
                  <a:schemeClr val="hlink">
                    <a:gamma/>
                    <a:tint val="0"/>
                    <a:invGamma/>
                  </a:schemeClr>
                </a:gs>
              </a:gsLst>
              <a:lin ang="2700000" scaled="1"/>
            </a:gra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wrap="none" anchor="ctr">
              <a:spAutoFit/>
            </a:bodyPr>
            <a:lstStyle/>
            <a:p>
              <a:endParaRPr lang="es-ES"/>
            </a:p>
          </p:txBody>
        </p:sp>
        <p:sp>
          <p:nvSpPr>
            <p:cNvPr id="46090" name="Oval 10"/>
            <p:cNvSpPr>
              <a:spLocks noChangeArrowheads="1"/>
            </p:cNvSpPr>
            <p:nvPr/>
          </p:nvSpPr>
          <p:spPr bwMode="gray">
            <a:xfrm>
              <a:off x="2254" y="2000"/>
              <a:ext cx="1262" cy="1264"/>
            </a:xfrm>
            <a:prstGeom prst="ellipse">
              <a:avLst/>
            </a:prstGeom>
            <a:gradFill rotWithShape="1">
              <a:gsLst>
                <a:gs pos="0">
                  <a:srgbClr val="FFCC00">
                    <a:gamma/>
                    <a:shade val="0"/>
                    <a:invGamma/>
                  </a:srgbClr>
                </a:gs>
                <a:gs pos="100000">
                  <a:srgbClr val="FFCC00"/>
                </a:gs>
              </a:gsLst>
              <a:lin ang="2700000" scaled="1"/>
            </a:gra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wrap="none" anchor="ctr">
              <a:spAutoFit/>
            </a:bodyPr>
            <a:lstStyle/>
            <a:p>
              <a:endParaRPr lang="es-ES"/>
            </a:p>
          </p:txBody>
        </p:sp>
        <p:sp>
          <p:nvSpPr>
            <p:cNvPr id="46091" name="Oval 11"/>
            <p:cNvSpPr>
              <a:spLocks noChangeArrowheads="1"/>
            </p:cNvSpPr>
            <p:nvPr/>
          </p:nvSpPr>
          <p:spPr bwMode="gray">
            <a:xfrm>
              <a:off x="2337" y="2083"/>
              <a:ext cx="1096" cy="1098"/>
            </a:xfrm>
            <a:prstGeom prst="ellipse">
              <a:avLst/>
            </a:prstGeom>
            <a:gradFill rotWithShape="1">
              <a:gsLst>
                <a:gs pos="0">
                  <a:schemeClr val="hlink">
                    <a:gamma/>
                    <a:shade val="54118"/>
                    <a:invGamma/>
                  </a:schemeClr>
                </a:gs>
                <a:gs pos="50000">
                  <a:schemeClr val="hlink"/>
                </a:gs>
                <a:gs pos="100000">
                  <a:schemeClr val="hlink">
                    <a:gamma/>
                    <a:shade val="54118"/>
                    <a:invGamma/>
                  </a:schemeClr>
                </a:gs>
              </a:gsLst>
              <a:lin ang="18900000" scaled="1"/>
            </a:gra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anchor="ctr">
              <a:spAutoFit/>
            </a:bodyPr>
            <a:lstStyle/>
            <a:p>
              <a:endParaRPr lang="es-ES"/>
            </a:p>
          </p:txBody>
        </p:sp>
        <p:sp>
          <p:nvSpPr>
            <p:cNvPr id="46092" name="Oval 12"/>
            <p:cNvSpPr>
              <a:spLocks noChangeArrowheads="1"/>
            </p:cNvSpPr>
            <p:nvPr/>
          </p:nvSpPr>
          <p:spPr bwMode="gray">
            <a:xfrm>
              <a:off x="2337" y="2083"/>
              <a:ext cx="1096" cy="1098"/>
            </a:xfrm>
            <a:prstGeom prst="ellipse">
              <a:avLst/>
            </a:prstGeom>
            <a:gradFill rotWithShape="1">
              <a:gsLst>
                <a:gs pos="0">
                  <a:srgbClr val="FFCC00"/>
                </a:gs>
                <a:gs pos="100000">
                  <a:srgbClr val="FFCC00">
                    <a:gamma/>
                    <a:shade val="48627"/>
                    <a:invGamma/>
                  </a:srgbClr>
                </a:gs>
              </a:gsLst>
              <a:lin ang="2700000" scaled="1"/>
            </a:gra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anchor="ctr">
              <a:spAutoFit/>
            </a:bodyPr>
            <a:lstStyle/>
            <a:p>
              <a:endParaRPr lang="es-ES"/>
            </a:p>
          </p:txBody>
        </p:sp>
      </p:grpSp>
      <p:sp>
        <p:nvSpPr>
          <p:cNvPr id="46093" name="AutoShape 13"/>
          <p:cNvSpPr>
            <a:spLocks noChangeArrowheads="1"/>
          </p:cNvSpPr>
          <p:nvPr/>
        </p:nvSpPr>
        <p:spPr bwMode="gray">
          <a:xfrm>
            <a:off x="374073" y="3467472"/>
            <a:ext cx="2385001" cy="609600"/>
          </a:xfrm>
          <a:prstGeom prst="can">
            <a:avLst>
              <a:gd name="adj" fmla="val 25000"/>
            </a:avLst>
          </a:prstGeom>
          <a:gradFill rotWithShape="1">
            <a:gsLst>
              <a:gs pos="0">
                <a:schemeClr val="folHlink">
                  <a:gamma/>
                  <a:shade val="46275"/>
                  <a:invGamma/>
                </a:schemeClr>
              </a:gs>
              <a:gs pos="50000">
                <a:schemeClr val="folHlink"/>
              </a:gs>
              <a:gs pos="100000">
                <a:schemeClr val="folHlink">
                  <a:gamma/>
                  <a:shade val="46275"/>
                  <a:invGamma/>
                </a:schemeClr>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a:p>
        </p:txBody>
      </p:sp>
      <p:sp>
        <p:nvSpPr>
          <p:cNvPr id="46094" name="AutoShape 14"/>
          <p:cNvSpPr>
            <a:spLocks noChangeArrowheads="1"/>
          </p:cNvSpPr>
          <p:nvPr/>
        </p:nvSpPr>
        <p:spPr bwMode="gray">
          <a:xfrm>
            <a:off x="341453" y="2852936"/>
            <a:ext cx="2544961" cy="609600"/>
          </a:xfrm>
          <a:prstGeom prst="can">
            <a:avLst>
              <a:gd name="adj" fmla="val 25000"/>
            </a:avLst>
          </a:prstGeom>
          <a:gradFill rotWithShape="1">
            <a:gsLst>
              <a:gs pos="0">
                <a:schemeClr val="folHlink">
                  <a:gamma/>
                  <a:shade val="46275"/>
                  <a:invGamma/>
                </a:schemeClr>
              </a:gs>
              <a:gs pos="50000">
                <a:schemeClr val="folHlink"/>
              </a:gs>
              <a:gs pos="100000">
                <a:schemeClr val="folHlink">
                  <a:gamma/>
                  <a:shade val="46275"/>
                  <a:invGamma/>
                </a:schemeClr>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a:p>
        </p:txBody>
      </p:sp>
      <p:sp>
        <p:nvSpPr>
          <p:cNvPr id="46095" name="AutoShape 15"/>
          <p:cNvSpPr>
            <a:spLocks noChangeArrowheads="1"/>
          </p:cNvSpPr>
          <p:nvPr/>
        </p:nvSpPr>
        <p:spPr bwMode="gray">
          <a:xfrm>
            <a:off x="420194" y="2204864"/>
            <a:ext cx="2473954" cy="609600"/>
          </a:xfrm>
          <a:prstGeom prst="can">
            <a:avLst>
              <a:gd name="adj" fmla="val 25000"/>
            </a:avLst>
          </a:prstGeom>
          <a:gradFill rotWithShape="1">
            <a:gsLst>
              <a:gs pos="0">
                <a:schemeClr val="folHlink">
                  <a:gamma/>
                  <a:shade val="46275"/>
                  <a:invGamma/>
                </a:schemeClr>
              </a:gs>
              <a:gs pos="50000">
                <a:schemeClr val="folHlink"/>
              </a:gs>
              <a:gs pos="100000">
                <a:schemeClr val="folHlink">
                  <a:gamma/>
                  <a:shade val="46275"/>
                  <a:invGamma/>
                </a:schemeClr>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a:p>
        </p:txBody>
      </p:sp>
      <p:sp>
        <p:nvSpPr>
          <p:cNvPr id="46096" name="AutoShape 16"/>
          <p:cNvSpPr>
            <a:spLocks noChangeArrowheads="1"/>
          </p:cNvSpPr>
          <p:nvPr/>
        </p:nvSpPr>
        <p:spPr bwMode="gray">
          <a:xfrm>
            <a:off x="5873231" y="3539480"/>
            <a:ext cx="2762143" cy="609600"/>
          </a:xfrm>
          <a:prstGeom prst="can">
            <a:avLst>
              <a:gd name="adj" fmla="val 25000"/>
            </a:avLst>
          </a:prstGeom>
          <a:gradFill rotWithShape="1">
            <a:gsLst>
              <a:gs pos="0">
                <a:schemeClr val="accent1">
                  <a:gamma/>
                  <a:shade val="46275"/>
                  <a:invGamma/>
                </a:schemeClr>
              </a:gs>
              <a:gs pos="50000">
                <a:schemeClr val="accent1"/>
              </a:gs>
              <a:gs pos="100000">
                <a:schemeClr val="accent1">
                  <a:gamma/>
                  <a:shade val="46275"/>
                  <a:invGamma/>
                </a:schemeClr>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a:p>
        </p:txBody>
      </p:sp>
      <p:sp>
        <p:nvSpPr>
          <p:cNvPr id="46097" name="AutoShape 17"/>
          <p:cNvSpPr>
            <a:spLocks noChangeArrowheads="1"/>
          </p:cNvSpPr>
          <p:nvPr/>
        </p:nvSpPr>
        <p:spPr bwMode="gray">
          <a:xfrm>
            <a:off x="5906766" y="2891408"/>
            <a:ext cx="2728608" cy="609600"/>
          </a:xfrm>
          <a:prstGeom prst="can">
            <a:avLst>
              <a:gd name="adj" fmla="val 25000"/>
            </a:avLst>
          </a:prstGeom>
          <a:gradFill rotWithShape="1">
            <a:gsLst>
              <a:gs pos="0">
                <a:schemeClr val="accent1">
                  <a:gamma/>
                  <a:shade val="46275"/>
                  <a:invGamma/>
                </a:schemeClr>
              </a:gs>
              <a:gs pos="50000">
                <a:schemeClr val="accent1"/>
              </a:gs>
              <a:gs pos="100000">
                <a:schemeClr val="accent1">
                  <a:gamma/>
                  <a:shade val="46275"/>
                  <a:invGamma/>
                </a:schemeClr>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a:p>
        </p:txBody>
      </p:sp>
      <p:sp>
        <p:nvSpPr>
          <p:cNvPr id="46098" name="AutoShape 18"/>
          <p:cNvSpPr>
            <a:spLocks noChangeArrowheads="1"/>
          </p:cNvSpPr>
          <p:nvPr/>
        </p:nvSpPr>
        <p:spPr bwMode="gray">
          <a:xfrm>
            <a:off x="5940151" y="2204864"/>
            <a:ext cx="2695223" cy="609600"/>
          </a:xfrm>
          <a:prstGeom prst="can">
            <a:avLst>
              <a:gd name="adj" fmla="val 25000"/>
            </a:avLst>
          </a:prstGeom>
          <a:gradFill rotWithShape="1">
            <a:gsLst>
              <a:gs pos="0">
                <a:schemeClr val="accent1">
                  <a:gamma/>
                  <a:shade val="46275"/>
                  <a:invGamma/>
                </a:schemeClr>
              </a:gs>
              <a:gs pos="50000">
                <a:schemeClr val="accent1"/>
              </a:gs>
              <a:gs pos="100000">
                <a:schemeClr val="accent1">
                  <a:gamma/>
                  <a:shade val="46275"/>
                  <a:invGamma/>
                </a:schemeClr>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a:p>
        </p:txBody>
      </p:sp>
      <p:sp>
        <p:nvSpPr>
          <p:cNvPr id="46099" name="Text Box 19"/>
          <p:cNvSpPr txBox="1">
            <a:spLocks noChangeArrowheads="1"/>
          </p:cNvSpPr>
          <p:nvPr/>
        </p:nvSpPr>
        <p:spPr bwMode="gray">
          <a:xfrm>
            <a:off x="3419872" y="2819400"/>
            <a:ext cx="1877437" cy="430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eaLnBrk="0" hangingPunct="0"/>
            <a:r>
              <a:rPr lang="en-US" altLang="es-ES" sz="2200" b="1" dirty="0">
                <a:solidFill>
                  <a:schemeClr val="bg1"/>
                </a:solidFill>
              </a:rPr>
              <a:t>CONTENIDO</a:t>
            </a:r>
          </a:p>
        </p:txBody>
      </p:sp>
      <p:sp>
        <p:nvSpPr>
          <p:cNvPr id="46100" name="AutoShape 20"/>
          <p:cNvSpPr>
            <a:spLocks noChangeArrowheads="1"/>
          </p:cNvSpPr>
          <p:nvPr/>
        </p:nvSpPr>
        <p:spPr bwMode="auto">
          <a:xfrm>
            <a:off x="2557463" y="4800599"/>
            <a:ext cx="3886200" cy="1408038"/>
          </a:xfrm>
          <a:prstGeom prst="roundRect">
            <a:avLst>
              <a:gd name="adj" fmla="val 50000"/>
            </a:avLst>
          </a:prstGeom>
          <a:gradFill rotWithShape="1">
            <a:gsLst>
              <a:gs pos="0">
                <a:schemeClr val="bg1">
                  <a:gamma/>
                  <a:shade val="46275"/>
                  <a:invGamma/>
                </a:schemeClr>
              </a:gs>
              <a:gs pos="50000">
                <a:schemeClr val="bg1"/>
              </a:gs>
              <a:gs pos="100000">
                <a:schemeClr val="bg1">
                  <a:gamma/>
                  <a:shade val="46275"/>
                  <a:invGamma/>
                </a:schemeClr>
              </a:gs>
            </a:gsLst>
            <a:lin ang="0" scaled="1"/>
          </a:gradFill>
          <a:ln w="381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hangingPunct="0"/>
            <a:r>
              <a:rPr lang="es-ES" altLang="es-ES" b="1" dirty="0">
                <a:latin typeface="Verdana" panose="020B0604030504040204" pitchFamily="34" charset="0"/>
              </a:rPr>
              <a:t>cómo se va a organizar </a:t>
            </a:r>
          </a:p>
          <a:p>
            <a:pPr algn="ctr" eaLnBrk="0" hangingPunct="0"/>
            <a:r>
              <a:rPr lang="es-ES" altLang="es-ES" b="1" dirty="0">
                <a:latin typeface="Verdana" panose="020B0604030504040204" pitchFamily="34" charset="0"/>
              </a:rPr>
              <a:t>y operar la actividad </a:t>
            </a:r>
          </a:p>
          <a:p>
            <a:pPr algn="ctr" eaLnBrk="0" hangingPunct="0"/>
            <a:r>
              <a:rPr lang="es-ES" altLang="es-ES" b="1" dirty="0">
                <a:latin typeface="Verdana" panose="020B0604030504040204" pitchFamily="34" charset="0"/>
              </a:rPr>
              <a:t>de que se trate</a:t>
            </a:r>
            <a:endParaRPr lang="en-US" altLang="es-ES" b="1" dirty="0">
              <a:latin typeface="Verdana" panose="020B0604030504040204" pitchFamily="34" charset="0"/>
            </a:endParaRPr>
          </a:p>
        </p:txBody>
      </p:sp>
      <p:sp>
        <p:nvSpPr>
          <p:cNvPr id="46101" name="Text Box 21"/>
          <p:cNvSpPr txBox="1">
            <a:spLocks noChangeArrowheads="1"/>
          </p:cNvSpPr>
          <p:nvPr/>
        </p:nvSpPr>
        <p:spPr bwMode="gray">
          <a:xfrm>
            <a:off x="330427" y="2443163"/>
            <a:ext cx="2710999"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eaLnBrk="0" hangingPunct="0"/>
            <a:r>
              <a:rPr lang="es-ES" b="1" dirty="0">
                <a:solidFill>
                  <a:schemeClr val="bg1"/>
                </a:solidFill>
              </a:rPr>
              <a:t>Definición del negocio </a:t>
            </a:r>
            <a:endParaRPr lang="en-US" altLang="es-ES" b="1" dirty="0">
              <a:solidFill>
                <a:schemeClr val="bg1"/>
              </a:solidFill>
            </a:endParaRPr>
          </a:p>
        </p:txBody>
      </p:sp>
      <p:sp>
        <p:nvSpPr>
          <p:cNvPr id="46102" name="Text Box 22"/>
          <p:cNvSpPr txBox="1">
            <a:spLocks noChangeArrowheads="1"/>
          </p:cNvSpPr>
          <p:nvPr/>
        </p:nvSpPr>
        <p:spPr bwMode="gray">
          <a:xfrm>
            <a:off x="827584" y="3059668"/>
            <a:ext cx="1415772"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eaLnBrk="0" hangingPunct="0"/>
            <a:r>
              <a:rPr lang="en-US" altLang="es-ES" b="1" dirty="0">
                <a:solidFill>
                  <a:schemeClr val="bg1"/>
                </a:solidFill>
              </a:rPr>
              <a:t>El Mercado</a:t>
            </a:r>
          </a:p>
        </p:txBody>
      </p:sp>
      <p:sp>
        <p:nvSpPr>
          <p:cNvPr id="46103" name="Text Box 23"/>
          <p:cNvSpPr txBox="1">
            <a:spLocks noChangeArrowheads="1"/>
          </p:cNvSpPr>
          <p:nvPr/>
        </p:nvSpPr>
        <p:spPr bwMode="gray">
          <a:xfrm>
            <a:off x="593801" y="3635732"/>
            <a:ext cx="1967205"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eaLnBrk="0" hangingPunct="0"/>
            <a:r>
              <a:rPr lang="en-US" altLang="es-ES" b="1" dirty="0">
                <a:solidFill>
                  <a:schemeClr val="bg1"/>
                </a:solidFill>
              </a:rPr>
              <a:t>La </a:t>
            </a:r>
            <a:r>
              <a:rPr lang="en-US" altLang="es-ES" b="1" dirty="0" err="1">
                <a:solidFill>
                  <a:schemeClr val="bg1"/>
                </a:solidFill>
              </a:rPr>
              <a:t>Competencia</a:t>
            </a:r>
            <a:endParaRPr lang="en-US" altLang="es-ES" b="1" dirty="0">
              <a:solidFill>
                <a:schemeClr val="bg1"/>
              </a:solidFill>
            </a:endParaRPr>
          </a:p>
        </p:txBody>
      </p:sp>
      <p:sp>
        <p:nvSpPr>
          <p:cNvPr id="46104" name="Text Box 24"/>
          <p:cNvSpPr txBox="1">
            <a:spLocks noChangeArrowheads="1"/>
          </p:cNvSpPr>
          <p:nvPr/>
        </p:nvSpPr>
        <p:spPr bwMode="gray">
          <a:xfrm>
            <a:off x="5845105" y="2443163"/>
            <a:ext cx="2967480"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eaLnBrk="0" hangingPunct="0"/>
            <a:r>
              <a:rPr lang="es-ES" b="1" dirty="0">
                <a:solidFill>
                  <a:schemeClr val="bg1"/>
                </a:solidFill>
              </a:rPr>
              <a:t>Inversiones de recursos  </a:t>
            </a:r>
            <a:endParaRPr lang="en-US" altLang="es-ES" b="1" dirty="0">
              <a:solidFill>
                <a:schemeClr val="bg1"/>
              </a:solidFill>
            </a:endParaRPr>
          </a:p>
        </p:txBody>
      </p:sp>
      <p:sp>
        <p:nvSpPr>
          <p:cNvPr id="46105" name="Text Box 25"/>
          <p:cNvSpPr txBox="1">
            <a:spLocks noChangeArrowheads="1"/>
          </p:cNvSpPr>
          <p:nvPr/>
        </p:nvSpPr>
        <p:spPr bwMode="gray">
          <a:xfrm>
            <a:off x="5982234" y="3059668"/>
            <a:ext cx="2646878"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eaLnBrk="0" hangingPunct="0"/>
            <a:r>
              <a:rPr lang="es-ES" b="1" dirty="0">
                <a:solidFill>
                  <a:schemeClr val="bg1"/>
                </a:solidFill>
              </a:rPr>
              <a:t>Elementos financieros</a:t>
            </a:r>
            <a:endParaRPr lang="en-US" altLang="es-ES" b="1" dirty="0">
              <a:solidFill>
                <a:schemeClr val="bg1"/>
              </a:solidFill>
            </a:endParaRPr>
          </a:p>
        </p:txBody>
      </p:sp>
      <p:sp>
        <p:nvSpPr>
          <p:cNvPr id="46106" name="Text Box 26"/>
          <p:cNvSpPr txBox="1">
            <a:spLocks noChangeArrowheads="1"/>
          </p:cNvSpPr>
          <p:nvPr/>
        </p:nvSpPr>
        <p:spPr bwMode="gray">
          <a:xfrm>
            <a:off x="5940152" y="3707740"/>
            <a:ext cx="2646878"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s-ES" b="1" dirty="0">
                <a:solidFill>
                  <a:schemeClr val="bg1"/>
                </a:solidFill>
              </a:rPr>
              <a:t>Aspectos de dirección</a:t>
            </a:r>
          </a:p>
        </p:txBody>
      </p:sp>
      <p:sp>
        <p:nvSpPr>
          <p:cNvPr id="27" name="Rectangle 2"/>
          <p:cNvSpPr txBox="1">
            <a:spLocks noChangeArrowheads="1"/>
          </p:cNvSpPr>
          <p:nvPr/>
        </p:nvSpPr>
        <p:spPr bwMode="white">
          <a:xfrm>
            <a:off x="1006475" y="332656"/>
            <a:ext cx="7010400" cy="5635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3600" kern="1200">
                <a:solidFill>
                  <a:schemeClr val="bg1"/>
                </a:solidFill>
                <a:latin typeface="+mj-lt"/>
                <a:ea typeface="+mj-ea"/>
                <a:cs typeface="+mj-cs"/>
              </a:defRPr>
            </a:lvl1pPr>
            <a:lvl2pPr algn="ctr" rtl="0" eaLnBrk="1" fontAlgn="base" hangingPunct="1">
              <a:spcBef>
                <a:spcPct val="0"/>
              </a:spcBef>
              <a:spcAft>
                <a:spcPct val="0"/>
              </a:spcAft>
              <a:defRPr sz="3600">
                <a:solidFill>
                  <a:schemeClr val="bg1"/>
                </a:solidFill>
                <a:latin typeface="Arial" panose="020B0604020202020204" pitchFamily="34" charset="0"/>
              </a:defRPr>
            </a:lvl2pPr>
            <a:lvl3pPr algn="ctr" rtl="0" eaLnBrk="1" fontAlgn="base" hangingPunct="1">
              <a:spcBef>
                <a:spcPct val="0"/>
              </a:spcBef>
              <a:spcAft>
                <a:spcPct val="0"/>
              </a:spcAft>
              <a:defRPr sz="3600">
                <a:solidFill>
                  <a:schemeClr val="bg1"/>
                </a:solidFill>
                <a:latin typeface="Arial" panose="020B0604020202020204" pitchFamily="34" charset="0"/>
              </a:defRPr>
            </a:lvl3pPr>
            <a:lvl4pPr algn="ctr" rtl="0" eaLnBrk="1" fontAlgn="base" hangingPunct="1">
              <a:spcBef>
                <a:spcPct val="0"/>
              </a:spcBef>
              <a:spcAft>
                <a:spcPct val="0"/>
              </a:spcAft>
              <a:defRPr sz="3600">
                <a:solidFill>
                  <a:schemeClr val="bg1"/>
                </a:solidFill>
                <a:latin typeface="Arial" panose="020B0604020202020204" pitchFamily="34" charset="0"/>
              </a:defRPr>
            </a:lvl4pPr>
            <a:lvl5pPr algn="ctr" rtl="0" eaLnBrk="1" fontAlgn="base" hangingPunct="1">
              <a:spcBef>
                <a:spcPct val="0"/>
              </a:spcBef>
              <a:spcAft>
                <a:spcPct val="0"/>
              </a:spcAft>
              <a:defRPr sz="3600">
                <a:solidFill>
                  <a:schemeClr val="bg1"/>
                </a:solidFill>
                <a:latin typeface="Arial" panose="020B0604020202020204" pitchFamily="34" charset="0"/>
              </a:defRPr>
            </a:lvl5pPr>
            <a:lvl6pPr marL="457200" algn="ctr" rtl="0" eaLnBrk="1" fontAlgn="base" hangingPunct="1">
              <a:spcBef>
                <a:spcPct val="0"/>
              </a:spcBef>
              <a:spcAft>
                <a:spcPct val="0"/>
              </a:spcAft>
              <a:defRPr sz="3600">
                <a:solidFill>
                  <a:schemeClr val="bg1"/>
                </a:solidFill>
                <a:latin typeface="Arial" panose="020B0604020202020204" pitchFamily="34" charset="0"/>
              </a:defRPr>
            </a:lvl6pPr>
            <a:lvl7pPr marL="914400" algn="ctr" rtl="0" eaLnBrk="1" fontAlgn="base" hangingPunct="1">
              <a:spcBef>
                <a:spcPct val="0"/>
              </a:spcBef>
              <a:spcAft>
                <a:spcPct val="0"/>
              </a:spcAft>
              <a:defRPr sz="3600">
                <a:solidFill>
                  <a:schemeClr val="bg1"/>
                </a:solidFill>
                <a:latin typeface="Arial" panose="020B0604020202020204" pitchFamily="34" charset="0"/>
              </a:defRPr>
            </a:lvl7pPr>
            <a:lvl8pPr marL="1371600" algn="ctr" rtl="0" eaLnBrk="1" fontAlgn="base" hangingPunct="1">
              <a:spcBef>
                <a:spcPct val="0"/>
              </a:spcBef>
              <a:spcAft>
                <a:spcPct val="0"/>
              </a:spcAft>
              <a:defRPr sz="3600">
                <a:solidFill>
                  <a:schemeClr val="bg1"/>
                </a:solidFill>
                <a:latin typeface="Arial" panose="020B0604020202020204" pitchFamily="34" charset="0"/>
              </a:defRPr>
            </a:lvl8pPr>
            <a:lvl9pPr marL="1828800" algn="ctr" rtl="0" eaLnBrk="1" fontAlgn="base" hangingPunct="1">
              <a:spcBef>
                <a:spcPct val="0"/>
              </a:spcBef>
              <a:spcAft>
                <a:spcPct val="0"/>
              </a:spcAft>
              <a:defRPr sz="3600">
                <a:solidFill>
                  <a:schemeClr val="bg1"/>
                </a:solidFill>
                <a:latin typeface="Arial" panose="020B0604020202020204" pitchFamily="34" charset="0"/>
              </a:defRPr>
            </a:lvl9pPr>
          </a:lstStyle>
          <a:p>
            <a:r>
              <a:rPr lang="es-ES" b="1" dirty="0"/>
              <a:t>El Plan de Negocio</a:t>
            </a:r>
            <a:endParaRPr lang="en-US" altLang="es-ES" dirty="0"/>
          </a:p>
        </p:txBody>
      </p:sp>
    </p:spTree>
    <p:extLst>
      <p:ext uri="{BB962C8B-B14F-4D97-AF65-F5344CB8AC3E}">
        <p14:creationId xmlns:p14="http://schemas.microsoft.com/office/powerpoint/2010/main" val="129641556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4515" name="Group 3"/>
          <p:cNvGrpSpPr>
            <a:grpSpLocks/>
          </p:cNvGrpSpPr>
          <p:nvPr/>
        </p:nvGrpSpPr>
        <p:grpSpPr bwMode="auto">
          <a:xfrm>
            <a:off x="323528" y="1196752"/>
            <a:ext cx="8328486" cy="5397641"/>
            <a:chOff x="720" y="1490"/>
            <a:chExt cx="1363" cy="1800"/>
          </a:xfrm>
          <a:solidFill>
            <a:schemeClr val="accent4">
              <a:lumMod val="75000"/>
              <a:lumOff val="25000"/>
            </a:schemeClr>
          </a:solidFill>
          <a:effectLst/>
        </p:grpSpPr>
        <p:sp>
          <p:nvSpPr>
            <p:cNvPr id="64516" name="AutoShape 4"/>
            <p:cNvSpPr>
              <a:spLocks noChangeArrowheads="1"/>
            </p:cNvSpPr>
            <p:nvPr/>
          </p:nvSpPr>
          <p:spPr bwMode="gray">
            <a:xfrm>
              <a:off x="720" y="1490"/>
              <a:ext cx="1363" cy="1800"/>
            </a:xfrm>
            <a:prstGeom prst="roundRect">
              <a:avLst>
                <a:gd name="adj" fmla="val 17509"/>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sz="1600">
                <a:latin typeface="+mn-lt"/>
              </a:endParaRPr>
            </a:p>
          </p:txBody>
        </p:sp>
        <p:sp>
          <p:nvSpPr>
            <p:cNvPr id="64517" name="AutoShape 5"/>
            <p:cNvSpPr>
              <a:spLocks noChangeArrowheads="1"/>
            </p:cNvSpPr>
            <p:nvPr/>
          </p:nvSpPr>
          <p:spPr bwMode="gray">
            <a:xfrm>
              <a:off x="741" y="1495"/>
              <a:ext cx="1322" cy="1766"/>
            </a:xfrm>
            <a:prstGeom prst="roundRect">
              <a:avLst>
                <a:gd name="adj" fmla="val 16667"/>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sz="1600">
                <a:latin typeface="+mn-lt"/>
              </a:endParaRPr>
            </a:p>
          </p:txBody>
        </p:sp>
        <p:sp>
          <p:nvSpPr>
            <p:cNvPr id="64518" name="AutoShape 6"/>
            <p:cNvSpPr>
              <a:spLocks noChangeArrowheads="1"/>
            </p:cNvSpPr>
            <p:nvPr/>
          </p:nvSpPr>
          <p:spPr bwMode="gray">
            <a:xfrm>
              <a:off x="752" y="2795"/>
              <a:ext cx="1304" cy="447"/>
            </a:xfrm>
            <a:prstGeom prst="roundRect">
              <a:avLst>
                <a:gd name="adj" fmla="val 50000"/>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sz="1600">
                <a:latin typeface="+mn-lt"/>
              </a:endParaRPr>
            </a:p>
          </p:txBody>
        </p:sp>
        <p:sp>
          <p:nvSpPr>
            <p:cNvPr id="64529" name="Text Box 17"/>
            <p:cNvSpPr txBox="1">
              <a:spLocks noChangeArrowheads="1"/>
            </p:cNvSpPr>
            <p:nvPr/>
          </p:nvSpPr>
          <p:spPr bwMode="gray">
            <a:xfrm>
              <a:off x="780" y="1562"/>
              <a:ext cx="1248" cy="1673"/>
            </a:xfrm>
            <a:prstGeom prst="rect">
              <a:avLst/>
            </a:prstGeom>
            <a:grp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just"/>
              <a:r>
                <a:rPr lang="es-ES" sz="2000" b="1" i="1" dirty="0">
                  <a:solidFill>
                    <a:schemeClr val="bg1"/>
                  </a:solidFill>
                  <a:latin typeface="+mn-lt"/>
                </a:rPr>
                <a:t>PLAN DE NEGOCIO 1 </a:t>
              </a:r>
              <a:endParaRPr lang="es-ES" sz="2000" dirty="0">
                <a:solidFill>
                  <a:schemeClr val="bg1"/>
                </a:solidFill>
                <a:latin typeface="+mn-lt"/>
              </a:endParaRPr>
            </a:p>
            <a:p>
              <a:pPr algn="just"/>
              <a:r>
                <a:rPr lang="es-ES" sz="2000" dirty="0">
                  <a:solidFill>
                    <a:schemeClr val="bg1"/>
                  </a:solidFill>
                  <a:latin typeface="+mn-lt"/>
                </a:rPr>
                <a:t>Características: </a:t>
              </a:r>
            </a:p>
            <a:p>
              <a:pPr algn="just"/>
              <a:r>
                <a:rPr lang="es-ES" sz="2000" dirty="0">
                  <a:solidFill>
                    <a:schemeClr val="bg1"/>
                  </a:solidFill>
                  <a:latin typeface="+mn-lt"/>
                </a:rPr>
                <a:t>• Tiene una estructura descriptiva con todos los aspectos fundamentales de un Plan de Negocio </a:t>
              </a:r>
            </a:p>
            <a:p>
              <a:pPr algn="just"/>
              <a:r>
                <a:rPr lang="es-ES" sz="2000" dirty="0">
                  <a:solidFill>
                    <a:schemeClr val="bg1"/>
                  </a:solidFill>
                  <a:latin typeface="+mn-lt"/>
                </a:rPr>
                <a:t>• Tiene una secuencia lógica </a:t>
              </a:r>
            </a:p>
            <a:p>
              <a:pPr algn="just"/>
              <a:r>
                <a:rPr lang="es-ES" sz="2000" dirty="0">
                  <a:solidFill>
                    <a:schemeClr val="bg1"/>
                  </a:solidFill>
                  <a:latin typeface="+mn-lt"/>
                </a:rPr>
                <a:t>• Todos los aspectos concernientes al Plan de Negocio se encuentran enunciados (Producto – mercado - Análisis de la empresa – Estudio Administrativo Estudio Financiero – Estudio Técnico - Estudio de Factibilidad – Cronograma de Actividades – Conclusiones) y cada uno con subtítulos que integran al tema que se esta explicando. </a:t>
              </a:r>
            </a:p>
            <a:p>
              <a:pPr algn="just"/>
              <a:r>
                <a:rPr lang="es-ES" sz="2000" dirty="0">
                  <a:solidFill>
                    <a:schemeClr val="bg1"/>
                  </a:solidFill>
                  <a:latin typeface="+mn-lt"/>
                </a:rPr>
                <a:t>• Con esta estructura, ningún punto queda fuera de lo que concierne a un plan de Negocio. </a:t>
              </a:r>
            </a:p>
            <a:p>
              <a:pPr algn="just"/>
              <a:r>
                <a:rPr lang="es-ES" sz="2000" dirty="0">
                  <a:solidFill>
                    <a:schemeClr val="bg1"/>
                  </a:solidFill>
                  <a:latin typeface="+mn-lt"/>
                </a:rPr>
                <a:t>• Con esta estructura se especifica y se menciona cada título de manera más amplia, a diferencia de los otros que se plantean globalmente. </a:t>
              </a:r>
              <a:r>
                <a:rPr lang="en-US" altLang="es-ES" sz="2000" dirty="0">
                  <a:solidFill>
                    <a:schemeClr val="bg1"/>
                  </a:solidFill>
                  <a:latin typeface="+mn-lt"/>
                </a:rPr>
                <a:t>.</a:t>
              </a:r>
            </a:p>
          </p:txBody>
        </p:sp>
      </p:grpSp>
      <p:sp>
        <p:nvSpPr>
          <p:cNvPr id="2" name="Título 1"/>
          <p:cNvSpPr>
            <a:spLocks noGrp="1"/>
          </p:cNvSpPr>
          <p:nvPr>
            <p:ph type="title"/>
          </p:nvPr>
        </p:nvSpPr>
        <p:spPr/>
        <p:txBody>
          <a:bodyPr/>
          <a:lstStyle/>
          <a:p>
            <a:r>
              <a:rPr lang="es-ES" b="1" dirty="0"/>
              <a:t>Estructura del Plan de Negocio</a:t>
            </a:r>
            <a:endParaRPr lang="es-ES" dirty="0"/>
          </a:p>
        </p:txBody>
      </p:sp>
    </p:spTree>
    <p:extLst>
      <p:ext uri="{BB962C8B-B14F-4D97-AF65-F5344CB8AC3E}">
        <p14:creationId xmlns:p14="http://schemas.microsoft.com/office/powerpoint/2010/main" val="93847671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2"/>
          <p:cNvSpPr>
            <a:spLocks noGrp="1" noChangeArrowheads="1"/>
          </p:cNvSpPr>
          <p:nvPr>
            <p:ph type="title"/>
          </p:nvPr>
        </p:nvSpPr>
        <p:spPr/>
        <p:txBody>
          <a:bodyPr/>
          <a:lstStyle/>
          <a:p>
            <a:r>
              <a:rPr lang="es-ES" b="1" dirty="0">
                <a:solidFill>
                  <a:srgbClr val="FFFFFF"/>
                </a:solidFill>
              </a:rPr>
              <a:t>Estructura del Plan de Negocio</a:t>
            </a:r>
            <a:endParaRPr lang="en-US" altLang="es-ES" sz="2400" dirty="0"/>
          </a:p>
        </p:txBody>
      </p:sp>
      <p:grpSp>
        <p:nvGrpSpPr>
          <p:cNvPr id="64515" name="Group 3"/>
          <p:cNvGrpSpPr>
            <a:grpSpLocks/>
          </p:cNvGrpSpPr>
          <p:nvPr/>
        </p:nvGrpSpPr>
        <p:grpSpPr bwMode="auto">
          <a:xfrm>
            <a:off x="107504" y="1340767"/>
            <a:ext cx="2891706" cy="5222329"/>
            <a:chOff x="720" y="1490"/>
            <a:chExt cx="1363" cy="1800"/>
          </a:xfrm>
          <a:solidFill>
            <a:schemeClr val="accent4">
              <a:lumMod val="75000"/>
              <a:lumOff val="25000"/>
            </a:schemeClr>
          </a:solidFill>
        </p:grpSpPr>
        <p:sp>
          <p:nvSpPr>
            <p:cNvPr id="64516" name="AutoShape 4"/>
            <p:cNvSpPr>
              <a:spLocks noChangeArrowheads="1"/>
            </p:cNvSpPr>
            <p:nvPr/>
          </p:nvSpPr>
          <p:spPr bwMode="gray">
            <a:xfrm>
              <a:off x="720" y="1490"/>
              <a:ext cx="1363" cy="1800"/>
            </a:xfrm>
            <a:prstGeom prst="roundRect">
              <a:avLst>
                <a:gd name="adj" fmla="val 17509"/>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a:p>
          </p:txBody>
        </p:sp>
        <p:sp>
          <p:nvSpPr>
            <p:cNvPr id="64517" name="AutoShape 5"/>
            <p:cNvSpPr>
              <a:spLocks noChangeArrowheads="1"/>
            </p:cNvSpPr>
            <p:nvPr/>
          </p:nvSpPr>
          <p:spPr bwMode="gray">
            <a:xfrm>
              <a:off x="741" y="1495"/>
              <a:ext cx="1322" cy="1766"/>
            </a:xfrm>
            <a:prstGeom prst="roundRect">
              <a:avLst>
                <a:gd name="adj" fmla="val 16667"/>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a:p>
          </p:txBody>
        </p:sp>
        <p:sp>
          <p:nvSpPr>
            <p:cNvPr id="64519" name="AutoShape 7"/>
            <p:cNvSpPr>
              <a:spLocks noChangeArrowheads="1"/>
            </p:cNvSpPr>
            <p:nvPr/>
          </p:nvSpPr>
          <p:spPr bwMode="gray">
            <a:xfrm>
              <a:off x="752" y="1509"/>
              <a:ext cx="1304" cy="446"/>
            </a:xfrm>
            <a:prstGeom prst="roundRect">
              <a:avLst>
                <a:gd name="adj" fmla="val 50000"/>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a:p>
          </p:txBody>
        </p:sp>
      </p:grpSp>
      <p:grpSp>
        <p:nvGrpSpPr>
          <p:cNvPr id="64530" name="Group 18"/>
          <p:cNvGrpSpPr>
            <a:grpSpLocks/>
          </p:cNvGrpSpPr>
          <p:nvPr/>
        </p:nvGrpSpPr>
        <p:grpSpPr bwMode="auto">
          <a:xfrm>
            <a:off x="3092503" y="1378018"/>
            <a:ext cx="2852009" cy="5185077"/>
            <a:chOff x="2151" y="1490"/>
            <a:chExt cx="1460" cy="1771"/>
          </a:xfrm>
        </p:grpSpPr>
        <p:sp>
          <p:nvSpPr>
            <p:cNvPr id="64531" name="AutoShape 19"/>
            <p:cNvSpPr>
              <a:spLocks noChangeArrowheads="1"/>
            </p:cNvSpPr>
            <p:nvPr/>
          </p:nvSpPr>
          <p:spPr bwMode="gray">
            <a:xfrm>
              <a:off x="2208" y="1490"/>
              <a:ext cx="1363" cy="1771"/>
            </a:xfrm>
            <a:prstGeom prst="roundRect">
              <a:avLst>
                <a:gd name="adj" fmla="val 17509"/>
              </a:avLst>
            </a:prstGeom>
            <a:gradFill rotWithShape="1">
              <a:gsLst>
                <a:gs pos="0">
                  <a:srgbClr val="34B034"/>
                </a:gs>
                <a:gs pos="100000">
                  <a:srgbClr val="3F8B4A"/>
                </a:gs>
              </a:gsLst>
              <a:lin ang="27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a:p>
          </p:txBody>
        </p:sp>
        <p:sp>
          <p:nvSpPr>
            <p:cNvPr id="64532" name="AutoShape 20"/>
            <p:cNvSpPr>
              <a:spLocks noChangeArrowheads="1"/>
            </p:cNvSpPr>
            <p:nvPr/>
          </p:nvSpPr>
          <p:spPr bwMode="gray">
            <a:xfrm>
              <a:off x="2151" y="1495"/>
              <a:ext cx="1460" cy="1766"/>
            </a:xfrm>
            <a:prstGeom prst="roundRect">
              <a:avLst>
                <a:gd name="adj" fmla="val 16667"/>
              </a:avLst>
            </a:prstGeom>
            <a:solidFill>
              <a:srgbClr val="73E77E"/>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a:p>
          </p:txBody>
        </p:sp>
        <p:sp>
          <p:nvSpPr>
            <p:cNvPr id="64534" name="AutoShape 22"/>
            <p:cNvSpPr>
              <a:spLocks noChangeArrowheads="1"/>
            </p:cNvSpPr>
            <p:nvPr/>
          </p:nvSpPr>
          <p:spPr bwMode="gray">
            <a:xfrm>
              <a:off x="2240" y="1509"/>
              <a:ext cx="1304" cy="446"/>
            </a:xfrm>
            <a:prstGeom prst="roundRect">
              <a:avLst>
                <a:gd name="adj" fmla="val 50000"/>
              </a:avLst>
            </a:prstGeom>
            <a:gradFill rotWithShape="1">
              <a:gsLst>
                <a:gs pos="0">
                  <a:srgbClr val="73E77E">
                    <a:gamma/>
                    <a:tint val="33333"/>
                    <a:invGamma/>
                  </a:srgbClr>
                </a:gs>
                <a:gs pos="100000">
                  <a:srgbClr val="73E77E"/>
                </a:gs>
              </a:gsLst>
              <a:lin ang="54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sz="2000" dirty="0"/>
            </a:p>
          </p:txBody>
        </p:sp>
        <p:sp>
          <p:nvSpPr>
            <p:cNvPr id="64541" name="Text Box 29"/>
            <p:cNvSpPr txBox="1">
              <a:spLocks noChangeArrowheads="1"/>
            </p:cNvSpPr>
            <p:nvPr/>
          </p:nvSpPr>
          <p:spPr bwMode="gray">
            <a:xfrm>
              <a:off x="2256" y="1502"/>
              <a:ext cx="1296" cy="17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es-ES" sz="2000" b="1" i="1" dirty="0">
                  <a:latin typeface="+mn-lt"/>
                </a:rPr>
                <a:t>PLAN DE NEGOCIO 3 </a:t>
              </a:r>
              <a:endParaRPr lang="es-ES" sz="2000" dirty="0">
                <a:latin typeface="+mn-lt"/>
              </a:endParaRPr>
            </a:p>
            <a:p>
              <a:pPr algn="just"/>
              <a:r>
                <a:rPr lang="es-ES" sz="2000" dirty="0">
                  <a:latin typeface="+mn-lt"/>
                </a:rPr>
                <a:t>Características: </a:t>
              </a:r>
            </a:p>
            <a:p>
              <a:pPr algn="just"/>
              <a:r>
                <a:rPr lang="es-ES" sz="2000" dirty="0">
                  <a:latin typeface="+mn-lt"/>
                </a:rPr>
                <a:t>• Es una estructura de Plan de Negocio muy sintetizada </a:t>
              </a:r>
            </a:p>
            <a:p>
              <a:pPr algn="just"/>
              <a:r>
                <a:rPr lang="es-ES" sz="2000" dirty="0">
                  <a:latin typeface="+mn-lt"/>
                </a:rPr>
                <a:t>• No enuncia los aspectos legales dentro de la estructura </a:t>
              </a:r>
            </a:p>
            <a:p>
              <a:pPr algn="just"/>
              <a:r>
                <a:rPr lang="es-ES" sz="2000" dirty="0">
                  <a:latin typeface="+mn-lt"/>
                </a:rPr>
                <a:t>• Tiene un orden lógico de los aspectos fundamentales para estructurar un Plan de Negocio.	</a:t>
              </a:r>
            </a:p>
          </p:txBody>
        </p:sp>
      </p:grpSp>
      <p:grpSp>
        <p:nvGrpSpPr>
          <p:cNvPr id="64544" name="Group 32"/>
          <p:cNvGrpSpPr>
            <a:grpSpLocks/>
          </p:cNvGrpSpPr>
          <p:nvPr/>
        </p:nvGrpSpPr>
        <p:grpSpPr bwMode="auto">
          <a:xfrm>
            <a:off x="6033897" y="1390132"/>
            <a:ext cx="3002599" cy="5172963"/>
            <a:chOff x="3696" y="1490"/>
            <a:chExt cx="1363" cy="1800"/>
          </a:xfrm>
        </p:grpSpPr>
        <p:sp>
          <p:nvSpPr>
            <p:cNvPr id="64545" name="AutoShape 33"/>
            <p:cNvSpPr>
              <a:spLocks noChangeArrowheads="1"/>
            </p:cNvSpPr>
            <p:nvPr/>
          </p:nvSpPr>
          <p:spPr bwMode="gray">
            <a:xfrm>
              <a:off x="3696" y="1490"/>
              <a:ext cx="1363" cy="1800"/>
            </a:xfrm>
            <a:prstGeom prst="roundRect">
              <a:avLst>
                <a:gd name="adj" fmla="val 17509"/>
              </a:avLst>
            </a:prstGeom>
            <a:gradFill rotWithShape="1">
              <a:gsLst>
                <a:gs pos="0">
                  <a:srgbClr val="B59F43"/>
                </a:gs>
                <a:gs pos="100000">
                  <a:srgbClr val="8F8849"/>
                </a:gs>
              </a:gsLst>
              <a:lin ang="27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a:p>
          </p:txBody>
        </p:sp>
        <p:sp>
          <p:nvSpPr>
            <p:cNvPr id="64546" name="AutoShape 34"/>
            <p:cNvSpPr>
              <a:spLocks noChangeArrowheads="1"/>
            </p:cNvSpPr>
            <p:nvPr/>
          </p:nvSpPr>
          <p:spPr bwMode="gray">
            <a:xfrm>
              <a:off x="3717" y="1495"/>
              <a:ext cx="1322" cy="1766"/>
            </a:xfrm>
            <a:prstGeom prst="roundRect">
              <a:avLst>
                <a:gd name="adj" fmla="val 16667"/>
              </a:avLst>
            </a:prstGeom>
            <a:solidFill>
              <a:srgbClr val="E9E065"/>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a:p>
          </p:txBody>
        </p:sp>
        <p:sp>
          <p:nvSpPr>
            <p:cNvPr id="64548" name="AutoShape 36"/>
            <p:cNvSpPr>
              <a:spLocks noChangeArrowheads="1"/>
            </p:cNvSpPr>
            <p:nvPr/>
          </p:nvSpPr>
          <p:spPr bwMode="gray">
            <a:xfrm>
              <a:off x="3728" y="1509"/>
              <a:ext cx="1304" cy="446"/>
            </a:xfrm>
            <a:prstGeom prst="roundRect">
              <a:avLst>
                <a:gd name="adj" fmla="val 50000"/>
              </a:avLst>
            </a:prstGeom>
            <a:gradFill rotWithShape="1">
              <a:gsLst>
                <a:gs pos="0">
                  <a:srgbClr val="E9E065">
                    <a:gamma/>
                    <a:tint val="33333"/>
                    <a:invGamma/>
                  </a:srgbClr>
                </a:gs>
                <a:gs pos="100000">
                  <a:srgbClr val="E9E065"/>
                </a:gs>
              </a:gsLst>
              <a:lin ang="54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a:p>
          </p:txBody>
        </p:sp>
      </p:grpSp>
      <p:sp>
        <p:nvSpPr>
          <p:cNvPr id="3" name="Rectángulo 2"/>
          <p:cNvSpPr/>
          <p:nvPr/>
        </p:nvSpPr>
        <p:spPr>
          <a:xfrm>
            <a:off x="159768" y="1484784"/>
            <a:ext cx="2765214" cy="5078313"/>
          </a:xfrm>
          <a:prstGeom prst="rect">
            <a:avLst/>
          </a:prstGeom>
        </p:spPr>
        <p:txBody>
          <a:bodyPr wrap="square">
            <a:spAutoFit/>
          </a:bodyPr>
          <a:lstStyle/>
          <a:p>
            <a:pPr algn="ctr"/>
            <a:r>
              <a:rPr lang="es-ES" sz="1800" b="1" i="1" u="none" strike="noStrike" baseline="0" dirty="0">
                <a:solidFill>
                  <a:schemeClr val="bg1"/>
                </a:solidFill>
                <a:latin typeface="+mn-lt"/>
              </a:rPr>
              <a:t>PLAN DE</a:t>
            </a:r>
          </a:p>
          <a:p>
            <a:pPr algn="ctr"/>
            <a:r>
              <a:rPr lang="es-ES" sz="1800" b="1" i="1" u="none" strike="noStrike" baseline="0" dirty="0">
                <a:solidFill>
                  <a:schemeClr val="bg1"/>
                </a:solidFill>
                <a:latin typeface="+mn-lt"/>
              </a:rPr>
              <a:t> NEGOCIO 2 </a:t>
            </a:r>
            <a:endParaRPr lang="es-ES" sz="1800" b="0" i="0" u="none" strike="noStrike" baseline="0" dirty="0">
              <a:solidFill>
                <a:schemeClr val="bg1"/>
              </a:solidFill>
              <a:latin typeface="+mn-lt"/>
            </a:endParaRPr>
          </a:p>
          <a:p>
            <a:pPr algn="just"/>
            <a:r>
              <a:rPr lang="es-ES" sz="1800" b="0" i="0" u="none" strike="noStrike" baseline="0" dirty="0">
                <a:solidFill>
                  <a:schemeClr val="bg1"/>
                </a:solidFill>
                <a:latin typeface="+mn-lt"/>
              </a:rPr>
              <a:t>Características: </a:t>
            </a:r>
          </a:p>
          <a:p>
            <a:pPr algn="just"/>
            <a:r>
              <a:rPr lang="es-ES" sz="1800" b="0" i="0" u="none" strike="noStrike" baseline="0" dirty="0">
                <a:solidFill>
                  <a:schemeClr val="bg1"/>
                </a:solidFill>
                <a:latin typeface="+mn-lt"/>
              </a:rPr>
              <a:t>• Tiene una estructura descriptiva con los aspectos fundamentales de un Plan de Negocio </a:t>
            </a:r>
          </a:p>
          <a:p>
            <a:pPr algn="just"/>
            <a:r>
              <a:rPr lang="es-ES" sz="1800" b="0" i="0" u="none" strike="noStrike" baseline="0" dirty="0">
                <a:solidFill>
                  <a:schemeClr val="bg1"/>
                </a:solidFill>
                <a:latin typeface="+mn-lt"/>
              </a:rPr>
              <a:t>• Tiene una secuencia lógica </a:t>
            </a:r>
          </a:p>
          <a:p>
            <a:pPr algn="just"/>
            <a:r>
              <a:rPr lang="es-ES" sz="1800" b="0" i="0" u="none" strike="noStrike" baseline="0" dirty="0">
                <a:solidFill>
                  <a:schemeClr val="bg1"/>
                </a:solidFill>
                <a:latin typeface="+mn-lt"/>
              </a:rPr>
              <a:t>• Con esta estructura de Plan de Negocio se puede correr el riesgo de no colocar algún punto de relevancia en el Plan de Negocio o algún elemento que integre algún punto de la estructura. </a:t>
            </a:r>
          </a:p>
        </p:txBody>
      </p:sp>
      <p:sp>
        <p:nvSpPr>
          <p:cNvPr id="6" name="Rectángulo 5"/>
          <p:cNvSpPr/>
          <p:nvPr/>
        </p:nvSpPr>
        <p:spPr>
          <a:xfrm>
            <a:off x="6156176" y="1484784"/>
            <a:ext cx="2748832" cy="4708981"/>
          </a:xfrm>
          <a:prstGeom prst="rect">
            <a:avLst/>
          </a:prstGeom>
        </p:spPr>
        <p:txBody>
          <a:bodyPr wrap="square">
            <a:spAutoFit/>
          </a:bodyPr>
          <a:lstStyle/>
          <a:p>
            <a:pPr algn="ctr"/>
            <a:r>
              <a:rPr lang="es-ES" sz="2000" b="1" i="1" dirty="0">
                <a:latin typeface="+mn-lt"/>
              </a:rPr>
              <a:t>PLAN DE</a:t>
            </a:r>
          </a:p>
          <a:p>
            <a:pPr algn="ctr"/>
            <a:r>
              <a:rPr lang="es-ES" sz="2000" b="1" i="1" dirty="0">
                <a:latin typeface="+mn-lt"/>
              </a:rPr>
              <a:t> NEGOCIO 4</a:t>
            </a:r>
          </a:p>
          <a:p>
            <a:pPr algn="just"/>
            <a:r>
              <a:rPr lang="es-ES" sz="2000" dirty="0">
                <a:latin typeface="+mn-lt"/>
              </a:rPr>
              <a:t>Características:</a:t>
            </a:r>
          </a:p>
          <a:p>
            <a:pPr algn="just"/>
            <a:r>
              <a:rPr lang="es-ES" sz="2000" dirty="0">
                <a:latin typeface="+mn-lt"/>
              </a:rPr>
              <a:t>• Es una estructura de Plan de Negocio muy amplia</a:t>
            </a:r>
          </a:p>
          <a:p>
            <a:pPr algn="just"/>
            <a:r>
              <a:rPr lang="es-ES" sz="2000" dirty="0">
                <a:latin typeface="+mn-lt"/>
              </a:rPr>
              <a:t>• Tiene un orden lógico de los aspectos fundamentales para estructurar un Plan de Negocio.</a:t>
            </a:r>
          </a:p>
          <a:p>
            <a:pPr algn="just"/>
            <a:r>
              <a:rPr lang="es-ES" sz="2000" dirty="0">
                <a:latin typeface="+mn-lt"/>
              </a:rPr>
              <a:t>• Al igual que la anterior estructura no enuncia el aspecto legal.</a:t>
            </a:r>
          </a:p>
        </p:txBody>
      </p:sp>
    </p:spTree>
    <p:extLst>
      <p:ext uri="{BB962C8B-B14F-4D97-AF65-F5344CB8AC3E}">
        <p14:creationId xmlns:p14="http://schemas.microsoft.com/office/powerpoint/2010/main" val="231184290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b="1" dirty="0"/>
              <a:t>Tipos de Planes de negocio. </a:t>
            </a:r>
            <a:endParaRPr lang="es-ES" dirty="0"/>
          </a:p>
        </p:txBody>
      </p:sp>
      <p:pic>
        <p:nvPicPr>
          <p:cNvPr id="3" name="Imagen 2"/>
          <p:cNvPicPr>
            <a:picLocks noChangeAspect="1"/>
          </p:cNvPicPr>
          <p:nvPr/>
        </p:nvPicPr>
        <p:blipFill>
          <a:blip r:embed="rId2"/>
          <a:stretch>
            <a:fillRect/>
          </a:stretch>
        </p:blipFill>
        <p:spPr>
          <a:xfrm>
            <a:off x="555399" y="1416734"/>
            <a:ext cx="8049049" cy="3884474"/>
          </a:xfrm>
          <a:prstGeom prst="rect">
            <a:avLst/>
          </a:prstGeom>
        </p:spPr>
      </p:pic>
    </p:spTree>
    <p:extLst>
      <p:ext uri="{BB962C8B-B14F-4D97-AF65-F5344CB8AC3E}">
        <p14:creationId xmlns:p14="http://schemas.microsoft.com/office/powerpoint/2010/main" val="412239833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4515" name="Group 3"/>
          <p:cNvGrpSpPr>
            <a:grpSpLocks/>
          </p:cNvGrpSpPr>
          <p:nvPr/>
        </p:nvGrpSpPr>
        <p:grpSpPr bwMode="auto">
          <a:xfrm>
            <a:off x="395536" y="1049883"/>
            <a:ext cx="2387282" cy="4827588"/>
            <a:chOff x="720" y="1217"/>
            <a:chExt cx="1363" cy="3041"/>
          </a:xfrm>
        </p:grpSpPr>
        <p:sp>
          <p:nvSpPr>
            <p:cNvPr id="64516" name="AutoShape 4"/>
            <p:cNvSpPr>
              <a:spLocks noChangeArrowheads="1"/>
            </p:cNvSpPr>
            <p:nvPr/>
          </p:nvSpPr>
          <p:spPr bwMode="gray">
            <a:xfrm>
              <a:off x="720" y="1490"/>
              <a:ext cx="1363" cy="1800"/>
            </a:xfrm>
            <a:prstGeom prst="roundRect">
              <a:avLst>
                <a:gd name="adj" fmla="val 17509"/>
              </a:avLst>
            </a:prstGeom>
            <a:gradFill rotWithShape="1">
              <a:gsLst>
                <a:gs pos="0">
                  <a:srgbClr val="4E91D4"/>
                </a:gs>
                <a:gs pos="100000">
                  <a:srgbClr val="3477A4"/>
                </a:gs>
              </a:gsLst>
              <a:lin ang="27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a:p>
          </p:txBody>
        </p:sp>
        <p:sp>
          <p:nvSpPr>
            <p:cNvPr id="64517" name="AutoShape 5"/>
            <p:cNvSpPr>
              <a:spLocks noChangeArrowheads="1"/>
            </p:cNvSpPr>
            <p:nvPr/>
          </p:nvSpPr>
          <p:spPr bwMode="gray">
            <a:xfrm>
              <a:off x="741" y="1495"/>
              <a:ext cx="1322" cy="2763"/>
            </a:xfrm>
            <a:prstGeom prst="roundRect">
              <a:avLst>
                <a:gd name="adj" fmla="val 16667"/>
              </a:avLst>
            </a:prstGeom>
            <a:solidFill>
              <a:srgbClr val="3CA1E6"/>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a:p>
          </p:txBody>
        </p:sp>
        <p:sp>
          <p:nvSpPr>
            <p:cNvPr id="64518" name="AutoShape 6"/>
            <p:cNvSpPr>
              <a:spLocks noChangeArrowheads="1"/>
            </p:cNvSpPr>
            <p:nvPr/>
          </p:nvSpPr>
          <p:spPr bwMode="gray">
            <a:xfrm>
              <a:off x="752" y="2795"/>
              <a:ext cx="1304" cy="447"/>
            </a:xfrm>
            <a:prstGeom prst="roundRect">
              <a:avLst>
                <a:gd name="adj" fmla="val 50000"/>
              </a:avLst>
            </a:prstGeom>
            <a:gradFill rotWithShape="1">
              <a:gsLst>
                <a:gs pos="0">
                  <a:srgbClr val="3CA1E6">
                    <a:alpha val="0"/>
                  </a:srgbClr>
                </a:gs>
                <a:gs pos="100000">
                  <a:srgbClr val="3CA1E6">
                    <a:gamma/>
                    <a:tint val="51373"/>
                    <a:invGamma/>
                  </a:srgbClr>
                </a:gs>
              </a:gsLst>
              <a:lin ang="54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a:p>
          </p:txBody>
        </p:sp>
        <p:sp>
          <p:nvSpPr>
            <p:cNvPr id="64519" name="AutoShape 7"/>
            <p:cNvSpPr>
              <a:spLocks noChangeArrowheads="1"/>
            </p:cNvSpPr>
            <p:nvPr/>
          </p:nvSpPr>
          <p:spPr bwMode="gray">
            <a:xfrm>
              <a:off x="752" y="1509"/>
              <a:ext cx="1304" cy="446"/>
            </a:xfrm>
            <a:prstGeom prst="roundRect">
              <a:avLst>
                <a:gd name="adj" fmla="val 50000"/>
              </a:avLst>
            </a:prstGeom>
            <a:gradFill rotWithShape="1">
              <a:gsLst>
                <a:gs pos="0">
                  <a:srgbClr val="3CA1E6">
                    <a:gamma/>
                    <a:tint val="33333"/>
                    <a:invGamma/>
                  </a:srgbClr>
                </a:gs>
                <a:gs pos="100000">
                  <a:srgbClr val="3CA1E6">
                    <a:alpha val="0"/>
                  </a:srgbClr>
                </a:gs>
              </a:gsLst>
              <a:lin ang="54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a:p>
          </p:txBody>
        </p:sp>
        <p:grpSp>
          <p:nvGrpSpPr>
            <p:cNvPr id="64522" name="Group 10"/>
            <p:cNvGrpSpPr>
              <a:grpSpLocks/>
            </p:cNvGrpSpPr>
            <p:nvPr/>
          </p:nvGrpSpPr>
          <p:grpSpPr bwMode="auto">
            <a:xfrm>
              <a:off x="1189" y="1217"/>
              <a:ext cx="405" cy="443"/>
              <a:chOff x="1289" y="454"/>
              <a:chExt cx="668" cy="732"/>
            </a:xfrm>
          </p:grpSpPr>
          <p:sp>
            <p:nvSpPr>
              <p:cNvPr id="64523" name="Oval 11"/>
              <p:cNvSpPr>
                <a:spLocks noChangeArrowheads="1"/>
              </p:cNvSpPr>
              <p:nvPr/>
            </p:nvSpPr>
            <p:spPr bwMode="gray">
              <a:xfrm>
                <a:off x="1289" y="454"/>
                <a:ext cx="668" cy="668"/>
              </a:xfrm>
              <a:prstGeom prst="ellipse">
                <a:avLst/>
              </a:prstGeom>
              <a:solidFill>
                <a:srgbClr val="333333"/>
              </a:soli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anchor="ctr">
                <a:spAutoFit/>
              </a:bodyPr>
              <a:lstStyle/>
              <a:p>
                <a:endParaRPr lang="es-ES"/>
              </a:p>
            </p:txBody>
          </p:sp>
          <p:sp>
            <p:nvSpPr>
              <p:cNvPr id="64524" name="Oval 12"/>
              <p:cNvSpPr>
                <a:spLocks noChangeArrowheads="1"/>
              </p:cNvSpPr>
              <p:nvPr/>
            </p:nvSpPr>
            <p:spPr bwMode="gray">
              <a:xfrm>
                <a:off x="1296" y="457"/>
                <a:ext cx="646" cy="647"/>
              </a:xfrm>
              <a:prstGeom prst="ellipse">
                <a:avLst/>
              </a:prstGeom>
              <a:gradFill rotWithShape="1">
                <a:gsLst>
                  <a:gs pos="0">
                    <a:srgbClr val="D6E1E2">
                      <a:gamma/>
                      <a:shade val="46275"/>
                      <a:invGamma/>
                    </a:srgbClr>
                  </a:gs>
                  <a:gs pos="100000">
                    <a:srgbClr val="D6E1E2"/>
                  </a:gs>
                </a:gsLst>
                <a:lin ang="54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p>
                <a:endParaRPr lang="es-ES"/>
              </a:p>
            </p:txBody>
          </p:sp>
          <p:sp>
            <p:nvSpPr>
              <p:cNvPr id="64526" name="Oval 14"/>
              <p:cNvSpPr>
                <a:spLocks noChangeArrowheads="1"/>
              </p:cNvSpPr>
              <p:nvPr/>
            </p:nvSpPr>
            <p:spPr bwMode="gray">
              <a:xfrm>
                <a:off x="1311" y="597"/>
                <a:ext cx="600" cy="589"/>
              </a:xfrm>
              <a:prstGeom prst="ellipse">
                <a:avLst/>
              </a:prstGeom>
              <a:gradFill rotWithShape="1">
                <a:gsLst>
                  <a:gs pos="0">
                    <a:srgbClr val="D6E1E2">
                      <a:gamma/>
                      <a:shade val="79216"/>
                      <a:invGamma/>
                    </a:srgbClr>
                  </a:gs>
                  <a:gs pos="100000">
                    <a:srgbClr val="D6E1E2">
                      <a:alpha val="48000"/>
                    </a:srgbClr>
                  </a:gs>
                </a:gsLst>
                <a:lin ang="54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p>
                <a:endParaRPr lang="es-ES"/>
              </a:p>
            </p:txBody>
          </p:sp>
          <p:sp>
            <p:nvSpPr>
              <p:cNvPr id="64527" name="Oval 15"/>
              <p:cNvSpPr>
                <a:spLocks noChangeArrowheads="1"/>
              </p:cNvSpPr>
              <p:nvPr/>
            </p:nvSpPr>
            <p:spPr bwMode="gray">
              <a:xfrm>
                <a:off x="1346" y="613"/>
                <a:ext cx="533" cy="479"/>
              </a:xfrm>
              <a:prstGeom prst="ellipse">
                <a:avLst/>
              </a:prstGeom>
              <a:gradFill rotWithShape="1">
                <a:gsLst>
                  <a:gs pos="0">
                    <a:srgbClr val="D6E1E2">
                      <a:gamma/>
                      <a:tint val="0"/>
                      <a:invGamma/>
                    </a:srgbClr>
                  </a:gs>
                  <a:gs pos="100000">
                    <a:srgbClr val="D6E1E2">
                      <a:alpha val="38000"/>
                    </a:srgbClr>
                  </a:gs>
                </a:gsLst>
                <a:lin ang="54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p>
                <a:endParaRPr lang="es-ES"/>
              </a:p>
            </p:txBody>
          </p:sp>
        </p:grpSp>
        <p:sp>
          <p:nvSpPr>
            <p:cNvPr id="64528" name="Text Box 16"/>
            <p:cNvSpPr txBox="1">
              <a:spLocks noChangeArrowheads="1"/>
            </p:cNvSpPr>
            <p:nvPr/>
          </p:nvSpPr>
          <p:spPr bwMode="gray">
            <a:xfrm>
              <a:off x="1276" y="1264"/>
              <a:ext cx="223"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en-US" altLang="es-ES" sz="2400" b="1" dirty="0">
                  <a:solidFill>
                    <a:srgbClr val="000000"/>
                  </a:solidFill>
                </a:rPr>
                <a:t>1</a:t>
              </a:r>
              <a:endParaRPr lang="en-US" altLang="es-ES" b="1" dirty="0"/>
            </a:p>
          </p:txBody>
        </p:sp>
        <p:sp>
          <p:nvSpPr>
            <p:cNvPr id="64529" name="Text Box 17"/>
            <p:cNvSpPr txBox="1">
              <a:spLocks noChangeArrowheads="1"/>
            </p:cNvSpPr>
            <p:nvPr/>
          </p:nvSpPr>
          <p:spPr bwMode="gray">
            <a:xfrm>
              <a:off x="760" y="1605"/>
              <a:ext cx="1296" cy="23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just"/>
              <a:r>
                <a:rPr lang="es-ES" b="1" u="sng" dirty="0">
                  <a:solidFill>
                    <a:schemeClr val="bg1"/>
                  </a:solidFill>
                </a:rPr>
                <a:t>Introducción. </a:t>
              </a:r>
              <a:r>
                <a:rPr lang="es-ES" b="1" dirty="0">
                  <a:solidFill>
                    <a:schemeClr val="bg1"/>
                  </a:solidFill>
                </a:rPr>
                <a:t>Contiene la denominación del nuevo negocio, los objetivos que se persiguen con su elaboración, así como los aspectos estratégicos generales de la organización donde el mismo se desarrolla. </a:t>
              </a:r>
            </a:p>
          </p:txBody>
        </p:sp>
      </p:grpSp>
      <p:grpSp>
        <p:nvGrpSpPr>
          <p:cNvPr id="64530" name="Group 18"/>
          <p:cNvGrpSpPr>
            <a:grpSpLocks/>
          </p:cNvGrpSpPr>
          <p:nvPr/>
        </p:nvGrpSpPr>
        <p:grpSpPr bwMode="auto">
          <a:xfrm>
            <a:off x="2960836" y="980512"/>
            <a:ext cx="2523480" cy="4897403"/>
            <a:chOff x="2188" y="935"/>
            <a:chExt cx="1383" cy="2411"/>
          </a:xfrm>
        </p:grpSpPr>
        <p:sp>
          <p:nvSpPr>
            <p:cNvPr id="64531" name="AutoShape 19"/>
            <p:cNvSpPr>
              <a:spLocks noChangeArrowheads="1"/>
            </p:cNvSpPr>
            <p:nvPr/>
          </p:nvSpPr>
          <p:spPr bwMode="gray">
            <a:xfrm>
              <a:off x="2208" y="1490"/>
              <a:ext cx="1363" cy="1800"/>
            </a:xfrm>
            <a:prstGeom prst="roundRect">
              <a:avLst>
                <a:gd name="adj" fmla="val 17509"/>
              </a:avLst>
            </a:prstGeom>
            <a:gradFill rotWithShape="1">
              <a:gsLst>
                <a:gs pos="0">
                  <a:srgbClr val="34B034"/>
                </a:gs>
                <a:gs pos="100000">
                  <a:srgbClr val="3F8B4A"/>
                </a:gs>
              </a:gsLst>
              <a:lin ang="27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a:p>
          </p:txBody>
        </p:sp>
        <p:sp>
          <p:nvSpPr>
            <p:cNvPr id="64532" name="AutoShape 20"/>
            <p:cNvSpPr>
              <a:spLocks noChangeArrowheads="1"/>
            </p:cNvSpPr>
            <p:nvPr/>
          </p:nvSpPr>
          <p:spPr bwMode="gray">
            <a:xfrm>
              <a:off x="2188" y="1210"/>
              <a:ext cx="1378" cy="2135"/>
            </a:xfrm>
            <a:prstGeom prst="roundRect">
              <a:avLst>
                <a:gd name="adj" fmla="val 16667"/>
              </a:avLst>
            </a:prstGeom>
            <a:solidFill>
              <a:srgbClr val="73E77E"/>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dirty="0">
                <a:latin typeface="+mn-lt"/>
              </a:endParaRPr>
            </a:p>
          </p:txBody>
        </p:sp>
        <p:sp>
          <p:nvSpPr>
            <p:cNvPr id="64533" name="AutoShape 21"/>
            <p:cNvSpPr>
              <a:spLocks noChangeArrowheads="1"/>
            </p:cNvSpPr>
            <p:nvPr/>
          </p:nvSpPr>
          <p:spPr bwMode="gray">
            <a:xfrm>
              <a:off x="2240" y="2899"/>
              <a:ext cx="1304" cy="447"/>
            </a:xfrm>
            <a:prstGeom prst="roundRect">
              <a:avLst>
                <a:gd name="adj" fmla="val 50000"/>
              </a:avLst>
            </a:prstGeom>
            <a:gradFill rotWithShape="1">
              <a:gsLst>
                <a:gs pos="0">
                  <a:srgbClr val="73E77E"/>
                </a:gs>
                <a:gs pos="100000">
                  <a:srgbClr val="73E77E">
                    <a:gamma/>
                    <a:tint val="54510"/>
                    <a:invGamma/>
                  </a:srgbClr>
                </a:gs>
              </a:gsLst>
              <a:lin ang="54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a:p>
          </p:txBody>
        </p:sp>
        <p:sp>
          <p:nvSpPr>
            <p:cNvPr id="64534" name="AutoShape 22"/>
            <p:cNvSpPr>
              <a:spLocks noChangeArrowheads="1"/>
            </p:cNvSpPr>
            <p:nvPr/>
          </p:nvSpPr>
          <p:spPr bwMode="gray">
            <a:xfrm>
              <a:off x="2218" y="1196"/>
              <a:ext cx="1304" cy="446"/>
            </a:xfrm>
            <a:prstGeom prst="roundRect">
              <a:avLst>
                <a:gd name="adj" fmla="val 50000"/>
              </a:avLst>
            </a:prstGeom>
            <a:gradFill rotWithShape="1">
              <a:gsLst>
                <a:gs pos="0">
                  <a:srgbClr val="73E77E">
                    <a:gamma/>
                    <a:tint val="33333"/>
                    <a:invGamma/>
                  </a:srgbClr>
                </a:gs>
                <a:gs pos="100000">
                  <a:srgbClr val="73E77E"/>
                </a:gs>
              </a:gsLst>
              <a:lin ang="54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just"/>
              <a:endParaRPr lang="es-ES" dirty="0"/>
            </a:p>
          </p:txBody>
        </p:sp>
        <p:sp>
          <p:nvSpPr>
            <p:cNvPr id="64536" name="Oval 24"/>
            <p:cNvSpPr>
              <a:spLocks noChangeArrowheads="1"/>
            </p:cNvSpPr>
            <p:nvPr/>
          </p:nvSpPr>
          <p:spPr bwMode="gray">
            <a:xfrm>
              <a:off x="2681" y="972"/>
              <a:ext cx="392" cy="392"/>
            </a:xfrm>
            <a:prstGeom prst="ellipse">
              <a:avLst/>
            </a:prstGeom>
            <a:gradFill rotWithShape="1">
              <a:gsLst>
                <a:gs pos="0">
                  <a:srgbClr val="D6E1E2">
                    <a:gamma/>
                    <a:shade val="46275"/>
                    <a:invGamma/>
                  </a:srgbClr>
                </a:gs>
                <a:gs pos="100000">
                  <a:srgbClr val="D6E1E2"/>
                </a:gs>
              </a:gsLst>
              <a:lin ang="54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p>
              <a:endParaRPr lang="es-ES"/>
            </a:p>
          </p:txBody>
        </p:sp>
        <p:sp>
          <p:nvSpPr>
            <p:cNvPr id="64537" name="Oval 25"/>
            <p:cNvSpPr>
              <a:spLocks noChangeArrowheads="1"/>
            </p:cNvSpPr>
            <p:nvPr/>
          </p:nvSpPr>
          <p:spPr bwMode="gray">
            <a:xfrm>
              <a:off x="2686" y="935"/>
              <a:ext cx="383" cy="383"/>
            </a:xfrm>
            <a:prstGeom prst="ellipse">
              <a:avLst/>
            </a:prstGeom>
            <a:gradFill rotWithShape="1">
              <a:gsLst>
                <a:gs pos="0">
                  <a:srgbClr val="D6E1E2">
                    <a:alpha val="0"/>
                  </a:srgbClr>
                </a:gs>
                <a:gs pos="100000">
                  <a:srgbClr val="D6E1E2">
                    <a:gamma/>
                    <a:tint val="34902"/>
                    <a:invGamma/>
                  </a:srgbClr>
                </a:gs>
              </a:gsLst>
              <a:lin ang="54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p>
              <a:endParaRPr lang="es-ES"/>
            </a:p>
          </p:txBody>
        </p:sp>
        <p:sp>
          <p:nvSpPr>
            <p:cNvPr id="64538" name="Oval 26"/>
            <p:cNvSpPr>
              <a:spLocks noChangeArrowheads="1"/>
            </p:cNvSpPr>
            <p:nvPr/>
          </p:nvSpPr>
          <p:spPr bwMode="gray">
            <a:xfrm>
              <a:off x="2690" y="972"/>
              <a:ext cx="364" cy="357"/>
            </a:xfrm>
            <a:prstGeom prst="ellipse">
              <a:avLst/>
            </a:prstGeom>
            <a:gradFill rotWithShape="1">
              <a:gsLst>
                <a:gs pos="0">
                  <a:srgbClr val="D6E1E2">
                    <a:gamma/>
                    <a:shade val="79216"/>
                    <a:invGamma/>
                  </a:srgbClr>
                </a:gs>
                <a:gs pos="100000">
                  <a:srgbClr val="D6E1E2">
                    <a:alpha val="48000"/>
                  </a:srgbClr>
                </a:gs>
              </a:gsLst>
              <a:lin ang="54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p>
              <a:endParaRPr lang="es-ES"/>
            </a:p>
          </p:txBody>
        </p:sp>
        <p:sp>
          <p:nvSpPr>
            <p:cNvPr id="64539" name="Oval 27"/>
            <p:cNvSpPr>
              <a:spLocks noChangeArrowheads="1"/>
            </p:cNvSpPr>
            <p:nvPr/>
          </p:nvSpPr>
          <p:spPr bwMode="gray">
            <a:xfrm>
              <a:off x="2712" y="972"/>
              <a:ext cx="323" cy="290"/>
            </a:xfrm>
            <a:prstGeom prst="ellipse">
              <a:avLst/>
            </a:prstGeom>
            <a:gradFill rotWithShape="1">
              <a:gsLst>
                <a:gs pos="0">
                  <a:srgbClr val="D6E1E2">
                    <a:gamma/>
                    <a:tint val="0"/>
                    <a:invGamma/>
                  </a:srgbClr>
                </a:gs>
                <a:gs pos="100000">
                  <a:srgbClr val="D6E1E2">
                    <a:alpha val="38000"/>
                  </a:srgbClr>
                </a:gs>
              </a:gsLst>
              <a:lin ang="54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p>
              <a:endParaRPr lang="es-ES"/>
            </a:p>
          </p:txBody>
        </p:sp>
        <p:sp>
          <p:nvSpPr>
            <p:cNvPr id="64540" name="Text Box 28"/>
            <p:cNvSpPr txBox="1">
              <a:spLocks noChangeArrowheads="1"/>
            </p:cNvSpPr>
            <p:nvPr/>
          </p:nvSpPr>
          <p:spPr bwMode="gray">
            <a:xfrm>
              <a:off x="2778" y="1047"/>
              <a:ext cx="195" cy="2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en-US" altLang="es-ES" sz="2400" b="1" dirty="0">
                  <a:solidFill>
                    <a:srgbClr val="000000"/>
                  </a:solidFill>
                </a:rPr>
                <a:t>2</a:t>
              </a:r>
              <a:endParaRPr lang="en-US" altLang="es-ES" b="1" dirty="0"/>
            </a:p>
          </p:txBody>
        </p:sp>
        <p:sp>
          <p:nvSpPr>
            <p:cNvPr id="64541" name="Text Box 29"/>
            <p:cNvSpPr txBox="1">
              <a:spLocks noChangeArrowheads="1"/>
            </p:cNvSpPr>
            <p:nvPr/>
          </p:nvSpPr>
          <p:spPr bwMode="gray">
            <a:xfrm>
              <a:off x="2273" y="1398"/>
              <a:ext cx="1296" cy="18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s-ES" altLang="es-ES" b="1" u="sng" dirty="0">
                  <a:latin typeface="+mn-lt"/>
                </a:rPr>
                <a:t>Resumen</a:t>
              </a:r>
              <a:r>
                <a:rPr lang="es-ES" altLang="es-ES" dirty="0">
                  <a:latin typeface="+mn-lt"/>
                </a:rPr>
                <a:t> </a:t>
              </a:r>
              <a:r>
                <a:rPr lang="es-ES" altLang="es-ES" b="1" u="sng" dirty="0">
                  <a:latin typeface="+mn-lt"/>
                </a:rPr>
                <a:t>Ejecutivo</a:t>
              </a:r>
              <a:r>
                <a:rPr lang="es-ES" altLang="es-ES" dirty="0">
                  <a:latin typeface="+mn-lt"/>
                </a:rPr>
                <a:t>: ofrece una impresión general del proyecto, contiene los datos claves y los resalta, en pocas páginas debe aportarle al lector todos los elementos relevantes del negocio.</a:t>
              </a:r>
              <a:endParaRPr lang="en-US" altLang="es-ES" dirty="0">
                <a:latin typeface="+mn-lt"/>
              </a:endParaRPr>
            </a:p>
          </p:txBody>
        </p:sp>
      </p:grpSp>
      <p:grpSp>
        <p:nvGrpSpPr>
          <p:cNvPr id="64544" name="Group 32"/>
          <p:cNvGrpSpPr>
            <a:grpSpLocks/>
          </p:cNvGrpSpPr>
          <p:nvPr/>
        </p:nvGrpSpPr>
        <p:grpSpPr bwMode="auto">
          <a:xfrm>
            <a:off x="6053368" y="1124853"/>
            <a:ext cx="2767104" cy="4753165"/>
            <a:chOff x="3696" y="1064"/>
            <a:chExt cx="1363" cy="2227"/>
          </a:xfrm>
        </p:grpSpPr>
        <p:sp>
          <p:nvSpPr>
            <p:cNvPr id="64545" name="AutoShape 33"/>
            <p:cNvSpPr>
              <a:spLocks noChangeArrowheads="1"/>
            </p:cNvSpPr>
            <p:nvPr/>
          </p:nvSpPr>
          <p:spPr bwMode="gray">
            <a:xfrm>
              <a:off x="3696" y="1490"/>
              <a:ext cx="1363" cy="1800"/>
            </a:xfrm>
            <a:prstGeom prst="roundRect">
              <a:avLst>
                <a:gd name="adj" fmla="val 17509"/>
              </a:avLst>
            </a:prstGeom>
            <a:gradFill rotWithShape="1">
              <a:gsLst>
                <a:gs pos="0">
                  <a:srgbClr val="B59F43"/>
                </a:gs>
                <a:gs pos="100000">
                  <a:srgbClr val="8F8849"/>
                </a:gs>
              </a:gsLst>
              <a:lin ang="27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a:p>
          </p:txBody>
        </p:sp>
        <p:sp>
          <p:nvSpPr>
            <p:cNvPr id="64546" name="AutoShape 34"/>
            <p:cNvSpPr>
              <a:spLocks noChangeArrowheads="1"/>
            </p:cNvSpPr>
            <p:nvPr/>
          </p:nvSpPr>
          <p:spPr bwMode="gray">
            <a:xfrm>
              <a:off x="3716" y="1352"/>
              <a:ext cx="1322" cy="1766"/>
            </a:xfrm>
            <a:prstGeom prst="roundRect">
              <a:avLst>
                <a:gd name="adj" fmla="val 16667"/>
              </a:avLst>
            </a:prstGeom>
            <a:solidFill>
              <a:srgbClr val="E9E065"/>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a:p>
          </p:txBody>
        </p:sp>
        <p:sp>
          <p:nvSpPr>
            <p:cNvPr id="64547" name="AutoShape 35"/>
            <p:cNvSpPr>
              <a:spLocks noChangeArrowheads="1"/>
            </p:cNvSpPr>
            <p:nvPr/>
          </p:nvSpPr>
          <p:spPr bwMode="gray">
            <a:xfrm>
              <a:off x="3728" y="2844"/>
              <a:ext cx="1304" cy="447"/>
            </a:xfrm>
            <a:prstGeom prst="roundRect">
              <a:avLst>
                <a:gd name="adj" fmla="val 50000"/>
              </a:avLst>
            </a:prstGeom>
            <a:gradFill rotWithShape="1">
              <a:gsLst>
                <a:gs pos="0">
                  <a:srgbClr val="E9E065"/>
                </a:gs>
                <a:gs pos="100000">
                  <a:srgbClr val="E9E065">
                    <a:gamma/>
                    <a:tint val="57647"/>
                    <a:invGamma/>
                  </a:srgbClr>
                </a:gs>
              </a:gsLst>
              <a:lin ang="54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a:p>
          </p:txBody>
        </p:sp>
        <p:sp>
          <p:nvSpPr>
            <p:cNvPr id="64548" name="AutoShape 36"/>
            <p:cNvSpPr>
              <a:spLocks noChangeArrowheads="1"/>
            </p:cNvSpPr>
            <p:nvPr/>
          </p:nvSpPr>
          <p:spPr bwMode="gray">
            <a:xfrm>
              <a:off x="3728" y="1389"/>
              <a:ext cx="1304" cy="446"/>
            </a:xfrm>
            <a:prstGeom prst="roundRect">
              <a:avLst>
                <a:gd name="adj" fmla="val 50000"/>
              </a:avLst>
            </a:prstGeom>
            <a:gradFill rotWithShape="1">
              <a:gsLst>
                <a:gs pos="0">
                  <a:srgbClr val="E9E065">
                    <a:gamma/>
                    <a:tint val="33333"/>
                    <a:invGamma/>
                  </a:srgbClr>
                </a:gs>
                <a:gs pos="100000">
                  <a:srgbClr val="E9E065"/>
                </a:gs>
              </a:gsLst>
              <a:lin ang="54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a:p>
          </p:txBody>
        </p:sp>
        <p:grpSp>
          <p:nvGrpSpPr>
            <p:cNvPr id="64549" name="Group 37"/>
            <p:cNvGrpSpPr>
              <a:grpSpLocks/>
            </p:cNvGrpSpPr>
            <p:nvPr/>
          </p:nvGrpSpPr>
          <p:grpSpPr bwMode="auto">
            <a:xfrm>
              <a:off x="4165" y="1064"/>
              <a:ext cx="405" cy="448"/>
              <a:chOff x="1289" y="201"/>
              <a:chExt cx="668" cy="738"/>
            </a:xfrm>
          </p:grpSpPr>
          <p:sp>
            <p:nvSpPr>
              <p:cNvPr id="64550" name="Oval 38"/>
              <p:cNvSpPr>
                <a:spLocks noChangeArrowheads="1"/>
              </p:cNvSpPr>
              <p:nvPr/>
            </p:nvSpPr>
            <p:spPr bwMode="gray">
              <a:xfrm>
                <a:off x="1289" y="201"/>
                <a:ext cx="668" cy="668"/>
              </a:xfrm>
              <a:prstGeom prst="ellipse">
                <a:avLst/>
              </a:prstGeom>
              <a:solidFill>
                <a:srgbClr val="333333"/>
              </a:soli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anchor="ctr">
                <a:spAutoFit/>
              </a:bodyPr>
              <a:lstStyle/>
              <a:p>
                <a:endParaRPr lang="es-ES"/>
              </a:p>
            </p:txBody>
          </p:sp>
          <p:sp>
            <p:nvSpPr>
              <p:cNvPr id="64551" name="Oval 39"/>
              <p:cNvSpPr>
                <a:spLocks noChangeArrowheads="1"/>
              </p:cNvSpPr>
              <p:nvPr/>
            </p:nvSpPr>
            <p:spPr bwMode="gray">
              <a:xfrm>
                <a:off x="1296" y="201"/>
                <a:ext cx="646" cy="647"/>
              </a:xfrm>
              <a:prstGeom prst="ellipse">
                <a:avLst/>
              </a:prstGeom>
              <a:gradFill rotWithShape="1">
                <a:gsLst>
                  <a:gs pos="0">
                    <a:srgbClr val="D6E1E2">
                      <a:gamma/>
                      <a:shade val="46275"/>
                      <a:invGamma/>
                    </a:srgbClr>
                  </a:gs>
                  <a:gs pos="100000">
                    <a:srgbClr val="D6E1E2"/>
                  </a:gs>
                </a:gsLst>
                <a:lin ang="54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p>
                <a:endParaRPr lang="es-ES"/>
              </a:p>
            </p:txBody>
          </p:sp>
          <p:sp>
            <p:nvSpPr>
              <p:cNvPr id="64552" name="Oval 40"/>
              <p:cNvSpPr>
                <a:spLocks noChangeArrowheads="1"/>
              </p:cNvSpPr>
              <p:nvPr/>
            </p:nvSpPr>
            <p:spPr bwMode="gray">
              <a:xfrm>
                <a:off x="1304" y="275"/>
                <a:ext cx="631" cy="631"/>
              </a:xfrm>
              <a:prstGeom prst="ellipse">
                <a:avLst/>
              </a:prstGeom>
              <a:gradFill rotWithShape="1">
                <a:gsLst>
                  <a:gs pos="0">
                    <a:srgbClr val="D6E1E2">
                      <a:alpha val="0"/>
                    </a:srgbClr>
                  </a:gs>
                  <a:gs pos="100000">
                    <a:srgbClr val="D6E1E2">
                      <a:gamma/>
                      <a:tint val="34902"/>
                      <a:invGamma/>
                    </a:srgbClr>
                  </a:gs>
                </a:gsLst>
                <a:lin ang="54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p>
                <a:endParaRPr lang="es-ES"/>
              </a:p>
            </p:txBody>
          </p:sp>
          <p:sp>
            <p:nvSpPr>
              <p:cNvPr id="64553" name="Oval 41"/>
              <p:cNvSpPr>
                <a:spLocks noChangeArrowheads="1"/>
              </p:cNvSpPr>
              <p:nvPr/>
            </p:nvSpPr>
            <p:spPr bwMode="gray">
              <a:xfrm>
                <a:off x="1311" y="350"/>
                <a:ext cx="600" cy="589"/>
              </a:xfrm>
              <a:prstGeom prst="ellipse">
                <a:avLst/>
              </a:prstGeom>
              <a:gradFill rotWithShape="1">
                <a:gsLst>
                  <a:gs pos="0">
                    <a:srgbClr val="D6E1E2">
                      <a:gamma/>
                      <a:shade val="79216"/>
                      <a:invGamma/>
                    </a:srgbClr>
                  </a:gs>
                  <a:gs pos="100000">
                    <a:srgbClr val="D6E1E2">
                      <a:alpha val="48000"/>
                    </a:srgbClr>
                  </a:gs>
                </a:gsLst>
                <a:lin ang="54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p>
                <a:endParaRPr lang="es-ES"/>
              </a:p>
            </p:txBody>
          </p:sp>
          <p:sp>
            <p:nvSpPr>
              <p:cNvPr id="64554" name="Oval 42"/>
              <p:cNvSpPr>
                <a:spLocks noChangeArrowheads="1"/>
              </p:cNvSpPr>
              <p:nvPr/>
            </p:nvSpPr>
            <p:spPr bwMode="gray">
              <a:xfrm>
                <a:off x="1346" y="276"/>
                <a:ext cx="533" cy="479"/>
              </a:xfrm>
              <a:prstGeom prst="ellipse">
                <a:avLst/>
              </a:prstGeom>
              <a:gradFill rotWithShape="1">
                <a:gsLst>
                  <a:gs pos="0">
                    <a:srgbClr val="D6E1E2">
                      <a:gamma/>
                      <a:tint val="0"/>
                      <a:invGamma/>
                    </a:srgbClr>
                  </a:gs>
                  <a:gs pos="100000">
                    <a:srgbClr val="D6E1E2">
                      <a:alpha val="38000"/>
                    </a:srgbClr>
                  </a:gs>
                </a:gsLst>
                <a:lin ang="54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p>
                <a:endParaRPr lang="es-ES"/>
              </a:p>
            </p:txBody>
          </p:sp>
        </p:grpSp>
        <p:sp>
          <p:nvSpPr>
            <p:cNvPr id="64555" name="Text Box 43"/>
            <p:cNvSpPr txBox="1">
              <a:spLocks noChangeArrowheads="1"/>
            </p:cNvSpPr>
            <p:nvPr/>
          </p:nvSpPr>
          <p:spPr bwMode="gray">
            <a:xfrm>
              <a:off x="4276" y="1109"/>
              <a:ext cx="175" cy="2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en-US" altLang="es-ES" sz="2400" b="1" dirty="0">
                  <a:solidFill>
                    <a:srgbClr val="000000"/>
                  </a:solidFill>
                </a:rPr>
                <a:t>3</a:t>
              </a:r>
              <a:endParaRPr lang="en-US" altLang="es-ES" b="1" dirty="0"/>
            </a:p>
          </p:txBody>
        </p:sp>
        <p:sp>
          <p:nvSpPr>
            <p:cNvPr id="64556" name="Text Box 44"/>
            <p:cNvSpPr txBox="1">
              <a:spLocks noChangeArrowheads="1"/>
            </p:cNvSpPr>
            <p:nvPr/>
          </p:nvSpPr>
          <p:spPr bwMode="gray">
            <a:xfrm>
              <a:off x="3744" y="1776"/>
              <a:ext cx="1296" cy="5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endParaRPr lang="es-ES" sz="2400" dirty="0"/>
            </a:p>
            <a:p>
              <a:pPr algn="ctr"/>
              <a:r>
                <a:rPr lang="es-ES" sz="2400" u="sng" dirty="0"/>
                <a:t>Índice </a:t>
              </a:r>
              <a:endParaRPr lang="es-ES" sz="2400" dirty="0"/>
            </a:p>
            <a:p>
              <a:pPr algn="ctr"/>
              <a:endParaRPr lang="en-US" altLang="es-ES" sz="2400" dirty="0"/>
            </a:p>
          </p:txBody>
        </p:sp>
      </p:grpSp>
      <p:sp>
        <p:nvSpPr>
          <p:cNvPr id="47" name="Título 1"/>
          <p:cNvSpPr>
            <a:spLocks noGrp="1"/>
          </p:cNvSpPr>
          <p:nvPr>
            <p:ph type="title"/>
          </p:nvPr>
        </p:nvSpPr>
        <p:spPr/>
        <p:txBody>
          <a:bodyPr/>
          <a:lstStyle/>
          <a:p>
            <a:r>
              <a:rPr lang="es-ES" sz="2200" dirty="0">
                <a:latin typeface="+mn-lt"/>
              </a:rPr>
              <a:t>Aspectos que deberán aparecer en el Plan de negocio.  </a:t>
            </a:r>
          </a:p>
        </p:txBody>
      </p:sp>
    </p:spTree>
    <p:extLst>
      <p:ext uri="{BB962C8B-B14F-4D97-AF65-F5344CB8AC3E}">
        <p14:creationId xmlns:p14="http://schemas.microsoft.com/office/powerpoint/2010/main" val="254495934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4515" name="Group 3"/>
          <p:cNvGrpSpPr>
            <a:grpSpLocks/>
          </p:cNvGrpSpPr>
          <p:nvPr/>
        </p:nvGrpSpPr>
        <p:grpSpPr bwMode="auto">
          <a:xfrm>
            <a:off x="107504" y="1049883"/>
            <a:ext cx="2607370" cy="4827588"/>
            <a:chOff x="720" y="1217"/>
            <a:chExt cx="1461" cy="3041"/>
          </a:xfrm>
        </p:grpSpPr>
        <p:sp>
          <p:nvSpPr>
            <p:cNvPr id="64516" name="AutoShape 4"/>
            <p:cNvSpPr>
              <a:spLocks noChangeArrowheads="1"/>
            </p:cNvSpPr>
            <p:nvPr/>
          </p:nvSpPr>
          <p:spPr bwMode="gray">
            <a:xfrm>
              <a:off x="720" y="1490"/>
              <a:ext cx="1363" cy="1800"/>
            </a:xfrm>
            <a:prstGeom prst="roundRect">
              <a:avLst>
                <a:gd name="adj" fmla="val 17509"/>
              </a:avLst>
            </a:prstGeom>
            <a:gradFill rotWithShape="1">
              <a:gsLst>
                <a:gs pos="0">
                  <a:srgbClr val="4E91D4"/>
                </a:gs>
                <a:gs pos="100000">
                  <a:srgbClr val="3477A4"/>
                </a:gs>
              </a:gsLst>
              <a:lin ang="27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a:p>
          </p:txBody>
        </p:sp>
        <p:sp>
          <p:nvSpPr>
            <p:cNvPr id="64517" name="AutoShape 5"/>
            <p:cNvSpPr>
              <a:spLocks noChangeArrowheads="1"/>
            </p:cNvSpPr>
            <p:nvPr/>
          </p:nvSpPr>
          <p:spPr bwMode="gray">
            <a:xfrm>
              <a:off x="741" y="1495"/>
              <a:ext cx="1440" cy="2763"/>
            </a:xfrm>
            <a:prstGeom prst="roundRect">
              <a:avLst>
                <a:gd name="adj" fmla="val 16667"/>
              </a:avLst>
            </a:prstGeom>
            <a:solidFill>
              <a:srgbClr val="3CA1E6"/>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a:p>
          </p:txBody>
        </p:sp>
        <p:sp>
          <p:nvSpPr>
            <p:cNvPr id="64518" name="AutoShape 6"/>
            <p:cNvSpPr>
              <a:spLocks noChangeArrowheads="1"/>
            </p:cNvSpPr>
            <p:nvPr/>
          </p:nvSpPr>
          <p:spPr bwMode="gray">
            <a:xfrm>
              <a:off x="752" y="3759"/>
              <a:ext cx="1304" cy="447"/>
            </a:xfrm>
            <a:prstGeom prst="roundRect">
              <a:avLst>
                <a:gd name="adj" fmla="val 50000"/>
              </a:avLst>
            </a:prstGeom>
            <a:gradFill rotWithShape="1">
              <a:gsLst>
                <a:gs pos="0">
                  <a:srgbClr val="3CA1E6">
                    <a:alpha val="0"/>
                  </a:srgbClr>
                </a:gs>
                <a:gs pos="100000">
                  <a:srgbClr val="3CA1E6">
                    <a:gamma/>
                    <a:tint val="51373"/>
                    <a:invGamma/>
                  </a:srgbClr>
                </a:gs>
              </a:gsLst>
              <a:lin ang="54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a:p>
          </p:txBody>
        </p:sp>
        <p:sp>
          <p:nvSpPr>
            <p:cNvPr id="64519" name="AutoShape 7"/>
            <p:cNvSpPr>
              <a:spLocks noChangeArrowheads="1"/>
            </p:cNvSpPr>
            <p:nvPr/>
          </p:nvSpPr>
          <p:spPr bwMode="gray">
            <a:xfrm>
              <a:off x="752" y="1509"/>
              <a:ext cx="1304" cy="446"/>
            </a:xfrm>
            <a:prstGeom prst="roundRect">
              <a:avLst>
                <a:gd name="adj" fmla="val 50000"/>
              </a:avLst>
            </a:prstGeom>
            <a:gradFill rotWithShape="1">
              <a:gsLst>
                <a:gs pos="0">
                  <a:srgbClr val="3CA1E6">
                    <a:gamma/>
                    <a:tint val="33333"/>
                    <a:invGamma/>
                  </a:srgbClr>
                </a:gs>
                <a:gs pos="100000">
                  <a:srgbClr val="3CA1E6">
                    <a:alpha val="0"/>
                  </a:srgbClr>
                </a:gs>
              </a:gsLst>
              <a:lin ang="54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a:p>
          </p:txBody>
        </p:sp>
        <p:grpSp>
          <p:nvGrpSpPr>
            <p:cNvPr id="64522" name="Group 10"/>
            <p:cNvGrpSpPr>
              <a:grpSpLocks/>
            </p:cNvGrpSpPr>
            <p:nvPr/>
          </p:nvGrpSpPr>
          <p:grpSpPr bwMode="auto">
            <a:xfrm>
              <a:off x="1189" y="1217"/>
              <a:ext cx="405" cy="443"/>
              <a:chOff x="1289" y="454"/>
              <a:chExt cx="668" cy="732"/>
            </a:xfrm>
          </p:grpSpPr>
          <p:sp>
            <p:nvSpPr>
              <p:cNvPr id="64523" name="Oval 11"/>
              <p:cNvSpPr>
                <a:spLocks noChangeArrowheads="1"/>
              </p:cNvSpPr>
              <p:nvPr/>
            </p:nvSpPr>
            <p:spPr bwMode="gray">
              <a:xfrm>
                <a:off x="1289" y="454"/>
                <a:ext cx="668" cy="668"/>
              </a:xfrm>
              <a:prstGeom prst="ellipse">
                <a:avLst/>
              </a:prstGeom>
              <a:solidFill>
                <a:srgbClr val="333333"/>
              </a:soli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anchor="ctr">
                <a:spAutoFit/>
              </a:bodyPr>
              <a:lstStyle/>
              <a:p>
                <a:endParaRPr lang="es-ES"/>
              </a:p>
            </p:txBody>
          </p:sp>
          <p:sp>
            <p:nvSpPr>
              <p:cNvPr id="64524" name="Oval 12"/>
              <p:cNvSpPr>
                <a:spLocks noChangeArrowheads="1"/>
              </p:cNvSpPr>
              <p:nvPr/>
            </p:nvSpPr>
            <p:spPr bwMode="gray">
              <a:xfrm>
                <a:off x="1296" y="457"/>
                <a:ext cx="646" cy="647"/>
              </a:xfrm>
              <a:prstGeom prst="ellipse">
                <a:avLst/>
              </a:prstGeom>
              <a:gradFill rotWithShape="1">
                <a:gsLst>
                  <a:gs pos="0">
                    <a:srgbClr val="D6E1E2">
                      <a:gamma/>
                      <a:shade val="46275"/>
                      <a:invGamma/>
                    </a:srgbClr>
                  </a:gs>
                  <a:gs pos="100000">
                    <a:srgbClr val="D6E1E2"/>
                  </a:gs>
                </a:gsLst>
                <a:lin ang="54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p>
                <a:endParaRPr lang="es-ES"/>
              </a:p>
            </p:txBody>
          </p:sp>
          <p:sp>
            <p:nvSpPr>
              <p:cNvPr id="64526" name="Oval 14"/>
              <p:cNvSpPr>
                <a:spLocks noChangeArrowheads="1"/>
              </p:cNvSpPr>
              <p:nvPr/>
            </p:nvSpPr>
            <p:spPr bwMode="gray">
              <a:xfrm>
                <a:off x="1311" y="597"/>
                <a:ext cx="600" cy="589"/>
              </a:xfrm>
              <a:prstGeom prst="ellipse">
                <a:avLst/>
              </a:prstGeom>
              <a:gradFill rotWithShape="1">
                <a:gsLst>
                  <a:gs pos="0">
                    <a:srgbClr val="D6E1E2">
                      <a:gamma/>
                      <a:shade val="79216"/>
                      <a:invGamma/>
                    </a:srgbClr>
                  </a:gs>
                  <a:gs pos="100000">
                    <a:srgbClr val="D6E1E2">
                      <a:alpha val="48000"/>
                    </a:srgbClr>
                  </a:gs>
                </a:gsLst>
                <a:lin ang="54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p>
                <a:endParaRPr lang="es-ES"/>
              </a:p>
            </p:txBody>
          </p:sp>
          <p:sp>
            <p:nvSpPr>
              <p:cNvPr id="64527" name="Oval 15"/>
              <p:cNvSpPr>
                <a:spLocks noChangeArrowheads="1"/>
              </p:cNvSpPr>
              <p:nvPr/>
            </p:nvSpPr>
            <p:spPr bwMode="gray">
              <a:xfrm>
                <a:off x="1346" y="613"/>
                <a:ext cx="533" cy="479"/>
              </a:xfrm>
              <a:prstGeom prst="ellipse">
                <a:avLst/>
              </a:prstGeom>
              <a:gradFill rotWithShape="1">
                <a:gsLst>
                  <a:gs pos="0">
                    <a:srgbClr val="D6E1E2">
                      <a:gamma/>
                      <a:tint val="0"/>
                      <a:invGamma/>
                    </a:srgbClr>
                  </a:gs>
                  <a:gs pos="100000">
                    <a:srgbClr val="D6E1E2">
                      <a:alpha val="38000"/>
                    </a:srgbClr>
                  </a:gs>
                </a:gsLst>
                <a:lin ang="54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p>
                <a:endParaRPr lang="es-ES"/>
              </a:p>
            </p:txBody>
          </p:sp>
        </p:grpSp>
        <p:sp>
          <p:nvSpPr>
            <p:cNvPr id="64528" name="Text Box 16"/>
            <p:cNvSpPr txBox="1">
              <a:spLocks noChangeArrowheads="1"/>
            </p:cNvSpPr>
            <p:nvPr/>
          </p:nvSpPr>
          <p:spPr bwMode="gray">
            <a:xfrm>
              <a:off x="1276" y="1264"/>
              <a:ext cx="223"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en-US" altLang="es-ES" sz="2400" b="1" dirty="0">
                  <a:solidFill>
                    <a:srgbClr val="000000"/>
                  </a:solidFill>
                </a:rPr>
                <a:t>4</a:t>
              </a:r>
              <a:endParaRPr lang="en-US" altLang="es-ES" b="1" dirty="0"/>
            </a:p>
          </p:txBody>
        </p:sp>
        <p:sp>
          <p:nvSpPr>
            <p:cNvPr id="64529" name="Text Box 17"/>
            <p:cNvSpPr txBox="1">
              <a:spLocks noChangeArrowheads="1"/>
            </p:cNvSpPr>
            <p:nvPr/>
          </p:nvSpPr>
          <p:spPr bwMode="gray">
            <a:xfrm>
              <a:off x="768" y="1582"/>
              <a:ext cx="1340" cy="2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just"/>
              <a:r>
                <a:rPr lang="es-ES" b="1" u="sng" dirty="0">
                  <a:solidFill>
                    <a:schemeClr val="bg1"/>
                  </a:solidFill>
                </a:rPr>
                <a:t>Concepción del negocio</a:t>
              </a:r>
              <a:r>
                <a:rPr lang="es-ES" b="1" dirty="0">
                  <a:solidFill>
                    <a:schemeClr val="bg1"/>
                  </a:solidFill>
                </a:rPr>
                <a:t>:</a:t>
              </a:r>
            </a:p>
            <a:p>
              <a:pPr algn="just"/>
              <a:r>
                <a:rPr lang="es-ES" b="1" dirty="0">
                  <a:solidFill>
                    <a:schemeClr val="bg1"/>
                  </a:solidFill>
                </a:rPr>
                <a:t>comenzar identificando la necesidad que se va a cubrir, a partir de la idea y concepto de negocio que se quiere desarrollar, así como la solución tecnológica que la organización ofrecerá</a:t>
              </a:r>
            </a:p>
          </p:txBody>
        </p:sp>
      </p:grpSp>
      <p:grpSp>
        <p:nvGrpSpPr>
          <p:cNvPr id="64530" name="Group 18"/>
          <p:cNvGrpSpPr>
            <a:grpSpLocks/>
          </p:cNvGrpSpPr>
          <p:nvPr/>
        </p:nvGrpSpPr>
        <p:grpSpPr bwMode="auto">
          <a:xfrm>
            <a:off x="2960836" y="980512"/>
            <a:ext cx="2691284" cy="4897403"/>
            <a:chOff x="2188" y="935"/>
            <a:chExt cx="1383" cy="2411"/>
          </a:xfrm>
        </p:grpSpPr>
        <p:sp>
          <p:nvSpPr>
            <p:cNvPr id="64531" name="AutoShape 19"/>
            <p:cNvSpPr>
              <a:spLocks noChangeArrowheads="1"/>
            </p:cNvSpPr>
            <p:nvPr/>
          </p:nvSpPr>
          <p:spPr bwMode="gray">
            <a:xfrm>
              <a:off x="2208" y="1490"/>
              <a:ext cx="1363" cy="1800"/>
            </a:xfrm>
            <a:prstGeom prst="roundRect">
              <a:avLst>
                <a:gd name="adj" fmla="val 17509"/>
              </a:avLst>
            </a:prstGeom>
            <a:gradFill rotWithShape="1">
              <a:gsLst>
                <a:gs pos="0">
                  <a:srgbClr val="34B034"/>
                </a:gs>
                <a:gs pos="100000">
                  <a:srgbClr val="3F8B4A"/>
                </a:gs>
              </a:gsLst>
              <a:lin ang="27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a:p>
          </p:txBody>
        </p:sp>
        <p:sp>
          <p:nvSpPr>
            <p:cNvPr id="64532" name="AutoShape 20"/>
            <p:cNvSpPr>
              <a:spLocks noChangeArrowheads="1"/>
            </p:cNvSpPr>
            <p:nvPr/>
          </p:nvSpPr>
          <p:spPr bwMode="gray">
            <a:xfrm>
              <a:off x="2188" y="1210"/>
              <a:ext cx="1378" cy="2135"/>
            </a:xfrm>
            <a:prstGeom prst="roundRect">
              <a:avLst>
                <a:gd name="adj" fmla="val 16667"/>
              </a:avLst>
            </a:prstGeom>
            <a:solidFill>
              <a:srgbClr val="73E77E"/>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dirty="0">
                <a:latin typeface="+mn-lt"/>
              </a:endParaRPr>
            </a:p>
          </p:txBody>
        </p:sp>
        <p:sp>
          <p:nvSpPr>
            <p:cNvPr id="64533" name="AutoShape 21"/>
            <p:cNvSpPr>
              <a:spLocks noChangeArrowheads="1"/>
            </p:cNvSpPr>
            <p:nvPr/>
          </p:nvSpPr>
          <p:spPr bwMode="gray">
            <a:xfrm>
              <a:off x="2218" y="2899"/>
              <a:ext cx="1326" cy="447"/>
            </a:xfrm>
            <a:prstGeom prst="roundRect">
              <a:avLst>
                <a:gd name="adj" fmla="val 50000"/>
              </a:avLst>
            </a:prstGeom>
            <a:gradFill rotWithShape="1">
              <a:gsLst>
                <a:gs pos="0">
                  <a:srgbClr val="73E77E"/>
                </a:gs>
                <a:gs pos="100000">
                  <a:srgbClr val="73E77E">
                    <a:gamma/>
                    <a:tint val="54510"/>
                    <a:invGamma/>
                  </a:srgbClr>
                </a:gs>
              </a:gsLst>
              <a:lin ang="54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a:p>
          </p:txBody>
        </p:sp>
        <p:sp>
          <p:nvSpPr>
            <p:cNvPr id="64534" name="AutoShape 22"/>
            <p:cNvSpPr>
              <a:spLocks noChangeArrowheads="1"/>
            </p:cNvSpPr>
            <p:nvPr/>
          </p:nvSpPr>
          <p:spPr bwMode="gray">
            <a:xfrm>
              <a:off x="2218" y="1196"/>
              <a:ext cx="1304" cy="446"/>
            </a:xfrm>
            <a:prstGeom prst="roundRect">
              <a:avLst>
                <a:gd name="adj" fmla="val 50000"/>
              </a:avLst>
            </a:prstGeom>
            <a:gradFill rotWithShape="1">
              <a:gsLst>
                <a:gs pos="0">
                  <a:srgbClr val="73E77E">
                    <a:gamma/>
                    <a:tint val="33333"/>
                    <a:invGamma/>
                  </a:srgbClr>
                </a:gs>
                <a:gs pos="100000">
                  <a:srgbClr val="73E77E"/>
                </a:gs>
              </a:gsLst>
              <a:lin ang="54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just"/>
              <a:endParaRPr lang="es-ES" dirty="0"/>
            </a:p>
          </p:txBody>
        </p:sp>
        <p:sp>
          <p:nvSpPr>
            <p:cNvPr id="64536" name="Oval 24"/>
            <p:cNvSpPr>
              <a:spLocks noChangeArrowheads="1"/>
            </p:cNvSpPr>
            <p:nvPr/>
          </p:nvSpPr>
          <p:spPr bwMode="gray">
            <a:xfrm>
              <a:off x="2681" y="972"/>
              <a:ext cx="392" cy="392"/>
            </a:xfrm>
            <a:prstGeom prst="ellipse">
              <a:avLst/>
            </a:prstGeom>
            <a:gradFill rotWithShape="1">
              <a:gsLst>
                <a:gs pos="0">
                  <a:srgbClr val="D6E1E2">
                    <a:gamma/>
                    <a:shade val="46275"/>
                    <a:invGamma/>
                  </a:srgbClr>
                </a:gs>
                <a:gs pos="100000">
                  <a:srgbClr val="D6E1E2"/>
                </a:gs>
              </a:gsLst>
              <a:lin ang="54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p>
              <a:endParaRPr lang="es-ES"/>
            </a:p>
          </p:txBody>
        </p:sp>
        <p:sp>
          <p:nvSpPr>
            <p:cNvPr id="64537" name="Oval 25"/>
            <p:cNvSpPr>
              <a:spLocks noChangeArrowheads="1"/>
            </p:cNvSpPr>
            <p:nvPr/>
          </p:nvSpPr>
          <p:spPr bwMode="gray">
            <a:xfrm>
              <a:off x="2686" y="935"/>
              <a:ext cx="383" cy="383"/>
            </a:xfrm>
            <a:prstGeom prst="ellipse">
              <a:avLst/>
            </a:prstGeom>
            <a:gradFill rotWithShape="1">
              <a:gsLst>
                <a:gs pos="0">
                  <a:srgbClr val="D6E1E2">
                    <a:alpha val="0"/>
                  </a:srgbClr>
                </a:gs>
                <a:gs pos="100000">
                  <a:srgbClr val="D6E1E2">
                    <a:gamma/>
                    <a:tint val="34902"/>
                    <a:invGamma/>
                  </a:srgbClr>
                </a:gs>
              </a:gsLst>
              <a:lin ang="54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p>
              <a:endParaRPr lang="es-ES"/>
            </a:p>
          </p:txBody>
        </p:sp>
        <p:sp>
          <p:nvSpPr>
            <p:cNvPr id="64538" name="Oval 26"/>
            <p:cNvSpPr>
              <a:spLocks noChangeArrowheads="1"/>
            </p:cNvSpPr>
            <p:nvPr/>
          </p:nvSpPr>
          <p:spPr bwMode="gray">
            <a:xfrm>
              <a:off x="2690" y="972"/>
              <a:ext cx="364" cy="357"/>
            </a:xfrm>
            <a:prstGeom prst="ellipse">
              <a:avLst/>
            </a:prstGeom>
            <a:gradFill rotWithShape="1">
              <a:gsLst>
                <a:gs pos="0">
                  <a:srgbClr val="D6E1E2">
                    <a:gamma/>
                    <a:shade val="79216"/>
                    <a:invGamma/>
                  </a:srgbClr>
                </a:gs>
                <a:gs pos="100000">
                  <a:srgbClr val="D6E1E2">
                    <a:alpha val="48000"/>
                  </a:srgbClr>
                </a:gs>
              </a:gsLst>
              <a:lin ang="54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p>
              <a:endParaRPr lang="es-ES"/>
            </a:p>
          </p:txBody>
        </p:sp>
        <p:sp>
          <p:nvSpPr>
            <p:cNvPr id="64539" name="Oval 27"/>
            <p:cNvSpPr>
              <a:spLocks noChangeArrowheads="1"/>
            </p:cNvSpPr>
            <p:nvPr/>
          </p:nvSpPr>
          <p:spPr bwMode="gray">
            <a:xfrm>
              <a:off x="2712" y="972"/>
              <a:ext cx="323" cy="290"/>
            </a:xfrm>
            <a:prstGeom prst="ellipse">
              <a:avLst/>
            </a:prstGeom>
            <a:gradFill rotWithShape="1">
              <a:gsLst>
                <a:gs pos="0">
                  <a:srgbClr val="D6E1E2">
                    <a:gamma/>
                    <a:tint val="0"/>
                    <a:invGamma/>
                  </a:srgbClr>
                </a:gs>
                <a:gs pos="100000">
                  <a:srgbClr val="D6E1E2">
                    <a:alpha val="38000"/>
                  </a:srgbClr>
                </a:gs>
              </a:gsLst>
              <a:lin ang="54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p>
              <a:endParaRPr lang="es-ES"/>
            </a:p>
          </p:txBody>
        </p:sp>
        <p:sp>
          <p:nvSpPr>
            <p:cNvPr id="64540" name="Text Box 28"/>
            <p:cNvSpPr txBox="1">
              <a:spLocks noChangeArrowheads="1"/>
            </p:cNvSpPr>
            <p:nvPr/>
          </p:nvSpPr>
          <p:spPr bwMode="gray">
            <a:xfrm>
              <a:off x="2778" y="1047"/>
              <a:ext cx="195" cy="2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en-US" altLang="es-ES" sz="2400" b="1" dirty="0">
                  <a:solidFill>
                    <a:srgbClr val="000000"/>
                  </a:solidFill>
                </a:rPr>
                <a:t>5</a:t>
              </a:r>
              <a:endParaRPr lang="en-US" altLang="es-ES" b="1" dirty="0"/>
            </a:p>
          </p:txBody>
        </p:sp>
        <p:sp>
          <p:nvSpPr>
            <p:cNvPr id="64541" name="Text Box 29"/>
            <p:cNvSpPr txBox="1">
              <a:spLocks noChangeArrowheads="1"/>
            </p:cNvSpPr>
            <p:nvPr/>
          </p:nvSpPr>
          <p:spPr bwMode="gray">
            <a:xfrm>
              <a:off x="2273" y="1148"/>
              <a:ext cx="1296" cy="18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just"/>
              <a:endParaRPr lang="es-ES" dirty="0"/>
            </a:p>
            <a:p>
              <a:pPr algn="just"/>
              <a:r>
                <a:rPr lang="es-ES" b="1" u="sng" dirty="0"/>
                <a:t>Análisis del sector</a:t>
              </a:r>
              <a:r>
                <a:rPr lang="es-ES" dirty="0"/>
                <a:t>:</a:t>
              </a:r>
            </a:p>
            <a:p>
              <a:pPr algn="just"/>
              <a:r>
                <a:rPr lang="es-ES" dirty="0"/>
                <a:t> </a:t>
              </a:r>
            </a:p>
            <a:p>
              <a:pPr algn="just"/>
              <a:r>
                <a:rPr lang="es-ES" dirty="0"/>
                <a:t>realizar el análisis de los competidores desde todo punto de vista, teniendo en cuenta el modelo de las fuerzas competitivas del sector de Michael Porter. </a:t>
              </a:r>
            </a:p>
            <a:p>
              <a:pPr algn="just"/>
              <a:endParaRPr lang="en-US" altLang="es-ES" dirty="0">
                <a:latin typeface="+mn-lt"/>
              </a:endParaRPr>
            </a:p>
          </p:txBody>
        </p:sp>
      </p:grpSp>
      <p:grpSp>
        <p:nvGrpSpPr>
          <p:cNvPr id="64544" name="Group 32"/>
          <p:cNvGrpSpPr>
            <a:grpSpLocks/>
          </p:cNvGrpSpPr>
          <p:nvPr/>
        </p:nvGrpSpPr>
        <p:grpSpPr bwMode="auto">
          <a:xfrm>
            <a:off x="6053368" y="1124853"/>
            <a:ext cx="2767104" cy="4998617"/>
            <a:chOff x="3696" y="1064"/>
            <a:chExt cx="1363" cy="2342"/>
          </a:xfrm>
        </p:grpSpPr>
        <p:sp>
          <p:nvSpPr>
            <p:cNvPr id="64545" name="AutoShape 33"/>
            <p:cNvSpPr>
              <a:spLocks noChangeArrowheads="1"/>
            </p:cNvSpPr>
            <p:nvPr/>
          </p:nvSpPr>
          <p:spPr bwMode="gray">
            <a:xfrm>
              <a:off x="3696" y="1490"/>
              <a:ext cx="1363" cy="1800"/>
            </a:xfrm>
            <a:prstGeom prst="roundRect">
              <a:avLst>
                <a:gd name="adj" fmla="val 17509"/>
              </a:avLst>
            </a:prstGeom>
            <a:gradFill rotWithShape="1">
              <a:gsLst>
                <a:gs pos="0">
                  <a:srgbClr val="B59F43"/>
                </a:gs>
                <a:gs pos="100000">
                  <a:srgbClr val="8F8849"/>
                </a:gs>
              </a:gsLst>
              <a:lin ang="27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a:p>
          </p:txBody>
        </p:sp>
        <p:sp>
          <p:nvSpPr>
            <p:cNvPr id="64546" name="AutoShape 34"/>
            <p:cNvSpPr>
              <a:spLocks noChangeArrowheads="1"/>
            </p:cNvSpPr>
            <p:nvPr/>
          </p:nvSpPr>
          <p:spPr bwMode="gray">
            <a:xfrm>
              <a:off x="3716" y="1352"/>
              <a:ext cx="1322" cy="1766"/>
            </a:xfrm>
            <a:prstGeom prst="roundRect">
              <a:avLst>
                <a:gd name="adj" fmla="val 16667"/>
              </a:avLst>
            </a:prstGeom>
            <a:solidFill>
              <a:srgbClr val="E9E065"/>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a:p>
          </p:txBody>
        </p:sp>
        <p:sp>
          <p:nvSpPr>
            <p:cNvPr id="64547" name="AutoShape 35"/>
            <p:cNvSpPr>
              <a:spLocks noChangeArrowheads="1"/>
            </p:cNvSpPr>
            <p:nvPr/>
          </p:nvSpPr>
          <p:spPr bwMode="gray">
            <a:xfrm>
              <a:off x="3728" y="2844"/>
              <a:ext cx="1304" cy="447"/>
            </a:xfrm>
            <a:prstGeom prst="roundRect">
              <a:avLst>
                <a:gd name="adj" fmla="val 50000"/>
              </a:avLst>
            </a:prstGeom>
            <a:gradFill rotWithShape="1">
              <a:gsLst>
                <a:gs pos="0">
                  <a:srgbClr val="E9E065"/>
                </a:gs>
                <a:gs pos="100000">
                  <a:srgbClr val="E9E065">
                    <a:gamma/>
                    <a:tint val="57647"/>
                    <a:invGamma/>
                  </a:srgbClr>
                </a:gs>
              </a:gsLst>
              <a:lin ang="54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a:p>
          </p:txBody>
        </p:sp>
        <p:sp>
          <p:nvSpPr>
            <p:cNvPr id="64548" name="AutoShape 36"/>
            <p:cNvSpPr>
              <a:spLocks noChangeArrowheads="1"/>
            </p:cNvSpPr>
            <p:nvPr/>
          </p:nvSpPr>
          <p:spPr bwMode="gray">
            <a:xfrm>
              <a:off x="3728" y="1389"/>
              <a:ext cx="1304" cy="446"/>
            </a:xfrm>
            <a:prstGeom prst="roundRect">
              <a:avLst>
                <a:gd name="adj" fmla="val 50000"/>
              </a:avLst>
            </a:prstGeom>
            <a:gradFill rotWithShape="1">
              <a:gsLst>
                <a:gs pos="0">
                  <a:srgbClr val="E9E065">
                    <a:gamma/>
                    <a:tint val="33333"/>
                    <a:invGamma/>
                  </a:srgbClr>
                </a:gs>
                <a:gs pos="100000">
                  <a:srgbClr val="E9E065"/>
                </a:gs>
              </a:gsLst>
              <a:lin ang="54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a:p>
          </p:txBody>
        </p:sp>
        <p:grpSp>
          <p:nvGrpSpPr>
            <p:cNvPr id="64549" name="Group 37"/>
            <p:cNvGrpSpPr>
              <a:grpSpLocks/>
            </p:cNvGrpSpPr>
            <p:nvPr/>
          </p:nvGrpSpPr>
          <p:grpSpPr bwMode="auto">
            <a:xfrm>
              <a:off x="4165" y="1064"/>
              <a:ext cx="405" cy="416"/>
              <a:chOff x="1289" y="201"/>
              <a:chExt cx="668" cy="686"/>
            </a:xfrm>
          </p:grpSpPr>
          <p:sp>
            <p:nvSpPr>
              <p:cNvPr id="64550" name="Oval 38"/>
              <p:cNvSpPr>
                <a:spLocks noChangeArrowheads="1"/>
              </p:cNvSpPr>
              <p:nvPr/>
            </p:nvSpPr>
            <p:spPr bwMode="gray">
              <a:xfrm>
                <a:off x="1289" y="201"/>
                <a:ext cx="668" cy="668"/>
              </a:xfrm>
              <a:prstGeom prst="ellipse">
                <a:avLst/>
              </a:prstGeom>
              <a:solidFill>
                <a:srgbClr val="333333"/>
              </a:soli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anchor="ctr">
                <a:spAutoFit/>
              </a:bodyPr>
              <a:lstStyle/>
              <a:p>
                <a:endParaRPr lang="es-ES"/>
              </a:p>
            </p:txBody>
          </p:sp>
          <p:sp>
            <p:nvSpPr>
              <p:cNvPr id="64551" name="Oval 39"/>
              <p:cNvSpPr>
                <a:spLocks noChangeArrowheads="1"/>
              </p:cNvSpPr>
              <p:nvPr/>
            </p:nvSpPr>
            <p:spPr bwMode="gray">
              <a:xfrm>
                <a:off x="1296" y="201"/>
                <a:ext cx="646" cy="647"/>
              </a:xfrm>
              <a:prstGeom prst="ellipse">
                <a:avLst/>
              </a:prstGeom>
              <a:gradFill rotWithShape="1">
                <a:gsLst>
                  <a:gs pos="0">
                    <a:srgbClr val="D6E1E2">
                      <a:gamma/>
                      <a:shade val="46275"/>
                      <a:invGamma/>
                    </a:srgbClr>
                  </a:gs>
                  <a:gs pos="100000">
                    <a:srgbClr val="D6E1E2"/>
                  </a:gs>
                </a:gsLst>
                <a:lin ang="54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p>
                <a:endParaRPr lang="es-ES"/>
              </a:p>
            </p:txBody>
          </p:sp>
          <p:sp>
            <p:nvSpPr>
              <p:cNvPr id="64552" name="Oval 40"/>
              <p:cNvSpPr>
                <a:spLocks noChangeArrowheads="1"/>
              </p:cNvSpPr>
              <p:nvPr/>
            </p:nvSpPr>
            <p:spPr bwMode="gray">
              <a:xfrm>
                <a:off x="1304" y="256"/>
                <a:ext cx="631" cy="631"/>
              </a:xfrm>
              <a:prstGeom prst="ellipse">
                <a:avLst/>
              </a:prstGeom>
              <a:gradFill rotWithShape="1">
                <a:gsLst>
                  <a:gs pos="0">
                    <a:srgbClr val="D6E1E2">
                      <a:alpha val="0"/>
                    </a:srgbClr>
                  </a:gs>
                  <a:gs pos="100000">
                    <a:srgbClr val="D6E1E2">
                      <a:gamma/>
                      <a:tint val="34902"/>
                      <a:invGamma/>
                    </a:srgbClr>
                  </a:gs>
                </a:gsLst>
                <a:lin ang="54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p>
                <a:endParaRPr lang="es-ES"/>
              </a:p>
            </p:txBody>
          </p:sp>
          <p:sp>
            <p:nvSpPr>
              <p:cNvPr id="64553" name="Oval 41"/>
              <p:cNvSpPr>
                <a:spLocks noChangeArrowheads="1"/>
              </p:cNvSpPr>
              <p:nvPr/>
            </p:nvSpPr>
            <p:spPr bwMode="gray">
              <a:xfrm>
                <a:off x="1311" y="256"/>
                <a:ext cx="600" cy="589"/>
              </a:xfrm>
              <a:prstGeom prst="ellipse">
                <a:avLst/>
              </a:prstGeom>
              <a:gradFill rotWithShape="1">
                <a:gsLst>
                  <a:gs pos="0">
                    <a:srgbClr val="D6E1E2">
                      <a:gamma/>
                      <a:shade val="79216"/>
                      <a:invGamma/>
                    </a:srgbClr>
                  </a:gs>
                  <a:gs pos="100000">
                    <a:srgbClr val="D6E1E2">
                      <a:alpha val="48000"/>
                    </a:srgbClr>
                  </a:gs>
                </a:gsLst>
                <a:lin ang="54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p>
                <a:endParaRPr lang="es-ES"/>
              </a:p>
            </p:txBody>
          </p:sp>
          <p:sp>
            <p:nvSpPr>
              <p:cNvPr id="64554" name="Oval 42"/>
              <p:cNvSpPr>
                <a:spLocks noChangeArrowheads="1"/>
              </p:cNvSpPr>
              <p:nvPr/>
            </p:nvSpPr>
            <p:spPr bwMode="gray">
              <a:xfrm>
                <a:off x="1346" y="276"/>
                <a:ext cx="533" cy="479"/>
              </a:xfrm>
              <a:prstGeom prst="ellipse">
                <a:avLst/>
              </a:prstGeom>
              <a:gradFill rotWithShape="1">
                <a:gsLst>
                  <a:gs pos="0">
                    <a:srgbClr val="D6E1E2">
                      <a:gamma/>
                      <a:tint val="0"/>
                      <a:invGamma/>
                    </a:srgbClr>
                  </a:gs>
                  <a:gs pos="100000">
                    <a:srgbClr val="D6E1E2">
                      <a:alpha val="38000"/>
                    </a:srgbClr>
                  </a:gs>
                </a:gsLst>
                <a:lin ang="54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p>
                <a:endParaRPr lang="es-ES"/>
              </a:p>
            </p:txBody>
          </p:sp>
        </p:grpSp>
        <p:sp>
          <p:nvSpPr>
            <p:cNvPr id="64555" name="Text Box 43"/>
            <p:cNvSpPr txBox="1">
              <a:spLocks noChangeArrowheads="1"/>
            </p:cNvSpPr>
            <p:nvPr/>
          </p:nvSpPr>
          <p:spPr bwMode="gray">
            <a:xfrm>
              <a:off x="4276" y="1152"/>
              <a:ext cx="175" cy="2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en-US" altLang="es-ES" sz="2400" b="1" dirty="0">
                  <a:solidFill>
                    <a:srgbClr val="000000"/>
                  </a:solidFill>
                </a:rPr>
                <a:t>6</a:t>
              </a:r>
              <a:endParaRPr lang="en-US" altLang="es-ES" b="1" dirty="0"/>
            </a:p>
          </p:txBody>
        </p:sp>
        <p:sp>
          <p:nvSpPr>
            <p:cNvPr id="64556" name="Text Box 44"/>
            <p:cNvSpPr txBox="1">
              <a:spLocks noChangeArrowheads="1"/>
            </p:cNvSpPr>
            <p:nvPr/>
          </p:nvSpPr>
          <p:spPr bwMode="gray">
            <a:xfrm>
              <a:off x="3744" y="1503"/>
              <a:ext cx="1296" cy="19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just"/>
              <a:r>
                <a:rPr lang="es-ES" b="1" u="sng" dirty="0"/>
                <a:t>Análisis del mercado</a:t>
              </a:r>
              <a:r>
                <a:rPr lang="es-ES" b="1" dirty="0"/>
                <a:t>:</a:t>
              </a:r>
            </a:p>
            <a:p>
              <a:pPr algn="just"/>
              <a:endParaRPr lang="es-ES" dirty="0"/>
            </a:p>
            <a:p>
              <a:pPr algn="just"/>
              <a:r>
                <a:rPr lang="es-ES" dirty="0"/>
                <a:t>Donde se identifica el mercado, posibilidades de crecimiento, se establece el(los) segmento(s) a los cuales dirigirse, se realiza el cálculo de la demanda, las características principales del consumidor.  </a:t>
              </a:r>
            </a:p>
            <a:p>
              <a:pPr algn="just"/>
              <a:endParaRPr lang="en-US" altLang="es-ES" sz="2400" dirty="0"/>
            </a:p>
          </p:txBody>
        </p:sp>
      </p:grpSp>
      <p:sp>
        <p:nvSpPr>
          <p:cNvPr id="47" name="Título 1"/>
          <p:cNvSpPr>
            <a:spLocks noGrp="1"/>
          </p:cNvSpPr>
          <p:nvPr>
            <p:ph type="title"/>
          </p:nvPr>
        </p:nvSpPr>
        <p:spPr/>
        <p:txBody>
          <a:bodyPr/>
          <a:lstStyle/>
          <a:p>
            <a:r>
              <a:rPr lang="es-ES" sz="2200" dirty="0">
                <a:latin typeface="+mn-lt"/>
              </a:rPr>
              <a:t>Aspectos que deberán aparecer en el Plan de negocio.  </a:t>
            </a:r>
          </a:p>
        </p:txBody>
      </p:sp>
    </p:spTree>
    <p:extLst>
      <p:ext uri="{BB962C8B-B14F-4D97-AF65-F5344CB8AC3E}">
        <p14:creationId xmlns:p14="http://schemas.microsoft.com/office/powerpoint/2010/main" val="374672380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4515" name="Group 3"/>
          <p:cNvGrpSpPr>
            <a:grpSpLocks/>
          </p:cNvGrpSpPr>
          <p:nvPr/>
        </p:nvGrpSpPr>
        <p:grpSpPr bwMode="auto">
          <a:xfrm>
            <a:off x="395536" y="1049883"/>
            <a:ext cx="2163763" cy="4827588"/>
            <a:chOff x="720" y="1217"/>
            <a:chExt cx="1363" cy="3041"/>
          </a:xfrm>
        </p:grpSpPr>
        <p:sp>
          <p:nvSpPr>
            <p:cNvPr id="64516" name="AutoShape 4"/>
            <p:cNvSpPr>
              <a:spLocks noChangeArrowheads="1"/>
            </p:cNvSpPr>
            <p:nvPr/>
          </p:nvSpPr>
          <p:spPr bwMode="gray">
            <a:xfrm>
              <a:off x="720" y="1490"/>
              <a:ext cx="1363" cy="1800"/>
            </a:xfrm>
            <a:prstGeom prst="roundRect">
              <a:avLst>
                <a:gd name="adj" fmla="val 17509"/>
              </a:avLst>
            </a:prstGeom>
            <a:gradFill rotWithShape="1">
              <a:gsLst>
                <a:gs pos="0">
                  <a:srgbClr val="4E91D4"/>
                </a:gs>
                <a:gs pos="100000">
                  <a:srgbClr val="3477A4"/>
                </a:gs>
              </a:gsLst>
              <a:lin ang="27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a:p>
          </p:txBody>
        </p:sp>
        <p:sp>
          <p:nvSpPr>
            <p:cNvPr id="64517" name="AutoShape 5"/>
            <p:cNvSpPr>
              <a:spLocks noChangeArrowheads="1"/>
            </p:cNvSpPr>
            <p:nvPr/>
          </p:nvSpPr>
          <p:spPr bwMode="gray">
            <a:xfrm>
              <a:off x="741" y="1495"/>
              <a:ext cx="1322" cy="2763"/>
            </a:xfrm>
            <a:prstGeom prst="roundRect">
              <a:avLst>
                <a:gd name="adj" fmla="val 16667"/>
              </a:avLst>
            </a:prstGeom>
            <a:solidFill>
              <a:srgbClr val="3CA1E6"/>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a:p>
          </p:txBody>
        </p:sp>
        <p:sp>
          <p:nvSpPr>
            <p:cNvPr id="64518" name="AutoShape 6"/>
            <p:cNvSpPr>
              <a:spLocks noChangeArrowheads="1"/>
            </p:cNvSpPr>
            <p:nvPr/>
          </p:nvSpPr>
          <p:spPr bwMode="gray">
            <a:xfrm>
              <a:off x="752" y="2795"/>
              <a:ext cx="1304" cy="447"/>
            </a:xfrm>
            <a:prstGeom prst="roundRect">
              <a:avLst>
                <a:gd name="adj" fmla="val 50000"/>
              </a:avLst>
            </a:prstGeom>
            <a:gradFill rotWithShape="1">
              <a:gsLst>
                <a:gs pos="0">
                  <a:srgbClr val="3CA1E6">
                    <a:alpha val="0"/>
                  </a:srgbClr>
                </a:gs>
                <a:gs pos="100000">
                  <a:srgbClr val="3CA1E6">
                    <a:gamma/>
                    <a:tint val="51373"/>
                    <a:invGamma/>
                  </a:srgbClr>
                </a:gs>
              </a:gsLst>
              <a:lin ang="54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a:p>
          </p:txBody>
        </p:sp>
        <p:sp>
          <p:nvSpPr>
            <p:cNvPr id="64519" name="AutoShape 7"/>
            <p:cNvSpPr>
              <a:spLocks noChangeArrowheads="1"/>
            </p:cNvSpPr>
            <p:nvPr/>
          </p:nvSpPr>
          <p:spPr bwMode="gray">
            <a:xfrm>
              <a:off x="752" y="1509"/>
              <a:ext cx="1304" cy="446"/>
            </a:xfrm>
            <a:prstGeom prst="roundRect">
              <a:avLst>
                <a:gd name="adj" fmla="val 50000"/>
              </a:avLst>
            </a:prstGeom>
            <a:gradFill rotWithShape="1">
              <a:gsLst>
                <a:gs pos="0">
                  <a:srgbClr val="3CA1E6">
                    <a:gamma/>
                    <a:tint val="33333"/>
                    <a:invGamma/>
                  </a:srgbClr>
                </a:gs>
                <a:gs pos="100000">
                  <a:srgbClr val="3CA1E6">
                    <a:alpha val="0"/>
                  </a:srgbClr>
                </a:gs>
              </a:gsLst>
              <a:lin ang="54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a:p>
          </p:txBody>
        </p:sp>
        <p:grpSp>
          <p:nvGrpSpPr>
            <p:cNvPr id="64522" name="Group 10"/>
            <p:cNvGrpSpPr>
              <a:grpSpLocks/>
            </p:cNvGrpSpPr>
            <p:nvPr/>
          </p:nvGrpSpPr>
          <p:grpSpPr bwMode="auto">
            <a:xfrm>
              <a:off x="1189" y="1217"/>
              <a:ext cx="405" cy="443"/>
              <a:chOff x="1289" y="454"/>
              <a:chExt cx="668" cy="732"/>
            </a:xfrm>
          </p:grpSpPr>
          <p:sp>
            <p:nvSpPr>
              <p:cNvPr id="64523" name="Oval 11"/>
              <p:cNvSpPr>
                <a:spLocks noChangeArrowheads="1"/>
              </p:cNvSpPr>
              <p:nvPr/>
            </p:nvSpPr>
            <p:spPr bwMode="gray">
              <a:xfrm>
                <a:off x="1289" y="454"/>
                <a:ext cx="668" cy="668"/>
              </a:xfrm>
              <a:prstGeom prst="ellipse">
                <a:avLst/>
              </a:prstGeom>
              <a:solidFill>
                <a:srgbClr val="333333"/>
              </a:soli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anchor="ctr">
                <a:spAutoFit/>
              </a:bodyPr>
              <a:lstStyle/>
              <a:p>
                <a:endParaRPr lang="es-ES"/>
              </a:p>
            </p:txBody>
          </p:sp>
          <p:sp>
            <p:nvSpPr>
              <p:cNvPr id="64524" name="Oval 12"/>
              <p:cNvSpPr>
                <a:spLocks noChangeArrowheads="1"/>
              </p:cNvSpPr>
              <p:nvPr/>
            </p:nvSpPr>
            <p:spPr bwMode="gray">
              <a:xfrm>
                <a:off x="1296" y="457"/>
                <a:ext cx="646" cy="647"/>
              </a:xfrm>
              <a:prstGeom prst="ellipse">
                <a:avLst/>
              </a:prstGeom>
              <a:gradFill rotWithShape="1">
                <a:gsLst>
                  <a:gs pos="0">
                    <a:srgbClr val="D6E1E2">
                      <a:gamma/>
                      <a:shade val="46275"/>
                      <a:invGamma/>
                    </a:srgbClr>
                  </a:gs>
                  <a:gs pos="100000">
                    <a:srgbClr val="D6E1E2"/>
                  </a:gs>
                </a:gsLst>
                <a:lin ang="54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p>
                <a:endParaRPr lang="es-ES"/>
              </a:p>
            </p:txBody>
          </p:sp>
          <p:sp>
            <p:nvSpPr>
              <p:cNvPr id="64526" name="Oval 14"/>
              <p:cNvSpPr>
                <a:spLocks noChangeArrowheads="1"/>
              </p:cNvSpPr>
              <p:nvPr/>
            </p:nvSpPr>
            <p:spPr bwMode="gray">
              <a:xfrm>
                <a:off x="1311" y="597"/>
                <a:ext cx="600" cy="589"/>
              </a:xfrm>
              <a:prstGeom prst="ellipse">
                <a:avLst/>
              </a:prstGeom>
              <a:gradFill rotWithShape="1">
                <a:gsLst>
                  <a:gs pos="0">
                    <a:srgbClr val="D6E1E2">
                      <a:gamma/>
                      <a:shade val="79216"/>
                      <a:invGamma/>
                    </a:srgbClr>
                  </a:gs>
                  <a:gs pos="100000">
                    <a:srgbClr val="D6E1E2">
                      <a:alpha val="48000"/>
                    </a:srgbClr>
                  </a:gs>
                </a:gsLst>
                <a:lin ang="54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p>
                <a:endParaRPr lang="es-ES"/>
              </a:p>
            </p:txBody>
          </p:sp>
          <p:sp>
            <p:nvSpPr>
              <p:cNvPr id="64527" name="Oval 15"/>
              <p:cNvSpPr>
                <a:spLocks noChangeArrowheads="1"/>
              </p:cNvSpPr>
              <p:nvPr/>
            </p:nvSpPr>
            <p:spPr bwMode="gray">
              <a:xfrm>
                <a:off x="1346" y="613"/>
                <a:ext cx="533" cy="479"/>
              </a:xfrm>
              <a:prstGeom prst="ellipse">
                <a:avLst/>
              </a:prstGeom>
              <a:gradFill rotWithShape="1">
                <a:gsLst>
                  <a:gs pos="0">
                    <a:srgbClr val="D6E1E2">
                      <a:gamma/>
                      <a:tint val="0"/>
                      <a:invGamma/>
                    </a:srgbClr>
                  </a:gs>
                  <a:gs pos="100000">
                    <a:srgbClr val="D6E1E2">
                      <a:alpha val="38000"/>
                    </a:srgbClr>
                  </a:gs>
                </a:gsLst>
                <a:lin ang="54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p>
                <a:endParaRPr lang="es-ES"/>
              </a:p>
            </p:txBody>
          </p:sp>
        </p:grpSp>
        <p:sp>
          <p:nvSpPr>
            <p:cNvPr id="64528" name="Text Box 16"/>
            <p:cNvSpPr txBox="1">
              <a:spLocks noChangeArrowheads="1"/>
            </p:cNvSpPr>
            <p:nvPr/>
          </p:nvSpPr>
          <p:spPr bwMode="gray">
            <a:xfrm>
              <a:off x="1276" y="1264"/>
              <a:ext cx="223"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en-US" altLang="es-ES" sz="2400" b="1" dirty="0">
                  <a:solidFill>
                    <a:srgbClr val="000000"/>
                  </a:solidFill>
                </a:rPr>
                <a:t>7</a:t>
              </a:r>
              <a:endParaRPr lang="en-US" altLang="es-ES" b="1" dirty="0"/>
            </a:p>
          </p:txBody>
        </p:sp>
        <p:sp>
          <p:nvSpPr>
            <p:cNvPr id="64529" name="Text Box 17"/>
            <p:cNvSpPr txBox="1">
              <a:spLocks noChangeArrowheads="1"/>
            </p:cNvSpPr>
            <p:nvPr/>
          </p:nvSpPr>
          <p:spPr bwMode="gray">
            <a:xfrm>
              <a:off x="768" y="1582"/>
              <a:ext cx="1296" cy="23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es-ES" b="1" u="sng" dirty="0"/>
                <a:t>Análisis interno: </a:t>
              </a:r>
            </a:p>
            <a:p>
              <a:endParaRPr lang="es-ES" u="sng" dirty="0"/>
            </a:p>
            <a:p>
              <a:r>
                <a:rPr lang="es-ES" dirty="0"/>
                <a:t>Consiste en una auditoría de recursos, así como el análisis de la cartera de negocios . Siendo los RRHH un factor de gran importancia para el éxito de cualquier negocio.  </a:t>
              </a:r>
            </a:p>
          </p:txBody>
        </p:sp>
      </p:grpSp>
      <p:grpSp>
        <p:nvGrpSpPr>
          <p:cNvPr id="64530" name="Group 18"/>
          <p:cNvGrpSpPr>
            <a:grpSpLocks/>
          </p:cNvGrpSpPr>
          <p:nvPr/>
        </p:nvGrpSpPr>
        <p:grpSpPr bwMode="auto">
          <a:xfrm>
            <a:off x="2960836" y="980512"/>
            <a:ext cx="2523480" cy="4911622"/>
            <a:chOff x="2188" y="935"/>
            <a:chExt cx="1383" cy="2418"/>
          </a:xfrm>
        </p:grpSpPr>
        <p:sp>
          <p:nvSpPr>
            <p:cNvPr id="64531" name="AutoShape 19"/>
            <p:cNvSpPr>
              <a:spLocks noChangeArrowheads="1"/>
            </p:cNvSpPr>
            <p:nvPr/>
          </p:nvSpPr>
          <p:spPr bwMode="gray">
            <a:xfrm>
              <a:off x="2208" y="1490"/>
              <a:ext cx="1363" cy="1800"/>
            </a:xfrm>
            <a:prstGeom prst="roundRect">
              <a:avLst>
                <a:gd name="adj" fmla="val 17509"/>
              </a:avLst>
            </a:prstGeom>
            <a:gradFill rotWithShape="1">
              <a:gsLst>
                <a:gs pos="0">
                  <a:srgbClr val="34B034"/>
                </a:gs>
                <a:gs pos="100000">
                  <a:srgbClr val="3F8B4A"/>
                </a:gs>
              </a:gsLst>
              <a:lin ang="27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a:p>
          </p:txBody>
        </p:sp>
        <p:sp>
          <p:nvSpPr>
            <p:cNvPr id="64532" name="AutoShape 20"/>
            <p:cNvSpPr>
              <a:spLocks noChangeArrowheads="1"/>
            </p:cNvSpPr>
            <p:nvPr/>
          </p:nvSpPr>
          <p:spPr bwMode="gray">
            <a:xfrm>
              <a:off x="2188" y="1210"/>
              <a:ext cx="1378" cy="2135"/>
            </a:xfrm>
            <a:prstGeom prst="roundRect">
              <a:avLst>
                <a:gd name="adj" fmla="val 16667"/>
              </a:avLst>
            </a:prstGeom>
            <a:solidFill>
              <a:srgbClr val="73E77E"/>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dirty="0">
                <a:latin typeface="+mn-lt"/>
              </a:endParaRPr>
            </a:p>
          </p:txBody>
        </p:sp>
        <p:sp>
          <p:nvSpPr>
            <p:cNvPr id="64533" name="AutoShape 21"/>
            <p:cNvSpPr>
              <a:spLocks noChangeArrowheads="1"/>
            </p:cNvSpPr>
            <p:nvPr/>
          </p:nvSpPr>
          <p:spPr bwMode="gray">
            <a:xfrm>
              <a:off x="2240" y="2899"/>
              <a:ext cx="1304" cy="447"/>
            </a:xfrm>
            <a:prstGeom prst="roundRect">
              <a:avLst>
                <a:gd name="adj" fmla="val 50000"/>
              </a:avLst>
            </a:prstGeom>
            <a:gradFill rotWithShape="1">
              <a:gsLst>
                <a:gs pos="0">
                  <a:srgbClr val="73E77E"/>
                </a:gs>
                <a:gs pos="100000">
                  <a:srgbClr val="73E77E">
                    <a:gamma/>
                    <a:tint val="54510"/>
                    <a:invGamma/>
                  </a:srgbClr>
                </a:gs>
              </a:gsLst>
              <a:lin ang="54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a:p>
          </p:txBody>
        </p:sp>
        <p:sp>
          <p:nvSpPr>
            <p:cNvPr id="64534" name="AutoShape 22"/>
            <p:cNvSpPr>
              <a:spLocks noChangeArrowheads="1"/>
            </p:cNvSpPr>
            <p:nvPr/>
          </p:nvSpPr>
          <p:spPr bwMode="gray">
            <a:xfrm>
              <a:off x="2218" y="1196"/>
              <a:ext cx="1304" cy="446"/>
            </a:xfrm>
            <a:prstGeom prst="roundRect">
              <a:avLst>
                <a:gd name="adj" fmla="val 50000"/>
              </a:avLst>
            </a:prstGeom>
            <a:gradFill rotWithShape="1">
              <a:gsLst>
                <a:gs pos="0">
                  <a:srgbClr val="73E77E">
                    <a:gamma/>
                    <a:tint val="33333"/>
                    <a:invGamma/>
                  </a:srgbClr>
                </a:gs>
                <a:gs pos="100000">
                  <a:srgbClr val="73E77E"/>
                </a:gs>
              </a:gsLst>
              <a:lin ang="54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just"/>
              <a:endParaRPr lang="es-ES" dirty="0"/>
            </a:p>
          </p:txBody>
        </p:sp>
        <p:sp>
          <p:nvSpPr>
            <p:cNvPr id="64536" name="Oval 24"/>
            <p:cNvSpPr>
              <a:spLocks noChangeArrowheads="1"/>
            </p:cNvSpPr>
            <p:nvPr/>
          </p:nvSpPr>
          <p:spPr bwMode="gray">
            <a:xfrm>
              <a:off x="2681" y="972"/>
              <a:ext cx="392" cy="392"/>
            </a:xfrm>
            <a:prstGeom prst="ellipse">
              <a:avLst/>
            </a:prstGeom>
            <a:gradFill rotWithShape="1">
              <a:gsLst>
                <a:gs pos="0">
                  <a:srgbClr val="D6E1E2">
                    <a:gamma/>
                    <a:shade val="46275"/>
                    <a:invGamma/>
                  </a:srgbClr>
                </a:gs>
                <a:gs pos="100000">
                  <a:srgbClr val="D6E1E2"/>
                </a:gs>
              </a:gsLst>
              <a:lin ang="54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p>
              <a:endParaRPr lang="es-ES"/>
            </a:p>
          </p:txBody>
        </p:sp>
        <p:sp>
          <p:nvSpPr>
            <p:cNvPr id="64537" name="Oval 25"/>
            <p:cNvSpPr>
              <a:spLocks noChangeArrowheads="1"/>
            </p:cNvSpPr>
            <p:nvPr/>
          </p:nvSpPr>
          <p:spPr bwMode="gray">
            <a:xfrm>
              <a:off x="2686" y="935"/>
              <a:ext cx="383" cy="383"/>
            </a:xfrm>
            <a:prstGeom prst="ellipse">
              <a:avLst/>
            </a:prstGeom>
            <a:gradFill rotWithShape="1">
              <a:gsLst>
                <a:gs pos="0">
                  <a:srgbClr val="D6E1E2">
                    <a:alpha val="0"/>
                  </a:srgbClr>
                </a:gs>
                <a:gs pos="100000">
                  <a:srgbClr val="D6E1E2">
                    <a:gamma/>
                    <a:tint val="34902"/>
                    <a:invGamma/>
                  </a:srgbClr>
                </a:gs>
              </a:gsLst>
              <a:lin ang="54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p>
              <a:endParaRPr lang="es-ES"/>
            </a:p>
          </p:txBody>
        </p:sp>
        <p:sp>
          <p:nvSpPr>
            <p:cNvPr id="64538" name="Oval 26"/>
            <p:cNvSpPr>
              <a:spLocks noChangeArrowheads="1"/>
            </p:cNvSpPr>
            <p:nvPr/>
          </p:nvSpPr>
          <p:spPr bwMode="gray">
            <a:xfrm>
              <a:off x="2690" y="972"/>
              <a:ext cx="364" cy="357"/>
            </a:xfrm>
            <a:prstGeom prst="ellipse">
              <a:avLst/>
            </a:prstGeom>
            <a:gradFill rotWithShape="1">
              <a:gsLst>
                <a:gs pos="0">
                  <a:srgbClr val="D6E1E2">
                    <a:gamma/>
                    <a:shade val="79216"/>
                    <a:invGamma/>
                  </a:srgbClr>
                </a:gs>
                <a:gs pos="100000">
                  <a:srgbClr val="D6E1E2">
                    <a:alpha val="48000"/>
                  </a:srgbClr>
                </a:gs>
              </a:gsLst>
              <a:lin ang="54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p>
              <a:endParaRPr lang="es-ES"/>
            </a:p>
          </p:txBody>
        </p:sp>
        <p:sp>
          <p:nvSpPr>
            <p:cNvPr id="64539" name="Oval 27"/>
            <p:cNvSpPr>
              <a:spLocks noChangeArrowheads="1"/>
            </p:cNvSpPr>
            <p:nvPr/>
          </p:nvSpPr>
          <p:spPr bwMode="gray">
            <a:xfrm>
              <a:off x="2712" y="972"/>
              <a:ext cx="323" cy="290"/>
            </a:xfrm>
            <a:prstGeom prst="ellipse">
              <a:avLst/>
            </a:prstGeom>
            <a:gradFill rotWithShape="1">
              <a:gsLst>
                <a:gs pos="0">
                  <a:srgbClr val="D6E1E2">
                    <a:gamma/>
                    <a:tint val="0"/>
                    <a:invGamma/>
                  </a:srgbClr>
                </a:gs>
                <a:gs pos="100000">
                  <a:srgbClr val="D6E1E2">
                    <a:alpha val="38000"/>
                  </a:srgbClr>
                </a:gs>
              </a:gsLst>
              <a:lin ang="54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p>
              <a:endParaRPr lang="es-ES"/>
            </a:p>
          </p:txBody>
        </p:sp>
        <p:sp>
          <p:nvSpPr>
            <p:cNvPr id="64540" name="Text Box 28"/>
            <p:cNvSpPr txBox="1">
              <a:spLocks noChangeArrowheads="1"/>
            </p:cNvSpPr>
            <p:nvPr/>
          </p:nvSpPr>
          <p:spPr bwMode="gray">
            <a:xfrm>
              <a:off x="2778" y="1047"/>
              <a:ext cx="195" cy="2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en-US" altLang="es-ES" sz="2400" b="1" dirty="0">
                  <a:solidFill>
                    <a:srgbClr val="000000"/>
                  </a:solidFill>
                </a:rPr>
                <a:t>8</a:t>
              </a:r>
              <a:endParaRPr lang="en-US" altLang="es-ES" b="1" dirty="0"/>
            </a:p>
          </p:txBody>
        </p:sp>
        <p:sp>
          <p:nvSpPr>
            <p:cNvPr id="64541" name="Text Box 29"/>
            <p:cNvSpPr txBox="1">
              <a:spLocks noChangeArrowheads="1"/>
            </p:cNvSpPr>
            <p:nvPr/>
          </p:nvSpPr>
          <p:spPr bwMode="gray">
            <a:xfrm>
              <a:off x="2273" y="1398"/>
              <a:ext cx="1296" cy="19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just"/>
              <a:r>
                <a:rPr lang="es-ES" altLang="es-ES" b="1" u="sng" dirty="0">
                  <a:latin typeface="+mn-lt"/>
                </a:rPr>
                <a:t>Diagnóstico estratégico: </a:t>
              </a:r>
              <a:r>
                <a:rPr lang="es-ES" altLang="es-ES" dirty="0">
                  <a:latin typeface="+mn-lt"/>
                </a:rPr>
                <a:t>Enfrentar los aspectos externos con los internos, a fin de establecer, atendiendo a los objetivos que se persiguen con el negocio objeto de planificación, las posibles estrategias para su desarrollo y éxito.</a:t>
              </a:r>
              <a:endParaRPr lang="en-US" altLang="es-ES" dirty="0">
                <a:latin typeface="+mn-lt"/>
              </a:endParaRPr>
            </a:p>
          </p:txBody>
        </p:sp>
      </p:grpSp>
      <p:grpSp>
        <p:nvGrpSpPr>
          <p:cNvPr id="64544" name="Group 32"/>
          <p:cNvGrpSpPr>
            <a:grpSpLocks/>
          </p:cNvGrpSpPr>
          <p:nvPr/>
        </p:nvGrpSpPr>
        <p:grpSpPr bwMode="auto">
          <a:xfrm>
            <a:off x="6010897" y="909016"/>
            <a:ext cx="2767104" cy="4966868"/>
            <a:chOff x="3696" y="998"/>
            <a:chExt cx="1363" cy="2293"/>
          </a:xfrm>
        </p:grpSpPr>
        <p:sp>
          <p:nvSpPr>
            <p:cNvPr id="64545" name="AutoShape 33"/>
            <p:cNvSpPr>
              <a:spLocks noChangeArrowheads="1"/>
            </p:cNvSpPr>
            <p:nvPr/>
          </p:nvSpPr>
          <p:spPr bwMode="gray">
            <a:xfrm>
              <a:off x="3696" y="1490"/>
              <a:ext cx="1363" cy="1800"/>
            </a:xfrm>
            <a:prstGeom prst="roundRect">
              <a:avLst>
                <a:gd name="adj" fmla="val 17509"/>
              </a:avLst>
            </a:prstGeom>
            <a:gradFill rotWithShape="1">
              <a:gsLst>
                <a:gs pos="0">
                  <a:srgbClr val="B59F43"/>
                </a:gs>
                <a:gs pos="100000">
                  <a:srgbClr val="8F8849"/>
                </a:gs>
              </a:gsLst>
              <a:lin ang="27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a:p>
          </p:txBody>
        </p:sp>
        <p:sp>
          <p:nvSpPr>
            <p:cNvPr id="64546" name="AutoShape 34"/>
            <p:cNvSpPr>
              <a:spLocks noChangeArrowheads="1"/>
            </p:cNvSpPr>
            <p:nvPr/>
          </p:nvSpPr>
          <p:spPr bwMode="gray">
            <a:xfrm>
              <a:off x="3716" y="1293"/>
              <a:ext cx="1316" cy="1825"/>
            </a:xfrm>
            <a:prstGeom prst="roundRect">
              <a:avLst>
                <a:gd name="adj" fmla="val 17348"/>
              </a:avLst>
            </a:prstGeom>
            <a:solidFill>
              <a:srgbClr val="E9E065"/>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a:p>
          </p:txBody>
        </p:sp>
        <p:sp>
          <p:nvSpPr>
            <p:cNvPr id="64547" name="AutoShape 35"/>
            <p:cNvSpPr>
              <a:spLocks noChangeArrowheads="1"/>
            </p:cNvSpPr>
            <p:nvPr/>
          </p:nvSpPr>
          <p:spPr bwMode="gray">
            <a:xfrm>
              <a:off x="3728" y="2844"/>
              <a:ext cx="1304" cy="447"/>
            </a:xfrm>
            <a:prstGeom prst="roundRect">
              <a:avLst>
                <a:gd name="adj" fmla="val 50000"/>
              </a:avLst>
            </a:prstGeom>
            <a:gradFill rotWithShape="1">
              <a:gsLst>
                <a:gs pos="0">
                  <a:srgbClr val="E9E065"/>
                </a:gs>
                <a:gs pos="100000">
                  <a:srgbClr val="E9E065">
                    <a:gamma/>
                    <a:tint val="57647"/>
                    <a:invGamma/>
                  </a:srgbClr>
                </a:gs>
              </a:gsLst>
              <a:lin ang="54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a:p>
          </p:txBody>
        </p:sp>
        <p:sp>
          <p:nvSpPr>
            <p:cNvPr id="64548" name="AutoShape 36"/>
            <p:cNvSpPr>
              <a:spLocks noChangeArrowheads="1"/>
            </p:cNvSpPr>
            <p:nvPr/>
          </p:nvSpPr>
          <p:spPr bwMode="gray">
            <a:xfrm>
              <a:off x="3728" y="1302"/>
              <a:ext cx="1304" cy="446"/>
            </a:xfrm>
            <a:prstGeom prst="roundRect">
              <a:avLst>
                <a:gd name="adj" fmla="val 50000"/>
              </a:avLst>
            </a:prstGeom>
            <a:gradFill rotWithShape="1">
              <a:gsLst>
                <a:gs pos="0">
                  <a:srgbClr val="E9E065">
                    <a:gamma/>
                    <a:tint val="33333"/>
                    <a:invGamma/>
                  </a:srgbClr>
                </a:gs>
                <a:gs pos="100000">
                  <a:srgbClr val="E9E065"/>
                </a:gs>
              </a:gsLst>
              <a:lin ang="54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a:p>
          </p:txBody>
        </p:sp>
        <p:grpSp>
          <p:nvGrpSpPr>
            <p:cNvPr id="64549" name="Group 37"/>
            <p:cNvGrpSpPr>
              <a:grpSpLocks/>
            </p:cNvGrpSpPr>
            <p:nvPr/>
          </p:nvGrpSpPr>
          <p:grpSpPr bwMode="auto">
            <a:xfrm>
              <a:off x="4165" y="998"/>
              <a:ext cx="405" cy="425"/>
              <a:chOff x="1289" y="92"/>
              <a:chExt cx="668" cy="702"/>
            </a:xfrm>
          </p:grpSpPr>
          <p:sp>
            <p:nvSpPr>
              <p:cNvPr id="64550" name="Oval 38"/>
              <p:cNvSpPr>
                <a:spLocks noChangeArrowheads="1"/>
              </p:cNvSpPr>
              <p:nvPr/>
            </p:nvSpPr>
            <p:spPr bwMode="gray">
              <a:xfrm>
                <a:off x="1289" y="92"/>
                <a:ext cx="668" cy="668"/>
              </a:xfrm>
              <a:prstGeom prst="ellipse">
                <a:avLst/>
              </a:prstGeom>
              <a:solidFill>
                <a:srgbClr val="333333"/>
              </a:soli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anchor="ctr">
                <a:spAutoFit/>
              </a:bodyPr>
              <a:lstStyle/>
              <a:p>
                <a:endParaRPr lang="es-ES"/>
              </a:p>
            </p:txBody>
          </p:sp>
          <p:sp>
            <p:nvSpPr>
              <p:cNvPr id="64551" name="Oval 39"/>
              <p:cNvSpPr>
                <a:spLocks noChangeArrowheads="1"/>
              </p:cNvSpPr>
              <p:nvPr/>
            </p:nvSpPr>
            <p:spPr bwMode="gray">
              <a:xfrm>
                <a:off x="1296" y="147"/>
                <a:ext cx="646" cy="647"/>
              </a:xfrm>
              <a:prstGeom prst="ellipse">
                <a:avLst/>
              </a:prstGeom>
              <a:gradFill rotWithShape="1">
                <a:gsLst>
                  <a:gs pos="0">
                    <a:srgbClr val="D6E1E2">
                      <a:gamma/>
                      <a:shade val="46275"/>
                      <a:invGamma/>
                    </a:srgbClr>
                  </a:gs>
                  <a:gs pos="100000">
                    <a:srgbClr val="D6E1E2"/>
                  </a:gs>
                </a:gsLst>
                <a:lin ang="54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p>
                <a:endParaRPr lang="es-ES"/>
              </a:p>
            </p:txBody>
          </p:sp>
          <p:sp>
            <p:nvSpPr>
              <p:cNvPr id="64552" name="Oval 40"/>
              <p:cNvSpPr>
                <a:spLocks noChangeArrowheads="1"/>
              </p:cNvSpPr>
              <p:nvPr/>
            </p:nvSpPr>
            <p:spPr bwMode="gray">
              <a:xfrm>
                <a:off x="1304" y="147"/>
                <a:ext cx="631" cy="631"/>
              </a:xfrm>
              <a:prstGeom prst="ellipse">
                <a:avLst/>
              </a:prstGeom>
              <a:gradFill rotWithShape="1">
                <a:gsLst>
                  <a:gs pos="0">
                    <a:srgbClr val="D6E1E2">
                      <a:alpha val="0"/>
                    </a:srgbClr>
                  </a:gs>
                  <a:gs pos="100000">
                    <a:srgbClr val="D6E1E2">
                      <a:gamma/>
                      <a:tint val="34902"/>
                      <a:invGamma/>
                    </a:srgbClr>
                  </a:gs>
                </a:gsLst>
                <a:lin ang="54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p>
                <a:endParaRPr lang="es-ES"/>
              </a:p>
            </p:txBody>
          </p:sp>
          <p:sp>
            <p:nvSpPr>
              <p:cNvPr id="64553" name="Oval 41"/>
              <p:cNvSpPr>
                <a:spLocks noChangeArrowheads="1"/>
              </p:cNvSpPr>
              <p:nvPr/>
            </p:nvSpPr>
            <p:spPr bwMode="gray">
              <a:xfrm>
                <a:off x="1311" y="92"/>
                <a:ext cx="600" cy="589"/>
              </a:xfrm>
              <a:prstGeom prst="ellipse">
                <a:avLst/>
              </a:prstGeom>
              <a:gradFill rotWithShape="1">
                <a:gsLst>
                  <a:gs pos="0">
                    <a:srgbClr val="D6E1E2">
                      <a:gamma/>
                      <a:shade val="79216"/>
                      <a:invGamma/>
                    </a:srgbClr>
                  </a:gs>
                  <a:gs pos="100000">
                    <a:srgbClr val="D6E1E2">
                      <a:alpha val="48000"/>
                    </a:srgbClr>
                  </a:gs>
                </a:gsLst>
                <a:lin ang="54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p>
                <a:endParaRPr lang="es-ES"/>
              </a:p>
            </p:txBody>
          </p:sp>
          <p:sp>
            <p:nvSpPr>
              <p:cNvPr id="64554" name="Oval 42"/>
              <p:cNvSpPr>
                <a:spLocks noChangeArrowheads="1"/>
              </p:cNvSpPr>
              <p:nvPr/>
            </p:nvSpPr>
            <p:spPr bwMode="gray">
              <a:xfrm>
                <a:off x="1346" y="203"/>
                <a:ext cx="533" cy="479"/>
              </a:xfrm>
              <a:prstGeom prst="ellipse">
                <a:avLst/>
              </a:prstGeom>
              <a:gradFill rotWithShape="1">
                <a:gsLst>
                  <a:gs pos="0">
                    <a:srgbClr val="D6E1E2">
                      <a:gamma/>
                      <a:tint val="0"/>
                      <a:invGamma/>
                    </a:srgbClr>
                  </a:gs>
                  <a:gs pos="100000">
                    <a:srgbClr val="D6E1E2">
                      <a:alpha val="38000"/>
                    </a:srgbClr>
                  </a:gs>
                </a:gsLst>
                <a:lin ang="54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p>
                <a:endParaRPr lang="es-ES"/>
              </a:p>
            </p:txBody>
          </p:sp>
        </p:grpSp>
        <p:sp>
          <p:nvSpPr>
            <p:cNvPr id="64555" name="Text Box 43"/>
            <p:cNvSpPr txBox="1">
              <a:spLocks noChangeArrowheads="1"/>
            </p:cNvSpPr>
            <p:nvPr/>
          </p:nvSpPr>
          <p:spPr bwMode="gray">
            <a:xfrm>
              <a:off x="4276" y="1109"/>
              <a:ext cx="175" cy="2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en-US" altLang="es-ES" sz="2400" b="1" dirty="0">
                  <a:solidFill>
                    <a:srgbClr val="000000"/>
                  </a:solidFill>
                </a:rPr>
                <a:t>9</a:t>
              </a:r>
              <a:endParaRPr lang="en-US" altLang="es-ES" b="1" dirty="0"/>
            </a:p>
          </p:txBody>
        </p:sp>
        <p:sp>
          <p:nvSpPr>
            <p:cNvPr id="64556" name="Text Box 44"/>
            <p:cNvSpPr txBox="1">
              <a:spLocks noChangeArrowheads="1"/>
            </p:cNvSpPr>
            <p:nvPr/>
          </p:nvSpPr>
          <p:spPr bwMode="gray">
            <a:xfrm>
              <a:off x="3744" y="1497"/>
              <a:ext cx="1296" cy="13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just"/>
              <a:r>
                <a:rPr lang="es-ES" b="1" u="sng" dirty="0"/>
                <a:t>Diseño de la oferta</a:t>
              </a:r>
              <a:r>
                <a:rPr lang="es-ES" b="1" dirty="0"/>
                <a:t>:</a:t>
              </a:r>
            </a:p>
            <a:p>
              <a:pPr algn="just"/>
              <a:endParaRPr lang="es-ES" b="1" dirty="0"/>
            </a:p>
            <a:p>
              <a:pPr algn="just"/>
              <a:r>
                <a:rPr lang="es-ES" dirty="0"/>
                <a:t>Definir las estrategias sobre la oferta de marketing a realizar, atendiendo a las necesidades y demandas del público objetivo. </a:t>
              </a:r>
            </a:p>
            <a:p>
              <a:pPr algn="ctr"/>
              <a:endParaRPr lang="en-US" altLang="es-ES" sz="2400" dirty="0"/>
            </a:p>
          </p:txBody>
        </p:sp>
      </p:grpSp>
      <p:sp>
        <p:nvSpPr>
          <p:cNvPr id="47" name="Título 1"/>
          <p:cNvSpPr>
            <a:spLocks noGrp="1"/>
          </p:cNvSpPr>
          <p:nvPr>
            <p:ph type="title"/>
          </p:nvPr>
        </p:nvSpPr>
        <p:spPr/>
        <p:txBody>
          <a:bodyPr/>
          <a:lstStyle/>
          <a:p>
            <a:r>
              <a:rPr lang="es-ES" sz="2200" dirty="0">
                <a:latin typeface="+mn-lt"/>
              </a:rPr>
              <a:t>Aspectos que deberán aparecer en el Plan de negocio.  </a:t>
            </a:r>
          </a:p>
        </p:txBody>
      </p:sp>
    </p:spTree>
    <p:extLst>
      <p:ext uri="{BB962C8B-B14F-4D97-AF65-F5344CB8AC3E}">
        <p14:creationId xmlns:p14="http://schemas.microsoft.com/office/powerpoint/2010/main" val="363787855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4515" name="Group 3"/>
          <p:cNvGrpSpPr>
            <a:grpSpLocks/>
          </p:cNvGrpSpPr>
          <p:nvPr/>
        </p:nvGrpSpPr>
        <p:grpSpPr bwMode="auto">
          <a:xfrm>
            <a:off x="395536" y="1049883"/>
            <a:ext cx="2163763" cy="5380038"/>
            <a:chOff x="720" y="1217"/>
            <a:chExt cx="1363" cy="3389"/>
          </a:xfrm>
        </p:grpSpPr>
        <p:sp>
          <p:nvSpPr>
            <p:cNvPr id="64516" name="AutoShape 4"/>
            <p:cNvSpPr>
              <a:spLocks noChangeArrowheads="1"/>
            </p:cNvSpPr>
            <p:nvPr/>
          </p:nvSpPr>
          <p:spPr bwMode="gray">
            <a:xfrm>
              <a:off x="720" y="1490"/>
              <a:ext cx="1363" cy="1800"/>
            </a:xfrm>
            <a:prstGeom prst="roundRect">
              <a:avLst>
                <a:gd name="adj" fmla="val 17509"/>
              </a:avLst>
            </a:prstGeom>
            <a:gradFill rotWithShape="1">
              <a:gsLst>
                <a:gs pos="0">
                  <a:srgbClr val="4E91D4"/>
                </a:gs>
                <a:gs pos="100000">
                  <a:srgbClr val="3477A4"/>
                </a:gs>
              </a:gsLst>
              <a:lin ang="27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a:p>
          </p:txBody>
        </p:sp>
        <p:sp>
          <p:nvSpPr>
            <p:cNvPr id="64517" name="AutoShape 5"/>
            <p:cNvSpPr>
              <a:spLocks noChangeArrowheads="1"/>
            </p:cNvSpPr>
            <p:nvPr/>
          </p:nvSpPr>
          <p:spPr bwMode="gray">
            <a:xfrm>
              <a:off x="741" y="1495"/>
              <a:ext cx="1322" cy="2763"/>
            </a:xfrm>
            <a:prstGeom prst="roundRect">
              <a:avLst>
                <a:gd name="adj" fmla="val 16667"/>
              </a:avLst>
            </a:prstGeom>
            <a:solidFill>
              <a:srgbClr val="3CA1E6"/>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a:p>
          </p:txBody>
        </p:sp>
        <p:sp>
          <p:nvSpPr>
            <p:cNvPr id="64518" name="AutoShape 6"/>
            <p:cNvSpPr>
              <a:spLocks noChangeArrowheads="1"/>
            </p:cNvSpPr>
            <p:nvPr/>
          </p:nvSpPr>
          <p:spPr bwMode="gray">
            <a:xfrm>
              <a:off x="752" y="2795"/>
              <a:ext cx="1304" cy="447"/>
            </a:xfrm>
            <a:prstGeom prst="roundRect">
              <a:avLst>
                <a:gd name="adj" fmla="val 50000"/>
              </a:avLst>
            </a:prstGeom>
            <a:gradFill rotWithShape="1">
              <a:gsLst>
                <a:gs pos="0">
                  <a:srgbClr val="3CA1E6">
                    <a:alpha val="0"/>
                  </a:srgbClr>
                </a:gs>
                <a:gs pos="100000">
                  <a:srgbClr val="3CA1E6">
                    <a:gamma/>
                    <a:tint val="51373"/>
                    <a:invGamma/>
                  </a:srgbClr>
                </a:gs>
              </a:gsLst>
              <a:lin ang="54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a:p>
          </p:txBody>
        </p:sp>
        <p:sp>
          <p:nvSpPr>
            <p:cNvPr id="64519" name="AutoShape 7"/>
            <p:cNvSpPr>
              <a:spLocks noChangeArrowheads="1"/>
            </p:cNvSpPr>
            <p:nvPr/>
          </p:nvSpPr>
          <p:spPr bwMode="gray">
            <a:xfrm>
              <a:off x="752" y="1509"/>
              <a:ext cx="1304" cy="446"/>
            </a:xfrm>
            <a:prstGeom prst="roundRect">
              <a:avLst>
                <a:gd name="adj" fmla="val 50000"/>
              </a:avLst>
            </a:prstGeom>
            <a:gradFill rotWithShape="1">
              <a:gsLst>
                <a:gs pos="0">
                  <a:srgbClr val="3CA1E6">
                    <a:gamma/>
                    <a:tint val="33333"/>
                    <a:invGamma/>
                  </a:srgbClr>
                </a:gs>
                <a:gs pos="100000">
                  <a:srgbClr val="3CA1E6">
                    <a:alpha val="0"/>
                  </a:srgbClr>
                </a:gs>
              </a:gsLst>
              <a:lin ang="54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a:p>
          </p:txBody>
        </p:sp>
        <p:grpSp>
          <p:nvGrpSpPr>
            <p:cNvPr id="64522" name="Group 10"/>
            <p:cNvGrpSpPr>
              <a:grpSpLocks/>
            </p:cNvGrpSpPr>
            <p:nvPr/>
          </p:nvGrpSpPr>
          <p:grpSpPr bwMode="auto">
            <a:xfrm>
              <a:off x="1189" y="1217"/>
              <a:ext cx="405" cy="443"/>
              <a:chOff x="1289" y="454"/>
              <a:chExt cx="668" cy="732"/>
            </a:xfrm>
          </p:grpSpPr>
          <p:sp>
            <p:nvSpPr>
              <p:cNvPr id="64523" name="Oval 11"/>
              <p:cNvSpPr>
                <a:spLocks noChangeArrowheads="1"/>
              </p:cNvSpPr>
              <p:nvPr/>
            </p:nvSpPr>
            <p:spPr bwMode="gray">
              <a:xfrm>
                <a:off x="1289" y="454"/>
                <a:ext cx="668" cy="668"/>
              </a:xfrm>
              <a:prstGeom prst="ellipse">
                <a:avLst/>
              </a:prstGeom>
              <a:solidFill>
                <a:srgbClr val="333333"/>
              </a:soli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anchor="ctr">
                <a:spAutoFit/>
              </a:bodyPr>
              <a:lstStyle/>
              <a:p>
                <a:endParaRPr lang="es-ES"/>
              </a:p>
            </p:txBody>
          </p:sp>
          <p:sp>
            <p:nvSpPr>
              <p:cNvPr id="64524" name="Oval 12"/>
              <p:cNvSpPr>
                <a:spLocks noChangeArrowheads="1"/>
              </p:cNvSpPr>
              <p:nvPr/>
            </p:nvSpPr>
            <p:spPr bwMode="gray">
              <a:xfrm>
                <a:off x="1296" y="457"/>
                <a:ext cx="646" cy="647"/>
              </a:xfrm>
              <a:prstGeom prst="ellipse">
                <a:avLst/>
              </a:prstGeom>
              <a:gradFill rotWithShape="1">
                <a:gsLst>
                  <a:gs pos="0">
                    <a:srgbClr val="D6E1E2">
                      <a:gamma/>
                      <a:shade val="46275"/>
                      <a:invGamma/>
                    </a:srgbClr>
                  </a:gs>
                  <a:gs pos="100000">
                    <a:srgbClr val="D6E1E2"/>
                  </a:gs>
                </a:gsLst>
                <a:lin ang="54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p>
                <a:endParaRPr lang="es-ES"/>
              </a:p>
            </p:txBody>
          </p:sp>
          <p:sp>
            <p:nvSpPr>
              <p:cNvPr id="64526" name="Oval 14"/>
              <p:cNvSpPr>
                <a:spLocks noChangeArrowheads="1"/>
              </p:cNvSpPr>
              <p:nvPr/>
            </p:nvSpPr>
            <p:spPr bwMode="gray">
              <a:xfrm>
                <a:off x="1311" y="597"/>
                <a:ext cx="600" cy="589"/>
              </a:xfrm>
              <a:prstGeom prst="ellipse">
                <a:avLst/>
              </a:prstGeom>
              <a:gradFill rotWithShape="1">
                <a:gsLst>
                  <a:gs pos="0">
                    <a:srgbClr val="D6E1E2">
                      <a:gamma/>
                      <a:shade val="79216"/>
                      <a:invGamma/>
                    </a:srgbClr>
                  </a:gs>
                  <a:gs pos="100000">
                    <a:srgbClr val="D6E1E2">
                      <a:alpha val="48000"/>
                    </a:srgbClr>
                  </a:gs>
                </a:gsLst>
                <a:lin ang="54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p>
                <a:endParaRPr lang="es-ES"/>
              </a:p>
            </p:txBody>
          </p:sp>
          <p:sp>
            <p:nvSpPr>
              <p:cNvPr id="64527" name="Oval 15"/>
              <p:cNvSpPr>
                <a:spLocks noChangeArrowheads="1"/>
              </p:cNvSpPr>
              <p:nvPr/>
            </p:nvSpPr>
            <p:spPr bwMode="gray">
              <a:xfrm>
                <a:off x="1346" y="613"/>
                <a:ext cx="533" cy="479"/>
              </a:xfrm>
              <a:prstGeom prst="ellipse">
                <a:avLst/>
              </a:prstGeom>
              <a:gradFill rotWithShape="1">
                <a:gsLst>
                  <a:gs pos="0">
                    <a:srgbClr val="D6E1E2">
                      <a:gamma/>
                      <a:tint val="0"/>
                      <a:invGamma/>
                    </a:srgbClr>
                  </a:gs>
                  <a:gs pos="100000">
                    <a:srgbClr val="D6E1E2">
                      <a:alpha val="38000"/>
                    </a:srgbClr>
                  </a:gs>
                </a:gsLst>
                <a:lin ang="54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p>
                <a:endParaRPr lang="es-ES"/>
              </a:p>
            </p:txBody>
          </p:sp>
        </p:grpSp>
        <p:sp>
          <p:nvSpPr>
            <p:cNvPr id="64528" name="Text Box 16"/>
            <p:cNvSpPr txBox="1">
              <a:spLocks noChangeArrowheads="1"/>
            </p:cNvSpPr>
            <p:nvPr/>
          </p:nvSpPr>
          <p:spPr bwMode="gray">
            <a:xfrm>
              <a:off x="1221" y="1264"/>
              <a:ext cx="332" cy="2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en-US" altLang="es-ES" sz="2400" b="1" dirty="0">
                  <a:solidFill>
                    <a:srgbClr val="000000"/>
                  </a:solidFill>
                </a:rPr>
                <a:t>10</a:t>
              </a:r>
              <a:endParaRPr lang="en-US" altLang="es-ES" b="1" dirty="0"/>
            </a:p>
          </p:txBody>
        </p:sp>
        <p:sp>
          <p:nvSpPr>
            <p:cNvPr id="64529" name="Text Box 17"/>
            <p:cNvSpPr txBox="1">
              <a:spLocks noChangeArrowheads="1"/>
            </p:cNvSpPr>
            <p:nvPr/>
          </p:nvSpPr>
          <p:spPr bwMode="gray">
            <a:xfrm>
              <a:off x="768" y="1582"/>
              <a:ext cx="1296" cy="30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s-ES" b="1" u="sng" dirty="0"/>
                <a:t>Organización del proceso y necesidades de recursos</a:t>
              </a:r>
              <a:r>
                <a:rPr lang="es-ES" dirty="0"/>
                <a:t>: </a:t>
              </a:r>
            </a:p>
            <a:p>
              <a:pPr algn="just"/>
              <a:r>
                <a:rPr lang="es-ES" dirty="0"/>
                <a:t>Se trata de describir el proceso de producción o prestación de servicios, así como todos los elementos organizativos y administrativos que se requieren. </a:t>
              </a:r>
            </a:p>
            <a:p>
              <a:endParaRPr lang="es-ES" dirty="0"/>
            </a:p>
            <a:p>
              <a:r>
                <a:rPr lang="es-ES" dirty="0"/>
                <a:t>.  </a:t>
              </a:r>
            </a:p>
          </p:txBody>
        </p:sp>
      </p:grpSp>
      <p:grpSp>
        <p:nvGrpSpPr>
          <p:cNvPr id="64530" name="Group 18"/>
          <p:cNvGrpSpPr>
            <a:grpSpLocks/>
          </p:cNvGrpSpPr>
          <p:nvPr/>
        </p:nvGrpSpPr>
        <p:grpSpPr bwMode="auto">
          <a:xfrm>
            <a:off x="2960836" y="980512"/>
            <a:ext cx="2523480" cy="5388972"/>
            <a:chOff x="2188" y="935"/>
            <a:chExt cx="1383" cy="2653"/>
          </a:xfrm>
        </p:grpSpPr>
        <p:sp>
          <p:nvSpPr>
            <p:cNvPr id="64531" name="AutoShape 19"/>
            <p:cNvSpPr>
              <a:spLocks noChangeArrowheads="1"/>
            </p:cNvSpPr>
            <p:nvPr/>
          </p:nvSpPr>
          <p:spPr bwMode="gray">
            <a:xfrm>
              <a:off x="2208" y="1490"/>
              <a:ext cx="1363" cy="1800"/>
            </a:xfrm>
            <a:prstGeom prst="roundRect">
              <a:avLst>
                <a:gd name="adj" fmla="val 17509"/>
              </a:avLst>
            </a:prstGeom>
            <a:gradFill rotWithShape="1">
              <a:gsLst>
                <a:gs pos="0">
                  <a:srgbClr val="34B034"/>
                </a:gs>
                <a:gs pos="100000">
                  <a:srgbClr val="3F8B4A"/>
                </a:gs>
              </a:gsLst>
              <a:lin ang="27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a:p>
          </p:txBody>
        </p:sp>
        <p:sp>
          <p:nvSpPr>
            <p:cNvPr id="64532" name="AutoShape 20"/>
            <p:cNvSpPr>
              <a:spLocks noChangeArrowheads="1"/>
            </p:cNvSpPr>
            <p:nvPr/>
          </p:nvSpPr>
          <p:spPr bwMode="gray">
            <a:xfrm>
              <a:off x="2188" y="1210"/>
              <a:ext cx="1378" cy="2135"/>
            </a:xfrm>
            <a:prstGeom prst="roundRect">
              <a:avLst>
                <a:gd name="adj" fmla="val 16667"/>
              </a:avLst>
            </a:prstGeom>
            <a:solidFill>
              <a:srgbClr val="73E77E"/>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dirty="0">
                <a:latin typeface="+mn-lt"/>
              </a:endParaRPr>
            </a:p>
          </p:txBody>
        </p:sp>
        <p:sp>
          <p:nvSpPr>
            <p:cNvPr id="64533" name="AutoShape 21"/>
            <p:cNvSpPr>
              <a:spLocks noChangeArrowheads="1"/>
            </p:cNvSpPr>
            <p:nvPr/>
          </p:nvSpPr>
          <p:spPr bwMode="gray">
            <a:xfrm>
              <a:off x="2240" y="2899"/>
              <a:ext cx="1304" cy="447"/>
            </a:xfrm>
            <a:prstGeom prst="roundRect">
              <a:avLst>
                <a:gd name="adj" fmla="val 50000"/>
              </a:avLst>
            </a:prstGeom>
            <a:gradFill rotWithShape="1">
              <a:gsLst>
                <a:gs pos="0">
                  <a:srgbClr val="73E77E"/>
                </a:gs>
                <a:gs pos="100000">
                  <a:srgbClr val="73E77E">
                    <a:gamma/>
                    <a:tint val="54510"/>
                    <a:invGamma/>
                  </a:srgbClr>
                </a:gs>
              </a:gsLst>
              <a:lin ang="54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a:p>
          </p:txBody>
        </p:sp>
        <p:sp>
          <p:nvSpPr>
            <p:cNvPr id="64534" name="AutoShape 22"/>
            <p:cNvSpPr>
              <a:spLocks noChangeArrowheads="1"/>
            </p:cNvSpPr>
            <p:nvPr/>
          </p:nvSpPr>
          <p:spPr bwMode="gray">
            <a:xfrm>
              <a:off x="2218" y="1196"/>
              <a:ext cx="1304" cy="446"/>
            </a:xfrm>
            <a:prstGeom prst="roundRect">
              <a:avLst>
                <a:gd name="adj" fmla="val 50000"/>
              </a:avLst>
            </a:prstGeom>
            <a:gradFill rotWithShape="1">
              <a:gsLst>
                <a:gs pos="0">
                  <a:srgbClr val="73E77E">
                    <a:gamma/>
                    <a:tint val="33333"/>
                    <a:invGamma/>
                  </a:srgbClr>
                </a:gs>
                <a:gs pos="100000">
                  <a:srgbClr val="73E77E"/>
                </a:gs>
              </a:gsLst>
              <a:lin ang="54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just"/>
              <a:endParaRPr lang="es-ES" dirty="0"/>
            </a:p>
          </p:txBody>
        </p:sp>
        <p:sp>
          <p:nvSpPr>
            <p:cNvPr id="64536" name="Oval 24"/>
            <p:cNvSpPr>
              <a:spLocks noChangeArrowheads="1"/>
            </p:cNvSpPr>
            <p:nvPr/>
          </p:nvSpPr>
          <p:spPr bwMode="gray">
            <a:xfrm>
              <a:off x="2681" y="972"/>
              <a:ext cx="392" cy="392"/>
            </a:xfrm>
            <a:prstGeom prst="ellipse">
              <a:avLst/>
            </a:prstGeom>
            <a:gradFill rotWithShape="1">
              <a:gsLst>
                <a:gs pos="0">
                  <a:srgbClr val="D6E1E2">
                    <a:gamma/>
                    <a:shade val="46275"/>
                    <a:invGamma/>
                  </a:srgbClr>
                </a:gs>
                <a:gs pos="100000">
                  <a:srgbClr val="D6E1E2"/>
                </a:gs>
              </a:gsLst>
              <a:lin ang="54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p>
              <a:endParaRPr lang="es-ES"/>
            </a:p>
          </p:txBody>
        </p:sp>
        <p:sp>
          <p:nvSpPr>
            <p:cNvPr id="64537" name="Oval 25"/>
            <p:cNvSpPr>
              <a:spLocks noChangeArrowheads="1"/>
            </p:cNvSpPr>
            <p:nvPr/>
          </p:nvSpPr>
          <p:spPr bwMode="gray">
            <a:xfrm>
              <a:off x="2686" y="935"/>
              <a:ext cx="383" cy="383"/>
            </a:xfrm>
            <a:prstGeom prst="ellipse">
              <a:avLst/>
            </a:prstGeom>
            <a:gradFill rotWithShape="1">
              <a:gsLst>
                <a:gs pos="0">
                  <a:srgbClr val="D6E1E2">
                    <a:alpha val="0"/>
                  </a:srgbClr>
                </a:gs>
                <a:gs pos="100000">
                  <a:srgbClr val="D6E1E2">
                    <a:gamma/>
                    <a:tint val="34902"/>
                    <a:invGamma/>
                  </a:srgbClr>
                </a:gs>
              </a:gsLst>
              <a:lin ang="54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p>
              <a:endParaRPr lang="es-ES"/>
            </a:p>
          </p:txBody>
        </p:sp>
        <p:sp>
          <p:nvSpPr>
            <p:cNvPr id="64538" name="Oval 26"/>
            <p:cNvSpPr>
              <a:spLocks noChangeArrowheads="1"/>
            </p:cNvSpPr>
            <p:nvPr/>
          </p:nvSpPr>
          <p:spPr bwMode="gray">
            <a:xfrm>
              <a:off x="2690" y="972"/>
              <a:ext cx="364" cy="357"/>
            </a:xfrm>
            <a:prstGeom prst="ellipse">
              <a:avLst/>
            </a:prstGeom>
            <a:gradFill rotWithShape="1">
              <a:gsLst>
                <a:gs pos="0">
                  <a:srgbClr val="D6E1E2">
                    <a:gamma/>
                    <a:shade val="79216"/>
                    <a:invGamma/>
                  </a:srgbClr>
                </a:gs>
                <a:gs pos="100000">
                  <a:srgbClr val="D6E1E2">
                    <a:alpha val="48000"/>
                  </a:srgbClr>
                </a:gs>
              </a:gsLst>
              <a:lin ang="54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p>
              <a:endParaRPr lang="es-ES"/>
            </a:p>
          </p:txBody>
        </p:sp>
        <p:sp>
          <p:nvSpPr>
            <p:cNvPr id="64539" name="Oval 27"/>
            <p:cNvSpPr>
              <a:spLocks noChangeArrowheads="1"/>
            </p:cNvSpPr>
            <p:nvPr/>
          </p:nvSpPr>
          <p:spPr bwMode="gray">
            <a:xfrm>
              <a:off x="2712" y="972"/>
              <a:ext cx="323" cy="290"/>
            </a:xfrm>
            <a:prstGeom prst="ellipse">
              <a:avLst/>
            </a:prstGeom>
            <a:gradFill rotWithShape="1">
              <a:gsLst>
                <a:gs pos="0">
                  <a:srgbClr val="D6E1E2">
                    <a:gamma/>
                    <a:tint val="0"/>
                    <a:invGamma/>
                  </a:srgbClr>
                </a:gs>
                <a:gs pos="100000">
                  <a:srgbClr val="D6E1E2">
                    <a:alpha val="38000"/>
                  </a:srgbClr>
                </a:gs>
              </a:gsLst>
              <a:lin ang="54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p>
              <a:endParaRPr lang="es-ES"/>
            </a:p>
          </p:txBody>
        </p:sp>
        <p:sp>
          <p:nvSpPr>
            <p:cNvPr id="64540" name="Text Box 28"/>
            <p:cNvSpPr txBox="1">
              <a:spLocks noChangeArrowheads="1"/>
            </p:cNvSpPr>
            <p:nvPr/>
          </p:nvSpPr>
          <p:spPr bwMode="gray">
            <a:xfrm>
              <a:off x="2736" y="1047"/>
              <a:ext cx="280" cy="2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en-US" altLang="es-ES" sz="2400" b="1" dirty="0">
                  <a:solidFill>
                    <a:srgbClr val="000000"/>
                  </a:solidFill>
                </a:rPr>
                <a:t>11</a:t>
              </a:r>
              <a:endParaRPr lang="en-US" altLang="es-ES" b="1" dirty="0"/>
            </a:p>
          </p:txBody>
        </p:sp>
        <p:sp>
          <p:nvSpPr>
            <p:cNvPr id="64541" name="Text Box 29"/>
            <p:cNvSpPr txBox="1">
              <a:spLocks noChangeArrowheads="1"/>
            </p:cNvSpPr>
            <p:nvPr/>
          </p:nvSpPr>
          <p:spPr bwMode="gray">
            <a:xfrm>
              <a:off x="2273" y="1361"/>
              <a:ext cx="1296" cy="22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es-ES" b="1" u="sng" dirty="0"/>
                <a:t>Financiamiento: </a:t>
              </a:r>
            </a:p>
            <a:p>
              <a:pPr algn="just"/>
              <a:r>
                <a:rPr lang="es-ES" dirty="0"/>
                <a:t>en este punto debe concretarse el presupuesto requerido para llevar a vías de hecho el negocio. </a:t>
              </a:r>
            </a:p>
            <a:p>
              <a:r>
                <a:rPr lang="es-ES" dirty="0"/>
                <a:t>Recoge: Cash </a:t>
              </a:r>
              <a:r>
                <a:rPr lang="es-ES" dirty="0" err="1"/>
                <a:t>flow</a:t>
              </a:r>
              <a:r>
                <a:rPr lang="es-ES" dirty="0"/>
                <a:t>, </a:t>
              </a:r>
            </a:p>
            <a:p>
              <a:r>
                <a:rPr lang="es-ES" dirty="0"/>
                <a:t>a determinación del VAN, el TIR, el valor residual del negocio, </a:t>
              </a:r>
            </a:p>
            <a:p>
              <a:r>
                <a:rPr lang="es-ES" dirty="0"/>
                <a:t>los principales ratios financieros. </a:t>
              </a:r>
            </a:p>
            <a:p>
              <a:r>
                <a:rPr lang="es-ES" dirty="0"/>
                <a:t> </a:t>
              </a:r>
            </a:p>
            <a:p>
              <a:r>
                <a:rPr lang="es-ES" dirty="0"/>
                <a:t> </a:t>
              </a:r>
            </a:p>
            <a:p>
              <a:pPr algn="just"/>
              <a:endParaRPr lang="es-ES" dirty="0"/>
            </a:p>
          </p:txBody>
        </p:sp>
      </p:grpSp>
      <p:grpSp>
        <p:nvGrpSpPr>
          <p:cNvPr id="64544" name="Group 32"/>
          <p:cNvGrpSpPr>
            <a:grpSpLocks/>
          </p:cNvGrpSpPr>
          <p:nvPr/>
        </p:nvGrpSpPr>
        <p:grpSpPr bwMode="auto">
          <a:xfrm>
            <a:off x="6010897" y="909016"/>
            <a:ext cx="2767104" cy="4966868"/>
            <a:chOff x="3696" y="998"/>
            <a:chExt cx="1363" cy="2293"/>
          </a:xfrm>
        </p:grpSpPr>
        <p:sp>
          <p:nvSpPr>
            <p:cNvPr id="64545" name="AutoShape 33"/>
            <p:cNvSpPr>
              <a:spLocks noChangeArrowheads="1"/>
            </p:cNvSpPr>
            <p:nvPr/>
          </p:nvSpPr>
          <p:spPr bwMode="gray">
            <a:xfrm>
              <a:off x="3696" y="1490"/>
              <a:ext cx="1363" cy="1800"/>
            </a:xfrm>
            <a:prstGeom prst="roundRect">
              <a:avLst>
                <a:gd name="adj" fmla="val 17509"/>
              </a:avLst>
            </a:prstGeom>
            <a:gradFill rotWithShape="1">
              <a:gsLst>
                <a:gs pos="0">
                  <a:srgbClr val="B59F43"/>
                </a:gs>
                <a:gs pos="100000">
                  <a:srgbClr val="8F8849"/>
                </a:gs>
              </a:gsLst>
              <a:lin ang="27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a:p>
          </p:txBody>
        </p:sp>
        <p:sp>
          <p:nvSpPr>
            <p:cNvPr id="64546" name="AutoShape 34"/>
            <p:cNvSpPr>
              <a:spLocks noChangeArrowheads="1"/>
            </p:cNvSpPr>
            <p:nvPr/>
          </p:nvSpPr>
          <p:spPr bwMode="gray">
            <a:xfrm>
              <a:off x="3716" y="1293"/>
              <a:ext cx="1316" cy="1825"/>
            </a:xfrm>
            <a:prstGeom prst="roundRect">
              <a:avLst>
                <a:gd name="adj" fmla="val 17348"/>
              </a:avLst>
            </a:prstGeom>
            <a:solidFill>
              <a:srgbClr val="E9E065"/>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a:p>
          </p:txBody>
        </p:sp>
        <p:sp>
          <p:nvSpPr>
            <p:cNvPr id="64547" name="AutoShape 35"/>
            <p:cNvSpPr>
              <a:spLocks noChangeArrowheads="1"/>
            </p:cNvSpPr>
            <p:nvPr/>
          </p:nvSpPr>
          <p:spPr bwMode="gray">
            <a:xfrm>
              <a:off x="3728" y="2844"/>
              <a:ext cx="1304" cy="447"/>
            </a:xfrm>
            <a:prstGeom prst="roundRect">
              <a:avLst>
                <a:gd name="adj" fmla="val 50000"/>
              </a:avLst>
            </a:prstGeom>
            <a:gradFill rotWithShape="1">
              <a:gsLst>
                <a:gs pos="0">
                  <a:srgbClr val="E9E065"/>
                </a:gs>
                <a:gs pos="100000">
                  <a:srgbClr val="E9E065">
                    <a:gamma/>
                    <a:tint val="57647"/>
                    <a:invGamma/>
                  </a:srgbClr>
                </a:gs>
              </a:gsLst>
              <a:lin ang="54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a:p>
          </p:txBody>
        </p:sp>
        <p:sp>
          <p:nvSpPr>
            <p:cNvPr id="64548" name="AutoShape 36"/>
            <p:cNvSpPr>
              <a:spLocks noChangeArrowheads="1"/>
            </p:cNvSpPr>
            <p:nvPr/>
          </p:nvSpPr>
          <p:spPr bwMode="gray">
            <a:xfrm>
              <a:off x="3728" y="1302"/>
              <a:ext cx="1304" cy="446"/>
            </a:xfrm>
            <a:prstGeom prst="roundRect">
              <a:avLst>
                <a:gd name="adj" fmla="val 50000"/>
              </a:avLst>
            </a:prstGeom>
            <a:gradFill rotWithShape="1">
              <a:gsLst>
                <a:gs pos="0">
                  <a:srgbClr val="E9E065">
                    <a:gamma/>
                    <a:tint val="33333"/>
                    <a:invGamma/>
                  </a:srgbClr>
                </a:gs>
                <a:gs pos="100000">
                  <a:srgbClr val="E9E065"/>
                </a:gs>
              </a:gsLst>
              <a:lin ang="54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a:p>
          </p:txBody>
        </p:sp>
        <p:grpSp>
          <p:nvGrpSpPr>
            <p:cNvPr id="64549" name="Group 37"/>
            <p:cNvGrpSpPr>
              <a:grpSpLocks/>
            </p:cNvGrpSpPr>
            <p:nvPr/>
          </p:nvGrpSpPr>
          <p:grpSpPr bwMode="auto">
            <a:xfrm>
              <a:off x="4165" y="998"/>
              <a:ext cx="405" cy="425"/>
              <a:chOff x="1289" y="92"/>
              <a:chExt cx="668" cy="702"/>
            </a:xfrm>
          </p:grpSpPr>
          <p:sp>
            <p:nvSpPr>
              <p:cNvPr id="64550" name="Oval 38"/>
              <p:cNvSpPr>
                <a:spLocks noChangeArrowheads="1"/>
              </p:cNvSpPr>
              <p:nvPr/>
            </p:nvSpPr>
            <p:spPr bwMode="gray">
              <a:xfrm>
                <a:off x="1289" y="92"/>
                <a:ext cx="668" cy="668"/>
              </a:xfrm>
              <a:prstGeom prst="ellipse">
                <a:avLst/>
              </a:prstGeom>
              <a:solidFill>
                <a:srgbClr val="333333"/>
              </a:soli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anchor="ctr">
                <a:spAutoFit/>
              </a:bodyPr>
              <a:lstStyle/>
              <a:p>
                <a:endParaRPr lang="es-ES"/>
              </a:p>
            </p:txBody>
          </p:sp>
          <p:sp>
            <p:nvSpPr>
              <p:cNvPr id="64551" name="Oval 39"/>
              <p:cNvSpPr>
                <a:spLocks noChangeArrowheads="1"/>
              </p:cNvSpPr>
              <p:nvPr/>
            </p:nvSpPr>
            <p:spPr bwMode="gray">
              <a:xfrm>
                <a:off x="1296" y="147"/>
                <a:ext cx="646" cy="647"/>
              </a:xfrm>
              <a:prstGeom prst="ellipse">
                <a:avLst/>
              </a:prstGeom>
              <a:gradFill rotWithShape="1">
                <a:gsLst>
                  <a:gs pos="0">
                    <a:srgbClr val="D6E1E2">
                      <a:gamma/>
                      <a:shade val="46275"/>
                      <a:invGamma/>
                    </a:srgbClr>
                  </a:gs>
                  <a:gs pos="100000">
                    <a:srgbClr val="D6E1E2"/>
                  </a:gs>
                </a:gsLst>
                <a:lin ang="54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p>
                <a:endParaRPr lang="es-ES"/>
              </a:p>
            </p:txBody>
          </p:sp>
          <p:sp>
            <p:nvSpPr>
              <p:cNvPr id="64552" name="Oval 40"/>
              <p:cNvSpPr>
                <a:spLocks noChangeArrowheads="1"/>
              </p:cNvSpPr>
              <p:nvPr/>
            </p:nvSpPr>
            <p:spPr bwMode="gray">
              <a:xfrm>
                <a:off x="1304" y="147"/>
                <a:ext cx="631" cy="631"/>
              </a:xfrm>
              <a:prstGeom prst="ellipse">
                <a:avLst/>
              </a:prstGeom>
              <a:gradFill rotWithShape="1">
                <a:gsLst>
                  <a:gs pos="0">
                    <a:srgbClr val="D6E1E2">
                      <a:alpha val="0"/>
                    </a:srgbClr>
                  </a:gs>
                  <a:gs pos="100000">
                    <a:srgbClr val="D6E1E2">
                      <a:gamma/>
                      <a:tint val="34902"/>
                      <a:invGamma/>
                    </a:srgbClr>
                  </a:gs>
                </a:gsLst>
                <a:lin ang="54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p>
                <a:endParaRPr lang="es-ES"/>
              </a:p>
            </p:txBody>
          </p:sp>
          <p:sp>
            <p:nvSpPr>
              <p:cNvPr id="64553" name="Oval 41"/>
              <p:cNvSpPr>
                <a:spLocks noChangeArrowheads="1"/>
              </p:cNvSpPr>
              <p:nvPr/>
            </p:nvSpPr>
            <p:spPr bwMode="gray">
              <a:xfrm>
                <a:off x="1311" y="92"/>
                <a:ext cx="600" cy="589"/>
              </a:xfrm>
              <a:prstGeom prst="ellipse">
                <a:avLst/>
              </a:prstGeom>
              <a:gradFill rotWithShape="1">
                <a:gsLst>
                  <a:gs pos="0">
                    <a:srgbClr val="D6E1E2">
                      <a:gamma/>
                      <a:shade val="79216"/>
                      <a:invGamma/>
                    </a:srgbClr>
                  </a:gs>
                  <a:gs pos="100000">
                    <a:srgbClr val="D6E1E2">
                      <a:alpha val="48000"/>
                    </a:srgbClr>
                  </a:gs>
                </a:gsLst>
                <a:lin ang="54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p>
                <a:endParaRPr lang="es-ES"/>
              </a:p>
            </p:txBody>
          </p:sp>
          <p:sp>
            <p:nvSpPr>
              <p:cNvPr id="64554" name="Oval 42"/>
              <p:cNvSpPr>
                <a:spLocks noChangeArrowheads="1"/>
              </p:cNvSpPr>
              <p:nvPr/>
            </p:nvSpPr>
            <p:spPr bwMode="gray">
              <a:xfrm>
                <a:off x="1346" y="203"/>
                <a:ext cx="533" cy="479"/>
              </a:xfrm>
              <a:prstGeom prst="ellipse">
                <a:avLst/>
              </a:prstGeom>
              <a:gradFill rotWithShape="1">
                <a:gsLst>
                  <a:gs pos="0">
                    <a:srgbClr val="D6E1E2">
                      <a:gamma/>
                      <a:tint val="0"/>
                      <a:invGamma/>
                    </a:srgbClr>
                  </a:gs>
                  <a:gs pos="100000">
                    <a:srgbClr val="D6E1E2">
                      <a:alpha val="38000"/>
                    </a:srgbClr>
                  </a:gs>
                </a:gsLst>
                <a:lin ang="54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p>
                <a:endParaRPr lang="es-ES"/>
              </a:p>
            </p:txBody>
          </p:sp>
        </p:grpSp>
        <p:sp>
          <p:nvSpPr>
            <p:cNvPr id="64555" name="Text Box 43"/>
            <p:cNvSpPr txBox="1">
              <a:spLocks noChangeArrowheads="1"/>
            </p:cNvSpPr>
            <p:nvPr/>
          </p:nvSpPr>
          <p:spPr bwMode="gray">
            <a:xfrm>
              <a:off x="4234" y="1109"/>
              <a:ext cx="260" cy="2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en-US" altLang="es-ES" sz="2400" b="1" dirty="0">
                  <a:solidFill>
                    <a:srgbClr val="000000"/>
                  </a:solidFill>
                </a:rPr>
                <a:t>12</a:t>
              </a:r>
              <a:endParaRPr lang="en-US" altLang="es-ES" b="1" dirty="0"/>
            </a:p>
          </p:txBody>
        </p:sp>
        <p:sp>
          <p:nvSpPr>
            <p:cNvPr id="64556" name="Text Box 44"/>
            <p:cNvSpPr txBox="1">
              <a:spLocks noChangeArrowheads="1"/>
            </p:cNvSpPr>
            <p:nvPr/>
          </p:nvSpPr>
          <p:spPr bwMode="gray">
            <a:xfrm>
              <a:off x="3744" y="1497"/>
              <a:ext cx="1296" cy="12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es-ES" b="1" u="sng" dirty="0"/>
                <a:t>Cronograma</a:t>
              </a:r>
              <a:r>
                <a:rPr lang="es-ES" dirty="0"/>
                <a:t>:</a:t>
              </a:r>
            </a:p>
            <a:p>
              <a:endParaRPr lang="es-ES" dirty="0"/>
            </a:p>
            <a:p>
              <a:pPr algn="just"/>
              <a:r>
                <a:rPr lang="es-ES" dirty="0"/>
                <a:t>Muestra una planificación realista de la ejecución del proyecto sobre la base de definir sus puntos críticos. </a:t>
              </a:r>
            </a:p>
            <a:p>
              <a:pPr algn="ctr"/>
              <a:endParaRPr lang="en-US" altLang="es-ES" sz="2400" dirty="0"/>
            </a:p>
          </p:txBody>
        </p:sp>
      </p:grpSp>
      <p:sp>
        <p:nvSpPr>
          <p:cNvPr id="47" name="Título 1"/>
          <p:cNvSpPr>
            <a:spLocks noGrp="1"/>
          </p:cNvSpPr>
          <p:nvPr>
            <p:ph type="title"/>
          </p:nvPr>
        </p:nvSpPr>
        <p:spPr/>
        <p:txBody>
          <a:bodyPr/>
          <a:lstStyle/>
          <a:p>
            <a:r>
              <a:rPr lang="es-ES" sz="2200" dirty="0">
                <a:latin typeface="+mn-lt"/>
              </a:rPr>
              <a:t>Aspectos que deberán aparecer en el Plan de negocio.  </a:t>
            </a:r>
          </a:p>
        </p:txBody>
      </p:sp>
    </p:spTree>
    <p:extLst>
      <p:ext uri="{BB962C8B-B14F-4D97-AF65-F5344CB8AC3E}">
        <p14:creationId xmlns:p14="http://schemas.microsoft.com/office/powerpoint/2010/main" val="153112440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4530" name="Group 18"/>
          <p:cNvGrpSpPr>
            <a:grpSpLocks/>
          </p:cNvGrpSpPr>
          <p:nvPr/>
        </p:nvGrpSpPr>
        <p:grpSpPr bwMode="auto">
          <a:xfrm>
            <a:off x="1331640" y="980512"/>
            <a:ext cx="2523480" cy="4032664"/>
            <a:chOff x="2188" y="935"/>
            <a:chExt cx="1383" cy="2411"/>
          </a:xfrm>
        </p:grpSpPr>
        <p:sp>
          <p:nvSpPr>
            <p:cNvPr id="64531" name="AutoShape 19"/>
            <p:cNvSpPr>
              <a:spLocks noChangeArrowheads="1"/>
            </p:cNvSpPr>
            <p:nvPr/>
          </p:nvSpPr>
          <p:spPr bwMode="gray">
            <a:xfrm>
              <a:off x="2208" y="1490"/>
              <a:ext cx="1363" cy="1800"/>
            </a:xfrm>
            <a:prstGeom prst="roundRect">
              <a:avLst>
                <a:gd name="adj" fmla="val 17509"/>
              </a:avLst>
            </a:prstGeom>
            <a:gradFill rotWithShape="1">
              <a:gsLst>
                <a:gs pos="0">
                  <a:srgbClr val="34B034"/>
                </a:gs>
                <a:gs pos="100000">
                  <a:srgbClr val="3F8B4A"/>
                </a:gs>
              </a:gsLst>
              <a:lin ang="27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a:p>
          </p:txBody>
        </p:sp>
        <p:sp>
          <p:nvSpPr>
            <p:cNvPr id="64532" name="AutoShape 20"/>
            <p:cNvSpPr>
              <a:spLocks noChangeArrowheads="1"/>
            </p:cNvSpPr>
            <p:nvPr/>
          </p:nvSpPr>
          <p:spPr bwMode="gray">
            <a:xfrm>
              <a:off x="2188" y="1210"/>
              <a:ext cx="1378" cy="2135"/>
            </a:xfrm>
            <a:prstGeom prst="roundRect">
              <a:avLst>
                <a:gd name="adj" fmla="val 16667"/>
              </a:avLst>
            </a:prstGeom>
            <a:solidFill>
              <a:srgbClr val="73E77E"/>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dirty="0">
                <a:latin typeface="+mn-lt"/>
              </a:endParaRPr>
            </a:p>
          </p:txBody>
        </p:sp>
        <p:sp>
          <p:nvSpPr>
            <p:cNvPr id="64533" name="AutoShape 21"/>
            <p:cNvSpPr>
              <a:spLocks noChangeArrowheads="1"/>
            </p:cNvSpPr>
            <p:nvPr/>
          </p:nvSpPr>
          <p:spPr bwMode="gray">
            <a:xfrm>
              <a:off x="2240" y="2899"/>
              <a:ext cx="1304" cy="447"/>
            </a:xfrm>
            <a:prstGeom prst="roundRect">
              <a:avLst>
                <a:gd name="adj" fmla="val 50000"/>
              </a:avLst>
            </a:prstGeom>
            <a:gradFill rotWithShape="1">
              <a:gsLst>
                <a:gs pos="0">
                  <a:srgbClr val="73E77E"/>
                </a:gs>
                <a:gs pos="100000">
                  <a:srgbClr val="73E77E">
                    <a:gamma/>
                    <a:tint val="54510"/>
                    <a:invGamma/>
                  </a:srgbClr>
                </a:gs>
              </a:gsLst>
              <a:lin ang="54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a:p>
          </p:txBody>
        </p:sp>
        <p:sp>
          <p:nvSpPr>
            <p:cNvPr id="64534" name="AutoShape 22"/>
            <p:cNvSpPr>
              <a:spLocks noChangeArrowheads="1"/>
            </p:cNvSpPr>
            <p:nvPr/>
          </p:nvSpPr>
          <p:spPr bwMode="gray">
            <a:xfrm>
              <a:off x="2218" y="1196"/>
              <a:ext cx="1304" cy="446"/>
            </a:xfrm>
            <a:prstGeom prst="roundRect">
              <a:avLst>
                <a:gd name="adj" fmla="val 50000"/>
              </a:avLst>
            </a:prstGeom>
            <a:gradFill rotWithShape="1">
              <a:gsLst>
                <a:gs pos="0">
                  <a:srgbClr val="73E77E">
                    <a:gamma/>
                    <a:tint val="33333"/>
                    <a:invGamma/>
                  </a:srgbClr>
                </a:gs>
                <a:gs pos="100000">
                  <a:srgbClr val="73E77E"/>
                </a:gs>
              </a:gsLst>
              <a:lin ang="54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just"/>
              <a:endParaRPr lang="es-ES" dirty="0"/>
            </a:p>
          </p:txBody>
        </p:sp>
        <p:sp>
          <p:nvSpPr>
            <p:cNvPr id="64536" name="Oval 24"/>
            <p:cNvSpPr>
              <a:spLocks noChangeArrowheads="1"/>
            </p:cNvSpPr>
            <p:nvPr/>
          </p:nvSpPr>
          <p:spPr bwMode="gray">
            <a:xfrm>
              <a:off x="2681" y="972"/>
              <a:ext cx="392" cy="392"/>
            </a:xfrm>
            <a:prstGeom prst="ellipse">
              <a:avLst/>
            </a:prstGeom>
            <a:gradFill rotWithShape="1">
              <a:gsLst>
                <a:gs pos="0">
                  <a:srgbClr val="D6E1E2">
                    <a:gamma/>
                    <a:shade val="46275"/>
                    <a:invGamma/>
                  </a:srgbClr>
                </a:gs>
                <a:gs pos="100000">
                  <a:srgbClr val="D6E1E2"/>
                </a:gs>
              </a:gsLst>
              <a:lin ang="54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p>
              <a:endParaRPr lang="es-ES"/>
            </a:p>
          </p:txBody>
        </p:sp>
        <p:sp>
          <p:nvSpPr>
            <p:cNvPr id="64537" name="Oval 25"/>
            <p:cNvSpPr>
              <a:spLocks noChangeArrowheads="1"/>
            </p:cNvSpPr>
            <p:nvPr/>
          </p:nvSpPr>
          <p:spPr bwMode="gray">
            <a:xfrm>
              <a:off x="2686" y="935"/>
              <a:ext cx="383" cy="383"/>
            </a:xfrm>
            <a:prstGeom prst="ellipse">
              <a:avLst/>
            </a:prstGeom>
            <a:gradFill rotWithShape="1">
              <a:gsLst>
                <a:gs pos="0">
                  <a:srgbClr val="D6E1E2">
                    <a:alpha val="0"/>
                  </a:srgbClr>
                </a:gs>
                <a:gs pos="100000">
                  <a:srgbClr val="D6E1E2">
                    <a:gamma/>
                    <a:tint val="34902"/>
                    <a:invGamma/>
                  </a:srgbClr>
                </a:gs>
              </a:gsLst>
              <a:lin ang="54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p>
              <a:endParaRPr lang="es-ES"/>
            </a:p>
          </p:txBody>
        </p:sp>
        <p:sp>
          <p:nvSpPr>
            <p:cNvPr id="64538" name="Oval 26"/>
            <p:cNvSpPr>
              <a:spLocks noChangeArrowheads="1"/>
            </p:cNvSpPr>
            <p:nvPr/>
          </p:nvSpPr>
          <p:spPr bwMode="gray">
            <a:xfrm>
              <a:off x="2690" y="972"/>
              <a:ext cx="364" cy="357"/>
            </a:xfrm>
            <a:prstGeom prst="ellipse">
              <a:avLst/>
            </a:prstGeom>
            <a:gradFill rotWithShape="1">
              <a:gsLst>
                <a:gs pos="0">
                  <a:srgbClr val="D6E1E2">
                    <a:gamma/>
                    <a:shade val="79216"/>
                    <a:invGamma/>
                  </a:srgbClr>
                </a:gs>
                <a:gs pos="100000">
                  <a:srgbClr val="D6E1E2">
                    <a:alpha val="48000"/>
                  </a:srgbClr>
                </a:gs>
              </a:gsLst>
              <a:lin ang="54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p>
              <a:endParaRPr lang="es-ES"/>
            </a:p>
          </p:txBody>
        </p:sp>
        <p:sp>
          <p:nvSpPr>
            <p:cNvPr id="64539" name="Oval 27"/>
            <p:cNvSpPr>
              <a:spLocks noChangeArrowheads="1"/>
            </p:cNvSpPr>
            <p:nvPr/>
          </p:nvSpPr>
          <p:spPr bwMode="gray">
            <a:xfrm>
              <a:off x="2712" y="972"/>
              <a:ext cx="323" cy="290"/>
            </a:xfrm>
            <a:prstGeom prst="ellipse">
              <a:avLst/>
            </a:prstGeom>
            <a:gradFill rotWithShape="1">
              <a:gsLst>
                <a:gs pos="0">
                  <a:srgbClr val="D6E1E2">
                    <a:gamma/>
                    <a:tint val="0"/>
                    <a:invGamma/>
                  </a:srgbClr>
                </a:gs>
                <a:gs pos="100000">
                  <a:srgbClr val="D6E1E2">
                    <a:alpha val="38000"/>
                  </a:srgbClr>
                </a:gs>
              </a:gsLst>
              <a:lin ang="54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p>
              <a:endParaRPr lang="es-ES"/>
            </a:p>
          </p:txBody>
        </p:sp>
        <p:sp>
          <p:nvSpPr>
            <p:cNvPr id="64540" name="Text Box 28"/>
            <p:cNvSpPr txBox="1">
              <a:spLocks noChangeArrowheads="1"/>
            </p:cNvSpPr>
            <p:nvPr/>
          </p:nvSpPr>
          <p:spPr bwMode="gray">
            <a:xfrm>
              <a:off x="2731" y="1047"/>
              <a:ext cx="289" cy="2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en-US" altLang="es-ES" sz="2400" b="1" dirty="0">
                  <a:solidFill>
                    <a:srgbClr val="000000"/>
                  </a:solidFill>
                </a:rPr>
                <a:t>13</a:t>
              </a:r>
              <a:endParaRPr lang="en-US" altLang="es-ES" b="1" dirty="0"/>
            </a:p>
          </p:txBody>
        </p:sp>
        <p:sp>
          <p:nvSpPr>
            <p:cNvPr id="64541" name="Text Box 29"/>
            <p:cNvSpPr txBox="1">
              <a:spLocks noChangeArrowheads="1"/>
            </p:cNvSpPr>
            <p:nvPr/>
          </p:nvSpPr>
          <p:spPr bwMode="gray">
            <a:xfrm>
              <a:off x="2273" y="1361"/>
              <a:ext cx="1296" cy="15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s-ES" dirty="0"/>
            </a:p>
            <a:p>
              <a:pPr algn="ctr"/>
              <a:r>
                <a:rPr lang="es-ES" b="1" u="sng" dirty="0"/>
                <a:t>Análisis de Riesgos:</a:t>
              </a:r>
            </a:p>
            <a:p>
              <a:endParaRPr lang="es-ES" u="sng" dirty="0"/>
            </a:p>
            <a:p>
              <a:r>
                <a:rPr lang="es-ES" dirty="0"/>
                <a:t>Se presentan los posibles riesgos de todo tipo a los que se enfrentará el negocio. </a:t>
              </a:r>
            </a:p>
            <a:p>
              <a:r>
                <a:rPr lang="es-ES" dirty="0"/>
                <a:t> </a:t>
              </a:r>
            </a:p>
            <a:p>
              <a:pPr algn="just"/>
              <a:endParaRPr lang="es-ES" dirty="0"/>
            </a:p>
          </p:txBody>
        </p:sp>
      </p:grpSp>
      <p:grpSp>
        <p:nvGrpSpPr>
          <p:cNvPr id="64544" name="Group 32"/>
          <p:cNvGrpSpPr>
            <a:grpSpLocks/>
          </p:cNvGrpSpPr>
          <p:nvPr/>
        </p:nvGrpSpPr>
        <p:grpSpPr bwMode="auto">
          <a:xfrm>
            <a:off x="5364088" y="909016"/>
            <a:ext cx="2767104" cy="4102487"/>
            <a:chOff x="3696" y="998"/>
            <a:chExt cx="1363" cy="2293"/>
          </a:xfrm>
        </p:grpSpPr>
        <p:sp>
          <p:nvSpPr>
            <p:cNvPr id="64545" name="AutoShape 33"/>
            <p:cNvSpPr>
              <a:spLocks noChangeArrowheads="1"/>
            </p:cNvSpPr>
            <p:nvPr/>
          </p:nvSpPr>
          <p:spPr bwMode="gray">
            <a:xfrm>
              <a:off x="3696" y="1490"/>
              <a:ext cx="1363" cy="1800"/>
            </a:xfrm>
            <a:prstGeom prst="roundRect">
              <a:avLst>
                <a:gd name="adj" fmla="val 17509"/>
              </a:avLst>
            </a:prstGeom>
            <a:gradFill rotWithShape="1">
              <a:gsLst>
                <a:gs pos="0">
                  <a:srgbClr val="B59F43"/>
                </a:gs>
                <a:gs pos="100000">
                  <a:srgbClr val="8F8849"/>
                </a:gs>
              </a:gsLst>
              <a:lin ang="27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a:p>
          </p:txBody>
        </p:sp>
        <p:sp>
          <p:nvSpPr>
            <p:cNvPr id="64546" name="AutoShape 34"/>
            <p:cNvSpPr>
              <a:spLocks noChangeArrowheads="1"/>
            </p:cNvSpPr>
            <p:nvPr/>
          </p:nvSpPr>
          <p:spPr bwMode="gray">
            <a:xfrm>
              <a:off x="3716" y="1293"/>
              <a:ext cx="1316" cy="1825"/>
            </a:xfrm>
            <a:prstGeom prst="roundRect">
              <a:avLst>
                <a:gd name="adj" fmla="val 17348"/>
              </a:avLst>
            </a:prstGeom>
            <a:solidFill>
              <a:srgbClr val="E9E065"/>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a:p>
          </p:txBody>
        </p:sp>
        <p:sp>
          <p:nvSpPr>
            <p:cNvPr id="64547" name="AutoShape 35"/>
            <p:cNvSpPr>
              <a:spLocks noChangeArrowheads="1"/>
            </p:cNvSpPr>
            <p:nvPr/>
          </p:nvSpPr>
          <p:spPr bwMode="gray">
            <a:xfrm>
              <a:off x="3728" y="2844"/>
              <a:ext cx="1304" cy="447"/>
            </a:xfrm>
            <a:prstGeom prst="roundRect">
              <a:avLst>
                <a:gd name="adj" fmla="val 50000"/>
              </a:avLst>
            </a:prstGeom>
            <a:gradFill rotWithShape="1">
              <a:gsLst>
                <a:gs pos="0">
                  <a:srgbClr val="E9E065"/>
                </a:gs>
                <a:gs pos="100000">
                  <a:srgbClr val="E9E065">
                    <a:gamma/>
                    <a:tint val="57647"/>
                    <a:invGamma/>
                  </a:srgbClr>
                </a:gs>
              </a:gsLst>
              <a:lin ang="54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a:p>
          </p:txBody>
        </p:sp>
        <p:sp>
          <p:nvSpPr>
            <p:cNvPr id="64548" name="AutoShape 36"/>
            <p:cNvSpPr>
              <a:spLocks noChangeArrowheads="1"/>
            </p:cNvSpPr>
            <p:nvPr/>
          </p:nvSpPr>
          <p:spPr bwMode="gray">
            <a:xfrm>
              <a:off x="3728" y="1302"/>
              <a:ext cx="1304" cy="446"/>
            </a:xfrm>
            <a:prstGeom prst="roundRect">
              <a:avLst>
                <a:gd name="adj" fmla="val 50000"/>
              </a:avLst>
            </a:prstGeom>
            <a:gradFill rotWithShape="1">
              <a:gsLst>
                <a:gs pos="0">
                  <a:srgbClr val="E9E065">
                    <a:gamma/>
                    <a:tint val="33333"/>
                    <a:invGamma/>
                  </a:srgbClr>
                </a:gs>
                <a:gs pos="100000">
                  <a:srgbClr val="E9E065"/>
                </a:gs>
              </a:gsLst>
              <a:lin ang="54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a:p>
          </p:txBody>
        </p:sp>
        <p:grpSp>
          <p:nvGrpSpPr>
            <p:cNvPr id="64549" name="Group 37"/>
            <p:cNvGrpSpPr>
              <a:grpSpLocks/>
            </p:cNvGrpSpPr>
            <p:nvPr/>
          </p:nvGrpSpPr>
          <p:grpSpPr bwMode="auto">
            <a:xfrm>
              <a:off x="4165" y="998"/>
              <a:ext cx="405" cy="425"/>
              <a:chOff x="1289" y="92"/>
              <a:chExt cx="668" cy="702"/>
            </a:xfrm>
          </p:grpSpPr>
          <p:sp>
            <p:nvSpPr>
              <p:cNvPr id="64550" name="Oval 38"/>
              <p:cNvSpPr>
                <a:spLocks noChangeArrowheads="1"/>
              </p:cNvSpPr>
              <p:nvPr/>
            </p:nvSpPr>
            <p:spPr bwMode="gray">
              <a:xfrm>
                <a:off x="1289" y="92"/>
                <a:ext cx="668" cy="668"/>
              </a:xfrm>
              <a:prstGeom prst="ellipse">
                <a:avLst/>
              </a:prstGeom>
              <a:solidFill>
                <a:srgbClr val="333333"/>
              </a:soli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anchor="ctr">
                <a:spAutoFit/>
              </a:bodyPr>
              <a:lstStyle/>
              <a:p>
                <a:endParaRPr lang="es-ES"/>
              </a:p>
            </p:txBody>
          </p:sp>
          <p:sp>
            <p:nvSpPr>
              <p:cNvPr id="64551" name="Oval 39"/>
              <p:cNvSpPr>
                <a:spLocks noChangeArrowheads="1"/>
              </p:cNvSpPr>
              <p:nvPr/>
            </p:nvSpPr>
            <p:spPr bwMode="gray">
              <a:xfrm>
                <a:off x="1296" y="147"/>
                <a:ext cx="646" cy="647"/>
              </a:xfrm>
              <a:prstGeom prst="ellipse">
                <a:avLst/>
              </a:prstGeom>
              <a:gradFill rotWithShape="1">
                <a:gsLst>
                  <a:gs pos="0">
                    <a:srgbClr val="D6E1E2">
                      <a:gamma/>
                      <a:shade val="46275"/>
                      <a:invGamma/>
                    </a:srgbClr>
                  </a:gs>
                  <a:gs pos="100000">
                    <a:srgbClr val="D6E1E2"/>
                  </a:gs>
                </a:gsLst>
                <a:lin ang="54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p>
                <a:endParaRPr lang="es-ES"/>
              </a:p>
            </p:txBody>
          </p:sp>
          <p:sp>
            <p:nvSpPr>
              <p:cNvPr id="64552" name="Oval 40"/>
              <p:cNvSpPr>
                <a:spLocks noChangeArrowheads="1"/>
              </p:cNvSpPr>
              <p:nvPr/>
            </p:nvSpPr>
            <p:spPr bwMode="gray">
              <a:xfrm>
                <a:off x="1304" y="147"/>
                <a:ext cx="631" cy="631"/>
              </a:xfrm>
              <a:prstGeom prst="ellipse">
                <a:avLst/>
              </a:prstGeom>
              <a:gradFill rotWithShape="1">
                <a:gsLst>
                  <a:gs pos="0">
                    <a:srgbClr val="D6E1E2">
                      <a:alpha val="0"/>
                    </a:srgbClr>
                  </a:gs>
                  <a:gs pos="100000">
                    <a:srgbClr val="D6E1E2">
                      <a:gamma/>
                      <a:tint val="34902"/>
                      <a:invGamma/>
                    </a:srgbClr>
                  </a:gs>
                </a:gsLst>
                <a:lin ang="54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p>
                <a:endParaRPr lang="es-ES"/>
              </a:p>
            </p:txBody>
          </p:sp>
          <p:sp>
            <p:nvSpPr>
              <p:cNvPr id="64553" name="Oval 41"/>
              <p:cNvSpPr>
                <a:spLocks noChangeArrowheads="1"/>
              </p:cNvSpPr>
              <p:nvPr/>
            </p:nvSpPr>
            <p:spPr bwMode="gray">
              <a:xfrm>
                <a:off x="1311" y="92"/>
                <a:ext cx="600" cy="589"/>
              </a:xfrm>
              <a:prstGeom prst="ellipse">
                <a:avLst/>
              </a:prstGeom>
              <a:gradFill rotWithShape="1">
                <a:gsLst>
                  <a:gs pos="0">
                    <a:srgbClr val="D6E1E2">
                      <a:gamma/>
                      <a:shade val="79216"/>
                      <a:invGamma/>
                    </a:srgbClr>
                  </a:gs>
                  <a:gs pos="100000">
                    <a:srgbClr val="D6E1E2">
                      <a:alpha val="48000"/>
                    </a:srgbClr>
                  </a:gs>
                </a:gsLst>
                <a:lin ang="54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p>
                <a:endParaRPr lang="es-ES"/>
              </a:p>
            </p:txBody>
          </p:sp>
          <p:sp>
            <p:nvSpPr>
              <p:cNvPr id="64554" name="Oval 42"/>
              <p:cNvSpPr>
                <a:spLocks noChangeArrowheads="1"/>
              </p:cNvSpPr>
              <p:nvPr/>
            </p:nvSpPr>
            <p:spPr bwMode="gray">
              <a:xfrm>
                <a:off x="1346" y="203"/>
                <a:ext cx="533" cy="479"/>
              </a:xfrm>
              <a:prstGeom prst="ellipse">
                <a:avLst/>
              </a:prstGeom>
              <a:gradFill rotWithShape="1">
                <a:gsLst>
                  <a:gs pos="0">
                    <a:srgbClr val="D6E1E2">
                      <a:gamma/>
                      <a:tint val="0"/>
                      <a:invGamma/>
                    </a:srgbClr>
                  </a:gs>
                  <a:gs pos="100000">
                    <a:srgbClr val="D6E1E2">
                      <a:alpha val="38000"/>
                    </a:srgbClr>
                  </a:gs>
                </a:gsLst>
                <a:lin ang="54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p>
                <a:endParaRPr lang="es-ES"/>
              </a:p>
            </p:txBody>
          </p:sp>
        </p:grpSp>
        <p:sp>
          <p:nvSpPr>
            <p:cNvPr id="64555" name="Text Box 43"/>
            <p:cNvSpPr txBox="1">
              <a:spLocks noChangeArrowheads="1"/>
            </p:cNvSpPr>
            <p:nvPr/>
          </p:nvSpPr>
          <p:spPr bwMode="gray">
            <a:xfrm>
              <a:off x="4234" y="1109"/>
              <a:ext cx="260" cy="2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en-US" altLang="es-ES" sz="2400" b="1" dirty="0">
                  <a:solidFill>
                    <a:srgbClr val="000000"/>
                  </a:solidFill>
                </a:rPr>
                <a:t>14</a:t>
              </a:r>
              <a:endParaRPr lang="en-US" altLang="es-ES" b="1" dirty="0"/>
            </a:p>
          </p:txBody>
        </p:sp>
        <p:sp>
          <p:nvSpPr>
            <p:cNvPr id="64556" name="Text Box 44"/>
            <p:cNvSpPr txBox="1">
              <a:spLocks noChangeArrowheads="1"/>
            </p:cNvSpPr>
            <p:nvPr/>
          </p:nvSpPr>
          <p:spPr bwMode="gray">
            <a:xfrm>
              <a:off x="3744" y="1497"/>
              <a:ext cx="1296" cy="9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s-ES" dirty="0"/>
            </a:p>
            <a:p>
              <a:r>
                <a:rPr lang="es-ES" b="1" u="sng" dirty="0"/>
                <a:t>Conclusiones</a:t>
              </a:r>
              <a:r>
                <a:rPr lang="es-ES" dirty="0"/>
                <a:t>: </a:t>
              </a:r>
            </a:p>
            <a:p>
              <a:endParaRPr lang="es-ES" dirty="0"/>
            </a:p>
            <a:p>
              <a:pPr algn="just"/>
              <a:r>
                <a:rPr lang="es-ES" dirty="0"/>
                <a:t>Se enfatiza en los factores clave del negocio en proyección. </a:t>
              </a:r>
            </a:p>
            <a:p>
              <a:pPr algn="ctr"/>
              <a:endParaRPr lang="en-US" altLang="es-ES" sz="2400" dirty="0"/>
            </a:p>
          </p:txBody>
        </p:sp>
      </p:grpSp>
      <p:sp>
        <p:nvSpPr>
          <p:cNvPr id="47" name="Título 1"/>
          <p:cNvSpPr>
            <a:spLocks noGrp="1"/>
          </p:cNvSpPr>
          <p:nvPr>
            <p:ph type="title"/>
          </p:nvPr>
        </p:nvSpPr>
        <p:spPr/>
        <p:txBody>
          <a:bodyPr/>
          <a:lstStyle/>
          <a:p>
            <a:r>
              <a:rPr lang="es-ES" sz="2200" dirty="0">
                <a:latin typeface="+mn-lt"/>
              </a:rPr>
              <a:t>Aspectos que deberán aparecer en el Plan de negocio.  </a:t>
            </a:r>
          </a:p>
        </p:txBody>
      </p:sp>
      <p:sp>
        <p:nvSpPr>
          <p:cNvPr id="2" name="Rectángulo 1"/>
          <p:cNvSpPr/>
          <p:nvPr/>
        </p:nvSpPr>
        <p:spPr>
          <a:xfrm>
            <a:off x="290044" y="5517232"/>
            <a:ext cx="8314403" cy="923330"/>
          </a:xfrm>
          <a:prstGeom prst="rect">
            <a:avLst/>
          </a:prstGeom>
        </p:spPr>
        <p:txBody>
          <a:bodyPr wrap="square">
            <a:spAutoFit/>
          </a:bodyPr>
          <a:lstStyle/>
          <a:p>
            <a:pPr algn="just"/>
            <a:r>
              <a:rPr lang="es-ES" b="1" dirty="0">
                <a:solidFill>
                  <a:srgbClr val="000000"/>
                </a:solidFill>
                <a:latin typeface="Verdana" panose="020B0604030504040204" pitchFamily="34" charset="0"/>
              </a:rPr>
              <a:t>Es necesario comenzar con un buen </a:t>
            </a:r>
            <a:r>
              <a:rPr lang="es-ES" b="1" dirty="0">
                <a:solidFill>
                  <a:srgbClr val="FF0000"/>
                </a:solidFill>
                <a:latin typeface="Verdana" panose="020B0604030504040204" pitchFamily="34" charset="0"/>
              </a:rPr>
              <a:t>resumen</a:t>
            </a:r>
            <a:r>
              <a:rPr lang="es-ES" b="1" dirty="0">
                <a:solidFill>
                  <a:srgbClr val="000000"/>
                </a:solidFill>
                <a:latin typeface="Verdana" panose="020B0604030504040204" pitchFamily="34" charset="0"/>
              </a:rPr>
              <a:t> </a:t>
            </a:r>
            <a:r>
              <a:rPr lang="es-ES" b="1" dirty="0">
                <a:solidFill>
                  <a:srgbClr val="FF0000"/>
                </a:solidFill>
                <a:latin typeface="Verdana" panose="020B0604030504040204" pitchFamily="34" charset="0"/>
              </a:rPr>
              <a:t>ejecutivo</a:t>
            </a:r>
            <a:r>
              <a:rPr lang="es-ES" b="1" dirty="0">
                <a:solidFill>
                  <a:srgbClr val="000000"/>
                </a:solidFill>
                <a:latin typeface="Verdana" panose="020B0604030504040204" pitchFamily="34" charset="0"/>
              </a:rPr>
              <a:t> que permita “enganchar” al destinatario del plan de negocio para la evaluación de la idea. </a:t>
            </a:r>
            <a:endParaRPr lang="es-ES" b="1" dirty="0"/>
          </a:p>
        </p:txBody>
      </p:sp>
    </p:spTree>
    <p:extLst>
      <p:ext uri="{BB962C8B-B14F-4D97-AF65-F5344CB8AC3E}">
        <p14:creationId xmlns:p14="http://schemas.microsoft.com/office/powerpoint/2010/main" val="388702129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7" name="Rectangle 3"/>
          <p:cNvSpPr>
            <a:spLocks noGrp="1" noChangeArrowheads="1"/>
          </p:cNvSpPr>
          <p:nvPr>
            <p:ph type="body" idx="1"/>
          </p:nvPr>
        </p:nvSpPr>
        <p:spPr>
          <a:xfrm>
            <a:off x="179512" y="1340768"/>
            <a:ext cx="8784976" cy="5400600"/>
          </a:xfrm>
        </p:spPr>
        <p:txBody>
          <a:bodyPr/>
          <a:lstStyle/>
          <a:p>
            <a:pPr marL="0" indent="0" algn="just">
              <a:buNone/>
            </a:pPr>
            <a:r>
              <a:rPr lang="es-ES" altLang="es-ES" sz="3000" b="1" dirty="0">
                <a:solidFill>
                  <a:schemeClr val="tx2"/>
                </a:solidFill>
              </a:rPr>
              <a:t>El plan de negocio recoge los aspectos fundamentales a tener en cuenta en la proyección de un negocio determinado.</a:t>
            </a:r>
          </a:p>
          <a:p>
            <a:pPr marL="0" indent="0" algn="just">
              <a:buNone/>
            </a:pPr>
            <a:r>
              <a:rPr lang="es-ES" altLang="es-ES" sz="3000" b="1" dirty="0">
                <a:solidFill>
                  <a:schemeClr val="tx2"/>
                </a:solidFill>
              </a:rPr>
              <a:t>Primero debe disponerse de una clara definición del negocio a desarrollar, conocer a profundidad qué productos o servicios se producirán, cuáles son sus características, las posibilidades y conocimientos de la organización para producirlos o prestarlos, y ante todo, a qué oportunidad de mercado ellos responden.</a:t>
            </a:r>
            <a:endParaRPr lang="en-US" altLang="es-ES" sz="3000" b="1" dirty="0">
              <a:solidFill>
                <a:schemeClr val="tx2"/>
              </a:solidFill>
            </a:endParaRPr>
          </a:p>
        </p:txBody>
      </p:sp>
      <p:sp>
        <p:nvSpPr>
          <p:cNvPr id="2" name="Título 1"/>
          <p:cNvSpPr>
            <a:spLocks noGrp="1"/>
          </p:cNvSpPr>
          <p:nvPr>
            <p:ph type="title"/>
          </p:nvPr>
        </p:nvSpPr>
        <p:spPr/>
        <p:txBody>
          <a:bodyPr/>
          <a:lstStyle/>
          <a:p>
            <a:r>
              <a:rPr lang="es-ES" sz="3200" b="1" dirty="0"/>
              <a:t>El Mercado, la demanda y la oferta. </a:t>
            </a:r>
          </a:p>
        </p:txBody>
      </p:sp>
    </p:spTree>
    <p:extLst>
      <p:ext uri="{BB962C8B-B14F-4D97-AF65-F5344CB8AC3E}">
        <p14:creationId xmlns:p14="http://schemas.microsoft.com/office/powerpoint/2010/main" val="282557683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0963" name="Group 3"/>
          <p:cNvGrpSpPr>
            <a:grpSpLocks/>
          </p:cNvGrpSpPr>
          <p:nvPr/>
        </p:nvGrpSpPr>
        <p:grpSpPr bwMode="auto">
          <a:xfrm>
            <a:off x="1828800" y="1752600"/>
            <a:ext cx="762000" cy="665163"/>
            <a:chOff x="1110" y="2656"/>
            <a:chExt cx="1549" cy="1351"/>
          </a:xfrm>
        </p:grpSpPr>
        <p:sp>
          <p:nvSpPr>
            <p:cNvPr id="40964" name="AutoShape 4"/>
            <p:cNvSpPr>
              <a:spLocks noChangeArrowheads="1"/>
            </p:cNvSpPr>
            <p:nvPr/>
          </p:nvSpPr>
          <p:spPr bwMode="gray">
            <a:xfrm>
              <a:off x="1123" y="2679"/>
              <a:ext cx="1536" cy="1328"/>
            </a:xfrm>
            <a:prstGeom prst="hexagon">
              <a:avLst>
                <a:gd name="adj" fmla="val 28916"/>
                <a:gd name="vf" fmla="val 115470"/>
              </a:avLst>
            </a:prstGeom>
            <a:solidFill>
              <a:srgbClr val="808080"/>
            </a:solidFill>
            <a:ln>
              <a:noFill/>
            </a:ln>
            <a:effectLst/>
            <a:extLst>
              <a:ext uri="{91240B29-F687-4F45-9708-019B960494DF}">
                <a14:hiddenLine xmlns:a14="http://schemas.microsoft.com/office/drawing/2010/main" w="9525">
                  <a:solidFill>
                    <a:srgbClr val="C0C0C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a:p>
          </p:txBody>
        </p:sp>
        <p:sp>
          <p:nvSpPr>
            <p:cNvPr id="40965" name="AutoShape 5"/>
            <p:cNvSpPr>
              <a:spLocks noChangeArrowheads="1"/>
            </p:cNvSpPr>
            <p:nvPr/>
          </p:nvSpPr>
          <p:spPr bwMode="gray">
            <a:xfrm>
              <a:off x="1110" y="2656"/>
              <a:ext cx="1536" cy="1328"/>
            </a:xfrm>
            <a:prstGeom prst="hexagon">
              <a:avLst>
                <a:gd name="adj" fmla="val 28916"/>
                <a:gd name="vf" fmla="val 115470"/>
              </a:avLst>
            </a:prstGeom>
            <a:gradFill rotWithShape="1">
              <a:gsLst>
                <a:gs pos="0">
                  <a:srgbClr val="E6E6E6"/>
                </a:gs>
                <a:gs pos="7499">
                  <a:srgbClr val="7D8496"/>
                </a:gs>
                <a:gs pos="26500">
                  <a:srgbClr val="E6E6E6"/>
                </a:gs>
                <a:gs pos="34000">
                  <a:srgbClr val="7D8496"/>
                </a:gs>
                <a:gs pos="46500">
                  <a:srgbClr val="E6E6E6"/>
                </a:gs>
                <a:gs pos="50000">
                  <a:srgbClr val="FFFFFF"/>
                </a:gs>
                <a:gs pos="53501">
                  <a:srgbClr val="E6E6E6"/>
                </a:gs>
                <a:gs pos="66001">
                  <a:srgbClr val="7D8496"/>
                </a:gs>
                <a:gs pos="73500">
                  <a:srgbClr val="E6E6E6"/>
                </a:gs>
                <a:gs pos="92501">
                  <a:srgbClr val="7D8496"/>
                </a:gs>
                <a:gs pos="100000">
                  <a:srgbClr val="E6E6E6"/>
                </a:gs>
              </a:gsLst>
              <a:lin ang="2700000" scaled="1"/>
            </a:gradFill>
            <a:ln w="9525">
              <a:solidFill>
                <a:srgbClr val="C0C0C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a:p>
          </p:txBody>
        </p:sp>
        <p:sp>
          <p:nvSpPr>
            <p:cNvPr id="40966" name="AutoShape 6"/>
            <p:cNvSpPr>
              <a:spLocks noChangeArrowheads="1"/>
            </p:cNvSpPr>
            <p:nvPr/>
          </p:nvSpPr>
          <p:spPr bwMode="gray">
            <a:xfrm>
              <a:off x="1200" y="2736"/>
              <a:ext cx="1350" cy="1168"/>
            </a:xfrm>
            <a:prstGeom prst="hexagon">
              <a:avLst>
                <a:gd name="adj" fmla="val 28896"/>
                <a:gd name="vf" fmla="val 115470"/>
              </a:avLst>
            </a:prstGeom>
            <a:gradFill rotWithShape="1">
              <a:gsLst>
                <a:gs pos="0">
                  <a:schemeClr val="hlink">
                    <a:gamma/>
                    <a:shade val="46275"/>
                    <a:invGamma/>
                  </a:schemeClr>
                </a:gs>
                <a:gs pos="100000">
                  <a:schemeClr val="hlink"/>
                </a:gs>
              </a:gsLst>
              <a:lin ang="2700000" scaled="1"/>
            </a:gra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a:p>
          </p:txBody>
        </p:sp>
      </p:grpSp>
      <p:grpSp>
        <p:nvGrpSpPr>
          <p:cNvPr id="40967" name="Group 7"/>
          <p:cNvGrpSpPr>
            <a:grpSpLocks/>
          </p:cNvGrpSpPr>
          <p:nvPr/>
        </p:nvGrpSpPr>
        <p:grpSpPr bwMode="auto">
          <a:xfrm>
            <a:off x="1828800" y="2667000"/>
            <a:ext cx="762000" cy="665163"/>
            <a:chOff x="3174" y="2656"/>
            <a:chExt cx="1549" cy="1351"/>
          </a:xfrm>
        </p:grpSpPr>
        <p:sp>
          <p:nvSpPr>
            <p:cNvPr id="40968" name="AutoShape 8"/>
            <p:cNvSpPr>
              <a:spLocks noChangeArrowheads="1"/>
            </p:cNvSpPr>
            <p:nvPr/>
          </p:nvSpPr>
          <p:spPr bwMode="gray">
            <a:xfrm>
              <a:off x="3187" y="2679"/>
              <a:ext cx="1536" cy="1328"/>
            </a:xfrm>
            <a:prstGeom prst="hexagon">
              <a:avLst>
                <a:gd name="adj" fmla="val 28916"/>
                <a:gd name="vf" fmla="val 115470"/>
              </a:avLst>
            </a:prstGeom>
            <a:solidFill>
              <a:srgbClr val="808080"/>
            </a:solidFill>
            <a:ln>
              <a:noFill/>
            </a:ln>
            <a:effectLst/>
            <a:extLst>
              <a:ext uri="{91240B29-F687-4F45-9708-019B960494DF}">
                <a14:hiddenLine xmlns:a14="http://schemas.microsoft.com/office/drawing/2010/main" w="9525">
                  <a:solidFill>
                    <a:srgbClr val="C0C0C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a:p>
          </p:txBody>
        </p:sp>
        <p:sp>
          <p:nvSpPr>
            <p:cNvPr id="40969" name="AutoShape 9"/>
            <p:cNvSpPr>
              <a:spLocks noChangeArrowheads="1"/>
            </p:cNvSpPr>
            <p:nvPr/>
          </p:nvSpPr>
          <p:spPr bwMode="gray">
            <a:xfrm>
              <a:off x="3174" y="2656"/>
              <a:ext cx="1536" cy="1328"/>
            </a:xfrm>
            <a:prstGeom prst="hexagon">
              <a:avLst>
                <a:gd name="adj" fmla="val 28916"/>
                <a:gd name="vf" fmla="val 115470"/>
              </a:avLst>
            </a:prstGeom>
            <a:gradFill rotWithShape="1">
              <a:gsLst>
                <a:gs pos="0">
                  <a:srgbClr val="E6E6E6"/>
                </a:gs>
                <a:gs pos="7499">
                  <a:srgbClr val="7D8496"/>
                </a:gs>
                <a:gs pos="26500">
                  <a:srgbClr val="E6E6E6"/>
                </a:gs>
                <a:gs pos="34000">
                  <a:srgbClr val="7D8496"/>
                </a:gs>
                <a:gs pos="46500">
                  <a:srgbClr val="E6E6E6"/>
                </a:gs>
                <a:gs pos="50000">
                  <a:srgbClr val="FFFFFF"/>
                </a:gs>
                <a:gs pos="53501">
                  <a:srgbClr val="E6E6E6"/>
                </a:gs>
                <a:gs pos="66001">
                  <a:srgbClr val="7D8496"/>
                </a:gs>
                <a:gs pos="73500">
                  <a:srgbClr val="E6E6E6"/>
                </a:gs>
                <a:gs pos="92501">
                  <a:srgbClr val="7D8496"/>
                </a:gs>
                <a:gs pos="100000">
                  <a:srgbClr val="E6E6E6"/>
                </a:gs>
              </a:gsLst>
              <a:lin ang="2700000" scaled="1"/>
            </a:gradFill>
            <a:ln w="9525">
              <a:solidFill>
                <a:srgbClr val="C0C0C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a:p>
          </p:txBody>
        </p:sp>
        <p:sp>
          <p:nvSpPr>
            <p:cNvPr id="40970" name="AutoShape 10"/>
            <p:cNvSpPr>
              <a:spLocks noChangeArrowheads="1"/>
            </p:cNvSpPr>
            <p:nvPr/>
          </p:nvSpPr>
          <p:spPr bwMode="gray">
            <a:xfrm>
              <a:off x="3264" y="2736"/>
              <a:ext cx="1350" cy="1168"/>
            </a:xfrm>
            <a:prstGeom prst="hexagon">
              <a:avLst>
                <a:gd name="adj" fmla="val 28896"/>
                <a:gd name="vf" fmla="val 115470"/>
              </a:avLst>
            </a:prstGeom>
            <a:gradFill rotWithShape="1">
              <a:gsLst>
                <a:gs pos="0">
                  <a:schemeClr val="accent1">
                    <a:gamma/>
                    <a:shade val="46275"/>
                    <a:invGamma/>
                  </a:schemeClr>
                </a:gs>
                <a:gs pos="100000">
                  <a:schemeClr val="accent1"/>
                </a:gs>
              </a:gsLst>
              <a:lin ang="2700000" scaled="1"/>
            </a:gra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a:p>
          </p:txBody>
        </p:sp>
      </p:grpSp>
      <p:sp>
        <p:nvSpPr>
          <p:cNvPr id="40971" name="Line 11"/>
          <p:cNvSpPr>
            <a:spLocks noChangeShapeType="1"/>
          </p:cNvSpPr>
          <p:nvPr/>
        </p:nvSpPr>
        <p:spPr bwMode="auto">
          <a:xfrm>
            <a:off x="2438400" y="2362200"/>
            <a:ext cx="4800600" cy="0"/>
          </a:xfrm>
          <a:prstGeom prst="line">
            <a:avLst/>
          </a:prstGeom>
          <a:noFill/>
          <a:ln w="25400">
            <a:solidFill>
              <a:srgbClr val="C0C0C0"/>
            </a:solidFill>
            <a:prstDash val="sysDot"/>
            <a:round/>
            <a:headEnd/>
            <a:tailEnd type="oval"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a:p>
        </p:txBody>
      </p:sp>
      <p:sp>
        <p:nvSpPr>
          <p:cNvPr id="40972" name="Text Box 12"/>
          <p:cNvSpPr txBox="1">
            <a:spLocks noChangeArrowheads="1"/>
          </p:cNvSpPr>
          <p:nvPr/>
        </p:nvSpPr>
        <p:spPr bwMode="auto">
          <a:xfrm>
            <a:off x="2667000" y="1828800"/>
            <a:ext cx="621356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es-ES" sz="2400" b="1" dirty="0">
                <a:ea typeface="Times New Roman" panose="02020603050405020304" pitchFamily="18" charset="0"/>
              </a:rPr>
              <a:t>Alcance y contenido del plan de negocio.</a:t>
            </a:r>
            <a:endParaRPr lang="en-US" altLang="es-ES" sz="2400" b="1" dirty="0"/>
          </a:p>
        </p:txBody>
      </p:sp>
      <p:sp>
        <p:nvSpPr>
          <p:cNvPr id="40973" name="Text Box 13"/>
          <p:cNvSpPr txBox="1">
            <a:spLocks noChangeArrowheads="1"/>
          </p:cNvSpPr>
          <p:nvPr/>
        </p:nvSpPr>
        <p:spPr bwMode="gray">
          <a:xfrm>
            <a:off x="2025650" y="1851025"/>
            <a:ext cx="35401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eaLnBrk="0" hangingPunct="0"/>
            <a:r>
              <a:rPr lang="en-US" altLang="es-ES" sz="2400" b="1">
                <a:solidFill>
                  <a:schemeClr val="bg1"/>
                </a:solidFill>
              </a:rPr>
              <a:t>1</a:t>
            </a:r>
          </a:p>
        </p:txBody>
      </p:sp>
      <p:sp>
        <p:nvSpPr>
          <p:cNvPr id="40974" name="Line 14"/>
          <p:cNvSpPr>
            <a:spLocks noChangeShapeType="1"/>
          </p:cNvSpPr>
          <p:nvPr/>
        </p:nvSpPr>
        <p:spPr bwMode="auto">
          <a:xfrm>
            <a:off x="2438400" y="3276600"/>
            <a:ext cx="4800600" cy="0"/>
          </a:xfrm>
          <a:prstGeom prst="line">
            <a:avLst/>
          </a:prstGeom>
          <a:noFill/>
          <a:ln w="25400">
            <a:solidFill>
              <a:srgbClr val="C0C0C0"/>
            </a:solidFill>
            <a:prstDash val="sysDot"/>
            <a:round/>
            <a:headEnd/>
            <a:tailEnd type="oval"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a:p>
        </p:txBody>
      </p:sp>
      <p:sp>
        <p:nvSpPr>
          <p:cNvPr id="40975" name="Text Box 15"/>
          <p:cNvSpPr txBox="1">
            <a:spLocks noChangeArrowheads="1"/>
          </p:cNvSpPr>
          <p:nvPr/>
        </p:nvSpPr>
        <p:spPr bwMode="auto">
          <a:xfrm>
            <a:off x="2667000" y="2743200"/>
            <a:ext cx="4169731"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es-ES" sz="2400" b="1" dirty="0">
                <a:ea typeface="Times New Roman" panose="02020603050405020304" pitchFamily="18" charset="0"/>
              </a:rPr>
              <a:t>Mercado, demanda y oferta</a:t>
            </a:r>
            <a:endParaRPr lang="en-US" altLang="es-ES" sz="2400" b="1" dirty="0"/>
          </a:p>
        </p:txBody>
      </p:sp>
      <p:sp>
        <p:nvSpPr>
          <p:cNvPr id="40976" name="Text Box 16"/>
          <p:cNvSpPr txBox="1">
            <a:spLocks noChangeArrowheads="1"/>
          </p:cNvSpPr>
          <p:nvPr/>
        </p:nvSpPr>
        <p:spPr bwMode="gray">
          <a:xfrm>
            <a:off x="2025650" y="2765425"/>
            <a:ext cx="35401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eaLnBrk="0" hangingPunct="0"/>
            <a:r>
              <a:rPr lang="en-US" altLang="es-ES" sz="2400" b="1">
                <a:solidFill>
                  <a:schemeClr val="bg1"/>
                </a:solidFill>
              </a:rPr>
              <a:t>2</a:t>
            </a:r>
          </a:p>
        </p:txBody>
      </p:sp>
      <p:sp>
        <p:nvSpPr>
          <p:cNvPr id="40987" name="Text Box 27"/>
          <p:cNvSpPr txBox="1">
            <a:spLocks noChangeArrowheads="1"/>
          </p:cNvSpPr>
          <p:nvPr/>
        </p:nvSpPr>
        <p:spPr bwMode="gray">
          <a:xfrm>
            <a:off x="2025650" y="3657600"/>
            <a:ext cx="35401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eaLnBrk="0" hangingPunct="0"/>
            <a:r>
              <a:rPr lang="en-US" altLang="es-ES" sz="2400" b="1">
                <a:solidFill>
                  <a:schemeClr val="bg1"/>
                </a:solidFill>
              </a:rPr>
              <a:t>3</a:t>
            </a:r>
          </a:p>
        </p:txBody>
      </p:sp>
      <p:sp>
        <p:nvSpPr>
          <p:cNvPr id="40990" name="Text Box 30"/>
          <p:cNvSpPr txBox="1">
            <a:spLocks noChangeArrowheads="1"/>
          </p:cNvSpPr>
          <p:nvPr/>
        </p:nvSpPr>
        <p:spPr bwMode="gray">
          <a:xfrm>
            <a:off x="2025650" y="4572000"/>
            <a:ext cx="35401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eaLnBrk="0" hangingPunct="0"/>
            <a:r>
              <a:rPr lang="en-US" altLang="es-ES" sz="2400" b="1">
                <a:solidFill>
                  <a:schemeClr val="bg1"/>
                </a:solidFill>
              </a:rPr>
              <a:t>4</a:t>
            </a:r>
          </a:p>
        </p:txBody>
      </p:sp>
      <p:sp>
        <p:nvSpPr>
          <p:cNvPr id="34" name="Rectángulo 33"/>
          <p:cNvSpPr/>
          <p:nvPr/>
        </p:nvSpPr>
        <p:spPr>
          <a:xfrm>
            <a:off x="1828800" y="228740"/>
            <a:ext cx="4587980" cy="707886"/>
          </a:xfrm>
          <a:prstGeom prst="rect">
            <a:avLst/>
          </a:prstGeom>
        </p:spPr>
        <p:txBody>
          <a:bodyPr wrap="square">
            <a:spAutoFit/>
          </a:bodyPr>
          <a:lstStyle/>
          <a:p>
            <a:pPr>
              <a:spcBef>
                <a:spcPct val="50000"/>
              </a:spcBef>
            </a:pPr>
            <a:r>
              <a:rPr lang="es-ES" sz="4000" b="1" dirty="0">
                <a:solidFill>
                  <a:schemeClr val="bg1"/>
                </a:solidFill>
                <a:latin typeface="Verdana" panose="020B0604030504040204" pitchFamily="34" charset="0"/>
                <a:ea typeface="Verdana" panose="020B0604030504040204" pitchFamily="34" charset="0"/>
                <a:cs typeface="Verdana" panose="020B0604030504040204" pitchFamily="34" charset="0"/>
              </a:rPr>
              <a:t>Sumario:</a:t>
            </a:r>
          </a:p>
        </p:txBody>
      </p:sp>
      <p:sp>
        <p:nvSpPr>
          <p:cNvPr id="3" name="Rectángulo 2"/>
          <p:cNvSpPr/>
          <p:nvPr/>
        </p:nvSpPr>
        <p:spPr>
          <a:xfrm>
            <a:off x="280908" y="3657600"/>
            <a:ext cx="8201378" cy="3046988"/>
          </a:xfrm>
          <a:prstGeom prst="rect">
            <a:avLst/>
          </a:prstGeom>
        </p:spPr>
        <p:txBody>
          <a:bodyPr wrap="square">
            <a:spAutoFit/>
          </a:bodyPr>
          <a:lstStyle/>
          <a:p>
            <a:pPr algn="just">
              <a:spcAft>
                <a:spcPts val="0"/>
              </a:spcAft>
            </a:pPr>
            <a:r>
              <a:rPr lang="es-ES" sz="2400" b="1" dirty="0">
                <a:ea typeface="Times New Roman" panose="02020603050405020304" pitchFamily="18" charset="0"/>
              </a:rPr>
              <a:t>Objetivos </a:t>
            </a:r>
          </a:p>
          <a:p>
            <a:pPr algn="just">
              <a:spcAft>
                <a:spcPts val="0"/>
              </a:spcAft>
            </a:pPr>
            <a:r>
              <a:rPr lang="es-ES" sz="2400" b="1" dirty="0">
                <a:ea typeface="Times New Roman" panose="02020603050405020304" pitchFamily="18" charset="0"/>
              </a:rPr>
              <a:t>Analizar la utilidad  del Plan de Negocio como instrumento para el análisis de la factibilidad de mercado, de producción y financiera de un negocio. Así como seleccionar la estructura de plan de negocio que se adecue a las condiciones específicas de un negocio, identificando  qué tipo de plan de negocio se aplica a cada situación concreta de negocio.</a:t>
            </a:r>
            <a:endParaRPr lang="es-ES" sz="2400" b="1" dirty="0">
              <a:effectLst/>
              <a:latin typeface="Times New Roman" panose="02020603050405020304" pitchFamily="18" charset="0"/>
              <a:ea typeface="Times New Roman" panose="02020603050405020304" pitchFamily="18" charset="0"/>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7" name="Rectangle 3"/>
          <p:cNvSpPr>
            <a:spLocks noGrp="1" noChangeArrowheads="1"/>
          </p:cNvSpPr>
          <p:nvPr>
            <p:ph type="body" idx="1"/>
          </p:nvPr>
        </p:nvSpPr>
        <p:spPr>
          <a:xfrm>
            <a:off x="179512" y="1340768"/>
            <a:ext cx="8784976" cy="5400600"/>
          </a:xfrm>
        </p:spPr>
        <p:txBody>
          <a:bodyPr/>
          <a:lstStyle/>
          <a:p>
            <a:pPr marL="0" indent="0" algn="just">
              <a:buNone/>
            </a:pPr>
            <a:r>
              <a:rPr lang="es-ES" altLang="es-ES" sz="3000" b="1" dirty="0">
                <a:solidFill>
                  <a:schemeClr val="tx2"/>
                </a:solidFill>
              </a:rPr>
              <a:t>Conocer el mercado implica saber su tamaño, su tasa de crecimiento, la existencia o no de competidores en el mismo. </a:t>
            </a:r>
          </a:p>
          <a:p>
            <a:pPr marL="0" indent="0" algn="just">
              <a:buNone/>
            </a:pPr>
            <a:r>
              <a:rPr lang="es-ES" altLang="es-ES" sz="3000" b="1" dirty="0">
                <a:solidFill>
                  <a:schemeClr val="tx2"/>
                </a:solidFill>
              </a:rPr>
              <a:t>En ese mercado es necesario también determinar el nivel de demanda existente, pues sin la existencia de ésta, la empresa corre el riesgo de llevar al mercado productos y servicios que no habrán de realizarse y por tanto, sus esfuerzos productivos no podrán recuperarse.</a:t>
            </a:r>
            <a:endParaRPr lang="en-US" altLang="es-ES" sz="3000" b="1" dirty="0">
              <a:solidFill>
                <a:schemeClr val="tx2"/>
              </a:solidFill>
            </a:endParaRPr>
          </a:p>
        </p:txBody>
      </p:sp>
      <p:sp>
        <p:nvSpPr>
          <p:cNvPr id="2" name="Título 1"/>
          <p:cNvSpPr>
            <a:spLocks noGrp="1"/>
          </p:cNvSpPr>
          <p:nvPr>
            <p:ph type="title"/>
          </p:nvPr>
        </p:nvSpPr>
        <p:spPr/>
        <p:txBody>
          <a:bodyPr/>
          <a:lstStyle/>
          <a:p>
            <a:r>
              <a:rPr lang="es-ES" sz="3200" b="1" dirty="0"/>
              <a:t>El Mercado, la demanda y la oferta. </a:t>
            </a:r>
          </a:p>
        </p:txBody>
      </p:sp>
    </p:spTree>
    <p:extLst>
      <p:ext uri="{BB962C8B-B14F-4D97-AF65-F5344CB8AC3E}">
        <p14:creationId xmlns:p14="http://schemas.microsoft.com/office/powerpoint/2010/main" val="221779272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7" name="Rectangle 3"/>
          <p:cNvSpPr>
            <a:spLocks noGrp="1" noChangeArrowheads="1"/>
          </p:cNvSpPr>
          <p:nvPr>
            <p:ph type="body" idx="1"/>
          </p:nvPr>
        </p:nvSpPr>
        <p:spPr>
          <a:xfrm>
            <a:off x="179512" y="1340768"/>
            <a:ext cx="8784976" cy="4464496"/>
          </a:xfrm>
        </p:spPr>
        <p:txBody>
          <a:bodyPr/>
          <a:lstStyle/>
          <a:p>
            <a:pPr marL="0" indent="0" algn="just">
              <a:buNone/>
            </a:pPr>
            <a:r>
              <a:rPr lang="es-ES" altLang="es-ES" sz="3000" b="1" dirty="0">
                <a:solidFill>
                  <a:schemeClr val="tx2"/>
                </a:solidFill>
              </a:rPr>
              <a:t>La existencia de demanda para los productos de la empresa es garantía de que el empleo de sus recursos y las habilidades que posee, ocurra aportando valor para el cliente y también para la organización. </a:t>
            </a:r>
          </a:p>
          <a:p>
            <a:pPr marL="0" indent="0" algn="just">
              <a:buNone/>
            </a:pPr>
            <a:r>
              <a:rPr lang="es-ES" altLang="es-ES" sz="3000" b="1" dirty="0">
                <a:solidFill>
                  <a:schemeClr val="tx2"/>
                </a:solidFill>
              </a:rPr>
              <a:t>Por ello, se debe monitorear permanentemente la situación de sus negocios, la sinergia entre ellos, así como el nivel de demanda que aseguran los nuevos proyectos. </a:t>
            </a:r>
            <a:endParaRPr lang="en-US" altLang="es-ES" sz="3000" b="1" dirty="0">
              <a:solidFill>
                <a:schemeClr val="tx2"/>
              </a:solidFill>
            </a:endParaRPr>
          </a:p>
        </p:txBody>
      </p:sp>
      <p:sp>
        <p:nvSpPr>
          <p:cNvPr id="2" name="Título 1"/>
          <p:cNvSpPr>
            <a:spLocks noGrp="1"/>
          </p:cNvSpPr>
          <p:nvPr>
            <p:ph type="title"/>
          </p:nvPr>
        </p:nvSpPr>
        <p:spPr/>
        <p:txBody>
          <a:bodyPr/>
          <a:lstStyle/>
          <a:p>
            <a:r>
              <a:rPr lang="es-ES" sz="3200" b="1" dirty="0"/>
              <a:t>El Mercado, la demanda y la oferta. </a:t>
            </a:r>
          </a:p>
        </p:txBody>
      </p:sp>
    </p:spTree>
    <p:extLst>
      <p:ext uri="{BB962C8B-B14F-4D97-AF65-F5344CB8AC3E}">
        <p14:creationId xmlns:p14="http://schemas.microsoft.com/office/powerpoint/2010/main" val="211881764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7" name="Rectangle 3"/>
          <p:cNvSpPr>
            <a:spLocks noGrp="1" noChangeArrowheads="1"/>
          </p:cNvSpPr>
          <p:nvPr>
            <p:ph type="body" idx="1"/>
          </p:nvPr>
        </p:nvSpPr>
        <p:spPr>
          <a:xfrm>
            <a:off x="467544" y="2348880"/>
            <a:ext cx="8136904" cy="792088"/>
          </a:xfrm>
        </p:spPr>
        <p:txBody>
          <a:bodyPr/>
          <a:lstStyle/>
          <a:p>
            <a:pPr marL="0" indent="0" algn="just">
              <a:buNone/>
            </a:pPr>
            <a:r>
              <a:rPr lang="es-ES" sz="4000" b="1" dirty="0"/>
              <a:t>¿Qué se entiende por mercado? </a:t>
            </a:r>
            <a:endParaRPr lang="en-US" altLang="es-ES" sz="4000" b="1" dirty="0">
              <a:solidFill>
                <a:schemeClr val="tx2"/>
              </a:solidFill>
            </a:endParaRPr>
          </a:p>
        </p:txBody>
      </p:sp>
      <p:sp>
        <p:nvSpPr>
          <p:cNvPr id="2" name="Título 1"/>
          <p:cNvSpPr>
            <a:spLocks noGrp="1"/>
          </p:cNvSpPr>
          <p:nvPr>
            <p:ph type="title"/>
          </p:nvPr>
        </p:nvSpPr>
        <p:spPr/>
        <p:txBody>
          <a:bodyPr/>
          <a:lstStyle/>
          <a:p>
            <a:r>
              <a:rPr lang="es-ES" sz="3200" b="1" dirty="0"/>
              <a:t>El Mercado, la demanda y la oferta. </a:t>
            </a:r>
          </a:p>
        </p:txBody>
      </p:sp>
    </p:spTree>
    <p:extLst>
      <p:ext uri="{BB962C8B-B14F-4D97-AF65-F5344CB8AC3E}">
        <p14:creationId xmlns:p14="http://schemas.microsoft.com/office/powerpoint/2010/main" val="101263300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Elipse"/>
          <p:cNvSpPr/>
          <p:nvPr/>
        </p:nvSpPr>
        <p:spPr bwMode="auto">
          <a:xfrm>
            <a:off x="2806700" y="1268760"/>
            <a:ext cx="3421063" cy="936625"/>
          </a:xfrm>
          <a:prstGeom prst="ellipse">
            <a:avLst/>
          </a:prstGeom>
          <a:solidFill>
            <a:schemeClr val="tx1"/>
          </a:solidFill>
          <a:ln w="9525" cap="flat" cmpd="sng" algn="ctr">
            <a:solidFill>
              <a:schemeClr val="accent6">
                <a:lumMod val="50000"/>
              </a:schemeClr>
            </a:solidFill>
            <a:prstDash val="solid"/>
            <a:round/>
            <a:headEnd type="none" w="med" len="med"/>
            <a:tailEnd type="none" w="med" len="med"/>
          </a:ln>
          <a:effectLst/>
        </p:spPr>
        <p:txBody>
          <a:bodyPr/>
          <a:lstStyle/>
          <a:p>
            <a:pPr>
              <a:defRPr/>
            </a:pPr>
            <a:endParaRPr lang="es-ES"/>
          </a:p>
        </p:txBody>
      </p:sp>
      <p:sp>
        <p:nvSpPr>
          <p:cNvPr id="2" name="63 CuadroTexto"/>
          <p:cNvSpPr txBox="1">
            <a:spLocks noChangeArrowheads="1"/>
          </p:cNvSpPr>
          <p:nvPr/>
        </p:nvSpPr>
        <p:spPr bwMode="auto">
          <a:xfrm>
            <a:off x="3382517" y="1412776"/>
            <a:ext cx="2197595" cy="553998"/>
          </a:xfrm>
          <a:prstGeom prst="rect">
            <a:avLst/>
          </a:prstGeom>
          <a:noFill/>
          <a:ln>
            <a:noFill/>
          </a:ln>
        </p:spPr>
        <p:style>
          <a:lnRef idx="1">
            <a:schemeClr val="accent2"/>
          </a:lnRef>
          <a:fillRef idx="2">
            <a:schemeClr val="accent2"/>
          </a:fillRef>
          <a:effectRef idx="1">
            <a:schemeClr val="accent2"/>
          </a:effectRef>
          <a:fontRef idx="minor">
            <a:schemeClr val="dk1"/>
          </a:fontRef>
        </p:style>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defRPr/>
            </a:pPr>
            <a:r>
              <a:rPr lang="es-ES" sz="3000" b="1" dirty="0">
                <a:solidFill>
                  <a:schemeClr val="bg1"/>
                </a:solidFill>
              </a:rPr>
              <a:t>MERCADO  </a:t>
            </a:r>
          </a:p>
        </p:txBody>
      </p:sp>
      <p:sp>
        <p:nvSpPr>
          <p:cNvPr id="4" name="3 Rectángulo"/>
          <p:cNvSpPr/>
          <p:nvPr/>
        </p:nvSpPr>
        <p:spPr>
          <a:xfrm>
            <a:off x="107950" y="2348880"/>
            <a:ext cx="4824413" cy="4402137"/>
          </a:xfrm>
          <a:prstGeom prst="rect">
            <a:avLst/>
          </a:prstGeom>
        </p:spPr>
        <p:style>
          <a:lnRef idx="1">
            <a:schemeClr val="accent6"/>
          </a:lnRef>
          <a:fillRef idx="2">
            <a:schemeClr val="accent6"/>
          </a:fillRef>
          <a:effectRef idx="1">
            <a:schemeClr val="accent6"/>
          </a:effectRef>
          <a:fontRef idx="minor">
            <a:schemeClr val="dk1"/>
          </a:fontRef>
        </p:style>
        <p:txBody>
          <a:bodyPr>
            <a:spAutoFit/>
          </a:bodyPr>
          <a:lstStyle/>
          <a:p>
            <a:pPr algn="just">
              <a:defRPr/>
            </a:pPr>
            <a:r>
              <a:rPr lang="es-ES" sz="2000" b="1" dirty="0">
                <a:solidFill>
                  <a:srgbClr val="000000"/>
                </a:solidFill>
                <a:latin typeface="Arial" pitchFamily="34" charset="0"/>
                <a:ea typeface="Verdana" pitchFamily="34" charset="0"/>
                <a:cs typeface="Arial" pitchFamily="34" charset="0"/>
              </a:rPr>
              <a:t>En la actualidad, el mercado sobrepasa los estrechos límites de un lugar para conceptualizarse como </a:t>
            </a:r>
            <a:r>
              <a:rPr lang="es-ES" sz="2000" b="1" dirty="0">
                <a:solidFill>
                  <a:srgbClr val="000000"/>
                </a:solidFill>
                <a:latin typeface="Arial" pitchFamily="34" charset="0"/>
                <a:cs typeface="Arial" pitchFamily="34" charset="0"/>
              </a:rPr>
              <a:t>instituciones o mecanismos donde concurren oferentes o productores, compradores o consumidores para realizar las diferentes transacciones comerciales, es el </a:t>
            </a:r>
            <a:r>
              <a:rPr lang="es-ES" sz="2000" b="1" u="sng" dirty="0">
                <a:solidFill>
                  <a:srgbClr val="FF0000"/>
                </a:solidFill>
                <a:latin typeface="Arial" pitchFamily="34" charset="0"/>
                <a:cs typeface="Arial" pitchFamily="34" charset="0"/>
              </a:rPr>
              <a:t>punto de encuentro </a:t>
            </a:r>
            <a:r>
              <a:rPr lang="es-ES" sz="2000" b="1" dirty="0">
                <a:solidFill>
                  <a:srgbClr val="000000"/>
                </a:solidFill>
                <a:latin typeface="Arial" pitchFamily="34" charset="0"/>
                <a:cs typeface="Arial" pitchFamily="34" charset="0"/>
              </a:rPr>
              <a:t>entre los agentes económicos que actúan como oferentes y demandantes de bienes y servicios, en otras palabras, es </a:t>
            </a:r>
            <a:r>
              <a:rPr lang="es-ES" sz="2000" b="1" dirty="0">
                <a:solidFill>
                  <a:srgbClr val="000000"/>
                </a:solidFill>
                <a:latin typeface="Arial" pitchFamily="34" charset="0"/>
                <a:ea typeface="Verdana" pitchFamily="34" charset="0"/>
                <a:cs typeface="Arial" pitchFamily="34" charset="0"/>
              </a:rPr>
              <a:t>el </a:t>
            </a:r>
            <a:r>
              <a:rPr lang="es-ES" sz="2000" b="1" u="sng" dirty="0">
                <a:solidFill>
                  <a:srgbClr val="FF0000"/>
                </a:solidFill>
                <a:latin typeface="Arial" pitchFamily="34" charset="0"/>
                <a:ea typeface="Verdana" pitchFamily="34" charset="0"/>
                <a:cs typeface="Arial" pitchFamily="34" charset="0"/>
              </a:rPr>
              <a:t>proceso de intercambio entre vendedores y compradores</a:t>
            </a:r>
            <a:r>
              <a:rPr lang="es-ES" sz="2000" b="1" dirty="0">
                <a:solidFill>
                  <a:srgbClr val="FF0000"/>
                </a:solidFill>
                <a:latin typeface="Arial" pitchFamily="34" charset="0"/>
                <a:ea typeface="Verdana" pitchFamily="34" charset="0"/>
                <a:cs typeface="Arial" pitchFamily="34" charset="0"/>
              </a:rPr>
              <a:t>. </a:t>
            </a:r>
          </a:p>
        </p:txBody>
      </p:sp>
      <p:sp>
        <p:nvSpPr>
          <p:cNvPr id="6" name="5 Rectángulo"/>
          <p:cNvSpPr/>
          <p:nvPr/>
        </p:nvSpPr>
        <p:spPr>
          <a:xfrm>
            <a:off x="395536" y="109081"/>
            <a:ext cx="8496944" cy="1015663"/>
          </a:xfrm>
          <a:prstGeom prst="rect">
            <a:avLst/>
          </a:prstGeom>
        </p:spPr>
        <p:style>
          <a:lnRef idx="1">
            <a:schemeClr val="accent2"/>
          </a:lnRef>
          <a:fillRef idx="2">
            <a:schemeClr val="accent2"/>
          </a:fillRef>
          <a:effectRef idx="1">
            <a:schemeClr val="accent2"/>
          </a:effectRef>
          <a:fontRef idx="minor">
            <a:schemeClr val="dk1"/>
          </a:fontRef>
        </p:style>
        <p:txBody>
          <a:bodyPr wrap="square">
            <a:spAutoFit/>
          </a:bodyPr>
          <a:lstStyle/>
          <a:p>
            <a:pPr algn="just">
              <a:defRPr/>
            </a:pPr>
            <a:r>
              <a:rPr lang="es-ES" sz="2000" b="1" dirty="0">
                <a:solidFill>
                  <a:srgbClr val="000000"/>
                </a:solidFill>
                <a:latin typeface="Verdana" pitchFamily="34" charset="0"/>
                <a:ea typeface="Verdana" pitchFamily="34" charset="0"/>
                <a:cs typeface="Verdana" pitchFamily="34" charset="0"/>
              </a:rPr>
              <a:t>El término en su significado original se identificó con </a:t>
            </a:r>
            <a:r>
              <a:rPr lang="es-ES" sz="2000" b="1" u="sng" dirty="0">
                <a:solidFill>
                  <a:srgbClr val="FF0000"/>
                </a:solidFill>
                <a:latin typeface="Verdana" pitchFamily="34" charset="0"/>
                <a:ea typeface="Verdana" pitchFamily="34" charset="0"/>
                <a:cs typeface="Verdana" pitchFamily="34" charset="0"/>
              </a:rPr>
              <a:t>un lugar físico </a:t>
            </a:r>
            <a:r>
              <a:rPr lang="es-ES" sz="2000" b="1" dirty="0">
                <a:solidFill>
                  <a:srgbClr val="000000"/>
                </a:solidFill>
                <a:latin typeface="Verdana" pitchFamily="34" charset="0"/>
                <a:ea typeface="Verdana" pitchFamily="34" charset="0"/>
                <a:cs typeface="Verdana" pitchFamily="34" charset="0"/>
              </a:rPr>
              <a:t>donde vendedores y compradores se reunían para intercambiar bienes y servicios. </a:t>
            </a:r>
          </a:p>
        </p:txBody>
      </p:sp>
      <p:sp>
        <p:nvSpPr>
          <p:cNvPr id="9" name="8 Rectángulo"/>
          <p:cNvSpPr/>
          <p:nvPr/>
        </p:nvSpPr>
        <p:spPr>
          <a:xfrm>
            <a:off x="5148263" y="2411413"/>
            <a:ext cx="3887787" cy="2863850"/>
          </a:xfrm>
          <a:prstGeom prst="rect">
            <a:avLst/>
          </a:prstGeom>
        </p:spPr>
        <p:style>
          <a:lnRef idx="1">
            <a:schemeClr val="accent2"/>
          </a:lnRef>
          <a:fillRef idx="2">
            <a:schemeClr val="accent2"/>
          </a:fillRef>
          <a:effectRef idx="1">
            <a:schemeClr val="accent2"/>
          </a:effectRef>
          <a:fontRef idx="minor">
            <a:schemeClr val="dk1"/>
          </a:fontRef>
        </p:style>
        <p:txBody>
          <a:bodyPr>
            <a:spAutoFit/>
          </a:bodyPr>
          <a:lstStyle/>
          <a:p>
            <a:pPr algn="just">
              <a:defRPr/>
            </a:pPr>
            <a:r>
              <a:rPr lang="es-ES" sz="2000" b="1" dirty="0">
                <a:solidFill>
                  <a:srgbClr val="000000"/>
                </a:solidFill>
                <a:latin typeface="Arial" pitchFamily="34" charset="0"/>
                <a:cs typeface="Arial" pitchFamily="34" charset="0"/>
              </a:rPr>
              <a:t>El mercado no necesariamente debe tener una localización geográfica determinada; para que </a:t>
            </a:r>
            <a:r>
              <a:rPr lang="es-ES" sz="2000" b="1" u="sng" dirty="0">
                <a:solidFill>
                  <a:srgbClr val="FF0000"/>
                </a:solidFill>
                <a:latin typeface="Arial" pitchFamily="34" charset="0"/>
                <a:cs typeface="Arial" pitchFamily="34" charset="0"/>
              </a:rPr>
              <a:t>exista</a:t>
            </a:r>
            <a:r>
              <a:rPr lang="es-ES" sz="2000" b="1" u="sng" dirty="0">
                <a:solidFill>
                  <a:srgbClr val="000000"/>
                </a:solidFill>
                <a:latin typeface="Arial" pitchFamily="34" charset="0"/>
                <a:cs typeface="Arial" pitchFamily="34" charset="0"/>
              </a:rPr>
              <a:t> </a:t>
            </a:r>
            <a:r>
              <a:rPr lang="es-ES" sz="2000" b="1" dirty="0">
                <a:solidFill>
                  <a:srgbClr val="000000"/>
                </a:solidFill>
                <a:latin typeface="Arial" pitchFamily="34" charset="0"/>
                <a:cs typeface="Arial" pitchFamily="34" charset="0"/>
              </a:rPr>
              <a:t>es suficiente que oferentes y demandantes puedan ponerse en </a:t>
            </a:r>
            <a:r>
              <a:rPr lang="es-ES" sz="2000" b="1" u="sng" dirty="0">
                <a:solidFill>
                  <a:srgbClr val="FF0000"/>
                </a:solidFill>
                <a:latin typeface="Arial" pitchFamily="34" charset="0"/>
                <a:cs typeface="Arial" pitchFamily="34" charset="0"/>
              </a:rPr>
              <a:t>contacto</a:t>
            </a:r>
            <a:r>
              <a:rPr lang="es-ES" sz="2000" b="1" dirty="0">
                <a:solidFill>
                  <a:srgbClr val="000000"/>
                </a:solidFill>
                <a:latin typeface="Arial" pitchFamily="34" charset="0"/>
                <a:cs typeface="Arial" pitchFamily="34" charset="0"/>
              </a:rPr>
              <a:t>, aunque estén en lugares físicos diferentes y distantes.</a:t>
            </a:r>
          </a:p>
        </p:txBody>
      </p:sp>
    </p:spTree>
    <p:extLst>
      <p:ext uri="{BB962C8B-B14F-4D97-AF65-F5344CB8AC3E}">
        <p14:creationId xmlns:p14="http://schemas.microsoft.com/office/powerpoint/2010/main" val="202858786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7" name="Rectangle 3"/>
          <p:cNvSpPr>
            <a:spLocks noGrp="1" noChangeArrowheads="1"/>
          </p:cNvSpPr>
          <p:nvPr>
            <p:ph type="body" idx="1"/>
          </p:nvPr>
        </p:nvSpPr>
        <p:spPr>
          <a:xfrm>
            <a:off x="179512" y="1340768"/>
            <a:ext cx="8784976" cy="4752528"/>
          </a:xfrm>
        </p:spPr>
        <p:txBody>
          <a:bodyPr/>
          <a:lstStyle/>
          <a:p>
            <a:pPr marL="0" indent="0" algn="just">
              <a:buNone/>
            </a:pPr>
            <a:r>
              <a:rPr lang="es-ES" dirty="0"/>
              <a:t>En función del tipo de producto o servicio que realiza la organización, ésta va a identificar el </a:t>
            </a:r>
            <a:r>
              <a:rPr lang="es-ES" dirty="0">
                <a:solidFill>
                  <a:srgbClr val="FF0000"/>
                </a:solidFill>
              </a:rPr>
              <a:t>grupo objetivo </a:t>
            </a:r>
            <a:r>
              <a:rPr lang="es-ES" dirty="0"/>
              <a:t>hacia el cual va a dirigir sus esfuerzos y su oferta. </a:t>
            </a:r>
          </a:p>
          <a:p>
            <a:pPr marL="0" indent="0" algn="just">
              <a:buNone/>
            </a:pPr>
            <a:r>
              <a:rPr lang="es-ES" dirty="0"/>
              <a:t>El tamaño del mercado y las posibilidades de su crecimiento en los próximos años es factor importante en este análisis, pues da la medida de que no es un asunto pasajero y que existen posibilidades de éxito. </a:t>
            </a:r>
          </a:p>
          <a:p>
            <a:pPr marL="0" indent="0" algn="just">
              <a:buNone/>
            </a:pPr>
            <a:endParaRPr lang="en-US" altLang="es-ES" sz="3000" b="1" dirty="0">
              <a:solidFill>
                <a:schemeClr val="tx2"/>
              </a:solidFill>
            </a:endParaRPr>
          </a:p>
        </p:txBody>
      </p:sp>
      <p:sp>
        <p:nvSpPr>
          <p:cNvPr id="2" name="Título 1"/>
          <p:cNvSpPr>
            <a:spLocks noGrp="1"/>
          </p:cNvSpPr>
          <p:nvPr>
            <p:ph type="title"/>
          </p:nvPr>
        </p:nvSpPr>
        <p:spPr/>
        <p:txBody>
          <a:bodyPr/>
          <a:lstStyle/>
          <a:p>
            <a:r>
              <a:rPr lang="es-ES" sz="3200" b="1" dirty="0"/>
              <a:t>El Mercado, la demanda y la oferta. </a:t>
            </a:r>
          </a:p>
        </p:txBody>
      </p:sp>
    </p:spTree>
    <p:extLst>
      <p:ext uri="{BB962C8B-B14F-4D97-AF65-F5344CB8AC3E}">
        <p14:creationId xmlns:p14="http://schemas.microsoft.com/office/powerpoint/2010/main" val="143277099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7" name="Rectangle 3"/>
          <p:cNvSpPr>
            <a:spLocks noGrp="1" noChangeArrowheads="1"/>
          </p:cNvSpPr>
          <p:nvPr>
            <p:ph type="body" idx="1"/>
          </p:nvPr>
        </p:nvSpPr>
        <p:spPr>
          <a:xfrm>
            <a:off x="179512" y="1340768"/>
            <a:ext cx="8784976" cy="5184576"/>
          </a:xfrm>
        </p:spPr>
        <p:txBody>
          <a:bodyPr/>
          <a:lstStyle/>
          <a:p>
            <a:pPr marL="0" indent="0" algn="just">
              <a:buNone/>
            </a:pPr>
            <a:r>
              <a:rPr lang="es-ES" dirty="0"/>
              <a:t>El mercado puede estar constituido por personas (naturales o jurídicas) que </a:t>
            </a:r>
            <a:r>
              <a:rPr lang="es-ES" dirty="0">
                <a:solidFill>
                  <a:srgbClr val="FF0000"/>
                </a:solidFill>
              </a:rPr>
              <a:t>no tienen una necesidad homogénea.</a:t>
            </a:r>
            <a:r>
              <a:rPr lang="es-ES" dirty="0"/>
              <a:t> </a:t>
            </a:r>
            <a:r>
              <a:rPr lang="es-ES" dirty="0">
                <a:solidFill>
                  <a:srgbClr val="00B0F0"/>
                </a:solidFill>
              </a:rPr>
              <a:t>Por tal motivo, el tamaño del mercado se calcula por el método de construcción de mercado</a:t>
            </a:r>
            <a:r>
              <a:rPr lang="es-ES" dirty="0"/>
              <a:t>, que parte de determinar para cada tipo de consumidor el </a:t>
            </a:r>
            <a:r>
              <a:rPr lang="es-ES" dirty="0">
                <a:solidFill>
                  <a:srgbClr val="FF0000"/>
                </a:solidFill>
              </a:rPr>
              <a:t>nivel de demanda existente </a:t>
            </a:r>
            <a:r>
              <a:rPr lang="es-ES" dirty="0"/>
              <a:t>y una vez conocidos los niveles de consumo para cada tipo de consumidor, se totaliza para hallar el consumo total. </a:t>
            </a:r>
          </a:p>
          <a:p>
            <a:pPr marL="0" indent="0" algn="just">
              <a:buNone/>
            </a:pPr>
            <a:endParaRPr lang="en-US" altLang="es-ES" sz="3000" b="1" dirty="0">
              <a:solidFill>
                <a:schemeClr val="tx2"/>
              </a:solidFill>
            </a:endParaRPr>
          </a:p>
        </p:txBody>
      </p:sp>
      <p:sp>
        <p:nvSpPr>
          <p:cNvPr id="2" name="Título 1"/>
          <p:cNvSpPr>
            <a:spLocks noGrp="1"/>
          </p:cNvSpPr>
          <p:nvPr>
            <p:ph type="title"/>
          </p:nvPr>
        </p:nvSpPr>
        <p:spPr/>
        <p:txBody>
          <a:bodyPr/>
          <a:lstStyle/>
          <a:p>
            <a:r>
              <a:rPr lang="es-ES" sz="3200" b="1" dirty="0"/>
              <a:t>El Mercado, la demanda y la oferta. </a:t>
            </a:r>
          </a:p>
        </p:txBody>
      </p:sp>
    </p:spTree>
    <p:extLst>
      <p:ext uri="{BB962C8B-B14F-4D97-AF65-F5344CB8AC3E}">
        <p14:creationId xmlns:p14="http://schemas.microsoft.com/office/powerpoint/2010/main" val="52656795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7" name="Rectangle 3"/>
          <p:cNvSpPr>
            <a:spLocks noGrp="1" noChangeArrowheads="1"/>
          </p:cNvSpPr>
          <p:nvPr>
            <p:ph type="body" idx="1"/>
          </p:nvPr>
        </p:nvSpPr>
        <p:spPr>
          <a:xfrm>
            <a:off x="179512" y="1124744"/>
            <a:ext cx="8784976" cy="5400600"/>
          </a:xfrm>
        </p:spPr>
        <p:txBody>
          <a:bodyPr/>
          <a:lstStyle/>
          <a:p>
            <a:pPr marL="0" indent="0" algn="just">
              <a:buNone/>
            </a:pPr>
            <a:r>
              <a:rPr lang="es-ES" altLang="es-ES" sz="3000" b="1" dirty="0">
                <a:solidFill>
                  <a:schemeClr val="tx2"/>
                </a:solidFill>
              </a:rPr>
              <a:t>Una vez conocido el nivel posible de la demanda del mercado, ésta debe contrastarse con la oferta. La oferta refleja el nivel de concurrencia al mercado de productos o servicios que compiten con los de la organización.</a:t>
            </a:r>
          </a:p>
          <a:p>
            <a:pPr marL="0" indent="0" algn="just">
              <a:buNone/>
            </a:pPr>
            <a:r>
              <a:rPr lang="es-ES" altLang="es-ES" sz="3000" b="1" dirty="0">
                <a:solidFill>
                  <a:schemeClr val="tx2"/>
                </a:solidFill>
              </a:rPr>
              <a:t>Lo más frecuente es que la organización no esté sola en el mercado, pueden existir otras organizaciones que también dirijan sus ofertas hacia ese mismo mercado. </a:t>
            </a:r>
            <a:endParaRPr lang="en-US" altLang="es-ES" sz="3000" b="1" dirty="0">
              <a:solidFill>
                <a:schemeClr val="tx2"/>
              </a:solidFill>
            </a:endParaRPr>
          </a:p>
        </p:txBody>
      </p:sp>
      <p:sp>
        <p:nvSpPr>
          <p:cNvPr id="2" name="Título 1"/>
          <p:cNvSpPr>
            <a:spLocks noGrp="1"/>
          </p:cNvSpPr>
          <p:nvPr>
            <p:ph type="title"/>
          </p:nvPr>
        </p:nvSpPr>
        <p:spPr/>
        <p:txBody>
          <a:bodyPr/>
          <a:lstStyle/>
          <a:p>
            <a:r>
              <a:rPr lang="es-ES" sz="3200" b="1" dirty="0"/>
              <a:t>El Mercado, la demanda y la oferta. </a:t>
            </a:r>
          </a:p>
        </p:txBody>
      </p:sp>
    </p:spTree>
    <p:extLst>
      <p:ext uri="{BB962C8B-B14F-4D97-AF65-F5344CB8AC3E}">
        <p14:creationId xmlns:p14="http://schemas.microsoft.com/office/powerpoint/2010/main" val="420733282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7" name="Rectangle 3"/>
          <p:cNvSpPr>
            <a:spLocks noGrp="1" noChangeArrowheads="1"/>
          </p:cNvSpPr>
          <p:nvPr>
            <p:ph type="body" idx="1"/>
          </p:nvPr>
        </p:nvSpPr>
        <p:spPr>
          <a:xfrm>
            <a:off x="179512" y="1196752"/>
            <a:ext cx="8784976" cy="5328592"/>
          </a:xfrm>
        </p:spPr>
        <p:txBody>
          <a:bodyPr/>
          <a:lstStyle/>
          <a:p>
            <a:pPr marL="0" indent="0" algn="just">
              <a:buNone/>
            </a:pPr>
            <a:r>
              <a:rPr lang="es-ES" altLang="es-ES" sz="2600" b="1" dirty="0">
                <a:solidFill>
                  <a:schemeClr val="tx2"/>
                </a:solidFill>
              </a:rPr>
              <a:t>Se necesita entonces conocer el volumen de esta oferta, la cantidad de concurrentes, la tecnología imperante, entre otros, a fin de que la organización pueda saber si está en condiciones de lograr colocar con éxito sus productos en el mercado o no. </a:t>
            </a:r>
          </a:p>
          <a:p>
            <a:pPr marL="0" indent="0" algn="just">
              <a:buNone/>
            </a:pPr>
            <a:r>
              <a:rPr lang="es-ES" altLang="es-ES" sz="2600" b="1" dirty="0">
                <a:solidFill>
                  <a:schemeClr val="tx2"/>
                </a:solidFill>
              </a:rPr>
              <a:t>El enfrentamiento entre demanda y oferta sirve para conocer como la organización y sus competidores se ubican en el mercado y qué hacen para satisfacer la demanda, con ello puede evitarse la erogación de recursos cuando no existan posibilidades de insertar exitosamente los productos y servicios de la organización en el mercado, por exceso de oferta o porque no exista un nivel suficiente de demanda. </a:t>
            </a:r>
          </a:p>
          <a:p>
            <a:pPr marL="0" indent="0" algn="just">
              <a:buNone/>
            </a:pPr>
            <a:endParaRPr lang="en-US" altLang="es-ES" sz="2600" b="1" dirty="0">
              <a:solidFill>
                <a:schemeClr val="tx2"/>
              </a:solidFill>
            </a:endParaRPr>
          </a:p>
        </p:txBody>
      </p:sp>
      <p:sp>
        <p:nvSpPr>
          <p:cNvPr id="2" name="Título 1"/>
          <p:cNvSpPr>
            <a:spLocks noGrp="1"/>
          </p:cNvSpPr>
          <p:nvPr>
            <p:ph type="title"/>
          </p:nvPr>
        </p:nvSpPr>
        <p:spPr/>
        <p:txBody>
          <a:bodyPr/>
          <a:lstStyle/>
          <a:p>
            <a:r>
              <a:rPr lang="es-ES" sz="3200" b="1" dirty="0"/>
              <a:t>El Mercado, la demanda y la oferta. </a:t>
            </a:r>
          </a:p>
        </p:txBody>
      </p:sp>
    </p:spTree>
    <p:extLst>
      <p:ext uri="{BB962C8B-B14F-4D97-AF65-F5344CB8AC3E}">
        <p14:creationId xmlns:p14="http://schemas.microsoft.com/office/powerpoint/2010/main" val="17631159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7" name="Rectangle 3"/>
          <p:cNvSpPr>
            <a:spLocks noGrp="1" noChangeArrowheads="1"/>
          </p:cNvSpPr>
          <p:nvPr>
            <p:ph type="body" idx="1"/>
          </p:nvPr>
        </p:nvSpPr>
        <p:spPr>
          <a:xfrm>
            <a:off x="179512" y="1052736"/>
            <a:ext cx="8784976" cy="5733256"/>
          </a:xfrm>
        </p:spPr>
        <p:txBody>
          <a:bodyPr/>
          <a:lstStyle/>
          <a:p>
            <a:pPr marL="0" indent="0" algn="just">
              <a:buNone/>
            </a:pPr>
            <a:r>
              <a:rPr lang="es-ES" altLang="es-ES" sz="3000" b="1" dirty="0">
                <a:solidFill>
                  <a:schemeClr val="tx2"/>
                </a:solidFill>
              </a:rPr>
              <a:t>El experimento es una de las vías que puede ayudar a la empresa a conocer la aceptación o rechazo de los productos en el mercado, y contribuye a que no se dilapiden los recursos y esfuerzos organizacionales. </a:t>
            </a:r>
          </a:p>
          <a:p>
            <a:pPr marL="0" indent="0" algn="just">
              <a:buNone/>
            </a:pPr>
            <a:r>
              <a:rPr lang="es-ES" altLang="es-ES" sz="3000" b="1" dirty="0">
                <a:solidFill>
                  <a:schemeClr val="tx2"/>
                </a:solidFill>
              </a:rPr>
              <a:t>Por ello es necesario establecer, que antes de introducir productos en el mercado, es necesario determinar si existe el nivel de demanda suficiente para emprender el negocio, práctica que no siempre se ha llevado a cabo en nuestro sistema empresarial, he ahí el llamado a realizarlo. </a:t>
            </a:r>
            <a:endParaRPr lang="en-US" altLang="es-ES" sz="3000" b="1" dirty="0">
              <a:solidFill>
                <a:schemeClr val="tx2"/>
              </a:solidFill>
            </a:endParaRPr>
          </a:p>
        </p:txBody>
      </p:sp>
      <p:sp>
        <p:nvSpPr>
          <p:cNvPr id="2" name="Título 1"/>
          <p:cNvSpPr>
            <a:spLocks noGrp="1"/>
          </p:cNvSpPr>
          <p:nvPr>
            <p:ph type="title"/>
          </p:nvPr>
        </p:nvSpPr>
        <p:spPr/>
        <p:txBody>
          <a:bodyPr/>
          <a:lstStyle/>
          <a:p>
            <a:r>
              <a:rPr lang="es-ES" sz="3200" b="1" dirty="0"/>
              <a:t>El Mercado, la demanda y la oferta. </a:t>
            </a:r>
          </a:p>
        </p:txBody>
      </p:sp>
    </p:spTree>
    <p:extLst>
      <p:ext uri="{BB962C8B-B14F-4D97-AF65-F5344CB8AC3E}">
        <p14:creationId xmlns:p14="http://schemas.microsoft.com/office/powerpoint/2010/main" val="22986522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7" name="Rectangle 3"/>
          <p:cNvSpPr>
            <a:spLocks noGrp="1" noChangeArrowheads="1"/>
          </p:cNvSpPr>
          <p:nvPr>
            <p:ph type="body" idx="1"/>
          </p:nvPr>
        </p:nvSpPr>
        <p:spPr>
          <a:xfrm>
            <a:off x="179512" y="1412776"/>
            <a:ext cx="8784976" cy="4464496"/>
          </a:xfrm>
        </p:spPr>
        <p:txBody>
          <a:bodyPr/>
          <a:lstStyle/>
          <a:p>
            <a:pPr marL="0" indent="0" algn="just">
              <a:buNone/>
            </a:pPr>
            <a:r>
              <a:rPr lang="es-ES" altLang="es-ES" sz="3000" b="1" dirty="0">
                <a:solidFill>
                  <a:schemeClr val="tx2"/>
                </a:solidFill>
              </a:rPr>
              <a:t>Un aspecto importante a determinar en cuanto al mercado es su evolución a partir de su tasa de crecimiento; con ello se conoce el </a:t>
            </a:r>
            <a:r>
              <a:rPr lang="es-ES" altLang="es-ES" sz="3000" b="1" dirty="0">
                <a:solidFill>
                  <a:srgbClr val="FF0000"/>
                </a:solidFill>
              </a:rPr>
              <a:t>ciclo de vida del producto/servicio,</a:t>
            </a:r>
            <a:r>
              <a:rPr lang="es-ES" altLang="es-ES" sz="3000" b="1" dirty="0">
                <a:solidFill>
                  <a:schemeClr val="tx2"/>
                </a:solidFill>
              </a:rPr>
              <a:t> que incidirá sobre las estrategias de la organización para la inserción de sus productos y servicios en el mercado, a tenor con el grado de desarrollo de este. </a:t>
            </a:r>
            <a:endParaRPr lang="en-US" altLang="es-ES" sz="3000" b="1" dirty="0">
              <a:solidFill>
                <a:schemeClr val="tx2"/>
              </a:solidFill>
            </a:endParaRPr>
          </a:p>
        </p:txBody>
      </p:sp>
      <p:sp>
        <p:nvSpPr>
          <p:cNvPr id="2" name="Título 1"/>
          <p:cNvSpPr>
            <a:spLocks noGrp="1"/>
          </p:cNvSpPr>
          <p:nvPr>
            <p:ph type="title"/>
          </p:nvPr>
        </p:nvSpPr>
        <p:spPr/>
        <p:txBody>
          <a:bodyPr/>
          <a:lstStyle/>
          <a:p>
            <a:r>
              <a:rPr lang="es-ES" sz="3200" b="1" dirty="0"/>
              <a:t>El Mercado, la demanda y la oferta. </a:t>
            </a:r>
          </a:p>
        </p:txBody>
      </p:sp>
    </p:spTree>
    <p:extLst>
      <p:ext uri="{BB962C8B-B14F-4D97-AF65-F5344CB8AC3E}">
        <p14:creationId xmlns:p14="http://schemas.microsoft.com/office/powerpoint/2010/main" val="179581564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ChangeArrowheads="1"/>
          </p:cNvSpPr>
          <p:nvPr>
            <p:ph type="title"/>
          </p:nvPr>
        </p:nvSpPr>
        <p:spPr/>
        <p:txBody>
          <a:bodyPr/>
          <a:lstStyle/>
          <a:p>
            <a:r>
              <a:rPr lang="en-US" altLang="es-ES" b="1" dirty="0"/>
              <a:t>NEGOCIO </a:t>
            </a:r>
          </a:p>
        </p:txBody>
      </p:sp>
      <p:sp>
        <p:nvSpPr>
          <p:cNvPr id="41987" name="Rectangle 3"/>
          <p:cNvSpPr>
            <a:spLocks noGrp="1" noChangeArrowheads="1"/>
          </p:cNvSpPr>
          <p:nvPr>
            <p:ph type="body" idx="1"/>
          </p:nvPr>
        </p:nvSpPr>
        <p:spPr>
          <a:xfrm>
            <a:off x="457200" y="1219200"/>
            <a:ext cx="8229600" cy="5450160"/>
          </a:xfrm>
        </p:spPr>
        <p:txBody>
          <a:bodyPr/>
          <a:lstStyle/>
          <a:p>
            <a:pPr marL="0" indent="0" algn="just">
              <a:buNone/>
            </a:pPr>
            <a:r>
              <a:rPr lang="es-ES" dirty="0">
                <a:solidFill>
                  <a:schemeClr val="tx1">
                    <a:lumMod val="60000"/>
                    <a:lumOff val="40000"/>
                  </a:schemeClr>
                </a:solidFill>
              </a:rPr>
              <a:t>Un principio importante en el desarrollo de los negocios es el de su originalidad y capacidad de diferenciación de los ya existentes en el mercado, o sea, que la organización ofrezca algo diferente a lo que ya está desarrollado por otras organizaciones, pero además, esa diferencia que aporta el negocio objeto de estudio no puede tratarse de una diferencia importante para la organización sino para sus públicos objetivo</a:t>
            </a:r>
            <a:br>
              <a:rPr lang="en-US" altLang="es-ES" dirty="0">
                <a:solidFill>
                  <a:schemeClr val="tx1">
                    <a:lumMod val="60000"/>
                    <a:lumOff val="40000"/>
                  </a:schemeClr>
                </a:solidFill>
              </a:rPr>
            </a:br>
            <a:endParaRPr lang="en-US" altLang="es-ES" dirty="0">
              <a:solidFill>
                <a:schemeClr val="tx1">
                  <a:lumMod val="60000"/>
                  <a:lumOff val="40000"/>
                </a:schemeClr>
              </a:solidFill>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7" name="Rectangle 3"/>
          <p:cNvSpPr>
            <a:spLocks noGrp="1" noChangeArrowheads="1"/>
          </p:cNvSpPr>
          <p:nvPr>
            <p:ph type="body" idx="1"/>
          </p:nvPr>
        </p:nvSpPr>
        <p:spPr>
          <a:xfrm>
            <a:off x="179512" y="1196752"/>
            <a:ext cx="8784976" cy="5544616"/>
          </a:xfrm>
        </p:spPr>
        <p:txBody>
          <a:bodyPr/>
          <a:lstStyle/>
          <a:p>
            <a:pPr marL="0" indent="0" algn="just">
              <a:buNone/>
            </a:pPr>
            <a:r>
              <a:rPr lang="es-ES" altLang="es-ES" sz="3000" b="1" dirty="0">
                <a:solidFill>
                  <a:schemeClr val="tx2"/>
                </a:solidFill>
              </a:rPr>
              <a:t>El análisis se enriquece al incorporarle otros indicadores, entre los que se encuentran:</a:t>
            </a:r>
          </a:p>
          <a:p>
            <a:pPr algn="just"/>
            <a:r>
              <a:rPr lang="es-ES" altLang="es-ES" sz="3000" b="1" dirty="0">
                <a:solidFill>
                  <a:schemeClr val="tx2"/>
                </a:solidFill>
              </a:rPr>
              <a:t>el valor esperado por el cliente.</a:t>
            </a:r>
          </a:p>
          <a:p>
            <a:pPr algn="just"/>
            <a:r>
              <a:rPr lang="es-ES" altLang="es-ES" sz="3000" b="1" dirty="0">
                <a:solidFill>
                  <a:schemeClr val="tx2"/>
                </a:solidFill>
              </a:rPr>
              <a:t>el grado de diferenciación de la oferta de la organización en relación a la de la competencia.</a:t>
            </a:r>
          </a:p>
          <a:p>
            <a:pPr algn="just"/>
            <a:r>
              <a:rPr lang="es-ES" altLang="es-ES" sz="3000" b="1" dirty="0">
                <a:solidFill>
                  <a:schemeClr val="tx2"/>
                </a:solidFill>
              </a:rPr>
              <a:t>el lugar del negocio en el sistema de valor, (la cadena de valor de la empresa)</a:t>
            </a:r>
          </a:p>
          <a:p>
            <a:pPr algn="just"/>
            <a:r>
              <a:rPr lang="es-ES" altLang="es-ES" sz="3000" b="1" dirty="0">
                <a:solidFill>
                  <a:schemeClr val="tx2"/>
                </a:solidFill>
              </a:rPr>
              <a:t>de determinados bienes y servicios.</a:t>
            </a:r>
          </a:p>
          <a:p>
            <a:pPr algn="just"/>
            <a:r>
              <a:rPr lang="es-ES" altLang="es-ES" sz="3000" b="1" dirty="0">
                <a:solidFill>
                  <a:schemeClr val="tx2"/>
                </a:solidFill>
              </a:rPr>
              <a:t>la participación en el mercado. (la cuota de  mercado)</a:t>
            </a:r>
            <a:endParaRPr lang="en-US" altLang="es-ES" sz="3000" b="1" dirty="0">
              <a:solidFill>
                <a:schemeClr val="tx2"/>
              </a:solidFill>
            </a:endParaRPr>
          </a:p>
        </p:txBody>
      </p:sp>
      <p:sp>
        <p:nvSpPr>
          <p:cNvPr id="2" name="Título 1"/>
          <p:cNvSpPr>
            <a:spLocks noGrp="1"/>
          </p:cNvSpPr>
          <p:nvPr>
            <p:ph type="title"/>
          </p:nvPr>
        </p:nvSpPr>
        <p:spPr/>
        <p:txBody>
          <a:bodyPr/>
          <a:lstStyle/>
          <a:p>
            <a:r>
              <a:rPr lang="es-ES" sz="3200" b="1" dirty="0"/>
              <a:t>El Mercado, la demanda y la oferta. </a:t>
            </a:r>
          </a:p>
        </p:txBody>
      </p:sp>
    </p:spTree>
    <p:extLst>
      <p:ext uri="{BB962C8B-B14F-4D97-AF65-F5344CB8AC3E}">
        <p14:creationId xmlns:p14="http://schemas.microsoft.com/office/powerpoint/2010/main" val="300882040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7" name="Rectangle 3"/>
          <p:cNvSpPr>
            <a:spLocks noGrp="1" noChangeArrowheads="1"/>
          </p:cNvSpPr>
          <p:nvPr>
            <p:ph type="body" idx="1"/>
          </p:nvPr>
        </p:nvSpPr>
        <p:spPr>
          <a:xfrm>
            <a:off x="179512" y="1340768"/>
            <a:ext cx="8784976" cy="5040560"/>
          </a:xfrm>
        </p:spPr>
        <p:txBody>
          <a:bodyPr/>
          <a:lstStyle/>
          <a:p>
            <a:pPr marL="0" indent="0" algn="just">
              <a:buNone/>
            </a:pPr>
            <a:r>
              <a:rPr lang="es-ES" altLang="es-ES" sz="3000" b="1" dirty="0">
                <a:solidFill>
                  <a:schemeClr val="tx2"/>
                </a:solidFill>
              </a:rPr>
              <a:t>La cuota de mercado. </a:t>
            </a:r>
          </a:p>
          <a:p>
            <a:pPr marL="0" indent="0" algn="just">
              <a:buNone/>
            </a:pPr>
            <a:r>
              <a:rPr lang="es-ES" altLang="es-ES" sz="3000" b="1" dirty="0">
                <a:solidFill>
                  <a:schemeClr val="tx2"/>
                </a:solidFill>
              </a:rPr>
              <a:t>Como antes se mencionara, al mercado están concurriendo varias organizaciones y cada una de ellas ocupa un lugar determinado. </a:t>
            </a:r>
          </a:p>
          <a:p>
            <a:pPr marL="0" indent="0" algn="just">
              <a:buNone/>
            </a:pPr>
            <a:r>
              <a:rPr lang="es-ES" altLang="es-ES" sz="3000" b="1" dirty="0">
                <a:solidFill>
                  <a:schemeClr val="tx2"/>
                </a:solidFill>
              </a:rPr>
              <a:t>Entonces el volumen de ventas que cada organización logre en relación con el volumen total que se expende en el mercado </a:t>
            </a:r>
            <a:r>
              <a:rPr lang="es-ES" altLang="es-ES" sz="3000" b="1" dirty="0">
                <a:solidFill>
                  <a:srgbClr val="FF0000"/>
                </a:solidFill>
              </a:rPr>
              <a:t>es su </a:t>
            </a:r>
            <a:r>
              <a:rPr lang="es-ES" altLang="es-ES" sz="3000" b="1" dirty="0">
                <a:solidFill>
                  <a:schemeClr val="tx2"/>
                </a:solidFill>
              </a:rPr>
              <a:t>participación o </a:t>
            </a:r>
            <a:r>
              <a:rPr lang="es-ES" altLang="es-ES" sz="3000" b="1" dirty="0">
                <a:solidFill>
                  <a:srgbClr val="FF0000"/>
                </a:solidFill>
              </a:rPr>
              <a:t>cuota de mercado. (CM)</a:t>
            </a:r>
          </a:p>
          <a:p>
            <a:pPr marL="0" indent="0" algn="just">
              <a:buNone/>
            </a:pPr>
            <a:r>
              <a:rPr lang="es-ES" altLang="es-ES" sz="3000" b="1" dirty="0">
                <a:solidFill>
                  <a:srgbClr val="FF0000"/>
                </a:solidFill>
              </a:rPr>
              <a:t>CM = Mercado actual de una empresa/ Mercado actual total * 100%</a:t>
            </a:r>
            <a:endParaRPr lang="en-US" altLang="es-ES" sz="3000" b="1" dirty="0">
              <a:solidFill>
                <a:srgbClr val="FF0000"/>
              </a:solidFill>
            </a:endParaRPr>
          </a:p>
        </p:txBody>
      </p:sp>
      <p:sp>
        <p:nvSpPr>
          <p:cNvPr id="2" name="Título 1"/>
          <p:cNvSpPr>
            <a:spLocks noGrp="1"/>
          </p:cNvSpPr>
          <p:nvPr>
            <p:ph type="title"/>
          </p:nvPr>
        </p:nvSpPr>
        <p:spPr/>
        <p:txBody>
          <a:bodyPr/>
          <a:lstStyle/>
          <a:p>
            <a:r>
              <a:rPr lang="es-ES" sz="3200" b="1" dirty="0"/>
              <a:t>El Mercado, la demanda y la oferta. </a:t>
            </a:r>
          </a:p>
        </p:txBody>
      </p:sp>
    </p:spTree>
    <p:extLst>
      <p:ext uri="{BB962C8B-B14F-4D97-AF65-F5344CB8AC3E}">
        <p14:creationId xmlns:p14="http://schemas.microsoft.com/office/powerpoint/2010/main" val="13121171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7" name="Rectangle 3"/>
          <p:cNvSpPr>
            <a:spLocks noGrp="1" noChangeArrowheads="1"/>
          </p:cNvSpPr>
          <p:nvPr>
            <p:ph type="body" idx="1"/>
          </p:nvPr>
        </p:nvSpPr>
        <p:spPr>
          <a:xfrm>
            <a:off x="179512" y="1196752"/>
            <a:ext cx="8784976" cy="5400600"/>
          </a:xfrm>
        </p:spPr>
        <p:txBody>
          <a:bodyPr/>
          <a:lstStyle/>
          <a:p>
            <a:pPr marL="0" indent="0" algn="just">
              <a:buNone/>
            </a:pPr>
            <a:r>
              <a:rPr lang="es-ES" altLang="es-ES" sz="2800" b="1" dirty="0">
                <a:solidFill>
                  <a:schemeClr val="tx2"/>
                </a:solidFill>
              </a:rPr>
              <a:t>Mientras mayor cantidad de empresas estén participando en la distribución de un mercado; más fragmentado estará él, o sea, más pequeña será la parte de éste en la que se pueda ubicar cada empresa.</a:t>
            </a:r>
          </a:p>
          <a:p>
            <a:pPr marL="0" indent="0" algn="just">
              <a:buNone/>
            </a:pPr>
            <a:r>
              <a:rPr lang="es-ES" altLang="es-ES" sz="2800" b="1" dirty="0">
                <a:solidFill>
                  <a:schemeClr val="tx2"/>
                </a:solidFill>
              </a:rPr>
              <a:t>Por otra parte, la distribución no es homogénea, depende de la fuerza, del empuje con que cada empresa acuda a ese mercado. Cuando hablamos de fuerza o de empuje, nos estamos refiriendo a qué esfuerzos de </a:t>
            </a:r>
            <a:r>
              <a:rPr lang="es-ES" altLang="es-ES" sz="2800" b="1" dirty="0">
                <a:solidFill>
                  <a:srgbClr val="FF0000"/>
                </a:solidFill>
              </a:rPr>
              <a:t>marketing</a:t>
            </a:r>
            <a:r>
              <a:rPr lang="es-ES" altLang="es-ES" sz="2800" b="1" dirty="0">
                <a:solidFill>
                  <a:schemeClr val="tx2"/>
                </a:solidFill>
              </a:rPr>
              <a:t> están realizando las empresas para poder ubicarse satisfactoriamente en el mercado. </a:t>
            </a:r>
            <a:endParaRPr lang="en-US" altLang="es-ES" sz="2800" b="1" dirty="0">
              <a:solidFill>
                <a:schemeClr val="tx2"/>
              </a:solidFill>
            </a:endParaRPr>
          </a:p>
        </p:txBody>
      </p:sp>
      <p:sp>
        <p:nvSpPr>
          <p:cNvPr id="2" name="Título 1"/>
          <p:cNvSpPr>
            <a:spLocks noGrp="1"/>
          </p:cNvSpPr>
          <p:nvPr>
            <p:ph type="title"/>
          </p:nvPr>
        </p:nvSpPr>
        <p:spPr/>
        <p:txBody>
          <a:bodyPr/>
          <a:lstStyle/>
          <a:p>
            <a:r>
              <a:rPr lang="es-ES" sz="3200" b="1" dirty="0"/>
              <a:t>El Mercado, la demanda y la oferta. </a:t>
            </a:r>
          </a:p>
        </p:txBody>
      </p:sp>
    </p:spTree>
    <p:extLst>
      <p:ext uri="{BB962C8B-B14F-4D97-AF65-F5344CB8AC3E}">
        <p14:creationId xmlns:p14="http://schemas.microsoft.com/office/powerpoint/2010/main" val="218663905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7" name="Rectangle 3"/>
          <p:cNvSpPr>
            <a:spLocks noGrp="1" noChangeArrowheads="1"/>
          </p:cNvSpPr>
          <p:nvPr>
            <p:ph type="body" idx="1"/>
          </p:nvPr>
        </p:nvSpPr>
        <p:spPr>
          <a:xfrm>
            <a:off x="179512" y="1340768"/>
            <a:ext cx="8784976" cy="4464496"/>
          </a:xfrm>
        </p:spPr>
        <p:txBody>
          <a:bodyPr/>
          <a:lstStyle/>
          <a:p>
            <a:pPr marL="0" indent="0" algn="just">
              <a:buNone/>
            </a:pPr>
            <a:r>
              <a:rPr lang="es-ES" altLang="es-ES" sz="3000" b="1" dirty="0">
                <a:solidFill>
                  <a:schemeClr val="tx2"/>
                </a:solidFill>
              </a:rPr>
              <a:t>Para hablar de estos esfuerzos se acude a las variables controlables del </a:t>
            </a:r>
            <a:r>
              <a:rPr lang="es-ES" altLang="es-ES" sz="3000" b="1" dirty="0">
                <a:solidFill>
                  <a:srgbClr val="FF0000"/>
                </a:solidFill>
              </a:rPr>
              <a:t>marketing</a:t>
            </a:r>
            <a:r>
              <a:rPr lang="es-ES" altLang="es-ES" sz="3000" b="1" dirty="0">
                <a:solidFill>
                  <a:schemeClr val="tx2"/>
                </a:solidFill>
              </a:rPr>
              <a:t>, a la oferta que conforma la organización para acudir al mercado. </a:t>
            </a:r>
          </a:p>
          <a:p>
            <a:pPr marL="0" indent="0" algn="just">
              <a:buNone/>
            </a:pPr>
            <a:r>
              <a:rPr lang="es-ES" altLang="es-ES" sz="3000" b="1" dirty="0">
                <a:solidFill>
                  <a:schemeClr val="tx2"/>
                </a:solidFill>
              </a:rPr>
              <a:t>Sus productos o servicios, cómo están diseñados, qué elementos diferenciadores le está añadiendo, de manera que se distingan en relación a los de los competidores, qué precio está aplicando, y como lo van a distribuir.</a:t>
            </a:r>
            <a:endParaRPr lang="en-US" altLang="es-ES" sz="3000" b="1" dirty="0">
              <a:solidFill>
                <a:schemeClr val="tx2"/>
              </a:solidFill>
            </a:endParaRPr>
          </a:p>
        </p:txBody>
      </p:sp>
      <p:sp>
        <p:nvSpPr>
          <p:cNvPr id="2" name="Título 1"/>
          <p:cNvSpPr>
            <a:spLocks noGrp="1"/>
          </p:cNvSpPr>
          <p:nvPr>
            <p:ph type="title"/>
          </p:nvPr>
        </p:nvSpPr>
        <p:spPr/>
        <p:txBody>
          <a:bodyPr/>
          <a:lstStyle/>
          <a:p>
            <a:r>
              <a:rPr lang="es-ES" sz="3200" b="1" dirty="0"/>
              <a:t>El Mercado, la demanda y la oferta. </a:t>
            </a:r>
          </a:p>
        </p:txBody>
      </p:sp>
    </p:spTree>
    <p:extLst>
      <p:ext uri="{BB962C8B-B14F-4D97-AF65-F5344CB8AC3E}">
        <p14:creationId xmlns:p14="http://schemas.microsoft.com/office/powerpoint/2010/main" val="141178642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7" name="Rectangle 3"/>
          <p:cNvSpPr>
            <a:spLocks noGrp="1" noChangeArrowheads="1"/>
          </p:cNvSpPr>
          <p:nvPr>
            <p:ph type="body" idx="1"/>
          </p:nvPr>
        </p:nvSpPr>
        <p:spPr>
          <a:xfrm>
            <a:off x="179512" y="1196752"/>
            <a:ext cx="8784976" cy="5328592"/>
          </a:xfrm>
        </p:spPr>
        <p:txBody>
          <a:bodyPr/>
          <a:lstStyle/>
          <a:p>
            <a:pPr marL="0" indent="0" algn="just">
              <a:buNone/>
            </a:pPr>
            <a:r>
              <a:rPr lang="es-ES" altLang="es-ES" sz="3000" b="1" dirty="0">
                <a:solidFill>
                  <a:schemeClr val="tx2"/>
                </a:solidFill>
              </a:rPr>
              <a:t>Evidentemente que estos aspectos resultan del diseño estratégico del negocio que se haya construido, y estos elementos definirán la demanda que en particular tendrán los productos y servicios de la empresa y por tanto su cuota de mercado. </a:t>
            </a:r>
          </a:p>
          <a:p>
            <a:pPr marL="0" indent="0" algn="just">
              <a:buNone/>
            </a:pPr>
            <a:r>
              <a:rPr lang="es-ES" altLang="es-ES" sz="3000" b="1" dirty="0">
                <a:solidFill>
                  <a:schemeClr val="tx2"/>
                </a:solidFill>
              </a:rPr>
              <a:t>Los aspectos anteriormente mencionados son los que constituyen la oferta de la empresa conocida también como la </a:t>
            </a:r>
            <a:r>
              <a:rPr lang="es-ES" altLang="es-ES" sz="3000" b="1" dirty="0">
                <a:solidFill>
                  <a:srgbClr val="FF0000"/>
                </a:solidFill>
              </a:rPr>
              <a:t>mezcla de marketing (marketing mix) </a:t>
            </a:r>
            <a:r>
              <a:rPr lang="es-ES" altLang="es-ES" sz="3000" b="1" dirty="0">
                <a:solidFill>
                  <a:schemeClr val="tx2"/>
                </a:solidFill>
              </a:rPr>
              <a:t>o las variables controlables del marketing. </a:t>
            </a:r>
          </a:p>
          <a:p>
            <a:pPr marL="0" indent="0" algn="just">
              <a:buNone/>
            </a:pPr>
            <a:endParaRPr lang="en-US" altLang="es-ES" sz="3000" b="1" dirty="0">
              <a:solidFill>
                <a:schemeClr val="tx2"/>
              </a:solidFill>
            </a:endParaRPr>
          </a:p>
        </p:txBody>
      </p:sp>
      <p:sp>
        <p:nvSpPr>
          <p:cNvPr id="2" name="Título 1"/>
          <p:cNvSpPr>
            <a:spLocks noGrp="1"/>
          </p:cNvSpPr>
          <p:nvPr>
            <p:ph type="title"/>
          </p:nvPr>
        </p:nvSpPr>
        <p:spPr/>
        <p:txBody>
          <a:bodyPr/>
          <a:lstStyle/>
          <a:p>
            <a:r>
              <a:rPr lang="es-ES" sz="3200" b="1" dirty="0"/>
              <a:t>El Mercado, la demanda y la oferta. </a:t>
            </a:r>
          </a:p>
        </p:txBody>
      </p:sp>
    </p:spTree>
    <p:extLst>
      <p:ext uri="{BB962C8B-B14F-4D97-AF65-F5344CB8AC3E}">
        <p14:creationId xmlns:p14="http://schemas.microsoft.com/office/powerpoint/2010/main" val="359984848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7" name="Rectangle 3"/>
          <p:cNvSpPr>
            <a:spLocks noGrp="1" noChangeArrowheads="1"/>
          </p:cNvSpPr>
          <p:nvPr>
            <p:ph type="body" idx="1"/>
          </p:nvPr>
        </p:nvSpPr>
        <p:spPr>
          <a:xfrm>
            <a:off x="179512" y="1196752"/>
            <a:ext cx="8784976" cy="5472608"/>
          </a:xfrm>
        </p:spPr>
        <p:txBody>
          <a:bodyPr/>
          <a:lstStyle/>
          <a:p>
            <a:pPr marL="0" indent="0" algn="just">
              <a:buNone/>
            </a:pPr>
            <a:r>
              <a:rPr lang="es-ES" altLang="es-ES" sz="2800" b="1" dirty="0">
                <a:solidFill>
                  <a:schemeClr val="tx2"/>
                </a:solidFill>
              </a:rPr>
              <a:t>Este concepto (marketing) es de suma importancia, pues con él se supone que la empresa someta sus esfuerzos a la adaptación de las </a:t>
            </a:r>
            <a:r>
              <a:rPr lang="es-ES" altLang="es-ES" sz="2800" b="1" dirty="0">
                <a:solidFill>
                  <a:srgbClr val="FF0000"/>
                </a:solidFill>
              </a:rPr>
              <a:t>necesidades, expectativas, gustos, preferencias y poder adquisitivo de los clientes, </a:t>
            </a:r>
            <a:r>
              <a:rPr lang="es-ES" altLang="es-ES" sz="2800" b="1" dirty="0">
                <a:solidFill>
                  <a:schemeClr val="tx2"/>
                </a:solidFill>
              </a:rPr>
              <a:t>elementos que se resumen en la demanda, y que en la medida en que se conozca más certeramente dicha demanda, la organización podrá adecuar su actividad a la misma, de manera que sus productos o servicios sean los seleccionados por el público objetivo. </a:t>
            </a:r>
            <a:endParaRPr lang="en-US" altLang="es-ES" sz="2800" b="1" dirty="0">
              <a:solidFill>
                <a:schemeClr val="tx2"/>
              </a:solidFill>
            </a:endParaRPr>
          </a:p>
        </p:txBody>
      </p:sp>
      <p:sp>
        <p:nvSpPr>
          <p:cNvPr id="2" name="Título 1"/>
          <p:cNvSpPr>
            <a:spLocks noGrp="1"/>
          </p:cNvSpPr>
          <p:nvPr>
            <p:ph type="title"/>
          </p:nvPr>
        </p:nvSpPr>
        <p:spPr/>
        <p:txBody>
          <a:bodyPr/>
          <a:lstStyle/>
          <a:p>
            <a:r>
              <a:rPr lang="es-ES" sz="3200" b="1" dirty="0"/>
              <a:t>El Mercado, la demanda y la oferta. </a:t>
            </a:r>
          </a:p>
        </p:txBody>
      </p:sp>
    </p:spTree>
    <p:extLst>
      <p:ext uri="{BB962C8B-B14F-4D97-AF65-F5344CB8AC3E}">
        <p14:creationId xmlns:p14="http://schemas.microsoft.com/office/powerpoint/2010/main" val="231788950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7" name="Rectangle 3"/>
          <p:cNvSpPr>
            <a:spLocks noGrp="1" noChangeArrowheads="1"/>
          </p:cNvSpPr>
          <p:nvPr>
            <p:ph type="body" idx="1"/>
          </p:nvPr>
        </p:nvSpPr>
        <p:spPr>
          <a:xfrm>
            <a:off x="179512" y="1124744"/>
            <a:ext cx="8784976" cy="5661248"/>
          </a:xfrm>
        </p:spPr>
        <p:txBody>
          <a:bodyPr/>
          <a:lstStyle/>
          <a:p>
            <a:pPr marL="0" indent="0" algn="just">
              <a:buNone/>
            </a:pPr>
            <a:r>
              <a:rPr lang="es-ES" altLang="es-ES" sz="2800" b="1" dirty="0">
                <a:solidFill>
                  <a:schemeClr val="tx2"/>
                </a:solidFill>
              </a:rPr>
              <a:t>El análisis del mercado, la demanda y la oferta permitirá a la organización proyectar las posibles ventas que puede lograr en el mercado que está analizando, atendiendo a los volúmenes de productos o servicios que colocará a un precio determinado, el posible surgimiento de otros productos que compitan con los de la organización, tener en cuenta el factor imitación, o sea, valorar si el producto o servicio que se pretende desarrollar tendrá atributos fácilmente imitables por la competencia o no y por tanto, de todo ello se podrá calcular el nivel de ingresos que obtendrá.</a:t>
            </a:r>
            <a:endParaRPr lang="en-US" altLang="es-ES" sz="2800" b="1" dirty="0">
              <a:solidFill>
                <a:schemeClr val="tx2"/>
              </a:solidFill>
            </a:endParaRPr>
          </a:p>
        </p:txBody>
      </p:sp>
      <p:sp>
        <p:nvSpPr>
          <p:cNvPr id="2" name="Título 1"/>
          <p:cNvSpPr>
            <a:spLocks noGrp="1"/>
          </p:cNvSpPr>
          <p:nvPr>
            <p:ph type="title"/>
          </p:nvPr>
        </p:nvSpPr>
        <p:spPr/>
        <p:txBody>
          <a:bodyPr/>
          <a:lstStyle/>
          <a:p>
            <a:r>
              <a:rPr lang="es-ES" sz="3200" b="1" dirty="0"/>
              <a:t>El Mercado, la demanda y la oferta. </a:t>
            </a:r>
          </a:p>
        </p:txBody>
      </p:sp>
    </p:spTree>
    <p:extLst>
      <p:ext uri="{BB962C8B-B14F-4D97-AF65-F5344CB8AC3E}">
        <p14:creationId xmlns:p14="http://schemas.microsoft.com/office/powerpoint/2010/main" val="86816555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7" name="Rectangle 3"/>
          <p:cNvSpPr>
            <a:spLocks noGrp="1" noChangeArrowheads="1"/>
          </p:cNvSpPr>
          <p:nvPr>
            <p:ph type="body" idx="1"/>
          </p:nvPr>
        </p:nvSpPr>
        <p:spPr>
          <a:xfrm>
            <a:off x="179512" y="1052736"/>
            <a:ext cx="8784976" cy="5688632"/>
          </a:xfrm>
        </p:spPr>
        <p:txBody>
          <a:bodyPr/>
          <a:lstStyle/>
          <a:p>
            <a:pPr marL="0" indent="0" algn="just">
              <a:buNone/>
            </a:pPr>
            <a:r>
              <a:rPr lang="es-ES" altLang="es-ES" sz="3000" b="1" dirty="0">
                <a:solidFill>
                  <a:schemeClr val="tx2"/>
                </a:solidFill>
              </a:rPr>
              <a:t>Para ello se emplea el concepto de </a:t>
            </a:r>
            <a:r>
              <a:rPr lang="es-ES" altLang="es-ES" sz="3000" b="1" dirty="0">
                <a:solidFill>
                  <a:srgbClr val="FF0000"/>
                </a:solidFill>
              </a:rPr>
              <a:t>previsión de ventas</a:t>
            </a:r>
            <a:r>
              <a:rPr lang="es-ES" altLang="es-ES" sz="3000" b="1" dirty="0">
                <a:solidFill>
                  <a:schemeClr val="tx2"/>
                </a:solidFill>
              </a:rPr>
              <a:t>, que consiste en el cálculo de un valor futuro de las ventas basado en la hipótesis de que los factores externos –se consideran, entre otros factores, el mercado, los consumidores y la competencia- se seguirán comportando como hasta el momento de realizarse la previsión. Claro está que si se producen cambios –cosa lógica en un contexto turbulento y cambiante- estos deberán incorporarse a la previsión realizada, a fin de ajustar los valores estimados. </a:t>
            </a:r>
            <a:endParaRPr lang="en-US" altLang="es-ES" sz="3000" b="1" dirty="0">
              <a:solidFill>
                <a:schemeClr val="tx2"/>
              </a:solidFill>
            </a:endParaRPr>
          </a:p>
        </p:txBody>
      </p:sp>
      <p:sp>
        <p:nvSpPr>
          <p:cNvPr id="2" name="Título 1"/>
          <p:cNvSpPr>
            <a:spLocks noGrp="1"/>
          </p:cNvSpPr>
          <p:nvPr>
            <p:ph type="title"/>
          </p:nvPr>
        </p:nvSpPr>
        <p:spPr/>
        <p:txBody>
          <a:bodyPr/>
          <a:lstStyle/>
          <a:p>
            <a:r>
              <a:rPr lang="es-ES" sz="3200" b="1" dirty="0"/>
              <a:t>El Mercado, la demanda y la oferta. </a:t>
            </a:r>
          </a:p>
        </p:txBody>
      </p:sp>
    </p:spTree>
    <p:extLst>
      <p:ext uri="{BB962C8B-B14F-4D97-AF65-F5344CB8AC3E}">
        <p14:creationId xmlns:p14="http://schemas.microsoft.com/office/powerpoint/2010/main" val="275733338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7" name="Rectangle 3"/>
          <p:cNvSpPr>
            <a:spLocks noGrp="1" noChangeArrowheads="1"/>
          </p:cNvSpPr>
          <p:nvPr>
            <p:ph type="body" idx="1"/>
          </p:nvPr>
        </p:nvSpPr>
        <p:spPr>
          <a:xfrm>
            <a:off x="179512" y="1124744"/>
            <a:ext cx="8784976" cy="5472608"/>
          </a:xfrm>
        </p:spPr>
        <p:txBody>
          <a:bodyPr/>
          <a:lstStyle/>
          <a:p>
            <a:pPr marL="0" indent="0" algn="just">
              <a:buNone/>
            </a:pPr>
            <a:r>
              <a:rPr lang="es-ES" altLang="es-ES" sz="2800" b="1" dirty="0">
                <a:solidFill>
                  <a:schemeClr val="tx2"/>
                </a:solidFill>
              </a:rPr>
              <a:t>Existen diversos métodos para realizar la previsión de las ventas:</a:t>
            </a:r>
          </a:p>
          <a:p>
            <a:pPr algn="just"/>
            <a:r>
              <a:rPr lang="es-ES" altLang="es-ES" sz="2800" b="1" dirty="0">
                <a:solidFill>
                  <a:schemeClr val="tx2"/>
                </a:solidFill>
              </a:rPr>
              <a:t>la previsión de ventas estables a partir de medias móviles o alisado exponencial</a:t>
            </a:r>
          </a:p>
          <a:p>
            <a:pPr algn="just"/>
            <a:r>
              <a:rPr lang="es-ES" altLang="es-ES" sz="2800" b="1" dirty="0">
                <a:solidFill>
                  <a:schemeClr val="tx2"/>
                </a:solidFill>
              </a:rPr>
              <a:t>la previsión de ventas crecientes en el tiempo.</a:t>
            </a:r>
          </a:p>
          <a:p>
            <a:pPr marL="0" indent="0" algn="just">
              <a:buNone/>
            </a:pPr>
            <a:endParaRPr lang="es-ES" altLang="es-ES" sz="2800" b="1" dirty="0">
              <a:solidFill>
                <a:schemeClr val="tx2"/>
              </a:solidFill>
            </a:endParaRPr>
          </a:p>
          <a:p>
            <a:pPr marL="0" indent="0" algn="just">
              <a:buNone/>
            </a:pPr>
            <a:r>
              <a:rPr lang="es-ES" altLang="es-ES" sz="2800" b="1" dirty="0">
                <a:solidFill>
                  <a:schemeClr val="tx2"/>
                </a:solidFill>
              </a:rPr>
              <a:t>Lo importante es conocer el efecto que produce una buena previsión de ventas en la gestión de la empresa, pues posibilita que se establezcan objetivos viables y reales para la organización en materia de realización de sus productos o servicios.</a:t>
            </a:r>
            <a:endParaRPr lang="en-US" altLang="es-ES" sz="2800" b="1" dirty="0">
              <a:solidFill>
                <a:schemeClr val="tx2"/>
              </a:solidFill>
            </a:endParaRPr>
          </a:p>
        </p:txBody>
      </p:sp>
      <p:sp>
        <p:nvSpPr>
          <p:cNvPr id="2" name="Título 1"/>
          <p:cNvSpPr>
            <a:spLocks noGrp="1"/>
          </p:cNvSpPr>
          <p:nvPr>
            <p:ph type="title"/>
          </p:nvPr>
        </p:nvSpPr>
        <p:spPr/>
        <p:txBody>
          <a:bodyPr/>
          <a:lstStyle/>
          <a:p>
            <a:r>
              <a:rPr lang="es-ES" sz="3200" b="1" dirty="0"/>
              <a:t>El Mercado, la demanda y la oferta. </a:t>
            </a:r>
          </a:p>
        </p:txBody>
      </p:sp>
    </p:spTree>
    <p:extLst>
      <p:ext uri="{BB962C8B-B14F-4D97-AF65-F5344CB8AC3E}">
        <p14:creationId xmlns:p14="http://schemas.microsoft.com/office/powerpoint/2010/main" val="91349947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7" name="Rectangle 3"/>
          <p:cNvSpPr>
            <a:spLocks noGrp="1" noChangeArrowheads="1"/>
          </p:cNvSpPr>
          <p:nvPr>
            <p:ph type="body" idx="1"/>
          </p:nvPr>
        </p:nvSpPr>
        <p:spPr>
          <a:xfrm>
            <a:off x="179512" y="1340768"/>
            <a:ext cx="8784976" cy="5256584"/>
          </a:xfrm>
        </p:spPr>
        <p:txBody>
          <a:bodyPr/>
          <a:lstStyle/>
          <a:p>
            <a:pPr marL="0" indent="0" algn="just">
              <a:buNone/>
            </a:pPr>
            <a:r>
              <a:rPr lang="es-ES" altLang="es-ES" sz="3000" b="1" dirty="0">
                <a:solidFill>
                  <a:schemeClr val="tx2"/>
                </a:solidFill>
              </a:rPr>
              <a:t>El potencial de ventas previsto es la base para proyectar los posibles ingresos a obtener por la organización en el período para el cual se está elaborando el Plan de Negocio. </a:t>
            </a:r>
          </a:p>
          <a:p>
            <a:pPr marL="0" indent="0" algn="just">
              <a:buNone/>
            </a:pPr>
            <a:r>
              <a:rPr lang="es-ES" altLang="es-ES" sz="3000" b="1" dirty="0">
                <a:solidFill>
                  <a:schemeClr val="tx2"/>
                </a:solidFill>
              </a:rPr>
              <a:t>De esta forma se puede presentar un estimado lo más cercano posible al real comportamiento del futuro de los ingresos del negocio. Luego, cuando se contraste el potencial de ventas con los niveles de costos posibles, se podrán proyectar los beneficios o utilidades del negocio en cuestión. </a:t>
            </a:r>
            <a:endParaRPr lang="en-US" altLang="es-ES" sz="3000" b="1" dirty="0">
              <a:solidFill>
                <a:schemeClr val="tx2"/>
              </a:solidFill>
            </a:endParaRPr>
          </a:p>
        </p:txBody>
      </p:sp>
      <p:sp>
        <p:nvSpPr>
          <p:cNvPr id="2" name="Título 1"/>
          <p:cNvSpPr>
            <a:spLocks noGrp="1"/>
          </p:cNvSpPr>
          <p:nvPr>
            <p:ph type="title"/>
          </p:nvPr>
        </p:nvSpPr>
        <p:spPr/>
        <p:txBody>
          <a:bodyPr/>
          <a:lstStyle/>
          <a:p>
            <a:r>
              <a:rPr lang="es-ES" sz="3200" b="1" dirty="0"/>
              <a:t>El Mercado, la demanda y la oferta. </a:t>
            </a:r>
          </a:p>
        </p:txBody>
      </p:sp>
    </p:spTree>
    <p:extLst>
      <p:ext uri="{BB962C8B-B14F-4D97-AF65-F5344CB8AC3E}">
        <p14:creationId xmlns:p14="http://schemas.microsoft.com/office/powerpoint/2010/main" val="115113992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ChangeArrowheads="1"/>
          </p:cNvSpPr>
          <p:nvPr>
            <p:ph type="title"/>
          </p:nvPr>
        </p:nvSpPr>
        <p:spPr/>
        <p:txBody>
          <a:bodyPr/>
          <a:lstStyle/>
          <a:p>
            <a:r>
              <a:rPr lang="es-ES" altLang="es-ES" sz="2400" b="1" dirty="0"/>
              <a:t>Tipos de negocios que la organización puede desarrollar. </a:t>
            </a:r>
            <a:endParaRPr lang="en-US" altLang="es-ES" sz="2400" b="1" dirty="0"/>
          </a:p>
        </p:txBody>
      </p:sp>
      <p:sp>
        <p:nvSpPr>
          <p:cNvPr id="41987" name="Rectangle 3"/>
          <p:cNvSpPr>
            <a:spLocks noGrp="1" noChangeArrowheads="1"/>
          </p:cNvSpPr>
          <p:nvPr>
            <p:ph type="body" idx="1"/>
          </p:nvPr>
        </p:nvSpPr>
        <p:spPr>
          <a:xfrm>
            <a:off x="457200" y="1219200"/>
            <a:ext cx="8229600" cy="5450160"/>
          </a:xfrm>
        </p:spPr>
        <p:txBody>
          <a:bodyPr/>
          <a:lstStyle/>
          <a:p>
            <a:pPr marL="0" indent="0" algn="just">
              <a:buNone/>
            </a:pPr>
            <a:br>
              <a:rPr lang="en-US" altLang="es-ES" dirty="0">
                <a:solidFill>
                  <a:schemeClr val="tx2"/>
                </a:solidFill>
              </a:rPr>
            </a:br>
            <a:endParaRPr lang="en-US" altLang="es-ES" dirty="0">
              <a:solidFill>
                <a:schemeClr val="tx2"/>
              </a:solidFill>
            </a:endParaRPr>
          </a:p>
        </p:txBody>
      </p:sp>
      <p:pic>
        <p:nvPicPr>
          <p:cNvPr id="2" name="Imagen 1"/>
          <p:cNvPicPr>
            <a:picLocks noChangeAspect="1"/>
          </p:cNvPicPr>
          <p:nvPr/>
        </p:nvPicPr>
        <p:blipFill>
          <a:blip r:embed="rId2"/>
          <a:stretch>
            <a:fillRect/>
          </a:stretch>
        </p:blipFill>
        <p:spPr>
          <a:xfrm>
            <a:off x="457200" y="1124744"/>
            <a:ext cx="8229600" cy="4824535"/>
          </a:xfrm>
          <a:prstGeom prst="rect">
            <a:avLst/>
          </a:prstGeom>
          <a:ln>
            <a:solidFill>
              <a:schemeClr val="tx1"/>
            </a:solidFill>
          </a:ln>
        </p:spPr>
      </p:pic>
    </p:spTree>
    <p:extLst>
      <p:ext uri="{BB962C8B-B14F-4D97-AF65-F5344CB8AC3E}">
        <p14:creationId xmlns:p14="http://schemas.microsoft.com/office/powerpoint/2010/main" val="378916244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7" name="Rectangle 3"/>
          <p:cNvSpPr>
            <a:spLocks noGrp="1" noChangeArrowheads="1"/>
          </p:cNvSpPr>
          <p:nvPr>
            <p:ph type="body" idx="1"/>
          </p:nvPr>
        </p:nvSpPr>
        <p:spPr>
          <a:xfrm>
            <a:off x="107504" y="1412776"/>
            <a:ext cx="8784976" cy="4968552"/>
          </a:xfrm>
        </p:spPr>
        <p:txBody>
          <a:bodyPr/>
          <a:lstStyle/>
          <a:p>
            <a:pPr algn="just">
              <a:spcAft>
                <a:spcPts val="600"/>
              </a:spcAft>
            </a:pPr>
            <a:r>
              <a:rPr lang="es-ES" sz="2600" b="1" dirty="0">
                <a:solidFill>
                  <a:schemeClr val="tx1">
                    <a:lumMod val="60000"/>
                    <a:lumOff val="40000"/>
                  </a:schemeClr>
                </a:solidFill>
              </a:rPr>
              <a:t>La estructura la No.1 tiene mayores ventajas, pues en ella se presenta cada aspecto con todas sus especificidades. </a:t>
            </a:r>
          </a:p>
          <a:p>
            <a:pPr algn="just">
              <a:spcAft>
                <a:spcPts val="600"/>
              </a:spcAft>
            </a:pPr>
            <a:r>
              <a:rPr lang="es-ES_tradnl" sz="2600" b="1" dirty="0">
                <a:solidFill>
                  <a:schemeClr val="tx1">
                    <a:lumMod val="60000"/>
                    <a:lumOff val="40000"/>
                  </a:schemeClr>
                </a:solidFill>
              </a:rPr>
              <a:t>Se analizó el Plan de Negocio, como instrumento para la planificación de los negocios. </a:t>
            </a:r>
          </a:p>
          <a:p>
            <a:pPr algn="just">
              <a:spcAft>
                <a:spcPts val="600"/>
              </a:spcAft>
            </a:pPr>
            <a:r>
              <a:rPr lang="es-ES_tradnl" sz="2600" b="1" dirty="0">
                <a:solidFill>
                  <a:schemeClr val="tx1">
                    <a:lumMod val="60000"/>
                    <a:lumOff val="40000"/>
                  </a:schemeClr>
                </a:solidFill>
              </a:rPr>
              <a:t>Vimos su concepto, las diferentes definiciones que de él se ofrecen, cómo mediante él podemos dar respuesta a la estrategia planteada para el negocio, las posibles estructuras a emplear para construirlo así como los tipos de planes de negocio que existen y qué objetivo se persigue con cada uno de ellos.</a:t>
            </a:r>
            <a:endParaRPr lang="en-US" altLang="es-ES" sz="2400" b="1" dirty="0">
              <a:solidFill>
                <a:schemeClr val="tx1">
                  <a:lumMod val="60000"/>
                  <a:lumOff val="40000"/>
                </a:schemeClr>
              </a:solidFill>
            </a:endParaRPr>
          </a:p>
        </p:txBody>
      </p:sp>
      <p:sp>
        <p:nvSpPr>
          <p:cNvPr id="2" name="Título 1"/>
          <p:cNvSpPr>
            <a:spLocks noGrp="1"/>
          </p:cNvSpPr>
          <p:nvPr>
            <p:ph type="title"/>
          </p:nvPr>
        </p:nvSpPr>
        <p:spPr/>
        <p:txBody>
          <a:bodyPr/>
          <a:lstStyle/>
          <a:p>
            <a:pPr lvl="0"/>
            <a:r>
              <a:rPr lang="es-ES" b="1" dirty="0">
                <a:latin typeface="Verdana" pitchFamily="34" charset="0"/>
                <a:ea typeface="Verdana" pitchFamily="34" charset="0"/>
                <a:cs typeface="Verdana" pitchFamily="34" charset="0"/>
              </a:rPr>
              <a:t>Conclusiones</a:t>
            </a:r>
            <a:endParaRPr lang="es-ES" dirty="0"/>
          </a:p>
        </p:txBody>
      </p:sp>
    </p:spTree>
    <p:extLst>
      <p:ext uri="{BB962C8B-B14F-4D97-AF65-F5344CB8AC3E}">
        <p14:creationId xmlns:p14="http://schemas.microsoft.com/office/powerpoint/2010/main" val="296415473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7" name="Rectangle 3"/>
          <p:cNvSpPr>
            <a:spLocks noGrp="1" noChangeArrowheads="1"/>
          </p:cNvSpPr>
          <p:nvPr>
            <p:ph type="body" idx="1"/>
          </p:nvPr>
        </p:nvSpPr>
        <p:spPr>
          <a:xfrm>
            <a:off x="107504" y="1268760"/>
            <a:ext cx="8784976" cy="5256584"/>
          </a:xfrm>
        </p:spPr>
        <p:txBody>
          <a:bodyPr/>
          <a:lstStyle/>
          <a:p>
            <a:pPr algn="just"/>
            <a:r>
              <a:rPr lang="es-ES" altLang="es-ES" sz="3000" b="1" dirty="0">
                <a:solidFill>
                  <a:schemeClr val="tx2"/>
                </a:solidFill>
              </a:rPr>
              <a:t>Analizamos tres conceptos claves para la elaboración de un plan de negocio: mercado, y demanda, por un lado y por otro, la oferta. Los dos primeros indicadores son base de partida del plan, y permitirán conocer si el negocio objeto de estudio es factible desde el punto de vista del mercado. </a:t>
            </a:r>
          </a:p>
          <a:p>
            <a:pPr algn="just"/>
            <a:r>
              <a:rPr lang="es-ES" altLang="es-ES" sz="3000" b="1" dirty="0">
                <a:solidFill>
                  <a:schemeClr val="tx2"/>
                </a:solidFill>
              </a:rPr>
              <a:t>El estudio de la demanda es premisa básica para el desarrollo de los estudios posteriores que se requieren para la elaboración de un plan de negocio. </a:t>
            </a:r>
          </a:p>
          <a:p>
            <a:pPr marL="0" indent="0" algn="just">
              <a:buNone/>
            </a:pPr>
            <a:endParaRPr lang="en-US" altLang="es-ES" sz="3000" b="1" dirty="0">
              <a:solidFill>
                <a:schemeClr val="tx2"/>
              </a:solidFill>
            </a:endParaRPr>
          </a:p>
        </p:txBody>
      </p:sp>
      <p:sp>
        <p:nvSpPr>
          <p:cNvPr id="2" name="Título 1"/>
          <p:cNvSpPr>
            <a:spLocks noGrp="1"/>
          </p:cNvSpPr>
          <p:nvPr>
            <p:ph type="title"/>
          </p:nvPr>
        </p:nvSpPr>
        <p:spPr/>
        <p:txBody>
          <a:bodyPr/>
          <a:lstStyle/>
          <a:p>
            <a:pPr lvl="0"/>
            <a:r>
              <a:rPr lang="es-ES" b="1" dirty="0">
                <a:latin typeface="Verdana" pitchFamily="34" charset="0"/>
                <a:ea typeface="Verdana" pitchFamily="34" charset="0"/>
                <a:cs typeface="Verdana" pitchFamily="34" charset="0"/>
              </a:rPr>
              <a:t>Conclusiones</a:t>
            </a:r>
            <a:endParaRPr lang="es-ES" dirty="0"/>
          </a:p>
        </p:txBody>
      </p:sp>
    </p:spTree>
    <p:extLst>
      <p:ext uri="{BB962C8B-B14F-4D97-AF65-F5344CB8AC3E}">
        <p14:creationId xmlns:p14="http://schemas.microsoft.com/office/powerpoint/2010/main" val="378941448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7" name="Rectangle 3"/>
          <p:cNvSpPr>
            <a:spLocks noGrp="1" noChangeArrowheads="1"/>
          </p:cNvSpPr>
          <p:nvPr>
            <p:ph type="body" idx="1"/>
          </p:nvPr>
        </p:nvSpPr>
        <p:spPr>
          <a:xfrm>
            <a:off x="107504" y="980728"/>
            <a:ext cx="8784976" cy="5877272"/>
          </a:xfrm>
        </p:spPr>
        <p:txBody>
          <a:bodyPr/>
          <a:lstStyle/>
          <a:p>
            <a:pPr algn="just"/>
            <a:r>
              <a:rPr lang="es-ES" altLang="es-ES" sz="2800" b="1" dirty="0">
                <a:solidFill>
                  <a:schemeClr val="tx2"/>
                </a:solidFill>
              </a:rPr>
              <a:t>Por su parte la oferta es la respuesta de la empresa a la demanda existente, y siendo consecuente con la orientación al cliente, la misma debe ser definida a partir de la determinación del valor que espera el cliente que la empresa le ofrezca y por tanto de la adaptación de los esfuerzos de la empresa a las particularidades expresadas en la demanda del consumidor. </a:t>
            </a:r>
          </a:p>
          <a:p>
            <a:pPr algn="just"/>
            <a:r>
              <a:rPr lang="es-ES" altLang="es-ES" sz="2800" b="1" dirty="0">
                <a:solidFill>
                  <a:srgbClr val="FF0000"/>
                </a:solidFill>
              </a:rPr>
              <a:t>En resumen, la empresa debe someter sus esfuerzos a un proceso permanente de adaptación a los requerimientos y expectativas de los clientes, manifiesto en sus demandas.</a:t>
            </a:r>
            <a:endParaRPr lang="en-US" altLang="es-ES" sz="2800" b="1" dirty="0">
              <a:solidFill>
                <a:schemeClr val="tx2"/>
              </a:solidFill>
            </a:endParaRPr>
          </a:p>
        </p:txBody>
      </p:sp>
      <p:sp>
        <p:nvSpPr>
          <p:cNvPr id="2" name="Título 1"/>
          <p:cNvSpPr>
            <a:spLocks noGrp="1"/>
          </p:cNvSpPr>
          <p:nvPr>
            <p:ph type="title"/>
          </p:nvPr>
        </p:nvSpPr>
        <p:spPr/>
        <p:txBody>
          <a:bodyPr/>
          <a:lstStyle/>
          <a:p>
            <a:pPr lvl="0"/>
            <a:r>
              <a:rPr lang="es-ES" b="1" dirty="0">
                <a:latin typeface="Verdana" pitchFamily="34" charset="0"/>
                <a:ea typeface="Verdana" pitchFamily="34" charset="0"/>
                <a:cs typeface="Verdana" pitchFamily="34" charset="0"/>
              </a:rPr>
              <a:t>Conclusiones</a:t>
            </a:r>
            <a:endParaRPr lang="es-ES" dirty="0"/>
          </a:p>
        </p:txBody>
      </p:sp>
    </p:spTree>
    <p:extLst>
      <p:ext uri="{BB962C8B-B14F-4D97-AF65-F5344CB8AC3E}">
        <p14:creationId xmlns:p14="http://schemas.microsoft.com/office/powerpoint/2010/main" val="3004697750"/>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hidden="1"/>
          <p:cNvSpPr>
            <a:spLocks noGrp="1"/>
          </p:cNvSpPr>
          <p:nvPr>
            <p:ph type="title"/>
          </p:nvPr>
        </p:nvSpPr>
        <p:spPr/>
        <p:txBody>
          <a:bodyPr/>
          <a:lstStyle/>
          <a:p>
            <a:endParaRPr lang="es-ES" dirty="0"/>
          </a:p>
        </p:txBody>
      </p:sp>
      <p:sp>
        <p:nvSpPr>
          <p:cNvPr id="5" name="Rectángulo 5"/>
          <p:cNvSpPr/>
          <p:nvPr/>
        </p:nvSpPr>
        <p:spPr>
          <a:xfrm>
            <a:off x="1162706" y="395953"/>
            <a:ext cx="5785558" cy="584775"/>
          </a:xfrm>
          <a:prstGeom prst="rect">
            <a:avLst/>
          </a:prstGeom>
          <a:noFill/>
          <a:ln>
            <a:noFill/>
          </a:ln>
        </p:spPr>
        <p:style>
          <a:lnRef idx="1">
            <a:schemeClr val="accent2"/>
          </a:lnRef>
          <a:fillRef idx="2">
            <a:schemeClr val="accent2"/>
          </a:fillRef>
          <a:effectRef idx="1">
            <a:schemeClr val="accent2"/>
          </a:effectRef>
          <a:fontRef idx="minor">
            <a:schemeClr val="dk1"/>
          </a:fontRef>
        </p:style>
        <p:txBody>
          <a:bodyPr wrap="none">
            <a:spAutoFit/>
          </a:bodyPr>
          <a:lstStyle/>
          <a:p>
            <a:pPr algn="just">
              <a:spcAft>
                <a:spcPts val="0"/>
              </a:spcAft>
            </a:pPr>
            <a:r>
              <a:rPr lang="es-ES" sz="3200" b="1" dirty="0">
                <a:solidFill>
                  <a:schemeClr val="bg1"/>
                </a:solidFill>
                <a:latin typeface="+mj-lt"/>
                <a:ea typeface="Verdana" panose="020B0604030504040204" pitchFamily="34" charset="0"/>
                <a:cs typeface="Verdana" panose="020B0604030504040204" pitchFamily="34" charset="0"/>
              </a:rPr>
              <a:t>Preguntas de Comprobación</a:t>
            </a:r>
          </a:p>
        </p:txBody>
      </p:sp>
      <p:pic>
        <p:nvPicPr>
          <p:cNvPr id="7"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613681">
            <a:off x="7483618" y="263390"/>
            <a:ext cx="1316263" cy="1160778"/>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4" name="Rectángulo 3"/>
          <p:cNvSpPr/>
          <p:nvPr/>
        </p:nvSpPr>
        <p:spPr>
          <a:xfrm>
            <a:off x="179513" y="1531807"/>
            <a:ext cx="8784976" cy="4401205"/>
          </a:xfrm>
          <a:prstGeom prst="rect">
            <a:avLst/>
          </a:prstGeom>
          <a:ln>
            <a:noFill/>
          </a:ln>
        </p:spPr>
        <p:style>
          <a:lnRef idx="2">
            <a:schemeClr val="accent2"/>
          </a:lnRef>
          <a:fillRef idx="1">
            <a:schemeClr val="lt1"/>
          </a:fillRef>
          <a:effectRef idx="0">
            <a:schemeClr val="accent2"/>
          </a:effectRef>
          <a:fontRef idx="minor">
            <a:schemeClr val="dk1"/>
          </a:fontRef>
        </p:style>
        <p:txBody>
          <a:bodyPr wrap="square">
            <a:spAutoFit/>
          </a:bodyPr>
          <a:lstStyle/>
          <a:p>
            <a:pPr marL="0" indent="0" algn="just">
              <a:buNone/>
            </a:pPr>
            <a:r>
              <a:rPr lang="es-ES" altLang="es-ES" sz="2800" b="1" dirty="0">
                <a:solidFill>
                  <a:schemeClr val="tx2"/>
                </a:solidFill>
              </a:rPr>
              <a:t>¿Qué entiendes por Plan de negocio?</a:t>
            </a:r>
          </a:p>
          <a:p>
            <a:pPr marL="0" indent="0" algn="just">
              <a:buNone/>
            </a:pPr>
            <a:endParaRPr lang="es-ES" altLang="es-ES" sz="2800" b="1" dirty="0">
              <a:solidFill>
                <a:schemeClr val="tx2"/>
              </a:solidFill>
            </a:endParaRPr>
          </a:p>
          <a:p>
            <a:pPr marL="0" indent="0" algn="just">
              <a:buNone/>
            </a:pPr>
            <a:r>
              <a:rPr lang="es-ES" altLang="es-ES" sz="2800" b="1" dirty="0">
                <a:solidFill>
                  <a:schemeClr val="tx2"/>
                </a:solidFill>
              </a:rPr>
              <a:t>Mencione los elementos que debe contener un plan de negocio. </a:t>
            </a:r>
          </a:p>
          <a:p>
            <a:pPr marL="0" indent="0" algn="just">
              <a:buNone/>
            </a:pPr>
            <a:endParaRPr lang="es-ES" altLang="es-ES" sz="2800" b="1" dirty="0">
              <a:solidFill>
                <a:schemeClr val="tx2"/>
              </a:solidFill>
            </a:endParaRPr>
          </a:p>
          <a:p>
            <a:pPr marL="0" indent="0" algn="just">
              <a:buNone/>
            </a:pPr>
            <a:r>
              <a:rPr lang="es-ES" altLang="es-ES" sz="2800" b="1" dirty="0">
                <a:solidFill>
                  <a:schemeClr val="tx2"/>
                </a:solidFill>
              </a:rPr>
              <a:t>¿Por qué es importante el estudio del mercado, la  demanda, y la oferta para una organización?</a:t>
            </a:r>
          </a:p>
          <a:p>
            <a:pPr marL="0" indent="0" algn="just">
              <a:buNone/>
            </a:pPr>
            <a:endParaRPr lang="es-ES" altLang="es-ES" sz="2800" b="1" dirty="0">
              <a:solidFill>
                <a:schemeClr val="tx2"/>
              </a:solidFill>
            </a:endParaRPr>
          </a:p>
          <a:p>
            <a:pPr marL="0" indent="0" algn="just">
              <a:buNone/>
            </a:pPr>
            <a:endParaRPr lang="es-ES" altLang="es-ES" sz="2800" b="1" dirty="0">
              <a:solidFill>
                <a:schemeClr val="tx2"/>
              </a:solidFill>
            </a:endParaRPr>
          </a:p>
          <a:p>
            <a:pPr marL="0" indent="0" algn="just">
              <a:buNone/>
            </a:pPr>
            <a:r>
              <a:rPr lang="es-ES" altLang="es-ES" sz="2800" b="1" dirty="0">
                <a:solidFill>
                  <a:schemeClr val="tx2"/>
                </a:solidFill>
              </a:rPr>
              <a:t> </a:t>
            </a:r>
          </a:p>
        </p:txBody>
      </p:sp>
    </p:spTree>
    <p:extLst>
      <p:ext uri="{BB962C8B-B14F-4D97-AF65-F5344CB8AC3E}">
        <p14:creationId xmlns:p14="http://schemas.microsoft.com/office/powerpoint/2010/main" val="1973957955"/>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ángulo 7"/>
          <p:cNvSpPr/>
          <p:nvPr/>
        </p:nvSpPr>
        <p:spPr>
          <a:xfrm>
            <a:off x="209001" y="980728"/>
            <a:ext cx="8755487" cy="568863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 name="1 Título" hidden="1"/>
          <p:cNvSpPr>
            <a:spLocks noGrp="1"/>
          </p:cNvSpPr>
          <p:nvPr>
            <p:ph type="title"/>
          </p:nvPr>
        </p:nvSpPr>
        <p:spPr/>
        <p:txBody>
          <a:bodyPr/>
          <a:lstStyle/>
          <a:p>
            <a:endParaRPr lang="es-ES"/>
          </a:p>
        </p:txBody>
      </p:sp>
      <p:sp>
        <p:nvSpPr>
          <p:cNvPr id="3" name="Rectángulo 2"/>
          <p:cNvSpPr/>
          <p:nvPr/>
        </p:nvSpPr>
        <p:spPr>
          <a:xfrm>
            <a:off x="2881682" y="392757"/>
            <a:ext cx="2842446" cy="584775"/>
          </a:xfrm>
          <a:prstGeom prst="rect">
            <a:avLst/>
          </a:prstGeom>
          <a:noFill/>
          <a:ln>
            <a:noFill/>
          </a:ln>
        </p:spPr>
        <p:style>
          <a:lnRef idx="1">
            <a:schemeClr val="accent2"/>
          </a:lnRef>
          <a:fillRef idx="2">
            <a:schemeClr val="accent2"/>
          </a:fillRef>
          <a:effectRef idx="1">
            <a:schemeClr val="accent2"/>
          </a:effectRef>
          <a:fontRef idx="minor">
            <a:schemeClr val="dk1"/>
          </a:fontRef>
        </p:style>
        <p:txBody>
          <a:bodyPr wrap="none">
            <a:spAutoFit/>
          </a:bodyPr>
          <a:lstStyle/>
          <a:p>
            <a:pPr algn="ctr">
              <a:spcAft>
                <a:spcPts val="0"/>
              </a:spcAft>
            </a:pPr>
            <a:r>
              <a:rPr lang="es-ES" sz="3200" b="1" dirty="0">
                <a:solidFill>
                  <a:schemeClr val="bg1"/>
                </a:solidFill>
                <a:latin typeface="Verdana" panose="020B0604030504040204" pitchFamily="34" charset="0"/>
                <a:ea typeface="Verdana" panose="020B0604030504040204" pitchFamily="34" charset="0"/>
                <a:cs typeface="Verdana" panose="020B0604030504040204" pitchFamily="34" charset="0"/>
              </a:rPr>
              <a:t>Bibliografía</a:t>
            </a:r>
            <a:endParaRPr lang="es-ES" sz="3200" dirty="0">
              <a:solidFill>
                <a:schemeClr val="bg1"/>
              </a:solidFill>
              <a:latin typeface="Verdana" panose="020B0604030504040204" pitchFamily="34" charset="0"/>
              <a:ea typeface="Verdana" panose="020B0604030504040204" pitchFamily="34" charset="0"/>
              <a:cs typeface="Verdana" panose="020B0604030504040204" pitchFamily="34" charset="0"/>
            </a:endParaRPr>
          </a:p>
        </p:txBody>
      </p:sp>
      <p:sp>
        <p:nvSpPr>
          <p:cNvPr id="4" name="Rectángulo 3"/>
          <p:cNvSpPr/>
          <p:nvPr/>
        </p:nvSpPr>
        <p:spPr>
          <a:xfrm>
            <a:off x="182128" y="1054477"/>
            <a:ext cx="8782360" cy="646331"/>
          </a:xfrm>
          <a:prstGeom prst="rect">
            <a:avLst/>
          </a:prstGeom>
        </p:spPr>
        <p:txBody>
          <a:bodyPr wrap="square">
            <a:spAutoFit/>
          </a:bodyPr>
          <a:lstStyle/>
          <a:p>
            <a:pPr algn="just">
              <a:spcAft>
                <a:spcPts val="0"/>
              </a:spcAft>
            </a:pPr>
            <a:r>
              <a:rPr lang="es-ES" b="1" dirty="0">
                <a:solidFill>
                  <a:srgbClr val="C00000"/>
                </a:solidFill>
                <a:latin typeface="Verdana" panose="020B0604030504040204" pitchFamily="34" charset="0"/>
                <a:ea typeface="Verdana" panose="020B0604030504040204" pitchFamily="34" charset="0"/>
                <a:cs typeface="Verdana" panose="020B0604030504040204" pitchFamily="34" charset="0"/>
              </a:rPr>
              <a:t>Bibliografía Básica:</a:t>
            </a:r>
          </a:p>
          <a:p>
            <a:pPr marL="342900" indent="-342900" algn="just">
              <a:spcAft>
                <a:spcPts val="0"/>
              </a:spcAft>
              <a:buFont typeface="Wingdings" panose="05000000000000000000" pitchFamily="2" charset="2"/>
              <a:buChar char="Ø"/>
            </a:pPr>
            <a:r>
              <a:rPr lang="es-ES" b="1" dirty="0">
                <a:latin typeface="Verdana" panose="020B0604030504040204" pitchFamily="34" charset="0"/>
                <a:ea typeface="Verdana" panose="020B0604030504040204" pitchFamily="34" charset="0"/>
                <a:cs typeface="Verdana" panose="020B0604030504040204" pitchFamily="34" charset="0"/>
              </a:rPr>
              <a:t>Estrategia organizacional, Colectivo de autores. Capítulo 5.</a:t>
            </a:r>
          </a:p>
        </p:txBody>
      </p:sp>
      <p:sp>
        <p:nvSpPr>
          <p:cNvPr id="5" name="Rectángulo 4"/>
          <p:cNvSpPr/>
          <p:nvPr/>
        </p:nvSpPr>
        <p:spPr>
          <a:xfrm>
            <a:off x="161818" y="2092786"/>
            <a:ext cx="4410182" cy="400110"/>
          </a:xfrm>
          <a:prstGeom prst="rect">
            <a:avLst/>
          </a:prstGeom>
        </p:spPr>
        <p:txBody>
          <a:bodyPr wrap="none">
            <a:spAutoFit/>
          </a:bodyPr>
          <a:lstStyle/>
          <a:p>
            <a:pPr algn="just">
              <a:spcAft>
                <a:spcPts val="0"/>
              </a:spcAft>
            </a:pPr>
            <a:r>
              <a:rPr lang="es-ES" sz="2000" b="1" dirty="0">
                <a:solidFill>
                  <a:srgbClr val="C00000"/>
                </a:solidFill>
                <a:latin typeface="Verdana" panose="020B0604030504040204" pitchFamily="34" charset="0"/>
                <a:ea typeface="Verdana" panose="020B0604030504040204" pitchFamily="34" charset="0"/>
                <a:cs typeface="Verdana" panose="020B0604030504040204" pitchFamily="34" charset="0"/>
              </a:rPr>
              <a:t>Bibliografía Complementaria:</a:t>
            </a:r>
            <a:endParaRPr lang="es-ES" sz="2000" dirty="0">
              <a:solidFill>
                <a:srgbClr val="C00000"/>
              </a:solidFill>
              <a:latin typeface="Verdana" panose="020B0604030504040204" pitchFamily="34" charset="0"/>
              <a:ea typeface="Verdana" panose="020B0604030504040204" pitchFamily="34" charset="0"/>
              <a:cs typeface="Verdana" panose="020B0604030504040204" pitchFamily="34" charset="0"/>
            </a:endParaRPr>
          </a:p>
        </p:txBody>
      </p:sp>
      <p:sp>
        <p:nvSpPr>
          <p:cNvPr id="6" name="Rectangle 1"/>
          <p:cNvSpPr>
            <a:spLocks noChangeArrowheads="1"/>
          </p:cNvSpPr>
          <p:nvPr/>
        </p:nvSpPr>
        <p:spPr bwMode="auto">
          <a:xfrm>
            <a:off x="0" y="2800672"/>
            <a:ext cx="8820472" cy="31700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tabLst>
                <a:tab pos="457200" algn="l"/>
              </a:tabLst>
              <a:defRPr>
                <a:solidFill>
                  <a:schemeClr val="tx1"/>
                </a:solidFill>
                <a:latin typeface="Arial" panose="020B0604020202020204" pitchFamily="34" charset="0"/>
              </a:defRPr>
            </a:lvl1pPr>
            <a:lvl2pPr eaLnBrk="0" fontAlgn="base" hangingPunct="0">
              <a:spcBef>
                <a:spcPct val="0"/>
              </a:spcBef>
              <a:spcAft>
                <a:spcPct val="0"/>
              </a:spcAft>
              <a:tabLst>
                <a:tab pos="457200" algn="l"/>
              </a:tabLst>
              <a:defRPr>
                <a:solidFill>
                  <a:schemeClr val="tx1"/>
                </a:solidFill>
                <a:latin typeface="Arial" panose="020B0604020202020204" pitchFamily="34" charset="0"/>
              </a:defRPr>
            </a:lvl2pPr>
            <a:lvl3pPr eaLnBrk="0" fontAlgn="base" hangingPunct="0">
              <a:spcBef>
                <a:spcPct val="0"/>
              </a:spcBef>
              <a:spcAft>
                <a:spcPct val="0"/>
              </a:spcAft>
              <a:tabLst>
                <a:tab pos="457200" algn="l"/>
              </a:tabLst>
              <a:defRPr>
                <a:solidFill>
                  <a:schemeClr val="tx1"/>
                </a:solidFill>
                <a:latin typeface="Arial" panose="020B0604020202020204" pitchFamily="34" charset="0"/>
              </a:defRPr>
            </a:lvl3pPr>
            <a:lvl4pPr eaLnBrk="0" fontAlgn="base" hangingPunct="0">
              <a:spcBef>
                <a:spcPct val="0"/>
              </a:spcBef>
              <a:spcAft>
                <a:spcPct val="0"/>
              </a:spcAft>
              <a:tabLst>
                <a:tab pos="457200" algn="l"/>
              </a:tabLst>
              <a:defRPr>
                <a:solidFill>
                  <a:schemeClr val="tx1"/>
                </a:solidFill>
                <a:latin typeface="Arial" panose="020B0604020202020204" pitchFamily="34" charset="0"/>
              </a:defRPr>
            </a:lvl4pPr>
            <a:lvl5pPr eaLnBrk="0" fontAlgn="base" hangingPunct="0">
              <a:spcBef>
                <a:spcPct val="0"/>
              </a:spcBef>
              <a:spcAft>
                <a:spcPct val="0"/>
              </a:spcAft>
              <a:tabLst>
                <a:tab pos="457200" algn="l"/>
              </a:tabLst>
              <a:defRPr>
                <a:solidFill>
                  <a:schemeClr val="tx1"/>
                </a:solidFill>
                <a:latin typeface="Arial" panose="020B0604020202020204" pitchFamily="34" charset="0"/>
              </a:defRPr>
            </a:lvl5pPr>
            <a:lvl6pPr eaLnBrk="0" fontAlgn="base" hangingPunct="0">
              <a:spcBef>
                <a:spcPct val="0"/>
              </a:spcBef>
              <a:spcAft>
                <a:spcPct val="0"/>
              </a:spcAft>
              <a:tabLst>
                <a:tab pos="457200" algn="l"/>
              </a:tabLst>
              <a:defRPr>
                <a:solidFill>
                  <a:schemeClr val="tx1"/>
                </a:solidFill>
                <a:latin typeface="Arial" panose="020B0604020202020204" pitchFamily="34" charset="0"/>
              </a:defRPr>
            </a:lvl6pPr>
            <a:lvl7pPr eaLnBrk="0" fontAlgn="base" hangingPunct="0">
              <a:spcBef>
                <a:spcPct val="0"/>
              </a:spcBef>
              <a:spcAft>
                <a:spcPct val="0"/>
              </a:spcAft>
              <a:tabLst>
                <a:tab pos="457200" algn="l"/>
              </a:tabLst>
              <a:defRPr>
                <a:solidFill>
                  <a:schemeClr val="tx1"/>
                </a:solidFill>
                <a:latin typeface="Arial" panose="020B0604020202020204" pitchFamily="34" charset="0"/>
              </a:defRPr>
            </a:lvl7pPr>
            <a:lvl8pPr eaLnBrk="0" fontAlgn="base" hangingPunct="0">
              <a:spcBef>
                <a:spcPct val="0"/>
              </a:spcBef>
              <a:spcAft>
                <a:spcPct val="0"/>
              </a:spcAft>
              <a:tabLst>
                <a:tab pos="457200" algn="l"/>
              </a:tabLst>
              <a:defRPr>
                <a:solidFill>
                  <a:schemeClr val="tx1"/>
                </a:solidFill>
                <a:latin typeface="Arial" panose="020B0604020202020204" pitchFamily="34" charset="0"/>
              </a:defRPr>
            </a:lvl8pPr>
            <a:lvl9pPr eaLnBrk="0" fontAlgn="base" hangingPunct="0">
              <a:spcBef>
                <a:spcPct val="0"/>
              </a:spcBef>
              <a:spcAft>
                <a:spcPct val="0"/>
              </a:spcAft>
              <a:tabLst>
                <a:tab pos="457200" algn="l"/>
              </a:tabLst>
              <a:defRPr>
                <a:solidFill>
                  <a:schemeClr val="tx1"/>
                </a:solidFill>
                <a:latin typeface="Arial" panose="020B0604020202020204" pitchFamily="34" charset="0"/>
              </a:defRPr>
            </a:lvl9pPr>
          </a:lstStyle>
          <a:p>
            <a:pPr marL="342900" lvl="0" indent="-342900" algn="just">
              <a:buFont typeface="Wingdings" panose="05000000000000000000" pitchFamily="2" charset="2"/>
              <a:buChar char="Ø"/>
            </a:pPr>
            <a:r>
              <a:rPr lang="es-ES" altLang="es-ES" sz="2000" b="1" dirty="0">
                <a:latin typeface="Verdana" panose="020B0604030504040204" pitchFamily="34" charset="0"/>
                <a:ea typeface="Verdana" panose="020B0604030504040204" pitchFamily="34" charset="0"/>
                <a:cs typeface="Verdana" panose="020B0604030504040204" pitchFamily="34" charset="0"/>
              </a:rPr>
              <a:t>Thompson. Administración Estratégica. Ed. </a:t>
            </a:r>
            <a:r>
              <a:rPr lang="es-ES" altLang="es-ES" sz="2000" b="1" dirty="0" err="1">
                <a:latin typeface="Verdana" panose="020B0604030504040204" pitchFamily="34" charset="0"/>
                <a:ea typeface="Verdana" panose="020B0604030504040204" pitchFamily="34" charset="0"/>
                <a:cs typeface="Verdana" panose="020B0604030504040204" pitchFamily="34" charset="0"/>
              </a:rPr>
              <a:t>Pretince</a:t>
            </a:r>
            <a:r>
              <a:rPr lang="es-ES" altLang="es-ES" sz="2000" b="1" dirty="0">
                <a:latin typeface="Verdana" panose="020B0604030504040204" pitchFamily="34" charset="0"/>
                <a:ea typeface="Verdana" panose="020B0604030504040204" pitchFamily="34" charset="0"/>
                <a:cs typeface="Verdana" panose="020B0604030504040204" pitchFamily="34" charset="0"/>
              </a:rPr>
              <a:t> Hall. 13ra. Ed. México. 2004.</a:t>
            </a:r>
          </a:p>
          <a:p>
            <a:pPr marL="342900" marR="0" lvl="0" indent="-342900" algn="just" defTabSz="914400" rtl="0" eaLnBrk="0" fontAlgn="base" latinLnBrk="0" hangingPunct="0">
              <a:lnSpc>
                <a:spcPct val="100000"/>
              </a:lnSpc>
              <a:spcBef>
                <a:spcPct val="0"/>
              </a:spcBef>
              <a:spcAft>
                <a:spcPct val="0"/>
              </a:spcAft>
              <a:buClrTx/>
              <a:buSzTx/>
              <a:buFont typeface="Wingdings" panose="05000000000000000000" pitchFamily="2" charset="2"/>
              <a:buChar char="Ø"/>
              <a:tabLst>
                <a:tab pos="457200" algn="l"/>
              </a:tabLst>
            </a:pPr>
            <a:endParaRPr kumimoji="0" lang="es-ES" altLang="es-ES" sz="2000" b="1" i="0" u="none" strike="noStrike" cap="none" normalizeH="0" baseline="0" dirty="0">
              <a:ln>
                <a:noFill/>
              </a:ln>
              <a:solidFill>
                <a:schemeClr val="tx1"/>
              </a:solidFill>
              <a:effectLst/>
              <a:latin typeface="Verdana" panose="020B0604030504040204" pitchFamily="34" charset="0"/>
              <a:ea typeface="Verdana" panose="020B0604030504040204" pitchFamily="34" charset="0"/>
              <a:cs typeface="Verdana" panose="020B0604030504040204" pitchFamily="34" charset="0"/>
            </a:endParaRPr>
          </a:p>
          <a:p>
            <a:pPr marL="342900" marR="0" lvl="0" indent="-342900" algn="just" defTabSz="914400" rtl="0" eaLnBrk="0" fontAlgn="base" latinLnBrk="0" hangingPunct="0">
              <a:lnSpc>
                <a:spcPct val="100000"/>
              </a:lnSpc>
              <a:spcBef>
                <a:spcPct val="0"/>
              </a:spcBef>
              <a:spcAft>
                <a:spcPct val="0"/>
              </a:spcAft>
              <a:buClrTx/>
              <a:buSzTx/>
              <a:buFont typeface="Wingdings" panose="05000000000000000000" pitchFamily="2" charset="2"/>
              <a:buChar char="Ø"/>
              <a:tabLst>
                <a:tab pos="457200" algn="l"/>
              </a:tabLst>
            </a:pPr>
            <a:r>
              <a:rPr kumimoji="0" lang="es-ES" altLang="es-ES" sz="2000" b="1" i="0" u="none" strike="noStrike" cap="none" normalizeH="0" baseline="0" dirty="0">
                <a:ln>
                  <a:noFill/>
                </a:ln>
                <a:solidFill>
                  <a:schemeClr val="tx1"/>
                </a:solidFill>
                <a:effectLst/>
                <a:latin typeface="Verdana" panose="020B0604030504040204" pitchFamily="34" charset="0"/>
                <a:ea typeface="Verdana" panose="020B0604030504040204" pitchFamily="34" charset="0"/>
                <a:cs typeface="Verdana" panose="020B0604030504040204" pitchFamily="34" charset="0"/>
              </a:rPr>
              <a:t>Díaz, Ileana et al. Estrategia organizacional. La Habana: Editorial Félix Varela, 2009</a:t>
            </a:r>
          </a:p>
          <a:p>
            <a:pPr marL="342900" marR="0" lvl="0" indent="-342900" algn="just" defTabSz="914400" rtl="0" eaLnBrk="0" fontAlgn="base" latinLnBrk="0" hangingPunct="0">
              <a:lnSpc>
                <a:spcPct val="100000"/>
              </a:lnSpc>
              <a:spcBef>
                <a:spcPct val="0"/>
              </a:spcBef>
              <a:spcAft>
                <a:spcPct val="0"/>
              </a:spcAft>
              <a:buClrTx/>
              <a:buSzTx/>
              <a:buFont typeface="Wingdings" panose="05000000000000000000" pitchFamily="2" charset="2"/>
              <a:buChar char="Ø"/>
              <a:tabLst>
                <a:tab pos="457200" algn="l"/>
              </a:tabLst>
            </a:pPr>
            <a:endParaRPr kumimoji="0" lang="es-ES" altLang="es-ES" sz="2000" b="1" i="0" u="none" strike="noStrike" cap="none" normalizeH="0" baseline="0" dirty="0">
              <a:ln>
                <a:noFill/>
              </a:ln>
              <a:solidFill>
                <a:schemeClr val="tx1"/>
              </a:solidFill>
              <a:effectLst/>
              <a:latin typeface="Verdana" panose="020B0604030504040204" pitchFamily="34" charset="0"/>
              <a:ea typeface="Verdana" panose="020B0604030504040204" pitchFamily="34" charset="0"/>
              <a:cs typeface="Verdana" panose="020B0604030504040204" pitchFamily="34" charset="0"/>
            </a:endParaRPr>
          </a:p>
          <a:p>
            <a:pPr marL="342900" marR="0" lvl="0" indent="-342900" algn="just" defTabSz="914400" rtl="0" eaLnBrk="0" fontAlgn="base" latinLnBrk="0" hangingPunct="0">
              <a:lnSpc>
                <a:spcPct val="100000"/>
              </a:lnSpc>
              <a:spcBef>
                <a:spcPct val="0"/>
              </a:spcBef>
              <a:spcAft>
                <a:spcPct val="0"/>
              </a:spcAft>
              <a:buClrTx/>
              <a:buSzTx/>
              <a:buFont typeface="Wingdings" panose="05000000000000000000" pitchFamily="2" charset="2"/>
              <a:buChar char="Ø"/>
              <a:tabLst>
                <a:tab pos="457200" algn="l"/>
              </a:tabLst>
            </a:pPr>
            <a:r>
              <a:rPr kumimoji="0" lang="es-ES" altLang="es-ES" sz="2000" b="1" i="0" u="none" strike="noStrike" cap="none" normalizeH="0" baseline="0" dirty="0" err="1">
                <a:ln>
                  <a:noFill/>
                </a:ln>
                <a:solidFill>
                  <a:schemeClr val="tx1"/>
                </a:solidFill>
                <a:effectLst/>
                <a:latin typeface="Verdana" panose="020B0604030504040204" pitchFamily="34" charset="0"/>
                <a:ea typeface="Verdana" panose="020B0604030504040204" pitchFamily="34" charset="0"/>
                <a:cs typeface="Verdana" panose="020B0604030504040204" pitchFamily="34" charset="0"/>
              </a:rPr>
              <a:t>Kotler</a:t>
            </a:r>
            <a:r>
              <a:rPr kumimoji="0" lang="es-ES" altLang="es-ES" sz="2000" b="1" i="0" u="none" strike="noStrike" cap="none" normalizeH="0" baseline="0" dirty="0">
                <a:ln>
                  <a:noFill/>
                </a:ln>
                <a:solidFill>
                  <a:schemeClr val="tx1"/>
                </a:solidFill>
                <a:effectLst/>
                <a:latin typeface="Verdana" panose="020B0604030504040204" pitchFamily="34" charset="0"/>
                <a:ea typeface="Verdana" panose="020B0604030504040204" pitchFamily="34" charset="0"/>
                <a:cs typeface="Verdana" panose="020B0604030504040204" pitchFamily="34" charset="0"/>
              </a:rPr>
              <a:t>, Philip. Dirección de Marketing: análisis, planificación, gestión y control. Madrid: Pearson Educación, S.A., 2000.</a:t>
            </a:r>
          </a:p>
          <a:p>
            <a:pPr marL="342900" marR="0" lvl="0" indent="-342900" algn="just" defTabSz="914400" rtl="0" eaLnBrk="0" fontAlgn="base" latinLnBrk="0" hangingPunct="0">
              <a:lnSpc>
                <a:spcPct val="100000"/>
              </a:lnSpc>
              <a:spcBef>
                <a:spcPct val="0"/>
              </a:spcBef>
              <a:spcAft>
                <a:spcPct val="0"/>
              </a:spcAft>
              <a:buClrTx/>
              <a:buSzTx/>
              <a:buFont typeface="Wingdings" panose="05000000000000000000" pitchFamily="2" charset="2"/>
              <a:buChar char="Ø"/>
              <a:tabLst>
                <a:tab pos="457200" algn="l"/>
              </a:tabLst>
            </a:pPr>
            <a:endParaRPr kumimoji="0" lang="es-ES" altLang="es-ES" sz="2000" b="1" i="0" u="none" strike="noStrike" cap="none" normalizeH="0" baseline="0" dirty="0">
              <a:ln>
                <a:noFill/>
              </a:ln>
              <a:solidFill>
                <a:schemeClr val="tx1"/>
              </a:solidFill>
              <a:effectLst/>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1997833202"/>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hidden="1"/>
          <p:cNvSpPr>
            <a:spLocks noGrp="1"/>
          </p:cNvSpPr>
          <p:nvPr>
            <p:ph type="title"/>
          </p:nvPr>
        </p:nvSpPr>
        <p:spPr/>
        <p:txBody>
          <a:bodyPr/>
          <a:lstStyle/>
          <a:p>
            <a:endParaRPr lang="es-ES"/>
          </a:p>
        </p:txBody>
      </p:sp>
      <p:sp>
        <p:nvSpPr>
          <p:cNvPr id="7" name="Rectángulo 6"/>
          <p:cNvSpPr/>
          <p:nvPr/>
        </p:nvSpPr>
        <p:spPr>
          <a:xfrm>
            <a:off x="899592" y="375047"/>
            <a:ext cx="6789038" cy="461665"/>
          </a:xfrm>
          <a:prstGeom prst="rect">
            <a:avLst/>
          </a:prstGeom>
          <a:noFill/>
          <a:ln>
            <a:noFill/>
          </a:ln>
        </p:spPr>
        <p:style>
          <a:lnRef idx="1">
            <a:schemeClr val="accent4"/>
          </a:lnRef>
          <a:fillRef idx="2">
            <a:schemeClr val="accent4"/>
          </a:fillRef>
          <a:effectRef idx="1">
            <a:schemeClr val="accent4"/>
          </a:effectRef>
          <a:fontRef idx="minor">
            <a:schemeClr val="dk1"/>
          </a:fontRef>
        </p:style>
        <p:txBody>
          <a:bodyPr wrap="none">
            <a:spAutoFit/>
          </a:bodyPr>
          <a:lstStyle/>
          <a:p>
            <a:r>
              <a:rPr lang="es-ES" sz="2400" b="1" dirty="0">
                <a:solidFill>
                  <a:schemeClr val="bg1"/>
                </a:solidFill>
                <a:latin typeface="Verdana" panose="020B0604030504040204" pitchFamily="34" charset="0"/>
                <a:ea typeface="Verdana" panose="020B0604030504040204" pitchFamily="34" charset="0"/>
                <a:cs typeface="Verdana" panose="020B0604030504040204" pitchFamily="34" charset="0"/>
              </a:rPr>
              <a:t>Orientación del estudio independiente</a:t>
            </a:r>
            <a:endParaRPr lang="es-ES" sz="2400" dirty="0">
              <a:solidFill>
                <a:schemeClr val="bg1"/>
              </a:solidFill>
              <a:latin typeface="Verdana" panose="020B0604030504040204" pitchFamily="34" charset="0"/>
              <a:ea typeface="Verdana" panose="020B0604030504040204" pitchFamily="34" charset="0"/>
              <a:cs typeface="Verdana" panose="020B0604030504040204" pitchFamily="34" charset="0"/>
            </a:endParaRPr>
          </a:p>
        </p:txBody>
      </p:sp>
      <p:sp>
        <p:nvSpPr>
          <p:cNvPr id="3" name="Rectángulo 2"/>
          <p:cNvSpPr/>
          <p:nvPr/>
        </p:nvSpPr>
        <p:spPr>
          <a:xfrm>
            <a:off x="323528" y="1124744"/>
            <a:ext cx="8568952" cy="5632311"/>
          </a:xfrm>
          <a:prstGeom prst="rect">
            <a:avLst/>
          </a:prstGeom>
          <a:noFill/>
          <a:ln>
            <a:noFill/>
          </a:ln>
        </p:spPr>
        <p:style>
          <a:lnRef idx="2">
            <a:schemeClr val="accent1"/>
          </a:lnRef>
          <a:fillRef idx="1">
            <a:schemeClr val="lt1"/>
          </a:fillRef>
          <a:effectRef idx="0">
            <a:schemeClr val="accent1"/>
          </a:effectRef>
          <a:fontRef idx="minor">
            <a:schemeClr val="dk1"/>
          </a:fontRef>
        </p:style>
        <p:txBody>
          <a:bodyPr wrap="square">
            <a:spAutoFit/>
          </a:bodyPr>
          <a:lstStyle/>
          <a:p>
            <a:pPr marL="457200" indent="-457200" algn="just">
              <a:buFont typeface="+mj-lt"/>
              <a:buAutoNum type="arabicPeriod"/>
            </a:pPr>
            <a:r>
              <a:rPr lang="es-ES" sz="2400" b="1" dirty="0">
                <a:solidFill>
                  <a:schemeClr val="tx1">
                    <a:lumMod val="60000"/>
                    <a:lumOff val="40000"/>
                  </a:schemeClr>
                </a:solidFill>
                <a:ea typeface="Verdana" panose="020B0604030504040204" pitchFamily="34" charset="0"/>
                <a:cs typeface="Verdana" panose="020B0604030504040204" pitchFamily="34" charset="0"/>
              </a:rPr>
              <a:t>¿Considera Ud. que el Plan de Negocio puede emplearse como instrumento para concretar los aspectos de una estrategia de negocio? Explique por qué.</a:t>
            </a:r>
          </a:p>
          <a:p>
            <a:pPr marL="457200" indent="-457200" algn="just">
              <a:buFont typeface="+mj-lt"/>
              <a:buAutoNum type="arabicPeriod"/>
            </a:pPr>
            <a:r>
              <a:rPr lang="es-ES" sz="2400" b="1" dirty="0">
                <a:solidFill>
                  <a:schemeClr val="tx1">
                    <a:lumMod val="60000"/>
                    <a:lumOff val="40000"/>
                  </a:schemeClr>
                </a:solidFill>
                <a:ea typeface="Verdana" panose="020B0604030504040204" pitchFamily="34" charset="0"/>
                <a:cs typeface="Verdana" panose="020B0604030504040204" pitchFamily="34" charset="0"/>
              </a:rPr>
              <a:t>A partir de los estudios realizados en este tema, realice una valoración de la importancia del Plan de Negocio. </a:t>
            </a:r>
          </a:p>
          <a:p>
            <a:pPr marL="457200" indent="-457200" algn="just">
              <a:buFont typeface="+mj-lt"/>
              <a:buAutoNum type="arabicPeriod"/>
            </a:pPr>
            <a:r>
              <a:rPr lang="es-ES" sz="2400" b="1" dirty="0">
                <a:solidFill>
                  <a:schemeClr val="tx1">
                    <a:lumMod val="60000"/>
                    <a:lumOff val="40000"/>
                  </a:schemeClr>
                </a:solidFill>
                <a:ea typeface="Verdana" panose="020B0604030504040204" pitchFamily="34" charset="0"/>
                <a:cs typeface="Verdana" panose="020B0604030504040204" pitchFamily="34" charset="0"/>
              </a:rPr>
              <a:t>El Plan de Negocio presenta entre sus primeras páginas un Resumen Ejecutivo. Analice Ud. la importancia de elaborar dicho resumen. </a:t>
            </a:r>
          </a:p>
          <a:p>
            <a:pPr marL="457200" indent="-457200" algn="just">
              <a:buFont typeface="+mj-lt"/>
              <a:buAutoNum type="arabicPeriod"/>
            </a:pPr>
            <a:r>
              <a:rPr lang="es-ES" sz="2400" b="1" dirty="0">
                <a:solidFill>
                  <a:schemeClr val="tx1">
                    <a:lumMod val="60000"/>
                    <a:lumOff val="40000"/>
                  </a:schemeClr>
                </a:solidFill>
                <a:ea typeface="Verdana" panose="020B0604030504040204" pitchFamily="34" charset="0"/>
                <a:cs typeface="Verdana" panose="020B0604030504040204" pitchFamily="34" charset="0"/>
              </a:rPr>
              <a:t>A su juicio, ¿qué importancia tiene el estudio de la demanda del mercado para la elaboración de un Plan de Negocio y la consecuente ejecución de un negocio? Haga un análisis de este indicador, desarrollando un ejemplo tomado de la práctica. </a:t>
            </a:r>
          </a:p>
        </p:txBody>
      </p:sp>
    </p:spTree>
    <p:extLst>
      <p:ext uri="{BB962C8B-B14F-4D97-AF65-F5344CB8AC3E}">
        <p14:creationId xmlns:p14="http://schemas.microsoft.com/office/powerpoint/2010/main" val="195099431"/>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hidden="1"/>
          <p:cNvSpPr>
            <a:spLocks noGrp="1"/>
          </p:cNvSpPr>
          <p:nvPr>
            <p:ph type="title"/>
          </p:nvPr>
        </p:nvSpPr>
        <p:spPr/>
        <p:txBody>
          <a:bodyPr/>
          <a:lstStyle/>
          <a:p>
            <a:endParaRPr lang="es-ES"/>
          </a:p>
        </p:txBody>
      </p:sp>
      <p:sp>
        <p:nvSpPr>
          <p:cNvPr id="7" name="Rectángulo 6"/>
          <p:cNvSpPr/>
          <p:nvPr/>
        </p:nvSpPr>
        <p:spPr>
          <a:xfrm>
            <a:off x="899592" y="375047"/>
            <a:ext cx="6789038" cy="461665"/>
          </a:xfrm>
          <a:prstGeom prst="rect">
            <a:avLst/>
          </a:prstGeom>
          <a:noFill/>
          <a:ln>
            <a:noFill/>
          </a:ln>
        </p:spPr>
        <p:style>
          <a:lnRef idx="1">
            <a:schemeClr val="accent4"/>
          </a:lnRef>
          <a:fillRef idx="2">
            <a:schemeClr val="accent4"/>
          </a:fillRef>
          <a:effectRef idx="1">
            <a:schemeClr val="accent4"/>
          </a:effectRef>
          <a:fontRef idx="minor">
            <a:schemeClr val="dk1"/>
          </a:fontRef>
        </p:style>
        <p:txBody>
          <a:bodyPr wrap="none">
            <a:spAutoFit/>
          </a:bodyPr>
          <a:lstStyle/>
          <a:p>
            <a:r>
              <a:rPr lang="es-ES" sz="2400" b="1" dirty="0">
                <a:solidFill>
                  <a:schemeClr val="bg1"/>
                </a:solidFill>
                <a:latin typeface="Verdana" panose="020B0604030504040204" pitchFamily="34" charset="0"/>
                <a:ea typeface="Verdana" panose="020B0604030504040204" pitchFamily="34" charset="0"/>
                <a:cs typeface="Verdana" panose="020B0604030504040204" pitchFamily="34" charset="0"/>
              </a:rPr>
              <a:t>Orientación del estudio independiente</a:t>
            </a:r>
            <a:endParaRPr lang="es-ES" sz="2400" dirty="0">
              <a:solidFill>
                <a:schemeClr val="bg1"/>
              </a:solidFill>
              <a:latin typeface="Verdana" panose="020B0604030504040204" pitchFamily="34" charset="0"/>
              <a:ea typeface="Verdana" panose="020B0604030504040204" pitchFamily="34" charset="0"/>
              <a:cs typeface="Verdana" panose="020B0604030504040204" pitchFamily="34" charset="0"/>
            </a:endParaRPr>
          </a:p>
        </p:txBody>
      </p:sp>
      <p:sp>
        <p:nvSpPr>
          <p:cNvPr id="3" name="Rectángulo 2"/>
          <p:cNvSpPr/>
          <p:nvPr/>
        </p:nvSpPr>
        <p:spPr>
          <a:xfrm>
            <a:off x="323528" y="1196752"/>
            <a:ext cx="8568952" cy="5632311"/>
          </a:xfrm>
          <a:prstGeom prst="rect">
            <a:avLst/>
          </a:prstGeom>
          <a:noFill/>
          <a:ln>
            <a:noFill/>
          </a:ln>
        </p:spPr>
        <p:style>
          <a:lnRef idx="2">
            <a:schemeClr val="accent1"/>
          </a:lnRef>
          <a:fillRef idx="1">
            <a:schemeClr val="lt1"/>
          </a:fillRef>
          <a:effectRef idx="0">
            <a:schemeClr val="accent1"/>
          </a:effectRef>
          <a:fontRef idx="minor">
            <a:schemeClr val="dk1"/>
          </a:fontRef>
        </p:style>
        <p:txBody>
          <a:bodyPr wrap="square">
            <a:spAutoFit/>
          </a:bodyPr>
          <a:lstStyle/>
          <a:p>
            <a:pPr algn="just"/>
            <a:r>
              <a:rPr lang="es-ES" sz="2400" b="1" dirty="0">
                <a:solidFill>
                  <a:schemeClr val="tx1">
                    <a:lumMod val="60000"/>
                    <a:lumOff val="40000"/>
                  </a:schemeClr>
                </a:solidFill>
                <a:ea typeface="Verdana" panose="020B0604030504040204" pitchFamily="34" charset="0"/>
                <a:cs typeface="Verdana" panose="020B0604030504040204" pitchFamily="34" charset="0"/>
              </a:rPr>
              <a:t>5. ¿Cuáles son los tipos de planes de negocio que se pueden elaborar y cuál es el propósito de cada uno de ellos? Como ayuda para este análisis, a continuación se presenta un  negocios. (Usted puede utilizarlo para ejemplificar cada tipo de negocio o puede emplear otros a los que tenga acceso. </a:t>
            </a:r>
          </a:p>
          <a:p>
            <a:pPr marL="457200" indent="-457200" algn="just">
              <a:buAutoNum type="alphaLcParenR"/>
            </a:pPr>
            <a:r>
              <a:rPr lang="es-ES" sz="2400" b="1" dirty="0">
                <a:solidFill>
                  <a:schemeClr val="tx1">
                    <a:lumMod val="60000"/>
                    <a:lumOff val="40000"/>
                  </a:schemeClr>
                </a:solidFill>
                <a:ea typeface="Verdana" panose="020B0604030504040204" pitchFamily="34" charset="0"/>
                <a:cs typeface="Verdana" panose="020B0604030504040204" pitchFamily="34" charset="0"/>
              </a:rPr>
              <a:t>El marabú es una planta indeseable que resulta en extremo difícil de erradicar. Sin embargo es posible lograr algún beneficio de sus cualidades. Su dureza y alto nivel calórico posibilita su utilización en la producción de energía. </a:t>
            </a:r>
          </a:p>
          <a:p>
            <a:pPr marL="457200" indent="-457200" algn="just">
              <a:buAutoNum type="alphaLcParenR"/>
            </a:pPr>
            <a:endParaRPr lang="es-ES" sz="2400" b="1" dirty="0">
              <a:solidFill>
                <a:schemeClr val="tx1">
                  <a:lumMod val="60000"/>
                  <a:lumOff val="40000"/>
                </a:schemeClr>
              </a:solidFill>
              <a:ea typeface="Verdana" panose="020B0604030504040204" pitchFamily="34" charset="0"/>
              <a:cs typeface="Verdana" panose="020B0604030504040204" pitchFamily="34" charset="0"/>
            </a:endParaRPr>
          </a:p>
          <a:p>
            <a:pPr algn="just"/>
            <a:r>
              <a:rPr lang="es-ES" sz="2400" b="1" dirty="0">
                <a:solidFill>
                  <a:schemeClr val="tx1">
                    <a:lumMod val="60000"/>
                    <a:lumOff val="40000"/>
                  </a:schemeClr>
                </a:solidFill>
                <a:ea typeface="Verdana" panose="020B0604030504040204" pitchFamily="34" charset="0"/>
                <a:cs typeface="Verdana" panose="020B0604030504040204" pitchFamily="34" charset="0"/>
              </a:rPr>
              <a:t>Se pide elaborar un plan de negocio para valorar la posibilidad de crear una empresa para llevar a cabo este negocio.</a:t>
            </a:r>
          </a:p>
        </p:txBody>
      </p:sp>
    </p:spTree>
    <p:extLst>
      <p:ext uri="{BB962C8B-B14F-4D97-AF65-F5344CB8AC3E}">
        <p14:creationId xmlns:p14="http://schemas.microsoft.com/office/powerpoint/2010/main" val="3492735819"/>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5" name="WordArt 3"/>
          <p:cNvSpPr>
            <a:spLocks noChangeArrowheads="1" noChangeShapeType="1" noTextEdit="1"/>
          </p:cNvSpPr>
          <p:nvPr/>
        </p:nvSpPr>
        <p:spPr bwMode="gray">
          <a:xfrm>
            <a:off x="2176463" y="3482975"/>
            <a:ext cx="4724400" cy="530225"/>
          </a:xfrm>
          <a:prstGeom prst="rect">
            <a:avLst/>
          </a:prstGeom>
        </p:spPr>
        <p:txBody>
          <a:bodyPr wrap="none" fromWordArt="1">
            <a:prstTxWarp prst="textDeflate">
              <a:avLst>
                <a:gd name="adj" fmla="val 0"/>
              </a:avLst>
            </a:prstTxWarp>
          </a:bodyPr>
          <a:lstStyle/>
          <a:p>
            <a:pPr algn="ctr"/>
            <a:r>
              <a:rPr lang="es-ES" sz="5400" b="1" kern="10">
                <a:ln w="19050">
                  <a:solidFill>
                    <a:schemeClr val="bg1"/>
                  </a:solidFill>
                  <a:round/>
                  <a:headEnd/>
                  <a:tailEnd/>
                </a:ln>
                <a:gradFill rotWithShape="1">
                  <a:gsLst>
                    <a:gs pos="0">
                      <a:schemeClr val="tx1"/>
                    </a:gs>
                    <a:gs pos="100000">
                      <a:schemeClr val="accent1"/>
                    </a:gs>
                  </a:gsLst>
                  <a:lin ang="5400000" scaled="1"/>
                </a:gradFill>
                <a:effectLst>
                  <a:outerShdw dist="71842" dir="2700000" algn="ctr" rotWithShape="0">
                    <a:schemeClr val="bg2">
                      <a:alpha val="50000"/>
                    </a:schemeClr>
                  </a:outerShdw>
                </a:effectLst>
                <a:latin typeface="Verdana" panose="020B0604030504040204" pitchFamily="34" charset="0"/>
                <a:ea typeface="Verdana" panose="020B0604030504040204" pitchFamily="34" charset="0"/>
                <a:cs typeface="Verdana" panose="020B0604030504040204" pitchFamily="34" charset="0"/>
              </a:rPr>
              <a:t>Thank You !</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ChangeArrowheads="1"/>
          </p:cNvSpPr>
          <p:nvPr>
            <p:ph type="title"/>
          </p:nvPr>
        </p:nvSpPr>
        <p:spPr/>
        <p:txBody>
          <a:bodyPr/>
          <a:lstStyle/>
          <a:p>
            <a:r>
              <a:rPr lang="es-ES" altLang="es-ES" sz="2400" b="1" dirty="0"/>
              <a:t>Tipos de negocios que la organización puede desarrollar. </a:t>
            </a:r>
            <a:endParaRPr lang="en-US" altLang="es-ES" sz="2400" b="1" dirty="0"/>
          </a:p>
        </p:txBody>
      </p:sp>
      <p:sp>
        <p:nvSpPr>
          <p:cNvPr id="41987" name="Rectangle 3"/>
          <p:cNvSpPr>
            <a:spLocks noGrp="1" noChangeArrowheads="1"/>
          </p:cNvSpPr>
          <p:nvPr>
            <p:ph type="body" idx="1"/>
          </p:nvPr>
        </p:nvSpPr>
        <p:spPr>
          <a:xfrm>
            <a:off x="107504" y="1219200"/>
            <a:ext cx="8784976" cy="5450160"/>
          </a:xfrm>
        </p:spPr>
        <p:txBody>
          <a:bodyPr/>
          <a:lstStyle/>
          <a:p>
            <a:pPr marL="0" indent="0" algn="just">
              <a:buNone/>
            </a:pPr>
            <a:r>
              <a:rPr lang="es-ES" altLang="es-ES" sz="2400" b="1" dirty="0">
                <a:solidFill>
                  <a:schemeClr val="tx2"/>
                </a:solidFill>
              </a:rPr>
              <a:t>Los negocios de la organización se someten permanentemente a un proceso de adaptación a las condicionantes del entorno, </a:t>
            </a:r>
            <a:r>
              <a:rPr lang="es-ES" altLang="es-ES" sz="2400" b="1" dirty="0">
                <a:solidFill>
                  <a:srgbClr val="FF0000"/>
                </a:solidFill>
              </a:rPr>
              <a:t>satisfaciendo necesidades, deseos, expectativas y demandas</a:t>
            </a:r>
            <a:r>
              <a:rPr lang="es-ES" altLang="es-ES" sz="2400" b="1" dirty="0">
                <a:solidFill>
                  <a:schemeClr val="tx2"/>
                </a:solidFill>
              </a:rPr>
              <a:t>, determinando el modo de enfrentarse a competidores, complementando sus actividades con las de otros agentes presentes en dicho entorno, </a:t>
            </a:r>
            <a:r>
              <a:rPr lang="es-ES" altLang="es-ES" sz="2400" b="1" dirty="0">
                <a:solidFill>
                  <a:srgbClr val="FF0000"/>
                </a:solidFill>
              </a:rPr>
              <a:t>prevaleciendo en este proceso la orientación al cliente, </a:t>
            </a:r>
            <a:r>
              <a:rPr lang="es-ES" altLang="es-ES" sz="2400" b="1" dirty="0">
                <a:solidFill>
                  <a:schemeClr val="tx2"/>
                </a:solidFill>
              </a:rPr>
              <a:t>que es el elemento que en última instancia garantiza la permanencia exitosa de la organización, basada en los presupuestos que caracterizan la actuación de la organización moderna y que partiendo de la satisfacción señalada de necesidades y demandas de un público determinado, culmina en la garantía de la rentabilidad de sus operaciones.</a:t>
            </a:r>
            <a:endParaRPr lang="en-US" altLang="es-ES" sz="2400" b="1" dirty="0">
              <a:solidFill>
                <a:schemeClr val="tx2"/>
              </a:solidFill>
            </a:endParaRPr>
          </a:p>
        </p:txBody>
      </p:sp>
    </p:spTree>
    <p:extLst>
      <p:ext uri="{BB962C8B-B14F-4D97-AF65-F5344CB8AC3E}">
        <p14:creationId xmlns:p14="http://schemas.microsoft.com/office/powerpoint/2010/main" val="145324063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ChangeArrowheads="1"/>
          </p:cNvSpPr>
          <p:nvPr>
            <p:ph type="title"/>
          </p:nvPr>
        </p:nvSpPr>
        <p:spPr/>
        <p:txBody>
          <a:bodyPr/>
          <a:lstStyle/>
          <a:p>
            <a:r>
              <a:rPr lang="es-ES" altLang="es-ES" sz="2400" b="1" dirty="0"/>
              <a:t>Tipos de negocios que la organización puede desarrollar. </a:t>
            </a:r>
            <a:endParaRPr lang="en-US" altLang="es-ES" sz="2400" b="1" dirty="0"/>
          </a:p>
        </p:txBody>
      </p:sp>
      <p:sp>
        <p:nvSpPr>
          <p:cNvPr id="41987" name="Rectangle 3"/>
          <p:cNvSpPr>
            <a:spLocks noGrp="1" noChangeArrowheads="1"/>
          </p:cNvSpPr>
          <p:nvPr>
            <p:ph type="body" idx="1"/>
          </p:nvPr>
        </p:nvSpPr>
        <p:spPr>
          <a:xfrm>
            <a:off x="107504" y="1219200"/>
            <a:ext cx="8784976" cy="4226024"/>
          </a:xfrm>
        </p:spPr>
        <p:txBody>
          <a:bodyPr/>
          <a:lstStyle/>
          <a:p>
            <a:pPr marL="0" indent="0" algn="just">
              <a:buNone/>
            </a:pPr>
            <a:r>
              <a:rPr lang="es-ES" dirty="0">
                <a:solidFill>
                  <a:schemeClr val="tx1">
                    <a:lumMod val="60000"/>
                    <a:lumOff val="40000"/>
                  </a:schemeClr>
                </a:solidFill>
              </a:rPr>
              <a:t>Es importante que se tenga en cuenta que el proceso de </a:t>
            </a:r>
            <a:r>
              <a:rPr lang="es-ES" dirty="0">
                <a:solidFill>
                  <a:srgbClr val="FF0000"/>
                </a:solidFill>
              </a:rPr>
              <a:t>planificación</a:t>
            </a:r>
            <a:r>
              <a:rPr lang="es-ES" dirty="0">
                <a:solidFill>
                  <a:schemeClr val="tx1">
                    <a:lumMod val="60000"/>
                    <a:lumOff val="40000"/>
                  </a:schemeClr>
                </a:solidFill>
              </a:rPr>
              <a:t> de los negocios se enmarca en la visión estratégica o de largo plazo que la empresa se haya proyectado, ejercicio que le posibilita la anticipación a los cambios que pueden avecinarse, a partir de lo turbulento y cambiante que es el entorno donde se desarrolla.</a:t>
            </a:r>
            <a:endParaRPr lang="en-US" altLang="es-ES" sz="2400" b="1" dirty="0">
              <a:solidFill>
                <a:schemeClr val="tx1">
                  <a:lumMod val="60000"/>
                  <a:lumOff val="40000"/>
                </a:schemeClr>
              </a:solidFill>
            </a:endParaRPr>
          </a:p>
        </p:txBody>
      </p:sp>
    </p:spTree>
    <p:extLst>
      <p:ext uri="{BB962C8B-B14F-4D97-AF65-F5344CB8AC3E}">
        <p14:creationId xmlns:p14="http://schemas.microsoft.com/office/powerpoint/2010/main" val="115135520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7" name="Rectangle 3"/>
          <p:cNvSpPr>
            <a:spLocks noGrp="1" noChangeArrowheads="1"/>
          </p:cNvSpPr>
          <p:nvPr>
            <p:ph type="body" idx="1"/>
          </p:nvPr>
        </p:nvSpPr>
        <p:spPr>
          <a:xfrm>
            <a:off x="107504" y="1052736"/>
            <a:ext cx="8784976" cy="5616624"/>
          </a:xfrm>
        </p:spPr>
        <p:txBody>
          <a:bodyPr/>
          <a:lstStyle/>
          <a:p>
            <a:pPr marL="0" indent="0" algn="just">
              <a:buNone/>
            </a:pPr>
            <a:r>
              <a:rPr lang="es-ES" sz="3000" dirty="0">
                <a:solidFill>
                  <a:schemeClr val="tx1">
                    <a:lumMod val="60000"/>
                    <a:lumOff val="40000"/>
                  </a:schemeClr>
                </a:solidFill>
              </a:rPr>
              <a:t>Es el instrumento, que está llamado a concretar la estrategia de negocio adoptada por la organización, constituyéndose en elemento primordial para garantizar su correcta implementación. </a:t>
            </a:r>
          </a:p>
          <a:p>
            <a:pPr marL="0" indent="0" algn="just">
              <a:buNone/>
            </a:pPr>
            <a:r>
              <a:rPr lang="es-ES" sz="3000" dirty="0">
                <a:solidFill>
                  <a:schemeClr val="tx1">
                    <a:lumMod val="60000"/>
                    <a:lumOff val="40000"/>
                  </a:schemeClr>
                </a:solidFill>
              </a:rPr>
              <a:t>Parte de conocer si existe mercado para el producto(s) o servicio(s) que la organización pretende producir o prestar, lo que conjuga con el análisis de las condiciones que requiere para producirlos y la respuesta financiera que recibirá la empresa por emprender dicha producción y realizarla en el mercado. </a:t>
            </a:r>
          </a:p>
          <a:p>
            <a:pPr marL="0" indent="0" algn="just">
              <a:buNone/>
            </a:pPr>
            <a:endParaRPr lang="en-US" altLang="es-ES" sz="3000" b="1" dirty="0">
              <a:solidFill>
                <a:schemeClr val="tx1">
                  <a:lumMod val="60000"/>
                  <a:lumOff val="40000"/>
                </a:schemeClr>
              </a:solidFill>
            </a:endParaRPr>
          </a:p>
        </p:txBody>
      </p:sp>
      <p:sp>
        <p:nvSpPr>
          <p:cNvPr id="2" name="Título 1"/>
          <p:cNvSpPr>
            <a:spLocks noGrp="1"/>
          </p:cNvSpPr>
          <p:nvPr>
            <p:ph type="title"/>
          </p:nvPr>
        </p:nvSpPr>
        <p:spPr/>
        <p:txBody>
          <a:bodyPr/>
          <a:lstStyle/>
          <a:p>
            <a:r>
              <a:rPr lang="es-ES" sz="3200" b="1" dirty="0"/>
              <a:t>El Plan de Negocio</a:t>
            </a:r>
          </a:p>
        </p:txBody>
      </p:sp>
    </p:spTree>
    <p:extLst>
      <p:ext uri="{BB962C8B-B14F-4D97-AF65-F5344CB8AC3E}">
        <p14:creationId xmlns:p14="http://schemas.microsoft.com/office/powerpoint/2010/main" val="15772104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7" name="Rectangle 3"/>
          <p:cNvSpPr>
            <a:spLocks noGrp="1" noChangeArrowheads="1"/>
          </p:cNvSpPr>
          <p:nvPr>
            <p:ph type="body" idx="1"/>
          </p:nvPr>
        </p:nvSpPr>
        <p:spPr>
          <a:xfrm>
            <a:off x="179512" y="1772816"/>
            <a:ext cx="8784976" cy="2520280"/>
          </a:xfrm>
        </p:spPr>
        <p:txBody>
          <a:bodyPr/>
          <a:lstStyle/>
          <a:p>
            <a:pPr marL="0" indent="0" algn="just">
              <a:buNone/>
            </a:pPr>
            <a:r>
              <a:rPr lang="es-ES" altLang="es-ES" sz="3000" b="1" dirty="0">
                <a:solidFill>
                  <a:schemeClr val="tx2"/>
                </a:solidFill>
              </a:rPr>
              <a:t>El Plan de Negocio es un documento escrito donde se definen los objetivos de un negocio y se describen los métodos a emplear para alcanzarlos. Sirve de guía a la organización para llevar a vías de hecho un negocio.</a:t>
            </a:r>
            <a:endParaRPr lang="en-US" altLang="es-ES" sz="3000" b="1" dirty="0">
              <a:solidFill>
                <a:schemeClr val="tx2"/>
              </a:solidFill>
            </a:endParaRPr>
          </a:p>
        </p:txBody>
      </p:sp>
      <p:sp>
        <p:nvSpPr>
          <p:cNvPr id="2" name="Título 1"/>
          <p:cNvSpPr>
            <a:spLocks noGrp="1"/>
          </p:cNvSpPr>
          <p:nvPr>
            <p:ph type="title"/>
          </p:nvPr>
        </p:nvSpPr>
        <p:spPr/>
        <p:txBody>
          <a:bodyPr/>
          <a:lstStyle/>
          <a:p>
            <a:pPr algn="l"/>
            <a:r>
              <a:rPr lang="es-ES" sz="3200" b="1" dirty="0"/>
              <a:t>El Plan de Negocio (Concepto)</a:t>
            </a:r>
          </a:p>
        </p:txBody>
      </p:sp>
    </p:spTree>
    <p:extLst>
      <p:ext uri="{BB962C8B-B14F-4D97-AF65-F5344CB8AC3E}">
        <p14:creationId xmlns:p14="http://schemas.microsoft.com/office/powerpoint/2010/main" val="59836385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1" name="AutoShape 3"/>
          <p:cNvSpPr>
            <a:spLocks noChangeArrowheads="1"/>
          </p:cNvSpPr>
          <p:nvPr/>
        </p:nvSpPr>
        <p:spPr bwMode="auto">
          <a:xfrm>
            <a:off x="5562600" y="1772816"/>
            <a:ext cx="3257872" cy="4608512"/>
          </a:xfrm>
          <a:prstGeom prst="roundRect">
            <a:avLst>
              <a:gd name="adj" fmla="val 16667"/>
            </a:avLst>
          </a:prstGeom>
          <a:noFill/>
          <a:ln w="38100">
            <a:solidFill>
              <a:schemeClr val="tx1"/>
            </a:solidFill>
            <a:round/>
            <a:headEnd/>
            <a:tailEnd/>
          </a:ln>
          <a:effectLst/>
          <a:extLst>
            <a:ext uri="{909E8E84-426E-40DD-AFC4-6F175D3DCCD1}">
              <a14:hiddenFill xmlns:a14="http://schemas.microsoft.com/office/drawing/2010/main">
                <a:gradFill rotWithShape="1">
                  <a:gsLst>
                    <a:gs pos="0">
                      <a:srgbClr val="99CCFF"/>
                    </a:gs>
                    <a:gs pos="100000">
                      <a:srgbClr val="99CCFF">
                        <a:gamma/>
                        <a:tint val="27451"/>
                        <a:invGamma/>
                      </a:srgbClr>
                    </a:gs>
                  </a:gsLst>
                  <a:lin ang="5400000" scaled="1"/>
                </a:gra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hangingPunct="0"/>
            <a:endParaRPr lang="es-ES" altLang="es-ES">
              <a:latin typeface="Verdana" panose="020B0604030504040204" pitchFamily="34" charset="0"/>
            </a:endParaRPr>
          </a:p>
        </p:txBody>
      </p:sp>
      <p:sp>
        <p:nvSpPr>
          <p:cNvPr id="43013" name="AutoShape 5"/>
          <p:cNvSpPr>
            <a:spLocks noChangeArrowheads="1"/>
          </p:cNvSpPr>
          <p:nvPr/>
        </p:nvSpPr>
        <p:spPr bwMode="auto">
          <a:xfrm>
            <a:off x="333049" y="1844824"/>
            <a:ext cx="2852543" cy="4608512"/>
          </a:xfrm>
          <a:prstGeom prst="roundRect">
            <a:avLst>
              <a:gd name="adj" fmla="val 16667"/>
            </a:avLst>
          </a:prstGeom>
          <a:noFill/>
          <a:ln w="38100">
            <a:solidFill>
              <a:schemeClr val="tx1"/>
            </a:solidFill>
            <a:round/>
            <a:headEnd/>
            <a:tailEnd/>
          </a:ln>
          <a:effectLst/>
          <a:extLst>
            <a:ext uri="{909E8E84-426E-40DD-AFC4-6F175D3DCCD1}">
              <a14:hiddenFill xmlns:a14="http://schemas.microsoft.com/office/drawing/2010/main">
                <a:gradFill rotWithShape="1">
                  <a:gsLst>
                    <a:gs pos="0">
                      <a:srgbClr val="99CCFF"/>
                    </a:gs>
                    <a:gs pos="100000">
                      <a:srgbClr val="99CCFF">
                        <a:gamma/>
                        <a:tint val="27451"/>
                        <a:invGamma/>
                      </a:srgbClr>
                    </a:gs>
                  </a:gsLst>
                  <a:lin ang="5400000" scaled="1"/>
                </a:gra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hangingPunct="0"/>
            <a:endParaRPr lang="es-ES" altLang="es-ES">
              <a:latin typeface="Verdana" panose="020B0604030504040204" pitchFamily="34" charset="0"/>
            </a:endParaRPr>
          </a:p>
        </p:txBody>
      </p:sp>
      <p:sp>
        <p:nvSpPr>
          <p:cNvPr id="43014" name="Text Box 6"/>
          <p:cNvSpPr txBox="1">
            <a:spLocks noChangeArrowheads="1"/>
          </p:cNvSpPr>
          <p:nvPr/>
        </p:nvSpPr>
        <p:spPr bwMode="auto">
          <a:xfrm>
            <a:off x="549073" y="2276872"/>
            <a:ext cx="2532885" cy="23083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just" eaLnBrk="0" hangingPunct="0"/>
            <a:r>
              <a:rPr lang="es-ES" sz="2400" b="1" dirty="0"/>
              <a:t>Es un instrumento para planificar la materialización de un negocio </a:t>
            </a:r>
            <a:endParaRPr lang="en-US" altLang="es-ES" sz="2400" b="1" dirty="0">
              <a:solidFill>
                <a:srgbClr val="000000"/>
              </a:solidFill>
            </a:endParaRPr>
          </a:p>
        </p:txBody>
      </p:sp>
      <p:sp>
        <p:nvSpPr>
          <p:cNvPr id="43016" name="Freeform 8"/>
          <p:cNvSpPr>
            <a:spLocks/>
          </p:cNvSpPr>
          <p:nvPr/>
        </p:nvSpPr>
        <p:spPr bwMode="gray">
          <a:xfrm>
            <a:off x="3222624" y="1484784"/>
            <a:ext cx="1205359" cy="2755429"/>
          </a:xfrm>
          <a:custGeom>
            <a:avLst/>
            <a:gdLst>
              <a:gd name="T0" fmla="*/ 580 w 580"/>
              <a:gd name="T1" fmla="*/ 0 h 798"/>
              <a:gd name="T2" fmla="*/ 578 w 580"/>
              <a:gd name="T3" fmla="*/ 90 h 798"/>
              <a:gd name="T4" fmla="*/ 568 w 580"/>
              <a:gd name="T5" fmla="*/ 174 h 798"/>
              <a:gd name="T6" fmla="*/ 552 w 580"/>
              <a:gd name="T7" fmla="*/ 252 h 798"/>
              <a:gd name="T8" fmla="*/ 526 w 580"/>
              <a:gd name="T9" fmla="*/ 324 h 798"/>
              <a:gd name="T10" fmla="*/ 494 w 580"/>
              <a:gd name="T11" fmla="*/ 390 h 798"/>
              <a:gd name="T12" fmla="*/ 452 w 580"/>
              <a:gd name="T13" fmla="*/ 450 h 798"/>
              <a:gd name="T14" fmla="*/ 402 w 580"/>
              <a:gd name="T15" fmla="*/ 508 h 798"/>
              <a:gd name="T16" fmla="*/ 342 w 580"/>
              <a:gd name="T17" fmla="*/ 560 h 798"/>
              <a:gd name="T18" fmla="*/ 270 w 580"/>
              <a:gd name="T19" fmla="*/ 610 h 798"/>
              <a:gd name="T20" fmla="*/ 188 w 580"/>
              <a:gd name="T21" fmla="*/ 656 h 798"/>
              <a:gd name="T22" fmla="*/ 188 w 580"/>
              <a:gd name="T23" fmla="*/ 798 h 798"/>
              <a:gd name="T24" fmla="*/ 0 w 580"/>
              <a:gd name="T25" fmla="*/ 514 h 798"/>
              <a:gd name="T26" fmla="*/ 188 w 580"/>
              <a:gd name="T27" fmla="*/ 230 h 798"/>
              <a:gd name="T28" fmla="*/ 188 w 580"/>
              <a:gd name="T29" fmla="*/ 372 h 798"/>
              <a:gd name="T30" fmla="*/ 224 w 580"/>
              <a:gd name="T31" fmla="*/ 368 h 798"/>
              <a:gd name="T32" fmla="*/ 264 w 580"/>
              <a:gd name="T33" fmla="*/ 356 h 798"/>
              <a:gd name="T34" fmla="*/ 306 w 580"/>
              <a:gd name="T35" fmla="*/ 336 h 798"/>
              <a:gd name="T36" fmla="*/ 348 w 580"/>
              <a:gd name="T37" fmla="*/ 310 h 798"/>
              <a:gd name="T38" fmla="*/ 392 w 580"/>
              <a:gd name="T39" fmla="*/ 280 h 798"/>
              <a:gd name="T40" fmla="*/ 432 w 580"/>
              <a:gd name="T41" fmla="*/ 246 h 798"/>
              <a:gd name="T42" fmla="*/ 472 w 580"/>
              <a:gd name="T43" fmla="*/ 208 h 798"/>
              <a:gd name="T44" fmla="*/ 506 w 580"/>
              <a:gd name="T45" fmla="*/ 166 h 798"/>
              <a:gd name="T46" fmla="*/ 536 w 580"/>
              <a:gd name="T47" fmla="*/ 124 h 798"/>
              <a:gd name="T48" fmla="*/ 558 w 580"/>
              <a:gd name="T49" fmla="*/ 82 h 798"/>
              <a:gd name="T50" fmla="*/ 574 w 580"/>
              <a:gd name="T51" fmla="*/ 40 h 798"/>
              <a:gd name="T52" fmla="*/ 578 w 580"/>
              <a:gd name="T53" fmla="*/ 0 h 798"/>
              <a:gd name="T54" fmla="*/ 580 w 580"/>
              <a:gd name="T55" fmla="*/ 0 h 7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580" h="798">
                <a:moveTo>
                  <a:pt x="580" y="0"/>
                </a:moveTo>
                <a:lnTo>
                  <a:pt x="578" y="90"/>
                </a:lnTo>
                <a:lnTo>
                  <a:pt x="568" y="174"/>
                </a:lnTo>
                <a:lnTo>
                  <a:pt x="552" y="252"/>
                </a:lnTo>
                <a:lnTo>
                  <a:pt x="526" y="324"/>
                </a:lnTo>
                <a:lnTo>
                  <a:pt x="494" y="390"/>
                </a:lnTo>
                <a:lnTo>
                  <a:pt x="452" y="450"/>
                </a:lnTo>
                <a:lnTo>
                  <a:pt x="402" y="508"/>
                </a:lnTo>
                <a:lnTo>
                  <a:pt x="342" y="560"/>
                </a:lnTo>
                <a:lnTo>
                  <a:pt x="270" y="610"/>
                </a:lnTo>
                <a:lnTo>
                  <a:pt x="188" y="656"/>
                </a:lnTo>
                <a:lnTo>
                  <a:pt x="188" y="798"/>
                </a:lnTo>
                <a:lnTo>
                  <a:pt x="0" y="514"/>
                </a:lnTo>
                <a:lnTo>
                  <a:pt x="188" y="230"/>
                </a:lnTo>
                <a:lnTo>
                  <a:pt x="188" y="372"/>
                </a:lnTo>
                <a:lnTo>
                  <a:pt x="224" y="368"/>
                </a:lnTo>
                <a:lnTo>
                  <a:pt x="264" y="356"/>
                </a:lnTo>
                <a:lnTo>
                  <a:pt x="306" y="336"/>
                </a:lnTo>
                <a:lnTo>
                  <a:pt x="348" y="310"/>
                </a:lnTo>
                <a:lnTo>
                  <a:pt x="392" y="280"/>
                </a:lnTo>
                <a:lnTo>
                  <a:pt x="432" y="246"/>
                </a:lnTo>
                <a:lnTo>
                  <a:pt x="472" y="208"/>
                </a:lnTo>
                <a:lnTo>
                  <a:pt x="506" y="166"/>
                </a:lnTo>
                <a:lnTo>
                  <a:pt x="536" y="124"/>
                </a:lnTo>
                <a:lnTo>
                  <a:pt x="558" y="82"/>
                </a:lnTo>
                <a:lnTo>
                  <a:pt x="574" y="40"/>
                </a:lnTo>
                <a:lnTo>
                  <a:pt x="578" y="0"/>
                </a:lnTo>
                <a:lnTo>
                  <a:pt x="580" y="0"/>
                </a:lnTo>
                <a:close/>
              </a:path>
            </a:pathLst>
          </a:custGeom>
          <a:gradFill rotWithShape="1">
            <a:gsLst>
              <a:gs pos="0">
                <a:schemeClr val="accent1"/>
              </a:gs>
              <a:gs pos="100000">
                <a:schemeClr val="accent1">
                  <a:gamma/>
                  <a:tint val="31765"/>
                  <a:invGamma/>
                </a:schemeClr>
              </a:gs>
            </a:gsLst>
            <a:lin ang="0" scaled="1"/>
          </a:gradFill>
          <a:ln>
            <a:noFill/>
          </a:ln>
          <a:extLst>
            <a:ext uri="{91240B29-F687-4F45-9708-019B960494DF}">
              <a14:hiddenLine xmlns:a14="http://schemas.microsoft.com/office/drawing/2010/main" w="0">
                <a:solidFill>
                  <a:srgbClr val="00A06C"/>
                </a:solidFill>
                <a:prstDash val="solid"/>
                <a:round/>
                <a:headEnd/>
                <a:tailEnd/>
              </a14:hiddenLine>
            </a:ext>
          </a:extLst>
        </p:spPr>
        <p:txBody>
          <a:bodyPr/>
          <a:lstStyle/>
          <a:p>
            <a:endParaRPr lang="es-ES"/>
          </a:p>
        </p:txBody>
      </p:sp>
      <p:sp>
        <p:nvSpPr>
          <p:cNvPr id="43017" name="AutoShape 9"/>
          <p:cNvSpPr>
            <a:spLocks noChangeAspect="1" noChangeArrowheads="1" noTextEdit="1"/>
          </p:cNvSpPr>
          <p:nvPr/>
        </p:nvSpPr>
        <p:spPr bwMode="gray">
          <a:xfrm flipH="1">
            <a:off x="3975160" y="1772816"/>
            <a:ext cx="1803339" cy="24673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s-ES"/>
          </a:p>
        </p:txBody>
      </p:sp>
      <p:sp>
        <p:nvSpPr>
          <p:cNvPr id="43018" name="Freeform 10"/>
          <p:cNvSpPr>
            <a:spLocks/>
          </p:cNvSpPr>
          <p:nvPr/>
        </p:nvSpPr>
        <p:spPr bwMode="gray">
          <a:xfrm flipH="1">
            <a:off x="4904578" y="1484784"/>
            <a:ext cx="1026319" cy="2755429"/>
          </a:xfrm>
          <a:custGeom>
            <a:avLst/>
            <a:gdLst>
              <a:gd name="T0" fmla="*/ 580 w 580"/>
              <a:gd name="T1" fmla="*/ 0 h 798"/>
              <a:gd name="T2" fmla="*/ 578 w 580"/>
              <a:gd name="T3" fmla="*/ 90 h 798"/>
              <a:gd name="T4" fmla="*/ 568 w 580"/>
              <a:gd name="T5" fmla="*/ 174 h 798"/>
              <a:gd name="T6" fmla="*/ 552 w 580"/>
              <a:gd name="T7" fmla="*/ 252 h 798"/>
              <a:gd name="T8" fmla="*/ 526 w 580"/>
              <a:gd name="T9" fmla="*/ 324 h 798"/>
              <a:gd name="T10" fmla="*/ 494 w 580"/>
              <a:gd name="T11" fmla="*/ 390 h 798"/>
              <a:gd name="T12" fmla="*/ 452 w 580"/>
              <a:gd name="T13" fmla="*/ 450 h 798"/>
              <a:gd name="T14" fmla="*/ 402 w 580"/>
              <a:gd name="T15" fmla="*/ 508 h 798"/>
              <a:gd name="T16" fmla="*/ 342 w 580"/>
              <a:gd name="T17" fmla="*/ 560 h 798"/>
              <a:gd name="T18" fmla="*/ 270 w 580"/>
              <a:gd name="T19" fmla="*/ 610 h 798"/>
              <a:gd name="T20" fmla="*/ 188 w 580"/>
              <a:gd name="T21" fmla="*/ 656 h 798"/>
              <a:gd name="T22" fmla="*/ 188 w 580"/>
              <a:gd name="T23" fmla="*/ 798 h 798"/>
              <a:gd name="T24" fmla="*/ 0 w 580"/>
              <a:gd name="T25" fmla="*/ 514 h 798"/>
              <a:gd name="T26" fmla="*/ 188 w 580"/>
              <a:gd name="T27" fmla="*/ 230 h 798"/>
              <a:gd name="T28" fmla="*/ 188 w 580"/>
              <a:gd name="T29" fmla="*/ 372 h 798"/>
              <a:gd name="T30" fmla="*/ 224 w 580"/>
              <a:gd name="T31" fmla="*/ 368 h 798"/>
              <a:gd name="T32" fmla="*/ 264 w 580"/>
              <a:gd name="T33" fmla="*/ 356 h 798"/>
              <a:gd name="T34" fmla="*/ 306 w 580"/>
              <a:gd name="T35" fmla="*/ 336 h 798"/>
              <a:gd name="T36" fmla="*/ 348 w 580"/>
              <a:gd name="T37" fmla="*/ 310 h 798"/>
              <a:gd name="T38" fmla="*/ 392 w 580"/>
              <a:gd name="T39" fmla="*/ 280 h 798"/>
              <a:gd name="T40" fmla="*/ 432 w 580"/>
              <a:gd name="T41" fmla="*/ 246 h 798"/>
              <a:gd name="T42" fmla="*/ 472 w 580"/>
              <a:gd name="T43" fmla="*/ 208 h 798"/>
              <a:gd name="T44" fmla="*/ 506 w 580"/>
              <a:gd name="T45" fmla="*/ 166 h 798"/>
              <a:gd name="T46" fmla="*/ 536 w 580"/>
              <a:gd name="T47" fmla="*/ 124 h 798"/>
              <a:gd name="T48" fmla="*/ 558 w 580"/>
              <a:gd name="T49" fmla="*/ 82 h 798"/>
              <a:gd name="T50" fmla="*/ 574 w 580"/>
              <a:gd name="T51" fmla="*/ 40 h 798"/>
              <a:gd name="T52" fmla="*/ 578 w 580"/>
              <a:gd name="T53" fmla="*/ 0 h 798"/>
              <a:gd name="T54" fmla="*/ 580 w 580"/>
              <a:gd name="T55" fmla="*/ 0 h 7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580" h="798">
                <a:moveTo>
                  <a:pt x="580" y="0"/>
                </a:moveTo>
                <a:lnTo>
                  <a:pt x="578" y="90"/>
                </a:lnTo>
                <a:lnTo>
                  <a:pt x="568" y="174"/>
                </a:lnTo>
                <a:lnTo>
                  <a:pt x="552" y="252"/>
                </a:lnTo>
                <a:lnTo>
                  <a:pt x="526" y="324"/>
                </a:lnTo>
                <a:lnTo>
                  <a:pt x="494" y="390"/>
                </a:lnTo>
                <a:lnTo>
                  <a:pt x="452" y="450"/>
                </a:lnTo>
                <a:lnTo>
                  <a:pt x="402" y="508"/>
                </a:lnTo>
                <a:lnTo>
                  <a:pt x="342" y="560"/>
                </a:lnTo>
                <a:lnTo>
                  <a:pt x="270" y="610"/>
                </a:lnTo>
                <a:lnTo>
                  <a:pt x="188" y="656"/>
                </a:lnTo>
                <a:lnTo>
                  <a:pt x="188" y="798"/>
                </a:lnTo>
                <a:lnTo>
                  <a:pt x="0" y="514"/>
                </a:lnTo>
                <a:lnTo>
                  <a:pt x="188" y="230"/>
                </a:lnTo>
                <a:lnTo>
                  <a:pt x="188" y="372"/>
                </a:lnTo>
                <a:lnTo>
                  <a:pt x="224" y="368"/>
                </a:lnTo>
                <a:lnTo>
                  <a:pt x="264" y="356"/>
                </a:lnTo>
                <a:lnTo>
                  <a:pt x="306" y="336"/>
                </a:lnTo>
                <a:lnTo>
                  <a:pt x="348" y="310"/>
                </a:lnTo>
                <a:lnTo>
                  <a:pt x="392" y="280"/>
                </a:lnTo>
                <a:lnTo>
                  <a:pt x="432" y="246"/>
                </a:lnTo>
                <a:lnTo>
                  <a:pt x="472" y="208"/>
                </a:lnTo>
                <a:lnTo>
                  <a:pt x="506" y="166"/>
                </a:lnTo>
                <a:lnTo>
                  <a:pt x="536" y="124"/>
                </a:lnTo>
                <a:lnTo>
                  <a:pt x="558" y="82"/>
                </a:lnTo>
                <a:lnTo>
                  <a:pt x="574" y="40"/>
                </a:lnTo>
                <a:lnTo>
                  <a:pt x="578" y="0"/>
                </a:lnTo>
                <a:lnTo>
                  <a:pt x="580" y="0"/>
                </a:lnTo>
                <a:close/>
              </a:path>
            </a:pathLst>
          </a:custGeom>
          <a:gradFill rotWithShape="1">
            <a:gsLst>
              <a:gs pos="0">
                <a:schemeClr val="accent1"/>
              </a:gs>
              <a:gs pos="100000">
                <a:schemeClr val="accent1">
                  <a:gamma/>
                  <a:tint val="31765"/>
                  <a:invGamma/>
                </a:schemeClr>
              </a:gs>
            </a:gsLst>
            <a:lin ang="0" scaled="1"/>
          </a:gradFill>
          <a:ln>
            <a:noFill/>
          </a:ln>
          <a:extLst>
            <a:ext uri="{91240B29-F687-4F45-9708-019B960494DF}">
              <a14:hiddenLine xmlns:a14="http://schemas.microsoft.com/office/drawing/2010/main" w="0">
                <a:solidFill>
                  <a:srgbClr val="00A06C"/>
                </a:solidFill>
                <a:prstDash val="solid"/>
                <a:round/>
                <a:headEnd/>
                <a:tailEnd/>
              </a14:hiddenLine>
            </a:ext>
          </a:extLst>
        </p:spPr>
        <p:txBody>
          <a:bodyPr/>
          <a:lstStyle/>
          <a:p>
            <a:endParaRPr lang="es-ES"/>
          </a:p>
        </p:txBody>
      </p:sp>
      <p:sp>
        <p:nvSpPr>
          <p:cNvPr id="43028" name="Text Box 20"/>
          <p:cNvSpPr txBox="1">
            <a:spLocks noChangeArrowheads="1"/>
          </p:cNvSpPr>
          <p:nvPr/>
        </p:nvSpPr>
        <p:spPr bwMode="auto">
          <a:xfrm>
            <a:off x="5930897" y="1988840"/>
            <a:ext cx="2673551" cy="41549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just" eaLnBrk="0" hangingPunct="0"/>
            <a:r>
              <a:rPr lang="es-ES" sz="2400" b="1" dirty="0"/>
              <a:t>Sirve como herramienta para la toma de decisiones y la obtención de financiamiento ya sea por parte de los mismos accionistas o de una entidad financiera. </a:t>
            </a:r>
            <a:endParaRPr lang="en-US" altLang="es-ES" sz="2400" b="1" dirty="0">
              <a:solidFill>
                <a:srgbClr val="000000"/>
              </a:solidFill>
            </a:endParaRPr>
          </a:p>
        </p:txBody>
      </p:sp>
      <p:sp>
        <p:nvSpPr>
          <p:cNvPr id="21" name="Título 1"/>
          <p:cNvSpPr>
            <a:spLocks noGrp="1"/>
          </p:cNvSpPr>
          <p:nvPr>
            <p:ph type="title"/>
          </p:nvPr>
        </p:nvSpPr>
        <p:spPr/>
        <p:txBody>
          <a:bodyPr/>
          <a:lstStyle/>
          <a:p>
            <a:r>
              <a:rPr lang="es-ES" b="1" dirty="0"/>
              <a:t>Plan de Negocio</a:t>
            </a:r>
          </a:p>
        </p:txBody>
      </p:sp>
    </p:spTree>
  </p:cSld>
  <p:clrMapOvr>
    <a:masterClrMapping/>
  </p:clrMapOvr>
</p:sld>
</file>

<file path=ppt/theme/theme1.xml><?xml version="1.0" encoding="utf-8"?>
<a:theme xmlns:a="http://schemas.openxmlformats.org/drawingml/2006/main" name="Tema de Office">
  <a:themeElements>
    <a:clrScheme name="Tema de Office 1">
      <a:dk1>
        <a:srgbClr val="0D1259"/>
      </a:dk1>
      <a:lt1>
        <a:srgbClr val="FFFFFF"/>
      </a:lt1>
      <a:dk2>
        <a:srgbClr val="0E4AA2"/>
      </a:dk2>
      <a:lt2>
        <a:srgbClr val="C0C0C0"/>
      </a:lt2>
      <a:accent1>
        <a:srgbClr val="3191D3"/>
      </a:accent1>
      <a:accent2>
        <a:srgbClr val="81CFEB"/>
      </a:accent2>
      <a:accent3>
        <a:srgbClr val="FFFFFF"/>
      </a:accent3>
      <a:accent4>
        <a:srgbClr val="090E4B"/>
      </a:accent4>
      <a:accent5>
        <a:srgbClr val="ADC7E6"/>
      </a:accent5>
      <a:accent6>
        <a:srgbClr val="74BBD5"/>
      </a:accent6>
      <a:hlink>
        <a:srgbClr val="6FB7B7"/>
      </a:hlink>
      <a:folHlink>
        <a:srgbClr val="DCCA42"/>
      </a:folHlink>
    </a:clrScheme>
    <a:fontScheme name="Tema de Offic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Tema de Office 1">
        <a:dk1>
          <a:srgbClr val="0D1259"/>
        </a:dk1>
        <a:lt1>
          <a:srgbClr val="FFFFFF"/>
        </a:lt1>
        <a:dk2>
          <a:srgbClr val="0E4AA2"/>
        </a:dk2>
        <a:lt2>
          <a:srgbClr val="C0C0C0"/>
        </a:lt2>
        <a:accent1>
          <a:srgbClr val="3191D3"/>
        </a:accent1>
        <a:accent2>
          <a:srgbClr val="81CFEB"/>
        </a:accent2>
        <a:accent3>
          <a:srgbClr val="FFFFFF"/>
        </a:accent3>
        <a:accent4>
          <a:srgbClr val="090E4B"/>
        </a:accent4>
        <a:accent5>
          <a:srgbClr val="ADC7E6"/>
        </a:accent5>
        <a:accent6>
          <a:srgbClr val="74BBD5"/>
        </a:accent6>
        <a:hlink>
          <a:srgbClr val="6FB7B7"/>
        </a:hlink>
        <a:folHlink>
          <a:srgbClr val="DCCA42"/>
        </a:folHlink>
      </a:clrScheme>
      <a:clrMap bg1="lt1" tx1="dk1" bg2="lt2" tx2="dk2" accent1="accent1" accent2="accent2" accent3="accent3" accent4="accent4" accent5="accent5" accent6="accent6" hlink="hlink" folHlink="folHlink"/>
    </a:extraClrScheme>
    <a:extraClrScheme>
      <a:clrScheme name="Tema de Office 2">
        <a:dk1>
          <a:srgbClr val="542F81"/>
        </a:dk1>
        <a:lt1>
          <a:srgbClr val="FFFFFF"/>
        </a:lt1>
        <a:dk2>
          <a:srgbClr val="0E4AA2"/>
        </a:dk2>
        <a:lt2>
          <a:srgbClr val="C0C0C0"/>
        </a:lt2>
        <a:accent1>
          <a:srgbClr val="2B59D9"/>
        </a:accent1>
        <a:accent2>
          <a:srgbClr val="EFA441"/>
        </a:accent2>
        <a:accent3>
          <a:srgbClr val="FFFFFF"/>
        </a:accent3>
        <a:accent4>
          <a:srgbClr val="46276D"/>
        </a:accent4>
        <a:accent5>
          <a:srgbClr val="ACB5E9"/>
        </a:accent5>
        <a:accent6>
          <a:srgbClr val="D9943A"/>
        </a:accent6>
        <a:hlink>
          <a:srgbClr val="63C398"/>
        </a:hlink>
        <a:folHlink>
          <a:srgbClr val="AAC856"/>
        </a:folHlink>
      </a:clrScheme>
      <a:clrMap bg1="lt1" tx1="dk1" bg2="lt2" tx2="dk2" accent1="accent1" accent2="accent2" accent3="accent3" accent4="accent4" accent5="accent5" accent6="accent6" hlink="hlink" folHlink="folHlink"/>
    </a:extraClrScheme>
    <a:extraClrScheme>
      <a:clrScheme name="Tema de Office 3">
        <a:dk1>
          <a:srgbClr val="0E3558"/>
        </a:dk1>
        <a:lt1>
          <a:srgbClr val="FFFFFF"/>
        </a:lt1>
        <a:dk2>
          <a:srgbClr val="006666"/>
        </a:dk2>
        <a:lt2>
          <a:srgbClr val="969696"/>
        </a:lt2>
        <a:accent1>
          <a:srgbClr val="E3BE05"/>
        </a:accent1>
        <a:accent2>
          <a:srgbClr val="4BC77A"/>
        </a:accent2>
        <a:accent3>
          <a:srgbClr val="FFFFFF"/>
        </a:accent3>
        <a:accent4>
          <a:srgbClr val="0A2C4A"/>
        </a:accent4>
        <a:accent5>
          <a:srgbClr val="EFDBAA"/>
        </a:accent5>
        <a:accent6>
          <a:srgbClr val="43B46E"/>
        </a:accent6>
        <a:hlink>
          <a:srgbClr val="CC3300"/>
        </a:hlink>
        <a:folHlink>
          <a:srgbClr val="333399"/>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AB</Template>
  <TotalTime>536</TotalTime>
  <Words>3847</Words>
  <Application>Microsoft Office PowerPoint</Application>
  <PresentationFormat>Presentación en pantalla (4:3)</PresentationFormat>
  <Paragraphs>235</Paragraphs>
  <Slides>47</Slides>
  <Notes>0</Notes>
  <HiddenSlides>0</HiddenSlides>
  <MMClips>0</MMClips>
  <ScaleCrop>false</ScaleCrop>
  <HeadingPairs>
    <vt:vector size="8" baseType="variant">
      <vt:variant>
        <vt:lpstr>Fuentes usadas</vt:lpstr>
      </vt:variant>
      <vt:variant>
        <vt:i4>4</vt:i4>
      </vt:variant>
      <vt:variant>
        <vt:lpstr>Tema</vt:lpstr>
      </vt:variant>
      <vt:variant>
        <vt:i4>1</vt:i4>
      </vt:variant>
      <vt:variant>
        <vt:lpstr>Servidores OLE incrustados</vt:lpstr>
      </vt:variant>
      <vt:variant>
        <vt:i4>1</vt:i4>
      </vt:variant>
      <vt:variant>
        <vt:lpstr>Títulos de diapositiva</vt:lpstr>
      </vt:variant>
      <vt:variant>
        <vt:i4>47</vt:i4>
      </vt:variant>
    </vt:vector>
  </HeadingPairs>
  <TitlesOfParts>
    <vt:vector size="53" baseType="lpstr">
      <vt:lpstr>Arial</vt:lpstr>
      <vt:lpstr>Times New Roman</vt:lpstr>
      <vt:lpstr>Verdana</vt:lpstr>
      <vt:lpstr>Wingdings</vt:lpstr>
      <vt:lpstr>Tema de Office</vt:lpstr>
      <vt:lpstr>Image</vt:lpstr>
      <vt:lpstr>Presentación de PowerPoint</vt:lpstr>
      <vt:lpstr>Presentación de PowerPoint</vt:lpstr>
      <vt:lpstr>NEGOCIO </vt:lpstr>
      <vt:lpstr>Tipos de negocios que la organización puede desarrollar. </vt:lpstr>
      <vt:lpstr>Tipos de negocios que la organización puede desarrollar. </vt:lpstr>
      <vt:lpstr>Tipos de negocios que la organización puede desarrollar. </vt:lpstr>
      <vt:lpstr>El Plan de Negocio</vt:lpstr>
      <vt:lpstr>El Plan de Negocio (Concepto)</vt:lpstr>
      <vt:lpstr>Plan de Negocio</vt:lpstr>
      <vt:lpstr>Presentación de PowerPoint</vt:lpstr>
      <vt:lpstr>Estructura del Plan de Negocio</vt:lpstr>
      <vt:lpstr>Estructura del Plan de Negocio</vt:lpstr>
      <vt:lpstr>Tipos de Planes de negocio. </vt:lpstr>
      <vt:lpstr>Aspectos que deberán aparecer en el Plan de negocio.  </vt:lpstr>
      <vt:lpstr>Aspectos que deberán aparecer en el Plan de negocio.  </vt:lpstr>
      <vt:lpstr>Aspectos que deberán aparecer en el Plan de negocio.  </vt:lpstr>
      <vt:lpstr>Aspectos que deberán aparecer en el Plan de negocio.  </vt:lpstr>
      <vt:lpstr>Aspectos que deberán aparecer en el Plan de negocio.  </vt:lpstr>
      <vt:lpstr>El Mercado, la demanda y la oferta. </vt:lpstr>
      <vt:lpstr>El Mercado, la demanda y la oferta. </vt:lpstr>
      <vt:lpstr>El Mercado, la demanda y la oferta. </vt:lpstr>
      <vt:lpstr>El Mercado, la demanda y la oferta. </vt:lpstr>
      <vt:lpstr>Presentación de PowerPoint</vt:lpstr>
      <vt:lpstr>El Mercado, la demanda y la oferta. </vt:lpstr>
      <vt:lpstr>El Mercado, la demanda y la oferta. </vt:lpstr>
      <vt:lpstr>El Mercado, la demanda y la oferta. </vt:lpstr>
      <vt:lpstr>El Mercado, la demanda y la oferta. </vt:lpstr>
      <vt:lpstr>El Mercado, la demanda y la oferta. </vt:lpstr>
      <vt:lpstr>El Mercado, la demanda y la oferta. </vt:lpstr>
      <vt:lpstr>El Mercado, la demanda y la oferta. </vt:lpstr>
      <vt:lpstr>El Mercado, la demanda y la oferta. </vt:lpstr>
      <vt:lpstr>El Mercado, la demanda y la oferta. </vt:lpstr>
      <vt:lpstr>El Mercado, la demanda y la oferta. </vt:lpstr>
      <vt:lpstr>El Mercado, la demanda y la oferta. </vt:lpstr>
      <vt:lpstr>El Mercado, la demanda y la oferta. </vt:lpstr>
      <vt:lpstr>El Mercado, la demanda y la oferta. </vt:lpstr>
      <vt:lpstr>El Mercado, la demanda y la oferta. </vt:lpstr>
      <vt:lpstr>El Mercado, la demanda y la oferta. </vt:lpstr>
      <vt:lpstr>El Mercado, la demanda y la oferta. </vt:lpstr>
      <vt:lpstr>Conclusiones</vt:lpstr>
      <vt:lpstr>Conclusiones</vt:lpstr>
      <vt:lpstr>Conclusiones</vt:lpstr>
      <vt:lpstr>Presentación de PowerPoint</vt:lpstr>
      <vt:lpstr>Presentación de PowerPoint</vt:lpstr>
      <vt:lpstr>Presentación de PowerPoint</vt:lpstr>
      <vt:lpstr>Presentación de PowerPoint</vt:lpstr>
      <vt:lpstr>Presentación de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betty</dc:creator>
  <cp:lastModifiedBy>Daliannis</cp:lastModifiedBy>
  <cp:revision>47</cp:revision>
  <dcterms:created xsi:type="dcterms:W3CDTF">2017-04-10T08:55:48Z</dcterms:created>
  <dcterms:modified xsi:type="dcterms:W3CDTF">2008-12-31T23:36:25Z</dcterms:modified>
</cp:coreProperties>
</file>