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type="screen4x3" cy="6858000" cx="9144000"/>
  <p:notesSz cx="6858000" cy="9144000"/>
  <p:defaultTextStyle>
    <a:defPPr>
      <a:defRPr lang="es-E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6985" autoAdjust="0"/>
    <p:restoredTop sz="95539" autoAdjust="0"/>
  </p:normalViewPr>
  <p:slideViewPr>
    <p:cSldViewPr>
      <p:cViewPr varScale="1">
        <p:scale>
          <a:sx n="104" d="100"/>
          <a:sy n="104" d="100"/>
        </p:scale>
        <p:origin x="-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tableStyles" Target="tableStyles.xml"/><Relationship Id="rId35" Type="http://schemas.openxmlformats.org/officeDocument/2006/relationships/presProps" Target="presProps.xml"/><Relationship Id="rId3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87" name=""/>
        <p:cNvGrpSpPr/>
        <p:nvPr/>
      </p:nvGrpSpPr>
      <p:grpSpPr>
        <a:xfrm>
          <a:off x="0" y="0"/>
          <a:ext cx="0" cy="0"/>
          <a:chOff x="0" y="0"/>
          <a:chExt cx="0" cy="0"/>
        </a:xfrm>
      </p:grpSpPr>
      <p:sp>
        <p:nvSpPr>
          <p:cNvPr id="1048692"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93"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94"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95"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6"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7"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Diapositiva de título">
    <p:spTree>
      <p:nvGrpSpPr>
        <p:cNvPr id="50" name=""/>
        <p:cNvGrpSpPr/>
        <p:nvPr/>
      </p:nvGrpSpPr>
      <p:grpSpPr>
        <a:xfrm>
          <a:off x="0" y="0"/>
          <a:ext cx="0" cy="0"/>
          <a:chOff x="0" y="0"/>
          <a:chExt cx="0" cy="0"/>
        </a:xfrm>
      </p:grpSpPr>
      <p:sp>
        <p:nvSpPr>
          <p:cNvPr id="1048593" name="1 Título"/>
          <p:cNvSpPr>
            <a:spLocks noGrp="1"/>
          </p:cNvSpPr>
          <p:nvPr>
            <p:ph type="ctrTitle"/>
          </p:nvPr>
        </p:nvSpPr>
        <p:spPr>
          <a:xfrm>
            <a:off x="685800" y="2130425"/>
            <a:ext cx="7772400" cy="1470025"/>
          </a:xfrm>
        </p:spPr>
        <p:txBody>
          <a:bodyPr/>
          <a:p>
            <a:r>
              <a:rPr lang="es-ES" smtClean="0"/>
              <a:t>Haga clic para modificar el estilo de título del patrón</a:t>
            </a:r>
            <a:endParaRPr lang="es-ES"/>
          </a:p>
        </p:txBody>
      </p:sp>
      <p:sp>
        <p:nvSpPr>
          <p:cNvPr id="1048594" name="2 Subtítulo"/>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s-ES" smtClean="0"/>
              <a:t>Haga clic para modificar el estilo de subtítulo del patrón</a:t>
            </a:r>
            <a:endParaRPr lang="es-ES"/>
          </a:p>
        </p:txBody>
      </p:sp>
      <p:sp>
        <p:nvSpPr>
          <p:cNvPr id="1048595" name="3 Marcador de fecha"/>
          <p:cNvSpPr>
            <a:spLocks noGrp="1"/>
          </p:cNvSpPr>
          <p:nvPr>
            <p:ph type="dt" sz="half" idx="10"/>
          </p:nvPr>
        </p:nvSpPr>
        <p:spPr/>
        <p:txBody>
          <a:bodyPr/>
          <a:p>
            <a:fld id="{7A847CFC-816F-41D0-AAC0-9BF4FEBC753E}" type="datetimeFigureOut">
              <a:rPr lang="es-ES" smtClean="0"/>
            </a:fld>
            <a:endParaRPr lang="es-ES"/>
          </a:p>
        </p:txBody>
      </p:sp>
      <p:sp>
        <p:nvSpPr>
          <p:cNvPr id="1048596" name="4 Marcador de pie de página"/>
          <p:cNvSpPr>
            <a:spLocks noGrp="1"/>
          </p:cNvSpPr>
          <p:nvPr>
            <p:ph type="ftr" sz="quarter" idx="11"/>
          </p:nvPr>
        </p:nvSpPr>
        <p:spPr/>
        <p:txBody>
          <a:bodyPr/>
          <a:p>
            <a:endParaRPr lang="es-ES"/>
          </a:p>
        </p:txBody>
      </p:sp>
      <p:sp>
        <p:nvSpPr>
          <p:cNvPr id="1048597" name="5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ítulo y texto vertical">
    <p:spTree>
      <p:nvGrpSpPr>
        <p:cNvPr id="82" name=""/>
        <p:cNvGrpSpPr/>
        <p:nvPr/>
      </p:nvGrpSpPr>
      <p:grpSpPr>
        <a:xfrm>
          <a:off x="0" y="0"/>
          <a:ext cx="0" cy="0"/>
          <a:chOff x="0" y="0"/>
          <a:chExt cx="0" cy="0"/>
        </a:xfrm>
      </p:grpSpPr>
      <p:sp>
        <p:nvSpPr>
          <p:cNvPr id="1048662" name="1 Título"/>
          <p:cNvSpPr>
            <a:spLocks noGrp="1"/>
          </p:cNvSpPr>
          <p:nvPr>
            <p:ph type="title"/>
          </p:nvPr>
        </p:nvSpPr>
        <p:spPr/>
        <p:txBody>
          <a:bodyPr/>
          <a:p>
            <a:r>
              <a:rPr lang="es-ES" smtClean="0"/>
              <a:t>Haga clic para modificar el estilo de título del patrón</a:t>
            </a:r>
            <a:endParaRPr lang="es-ES"/>
          </a:p>
        </p:txBody>
      </p:sp>
      <p:sp>
        <p:nvSpPr>
          <p:cNvPr id="1048663" name="2 Marcador de texto vertical"/>
          <p:cNvSpPr>
            <a:spLocks noGrp="1"/>
          </p:cNvSpPr>
          <p:nvPr>
            <p:ph type="body" orient="vert" idx="1"/>
          </p:nvPr>
        </p:nvSpPr>
        <p:spPr/>
        <p:txBody>
          <a:bodyPr vert="eaVert"/>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664" name="3 Marcador de fecha"/>
          <p:cNvSpPr>
            <a:spLocks noGrp="1"/>
          </p:cNvSpPr>
          <p:nvPr>
            <p:ph type="dt" sz="half" idx="10"/>
          </p:nvPr>
        </p:nvSpPr>
        <p:spPr/>
        <p:txBody>
          <a:bodyPr/>
          <a:p>
            <a:fld id="{7A847CFC-816F-41D0-AAC0-9BF4FEBC753E}" type="datetimeFigureOut">
              <a:rPr lang="es-ES" smtClean="0"/>
            </a:fld>
            <a:endParaRPr lang="es-ES"/>
          </a:p>
        </p:txBody>
      </p:sp>
      <p:sp>
        <p:nvSpPr>
          <p:cNvPr id="1048665" name="4 Marcador de pie de página"/>
          <p:cNvSpPr>
            <a:spLocks noGrp="1"/>
          </p:cNvSpPr>
          <p:nvPr>
            <p:ph type="ftr" sz="quarter" idx="11"/>
          </p:nvPr>
        </p:nvSpPr>
        <p:spPr/>
        <p:txBody>
          <a:bodyPr/>
          <a:p>
            <a:endParaRPr lang="es-ES"/>
          </a:p>
        </p:txBody>
      </p:sp>
      <p:sp>
        <p:nvSpPr>
          <p:cNvPr id="1048666" name="5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Título vertical y texto">
    <p:spTree>
      <p:nvGrpSpPr>
        <p:cNvPr id="80" name=""/>
        <p:cNvGrpSpPr/>
        <p:nvPr/>
      </p:nvGrpSpPr>
      <p:grpSpPr>
        <a:xfrm>
          <a:off x="0" y="0"/>
          <a:ext cx="0" cy="0"/>
          <a:chOff x="0" y="0"/>
          <a:chExt cx="0" cy="0"/>
        </a:xfrm>
      </p:grpSpPr>
      <p:sp>
        <p:nvSpPr>
          <p:cNvPr id="1048651" name="1 Título vertical"/>
          <p:cNvSpPr>
            <a:spLocks noGrp="1"/>
          </p:cNvSpPr>
          <p:nvPr>
            <p:ph type="title" orient="vert"/>
          </p:nvPr>
        </p:nvSpPr>
        <p:spPr>
          <a:xfrm>
            <a:off x="6629400" y="274638"/>
            <a:ext cx="2057400" cy="5851525"/>
          </a:xfrm>
        </p:spPr>
        <p:txBody>
          <a:bodyPr vert="eaVert"/>
          <a:p>
            <a:r>
              <a:rPr lang="es-ES" smtClean="0"/>
              <a:t>Haga clic para modificar el estilo de título del patrón</a:t>
            </a:r>
            <a:endParaRPr lang="es-ES"/>
          </a:p>
        </p:txBody>
      </p:sp>
      <p:sp>
        <p:nvSpPr>
          <p:cNvPr id="1048652" name="2 Marcador de texto vertical"/>
          <p:cNvSpPr>
            <a:spLocks noGrp="1"/>
          </p:cNvSpPr>
          <p:nvPr>
            <p:ph type="body" orient="vert" idx="1"/>
          </p:nvPr>
        </p:nvSpPr>
        <p:spPr>
          <a:xfrm>
            <a:off x="457200" y="274638"/>
            <a:ext cx="6019800" cy="5851525"/>
          </a:xfrm>
        </p:spPr>
        <p:txBody>
          <a:bodyPr vert="eaVert"/>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653" name="3 Marcador de fecha"/>
          <p:cNvSpPr>
            <a:spLocks noGrp="1"/>
          </p:cNvSpPr>
          <p:nvPr>
            <p:ph type="dt" sz="half" idx="10"/>
          </p:nvPr>
        </p:nvSpPr>
        <p:spPr/>
        <p:txBody>
          <a:bodyPr/>
          <a:p>
            <a:fld id="{7A847CFC-816F-41D0-AAC0-9BF4FEBC753E}" type="datetimeFigureOut">
              <a:rPr lang="es-ES" smtClean="0"/>
            </a:fld>
            <a:endParaRPr lang="es-ES"/>
          </a:p>
        </p:txBody>
      </p:sp>
      <p:sp>
        <p:nvSpPr>
          <p:cNvPr id="1048654" name="4 Marcador de pie de página"/>
          <p:cNvSpPr>
            <a:spLocks noGrp="1"/>
          </p:cNvSpPr>
          <p:nvPr>
            <p:ph type="ftr" sz="quarter" idx="11"/>
          </p:nvPr>
        </p:nvSpPr>
        <p:spPr/>
        <p:txBody>
          <a:bodyPr/>
          <a:p>
            <a:endParaRPr lang="es-ES"/>
          </a:p>
        </p:txBody>
      </p:sp>
      <p:sp>
        <p:nvSpPr>
          <p:cNvPr id="1048655" name="5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ítulo y objetos">
    <p:spTree>
      <p:nvGrpSpPr>
        <p:cNvPr id="45" name=""/>
        <p:cNvGrpSpPr/>
        <p:nvPr/>
      </p:nvGrpSpPr>
      <p:grpSpPr>
        <a:xfrm>
          <a:off x="0" y="0"/>
          <a:ext cx="0" cy="0"/>
          <a:chOff x="0" y="0"/>
          <a:chExt cx="0" cy="0"/>
        </a:xfrm>
      </p:grpSpPr>
      <p:sp>
        <p:nvSpPr>
          <p:cNvPr id="1048581" name="1 Título"/>
          <p:cNvSpPr>
            <a:spLocks noGrp="1"/>
          </p:cNvSpPr>
          <p:nvPr>
            <p:ph type="title"/>
          </p:nvPr>
        </p:nvSpPr>
        <p:spPr/>
        <p:txBody>
          <a:bodyPr/>
          <a:p>
            <a:r>
              <a:rPr lang="es-ES" smtClean="0"/>
              <a:t>Haga clic para modificar el estilo de título del patrón</a:t>
            </a:r>
            <a:endParaRPr lang="es-ES"/>
          </a:p>
        </p:txBody>
      </p:sp>
      <p:sp>
        <p:nvSpPr>
          <p:cNvPr id="1048582" name="2 Marcador de contenido"/>
          <p:cNvSpPr>
            <a:spLocks noGrp="1"/>
          </p:cNvSpPr>
          <p:nvPr>
            <p:ph idx="1"/>
          </p:nvPr>
        </p:nvSpPr>
        <p:spPr/>
        <p:txBody>
          <a:bodyPr/>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583" name="3 Marcador de fecha"/>
          <p:cNvSpPr>
            <a:spLocks noGrp="1"/>
          </p:cNvSpPr>
          <p:nvPr>
            <p:ph type="dt" sz="half" idx="10"/>
          </p:nvPr>
        </p:nvSpPr>
        <p:spPr/>
        <p:txBody>
          <a:bodyPr/>
          <a:p>
            <a:fld id="{7A847CFC-816F-41D0-AAC0-9BF4FEBC753E}" type="datetimeFigureOut">
              <a:rPr lang="es-ES" smtClean="0"/>
            </a:fld>
            <a:endParaRPr lang="es-ES"/>
          </a:p>
        </p:txBody>
      </p:sp>
      <p:sp>
        <p:nvSpPr>
          <p:cNvPr id="1048584" name="4 Marcador de pie de página"/>
          <p:cNvSpPr>
            <a:spLocks noGrp="1"/>
          </p:cNvSpPr>
          <p:nvPr>
            <p:ph type="ftr" sz="quarter" idx="11"/>
          </p:nvPr>
        </p:nvSpPr>
        <p:spPr/>
        <p:txBody>
          <a:bodyPr/>
          <a:p>
            <a:endParaRPr lang="es-ES"/>
          </a:p>
        </p:txBody>
      </p:sp>
      <p:sp>
        <p:nvSpPr>
          <p:cNvPr id="1048585" name="5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Encabezado de sección">
    <p:spTree>
      <p:nvGrpSpPr>
        <p:cNvPr id="83" name=""/>
        <p:cNvGrpSpPr/>
        <p:nvPr/>
      </p:nvGrpSpPr>
      <p:grpSpPr>
        <a:xfrm>
          <a:off x="0" y="0"/>
          <a:ext cx="0" cy="0"/>
          <a:chOff x="0" y="0"/>
          <a:chExt cx="0" cy="0"/>
        </a:xfrm>
      </p:grpSpPr>
      <p:sp>
        <p:nvSpPr>
          <p:cNvPr id="1048667" name="1 Título"/>
          <p:cNvSpPr>
            <a:spLocks noGrp="1"/>
          </p:cNvSpPr>
          <p:nvPr>
            <p:ph type="title"/>
          </p:nvPr>
        </p:nvSpPr>
        <p:spPr>
          <a:xfrm>
            <a:off x="722313" y="4406900"/>
            <a:ext cx="7772400" cy="1362075"/>
          </a:xfrm>
        </p:spPr>
        <p:txBody>
          <a:bodyPr anchor="t"/>
          <a:lstStyle>
            <a:lvl1pPr algn="l">
              <a:defRPr b="1" cap="all" sz="4000"/>
            </a:lvl1pPr>
          </a:lstStyle>
          <a:p>
            <a:r>
              <a:rPr lang="es-ES" smtClean="0"/>
              <a:t>Haga clic para modificar el estilo de título del patrón</a:t>
            </a:r>
            <a:endParaRPr lang="es-ES"/>
          </a:p>
        </p:txBody>
      </p:sp>
      <p:sp>
        <p:nvSpPr>
          <p:cNvPr id="1048668" name="2 Marcador de texto"/>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s-ES" smtClean="0"/>
              <a:t>Haga clic para modificar el estilo de texto del patrón</a:t>
            </a:r>
          </a:p>
        </p:txBody>
      </p:sp>
      <p:sp>
        <p:nvSpPr>
          <p:cNvPr id="1048669" name="3 Marcador de fecha"/>
          <p:cNvSpPr>
            <a:spLocks noGrp="1"/>
          </p:cNvSpPr>
          <p:nvPr>
            <p:ph type="dt" sz="half" idx="10"/>
          </p:nvPr>
        </p:nvSpPr>
        <p:spPr/>
        <p:txBody>
          <a:bodyPr/>
          <a:p>
            <a:fld id="{7A847CFC-816F-41D0-AAC0-9BF4FEBC753E}" type="datetimeFigureOut">
              <a:rPr lang="es-ES" smtClean="0"/>
            </a:fld>
            <a:endParaRPr lang="es-ES"/>
          </a:p>
        </p:txBody>
      </p:sp>
      <p:sp>
        <p:nvSpPr>
          <p:cNvPr id="1048670" name="4 Marcador de pie de página"/>
          <p:cNvSpPr>
            <a:spLocks noGrp="1"/>
          </p:cNvSpPr>
          <p:nvPr>
            <p:ph type="ftr" sz="quarter" idx="11"/>
          </p:nvPr>
        </p:nvSpPr>
        <p:spPr/>
        <p:txBody>
          <a:bodyPr/>
          <a:p>
            <a:endParaRPr lang="es-ES"/>
          </a:p>
        </p:txBody>
      </p:sp>
      <p:sp>
        <p:nvSpPr>
          <p:cNvPr id="1048671" name="5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Dos objetos">
    <p:spTree>
      <p:nvGrpSpPr>
        <p:cNvPr id="84" name=""/>
        <p:cNvGrpSpPr/>
        <p:nvPr/>
      </p:nvGrpSpPr>
      <p:grpSpPr>
        <a:xfrm>
          <a:off x="0" y="0"/>
          <a:ext cx="0" cy="0"/>
          <a:chOff x="0" y="0"/>
          <a:chExt cx="0" cy="0"/>
        </a:xfrm>
      </p:grpSpPr>
      <p:sp>
        <p:nvSpPr>
          <p:cNvPr id="1048672" name="1 Título"/>
          <p:cNvSpPr>
            <a:spLocks noGrp="1"/>
          </p:cNvSpPr>
          <p:nvPr>
            <p:ph type="title"/>
          </p:nvPr>
        </p:nvSpPr>
        <p:spPr/>
        <p:txBody>
          <a:bodyPr/>
          <a:p>
            <a:r>
              <a:rPr lang="es-ES" smtClean="0"/>
              <a:t>Haga clic para modificar el estilo de título del patrón</a:t>
            </a:r>
            <a:endParaRPr lang="es-ES"/>
          </a:p>
        </p:txBody>
      </p:sp>
      <p:sp>
        <p:nvSpPr>
          <p:cNvPr id="104867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67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675" name="4 Marcador de fecha"/>
          <p:cNvSpPr>
            <a:spLocks noGrp="1"/>
          </p:cNvSpPr>
          <p:nvPr>
            <p:ph type="dt" sz="half" idx="10"/>
          </p:nvPr>
        </p:nvSpPr>
        <p:spPr/>
        <p:txBody>
          <a:bodyPr/>
          <a:p>
            <a:fld id="{7A847CFC-816F-41D0-AAC0-9BF4FEBC753E}" type="datetimeFigureOut">
              <a:rPr lang="es-ES" smtClean="0"/>
            </a:fld>
            <a:endParaRPr lang="es-ES"/>
          </a:p>
        </p:txBody>
      </p:sp>
      <p:sp>
        <p:nvSpPr>
          <p:cNvPr id="1048676" name="5 Marcador de pie de página"/>
          <p:cNvSpPr>
            <a:spLocks noGrp="1"/>
          </p:cNvSpPr>
          <p:nvPr>
            <p:ph type="ftr" sz="quarter" idx="11"/>
          </p:nvPr>
        </p:nvSpPr>
        <p:spPr/>
        <p:txBody>
          <a:bodyPr/>
          <a:p>
            <a:endParaRPr lang="es-ES"/>
          </a:p>
        </p:txBody>
      </p:sp>
      <p:sp>
        <p:nvSpPr>
          <p:cNvPr id="1048677" name="6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ación">
    <p:spTree>
      <p:nvGrpSpPr>
        <p:cNvPr id="85" name=""/>
        <p:cNvGrpSpPr/>
        <p:nvPr/>
      </p:nvGrpSpPr>
      <p:grpSpPr>
        <a:xfrm>
          <a:off x="0" y="0"/>
          <a:ext cx="0" cy="0"/>
          <a:chOff x="0" y="0"/>
          <a:chExt cx="0" cy="0"/>
        </a:xfrm>
      </p:grpSpPr>
      <p:sp>
        <p:nvSpPr>
          <p:cNvPr id="1048678" name="1 Título"/>
          <p:cNvSpPr>
            <a:spLocks noGrp="1"/>
          </p:cNvSpPr>
          <p:nvPr>
            <p:ph type="title"/>
          </p:nvPr>
        </p:nvSpPr>
        <p:spPr/>
        <p:txBody>
          <a:bodyPr/>
          <a:p>
            <a:r>
              <a:rPr lang="es-ES" smtClean="0"/>
              <a:t>Haga clic para modificar el estilo de título del patrón</a:t>
            </a:r>
            <a:endParaRPr lang="es-ES"/>
          </a:p>
        </p:txBody>
      </p:sp>
      <p:sp>
        <p:nvSpPr>
          <p:cNvPr id="1048679" name="2 Marcador de texto"/>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s-ES" smtClean="0"/>
              <a:t>Haga clic para modificar el estilo de texto del patrón</a:t>
            </a:r>
          </a:p>
        </p:txBody>
      </p:sp>
      <p:sp>
        <p:nvSpPr>
          <p:cNvPr id="1048680"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681" name="4 Marcador de texto"/>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s-ES" smtClean="0"/>
              <a:t>Haga clic para modificar el estilo de texto del patrón</a:t>
            </a:r>
          </a:p>
        </p:txBody>
      </p:sp>
      <p:sp>
        <p:nvSpPr>
          <p:cNvPr id="1048682"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683" name="6 Marcador de fecha"/>
          <p:cNvSpPr>
            <a:spLocks noGrp="1"/>
          </p:cNvSpPr>
          <p:nvPr>
            <p:ph type="dt" sz="half" idx="10"/>
          </p:nvPr>
        </p:nvSpPr>
        <p:spPr/>
        <p:txBody>
          <a:bodyPr/>
          <a:p>
            <a:fld id="{7A847CFC-816F-41D0-AAC0-9BF4FEBC753E}" type="datetimeFigureOut">
              <a:rPr lang="es-ES" smtClean="0"/>
            </a:fld>
            <a:endParaRPr lang="es-ES"/>
          </a:p>
        </p:txBody>
      </p:sp>
      <p:sp>
        <p:nvSpPr>
          <p:cNvPr id="1048684" name="7 Marcador de pie de página"/>
          <p:cNvSpPr>
            <a:spLocks noGrp="1"/>
          </p:cNvSpPr>
          <p:nvPr>
            <p:ph type="ftr" sz="quarter" idx="11"/>
          </p:nvPr>
        </p:nvSpPr>
        <p:spPr/>
        <p:txBody>
          <a:bodyPr/>
          <a:p>
            <a:endParaRPr lang="es-ES"/>
          </a:p>
        </p:txBody>
      </p:sp>
      <p:sp>
        <p:nvSpPr>
          <p:cNvPr id="1048685" name="8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Sólo el título">
    <p:spTree>
      <p:nvGrpSpPr>
        <p:cNvPr id="79" name=""/>
        <p:cNvGrpSpPr/>
        <p:nvPr/>
      </p:nvGrpSpPr>
      <p:grpSpPr>
        <a:xfrm>
          <a:off x="0" y="0"/>
          <a:ext cx="0" cy="0"/>
          <a:chOff x="0" y="0"/>
          <a:chExt cx="0" cy="0"/>
        </a:xfrm>
      </p:grpSpPr>
      <p:sp>
        <p:nvSpPr>
          <p:cNvPr id="1048647" name="1 Título"/>
          <p:cNvSpPr>
            <a:spLocks noGrp="1"/>
          </p:cNvSpPr>
          <p:nvPr>
            <p:ph type="title"/>
          </p:nvPr>
        </p:nvSpPr>
        <p:spPr/>
        <p:txBody>
          <a:bodyPr/>
          <a:p>
            <a:r>
              <a:rPr lang="es-ES" smtClean="0"/>
              <a:t>Haga clic para modificar el estilo de título del patrón</a:t>
            </a:r>
            <a:endParaRPr lang="es-ES"/>
          </a:p>
        </p:txBody>
      </p:sp>
      <p:sp>
        <p:nvSpPr>
          <p:cNvPr id="1048648" name="2 Marcador de fecha"/>
          <p:cNvSpPr>
            <a:spLocks noGrp="1"/>
          </p:cNvSpPr>
          <p:nvPr>
            <p:ph type="dt" sz="half" idx="10"/>
          </p:nvPr>
        </p:nvSpPr>
        <p:spPr/>
        <p:txBody>
          <a:bodyPr/>
          <a:p>
            <a:fld id="{7A847CFC-816F-41D0-AAC0-9BF4FEBC753E}" type="datetimeFigureOut">
              <a:rPr lang="es-ES" smtClean="0"/>
            </a:fld>
            <a:endParaRPr lang="es-ES"/>
          </a:p>
        </p:txBody>
      </p:sp>
      <p:sp>
        <p:nvSpPr>
          <p:cNvPr id="1048649" name="3 Marcador de pie de página"/>
          <p:cNvSpPr>
            <a:spLocks noGrp="1"/>
          </p:cNvSpPr>
          <p:nvPr>
            <p:ph type="ftr" sz="quarter" idx="11"/>
          </p:nvPr>
        </p:nvSpPr>
        <p:spPr/>
        <p:txBody>
          <a:bodyPr/>
          <a:p>
            <a:endParaRPr lang="es-ES"/>
          </a:p>
        </p:txBody>
      </p:sp>
      <p:sp>
        <p:nvSpPr>
          <p:cNvPr id="1048650" name="4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En blanco">
    <p:spTree>
      <p:nvGrpSpPr>
        <p:cNvPr id="77" name=""/>
        <p:cNvGrpSpPr/>
        <p:nvPr/>
      </p:nvGrpSpPr>
      <p:grpSpPr>
        <a:xfrm>
          <a:off x="0" y="0"/>
          <a:ext cx="0" cy="0"/>
          <a:chOff x="0" y="0"/>
          <a:chExt cx="0" cy="0"/>
        </a:xfrm>
      </p:grpSpPr>
      <p:sp>
        <p:nvSpPr>
          <p:cNvPr id="1048642" name="1 Marcador de fecha"/>
          <p:cNvSpPr>
            <a:spLocks noGrp="1"/>
          </p:cNvSpPr>
          <p:nvPr>
            <p:ph type="dt" sz="half" idx="10"/>
          </p:nvPr>
        </p:nvSpPr>
        <p:spPr/>
        <p:txBody>
          <a:bodyPr/>
          <a:p>
            <a:fld id="{7A847CFC-816F-41D0-AAC0-9BF4FEBC753E}" type="datetimeFigureOut">
              <a:rPr lang="es-ES" smtClean="0"/>
            </a:fld>
            <a:endParaRPr lang="es-ES"/>
          </a:p>
        </p:txBody>
      </p:sp>
      <p:sp>
        <p:nvSpPr>
          <p:cNvPr id="1048643" name="2 Marcador de pie de página"/>
          <p:cNvSpPr>
            <a:spLocks noGrp="1"/>
          </p:cNvSpPr>
          <p:nvPr>
            <p:ph type="ftr" sz="quarter" idx="11"/>
          </p:nvPr>
        </p:nvSpPr>
        <p:spPr/>
        <p:txBody>
          <a:bodyPr/>
          <a:p>
            <a:endParaRPr lang="es-ES"/>
          </a:p>
        </p:txBody>
      </p:sp>
      <p:sp>
        <p:nvSpPr>
          <p:cNvPr id="1048644" name="3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ido con título">
    <p:spTree>
      <p:nvGrpSpPr>
        <p:cNvPr id="86" name=""/>
        <p:cNvGrpSpPr/>
        <p:nvPr/>
      </p:nvGrpSpPr>
      <p:grpSpPr>
        <a:xfrm>
          <a:off x="0" y="0"/>
          <a:ext cx="0" cy="0"/>
          <a:chOff x="0" y="0"/>
          <a:chExt cx="0" cy="0"/>
        </a:xfrm>
      </p:grpSpPr>
      <p:sp>
        <p:nvSpPr>
          <p:cNvPr id="1048686" name="1 Título"/>
          <p:cNvSpPr>
            <a:spLocks noGrp="1"/>
          </p:cNvSpPr>
          <p:nvPr>
            <p:ph type="title"/>
          </p:nvPr>
        </p:nvSpPr>
        <p:spPr>
          <a:xfrm>
            <a:off x="457200" y="273050"/>
            <a:ext cx="3008313" cy="1162050"/>
          </a:xfrm>
        </p:spPr>
        <p:txBody>
          <a:bodyPr anchor="b"/>
          <a:lstStyle>
            <a:lvl1pPr algn="l">
              <a:defRPr b="1" sz="2000"/>
            </a:lvl1pPr>
          </a:lstStyle>
          <a:p>
            <a:r>
              <a:rPr lang="es-ES" smtClean="0"/>
              <a:t>Haga clic para modificar el estilo de título del patrón</a:t>
            </a:r>
            <a:endParaRPr lang="es-ES"/>
          </a:p>
        </p:txBody>
      </p:sp>
      <p:sp>
        <p:nvSpPr>
          <p:cNvPr id="1048687"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688" name="3 Marcador de texto"/>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s-ES" smtClean="0"/>
              <a:t>Haga clic para modificar el estilo de texto del patrón</a:t>
            </a:r>
          </a:p>
        </p:txBody>
      </p:sp>
      <p:sp>
        <p:nvSpPr>
          <p:cNvPr id="1048689" name="4 Marcador de fecha"/>
          <p:cNvSpPr>
            <a:spLocks noGrp="1"/>
          </p:cNvSpPr>
          <p:nvPr>
            <p:ph type="dt" sz="half" idx="10"/>
          </p:nvPr>
        </p:nvSpPr>
        <p:spPr/>
        <p:txBody>
          <a:bodyPr/>
          <a:p>
            <a:fld id="{7A847CFC-816F-41D0-AAC0-9BF4FEBC753E}" type="datetimeFigureOut">
              <a:rPr lang="es-ES" smtClean="0"/>
            </a:fld>
            <a:endParaRPr lang="es-ES"/>
          </a:p>
        </p:txBody>
      </p:sp>
      <p:sp>
        <p:nvSpPr>
          <p:cNvPr id="1048690" name="5 Marcador de pie de página"/>
          <p:cNvSpPr>
            <a:spLocks noGrp="1"/>
          </p:cNvSpPr>
          <p:nvPr>
            <p:ph type="ftr" sz="quarter" idx="11"/>
          </p:nvPr>
        </p:nvSpPr>
        <p:spPr/>
        <p:txBody>
          <a:bodyPr/>
          <a:p>
            <a:endParaRPr lang="es-ES"/>
          </a:p>
        </p:txBody>
      </p:sp>
      <p:sp>
        <p:nvSpPr>
          <p:cNvPr id="1048691" name="6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Imagen con título">
    <p:spTree>
      <p:nvGrpSpPr>
        <p:cNvPr id="81" name=""/>
        <p:cNvGrpSpPr/>
        <p:nvPr/>
      </p:nvGrpSpPr>
      <p:grpSpPr>
        <a:xfrm>
          <a:off x="0" y="0"/>
          <a:ext cx="0" cy="0"/>
          <a:chOff x="0" y="0"/>
          <a:chExt cx="0" cy="0"/>
        </a:xfrm>
      </p:grpSpPr>
      <p:sp>
        <p:nvSpPr>
          <p:cNvPr id="1048656" name="1 Título"/>
          <p:cNvSpPr>
            <a:spLocks noGrp="1"/>
          </p:cNvSpPr>
          <p:nvPr>
            <p:ph type="title"/>
          </p:nvPr>
        </p:nvSpPr>
        <p:spPr>
          <a:xfrm>
            <a:off x="1792288" y="4800600"/>
            <a:ext cx="5486400" cy="566738"/>
          </a:xfrm>
        </p:spPr>
        <p:txBody>
          <a:bodyPr anchor="b"/>
          <a:lstStyle>
            <a:lvl1pPr algn="l">
              <a:defRPr b="1" sz="2000"/>
            </a:lvl1pPr>
          </a:lstStyle>
          <a:p>
            <a:r>
              <a:rPr lang="es-ES" smtClean="0"/>
              <a:t>Haga clic para modificar el estilo de título del patrón</a:t>
            </a:r>
            <a:endParaRPr lang="es-ES"/>
          </a:p>
        </p:txBody>
      </p:sp>
      <p:sp>
        <p:nvSpPr>
          <p:cNvPr id="1048657" name="2 Marcador de posición de imagen"/>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s-ES"/>
          </a:p>
        </p:txBody>
      </p:sp>
      <p:sp>
        <p:nvSpPr>
          <p:cNvPr id="1048658" name="3 Marcador de texto"/>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s-ES" smtClean="0"/>
              <a:t>Haga clic para modificar el estilo de texto del patrón</a:t>
            </a:r>
          </a:p>
        </p:txBody>
      </p:sp>
      <p:sp>
        <p:nvSpPr>
          <p:cNvPr id="1048659" name="4 Marcador de fecha"/>
          <p:cNvSpPr>
            <a:spLocks noGrp="1"/>
          </p:cNvSpPr>
          <p:nvPr>
            <p:ph type="dt" sz="half" idx="10"/>
          </p:nvPr>
        </p:nvSpPr>
        <p:spPr/>
        <p:txBody>
          <a:bodyPr/>
          <a:p>
            <a:fld id="{7A847CFC-816F-41D0-AAC0-9BF4FEBC753E}" type="datetimeFigureOut">
              <a:rPr lang="es-ES" smtClean="0"/>
            </a:fld>
            <a:endParaRPr lang="es-ES"/>
          </a:p>
        </p:txBody>
      </p:sp>
      <p:sp>
        <p:nvSpPr>
          <p:cNvPr id="1048660" name="5 Marcador de pie de página"/>
          <p:cNvSpPr>
            <a:spLocks noGrp="1"/>
          </p:cNvSpPr>
          <p:nvPr>
            <p:ph type="ftr" sz="quarter" idx="11"/>
          </p:nvPr>
        </p:nvSpPr>
        <p:spPr/>
        <p:txBody>
          <a:bodyPr/>
          <a:p>
            <a:endParaRPr lang="es-ES"/>
          </a:p>
        </p:txBody>
      </p:sp>
      <p:sp>
        <p:nvSpPr>
          <p:cNvPr id="1048661" name="6 Marcador de número de diapositiva"/>
          <p:cNvSpPr>
            <a:spLocks noGrp="1"/>
          </p:cNvSpPr>
          <p:nvPr>
            <p:ph type="sldNum" sz="quarter" idx="12"/>
          </p:nvPr>
        </p:nvSpPr>
        <p:spPr/>
        <p:txBody>
          <a:bodyPr/>
          <a:p>
            <a:fld id="{132FADFE-3B8F-471C-ABF0-DBC7717ECBBC}" type="slidenum">
              <a:rPr lang="es-ES" smtClean="0"/>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576" name="1 Marcador de título"/>
          <p:cNvSpPr>
            <a:spLocks noGrp="1"/>
          </p:cNvSpPr>
          <p:nvPr>
            <p:ph type="title"/>
          </p:nvPr>
        </p:nvSpPr>
        <p:spPr>
          <a:xfrm>
            <a:off x="457200" y="274638"/>
            <a:ext cx="8229600" cy="1143000"/>
          </a:xfrm>
          <a:prstGeom prst="rect"/>
        </p:spPr>
        <p:txBody>
          <a:bodyPr anchor="ctr" bIns="45720" lIns="91440" rIns="91440" rtlCol="0" tIns="45720" vert="horz">
            <a:normAutofit/>
          </a:bodyPr>
          <a:p>
            <a:r>
              <a:rPr lang="es-ES" smtClean="0"/>
              <a:t>Haga clic para modificar el estilo de título del patrón</a:t>
            </a:r>
            <a:endParaRPr lang="es-ES"/>
          </a:p>
        </p:txBody>
      </p:sp>
      <p:sp>
        <p:nvSpPr>
          <p:cNvPr id="1048577" name="2 Marcador de texto"/>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578" name="3 Marcador de fecha"/>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7A847CFC-816F-41D0-AAC0-9BF4FEBC753E}" type="datetimeFigureOut">
              <a:rPr lang="es-ES" smtClean="0"/>
            </a:fld>
            <a:endParaRPr lang="es-ES"/>
          </a:p>
        </p:txBody>
      </p:sp>
      <p:sp>
        <p:nvSpPr>
          <p:cNvPr id="1048579" name="4 Marcador de pie de página"/>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s-ES"/>
          </a:p>
        </p:txBody>
      </p:sp>
      <p:sp>
        <p:nvSpPr>
          <p:cNvPr id="1048580" name="5 Marcador de número de diapositiva"/>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132FADFE-3B8F-471C-ABF0-DBC7717ECBBC}" type="slidenum">
              <a:rPr lang="es-ES" smtClean="0"/>
            </a:fld>
            <a:endParaRPr lang="es-E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04" name="2 Subtítulo"/>
          <p:cNvSpPr>
            <a:spLocks noGrp="1"/>
          </p:cNvSpPr>
          <p:nvPr>
            <p:ph type="subTitle" idx="1"/>
          </p:nvPr>
        </p:nvSpPr>
        <p:spPr>
          <a:xfrm>
            <a:off x="285720" y="2000240"/>
            <a:ext cx="8715436" cy="2643206"/>
          </a:xfrm>
        </p:spPr>
        <p:txBody>
          <a:bodyPr>
            <a:normAutofit fontScale="90000" lnSpcReduction="20000"/>
          </a:bodyPr>
          <a:p>
            <a:pPr algn="just" lvl="0"/>
            <a:r>
              <a:rPr dirty="0" lang="en-US" smtClean="0">
                <a:solidFill>
                  <a:schemeClr val="tx1"/>
                </a:solidFill>
              </a:rPr>
              <a:t>Unit # 1: Genesis of the United States of America </a:t>
            </a:r>
          </a:p>
          <a:p>
            <a:pPr algn="just"/>
            <a:r>
              <a:rPr dirty="0" lang="en-US" smtClean="0">
                <a:solidFill>
                  <a:schemeClr val="tx1"/>
                </a:solidFill>
              </a:rPr>
              <a:t>Theme</a:t>
            </a:r>
            <a:r>
              <a:rPr dirty="0" lang="en-US" smtClean="0">
                <a:solidFill>
                  <a:schemeClr val="tx1"/>
                </a:solidFill>
              </a:rPr>
              <a:t>: </a:t>
            </a:r>
            <a:r>
              <a:rPr dirty="0" lang="en-US" smtClean="0">
                <a:solidFill>
                  <a:schemeClr val="tx1"/>
                </a:solidFill>
              </a:rPr>
              <a:t>Introduction to the Discipline</a:t>
            </a:r>
            <a:endParaRPr dirty="0" lang="es-ES" smtClean="0">
              <a:solidFill>
                <a:schemeClr val="tx1"/>
              </a:solidFill>
            </a:endParaRPr>
          </a:p>
          <a:p>
            <a:pPr algn="just" lvl="0"/>
            <a:r>
              <a:rPr dirty="0" lang="en-US" smtClean="0">
                <a:solidFill>
                  <a:schemeClr val="tx1"/>
                </a:solidFill>
              </a:rPr>
              <a:t>Origins </a:t>
            </a:r>
            <a:r>
              <a:rPr dirty="0" lang="en-US">
                <a:solidFill>
                  <a:schemeClr val="tx1"/>
                </a:solidFill>
              </a:rPr>
              <a:t>of the United States of </a:t>
            </a:r>
            <a:r>
              <a:rPr dirty="0" lang="en-US" smtClean="0">
                <a:solidFill>
                  <a:schemeClr val="tx1"/>
                </a:solidFill>
              </a:rPr>
              <a:t>America. Introductory </a:t>
            </a:r>
            <a:r>
              <a:rPr dirty="0" lang="en-US">
                <a:solidFill>
                  <a:schemeClr val="tx1"/>
                </a:solidFill>
              </a:rPr>
              <a:t>lecture on American </a:t>
            </a:r>
            <a:r>
              <a:rPr dirty="0" lang="en-US" smtClean="0">
                <a:solidFill>
                  <a:schemeClr val="tx1"/>
                </a:solidFill>
              </a:rPr>
              <a:t>geography, </a:t>
            </a:r>
            <a:r>
              <a:rPr dirty="0" lang="en-US" smtClean="0">
                <a:solidFill>
                  <a:schemeClr val="tx1"/>
                </a:solidFill>
              </a:rPr>
              <a:t>national </a:t>
            </a:r>
            <a:r>
              <a:rPr dirty="0" lang="en-US" smtClean="0">
                <a:solidFill>
                  <a:schemeClr val="tx1"/>
                </a:solidFill>
              </a:rPr>
              <a:t>symbols, </a:t>
            </a:r>
            <a:r>
              <a:rPr dirty="0" lang="en-US">
                <a:solidFill>
                  <a:schemeClr val="tx1"/>
                </a:solidFill>
              </a:rPr>
              <a:t>history and </a:t>
            </a:r>
            <a:r>
              <a:rPr dirty="0" lang="en-US" smtClean="0">
                <a:solidFill>
                  <a:schemeClr val="tx1"/>
                </a:solidFill>
              </a:rPr>
              <a:t>culture.</a:t>
            </a:r>
            <a:r>
              <a:rPr dirty="0" lang="en-US">
                <a:solidFill>
                  <a:schemeClr val="tx1"/>
                </a:solidFill>
              </a:rPr>
              <a:t> The Landscape: The Native </a:t>
            </a:r>
            <a:r>
              <a:rPr dirty="0" lang="en-US" smtClean="0">
                <a:solidFill>
                  <a:schemeClr val="tx1"/>
                </a:solidFill>
              </a:rPr>
              <a:t>Americans</a:t>
            </a:r>
          </a:p>
          <a:p>
            <a:pPr algn="just" lvl="0"/>
            <a:endParaRPr dirty="0" lang="en-US" smtClean="0">
              <a:solidFill>
                <a:schemeClr val="tx1"/>
              </a:solidFill>
            </a:endParaRPr>
          </a:p>
          <a:p>
            <a:pPr algn="just" lvl="0"/>
            <a:endParaRPr dirty="0" lang="en-US">
              <a:solidFill>
                <a:schemeClr val="tx1"/>
              </a:solidFill>
            </a:endParaRPr>
          </a:p>
          <a:p>
            <a:pPr algn="just" lvl="0"/>
            <a:endParaRPr dirty="0" lang="es-MX">
              <a:solidFill>
                <a:schemeClr val="tx1"/>
              </a:solidFill>
            </a:endParaRPr>
          </a:p>
          <a:p>
            <a:endParaRPr dirty="0" lang="es-MX"/>
          </a:p>
          <a:p>
            <a:endParaRPr dirty="0" lang="en-US"/>
          </a:p>
        </p:txBody>
      </p:sp>
      <p:pic>
        <p:nvPicPr>
          <p:cNvPr id="2097157" name="Picture 1"/>
          <p:cNvPicPr>
            <a:picLocks noChangeAspect="1" noChangeArrowheads="1"/>
          </p:cNvPicPr>
          <p:nvPr/>
        </p:nvPicPr>
        <p:blipFill>
          <a:blip xmlns:r="http://schemas.openxmlformats.org/officeDocument/2006/relationships" r:embed="rId1" cstate="print"/>
          <a:srcRect/>
          <a:stretch>
            <a:fillRect/>
          </a:stretch>
        </p:blipFill>
        <p:spPr bwMode="auto">
          <a:xfrm>
            <a:off x="0" y="142852"/>
            <a:ext cx="928662" cy="1027095"/>
          </a:xfrm>
          <a:prstGeom prst="rect"/>
          <a:noFill/>
          <a:ln w="9525">
            <a:noFill/>
            <a:round/>
            <a:headEnd/>
            <a:tailEnd/>
          </a:ln>
        </p:spPr>
      </p:pic>
      <p:sp>
        <p:nvSpPr>
          <p:cNvPr id="1048605" name="4 CuadroTexto"/>
          <p:cNvSpPr txBox="1"/>
          <p:nvPr/>
        </p:nvSpPr>
        <p:spPr>
          <a:xfrm>
            <a:off x="1285852" y="142852"/>
            <a:ext cx="7500990" cy="1426210"/>
          </a:xfrm>
          <a:prstGeom prst="rect"/>
          <a:noFill/>
        </p:spPr>
        <p:txBody>
          <a:bodyPr rtlCol="0" wrap="square">
            <a:spAutoFit/>
          </a:bodyPr>
          <a:p>
            <a:endParaRPr dirty="0" sz="2800" lang="es-ES" smtClean="0"/>
          </a:p>
          <a:p>
            <a:r>
              <a:rPr dirty="0" sz="2800" lang="es-ES" smtClean="0"/>
              <a:t> HISTORY OF THE CULTURE OF ENGLISH SPEAKING       COUNTRIES </a:t>
            </a:r>
            <a:endParaRPr dirty="0" sz="2800" lang="es-ES"/>
          </a:p>
        </p:txBody>
      </p:sp>
      <p:sp>
        <p:nvSpPr>
          <p:cNvPr id="1048606" name="5 Título"/>
          <p:cNvSpPr>
            <a:spLocks noGrp="1"/>
          </p:cNvSpPr>
          <p:nvPr>
            <p:ph type="ctrTitle"/>
          </p:nvPr>
        </p:nvSpPr>
        <p:spPr>
          <a:xfrm>
            <a:off x="428596" y="5429264"/>
            <a:ext cx="8143932" cy="1041397"/>
          </a:xfrm>
        </p:spPr>
        <p:txBody>
          <a:bodyPr>
            <a:normAutofit/>
          </a:bodyPr>
          <a:p>
            <a:r>
              <a:rPr altLang="es-ES" dirty="0" sz="2400" lang="es-ES" smtClean="0">
                <a:solidFill>
                  <a:srgbClr val="000000"/>
                </a:solidFill>
                <a:latin typeface="+mn-lt"/>
              </a:rPr>
              <a:t>Profesor: </a:t>
            </a:r>
            <a:r>
              <a:rPr altLang="es-ES" dirty="0" sz="2400" lang="en-US" smtClean="0">
                <a:solidFill>
                  <a:srgbClr val="000000"/>
                </a:solidFill>
                <a:latin typeface="+mn-lt"/>
                <a:cs typeface="Arial" charset="0"/>
              </a:rPr>
              <a:t>M. Sc. </a:t>
            </a:r>
            <a:r>
              <a:rPr altLang="es-ES" dirty="0" sz="2400" lang="es-ES" smtClean="0">
                <a:solidFill>
                  <a:srgbClr val="000000"/>
                </a:solidFill>
                <a:latin typeface="+mn-lt"/>
              </a:rPr>
              <a:t>Lorna Castro Aponte </a:t>
            </a:r>
            <a:endParaRPr altLang="es-ES" dirty="0" sz="2400" lang="es-ES" smtClean="0">
              <a:solidFill>
                <a:srgbClr val="00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591" name="1 Título"/>
          <p:cNvSpPr>
            <a:spLocks noGrp="1"/>
          </p:cNvSpPr>
          <p:nvPr>
            <p:ph type="title"/>
          </p:nvPr>
        </p:nvSpPr>
        <p:spPr/>
        <p:txBody>
          <a:bodyPr>
            <a:normAutofit/>
          </a:bodyPr>
          <a:p>
            <a:endParaRPr lang="en-US"/>
          </a:p>
        </p:txBody>
      </p:sp>
      <p:sp>
        <p:nvSpPr>
          <p:cNvPr id="1048592" name="2 Marcador de contenido"/>
          <p:cNvSpPr>
            <a:spLocks noGrp="1"/>
          </p:cNvSpPr>
          <p:nvPr>
            <p:ph idx="1"/>
          </p:nvPr>
        </p:nvSpPr>
        <p:spPr>
          <a:xfrm>
            <a:off x="0" y="0"/>
            <a:ext cx="9144000" cy="6858000"/>
          </a:xfrm>
        </p:spPr>
        <p:style>
          <a:lnRef idx="3">
            <a:schemeClr val="lt1"/>
          </a:lnRef>
          <a:fillRef idx="1">
            <a:schemeClr val="accent5"/>
          </a:fillRef>
          <a:effectRef idx="1">
            <a:schemeClr val="accent5"/>
          </a:effectRef>
          <a:fontRef idx="minor">
            <a:schemeClr val="lt1"/>
          </a:fontRef>
        </p:style>
        <p:txBody>
          <a:bodyPr>
            <a:normAutofit/>
          </a:bodyPr>
          <a:p>
            <a:r>
              <a:rPr dirty="0" lang="en-US"/>
              <a:t>The vast area that stretches between these mountainous regions is drained by the vast Mississippi River. The region west to the Rocky Mountains is a fertile region of tempered climate. The North American Continent is very rich in natural resources. Most of the United States of America lies here, between the twenty-fifth and the forty-ninth parallels. Hawaii, the fiftieth, state is far away in the Pacific Ocean.</a:t>
            </a:r>
            <a:endParaRPr dirty="0" lang="es-MX"/>
          </a:p>
          <a:p>
            <a:endParaRPr dirty="0" lang="en-US"/>
          </a:p>
        </p:txBody>
      </p:sp>
      <p:pic>
        <p:nvPicPr>
          <p:cNvPr id="2097152" name="3 Imagen"/>
          <p:cNvPicPr>
            <a:picLocks noChangeAspect="1"/>
          </p:cNvPicPr>
          <p:nvPr/>
        </p:nvPicPr>
        <p:blipFill>
          <a:blip xmlns:r="http://schemas.openxmlformats.org/officeDocument/2006/relationships" r:embed="rId1" cstate="print"/>
          <a:stretch>
            <a:fillRect/>
          </a:stretch>
        </p:blipFill>
        <p:spPr>
          <a:xfrm>
            <a:off x="2037359" y="5830493"/>
            <a:ext cx="6372200" cy="2520280"/>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00" name="1 Título"/>
          <p:cNvSpPr>
            <a:spLocks noGrp="1"/>
          </p:cNvSpPr>
          <p:nvPr>
            <p:ph type="title"/>
          </p:nvPr>
        </p:nvSpPr>
        <p:spPr/>
        <p:txBody>
          <a:bodyPr/>
          <a:p>
            <a:r>
              <a:rPr dirty="0" lang="en-US" smtClean="0"/>
              <a:t>National symbols</a:t>
            </a:r>
            <a:endParaRPr dirty="0" lang="en-US"/>
          </a:p>
        </p:txBody>
      </p:sp>
      <p:pic>
        <p:nvPicPr>
          <p:cNvPr id="2097154" name="3 Marcador de contenido"/>
          <p:cNvPicPr>
            <a:picLocks noChangeAspect="1" noGrp="1"/>
          </p:cNvPicPr>
          <p:nvPr>
            <p:ph idx="1"/>
          </p:nvPr>
        </p:nvPicPr>
        <p:blipFill>
          <a:blip xmlns:r="http://schemas.openxmlformats.org/officeDocument/2006/relationships" r:embed="rId1" cstate="print"/>
          <a:stretch>
            <a:fillRect/>
          </a:stretch>
        </p:blipFill>
        <p:spPr>
          <a:xfrm>
            <a:off x="0" y="1417638"/>
            <a:ext cx="3721224" cy="2626816"/>
          </a:xfrm>
        </p:spPr>
      </p:pic>
      <p:pic>
        <p:nvPicPr>
          <p:cNvPr id="2097155" name="4 Imagen"/>
          <p:cNvPicPr>
            <a:picLocks noChangeAspect="1"/>
          </p:cNvPicPr>
          <p:nvPr/>
        </p:nvPicPr>
        <p:blipFill>
          <a:blip xmlns:r="http://schemas.openxmlformats.org/officeDocument/2006/relationships" r:embed="rId2" cstate="print"/>
          <a:stretch>
            <a:fillRect/>
          </a:stretch>
        </p:blipFill>
        <p:spPr>
          <a:xfrm>
            <a:off x="6012160" y="1417638"/>
            <a:ext cx="2808312" cy="2880320"/>
          </a:xfrm>
          <a:prstGeom prst="rect"/>
        </p:spPr>
      </p:pic>
      <p:sp>
        <p:nvSpPr>
          <p:cNvPr id="1048601" name="5 CuadroTexto"/>
          <p:cNvSpPr txBox="1"/>
          <p:nvPr/>
        </p:nvSpPr>
        <p:spPr>
          <a:xfrm>
            <a:off x="0" y="5013176"/>
            <a:ext cx="9036496" cy="1139190"/>
          </a:xfrm>
          <a:prstGeom prst="rect"/>
          <a:noFill/>
        </p:spPr>
        <p:txBody>
          <a:bodyPr rtlCol="0" wrap="square">
            <a:spAutoFit/>
          </a:bodyPr>
          <a:p>
            <a:r>
              <a:rPr dirty="0" sz="3200" lang="en-US" smtClean="0"/>
              <a:t>United </a:t>
            </a:r>
            <a:r>
              <a:rPr dirty="0" sz="3200" lang="en-US" err="1"/>
              <a:t>S</a:t>
            </a:r>
            <a:r>
              <a:rPr dirty="0" sz="3200" lang="en-US" err="1" smtClean="0"/>
              <a:t>tates’s</a:t>
            </a:r>
            <a:r>
              <a:rPr dirty="0" sz="3200" lang="en-US" smtClean="0"/>
              <a:t> flag       Great seal of the United States</a:t>
            </a:r>
            <a:endParaRPr dirty="0" sz="320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13" name="1 Título"/>
          <p:cNvSpPr>
            <a:spLocks noGrp="1"/>
          </p:cNvSpPr>
          <p:nvPr>
            <p:ph type="title"/>
          </p:nvPr>
        </p:nvSpPr>
        <p:spPr>
          <a:xfrm>
            <a:off x="457200" y="0"/>
            <a:ext cx="8686800" cy="1417638"/>
          </a:xfrm>
        </p:spPr>
        <p:style>
          <a:lnRef idx="1">
            <a:schemeClr val="accent5"/>
          </a:lnRef>
          <a:fillRef idx="2">
            <a:schemeClr val="accent5"/>
          </a:fillRef>
          <a:effectRef idx="1">
            <a:schemeClr val="accent5"/>
          </a:effectRef>
          <a:fontRef idx="minor">
            <a:schemeClr val="dk1"/>
          </a:fontRef>
        </p:style>
        <p:txBody>
          <a:bodyPr/>
          <a:p>
            <a:r>
              <a:rPr dirty="0" lang="en-US" smtClean="0"/>
              <a:t>                         American flag</a:t>
            </a:r>
            <a:endParaRPr dirty="0" lang="en-US"/>
          </a:p>
        </p:txBody>
      </p:sp>
      <p:sp>
        <p:nvSpPr>
          <p:cNvPr id="1048614" name="2 Marcador de contenido"/>
          <p:cNvSpPr>
            <a:spLocks noGrp="1"/>
          </p:cNvSpPr>
          <p:nvPr>
            <p:ph idx="1"/>
          </p:nvPr>
        </p:nvSpPr>
        <p:spPr>
          <a:xfrm>
            <a:off x="0" y="1412776"/>
            <a:ext cx="9144000" cy="5445224"/>
          </a:xfrm>
        </p:spPr>
        <p:style>
          <a:lnRef idx="1">
            <a:schemeClr val="accent5"/>
          </a:lnRef>
          <a:fillRef idx="2">
            <a:schemeClr val="accent5"/>
          </a:fillRef>
          <a:effectRef idx="1">
            <a:schemeClr val="accent5"/>
          </a:effectRef>
          <a:fontRef idx="minor">
            <a:schemeClr val="dk1"/>
          </a:fontRef>
        </p:style>
        <p:txBody>
          <a:bodyPr>
            <a:normAutofit fontScale="94844" lnSpcReduction="20000"/>
          </a:bodyPr>
          <a:p>
            <a:r>
              <a:rPr b="1" dirty="0" sz="3300" lang="en-US"/>
              <a:t>the flag consists of thirteen horizontal stripes, seven red alternating with 6 white. The stripes represent the original 13 colonies, the stars represent the 50 states of the Union. The colors of the flag are symbolic as well: Red symbolizes Hardiness and Valor, White symbolizes Purity and Innocence and Blue represents Vigilance, Perseverance and Justice.</a:t>
            </a:r>
            <a:endParaRPr b="1" dirty="0" sz="3300" lang="es-MX"/>
          </a:p>
          <a:p>
            <a:r>
              <a:rPr b="1" dirty="0" sz="3300" lang="en-US" smtClean="0"/>
              <a:t>For </a:t>
            </a:r>
            <a:r>
              <a:rPr b="1" dirty="0" sz="3300" lang="en-US"/>
              <a:t>more than 200 years, the American flag has been the symbol of </a:t>
            </a:r>
            <a:r>
              <a:rPr b="1" dirty="0" sz="3300" lang="en-US" smtClean="0"/>
              <a:t>their </a:t>
            </a:r>
            <a:r>
              <a:rPr b="1" dirty="0" sz="3300" lang="en-US"/>
              <a:t>nation's strength and unity. It's been a source of pride and inspiration for millions of citizens</a:t>
            </a:r>
            <a:r>
              <a:rPr b="1" dirty="0" sz="3300" lang="en-US" smtClean="0"/>
              <a:t>.</a:t>
            </a:r>
            <a:endParaRPr b="1" dirty="0" sz="3300" lang="es-MX"/>
          </a:p>
          <a:p>
            <a:endParaRPr dirty="0" lang="en-US"/>
          </a:p>
        </p:txBody>
      </p:sp>
      <p:pic>
        <p:nvPicPr>
          <p:cNvPr id="2097158" name="3 Marcador de contenido"/>
          <p:cNvPicPr>
            <a:picLocks noChangeAspect="1"/>
          </p:cNvPicPr>
          <p:nvPr/>
        </p:nvPicPr>
        <p:blipFill>
          <a:blip xmlns:r="http://schemas.openxmlformats.org/officeDocument/2006/relationships" r:embed="rId1" cstate="print"/>
          <a:stretch>
            <a:fillRect/>
          </a:stretch>
        </p:blipFill>
        <p:spPr>
          <a:xfrm>
            <a:off x="0" y="0"/>
            <a:ext cx="3851920" cy="1412776"/>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15" name="Título 1"/>
          <p:cNvSpPr>
            <a:spLocks noGrp="1"/>
          </p:cNvSpPr>
          <p:nvPr>
            <p:ph type="title"/>
          </p:nvPr>
        </p:nvSpPr>
        <p:spPr/>
        <p:txBody>
          <a:bodyPr/>
          <a:p>
            <a:r>
              <a:rPr dirty="0" lang="en-US"/>
              <a:t>National symbols</a:t>
            </a:r>
            <a:endParaRPr dirty="0" lang="es-HN"/>
          </a:p>
        </p:txBody>
      </p:sp>
      <p:sp>
        <p:nvSpPr>
          <p:cNvPr id="1048616" name="Marcador de contenido 2"/>
          <p:cNvSpPr>
            <a:spLocks noGrp="1"/>
          </p:cNvSpPr>
          <p:nvPr>
            <p:ph idx="1"/>
          </p:nvPr>
        </p:nvSpPr>
        <p:spPr/>
        <p:txBody>
          <a:bodyPr/>
          <a:p>
            <a:r>
              <a:rPr dirty="0" lang="es-HN" smtClean="0"/>
              <a:t>Statue of </a:t>
            </a:r>
            <a:r>
              <a:rPr dirty="0" lang="es-HN" err="1" smtClean="0"/>
              <a:t>Liberty</a:t>
            </a:r>
            <a:endParaRPr dirty="0" lang="es-HN"/>
          </a:p>
        </p:txBody>
      </p:sp>
      <p:pic>
        <p:nvPicPr>
          <p:cNvPr id="2097159" name="Imagen 3"/>
          <p:cNvPicPr>
            <a:picLocks noChangeAspect="1"/>
          </p:cNvPicPr>
          <p:nvPr/>
        </p:nvPicPr>
        <p:blipFill>
          <a:blip xmlns:r="http://schemas.openxmlformats.org/officeDocument/2006/relationships" r:embed="rId1" cstate="print"/>
          <a:stretch>
            <a:fillRect/>
          </a:stretch>
        </p:blipFill>
        <p:spPr>
          <a:xfrm>
            <a:off x="395536" y="2348880"/>
            <a:ext cx="3312368" cy="3777283"/>
          </a:xfrm>
          <a:prstGeom prst="rect"/>
        </p:spPr>
      </p:pic>
      <p:sp>
        <p:nvSpPr>
          <p:cNvPr id="1048617" name="Rectángulo 7"/>
          <p:cNvSpPr/>
          <p:nvPr/>
        </p:nvSpPr>
        <p:spPr>
          <a:xfrm>
            <a:off x="5148064" y="1620103"/>
            <a:ext cx="2592288" cy="584775"/>
          </a:xfrm>
          <a:prstGeom prst="rect"/>
        </p:spPr>
        <p:txBody>
          <a:bodyPr wrap="square">
            <a:spAutoFit/>
          </a:bodyPr>
          <a:p>
            <a:r>
              <a:rPr dirty="0" sz="3200" lang="es-HN" smtClean="0">
                <a:solidFill>
                  <a:prstClr val="black"/>
                </a:solidFill>
              </a:rPr>
              <a:t>Uncle </a:t>
            </a:r>
            <a:r>
              <a:rPr dirty="0" sz="3200" lang="es-HN">
                <a:solidFill>
                  <a:prstClr val="black"/>
                </a:solidFill>
              </a:rPr>
              <a:t>Sam </a:t>
            </a:r>
            <a:endParaRPr dirty="0" lang="es-HN"/>
          </a:p>
        </p:txBody>
      </p:sp>
      <p:pic>
        <p:nvPicPr>
          <p:cNvPr id="2097160" name="Imagen 8"/>
          <p:cNvPicPr>
            <a:picLocks noChangeAspect="1"/>
          </p:cNvPicPr>
          <p:nvPr/>
        </p:nvPicPr>
        <p:blipFill>
          <a:blip xmlns:r="http://schemas.openxmlformats.org/officeDocument/2006/relationships" r:embed="rId2" cstate="print"/>
          <a:stretch>
            <a:fillRect/>
          </a:stretch>
        </p:blipFill>
        <p:spPr>
          <a:xfrm>
            <a:off x="4788024" y="2348879"/>
            <a:ext cx="3240360" cy="3777284"/>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18" name="Marcador de contenido 2"/>
          <p:cNvSpPr>
            <a:spLocks noGrp="1"/>
          </p:cNvSpPr>
          <p:nvPr>
            <p:ph idx="1"/>
          </p:nvPr>
        </p:nvSpPr>
        <p:spPr>
          <a:xfrm>
            <a:off x="107504" y="260648"/>
            <a:ext cx="8784976" cy="6264696"/>
          </a:xfrm>
        </p:spPr>
        <p:txBody>
          <a:bodyPr>
            <a:normAutofit fontScale="94844" lnSpcReduction="20000"/>
          </a:bodyPr>
          <a:p>
            <a:r>
              <a:rPr dirty="0" lang="es-HN" smtClean="0"/>
              <a:t>Uncle Sam: </a:t>
            </a:r>
            <a:r>
              <a:rPr dirty="0" lang="es-HN" err="1" smtClean="0"/>
              <a:t>iHis</a:t>
            </a:r>
            <a:r>
              <a:rPr dirty="0" lang="es-HN" smtClean="0"/>
              <a:t> </a:t>
            </a:r>
            <a:r>
              <a:rPr dirty="0" lang="es-HN" smtClean="0"/>
              <a:t>real </a:t>
            </a:r>
            <a:r>
              <a:rPr dirty="0" lang="es-HN" err="1" smtClean="0"/>
              <a:t>name</a:t>
            </a:r>
            <a:r>
              <a:rPr dirty="0" lang="es-HN" smtClean="0"/>
              <a:t> </a:t>
            </a:r>
            <a:r>
              <a:rPr dirty="0" lang="es-HN" err="1" smtClean="0"/>
              <a:t>was</a:t>
            </a:r>
            <a:r>
              <a:rPr dirty="0" lang="es-HN" smtClean="0"/>
              <a:t> Samuel Wilson , he </a:t>
            </a:r>
            <a:r>
              <a:rPr dirty="0" lang="es-HN" err="1" smtClean="0"/>
              <a:t>was</a:t>
            </a:r>
            <a:r>
              <a:rPr dirty="0" lang="es-HN" smtClean="0"/>
              <a:t> a </a:t>
            </a:r>
            <a:r>
              <a:rPr dirty="0" lang="es-HN" err="1" smtClean="0"/>
              <a:t>merchant</a:t>
            </a:r>
            <a:r>
              <a:rPr dirty="0" lang="es-HN" smtClean="0"/>
              <a:t> </a:t>
            </a:r>
            <a:r>
              <a:rPr dirty="0" lang="es-HN" err="1" smtClean="0"/>
              <a:t>who</a:t>
            </a:r>
            <a:r>
              <a:rPr dirty="0" lang="es-HN" smtClean="0"/>
              <a:t> </a:t>
            </a:r>
            <a:r>
              <a:rPr dirty="0" lang="es-HN" err="1" smtClean="0"/>
              <a:t>fought</a:t>
            </a:r>
            <a:r>
              <a:rPr dirty="0" lang="es-HN" smtClean="0"/>
              <a:t> in </a:t>
            </a:r>
            <a:r>
              <a:rPr dirty="0" lang="es-HN" err="1" smtClean="0"/>
              <a:t>the</a:t>
            </a:r>
            <a:r>
              <a:rPr dirty="0" lang="es-HN" smtClean="0"/>
              <a:t> </a:t>
            </a:r>
            <a:r>
              <a:rPr dirty="0" lang="es-HN" err="1" smtClean="0"/>
              <a:t>war</a:t>
            </a:r>
            <a:r>
              <a:rPr dirty="0" lang="es-HN" smtClean="0"/>
              <a:t> of </a:t>
            </a:r>
            <a:r>
              <a:rPr dirty="0" lang="es-HN" err="1" smtClean="0"/>
              <a:t>Idependence</a:t>
            </a:r>
            <a:r>
              <a:rPr dirty="0" lang="es-HN" smtClean="0"/>
              <a:t>.</a:t>
            </a:r>
          </a:p>
          <a:p>
            <a:r>
              <a:rPr dirty="0" lang="es-HN" smtClean="0"/>
              <a:t>Statue of </a:t>
            </a:r>
            <a:r>
              <a:rPr dirty="0" lang="es-HN" err="1" smtClean="0"/>
              <a:t>Liberty</a:t>
            </a:r>
            <a:r>
              <a:rPr dirty="0" lang="es-HN" smtClean="0"/>
              <a:t>: </a:t>
            </a:r>
            <a:r>
              <a:rPr dirty="0" lang="es-HN" err="1" smtClean="0"/>
              <a:t>it</a:t>
            </a:r>
            <a:r>
              <a:rPr dirty="0" lang="es-HN" smtClean="0"/>
              <a:t> </a:t>
            </a:r>
            <a:r>
              <a:rPr dirty="0" lang="es-HN" err="1" smtClean="0"/>
              <a:t>was</a:t>
            </a:r>
            <a:r>
              <a:rPr dirty="0" lang="es-HN" smtClean="0"/>
              <a:t> </a:t>
            </a:r>
            <a:r>
              <a:rPr dirty="0" lang="es-HN" err="1" smtClean="0"/>
              <a:t>not</a:t>
            </a:r>
            <a:r>
              <a:rPr dirty="0" lang="es-HN" smtClean="0"/>
              <a:t> </a:t>
            </a:r>
            <a:r>
              <a:rPr dirty="0" lang="es-HN" err="1" smtClean="0"/>
              <a:t>created</a:t>
            </a:r>
            <a:r>
              <a:rPr dirty="0" lang="es-HN" smtClean="0"/>
              <a:t> in </a:t>
            </a:r>
            <a:r>
              <a:rPr dirty="0" lang="es-HN" err="1" smtClean="0"/>
              <a:t>the</a:t>
            </a:r>
            <a:r>
              <a:rPr dirty="0" lang="es-HN" smtClean="0"/>
              <a:t> </a:t>
            </a:r>
            <a:r>
              <a:rPr dirty="0" lang="es-HN" err="1" smtClean="0"/>
              <a:t>United</a:t>
            </a:r>
            <a:r>
              <a:rPr dirty="0" lang="es-HN" smtClean="0"/>
              <a:t> </a:t>
            </a:r>
            <a:r>
              <a:rPr dirty="0" lang="es-HN" err="1" smtClean="0"/>
              <a:t>States</a:t>
            </a:r>
            <a:r>
              <a:rPr dirty="0" lang="es-HN" smtClean="0"/>
              <a:t> , </a:t>
            </a:r>
            <a:r>
              <a:rPr dirty="0" lang="es-HN" err="1" smtClean="0"/>
              <a:t>it</a:t>
            </a:r>
            <a:r>
              <a:rPr dirty="0" lang="es-HN" smtClean="0"/>
              <a:t> </a:t>
            </a:r>
            <a:r>
              <a:rPr dirty="0" lang="es-HN" err="1" smtClean="0"/>
              <a:t>was</a:t>
            </a:r>
            <a:r>
              <a:rPr dirty="0" lang="es-HN" smtClean="0"/>
              <a:t> </a:t>
            </a:r>
            <a:r>
              <a:rPr dirty="0" lang="es-HN" err="1" smtClean="0"/>
              <a:t>created</a:t>
            </a:r>
            <a:r>
              <a:rPr dirty="0" lang="es-HN" smtClean="0"/>
              <a:t> </a:t>
            </a:r>
            <a:r>
              <a:rPr dirty="0" lang="es-HN" err="1" smtClean="0"/>
              <a:t>by</a:t>
            </a:r>
            <a:r>
              <a:rPr dirty="0" lang="es-HN" smtClean="0"/>
              <a:t> a </a:t>
            </a:r>
            <a:r>
              <a:rPr dirty="0" lang="es-HN" err="1" smtClean="0"/>
              <a:t>french</a:t>
            </a:r>
            <a:r>
              <a:rPr dirty="0" lang="es-HN" smtClean="0"/>
              <a:t> </a:t>
            </a:r>
            <a:r>
              <a:rPr dirty="0" lang="es-HN" err="1" smtClean="0"/>
              <a:t>sculptor</a:t>
            </a:r>
            <a:r>
              <a:rPr dirty="0" lang="es-HN" smtClean="0"/>
              <a:t> </a:t>
            </a:r>
            <a:r>
              <a:rPr dirty="0" lang="es-HN" err="1" smtClean="0"/>
              <a:t>named</a:t>
            </a:r>
            <a:r>
              <a:rPr dirty="0" lang="es-HN" smtClean="0"/>
              <a:t> </a:t>
            </a:r>
            <a:r>
              <a:rPr dirty="0" lang="es-HN" err="1" smtClean="0"/>
              <a:t>Frederic</a:t>
            </a:r>
            <a:r>
              <a:rPr dirty="0" lang="es-HN" smtClean="0"/>
              <a:t> </a:t>
            </a:r>
            <a:r>
              <a:rPr dirty="0" lang="es-HN" err="1" smtClean="0"/>
              <a:t>Knowzmt</a:t>
            </a:r>
            <a:r>
              <a:rPr dirty="0" lang="es-HN" smtClean="0"/>
              <a:t>. </a:t>
            </a:r>
            <a:r>
              <a:rPr dirty="0" lang="es-HN" err="1" smtClean="0"/>
              <a:t>The</a:t>
            </a:r>
            <a:r>
              <a:rPr dirty="0" lang="es-HN" smtClean="0"/>
              <a:t> </a:t>
            </a:r>
            <a:r>
              <a:rPr dirty="0" lang="es-HN" err="1" smtClean="0"/>
              <a:t>sculpure</a:t>
            </a:r>
            <a:r>
              <a:rPr dirty="0" lang="es-HN" smtClean="0"/>
              <a:t> has a </a:t>
            </a:r>
            <a:r>
              <a:rPr dirty="0" lang="es-HN" err="1" smtClean="0"/>
              <a:t>splint</a:t>
            </a:r>
            <a:r>
              <a:rPr dirty="0" lang="es-HN" smtClean="0"/>
              <a:t> </a:t>
            </a:r>
            <a:r>
              <a:rPr dirty="0" lang="es-HN" err="1" smtClean="0"/>
              <a:t>on</a:t>
            </a:r>
            <a:r>
              <a:rPr dirty="0" lang="es-HN" smtClean="0"/>
              <a:t> </a:t>
            </a:r>
            <a:r>
              <a:rPr dirty="0" lang="es-HN" err="1" smtClean="0"/>
              <a:t>the</a:t>
            </a:r>
            <a:r>
              <a:rPr dirty="0" lang="es-HN" smtClean="0"/>
              <a:t> </a:t>
            </a:r>
            <a:r>
              <a:rPr dirty="0" lang="es-HN" err="1" smtClean="0"/>
              <a:t>left</a:t>
            </a:r>
            <a:r>
              <a:rPr dirty="0" lang="es-HN" smtClean="0"/>
              <a:t> </a:t>
            </a:r>
            <a:r>
              <a:rPr dirty="0" lang="es-HN" err="1" smtClean="0"/>
              <a:t>that</a:t>
            </a:r>
            <a:r>
              <a:rPr dirty="0" lang="es-HN" smtClean="0"/>
              <a:t> </a:t>
            </a:r>
            <a:r>
              <a:rPr dirty="0" lang="es-HN" err="1" smtClean="0"/>
              <a:t>says</a:t>
            </a:r>
            <a:r>
              <a:rPr dirty="0" lang="es-HN" smtClean="0"/>
              <a:t>: </a:t>
            </a:r>
            <a:r>
              <a:rPr dirty="0" lang="es-HN" err="1" smtClean="0"/>
              <a:t>July</a:t>
            </a:r>
            <a:r>
              <a:rPr dirty="0" lang="es-HN" smtClean="0"/>
              <a:t> 4 ,1776, </a:t>
            </a:r>
            <a:r>
              <a:rPr dirty="0" lang="es-HN" err="1" smtClean="0"/>
              <a:t>when</a:t>
            </a:r>
            <a:r>
              <a:rPr dirty="0" lang="es-HN" smtClean="0"/>
              <a:t> </a:t>
            </a:r>
            <a:r>
              <a:rPr dirty="0" lang="es-HN" err="1" smtClean="0"/>
              <a:t>it</a:t>
            </a:r>
            <a:r>
              <a:rPr dirty="0" lang="es-HN" smtClean="0"/>
              <a:t> </a:t>
            </a:r>
            <a:r>
              <a:rPr dirty="0" lang="es-HN" err="1" smtClean="0"/>
              <a:t>proclaimed</a:t>
            </a:r>
            <a:r>
              <a:rPr dirty="0" lang="es-HN" smtClean="0"/>
              <a:t> </a:t>
            </a:r>
            <a:r>
              <a:rPr dirty="0" lang="es-HN" err="1" smtClean="0"/>
              <a:t>the</a:t>
            </a:r>
            <a:r>
              <a:rPr dirty="0" lang="es-HN" smtClean="0"/>
              <a:t> </a:t>
            </a:r>
            <a:r>
              <a:rPr dirty="0" lang="es-HN" err="1" smtClean="0"/>
              <a:t>Declaration</a:t>
            </a:r>
            <a:r>
              <a:rPr dirty="0" lang="es-HN" smtClean="0"/>
              <a:t> of Independence. </a:t>
            </a:r>
            <a:r>
              <a:rPr dirty="0" lang="es-HN" err="1" smtClean="0"/>
              <a:t>The</a:t>
            </a:r>
            <a:r>
              <a:rPr dirty="0" lang="es-HN" smtClean="0"/>
              <a:t> full </a:t>
            </a:r>
            <a:r>
              <a:rPr dirty="0" lang="es-HN" err="1" smtClean="0"/>
              <a:t>name</a:t>
            </a:r>
            <a:r>
              <a:rPr dirty="0" lang="es-HN" smtClean="0"/>
              <a:t> of </a:t>
            </a:r>
            <a:r>
              <a:rPr dirty="0" lang="es-HN" err="1" smtClean="0"/>
              <a:t>the</a:t>
            </a:r>
            <a:r>
              <a:rPr dirty="0" lang="es-HN" smtClean="0"/>
              <a:t> </a:t>
            </a:r>
            <a:r>
              <a:rPr dirty="0" lang="es-HN" err="1" smtClean="0"/>
              <a:t>statue</a:t>
            </a:r>
            <a:r>
              <a:rPr dirty="0" lang="es-HN" smtClean="0"/>
              <a:t> </a:t>
            </a:r>
            <a:r>
              <a:rPr dirty="0" lang="es-HN" err="1" smtClean="0"/>
              <a:t>is</a:t>
            </a:r>
            <a:r>
              <a:rPr dirty="0" lang="es-HN" smtClean="0"/>
              <a:t> </a:t>
            </a:r>
            <a:r>
              <a:rPr dirty="0" lang="es-HN" err="1" smtClean="0"/>
              <a:t>Liberty</a:t>
            </a:r>
            <a:r>
              <a:rPr dirty="0" lang="es-HN" smtClean="0"/>
              <a:t> </a:t>
            </a:r>
            <a:r>
              <a:rPr dirty="0" lang="es-HN" err="1" smtClean="0"/>
              <a:t>enlightening</a:t>
            </a:r>
            <a:r>
              <a:rPr dirty="0" lang="es-HN" smtClean="0"/>
              <a:t> </a:t>
            </a:r>
            <a:r>
              <a:rPr dirty="0" lang="es-HN" err="1" smtClean="0"/>
              <a:t>the</a:t>
            </a:r>
            <a:r>
              <a:rPr dirty="0" lang="es-HN" smtClean="0"/>
              <a:t> </a:t>
            </a:r>
            <a:r>
              <a:rPr dirty="0" lang="es-HN" err="1" smtClean="0"/>
              <a:t>world</a:t>
            </a:r>
            <a:r>
              <a:rPr dirty="0" lang="es-HN" smtClean="0"/>
              <a:t>, and </a:t>
            </a:r>
            <a:r>
              <a:rPr dirty="0" lang="es-HN" err="1" smtClean="0"/>
              <a:t>it</a:t>
            </a:r>
            <a:r>
              <a:rPr dirty="0" lang="es-HN" smtClean="0"/>
              <a:t> </a:t>
            </a:r>
            <a:r>
              <a:rPr dirty="0" lang="es-HN" err="1" smtClean="0"/>
              <a:t>was</a:t>
            </a:r>
            <a:r>
              <a:rPr dirty="0" lang="es-HN" smtClean="0"/>
              <a:t> a </a:t>
            </a:r>
            <a:r>
              <a:rPr dirty="0" lang="es-HN" err="1" smtClean="0"/>
              <a:t>gift</a:t>
            </a:r>
            <a:r>
              <a:rPr dirty="0" lang="es-HN" smtClean="0"/>
              <a:t> </a:t>
            </a:r>
            <a:r>
              <a:rPr dirty="0" lang="es-HN" err="1" smtClean="0"/>
              <a:t>from</a:t>
            </a:r>
            <a:r>
              <a:rPr dirty="0" lang="es-HN" smtClean="0"/>
              <a:t> France to </a:t>
            </a:r>
            <a:r>
              <a:rPr dirty="0" lang="es-HN" err="1" smtClean="0"/>
              <a:t>the</a:t>
            </a:r>
            <a:r>
              <a:rPr dirty="0" lang="es-HN" smtClean="0"/>
              <a:t> </a:t>
            </a:r>
            <a:r>
              <a:rPr dirty="0" lang="es-HN" err="1" smtClean="0"/>
              <a:t>United</a:t>
            </a:r>
            <a:r>
              <a:rPr dirty="0" lang="es-HN" smtClean="0"/>
              <a:t> </a:t>
            </a:r>
            <a:r>
              <a:rPr dirty="0" lang="es-HN" err="1" smtClean="0"/>
              <a:t>States</a:t>
            </a:r>
            <a:r>
              <a:rPr dirty="0" lang="es-HN" smtClean="0"/>
              <a:t> </a:t>
            </a:r>
            <a:r>
              <a:rPr dirty="0" lang="es-HN" err="1" smtClean="0"/>
              <a:t>that</a:t>
            </a:r>
            <a:r>
              <a:rPr dirty="0" lang="es-HN" smtClean="0"/>
              <a:t> </a:t>
            </a:r>
            <a:r>
              <a:rPr dirty="0" lang="es-HN" err="1" smtClean="0"/>
              <a:t>symbolizes</a:t>
            </a:r>
            <a:r>
              <a:rPr dirty="0" lang="es-HN" smtClean="0"/>
              <a:t> </a:t>
            </a:r>
            <a:r>
              <a:rPr dirty="0" lang="es-HN" err="1" smtClean="0"/>
              <a:t>love</a:t>
            </a:r>
            <a:r>
              <a:rPr dirty="0" lang="es-HN" smtClean="0"/>
              <a:t> of </a:t>
            </a:r>
            <a:r>
              <a:rPr dirty="0" lang="es-HN" err="1" smtClean="0"/>
              <a:t>both</a:t>
            </a:r>
            <a:r>
              <a:rPr dirty="0" lang="es-HN" smtClean="0"/>
              <a:t> </a:t>
            </a:r>
            <a:r>
              <a:rPr dirty="0" lang="es-HN" err="1" smtClean="0"/>
              <a:t>countries</a:t>
            </a:r>
            <a:r>
              <a:rPr dirty="0" lang="es-HN" smtClean="0"/>
              <a:t> to </a:t>
            </a:r>
            <a:r>
              <a:rPr dirty="0" lang="es-HN" err="1" smtClean="0"/>
              <a:t>democracy</a:t>
            </a:r>
            <a:r>
              <a:rPr dirty="0" lang="es-HN"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19" name="Marcador de contenido 2"/>
          <p:cNvSpPr>
            <a:spLocks noGrp="1"/>
          </p:cNvSpPr>
          <p:nvPr>
            <p:ph idx="1"/>
          </p:nvPr>
        </p:nvSpPr>
        <p:spPr>
          <a:xfrm>
            <a:off x="179512" y="116632"/>
            <a:ext cx="8750206" cy="6552728"/>
          </a:xfrm>
        </p:spPr>
        <p:txBody>
          <a:bodyPr>
            <a:normAutofit fontScale="81094" lnSpcReduction="10000"/>
          </a:bodyPr>
          <a:p>
            <a:pPr algn="just"/>
            <a:r>
              <a:rPr dirty="0" lang="en-US"/>
              <a:t>"</a:t>
            </a:r>
            <a:r>
              <a:rPr b="1" dirty="0" lang="en-US"/>
              <a:t>The Star-Spangled Banner" </a:t>
            </a:r>
            <a:r>
              <a:rPr dirty="0" lang="en-US"/>
              <a:t>is the national anthem of the United States of America. The lyrics come from "</a:t>
            </a:r>
            <a:r>
              <a:rPr dirty="0" lang="en-US" err="1"/>
              <a:t>Defence</a:t>
            </a:r>
            <a:r>
              <a:rPr dirty="0" lang="en-US"/>
              <a:t> of Fort </a:t>
            </a:r>
            <a:r>
              <a:rPr dirty="0" lang="en-US" err="1"/>
              <a:t>M'Henry</a:t>
            </a:r>
            <a:r>
              <a:rPr dirty="0" lang="en-US" smtClean="0"/>
              <a:t>", </a:t>
            </a:r>
            <a:r>
              <a:rPr dirty="0" lang="en-US"/>
              <a:t>a poem written on September 14, 1814 by the 35-year-old lawyer and amateur </a:t>
            </a:r>
            <a:r>
              <a:rPr dirty="0" lang="en-US" smtClean="0"/>
              <a:t>poet Francis </a:t>
            </a:r>
            <a:r>
              <a:rPr dirty="0" lang="en-US"/>
              <a:t>Scott Key after witnessing the bombardment of Fort McHenry by British ships of the Royal Navy in Baltimore Harbor during the Battle of Baltimore in the War of 1812. Key was inspired by the large American flag, </a:t>
            </a:r>
            <a:r>
              <a:rPr dirty="0" lang="en-US" err="1"/>
              <a:t>theStar</a:t>
            </a:r>
            <a:r>
              <a:rPr dirty="0" lang="en-US"/>
              <a:t>-Spangled Banner, flying triumphantly above the fort during the American victory. "The Star-Spangled Banner" was recognized for official use by the United States Navy in 1889, and by U.S. President Woodrow Wilson in 1916, and was made the national anthem by a congressional resolution on March 3, 1931</a:t>
            </a:r>
            <a:endParaRPr dirty="0" lang="es-H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20" name="1 Título"/>
          <p:cNvSpPr>
            <a:spLocks noGrp="1"/>
          </p:cNvSpPr>
          <p:nvPr>
            <p:ph type="title"/>
          </p:nvPr>
        </p:nvSpPr>
        <p:spPr>
          <a:xfrm>
            <a:off x="0" y="0"/>
            <a:ext cx="9144000" cy="1052736"/>
          </a:xfrm>
        </p:spPr>
        <p:style>
          <a:lnRef idx="1">
            <a:schemeClr val="accent5"/>
          </a:lnRef>
          <a:fillRef idx="2">
            <a:schemeClr val="accent5"/>
          </a:fillRef>
          <a:effectRef idx="1">
            <a:schemeClr val="accent5"/>
          </a:effectRef>
          <a:fontRef idx="minor">
            <a:schemeClr val="dk1"/>
          </a:fontRef>
        </p:style>
        <p:txBody>
          <a:bodyPr>
            <a:normAutofit fontScale="90000"/>
          </a:bodyPr>
          <a:p>
            <a:r>
              <a:rPr b="1" dirty="0" i="1" lang="en-US"/>
              <a:t>The Native </a:t>
            </a:r>
            <a:r>
              <a:rPr b="1" dirty="0" i="1" lang="en-US" smtClean="0"/>
              <a:t>Americans. Characteristics</a:t>
            </a:r>
            <a:r>
              <a:rPr b="1" dirty="0" i="1" lang="es-MX"/>
              <a:t/>
            </a:r>
            <a:br>
              <a:rPr b="1" dirty="0" i="1" lang="es-MX"/>
            </a:br>
            <a:endParaRPr dirty="0" lang="en-US"/>
          </a:p>
        </p:txBody>
      </p:sp>
      <p:sp>
        <p:nvSpPr>
          <p:cNvPr id="1048621" name="2 Marcador de contenido"/>
          <p:cNvSpPr>
            <a:spLocks noGrp="1"/>
          </p:cNvSpPr>
          <p:nvPr>
            <p:ph idx="1"/>
          </p:nvPr>
        </p:nvSpPr>
        <p:spPr>
          <a:xfrm>
            <a:off x="0" y="1052736"/>
            <a:ext cx="9144000" cy="5805264"/>
          </a:xfrm>
        </p:spPr>
        <p:style>
          <a:lnRef idx="3">
            <a:schemeClr val="lt1"/>
          </a:lnRef>
          <a:fillRef idx="1">
            <a:schemeClr val="accent5"/>
          </a:fillRef>
          <a:effectRef idx="1">
            <a:schemeClr val="accent5"/>
          </a:effectRef>
          <a:fontRef idx="minor">
            <a:schemeClr val="lt1"/>
          </a:fontRef>
        </p:style>
        <p:txBody>
          <a:bodyPr>
            <a:normAutofit fontScale="73125" lnSpcReduction="20000"/>
          </a:bodyPr>
          <a:p>
            <a:r>
              <a:rPr dirty="0" lang="en-US"/>
              <a:t>In the United States, Native Americans (also known as American Indians, Amerindians or simply </a:t>
            </a:r>
            <a:r>
              <a:rPr dirty="0" lang="en-US" smtClean="0"/>
              <a:t>Indians; are </a:t>
            </a:r>
            <a:r>
              <a:rPr dirty="0" lang="en-US"/>
              <a:t>people descended from the Pre-Columbian indigenous population of the land within the country's modern boundaries. These peoples were composed of numerous distinct tribes, bands, and ethnic groups, and many of these groups survive intact today as partially sovereign nations</a:t>
            </a:r>
            <a:r>
              <a:rPr dirty="0" lang="en-US" smtClean="0"/>
              <a:t>.</a:t>
            </a:r>
          </a:p>
          <a:p>
            <a:r>
              <a:rPr dirty="0" lang="en-US" smtClean="0"/>
              <a:t> The </a:t>
            </a:r>
            <a:r>
              <a:rPr dirty="0" lang="en-US"/>
              <a:t>first Europeans reached North America in the Fifteenth Century, there were in this continent about twenty-five million Native Americans—misnamed “Indians” by Christopher Columbus and other explorers, who thought they had reached India—belonging to about 600 tribes. They spoke hundreds of languages that fell into many families. They lived in communities at different levels of organization, some in small migrant bands, others in well-established towns. They shared varied religious beliefs and made their living by hunting, fishing or raising crops</a:t>
            </a:r>
            <a:endParaRPr dirty="0" lang="es-MX"/>
          </a:p>
          <a:p>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22" name="Marcador de contenido 2"/>
          <p:cNvSpPr>
            <a:spLocks noGrp="1"/>
          </p:cNvSpPr>
          <p:nvPr>
            <p:ph idx="1"/>
          </p:nvPr>
        </p:nvSpPr>
        <p:spPr>
          <a:xfrm>
            <a:off x="0" y="0"/>
            <a:ext cx="9036496" cy="6741368"/>
          </a:xfrm>
        </p:spPr>
        <p:txBody>
          <a:bodyPr>
            <a:noAutofit/>
          </a:bodyPr>
          <a:p>
            <a:r>
              <a:rPr dirty="0" sz="2200" lang="en-US" smtClean="0"/>
              <a:t>Amerindians </a:t>
            </a:r>
            <a:r>
              <a:rPr dirty="0" sz="2200" lang="en-US"/>
              <a:t>men and women, naked, tawny, and full of wonder, emerged from their villages onto the island’s beaches and swam out to get a closer look at the strange big boat. When Columbus and his sailors came ashore, carrying swords, speaking oddly, the </a:t>
            </a:r>
            <a:r>
              <a:rPr dirty="0" sz="2200" lang="en-US" smtClean="0"/>
              <a:t>Indians </a:t>
            </a:r>
            <a:r>
              <a:rPr dirty="0" sz="2200" lang="en-US"/>
              <a:t>ran to greet them, brought them food, water, gifts. He later wrote of this in his log:</a:t>
            </a:r>
          </a:p>
          <a:p>
            <a:r>
              <a:rPr dirty="0" sz="2200" lang="en-US"/>
              <a:t>They...brought us parrots and balls of cotton and spears and many other things, which they exchanged for the glass beads and hawks’ bells. They willingly traded everything they owned. They were well-built, with good bodies and handsome features. They do not bear arms, and do not know them, for I showed them a sword, they took it by the edge and cut themselves out of ignorance. They have no iron. Their spears are made of cane— they would make fine servants. </a:t>
            </a:r>
            <a:r>
              <a:rPr dirty="0" sz="2200" lang="en-US" u="sng"/>
              <a:t>With fifty men we could subjugate them all and make them do whatever we want</a:t>
            </a:r>
            <a:r>
              <a:rPr dirty="0" sz="2200" lang="en-US"/>
              <a:t>.</a:t>
            </a:r>
          </a:p>
          <a:p>
            <a:r>
              <a:rPr dirty="0" sz="2200" lang="en-US"/>
              <a:t>Columbus wrote:</a:t>
            </a:r>
          </a:p>
          <a:p>
            <a:r>
              <a:rPr dirty="0" sz="2200" lang="en-US"/>
              <a:t>As soon as I arrived in the Indies, on the first Indies, on the first Island which I found</a:t>
            </a:r>
            <a:r>
              <a:rPr dirty="0" sz="2200" lang="en-US" u="sng"/>
              <a:t>, I took some of the natives by force </a:t>
            </a:r>
            <a:r>
              <a:rPr dirty="0" sz="2200" lang="en-US"/>
              <a:t>in order that they might learn and might give me information of whatever there is in these parts.</a:t>
            </a:r>
          </a:p>
          <a:p>
            <a:r>
              <a:rPr dirty="0" sz="2200" lang="en-US"/>
              <a:t>The information that Columbus wanted most was: </a:t>
            </a:r>
            <a:r>
              <a:rPr dirty="0" sz="2200" lang="en-US" u="sng"/>
              <a:t>Where is the gold?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23" name="Marcador de contenido 2"/>
          <p:cNvSpPr>
            <a:spLocks noGrp="1"/>
          </p:cNvSpPr>
          <p:nvPr>
            <p:ph idx="1"/>
          </p:nvPr>
        </p:nvSpPr>
        <p:spPr>
          <a:xfrm>
            <a:off x="179512" y="0"/>
            <a:ext cx="8723312" cy="6669360"/>
          </a:xfrm>
        </p:spPr>
        <p:txBody>
          <a:bodyPr>
            <a:normAutofit fontScale="94844" lnSpcReduction="20000"/>
          </a:bodyPr>
          <a:p>
            <a:r>
              <a:rPr dirty="0" lang="es-ES"/>
              <a:t>Así sean llamadas tribus, nativos indígenas o pueblos </a:t>
            </a:r>
            <a:r>
              <a:rPr dirty="0" lang="es-ES" smtClean="0"/>
              <a:t>aborígenes, primeras </a:t>
            </a:r>
            <a:r>
              <a:rPr dirty="0" lang="es-ES"/>
              <a:t>naciones, </a:t>
            </a:r>
            <a:r>
              <a:rPr dirty="0" lang="es-ES" err="1"/>
              <a:t>adivasis</a:t>
            </a:r>
            <a:r>
              <a:rPr dirty="0" lang="es-ES"/>
              <a:t>, o indígenas estadounidenses </a:t>
            </a:r>
            <a:r>
              <a:rPr dirty="0" lang="es-ES" smtClean="0"/>
              <a:t>los pueblos </a:t>
            </a:r>
            <a:r>
              <a:rPr dirty="0" lang="es-ES"/>
              <a:t>indígenas son grupos étnicos que desde tiempos </a:t>
            </a:r>
            <a:r>
              <a:rPr dirty="0" lang="es-ES" smtClean="0"/>
              <a:t>antiguos habitan </a:t>
            </a:r>
            <a:r>
              <a:rPr dirty="0" lang="es-ES"/>
              <a:t>regiones particulares. Otro término común para designar a </a:t>
            </a:r>
            <a:r>
              <a:rPr dirty="0" lang="es-ES" smtClean="0"/>
              <a:t>esos grupos </a:t>
            </a:r>
            <a:r>
              <a:rPr dirty="0" lang="es-ES"/>
              <a:t>es “habitantes originarios”, porque su asentamiento en un </a:t>
            </a:r>
            <a:r>
              <a:rPr dirty="0" lang="es-ES" smtClean="0"/>
              <a:t>lugar precede </a:t>
            </a:r>
            <a:r>
              <a:rPr dirty="0" lang="es-ES"/>
              <a:t>a la historia moderna. Una galería fotográfica permite darle un vistazo general al arte y la sociedad de los pueblos indígenas</a:t>
            </a:r>
            <a:endParaRPr dirty="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pic>
        <p:nvPicPr>
          <p:cNvPr id="2097161" name="Marcador de contenido 6"/>
          <p:cNvPicPr>
            <a:picLocks noChangeAspect="1" noGrp="1"/>
          </p:cNvPicPr>
          <p:nvPr>
            <p:ph idx="1"/>
          </p:nvPr>
        </p:nvPicPr>
        <p:blipFill>
          <a:blip xmlns:r="http://schemas.openxmlformats.org/officeDocument/2006/relationships" r:embed="rId1" cstate="print"/>
          <a:stretch>
            <a:fillRect/>
          </a:stretch>
        </p:blipFill>
        <p:spPr>
          <a:xfrm>
            <a:off x="107504" y="188640"/>
            <a:ext cx="8352928" cy="4309394"/>
          </a:xfrm>
          <a:prstGeom prst="rect"/>
        </p:spPr>
      </p:pic>
      <p:sp>
        <p:nvSpPr>
          <p:cNvPr id="1048624" name="Rectángulo 7"/>
          <p:cNvSpPr/>
          <p:nvPr/>
        </p:nvSpPr>
        <p:spPr>
          <a:xfrm>
            <a:off x="251520" y="4797152"/>
            <a:ext cx="6840760" cy="369332"/>
          </a:xfrm>
          <a:prstGeom prst="rect"/>
        </p:spPr>
        <p:txBody>
          <a:bodyPr wrap="square">
            <a:spAutoFit/>
          </a:bodyPr>
          <a:p>
            <a:r>
              <a:rPr dirty="0" lang="es-ES"/>
              <a:t>Danza </a:t>
            </a:r>
            <a:r>
              <a:rPr dirty="0" lang="es-ES" smtClean="0"/>
              <a:t>de los </a:t>
            </a:r>
            <a:r>
              <a:rPr dirty="0" lang="es-ES"/>
              <a:t>Espíritus (</a:t>
            </a:r>
            <a:r>
              <a:rPr dirty="0" lang="es-ES" err="1"/>
              <a:t>Ghost</a:t>
            </a:r>
            <a:r>
              <a:rPr dirty="0" lang="es-ES"/>
              <a:t> Dance)</a:t>
            </a:r>
            <a:endParaRPr dirty="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07" name="Título 1"/>
          <p:cNvSpPr>
            <a:spLocks noGrp="1"/>
          </p:cNvSpPr>
          <p:nvPr>
            <p:ph type="title"/>
          </p:nvPr>
        </p:nvSpPr>
        <p:spPr>
          <a:xfrm>
            <a:off x="1708770" y="188913"/>
            <a:ext cx="5294208" cy="525443"/>
          </a:xfrm>
        </p:spPr>
        <p:txBody>
          <a:bodyPr>
            <a:normAutofit fontScale="90000"/>
          </a:bodyPr>
          <a:p>
            <a:r>
              <a:rPr altLang="es-ES" b="1" dirty="0" lang="en-US" smtClean="0">
                <a:latin typeface="Arial Black" pitchFamily="34" charset="0"/>
              </a:rPr>
              <a:t>Plan </a:t>
            </a:r>
            <a:r>
              <a:rPr altLang="es-ES" b="1" dirty="0" lang="en-US" err="1" smtClean="0">
                <a:latin typeface="Arial Black" pitchFamily="34" charset="0"/>
              </a:rPr>
              <a:t>temático</a:t>
            </a:r>
            <a:endParaRPr altLang="es-ES" b="1" dirty="0" lang="en-US" smtClean="0">
              <a:latin typeface="Arial Black" pitchFamily="34" charset="0"/>
            </a:endParaRPr>
          </a:p>
        </p:txBody>
      </p:sp>
      <p:sp>
        <p:nvSpPr>
          <p:cNvPr id="1048608" name="Marcador de contenido 2"/>
          <p:cNvSpPr>
            <a:spLocks noGrp="1"/>
          </p:cNvSpPr>
          <p:nvPr>
            <p:ph idx="1"/>
          </p:nvPr>
        </p:nvSpPr>
        <p:spPr>
          <a:xfrm>
            <a:off x="232153" y="857232"/>
            <a:ext cx="8769003" cy="5759450"/>
          </a:xfrm>
        </p:spPr>
        <p:txBody>
          <a:bodyPr>
            <a:normAutofit fontScale="94844" lnSpcReduction="20000"/>
          </a:bodyPr>
          <a:p>
            <a:r>
              <a:rPr altLang="es-ES" dirty="0" lang="en-US" smtClean="0">
                <a:solidFill>
                  <a:srgbClr val="000000"/>
                </a:solidFill>
                <a:latin typeface="Arial Black" pitchFamily="34" charset="0"/>
                <a:cs typeface="Arial" charset="0"/>
              </a:rPr>
              <a:t>Temática#1: </a:t>
            </a:r>
            <a:r>
              <a:rPr altLang="es-ES" dirty="0" lang="es-ES" smtClean="0">
                <a:solidFill>
                  <a:srgbClr val="000000"/>
                </a:solidFill>
                <a:latin typeface="Arial" charset="0"/>
                <a:cs typeface="Arial" charset="0"/>
              </a:rPr>
              <a:t>Génesis de los Estados Unidos de América</a:t>
            </a:r>
          </a:p>
          <a:p>
            <a:r>
              <a:rPr altLang="es-ES" dirty="0" lang="es-ES" smtClean="0">
                <a:solidFill>
                  <a:srgbClr val="000000"/>
                </a:solidFill>
                <a:latin typeface="Arial Black" pitchFamily="34" charset="0"/>
                <a:cs typeface="Arial" charset="0"/>
              </a:rPr>
              <a:t>Temática# 2: </a:t>
            </a:r>
            <a:r>
              <a:rPr altLang="es-ES" dirty="0" lang="es-ES" smtClean="0">
                <a:solidFill>
                  <a:srgbClr val="000000"/>
                </a:solidFill>
                <a:latin typeface="Arial" charset="0"/>
                <a:cs typeface="Arial" charset="0"/>
              </a:rPr>
              <a:t>Desarrollo y expansión de la nueva nación 1787-1860</a:t>
            </a:r>
          </a:p>
          <a:p>
            <a:r>
              <a:rPr altLang="es-ES" dirty="0" lang="en-US" err="1" smtClean="0">
                <a:solidFill>
                  <a:srgbClr val="000000"/>
                </a:solidFill>
                <a:latin typeface="Arial Black" pitchFamily="34" charset="0"/>
                <a:cs typeface="Arial" charset="0"/>
              </a:rPr>
              <a:t>Temática</a:t>
            </a:r>
            <a:r>
              <a:rPr altLang="es-ES" dirty="0" lang="en-US" smtClean="0">
                <a:solidFill>
                  <a:srgbClr val="000000"/>
                </a:solidFill>
                <a:latin typeface="Arial Black" pitchFamily="34" charset="0"/>
                <a:cs typeface="Arial" charset="0"/>
              </a:rPr>
              <a:t># 3: </a:t>
            </a:r>
            <a:r>
              <a:rPr altLang="es-ES" dirty="0" lang="en-US" err="1" smtClean="0">
                <a:solidFill>
                  <a:srgbClr val="000000"/>
                </a:solidFill>
                <a:latin typeface="Arial" charset="0"/>
                <a:cs typeface="Arial" charset="0"/>
              </a:rPr>
              <a:t>Esclavitud</a:t>
            </a:r>
            <a:r>
              <a:rPr altLang="es-ES" dirty="0" lang="en-US" smtClean="0">
                <a:solidFill>
                  <a:srgbClr val="000000"/>
                </a:solidFill>
                <a:latin typeface="Arial" charset="0"/>
                <a:cs typeface="Arial" charset="0"/>
              </a:rPr>
              <a:t> y Guerra Civil </a:t>
            </a:r>
          </a:p>
          <a:p>
            <a:r>
              <a:rPr altLang="es-ES" dirty="0" lang="en-US" err="1" smtClean="0">
                <a:solidFill>
                  <a:srgbClr val="000000"/>
                </a:solidFill>
                <a:latin typeface="Arial Black" pitchFamily="34" charset="0"/>
                <a:cs typeface="Arial" charset="0"/>
              </a:rPr>
              <a:t>Temática</a:t>
            </a:r>
            <a:r>
              <a:rPr altLang="es-ES" dirty="0" lang="en-US" smtClean="0">
                <a:solidFill>
                  <a:srgbClr val="000000"/>
                </a:solidFill>
                <a:latin typeface="Arial Black" pitchFamily="34" charset="0"/>
                <a:cs typeface="Arial" charset="0"/>
              </a:rPr>
              <a:t># 4: </a:t>
            </a:r>
            <a:r>
              <a:rPr altLang="es-ES" dirty="0" lang="es-ES" smtClean="0">
                <a:solidFill>
                  <a:srgbClr val="000000"/>
                </a:solidFill>
                <a:latin typeface="Arial" charset="0"/>
                <a:cs typeface="Arial" charset="0"/>
              </a:rPr>
              <a:t>Reconstrucción, expansión y desarrollo monopolista: 1865-1898</a:t>
            </a:r>
            <a:endParaRPr altLang="es-ES" dirty="0" lang="en-US" smtClean="0">
              <a:solidFill>
                <a:srgbClr val="000000"/>
              </a:solidFill>
              <a:latin typeface="Arial" charset="0"/>
              <a:cs typeface="Arial" charset="0"/>
            </a:endParaRPr>
          </a:p>
          <a:p>
            <a:r>
              <a:rPr altLang="es-ES" dirty="0" lang="en-US" err="1" smtClean="0">
                <a:solidFill>
                  <a:srgbClr val="000000"/>
                </a:solidFill>
                <a:latin typeface="Arial Black" pitchFamily="34" charset="0"/>
                <a:cs typeface="Arial" charset="0"/>
              </a:rPr>
              <a:t>Temática</a:t>
            </a:r>
            <a:r>
              <a:rPr altLang="es-ES" dirty="0" lang="en-US" smtClean="0">
                <a:solidFill>
                  <a:srgbClr val="000000"/>
                </a:solidFill>
                <a:latin typeface="Arial Black" pitchFamily="34" charset="0"/>
                <a:cs typeface="Arial" charset="0"/>
              </a:rPr>
              <a:t># 5: </a:t>
            </a:r>
            <a:r>
              <a:rPr altLang="es-ES" dirty="0" lang="en-US" smtClean="0">
                <a:solidFill>
                  <a:srgbClr val="000000"/>
                </a:solidFill>
                <a:latin typeface="Arial" charset="0"/>
                <a:cs typeface="Arial" charset="0"/>
              </a:rPr>
              <a:t>Del new Deal a la Guerra </a:t>
            </a:r>
            <a:r>
              <a:rPr altLang="es-ES" dirty="0" lang="en-US" err="1" smtClean="0">
                <a:solidFill>
                  <a:srgbClr val="000000"/>
                </a:solidFill>
                <a:latin typeface="Arial" charset="0"/>
                <a:cs typeface="Arial" charset="0"/>
              </a:rPr>
              <a:t>Fría</a:t>
            </a:r>
            <a:r>
              <a:rPr altLang="es-ES" dirty="0" lang="en-US" smtClean="0">
                <a:solidFill>
                  <a:srgbClr val="000000"/>
                </a:solidFill>
                <a:latin typeface="Arial" charset="0"/>
                <a:cs typeface="Arial" charset="0"/>
              </a:rPr>
              <a:t> . </a:t>
            </a:r>
          </a:p>
          <a:p>
            <a:r>
              <a:rPr altLang="es-ES" dirty="0" lang="en-US" err="1" smtClean="0">
                <a:solidFill>
                  <a:srgbClr val="000000"/>
                </a:solidFill>
                <a:latin typeface="Arial Black" pitchFamily="34" charset="0"/>
                <a:cs typeface="Arial" charset="0"/>
              </a:rPr>
              <a:t>Temática</a:t>
            </a:r>
            <a:r>
              <a:rPr altLang="es-ES" dirty="0" lang="en-US" smtClean="0">
                <a:solidFill>
                  <a:srgbClr val="000000"/>
                </a:solidFill>
                <a:latin typeface="Arial Black" pitchFamily="34" charset="0"/>
                <a:cs typeface="Arial" charset="0"/>
              </a:rPr>
              <a:t># 6: </a:t>
            </a:r>
            <a:r>
              <a:rPr altLang="es-ES" dirty="0" lang="es-ES" smtClean="0">
                <a:solidFill>
                  <a:srgbClr val="000000"/>
                </a:solidFill>
                <a:latin typeface="Arial" charset="0"/>
                <a:cs typeface="Arial" charset="0"/>
              </a:rPr>
              <a:t>De los tormentosos 60 hasta América Primero. </a:t>
            </a:r>
          </a:p>
          <a:p>
            <a:r>
              <a:rPr altLang="es-ES" dirty="0" lang="en-US" err="1" smtClean="0">
                <a:solidFill>
                  <a:srgbClr val="000000"/>
                </a:solidFill>
                <a:latin typeface="Arial Black" pitchFamily="34" charset="0"/>
                <a:cs typeface="Arial" charset="0"/>
              </a:rPr>
              <a:t>Temática</a:t>
            </a:r>
            <a:r>
              <a:rPr altLang="es-ES" dirty="0" lang="en-US" smtClean="0">
                <a:solidFill>
                  <a:srgbClr val="000000"/>
                </a:solidFill>
                <a:latin typeface="Arial Black" pitchFamily="34" charset="0"/>
                <a:cs typeface="Arial" charset="0"/>
              </a:rPr>
              <a:t># 7: </a:t>
            </a:r>
            <a:r>
              <a:rPr altLang="es-ES" dirty="0" lang="es-ES" smtClean="0">
                <a:solidFill>
                  <a:srgbClr val="000000"/>
                </a:solidFill>
                <a:latin typeface="Arial" charset="0"/>
                <a:cs typeface="Arial" charset="0"/>
              </a:rPr>
              <a:t>Las relaciones de EUA con Cuba a partir de 1959. </a:t>
            </a:r>
            <a:endParaRPr altLang="es-ES" dirty="0" lang="en-US" smtClean="0">
              <a:solidFill>
                <a:srgbClr val="000000"/>
              </a:solidFill>
              <a:latin typeface="Arial" charset="0"/>
              <a:cs typeface="Arial" charset="0"/>
            </a:endParaRPr>
          </a:p>
          <a:p>
            <a:r>
              <a:rPr altLang="es-ES" dirty="0" lang="en-US" err="1" smtClean="0">
                <a:solidFill>
                  <a:srgbClr val="000000"/>
                </a:solidFill>
                <a:latin typeface="Arial Black" pitchFamily="34" charset="0"/>
                <a:cs typeface="Arial" charset="0"/>
              </a:rPr>
              <a:t>Temática</a:t>
            </a:r>
            <a:r>
              <a:rPr altLang="es-ES" dirty="0" lang="en-US" smtClean="0">
                <a:solidFill>
                  <a:srgbClr val="000000"/>
                </a:solidFill>
                <a:latin typeface="Arial Black" pitchFamily="34" charset="0"/>
                <a:cs typeface="Arial" charset="0"/>
              </a:rPr>
              <a:t># 8: </a:t>
            </a:r>
            <a:r>
              <a:rPr altLang="es-ES" dirty="0" lang="es-ES" smtClean="0">
                <a:solidFill>
                  <a:srgbClr val="000000"/>
                </a:solidFill>
                <a:latin typeface="Arial" charset="0"/>
                <a:cs typeface="Arial" charset="0"/>
              </a:rPr>
              <a:t>De los años 90 a la actualidad</a:t>
            </a:r>
            <a:endParaRPr altLang="es-ES" dirty="0" lang="en-US" smtClean="0">
              <a:solidFill>
                <a:srgbClr val="000000"/>
              </a:solidFill>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pic>
        <p:nvPicPr>
          <p:cNvPr id="2097162" name="Marcador de contenido 20"/>
          <p:cNvPicPr>
            <a:picLocks noChangeAspect="1" noGrp="1"/>
          </p:cNvPicPr>
          <p:nvPr>
            <p:ph idx="1"/>
          </p:nvPr>
        </p:nvPicPr>
        <p:blipFill>
          <a:blip xmlns:r="http://schemas.openxmlformats.org/officeDocument/2006/relationships" r:embed="rId1" cstate="print"/>
          <a:stretch>
            <a:fillRect/>
          </a:stretch>
        </p:blipFill>
        <p:spPr>
          <a:xfrm>
            <a:off x="0" y="3645025"/>
            <a:ext cx="3779912" cy="3190023"/>
          </a:xfrm>
        </p:spPr>
      </p:pic>
      <p:pic>
        <p:nvPicPr>
          <p:cNvPr id="2097163" name="Imagen 21"/>
          <p:cNvPicPr>
            <a:picLocks noChangeAspect="1"/>
          </p:cNvPicPr>
          <p:nvPr/>
        </p:nvPicPr>
        <p:blipFill>
          <a:blip xmlns:r="http://schemas.openxmlformats.org/officeDocument/2006/relationships" r:embed="rId2" cstate="print"/>
          <a:stretch>
            <a:fillRect/>
          </a:stretch>
        </p:blipFill>
        <p:spPr>
          <a:xfrm>
            <a:off x="-5172" y="1"/>
            <a:ext cx="3713076" cy="3645024"/>
          </a:xfrm>
          <a:prstGeom prst="rect"/>
        </p:spPr>
      </p:pic>
      <p:pic>
        <p:nvPicPr>
          <p:cNvPr id="2097164" name="Imagen 22"/>
          <p:cNvPicPr>
            <a:picLocks noChangeAspect="1"/>
          </p:cNvPicPr>
          <p:nvPr/>
        </p:nvPicPr>
        <p:blipFill>
          <a:blip xmlns:r="http://schemas.openxmlformats.org/officeDocument/2006/relationships" r:embed="rId3" cstate="print"/>
          <a:stretch>
            <a:fillRect/>
          </a:stretch>
        </p:blipFill>
        <p:spPr>
          <a:xfrm>
            <a:off x="3851920" y="3258425"/>
            <a:ext cx="5292080" cy="3576624"/>
          </a:xfrm>
          <a:prstGeom prst="rect"/>
        </p:spPr>
      </p:pic>
      <p:pic>
        <p:nvPicPr>
          <p:cNvPr id="2097165" name="Imagen 23"/>
          <p:cNvPicPr>
            <a:picLocks noChangeAspect="1"/>
          </p:cNvPicPr>
          <p:nvPr/>
        </p:nvPicPr>
        <p:blipFill>
          <a:blip xmlns:r="http://schemas.openxmlformats.org/officeDocument/2006/relationships" r:embed="rId4" cstate="print"/>
          <a:stretch>
            <a:fillRect/>
          </a:stretch>
        </p:blipFill>
        <p:spPr>
          <a:xfrm>
            <a:off x="3851920" y="30909"/>
            <a:ext cx="5292080" cy="3168352"/>
          </a:xfrm>
          <a:prstGeom prst="rec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25" name="1 Título"/>
          <p:cNvSpPr>
            <a:spLocks noGrp="1"/>
          </p:cNvSpPr>
          <p:nvPr>
            <p:ph type="title"/>
          </p:nvPr>
        </p:nvSpPr>
        <p:spPr/>
        <p:txBody>
          <a:bodyPr/>
          <a:p>
            <a:endParaRPr lang="en-US"/>
          </a:p>
        </p:txBody>
      </p:sp>
      <p:sp>
        <p:nvSpPr>
          <p:cNvPr id="1048626" name="2 Marcador de contenido"/>
          <p:cNvSpPr>
            <a:spLocks noGrp="1"/>
          </p:cNvSpPr>
          <p:nvPr>
            <p:ph idx="1"/>
          </p:nvPr>
        </p:nvSpPr>
        <p:spPr>
          <a:xfrm>
            <a:off x="0" y="0"/>
            <a:ext cx="9144000" cy="6858000"/>
          </a:xfrm>
        </p:spPr>
        <p:style>
          <a:lnRef idx="3">
            <a:schemeClr val="lt1"/>
          </a:lnRef>
          <a:fillRef idx="1">
            <a:schemeClr val="accent5"/>
          </a:fillRef>
          <a:effectRef idx="1">
            <a:schemeClr val="accent5"/>
          </a:effectRef>
          <a:fontRef idx="minor">
            <a:schemeClr val="lt1"/>
          </a:fontRef>
        </p:style>
        <p:txBody>
          <a:bodyPr>
            <a:normAutofit fontScale="94861" lnSpcReduction="20000"/>
          </a:bodyPr>
          <a:p>
            <a:r>
              <a:rPr dirty="0" sz="3600" lang="en-US"/>
              <a:t>Most Native American societies, at the time of the conquest, lived in some form of tribal communalism based on the common ownership, control and usage of the land on a tribal basis whether the tribe made its living by hunting, fishing, farming, or by a combination of all these occupations. </a:t>
            </a:r>
            <a:r>
              <a:rPr dirty="0" sz="3600" lang="en-US" smtClean="0"/>
              <a:t>Tribes </a:t>
            </a:r>
            <a:r>
              <a:rPr dirty="0" sz="3600" lang="en-US"/>
              <a:t>were relatively small in number of members. They were scattered all over a vast territory, separated one from the other by vast forests, deserts or mountains.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pic>
        <p:nvPicPr>
          <p:cNvPr id="2097166" name="Marcador de contenido 3"/>
          <p:cNvPicPr>
            <a:picLocks noChangeAspect="1" noGrp="1"/>
          </p:cNvPicPr>
          <p:nvPr>
            <p:ph idx="1"/>
          </p:nvPr>
        </p:nvPicPr>
        <p:blipFill>
          <a:blip xmlns:r="http://schemas.openxmlformats.org/officeDocument/2006/relationships" r:embed="rId1" cstate="print"/>
          <a:stretch>
            <a:fillRect/>
          </a:stretch>
        </p:blipFill>
        <p:spPr>
          <a:xfrm>
            <a:off x="107504" y="3505973"/>
            <a:ext cx="3904653" cy="3249181"/>
          </a:xfrm>
        </p:spPr>
      </p:pic>
      <p:pic>
        <p:nvPicPr>
          <p:cNvPr id="2097167" name="Imagen 4"/>
          <p:cNvPicPr>
            <a:picLocks noChangeAspect="1"/>
          </p:cNvPicPr>
          <p:nvPr/>
        </p:nvPicPr>
        <p:blipFill>
          <a:blip xmlns:r="http://schemas.openxmlformats.org/officeDocument/2006/relationships" r:embed="rId2" cstate="print"/>
          <a:stretch>
            <a:fillRect/>
          </a:stretch>
        </p:blipFill>
        <p:spPr>
          <a:xfrm>
            <a:off x="84924" y="128878"/>
            <a:ext cx="3927233" cy="3254350"/>
          </a:xfrm>
          <a:prstGeom prst="rect"/>
        </p:spPr>
      </p:pic>
      <p:pic>
        <p:nvPicPr>
          <p:cNvPr id="2097168" name="Imagen 5"/>
          <p:cNvPicPr>
            <a:picLocks noChangeAspect="1"/>
          </p:cNvPicPr>
          <p:nvPr/>
        </p:nvPicPr>
        <p:blipFill>
          <a:blip xmlns:r="http://schemas.openxmlformats.org/officeDocument/2006/relationships" r:embed="rId3" cstate="print"/>
          <a:stretch>
            <a:fillRect/>
          </a:stretch>
        </p:blipFill>
        <p:spPr>
          <a:xfrm>
            <a:off x="4572000" y="2822447"/>
            <a:ext cx="4555441" cy="3987958"/>
          </a:xfrm>
          <a:prstGeom prst="rect"/>
        </p:spPr>
      </p:pic>
      <p:pic>
        <p:nvPicPr>
          <p:cNvPr id="2097169" name="Imagen 6"/>
          <p:cNvPicPr>
            <a:picLocks noChangeAspect="1"/>
          </p:cNvPicPr>
          <p:nvPr/>
        </p:nvPicPr>
        <p:blipFill>
          <a:blip xmlns:r="http://schemas.openxmlformats.org/officeDocument/2006/relationships" r:embed="rId4" cstate="print"/>
          <a:stretch>
            <a:fillRect/>
          </a:stretch>
        </p:blipFill>
        <p:spPr>
          <a:xfrm>
            <a:off x="4502265" y="22044"/>
            <a:ext cx="4556811" cy="2514600"/>
          </a:xfrm>
          <a:prstGeom prst="rec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27" name="1 Título"/>
          <p:cNvSpPr>
            <a:spLocks noGrp="1"/>
          </p:cNvSpPr>
          <p:nvPr>
            <p:ph type="title"/>
          </p:nvPr>
        </p:nvSpPr>
        <p:spPr/>
        <p:txBody>
          <a:bodyPr/>
          <a:p>
            <a:endParaRPr dirty="0" lang="en-US"/>
          </a:p>
        </p:txBody>
      </p:sp>
      <p:sp>
        <p:nvSpPr>
          <p:cNvPr id="1048628" name="2 Marcador de contenido"/>
          <p:cNvSpPr>
            <a:spLocks noGrp="1"/>
          </p:cNvSpPr>
          <p:nvPr>
            <p:ph idx="1"/>
          </p:nvPr>
        </p:nvSpPr>
        <p:spPr>
          <a:xfrm>
            <a:off x="0" y="0"/>
            <a:ext cx="9144000" cy="6858000"/>
          </a:xfrm>
        </p:spPr>
        <p:style>
          <a:lnRef idx="3">
            <a:schemeClr val="lt1"/>
          </a:lnRef>
          <a:fillRef idx="1">
            <a:schemeClr val="accent5"/>
          </a:fillRef>
          <a:effectRef idx="1">
            <a:schemeClr val="accent5"/>
          </a:effectRef>
          <a:fontRef idx="minor">
            <a:schemeClr val="lt1"/>
          </a:fontRef>
        </p:style>
        <p:txBody>
          <a:bodyPr>
            <a:normAutofit/>
          </a:bodyPr>
          <a:p>
            <a:r>
              <a:rPr dirty="0" lang="en-US"/>
              <a:t>For the sake of study, scholars have divided the tribes into eight general geographic areas in which they lived:</a:t>
            </a:r>
            <a:endParaRPr dirty="0" lang="es-MX"/>
          </a:p>
          <a:p>
            <a:r>
              <a:rPr dirty="0" lang="en-US"/>
              <a:t> </a:t>
            </a:r>
            <a:r>
              <a:rPr b="1" dirty="0" lang="en-US"/>
              <a:t>The Eastern Woodland</a:t>
            </a:r>
            <a:r>
              <a:rPr dirty="0" lang="en-US"/>
              <a:t>. </a:t>
            </a:r>
            <a:endParaRPr dirty="0" lang="en-US" smtClean="0"/>
          </a:p>
          <a:p>
            <a:r>
              <a:rPr b="1" dirty="0" lang="en-US"/>
              <a:t>The Southeast.</a:t>
            </a:r>
            <a:r>
              <a:rPr dirty="0" lang="en-US"/>
              <a:t> </a:t>
            </a:r>
            <a:endParaRPr dirty="0" lang="en-US" smtClean="0"/>
          </a:p>
          <a:p>
            <a:r>
              <a:rPr b="1" dirty="0" lang="en-US"/>
              <a:t>The Plains</a:t>
            </a:r>
            <a:r>
              <a:rPr dirty="0" lang="en-US" smtClean="0"/>
              <a:t>.</a:t>
            </a:r>
          </a:p>
          <a:p>
            <a:r>
              <a:rPr b="1" dirty="0" lang="en-US" smtClean="0"/>
              <a:t>The Plateau</a:t>
            </a:r>
            <a:r>
              <a:rPr dirty="0" lang="en-US" smtClean="0"/>
              <a:t>. </a:t>
            </a:r>
          </a:p>
          <a:p>
            <a:r>
              <a:rPr b="1" dirty="0" lang="en-US" smtClean="0"/>
              <a:t>The </a:t>
            </a:r>
            <a:r>
              <a:rPr b="1" dirty="0" lang="en-US"/>
              <a:t>Northwest Coast</a:t>
            </a:r>
            <a:r>
              <a:rPr dirty="0" lang="en-US"/>
              <a:t>. </a:t>
            </a:r>
            <a:endParaRPr dirty="0" lang="en-US" smtClean="0"/>
          </a:p>
          <a:p>
            <a:r>
              <a:rPr b="1" dirty="0" lang="en-US"/>
              <a:t>California</a:t>
            </a:r>
            <a:r>
              <a:rPr dirty="0" lang="en-US" smtClean="0"/>
              <a:t>.</a:t>
            </a:r>
          </a:p>
          <a:p>
            <a:r>
              <a:rPr b="1" dirty="0" lang="en-US"/>
              <a:t>The Great </a:t>
            </a:r>
            <a:r>
              <a:rPr b="1" dirty="0" lang="en-US" smtClean="0"/>
              <a:t>Basin</a:t>
            </a:r>
          </a:p>
          <a:p>
            <a:r>
              <a:rPr b="1" dirty="0" lang="en-US"/>
              <a:t>The Southwest. </a:t>
            </a:r>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29" name="1 Título"/>
          <p:cNvSpPr>
            <a:spLocks noGrp="1"/>
          </p:cNvSpPr>
          <p:nvPr>
            <p:ph type="title"/>
          </p:nvPr>
        </p:nvSpPr>
        <p:spPr/>
        <p:txBody>
          <a:bodyPr/>
          <a:p>
            <a:endParaRPr lang="en-US"/>
          </a:p>
        </p:txBody>
      </p:sp>
      <p:sp>
        <p:nvSpPr>
          <p:cNvPr id="1048630" name="2 Marcador de contenido"/>
          <p:cNvSpPr>
            <a:spLocks noGrp="1"/>
          </p:cNvSpPr>
          <p:nvPr>
            <p:ph idx="1"/>
          </p:nvPr>
        </p:nvSpPr>
        <p:spPr>
          <a:xfrm>
            <a:off x="0" y="0"/>
            <a:ext cx="9144000" cy="6858000"/>
          </a:xfrm>
        </p:spPr>
        <p:style>
          <a:lnRef idx="3">
            <a:schemeClr val="lt1"/>
          </a:lnRef>
          <a:fillRef idx="1">
            <a:schemeClr val="accent5"/>
          </a:fillRef>
          <a:effectRef idx="1">
            <a:schemeClr val="accent5"/>
          </a:effectRef>
          <a:fontRef idx="minor">
            <a:schemeClr val="lt1"/>
          </a:fontRef>
        </p:style>
        <p:txBody>
          <a:bodyPr>
            <a:normAutofit/>
          </a:bodyPr>
          <a:p>
            <a:r>
              <a:rPr dirty="0" sz="3600" lang="en-US"/>
              <a:t>The Native Americans had developed technical innovations that allowed them to survive in different geographical and climatic conditions, sometimes rigorously wild, as those prevailing in the permafrost area of the far north. Many tribes were skilled in making bows and arrows, stone hatchets, traps, birch-bark canoes in which they were able to travel easily and quickly over the lakes and rivers for miles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31" name="1 Título"/>
          <p:cNvSpPr>
            <a:spLocks noGrp="1"/>
          </p:cNvSpPr>
          <p:nvPr>
            <p:ph type="title"/>
          </p:nvPr>
        </p:nvSpPr>
        <p:spPr/>
        <p:txBody>
          <a:bodyPr/>
          <a:p>
            <a:endParaRPr lang="en-US"/>
          </a:p>
        </p:txBody>
      </p:sp>
      <p:sp>
        <p:nvSpPr>
          <p:cNvPr id="1048632" name="2 Marcador de contenido"/>
          <p:cNvSpPr>
            <a:spLocks noGrp="1"/>
          </p:cNvSpPr>
          <p:nvPr>
            <p:ph idx="1"/>
          </p:nvPr>
        </p:nvSpPr>
        <p:spPr>
          <a:xfrm>
            <a:off x="0" y="0"/>
            <a:ext cx="9144000" cy="6858000"/>
          </a:xfrm>
        </p:spPr>
        <p:style>
          <a:lnRef idx="3">
            <a:schemeClr val="lt1"/>
          </a:lnRef>
          <a:fillRef idx="1">
            <a:schemeClr val="accent5"/>
          </a:fillRef>
          <a:effectRef idx="1">
            <a:schemeClr val="accent5"/>
          </a:effectRef>
          <a:fontRef idx="minor">
            <a:schemeClr val="lt1"/>
          </a:fontRef>
        </p:style>
        <p:txBody>
          <a:bodyPr>
            <a:normAutofit fontScale="94861" lnSpcReduction="20000"/>
          </a:bodyPr>
          <a:p>
            <a:r>
              <a:rPr dirty="0" sz="3600" lang="en-US"/>
              <a:t>For clothing, they used deerskin, furs of various animals such as the beaver, rabbit, and squirrel, and buffalo hides sewed with thread made from tendons of animals. Their utensils, cloth and housing were artistically decorated. </a:t>
            </a:r>
            <a:endParaRPr dirty="0" sz="3600" lang="es-MX"/>
          </a:p>
          <a:p>
            <a:r>
              <a:rPr dirty="0" sz="3600" lang="en-US"/>
              <a:t>Some tribes in order to cook meat turned it slowly on a pole over the fire. Other tribes </a:t>
            </a:r>
            <a:r>
              <a:rPr dirty="0" sz="3600" lang="en-US" smtClean="0"/>
              <a:t>the </a:t>
            </a:r>
            <a:r>
              <a:rPr dirty="0" sz="3600" lang="en-US"/>
              <a:t>so-called “stone boilers”— boiled the meat by dropping hot stones into a dish filled with water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33" name="1 Título"/>
          <p:cNvSpPr>
            <a:spLocks noGrp="1"/>
          </p:cNvSpPr>
          <p:nvPr>
            <p:ph type="title"/>
          </p:nvPr>
        </p:nvSpPr>
        <p:spPr/>
        <p:txBody>
          <a:bodyPr/>
          <a:p>
            <a:endParaRPr lang="en-US"/>
          </a:p>
        </p:txBody>
      </p:sp>
      <p:sp>
        <p:nvSpPr>
          <p:cNvPr id="1048634" name="2 Marcador de contenido"/>
          <p:cNvSpPr>
            <a:spLocks noGrp="1"/>
          </p:cNvSpPr>
          <p:nvPr>
            <p:ph idx="1"/>
          </p:nvPr>
        </p:nvSpPr>
        <p:spPr>
          <a:xfrm>
            <a:off x="0" y="0"/>
            <a:ext cx="9144000" cy="6957392"/>
          </a:xfrm>
        </p:spPr>
        <p:style>
          <a:lnRef idx="3">
            <a:schemeClr val="lt1"/>
          </a:lnRef>
          <a:fillRef idx="1">
            <a:schemeClr val="accent5"/>
          </a:fillRef>
          <a:effectRef idx="1">
            <a:schemeClr val="accent5"/>
          </a:effectRef>
          <a:fontRef idx="minor">
            <a:schemeClr val="lt1"/>
          </a:fontRef>
        </p:style>
        <p:txBody>
          <a:bodyPr>
            <a:normAutofit fontScale="94844" lnSpcReduction="20000"/>
          </a:bodyPr>
          <a:p>
            <a:r>
              <a:rPr dirty="0" lang="en-US"/>
              <a:t>Agriculture was well developed in many regions by the Native Americans, the first farmers of the continent. They knew about the bringing of wild plants under control and the breeding of plants by seed selection. Many tribes had learned to fertilize and cultivate the soil as well as the importance of multiple cropping. They knew how to preserve foods— berries and fruits with syrup or honey, and fruits, vegetables and meat by artificial or sun drying. Their agricultural tools may seem crude by modern standards: the shoulder blade of a deer, a flat stone chipped and tied to a stick, and sometimes a mere stick.</a:t>
            </a:r>
            <a:endParaRPr dirty="0" lang="es-MX"/>
          </a:p>
          <a:p>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pic>
        <p:nvPicPr>
          <p:cNvPr id="2097170" name="Marcador de contenido 3"/>
          <p:cNvPicPr>
            <a:picLocks noChangeAspect="1" noGrp="1"/>
          </p:cNvPicPr>
          <p:nvPr>
            <p:ph idx="1"/>
          </p:nvPr>
        </p:nvPicPr>
        <p:blipFill>
          <a:blip xmlns:r="http://schemas.openxmlformats.org/officeDocument/2006/relationships" r:embed="rId1" cstate="print"/>
          <a:stretch>
            <a:fillRect/>
          </a:stretch>
        </p:blipFill>
        <p:spPr>
          <a:xfrm>
            <a:off x="0" y="-35865"/>
            <a:ext cx="7299072" cy="4476027"/>
          </a:xfrm>
          <a:prstGeom prst="rect"/>
        </p:spPr>
      </p:pic>
      <p:sp>
        <p:nvSpPr>
          <p:cNvPr id="1048635" name="Rectángulo 4"/>
          <p:cNvSpPr/>
          <p:nvPr/>
        </p:nvSpPr>
        <p:spPr>
          <a:xfrm>
            <a:off x="179512" y="4725144"/>
            <a:ext cx="6840760" cy="680720"/>
          </a:xfrm>
          <a:prstGeom prst="rect"/>
        </p:spPr>
        <p:txBody>
          <a:bodyPr wrap="square">
            <a:spAutoFit/>
          </a:bodyPr>
          <a:p>
            <a:r>
              <a:rPr dirty="0" lang="es-ES"/>
              <a:t>Indios americanos cosechan maíz. Grabado en madera pintado a mano con acuarelas..</a:t>
            </a:r>
            <a:endParaRPr dirty="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36" name="1 Título"/>
          <p:cNvSpPr>
            <a:spLocks noGrp="1"/>
          </p:cNvSpPr>
          <p:nvPr>
            <p:ph type="title"/>
          </p:nvPr>
        </p:nvSpPr>
        <p:spPr>
          <a:xfrm>
            <a:off x="467544" y="-25361"/>
            <a:ext cx="8229600" cy="1143000"/>
          </a:xfrm>
        </p:spPr>
        <p:txBody>
          <a:bodyPr/>
          <a:p>
            <a:endParaRPr lang="en-US"/>
          </a:p>
        </p:txBody>
      </p:sp>
      <p:sp>
        <p:nvSpPr>
          <p:cNvPr id="1048637" name="2 Marcador de contenido"/>
          <p:cNvSpPr>
            <a:spLocks noGrp="1"/>
          </p:cNvSpPr>
          <p:nvPr>
            <p:ph idx="1"/>
          </p:nvPr>
        </p:nvSpPr>
        <p:spPr>
          <a:xfrm>
            <a:off x="0" y="0"/>
            <a:ext cx="9144000" cy="6858000"/>
          </a:xfrm>
        </p:spPr>
        <p:style>
          <a:lnRef idx="3">
            <a:schemeClr val="lt1"/>
          </a:lnRef>
          <a:fillRef idx="1">
            <a:schemeClr val="accent5"/>
          </a:fillRef>
          <a:effectRef idx="1">
            <a:schemeClr val="accent5"/>
          </a:effectRef>
          <a:fontRef idx="minor">
            <a:schemeClr val="lt1"/>
          </a:fontRef>
        </p:style>
        <p:txBody>
          <a:bodyPr>
            <a:normAutofit fontScale="94844" lnSpcReduction="20000"/>
          </a:bodyPr>
          <a:p>
            <a:pPr indent="0" marL="0">
              <a:buNone/>
            </a:pPr>
            <a:r>
              <a:rPr dirty="0" lang="en-US"/>
              <a:t>In general terms, the Europeans arrived at a continent that was inhabited by peoples who had different degrees of civilization, in some places more sophisticated that the people of </a:t>
            </a:r>
            <a:r>
              <a:rPr dirty="0" lang="en-US" smtClean="0"/>
              <a:t>Europe.</a:t>
            </a:r>
          </a:p>
          <a:p>
            <a:pPr indent="0" marL="0">
              <a:buNone/>
            </a:pPr>
            <a:r>
              <a:rPr dirty="0" lang="en-US"/>
              <a:t>They were a people without a written language, but with their own laws, their poetry, their history kept in memory and passed on, in an oral vocabulary more complex than Europe’s, accompanied by song, dance, and ceremonial drama. They paid careful attention to the development of personality, intensity of will, independence and flexibility, passion and potency, to their partnership with one another and with nature.</a:t>
            </a:r>
            <a:endParaRPr dirty="0" lang="es-MX"/>
          </a:p>
          <a:p>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38" name="1 Título"/>
          <p:cNvSpPr>
            <a:spLocks noGrp="1"/>
          </p:cNvSpPr>
          <p:nvPr>
            <p:ph type="title"/>
          </p:nvPr>
        </p:nvSpPr>
        <p:spPr/>
        <p:txBody>
          <a:bodyPr/>
          <a:p>
            <a:endParaRPr lang="en-US"/>
          </a:p>
        </p:txBody>
      </p:sp>
      <p:sp>
        <p:nvSpPr>
          <p:cNvPr id="1048639" name="2 Marcador de contenido"/>
          <p:cNvSpPr>
            <a:spLocks noGrp="1"/>
          </p:cNvSpPr>
          <p:nvPr>
            <p:ph idx="1"/>
          </p:nvPr>
        </p:nvSpPr>
        <p:spPr>
          <a:xfrm>
            <a:off x="0" y="0"/>
            <a:ext cx="9144000" cy="6858000"/>
          </a:xfrm>
        </p:spPr>
        <p:style>
          <a:lnRef idx="3">
            <a:schemeClr val="lt1"/>
          </a:lnRef>
          <a:fillRef idx="1">
            <a:schemeClr val="accent5"/>
          </a:fillRef>
          <a:effectRef idx="1">
            <a:schemeClr val="accent5"/>
          </a:effectRef>
          <a:fontRef idx="minor">
            <a:schemeClr val="lt1"/>
          </a:fontRef>
        </p:style>
        <p:txBody>
          <a:bodyPr>
            <a:normAutofit fontScale="81094" lnSpcReduction="20000"/>
          </a:bodyPr>
          <a:p>
            <a:r>
              <a:rPr dirty="0" sz="3600" lang="en-US"/>
              <a:t>Nevertheless, the conquerors proceeded on the assumption that the natives had no right to the land they lived in and that it was proper and ethically correct to destroy their “savage” cultures for the sake of “civilization”. </a:t>
            </a:r>
            <a:r>
              <a:rPr dirty="0" sz="3600" lang="en-US" smtClean="0"/>
              <a:t> This is a </a:t>
            </a:r>
            <a:r>
              <a:rPr dirty="0" sz="3600" lang="en-US"/>
              <a:t>history of conquest, </a:t>
            </a:r>
            <a:r>
              <a:rPr dirty="0" sz="3600" lang="en-US" smtClean="0"/>
              <a:t>slavery</a:t>
            </a:r>
            <a:r>
              <a:rPr dirty="0" sz="3600" lang="en-US"/>
              <a:t>, and death</a:t>
            </a:r>
            <a:r>
              <a:rPr dirty="0" sz="3600" lang="en-US" smtClean="0"/>
              <a:t>.</a:t>
            </a:r>
          </a:p>
          <a:p>
            <a:r>
              <a:rPr dirty="0" lang="en-US"/>
              <a:t>What Columbus did to the Indians, was a frenzy in the early capitalist states of Europe.  For gold, for slaves, for products of the soil, to pay the bondholders and stockholders of the expeditions, to finance the monarchical bureaucracies rising in Western Europe, to spur the growth of the new money economy rising out of feudalism, to participate in what Karl Marx would later call “the primitive accumulation of capital.” These were the violent beginnings of an intricate system of technology, business, politics, and culture that would dominate the world for the next five centuries.</a:t>
            </a:r>
            <a:endParaRPr dirty="0" lang="es-ES"/>
          </a:p>
          <a:p>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09" name="1 Título"/>
          <p:cNvSpPr>
            <a:spLocks noGrp="1"/>
          </p:cNvSpPr>
          <p:nvPr>
            <p:ph type="title"/>
          </p:nvPr>
        </p:nvSpPr>
        <p:spPr>
          <a:xfrm>
            <a:off x="1142976" y="274638"/>
            <a:ext cx="6858048" cy="1011222"/>
          </a:xfrm>
        </p:spPr>
        <p:txBody>
          <a:bodyPr/>
          <a:p>
            <a:r>
              <a:rPr dirty="0" lang="es-ES" err="1" smtClean="0"/>
              <a:t>Contents</a:t>
            </a:r>
            <a:r>
              <a:rPr dirty="0" lang="es-ES" smtClean="0"/>
              <a:t> of </a:t>
            </a:r>
            <a:r>
              <a:rPr dirty="0" lang="es-ES" err="1" smtClean="0"/>
              <a:t>the</a:t>
            </a:r>
            <a:r>
              <a:rPr dirty="0" lang="es-ES" smtClean="0"/>
              <a:t> </a:t>
            </a:r>
            <a:r>
              <a:rPr dirty="0" lang="es-ES" err="1" smtClean="0"/>
              <a:t>unit</a:t>
            </a:r>
            <a:r>
              <a:rPr dirty="0" lang="es-ES" smtClean="0"/>
              <a:t> # 1 </a:t>
            </a:r>
            <a:endParaRPr dirty="0" lang="es-ES"/>
          </a:p>
        </p:txBody>
      </p:sp>
      <p:sp>
        <p:nvSpPr>
          <p:cNvPr id="1048610" name="2 Marcador de contenido"/>
          <p:cNvSpPr>
            <a:spLocks noGrp="1"/>
          </p:cNvSpPr>
          <p:nvPr>
            <p:ph idx="1"/>
          </p:nvPr>
        </p:nvSpPr>
        <p:spPr>
          <a:xfrm>
            <a:off x="214282" y="1428736"/>
            <a:ext cx="8786874" cy="5072098"/>
          </a:xfrm>
        </p:spPr>
        <p:txBody>
          <a:bodyPr>
            <a:normAutofit fontScale="85469" lnSpcReduction="10000"/>
          </a:bodyPr>
          <a:p>
            <a:pPr indent="0" marL="0">
              <a:buFont typeface="Wingdings" pitchFamily="2" charset="2"/>
              <a:buNone/>
            </a:pPr>
            <a:r>
              <a:rPr altLang="es-ES" b="0" dirty="0" lang="en-US" smtClean="0">
                <a:solidFill>
                  <a:srgbClr val="000000"/>
                </a:solidFill>
                <a:latin typeface="Arial" charset="0"/>
                <a:cs typeface="Arial" charset="0"/>
              </a:rPr>
              <a:t>1. Origins of the United States of America. Introductory lecture on American geography, national symbols, history and culture. The Landscape: The Native Americans.</a:t>
            </a:r>
          </a:p>
          <a:p>
            <a:pPr indent="0" marL="0">
              <a:buFont typeface="Wingdings" pitchFamily="2" charset="2"/>
              <a:buNone/>
            </a:pPr>
            <a:r>
              <a:rPr altLang="es-ES" b="0" dirty="0" lang="en-US" smtClean="0">
                <a:solidFill>
                  <a:srgbClr val="000000"/>
                </a:solidFill>
                <a:latin typeface="Arial" charset="0"/>
                <a:cs typeface="Arial" charset="0"/>
              </a:rPr>
              <a:t>2. Pre-Colonial America; conquest and colonization.</a:t>
            </a:r>
          </a:p>
          <a:p>
            <a:pPr indent="0" marL="0">
              <a:buFont typeface="Wingdings" pitchFamily="2" charset="2"/>
              <a:buNone/>
            </a:pPr>
            <a:r>
              <a:rPr altLang="es-ES" b="0" dirty="0" lang="en-US" smtClean="0">
                <a:solidFill>
                  <a:srgbClr val="000000"/>
                </a:solidFill>
                <a:latin typeface="Arial" charset="0"/>
                <a:cs typeface="Arial" charset="0"/>
              </a:rPr>
              <a:t>3. American colonial society. The Thirteen Colonies</a:t>
            </a:r>
          </a:p>
          <a:p>
            <a:pPr indent="0" marL="0">
              <a:buFont typeface="Wingdings" pitchFamily="2" charset="2"/>
              <a:buNone/>
            </a:pPr>
            <a:r>
              <a:rPr altLang="es-ES" b="0" dirty="0" lang="en-US" smtClean="0">
                <a:solidFill>
                  <a:srgbClr val="000000"/>
                </a:solidFill>
                <a:latin typeface="Arial" charset="0"/>
                <a:cs typeface="Arial" charset="0"/>
              </a:rPr>
              <a:t>4. The sources of the American Revolution</a:t>
            </a:r>
          </a:p>
          <a:p>
            <a:pPr indent="0" marL="0">
              <a:buFont typeface="Wingdings" pitchFamily="2" charset="2"/>
              <a:buNone/>
            </a:pPr>
            <a:r>
              <a:rPr altLang="es-ES" b="0" dirty="0" lang="en-US" smtClean="0">
                <a:solidFill>
                  <a:srgbClr val="000000"/>
                </a:solidFill>
                <a:latin typeface="Arial" charset="0"/>
                <a:cs typeface="Arial" charset="0"/>
              </a:rPr>
              <a:t>5. Political Documents of the Revolutionary War: The Declaration of Independence.</a:t>
            </a:r>
          </a:p>
          <a:p>
            <a:pPr indent="0" marL="0">
              <a:buFont typeface="Wingdings" pitchFamily="2" charset="2"/>
              <a:buNone/>
            </a:pPr>
            <a:r>
              <a:rPr altLang="es-ES" b="0" dirty="0" lang="en-US" smtClean="0">
                <a:solidFill>
                  <a:srgbClr val="000000"/>
                </a:solidFill>
                <a:latin typeface="Arial" charset="0"/>
                <a:cs typeface="Arial" charset="0"/>
              </a:rPr>
              <a:t>6. The revolutionary war. The results of the Revolution</a:t>
            </a:r>
          </a:p>
          <a:p>
            <a:pPr indent="0" marL="0">
              <a:buFont typeface="Wingdings" pitchFamily="2" charset="2"/>
              <a:buNone/>
            </a:pPr>
            <a:r>
              <a:rPr altLang="es-ES" b="0" dirty="0" lang="en-US" smtClean="0">
                <a:solidFill>
                  <a:srgbClr val="000000"/>
                </a:solidFill>
                <a:latin typeface="Arial" charset="0"/>
                <a:cs typeface="Arial" charset="0"/>
              </a:rPr>
              <a:t>7. The Constitution of 1787</a:t>
            </a:r>
          </a:p>
          <a:p>
            <a:endParaRPr dirty="0"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40" name="1 Título"/>
          <p:cNvSpPr>
            <a:spLocks noGrp="1"/>
          </p:cNvSpPr>
          <p:nvPr>
            <p:ph type="title"/>
          </p:nvPr>
        </p:nvSpPr>
        <p:spPr>
          <a:xfrm>
            <a:off x="0" y="0"/>
            <a:ext cx="9144000" cy="1417638"/>
          </a:xfrm>
        </p:spPr>
        <p:style>
          <a:lnRef idx="1">
            <a:schemeClr val="accent5"/>
          </a:lnRef>
          <a:fillRef idx="2">
            <a:schemeClr val="accent5"/>
          </a:fillRef>
          <a:effectRef idx="1">
            <a:schemeClr val="accent5"/>
          </a:effectRef>
          <a:fontRef idx="minor">
            <a:schemeClr val="dk1"/>
          </a:fontRef>
        </p:style>
        <p:txBody>
          <a:bodyPr>
            <a:normAutofit/>
          </a:bodyPr>
          <a:p>
            <a:r>
              <a:rPr dirty="0" lang="en-US" smtClean="0"/>
              <a:t>STUDY GUIDE FOR CLASS 2</a:t>
            </a:r>
            <a:r>
              <a:rPr dirty="0" lang="es-ES" smtClean="0"/>
              <a:t/>
            </a:r>
            <a:br>
              <a:rPr dirty="0" lang="es-ES" smtClean="0"/>
            </a:br>
            <a:endParaRPr dirty="0" lang="en-US"/>
          </a:p>
        </p:txBody>
      </p:sp>
      <p:sp>
        <p:nvSpPr>
          <p:cNvPr id="1048641" name="2 Marcador de contenido"/>
          <p:cNvSpPr>
            <a:spLocks noGrp="1"/>
          </p:cNvSpPr>
          <p:nvPr>
            <p:ph idx="1"/>
          </p:nvPr>
        </p:nvSpPr>
        <p:spPr>
          <a:xfrm>
            <a:off x="0" y="1196752"/>
            <a:ext cx="9144000" cy="5661248"/>
          </a:xfrm>
        </p:spPr>
        <p:style>
          <a:lnRef idx="3">
            <a:schemeClr val="lt1"/>
          </a:lnRef>
          <a:fillRef idx="1">
            <a:schemeClr val="accent5"/>
          </a:fillRef>
          <a:effectRef idx="1">
            <a:schemeClr val="accent5"/>
          </a:effectRef>
          <a:fontRef idx="minor">
            <a:schemeClr val="lt1"/>
          </a:fontRef>
        </p:style>
        <p:txBody>
          <a:bodyPr>
            <a:normAutofit/>
          </a:bodyPr>
          <a:p>
            <a:r>
              <a:rPr b="1" dirty="0" lang="en-US" smtClean="0"/>
              <a:t>Title</a:t>
            </a:r>
            <a:r>
              <a:rPr dirty="0" lang="en-US"/>
              <a:t>: The American Revolution: nature; </a:t>
            </a:r>
            <a:r>
              <a:rPr dirty="0" i="1" lang="en-US"/>
              <a:t>The Declaration of Independence;</a:t>
            </a:r>
            <a:r>
              <a:rPr dirty="0" lang="en-US"/>
              <a:t> Whitman’s</a:t>
            </a:r>
            <a:r>
              <a:rPr dirty="0" i="1" lang="en-US"/>
              <a:t> Miracles</a:t>
            </a:r>
            <a:endParaRPr dirty="0" lang="es-ES"/>
          </a:p>
          <a:p>
            <a:r>
              <a:rPr b="1" dirty="0" lang="en-US"/>
              <a:t>Objective</a:t>
            </a:r>
            <a:r>
              <a:rPr dirty="0" lang="en-US"/>
              <a:t>: to explain the most important features of the American Revolution and reflect on its leading ideas as expressed in the Declaration of Independence</a:t>
            </a:r>
            <a:endParaRPr dirty="0" lang="es-ES"/>
          </a:p>
          <a:p>
            <a:endParaRPr dirty="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45" name="1 Título"/>
          <p:cNvSpPr txBox="1"/>
          <p:nvPr/>
        </p:nvSpPr>
        <p:spPr bwMode="auto">
          <a:xfrm>
            <a:off x="2385133" y="188915"/>
            <a:ext cx="4427320" cy="525442"/>
          </a:xfrm>
          <a:prstGeom prst="rect"/>
          <a:solidFill>
            <a:schemeClr val="bg1"/>
          </a:solidFill>
          <a:ln w="38100">
            <a:solidFill>
              <a:schemeClr val="tx1"/>
            </a:solidFill>
            <a:miter lim="800000"/>
            <a:headEnd/>
            <a:tailEnd/>
          </a:ln>
        </p:spPr>
        <p:txBody>
          <a:bodyPr/>
          <a:p>
            <a:pPr algn="ctr" defTabSz="685800">
              <a:lnSpc>
                <a:spcPct val="90000"/>
              </a:lnSpc>
            </a:pPr>
            <a:r>
              <a:rPr altLang="es-ES" b="1" dirty="0" sz="4400" lang="es-ES">
                <a:solidFill>
                  <a:srgbClr val="000000"/>
                </a:solidFill>
                <a:latin typeface="Arial Black" pitchFamily="34" charset="0"/>
              </a:rPr>
              <a:t>Bibliografía</a:t>
            </a:r>
          </a:p>
        </p:txBody>
      </p:sp>
      <p:sp>
        <p:nvSpPr>
          <p:cNvPr id="1048646" name="1 CuadroTexto"/>
          <p:cNvSpPr txBox="1"/>
          <p:nvPr/>
        </p:nvSpPr>
        <p:spPr>
          <a:xfrm>
            <a:off x="142844" y="1214422"/>
            <a:ext cx="8911798" cy="4485640"/>
          </a:xfrm>
          <a:prstGeom prst="rect"/>
          <a:solidFill>
            <a:schemeClr val="bg1"/>
          </a:solidFill>
        </p:spPr>
        <p:txBody>
          <a:bodyPr wrap="square">
            <a:spAutoFit/>
          </a:bodyPr>
          <a:p>
            <a:r>
              <a:rPr dirty="0" sz="2000" lang="es-MX">
                <a:solidFill>
                  <a:srgbClr val="000000"/>
                </a:solidFill>
                <a:latin typeface="Arial" pitchFamily="34" charset="0"/>
                <a:cs typeface="Arial" panose="020B0604020202020204" pitchFamily="34" charset="0"/>
              </a:rPr>
              <a:t>Colectivo de autores (</a:t>
            </a:r>
            <a:r>
              <a:rPr dirty="0" sz="2000" lang="en-US">
                <a:solidFill>
                  <a:srgbClr val="000000"/>
                </a:solidFill>
                <a:latin typeface="Arial" pitchFamily="34" charset="0"/>
                <a:cs typeface="Arial" panose="020B0604020202020204" pitchFamily="34" charset="0"/>
              </a:rPr>
              <a:t>1989</a:t>
            </a:r>
            <a:r>
              <a:rPr dirty="0" sz="2000" lang="es-MX">
                <a:solidFill>
                  <a:srgbClr val="000000"/>
                </a:solidFill>
                <a:latin typeface="Arial" pitchFamily="34" charset="0"/>
                <a:cs typeface="Arial" panose="020B0604020202020204" pitchFamily="34" charset="0"/>
              </a:rPr>
              <a:t>). </a:t>
            </a:r>
            <a:r>
              <a:rPr dirty="0" sz="2000" lang="en-US">
                <a:solidFill>
                  <a:srgbClr val="000000"/>
                </a:solidFill>
                <a:latin typeface="Arial" pitchFamily="34" charset="0"/>
                <a:cs typeface="Arial" panose="020B0604020202020204" pitchFamily="34" charset="0"/>
              </a:rPr>
              <a:t>A Textbook on the History of the USA up to World War </a:t>
            </a:r>
            <a:r>
              <a:rPr dirty="0" sz="2000" lang="en-US" smtClean="0">
                <a:solidFill>
                  <a:srgbClr val="000000"/>
                </a:solidFill>
                <a:latin typeface="Arial" pitchFamily="34" charset="0"/>
                <a:cs typeface="Arial" panose="020B0604020202020204" pitchFamily="34" charset="0"/>
              </a:rPr>
              <a:t>I </a:t>
            </a:r>
            <a:r>
              <a:rPr dirty="0" sz="2000" lang="en-US" err="1" smtClean="0">
                <a:solidFill>
                  <a:srgbClr val="000000"/>
                </a:solidFill>
                <a:latin typeface="Arial" pitchFamily="34" charset="0"/>
                <a:cs typeface="Arial" panose="020B0604020202020204" pitchFamily="34" charset="0"/>
              </a:rPr>
              <a:t>Ministerio</a:t>
            </a:r>
            <a:r>
              <a:rPr dirty="0" sz="2000" lang="en-US" smtClean="0">
                <a:solidFill>
                  <a:srgbClr val="000000"/>
                </a:solidFill>
                <a:latin typeface="Arial" pitchFamily="34" charset="0"/>
                <a:cs typeface="Arial" panose="020B0604020202020204" pitchFamily="34" charset="0"/>
              </a:rPr>
              <a:t> </a:t>
            </a:r>
            <a:r>
              <a:rPr dirty="0" sz="2000" lang="en-US">
                <a:solidFill>
                  <a:srgbClr val="000000"/>
                </a:solidFill>
                <a:latin typeface="Arial" pitchFamily="34" charset="0"/>
                <a:cs typeface="Arial" panose="020B0604020202020204" pitchFamily="34" charset="0"/>
              </a:rPr>
              <a:t>de </a:t>
            </a:r>
            <a:r>
              <a:rPr dirty="0" sz="2000" lang="en-US" err="1">
                <a:solidFill>
                  <a:srgbClr val="000000"/>
                </a:solidFill>
                <a:latin typeface="Arial" pitchFamily="34" charset="0"/>
                <a:cs typeface="Arial" panose="020B0604020202020204" pitchFamily="34" charset="0"/>
              </a:rPr>
              <a:t>Educación</a:t>
            </a:r>
            <a:r>
              <a:rPr dirty="0" sz="2000" lang="en-US">
                <a:solidFill>
                  <a:srgbClr val="000000"/>
                </a:solidFill>
                <a:latin typeface="Arial" pitchFamily="34" charset="0"/>
                <a:cs typeface="Arial" panose="020B0604020202020204" pitchFamily="34" charset="0"/>
              </a:rPr>
              <a:t>,  Editorial Pueblo y </a:t>
            </a:r>
            <a:r>
              <a:rPr dirty="0" sz="2000" lang="en-US" err="1">
                <a:solidFill>
                  <a:srgbClr val="000000"/>
                </a:solidFill>
                <a:latin typeface="Arial" pitchFamily="34" charset="0"/>
                <a:cs typeface="Arial" panose="020B0604020202020204" pitchFamily="34" charset="0"/>
              </a:rPr>
              <a:t>Educación</a:t>
            </a:r>
            <a:r>
              <a:rPr dirty="0" sz="2000" lang="en-US">
                <a:solidFill>
                  <a:srgbClr val="000000"/>
                </a:solidFill>
                <a:latin typeface="Arial" pitchFamily="34" charset="0"/>
                <a:cs typeface="Arial" panose="020B0604020202020204" pitchFamily="34" charset="0"/>
              </a:rPr>
              <a:t>.</a:t>
            </a:r>
          </a:p>
          <a:p>
            <a:pPr algn="just"/>
            <a:r>
              <a:rPr dirty="0" sz="2000" lang="es-MX">
                <a:solidFill>
                  <a:srgbClr val="000000"/>
                </a:solidFill>
                <a:latin typeface="Arial" pitchFamily="34" charset="0"/>
                <a:cs typeface="Arial" panose="020B0604020202020204" pitchFamily="34" charset="0"/>
              </a:rPr>
              <a:t>Gaceta Oficial de la República de Cuba (2018). </a:t>
            </a:r>
            <a:r>
              <a:rPr dirty="0" sz="2000" i="1" lang="es-MX">
                <a:solidFill>
                  <a:srgbClr val="000000"/>
                </a:solidFill>
                <a:latin typeface="Arial" pitchFamily="34" charset="0"/>
                <a:cs typeface="Arial" panose="020B0604020202020204" pitchFamily="34" charset="0"/>
              </a:rPr>
              <a:t>Reglamento del trabajo </a:t>
            </a:r>
            <a:r>
              <a:rPr dirty="0" sz="2000" i="1" lang="es-MX" smtClean="0">
                <a:solidFill>
                  <a:srgbClr val="000000"/>
                </a:solidFill>
                <a:latin typeface="Arial" pitchFamily="34" charset="0"/>
                <a:cs typeface="Arial" panose="020B0604020202020204" pitchFamily="34" charset="0"/>
              </a:rPr>
              <a:t>docente Metodológico</a:t>
            </a:r>
            <a:r>
              <a:rPr dirty="0" sz="2000" lang="es-MX">
                <a:solidFill>
                  <a:srgbClr val="000000"/>
                </a:solidFill>
                <a:latin typeface="Arial" pitchFamily="34" charset="0"/>
                <a:cs typeface="Arial" panose="020B0604020202020204" pitchFamily="34" charset="0"/>
              </a:rPr>
              <a:t>. </a:t>
            </a:r>
            <a:r>
              <a:rPr dirty="0" sz="2000" lang="es-MX">
                <a:solidFill>
                  <a:srgbClr val="000000"/>
                </a:solidFill>
                <a:latin typeface="Arial" pitchFamily="34" charset="0"/>
                <a:cs typeface="Arial" panose="020B0604020202020204" pitchFamily="34" charset="0"/>
              </a:rPr>
              <a:t>Resolución No. 2/2018 (GOC-2018-460-O25). Ministerio de    Educación Superior</a:t>
            </a:r>
          </a:p>
          <a:p>
            <a:pPr indent="-450850" marL="450850"/>
            <a:r>
              <a:rPr dirty="0" sz="2000" lang="es-MX">
                <a:solidFill>
                  <a:srgbClr val="000000"/>
                </a:solidFill>
                <a:latin typeface="Arial" pitchFamily="34" charset="0"/>
                <a:cs typeface="Arial" panose="020B0604020202020204" pitchFamily="34" charset="0"/>
              </a:rPr>
              <a:t>Ministerio de Educación Superior (MES) (AÑO). </a:t>
            </a:r>
            <a:r>
              <a:rPr dirty="0" sz="2000" i="1" lang="es-MX">
                <a:solidFill>
                  <a:srgbClr val="000000"/>
                </a:solidFill>
                <a:latin typeface="Arial" pitchFamily="34" charset="0"/>
                <a:cs typeface="Arial" panose="020B0604020202020204" pitchFamily="34" charset="0"/>
              </a:rPr>
              <a:t>Modelo del profesional de </a:t>
            </a:r>
          </a:p>
          <a:p>
            <a:pPr indent="-450850" marL="450850"/>
            <a:r>
              <a:rPr dirty="0" sz="2000" lang="es-MX">
                <a:solidFill>
                  <a:srgbClr val="000000"/>
                </a:solidFill>
                <a:latin typeface="Arial" pitchFamily="34" charset="0"/>
                <a:cs typeface="Arial" panose="020B0604020202020204" pitchFamily="34" charset="0"/>
              </a:rPr>
              <a:t>Ministerio de Educación Superior (MES) (AÑO). </a:t>
            </a:r>
            <a:r>
              <a:rPr dirty="0" sz="2000" i="1" lang="es-MX">
                <a:solidFill>
                  <a:srgbClr val="000000"/>
                </a:solidFill>
                <a:latin typeface="Arial" pitchFamily="34" charset="0"/>
                <a:cs typeface="Arial" panose="020B0604020202020204" pitchFamily="34" charset="0"/>
              </a:rPr>
              <a:t>Programa de la </a:t>
            </a:r>
            <a:r>
              <a:rPr dirty="0" sz="2000" i="1" lang="es-MX" smtClean="0">
                <a:solidFill>
                  <a:srgbClr val="000000"/>
                </a:solidFill>
                <a:latin typeface="Arial" pitchFamily="34" charset="0"/>
                <a:cs typeface="Arial" panose="020B0604020202020204" pitchFamily="34" charset="0"/>
              </a:rPr>
              <a:t>Disciplina Práctica </a:t>
            </a:r>
            <a:r>
              <a:rPr dirty="0" sz="2000" i="1" lang="es-MX">
                <a:solidFill>
                  <a:srgbClr val="000000"/>
                </a:solidFill>
                <a:latin typeface="Arial" pitchFamily="34" charset="0"/>
                <a:cs typeface="Arial" panose="020B0604020202020204" pitchFamily="34" charset="0"/>
              </a:rPr>
              <a:t>Integral de la Lengua Inglesa. </a:t>
            </a:r>
          </a:p>
          <a:p>
            <a:pPr algn="just" indent="-450850" marL="450850"/>
            <a:r>
              <a:rPr dirty="0" sz="2000" lang="es-MX">
                <a:solidFill>
                  <a:srgbClr val="000000"/>
                </a:solidFill>
                <a:latin typeface="Arial" pitchFamily="34" charset="0"/>
                <a:cs typeface="Arial" panose="020B0604020202020204" pitchFamily="34" charset="0"/>
              </a:rPr>
              <a:t>Ministerio de Educación Superior (MES) (2020). </a:t>
            </a:r>
            <a:r>
              <a:rPr dirty="0" sz="2000" i="1" lang="es-MX">
                <a:solidFill>
                  <a:srgbClr val="000000"/>
                </a:solidFill>
                <a:latin typeface="Arial" pitchFamily="34" charset="0"/>
                <a:cs typeface="Arial" panose="020B0604020202020204" pitchFamily="34" charset="0"/>
              </a:rPr>
              <a:t>Programa de la Asignatura Historia de la Cultura de los pueblos de habla inglesa III</a:t>
            </a:r>
          </a:p>
          <a:p>
            <a:pPr algn="just" indent="-450850" marL="450850"/>
            <a:r>
              <a:rPr dirty="0" sz="2000" i="1" lang="es-MX">
                <a:solidFill>
                  <a:srgbClr val="000000"/>
                </a:solidFill>
                <a:latin typeface="Arial" pitchFamily="34" charset="0"/>
                <a:cs typeface="Arial" panose="020B0604020202020204" pitchFamily="34" charset="0"/>
              </a:rPr>
              <a:t>Manuel de Jesús Velázquez León y </a:t>
            </a:r>
            <a:r>
              <a:rPr dirty="0" sz="2000" i="1" lang="es-MX" err="1">
                <a:solidFill>
                  <a:srgbClr val="000000"/>
                </a:solidFill>
                <a:latin typeface="Arial" pitchFamily="34" charset="0"/>
                <a:cs typeface="Arial" panose="020B0604020202020204" pitchFamily="34" charset="0"/>
              </a:rPr>
              <a:t>Yunier</a:t>
            </a:r>
            <a:r>
              <a:rPr dirty="0" sz="2000" i="1" lang="es-MX">
                <a:solidFill>
                  <a:srgbClr val="000000"/>
                </a:solidFill>
                <a:latin typeface="Arial" pitchFamily="34" charset="0"/>
                <a:cs typeface="Arial" panose="020B0604020202020204" pitchFamily="34" charset="0"/>
              </a:rPr>
              <a:t> Pérez </a:t>
            </a:r>
            <a:r>
              <a:rPr dirty="0" sz="2000" i="1" lang="es-MX" err="1">
                <a:solidFill>
                  <a:srgbClr val="000000"/>
                </a:solidFill>
                <a:latin typeface="Arial" pitchFamily="34" charset="0"/>
                <a:cs typeface="Arial" panose="020B0604020202020204" pitchFamily="34" charset="0"/>
              </a:rPr>
              <a:t>Sarduy</a:t>
            </a:r>
            <a:r>
              <a:rPr dirty="0" sz="2000" i="1" lang="es-MX">
                <a:solidFill>
                  <a:srgbClr val="000000"/>
                </a:solidFill>
                <a:latin typeface="Arial" pitchFamily="34" charset="0"/>
                <a:cs typeface="Arial" panose="020B0604020202020204" pitchFamily="34" charset="0"/>
              </a:rPr>
              <a:t> (2014). </a:t>
            </a:r>
            <a:r>
              <a:rPr dirty="0" sz="2000" i="1" lang="es-MX" err="1">
                <a:solidFill>
                  <a:srgbClr val="000000"/>
                </a:solidFill>
                <a:latin typeface="Arial" pitchFamily="34" charset="0"/>
                <a:cs typeface="Arial" panose="020B0604020202020204" pitchFamily="34" charset="0"/>
              </a:rPr>
              <a:t>The</a:t>
            </a:r>
            <a:r>
              <a:rPr dirty="0" sz="2000" i="1" lang="es-MX">
                <a:solidFill>
                  <a:srgbClr val="000000"/>
                </a:solidFill>
                <a:latin typeface="Arial" pitchFamily="34" charset="0"/>
                <a:cs typeface="Arial" panose="020B0604020202020204" pitchFamily="34" charset="0"/>
              </a:rPr>
              <a:t> American Saga. </a:t>
            </a:r>
            <a:r>
              <a:rPr dirty="0" sz="2000" i="1" lang="es-MX" err="1">
                <a:solidFill>
                  <a:srgbClr val="000000"/>
                </a:solidFill>
                <a:latin typeface="Arial" pitchFamily="34" charset="0"/>
                <a:cs typeface="Arial" panose="020B0604020202020204" pitchFamily="34" charset="0"/>
              </a:rPr>
              <a:t>History</a:t>
            </a:r>
            <a:r>
              <a:rPr dirty="0" sz="2000" i="1" lang="es-MX">
                <a:solidFill>
                  <a:srgbClr val="000000"/>
                </a:solidFill>
                <a:latin typeface="Arial" pitchFamily="34" charset="0"/>
                <a:cs typeface="Arial" panose="020B0604020202020204" pitchFamily="34" charset="0"/>
              </a:rPr>
              <a:t> of </a:t>
            </a:r>
            <a:r>
              <a:rPr dirty="0" sz="2000" i="1" lang="es-MX" err="1">
                <a:solidFill>
                  <a:srgbClr val="000000"/>
                </a:solidFill>
                <a:latin typeface="Arial" pitchFamily="34" charset="0"/>
                <a:cs typeface="Arial" panose="020B0604020202020204" pitchFamily="34" charset="0"/>
              </a:rPr>
              <a:t>the</a:t>
            </a:r>
            <a:r>
              <a:rPr dirty="0" sz="2000" i="1" lang="es-MX">
                <a:solidFill>
                  <a:srgbClr val="000000"/>
                </a:solidFill>
                <a:latin typeface="Arial" pitchFamily="34" charset="0"/>
                <a:cs typeface="Arial" panose="020B0604020202020204" pitchFamily="34" charset="0"/>
              </a:rPr>
              <a:t> English Speaking Cultures II </a:t>
            </a:r>
            <a:endParaRPr dirty="0" sz="2000" i="1" lang="es-MX">
              <a:latin typeface="Arial" pitchFamily="34" charset="0"/>
              <a:cs typeface="Arial" panose="020B0604020202020204" pitchFamily="34" charset="0"/>
            </a:endParaRPr>
          </a:p>
          <a:p>
            <a:pPr indent="-450850" marL="450850"/>
            <a:endParaRPr b="1" dirty="0" sz="2400" lang="es-MX">
              <a:latin typeface="Arial" pitchFamily="34" charset="0"/>
              <a:cs typeface="Arial" panose="020B0604020202020204" pitchFamily="34" charset="0"/>
            </a:endParaRPr>
          </a:p>
          <a:p>
            <a:pPr indent="-450850" marL="450850"/>
            <a:endParaRPr b="1" dirty="0" sz="2400" lang="es-MX">
              <a:latin typeface="Arial"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11" name="1 Título"/>
          <p:cNvSpPr>
            <a:spLocks noGrp="1"/>
          </p:cNvSpPr>
          <p:nvPr>
            <p:ph type="title"/>
          </p:nvPr>
        </p:nvSpPr>
        <p:spPr/>
        <p:txBody>
          <a:bodyPr/>
          <a:p>
            <a:r>
              <a:rPr dirty="0" lang="en-US" smtClean="0"/>
              <a:t>OBJECTIVES: </a:t>
            </a:r>
            <a:endParaRPr dirty="0" lang="es-ES"/>
          </a:p>
        </p:txBody>
      </p:sp>
      <p:sp>
        <p:nvSpPr>
          <p:cNvPr id="1048612" name="2 Marcador de contenido"/>
          <p:cNvSpPr>
            <a:spLocks noGrp="1"/>
          </p:cNvSpPr>
          <p:nvPr>
            <p:ph idx="1"/>
          </p:nvPr>
        </p:nvSpPr>
        <p:spPr>
          <a:xfrm>
            <a:off x="457200" y="1600200"/>
            <a:ext cx="8472518" cy="4525963"/>
          </a:xfrm>
        </p:spPr>
        <p:txBody>
          <a:bodyPr/>
          <a:p>
            <a:r>
              <a:rPr dirty="0" lang="en-US" smtClean="0"/>
              <a:t>1) To make a sketch of the main geographical features of the United States of America. </a:t>
            </a:r>
          </a:p>
          <a:p>
            <a:r>
              <a:rPr dirty="0" lang="en-US" smtClean="0"/>
              <a:t>2) To trace the general characteristics of Native American cultures, the process of colonization and the main characteristics of the colonies up to before the Revolution</a:t>
            </a:r>
            <a:endParaRPr dirty="0" lang="es-ES" smtClean="0"/>
          </a:p>
          <a:p>
            <a:endParaRPr dirty="0"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02" name="1 Título"/>
          <p:cNvSpPr>
            <a:spLocks noGrp="1"/>
          </p:cNvSpPr>
          <p:nvPr>
            <p:ph type="title"/>
          </p:nvPr>
        </p:nvSpPr>
        <p:spPr>
          <a:xfrm>
            <a:off x="0" y="0"/>
            <a:ext cx="9144000" cy="980728"/>
          </a:xfrm>
        </p:spPr>
        <p:style>
          <a:lnRef idx="1">
            <a:schemeClr val="accent5"/>
          </a:lnRef>
          <a:fillRef idx="2">
            <a:schemeClr val="accent5"/>
          </a:fillRef>
          <a:effectRef idx="1">
            <a:schemeClr val="accent5"/>
          </a:effectRef>
          <a:fontRef idx="minor">
            <a:schemeClr val="dk1"/>
          </a:fontRef>
        </p:style>
        <p:txBody>
          <a:bodyPr/>
          <a:p>
            <a:endParaRPr dirty="0" lang="en-US"/>
          </a:p>
        </p:txBody>
      </p:sp>
      <p:pic>
        <p:nvPicPr>
          <p:cNvPr id="2097156" name="3 Marcador de contenido"/>
          <p:cNvPicPr>
            <a:picLocks noGrp="1"/>
          </p:cNvPicPr>
          <p:nvPr>
            <p:ph idx="1"/>
          </p:nvPr>
        </p:nvPicPr>
        <p:blipFill>
          <a:blip xmlns:r="http://schemas.openxmlformats.org/officeDocument/2006/relationships" r:embed="rId1" cstate="print"/>
          <a:srcRect l="11206" b="-4620"/>
          <a:stretch>
            <a:fillRect/>
          </a:stretch>
        </p:blipFill>
        <p:spPr bwMode="auto">
          <a:xfrm>
            <a:off x="0" y="-288032"/>
            <a:ext cx="9144000" cy="4941168"/>
          </a:xfrm>
          <a:prstGeom prst="rect"/>
          <a:noFill/>
          <a:ln>
            <a:noFill/>
          </a:ln>
        </p:spPr>
      </p:pic>
      <p:sp>
        <p:nvSpPr>
          <p:cNvPr id="1048603" name="Rectángulo 2"/>
          <p:cNvSpPr/>
          <p:nvPr/>
        </p:nvSpPr>
        <p:spPr>
          <a:xfrm>
            <a:off x="0" y="4437112"/>
            <a:ext cx="9144000" cy="2929889"/>
          </a:xfrm>
          <a:prstGeom prst="rect"/>
        </p:spPr>
        <p:txBody>
          <a:bodyPr wrap="square">
            <a:spAutoFit/>
          </a:bodyPr>
          <a:p>
            <a:r>
              <a:rPr dirty="0" lang="en-US"/>
              <a:t>Country of North America, a federal republic of 50 states. Besides the 48 contiguous states that occupy the middle latitudes of the continent, the United States includes the state of Alaska, at the northwestern extreme of North America, and the island state of Hawaii, in the mid-Pacific Ocean. The coterminous states are bounded on the north by Canada, on the east by the Atlantic Ocean, on the south by the Gulf of Mexico and Mexico, and on the west by the Pacific Ocean. The United States is the fourth largest country in the world in area (after Russia, Canada, and China). The national capital is Washington, which is coextensive with the District of Columbia, the federal capital region created in 1790. </a:t>
            </a:r>
            <a:endParaRPr dirty="0" lang="es-H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598" name="1 Título"/>
          <p:cNvSpPr>
            <a:spLocks noGrp="1"/>
          </p:cNvSpPr>
          <p:nvPr>
            <p:ph type="ctrTitle"/>
          </p:nvPr>
        </p:nvSpPr>
        <p:spPr/>
        <p:txBody>
          <a:bodyPr/>
          <a:p>
            <a:endParaRPr lang="en-US"/>
          </a:p>
        </p:txBody>
      </p:sp>
      <p:sp>
        <p:nvSpPr>
          <p:cNvPr id="1048599" name="2 Subtítulo"/>
          <p:cNvSpPr>
            <a:spLocks noGrp="1"/>
          </p:cNvSpPr>
          <p:nvPr>
            <p:ph type="subTitle" idx="1"/>
          </p:nvPr>
        </p:nvSpPr>
        <p:spPr/>
        <p:txBody>
          <a:bodyPr/>
          <a:p>
            <a:endParaRPr lang="en-US"/>
          </a:p>
        </p:txBody>
      </p:sp>
      <p:pic>
        <p:nvPicPr>
          <p:cNvPr id="2097153" name="Picture 3" descr="D:\Escuela\HCPHInglesa C. Met\HISTORIA 4to CRD\mapas de estados unidos\IMPRIMIR.png"/>
          <p:cNvPicPr>
            <a:picLocks noChangeAspect="1" noChangeArrowheads="1"/>
          </p:cNvPicPr>
          <p:nvPr/>
        </p:nvPicPr>
        <p:blipFill>
          <a:blip xmlns:r="http://schemas.openxmlformats.org/officeDocument/2006/relationships" r:embed="rId1" cstate="print"/>
          <a:srcRect/>
          <a:stretch>
            <a:fillRect/>
          </a:stretch>
        </p:blipFill>
        <p:spPr bwMode="auto">
          <a:xfrm>
            <a:off x="-108520" y="0"/>
            <a:ext cx="9252520" cy="7029400"/>
          </a:xfrm>
          <a:prstGeom prst="rect"/>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89" name="1 Título"/>
          <p:cNvSpPr>
            <a:spLocks noGrp="1"/>
          </p:cNvSpPr>
          <p:nvPr>
            <p:ph type="title"/>
          </p:nvPr>
        </p:nvSpPr>
        <p:spPr/>
        <p:txBody>
          <a:bodyPr/>
          <a:p>
            <a:endParaRPr lang="en-US"/>
          </a:p>
        </p:txBody>
      </p:sp>
      <p:sp>
        <p:nvSpPr>
          <p:cNvPr id="1048590" name="2 Marcador de contenido"/>
          <p:cNvSpPr>
            <a:spLocks noGrp="1"/>
          </p:cNvSpPr>
          <p:nvPr>
            <p:ph idx="1"/>
          </p:nvPr>
        </p:nvSpPr>
        <p:spPr>
          <a:xfrm>
            <a:off x="450506" y="0"/>
            <a:ext cx="8693493" cy="6858000"/>
          </a:xfrm>
        </p:spPr>
        <p:style>
          <a:lnRef idx="1">
            <a:schemeClr val="accent5"/>
          </a:lnRef>
          <a:fillRef idx="2">
            <a:schemeClr val="accent5"/>
          </a:fillRef>
          <a:effectRef idx="1">
            <a:schemeClr val="accent5"/>
          </a:effectRef>
          <a:fontRef idx="minor">
            <a:schemeClr val="dk1"/>
          </a:fontRef>
        </p:style>
        <p:txBody>
          <a:bodyPr>
            <a:normAutofit fontScale="94844" lnSpcReduction="20000"/>
          </a:bodyPr>
          <a:p>
            <a:pPr algn="just" indent="0" marL="0">
              <a:spcAft>
                <a:spcPts val="0"/>
              </a:spcAft>
              <a:buNone/>
            </a:pPr>
            <a:r>
              <a:rPr dirty="0" lang="en-US"/>
              <a:t>The United States contains a highly diverse </a:t>
            </a:r>
            <a:r>
              <a:rPr dirty="0" lang="en-US" smtClean="0"/>
              <a:t>population</a:t>
            </a:r>
            <a:r>
              <a:rPr dirty="0" lang="en-US">
                <a:latin typeface="Times New Roman" panose="02020603050405020304" pitchFamily="18" charset="0"/>
                <a:ea typeface="Calibri" panose="020F0502020204030204" pitchFamily="34" charset="0"/>
              </a:rPr>
              <a:t>. Probably no other country has a wider range of racial, ethnic, and cultural types than does the United States. In addition to the presence of surviving native Americans (including American Indians, Aleuts, and Eskimo) and the descendants of Africans taken as slaves to America, the national character has been enriched, tested, and constantly redefined by the tens of millions of immigrants who by and large have gone to America hoping for greater social, political, and economic opportunities than they had in the places they left.</a:t>
            </a:r>
            <a:endParaRPr dirty="0" lang="es-HN">
              <a:latin typeface="Times New Roman" panose="02020603050405020304" pitchFamily="18" charset="0"/>
              <a:ea typeface="Calibri" panose="020F0502020204030204" pitchFamily="34" charset="0"/>
            </a:endParaRPr>
          </a:p>
          <a:p>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586" name="Marcador de contenido 2"/>
          <p:cNvSpPr>
            <a:spLocks noGrp="1"/>
          </p:cNvSpPr>
          <p:nvPr>
            <p:ph idx="1"/>
          </p:nvPr>
        </p:nvSpPr>
        <p:spPr>
          <a:xfrm>
            <a:off x="35496" y="116632"/>
            <a:ext cx="9108504" cy="6624736"/>
          </a:xfrm>
        </p:spPr>
        <p:txBody>
          <a:bodyPr>
            <a:normAutofit fontScale="69375" lnSpcReduction="20000"/>
          </a:bodyPr>
          <a:p>
            <a:pPr indent="0" marL="0">
              <a:buNone/>
            </a:pPr>
            <a:r>
              <a:rPr dirty="0" lang="en-US" smtClean="0"/>
              <a:t>The </a:t>
            </a:r>
            <a:r>
              <a:rPr dirty="0" lang="en-US"/>
              <a:t>United States is the world's greatest economic power, measured in terms of gross national product (GNP). America was the first of the European colonies to separate successfully from its motherland, and it was the first nation to be established on the premise that sovereignty rests with its citizens and not with the government. </a:t>
            </a:r>
            <a:endParaRPr dirty="0" lang="en-US" smtClean="0"/>
          </a:p>
          <a:p>
            <a:pPr indent="0" marL="0">
              <a:buNone/>
            </a:pPr>
            <a:r>
              <a:rPr dirty="0" lang="en-US" smtClean="0"/>
              <a:t>In </a:t>
            </a:r>
            <a:r>
              <a:rPr dirty="0" lang="en-US"/>
              <a:t>its first century and a half, the country was mainly preoccupied with its own territorial expansion and economic growth and with social debates that ultimately led to civil war and a healing period that is still not complete. In the 20th century, the United States emerged as a world power, and since World War II, it has been one of the preeminent powers. It has not accepted this mantle easily nor always carried it willingly; the principles and ideals of its founders have been tested by the pressures and exigencies of its dominant status. Although the United States still offers its residents opportunities for unparalleled personal advancement and wealth, the depletion of its resources, contamination of its environment, and continuing social and economic inequality that perpetuates areas of poverty and blight all threaten the fabric of the country.</a:t>
            </a:r>
            <a:endParaRPr dirty="0" lang="es-H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587"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p>
            <a:r>
              <a:rPr b="1" dirty="0" i="1" lang="en-US"/>
              <a:t>The Landscape</a:t>
            </a:r>
            <a:r>
              <a:rPr dirty="0" lang="en-US"/>
              <a:t> </a:t>
            </a:r>
            <a:r>
              <a:rPr dirty="0" lang="es-MX"/>
              <a:t/>
            </a:r>
            <a:br>
              <a:rPr dirty="0" lang="es-MX"/>
            </a:br>
            <a:endParaRPr dirty="0" lang="en-US"/>
          </a:p>
        </p:txBody>
      </p:sp>
      <p:sp>
        <p:nvSpPr>
          <p:cNvPr id="1048588" name="2 Marcador de contenido"/>
          <p:cNvSpPr>
            <a:spLocks noGrp="1"/>
          </p:cNvSpPr>
          <p:nvPr>
            <p:ph idx="1"/>
          </p:nvPr>
        </p:nvSpPr>
        <p:spPr>
          <a:xfrm>
            <a:off x="107504" y="1556792"/>
            <a:ext cx="9036496" cy="5184576"/>
          </a:xfrm>
        </p:spPr>
        <p:style>
          <a:lnRef idx="3">
            <a:schemeClr val="lt1"/>
          </a:lnRef>
          <a:fillRef idx="1">
            <a:schemeClr val="accent5"/>
          </a:fillRef>
          <a:effectRef idx="1">
            <a:schemeClr val="accent5"/>
          </a:effectRef>
          <a:fontRef idx="minor">
            <a:schemeClr val="lt1"/>
          </a:fontRef>
        </p:style>
        <p:txBody>
          <a:bodyPr>
            <a:normAutofit/>
          </a:bodyPr>
          <a:p>
            <a:pPr indent="0" marL="0">
              <a:buNone/>
            </a:pPr>
            <a:r>
              <a:rPr dirty="0" lang="en-US" smtClean="0"/>
              <a:t>North </a:t>
            </a:r>
            <a:r>
              <a:rPr dirty="0" lang="en-US"/>
              <a:t>America is a huge continental mass with the shape of a rough triangle. About 3000 miles across at the north, it narrows to a few miles at the Isthmus of Panama. Three oceans bathe its shores: the Pacific, the Atlantic, and the Arctic. Two mountain ranges traverse the continent from north to south—the Appalachians in the east and the Rocky Mountains in the west.</a:t>
            </a:r>
            <a:endParaRPr dirty="0" lang="es-MX"/>
          </a:p>
          <a:p>
            <a:endParaRPr dirty="0" lang="en-US"/>
          </a:p>
        </p:txBody>
      </p:sp>
    </p:spTree>
  </p:cSld>
  <p:clrMapOvr>
    <a:masterClrMapping/>
  </p:clrMapOvr>
</p:sld>
</file>

<file path=ppt/theme/theme1.xml><?xml version="1.0" encoding="utf-8"?>
<a:theme xmlns:a="http://schemas.openxmlformats.org/drawingml/2006/main" name="Tema de Offic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Presentación de PowerPoint</dc:title>
  <dc:creator>Lorna</dc:creator>
  <cp:lastModifiedBy>Usuario de Windows</cp:lastModifiedBy>
  <dcterms:created xsi:type="dcterms:W3CDTF">2016-02-06T02:34:49Z</dcterms:created>
  <dcterms:modified xsi:type="dcterms:W3CDTF">2024-10-14T17:53:50Z</dcterms:modified>
</cp:coreProperties>
</file>