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Lst>
  <p:sldIdLst>
    <p:sldId id="257" r:id="rId2"/>
    <p:sldId id="258" r:id="rId3"/>
    <p:sldId id="259" r:id="rId4"/>
    <p:sldId id="260" r:id="rId5"/>
    <p:sldId id="261" r:id="rId6"/>
    <p:sldId id="262" r:id="rId7"/>
    <p:sldId id="265"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6" d="100"/>
          <a:sy n="86" d="100"/>
        </p:scale>
        <p:origin x="46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D3378354-23B8-4287-ADC8-E52927EDCF31}" type="datetimeFigureOut">
              <a:rPr lang="es-ES" smtClean="0"/>
              <a:t>05/09/2025</a:t>
            </a:fld>
            <a:endParaRPr lang="es-ES"/>
          </a:p>
        </p:txBody>
      </p:sp>
      <p:sp>
        <p:nvSpPr>
          <p:cNvPr id="5" name="Footer Placeholder 4"/>
          <p:cNvSpPr>
            <a:spLocks noGrp="1"/>
          </p:cNvSpPr>
          <p:nvPr>
            <p:ph type="ftr" sz="quarter" idx="11"/>
          </p:nvPr>
        </p:nvSpPr>
        <p:spPr>
          <a:xfrm>
            <a:off x="1876424" y="5410201"/>
            <a:ext cx="5124886" cy="365125"/>
          </a:xfrm>
        </p:spPr>
        <p:txBody>
          <a:bodyPr/>
          <a:lstStyle/>
          <a:p>
            <a:endParaRPr lang="es-ES"/>
          </a:p>
        </p:txBody>
      </p:sp>
      <p:sp>
        <p:nvSpPr>
          <p:cNvPr id="6" name="Slide Number Placeholder 5"/>
          <p:cNvSpPr>
            <a:spLocks noGrp="1"/>
          </p:cNvSpPr>
          <p:nvPr>
            <p:ph type="sldNum" sz="quarter" idx="12"/>
          </p:nvPr>
        </p:nvSpPr>
        <p:spPr>
          <a:xfrm>
            <a:off x="9896911" y="5410199"/>
            <a:ext cx="771089" cy="365125"/>
          </a:xfrm>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4094947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478132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3840281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98136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3001284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D3378354-23B8-4287-ADC8-E52927EDCF31}" type="datetimeFigureOut">
              <a:rPr lang="es-ES" smtClean="0"/>
              <a:t>05/09/2025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424679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D3378354-23B8-4287-ADC8-E52927EDCF31}" type="datetimeFigureOut">
              <a:rPr lang="es-ES" smtClean="0"/>
              <a:t>05/09/2025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993929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3378354-23B8-4287-ADC8-E52927EDCF31}" type="datetimeFigureOut">
              <a:rPr lang="es-ES" smtClean="0"/>
              <a:t>05/09/2025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893557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3378354-23B8-4287-ADC8-E52927EDCF31}" type="datetimeFigureOut">
              <a:rPr lang="es-ES" smtClean="0"/>
              <a:t>05/09/2025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28962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3378354-23B8-4287-ADC8-E52927EDCF31}" type="datetimeFigureOut">
              <a:rPr lang="es-ES" smtClean="0"/>
              <a:t>05/09/2025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3633957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3378354-23B8-4287-ADC8-E52927EDCF31}" type="datetimeFigureOut">
              <a:rPr lang="es-ES" smtClean="0"/>
              <a:t>05/09/2025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71664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841380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3378354-23B8-4287-ADC8-E52927EDCF31}" type="datetimeFigureOut">
              <a:rPr lang="es-ES" smtClean="0"/>
              <a:t>05/09/2025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1920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3378354-23B8-4287-ADC8-E52927EDCF31}" type="datetimeFigureOut">
              <a:rPr lang="es-ES" smtClean="0"/>
              <a:t>05/09/2025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473017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378354-23B8-4287-ADC8-E52927EDCF31}" type="datetimeFigureOut">
              <a:rPr lang="es-ES" smtClean="0"/>
              <a:t>05/09/2025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72315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41748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3378354-23B8-4287-ADC8-E52927EDCF31}" type="datetimeFigureOut">
              <a:rPr lang="es-ES" smtClean="0"/>
              <a:t>05/09/2025</a:t>
            </a:fld>
            <a:endParaRPr lang="es-E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8B49B8-7973-4BE7-B32D-9D3D226F8EB1}" type="slidenum">
              <a:rPr lang="es-ES" smtClean="0"/>
              <a:t>‹Nº›</a:t>
            </a:fld>
            <a:endParaRPr lang="es-ES"/>
          </a:p>
        </p:txBody>
      </p:sp>
    </p:spTree>
    <p:extLst>
      <p:ext uri="{BB962C8B-B14F-4D97-AF65-F5344CB8AC3E}">
        <p14:creationId xmlns:p14="http://schemas.microsoft.com/office/powerpoint/2010/main" val="224656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3378354-23B8-4287-ADC8-E52927EDCF31}" type="datetimeFigureOut">
              <a:rPr lang="es-ES" smtClean="0"/>
              <a:t>05/09/2025</a:t>
            </a:fld>
            <a:endParaRPr lang="es-E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28B49B8-7973-4BE7-B32D-9D3D226F8EB1}" type="slidenum">
              <a:rPr lang="es-ES" smtClean="0"/>
              <a:t>‹Nº›</a:t>
            </a:fld>
            <a:endParaRPr lang="es-ES"/>
          </a:p>
        </p:txBody>
      </p:sp>
    </p:spTree>
    <p:extLst>
      <p:ext uri="{BB962C8B-B14F-4D97-AF65-F5344CB8AC3E}">
        <p14:creationId xmlns:p14="http://schemas.microsoft.com/office/powerpoint/2010/main" val="1810474749"/>
      </p:ext>
    </p:extLst>
  </p:cSld>
  <p:clrMap bg1="dk1" tx1="lt1" bg2="dk2"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7D6AC3E-E6F6-4E07-8472-70907ABB6513}"/>
              </a:ext>
            </a:extLst>
          </p:cNvPr>
          <p:cNvSpPr txBox="1"/>
          <p:nvPr/>
        </p:nvSpPr>
        <p:spPr>
          <a:xfrm>
            <a:off x="1861626" y="379828"/>
            <a:ext cx="8525021" cy="2062103"/>
          </a:xfrm>
          <a:prstGeom prst="rect">
            <a:avLst/>
          </a:prstGeom>
          <a:noFill/>
        </p:spPr>
        <p:txBody>
          <a:bodyPr wrap="square" rtlCol="0">
            <a:spAutoFit/>
          </a:bodyPr>
          <a:lstStyle/>
          <a:p>
            <a:pPr algn="ctr"/>
            <a:r>
              <a:rPr lang="es-ES" sz="3200" b="1" dirty="0">
                <a:latin typeface="+mj-lt"/>
                <a:cs typeface="Arial" panose="020B0604020202020204" pitchFamily="34" charset="0"/>
              </a:rPr>
              <a:t>Universidad de Artemisa</a:t>
            </a:r>
          </a:p>
          <a:p>
            <a:pPr algn="ctr"/>
            <a:r>
              <a:rPr lang="es-ES" sz="3200" b="1" dirty="0">
                <a:latin typeface="+mj-lt"/>
                <a:cs typeface="Arial" panose="020B0604020202020204" pitchFamily="34" charset="0"/>
              </a:rPr>
              <a:t>Facultad de Ciencias Agropecuarias Técnicas y Económicas</a:t>
            </a:r>
          </a:p>
          <a:p>
            <a:pPr algn="ctr"/>
            <a:r>
              <a:rPr lang="es-ES" sz="3200" b="1" dirty="0">
                <a:latin typeface="+mj-lt"/>
                <a:cs typeface="Arial" panose="020B0604020202020204" pitchFamily="34" charset="0"/>
              </a:rPr>
              <a:t>Departamento Ciencias Técnicas</a:t>
            </a:r>
          </a:p>
        </p:txBody>
      </p:sp>
      <p:sp>
        <p:nvSpPr>
          <p:cNvPr id="6" name="Rectángulo 5">
            <a:extLst>
              <a:ext uri="{FF2B5EF4-FFF2-40B4-BE49-F238E27FC236}">
                <a16:creationId xmlns:a16="http://schemas.microsoft.com/office/drawing/2014/main" id="{B374617C-64A0-40F3-91AD-ADE3F6E2A981}"/>
              </a:ext>
            </a:extLst>
          </p:cNvPr>
          <p:cNvSpPr/>
          <p:nvPr/>
        </p:nvSpPr>
        <p:spPr>
          <a:xfrm>
            <a:off x="4006948" y="2362200"/>
            <a:ext cx="5303520" cy="1569660"/>
          </a:xfrm>
          <a:prstGeom prst="rect">
            <a:avLst/>
          </a:prstGeom>
          <a:noFill/>
        </p:spPr>
        <p:txBody>
          <a:bodyPr wrap="square" lIns="91440" tIns="45720" rIns="91440" bIns="45720">
            <a:spAutoFit/>
          </a:bodyPr>
          <a:lstStyle/>
          <a:p>
            <a:pPr algn="ctr"/>
            <a:r>
              <a:rPr lang="es-ES" sz="9600" b="1" dirty="0">
                <a:ln w="10160">
                  <a:solidFill>
                    <a:schemeClr val="tx1"/>
                  </a:solidFill>
                  <a:prstDash val="solid"/>
                </a:ln>
                <a:solidFill>
                  <a:srgbClr val="FFFFFF"/>
                </a:solidFill>
                <a:effectLst>
                  <a:outerShdw blurRad="38100" dist="22860" dir="5400000" algn="tl" rotWithShape="0">
                    <a:srgbClr val="000000">
                      <a:alpha val="30000"/>
                    </a:srgbClr>
                  </a:outerShdw>
                </a:effectLst>
              </a:rPr>
              <a:t>Clase # 1</a:t>
            </a:r>
          </a:p>
        </p:txBody>
      </p:sp>
      <p:sp>
        <p:nvSpPr>
          <p:cNvPr id="7" name="CuadroTexto 6">
            <a:extLst>
              <a:ext uri="{FF2B5EF4-FFF2-40B4-BE49-F238E27FC236}">
                <a16:creationId xmlns:a16="http://schemas.microsoft.com/office/drawing/2014/main" id="{8A0402A1-10ED-40C4-BC37-C53A621B4948}"/>
              </a:ext>
            </a:extLst>
          </p:cNvPr>
          <p:cNvSpPr txBox="1"/>
          <p:nvPr/>
        </p:nvSpPr>
        <p:spPr>
          <a:xfrm>
            <a:off x="1861626" y="4879145"/>
            <a:ext cx="8525021" cy="1569660"/>
          </a:xfrm>
          <a:prstGeom prst="rect">
            <a:avLst/>
          </a:prstGeom>
          <a:noFill/>
        </p:spPr>
        <p:txBody>
          <a:bodyPr wrap="square" rtlCol="0">
            <a:spAutoFit/>
          </a:bodyPr>
          <a:lstStyle/>
          <a:p>
            <a:pPr algn="just"/>
            <a:r>
              <a:rPr lang="es-ES" sz="3200" b="1" dirty="0">
                <a:latin typeface="+mj-lt"/>
                <a:cs typeface="Arial" panose="020B0604020202020204" pitchFamily="34" charset="0"/>
              </a:rPr>
              <a:t>Asignatura: Aplicaciones Digitales Educativa I</a:t>
            </a:r>
          </a:p>
          <a:p>
            <a:pPr algn="just"/>
            <a:r>
              <a:rPr lang="es-ES" sz="3200" b="1" dirty="0">
                <a:latin typeface="+mj-lt"/>
                <a:cs typeface="Arial" panose="020B0604020202020204" pitchFamily="34" charset="0"/>
              </a:rPr>
              <a:t>Profesor: M.Sc. Carlos García Pérez </a:t>
            </a:r>
          </a:p>
          <a:p>
            <a:pPr algn="just"/>
            <a:r>
              <a:rPr lang="es-ES" sz="3200" b="1" dirty="0">
                <a:latin typeface="+mj-lt"/>
                <a:cs typeface="Arial" panose="020B0604020202020204" pitchFamily="34" charset="0"/>
              </a:rPr>
              <a:t>Curso: 2022</a:t>
            </a:r>
          </a:p>
        </p:txBody>
      </p:sp>
    </p:spTree>
    <p:extLst>
      <p:ext uri="{BB962C8B-B14F-4D97-AF65-F5344CB8AC3E}">
        <p14:creationId xmlns:p14="http://schemas.microsoft.com/office/powerpoint/2010/main" val="3382449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56AD94-9C6C-4963-AC6A-EBA0447ACC84}"/>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4. Por </a:t>
            </a:r>
            <a:r>
              <a:rPr lang="en-US" dirty="0" err="1">
                <a:solidFill>
                  <a:schemeClr val="bg1"/>
                </a:solidFill>
              </a:rPr>
              <a:t>Funcionalidad</a:t>
            </a:r>
            <a:endParaRPr lang="es-ES" dirty="0">
              <a:solidFill>
                <a:schemeClr val="bg1"/>
              </a:solidFill>
            </a:endParaRPr>
          </a:p>
        </p:txBody>
      </p:sp>
      <p:sp>
        <p:nvSpPr>
          <p:cNvPr id="3" name="Marcador de contenido 2">
            <a:extLst>
              <a:ext uri="{FF2B5EF4-FFF2-40B4-BE49-F238E27FC236}">
                <a16:creationId xmlns:a16="http://schemas.microsoft.com/office/drawing/2014/main" id="{5D3705FD-B08F-4630-B260-868AD591D632}"/>
              </a:ext>
            </a:extLst>
          </p:cNvPr>
          <p:cNvSpPr>
            <a:spLocks noGrp="1"/>
          </p:cNvSpPr>
          <p:nvPr>
            <p:ph idx="1"/>
          </p:nvPr>
        </p:nvSpPr>
        <p:spPr/>
        <p:txBody>
          <a:bodyPr/>
          <a:lstStyle/>
          <a:p>
            <a:pPr algn="just">
              <a:lnSpc>
                <a:spcPct val="150000"/>
              </a:lnSpc>
            </a:pPr>
            <a:r>
              <a:rPr lang="en-US" dirty="0" err="1"/>
              <a:t>Sistemas</a:t>
            </a:r>
            <a:r>
              <a:rPr lang="en-US" dirty="0"/>
              <a:t> </a:t>
            </a:r>
            <a:r>
              <a:rPr lang="en-US" dirty="0" err="1"/>
              <a:t>Transaccionales</a:t>
            </a:r>
            <a:r>
              <a:rPr lang="en-US" dirty="0"/>
              <a:t>: </a:t>
            </a:r>
            <a:r>
              <a:rPr lang="en-US" dirty="0" err="1"/>
              <a:t>Manejan</a:t>
            </a:r>
            <a:r>
              <a:rPr lang="en-US" dirty="0"/>
              <a:t> </a:t>
            </a:r>
            <a:r>
              <a:rPr lang="en-US" dirty="0" err="1"/>
              <a:t>transacciones</a:t>
            </a:r>
            <a:r>
              <a:rPr lang="en-US" dirty="0"/>
              <a:t> y </a:t>
            </a:r>
            <a:r>
              <a:rPr lang="en-US" dirty="0" err="1"/>
              <a:t>operaciones</a:t>
            </a:r>
            <a:r>
              <a:rPr lang="en-US" dirty="0"/>
              <a:t> </a:t>
            </a:r>
            <a:r>
              <a:rPr lang="en-US" dirty="0" err="1"/>
              <a:t>diarias</a:t>
            </a:r>
            <a:r>
              <a:rPr lang="en-US" dirty="0"/>
              <a:t> (por </a:t>
            </a:r>
            <a:r>
              <a:rPr lang="en-US" dirty="0" err="1"/>
              <a:t>ejemplo</a:t>
            </a:r>
            <a:r>
              <a:rPr lang="en-US" dirty="0"/>
              <a:t>, </a:t>
            </a:r>
            <a:r>
              <a:rPr lang="en-US" dirty="0" err="1"/>
              <a:t>sistemas</a:t>
            </a:r>
            <a:r>
              <a:rPr lang="en-US" dirty="0"/>
              <a:t> de punto de </a:t>
            </a:r>
            <a:r>
              <a:rPr lang="en-US" dirty="0" err="1"/>
              <a:t>venta</a:t>
            </a:r>
            <a:r>
              <a:rPr lang="en-US" dirty="0"/>
              <a:t>).</a:t>
            </a:r>
            <a:endParaRPr lang="es-ES" dirty="0"/>
          </a:p>
          <a:p>
            <a:pPr algn="just">
              <a:lnSpc>
                <a:spcPct val="150000"/>
              </a:lnSpc>
            </a:pPr>
            <a:r>
              <a:rPr lang="en-US" dirty="0"/>
              <a:t>  </a:t>
            </a:r>
            <a:r>
              <a:rPr lang="en-US" dirty="0" err="1"/>
              <a:t>Sistemas</a:t>
            </a:r>
            <a:r>
              <a:rPr lang="en-US" dirty="0"/>
              <a:t> de </a:t>
            </a:r>
            <a:r>
              <a:rPr lang="en-US" dirty="0" err="1"/>
              <a:t>Información</a:t>
            </a:r>
            <a:r>
              <a:rPr lang="en-US" dirty="0"/>
              <a:t>: </a:t>
            </a:r>
            <a:r>
              <a:rPr lang="en-US" dirty="0" err="1"/>
              <a:t>Recopilan</a:t>
            </a:r>
            <a:r>
              <a:rPr lang="en-US" dirty="0"/>
              <a:t>, </a:t>
            </a:r>
            <a:r>
              <a:rPr lang="en-US" dirty="0" err="1"/>
              <a:t>procesan</a:t>
            </a:r>
            <a:r>
              <a:rPr lang="en-US" dirty="0"/>
              <a:t> y </a:t>
            </a:r>
            <a:r>
              <a:rPr lang="en-US" dirty="0" err="1"/>
              <a:t>distribuyen</a:t>
            </a:r>
            <a:r>
              <a:rPr lang="en-US" dirty="0"/>
              <a:t> </a:t>
            </a:r>
            <a:r>
              <a:rPr lang="en-US" dirty="0" err="1"/>
              <a:t>información</a:t>
            </a:r>
            <a:r>
              <a:rPr lang="en-US" dirty="0"/>
              <a:t> (por </a:t>
            </a:r>
            <a:r>
              <a:rPr lang="en-US" dirty="0" err="1"/>
              <a:t>ejemplo</a:t>
            </a:r>
            <a:r>
              <a:rPr lang="en-US" dirty="0"/>
              <a:t>, </a:t>
            </a:r>
            <a:r>
              <a:rPr lang="en-US" dirty="0" err="1"/>
              <a:t>sistemas</a:t>
            </a:r>
            <a:r>
              <a:rPr lang="en-US" dirty="0"/>
              <a:t> de </a:t>
            </a:r>
            <a:r>
              <a:rPr lang="en-US" dirty="0" err="1"/>
              <a:t>informes</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2735503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E30DD4-1E30-48F2-9AFB-6AF2B5474A3E}"/>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5. Por Tecnología</a:t>
            </a:r>
            <a:endParaRPr lang="es-ES" dirty="0">
              <a:solidFill>
                <a:schemeClr val="bg1"/>
              </a:solidFill>
            </a:endParaRPr>
          </a:p>
        </p:txBody>
      </p:sp>
      <p:sp>
        <p:nvSpPr>
          <p:cNvPr id="3" name="Marcador de contenido 2">
            <a:extLst>
              <a:ext uri="{FF2B5EF4-FFF2-40B4-BE49-F238E27FC236}">
                <a16:creationId xmlns:a16="http://schemas.microsoft.com/office/drawing/2014/main" id="{F139E4FC-1AC1-4263-A65D-6948ADDB6871}"/>
              </a:ext>
            </a:extLst>
          </p:cNvPr>
          <p:cNvSpPr>
            <a:spLocks noGrp="1"/>
          </p:cNvSpPr>
          <p:nvPr>
            <p:ph idx="1"/>
          </p:nvPr>
        </p:nvSpPr>
        <p:spPr/>
        <p:txBody>
          <a:bodyPr/>
          <a:lstStyle/>
          <a:p>
            <a:pPr algn="just">
              <a:lnSpc>
                <a:spcPct val="150000"/>
              </a:lnSpc>
            </a:pPr>
            <a:r>
              <a:rPr lang="en-US" dirty="0"/>
              <a:t>Aplicaciones </a:t>
            </a:r>
            <a:r>
              <a:rPr lang="en-US" dirty="0" err="1"/>
              <a:t>Nativas</a:t>
            </a:r>
            <a:r>
              <a:rPr lang="en-US" dirty="0"/>
              <a:t>: </a:t>
            </a:r>
            <a:r>
              <a:rPr lang="en-US" dirty="0" err="1"/>
              <a:t>Desarrolladas</a:t>
            </a:r>
            <a:r>
              <a:rPr lang="en-US" dirty="0"/>
              <a:t> </a:t>
            </a:r>
            <a:r>
              <a:rPr lang="en-US" dirty="0" err="1"/>
              <a:t>específicamente</a:t>
            </a:r>
            <a:r>
              <a:rPr lang="en-US" dirty="0"/>
              <a:t> para un </a:t>
            </a:r>
            <a:r>
              <a:rPr lang="en-US" dirty="0" err="1"/>
              <a:t>sistema</a:t>
            </a:r>
            <a:r>
              <a:rPr lang="en-US" dirty="0"/>
              <a:t> </a:t>
            </a:r>
            <a:r>
              <a:rPr lang="en-US" dirty="0" err="1"/>
              <a:t>operativo</a:t>
            </a:r>
            <a:r>
              <a:rPr lang="en-US" dirty="0"/>
              <a:t>.</a:t>
            </a:r>
            <a:endParaRPr lang="es-ES" dirty="0"/>
          </a:p>
          <a:p>
            <a:pPr algn="just">
              <a:lnSpc>
                <a:spcPct val="150000"/>
              </a:lnSpc>
            </a:pPr>
            <a:r>
              <a:rPr lang="en-US" dirty="0"/>
              <a:t>Aplicaciones </a:t>
            </a:r>
            <a:r>
              <a:rPr lang="en-US" dirty="0" err="1"/>
              <a:t>Híbridas</a:t>
            </a:r>
            <a:r>
              <a:rPr lang="en-US" dirty="0"/>
              <a:t>: </a:t>
            </a:r>
            <a:r>
              <a:rPr lang="en-US" dirty="0" err="1"/>
              <a:t>Combinan</a:t>
            </a:r>
            <a:r>
              <a:rPr lang="en-US" dirty="0"/>
              <a:t> </a:t>
            </a:r>
            <a:r>
              <a:rPr lang="en-US" dirty="0" err="1"/>
              <a:t>elementos</a:t>
            </a:r>
            <a:r>
              <a:rPr lang="en-US" dirty="0"/>
              <a:t> </a:t>
            </a:r>
            <a:r>
              <a:rPr lang="en-US" dirty="0" err="1"/>
              <a:t>nativos</a:t>
            </a:r>
            <a:r>
              <a:rPr lang="en-US" dirty="0"/>
              <a:t> y web.</a:t>
            </a:r>
            <a:endParaRPr lang="es-ES" dirty="0"/>
          </a:p>
          <a:p>
            <a:pPr algn="just">
              <a:lnSpc>
                <a:spcPct val="150000"/>
              </a:lnSpc>
            </a:pPr>
            <a:r>
              <a:rPr lang="en-US" dirty="0"/>
              <a:t>Aplicaciones </a:t>
            </a:r>
            <a:r>
              <a:rPr lang="en-US" dirty="0" err="1"/>
              <a:t>Basadas</a:t>
            </a:r>
            <a:r>
              <a:rPr lang="en-US" dirty="0"/>
              <a:t> en la </a:t>
            </a:r>
            <a:r>
              <a:rPr lang="en-US" dirty="0" err="1"/>
              <a:t>Nube</a:t>
            </a:r>
            <a:r>
              <a:rPr lang="en-US" dirty="0"/>
              <a:t>: </a:t>
            </a:r>
            <a:r>
              <a:rPr lang="en-US" dirty="0" err="1"/>
              <a:t>Accesibles</a:t>
            </a:r>
            <a:r>
              <a:rPr lang="en-US" dirty="0"/>
              <a:t> a </a:t>
            </a:r>
            <a:r>
              <a:rPr lang="en-US" dirty="0" err="1"/>
              <a:t>través</a:t>
            </a:r>
            <a:r>
              <a:rPr lang="en-US" dirty="0"/>
              <a:t> de Internet y </a:t>
            </a:r>
            <a:r>
              <a:rPr lang="en-US" dirty="0" err="1"/>
              <a:t>alojadas</a:t>
            </a:r>
            <a:r>
              <a:rPr lang="en-US" dirty="0"/>
              <a:t> en </a:t>
            </a:r>
            <a:r>
              <a:rPr lang="en-US" dirty="0" err="1"/>
              <a:t>servidores</a:t>
            </a:r>
            <a:r>
              <a:rPr lang="en-US" dirty="0"/>
              <a:t> </a:t>
            </a:r>
            <a:r>
              <a:rPr lang="en-US" dirty="0" err="1"/>
              <a:t>remotos</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484341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2CEEDF9-1C92-4B35-895F-360FB3F6065E}"/>
              </a:ext>
            </a:extLst>
          </p:cNvPr>
          <p:cNvSpPr>
            <a:spLocks noGrp="1"/>
          </p:cNvSpPr>
          <p:nvPr>
            <p:ph idx="1"/>
          </p:nvPr>
        </p:nvSpPr>
        <p:spPr>
          <a:xfrm>
            <a:off x="838200" y="1253331"/>
            <a:ext cx="10515600" cy="4351338"/>
          </a:xfrm>
        </p:spPr>
        <p:txBody>
          <a:bodyPr/>
          <a:lstStyle/>
          <a:p>
            <a:pPr marL="0" indent="0" algn="just">
              <a:lnSpc>
                <a:spcPct val="150000"/>
              </a:lnSpc>
              <a:buNone/>
            </a:pPr>
            <a:r>
              <a:rPr lang="en-US" dirty="0"/>
              <a:t>La </a:t>
            </a:r>
            <a:r>
              <a:rPr lang="en-US" dirty="0" err="1"/>
              <a:t>evolución</a:t>
            </a:r>
            <a:r>
              <a:rPr lang="en-US" dirty="0"/>
              <a:t> de los </a:t>
            </a:r>
            <a:r>
              <a:rPr lang="en-US" dirty="0" err="1"/>
              <a:t>sistemas</a:t>
            </a:r>
            <a:r>
              <a:rPr lang="en-US" dirty="0"/>
              <a:t> de </a:t>
            </a:r>
            <a:r>
              <a:rPr lang="en-US" dirty="0" err="1"/>
              <a:t>aplicación</a:t>
            </a:r>
            <a:r>
              <a:rPr lang="en-US" dirty="0"/>
              <a:t> ha </a:t>
            </a:r>
            <a:r>
              <a:rPr lang="en-US" dirty="0" err="1"/>
              <a:t>sido</a:t>
            </a:r>
            <a:r>
              <a:rPr lang="en-US" dirty="0"/>
              <a:t> </a:t>
            </a:r>
            <a:r>
              <a:rPr lang="en-US" dirty="0" err="1"/>
              <a:t>significativa</a:t>
            </a:r>
            <a:r>
              <a:rPr lang="en-US" dirty="0"/>
              <a:t> a lo largo de las </a:t>
            </a:r>
            <a:r>
              <a:rPr lang="en-US" dirty="0" err="1"/>
              <a:t>últimas</a:t>
            </a:r>
            <a:r>
              <a:rPr lang="en-US" dirty="0"/>
              <a:t> </a:t>
            </a:r>
            <a:r>
              <a:rPr lang="en-US" dirty="0" err="1"/>
              <a:t>décadas</a:t>
            </a:r>
            <a:r>
              <a:rPr lang="en-US" dirty="0"/>
              <a:t>, </a:t>
            </a:r>
            <a:r>
              <a:rPr lang="en-US" dirty="0" err="1"/>
              <a:t>impulsada</a:t>
            </a:r>
            <a:r>
              <a:rPr lang="en-US" dirty="0"/>
              <a:t> por </a:t>
            </a:r>
            <a:r>
              <a:rPr lang="en-US" dirty="0" err="1"/>
              <a:t>avances</a:t>
            </a:r>
            <a:r>
              <a:rPr lang="en-US" dirty="0"/>
              <a:t> </a:t>
            </a:r>
            <a:r>
              <a:rPr lang="en-US" dirty="0" err="1"/>
              <a:t>tecnológicos</a:t>
            </a:r>
            <a:r>
              <a:rPr lang="en-US" dirty="0"/>
              <a:t>, </a:t>
            </a:r>
            <a:r>
              <a:rPr lang="en-US" dirty="0" err="1"/>
              <a:t>cambios</a:t>
            </a:r>
            <a:r>
              <a:rPr lang="en-US" dirty="0"/>
              <a:t> en las </a:t>
            </a:r>
            <a:r>
              <a:rPr lang="en-US" dirty="0" err="1"/>
              <a:t>necesidades</a:t>
            </a:r>
            <a:r>
              <a:rPr lang="en-US" dirty="0"/>
              <a:t> del </a:t>
            </a:r>
            <a:r>
              <a:rPr lang="en-US" dirty="0" err="1"/>
              <a:t>usuario</a:t>
            </a:r>
            <a:r>
              <a:rPr lang="en-US" dirty="0"/>
              <a:t> y la </a:t>
            </a:r>
            <a:r>
              <a:rPr lang="en-US" dirty="0" err="1"/>
              <a:t>evolución</a:t>
            </a:r>
            <a:r>
              <a:rPr lang="en-US" dirty="0"/>
              <a:t> del </a:t>
            </a:r>
            <a:r>
              <a:rPr lang="en-US" dirty="0" err="1"/>
              <a:t>entorno</a:t>
            </a:r>
            <a:r>
              <a:rPr lang="en-US" dirty="0"/>
              <a:t> </a:t>
            </a:r>
            <a:r>
              <a:rPr lang="en-US" dirty="0" err="1"/>
              <a:t>empresarial</a:t>
            </a:r>
            <a:r>
              <a:rPr lang="en-US" dirty="0"/>
              <a:t>. Aquí </a:t>
            </a:r>
            <a:r>
              <a:rPr lang="en-US" dirty="0" err="1"/>
              <a:t>te</a:t>
            </a:r>
            <a:r>
              <a:rPr lang="en-US" dirty="0"/>
              <a:t> presento un </a:t>
            </a:r>
            <a:r>
              <a:rPr lang="en-US" dirty="0" err="1"/>
              <a:t>resumen</a:t>
            </a:r>
            <a:r>
              <a:rPr lang="en-US" dirty="0"/>
              <a:t> de las </a:t>
            </a:r>
            <a:r>
              <a:rPr lang="en-US" dirty="0" err="1"/>
              <a:t>principales</a:t>
            </a:r>
            <a:r>
              <a:rPr lang="en-US" dirty="0"/>
              <a:t> </a:t>
            </a:r>
            <a:r>
              <a:rPr lang="en-US" dirty="0" err="1"/>
              <a:t>etapas</a:t>
            </a:r>
            <a:r>
              <a:rPr lang="en-US" dirty="0"/>
              <a:t> en </a:t>
            </a:r>
            <a:r>
              <a:rPr lang="en-US" dirty="0" err="1"/>
              <a:t>esta</a:t>
            </a:r>
            <a:r>
              <a:rPr lang="en-US" dirty="0"/>
              <a:t> </a:t>
            </a:r>
            <a:r>
              <a:rPr lang="en-US" dirty="0" err="1"/>
              <a:t>evolución</a:t>
            </a:r>
            <a:r>
              <a:rPr lang="en-US" dirty="0"/>
              <a:t>:</a:t>
            </a:r>
            <a:endParaRPr lang="es-ES" dirty="0"/>
          </a:p>
          <a:p>
            <a:pPr marL="0" indent="0" algn="just">
              <a:lnSpc>
                <a:spcPct val="150000"/>
              </a:lnSpc>
              <a:buNone/>
            </a:pPr>
            <a:endParaRPr lang="es-ES" dirty="0"/>
          </a:p>
        </p:txBody>
      </p:sp>
    </p:spTree>
    <p:extLst>
      <p:ext uri="{BB962C8B-B14F-4D97-AF65-F5344CB8AC3E}">
        <p14:creationId xmlns:p14="http://schemas.microsoft.com/office/powerpoint/2010/main" val="1311490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FD018-2CFA-4150-B90D-EA90AC55666D}"/>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1. Era de Mainframes (1950-1970)</a:t>
            </a:r>
            <a:endParaRPr lang="es-ES" dirty="0">
              <a:solidFill>
                <a:schemeClr val="bg1"/>
              </a:solidFill>
            </a:endParaRPr>
          </a:p>
        </p:txBody>
      </p:sp>
      <p:sp>
        <p:nvSpPr>
          <p:cNvPr id="3" name="Marcador de contenido 2">
            <a:extLst>
              <a:ext uri="{FF2B5EF4-FFF2-40B4-BE49-F238E27FC236}">
                <a16:creationId xmlns:a16="http://schemas.microsoft.com/office/drawing/2014/main" id="{C8A1F6C9-7B61-423C-8F5B-DE96685E00E9}"/>
              </a:ext>
            </a:extLst>
          </p:cNvPr>
          <p:cNvSpPr>
            <a:spLocks noGrp="1"/>
          </p:cNvSpPr>
          <p:nvPr>
            <p:ph idx="1"/>
          </p:nvPr>
        </p:nvSpPr>
        <p:spPr/>
        <p:txBody>
          <a:bodyPr/>
          <a:lstStyle/>
          <a:p>
            <a:pPr marL="0" indent="0" algn="just">
              <a:lnSpc>
                <a:spcPct val="150000"/>
              </a:lnSpc>
              <a:buNone/>
            </a:pPr>
            <a:r>
              <a:rPr lang="en-US" dirty="0"/>
              <a:t>Características: Los </a:t>
            </a:r>
            <a:r>
              <a:rPr lang="en-US" dirty="0" err="1"/>
              <a:t>sistemas</a:t>
            </a:r>
            <a:r>
              <a:rPr lang="en-US" dirty="0"/>
              <a:t> </a:t>
            </a:r>
            <a:r>
              <a:rPr lang="en-US" dirty="0" err="1"/>
              <a:t>eran</a:t>
            </a:r>
            <a:r>
              <a:rPr lang="en-US" dirty="0"/>
              <a:t> </a:t>
            </a:r>
            <a:r>
              <a:rPr lang="en-US" dirty="0" err="1"/>
              <a:t>grandes</a:t>
            </a:r>
            <a:r>
              <a:rPr lang="en-US" dirty="0"/>
              <a:t>, </a:t>
            </a:r>
            <a:r>
              <a:rPr lang="en-US" dirty="0" err="1"/>
              <a:t>costosos</a:t>
            </a:r>
            <a:r>
              <a:rPr lang="en-US" dirty="0"/>
              <a:t> y </a:t>
            </a:r>
            <a:r>
              <a:rPr lang="en-US" dirty="0" err="1"/>
              <a:t>centralizados</a:t>
            </a:r>
            <a:r>
              <a:rPr lang="en-US" dirty="0"/>
              <a:t>. </a:t>
            </a:r>
            <a:r>
              <a:rPr lang="en-US" dirty="0" err="1"/>
              <a:t>Principalmente</a:t>
            </a:r>
            <a:r>
              <a:rPr lang="en-US" dirty="0"/>
              <a:t> </a:t>
            </a:r>
            <a:r>
              <a:rPr lang="en-US" dirty="0" err="1"/>
              <a:t>utilizados</a:t>
            </a:r>
            <a:r>
              <a:rPr lang="en-US" dirty="0"/>
              <a:t> por </a:t>
            </a:r>
            <a:r>
              <a:rPr lang="en-US" dirty="0" err="1"/>
              <a:t>grandes</a:t>
            </a:r>
            <a:r>
              <a:rPr lang="en-US" dirty="0"/>
              <a:t> </a:t>
            </a:r>
            <a:r>
              <a:rPr lang="en-US" dirty="0" err="1"/>
              <a:t>corporaciones</a:t>
            </a:r>
            <a:r>
              <a:rPr lang="en-US" dirty="0"/>
              <a:t> y </a:t>
            </a:r>
            <a:r>
              <a:rPr lang="en-US" dirty="0" err="1"/>
              <a:t>gobiernos</a:t>
            </a:r>
            <a:r>
              <a:rPr lang="en-US" dirty="0"/>
              <a:t>.</a:t>
            </a:r>
            <a:endParaRPr lang="es-ES" dirty="0"/>
          </a:p>
          <a:p>
            <a:pPr marL="0" indent="0" algn="just">
              <a:lnSpc>
                <a:spcPct val="150000"/>
              </a:lnSpc>
              <a:buNone/>
            </a:pPr>
            <a:r>
              <a:rPr lang="en-US" dirty="0"/>
              <a:t>Aplicaciones: </a:t>
            </a:r>
            <a:r>
              <a:rPr lang="en-US" dirty="0" err="1"/>
              <a:t>Procesamiento</a:t>
            </a:r>
            <a:r>
              <a:rPr lang="en-US" dirty="0"/>
              <a:t> de </a:t>
            </a:r>
            <a:r>
              <a:rPr lang="en-US" dirty="0" err="1"/>
              <a:t>datos</a:t>
            </a:r>
            <a:r>
              <a:rPr lang="en-US" dirty="0"/>
              <a:t> </a:t>
            </a:r>
            <a:r>
              <a:rPr lang="en-US" dirty="0" err="1"/>
              <a:t>masivos</a:t>
            </a:r>
            <a:r>
              <a:rPr lang="en-US" dirty="0"/>
              <a:t>, como </a:t>
            </a:r>
            <a:r>
              <a:rPr lang="en-US" dirty="0" err="1"/>
              <a:t>nóminas</a:t>
            </a:r>
            <a:r>
              <a:rPr lang="en-US" dirty="0"/>
              <a:t> y </a:t>
            </a:r>
            <a:r>
              <a:rPr lang="en-US" dirty="0" err="1"/>
              <a:t>gestión</a:t>
            </a:r>
            <a:r>
              <a:rPr lang="en-US" dirty="0"/>
              <a:t> de </a:t>
            </a:r>
            <a:r>
              <a:rPr lang="en-US" dirty="0" err="1"/>
              <a:t>inventarios</a:t>
            </a:r>
            <a:r>
              <a:rPr lang="en-US" dirty="0"/>
              <a:t>.</a:t>
            </a:r>
            <a:endParaRPr lang="es-ES" dirty="0"/>
          </a:p>
        </p:txBody>
      </p:sp>
    </p:spTree>
    <p:extLst>
      <p:ext uri="{BB962C8B-B14F-4D97-AF65-F5344CB8AC3E}">
        <p14:creationId xmlns:p14="http://schemas.microsoft.com/office/powerpoint/2010/main" val="141595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FD018-2CFA-4150-B90D-EA90AC55666D}"/>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2. </a:t>
            </a:r>
            <a:r>
              <a:rPr lang="en-US" dirty="0" err="1">
                <a:solidFill>
                  <a:schemeClr val="bg1"/>
                </a:solidFill>
              </a:rPr>
              <a:t>Computadoras</a:t>
            </a:r>
            <a:r>
              <a:rPr lang="en-US" dirty="0">
                <a:solidFill>
                  <a:schemeClr val="bg1"/>
                </a:solidFill>
              </a:rPr>
              <a:t> </a:t>
            </a:r>
            <a:r>
              <a:rPr lang="en-US" dirty="0" err="1">
                <a:solidFill>
                  <a:schemeClr val="bg1"/>
                </a:solidFill>
              </a:rPr>
              <a:t>Personales</a:t>
            </a:r>
            <a:r>
              <a:rPr lang="en-US" dirty="0">
                <a:solidFill>
                  <a:schemeClr val="bg1"/>
                </a:solidFill>
              </a:rPr>
              <a:t> (1980-1990)</a:t>
            </a:r>
            <a:endParaRPr lang="es-ES" dirty="0">
              <a:solidFill>
                <a:schemeClr val="bg1"/>
              </a:solidFill>
            </a:endParaRPr>
          </a:p>
        </p:txBody>
      </p:sp>
      <p:sp>
        <p:nvSpPr>
          <p:cNvPr id="3" name="Marcador de contenido 2">
            <a:extLst>
              <a:ext uri="{FF2B5EF4-FFF2-40B4-BE49-F238E27FC236}">
                <a16:creationId xmlns:a16="http://schemas.microsoft.com/office/drawing/2014/main" id="{C8A1F6C9-7B61-423C-8F5B-DE96685E00E9}"/>
              </a:ext>
            </a:extLst>
          </p:cNvPr>
          <p:cNvSpPr>
            <a:spLocks noGrp="1"/>
          </p:cNvSpPr>
          <p:nvPr>
            <p:ph idx="1"/>
          </p:nvPr>
        </p:nvSpPr>
        <p:spPr/>
        <p:txBody>
          <a:bodyPr/>
          <a:lstStyle/>
          <a:p>
            <a:pPr marL="0" indent="0" algn="just">
              <a:lnSpc>
                <a:spcPct val="150000"/>
              </a:lnSpc>
              <a:buNone/>
            </a:pPr>
            <a:r>
              <a:rPr lang="en-US" dirty="0"/>
              <a:t>- Características: La </a:t>
            </a:r>
            <a:r>
              <a:rPr lang="en-US" dirty="0" err="1"/>
              <a:t>aparición</a:t>
            </a:r>
            <a:r>
              <a:rPr lang="en-US" dirty="0"/>
              <a:t> de </a:t>
            </a:r>
            <a:r>
              <a:rPr lang="en-US" dirty="0" err="1"/>
              <a:t>computadoras</a:t>
            </a:r>
            <a:r>
              <a:rPr lang="en-US" dirty="0"/>
              <a:t> </a:t>
            </a:r>
            <a:r>
              <a:rPr lang="en-US" dirty="0" err="1"/>
              <a:t>personales</a:t>
            </a:r>
            <a:r>
              <a:rPr lang="en-US" dirty="0"/>
              <a:t> </a:t>
            </a:r>
            <a:r>
              <a:rPr lang="en-US" dirty="0" err="1"/>
              <a:t>hizo</a:t>
            </a:r>
            <a:r>
              <a:rPr lang="en-US" dirty="0"/>
              <a:t> que la </a:t>
            </a:r>
            <a:r>
              <a:rPr lang="en-US" dirty="0" err="1"/>
              <a:t>tecnología</a:t>
            </a:r>
            <a:r>
              <a:rPr lang="en-US" dirty="0"/>
              <a:t> </a:t>
            </a:r>
            <a:r>
              <a:rPr lang="en-US" dirty="0" err="1"/>
              <a:t>fuera</a:t>
            </a:r>
            <a:r>
              <a:rPr lang="en-US" dirty="0"/>
              <a:t> </a:t>
            </a:r>
            <a:r>
              <a:rPr lang="en-US" dirty="0" err="1"/>
              <a:t>más</a:t>
            </a:r>
            <a:r>
              <a:rPr lang="en-US" dirty="0"/>
              <a:t> </a:t>
            </a:r>
            <a:r>
              <a:rPr lang="en-US" dirty="0" err="1"/>
              <a:t>accesible</a:t>
            </a:r>
            <a:r>
              <a:rPr lang="en-US" dirty="0"/>
              <a:t>.</a:t>
            </a:r>
            <a:endParaRPr lang="es-ES" dirty="0"/>
          </a:p>
          <a:p>
            <a:pPr marL="0" indent="0" algn="just">
              <a:lnSpc>
                <a:spcPct val="150000"/>
              </a:lnSpc>
              <a:buNone/>
            </a:pPr>
            <a:r>
              <a:rPr lang="en-US" dirty="0"/>
              <a:t>- Aplicaciones: Software de </a:t>
            </a:r>
            <a:r>
              <a:rPr lang="en-US" dirty="0" err="1"/>
              <a:t>productividad</a:t>
            </a:r>
            <a:r>
              <a:rPr lang="en-US" dirty="0"/>
              <a:t> (</a:t>
            </a:r>
            <a:r>
              <a:rPr lang="en-US" dirty="0" err="1"/>
              <a:t>procesadores</a:t>
            </a:r>
            <a:r>
              <a:rPr lang="en-US" dirty="0"/>
              <a:t> de </a:t>
            </a:r>
            <a:r>
              <a:rPr lang="en-US" dirty="0" err="1"/>
              <a:t>texto</a:t>
            </a:r>
            <a:r>
              <a:rPr lang="en-US" dirty="0"/>
              <a:t>, hojas de </a:t>
            </a:r>
            <a:r>
              <a:rPr lang="en-US" dirty="0" err="1"/>
              <a:t>cálculo</a:t>
            </a:r>
            <a:r>
              <a:rPr lang="en-US" dirty="0"/>
              <a:t>), </a:t>
            </a:r>
            <a:r>
              <a:rPr lang="en-US" dirty="0" err="1"/>
              <a:t>programas</a:t>
            </a:r>
            <a:r>
              <a:rPr lang="en-US" dirty="0"/>
              <a:t> </a:t>
            </a:r>
            <a:r>
              <a:rPr lang="en-US" dirty="0" err="1"/>
              <a:t>específicos</a:t>
            </a:r>
            <a:r>
              <a:rPr lang="en-US" dirty="0"/>
              <a:t> para </a:t>
            </a:r>
            <a:r>
              <a:rPr lang="en-US" dirty="0" err="1"/>
              <a:t>tareas</a:t>
            </a:r>
            <a:r>
              <a:rPr lang="en-US" dirty="0"/>
              <a:t> </a:t>
            </a:r>
            <a:r>
              <a:rPr lang="en-US" dirty="0" err="1"/>
              <a:t>individuales</a:t>
            </a:r>
            <a:r>
              <a:rPr lang="en-US" dirty="0"/>
              <a:t>.</a:t>
            </a:r>
            <a:endParaRPr lang="es-ES" dirty="0"/>
          </a:p>
        </p:txBody>
      </p:sp>
    </p:spTree>
    <p:extLst>
      <p:ext uri="{BB962C8B-B14F-4D97-AF65-F5344CB8AC3E}">
        <p14:creationId xmlns:p14="http://schemas.microsoft.com/office/powerpoint/2010/main" val="101708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FD018-2CFA-4150-B90D-EA90AC55666D}"/>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3. Redes Locales y </a:t>
            </a:r>
            <a:r>
              <a:rPr lang="en-US" dirty="0" err="1">
                <a:solidFill>
                  <a:schemeClr val="bg1"/>
                </a:solidFill>
              </a:rPr>
              <a:t>Conectividad</a:t>
            </a:r>
            <a:r>
              <a:rPr lang="en-US" dirty="0">
                <a:solidFill>
                  <a:schemeClr val="bg1"/>
                </a:solidFill>
              </a:rPr>
              <a:t> (1990-2000)</a:t>
            </a:r>
            <a:endParaRPr lang="es-ES" dirty="0">
              <a:solidFill>
                <a:schemeClr val="bg1"/>
              </a:solidFill>
            </a:endParaRPr>
          </a:p>
        </p:txBody>
      </p:sp>
      <p:sp>
        <p:nvSpPr>
          <p:cNvPr id="3" name="Marcador de contenido 2">
            <a:extLst>
              <a:ext uri="{FF2B5EF4-FFF2-40B4-BE49-F238E27FC236}">
                <a16:creationId xmlns:a16="http://schemas.microsoft.com/office/drawing/2014/main" id="{C8A1F6C9-7B61-423C-8F5B-DE96685E00E9}"/>
              </a:ext>
            </a:extLst>
          </p:cNvPr>
          <p:cNvSpPr>
            <a:spLocks noGrp="1"/>
          </p:cNvSpPr>
          <p:nvPr>
            <p:ph idx="1"/>
          </p:nvPr>
        </p:nvSpPr>
        <p:spPr/>
        <p:txBody>
          <a:bodyPr/>
          <a:lstStyle/>
          <a:p>
            <a:pPr algn="just">
              <a:lnSpc>
                <a:spcPct val="150000"/>
              </a:lnSpc>
            </a:pPr>
            <a:r>
              <a:rPr lang="en-US" dirty="0"/>
              <a:t> - Características: La </a:t>
            </a:r>
            <a:r>
              <a:rPr lang="en-US" dirty="0" err="1"/>
              <a:t>interconexión</a:t>
            </a:r>
            <a:r>
              <a:rPr lang="en-US" dirty="0"/>
              <a:t> de </a:t>
            </a:r>
            <a:r>
              <a:rPr lang="en-US" dirty="0" err="1"/>
              <a:t>computadoras</a:t>
            </a:r>
            <a:r>
              <a:rPr lang="en-US" dirty="0"/>
              <a:t> a </a:t>
            </a:r>
            <a:r>
              <a:rPr lang="en-US" dirty="0" err="1"/>
              <a:t>través</a:t>
            </a:r>
            <a:r>
              <a:rPr lang="en-US" dirty="0"/>
              <a:t> de redes locales (LAN) </a:t>
            </a:r>
            <a:r>
              <a:rPr lang="en-US" dirty="0" err="1"/>
              <a:t>permitió</a:t>
            </a:r>
            <a:r>
              <a:rPr lang="en-US" dirty="0"/>
              <a:t> el </a:t>
            </a:r>
            <a:r>
              <a:rPr lang="en-US" dirty="0" err="1"/>
              <a:t>trabajo</a:t>
            </a:r>
            <a:r>
              <a:rPr lang="en-US" dirty="0"/>
              <a:t> </a:t>
            </a:r>
            <a:r>
              <a:rPr lang="en-US" dirty="0" err="1"/>
              <a:t>colaborativo</a:t>
            </a:r>
            <a:r>
              <a:rPr lang="en-US" dirty="0"/>
              <a:t>.</a:t>
            </a:r>
            <a:endParaRPr lang="es-ES" dirty="0"/>
          </a:p>
          <a:p>
            <a:pPr algn="just">
              <a:lnSpc>
                <a:spcPct val="150000"/>
              </a:lnSpc>
            </a:pPr>
            <a:r>
              <a:rPr lang="en-US" dirty="0"/>
              <a:t>   - Aplicaciones: </a:t>
            </a:r>
            <a:r>
              <a:rPr lang="en-US" dirty="0" err="1"/>
              <a:t>Sistemas</a:t>
            </a:r>
            <a:r>
              <a:rPr lang="en-US" dirty="0"/>
              <a:t> de </a:t>
            </a:r>
            <a:r>
              <a:rPr lang="en-US" dirty="0" err="1"/>
              <a:t>gestión</a:t>
            </a:r>
            <a:r>
              <a:rPr lang="en-US" dirty="0"/>
              <a:t> </a:t>
            </a:r>
            <a:r>
              <a:rPr lang="en-US" dirty="0" err="1"/>
              <a:t>empresarial</a:t>
            </a:r>
            <a:r>
              <a:rPr lang="en-US" dirty="0"/>
              <a:t> (ERP), </a:t>
            </a:r>
            <a:r>
              <a:rPr lang="en-US" dirty="0" err="1"/>
              <a:t>aplicaciones</a:t>
            </a:r>
            <a:r>
              <a:rPr lang="en-US" dirty="0"/>
              <a:t> de </a:t>
            </a:r>
            <a:r>
              <a:rPr lang="en-US" dirty="0" err="1"/>
              <a:t>comunicación</a:t>
            </a:r>
            <a:r>
              <a:rPr lang="en-US" dirty="0"/>
              <a:t> y </a:t>
            </a:r>
            <a:r>
              <a:rPr lang="en-US" dirty="0" err="1"/>
              <a:t>colaboración</a:t>
            </a:r>
            <a:r>
              <a:rPr lang="en-US" dirty="0"/>
              <a:t>.</a:t>
            </a:r>
            <a:endParaRPr lang="es-ES" dirty="0"/>
          </a:p>
        </p:txBody>
      </p:sp>
    </p:spTree>
    <p:extLst>
      <p:ext uri="{BB962C8B-B14F-4D97-AF65-F5344CB8AC3E}">
        <p14:creationId xmlns:p14="http://schemas.microsoft.com/office/powerpoint/2010/main" val="3251307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4078B9-B993-4BAB-9515-F8E3BE33F3A3}"/>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4. Internet y Aplicaciones Web (2000-2010)</a:t>
            </a:r>
            <a:endParaRPr lang="es-ES" dirty="0">
              <a:solidFill>
                <a:schemeClr val="bg1"/>
              </a:solidFill>
            </a:endParaRPr>
          </a:p>
        </p:txBody>
      </p:sp>
      <p:sp>
        <p:nvSpPr>
          <p:cNvPr id="3" name="Marcador de contenido 2">
            <a:extLst>
              <a:ext uri="{FF2B5EF4-FFF2-40B4-BE49-F238E27FC236}">
                <a16:creationId xmlns:a16="http://schemas.microsoft.com/office/drawing/2014/main" id="{2200B490-227C-4390-BF19-C8650B99D7BB}"/>
              </a:ext>
            </a:extLst>
          </p:cNvPr>
          <p:cNvSpPr>
            <a:spLocks noGrp="1"/>
          </p:cNvSpPr>
          <p:nvPr>
            <p:ph idx="1"/>
          </p:nvPr>
        </p:nvSpPr>
        <p:spPr/>
        <p:txBody>
          <a:bodyPr/>
          <a:lstStyle/>
          <a:p>
            <a:pPr algn="just">
              <a:lnSpc>
                <a:spcPct val="150000"/>
              </a:lnSpc>
            </a:pPr>
            <a:r>
              <a:rPr lang="en-US" dirty="0"/>
              <a:t>- Características: El </a:t>
            </a:r>
            <a:r>
              <a:rPr lang="en-US" dirty="0" err="1"/>
              <a:t>auge</a:t>
            </a:r>
            <a:r>
              <a:rPr lang="en-US" dirty="0"/>
              <a:t> de Internet </a:t>
            </a:r>
            <a:r>
              <a:rPr lang="en-US" dirty="0" err="1"/>
              <a:t>transformó</a:t>
            </a:r>
            <a:r>
              <a:rPr lang="en-US" dirty="0"/>
              <a:t> la forma en que se </a:t>
            </a:r>
            <a:r>
              <a:rPr lang="en-US" dirty="0" err="1"/>
              <a:t>desarrollaban</a:t>
            </a:r>
            <a:r>
              <a:rPr lang="en-US" dirty="0"/>
              <a:t> y </a:t>
            </a:r>
            <a:r>
              <a:rPr lang="en-US" dirty="0" err="1"/>
              <a:t>distribuían</a:t>
            </a:r>
            <a:r>
              <a:rPr lang="en-US" dirty="0"/>
              <a:t> las </a:t>
            </a:r>
            <a:r>
              <a:rPr lang="en-US" dirty="0" err="1"/>
              <a:t>aplicaciones</a:t>
            </a:r>
            <a:r>
              <a:rPr lang="en-US" dirty="0"/>
              <a:t>.</a:t>
            </a:r>
            <a:endParaRPr lang="es-ES" dirty="0"/>
          </a:p>
          <a:p>
            <a:pPr algn="just">
              <a:lnSpc>
                <a:spcPct val="150000"/>
              </a:lnSpc>
            </a:pPr>
            <a:r>
              <a:rPr lang="en-US" dirty="0"/>
              <a:t>   - Aplicaciones: Aplicaciones web que no </a:t>
            </a:r>
            <a:r>
              <a:rPr lang="en-US" dirty="0" err="1"/>
              <a:t>requerían</a:t>
            </a:r>
            <a:r>
              <a:rPr lang="en-US" dirty="0"/>
              <a:t> </a:t>
            </a:r>
            <a:r>
              <a:rPr lang="en-US" dirty="0" err="1"/>
              <a:t>instalación</a:t>
            </a:r>
            <a:r>
              <a:rPr lang="en-US" dirty="0"/>
              <a:t> local, como </a:t>
            </a:r>
            <a:r>
              <a:rPr lang="en-US" dirty="0" err="1"/>
              <a:t>correo</a:t>
            </a:r>
            <a:r>
              <a:rPr lang="en-US" dirty="0"/>
              <a:t> </a:t>
            </a:r>
            <a:r>
              <a:rPr lang="en-US" dirty="0" err="1"/>
              <a:t>electrónico</a:t>
            </a:r>
            <a:r>
              <a:rPr lang="en-US" dirty="0"/>
              <a:t> </a:t>
            </a:r>
            <a:r>
              <a:rPr lang="en-US" dirty="0" err="1"/>
              <a:t>basado</a:t>
            </a:r>
            <a:r>
              <a:rPr lang="en-US" dirty="0"/>
              <a:t> en la web y </a:t>
            </a:r>
            <a:r>
              <a:rPr lang="en-US" dirty="0" err="1"/>
              <a:t>plataformas</a:t>
            </a:r>
            <a:r>
              <a:rPr lang="en-US" dirty="0"/>
              <a:t> de </a:t>
            </a:r>
            <a:r>
              <a:rPr lang="en-US" dirty="0" err="1"/>
              <a:t>gestión</a:t>
            </a:r>
            <a:r>
              <a:rPr lang="en-US" dirty="0"/>
              <a:t> de </a:t>
            </a:r>
            <a:r>
              <a:rPr lang="en-US" dirty="0" err="1"/>
              <a:t>contenido</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34516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85675C-35B9-4B0C-97BE-5FD0156A5C82}"/>
              </a:ext>
            </a:extLst>
          </p:cNvPr>
          <p:cNvSpPr>
            <a:spLocks noGrp="1"/>
          </p:cNvSpPr>
          <p:nvPr>
            <p:ph type="title"/>
          </p:nvPr>
        </p:nvSpPr>
        <p:spPr>
          <a:solidFill>
            <a:schemeClr val="accent6">
              <a:lumMod val="20000"/>
              <a:lumOff val="80000"/>
            </a:schemeClr>
          </a:solidFill>
          <a:ln>
            <a:solidFill>
              <a:schemeClr val="tx1"/>
            </a:solidFill>
          </a:ln>
        </p:spPr>
        <p:txBody>
          <a:bodyPr>
            <a:normAutofit/>
          </a:bodyPr>
          <a:lstStyle/>
          <a:p>
            <a:r>
              <a:rPr lang="en-US" dirty="0">
                <a:solidFill>
                  <a:schemeClr val="bg1"/>
                </a:solidFill>
              </a:rPr>
              <a:t>5. </a:t>
            </a:r>
            <a:r>
              <a:rPr lang="en-US" dirty="0" err="1">
                <a:solidFill>
                  <a:schemeClr val="bg1"/>
                </a:solidFill>
              </a:rPr>
              <a:t>Movilidad</a:t>
            </a:r>
            <a:r>
              <a:rPr lang="en-US" dirty="0">
                <a:solidFill>
                  <a:schemeClr val="bg1"/>
                </a:solidFill>
              </a:rPr>
              <a:t> y Aplicaciones </a:t>
            </a:r>
            <a:r>
              <a:rPr lang="en-US" dirty="0" err="1">
                <a:solidFill>
                  <a:schemeClr val="bg1"/>
                </a:solidFill>
              </a:rPr>
              <a:t>Móviles</a:t>
            </a:r>
            <a:r>
              <a:rPr lang="en-US" dirty="0">
                <a:solidFill>
                  <a:schemeClr val="bg1"/>
                </a:solidFill>
              </a:rPr>
              <a:t> (2010-2020)</a:t>
            </a:r>
            <a:endParaRPr lang="es-ES" dirty="0">
              <a:solidFill>
                <a:schemeClr val="bg1"/>
              </a:solidFill>
            </a:endParaRPr>
          </a:p>
        </p:txBody>
      </p:sp>
      <p:sp>
        <p:nvSpPr>
          <p:cNvPr id="3" name="Marcador de contenido 2">
            <a:extLst>
              <a:ext uri="{FF2B5EF4-FFF2-40B4-BE49-F238E27FC236}">
                <a16:creationId xmlns:a16="http://schemas.microsoft.com/office/drawing/2014/main" id="{25C970A8-E4EB-4C81-9C52-8D64E3018F1C}"/>
              </a:ext>
            </a:extLst>
          </p:cNvPr>
          <p:cNvSpPr>
            <a:spLocks noGrp="1"/>
          </p:cNvSpPr>
          <p:nvPr>
            <p:ph idx="1"/>
          </p:nvPr>
        </p:nvSpPr>
        <p:spPr/>
        <p:txBody>
          <a:bodyPr/>
          <a:lstStyle/>
          <a:p>
            <a:pPr marL="0" indent="0" algn="just">
              <a:lnSpc>
                <a:spcPct val="150000"/>
              </a:lnSpc>
              <a:buNone/>
            </a:pPr>
            <a:r>
              <a:rPr lang="en-US" dirty="0"/>
              <a:t>- Características: La </a:t>
            </a:r>
            <a:r>
              <a:rPr lang="en-US" dirty="0" err="1"/>
              <a:t>proliferación</a:t>
            </a:r>
            <a:r>
              <a:rPr lang="en-US" dirty="0"/>
              <a:t> de smartphones y </a:t>
            </a:r>
            <a:r>
              <a:rPr lang="en-US" dirty="0" err="1"/>
              <a:t>tabletas</a:t>
            </a:r>
            <a:r>
              <a:rPr lang="en-US" dirty="0"/>
              <a:t> </a:t>
            </a:r>
            <a:r>
              <a:rPr lang="en-US" dirty="0" err="1"/>
              <a:t>llevó</a:t>
            </a:r>
            <a:r>
              <a:rPr lang="en-US" dirty="0"/>
              <a:t> al </a:t>
            </a:r>
            <a:r>
              <a:rPr lang="en-US" dirty="0" err="1"/>
              <a:t>desarrollo</a:t>
            </a:r>
            <a:r>
              <a:rPr lang="en-US" dirty="0"/>
              <a:t> de </a:t>
            </a:r>
            <a:r>
              <a:rPr lang="en-US" dirty="0" err="1"/>
              <a:t>aplicaciones</a:t>
            </a:r>
            <a:r>
              <a:rPr lang="en-US" dirty="0"/>
              <a:t> </a:t>
            </a:r>
            <a:r>
              <a:rPr lang="en-US" dirty="0" err="1"/>
              <a:t>móviles</a:t>
            </a:r>
            <a:r>
              <a:rPr lang="en-US" dirty="0"/>
              <a:t> </a:t>
            </a:r>
            <a:r>
              <a:rPr lang="en-US" dirty="0" err="1"/>
              <a:t>nativas</a:t>
            </a:r>
            <a:r>
              <a:rPr lang="en-US" dirty="0"/>
              <a:t> e </a:t>
            </a:r>
            <a:r>
              <a:rPr lang="en-US" dirty="0" err="1"/>
              <a:t>híbridas</a:t>
            </a:r>
            <a:r>
              <a:rPr lang="en-US" dirty="0"/>
              <a:t>.</a:t>
            </a:r>
            <a:endParaRPr lang="es-ES" dirty="0"/>
          </a:p>
          <a:p>
            <a:pPr marL="0" indent="0" algn="just">
              <a:lnSpc>
                <a:spcPct val="150000"/>
              </a:lnSpc>
              <a:buNone/>
            </a:pPr>
            <a:r>
              <a:rPr lang="en-US" dirty="0"/>
              <a:t>- Aplicaciones: </a:t>
            </a:r>
            <a:r>
              <a:rPr lang="en-US" dirty="0" err="1"/>
              <a:t>Desde</a:t>
            </a:r>
            <a:r>
              <a:rPr lang="en-US" dirty="0"/>
              <a:t> redes </a:t>
            </a:r>
            <a:r>
              <a:rPr lang="en-US" dirty="0" err="1"/>
              <a:t>sociales</a:t>
            </a:r>
            <a:r>
              <a:rPr lang="en-US" dirty="0"/>
              <a:t> hasta </a:t>
            </a:r>
            <a:r>
              <a:rPr lang="en-US" dirty="0" err="1"/>
              <a:t>aplicaciones</a:t>
            </a:r>
            <a:r>
              <a:rPr lang="en-US" dirty="0"/>
              <a:t> de </a:t>
            </a:r>
            <a:r>
              <a:rPr lang="en-US" dirty="0" err="1"/>
              <a:t>productividad</a:t>
            </a:r>
            <a:r>
              <a:rPr lang="en-US" dirty="0"/>
              <a:t> y </a:t>
            </a:r>
            <a:r>
              <a:rPr lang="en-US" dirty="0" err="1"/>
              <a:t>comercio</a:t>
            </a:r>
            <a:r>
              <a:rPr lang="en-US" dirty="0"/>
              <a:t> </a:t>
            </a:r>
            <a:r>
              <a:rPr lang="en-US" dirty="0" err="1"/>
              <a:t>electrónico</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1141017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628B1-D0D4-4ADE-B829-DDE5FDB2670D}"/>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6.Nube y SaaS (Software como </a:t>
            </a:r>
            <a:r>
              <a:rPr lang="en-US" dirty="0" err="1">
                <a:solidFill>
                  <a:schemeClr val="bg1"/>
                </a:solidFill>
              </a:rPr>
              <a:t>Servicio</a:t>
            </a:r>
            <a:r>
              <a:rPr lang="en-US" dirty="0">
                <a:solidFill>
                  <a:schemeClr val="bg1"/>
                </a:solidFill>
              </a:rPr>
              <a:t>) (2010-presente)</a:t>
            </a:r>
            <a:endParaRPr lang="es-ES" dirty="0">
              <a:solidFill>
                <a:schemeClr val="bg1"/>
              </a:solidFill>
            </a:endParaRPr>
          </a:p>
        </p:txBody>
      </p:sp>
      <p:sp>
        <p:nvSpPr>
          <p:cNvPr id="3" name="Marcador de contenido 2">
            <a:extLst>
              <a:ext uri="{FF2B5EF4-FFF2-40B4-BE49-F238E27FC236}">
                <a16:creationId xmlns:a16="http://schemas.microsoft.com/office/drawing/2014/main" id="{9CCBA1CC-DA35-48ED-8A40-2571072FA2CB}"/>
              </a:ext>
            </a:extLst>
          </p:cNvPr>
          <p:cNvSpPr>
            <a:spLocks noGrp="1"/>
          </p:cNvSpPr>
          <p:nvPr>
            <p:ph idx="1"/>
          </p:nvPr>
        </p:nvSpPr>
        <p:spPr/>
        <p:txBody>
          <a:bodyPr/>
          <a:lstStyle/>
          <a:p>
            <a:pPr marL="0" indent="0" algn="just">
              <a:lnSpc>
                <a:spcPct val="150000"/>
              </a:lnSpc>
              <a:buNone/>
            </a:pPr>
            <a:r>
              <a:rPr lang="en-US" dirty="0"/>
              <a:t>- Características: Las </a:t>
            </a:r>
            <a:r>
              <a:rPr lang="en-US" dirty="0" err="1"/>
              <a:t>aplicaciones</a:t>
            </a:r>
            <a:r>
              <a:rPr lang="en-US" dirty="0"/>
              <a:t> </a:t>
            </a:r>
            <a:r>
              <a:rPr lang="en-US" dirty="0" err="1"/>
              <a:t>comenzaron</a:t>
            </a:r>
            <a:r>
              <a:rPr lang="en-US" dirty="0"/>
              <a:t> a ser </a:t>
            </a:r>
            <a:r>
              <a:rPr lang="en-US" dirty="0" err="1"/>
              <a:t>ofrecidas</a:t>
            </a:r>
            <a:r>
              <a:rPr lang="en-US" dirty="0"/>
              <a:t> como </a:t>
            </a:r>
            <a:r>
              <a:rPr lang="en-US" dirty="0" err="1"/>
              <a:t>servicios</a:t>
            </a:r>
            <a:r>
              <a:rPr lang="en-US" dirty="0"/>
              <a:t> en la </a:t>
            </a:r>
            <a:r>
              <a:rPr lang="en-US" dirty="0" err="1"/>
              <a:t>nube</a:t>
            </a:r>
            <a:r>
              <a:rPr lang="en-US" dirty="0"/>
              <a:t>, </a:t>
            </a:r>
            <a:r>
              <a:rPr lang="en-US" dirty="0" err="1"/>
              <a:t>eliminando</a:t>
            </a:r>
            <a:r>
              <a:rPr lang="en-US" dirty="0"/>
              <a:t> la </a:t>
            </a:r>
            <a:r>
              <a:rPr lang="en-US" dirty="0" err="1"/>
              <a:t>necesidad</a:t>
            </a:r>
            <a:r>
              <a:rPr lang="en-US" dirty="0"/>
              <a:t> de </a:t>
            </a:r>
            <a:r>
              <a:rPr lang="en-US" dirty="0" err="1"/>
              <a:t>infraestructura</a:t>
            </a:r>
            <a:r>
              <a:rPr lang="en-US" dirty="0"/>
              <a:t> local.</a:t>
            </a:r>
            <a:endParaRPr lang="es-ES" dirty="0"/>
          </a:p>
          <a:p>
            <a:pPr marL="0" indent="0" algn="just">
              <a:lnSpc>
                <a:spcPct val="150000"/>
              </a:lnSpc>
              <a:buNone/>
            </a:pPr>
            <a:r>
              <a:rPr lang="en-US" dirty="0"/>
              <a:t> - Aplicaciones: </a:t>
            </a:r>
            <a:r>
              <a:rPr lang="en-US" dirty="0" err="1"/>
              <a:t>Herramientas</a:t>
            </a:r>
            <a:r>
              <a:rPr lang="en-US" dirty="0"/>
              <a:t> </a:t>
            </a:r>
            <a:r>
              <a:rPr lang="en-US" dirty="0" err="1"/>
              <a:t>colaborativas</a:t>
            </a:r>
            <a:r>
              <a:rPr lang="en-US" dirty="0"/>
              <a:t> como Google Workspace, </a:t>
            </a:r>
            <a:r>
              <a:rPr lang="en-US" dirty="0" err="1"/>
              <a:t>plataformas</a:t>
            </a:r>
            <a:r>
              <a:rPr lang="en-US" dirty="0"/>
              <a:t> CRM y ERP </a:t>
            </a:r>
            <a:r>
              <a:rPr lang="en-US" dirty="0" err="1"/>
              <a:t>basadas</a:t>
            </a:r>
            <a:r>
              <a:rPr lang="en-US" dirty="0"/>
              <a:t> en la </a:t>
            </a:r>
            <a:r>
              <a:rPr lang="en-US" dirty="0" err="1"/>
              <a:t>nube</a:t>
            </a:r>
            <a:r>
              <a:rPr lang="en-US" dirty="0"/>
              <a:t>.</a:t>
            </a:r>
            <a:endParaRPr lang="es-ES" dirty="0"/>
          </a:p>
        </p:txBody>
      </p:sp>
    </p:spTree>
    <p:extLst>
      <p:ext uri="{BB962C8B-B14F-4D97-AF65-F5344CB8AC3E}">
        <p14:creationId xmlns:p14="http://schemas.microsoft.com/office/powerpoint/2010/main" val="180158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628B1-D0D4-4ADE-B829-DDE5FDB2670D}"/>
              </a:ext>
            </a:extLst>
          </p:cNvPr>
          <p:cNvSpPr>
            <a:spLocks noGrp="1"/>
          </p:cNvSpPr>
          <p:nvPr>
            <p:ph type="title"/>
          </p:nvPr>
        </p:nvSpPr>
        <p:spPr>
          <a:solidFill>
            <a:schemeClr val="accent6">
              <a:lumMod val="20000"/>
              <a:lumOff val="80000"/>
            </a:schemeClr>
          </a:solidFill>
          <a:ln>
            <a:solidFill>
              <a:schemeClr val="tx1"/>
            </a:solidFill>
          </a:ln>
        </p:spPr>
        <p:txBody>
          <a:bodyPr>
            <a:normAutofit/>
          </a:bodyPr>
          <a:lstStyle/>
          <a:p>
            <a:r>
              <a:rPr lang="en-US" dirty="0"/>
              <a:t>7. </a:t>
            </a:r>
            <a:r>
              <a:rPr lang="en-US" dirty="0" err="1"/>
              <a:t>Inteligencia</a:t>
            </a:r>
            <a:r>
              <a:rPr lang="en-US" dirty="0"/>
              <a:t> Artificial y Aprendizaje </a:t>
            </a:r>
            <a:r>
              <a:rPr lang="en-US" dirty="0" err="1"/>
              <a:t>Automático</a:t>
            </a:r>
            <a:r>
              <a:rPr lang="en-US" dirty="0"/>
              <a:t> (2020-presente)</a:t>
            </a:r>
            <a:endParaRPr lang="es-ES" dirty="0"/>
          </a:p>
        </p:txBody>
      </p:sp>
      <p:sp>
        <p:nvSpPr>
          <p:cNvPr id="3" name="Marcador de contenido 2">
            <a:extLst>
              <a:ext uri="{FF2B5EF4-FFF2-40B4-BE49-F238E27FC236}">
                <a16:creationId xmlns:a16="http://schemas.microsoft.com/office/drawing/2014/main" id="{9CCBA1CC-DA35-48ED-8A40-2571072FA2CB}"/>
              </a:ext>
            </a:extLst>
          </p:cNvPr>
          <p:cNvSpPr>
            <a:spLocks noGrp="1"/>
          </p:cNvSpPr>
          <p:nvPr>
            <p:ph idx="1"/>
          </p:nvPr>
        </p:nvSpPr>
        <p:spPr/>
        <p:txBody>
          <a:bodyPr/>
          <a:lstStyle/>
          <a:p>
            <a:pPr algn="just">
              <a:lnSpc>
                <a:spcPct val="150000"/>
              </a:lnSpc>
            </a:pPr>
            <a:r>
              <a:rPr lang="en-US" dirty="0"/>
              <a:t>Características: </a:t>
            </a:r>
            <a:r>
              <a:rPr lang="en-US" dirty="0" err="1"/>
              <a:t>Integración</a:t>
            </a:r>
            <a:r>
              <a:rPr lang="en-US" dirty="0"/>
              <a:t> de IA para </a:t>
            </a:r>
            <a:r>
              <a:rPr lang="en-US" dirty="0" err="1"/>
              <a:t>mejorar</a:t>
            </a:r>
            <a:r>
              <a:rPr lang="en-US" dirty="0"/>
              <a:t> la </a:t>
            </a:r>
            <a:r>
              <a:rPr lang="en-US" dirty="0" err="1"/>
              <a:t>funcionalidad</a:t>
            </a:r>
            <a:r>
              <a:rPr lang="en-US" dirty="0"/>
              <a:t> y </a:t>
            </a:r>
            <a:r>
              <a:rPr lang="en-US" dirty="0" err="1"/>
              <a:t>personalización</a:t>
            </a:r>
            <a:r>
              <a:rPr lang="en-US" dirty="0"/>
              <a:t> de las </a:t>
            </a:r>
            <a:r>
              <a:rPr lang="en-US" dirty="0" err="1"/>
              <a:t>aplicaciones</a:t>
            </a:r>
            <a:r>
              <a:rPr lang="en-US" dirty="0"/>
              <a:t>.</a:t>
            </a:r>
            <a:endParaRPr lang="es-ES" dirty="0"/>
          </a:p>
          <a:p>
            <a:pPr algn="just">
              <a:lnSpc>
                <a:spcPct val="150000"/>
              </a:lnSpc>
            </a:pPr>
            <a:r>
              <a:rPr lang="en-US" dirty="0"/>
              <a:t>Aplicaciones: Chatbots, </a:t>
            </a:r>
            <a:r>
              <a:rPr lang="en-US" dirty="0" err="1"/>
              <a:t>análisis</a:t>
            </a:r>
            <a:r>
              <a:rPr lang="en-US" dirty="0"/>
              <a:t> </a:t>
            </a:r>
            <a:r>
              <a:rPr lang="en-US" dirty="0" err="1"/>
              <a:t>predictivo</a:t>
            </a:r>
            <a:r>
              <a:rPr lang="en-US" dirty="0"/>
              <a:t>, </a:t>
            </a:r>
            <a:r>
              <a:rPr lang="en-US" dirty="0" err="1"/>
              <a:t>automatización</a:t>
            </a:r>
            <a:r>
              <a:rPr lang="en-US" dirty="0"/>
              <a:t> de </a:t>
            </a:r>
            <a:r>
              <a:rPr lang="en-US" dirty="0" err="1"/>
              <a:t>procesos</a:t>
            </a:r>
            <a:r>
              <a:rPr lang="en-US" dirty="0"/>
              <a:t>.</a:t>
            </a:r>
            <a:endParaRPr lang="es-ES" dirty="0"/>
          </a:p>
        </p:txBody>
      </p:sp>
    </p:spTree>
    <p:extLst>
      <p:ext uri="{BB962C8B-B14F-4D97-AF65-F5344CB8AC3E}">
        <p14:creationId xmlns:p14="http://schemas.microsoft.com/office/powerpoint/2010/main" val="3292833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458718-BCED-4EE6-BF12-67074BD8ACB3}"/>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s-ES" b="1" dirty="0">
                <a:solidFill>
                  <a:schemeClr val="bg1"/>
                </a:solidFill>
              </a:rPr>
              <a:t>Temática</a:t>
            </a:r>
          </a:p>
        </p:txBody>
      </p:sp>
      <p:sp>
        <p:nvSpPr>
          <p:cNvPr id="3" name="Marcador de contenido 2">
            <a:extLst>
              <a:ext uri="{FF2B5EF4-FFF2-40B4-BE49-F238E27FC236}">
                <a16:creationId xmlns:a16="http://schemas.microsoft.com/office/drawing/2014/main" id="{94536B48-6277-46B9-92FD-A8563B218C76}"/>
              </a:ext>
            </a:extLst>
          </p:cNvPr>
          <p:cNvSpPr>
            <a:spLocks noGrp="1"/>
          </p:cNvSpPr>
          <p:nvPr>
            <p:ph idx="1"/>
          </p:nvPr>
        </p:nvSpPr>
        <p:spPr/>
        <p:txBody>
          <a:bodyPr/>
          <a:lstStyle/>
          <a:p>
            <a:pPr marL="0" indent="0" algn="just">
              <a:lnSpc>
                <a:spcPct val="150000"/>
              </a:lnSpc>
              <a:buNone/>
            </a:pPr>
            <a:r>
              <a:rPr lang="es-ES_tradnl" dirty="0"/>
              <a:t>Concepto, clasificación y evolución de los Sistemas de Aplicación. Caracterización de los tipos de información digital. Textos, imágenes, sonidos y videos, entre otras.</a:t>
            </a:r>
            <a:endParaRPr lang="es-ES" dirty="0"/>
          </a:p>
        </p:txBody>
      </p:sp>
      <p:pic>
        <p:nvPicPr>
          <p:cNvPr id="5" name="Imagen 4">
            <a:extLst>
              <a:ext uri="{FF2B5EF4-FFF2-40B4-BE49-F238E27FC236}">
                <a16:creationId xmlns:a16="http://schemas.microsoft.com/office/drawing/2014/main" id="{9EE58C5C-9502-4ABB-8083-FE4BC48C3E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4950" y="4435475"/>
            <a:ext cx="2228850" cy="2057400"/>
          </a:xfrm>
          <a:prstGeom prst="rect">
            <a:avLst/>
          </a:prstGeom>
        </p:spPr>
      </p:pic>
    </p:spTree>
    <p:extLst>
      <p:ext uri="{BB962C8B-B14F-4D97-AF65-F5344CB8AC3E}">
        <p14:creationId xmlns:p14="http://schemas.microsoft.com/office/powerpoint/2010/main" val="3603338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910450-4E21-4E3C-A8A4-3E831F37BAA3}"/>
              </a:ext>
            </a:extLst>
          </p:cNvPr>
          <p:cNvSpPr>
            <a:spLocks noGrp="1"/>
          </p:cNvSpPr>
          <p:nvPr>
            <p:ph type="title"/>
          </p:nvPr>
        </p:nvSpPr>
        <p:spPr>
          <a:xfrm>
            <a:off x="838200" y="2766218"/>
            <a:ext cx="10515600" cy="1325563"/>
          </a:xfrm>
        </p:spPr>
        <p:txBody>
          <a:bodyPr>
            <a:normAutofit fontScale="90000"/>
          </a:bodyPr>
          <a:lstStyle/>
          <a:p>
            <a:pPr>
              <a:lnSpc>
                <a:spcPct val="150000"/>
              </a:lnSpc>
            </a:pPr>
            <a:r>
              <a:rPr lang="en-US" dirty="0"/>
              <a:t>La </a:t>
            </a:r>
            <a:r>
              <a:rPr lang="en-US" dirty="0" err="1"/>
              <a:t>información</a:t>
            </a:r>
            <a:r>
              <a:rPr lang="en-US" dirty="0"/>
              <a:t> digital se </a:t>
            </a:r>
            <a:r>
              <a:rPr lang="en-US" dirty="0" err="1"/>
              <a:t>puede</a:t>
            </a:r>
            <a:r>
              <a:rPr lang="en-US" dirty="0"/>
              <a:t> </a:t>
            </a:r>
            <a:r>
              <a:rPr lang="en-US" dirty="0" err="1"/>
              <a:t>clasificar</a:t>
            </a:r>
            <a:r>
              <a:rPr lang="en-US" dirty="0"/>
              <a:t> en </a:t>
            </a:r>
            <a:r>
              <a:rPr lang="en-US" dirty="0" err="1"/>
              <a:t>varios</a:t>
            </a:r>
            <a:r>
              <a:rPr lang="en-US" dirty="0"/>
              <a:t> </a:t>
            </a:r>
            <a:r>
              <a:rPr lang="en-US" dirty="0" err="1"/>
              <a:t>tipos</a:t>
            </a:r>
            <a:r>
              <a:rPr lang="en-US" dirty="0"/>
              <a:t>, cada </a:t>
            </a:r>
            <a:r>
              <a:rPr lang="en-US" dirty="0" err="1"/>
              <a:t>uno</a:t>
            </a:r>
            <a:r>
              <a:rPr lang="en-US" dirty="0"/>
              <a:t> con </a:t>
            </a:r>
            <a:r>
              <a:rPr lang="en-US" dirty="0" err="1"/>
              <a:t>características</a:t>
            </a:r>
            <a:r>
              <a:rPr lang="en-US" dirty="0"/>
              <a:t> </a:t>
            </a:r>
            <a:r>
              <a:rPr lang="en-US" dirty="0" err="1"/>
              <a:t>específicas</a:t>
            </a:r>
            <a:r>
              <a:rPr lang="en-US" dirty="0"/>
              <a:t> que </a:t>
            </a:r>
            <a:r>
              <a:rPr lang="en-US" dirty="0" err="1"/>
              <a:t>determinan</a:t>
            </a:r>
            <a:r>
              <a:rPr lang="en-US" dirty="0"/>
              <a:t> </a:t>
            </a:r>
            <a:r>
              <a:rPr lang="en-US" dirty="0" err="1"/>
              <a:t>su</a:t>
            </a:r>
            <a:r>
              <a:rPr lang="en-US" dirty="0"/>
              <a:t> </a:t>
            </a:r>
            <a:r>
              <a:rPr lang="en-US" dirty="0" err="1"/>
              <a:t>uso</a:t>
            </a:r>
            <a:r>
              <a:rPr lang="en-US" dirty="0"/>
              <a:t>, </a:t>
            </a:r>
            <a:r>
              <a:rPr lang="en-US" dirty="0" err="1"/>
              <a:t>almacenamiento</a:t>
            </a:r>
            <a:r>
              <a:rPr lang="en-US" dirty="0"/>
              <a:t> y </a:t>
            </a:r>
            <a:r>
              <a:rPr lang="en-US" dirty="0" err="1"/>
              <a:t>transmisión</a:t>
            </a:r>
            <a:r>
              <a:rPr lang="en-US" dirty="0"/>
              <a:t>. A </a:t>
            </a:r>
            <a:r>
              <a:rPr lang="en-US" dirty="0" err="1"/>
              <a:t>continuación</a:t>
            </a:r>
            <a:r>
              <a:rPr lang="en-US" dirty="0"/>
              <a:t>, se </a:t>
            </a:r>
            <a:r>
              <a:rPr lang="en-US" dirty="0" err="1"/>
              <a:t>presenta</a:t>
            </a:r>
            <a:r>
              <a:rPr lang="en-US" dirty="0"/>
              <a:t> una </a:t>
            </a:r>
            <a:r>
              <a:rPr lang="en-US" dirty="0" err="1"/>
              <a:t>caracterización</a:t>
            </a:r>
            <a:r>
              <a:rPr lang="en-US" dirty="0"/>
              <a:t> de los </a:t>
            </a:r>
            <a:r>
              <a:rPr lang="en-US" dirty="0" err="1"/>
              <a:t>tipos</a:t>
            </a:r>
            <a:r>
              <a:rPr lang="en-US" dirty="0"/>
              <a:t> </a:t>
            </a:r>
            <a:r>
              <a:rPr lang="en-US" dirty="0" err="1"/>
              <a:t>más</a:t>
            </a:r>
            <a:r>
              <a:rPr lang="en-US" dirty="0"/>
              <a:t> </a:t>
            </a:r>
            <a:r>
              <a:rPr lang="en-US" dirty="0" err="1"/>
              <a:t>comunes</a:t>
            </a:r>
            <a:r>
              <a:rPr lang="en-US" dirty="0"/>
              <a:t> de </a:t>
            </a:r>
            <a:r>
              <a:rPr lang="en-US" dirty="0" err="1"/>
              <a:t>información</a:t>
            </a:r>
            <a:r>
              <a:rPr lang="en-US" dirty="0"/>
              <a:t> digital:</a:t>
            </a:r>
            <a:br>
              <a:rPr lang="es-ES" dirty="0"/>
            </a:br>
            <a:endParaRPr lang="es-ES" dirty="0"/>
          </a:p>
        </p:txBody>
      </p:sp>
    </p:spTree>
    <p:extLst>
      <p:ext uri="{BB962C8B-B14F-4D97-AF65-F5344CB8AC3E}">
        <p14:creationId xmlns:p14="http://schemas.microsoft.com/office/powerpoint/2010/main" val="2958899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BE745E-414A-4966-8CF8-5D8AE365C10A}"/>
              </a:ext>
            </a:extLst>
          </p:cNvPr>
          <p:cNvSpPr>
            <a:spLocks noGrp="1"/>
          </p:cNvSpPr>
          <p:nvPr>
            <p:ph type="title"/>
          </p:nvPr>
        </p:nvSpPr>
        <p:spPr>
          <a:solidFill>
            <a:schemeClr val="accent6">
              <a:lumMod val="20000"/>
              <a:lumOff val="80000"/>
            </a:schemeClr>
          </a:solidFill>
        </p:spPr>
        <p:txBody>
          <a:bodyPr/>
          <a:lstStyle/>
          <a:p>
            <a:pPr algn="ctr"/>
            <a:r>
              <a:rPr lang="en-US" b="1" dirty="0">
                <a:solidFill>
                  <a:schemeClr val="bg1"/>
                </a:solidFill>
              </a:rPr>
              <a:t>1. </a:t>
            </a:r>
            <a:r>
              <a:rPr lang="en-US" b="1" dirty="0" err="1">
                <a:solidFill>
                  <a:schemeClr val="bg1"/>
                </a:solidFill>
              </a:rPr>
              <a:t>Texto</a:t>
            </a:r>
            <a:endParaRPr lang="es-ES" b="1" dirty="0">
              <a:solidFill>
                <a:schemeClr val="bg1"/>
              </a:solidFill>
            </a:endParaRPr>
          </a:p>
        </p:txBody>
      </p:sp>
      <p:sp>
        <p:nvSpPr>
          <p:cNvPr id="3" name="Marcador de contenido 2">
            <a:extLst>
              <a:ext uri="{FF2B5EF4-FFF2-40B4-BE49-F238E27FC236}">
                <a16:creationId xmlns:a16="http://schemas.microsoft.com/office/drawing/2014/main" id="{383A01F1-CB1E-4401-8429-185A04CC9DE2}"/>
              </a:ext>
            </a:extLst>
          </p:cNvPr>
          <p:cNvSpPr>
            <a:spLocks noGrp="1"/>
          </p:cNvSpPr>
          <p:nvPr>
            <p:ph idx="1"/>
          </p:nvPr>
        </p:nvSpPr>
        <p:spPr/>
        <p:txBody>
          <a:bodyPr/>
          <a:lstStyle/>
          <a:p>
            <a:pPr algn="just">
              <a:lnSpc>
                <a:spcPct val="150000"/>
              </a:lnSpc>
            </a:pPr>
            <a:r>
              <a:rPr lang="en-US" dirty="0"/>
              <a:t>- Características: </a:t>
            </a:r>
            <a:r>
              <a:rPr lang="en-US" dirty="0" err="1"/>
              <a:t>Compuesto</a:t>
            </a:r>
            <a:r>
              <a:rPr lang="en-US" dirty="0"/>
              <a:t> por </a:t>
            </a:r>
            <a:r>
              <a:rPr lang="en-US" dirty="0" err="1"/>
              <a:t>caracteres</a:t>
            </a:r>
            <a:r>
              <a:rPr lang="en-US" dirty="0"/>
              <a:t> </a:t>
            </a:r>
            <a:r>
              <a:rPr lang="en-US" dirty="0" err="1"/>
              <a:t>alfanuméricos</a:t>
            </a:r>
            <a:r>
              <a:rPr lang="en-US" dirty="0"/>
              <a:t> y </a:t>
            </a:r>
            <a:r>
              <a:rPr lang="en-US" dirty="0" err="1"/>
              <a:t>símbolos</a:t>
            </a:r>
            <a:r>
              <a:rPr lang="en-US" dirty="0"/>
              <a:t>. </a:t>
            </a:r>
            <a:r>
              <a:rPr lang="en-US" dirty="0" err="1"/>
              <a:t>Puede</a:t>
            </a:r>
            <a:r>
              <a:rPr lang="en-US" dirty="0"/>
              <a:t> </a:t>
            </a:r>
            <a:r>
              <a:rPr lang="en-US" dirty="0" err="1"/>
              <a:t>incluir</a:t>
            </a:r>
            <a:r>
              <a:rPr lang="en-US" dirty="0"/>
              <a:t> </a:t>
            </a:r>
            <a:r>
              <a:rPr lang="en-US" dirty="0" err="1"/>
              <a:t>documentos</a:t>
            </a:r>
            <a:r>
              <a:rPr lang="en-US" dirty="0"/>
              <a:t>, </a:t>
            </a:r>
            <a:r>
              <a:rPr lang="en-US" dirty="0" err="1"/>
              <a:t>correos</a:t>
            </a:r>
            <a:r>
              <a:rPr lang="en-US" dirty="0"/>
              <a:t> </a:t>
            </a:r>
            <a:r>
              <a:rPr lang="en-US" dirty="0" err="1"/>
              <a:t>electrónicos</a:t>
            </a:r>
            <a:r>
              <a:rPr lang="en-US" dirty="0"/>
              <a:t>, </a:t>
            </a:r>
            <a:r>
              <a:rPr lang="en-US" dirty="0" err="1"/>
              <a:t>publicaciones</a:t>
            </a:r>
            <a:r>
              <a:rPr lang="en-US" dirty="0"/>
              <a:t> en redes </a:t>
            </a:r>
            <a:r>
              <a:rPr lang="en-US" dirty="0" err="1"/>
              <a:t>sociales</a:t>
            </a:r>
            <a:r>
              <a:rPr lang="en-US" dirty="0"/>
              <a:t>, etc.</a:t>
            </a:r>
            <a:endParaRPr lang="es-ES" dirty="0"/>
          </a:p>
          <a:p>
            <a:pPr algn="just">
              <a:lnSpc>
                <a:spcPct val="150000"/>
              </a:lnSpc>
            </a:pPr>
            <a:r>
              <a:rPr lang="en-US" dirty="0"/>
              <a:t>   - </a:t>
            </a:r>
            <a:r>
              <a:rPr lang="en-US" dirty="0" err="1"/>
              <a:t>Formatos</a:t>
            </a:r>
            <a:r>
              <a:rPr lang="en-US" dirty="0"/>
              <a:t>: TXT, DOCX, PDF, HTML.</a:t>
            </a:r>
            <a:endParaRPr lang="es-ES" dirty="0"/>
          </a:p>
          <a:p>
            <a:pPr algn="just">
              <a:lnSpc>
                <a:spcPct val="150000"/>
              </a:lnSpc>
            </a:pPr>
            <a:r>
              <a:rPr lang="en-US" dirty="0"/>
              <a:t>   - </a:t>
            </a:r>
            <a:r>
              <a:rPr lang="en-US" dirty="0" err="1"/>
              <a:t>Uso</a:t>
            </a:r>
            <a:r>
              <a:rPr lang="en-US" dirty="0"/>
              <a:t>: </a:t>
            </a:r>
            <a:r>
              <a:rPr lang="en-US" dirty="0" err="1"/>
              <a:t>Comunicación</a:t>
            </a:r>
            <a:r>
              <a:rPr lang="en-US" dirty="0"/>
              <a:t> </a:t>
            </a:r>
            <a:r>
              <a:rPr lang="en-US" dirty="0" err="1"/>
              <a:t>escrita</a:t>
            </a:r>
            <a:r>
              <a:rPr lang="en-US" dirty="0"/>
              <a:t>, </a:t>
            </a:r>
            <a:r>
              <a:rPr lang="en-US" dirty="0" err="1"/>
              <a:t>documentación</a:t>
            </a:r>
            <a:r>
              <a:rPr lang="en-US" dirty="0"/>
              <a:t>, </a:t>
            </a:r>
            <a:r>
              <a:rPr lang="en-US" dirty="0" err="1"/>
              <a:t>contenido</a:t>
            </a:r>
            <a:r>
              <a:rPr lang="en-US" dirty="0"/>
              <a:t> web.</a:t>
            </a:r>
            <a:endParaRPr lang="es-ES" dirty="0"/>
          </a:p>
          <a:p>
            <a:pPr algn="just">
              <a:lnSpc>
                <a:spcPct val="150000"/>
              </a:lnSpc>
            </a:pPr>
            <a:endParaRPr lang="es-ES" dirty="0"/>
          </a:p>
        </p:txBody>
      </p:sp>
    </p:spTree>
    <p:extLst>
      <p:ext uri="{BB962C8B-B14F-4D97-AF65-F5344CB8AC3E}">
        <p14:creationId xmlns:p14="http://schemas.microsoft.com/office/powerpoint/2010/main" val="2473177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3E6FCD-B0A3-4485-A19D-C2B20D261A11}"/>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n-US" dirty="0">
                <a:solidFill>
                  <a:schemeClr val="bg1"/>
                </a:solidFill>
              </a:rPr>
              <a:t>2. </a:t>
            </a:r>
            <a:r>
              <a:rPr lang="en-US" dirty="0" err="1">
                <a:solidFill>
                  <a:schemeClr val="bg1"/>
                </a:solidFill>
              </a:rPr>
              <a:t>Imágenes</a:t>
            </a:r>
            <a:endParaRPr lang="es-ES" dirty="0">
              <a:solidFill>
                <a:schemeClr val="bg1"/>
              </a:solidFill>
            </a:endParaRPr>
          </a:p>
        </p:txBody>
      </p:sp>
      <p:sp>
        <p:nvSpPr>
          <p:cNvPr id="3" name="Marcador de contenido 2">
            <a:extLst>
              <a:ext uri="{FF2B5EF4-FFF2-40B4-BE49-F238E27FC236}">
                <a16:creationId xmlns:a16="http://schemas.microsoft.com/office/drawing/2014/main" id="{48319D00-0C44-45F9-8FD2-9F0F5E5C69F1}"/>
              </a:ext>
            </a:extLst>
          </p:cNvPr>
          <p:cNvSpPr>
            <a:spLocks noGrp="1"/>
          </p:cNvSpPr>
          <p:nvPr>
            <p:ph idx="1"/>
          </p:nvPr>
        </p:nvSpPr>
        <p:spPr/>
        <p:txBody>
          <a:bodyPr/>
          <a:lstStyle/>
          <a:p>
            <a:pPr marL="0" indent="0" algn="just">
              <a:lnSpc>
                <a:spcPct val="150000"/>
              </a:lnSpc>
              <a:buNone/>
            </a:pPr>
            <a:r>
              <a:rPr lang="en-US" dirty="0"/>
              <a:t>Características: </a:t>
            </a:r>
            <a:r>
              <a:rPr lang="en-US" dirty="0" err="1"/>
              <a:t>Representaciones</a:t>
            </a:r>
            <a:r>
              <a:rPr lang="en-US" dirty="0"/>
              <a:t> </a:t>
            </a:r>
            <a:r>
              <a:rPr lang="en-US" dirty="0" err="1"/>
              <a:t>visuales</a:t>
            </a:r>
            <a:r>
              <a:rPr lang="en-US" dirty="0"/>
              <a:t> que </a:t>
            </a:r>
            <a:r>
              <a:rPr lang="en-US" dirty="0" err="1"/>
              <a:t>pueden</a:t>
            </a:r>
            <a:r>
              <a:rPr lang="en-US" dirty="0"/>
              <a:t> ser </a:t>
            </a:r>
            <a:r>
              <a:rPr lang="en-US" dirty="0" err="1"/>
              <a:t>estáticas</a:t>
            </a:r>
            <a:r>
              <a:rPr lang="en-US" dirty="0"/>
              <a:t> o </a:t>
            </a:r>
            <a:r>
              <a:rPr lang="en-US" dirty="0" err="1"/>
              <a:t>dinámicas</a:t>
            </a:r>
            <a:r>
              <a:rPr lang="en-US" dirty="0"/>
              <a:t> (como GIFs).</a:t>
            </a:r>
            <a:endParaRPr lang="es-ES" dirty="0"/>
          </a:p>
          <a:p>
            <a:pPr marL="0" indent="0" algn="just">
              <a:lnSpc>
                <a:spcPct val="150000"/>
              </a:lnSpc>
              <a:buNone/>
            </a:pPr>
            <a:r>
              <a:rPr lang="en-US" dirty="0"/>
              <a:t>- </a:t>
            </a:r>
            <a:r>
              <a:rPr lang="en-US" dirty="0" err="1"/>
              <a:t>Formatos</a:t>
            </a:r>
            <a:r>
              <a:rPr lang="en-US" dirty="0"/>
              <a:t>: JPEG, PNG, GIF, BMP, TIFF.</a:t>
            </a:r>
            <a:endParaRPr lang="es-ES" dirty="0"/>
          </a:p>
          <a:p>
            <a:pPr marL="0" indent="0" algn="just">
              <a:lnSpc>
                <a:spcPct val="150000"/>
              </a:lnSpc>
              <a:buNone/>
            </a:pPr>
            <a:r>
              <a:rPr lang="en-US" dirty="0"/>
              <a:t>- </a:t>
            </a:r>
            <a:r>
              <a:rPr lang="en-US" dirty="0" err="1"/>
              <a:t>Uso</a:t>
            </a:r>
            <a:r>
              <a:rPr lang="en-US" dirty="0"/>
              <a:t>: </a:t>
            </a:r>
            <a:r>
              <a:rPr lang="en-US" dirty="0" err="1"/>
              <a:t>Diseño</a:t>
            </a:r>
            <a:r>
              <a:rPr lang="en-US" dirty="0"/>
              <a:t> </a:t>
            </a:r>
            <a:r>
              <a:rPr lang="en-US" dirty="0" err="1"/>
              <a:t>gráfico</a:t>
            </a:r>
            <a:r>
              <a:rPr lang="en-US" dirty="0"/>
              <a:t>, </a:t>
            </a:r>
            <a:r>
              <a:rPr lang="en-US" dirty="0" err="1"/>
              <a:t>fotografía</a:t>
            </a:r>
            <a:r>
              <a:rPr lang="en-US" dirty="0"/>
              <a:t>, </a:t>
            </a:r>
            <a:r>
              <a:rPr lang="en-US" dirty="0" err="1"/>
              <a:t>contenido</a:t>
            </a:r>
            <a:r>
              <a:rPr lang="en-US" dirty="0"/>
              <a:t> web, </a:t>
            </a:r>
            <a:r>
              <a:rPr lang="en-US" dirty="0" err="1"/>
              <a:t>publicidad</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1751973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5D7283-8274-496F-8DB8-6DC4A0AC5EDF}"/>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n-US" b="1" dirty="0">
                <a:solidFill>
                  <a:schemeClr val="bg1"/>
                </a:solidFill>
              </a:rPr>
              <a:t>3. Audio</a:t>
            </a:r>
            <a:endParaRPr lang="es-ES" b="1" dirty="0">
              <a:solidFill>
                <a:schemeClr val="bg1"/>
              </a:solidFill>
            </a:endParaRPr>
          </a:p>
        </p:txBody>
      </p:sp>
      <p:sp>
        <p:nvSpPr>
          <p:cNvPr id="3" name="Marcador de contenido 2">
            <a:extLst>
              <a:ext uri="{FF2B5EF4-FFF2-40B4-BE49-F238E27FC236}">
                <a16:creationId xmlns:a16="http://schemas.microsoft.com/office/drawing/2014/main" id="{8506EE00-B88E-4CD7-AABF-187C562B0534}"/>
              </a:ext>
            </a:extLst>
          </p:cNvPr>
          <p:cNvSpPr>
            <a:spLocks noGrp="1"/>
          </p:cNvSpPr>
          <p:nvPr>
            <p:ph idx="1"/>
          </p:nvPr>
        </p:nvSpPr>
        <p:spPr/>
        <p:txBody>
          <a:bodyPr/>
          <a:lstStyle/>
          <a:p>
            <a:pPr>
              <a:lnSpc>
                <a:spcPct val="150000"/>
              </a:lnSpc>
            </a:pPr>
            <a:r>
              <a:rPr lang="en-US" dirty="0"/>
              <a:t>Características: </a:t>
            </a:r>
            <a:r>
              <a:rPr lang="en-US" dirty="0" err="1"/>
              <a:t>Información</a:t>
            </a:r>
            <a:r>
              <a:rPr lang="en-US" dirty="0"/>
              <a:t> </a:t>
            </a:r>
            <a:r>
              <a:rPr lang="en-US" dirty="0" err="1"/>
              <a:t>sonora</a:t>
            </a:r>
            <a:r>
              <a:rPr lang="en-US" dirty="0"/>
              <a:t> que </a:t>
            </a:r>
            <a:r>
              <a:rPr lang="en-US" dirty="0" err="1"/>
              <a:t>puede</a:t>
            </a:r>
            <a:r>
              <a:rPr lang="en-US" dirty="0"/>
              <a:t> ser </a:t>
            </a:r>
            <a:r>
              <a:rPr lang="en-US" dirty="0" err="1"/>
              <a:t>grabada</a:t>
            </a:r>
            <a:r>
              <a:rPr lang="en-US" dirty="0"/>
              <a:t> y </a:t>
            </a:r>
            <a:r>
              <a:rPr lang="en-US" dirty="0" err="1"/>
              <a:t>reproducida</a:t>
            </a:r>
            <a:r>
              <a:rPr lang="en-US" dirty="0"/>
              <a:t>.</a:t>
            </a:r>
            <a:endParaRPr lang="es-ES" dirty="0"/>
          </a:p>
          <a:p>
            <a:pPr marL="0" indent="0">
              <a:lnSpc>
                <a:spcPct val="150000"/>
              </a:lnSpc>
              <a:buNone/>
            </a:pPr>
            <a:r>
              <a:rPr lang="en-US" dirty="0"/>
              <a:t>- </a:t>
            </a:r>
            <a:r>
              <a:rPr lang="en-US" dirty="0" err="1"/>
              <a:t>Formatos</a:t>
            </a:r>
            <a:r>
              <a:rPr lang="en-US" dirty="0"/>
              <a:t>: MP3, WAV, AAC, FLAC.</a:t>
            </a:r>
            <a:endParaRPr lang="es-ES" dirty="0"/>
          </a:p>
          <a:p>
            <a:pPr marL="0" indent="0">
              <a:lnSpc>
                <a:spcPct val="150000"/>
              </a:lnSpc>
              <a:buNone/>
            </a:pPr>
            <a:r>
              <a:rPr lang="en-US" dirty="0"/>
              <a:t>- </a:t>
            </a:r>
            <a:r>
              <a:rPr lang="en-US" dirty="0" err="1"/>
              <a:t>Uso</a:t>
            </a:r>
            <a:r>
              <a:rPr lang="en-US" dirty="0"/>
              <a:t>: Música, podcasts, </a:t>
            </a:r>
            <a:r>
              <a:rPr lang="en-US" dirty="0" err="1"/>
              <a:t>audiolibros</a:t>
            </a:r>
            <a:r>
              <a:rPr lang="en-US" dirty="0"/>
              <a:t>, </a:t>
            </a:r>
            <a:r>
              <a:rPr lang="en-US" dirty="0" err="1"/>
              <a:t>comunicación</a:t>
            </a:r>
            <a:r>
              <a:rPr lang="en-US" dirty="0"/>
              <a:t>.</a:t>
            </a:r>
            <a:endParaRPr lang="es-ES" dirty="0"/>
          </a:p>
          <a:p>
            <a:pPr>
              <a:lnSpc>
                <a:spcPct val="150000"/>
              </a:lnSpc>
            </a:pPr>
            <a:endParaRPr lang="es-ES" dirty="0"/>
          </a:p>
        </p:txBody>
      </p:sp>
    </p:spTree>
    <p:extLst>
      <p:ext uri="{BB962C8B-B14F-4D97-AF65-F5344CB8AC3E}">
        <p14:creationId xmlns:p14="http://schemas.microsoft.com/office/powerpoint/2010/main" val="3320961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217B97-755F-48AF-83EE-26F6A078300E}"/>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n-US" b="1" dirty="0">
                <a:solidFill>
                  <a:schemeClr val="bg1"/>
                </a:solidFill>
              </a:rPr>
              <a:t>4. Video</a:t>
            </a:r>
            <a:endParaRPr lang="es-ES" b="1" dirty="0">
              <a:solidFill>
                <a:schemeClr val="bg1"/>
              </a:solidFill>
            </a:endParaRPr>
          </a:p>
        </p:txBody>
      </p:sp>
      <p:sp>
        <p:nvSpPr>
          <p:cNvPr id="3" name="Marcador de contenido 2">
            <a:extLst>
              <a:ext uri="{FF2B5EF4-FFF2-40B4-BE49-F238E27FC236}">
                <a16:creationId xmlns:a16="http://schemas.microsoft.com/office/drawing/2014/main" id="{AFB15D31-DF93-44DA-A8E0-D89AEAD5A7C9}"/>
              </a:ext>
            </a:extLst>
          </p:cNvPr>
          <p:cNvSpPr>
            <a:spLocks noGrp="1"/>
          </p:cNvSpPr>
          <p:nvPr>
            <p:ph idx="1"/>
          </p:nvPr>
        </p:nvSpPr>
        <p:spPr/>
        <p:txBody>
          <a:bodyPr/>
          <a:lstStyle/>
          <a:p>
            <a:pPr algn="just">
              <a:lnSpc>
                <a:spcPct val="150000"/>
              </a:lnSpc>
            </a:pPr>
            <a:r>
              <a:rPr lang="en-US" dirty="0"/>
              <a:t>- Características: </a:t>
            </a:r>
            <a:r>
              <a:rPr lang="en-US" dirty="0" err="1"/>
              <a:t>Secuencias</a:t>
            </a:r>
            <a:r>
              <a:rPr lang="en-US" dirty="0"/>
              <a:t> de </a:t>
            </a:r>
            <a:r>
              <a:rPr lang="en-US" dirty="0" err="1"/>
              <a:t>imágenes</a:t>
            </a:r>
            <a:r>
              <a:rPr lang="en-US" dirty="0"/>
              <a:t> en </a:t>
            </a:r>
            <a:r>
              <a:rPr lang="en-US" dirty="0" err="1"/>
              <a:t>movimiento</a:t>
            </a:r>
            <a:r>
              <a:rPr lang="en-US" dirty="0"/>
              <a:t> </a:t>
            </a:r>
            <a:r>
              <a:rPr lang="en-US" dirty="0" err="1"/>
              <a:t>acompañadas</a:t>
            </a:r>
            <a:r>
              <a:rPr lang="en-US" dirty="0"/>
              <a:t> de audio.</a:t>
            </a:r>
            <a:endParaRPr lang="es-ES" dirty="0"/>
          </a:p>
          <a:p>
            <a:pPr algn="just">
              <a:lnSpc>
                <a:spcPct val="150000"/>
              </a:lnSpc>
            </a:pPr>
            <a:r>
              <a:rPr lang="en-US" dirty="0"/>
              <a:t>   - </a:t>
            </a:r>
            <a:r>
              <a:rPr lang="en-US" dirty="0" err="1"/>
              <a:t>Formatos</a:t>
            </a:r>
            <a:r>
              <a:rPr lang="en-US" dirty="0"/>
              <a:t>: MP4, AVI, MOV, MKV.</a:t>
            </a:r>
            <a:endParaRPr lang="es-ES" dirty="0"/>
          </a:p>
          <a:p>
            <a:pPr algn="just">
              <a:lnSpc>
                <a:spcPct val="150000"/>
              </a:lnSpc>
            </a:pPr>
            <a:r>
              <a:rPr lang="en-US" dirty="0"/>
              <a:t>   - </a:t>
            </a:r>
            <a:r>
              <a:rPr lang="en-US" dirty="0" err="1"/>
              <a:t>Uso</a:t>
            </a:r>
            <a:r>
              <a:rPr lang="en-US" dirty="0"/>
              <a:t>: </a:t>
            </a:r>
            <a:r>
              <a:rPr lang="en-US" dirty="0" err="1"/>
              <a:t>Entretenimiento</a:t>
            </a:r>
            <a:r>
              <a:rPr lang="en-US" dirty="0"/>
              <a:t>, </a:t>
            </a:r>
            <a:r>
              <a:rPr lang="en-US" dirty="0" err="1"/>
              <a:t>educación</a:t>
            </a:r>
            <a:r>
              <a:rPr lang="en-US" dirty="0"/>
              <a:t>, marketing, </a:t>
            </a:r>
            <a:r>
              <a:rPr lang="en-US" dirty="0" err="1"/>
              <a:t>videoconferencias</a:t>
            </a:r>
            <a:r>
              <a:rPr lang="en-US" dirty="0"/>
              <a:t>.</a:t>
            </a:r>
            <a:endParaRPr lang="es-ES" dirty="0"/>
          </a:p>
          <a:p>
            <a:pPr algn="just">
              <a:lnSpc>
                <a:spcPct val="150000"/>
              </a:lnSpc>
            </a:pPr>
            <a:endParaRPr lang="es-ES" dirty="0"/>
          </a:p>
        </p:txBody>
      </p:sp>
    </p:spTree>
    <p:extLst>
      <p:ext uri="{BB962C8B-B14F-4D97-AF65-F5344CB8AC3E}">
        <p14:creationId xmlns:p14="http://schemas.microsoft.com/office/powerpoint/2010/main" val="1315385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96B4CA-52DC-438E-84B7-0CE8161497B2}"/>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s-ES" dirty="0">
                <a:solidFill>
                  <a:schemeClr val="bg1"/>
                </a:solidFill>
              </a:rPr>
              <a:t>Estudio Individual</a:t>
            </a:r>
          </a:p>
        </p:txBody>
      </p:sp>
      <p:sp>
        <p:nvSpPr>
          <p:cNvPr id="3" name="Marcador de contenido 2">
            <a:extLst>
              <a:ext uri="{FF2B5EF4-FFF2-40B4-BE49-F238E27FC236}">
                <a16:creationId xmlns:a16="http://schemas.microsoft.com/office/drawing/2014/main" id="{C5F00CEB-3948-4DF0-990B-AA5039FE5997}"/>
              </a:ext>
            </a:extLst>
          </p:cNvPr>
          <p:cNvSpPr>
            <a:spLocks noGrp="1"/>
          </p:cNvSpPr>
          <p:nvPr>
            <p:ph idx="1"/>
          </p:nvPr>
        </p:nvSpPr>
        <p:spPr>
          <a:noFill/>
        </p:spPr>
        <p:txBody>
          <a:bodyPr/>
          <a:lstStyle/>
          <a:p>
            <a:pPr marL="0" indent="0" algn="just">
              <a:lnSpc>
                <a:spcPct val="150000"/>
              </a:lnSpc>
              <a:buNone/>
            </a:pPr>
            <a:r>
              <a:rPr lang="es-ES" dirty="0"/>
              <a:t>1-Buscar la definición de Hipervínculo, Hipertexto, Multimedia e Hipermedia. </a:t>
            </a:r>
          </a:p>
          <a:p>
            <a:pPr marL="0" indent="0" algn="just">
              <a:lnSpc>
                <a:spcPct val="150000"/>
              </a:lnSpc>
              <a:buNone/>
            </a:pPr>
            <a:r>
              <a:rPr lang="es-ES" dirty="0"/>
              <a:t>2- Investigar como se utilizan los elementos anteriores en las Aplicaciones Digitales Educativa </a:t>
            </a:r>
          </a:p>
        </p:txBody>
      </p:sp>
    </p:spTree>
    <p:extLst>
      <p:ext uri="{BB962C8B-B14F-4D97-AF65-F5344CB8AC3E}">
        <p14:creationId xmlns:p14="http://schemas.microsoft.com/office/powerpoint/2010/main" val="1356364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F4F9A30-24DE-4C15-9501-5489DB10F8CB}"/>
              </a:ext>
            </a:extLst>
          </p:cNvPr>
          <p:cNvSpPr>
            <a:spLocks noGrp="1"/>
          </p:cNvSpPr>
          <p:nvPr>
            <p:ph idx="1"/>
          </p:nvPr>
        </p:nvSpPr>
        <p:spPr>
          <a:xfrm>
            <a:off x="838200" y="2502255"/>
            <a:ext cx="10515600" cy="1853490"/>
          </a:xfrm>
        </p:spPr>
        <p:txBody>
          <a:bodyPr>
            <a:normAutofit fontScale="92500"/>
          </a:bodyPr>
          <a:lstStyle/>
          <a:p>
            <a:pPr marL="0" indent="0" algn="ctr">
              <a:buNone/>
            </a:pPr>
            <a:r>
              <a:rPr lang="es-ES" sz="6000" dirty="0"/>
              <a:t>¿Qué es un Sistema de Aplicación?</a:t>
            </a:r>
          </a:p>
          <a:p>
            <a:pPr marL="0" indent="0" algn="ctr">
              <a:buNone/>
            </a:pPr>
            <a:endParaRPr lang="es-ES" sz="6000" dirty="0"/>
          </a:p>
        </p:txBody>
      </p:sp>
      <p:pic>
        <p:nvPicPr>
          <p:cNvPr id="5" name="Imagen 4">
            <a:extLst>
              <a:ext uri="{FF2B5EF4-FFF2-40B4-BE49-F238E27FC236}">
                <a16:creationId xmlns:a16="http://schemas.microsoft.com/office/drawing/2014/main" id="{9789FCA5-8C69-4199-B7A2-EF00E727A6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3100" y="3818965"/>
            <a:ext cx="2216524" cy="2537030"/>
          </a:xfrm>
          <a:prstGeom prst="rect">
            <a:avLst/>
          </a:prstGeom>
        </p:spPr>
      </p:pic>
    </p:spTree>
    <p:extLst>
      <p:ext uri="{BB962C8B-B14F-4D97-AF65-F5344CB8AC3E}">
        <p14:creationId xmlns:p14="http://schemas.microsoft.com/office/powerpoint/2010/main" val="367305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C8BD51-A88E-4F7D-A44C-4AA6497F3411}"/>
              </a:ext>
            </a:extLst>
          </p:cNvPr>
          <p:cNvSpPr>
            <a:spLocks noGrp="1"/>
          </p:cNvSpPr>
          <p:nvPr>
            <p:ph type="title"/>
          </p:nvPr>
        </p:nvSpPr>
        <p:spPr>
          <a:solidFill>
            <a:schemeClr val="accent6">
              <a:lumMod val="20000"/>
              <a:lumOff val="80000"/>
            </a:schemeClr>
          </a:solidFill>
          <a:ln>
            <a:solidFill>
              <a:schemeClr val="tx1"/>
            </a:solidFill>
          </a:ln>
        </p:spPr>
        <p:txBody>
          <a:bodyPr/>
          <a:lstStyle/>
          <a:p>
            <a:pPr algn="ctr"/>
            <a:r>
              <a:rPr lang="es-ES" dirty="0">
                <a:solidFill>
                  <a:schemeClr val="bg1"/>
                </a:solidFill>
              </a:rPr>
              <a:t>Sistema de Aplicación</a:t>
            </a:r>
          </a:p>
        </p:txBody>
      </p:sp>
      <p:sp>
        <p:nvSpPr>
          <p:cNvPr id="3" name="Marcador de contenido 2">
            <a:extLst>
              <a:ext uri="{FF2B5EF4-FFF2-40B4-BE49-F238E27FC236}">
                <a16:creationId xmlns:a16="http://schemas.microsoft.com/office/drawing/2014/main" id="{E1E1DAEE-1E37-4BE0-8E6E-B0F0C70A72D6}"/>
              </a:ext>
            </a:extLst>
          </p:cNvPr>
          <p:cNvSpPr>
            <a:spLocks noGrp="1"/>
          </p:cNvSpPr>
          <p:nvPr>
            <p:ph idx="1"/>
          </p:nvPr>
        </p:nvSpPr>
        <p:spPr/>
        <p:txBody>
          <a:bodyPr/>
          <a:lstStyle/>
          <a:p>
            <a:pPr marL="0" indent="0" algn="just">
              <a:lnSpc>
                <a:spcPct val="150000"/>
              </a:lnSpc>
              <a:buNone/>
            </a:pPr>
            <a:r>
              <a:rPr lang="es-ES" dirty="0"/>
              <a:t>Conjunto de programas destinados a convertir una computadora en un herramienta de trabajo, como son lo procesadores de palabras, las hojas de cálculo, los administradores de base de datos, los gestores de correo electrónico, los calendarios digitales, entre otros. </a:t>
            </a:r>
          </a:p>
        </p:txBody>
      </p:sp>
      <p:pic>
        <p:nvPicPr>
          <p:cNvPr id="5" name="Imagen 4">
            <a:extLst>
              <a:ext uri="{FF2B5EF4-FFF2-40B4-BE49-F238E27FC236}">
                <a16:creationId xmlns:a16="http://schemas.microsoft.com/office/drawing/2014/main" id="{E2DCC5EF-8AC2-443E-AF22-6A7E63311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1704" y="4572000"/>
            <a:ext cx="3028950" cy="1920875"/>
          </a:xfrm>
          <a:prstGeom prst="ellipse">
            <a:avLst/>
          </a:prstGeom>
          <a:ln>
            <a:noFill/>
          </a:ln>
          <a:effectLst>
            <a:softEdge rad="112500"/>
          </a:effectLst>
        </p:spPr>
      </p:pic>
    </p:spTree>
    <p:extLst>
      <p:ext uri="{BB962C8B-B14F-4D97-AF65-F5344CB8AC3E}">
        <p14:creationId xmlns:p14="http://schemas.microsoft.com/office/powerpoint/2010/main" val="2174235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0C1824-E6CB-4E18-8090-E342676BFE65}"/>
              </a:ext>
            </a:extLst>
          </p:cNvPr>
          <p:cNvSpPr>
            <a:spLocks noGrp="1"/>
          </p:cNvSpPr>
          <p:nvPr>
            <p:ph type="title"/>
          </p:nvPr>
        </p:nvSpPr>
        <p:spPr>
          <a:xfrm>
            <a:off x="838200" y="2563761"/>
            <a:ext cx="10515600" cy="1730478"/>
          </a:xfrm>
        </p:spPr>
        <p:txBody>
          <a:bodyPr>
            <a:noAutofit/>
          </a:bodyPr>
          <a:lstStyle/>
          <a:p>
            <a:pPr>
              <a:lnSpc>
                <a:spcPct val="150000"/>
              </a:lnSpc>
            </a:pPr>
            <a:r>
              <a:rPr lang="en-US" sz="3600" dirty="0"/>
              <a:t>Los </a:t>
            </a:r>
            <a:r>
              <a:rPr lang="en-US" sz="3600" dirty="0" err="1"/>
              <a:t>sistemas</a:t>
            </a:r>
            <a:r>
              <a:rPr lang="en-US" sz="3600" dirty="0"/>
              <a:t> de </a:t>
            </a:r>
            <a:r>
              <a:rPr lang="en-US" sz="3600" dirty="0" err="1"/>
              <a:t>aplicación</a:t>
            </a:r>
            <a:r>
              <a:rPr lang="en-US" sz="3600" dirty="0"/>
              <a:t> se </a:t>
            </a:r>
            <a:r>
              <a:rPr lang="en-US" sz="3600" dirty="0" err="1"/>
              <a:t>pueden</a:t>
            </a:r>
            <a:r>
              <a:rPr lang="en-US" sz="3600" dirty="0"/>
              <a:t> </a:t>
            </a:r>
            <a:r>
              <a:rPr lang="en-US" sz="3600" dirty="0" err="1"/>
              <a:t>clasificar</a:t>
            </a:r>
            <a:r>
              <a:rPr lang="en-US" sz="3600" dirty="0"/>
              <a:t> de </a:t>
            </a:r>
            <a:r>
              <a:rPr lang="en-US" sz="3600" dirty="0" err="1"/>
              <a:t>diversas</a:t>
            </a:r>
            <a:r>
              <a:rPr lang="en-US" sz="3600" dirty="0"/>
              <a:t> </a:t>
            </a:r>
            <a:r>
              <a:rPr lang="en-US" sz="3600" dirty="0" err="1"/>
              <a:t>maneras</a:t>
            </a:r>
            <a:r>
              <a:rPr lang="en-US" sz="3600" dirty="0"/>
              <a:t> </a:t>
            </a:r>
            <a:r>
              <a:rPr lang="en-US" sz="3600" dirty="0" err="1"/>
              <a:t>según</a:t>
            </a:r>
            <a:r>
              <a:rPr lang="en-US" sz="3600" dirty="0"/>
              <a:t> </a:t>
            </a:r>
            <a:r>
              <a:rPr lang="en-US" sz="3600" dirty="0" err="1"/>
              <a:t>diferentes</a:t>
            </a:r>
            <a:r>
              <a:rPr lang="en-US" sz="3600" dirty="0"/>
              <a:t> </a:t>
            </a:r>
            <a:r>
              <a:rPr lang="en-US" sz="3600" dirty="0" err="1"/>
              <a:t>criterios</a:t>
            </a:r>
            <a:r>
              <a:rPr lang="en-US" sz="3600" dirty="0"/>
              <a:t>. Aquí </a:t>
            </a:r>
            <a:r>
              <a:rPr lang="en-US" sz="3600" dirty="0" err="1"/>
              <a:t>te</a:t>
            </a:r>
            <a:r>
              <a:rPr lang="en-US" sz="3600" dirty="0"/>
              <a:t> presento algunas de las </a:t>
            </a:r>
            <a:r>
              <a:rPr lang="en-US" sz="3600" dirty="0" err="1"/>
              <a:t>clasificaciones</a:t>
            </a:r>
            <a:r>
              <a:rPr lang="en-US" sz="3600" dirty="0"/>
              <a:t> </a:t>
            </a:r>
            <a:r>
              <a:rPr lang="en-US" sz="3600" dirty="0" err="1"/>
              <a:t>más</a:t>
            </a:r>
            <a:r>
              <a:rPr lang="en-US" sz="3600" dirty="0"/>
              <a:t> </a:t>
            </a:r>
            <a:r>
              <a:rPr lang="en-US" sz="3600" dirty="0" err="1"/>
              <a:t>comunes</a:t>
            </a:r>
            <a:r>
              <a:rPr lang="en-US" sz="3600" dirty="0"/>
              <a:t>:</a:t>
            </a:r>
            <a:br>
              <a:rPr lang="es-ES" sz="3600" dirty="0"/>
            </a:br>
            <a:endParaRPr lang="es-ES" sz="3600" dirty="0"/>
          </a:p>
        </p:txBody>
      </p:sp>
    </p:spTree>
    <p:extLst>
      <p:ext uri="{BB962C8B-B14F-4D97-AF65-F5344CB8AC3E}">
        <p14:creationId xmlns:p14="http://schemas.microsoft.com/office/powerpoint/2010/main" val="14259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2D624-8D66-4B86-8EDC-51A6918347F2}"/>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1. Por Tipo de Aplicación</a:t>
            </a:r>
            <a:endParaRPr lang="es-ES" dirty="0">
              <a:solidFill>
                <a:schemeClr val="bg1"/>
              </a:solidFill>
            </a:endParaRPr>
          </a:p>
        </p:txBody>
      </p:sp>
      <p:sp>
        <p:nvSpPr>
          <p:cNvPr id="3" name="Marcador de contenido 2">
            <a:extLst>
              <a:ext uri="{FF2B5EF4-FFF2-40B4-BE49-F238E27FC236}">
                <a16:creationId xmlns:a16="http://schemas.microsoft.com/office/drawing/2014/main" id="{A614C5B0-5554-49E3-B9A4-C743DDE7773E}"/>
              </a:ext>
            </a:extLst>
          </p:cNvPr>
          <p:cNvSpPr>
            <a:spLocks noGrp="1"/>
          </p:cNvSpPr>
          <p:nvPr>
            <p:ph idx="1"/>
          </p:nvPr>
        </p:nvSpPr>
        <p:spPr/>
        <p:txBody>
          <a:bodyPr>
            <a:normAutofit lnSpcReduction="10000"/>
          </a:bodyPr>
          <a:lstStyle/>
          <a:p>
            <a:pPr marL="0" indent="0" algn="just">
              <a:lnSpc>
                <a:spcPct val="150000"/>
              </a:lnSpc>
              <a:buNone/>
            </a:pPr>
            <a:r>
              <a:rPr lang="en-US" dirty="0"/>
              <a:t>- Aplicaciones de </a:t>
            </a:r>
            <a:r>
              <a:rPr lang="en-US" dirty="0" err="1"/>
              <a:t>Productividad</a:t>
            </a:r>
            <a:r>
              <a:rPr lang="en-US" dirty="0"/>
              <a:t>: </a:t>
            </a:r>
            <a:r>
              <a:rPr lang="en-US" dirty="0" err="1"/>
              <a:t>Procesadores</a:t>
            </a:r>
            <a:r>
              <a:rPr lang="en-US" dirty="0"/>
              <a:t> de </a:t>
            </a:r>
            <a:r>
              <a:rPr lang="en-US" dirty="0" err="1"/>
              <a:t>texto</a:t>
            </a:r>
            <a:r>
              <a:rPr lang="en-US" dirty="0"/>
              <a:t>, hojas de </a:t>
            </a:r>
            <a:r>
              <a:rPr lang="en-US" dirty="0" err="1"/>
              <a:t>cálculo</a:t>
            </a:r>
            <a:r>
              <a:rPr lang="en-US" dirty="0"/>
              <a:t>, software de </a:t>
            </a:r>
            <a:r>
              <a:rPr lang="en-US" dirty="0" err="1"/>
              <a:t>presentación</a:t>
            </a:r>
            <a:r>
              <a:rPr lang="en-US" dirty="0"/>
              <a:t>.</a:t>
            </a:r>
            <a:endParaRPr lang="es-ES" dirty="0"/>
          </a:p>
          <a:p>
            <a:pPr marL="0" indent="0" algn="just">
              <a:lnSpc>
                <a:spcPct val="150000"/>
              </a:lnSpc>
              <a:buNone/>
            </a:pPr>
            <a:r>
              <a:rPr lang="en-US" dirty="0"/>
              <a:t>- Aplicaciones de </a:t>
            </a:r>
            <a:r>
              <a:rPr lang="en-US" dirty="0" err="1"/>
              <a:t>Gestión</a:t>
            </a:r>
            <a:r>
              <a:rPr lang="en-US" dirty="0"/>
              <a:t> </a:t>
            </a:r>
            <a:r>
              <a:rPr lang="en-US" dirty="0" err="1"/>
              <a:t>Empresarial</a:t>
            </a:r>
            <a:r>
              <a:rPr lang="en-US" dirty="0"/>
              <a:t>: ERP (Enterprise Resource Planning), CRM (Customer Relationship Management).</a:t>
            </a:r>
            <a:endParaRPr lang="es-ES" dirty="0"/>
          </a:p>
          <a:p>
            <a:pPr marL="0" indent="0" algn="just">
              <a:lnSpc>
                <a:spcPct val="150000"/>
              </a:lnSpc>
              <a:buNone/>
            </a:pPr>
            <a:r>
              <a:rPr lang="en-US" dirty="0"/>
              <a:t>- Aplicaciones de </a:t>
            </a:r>
            <a:r>
              <a:rPr lang="en-US" dirty="0" err="1"/>
              <a:t>Diseño</a:t>
            </a:r>
            <a:r>
              <a:rPr lang="en-US" dirty="0"/>
              <a:t>: Software de </a:t>
            </a:r>
            <a:r>
              <a:rPr lang="en-US" dirty="0" err="1"/>
              <a:t>diseño</a:t>
            </a:r>
            <a:r>
              <a:rPr lang="en-US" dirty="0"/>
              <a:t> </a:t>
            </a:r>
            <a:r>
              <a:rPr lang="en-US" dirty="0" err="1"/>
              <a:t>gráfico</a:t>
            </a:r>
            <a:r>
              <a:rPr lang="en-US" dirty="0"/>
              <a:t>, CAD (</a:t>
            </a:r>
            <a:r>
              <a:rPr lang="en-US" dirty="0" err="1"/>
              <a:t>diseño</a:t>
            </a:r>
            <a:r>
              <a:rPr lang="en-US" dirty="0"/>
              <a:t> </a:t>
            </a:r>
            <a:r>
              <a:rPr lang="en-US" dirty="0" err="1"/>
              <a:t>asistido</a:t>
            </a:r>
            <a:r>
              <a:rPr lang="en-US" dirty="0"/>
              <a:t> por </a:t>
            </a:r>
            <a:r>
              <a:rPr lang="en-US" dirty="0" err="1"/>
              <a:t>computadora</a:t>
            </a:r>
            <a:r>
              <a:rPr lang="en-US" dirty="0"/>
              <a:t>).</a:t>
            </a:r>
            <a:endParaRPr lang="es-ES" dirty="0"/>
          </a:p>
          <a:p>
            <a:pPr marL="0" indent="0" algn="just">
              <a:lnSpc>
                <a:spcPct val="150000"/>
              </a:lnSpc>
              <a:buNone/>
            </a:pPr>
            <a:endParaRPr lang="es-ES" dirty="0"/>
          </a:p>
        </p:txBody>
      </p:sp>
    </p:spTree>
    <p:extLst>
      <p:ext uri="{BB962C8B-B14F-4D97-AF65-F5344CB8AC3E}">
        <p14:creationId xmlns:p14="http://schemas.microsoft.com/office/powerpoint/2010/main" val="74138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2D624-8D66-4B86-8EDC-51A6918347F2}"/>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1. Por Tipo de Aplicación</a:t>
            </a:r>
            <a:endParaRPr lang="es-ES" dirty="0">
              <a:solidFill>
                <a:schemeClr val="bg1"/>
              </a:solidFill>
            </a:endParaRPr>
          </a:p>
        </p:txBody>
      </p:sp>
      <p:sp>
        <p:nvSpPr>
          <p:cNvPr id="3" name="Marcador de contenido 2">
            <a:extLst>
              <a:ext uri="{FF2B5EF4-FFF2-40B4-BE49-F238E27FC236}">
                <a16:creationId xmlns:a16="http://schemas.microsoft.com/office/drawing/2014/main" id="{A614C5B0-5554-49E3-B9A4-C743DDE7773E}"/>
              </a:ext>
            </a:extLst>
          </p:cNvPr>
          <p:cNvSpPr>
            <a:spLocks noGrp="1"/>
          </p:cNvSpPr>
          <p:nvPr>
            <p:ph idx="1"/>
          </p:nvPr>
        </p:nvSpPr>
        <p:spPr/>
        <p:txBody>
          <a:bodyPr>
            <a:normAutofit/>
          </a:bodyPr>
          <a:lstStyle/>
          <a:p>
            <a:pPr marL="0" indent="0" algn="just">
              <a:lnSpc>
                <a:spcPct val="150000"/>
              </a:lnSpc>
              <a:buNone/>
            </a:pPr>
            <a:r>
              <a:rPr lang="en-US" dirty="0"/>
              <a:t>- Aplicaciones de </a:t>
            </a:r>
            <a:r>
              <a:rPr lang="en-US" dirty="0" err="1"/>
              <a:t>Comunicación</a:t>
            </a:r>
            <a:r>
              <a:rPr lang="en-US" dirty="0"/>
              <a:t>: </a:t>
            </a:r>
            <a:r>
              <a:rPr lang="en-US" dirty="0" err="1"/>
              <a:t>Correo</a:t>
            </a:r>
            <a:r>
              <a:rPr lang="en-US" dirty="0"/>
              <a:t> </a:t>
            </a:r>
            <a:r>
              <a:rPr lang="en-US" dirty="0" err="1"/>
              <a:t>electrónico</a:t>
            </a:r>
            <a:r>
              <a:rPr lang="en-US" dirty="0"/>
              <a:t>, </a:t>
            </a:r>
            <a:r>
              <a:rPr lang="en-US" dirty="0" err="1"/>
              <a:t>mensajería</a:t>
            </a:r>
            <a:r>
              <a:rPr lang="en-US" dirty="0"/>
              <a:t> </a:t>
            </a:r>
            <a:r>
              <a:rPr lang="en-US" dirty="0" err="1"/>
              <a:t>instantánea</a:t>
            </a:r>
            <a:r>
              <a:rPr lang="en-US" dirty="0"/>
              <a:t>, </a:t>
            </a:r>
            <a:r>
              <a:rPr lang="en-US" dirty="0" err="1"/>
              <a:t>videoconferencias</a:t>
            </a:r>
            <a:r>
              <a:rPr lang="en-US" dirty="0"/>
              <a:t>.</a:t>
            </a:r>
          </a:p>
          <a:p>
            <a:pPr marL="0" indent="0" algn="just">
              <a:lnSpc>
                <a:spcPct val="150000"/>
              </a:lnSpc>
              <a:buNone/>
            </a:pPr>
            <a:r>
              <a:rPr lang="en-US" dirty="0"/>
              <a:t> - Aplicaciones Multimedia: </a:t>
            </a:r>
            <a:r>
              <a:rPr lang="en-US" dirty="0" err="1"/>
              <a:t>Reproductores</a:t>
            </a:r>
            <a:r>
              <a:rPr lang="en-US" dirty="0"/>
              <a:t> de audio y video, </a:t>
            </a:r>
            <a:r>
              <a:rPr lang="en-US" dirty="0" err="1"/>
              <a:t>editores</a:t>
            </a:r>
            <a:r>
              <a:rPr lang="en-US" dirty="0"/>
              <a:t> de </a:t>
            </a:r>
            <a:r>
              <a:rPr lang="en-US" dirty="0" err="1"/>
              <a:t>imágenes</a:t>
            </a:r>
            <a:r>
              <a:rPr lang="en-US" dirty="0"/>
              <a:t>.</a:t>
            </a:r>
            <a:endParaRPr lang="es-ES" dirty="0"/>
          </a:p>
          <a:p>
            <a:pPr marL="0" indent="0" algn="just">
              <a:lnSpc>
                <a:spcPct val="150000"/>
              </a:lnSpc>
              <a:buNone/>
            </a:pPr>
            <a:endParaRPr lang="es-ES" dirty="0"/>
          </a:p>
        </p:txBody>
      </p:sp>
    </p:spTree>
    <p:extLst>
      <p:ext uri="{BB962C8B-B14F-4D97-AF65-F5344CB8AC3E}">
        <p14:creationId xmlns:p14="http://schemas.microsoft.com/office/powerpoint/2010/main" val="1410218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B3A630-D35B-4826-BD8F-2B58F1C5AEED}"/>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2. Por Plataforma</a:t>
            </a:r>
            <a:endParaRPr lang="es-ES" dirty="0">
              <a:solidFill>
                <a:schemeClr val="bg1"/>
              </a:solidFill>
            </a:endParaRPr>
          </a:p>
        </p:txBody>
      </p:sp>
      <p:sp>
        <p:nvSpPr>
          <p:cNvPr id="3" name="Marcador de contenido 2">
            <a:extLst>
              <a:ext uri="{FF2B5EF4-FFF2-40B4-BE49-F238E27FC236}">
                <a16:creationId xmlns:a16="http://schemas.microsoft.com/office/drawing/2014/main" id="{A56D2F75-5FA1-4F5C-9D1F-0299BE4CBE88}"/>
              </a:ext>
            </a:extLst>
          </p:cNvPr>
          <p:cNvSpPr>
            <a:spLocks noGrp="1"/>
          </p:cNvSpPr>
          <p:nvPr>
            <p:ph idx="1"/>
          </p:nvPr>
        </p:nvSpPr>
        <p:spPr/>
        <p:txBody>
          <a:bodyPr/>
          <a:lstStyle/>
          <a:p>
            <a:pPr marL="0" indent="0" algn="just">
              <a:lnSpc>
                <a:spcPct val="150000"/>
              </a:lnSpc>
              <a:buNone/>
            </a:pPr>
            <a:r>
              <a:rPr lang="en-US" dirty="0"/>
              <a:t>- Aplicaciones de </a:t>
            </a:r>
            <a:r>
              <a:rPr lang="en-US" dirty="0" err="1"/>
              <a:t>Escritorio</a:t>
            </a:r>
            <a:r>
              <a:rPr lang="en-US" dirty="0"/>
              <a:t>: </a:t>
            </a:r>
            <a:r>
              <a:rPr lang="en-US" dirty="0" err="1"/>
              <a:t>Instaladas</a:t>
            </a:r>
            <a:r>
              <a:rPr lang="en-US" dirty="0"/>
              <a:t> en </a:t>
            </a:r>
            <a:r>
              <a:rPr lang="en-US" dirty="0" err="1"/>
              <a:t>computadoras</a:t>
            </a:r>
            <a:r>
              <a:rPr lang="en-US" dirty="0"/>
              <a:t> </a:t>
            </a:r>
            <a:r>
              <a:rPr lang="en-US" dirty="0" err="1"/>
              <a:t>personales</a:t>
            </a:r>
            <a:r>
              <a:rPr lang="en-US" dirty="0"/>
              <a:t>.</a:t>
            </a:r>
            <a:endParaRPr lang="es-ES" dirty="0"/>
          </a:p>
          <a:p>
            <a:pPr marL="0" indent="0" algn="just">
              <a:lnSpc>
                <a:spcPct val="150000"/>
              </a:lnSpc>
              <a:buNone/>
            </a:pPr>
            <a:r>
              <a:rPr lang="en-US" dirty="0"/>
              <a:t> - Aplicaciones </a:t>
            </a:r>
            <a:r>
              <a:rPr lang="en-US" dirty="0" err="1"/>
              <a:t>Móviles</a:t>
            </a:r>
            <a:r>
              <a:rPr lang="en-US" dirty="0"/>
              <a:t>: </a:t>
            </a:r>
            <a:r>
              <a:rPr lang="en-US" dirty="0" err="1"/>
              <a:t>Diseñadas</a:t>
            </a:r>
            <a:r>
              <a:rPr lang="en-US" dirty="0"/>
              <a:t> para </a:t>
            </a:r>
            <a:r>
              <a:rPr lang="en-US" dirty="0" err="1"/>
              <a:t>dispositivos</a:t>
            </a:r>
            <a:r>
              <a:rPr lang="en-US" dirty="0"/>
              <a:t> </a:t>
            </a:r>
            <a:r>
              <a:rPr lang="en-US" dirty="0" err="1"/>
              <a:t>móviles</a:t>
            </a:r>
            <a:r>
              <a:rPr lang="en-US" dirty="0"/>
              <a:t> como smartphones y </a:t>
            </a:r>
            <a:r>
              <a:rPr lang="en-US" dirty="0" err="1"/>
              <a:t>tabletas</a:t>
            </a:r>
            <a:r>
              <a:rPr lang="en-US" dirty="0"/>
              <a:t>.</a:t>
            </a:r>
            <a:endParaRPr lang="es-ES" dirty="0"/>
          </a:p>
          <a:p>
            <a:pPr marL="0" indent="0" algn="just">
              <a:lnSpc>
                <a:spcPct val="150000"/>
              </a:lnSpc>
              <a:buNone/>
            </a:pPr>
            <a:r>
              <a:rPr lang="en-US" dirty="0"/>
              <a:t> - Aplicaciones Web: </a:t>
            </a:r>
            <a:r>
              <a:rPr lang="en-US" dirty="0" err="1"/>
              <a:t>Accesibles</a:t>
            </a:r>
            <a:r>
              <a:rPr lang="en-US" dirty="0"/>
              <a:t> a </a:t>
            </a:r>
            <a:r>
              <a:rPr lang="en-US" dirty="0" err="1"/>
              <a:t>través</a:t>
            </a:r>
            <a:r>
              <a:rPr lang="en-US" dirty="0"/>
              <a:t> de </a:t>
            </a:r>
            <a:r>
              <a:rPr lang="en-US" dirty="0" err="1"/>
              <a:t>navegadores</a:t>
            </a:r>
            <a:r>
              <a:rPr lang="en-US" dirty="0"/>
              <a:t> sin </a:t>
            </a:r>
            <a:r>
              <a:rPr lang="en-US" dirty="0" err="1"/>
              <a:t>necesidad</a:t>
            </a:r>
            <a:r>
              <a:rPr lang="en-US" dirty="0"/>
              <a:t> de </a:t>
            </a:r>
            <a:r>
              <a:rPr lang="en-US" dirty="0" err="1"/>
              <a:t>instalación</a:t>
            </a:r>
            <a:r>
              <a:rPr lang="en-US" dirty="0"/>
              <a:t> local.</a:t>
            </a:r>
            <a:endParaRPr lang="es-ES" dirty="0"/>
          </a:p>
          <a:p>
            <a:pPr marL="0" indent="0" algn="just">
              <a:lnSpc>
                <a:spcPct val="150000"/>
              </a:lnSpc>
              <a:buNone/>
            </a:pPr>
            <a:endParaRPr lang="es-ES" dirty="0"/>
          </a:p>
        </p:txBody>
      </p:sp>
    </p:spTree>
    <p:extLst>
      <p:ext uri="{BB962C8B-B14F-4D97-AF65-F5344CB8AC3E}">
        <p14:creationId xmlns:p14="http://schemas.microsoft.com/office/powerpoint/2010/main" val="1954157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46FC85-DF33-4208-8275-0CDE10278FF8}"/>
              </a:ext>
            </a:extLst>
          </p:cNvPr>
          <p:cNvSpPr>
            <a:spLocks noGrp="1"/>
          </p:cNvSpPr>
          <p:nvPr>
            <p:ph type="title"/>
          </p:nvPr>
        </p:nvSpPr>
        <p:spPr>
          <a:solidFill>
            <a:schemeClr val="accent6">
              <a:lumMod val="20000"/>
              <a:lumOff val="80000"/>
            </a:schemeClr>
          </a:solidFill>
          <a:ln>
            <a:solidFill>
              <a:schemeClr val="tx1"/>
            </a:solidFill>
          </a:ln>
        </p:spPr>
        <p:txBody>
          <a:bodyPr/>
          <a:lstStyle/>
          <a:p>
            <a:r>
              <a:rPr lang="en-US" dirty="0">
                <a:solidFill>
                  <a:schemeClr val="bg1"/>
                </a:solidFill>
              </a:rPr>
              <a:t>3. Por Modelo de Distribución</a:t>
            </a:r>
            <a:endParaRPr lang="es-ES" dirty="0">
              <a:solidFill>
                <a:schemeClr val="bg1"/>
              </a:solidFill>
            </a:endParaRPr>
          </a:p>
        </p:txBody>
      </p:sp>
      <p:sp>
        <p:nvSpPr>
          <p:cNvPr id="3" name="Marcador de contenido 2">
            <a:extLst>
              <a:ext uri="{FF2B5EF4-FFF2-40B4-BE49-F238E27FC236}">
                <a16:creationId xmlns:a16="http://schemas.microsoft.com/office/drawing/2014/main" id="{1F1A3E20-E171-4835-8904-E21FF631740E}"/>
              </a:ext>
            </a:extLst>
          </p:cNvPr>
          <p:cNvSpPr>
            <a:spLocks noGrp="1"/>
          </p:cNvSpPr>
          <p:nvPr>
            <p:ph idx="1"/>
          </p:nvPr>
        </p:nvSpPr>
        <p:spPr/>
        <p:txBody>
          <a:bodyPr/>
          <a:lstStyle/>
          <a:p>
            <a:pPr algn="just">
              <a:lnSpc>
                <a:spcPct val="150000"/>
              </a:lnSpc>
            </a:pPr>
            <a:r>
              <a:rPr lang="en-US" dirty="0"/>
              <a:t>Software </a:t>
            </a:r>
            <a:r>
              <a:rPr lang="en-US" dirty="0" err="1"/>
              <a:t>Comercial</a:t>
            </a:r>
            <a:r>
              <a:rPr lang="en-US" dirty="0"/>
              <a:t>: </a:t>
            </a:r>
            <a:r>
              <a:rPr lang="en-US" dirty="0" err="1"/>
              <a:t>Licenciado</a:t>
            </a:r>
            <a:r>
              <a:rPr lang="en-US" dirty="0"/>
              <a:t> y </a:t>
            </a:r>
            <a:r>
              <a:rPr lang="en-US" dirty="0" err="1"/>
              <a:t>vendido</a:t>
            </a:r>
            <a:r>
              <a:rPr lang="en-US" dirty="0"/>
              <a:t> por </a:t>
            </a:r>
            <a:r>
              <a:rPr lang="en-US" dirty="0" err="1"/>
              <a:t>empresas</a:t>
            </a:r>
            <a:r>
              <a:rPr lang="en-US" dirty="0"/>
              <a:t>.</a:t>
            </a:r>
            <a:endParaRPr lang="es-ES" dirty="0"/>
          </a:p>
          <a:p>
            <a:pPr algn="just">
              <a:lnSpc>
                <a:spcPct val="150000"/>
              </a:lnSpc>
            </a:pPr>
            <a:r>
              <a:rPr lang="en-US" dirty="0"/>
              <a:t>Software Libre y de Código Abierto: Disponible para </a:t>
            </a:r>
            <a:r>
              <a:rPr lang="en-US" dirty="0" err="1"/>
              <a:t>su</a:t>
            </a:r>
            <a:r>
              <a:rPr lang="en-US" dirty="0"/>
              <a:t> </a:t>
            </a:r>
            <a:r>
              <a:rPr lang="en-US" dirty="0" err="1"/>
              <a:t>uso</a:t>
            </a:r>
            <a:r>
              <a:rPr lang="en-US" dirty="0"/>
              <a:t>, </a:t>
            </a:r>
            <a:r>
              <a:rPr lang="en-US" dirty="0" err="1"/>
              <a:t>modificación</a:t>
            </a:r>
            <a:r>
              <a:rPr lang="en-US" dirty="0"/>
              <a:t> y </a:t>
            </a:r>
            <a:r>
              <a:rPr lang="en-US" dirty="0" err="1"/>
              <a:t>distribución</a:t>
            </a:r>
            <a:r>
              <a:rPr lang="en-US" dirty="0"/>
              <a:t> sin </a:t>
            </a:r>
            <a:r>
              <a:rPr lang="en-US" dirty="0" err="1"/>
              <a:t>costo</a:t>
            </a:r>
            <a:r>
              <a:rPr lang="en-US" dirty="0"/>
              <a:t>.</a:t>
            </a:r>
            <a:endParaRPr lang="es-ES" dirty="0"/>
          </a:p>
          <a:p>
            <a:pPr algn="just">
              <a:lnSpc>
                <a:spcPct val="150000"/>
              </a:lnSpc>
            </a:pPr>
            <a:r>
              <a:rPr lang="en-US" dirty="0"/>
              <a:t> Software a </a:t>
            </a:r>
            <a:r>
              <a:rPr lang="en-US" dirty="0" err="1"/>
              <a:t>Medida</a:t>
            </a:r>
            <a:r>
              <a:rPr lang="en-US" dirty="0"/>
              <a:t>: </a:t>
            </a:r>
            <a:r>
              <a:rPr lang="en-US" dirty="0" err="1"/>
              <a:t>Desarrollado</a:t>
            </a:r>
            <a:r>
              <a:rPr lang="en-US" dirty="0"/>
              <a:t> </a:t>
            </a:r>
            <a:r>
              <a:rPr lang="en-US" dirty="0" err="1"/>
              <a:t>específicamente</a:t>
            </a:r>
            <a:r>
              <a:rPr lang="en-US" dirty="0"/>
              <a:t> para </a:t>
            </a:r>
            <a:r>
              <a:rPr lang="en-US" dirty="0" err="1"/>
              <a:t>satisfacer</a:t>
            </a:r>
            <a:r>
              <a:rPr lang="en-US" dirty="0"/>
              <a:t> las </a:t>
            </a:r>
            <a:r>
              <a:rPr lang="en-US" dirty="0" err="1"/>
              <a:t>necesidades</a:t>
            </a:r>
            <a:r>
              <a:rPr lang="en-US" dirty="0"/>
              <a:t> de un </a:t>
            </a:r>
            <a:r>
              <a:rPr lang="en-US" dirty="0" err="1"/>
              <a:t>cliente</a:t>
            </a:r>
            <a:r>
              <a:rPr lang="en-US" dirty="0"/>
              <a:t> particular.</a:t>
            </a:r>
            <a:endParaRPr lang="es-ES" dirty="0"/>
          </a:p>
          <a:p>
            <a:pPr algn="just">
              <a:lnSpc>
                <a:spcPct val="150000"/>
              </a:lnSpc>
            </a:pPr>
            <a:endParaRPr lang="es-ES" dirty="0"/>
          </a:p>
        </p:txBody>
      </p:sp>
    </p:spTree>
    <p:extLst>
      <p:ext uri="{BB962C8B-B14F-4D97-AF65-F5344CB8AC3E}">
        <p14:creationId xmlns:p14="http://schemas.microsoft.com/office/powerpoint/2010/main" val="1218613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TM04033919[[fn=Circuito]]</Template>
  <TotalTime>92</TotalTime>
  <Words>1017</Words>
  <Application>Microsoft Office PowerPoint</Application>
  <PresentationFormat>Panorámica</PresentationFormat>
  <Paragraphs>77</Paragraphs>
  <Slides>25</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25</vt:i4>
      </vt:variant>
    </vt:vector>
  </HeadingPairs>
  <TitlesOfParts>
    <vt:vector size="28" baseType="lpstr">
      <vt:lpstr>Arial</vt:lpstr>
      <vt:lpstr>Tw Cen MT</vt:lpstr>
      <vt:lpstr>Circuito</vt:lpstr>
      <vt:lpstr>Presentación de PowerPoint</vt:lpstr>
      <vt:lpstr>Temática</vt:lpstr>
      <vt:lpstr>Presentación de PowerPoint</vt:lpstr>
      <vt:lpstr>Sistema de Aplicación</vt:lpstr>
      <vt:lpstr>Los sistemas de aplicación se pueden clasificar de diversas maneras según diferentes criterios. Aquí te presento algunas de las clasificaciones más comunes: </vt:lpstr>
      <vt:lpstr>1. Por Tipo de Aplicación</vt:lpstr>
      <vt:lpstr>1. Por Tipo de Aplicación</vt:lpstr>
      <vt:lpstr>2. Por Plataforma</vt:lpstr>
      <vt:lpstr>3. Por Modelo de Distribución</vt:lpstr>
      <vt:lpstr>4. Por Funcionalidad</vt:lpstr>
      <vt:lpstr>5. Por Tecnología</vt:lpstr>
      <vt:lpstr>Presentación de PowerPoint</vt:lpstr>
      <vt:lpstr>1. Era de Mainframes (1950-1970)</vt:lpstr>
      <vt:lpstr>2. Computadoras Personales (1980-1990)</vt:lpstr>
      <vt:lpstr>3. Redes Locales y Conectividad (1990-2000)</vt:lpstr>
      <vt:lpstr>4. Internet y Aplicaciones Web (2000-2010)</vt:lpstr>
      <vt:lpstr>5. Movilidad y Aplicaciones Móviles (2010-2020)</vt:lpstr>
      <vt:lpstr>6.Nube y SaaS (Software como Servicio) (2010-presente)</vt:lpstr>
      <vt:lpstr>7. Inteligencia Artificial y Aprendizaje Automático (2020-presente)</vt:lpstr>
      <vt:lpstr>La información digital se puede clasificar en varios tipos, cada uno con características específicas que determinan su uso, almacenamiento y transmisión. A continuación, se presenta una caracterización de los tipos más comunes de información digital: </vt:lpstr>
      <vt:lpstr>1. Texto</vt:lpstr>
      <vt:lpstr>2. Imágenes</vt:lpstr>
      <vt:lpstr>3. Audio</vt:lpstr>
      <vt:lpstr>4. Video</vt:lpstr>
      <vt:lpstr>Estudio Individual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dc:creator>
  <cp:lastModifiedBy>Carlos</cp:lastModifiedBy>
  <cp:revision>9</cp:revision>
  <dcterms:created xsi:type="dcterms:W3CDTF">2024-09-20T19:26:34Z</dcterms:created>
  <dcterms:modified xsi:type="dcterms:W3CDTF">2025-09-05T21:20:55Z</dcterms:modified>
</cp:coreProperties>
</file>