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1"/>
  </p:sldMasterIdLst>
  <p:sldIdLst>
    <p:sldId id="257" r:id="rId2"/>
    <p:sldId id="258" r:id="rId3"/>
    <p:sldId id="259" r:id="rId4"/>
    <p:sldId id="260" r:id="rId5"/>
    <p:sldId id="261" r:id="rId6"/>
    <p:sldId id="262" r:id="rId7"/>
    <p:sldId id="265" r:id="rId8"/>
    <p:sldId id="263" r:id="rId9"/>
    <p:sldId id="264"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6" d="100"/>
          <a:sy n="86" d="100"/>
        </p:scale>
        <p:origin x="466"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D3378354-23B8-4287-ADC8-E52927EDCF31}" type="datetimeFigureOut">
              <a:rPr lang="es-ES" smtClean="0"/>
              <a:t>05/09/2025</a:t>
            </a:fld>
            <a:endParaRPr lang="es-ES"/>
          </a:p>
        </p:txBody>
      </p:sp>
      <p:sp>
        <p:nvSpPr>
          <p:cNvPr id="5" name="Footer Placeholder 4"/>
          <p:cNvSpPr>
            <a:spLocks noGrp="1"/>
          </p:cNvSpPr>
          <p:nvPr>
            <p:ph type="ftr" sz="quarter" idx="11"/>
          </p:nvPr>
        </p:nvSpPr>
        <p:spPr>
          <a:xfrm>
            <a:off x="1876424" y="5410201"/>
            <a:ext cx="5124886" cy="365125"/>
          </a:xfrm>
        </p:spPr>
        <p:txBody>
          <a:bodyPr/>
          <a:lstStyle/>
          <a:p>
            <a:endParaRPr lang="es-ES"/>
          </a:p>
        </p:txBody>
      </p:sp>
      <p:sp>
        <p:nvSpPr>
          <p:cNvPr id="6" name="Slide Number Placeholder 5"/>
          <p:cNvSpPr>
            <a:spLocks noGrp="1"/>
          </p:cNvSpPr>
          <p:nvPr>
            <p:ph type="sldNum" sz="quarter" idx="12"/>
          </p:nvPr>
        </p:nvSpPr>
        <p:spPr>
          <a:xfrm>
            <a:off x="9896911" y="5410199"/>
            <a:ext cx="771089" cy="365125"/>
          </a:xfrm>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4094947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3378354-23B8-4287-ADC8-E52927EDCF31}" type="datetimeFigureOut">
              <a:rPr lang="es-ES" smtClean="0"/>
              <a:t>05/09/2025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2478132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3378354-23B8-4287-ADC8-E52927EDCF31}" type="datetimeFigureOut">
              <a:rPr lang="es-ES" smtClean="0"/>
              <a:t>05/09/2025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3840281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3378354-23B8-4287-ADC8-E52927EDCF31}" type="datetimeFigureOut">
              <a:rPr lang="es-ES" smtClean="0"/>
              <a:t>05/09/2025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28B49B8-7973-4BE7-B32D-9D3D226F8EB1}" type="slidenum">
              <a:rPr lang="es-ES" smtClean="0"/>
              <a:t>‹Nº›</a:t>
            </a:fld>
            <a:endParaRPr lang="es-E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98136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3378354-23B8-4287-ADC8-E52927EDCF31}" type="datetimeFigureOut">
              <a:rPr lang="es-ES" smtClean="0"/>
              <a:t>05/09/2025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3001284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D3378354-23B8-4287-ADC8-E52927EDCF31}" type="datetimeFigureOut">
              <a:rPr lang="es-ES" smtClean="0"/>
              <a:t>05/09/2025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424679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D3378354-23B8-4287-ADC8-E52927EDCF31}" type="datetimeFigureOut">
              <a:rPr lang="es-ES" smtClean="0"/>
              <a:t>05/09/2025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29939296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378354-23B8-4287-ADC8-E52927EDCF31}" type="datetimeFigureOut">
              <a:rPr lang="es-ES" smtClean="0"/>
              <a:t>05/09/2025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28935574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378354-23B8-4287-ADC8-E52927EDCF31}" type="datetimeFigureOut">
              <a:rPr lang="es-ES" smtClean="0"/>
              <a:t>05/09/2025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228962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3378354-23B8-4287-ADC8-E52927EDCF31}" type="datetimeFigureOut">
              <a:rPr lang="es-ES" smtClean="0"/>
              <a:t>05/09/2025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3633957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D3378354-23B8-4287-ADC8-E52927EDCF31}" type="datetimeFigureOut">
              <a:rPr lang="es-ES" smtClean="0"/>
              <a:t>05/09/2025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716647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3378354-23B8-4287-ADC8-E52927EDCF31}" type="datetimeFigureOut">
              <a:rPr lang="es-ES" smtClean="0"/>
              <a:t>05/09/2025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2841380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D3378354-23B8-4287-ADC8-E52927EDCF31}" type="datetimeFigureOut">
              <a:rPr lang="es-ES" smtClean="0"/>
              <a:t>05/09/2025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19201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D3378354-23B8-4287-ADC8-E52927EDCF31}" type="datetimeFigureOut">
              <a:rPr lang="es-ES" smtClean="0"/>
              <a:t>05/09/2025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473017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378354-23B8-4287-ADC8-E52927EDCF31}" type="datetimeFigureOut">
              <a:rPr lang="es-ES" smtClean="0"/>
              <a:t>05/09/2025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2723153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3378354-23B8-4287-ADC8-E52927EDCF31}" type="datetimeFigureOut">
              <a:rPr lang="es-ES" smtClean="0"/>
              <a:t>05/09/2025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417480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D3378354-23B8-4287-ADC8-E52927EDCF31}" type="datetimeFigureOut">
              <a:rPr lang="es-ES" smtClean="0"/>
              <a:t>05/09/2025</a:t>
            </a:fld>
            <a:endParaRPr lang="es-E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28B49B8-7973-4BE7-B32D-9D3D226F8EB1}" type="slidenum">
              <a:rPr lang="es-ES" smtClean="0"/>
              <a:t>‹Nº›</a:t>
            </a:fld>
            <a:endParaRPr lang="es-ES"/>
          </a:p>
        </p:txBody>
      </p:sp>
    </p:spTree>
    <p:extLst>
      <p:ext uri="{BB962C8B-B14F-4D97-AF65-F5344CB8AC3E}">
        <p14:creationId xmlns:p14="http://schemas.microsoft.com/office/powerpoint/2010/main" val="2246567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3378354-23B8-4287-ADC8-E52927EDCF31}" type="datetimeFigureOut">
              <a:rPr lang="es-ES" smtClean="0"/>
              <a:t>05/09/2025</a:t>
            </a:fld>
            <a:endParaRPr lang="es-E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28B49B8-7973-4BE7-B32D-9D3D226F8EB1}" type="slidenum">
              <a:rPr lang="es-ES" smtClean="0"/>
              <a:t>‹Nº›</a:t>
            </a:fld>
            <a:endParaRPr lang="es-ES"/>
          </a:p>
        </p:txBody>
      </p:sp>
    </p:spTree>
    <p:extLst>
      <p:ext uri="{BB962C8B-B14F-4D97-AF65-F5344CB8AC3E}">
        <p14:creationId xmlns:p14="http://schemas.microsoft.com/office/powerpoint/2010/main" val="1810474749"/>
      </p:ext>
    </p:extLst>
  </p:cSld>
  <p:clrMap bg1="dk1" tx1="lt1" bg2="dk2" tx2="lt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 id="2147483806" r:id="rId13"/>
    <p:sldLayoutId id="2147483807" r:id="rId14"/>
    <p:sldLayoutId id="2147483808" r:id="rId15"/>
    <p:sldLayoutId id="2147483809" r:id="rId16"/>
    <p:sldLayoutId id="2147483810"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87D6AC3E-E6F6-4E07-8472-70907ABB6513}"/>
              </a:ext>
            </a:extLst>
          </p:cNvPr>
          <p:cNvSpPr txBox="1"/>
          <p:nvPr/>
        </p:nvSpPr>
        <p:spPr>
          <a:xfrm>
            <a:off x="1861626" y="379828"/>
            <a:ext cx="8525021" cy="2062103"/>
          </a:xfrm>
          <a:prstGeom prst="rect">
            <a:avLst/>
          </a:prstGeom>
          <a:noFill/>
        </p:spPr>
        <p:txBody>
          <a:bodyPr wrap="square" rtlCol="0">
            <a:spAutoFit/>
          </a:bodyPr>
          <a:lstStyle/>
          <a:p>
            <a:pPr algn="ctr"/>
            <a:r>
              <a:rPr lang="es-ES" sz="3200" b="1" dirty="0">
                <a:latin typeface="+mj-lt"/>
                <a:cs typeface="Arial" panose="020B0604020202020204" pitchFamily="34" charset="0"/>
              </a:rPr>
              <a:t>Universidad de Artemisa</a:t>
            </a:r>
          </a:p>
          <a:p>
            <a:pPr algn="ctr"/>
            <a:r>
              <a:rPr lang="es-ES" sz="3200" b="1" dirty="0">
                <a:latin typeface="+mj-lt"/>
                <a:cs typeface="Arial" panose="020B0604020202020204" pitchFamily="34" charset="0"/>
              </a:rPr>
              <a:t>Facultad de Ciencias Agropecuarias Técnicas y Económicas</a:t>
            </a:r>
          </a:p>
          <a:p>
            <a:pPr algn="ctr"/>
            <a:r>
              <a:rPr lang="es-ES" sz="3200" b="1" dirty="0">
                <a:latin typeface="+mj-lt"/>
                <a:cs typeface="Arial" panose="020B0604020202020204" pitchFamily="34" charset="0"/>
              </a:rPr>
              <a:t>Departamento Ciencias Técnicas</a:t>
            </a:r>
          </a:p>
        </p:txBody>
      </p:sp>
      <p:sp>
        <p:nvSpPr>
          <p:cNvPr id="6" name="Rectángulo 5">
            <a:extLst>
              <a:ext uri="{FF2B5EF4-FFF2-40B4-BE49-F238E27FC236}">
                <a16:creationId xmlns:a16="http://schemas.microsoft.com/office/drawing/2014/main" id="{B374617C-64A0-40F3-91AD-ADE3F6E2A981}"/>
              </a:ext>
            </a:extLst>
          </p:cNvPr>
          <p:cNvSpPr/>
          <p:nvPr/>
        </p:nvSpPr>
        <p:spPr>
          <a:xfrm>
            <a:off x="4006948" y="2362200"/>
            <a:ext cx="5303520" cy="1569660"/>
          </a:xfrm>
          <a:prstGeom prst="rect">
            <a:avLst/>
          </a:prstGeom>
          <a:noFill/>
        </p:spPr>
        <p:txBody>
          <a:bodyPr wrap="square" lIns="91440" tIns="45720" rIns="91440" bIns="45720">
            <a:spAutoFit/>
          </a:bodyPr>
          <a:lstStyle/>
          <a:p>
            <a:pPr algn="ctr"/>
            <a:r>
              <a:rPr lang="es-ES" sz="9600" b="1" dirty="0">
                <a:ln w="10160">
                  <a:solidFill>
                    <a:schemeClr val="tx1"/>
                  </a:solidFill>
                  <a:prstDash val="solid"/>
                </a:ln>
                <a:solidFill>
                  <a:srgbClr val="FFFFFF"/>
                </a:solidFill>
                <a:effectLst>
                  <a:outerShdw blurRad="38100" dist="22860" dir="5400000" algn="tl" rotWithShape="0">
                    <a:srgbClr val="000000">
                      <a:alpha val="30000"/>
                    </a:srgbClr>
                  </a:outerShdw>
                </a:effectLst>
              </a:rPr>
              <a:t>Clase # 1</a:t>
            </a:r>
          </a:p>
        </p:txBody>
      </p:sp>
      <p:sp>
        <p:nvSpPr>
          <p:cNvPr id="7" name="CuadroTexto 6">
            <a:extLst>
              <a:ext uri="{FF2B5EF4-FFF2-40B4-BE49-F238E27FC236}">
                <a16:creationId xmlns:a16="http://schemas.microsoft.com/office/drawing/2014/main" id="{8A0402A1-10ED-40C4-BC37-C53A621B4948}"/>
              </a:ext>
            </a:extLst>
          </p:cNvPr>
          <p:cNvSpPr txBox="1"/>
          <p:nvPr/>
        </p:nvSpPr>
        <p:spPr>
          <a:xfrm>
            <a:off x="1861626" y="4879145"/>
            <a:ext cx="8525021" cy="1569660"/>
          </a:xfrm>
          <a:prstGeom prst="rect">
            <a:avLst/>
          </a:prstGeom>
          <a:noFill/>
        </p:spPr>
        <p:txBody>
          <a:bodyPr wrap="square" rtlCol="0">
            <a:spAutoFit/>
          </a:bodyPr>
          <a:lstStyle/>
          <a:p>
            <a:pPr algn="just"/>
            <a:r>
              <a:rPr lang="es-ES" sz="3200" b="1" dirty="0">
                <a:latin typeface="+mj-lt"/>
                <a:cs typeface="Arial" panose="020B0604020202020204" pitchFamily="34" charset="0"/>
              </a:rPr>
              <a:t>Asignatura: Aplicaciones Digitales Educativa I</a:t>
            </a:r>
          </a:p>
          <a:p>
            <a:pPr algn="just"/>
            <a:r>
              <a:rPr lang="es-ES" sz="3200" b="1" dirty="0">
                <a:latin typeface="+mj-lt"/>
                <a:cs typeface="Arial" panose="020B0604020202020204" pitchFamily="34" charset="0"/>
              </a:rPr>
              <a:t>Profesor: M.Sc. Carlos García Pérez </a:t>
            </a:r>
          </a:p>
          <a:p>
            <a:pPr algn="just"/>
            <a:r>
              <a:rPr lang="es-ES" sz="3200" b="1" dirty="0">
                <a:latin typeface="+mj-lt"/>
                <a:cs typeface="Arial" panose="020B0604020202020204" pitchFamily="34" charset="0"/>
              </a:rPr>
              <a:t>Curso: 2022</a:t>
            </a:r>
          </a:p>
        </p:txBody>
      </p:sp>
    </p:spTree>
    <p:extLst>
      <p:ext uri="{BB962C8B-B14F-4D97-AF65-F5344CB8AC3E}">
        <p14:creationId xmlns:p14="http://schemas.microsoft.com/office/powerpoint/2010/main" val="3382449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56AD94-9C6C-4963-AC6A-EBA0447ACC84}"/>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4. Por </a:t>
            </a:r>
            <a:r>
              <a:rPr lang="en-US" dirty="0" err="1">
                <a:solidFill>
                  <a:schemeClr val="bg1"/>
                </a:solidFill>
              </a:rPr>
              <a:t>Funcionalidad</a:t>
            </a:r>
            <a:endParaRPr lang="es-ES" dirty="0">
              <a:solidFill>
                <a:schemeClr val="bg1"/>
              </a:solidFill>
            </a:endParaRPr>
          </a:p>
        </p:txBody>
      </p:sp>
      <p:sp>
        <p:nvSpPr>
          <p:cNvPr id="3" name="Marcador de contenido 2">
            <a:extLst>
              <a:ext uri="{FF2B5EF4-FFF2-40B4-BE49-F238E27FC236}">
                <a16:creationId xmlns:a16="http://schemas.microsoft.com/office/drawing/2014/main" id="{5D3705FD-B08F-4630-B260-868AD591D632}"/>
              </a:ext>
            </a:extLst>
          </p:cNvPr>
          <p:cNvSpPr>
            <a:spLocks noGrp="1"/>
          </p:cNvSpPr>
          <p:nvPr>
            <p:ph idx="1"/>
          </p:nvPr>
        </p:nvSpPr>
        <p:spPr/>
        <p:txBody>
          <a:bodyPr/>
          <a:lstStyle/>
          <a:p>
            <a:pPr algn="just">
              <a:lnSpc>
                <a:spcPct val="150000"/>
              </a:lnSpc>
            </a:pPr>
            <a:r>
              <a:rPr lang="en-US" dirty="0" err="1"/>
              <a:t>Sistemas</a:t>
            </a:r>
            <a:r>
              <a:rPr lang="en-US" dirty="0"/>
              <a:t> </a:t>
            </a:r>
            <a:r>
              <a:rPr lang="en-US" dirty="0" err="1"/>
              <a:t>Transaccionales</a:t>
            </a:r>
            <a:r>
              <a:rPr lang="en-US" dirty="0"/>
              <a:t>: </a:t>
            </a:r>
            <a:r>
              <a:rPr lang="en-US" dirty="0" err="1"/>
              <a:t>Manejan</a:t>
            </a:r>
            <a:r>
              <a:rPr lang="en-US" dirty="0"/>
              <a:t> </a:t>
            </a:r>
            <a:r>
              <a:rPr lang="en-US" dirty="0" err="1"/>
              <a:t>transacciones</a:t>
            </a:r>
            <a:r>
              <a:rPr lang="en-US" dirty="0"/>
              <a:t> y </a:t>
            </a:r>
            <a:r>
              <a:rPr lang="en-US" dirty="0" err="1"/>
              <a:t>operaciones</a:t>
            </a:r>
            <a:r>
              <a:rPr lang="en-US" dirty="0"/>
              <a:t> </a:t>
            </a:r>
            <a:r>
              <a:rPr lang="en-US" dirty="0" err="1"/>
              <a:t>diarias</a:t>
            </a:r>
            <a:r>
              <a:rPr lang="en-US" dirty="0"/>
              <a:t> (por </a:t>
            </a:r>
            <a:r>
              <a:rPr lang="en-US" dirty="0" err="1"/>
              <a:t>ejemplo</a:t>
            </a:r>
            <a:r>
              <a:rPr lang="en-US" dirty="0"/>
              <a:t>, </a:t>
            </a:r>
            <a:r>
              <a:rPr lang="en-US" dirty="0" err="1"/>
              <a:t>sistemas</a:t>
            </a:r>
            <a:r>
              <a:rPr lang="en-US" dirty="0"/>
              <a:t> de punto de </a:t>
            </a:r>
            <a:r>
              <a:rPr lang="en-US" dirty="0" err="1"/>
              <a:t>venta</a:t>
            </a:r>
            <a:r>
              <a:rPr lang="en-US" dirty="0"/>
              <a:t>).</a:t>
            </a:r>
            <a:endParaRPr lang="es-ES" dirty="0"/>
          </a:p>
          <a:p>
            <a:pPr algn="just">
              <a:lnSpc>
                <a:spcPct val="150000"/>
              </a:lnSpc>
            </a:pPr>
            <a:r>
              <a:rPr lang="en-US" dirty="0"/>
              <a:t>  </a:t>
            </a:r>
            <a:r>
              <a:rPr lang="en-US" dirty="0" err="1"/>
              <a:t>Sistemas</a:t>
            </a:r>
            <a:r>
              <a:rPr lang="en-US" dirty="0"/>
              <a:t> de </a:t>
            </a:r>
            <a:r>
              <a:rPr lang="en-US" dirty="0" err="1"/>
              <a:t>Información</a:t>
            </a:r>
            <a:r>
              <a:rPr lang="en-US" dirty="0"/>
              <a:t>: </a:t>
            </a:r>
            <a:r>
              <a:rPr lang="en-US" dirty="0" err="1"/>
              <a:t>Recopilan</a:t>
            </a:r>
            <a:r>
              <a:rPr lang="en-US" dirty="0"/>
              <a:t>, </a:t>
            </a:r>
            <a:r>
              <a:rPr lang="en-US" dirty="0" err="1"/>
              <a:t>procesan</a:t>
            </a:r>
            <a:r>
              <a:rPr lang="en-US" dirty="0"/>
              <a:t> y </a:t>
            </a:r>
            <a:r>
              <a:rPr lang="en-US" dirty="0" err="1"/>
              <a:t>distribuyen</a:t>
            </a:r>
            <a:r>
              <a:rPr lang="en-US" dirty="0"/>
              <a:t> </a:t>
            </a:r>
            <a:r>
              <a:rPr lang="en-US" dirty="0" err="1"/>
              <a:t>información</a:t>
            </a:r>
            <a:r>
              <a:rPr lang="en-US" dirty="0"/>
              <a:t> (por </a:t>
            </a:r>
            <a:r>
              <a:rPr lang="en-US" dirty="0" err="1"/>
              <a:t>ejemplo</a:t>
            </a:r>
            <a:r>
              <a:rPr lang="en-US" dirty="0"/>
              <a:t>, </a:t>
            </a:r>
            <a:r>
              <a:rPr lang="en-US" dirty="0" err="1"/>
              <a:t>sistemas</a:t>
            </a:r>
            <a:r>
              <a:rPr lang="en-US" dirty="0"/>
              <a:t> de </a:t>
            </a:r>
            <a:r>
              <a:rPr lang="en-US" dirty="0" err="1"/>
              <a:t>informes</a:t>
            </a:r>
            <a:r>
              <a:rPr lang="en-US" dirty="0"/>
              <a:t>).</a:t>
            </a:r>
            <a:endParaRPr lang="es-ES" dirty="0"/>
          </a:p>
          <a:p>
            <a:pPr algn="just">
              <a:lnSpc>
                <a:spcPct val="150000"/>
              </a:lnSpc>
            </a:pPr>
            <a:endParaRPr lang="es-ES" dirty="0"/>
          </a:p>
        </p:txBody>
      </p:sp>
    </p:spTree>
    <p:extLst>
      <p:ext uri="{BB962C8B-B14F-4D97-AF65-F5344CB8AC3E}">
        <p14:creationId xmlns:p14="http://schemas.microsoft.com/office/powerpoint/2010/main" val="2735503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E30DD4-1E30-48F2-9AFB-6AF2B5474A3E}"/>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5. Por Tecnología</a:t>
            </a:r>
            <a:endParaRPr lang="es-ES" dirty="0">
              <a:solidFill>
                <a:schemeClr val="bg1"/>
              </a:solidFill>
            </a:endParaRPr>
          </a:p>
        </p:txBody>
      </p:sp>
      <p:sp>
        <p:nvSpPr>
          <p:cNvPr id="3" name="Marcador de contenido 2">
            <a:extLst>
              <a:ext uri="{FF2B5EF4-FFF2-40B4-BE49-F238E27FC236}">
                <a16:creationId xmlns:a16="http://schemas.microsoft.com/office/drawing/2014/main" id="{F139E4FC-1AC1-4263-A65D-6948ADDB6871}"/>
              </a:ext>
            </a:extLst>
          </p:cNvPr>
          <p:cNvSpPr>
            <a:spLocks noGrp="1"/>
          </p:cNvSpPr>
          <p:nvPr>
            <p:ph idx="1"/>
          </p:nvPr>
        </p:nvSpPr>
        <p:spPr/>
        <p:txBody>
          <a:bodyPr/>
          <a:lstStyle/>
          <a:p>
            <a:pPr algn="just">
              <a:lnSpc>
                <a:spcPct val="150000"/>
              </a:lnSpc>
            </a:pPr>
            <a:r>
              <a:rPr lang="en-US" dirty="0"/>
              <a:t>Aplicaciones </a:t>
            </a:r>
            <a:r>
              <a:rPr lang="en-US" dirty="0" err="1"/>
              <a:t>Nativas</a:t>
            </a:r>
            <a:r>
              <a:rPr lang="en-US" dirty="0"/>
              <a:t>: </a:t>
            </a:r>
            <a:r>
              <a:rPr lang="en-US" dirty="0" err="1"/>
              <a:t>Desarrolladas</a:t>
            </a:r>
            <a:r>
              <a:rPr lang="en-US" dirty="0"/>
              <a:t> </a:t>
            </a:r>
            <a:r>
              <a:rPr lang="en-US" dirty="0" err="1"/>
              <a:t>específicamente</a:t>
            </a:r>
            <a:r>
              <a:rPr lang="en-US" dirty="0"/>
              <a:t> para un </a:t>
            </a:r>
            <a:r>
              <a:rPr lang="en-US" dirty="0" err="1"/>
              <a:t>sistema</a:t>
            </a:r>
            <a:r>
              <a:rPr lang="en-US" dirty="0"/>
              <a:t> </a:t>
            </a:r>
            <a:r>
              <a:rPr lang="en-US" dirty="0" err="1"/>
              <a:t>operativo</a:t>
            </a:r>
            <a:r>
              <a:rPr lang="en-US" dirty="0"/>
              <a:t>.</a:t>
            </a:r>
            <a:endParaRPr lang="es-ES" dirty="0"/>
          </a:p>
          <a:p>
            <a:pPr algn="just">
              <a:lnSpc>
                <a:spcPct val="150000"/>
              </a:lnSpc>
            </a:pPr>
            <a:r>
              <a:rPr lang="en-US" dirty="0"/>
              <a:t>Aplicaciones </a:t>
            </a:r>
            <a:r>
              <a:rPr lang="en-US" dirty="0" err="1"/>
              <a:t>Híbridas</a:t>
            </a:r>
            <a:r>
              <a:rPr lang="en-US" dirty="0"/>
              <a:t>: </a:t>
            </a:r>
            <a:r>
              <a:rPr lang="en-US" dirty="0" err="1"/>
              <a:t>Combinan</a:t>
            </a:r>
            <a:r>
              <a:rPr lang="en-US" dirty="0"/>
              <a:t> </a:t>
            </a:r>
            <a:r>
              <a:rPr lang="en-US" dirty="0" err="1"/>
              <a:t>elementos</a:t>
            </a:r>
            <a:r>
              <a:rPr lang="en-US" dirty="0"/>
              <a:t> </a:t>
            </a:r>
            <a:r>
              <a:rPr lang="en-US" dirty="0" err="1"/>
              <a:t>nativos</a:t>
            </a:r>
            <a:r>
              <a:rPr lang="en-US" dirty="0"/>
              <a:t> y web.</a:t>
            </a:r>
            <a:endParaRPr lang="es-ES" dirty="0"/>
          </a:p>
          <a:p>
            <a:pPr algn="just">
              <a:lnSpc>
                <a:spcPct val="150000"/>
              </a:lnSpc>
            </a:pPr>
            <a:r>
              <a:rPr lang="en-US" dirty="0"/>
              <a:t>Aplicaciones </a:t>
            </a:r>
            <a:r>
              <a:rPr lang="en-US" dirty="0" err="1"/>
              <a:t>Basadas</a:t>
            </a:r>
            <a:r>
              <a:rPr lang="en-US" dirty="0"/>
              <a:t> en la </a:t>
            </a:r>
            <a:r>
              <a:rPr lang="en-US" dirty="0" err="1"/>
              <a:t>Nube</a:t>
            </a:r>
            <a:r>
              <a:rPr lang="en-US" dirty="0"/>
              <a:t>: </a:t>
            </a:r>
            <a:r>
              <a:rPr lang="en-US" dirty="0" err="1"/>
              <a:t>Accesibles</a:t>
            </a:r>
            <a:r>
              <a:rPr lang="en-US" dirty="0"/>
              <a:t> a </a:t>
            </a:r>
            <a:r>
              <a:rPr lang="en-US" dirty="0" err="1"/>
              <a:t>través</a:t>
            </a:r>
            <a:r>
              <a:rPr lang="en-US" dirty="0"/>
              <a:t> de Internet y </a:t>
            </a:r>
            <a:r>
              <a:rPr lang="en-US" dirty="0" err="1"/>
              <a:t>alojadas</a:t>
            </a:r>
            <a:r>
              <a:rPr lang="en-US" dirty="0"/>
              <a:t> en </a:t>
            </a:r>
            <a:r>
              <a:rPr lang="en-US" dirty="0" err="1"/>
              <a:t>servidores</a:t>
            </a:r>
            <a:r>
              <a:rPr lang="en-US" dirty="0"/>
              <a:t> </a:t>
            </a:r>
            <a:r>
              <a:rPr lang="en-US" dirty="0" err="1"/>
              <a:t>remotos</a:t>
            </a:r>
            <a:r>
              <a:rPr lang="en-US" dirty="0"/>
              <a:t>.</a:t>
            </a:r>
            <a:endParaRPr lang="es-ES" dirty="0"/>
          </a:p>
          <a:p>
            <a:pPr algn="just">
              <a:lnSpc>
                <a:spcPct val="150000"/>
              </a:lnSpc>
            </a:pPr>
            <a:endParaRPr lang="es-ES" dirty="0"/>
          </a:p>
        </p:txBody>
      </p:sp>
    </p:spTree>
    <p:extLst>
      <p:ext uri="{BB962C8B-B14F-4D97-AF65-F5344CB8AC3E}">
        <p14:creationId xmlns:p14="http://schemas.microsoft.com/office/powerpoint/2010/main" val="484341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2CEEDF9-1C92-4B35-895F-360FB3F6065E}"/>
              </a:ext>
            </a:extLst>
          </p:cNvPr>
          <p:cNvSpPr>
            <a:spLocks noGrp="1"/>
          </p:cNvSpPr>
          <p:nvPr>
            <p:ph idx="1"/>
          </p:nvPr>
        </p:nvSpPr>
        <p:spPr>
          <a:xfrm>
            <a:off x="838200" y="1253331"/>
            <a:ext cx="10515600" cy="4351338"/>
          </a:xfrm>
        </p:spPr>
        <p:txBody>
          <a:bodyPr/>
          <a:lstStyle/>
          <a:p>
            <a:pPr marL="0" indent="0" algn="just">
              <a:lnSpc>
                <a:spcPct val="150000"/>
              </a:lnSpc>
              <a:buNone/>
            </a:pPr>
            <a:r>
              <a:rPr lang="en-US" dirty="0"/>
              <a:t>La </a:t>
            </a:r>
            <a:r>
              <a:rPr lang="en-US" dirty="0" err="1"/>
              <a:t>evolución</a:t>
            </a:r>
            <a:r>
              <a:rPr lang="en-US" dirty="0"/>
              <a:t> de los </a:t>
            </a:r>
            <a:r>
              <a:rPr lang="en-US" dirty="0" err="1"/>
              <a:t>sistemas</a:t>
            </a:r>
            <a:r>
              <a:rPr lang="en-US" dirty="0"/>
              <a:t> de </a:t>
            </a:r>
            <a:r>
              <a:rPr lang="en-US" dirty="0" err="1"/>
              <a:t>aplicación</a:t>
            </a:r>
            <a:r>
              <a:rPr lang="en-US" dirty="0"/>
              <a:t> ha </a:t>
            </a:r>
            <a:r>
              <a:rPr lang="en-US" dirty="0" err="1"/>
              <a:t>sido</a:t>
            </a:r>
            <a:r>
              <a:rPr lang="en-US" dirty="0"/>
              <a:t> </a:t>
            </a:r>
            <a:r>
              <a:rPr lang="en-US" dirty="0" err="1"/>
              <a:t>significativa</a:t>
            </a:r>
            <a:r>
              <a:rPr lang="en-US" dirty="0"/>
              <a:t> a lo largo de las </a:t>
            </a:r>
            <a:r>
              <a:rPr lang="en-US" dirty="0" err="1"/>
              <a:t>últimas</a:t>
            </a:r>
            <a:r>
              <a:rPr lang="en-US" dirty="0"/>
              <a:t> </a:t>
            </a:r>
            <a:r>
              <a:rPr lang="en-US" dirty="0" err="1"/>
              <a:t>décadas</a:t>
            </a:r>
            <a:r>
              <a:rPr lang="en-US" dirty="0"/>
              <a:t>, </a:t>
            </a:r>
            <a:r>
              <a:rPr lang="en-US" dirty="0" err="1"/>
              <a:t>impulsada</a:t>
            </a:r>
            <a:r>
              <a:rPr lang="en-US" dirty="0"/>
              <a:t> por </a:t>
            </a:r>
            <a:r>
              <a:rPr lang="en-US" dirty="0" err="1"/>
              <a:t>avances</a:t>
            </a:r>
            <a:r>
              <a:rPr lang="en-US" dirty="0"/>
              <a:t> </a:t>
            </a:r>
            <a:r>
              <a:rPr lang="en-US" dirty="0" err="1"/>
              <a:t>tecnológicos</a:t>
            </a:r>
            <a:r>
              <a:rPr lang="en-US" dirty="0"/>
              <a:t>, </a:t>
            </a:r>
            <a:r>
              <a:rPr lang="en-US" dirty="0" err="1"/>
              <a:t>cambios</a:t>
            </a:r>
            <a:r>
              <a:rPr lang="en-US" dirty="0"/>
              <a:t> en las </a:t>
            </a:r>
            <a:r>
              <a:rPr lang="en-US" dirty="0" err="1"/>
              <a:t>necesidades</a:t>
            </a:r>
            <a:r>
              <a:rPr lang="en-US" dirty="0"/>
              <a:t> del </a:t>
            </a:r>
            <a:r>
              <a:rPr lang="en-US" dirty="0" err="1"/>
              <a:t>usuario</a:t>
            </a:r>
            <a:r>
              <a:rPr lang="en-US" dirty="0"/>
              <a:t> y la </a:t>
            </a:r>
            <a:r>
              <a:rPr lang="en-US" dirty="0" err="1"/>
              <a:t>evolución</a:t>
            </a:r>
            <a:r>
              <a:rPr lang="en-US" dirty="0"/>
              <a:t> del </a:t>
            </a:r>
            <a:r>
              <a:rPr lang="en-US" dirty="0" err="1"/>
              <a:t>entorno</a:t>
            </a:r>
            <a:r>
              <a:rPr lang="en-US" dirty="0"/>
              <a:t> </a:t>
            </a:r>
            <a:r>
              <a:rPr lang="en-US" dirty="0" err="1"/>
              <a:t>empresarial</a:t>
            </a:r>
            <a:r>
              <a:rPr lang="en-US" dirty="0"/>
              <a:t>. Aquí </a:t>
            </a:r>
            <a:r>
              <a:rPr lang="en-US" dirty="0" err="1"/>
              <a:t>te</a:t>
            </a:r>
            <a:r>
              <a:rPr lang="en-US" dirty="0"/>
              <a:t> presento un </a:t>
            </a:r>
            <a:r>
              <a:rPr lang="en-US" dirty="0" err="1"/>
              <a:t>resumen</a:t>
            </a:r>
            <a:r>
              <a:rPr lang="en-US" dirty="0"/>
              <a:t> de las </a:t>
            </a:r>
            <a:r>
              <a:rPr lang="en-US" dirty="0" err="1"/>
              <a:t>principales</a:t>
            </a:r>
            <a:r>
              <a:rPr lang="en-US" dirty="0"/>
              <a:t> </a:t>
            </a:r>
            <a:r>
              <a:rPr lang="en-US" dirty="0" err="1"/>
              <a:t>etapas</a:t>
            </a:r>
            <a:r>
              <a:rPr lang="en-US" dirty="0"/>
              <a:t> en </a:t>
            </a:r>
            <a:r>
              <a:rPr lang="en-US" dirty="0" err="1"/>
              <a:t>esta</a:t>
            </a:r>
            <a:r>
              <a:rPr lang="en-US" dirty="0"/>
              <a:t> </a:t>
            </a:r>
            <a:r>
              <a:rPr lang="en-US" dirty="0" err="1"/>
              <a:t>evolución</a:t>
            </a:r>
            <a:r>
              <a:rPr lang="en-US" dirty="0"/>
              <a:t>:</a:t>
            </a:r>
            <a:endParaRPr lang="es-ES" dirty="0"/>
          </a:p>
          <a:p>
            <a:pPr marL="0" indent="0" algn="just">
              <a:lnSpc>
                <a:spcPct val="150000"/>
              </a:lnSpc>
              <a:buNone/>
            </a:pPr>
            <a:endParaRPr lang="es-ES" dirty="0"/>
          </a:p>
        </p:txBody>
      </p:sp>
    </p:spTree>
    <p:extLst>
      <p:ext uri="{BB962C8B-B14F-4D97-AF65-F5344CB8AC3E}">
        <p14:creationId xmlns:p14="http://schemas.microsoft.com/office/powerpoint/2010/main" val="13114904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4FD018-2CFA-4150-B90D-EA90AC55666D}"/>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1. Era de Mainframes (1950-1970)</a:t>
            </a:r>
            <a:endParaRPr lang="es-ES" dirty="0">
              <a:solidFill>
                <a:schemeClr val="bg1"/>
              </a:solidFill>
            </a:endParaRPr>
          </a:p>
        </p:txBody>
      </p:sp>
      <p:sp>
        <p:nvSpPr>
          <p:cNvPr id="3" name="Marcador de contenido 2">
            <a:extLst>
              <a:ext uri="{FF2B5EF4-FFF2-40B4-BE49-F238E27FC236}">
                <a16:creationId xmlns:a16="http://schemas.microsoft.com/office/drawing/2014/main" id="{C8A1F6C9-7B61-423C-8F5B-DE96685E00E9}"/>
              </a:ext>
            </a:extLst>
          </p:cNvPr>
          <p:cNvSpPr>
            <a:spLocks noGrp="1"/>
          </p:cNvSpPr>
          <p:nvPr>
            <p:ph idx="1"/>
          </p:nvPr>
        </p:nvSpPr>
        <p:spPr/>
        <p:txBody>
          <a:bodyPr/>
          <a:lstStyle/>
          <a:p>
            <a:pPr marL="0" indent="0" algn="just">
              <a:lnSpc>
                <a:spcPct val="150000"/>
              </a:lnSpc>
              <a:buNone/>
            </a:pPr>
            <a:r>
              <a:rPr lang="en-US" dirty="0"/>
              <a:t>Características: Los </a:t>
            </a:r>
            <a:r>
              <a:rPr lang="en-US" dirty="0" err="1"/>
              <a:t>sistemas</a:t>
            </a:r>
            <a:r>
              <a:rPr lang="en-US" dirty="0"/>
              <a:t> </a:t>
            </a:r>
            <a:r>
              <a:rPr lang="en-US" dirty="0" err="1"/>
              <a:t>eran</a:t>
            </a:r>
            <a:r>
              <a:rPr lang="en-US" dirty="0"/>
              <a:t> </a:t>
            </a:r>
            <a:r>
              <a:rPr lang="en-US" dirty="0" err="1"/>
              <a:t>grandes</a:t>
            </a:r>
            <a:r>
              <a:rPr lang="en-US" dirty="0"/>
              <a:t>, </a:t>
            </a:r>
            <a:r>
              <a:rPr lang="en-US" dirty="0" err="1"/>
              <a:t>costosos</a:t>
            </a:r>
            <a:r>
              <a:rPr lang="en-US" dirty="0"/>
              <a:t> y </a:t>
            </a:r>
            <a:r>
              <a:rPr lang="en-US" dirty="0" err="1"/>
              <a:t>centralizados</a:t>
            </a:r>
            <a:r>
              <a:rPr lang="en-US" dirty="0"/>
              <a:t>. </a:t>
            </a:r>
            <a:r>
              <a:rPr lang="en-US" dirty="0" err="1"/>
              <a:t>Principalmente</a:t>
            </a:r>
            <a:r>
              <a:rPr lang="en-US" dirty="0"/>
              <a:t> </a:t>
            </a:r>
            <a:r>
              <a:rPr lang="en-US" dirty="0" err="1"/>
              <a:t>utilizados</a:t>
            </a:r>
            <a:r>
              <a:rPr lang="en-US" dirty="0"/>
              <a:t> por </a:t>
            </a:r>
            <a:r>
              <a:rPr lang="en-US" dirty="0" err="1"/>
              <a:t>grandes</a:t>
            </a:r>
            <a:r>
              <a:rPr lang="en-US" dirty="0"/>
              <a:t> </a:t>
            </a:r>
            <a:r>
              <a:rPr lang="en-US" dirty="0" err="1"/>
              <a:t>corporaciones</a:t>
            </a:r>
            <a:r>
              <a:rPr lang="en-US" dirty="0"/>
              <a:t> y </a:t>
            </a:r>
            <a:r>
              <a:rPr lang="en-US" dirty="0" err="1"/>
              <a:t>gobiernos</a:t>
            </a:r>
            <a:r>
              <a:rPr lang="en-US" dirty="0"/>
              <a:t>.</a:t>
            </a:r>
            <a:endParaRPr lang="es-ES" dirty="0"/>
          </a:p>
          <a:p>
            <a:pPr marL="0" indent="0" algn="just">
              <a:lnSpc>
                <a:spcPct val="150000"/>
              </a:lnSpc>
              <a:buNone/>
            </a:pPr>
            <a:r>
              <a:rPr lang="en-US" dirty="0"/>
              <a:t>Aplicaciones: </a:t>
            </a:r>
            <a:r>
              <a:rPr lang="en-US" dirty="0" err="1"/>
              <a:t>Procesamiento</a:t>
            </a:r>
            <a:r>
              <a:rPr lang="en-US" dirty="0"/>
              <a:t> de </a:t>
            </a:r>
            <a:r>
              <a:rPr lang="en-US" dirty="0" err="1"/>
              <a:t>datos</a:t>
            </a:r>
            <a:r>
              <a:rPr lang="en-US" dirty="0"/>
              <a:t> </a:t>
            </a:r>
            <a:r>
              <a:rPr lang="en-US" dirty="0" err="1"/>
              <a:t>masivos</a:t>
            </a:r>
            <a:r>
              <a:rPr lang="en-US" dirty="0"/>
              <a:t>, como </a:t>
            </a:r>
            <a:r>
              <a:rPr lang="en-US" dirty="0" err="1"/>
              <a:t>nóminas</a:t>
            </a:r>
            <a:r>
              <a:rPr lang="en-US" dirty="0"/>
              <a:t> y </a:t>
            </a:r>
            <a:r>
              <a:rPr lang="en-US" dirty="0" err="1"/>
              <a:t>gestión</a:t>
            </a:r>
            <a:r>
              <a:rPr lang="en-US" dirty="0"/>
              <a:t> de </a:t>
            </a:r>
            <a:r>
              <a:rPr lang="en-US" dirty="0" err="1"/>
              <a:t>inventarios</a:t>
            </a:r>
            <a:r>
              <a:rPr lang="en-US" dirty="0"/>
              <a:t>.</a:t>
            </a:r>
            <a:endParaRPr lang="es-ES" dirty="0"/>
          </a:p>
        </p:txBody>
      </p:sp>
    </p:spTree>
    <p:extLst>
      <p:ext uri="{BB962C8B-B14F-4D97-AF65-F5344CB8AC3E}">
        <p14:creationId xmlns:p14="http://schemas.microsoft.com/office/powerpoint/2010/main" val="1415957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4FD018-2CFA-4150-B90D-EA90AC55666D}"/>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2. </a:t>
            </a:r>
            <a:r>
              <a:rPr lang="en-US" dirty="0" err="1">
                <a:solidFill>
                  <a:schemeClr val="bg1"/>
                </a:solidFill>
              </a:rPr>
              <a:t>Computadoras</a:t>
            </a:r>
            <a:r>
              <a:rPr lang="en-US" dirty="0">
                <a:solidFill>
                  <a:schemeClr val="bg1"/>
                </a:solidFill>
              </a:rPr>
              <a:t> </a:t>
            </a:r>
            <a:r>
              <a:rPr lang="en-US" dirty="0" err="1">
                <a:solidFill>
                  <a:schemeClr val="bg1"/>
                </a:solidFill>
              </a:rPr>
              <a:t>Personales</a:t>
            </a:r>
            <a:r>
              <a:rPr lang="en-US" dirty="0">
                <a:solidFill>
                  <a:schemeClr val="bg1"/>
                </a:solidFill>
              </a:rPr>
              <a:t> (1980-1990)</a:t>
            </a:r>
            <a:endParaRPr lang="es-ES" dirty="0">
              <a:solidFill>
                <a:schemeClr val="bg1"/>
              </a:solidFill>
            </a:endParaRPr>
          </a:p>
        </p:txBody>
      </p:sp>
      <p:sp>
        <p:nvSpPr>
          <p:cNvPr id="3" name="Marcador de contenido 2">
            <a:extLst>
              <a:ext uri="{FF2B5EF4-FFF2-40B4-BE49-F238E27FC236}">
                <a16:creationId xmlns:a16="http://schemas.microsoft.com/office/drawing/2014/main" id="{C8A1F6C9-7B61-423C-8F5B-DE96685E00E9}"/>
              </a:ext>
            </a:extLst>
          </p:cNvPr>
          <p:cNvSpPr>
            <a:spLocks noGrp="1"/>
          </p:cNvSpPr>
          <p:nvPr>
            <p:ph idx="1"/>
          </p:nvPr>
        </p:nvSpPr>
        <p:spPr/>
        <p:txBody>
          <a:bodyPr/>
          <a:lstStyle/>
          <a:p>
            <a:pPr marL="0" indent="0" algn="just">
              <a:lnSpc>
                <a:spcPct val="150000"/>
              </a:lnSpc>
              <a:buNone/>
            </a:pPr>
            <a:r>
              <a:rPr lang="en-US" dirty="0"/>
              <a:t>- Características: La </a:t>
            </a:r>
            <a:r>
              <a:rPr lang="en-US" dirty="0" err="1"/>
              <a:t>aparición</a:t>
            </a:r>
            <a:r>
              <a:rPr lang="en-US" dirty="0"/>
              <a:t> de </a:t>
            </a:r>
            <a:r>
              <a:rPr lang="en-US" dirty="0" err="1"/>
              <a:t>computadoras</a:t>
            </a:r>
            <a:r>
              <a:rPr lang="en-US" dirty="0"/>
              <a:t> </a:t>
            </a:r>
            <a:r>
              <a:rPr lang="en-US" dirty="0" err="1"/>
              <a:t>personales</a:t>
            </a:r>
            <a:r>
              <a:rPr lang="en-US" dirty="0"/>
              <a:t> </a:t>
            </a:r>
            <a:r>
              <a:rPr lang="en-US" dirty="0" err="1"/>
              <a:t>hizo</a:t>
            </a:r>
            <a:r>
              <a:rPr lang="en-US" dirty="0"/>
              <a:t> que la </a:t>
            </a:r>
            <a:r>
              <a:rPr lang="en-US" dirty="0" err="1"/>
              <a:t>tecnología</a:t>
            </a:r>
            <a:r>
              <a:rPr lang="en-US" dirty="0"/>
              <a:t> </a:t>
            </a:r>
            <a:r>
              <a:rPr lang="en-US" dirty="0" err="1"/>
              <a:t>fuera</a:t>
            </a:r>
            <a:r>
              <a:rPr lang="en-US" dirty="0"/>
              <a:t> </a:t>
            </a:r>
            <a:r>
              <a:rPr lang="en-US" dirty="0" err="1"/>
              <a:t>más</a:t>
            </a:r>
            <a:r>
              <a:rPr lang="en-US" dirty="0"/>
              <a:t> </a:t>
            </a:r>
            <a:r>
              <a:rPr lang="en-US" dirty="0" err="1"/>
              <a:t>accesible</a:t>
            </a:r>
            <a:r>
              <a:rPr lang="en-US" dirty="0"/>
              <a:t>.</a:t>
            </a:r>
            <a:endParaRPr lang="es-ES" dirty="0"/>
          </a:p>
          <a:p>
            <a:pPr marL="0" indent="0" algn="just">
              <a:lnSpc>
                <a:spcPct val="150000"/>
              </a:lnSpc>
              <a:buNone/>
            </a:pPr>
            <a:r>
              <a:rPr lang="en-US" dirty="0"/>
              <a:t>- Aplicaciones: Software de </a:t>
            </a:r>
            <a:r>
              <a:rPr lang="en-US" dirty="0" err="1"/>
              <a:t>productividad</a:t>
            </a:r>
            <a:r>
              <a:rPr lang="en-US" dirty="0"/>
              <a:t> (</a:t>
            </a:r>
            <a:r>
              <a:rPr lang="en-US" dirty="0" err="1"/>
              <a:t>procesadores</a:t>
            </a:r>
            <a:r>
              <a:rPr lang="en-US" dirty="0"/>
              <a:t> de </a:t>
            </a:r>
            <a:r>
              <a:rPr lang="en-US" dirty="0" err="1"/>
              <a:t>texto</a:t>
            </a:r>
            <a:r>
              <a:rPr lang="en-US" dirty="0"/>
              <a:t>, hojas de </a:t>
            </a:r>
            <a:r>
              <a:rPr lang="en-US" dirty="0" err="1"/>
              <a:t>cálculo</a:t>
            </a:r>
            <a:r>
              <a:rPr lang="en-US" dirty="0"/>
              <a:t>), </a:t>
            </a:r>
            <a:r>
              <a:rPr lang="en-US" dirty="0" err="1"/>
              <a:t>programas</a:t>
            </a:r>
            <a:r>
              <a:rPr lang="en-US" dirty="0"/>
              <a:t> </a:t>
            </a:r>
            <a:r>
              <a:rPr lang="en-US" dirty="0" err="1"/>
              <a:t>específicos</a:t>
            </a:r>
            <a:r>
              <a:rPr lang="en-US" dirty="0"/>
              <a:t> para </a:t>
            </a:r>
            <a:r>
              <a:rPr lang="en-US" dirty="0" err="1"/>
              <a:t>tareas</a:t>
            </a:r>
            <a:r>
              <a:rPr lang="en-US" dirty="0"/>
              <a:t> </a:t>
            </a:r>
            <a:r>
              <a:rPr lang="en-US" dirty="0" err="1"/>
              <a:t>individuales</a:t>
            </a:r>
            <a:r>
              <a:rPr lang="en-US" dirty="0"/>
              <a:t>.</a:t>
            </a:r>
            <a:endParaRPr lang="es-ES" dirty="0"/>
          </a:p>
        </p:txBody>
      </p:sp>
    </p:spTree>
    <p:extLst>
      <p:ext uri="{BB962C8B-B14F-4D97-AF65-F5344CB8AC3E}">
        <p14:creationId xmlns:p14="http://schemas.microsoft.com/office/powerpoint/2010/main" val="1017082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4FD018-2CFA-4150-B90D-EA90AC55666D}"/>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3. Redes Locales y </a:t>
            </a:r>
            <a:r>
              <a:rPr lang="en-US" dirty="0" err="1">
                <a:solidFill>
                  <a:schemeClr val="bg1"/>
                </a:solidFill>
              </a:rPr>
              <a:t>Conectividad</a:t>
            </a:r>
            <a:r>
              <a:rPr lang="en-US" dirty="0">
                <a:solidFill>
                  <a:schemeClr val="bg1"/>
                </a:solidFill>
              </a:rPr>
              <a:t> (1990-2000)</a:t>
            </a:r>
            <a:endParaRPr lang="es-ES" dirty="0">
              <a:solidFill>
                <a:schemeClr val="bg1"/>
              </a:solidFill>
            </a:endParaRPr>
          </a:p>
        </p:txBody>
      </p:sp>
      <p:sp>
        <p:nvSpPr>
          <p:cNvPr id="3" name="Marcador de contenido 2">
            <a:extLst>
              <a:ext uri="{FF2B5EF4-FFF2-40B4-BE49-F238E27FC236}">
                <a16:creationId xmlns:a16="http://schemas.microsoft.com/office/drawing/2014/main" id="{C8A1F6C9-7B61-423C-8F5B-DE96685E00E9}"/>
              </a:ext>
            </a:extLst>
          </p:cNvPr>
          <p:cNvSpPr>
            <a:spLocks noGrp="1"/>
          </p:cNvSpPr>
          <p:nvPr>
            <p:ph idx="1"/>
          </p:nvPr>
        </p:nvSpPr>
        <p:spPr/>
        <p:txBody>
          <a:bodyPr/>
          <a:lstStyle/>
          <a:p>
            <a:pPr algn="just">
              <a:lnSpc>
                <a:spcPct val="150000"/>
              </a:lnSpc>
            </a:pPr>
            <a:r>
              <a:rPr lang="en-US" dirty="0"/>
              <a:t> - Características: La </a:t>
            </a:r>
            <a:r>
              <a:rPr lang="en-US" dirty="0" err="1"/>
              <a:t>interconexión</a:t>
            </a:r>
            <a:r>
              <a:rPr lang="en-US" dirty="0"/>
              <a:t> de </a:t>
            </a:r>
            <a:r>
              <a:rPr lang="en-US" dirty="0" err="1"/>
              <a:t>computadoras</a:t>
            </a:r>
            <a:r>
              <a:rPr lang="en-US" dirty="0"/>
              <a:t> a </a:t>
            </a:r>
            <a:r>
              <a:rPr lang="en-US" dirty="0" err="1"/>
              <a:t>través</a:t>
            </a:r>
            <a:r>
              <a:rPr lang="en-US" dirty="0"/>
              <a:t> de redes locales (LAN) </a:t>
            </a:r>
            <a:r>
              <a:rPr lang="en-US" dirty="0" err="1"/>
              <a:t>permitió</a:t>
            </a:r>
            <a:r>
              <a:rPr lang="en-US" dirty="0"/>
              <a:t> el </a:t>
            </a:r>
            <a:r>
              <a:rPr lang="en-US" dirty="0" err="1"/>
              <a:t>trabajo</a:t>
            </a:r>
            <a:r>
              <a:rPr lang="en-US" dirty="0"/>
              <a:t> </a:t>
            </a:r>
            <a:r>
              <a:rPr lang="en-US" dirty="0" err="1"/>
              <a:t>colaborativo</a:t>
            </a:r>
            <a:r>
              <a:rPr lang="en-US" dirty="0"/>
              <a:t>.</a:t>
            </a:r>
            <a:endParaRPr lang="es-ES" dirty="0"/>
          </a:p>
          <a:p>
            <a:pPr algn="just">
              <a:lnSpc>
                <a:spcPct val="150000"/>
              </a:lnSpc>
            </a:pPr>
            <a:r>
              <a:rPr lang="en-US" dirty="0"/>
              <a:t>   - Aplicaciones: </a:t>
            </a:r>
            <a:r>
              <a:rPr lang="en-US" dirty="0" err="1"/>
              <a:t>Sistemas</a:t>
            </a:r>
            <a:r>
              <a:rPr lang="en-US" dirty="0"/>
              <a:t> de </a:t>
            </a:r>
            <a:r>
              <a:rPr lang="en-US" dirty="0" err="1"/>
              <a:t>gestión</a:t>
            </a:r>
            <a:r>
              <a:rPr lang="en-US" dirty="0"/>
              <a:t> </a:t>
            </a:r>
            <a:r>
              <a:rPr lang="en-US" dirty="0" err="1"/>
              <a:t>empresarial</a:t>
            </a:r>
            <a:r>
              <a:rPr lang="en-US" dirty="0"/>
              <a:t> (ERP), </a:t>
            </a:r>
            <a:r>
              <a:rPr lang="en-US" dirty="0" err="1"/>
              <a:t>aplicaciones</a:t>
            </a:r>
            <a:r>
              <a:rPr lang="en-US" dirty="0"/>
              <a:t> de </a:t>
            </a:r>
            <a:r>
              <a:rPr lang="en-US" dirty="0" err="1"/>
              <a:t>comunicación</a:t>
            </a:r>
            <a:r>
              <a:rPr lang="en-US" dirty="0"/>
              <a:t> y </a:t>
            </a:r>
            <a:r>
              <a:rPr lang="en-US" dirty="0" err="1"/>
              <a:t>colaboración</a:t>
            </a:r>
            <a:r>
              <a:rPr lang="en-US" dirty="0"/>
              <a:t>.</a:t>
            </a:r>
            <a:endParaRPr lang="es-ES" dirty="0"/>
          </a:p>
        </p:txBody>
      </p:sp>
    </p:spTree>
    <p:extLst>
      <p:ext uri="{BB962C8B-B14F-4D97-AF65-F5344CB8AC3E}">
        <p14:creationId xmlns:p14="http://schemas.microsoft.com/office/powerpoint/2010/main" val="3251307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4078B9-B993-4BAB-9515-F8E3BE33F3A3}"/>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4. Internet y Aplicaciones Web (2000-2010)</a:t>
            </a:r>
            <a:endParaRPr lang="es-ES" dirty="0">
              <a:solidFill>
                <a:schemeClr val="bg1"/>
              </a:solidFill>
            </a:endParaRPr>
          </a:p>
        </p:txBody>
      </p:sp>
      <p:sp>
        <p:nvSpPr>
          <p:cNvPr id="3" name="Marcador de contenido 2">
            <a:extLst>
              <a:ext uri="{FF2B5EF4-FFF2-40B4-BE49-F238E27FC236}">
                <a16:creationId xmlns:a16="http://schemas.microsoft.com/office/drawing/2014/main" id="{2200B490-227C-4390-BF19-C8650B99D7BB}"/>
              </a:ext>
            </a:extLst>
          </p:cNvPr>
          <p:cNvSpPr>
            <a:spLocks noGrp="1"/>
          </p:cNvSpPr>
          <p:nvPr>
            <p:ph idx="1"/>
          </p:nvPr>
        </p:nvSpPr>
        <p:spPr/>
        <p:txBody>
          <a:bodyPr/>
          <a:lstStyle/>
          <a:p>
            <a:pPr algn="just">
              <a:lnSpc>
                <a:spcPct val="150000"/>
              </a:lnSpc>
            </a:pPr>
            <a:r>
              <a:rPr lang="en-US" dirty="0"/>
              <a:t>- Características: El </a:t>
            </a:r>
            <a:r>
              <a:rPr lang="en-US" dirty="0" err="1"/>
              <a:t>auge</a:t>
            </a:r>
            <a:r>
              <a:rPr lang="en-US" dirty="0"/>
              <a:t> de Internet </a:t>
            </a:r>
            <a:r>
              <a:rPr lang="en-US" dirty="0" err="1"/>
              <a:t>transformó</a:t>
            </a:r>
            <a:r>
              <a:rPr lang="en-US" dirty="0"/>
              <a:t> la forma en que se </a:t>
            </a:r>
            <a:r>
              <a:rPr lang="en-US" dirty="0" err="1"/>
              <a:t>desarrollaban</a:t>
            </a:r>
            <a:r>
              <a:rPr lang="en-US" dirty="0"/>
              <a:t> y </a:t>
            </a:r>
            <a:r>
              <a:rPr lang="en-US" dirty="0" err="1"/>
              <a:t>distribuían</a:t>
            </a:r>
            <a:r>
              <a:rPr lang="en-US" dirty="0"/>
              <a:t> las </a:t>
            </a:r>
            <a:r>
              <a:rPr lang="en-US" dirty="0" err="1"/>
              <a:t>aplicaciones</a:t>
            </a:r>
            <a:r>
              <a:rPr lang="en-US" dirty="0"/>
              <a:t>.</a:t>
            </a:r>
            <a:endParaRPr lang="es-ES" dirty="0"/>
          </a:p>
          <a:p>
            <a:pPr algn="just">
              <a:lnSpc>
                <a:spcPct val="150000"/>
              </a:lnSpc>
            </a:pPr>
            <a:r>
              <a:rPr lang="en-US" dirty="0"/>
              <a:t>   - Aplicaciones: Aplicaciones web que no </a:t>
            </a:r>
            <a:r>
              <a:rPr lang="en-US" dirty="0" err="1"/>
              <a:t>requerían</a:t>
            </a:r>
            <a:r>
              <a:rPr lang="en-US" dirty="0"/>
              <a:t> </a:t>
            </a:r>
            <a:r>
              <a:rPr lang="en-US" dirty="0" err="1"/>
              <a:t>instalación</a:t>
            </a:r>
            <a:r>
              <a:rPr lang="en-US" dirty="0"/>
              <a:t> local, como </a:t>
            </a:r>
            <a:r>
              <a:rPr lang="en-US" dirty="0" err="1"/>
              <a:t>correo</a:t>
            </a:r>
            <a:r>
              <a:rPr lang="en-US" dirty="0"/>
              <a:t> </a:t>
            </a:r>
            <a:r>
              <a:rPr lang="en-US" dirty="0" err="1"/>
              <a:t>electrónico</a:t>
            </a:r>
            <a:r>
              <a:rPr lang="en-US" dirty="0"/>
              <a:t> </a:t>
            </a:r>
            <a:r>
              <a:rPr lang="en-US" dirty="0" err="1"/>
              <a:t>basado</a:t>
            </a:r>
            <a:r>
              <a:rPr lang="en-US" dirty="0"/>
              <a:t> en la web y </a:t>
            </a:r>
            <a:r>
              <a:rPr lang="en-US" dirty="0" err="1"/>
              <a:t>plataformas</a:t>
            </a:r>
            <a:r>
              <a:rPr lang="en-US" dirty="0"/>
              <a:t> de </a:t>
            </a:r>
            <a:r>
              <a:rPr lang="en-US" dirty="0" err="1"/>
              <a:t>gestión</a:t>
            </a:r>
            <a:r>
              <a:rPr lang="en-US" dirty="0"/>
              <a:t> de </a:t>
            </a:r>
            <a:r>
              <a:rPr lang="en-US" dirty="0" err="1"/>
              <a:t>contenido</a:t>
            </a:r>
            <a:r>
              <a:rPr lang="en-US" dirty="0"/>
              <a:t>.</a:t>
            </a:r>
            <a:endParaRPr lang="es-ES" dirty="0"/>
          </a:p>
          <a:p>
            <a:pPr algn="just">
              <a:lnSpc>
                <a:spcPct val="150000"/>
              </a:lnSpc>
            </a:pPr>
            <a:endParaRPr lang="es-ES" dirty="0"/>
          </a:p>
        </p:txBody>
      </p:sp>
    </p:spTree>
    <p:extLst>
      <p:ext uri="{BB962C8B-B14F-4D97-AF65-F5344CB8AC3E}">
        <p14:creationId xmlns:p14="http://schemas.microsoft.com/office/powerpoint/2010/main" val="34516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85675C-35B9-4B0C-97BE-5FD0156A5C82}"/>
              </a:ext>
            </a:extLst>
          </p:cNvPr>
          <p:cNvSpPr>
            <a:spLocks noGrp="1"/>
          </p:cNvSpPr>
          <p:nvPr>
            <p:ph type="title"/>
          </p:nvPr>
        </p:nvSpPr>
        <p:spPr>
          <a:solidFill>
            <a:schemeClr val="accent6">
              <a:lumMod val="20000"/>
              <a:lumOff val="80000"/>
            </a:schemeClr>
          </a:solidFill>
          <a:ln>
            <a:solidFill>
              <a:schemeClr val="tx1"/>
            </a:solidFill>
          </a:ln>
        </p:spPr>
        <p:txBody>
          <a:bodyPr>
            <a:normAutofit/>
          </a:bodyPr>
          <a:lstStyle/>
          <a:p>
            <a:r>
              <a:rPr lang="en-US" dirty="0">
                <a:solidFill>
                  <a:schemeClr val="bg1"/>
                </a:solidFill>
              </a:rPr>
              <a:t>5. </a:t>
            </a:r>
            <a:r>
              <a:rPr lang="en-US" dirty="0" err="1">
                <a:solidFill>
                  <a:schemeClr val="bg1"/>
                </a:solidFill>
              </a:rPr>
              <a:t>Movilidad</a:t>
            </a:r>
            <a:r>
              <a:rPr lang="en-US" dirty="0">
                <a:solidFill>
                  <a:schemeClr val="bg1"/>
                </a:solidFill>
              </a:rPr>
              <a:t> y Aplicaciones </a:t>
            </a:r>
            <a:r>
              <a:rPr lang="en-US" dirty="0" err="1">
                <a:solidFill>
                  <a:schemeClr val="bg1"/>
                </a:solidFill>
              </a:rPr>
              <a:t>Móviles</a:t>
            </a:r>
            <a:r>
              <a:rPr lang="en-US" dirty="0">
                <a:solidFill>
                  <a:schemeClr val="bg1"/>
                </a:solidFill>
              </a:rPr>
              <a:t> (2010-2020)</a:t>
            </a:r>
            <a:endParaRPr lang="es-ES" dirty="0">
              <a:solidFill>
                <a:schemeClr val="bg1"/>
              </a:solidFill>
            </a:endParaRPr>
          </a:p>
        </p:txBody>
      </p:sp>
      <p:sp>
        <p:nvSpPr>
          <p:cNvPr id="3" name="Marcador de contenido 2">
            <a:extLst>
              <a:ext uri="{FF2B5EF4-FFF2-40B4-BE49-F238E27FC236}">
                <a16:creationId xmlns:a16="http://schemas.microsoft.com/office/drawing/2014/main" id="{25C970A8-E4EB-4C81-9C52-8D64E3018F1C}"/>
              </a:ext>
            </a:extLst>
          </p:cNvPr>
          <p:cNvSpPr>
            <a:spLocks noGrp="1"/>
          </p:cNvSpPr>
          <p:nvPr>
            <p:ph idx="1"/>
          </p:nvPr>
        </p:nvSpPr>
        <p:spPr/>
        <p:txBody>
          <a:bodyPr/>
          <a:lstStyle/>
          <a:p>
            <a:pPr marL="0" indent="0" algn="just">
              <a:lnSpc>
                <a:spcPct val="150000"/>
              </a:lnSpc>
              <a:buNone/>
            </a:pPr>
            <a:r>
              <a:rPr lang="en-US" dirty="0"/>
              <a:t>- Características: La </a:t>
            </a:r>
            <a:r>
              <a:rPr lang="en-US" dirty="0" err="1"/>
              <a:t>proliferación</a:t>
            </a:r>
            <a:r>
              <a:rPr lang="en-US" dirty="0"/>
              <a:t> de smartphones y </a:t>
            </a:r>
            <a:r>
              <a:rPr lang="en-US" dirty="0" err="1"/>
              <a:t>tabletas</a:t>
            </a:r>
            <a:r>
              <a:rPr lang="en-US" dirty="0"/>
              <a:t> </a:t>
            </a:r>
            <a:r>
              <a:rPr lang="en-US" dirty="0" err="1"/>
              <a:t>llevó</a:t>
            </a:r>
            <a:r>
              <a:rPr lang="en-US" dirty="0"/>
              <a:t> al </a:t>
            </a:r>
            <a:r>
              <a:rPr lang="en-US" dirty="0" err="1"/>
              <a:t>desarrollo</a:t>
            </a:r>
            <a:r>
              <a:rPr lang="en-US" dirty="0"/>
              <a:t> de </a:t>
            </a:r>
            <a:r>
              <a:rPr lang="en-US" dirty="0" err="1"/>
              <a:t>aplicaciones</a:t>
            </a:r>
            <a:r>
              <a:rPr lang="en-US" dirty="0"/>
              <a:t> </a:t>
            </a:r>
            <a:r>
              <a:rPr lang="en-US" dirty="0" err="1"/>
              <a:t>móviles</a:t>
            </a:r>
            <a:r>
              <a:rPr lang="en-US" dirty="0"/>
              <a:t> </a:t>
            </a:r>
            <a:r>
              <a:rPr lang="en-US" dirty="0" err="1"/>
              <a:t>nativas</a:t>
            </a:r>
            <a:r>
              <a:rPr lang="en-US" dirty="0"/>
              <a:t> e </a:t>
            </a:r>
            <a:r>
              <a:rPr lang="en-US" dirty="0" err="1"/>
              <a:t>híbridas</a:t>
            </a:r>
            <a:r>
              <a:rPr lang="en-US" dirty="0"/>
              <a:t>.</a:t>
            </a:r>
            <a:endParaRPr lang="es-ES" dirty="0"/>
          </a:p>
          <a:p>
            <a:pPr marL="0" indent="0" algn="just">
              <a:lnSpc>
                <a:spcPct val="150000"/>
              </a:lnSpc>
              <a:buNone/>
            </a:pPr>
            <a:r>
              <a:rPr lang="en-US" dirty="0"/>
              <a:t>- Aplicaciones: </a:t>
            </a:r>
            <a:r>
              <a:rPr lang="en-US" dirty="0" err="1"/>
              <a:t>Desde</a:t>
            </a:r>
            <a:r>
              <a:rPr lang="en-US" dirty="0"/>
              <a:t> redes </a:t>
            </a:r>
            <a:r>
              <a:rPr lang="en-US" dirty="0" err="1"/>
              <a:t>sociales</a:t>
            </a:r>
            <a:r>
              <a:rPr lang="en-US" dirty="0"/>
              <a:t> hasta </a:t>
            </a:r>
            <a:r>
              <a:rPr lang="en-US" dirty="0" err="1"/>
              <a:t>aplicaciones</a:t>
            </a:r>
            <a:r>
              <a:rPr lang="en-US" dirty="0"/>
              <a:t> de </a:t>
            </a:r>
            <a:r>
              <a:rPr lang="en-US" dirty="0" err="1"/>
              <a:t>productividad</a:t>
            </a:r>
            <a:r>
              <a:rPr lang="en-US" dirty="0"/>
              <a:t> y </a:t>
            </a:r>
            <a:r>
              <a:rPr lang="en-US" dirty="0" err="1"/>
              <a:t>comercio</a:t>
            </a:r>
            <a:r>
              <a:rPr lang="en-US" dirty="0"/>
              <a:t> </a:t>
            </a:r>
            <a:r>
              <a:rPr lang="en-US" dirty="0" err="1"/>
              <a:t>electrónico</a:t>
            </a:r>
            <a:r>
              <a:rPr lang="en-US" dirty="0"/>
              <a:t>.</a:t>
            </a:r>
            <a:endParaRPr lang="es-ES" dirty="0"/>
          </a:p>
          <a:p>
            <a:pPr algn="just">
              <a:lnSpc>
                <a:spcPct val="150000"/>
              </a:lnSpc>
            </a:pPr>
            <a:endParaRPr lang="es-ES" dirty="0"/>
          </a:p>
        </p:txBody>
      </p:sp>
    </p:spTree>
    <p:extLst>
      <p:ext uri="{BB962C8B-B14F-4D97-AF65-F5344CB8AC3E}">
        <p14:creationId xmlns:p14="http://schemas.microsoft.com/office/powerpoint/2010/main" val="1141017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C628B1-D0D4-4ADE-B829-DDE5FDB2670D}"/>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6.Nube y SaaS (Software como </a:t>
            </a:r>
            <a:r>
              <a:rPr lang="en-US" dirty="0" err="1">
                <a:solidFill>
                  <a:schemeClr val="bg1"/>
                </a:solidFill>
              </a:rPr>
              <a:t>Servicio</a:t>
            </a:r>
            <a:r>
              <a:rPr lang="en-US" dirty="0">
                <a:solidFill>
                  <a:schemeClr val="bg1"/>
                </a:solidFill>
              </a:rPr>
              <a:t>) (2010-presente)</a:t>
            </a:r>
            <a:endParaRPr lang="es-ES" dirty="0">
              <a:solidFill>
                <a:schemeClr val="bg1"/>
              </a:solidFill>
            </a:endParaRPr>
          </a:p>
        </p:txBody>
      </p:sp>
      <p:sp>
        <p:nvSpPr>
          <p:cNvPr id="3" name="Marcador de contenido 2">
            <a:extLst>
              <a:ext uri="{FF2B5EF4-FFF2-40B4-BE49-F238E27FC236}">
                <a16:creationId xmlns:a16="http://schemas.microsoft.com/office/drawing/2014/main" id="{9CCBA1CC-DA35-48ED-8A40-2571072FA2CB}"/>
              </a:ext>
            </a:extLst>
          </p:cNvPr>
          <p:cNvSpPr>
            <a:spLocks noGrp="1"/>
          </p:cNvSpPr>
          <p:nvPr>
            <p:ph idx="1"/>
          </p:nvPr>
        </p:nvSpPr>
        <p:spPr/>
        <p:txBody>
          <a:bodyPr/>
          <a:lstStyle/>
          <a:p>
            <a:pPr marL="0" indent="0" algn="just">
              <a:lnSpc>
                <a:spcPct val="150000"/>
              </a:lnSpc>
              <a:buNone/>
            </a:pPr>
            <a:r>
              <a:rPr lang="en-US" dirty="0"/>
              <a:t>- Características: Las </a:t>
            </a:r>
            <a:r>
              <a:rPr lang="en-US" dirty="0" err="1"/>
              <a:t>aplicaciones</a:t>
            </a:r>
            <a:r>
              <a:rPr lang="en-US" dirty="0"/>
              <a:t> </a:t>
            </a:r>
            <a:r>
              <a:rPr lang="en-US" dirty="0" err="1"/>
              <a:t>comenzaron</a:t>
            </a:r>
            <a:r>
              <a:rPr lang="en-US" dirty="0"/>
              <a:t> a ser </a:t>
            </a:r>
            <a:r>
              <a:rPr lang="en-US" dirty="0" err="1"/>
              <a:t>ofrecidas</a:t>
            </a:r>
            <a:r>
              <a:rPr lang="en-US" dirty="0"/>
              <a:t> como </a:t>
            </a:r>
            <a:r>
              <a:rPr lang="en-US" dirty="0" err="1"/>
              <a:t>servicios</a:t>
            </a:r>
            <a:r>
              <a:rPr lang="en-US" dirty="0"/>
              <a:t> en la </a:t>
            </a:r>
            <a:r>
              <a:rPr lang="en-US" dirty="0" err="1"/>
              <a:t>nube</a:t>
            </a:r>
            <a:r>
              <a:rPr lang="en-US" dirty="0"/>
              <a:t>, </a:t>
            </a:r>
            <a:r>
              <a:rPr lang="en-US" dirty="0" err="1"/>
              <a:t>eliminando</a:t>
            </a:r>
            <a:r>
              <a:rPr lang="en-US" dirty="0"/>
              <a:t> la </a:t>
            </a:r>
            <a:r>
              <a:rPr lang="en-US" dirty="0" err="1"/>
              <a:t>necesidad</a:t>
            </a:r>
            <a:r>
              <a:rPr lang="en-US" dirty="0"/>
              <a:t> de </a:t>
            </a:r>
            <a:r>
              <a:rPr lang="en-US" dirty="0" err="1"/>
              <a:t>infraestructura</a:t>
            </a:r>
            <a:r>
              <a:rPr lang="en-US" dirty="0"/>
              <a:t> local.</a:t>
            </a:r>
            <a:endParaRPr lang="es-ES" dirty="0"/>
          </a:p>
          <a:p>
            <a:pPr marL="0" indent="0" algn="just">
              <a:lnSpc>
                <a:spcPct val="150000"/>
              </a:lnSpc>
              <a:buNone/>
            </a:pPr>
            <a:r>
              <a:rPr lang="en-US" dirty="0"/>
              <a:t> - Aplicaciones: </a:t>
            </a:r>
            <a:r>
              <a:rPr lang="en-US" dirty="0" err="1"/>
              <a:t>Herramientas</a:t>
            </a:r>
            <a:r>
              <a:rPr lang="en-US" dirty="0"/>
              <a:t> </a:t>
            </a:r>
            <a:r>
              <a:rPr lang="en-US" dirty="0" err="1"/>
              <a:t>colaborativas</a:t>
            </a:r>
            <a:r>
              <a:rPr lang="en-US" dirty="0"/>
              <a:t> como Google Workspace, </a:t>
            </a:r>
            <a:r>
              <a:rPr lang="en-US" dirty="0" err="1"/>
              <a:t>plataformas</a:t>
            </a:r>
            <a:r>
              <a:rPr lang="en-US" dirty="0"/>
              <a:t> CRM y ERP </a:t>
            </a:r>
            <a:r>
              <a:rPr lang="en-US" dirty="0" err="1"/>
              <a:t>basadas</a:t>
            </a:r>
            <a:r>
              <a:rPr lang="en-US" dirty="0"/>
              <a:t> en la </a:t>
            </a:r>
            <a:r>
              <a:rPr lang="en-US" dirty="0" err="1"/>
              <a:t>nube</a:t>
            </a:r>
            <a:r>
              <a:rPr lang="en-US" dirty="0"/>
              <a:t>.</a:t>
            </a:r>
            <a:endParaRPr lang="es-ES" dirty="0"/>
          </a:p>
        </p:txBody>
      </p:sp>
    </p:spTree>
    <p:extLst>
      <p:ext uri="{BB962C8B-B14F-4D97-AF65-F5344CB8AC3E}">
        <p14:creationId xmlns:p14="http://schemas.microsoft.com/office/powerpoint/2010/main" val="1801582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C628B1-D0D4-4ADE-B829-DDE5FDB2670D}"/>
              </a:ext>
            </a:extLst>
          </p:cNvPr>
          <p:cNvSpPr>
            <a:spLocks noGrp="1"/>
          </p:cNvSpPr>
          <p:nvPr>
            <p:ph type="title"/>
          </p:nvPr>
        </p:nvSpPr>
        <p:spPr>
          <a:solidFill>
            <a:schemeClr val="accent6">
              <a:lumMod val="20000"/>
              <a:lumOff val="80000"/>
            </a:schemeClr>
          </a:solidFill>
          <a:ln>
            <a:solidFill>
              <a:schemeClr val="tx1"/>
            </a:solidFill>
          </a:ln>
        </p:spPr>
        <p:txBody>
          <a:bodyPr>
            <a:normAutofit/>
          </a:bodyPr>
          <a:lstStyle/>
          <a:p>
            <a:r>
              <a:rPr lang="en-US" dirty="0"/>
              <a:t>7. </a:t>
            </a:r>
            <a:r>
              <a:rPr lang="en-US" dirty="0" err="1"/>
              <a:t>Inteligencia</a:t>
            </a:r>
            <a:r>
              <a:rPr lang="en-US" dirty="0"/>
              <a:t> Artificial y Aprendizaje </a:t>
            </a:r>
            <a:r>
              <a:rPr lang="en-US" dirty="0" err="1"/>
              <a:t>Automático</a:t>
            </a:r>
            <a:r>
              <a:rPr lang="en-US" dirty="0"/>
              <a:t> (2020-presente)</a:t>
            </a:r>
            <a:endParaRPr lang="es-ES" dirty="0"/>
          </a:p>
        </p:txBody>
      </p:sp>
      <p:sp>
        <p:nvSpPr>
          <p:cNvPr id="3" name="Marcador de contenido 2">
            <a:extLst>
              <a:ext uri="{FF2B5EF4-FFF2-40B4-BE49-F238E27FC236}">
                <a16:creationId xmlns:a16="http://schemas.microsoft.com/office/drawing/2014/main" id="{9CCBA1CC-DA35-48ED-8A40-2571072FA2CB}"/>
              </a:ext>
            </a:extLst>
          </p:cNvPr>
          <p:cNvSpPr>
            <a:spLocks noGrp="1"/>
          </p:cNvSpPr>
          <p:nvPr>
            <p:ph idx="1"/>
          </p:nvPr>
        </p:nvSpPr>
        <p:spPr/>
        <p:txBody>
          <a:bodyPr/>
          <a:lstStyle/>
          <a:p>
            <a:pPr algn="just">
              <a:lnSpc>
                <a:spcPct val="150000"/>
              </a:lnSpc>
            </a:pPr>
            <a:r>
              <a:rPr lang="en-US" dirty="0"/>
              <a:t>Características: </a:t>
            </a:r>
            <a:r>
              <a:rPr lang="en-US" dirty="0" err="1"/>
              <a:t>Integración</a:t>
            </a:r>
            <a:r>
              <a:rPr lang="en-US" dirty="0"/>
              <a:t> de IA para </a:t>
            </a:r>
            <a:r>
              <a:rPr lang="en-US" dirty="0" err="1"/>
              <a:t>mejorar</a:t>
            </a:r>
            <a:r>
              <a:rPr lang="en-US" dirty="0"/>
              <a:t> la </a:t>
            </a:r>
            <a:r>
              <a:rPr lang="en-US" dirty="0" err="1"/>
              <a:t>funcionalidad</a:t>
            </a:r>
            <a:r>
              <a:rPr lang="en-US" dirty="0"/>
              <a:t> y </a:t>
            </a:r>
            <a:r>
              <a:rPr lang="en-US" dirty="0" err="1"/>
              <a:t>personalización</a:t>
            </a:r>
            <a:r>
              <a:rPr lang="en-US" dirty="0"/>
              <a:t> de las </a:t>
            </a:r>
            <a:r>
              <a:rPr lang="en-US" dirty="0" err="1"/>
              <a:t>aplicaciones</a:t>
            </a:r>
            <a:r>
              <a:rPr lang="en-US" dirty="0"/>
              <a:t>.</a:t>
            </a:r>
            <a:endParaRPr lang="es-ES" dirty="0"/>
          </a:p>
          <a:p>
            <a:pPr algn="just">
              <a:lnSpc>
                <a:spcPct val="150000"/>
              </a:lnSpc>
            </a:pPr>
            <a:r>
              <a:rPr lang="en-US" dirty="0"/>
              <a:t>Aplicaciones: Chatbots, </a:t>
            </a:r>
            <a:r>
              <a:rPr lang="en-US" dirty="0" err="1"/>
              <a:t>análisis</a:t>
            </a:r>
            <a:r>
              <a:rPr lang="en-US" dirty="0"/>
              <a:t> </a:t>
            </a:r>
            <a:r>
              <a:rPr lang="en-US" dirty="0" err="1"/>
              <a:t>predictivo</a:t>
            </a:r>
            <a:r>
              <a:rPr lang="en-US" dirty="0"/>
              <a:t>, </a:t>
            </a:r>
            <a:r>
              <a:rPr lang="en-US" dirty="0" err="1"/>
              <a:t>automatización</a:t>
            </a:r>
            <a:r>
              <a:rPr lang="en-US" dirty="0"/>
              <a:t> de </a:t>
            </a:r>
            <a:r>
              <a:rPr lang="en-US" dirty="0" err="1"/>
              <a:t>procesos</a:t>
            </a:r>
            <a:r>
              <a:rPr lang="en-US" dirty="0"/>
              <a:t>.</a:t>
            </a:r>
            <a:endParaRPr lang="es-ES" dirty="0"/>
          </a:p>
        </p:txBody>
      </p:sp>
    </p:spTree>
    <p:extLst>
      <p:ext uri="{BB962C8B-B14F-4D97-AF65-F5344CB8AC3E}">
        <p14:creationId xmlns:p14="http://schemas.microsoft.com/office/powerpoint/2010/main" val="3292833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458718-BCED-4EE6-BF12-67074BD8ACB3}"/>
              </a:ext>
            </a:extLst>
          </p:cNvPr>
          <p:cNvSpPr>
            <a:spLocks noGrp="1"/>
          </p:cNvSpPr>
          <p:nvPr>
            <p:ph type="title"/>
          </p:nvPr>
        </p:nvSpPr>
        <p:spPr>
          <a:solidFill>
            <a:schemeClr val="accent6">
              <a:lumMod val="20000"/>
              <a:lumOff val="80000"/>
            </a:schemeClr>
          </a:solidFill>
          <a:ln>
            <a:solidFill>
              <a:schemeClr val="tx1"/>
            </a:solidFill>
          </a:ln>
        </p:spPr>
        <p:txBody>
          <a:bodyPr/>
          <a:lstStyle/>
          <a:p>
            <a:pPr algn="ctr"/>
            <a:r>
              <a:rPr lang="es-ES" b="1" dirty="0">
                <a:solidFill>
                  <a:schemeClr val="bg1"/>
                </a:solidFill>
              </a:rPr>
              <a:t>Temática</a:t>
            </a:r>
          </a:p>
        </p:txBody>
      </p:sp>
      <p:sp>
        <p:nvSpPr>
          <p:cNvPr id="3" name="Marcador de contenido 2">
            <a:extLst>
              <a:ext uri="{FF2B5EF4-FFF2-40B4-BE49-F238E27FC236}">
                <a16:creationId xmlns:a16="http://schemas.microsoft.com/office/drawing/2014/main" id="{94536B48-6277-46B9-92FD-A8563B218C76}"/>
              </a:ext>
            </a:extLst>
          </p:cNvPr>
          <p:cNvSpPr>
            <a:spLocks noGrp="1"/>
          </p:cNvSpPr>
          <p:nvPr>
            <p:ph idx="1"/>
          </p:nvPr>
        </p:nvSpPr>
        <p:spPr/>
        <p:txBody>
          <a:bodyPr/>
          <a:lstStyle/>
          <a:p>
            <a:pPr marL="0" indent="0" algn="just">
              <a:lnSpc>
                <a:spcPct val="150000"/>
              </a:lnSpc>
              <a:buNone/>
            </a:pPr>
            <a:r>
              <a:rPr lang="es-ES_tradnl" dirty="0"/>
              <a:t>Concepto, clasificación y evolución de los Sistemas de Aplicación. Caracterización de los tipos de información digital. Textos, imágenes, sonidos y videos, entre otras.</a:t>
            </a:r>
            <a:endParaRPr lang="es-ES" dirty="0"/>
          </a:p>
        </p:txBody>
      </p:sp>
      <p:pic>
        <p:nvPicPr>
          <p:cNvPr id="5" name="Imagen 4">
            <a:extLst>
              <a:ext uri="{FF2B5EF4-FFF2-40B4-BE49-F238E27FC236}">
                <a16:creationId xmlns:a16="http://schemas.microsoft.com/office/drawing/2014/main" id="{9EE58C5C-9502-4ABB-8083-FE4BC48C3E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4950" y="4435475"/>
            <a:ext cx="2228850" cy="2057400"/>
          </a:xfrm>
          <a:prstGeom prst="rect">
            <a:avLst/>
          </a:prstGeom>
        </p:spPr>
      </p:pic>
    </p:spTree>
    <p:extLst>
      <p:ext uri="{BB962C8B-B14F-4D97-AF65-F5344CB8AC3E}">
        <p14:creationId xmlns:p14="http://schemas.microsoft.com/office/powerpoint/2010/main" val="3603338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910450-4E21-4E3C-A8A4-3E831F37BAA3}"/>
              </a:ext>
            </a:extLst>
          </p:cNvPr>
          <p:cNvSpPr>
            <a:spLocks noGrp="1"/>
          </p:cNvSpPr>
          <p:nvPr>
            <p:ph type="title"/>
          </p:nvPr>
        </p:nvSpPr>
        <p:spPr>
          <a:xfrm>
            <a:off x="838200" y="2766218"/>
            <a:ext cx="10515600" cy="1325563"/>
          </a:xfrm>
        </p:spPr>
        <p:txBody>
          <a:bodyPr>
            <a:normAutofit fontScale="90000"/>
          </a:bodyPr>
          <a:lstStyle/>
          <a:p>
            <a:pPr>
              <a:lnSpc>
                <a:spcPct val="150000"/>
              </a:lnSpc>
            </a:pPr>
            <a:r>
              <a:rPr lang="en-US" dirty="0"/>
              <a:t>La </a:t>
            </a:r>
            <a:r>
              <a:rPr lang="en-US" dirty="0" err="1"/>
              <a:t>información</a:t>
            </a:r>
            <a:r>
              <a:rPr lang="en-US" dirty="0"/>
              <a:t> digital se </a:t>
            </a:r>
            <a:r>
              <a:rPr lang="en-US" dirty="0" err="1"/>
              <a:t>puede</a:t>
            </a:r>
            <a:r>
              <a:rPr lang="en-US" dirty="0"/>
              <a:t> </a:t>
            </a:r>
            <a:r>
              <a:rPr lang="en-US" dirty="0" err="1"/>
              <a:t>clasificar</a:t>
            </a:r>
            <a:r>
              <a:rPr lang="en-US" dirty="0"/>
              <a:t> en </a:t>
            </a:r>
            <a:r>
              <a:rPr lang="en-US" dirty="0" err="1"/>
              <a:t>varios</a:t>
            </a:r>
            <a:r>
              <a:rPr lang="en-US" dirty="0"/>
              <a:t> </a:t>
            </a:r>
            <a:r>
              <a:rPr lang="en-US" dirty="0" err="1"/>
              <a:t>tipos</a:t>
            </a:r>
            <a:r>
              <a:rPr lang="en-US" dirty="0"/>
              <a:t>, cada </a:t>
            </a:r>
            <a:r>
              <a:rPr lang="en-US" dirty="0" err="1"/>
              <a:t>uno</a:t>
            </a:r>
            <a:r>
              <a:rPr lang="en-US" dirty="0"/>
              <a:t> con </a:t>
            </a:r>
            <a:r>
              <a:rPr lang="en-US" dirty="0" err="1"/>
              <a:t>características</a:t>
            </a:r>
            <a:r>
              <a:rPr lang="en-US" dirty="0"/>
              <a:t> </a:t>
            </a:r>
            <a:r>
              <a:rPr lang="en-US" dirty="0" err="1"/>
              <a:t>específicas</a:t>
            </a:r>
            <a:r>
              <a:rPr lang="en-US" dirty="0"/>
              <a:t> que </a:t>
            </a:r>
            <a:r>
              <a:rPr lang="en-US" dirty="0" err="1"/>
              <a:t>determinan</a:t>
            </a:r>
            <a:r>
              <a:rPr lang="en-US" dirty="0"/>
              <a:t> </a:t>
            </a:r>
            <a:r>
              <a:rPr lang="en-US" dirty="0" err="1"/>
              <a:t>su</a:t>
            </a:r>
            <a:r>
              <a:rPr lang="en-US" dirty="0"/>
              <a:t> </a:t>
            </a:r>
            <a:r>
              <a:rPr lang="en-US" dirty="0" err="1"/>
              <a:t>uso</a:t>
            </a:r>
            <a:r>
              <a:rPr lang="en-US" dirty="0"/>
              <a:t>, </a:t>
            </a:r>
            <a:r>
              <a:rPr lang="en-US" dirty="0" err="1"/>
              <a:t>almacenamiento</a:t>
            </a:r>
            <a:r>
              <a:rPr lang="en-US" dirty="0"/>
              <a:t> y </a:t>
            </a:r>
            <a:r>
              <a:rPr lang="en-US" dirty="0" err="1"/>
              <a:t>transmisión</a:t>
            </a:r>
            <a:r>
              <a:rPr lang="en-US" dirty="0"/>
              <a:t>. A </a:t>
            </a:r>
            <a:r>
              <a:rPr lang="en-US" dirty="0" err="1"/>
              <a:t>continuación</a:t>
            </a:r>
            <a:r>
              <a:rPr lang="en-US" dirty="0"/>
              <a:t>, se </a:t>
            </a:r>
            <a:r>
              <a:rPr lang="en-US" dirty="0" err="1"/>
              <a:t>presenta</a:t>
            </a:r>
            <a:r>
              <a:rPr lang="en-US" dirty="0"/>
              <a:t> una </a:t>
            </a:r>
            <a:r>
              <a:rPr lang="en-US" dirty="0" err="1"/>
              <a:t>caracterización</a:t>
            </a:r>
            <a:r>
              <a:rPr lang="en-US" dirty="0"/>
              <a:t> de los </a:t>
            </a:r>
            <a:r>
              <a:rPr lang="en-US" dirty="0" err="1"/>
              <a:t>tipos</a:t>
            </a:r>
            <a:r>
              <a:rPr lang="en-US" dirty="0"/>
              <a:t> </a:t>
            </a:r>
            <a:r>
              <a:rPr lang="en-US" dirty="0" err="1"/>
              <a:t>más</a:t>
            </a:r>
            <a:r>
              <a:rPr lang="en-US" dirty="0"/>
              <a:t> </a:t>
            </a:r>
            <a:r>
              <a:rPr lang="en-US" dirty="0" err="1"/>
              <a:t>comunes</a:t>
            </a:r>
            <a:r>
              <a:rPr lang="en-US" dirty="0"/>
              <a:t> de </a:t>
            </a:r>
            <a:r>
              <a:rPr lang="en-US" dirty="0" err="1"/>
              <a:t>información</a:t>
            </a:r>
            <a:r>
              <a:rPr lang="en-US" dirty="0"/>
              <a:t> digital:</a:t>
            </a:r>
            <a:br>
              <a:rPr lang="es-ES" dirty="0"/>
            </a:br>
            <a:endParaRPr lang="es-ES" dirty="0"/>
          </a:p>
        </p:txBody>
      </p:sp>
    </p:spTree>
    <p:extLst>
      <p:ext uri="{BB962C8B-B14F-4D97-AF65-F5344CB8AC3E}">
        <p14:creationId xmlns:p14="http://schemas.microsoft.com/office/powerpoint/2010/main" val="2958899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BE745E-414A-4966-8CF8-5D8AE365C10A}"/>
              </a:ext>
            </a:extLst>
          </p:cNvPr>
          <p:cNvSpPr>
            <a:spLocks noGrp="1"/>
          </p:cNvSpPr>
          <p:nvPr>
            <p:ph type="title"/>
          </p:nvPr>
        </p:nvSpPr>
        <p:spPr>
          <a:solidFill>
            <a:schemeClr val="accent6">
              <a:lumMod val="20000"/>
              <a:lumOff val="80000"/>
            </a:schemeClr>
          </a:solidFill>
        </p:spPr>
        <p:txBody>
          <a:bodyPr/>
          <a:lstStyle/>
          <a:p>
            <a:pPr algn="ctr"/>
            <a:r>
              <a:rPr lang="en-US" b="1" dirty="0">
                <a:solidFill>
                  <a:schemeClr val="bg1"/>
                </a:solidFill>
              </a:rPr>
              <a:t>1. </a:t>
            </a:r>
            <a:r>
              <a:rPr lang="en-US" b="1" dirty="0" err="1">
                <a:solidFill>
                  <a:schemeClr val="bg1"/>
                </a:solidFill>
              </a:rPr>
              <a:t>Texto</a:t>
            </a:r>
            <a:endParaRPr lang="es-ES" b="1" dirty="0">
              <a:solidFill>
                <a:schemeClr val="bg1"/>
              </a:solidFill>
            </a:endParaRPr>
          </a:p>
        </p:txBody>
      </p:sp>
      <p:sp>
        <p:nvSpPr>
          <p:cNvPr id="3" name="Marcador de contenido 2">
            <a:extLst>
              <a:ext uri="{FF2B5EF4-FFF2-40B4-BE49-F238E27FC236}">
                <a16:creationId xmlns:a16="http://schemas.microsoft.com/office/drawing/2014/main" id="{383A01F1-CB1E-4401-8429-185A04CC9DE2}"/>
              </a:ext>
            </a:extLst>
          </p:cNvPr>
          <p:cNvSpPr>
            <a:spLocks noGrp="1"/>
          </p:cNvSpPr>
          <p:nvPr>
            <p:ph idx="1"/>
          </p:nvPr>
        </p:nvSpPr>
        <p:spPr/>
        <p:txBody>
          <a:bodyPr/>
          <a:lstStyle/>
          <a:p>
            <a:pPr algn="just">
              <a:lnSpc>
                <a:spcPct val="150000"/>
              </a:lnSpc>
            </a:pPr>
            <a:r>
              <a:rPr lang="en-US" dirty="0"/>
              <a:t>- Características: </a:t>
            </a:r>
            <a:r>
              <a:rPr lang="en-US" dirty="0" err="1"/>
              <a:t>Compuesto</a:t>
            </a:r>
            <a:r>
              <a:rPr lang="en-US" dirty="0"/>
              <a:t> por </a:t>
            </a:r>
            <a:r>
              <a:rPr lang="en-US" dirty="0" err="1"/>
              <a:t>caracteres</a:t>
            </a:r>
            <a:r>
              <a:rPr lang="en-US" dirty="0"/>
              <a:t> </a:t>
            </a:r>
            <a:r>
              <a:rPr lang="en-US" dirty="0" err="1"/>
              <a:t>alfanuméricos</a:t>
            </a:r>
            <a:r>
              <a:rPr lang="en-US" dirty="0"/>
              <a:t> y </a:t>
            </a:r>
            <a:r>
              <a:rPr lang="en-US" dirty="0" err="1"/>
              <a:t>símbolos</a:t>
            </a:r>
            <a:r>
              <a:rPr lang="en-US" dirty="0"/>
              <a:t>. </a:t>
            </a:r>
            <a:r>
              <a:rPr lang="en-US" dirty="0" err="1"/>
              <a:t>Puede</a:t>
            </a:r>
            <a:r>
              <a:rPr lang="en-US" dirty="0"/>
              <a:t> </a:t>
            </a:r>
            <a:r>
              <a:rPr lang="en-US" dirty="0" err="1"/>
              <a:t>incluir</a:t>
            </a:r>
            <a:r>
              <a:rPr lang="en-US" dirty="0"/>
              <a:t> </a:t>
            </a:r>
            <a:r>
              <a:rPr lang="en-US" dirty="0" err="1"/>
              <a:t>documentos</a:t>
            </a:r>
            <a:r>
              <a:rPr lang="en-US" dirty="0"/>
              <a:t>, </a:t>
            </a:r>
            <a:r>
              <a:rPr lang="en-US" dirty="0" err="1"/>
              <a:t>correos</a:t>
            </a:r>
            <a:r>
              <a:rPr lang="en-US" dirty="0"/>
              <a:t> </a:t>
            </a:r>
            <a:r>
              <a:rPr lang="en-US" dirty="0" err="1"/>
              <a:t>electrónicos</a:t>
            </a:r>
            <a:r>
              <a:rPr lang="en-US" dirty="0"/>
              <a:t>, </a:t>
            </a:r>
            <a:r>
              <a:rPr lang="en-US" dirty="0" err="1"/>
              <a:t>publicaciones</a:t>
            </a:r>
            <a:r>
              <a:rPr lang="en-US" dirty="0"/>
              <a:t> en redes </a:t>
            </a:r>
            <a:r>
              <a:rPr lang="en-US" dirty="0" err="1"/>
              <a:t>sociales</a:t>
            </a:r>
            <a:r>
              <a:rPr lang="en-US" dirty="0"/>
              <a:t>, etc.</a:t>
            </a:r>
            <a:endParaRPr lang="es-ES" dirty="0"/>
          </a:p>
          <a:p>
            <a:pPr algn="just">
              <a:lnSpc>
                <a:spcPct val="150000"/>
              </a:lnSpc>
            </a:pPr>
            <a:r>
              <a:rPr lang="en-US" dirty="0"/>
              <a:t>   - </a:t>
            </a:r>
            <a:r>
              <a:rPr lang="en-US" dirty="0" err="1"/>
              <a:t>Formatos</a:t>
            </a:r>
            <a:r>
              <a:rPr lang="en-US" dirty="0"/>
              <a:t>: TXT, DOCX, PDF, HTML.</a:t>
            </a:r>
            <a:endParaRPr lang="es-ES" dirty="0"/>
          </a:p>
          <a:p>
            <a:pPr algn="just">
              <a:lnSpc>
                <a:spcPct val="150000"/>
              </a:lnSpc>
            </a:pPr>
            <a:r>
              <a:rPr lang="en-US" dirty="0"/>
              <a:t>   - </a:t>
            </a:r>
            <a:r>
              <a:rPr lang="en-US" dirty="0" err="1"/>
              <a:t>Uso</a:t>
            </a:r>
            <a:r>
              <a:rPr lang="en-US" dirty="0"/>
              <a:t>: </a:t>
            </a:r>
            <a:r>
              <a:rPr lang="en-US" dirty="0" err="1"/>
              <a:t>Comunicación</a:t>
            </a:r>
            <a:r>
              <a:rPr lang="en-US" dirty="0"/>
              <a:t> </a:t>
            </a:r>
            <a:r>
              <a:rPr lang="en-US" dirty="0" err="1"/>
              <a:t>escrita</a:t>
            </a:r>
            <a:r>
              <a:rPr lang="en-US" dirty="0"/>
              <a:t>, </a:t>
            </a:r>
            <a:r>
              <a:rPr lang="en-US" dirty="0" err="1"/>
              <a:t>documentación</a:t>
            </a:r>
            <a:r>
              <a:rPr lang="en-US" dirty="0"/>
              <a:t>, </a:t>
            </a:r>
            <a:r>
              <a:rPr lang="en-US" dirty="0" err="1"/>
              <a:t>contenido</a:t>
            </a:r>
            <a:r>
              <a:rPr lang="en-US" dirty="0"/>
              <a:t> web.</a:t>
            </a:r>
            <a:endParaRPr lang="es-ES" dirty="0"/>
          </a:p>
          <a:p>
            <a:pPr algn="just">
              <a:lnSpc>
                <a:spcPct val="150000"/>
              </a:lnSpc>
            </a:pPr>
            <a:endParaRPr lang="es-ES" dirty="0"/>
          </a:p>
        </p:txBody>
      </p:sp>
    </p:spTree>
    <p:extLst>
      <p:ext uri="{BB962C8B-B14F-4D97-AF65-F5344CB8AC3E}">
        <p14:creationId xmlns:p14="http://schemas.microsoft.com/office/powerpoint/2010/main" val="24731770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3E6FCD-B0A3-4485-A19D-C2B20D261A11}"/>
              </a:ext>
            </a:extLst>
          </p:cNvPr>
          <p:cNvSpPr>
            <a:spLocks noGrp="1"/>
          </p:cNvSpPr>
          <p:nvPr>
            <p:ph type="title"/>
          </p:nvPr>
        </p:nvSpPr>
        <p:spPr>
          <a:solidFill>
            <a:schemeClr val="accent6">
              <a:lumMod val="20000"/>
              <a:lumOff val="80000"/>
            </a:schemeClr>
          </a:solidFill>
          <a:ln>
            <a:solidFill>
              <a:schemeClr val="tx1"/>
            </a:solidFill>
          </a:ln>
        </p:spPr>
        <p:txBody>
          <a:bodyPr/>
          <a:lstStyle/>
          <a:p>
            <a:pPr algn="ctr"/>
            <a:r>
              <a:rPr lang="en-US" dirty="0">
                <a:solidFill>
                  <a:schemeClr val="bg1"/>
                </a:solidFill>
              </a:rPr>
              <a:t>2. </a:t>
            </a:r>
            <a:r>
              <a:rPr lang="en-US" dirty="0" err="1">
                <a:solidFill>
                  <a:schemeClr val="bg1"/>
                </a:solidFill>
              </a:rPr>
              <a:t>Imágenes</a:t>
            </a:r>
            <a:endParaRPr lang="es-ES" dirty="0">
              <a:solidFill>
                <a:schemeClr val="bg1"/>
              </a:solidFill>
            </a:endParaRPr>
          </a:p>
        </p:txBody>
      </p:sp>
      <p:sp>
        <p:nvSpPr>
          <p:cNvPr id="3" name="Marcador de contenido 2">
            <a:extLst>
              <a:ext uri="{FF2B5EF4-FFF2-40B4-BE49-F238E27FC236}">
                <a16:creationId xmlns:a16="http://schemas.microsoft.com/office/drawing/2014/main" id="{48319D00-0C44-45F9-8FD2-9F0F5E5C69F1}"/>
              </a:ext>
            </a:extLst>
          </p:cNvPr>
          <p:cNvSpPr>
            <a:spLocks noGrp="1"/>
          </p:cNvSpPr>
          <p:nvPr>
            <p:ph idx="1"/>
          </p:nvPr>
        </p:nvSpPr>
        <p:spPr/>
        <p:txBody>
          <a:bodyPr/>
          <a:lstStyle/>
          <a:p>
            <a:pPr marL="0" indent="0" algn="just">
              <a:lnSpc>
                <a:spcPct val="150000"/>
              </a:lnSpc>
              <a:buNone/>
            </a:pPr>
            <a:r>
              <a:rPr lang="en-US" dirty="0"/>
              <a:t>Características: </a:t>
            </a:r>
            <a:r>
              <a:rPr lang="en-US" dirty="0" err="1"/>
              <a:t>Representaciones</a:t>
            </a:r>
            <a:r>
              <a:rPr lang="en-US" dirty="0"/>
              <a:t> </a:t>
            </a:r>
            <a:r>
              <a:rPr lang="en-US" dirty="0" err="1"/>
              <a:t>visuales</a:t>
            </a:r>
            <a:r>
              <a:rPr lang="en-US" dirty="0"/>
              <a:t> que </a:t>
            </a:r>
            <a:r>
              <a:rPr lang="en-US" dirty="0" err="1"/>
              <a:t>pueden</a:t>
            </a:r>
            <a:r>
              <a:rPr lang="en-US" dirty="0"/>
              <a:t> ser </a:t>
            </a:r>
            <a:r>
              <a:rPr lang="en-US" dirty="0" err="1"/>
              <a:t>estáticas</a:t>
            </a:r>
            <a:r>
              <a:rPr lang="en-US" dirty="0"/>
              <a:t> o </a:t>
            </a:r>
            <a:r>
              <a:rPr lang="en-US" dirty="0" err="1"/>
              <a:t>dinámicas</a:t>
            </a:r>
            <a:r>
              <a:rPr lang="en-US" dirty="0"/>
              <a:t> (como GIFs).</a:t>
            </a:r>
            <a:endParaRPr lang="es-ES" dirty="0"/>
          </a:p>
          <a:p>
            <a:pPr marL="0" indent="0" algn="just">
              <a:lnSpc>
                <a:spcPct val="150000"/>
              </a:lnSpc>
              <a:buNone/>
            </a:pPr>
            <a:r>
              <a:rPr lang="en-US" dirty="0"/>
              <a:t>- </a:t>
            </a:r>
            <a:r>
              <a:rPr lang="en-US" dirty="0" err="1"/>
              <a:t>Formatos</a:t>
            </a:r>
            <a:r>
              <a:rPr lang="en-US" dirty="0"/>
              <a:t>: JPEG, PNG, GIF, BMP, TIFF.</a:t>
            </a:r>
            <a:endParaRPr lang="es-ES" dirty="0"/>
          </a:p>
          <a:p>
            <a:pPr marL="0" indent="0" algn="just">
              <a:lnSpc>
                <a:spcPct val="150000"/>
              </a:lnSpc>
              <a:buNone/>
            </a:pPr>
            <a:r>
              <a:rPr lang="en-US" dirty="0"/>
              <a:t>- </a:t>
            </a:r>
            <a:r>
              <a:rPr lang="en-US" dirty="0" err="1"/>
              <a:t>Uso</a:t>
            </a:r>
            <a:r>
              <a:rPr lang="en-US" dirty="0"/>
              <a:t>: </a:t>
            </a:r>
            <a:r>
              <a:rPr lang="en-US" dirty="0" err="1"/>
              <a:t>Diseño</a:t>
            </a:r>
            <a:r>
              <a:rPr lang="en-US" dirty="0"/>
              <a:t> </a:t>
            </a:r>
            <a:r>
              <a:rPr lang="en-US" dirty="0" err="1"/>
              <a:t>gráfico</a:t>
            </a:r>
            <a:r>
              <a:rPr lang="en-US" dirty="0"/>
              <a:t>, </a:t>
            </a:r>
            <a:r>
              <a:rPr lang="en-US" dirty="0" err="1"/>
              <a:t>fotografía</a:t>
            </a:r>
            <a:r>
              <a:rPr lang="en-US" dirty="0"/>
              <a:t>, </a:t>
            </a:r>
            <a:r>
              <a:rPr lang="en-US" dirty="0" err="1"/>
              <a:t>contenido</a:t>
            </a:r>
            <a:r>
              <a:rPr lang="en-US" dirty="0"/>
              <a:t> web, </a:t>
            </a:r>
            <a:r>
              <a:rPr lang="en-US" dirty="0" err="1"/>
              <a:t>publicidad</a:t>
            </a:r>
            <a:r>
              <a:rPr lang="en-US" dirty="0"/>
              <a:t>.</a:t>
            </a:r>
            <a:endParaRPr lang="es-ES" dirty="0"/>
          </a:p>
          <a:p>
            <a:pPr algn="just">
              <a:lnSpc>
                <a:spcPct val="150000"/>
              </a:lnSpc>
            </a:pPr>
            <a:endParaRPr lang="es-ES" dirty="0"/>
          </a:p>
        </p:txBody>
      </p:sp>
    </p:spTree>
    <p:extLst>
      <p:ext uri="{BB962C8B-B14F-4D97-AF65-F5344CB8AC3E}">
        <p14:creationId xmlns:p14="http://schemas.microsoft.com/office/powerpoint/2010/main" val="17519734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5D7283-8274-496F-8DB8-6DC4A0AC5EDF}"/>
              </a:ext>
            </a:extLst>
          </p:cNvPr>
          <p:cNvSpPr>
            <a:spLocks noGrp="1"/>
          </p:cNvSpPr>
          <p:nvPr>
            <p:ph type="title"/>
          </p:nvPr>
        </p:nvSpPr>
        <p:spPr>
          <a:solidFill>
            <a:schemeClr val="accent6">
              <a:lumMod val="20000"/>
              <a:lumOff val="80000"/>
            </a:schemeClr>
          </a:solidFill>
          <a:ln>
            <a:solidFill>
              <a:schemeClr val="tx1"/>
            </a:solidFill>
          </a:ln>
        </p:spPr>
        <p:txBody>
          <a:bodyPr/>
          <a:lstStyle/>
          <a:p>
            <a:pPr algn="ctr"/>
            <a:r>
              <a:rPr lang="en-US" b="1" dirty="0">
                <a:solidFill>
                  <a:schemeClr val="bg1"/>
                </a:solidFill>
              </a:rPr>
              <a:t>3. Audio</a:t>
            </a:r>
            <a:endParaRPr lang="es-ES" b="1" dirty="0">
              <a:solidFill>
                <a:schemeClr val="bg1"/>
              </a:solidFill>
            </a:endParaRPr>
          </a:p>
        </p:txBody>
      </p:sp>
      <p:sp>
        <p:nvSpPr>
          <p:cNvPr id="3" name="Marcador de contenido 2">
            <a:extLst>
              <a:ext uri="{FF2B5EF4-FFF2-40B4-BE49-F238E27FC236}">
                <a16:creationId xmlns:a16="http://schemas.microsoft.com/office/drawing/2014/main" id="{8506EE00-B88E-4CD7-AABF-187C562B0534}"/>
              </a:ext>
            </a:extLst>
          </p:cNvPr>
          <p:cNvSpPr>
            <a:spLocks noGrp="1"/>
          </p:cNvSpPr>
          <p:nvPr>
            <p:ph idx="1"/>
          </p:nvPr>
        </p:nvSpPr>
        <p:spPr/>
        <p:txBody>
          <a:bodyPr/>
          <a:lstStyle/>
          <a:p>
            <a:pPr>
              <a:lnSpc>
                <a:spcPct val="150000"/>
              </a:lnSpc>
            </a:pPr>
            <a:r>
              <a:rPr lang="en-US" dirty="0"/>
              <a:t>Características: </a:t>
            </a:r>
            <a:r>
              <a:rPr lang="en-US" dirty="0" err="1"/>
              <a:t>Información</a:t>
            </a:r>
            <a:r>
              <a:rPr lang="en-US" dirty="0"/>
              <a:t> </a:t>
            </a:r>
            <a:r>
              <a:rPr lang="en-US" dirty="0" err="1"/>
              <a:t>sonora</a:t>
            </a:r>
            <a:r>
              <a:rPr lang="en-US" dirty="0"/>
              <a:t> que </a:t>
            </a:r>
            <a:r>
              <a:rPr lang="en-US" dirty="0" err="1"/>
              <a:t>puede</a:t>
            </a:r>
            <a:r>
              <a:rPr lang="en-US" dirty="0"/>
              <a:t> ser </a:t>
            </a:r>
            <a:r>
              <a:rPr lang="en-US" dirty="0" err="1"/>
              <a:t>grabada</a:t>
            </a:r>
            <a:r>
              <a:rPr lang="en-US" dirty="0"/>
              <a:t> y </a:t>
            </a:r>
            <a:r>
              <a:rPr lang="en-US" dirty="0" err="1"/>
              <a:t>reproducida</a:t>
            </a:r>
            <a:r>
              <a:rPr lang="en-US" dirty="0"/>
              <a:t>.</a:t>
            </a:r>
            <a:endParaRPr lang="es-ES" dirty="0"/>
          </a:p>
          <a:p>
            <a:pPr marL="0" indent="0">
              <a:lnSpc>
                <a:spcPct val="150000"/>
              </a:lnSpc>
              <a:buNone/>
            </a:pPr>
            <a:r>
              <a:rPr lang="en-US" dirty="0"/>
              <a:t>- </a:t>
            </a:r>
            <a:r>
              <a:rPr lang="en-US" dirty="0" err="1"/>
              <a:t>Formatos</a:t>
            </a:r>
            <a:r>
              <a:rPr lang="en-US" dirty="0"/>
              <a:t>: MP3, WAV, AAC, FLAC.</a:t>
            </a:r>
            <a:endParaRPr lang="es-ES" dirty="0"/>
          </a:p>
          <a:p>
            <a:pPr marL="0" indent="0">
              <a:lnSpc>
                <a:spcPct val="150000"/>
              </a:lnSpc>
              <a:buNone/>
            </a:pPr>
            <a:r>
              <a:rPr lang="en-US" dirty="0"/>
              <a:t>- </a:t>
            </a:r>
            <a:r>
              <a:rPr lang="en-US" dirty="0" err="1"/>
              <a:t>Uso</a:t>
            </a:r>
            <a:r>
              <a:rPr lang="en-US" dirty="0"/>
              <a:t>: Música, podcasts, </a:t>
            </a:r>
            <a:r>
              <a:rPr lang="en-US" dirty="0" err="1"/>
              <a:t>audiolibros</a:t>
            </a:r>
            <a:r>
              <a:rPr lang="en-US" dirty="0"/>
              <a:t>, </a:t>
            </a:r>
            <a:r>
              <a:rPr lang="en-US" dirty="0" err="1"/>
              <a:t>comunicación</a:t>
            </a:r>
            <a:r>
              <a:rPr lang="en-US" dirty="0"/>
              <a:t>.</a:t>
            </a:r>
            <a:endParaRPr lang="es-ES" dirty="0"/>
          </a:p>
          <a:p>
            <a:pPr>
              <a:lnSpc>
                <a:spcPct val="150000"/>
              </a:lnSpc>
            </a:pPr>
            <a:endParaRPr lang="es-ES" dirty="0"/>
          </a:p>
        </p:txBody>
      </p:sp>
    </p:spTree>
    <p:extLst>
      <p:ext uri="{BB962C8B-B14F-4D97-AF65-F5344CB8AC3E}">
        <p14:creationId xmlns:p14="http://schemas.microsoft.com/office/powerpoint/2010/main" val="33209614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217B97-755F-48AF-83EE-26F6A078300E}"/>
              </a:ext>
            </a:extLst>
          </p:cNvPr>
          <p:cNvSpPr>
            <a:spLocks noGrp="1"/>
          </p:cNvSpPr>
          <p:nvPr>
            <p:ph type="title"/>
          </p:nvPr>
        </p:nvSpPr>
        <p:spPr>
          <a:solidFill>
            <a:schemeClr val="accent6">
              <a:lumMod val="20000"/>
              <a:lumOff val="80000"/>
            </a:schemeClr>
          </a:solidFill>
          <a:ln>
            <a:solidFill>
              <a:schemeClr val="tx1"/>
            </a:solidFill>
          </a:ln>
        </p:spPr>
        <p:txBody>
          <a:bodyPr/>
          <a:lstStyle/>
          <a:p>
            <a:pPr algn="ctr"/>
            <a:r>
              <a:rPr lang="en-US" b="1" dirty="0">
                <a:solidFill>
                  <a:schemeClr val="bg1"/>
                </a:solidFill>
              </a:rPr>
              <a:t>4. Video</a:t>
            </a:r>
            <a:endParaRPr lang="es-ES" b="1" dirty="0">
              <a:solidFill>
                <a:schemeClr val="bg1"/>
              </a:solidFill>
            </a:endParaRPr>
          </a:p>
        </p:txBody>
      </p:sp>
      <p:sp>
        <p:nvSpPr>
          <p:cNvPr id="3" name="Marcador de contenido 2">
            <a:extLst>
              <a:ext uri="{FF2B5EF4-FFF2-40B4-BE49-F238E27FC236}">
                <a16:creationId xmlns:a16="http://schemas.microsoft.com/office/drawing/2014/main" id="{AFB15D31-DF93-44DA-A8E0-D89AEAD5A7C9}"/>
              </a:ext>
            </a:extLst>
          </p:cNvPr>
          <p:cNvSpPr>
            <a:spLocks noGrp="1"/>
          </p:cNvSpPr>
          <p:nvPr>
            <p:ph idx="1"/>
          </p:nvPr>
        </p:nvSpPr>
        <p:spPr/>
        <p:txBody>
          <a:bodyPr/>
          <a:lstStyle/>
          <a:p>
            <a:pPr algn="just">
              <a:lnSpc>
                <a:spcPct val="150000"/>
              </a:lnSpc>
            </a:pPr>
            <a:r>
              <a:rPr lang="en-US" dirty="0"/>
              <a:t>- Características: </a:t>
            </a:r>
            <a:r>
              <a:rPr lang="en-US" dirty="0" err="1"/>
              <a:t>Secuencias</a:t>
            </a:r>
            <a:r>
              <a:rPr lang="en-US" dirty="0"/>
              <a:t> de </a:t>
            </a:r>
            <a:r>
              <a:rPr lang="en-US" dirty="0" err="1"/>
              <a:t>imágenes</a:t>
            </a:r>
            <a:r>
              <a:rPr lang="en-US" dirty="0"/>
              <a:t> en </a:t>
            </a:r>
            <a:r>
              <a:rPr lang="en-US" dirty="0" err="1"/>
              <a:t>movimiento</a:t>
            </a:r>
            <a:r>
              <a:rPr lang="en-US" dirty="0"/>
              <a:t> </a:t>
            </a:r>
            <a:r>
              <a:rPr lang="en-US" dirty="0" err="1"/>
              <a:t>acompañadas</a:t>
            </a:r>
            <a:r>
              <a:rPr lang="en-US" dirty="0"/>
              <a:t> de audio.</a:t>
            </a:r>
            <a:endParaRPr lang="es-ES" dirty="0"/>
          </a:p>
          <a:p>
            <a:pPr algn="just">
              <a:lnSpc>
                <a:spcPct val="150000"/>
              </a:lnSpc>
            </a:pPr>
            <a:r>
              <a:rPr lang="en-US" dirty="0"/>
              <a:t>   - </a:t>
            </a:r>
            <a:r>
              <a:rPr lang="en-US" dirty="0" err="1"/>
              <a:t>Formatos</a:t>
            </a:r>
            <a:r>
              <a:rPr lang="en-US" dirty="0"/>
              <a:t>: MP4, AVI, MOV, MKV.</a:t>
            </a:r>
            <a:endParaRPr lang="es-ES" dirty="0"/>
          </a:p>
          <a:p>
            <a:pPr algn="just">
              <a:lnSpc>
                <a:spcPct val="150000"/>
              </a:lnSpc>
            </a:pPr>
            <a:r>
              <a:rPr lang="en-US" dirty="0"/>
              <a:t>   - </a:t>
            </a:r>
            <a:r>
              <a:rPr lang="en-US" dirty="0" err="1"/>
              <a:t>Uso</a:t>
            </a:r>
            <a:r>
              <a:rPr lang="en-US" dirty="0"/>
              <a:t>: </a:t>
            </a:r>
            <a:r>
              <a:rPr lang="en-US" dirty="0" err="1"/>
              <a:t>Entretenimiento</a:t>
            </a:r>
            <a:r>
              <a:rPr lang="en-US" dirty="0"/>
              <a:t>, </a:t>
            </a:r>
            <a:r>
              <a:rPr lang="en-US" dirty="0" err="1"/>
              <a:t>educación</a:t>
            </a:r>
            <a:r>
              <a:rPr lang="en-US" dirty="0"/>
              <a:t>, marketing, </a:t>
            </a:r>
            <a:r>
              <a:rPr lang="en-US" dirty="0" err="1"/>
              <a:t>videoconferencias</a:t>
            </a:r>
            <a:r>
              <a:rPr lang="en-US" dirty="0"/>
              <a:t>.</a:t>
            </a:r>
            <a:endParaRPr lang="es-ES" dirty="0"/>
          </a:p>
          <a:p>
            <a:pPr algn="just">
              <a:lnSpc>
                <a:spcPct val="150000"/>
              </a:lnSpc>
            </a:pPr>
            <a:endParaRPr lang="es-ES" dirty="0"/>
          </a:p>
        </p:txBody>
      </p:sp>
    </p:spTree>
    <p:extLst>
      <p:ext uri="{BB962C8B-B14F-4D97-AF65-F5344CB8AC3E}">
        <p14:creationId xmlns:p14="http://schemas.microsoft.com/office/powerpoint/2010/main" val="13153850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96B4CA-52DC-438E-84B7-0CE8161497B2}"/>
              </a:ext>
            </a:extLst>
          </p:cNvPr>
          <p:cNvSpPr>
            <a:spLocks noGrp="1"/>
          </p:cNvSpPr>
          <p:nvPr>
            <p:ph type="title"/>
          </p:nvPr>
        </p:nvSpPr>
        <p:spPr>
          <a:solidFill>
            <a:schemeClr val="accent6">
              <a:lumMod val="20000"/>
              <a:lumOff val="80000"/>
            </a:schemeClr>
          </a:solidFill>
          <a:ln>
            <a:solidFill>
              <a:schemeClr val="tx1"/>
            </a:solidFill>
          </a:ln>
        </p:spPr>
        <p:txBody>
          <a:bodyPr/>
          <a:lstStyle/>
          <a:p>
            <a:pPr algn="ctr"/>
            <a:r>
              <a:rPr lang="es-ES" dirty="0">
                <a:solidFill>
                  <a:schemeClr val="bg1"/>
                </a:solidFill>
              </a:rPr>
              <a:t>Estudio Individual</a:t>
            </a:r>
          </a:p>
        </p:txBody>
      </p:sp>
      <p:sp>
        <p:nvSpPr>
          <p:cNvPr id="3" name="Marcador de contenido 2">
            <a:extLst>
              <a:ext uri="{FF2B5EF4-FFF2-40B4-BE49-F238E27FC236}">
                <a16:creationId xmlns:a16="http://schemas.microsoft.com/office/drawing/2014/main" id="{C5F00CEB-3948-4DF0-990B-AA5039FE5997}"/>
              </a:ext>
            </a:extLst>
          </p:cNvPr>
          <p:cNvSpPr>
            <a:spLocks noGrp="1"/>
          </p:cNvSpPr>
          <p:nvPr>
            <p:ph idx="1"/>
          </p:nvPr>
        </p:nvSpPr>
        <p:spPr>
          <a:noFill/>
        </p:spPr>
        <p:txBody>
          <a:bodyPr/>
          <a:lstStyle/>
          <a:p>
            <a:pPr marL="0" indent="0" algn="just">
              <a:lnSpc>
                <a:spcPct val="150000"/>
              </a:lnSpc>
              <a:buNone/>
            </a:pPr>
            <a:r>
              <a:rPr lang="es-ES" dirty="0"/>
              <a:t>1-Buscar la definición de Hipervínculo, Hipertexto, Multimedia e Hipermedia. </a:t>
            </a:r>
          </a:p>
          <a:p>
            <a:pPr marL="0" indent="0" algn="just">
              <a:lnSpc>
                <a:spcPct val="150000"/>
              </a:lnSpc>
              <a:buNone/>
            </a:pPr>
            <a:r>
              <a:rPr lang="es-ES" dirty="0"/>
              <a:t>2- Investigar como se utilizan los elementos anteriores en las Aplicaciones Digitales Educativa </a:t>
            </a:r>
          </a:p>
        </p:txBody>
      </p:sp>
    </p:spTree>
    <p:extLst>
      <p:ext uri="{BB962C8B-B14F-4D97-AF65-F5344CB8AC3E}">
        <p14:creationId xmlns:p14="http://schemas.microsoft.com/office/powerpoint/2010/main" val="1356364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F4F9A30-24DE-4C15-9501-5489DB10F8CB}"/>
              </a:ext>
            </a:extLst>
          </p:cNvPr>
          <p:cNvSpPr>
            <a:spLocks noGrp="1"/>
          </p:cNvSpPr>
          <p:nvPr>
            <p:ph idx="1"/>
          </p:nvPr>
        </p:nvSpPr>
        <p:spPr>
          <a:xfrm>
            <a:off x="838200" y="2502255"/>
            <a:ext cx="10515600" cy="1853490"/>
          </a:xfrm>
        </p:spPr>
        <p:txBody>
          <a:bodyPr>
            <a:normAutofit fontScale="92500"/>
          </a:bodyPr>
          <a:lstStyle/>
          <a:p>
            <a:pPr marL="0" indent="0" algn="ctr">
              <a:buNone/>
            </a:pPr>
            <a:r>
              <a:rPr lang="es-ES" sz="6000" dirty="0"/>
              <a:t>¿Qué es un Sistema de Aplicación?</a:t>
            </a:r>
          </a:p>
          <a:p>
            <a:pPr marL="0" indent="0" algn="ctr">
              <a:buNone/>
            </a:pPr>
            <a:endParaRPr lang="es-ES" sz="6000" dirty="0"/>
          </a:p>
        </p:txBody>
      </p:sp>
      <p:pic>
        <p:nvPicPr>
          <p:cNvPr id="5" name="Imagen 4">
            <a:extLst>
              <a:ext uri="{FF2B5EF4-FFF2-40B4-BE49-F238E27FC236}">
                <a16:creationId xmlns:a16="http://schemas.microsoft.com/office/drawing/2014/main" id="{9789FCA5-8C69-4199-B7A2-EF00E727A6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3100" y="3818965"/>
            <a:ext cx="2216524" cy="2537030"/>
          </a:xfrm>
          <a:prstGeom prst="rect">
            <a:avLst/>
          </a:prstGeom>
        </p:spPr>
      </p:pic>
    </p:spTree>
    <p:extLst>
      <p:ext uri="{BB962C8B-B14F-4D97-AF65-F5344CB8AC3E}">
        <p14:creationId xmlns:p14="http://schemas.microsoft.com/office/powerpoint/2010/main" val="3673050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C8BD51-A88E-4F7D-A44C-4AA6497F3411}"/>
              </a:ext>
            </a:extLst>
          </p:cNvPr>
          <p:cNvSpPr>
            <a:spLocks noGrp="1"/>
          </p:cNvSpPr>
          <p:nvPr>
            <p:ph type="title"/>
          </p:nvPr>
        </p:nvSpPr>
        <p:spPr>
          <a:solidFill>
            <a:schemeClr val="accent6">
              <a:lumMod val="20000"/>
              <a:lumOff val="80000"/>
            </a:schemeClr>
          </a:solidFill>
          <a:ln>
            <a:solidFill>
              <a:schemeClr val="tx1"/>
            </a:solidFill>
          </a:ln>
        </p:spPr>
        <p:txBody>
          <a:bodyPr/>
          <a:lstStyle/>
          <a:p>
            <a:pPr algn="ctr"/>
            <a:r>
              <a:rPr lang="es-ES" dirty="0">
                <a:solidFill>
                  <a:schemeClr val="bg1"/>
                </a:solidFill>
              </a:rPr>
              <a:t>Sistema de Aplicación</a:t>
            </a:r>
          </a:p>
        </p:txBody>
      </p:sp>
      <p:sp>
        <p:nvSpPr>
          <p:cNvPr id="3" name="Marcador de contenido 2">
            <a:extLst>
              <a:ext uri="{FF2B5EF4-FFF2-40B4-BE49-F238E27FC236}">
                <a16:creationId xmlns:a16="http://schemas.microsoft.com/office/drawing/2014/main" id="{E1E1DAEE-1E37-4BE0-8E6E-B0F0C70A72D6}"/>
              </a:ext>
            </a:extLst>
          </p:cNvPr>
          <p:cNvSpPr>
            <a:spLocks noGrp="1"/>
          </p:cNvSpPr>
          <p:nvPr>
            <p:ph idx="1"/>
          </p:nvPr>
        </p:nvSpPr>
        <p:spPr/>
        <p:txBody>
          <a:bodyPr/>
          <a:lstStyle/>
          <a:p>
            <a:pPr marL="0" indent="0" algn="just">
              <a:lnSpc>
                <a:spcPct val="150000"/>
              </a:lnSpc>
              <a:buNone/>
            </a:pPr>
            <a:r>
              <a:rPr lang="es-ES" dirty="0"/>
              <a:t>Conjunto de programas destinados a convertir una computadora en un herramienta de trabajo, como son lo procesadores de palabras, las hojas de cálculo, los administradores de base de datos, los gestores de correo electrónico, los calendarios digitales, entre otros. </a:t>
            </a:r>
          </a:p>
        </p:txBody>
      </p:sp>
      <p:pic>
        <p:nvPicPr>
          <p:cNvPr id="5" name="Imagen 4">
            <a:extLst>
              <a:ext uri="{FF2B5EF4-FFF2-40B4-BE49-F238E27FC236}">
                <a16:creationId xmlns:a16="http://schemas.microsoft.com/office/drawing/2014/main" id="{E2DCC5EF-8AC2-443E-AF22-6A7E633114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01704" y="4572000"/>
            <a:ext cx="3028950" cy="1920875"/>
          </a:xfrm>
          <a:prstGeom prst="ellipse">
            <a:avLst/>
          </a:prstGeom>
          <a:ln>
            <a:noFill/>
          </a:ln>
          <a:effectLst>
            <a:softEdge rad="112500"/>
          </a:effectLst>
        </p:spPr>
      </p:pic>
    </p:spTree>
    <p:extLst>
      <p:ext uri="{BB962C8B-B14F-4D97-AF65-F5344CB8AC3E}">
        <p14:creationId xmlns:p14="http://schemas.microsoft.com/office/powerpoint/2010/main" val="2174235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0C1824-E6CB-4E18-8090-E342676BFE65}"/>
              </a:ext>
            </a:extLst>
          </p:cNvPr>
          <p:cNvSpPr>
            <a:spLocks noGrp="1"/>
          </p:cNvSpPr>
          <p:nvPr>
            <p:ph type="title"/>
          </p:nvPr>
        </p:nvSpPr>
        <p:spPr>
          <a:xfrm>
            <a:off x="838200" y="2563761"/>
            <a:ext cx="10515600" cy="1730478"/>
          </a:xfrm>
        </p:spPr>
        <p:txBody>
          <a:bodyPr>
            <a:noAutofit/>
          </a:bodyPr>
          <a:lstStyle/>
          <a:p>
            <a:pPr>
              <a:lnSpc>
                <a:spcPct val="150000"/>
              </a:lnSpc>
            </a:pPr>
            <a:r>
              <a:rPr lang="en-US" sz="3600" dirty="0"/>
              <a:t>Los </a:t>
            </a:r>
            <a:r>
              <a:rPr lang="en-US" sz="3600" dirty="0" err="1"/>
              <a:t>sistemas</a:t>
            </a:r>
            <a:r>
              <a:rPr lang="en-US" sz="3600" dirty="0"/>
              <a:t> de </a:t>
            </a:r>
            <a:r>
              <a:rPr lang="en-US" sz="3600" dirty="0" err="1"/>
              <a:t>aplicación</a:t>
            </a:r>
            <a:r>
              <a:rPr lang="en-US" sz="3600" dirty="0"/>
              <a:t> se </a:t>
            </a:r>
            <a:r>
              <a:rPr lang="en-US" sz="3600" dirty="0" err="1"/>
              <a:t>pueden</a:t>
            </a:r>
            <a:r>
              <a:rPr lang="en-US" sz="3600" dirty="0"/>
              <a:t> </a:t>
            </a:r>
            <a:r>
              <a:rPr lang="en-US" sz="3600" dirty="0" err="1"/>
              <a:t>clasificar</a:t>
            </a:r>
            <a:r>
              <a:rPr lang="en-US" sz="3600" dirty="0"/>
              <a:t> de </a:t>
            </a:r>
            <a:r>
              <a:rPr lang="en-US" sz="3600" dirty="0" err="1"/>
              <a:t>diversas</a:t>
            </a:r>
            <a:r>
              <a:rPr lang="en-US" sz="3600" dirty="0"/>
              <a:t> </a:t>
            </a:r>
            <a:r>
              <a:rPr lang="en-US" sz="3600" dirty="0" err="1"/>
              <a:t>maneras</a:t>
            </a:r>
            <a:r>
              <a:rPr lang="en-US" sz="3600" dirty="0"/>
              <a:t> </a:t>
            </a:r>
            <a:r>
              <a:rPr lang="en-US" sz="3600" dirty="0" err="1"/>
              <a:t>según</a:t>
            </a:r>
            <a:r>
              <a:rPr lang="en-US" sz="3600" dirty="0"/>
              <a:t> </a:t>
            </a:r>
            <a:r>
              <a:rPr lang="en-US" sz="3600" dirty="0" err="1"/>
              <a:t>diferentes</a:t>
            </a:r>
            <a:r>
              <a:rPr lang="en-US" sz="3600" dirty="0"/>
              <a:t> </a:t>
            </a:r>
            <a:r>
              <a:rPr lang="en-US" sz="3600" dirty="0" err="1"/>
              <a:t>criterios</a:t>
            </a:r>
            <a:r>
              <a:rPr lang="en-US" sz="3600" dirty="0"/>
              <a:t>. Aquí </a:t>
            </a:r>
            <a:r>
              <a:rPr lang="en-US" sz="3600" dirty="0" err="1"/>
              <a:t>te</a:t>
            </a:r>
            <a:r>
              <a:rPr lang="en-US" sz="3600" dirty="0"/>
              <a:t> presento algunas de las </a:t>
            </a:r>
            <a:r>
              <a:rPr lang="en-US" sz="3600" dirty="0" err="1"/>
              <a:t>clasificaciones</a:t>
            </a:r>
            <a:r>
              <a:rPr lang="en-US" sz="3600" dirty="0"/>
              <a:t> </a:t>
            </a:r>
            <a:r>
              <a:rPr lang="en-US" sz="3600" dirty="0" err="1"/>
              <a:t>más</a:t>
            </a:r>
            <a:r>
              <a:rPr lang="en-US" sz="3600" dirty="0"/>
              <a:t> </a:t>
            </a:r>
            <a:r>
              <a:rPr lang="en-US" sz="3600" dirty="0" err="1"/>
              <a:t>comunes</a:t>
            </a:r>
            <a:r>
              <a:rPr lang="en-US" sz="3600" dirty="0"/>
              <a:t>:</a:t>
            </a:r>
            <a:br>
              <a:rPr lang="es-ES" sz="3600" dirty="0"/>
            </a:br>
            <a:endParaRPr lang="es-ES" sz="3600" dirty="0"/>
          </a:p>
        </p:txBody>
      </p:sp>
    </p:spTree>
    <p:extLst>
      <p:ext uri="{BB962C8B-B14F-4D97-AF65-F5344CB8AC3E}">
        <p14:creationId xmlns:p14="http://schemas.microsoft.com/office/powerpoint/2010/main" val="142597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02D624-8D66-4B86-8EDC-51A6918347F2}"/>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1. Por Tipo de Aplicación</a:t>
            </a:r>
            <a:endParaRPr lang="es-ES" dirty="0">
              <a:solidFill>
                <a:schemeClr val="bg1"/>
              </a:solidFill>
            </a:endParaRPr>
          </a:p>
        </p:txBody>
      </p:sp>
      <p:sp>
        <p:nvSpPr>
          <p:cNvPr id="3" name="Marcador de contenido 2">
            <a:extLst>
              <a:ext uri="{FF2B5EF4-FFF2-40B4-BE49-F238E27FC236}">
                <a16:creationId xmlns:a16="http://schemas.microsoft.com/office/drawing/2014/main" id="{A614C5B0-5554-49E3-B9A4-C743DDE7773E}"/>
              </a:ext>
            </a:extLst>
          </p:cNvPr>
          <p:cNvSpPr>
            <a:spLocks noGrp="1"/>
          </p:cNvSpPr>
          <p:nvPr>
            <p:ph idx="1"/>
          </p:nvPr>
        </p:nvSpPr>
        <p:spPr/>
        <p:txBody>
          <a:bodyPr>
            <a:normAutofit lnSpcReduction="10000"/>
          </a:bodyPr>
          <a:lstStyle/>
          <a:p>
            <a:pPr marL="0" indent="0" algn="just">
              <a:lnSpc>
                <a:spcPct val="150000"/>
              </a:lnSpc>
              <a:buNone/>
            </a:pPr>
            <a:r>
              <a:rPr lang="en-US" dirty="0"/>
              <a:t>- Aplicaciones de </a:t>
            </a:r>
            <a:r>
              <a:rPr lang="en-US" dirty="0" err="1"/>
              <a:t>Productividad</a:t>
            </a:r>
            <a:r>
              <a:rPr lang="en-US" dirty="0"/>
              <a:t>: </a:t>
            </a:r>
            <a:r>
              <a:rPr lang="en-US" dirty="0" err="1"/>
              <a:t>Procesadores</a:t>
            </a:r>
            <a:r>
              <a:rPr lang="en-US" dirty="0"/>
              <a:t> de </a:t>
            </a:r>
            <a:r>
              <a:rPr lang="en-US" dirty="0" err="1"/>
              <a:t>texto</a:t>
            </a:r>
            <a:r>
              <a:rPr lang="en-US" dirty="0"/>
              <a:t>, hojas de </a:t>
            </a:r>
            <a:r>
              <a:rPr lang="en-US" dirty="0" err="1"/>
              <a:t>cálculo</a:t>
            </a:r>
            <a:r>
              <a:rPr lang="en-US" dirty="0"/>
              <a:t>, software de </a:t>
            </a:r>
            <a:r>
              <a:rPr lang="en-US" dirty="0" err="1"/>
              <a:t>presentación</a:t>
            </a:r>
            <a:r>
              <a:rPr lang="en-US" dirty="0"/>
              <a:t>.</a:t>
            </a:r>
            <a:endParaRPr lang="es-ES" dirty="0"/>
          </a:p>
          <a:p>
            <a:pPr marL="0" indent="0" algn="just">
              <a:lnSpc>
                <a:spcPct val="150000"/>
              </a:lnSpc>
              <a:buNone/>
            </a:pPr>
            <a:r>
              <a:rPr lang="en-US" dirty="0"/>
              <a:t>- Aplicaciones de </a:t>
            </a:r>
            <a:r>
              <a:rPr lang="en-US" dirty="0" err="1"/>
              <a:t>Gestión</a:t>
            </a:r>
            <a:r>
              <a:rPr lang="en-US" dirty="0"/>
              <a:t> </a:t>
            </a:r>
            <a:r>
              <a:rPr lang="en-US" dirty="0" err="1"/>
              <a:t>Empresarial</a:t>
            </a:r>
            <a:r>
              <a:rPr lang="en-US" dirty="0"/>
              <a:t>: ERP (Enterprise Resource Planning), CRM (Customer Relationship Management).</a:t>
            </a:r>
            <a:endParaRPr lang="es-ES" dirty="0"/>
          </a:p>
          <a:p>
            <a:pPr marL="0" indent="0" algn="just">
              <a:lnSpc>
                <a:spcPct val="150000"/>
              </a:lnSpc>
              <a:buNone/>
            </a:pPr>
            <a:r>
              <a:rPr lang="en-US" dirty="0"/>
              <a:t>- Aplicaciones de </a:t>
            </a:r>
            <a:r>
              <a:rPr lang="en-US" dirty="0" err="1"/>
              <a:t>Diseño</a:t>
            </a:r>
            <a:r>
              <a:rPr lang="en-US" dirty="0"/>
              <a:t>: Software de </a:t>
            </a:r>
            <a:r>
              <a:rPr lang="en-US" dirty="0" err="1"/>
              <a:t>diseño</a:t>
            </a:r>
            <a:r>
              <a:rPr lang="en-US" dirty="0"/>
              <a:t> </a:t>
            </a:r>
            <a:r>
              <a:rPr lang="en-US" dirty="0" err="1"/>
              <a:t>gráfico</a:t>
            </a:r>
            <a:r>
              <a:rPr lang="en-US" dirty="0"/>
              <a:t>, CAD (</a:t>
            </a:r>
            <a:r>
              <a:rPr lang="en-US" dirty="0" err="1"/>
              <a:t>diseño</a:t>
            </a:r>
            <a:r>
              <a:rPr lang="en-US" dirty="0"/>
              <a:t> </a:t>
            </a:r>
            <a:r>
              <a:rPr lang="en-US" dirty="0" err="1"/>
              <a:t>asistido</a:t>
            </a:r>
            <a:r>
              <a:rPr lang="en-US" dirty="0"/>
              <a:t> por </a:t>
            </a:r>
            <a:r>
              <a:rPr lang="en-US" dirty="0" err="1"/>
              <a:t>computadora</a:t>
            </a:r>
            <a:r>
              <a:rPr lang="en-US" dirty="0"/>
              <a:t>).</a:t>
            </a:r>
            <a:endParaRPr lang="es-ES" dirty="0"/>
          </a:p>
          <a:p>
            <a:pPr marL="0" indent="0" algn="just">
              <a:lnSpc>
                <a:spcPct val="150000"/>
              </a:lnSpc>
              <a:buNone/>
            </a:pPr>
            <a:endParaRPr lang="es-ES" dirty="0"/>
          </a:p>
        </p:txBody>
      </p:sp>
    </p:spTree>
    <p:extLst>
      <p:ext uri="{BB962C8B-B14F-4D97-AF65-F5344CB8AC3E}">
        <p14:creationId xmlns:p14="http://schemas.microsoft.com/office/powerpoint/2010/main" val="741383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02D624-8D66-4B86-8EDC-51A6918347F2}"/>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1. Por Tipo de Aplicación</a:t>
            </a:r>
            <a:endParaRPr lang="es-ES" dirty="0">
              <a:solidFill>
                <a:schemeClr val="bg1"/>
              </a:solidFill>
            </a:endParaRPr>
          </a:p>
        </p:txBody>
      </p:sp>
      <p:sp>
        <p:nvSpPr>
          <p:cNvPr id="3" name="Marcador de contenido 2">
            <a:extLst>
              <a:ext uri="{FF2B5EF4-FFF2-40B4-BE49-F238E27FC236}">
                <a16:creationId xmlns:a16="http://schemas.microsoft.com/office/drawing/2014/main" id="{A614C5B0-5554-49E3-B9A4-C743DDE7773E}"/>
              </a:ext>
            </a:extLst>
          </p:cNvPr>
          <p:cNvSpPr>
            <a:spLocks noGrp="1"/>
          </p:cNvSpPr>
          <p:nvPr>
            <p:ph idx="1"/>
          </p:nvPr>
        </p:nvSpPr>
        <p:spPr/>
        <p:txBody>
          <a:bodyPr>
            <a:normAutofit/>
          </a:bodyPr>
          <a:lstStyle/>
          <a:p>
            <a:pPr marL="0" indent="0" algn="just">
              <a:lnSpc>
                <a:spcPct val="150000"/>
              </a:lnSpc>
              <a:buNone/>
            </a:pPr>
            <a:r>
              <a:rPr lang="en-US" dirty="0"/>
              <a:t>- Aplicaciones de </a:t>
            </a:r>
            <a:r>
              <a:rPr lang="en-US" dirty="0" err="1"/>
              <a:t>Comunicación</a:t>
            </a:r>
            <a:r>
              <a:rPr lang="en-US" dirty="0"/>
              <a:t>: </a:t>
            </a:r>
            <a:r>
              <a:rPr lang="en-US" dirty="0" err="1"/>
              <a:t>Correo</a:t>
            </a:r>
            <a:r>
              <a:rPr lang="en-US" dirty="0"/>
              <a:t> </a:t>
            </a:r>
            <a:r>
              <a:rPr lang="en-US" dirty="0" err="1"/>
              <a:t>electrónico</a:t>
            </a:r>
            <a:r>
              <a:rPr lang="en-US" dirty="0"/>
              <a:t>, </a:t>
            </a:r>
            <a:r>
              <a:rPr lang="en-US" dirty="0" err="1"/>
              <a:t>mensajería</a:t>
            </a:r>
            <a:r>
              <a:rPr lang="en-US" dirty="0"/>
              <a:t> </a:t>
            </a:r>
            <a:r>
              <a:rPr lang="en-US" dirty="0" err="1"/>
              <a:t>instantánea</a:t>
            </a:r>
            <a:r>
              <a:rPr lang="en-US" dirty="0"/>
              <a:t>, </a:t>
            </a:r>
            <a:r>
              <a:rPr lang="en-US" dirty="0" err="1"/>
              <a:t>videoconferencias</a:t>
            </a:r>
            <a:r>
              <a:rPr lang="en-US" dirty="0"/>
              <a:t>.</a:t>
            </a:r>
          </a:p>
          <a:p>
            <a:pPr marL="0" indent="0" algn="just">
              <a:lnSpc>
                <a:spcPct val="150000"/>
              </a:lnSpc>
              <a:buNone/>
            </a:pPr>
            <a:r>
              <a:rPr lang="en-US" dirty="0"/>
              <a:t> - Aplicaciones Multimedia: </a:t>
            </a:r>
            <a:r>
              <a:rPr lang="en-US" dirty="0" err="1"/>
              <a:t>Reproductores</a:t>
            </a:r>
            <a:r>
              <a:rPr lang="en-US" dirty="0"/>
              <a:t> de audio y video, </a:t>
            </a:r>
            <a:r>
              <a:rPr lang="en-US" dirty="0" err="1"/>
              <a:t>editores</a:t>
            </a:r>
            <a:r>
              <a:rPr lang="en-US" dirty="0"/>
              <a:t> de </a:t>
            </a:r>
            <a:r>
              <a:rPr lang="en-US" dirty="0" err="1"/>
              <a:t>imágenes</a:t>
            </a:r>
            <a:r>
              <a:rPr lang="en-US" dirty="0"/>
              <a:t>.</a:t>
            </a:r>
            <a:endParaRPr lang="es-ES" dirty="0"/>
          </a:p>
          <a:p>
            <a:pPr marL="0" indent="0" algn="just">
              <a:lnSpc>
                <a:spcPct val="150000"/>
              </a:lnSpc>
              <a:buNone/>
            </a:pPr>
            <a:endParaRPr lang="es-ES" dirty="0"/>
          </a:p>
        </p:txBody>
      </p:sp>
    </p:spTree>
    <p:extLst>
      <p:ext uri="{BB962C8B-B14F-4D97-AF65-F5344CB8AC3E}">
        <p14:creationId xmlns:p14="http://schemas.microsoft.com/office/powerpoint/2010/main" val="1410218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B3A630-D35B-4826-BD8F-2B58F1C5AEED}"/>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2. Por Plataforma</a:t>
            </a:r>
            <a:endParaRPr lang="es-ES" dirty="0">
              <a:solidFill>
                <a:schemeClr val="bg1"/>
              </a:solidFill>
            </a:endParaRPr>
          </a:p>
        </p:txBody>
      </p:sp>
      <p:sp>
        <p:nvSpPr>
          <p:cNvPr id="3" name="Marcador de contenido 2">
            <a:extLst>
              <a:ext uri="{FF2B5EF4-FFF2-40B4-BE49-F238E27FC236}">
                <a16:creationId xmlns:a16="http://schemas.microsoft.com/office/drawing/2014/main" id="{A56D2F75-5FA1-4F5C-9D1F-0299BE4CBE88}"/>
              </a:ext>
            </a:extLst>
          </p:cNvPr>
          <p:cNvSpPr>
            <a:spLocks noGrp="1"/>
          </p:cNvSpPr>
          <p:nvPr>
            <p:ph idx="1"/>
          </p:nvPr>
        </p:nvSpPr>
        <p:spPr/>
        <p:txBody>
          <a:bodyPr/>
          <a:lstStyle/>
          <a:p>
            <a:pPr marL="0" indent="0" algn="just">
              <a:lnSpc>
                <a:spcPct val="150000"/>
              </a:lnSpc>
              <a:buNone/>
            </a:pPr>
            <a:r>
              <a:rPr lang="en-US" dirty="0"/>
              <a:t>- Aplicaciones de </a:t>
            </a:r>
            <a:r>
              <a:rPr lang="en-US" dirty="0" err="1"/>
              <a:t>Escritorio</a:t>
            </a:r>
            <a:r>
              <a:rPr lang="en-US" dirty="0"/>
              <a:t>: </a:t>
            </a:r>
            <a:r>
              <a:rPr lang="en-US" dirty="0" err="1"/>
              <a:t>Instaladas</a:t>
            </a:r>
            <a:r>
              <a:rPr lang="en-US" dirty="0"/>
              <a:t> en </a:t>
            </a:r>
            <a:r>
              <a:rPr lang="en-US" dirty="0" err="1"/>
              <a:t>computadoras</a:t>
            </a:r>
            <a:r>
              <a:rPr lang="en-US" dirty="0"/>
              <a:t> </a:t>
            </a:r>
            <a:r>
              <a:rPr lang="en-US" dirty="0" err="1"/>
              <a:t>personales</a:t>
            </a:r>
            <a:r>
              <a:rPr lang="en-US" dirty="0"/>
              <a:t>.</a:t>
            </a:r>
            <a:endParaRPr lang="es-ES" dirty="0"/>
          </a:p>
          <a:p>
            <a:pPr marL="0" indent="0" algn="just">
              <a:lnSpc>
                <a:spcPct val="150000"/>
              </a:lnSpc>
              <a:buNone/>
            </a:pPr>
            <a:r>
              <a:rPr lang="en-US" dirty="0"/>
              <a:t> - Aplicaciones </a:t>
            </a:r>
            <a:r>
              <a:rPr lang="en-US" dirty="0" err="1"/>
              <a:t>Móviles</a:t>
            </a:r>
            <a:r>
              <a:rPr lang="en-US" dirty="0"/>
              <a:t>: </a:t>
            </a:r>
            <a:r>
              <a:rPr lang="en-US" dirty="0" err="1"/>
              <a:t>Diseñadas</a:t>
            </a:r>
            <a:r>
              <a:rPr lang="en-US" dirty="0"/>
              <a:t> para </a:t>
            </a:r>
            <a:r>
              <a:rPr lang="en-US" dirty="0" err="1"/>
              <a:t>dispositivos</a:t>
            </a:r>
            <a:r>
              <a:rPr lang="en-US" dirty="0"/>
              <a:t> </a:t>
            </a:r>
            <a:r>
              <a:rPr lang="en-US" dirty="0" err="1"/>
              <a:t>móviles</a:t>
            </a:r>
            <a:r>
              <a:rPr lang="en-US" dirty="0"/>
              <a:t> como smartphones y </a:t>
            </a:r>
            <a:r>
              <a:rPr lang="en-US" dirty="0" err="1"/>
              <a:t>tabletas</a:t>
            </a:r>
            <a:r>
              <a:rPr lang="en-US" dirty="0"/>
              <a:t>.</a:t>
            </a:r>
            <a:endParaRPr lang="es-ES" dirty="0"/>
          </a:p>
          <a:p>
            <a:pPr marL="0" indent="0" algn="just">
              <a:lnSpc>
                <a:spcPct val="150000"/>
              </a:lnSpc>
              <a:buNone/>
            </a:pPr>
            <a:r>
              <a:rPr lang="en-US" dirty="0"/>
              <a:t> - Aplicaciones Web: </a:t>
            </a:r>
            <a:r>
              <a:rPr lang="en-US" dirty="0" err="1"/>
              <a:t>Accesibles</a:t>
            </a:r>
            <a:r>
              <a:rPr lang="en-US" dirty="0"/>
              <a:t> a </a:t>
            </a:r>
            <a:r>
              <a:rPr lang="en-US" dirty="0" err="1"/>
              <a:t>través</a:t>
            </a:r>
            <a:r>
              <a:rPr lang="en-US" dirty="0"/>
              <a:t> de </a:t>
            </a:r>
            <a:r>
              <a:rPr lang="en-US" dirty="0" err="1"/>
              <a:t>navegadores</a:t>
            </a:r>
            <a:r>
              <a:rPr lang="en-US" dirty="0"/>
              <a:t> sin </a:t>
            </a:r>
            <a:r>
              <a:rPr lang="en-US" dirty="0" err="1"/>
              <a:t>necesidad</a:t>
            </a:r>
            <a:r>
              <a:rPr lang="en-US" dirty="0"/>
              <a:t> de </a:t>
            </a:r>
            <a:r>
              <a:rPr lang="en-US" dirty="0" err="1"/>
              <a:t>instalación</a:t>
            </a:r>
            <a:r>
              <a:rPr lang="en-US" dirty="0"/>
              <a:t> local.</a:t>
            </a:r>
            <a:endParaRPr lang="es-ES" dirty="0"/>
          </a:p>
          <a:p>
            <a:pPr marL="0" indent="0" algn="just">
              <a:lnSpc>
                <a:spcPct val="150000"/>
              </a:lnSpc>
              <a:buNone/>
            </a:pPr>
            <a:endParaRPr lang="es-ES" dirty="0"/>
          </a:p>
        </p:txBody>
      </p:sp>
    </p:spTree>
    <p:extLst>
      <p:ext uri="{BB962C8B-B14F-4D97-AF65-F5344CB8AC3E}">
        <p14:creationId xmlns:p14="http://schemas.microsoft.com/office/powerpoint/2010/main" val="1954157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46FC85-DF33-4208-8275-0CDE10278FF8}"/>
              </a:ext>
            </a:extLst>
          </p:cNvPr>
          <p:cNvSpPr>
            <a:spLocks noGrp="1"/>
          </p:cNvSpPr>
          <p:nvPr>
            <p:ph type="title"/>
          </p:nvPr>
        </p:nvSpPr>
        <p:spPr>
          <a:solidFill>
            <a:schemeClr val="accent6">
              <a:lumMod val="20000"/>
              <a:lumOff val="80000"/>
            </a:schemeClr>
          </a:solidFill>
          <a:ln>
            <a:solidFill>
              <a:schemeClr val="tx1"/>
            </a:solidFill>
          </a:ln>
        </p:spPr>
        <p:txBody>
          <a:bodyPr/>
          <a:lstStyle/>
          <a:p>
            <a:r>
              <a:rPr lang="en-US" dirty="0">
                <a:solidFill>
                  <a:schemeClr val="bg1"/>
                </a:solidFill>
              </a:rPr>
              <a:t>3. Por Modelo de Distribución</a:t>
            </a:r>
            <a:endParaRPr lang="es-ES" dirty="0">
              <a:solidFill>
                <a:schemeClr val="bg1"/>
              </a:solidFill>
            </a:endParaRPr>
          </a:p>
        </p:txBody>
      </p:sp>
      <p:sp>
        <p:nvSpPr>
          <p:cNvPr id="3" name="Marcador de contenido 2">
            <a:extLst>
              <a:ext uri="{FF2B5EF4-FFF2-40B4-BE49-F238E27FC236}">
                <a16:creationId xmlns:a16="http://schemas.microsoft.com/office/drawing/2014/main" id="{1F1A3E20-E171-4835-8904-E21FF631740E}"/>
              </a:ext>
            </a:extLst>
          </p:cNvPr>
          <p:cNvSpPr>
            <a:spLocks noGrp="1"/>
          </p:cNvSpPr>
          <p:nvPr>
            <p:ph idx="1"/>
          </p:nvPr>
        </p:nvSpPr>
        <p:spPr/>
        <p:txBody>
          <a:bodyPr/>
          <a:lstStyle/>
          <a:p>
            <a:pPr algn="just">
              <a:lnSpc>
                <a:spcPct val="150000"/>
              </a:lnSpc>
            </a:pPr>
            <a:r>
              <a:rPr lang="en-US" dirty="0"/>
              <a:t>Software </a:t>
            </a:r>
            <a:r>
              <a:rPr lang="en-US" dirty="0" err="1"/>
              <a:t>Comercial</a:t>
            </a:r>
            <a:r>
              <a:rPr lang="en-US" dirty="0"/>
              <a:t>: </a:t>
            </a:r>
            <a:r>
              <a:rPr lang="en-US" dirty="0" err="1"/>
              <a:t>Licenciado</a:t>
            </a:r>
            <a:r>
              <a:rPr lang="en-US" dirty="0"/>
              <a:t> y </a:t>
            </a:r>
            <a:r>
              <a:rPr lang="en-US" dirty="0" err="1"/>
              <a:t>vendido</a:t>
            </a:r>
            <a:r>
              <a:rPr lang="en-US" dirty="0"/>
              <a:t> por </a:t>
            </a:r>
            <a:r>
              <a:rPr lang="en-US" dirty="0" err="1"/>
              <a:t>empresas</a:t>
            </a:r>
            <a:r>
              <a:rPr lang="en-US" dirty="0"/>
              <a:t>.</a:t>
            </a:r>
            <a:endParaRPr lang="es-ES" dirty="0"/>
          </a:p>
          <a:p>
            <a:pPr algn="just">
              <a:lnSpc>
                <a:spcPct val="150000"/>
              </a:lnSpc>
            </a:pPr>
            <a:r>
              <a:rPr lang="en-US" dirty="0"/>
              <a:t>Software Libre y de Código Abierto: Disponible para </a:t>
            </a:r>
            <a:r>
              <a:rPr lang="en-US" dirty="0" err="1"/>
              <a:t>su</a:t>
            </a:r>
            <a:r>
              <a:rPr lang="en-US" dirty="0"/>
              <a:t> </a:t>
            </a:r>
            <a:r>
              <a:rPr lang="en-US" dirty="0" err="1"/>
              <a:t>uso</a:t>
            </a:r>
            <a:r>
              <a:rPr lang="en-US" dirty="0"/>
              <a:t>, </a:t>
            </a:r>
            <a:r>
              <a:rPr lang="en-US" dirty="0" err="1"/>
              <a:t>modificación</a:t>
            </a:r>
            <a:r>
              <a:rPr lang="en-US" dirty="0"/>
              <a:t> y </a:t>
            </a:r>
            <a:r>
              <a:rPr lang="en-US" dirty="0" err="1"/>
              <a:t>distribución</a:t>
            </a:r>
            <a:r>
              <a:rPr lang="en-US" dirty="0"/>
              <a:t> sin </a:t>
            </a:r>
            <a:r>
              <a:rPr lang="en-US" dirty="0" err="1"/>
              <a:t>costo</a:t>
            </a:r>
            <a:r>
              <a:rPr lang="en-US" dirty="0"/>
              <a:t>.</a:t>
            </a:r>
            <a:endParaRPr lang="es-ES" dirty="0"/>
          </a:p>
          <a:p>
            <a:pPr algn="just">
              <a:lnSpc>
                <a:spcPct val="150000"/>
              </a:lnSpc>
            </a:pPr>
            <a:r>
              <a:rPr lang="en-US" dirty="0"/>
              <a:t> Software a </a:t>
            </a:r>
            <a:r>
              <a:rPr lang="en-US" dirty="0" err="1"/>
              <a:t>Medida</a:t>
            </a:r>
            <a:r>
              <a:rPr lang="en-US" dirty="0"/>
              <a:t>: </a:t>
            </a:r>
            <a:r>
              <a:rPr lang="en-US" dirty="0" err="1"/>
              <a:t>Desarrollado</a:t>
            </a:r>
            <a:r>
              <a:rPr lang="en-US" dirty="0"/>
              <a:t> </a:t>
            </a:r>
            <a:r>
              <a:rPr lang="en-US" dirty="0" err="1"/>
              <a:t>específicamente</a:t>
            </a:r>
            <a:r>
              <a:rPr lang="en-US" dirty="0"/>
              <a:t> para </a:t>
            </a:r>
            <a:r>
              <a:rPr lang="en-US" dirty="0" err="1"/>
              <a:t>satisfacer</a:t>
            </a:r>
            <a:r>
              <a:rPr lang="en-US" dirty="0"/>
              <a:t> las </a:t>
            </a:r>
            <a:r>
              <a:rPr lang="en-US" dirty="0" err="1"/>
              <a:t>necesidades</a:t>
            </a:r>
            <a:r>
              <a:rPr lang="en-US" dirty="0"/>
              <a:t> de un </a:t>
            </a:r>
            <a:r>
              <a:rPr lang="en-US" dirty="0" err="1"/>
              <a:t>cliente</a:t>
            </a:r>
            <a:r>
              <a:rPr lang="en-US" dirty="0"/>
              <a:t> particular.</a:t>
            </a:r>
            <a:endParaRPr lang="es-ES" dirty="0"/>
          </a:p>
          <a:p>
            <a:pPr algn="just">
              <a:lnSpc>
                <a:spcPct val="150000"/>
              </a:lnSpc>
            </a:pPr>
            <a:endParaRPr lang="es-ES" dirty="0"/>
          </a:p>
        </p:txBody>
      </p:sp>
    </p:spTree>
    <p:extLst>
      <p:ext uri="{BB962C8B-B14F-4D97-AF65-F5344CB8AC3E}">
        <p14:creationId xmlns:p14="http://schemas.microsoft.com/office/powerpoint/2010/main" val="12186130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o">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o">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o">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TM04033919[[fn=Circuito]]</Template>
  <TotalTime>92</TotalTime>
  <Words>1017</Words>
  <Application>Microsoft Office PowerPoint</Application>
  <PresentationFormat>Panorámica</PresentationFormat>
  <Paragraphs>77</Paragraphs>
  <Slides>25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25</vt:i4>
      </vt:variant>
    </vt:vector>
  </HeadingPairs>
  <TitlesOfParts>
    <vt:vector size="28" baseType="lpstr">
      <vt:lpstr>Arial</vt:lpstr>
      <vt:lpstr>Tw Cen MT</vt:lpstr>
      <vt:lpstr>Circuito</vt:lpstr>
      <vt:lpstr>Presentación de PowerPoint</vt:lpstr>
      <vt:lpstr>Temática</vt:lpstr>
      <vt:lpstr>Presentación de PowerPoint</vt:lpstr>
      <vt:lpstr>Sistema de Aplicación</vt:lpstr>
      <vt:lpstr>Los sistemas de aplicación se pueden clasificar de diversas maneras según diferentes criterios. Aquí te presento algunas de las clasificaciones más comunes: </vt:lpstr>
      <vt:lpstr>1. Por Tipo de Aplicación</vt:lpstr>
      <vt:lpstr>1. Por Tipo de Aplicación</vt:lpstr>
      <vt:lpstr>2. Por Plataforma</vt:lpstr>
      <vt:lpstr>3. Por Modelo de Distribución</vt:lpstr>
      <vt:lpstr>4. Por Funcionalidad</vt:lpstr>
      <vt:lpstr>5. Por Tecnología</vt:lpstr>
      <vt:lpstr>Presentación de PowerPoint</vt:lpstr>
      <vt:lpstr>1. Era de Mainframes (1950-1970)</vt:lpstr>
      <vt:lpstr>2. Computadoras Personales (1980-1990)</vt:lpstr>
      <vt:lpstr>3. Redes Locales y Conectividad (1990-2000)</vt:lpstr>
      <vt:lpstr>4. Internet y Aplicaciones Web (2000-2010)</vt:lpstr>
      <vt:lpstr>5. Movilidad y Aplicaciones Móviles (2010-2020)</vt:lpstr>
      <vt:lpstr>6.Nube y SaaS (Software como Servicio) (2010-presente)</vt:lpstr>
      <vt:lpstr>7. Inteligencia Artificial y Aprendizaje Automático (2020-presente)</vt:lpstr>
      <vt:lpstr>La información digital se puede clasificar en varios tipos, cada uno con características específicas que determinan su uso, almacenamiento y transmisión. A continuación, se presenta una caracterización de los tipos más comunes de información digital: </vt:lpstr>
      <vt:lpstr>1. Texto</vt:lpstr>
      <vt:lpstr>2. Imágenes</vt:lpstr>
      <vt:lpstr>3. Audio</vt:lpstr>
      <vt:lpstr>4. Video</vt:lpstr>
      <vt:lpstr>Estudio Individual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Carlos</dc:creator>
  <cp:lastModifiedBy>Carlos</cp:lastModifiedBy>
  <cp:revision>9</cp:revision>
  <dcterms:created xsi:type="dcterms:W3CDTF">2024-09-20T19:26:34Z</dcterms:created>
  <dcterms:modified xsi:type="dcterms:W3CDTF">2025-09-05T21:20:55Z</dcterms:modified>
</cp:coreProperties>
</file>