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7" r:id="rId2"/>
    <p:sldId id="258" r:id="rId3"/>
    <p:sldId id="269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48" d="100"/>
          <a:sy n="48" d="100"/>
        </p:scale>
        <p:origin x="806" y="4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46534" y="3085765"/>
            <a:ext cx="11262866" cy="33048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1191" y="1020431"/>
            <a:ext cx="10993549" cy="1475013"/>
          </a:xfrm>
          <a:effectLst/>
        </p:spPr>
        <p:txBody>
          <a:bodyPr anchor="b">
            <a:normAutofit/>
          </a:bodyPr>
          <a:lstStyle>
            <a:lvl1pPr>
              <a:defRPr sz="3600">
                <a:solidFill>
                  <a:schemeClr val="accent1"/>
                </a:solidFill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81194" y="2495445"/>
            <a:ext cx="10993546" cy="590321"/>
          </a:xfrm>
        </p:spPr>
        <p:txBody>
          <a:bodyPr anchor="t">
            <a:normAutofit/>
          </a:bodyPr>
          <a:lstStyle>
            <a:lvl1pPr marL="0" indent="0" algn="l">
              <a:buNone/>
              <a:defRPr sz="1600" cap="all">
                <a:solidFill>
                  <a:schemeClr val="accent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editar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605951" y="5956137"/>
            <a:ext cx="284480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5CABB9A3-F2C7-479E-A84C-5101952C5EDD}" type="datetimeFigureOut">
              <a:rPr lang="es-ES" smtClean="0"/>
              <a:t>30/05/2025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81192" y="5951811"/>
            <a:ext cx="691721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58300" y="5956137"/>
            <a:ext cx="101644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E7B561F5-9B63-4FD2-B8D7-89D7872EE0A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42811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0286" y="614407"/>
            <a:ext cx="11309338" cy="11892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ABB9A3-F2C7-479E-A84C-5101952C5EDD}" type="datetimeFigureOut">
              <a:rPr lang="es-ES" smtClean="0"/>
              <a:t>30/05/2025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B561F5-9B63-4FD2-B8D7-89D7872EE0A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9638311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8839201" y="599725"/>
            <a:ext cx="2906817" cy="581695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1" y="675726"/>
            <a:ext cx="2004164" cy="5183073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74923" y="675726"/>
            <a:ext cx="7896279" cy="5183073"/>
          </a:xfrm>
        </p:spPr>
        <p:txBody>
          <a:bodyPr vert="eaVert" anchor="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93673" y="5956137"/>
            <a:ext cx="1328141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5CABB9A3-F2C7-479E-A84C-5101952C5EDD}" type="datetimeFigureOut">
              <a:rPr lang="es-ES" smtClean="0"/>
              <a:t>30/05/2025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74923" y="5951811"/>
            <a:ext cx="7896279" cy="365125"/>
          </a:xfrm>
        </p:spPr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46615" y="5956137"/>
            <a:ext cx="1164195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E7B561F5-9B63-4FD2-B8D7-89D7872EE0A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349988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440286" y="614407"/>
            <a:ext cx="11309338" cy="11892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1192" y="2180496"/>
            <a:ext cx="11029615" cy="3678303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ABB9A3-F2C7-479E-A84C-5101952C5EDD}" type="datetimeFigureOut">
              <a:rPr lang="es-ES" smtClean="0"/>
              <a:t>30/05/2025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58300" y="5956137"/>
            <a:ext cx="1052508" cy="365125"/>
          </a:xfrm>
        </p:spPr>
        <p:txBody>
          <a:bodyPr/>
          <a:lstStyle/>
          <a:p>
            <a:fld id="{E7B561F5-9B63-4FD2-B8D7-89D7872EE0A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215511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7817" y="5141974"/>
            <a:ext cx="11290860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3043910"/>
            <a:ext cx="11029615" cy="1497507"/>
          </a:xfrm>
        </p:spPr>
        <p:txBody>
          <a:bodyPr anchor="b">
            <a:normAutofit/>
          </a:bodyPr>
          <a:lstStyle>
            <a:lvl1pPr algn="l">
              <a:defRPr sz="3600" b="0" cap="all">
                <a:solidFill>
                  <a:schemeClr val="accent1"/>
                </a:solidFill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4541417"/>
            <a:ext cx="11029615" cy="600556"/>
          </a:xfrm>
        </p:spPr>
        <p:txBody>
          <a:bodyPr anchor="t">
            <a:normAutofit/>
          </a:bodyPr>
          <a:lstStyle>
            <a:lvl1pPr marL="0" indent="0" algn="l">
              <a:buNone/>
              <a:defRPr sz="1800" cap="all">
                <a:solidFill>
                  <a:schemeClr val="accent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5CABB9A3-F2C7-479E-A84C-5101952C5EDD}" type="datetimeFigureOut">
              <a:rPr lang="es-ES" smtClean="0"/>
              <a:t>30/05/2025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E7B561F5-9B63-4FD2-B8D7-89D7872EE0A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322788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5982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81193" y="2228003"/>
            <a:ext cx="5422390" cy="3633047"/>
          </a:xfrm>
        </p:spPr>
        <p:txBody>
          <a:bodyPr>
            <a:normAutofit/>
          </a:bodyPr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8417" y="2228003"/>
            <a:ext cx="5422392" cy="3633047"/>
          </a:xfrm>
        </p:spPr>
        <p:txBody>
          <a:bodyPr>
            <a:normAutofit/>
          </a:bodyPr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ABB9A3-F2C7-479E-A84C-5101952C5EDD}" type="datetimeFigureOut">
              <a:rPr lang="es-ES" smtClean="0"/>
              <a:t>30/05/2025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B561F5-9B63-4FD2-B8D7-89D7872EE0A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060067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>
            <a:spLocks noChangeAspect="1"/>
          </p:cNvSpPr>
          <p:nvPr/>
        </p:nvSpPr>
        <p:spPr>
          <a:xfrm>
            <a:off x="445982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7219" y="2250892"/>
            <a:ext cx="5087075" cy="536005"/>
          </a:xfrm>
        </p:spPr>
        <p:txBody>
          <a:bodyPr anchor="b">
            <a:noAutofit/>
          </a:bodyPr>
          <a:lstStyle>
            <a:lvl1pPr marL="0" indent="0">
              <a:buNone/>
              <a:defRPr sz="22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1194" y="2926052"/>
            <a:ext cx="5393100" cy="2934999"/>
          </a:xfrm>
        </p:spPr>
        <p:txBody>
          <a:bodyPr anchor="t">
            <a:normAutofit/>
          </a:bodyPr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3735" y="2250892"/>
            <a:ext cx="5087073" cy="553373"/>
          </a:xfrm>
        </p:spPr>
        <p:txBody>
          <a:bodyPr anchor="b">
            <a:noAutofit/>
          </a:bodyPr>
          <a:lstStyle>
            <a:lvl1pPr marL="0" indent="0">
              <a:buNone/>
              <a:defRPr sz="22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709" y="2926052"/>
            <a:ext cx="5393100" cy="2934999"/>
          </a:xfrm>
        </p:spPr>
        <p:txBody>
          <a:bodyPr anchor="t">
            <a:normAutofit/>
          </a:bodyPr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ABB9A3-F2C7-479E-A84C-5101952C5EDD}" type="datetimeFigureOut">
              <a:rPr lang="es-ES" smtClean="0"/>
              <a:t>30/05/2025</a:t>
            </a:fld>
            <a:endParaRPr lang="es-E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B561F5-9B63-4FD2-B8D7-89D7872EE0A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805181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ABB9A3-F2C7-479E-A84C-5101952C5EDD}" type="datetimeFigureOut">
              <a:rPr lang="es-ES" smtClean="0"/>
              <a:t>30/05/2025</a:t>
            </a:fld>
            <a:endParaRPr lang="es-E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B561F5-9B63-4FD2-B8D7-89D7872EE0A6}" type="slidenum">
              <a:rPr lang="es-ES" smtClean="0"/>
              <a:t>‹Nº›</a:t>
            </a:fld>
            <a:endParaRPr lang="es-ES"/>
          </a:p>
        </p:txBody>
      </p:sp>
      <p:sp>
        <p:nvSpPr>
          <p:cNvPr id="7" name="Rectangle 6"/>
          <p:cNvSpPr>
            <a:spLocks noChangeAspect="1"/>
          </p:cNvSpPr>
          <p:nvPr/>
        </p:nvSpPr>
        <p:spPr>
          <a:xfrm>
            <a:off x="440683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575894" y="729658"/>
            <a:ext cx="11029616" cy="988332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20131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ABB9A3-F2C7-479E-A84C-5101952C5EDD}" type="datetimeFigureOut">
              <a:rPr lang="es-ES" smtClean="0"/>
              <a:t>30/05/2025</a:t>
            </a:fld>
            <a:endParaRPr lang="es-E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B561F5-9B63-4FD2-B8D7-89D7872EE0A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380553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>
            <a:spLocks noChangeAspect="1"/>
          </p:cNvSpPr>
          <p:nvPr/>
        </p:nvSpPr>
        <p:spPr>
          <a:xfrm>
            <a:off x="447817" y="5141973"/>
            <a:ext cx="11298200" cy="127470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5262296"/>
            <a:ext cx="4909445" cy="689514"/>
          </a:xfrm>
        </p:spPr>
        <p:txBody>
          <a:bodyPr anchor="ctr"/>
          <a:lstStyle>
            <a:lvl1pPr algn="l">
              <a:defRPr sz="2000" b="0"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7816" y="601200"/>
            <a:ext cx="11292840" cy="4204800"/>
          </a:xfrm>
        </p:spPr>
        <p:txBody>
          <a:bodyPr anchor="ctr">
            <a:normAutofit/>
          </a:bodyPr>
          <a:lstStyle>
            <a:lvl1pPr>
              <a:defRPr sz="2000">
                <a:solidFill>
                  <a:schemeClr val="tx2"/>
                </a:solidFill>
              </a:defRPr>
            </a:lvl1pPr>
            <a:lvl2pPr>
              <a:defRPr sz="1800">
                <a:solidFill>
                  <a:schemeClr val="tx2"/>
                </a:solidFill>
              </a:defRPr>
            </a:lvl2pPr>
            <a:lvl3pPr>
              <a:defRPr sz="1600">
                <a:solidFill>
                  <a:schemeClr val="tx2"/>
                </a:solidFill>
              </a:defRPr>
            </a:lvl3pPr>
            <a:lvl4pPr>
              <a:defRPr sz="1400">
                <a:solidFill>
                  <a:schemeClr val="tx2"/>
                </a:solidFill>
              </a:defRPr>
            </a:lvl4pPr>
            <a:lvl5pPr>
              <a:defRPr sz="1400">
                <a:solidFill>
                  <a:schemeClr val="tx2"/>
                </a:solidFill>
              </a:defRPr>
            </a:lvl5pPr>
            <a:lvl6pPr>
              <a:defRPr sz="1400">
                <a:solidFill>
                  <a:schemeClr val="tx2"/>
                </a:solidFill>
              </a:defRPr>
            </a:lvl6pPr>
            <a:lvl7pPr>
              <a:defRPr sz="1400">
                <a:solidFill>
                  <a:schemeClr val="tx2"/>
                </a:solidFill>
              </a:defRPr>
            </a:lvl7pPr>
            <a:lvl8pPr>
              <a:defRPr sz="1400">
                <a:solidFill>
                  <a:schemeClr val="tx2"/>
                </a:solidFill>
              </a:defRPr>
            </a:lvl8pPr>
            <a:lvl9pPr>
              <a:defRPr sz="1400">
                <a:solidFill>
                  <a:schemeClr val="tx2"/>
                </a:solidFill>
              </a:defRPr>
            </a:lvl9pPr>
          </a:lstStyle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40823" y="5262296"/>
            <a:ext cx="5869987" cy="689515"/>
          </a:xfrm>
        </p:spPr>
        <p:txBody>
          <a:bodyPr anchor="ctr">
            <a:normAutofit/>
          </a:bodyPr>
          <a:lstStyle>
            <a:lvl1pPr marL="0" indent="0" algn="r">
              <a:buNone/>
              <a:defRPr sz="1100">
                <a:solidFill>
                  <a:schemeClr val="bg1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5CABB9A3-F2C7-479E-A84C-5101952C5EDD}" type="datetimeFigureOut">
              <a:rPr lang="es-ES" smtClean="0"/>
              <a:t>30/05/2025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E7B561F5-9B63-4FD2-B8D7-89D7872EE0A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367439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4693389"/>
            <a:ext cx="11029616" cy="566738"/>
          </a:xfrm>
        </p:spPr>
        <p:txBody>
          <a:bodyPr anchor="b">
            <a:normAutofit/>
          </a:bodyPr>
          <a:lstStyle>
            <a:lvl1pPr algn="l">
              <a:defRPr sz="2400" b="0">
                <a:solidFill>
                  <a:schemeClr val="accent1"/>
                </a:solidFill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47817" y="599725"/>
            <a:ext cx="11290859" cy="355725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81192" y="5260127"/>
            <a:ext cx="11029617" cy="598671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ABB9A3-F2C7-479E-A84C-5101952C5EDD}" type="datetimeFigureOut">
              <a:rPr lang="es-ES" smtClean="0"/>
              <a:t>30/05/2025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B561F5-9B63-4FD2-B8D7-89D7872EE0A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158653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81192" y="705124"/>
            <a:ext cx="11029616" cy="118955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2336003"/>
            <a:ext cx="11029616" cy="35227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05951" y="5956137"/>
            <a:ext cx="28447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fld id="{5CABB9A3-F2C7-479E-A84C-5101952C5EDD}" type="datetimeFigureOut">
              <a:rPr lang="es-ES" smtClean="0"/>
              <a:t>30/05/2025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81192" y="5951811"/>
            <a:ext cx="69172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cap="all">
                <a:solidFill>
                  <a:schemeClr val="accent2"/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58300" y="5956137"/>
            <a:ext cx="10525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fld id="{E7B561F5-9B63-4FD2-B8D7-89D7872EE0A6}" type="slidenum">
              <a:rPr lang="es-ES" smtClean="0"/>
              <a:t>‹Nº›</a:t>
            </a:fld>
            <a:endParaRPr lang="es-ES"/>
          </a:p>
        </p:txBody>
      </p:sp>
      <p:sp>
        <p:nvSpPr>
          <p:cNvPr id="9" name="Rectangle 8"/>
          <p:cNvSpPr/>
          <p:nvPr/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0283789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457200" rtl="0" eaLnBrk="1" latinLnBrk="0" hangingPunct="1">
        <a:spcBef>
          <a:spcPct val="0"/>
        </a:spcBef>
        <a:buNone/>
        <a:defRPr sz="2800" b="0" kern="1200" cap="all">
          <a:solidFill>
            <a:schemeClr val="bg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06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800" kern="1200">
          <a:solidFill>
            <a:schemeClr val="tx2"/>
          </a:solidFill>
          <a:latin typeface="+mn-lt"/>
          <a:ea typeface="+mn-ea"/>
          <a:cs typeface="+mn-cs"/>
        </a:defRPr>
      </a:lvl1pPr>
      <a:lvl2pPr marL="630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600" kern="1200">
          <a:solidFill>
            <a:schemeClr val="tx2"/>
          </a:solidFill>
          <a:latin typeface="+mn-lt"/>
          <a:ea typeface="+mn-ea"/>
          <a:cs typeface="+mn-cs"/>
        </a:defRPr>
      </a:lvl2pPr>
      <a:lvl3pPr marL="900000" indent="-270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400" kern="1200">
          <a:solidFill>
            <a:schemeClr val="tx2"/>
          </a:solidFill>
          <a:latin typeface="+mn-lt"/>
          <a:ea typeface="+mn-ea"/>
          <a:cs typeface="+mn-cs"/>
        </a:defRPr>
      </a:lvl3pPr>
      <a:lvl4pPr marL="124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4pPr>
      <a:lvl5pPr marL="160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5pPr>
      <a:lvl6pPr marL="19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22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25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28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ES" b="1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Asignatura:</a:t>
            </a:r>
            <a:r>
              <a:rPr lang="es-ES" b="1" u="sng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Didáctica General</a:t>
            </a:r>
            <a:r>
              <a:rPr lang="en-US" sz="2800" dirty="0">
                <a:solidFill>
                  <a:srgbClr val="00206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2800" dirty="0">
                <a:solidFill>
                  <a:srgbClr val="00206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dirty="0">
              <a:solidFill>
                <a:srgbClr val="002060"/>
              </a:solidFill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Rectángulo 3"/>
          <p:cNvSpPr/>
          <p:nvPr/>
        </p:nvSpPr>
        <p:spPr>
          <a:xfrm>
            <a:off x="882511" y="3505500"/>
            <a:ext cx="10390908" cy="23750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1000"/>
              </a:spcAft>
            </a:pPr>
            <a:r>
              <a:rPr lang="es-ES" sz="2800" b="1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Tema 3. Componentes del proceso de enseñanza-aprendizaje</a:t>
            </a:r>
          </a:p>
          <a:p>
            <a:pPr algn="just">
              <a:spcAft>
                <a:spcPts val="1000"/>
              </a:spcAft>
            </a:pPr>
            <a:r>
              <a:rPr lang="es-ES" sz="2800" b="1" dirty="0" smtClean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Objetivo</a:t>
            </a:r>
            <a:r>
              <a:rPr lang="es-ES" sz="2800" b="1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Caracterizar los componentes del proceso de enseñanza-aprendizaje desarrollador a partir de su enfoque sistémico.</a:t>
            </a:r>
          </a:p>
        </p:txBody>
      </p:sp>
    </p:spTree>
    <p:extLst>
      <p:ext uri="{BB962C8B-B14F-4D97-AF65-F5344CB8AC3E}">
        <p14:creationId xmlns:p14="http://schemas.microsoft.com/office/powerpoint/2010/main" val="325072633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r>
              <a:rPr lang="es-ES" dirty="0" smtClean="0"/>
              <a:t>CONCLUSIONES </a:t>
            </a:r>
            <a:endParaRPr lang="es-E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 algn="just"/>
            <a:r>
              <a:rPr lang="es-ES" sz="3200" dirty="0" smtClean="0"/>
              <a:t>“¿</a:t>
            </a:r>
            <a:r>
              <a:rPr lang="es-ES" sz="3200" dirty="0"/>
              <a:t>Cómo puedo aplicar el enfoque sistémico en mis clases de informática?” </a:t>
            </a:r>
            <a:endParaRPr lang="es-ES" sz="3200" dirty="0"/>
          </a:p>
        </p:txBody>
      </p:sp>
    </p:spTree>
    <p:extLst>
      <p:ext uri="{BB962C8B-B14F-4D97-AF65-F5344CB8AC3E}">
        <p14:creationId xmlns:p14="http://schemas.microsoft.com/office/powerpoint/2010/main" val="652790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Introducción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algn="just"/>
            <a:r>
              <a:rPr lang="es-ES" sz="3200" dirty="0" smtClean="0"/>
              <a:t>Los componentes (</a:t>
            </a:r>
            <a:r>
              <a:rPr lang="es-ES" sz="3200" dirty="0"/>
              <a:t>contenidos, métodos, medios, evaluación, formas de organización) funcionan como un sistema interrelacionado, donde cada uno influye y es influido por los demás. </a:t>
            </a:r>
          </a:p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0061387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s-ES" dirty="0"/>
              <a:t>El </a:t>
            </a:r>
            <a:r>
              <a:rPr lang="es-ES" dirty="0" smtClean="0"/>
              <a:t>contenido</a:t>
            </a:r>
            <a:endParaRPr lang="es-E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 algn="just"/>
            <a:r>
              <a:rPr lang="es-ES" sz="3200" dirty="0" smtClean="0"/>
              <a:t>Definición</a:t>
            </a:r>
            <a:r>
              <a:rPr lang="es-ES" sz="3200" dirty="0"/>
              <a:t>: El contenido es el conjunto de conocimientos, habilidades y valores que los estudiantes deben aprender. En Educación Informática, incluye conceptos (algoritmos, programación), habilidades (codificación, depuración) y valores (ética digital). </a:t>
            </a:r>
            <a:endParaRPr lang="es-ES" sz="2800" dirty="0"/>
          </a:p>
        </p:txBody>
      </p:sp>
    </p:spTree>
    <p:extLst>
      <p:ext uri="{BB962C8B-B14F-4D97-AF65-F5344CB8AC3E}">
        <p14:creationId xmlns:p14="http://schemas.microsoft.com/office/powerpoint/2010/main" val="2024914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s-ES" dirty="0"/>
              <a:t>El </a:t>
            </a:r>
            <a:r>
              <a:rPr lang="es-ES" dirty="0" smtClean="0"/>
              <a:t>contenido</a:t>
            </a:r>
            <a:endParaRPr lang="es-E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81193" y="2389043"/>
            <a:ext cx="11029615" cy="3678303"/>
          </a:xfrm>
        </p:spPr>
        <p:txBody>
          <a:bodyPr>
            <a:noAutofit/>
          </a:bodyPr>
          <a:lstStyle/>
          <a:p>
            <a:pPr marL="324000" lvl="1" indent="0" algn="just">
              <a:spcBef>
                <a:spcPts val="0"/>
              </a:spcBef>
              <a:buNone/>
            </a:pPr>
            <a:r>
              <a:rPr lang="es-ES" sz="3200" dirty="0" smtClean="0"/>
              <a:t>Tipos </a:t>
            </a:r>
            <a:r>
              <a:rPr lang="es-ES" sz="3200" dirty="0"/>
              <a:t>de contenidos: </a:t>
            </a:r>
            <a:endParaRPr lang="es-ES" sz="2800" dirty="0"/>
          </a:p>
          <a:p>
            <a:pPr lvl="2" algn="just">
              <a:spcBef>
                <a:spcPts val="0"/>
              </a:spcBef>
            </a:pPr>
            <a:r>
              <a:rPr lang="es-ES" sz="2800" dirty="0"/>
              <a:t>Conceptuales: Estructuras de datos, lenguajes de programación (ej., Python). </a:t>
            </a:r>
            <a:endParaRPr lang="es-ES" sz="2400" dirty="0"/>
          </a:p>
          <a:p>
            <a:pPr lvl="2" algn="just">
              <a:spcBef>
                <a:spcPts val="0"/>
              </a:spcBef>
            </a:pPr>
            <a:r>
              <a:rPr lang="es-ES" sz="2800" dirty="0"/>
              <a:t>Procedimentales: Diseñar algoritmos, usar entornos de desarrollo (ej., Visual Studio </a:t>
            </a:r>
            <a:r>
              <a:rPr lang="es-ES" sz="2800" dirty="0" err="1"/>
              <a:t>Code</a:t>
            </a:r>
            <a:r>
              <a:rPr lang="es-ES" sz="2800" dirty="0"/>
              <a:t>). </a:t>
            </a:r>
            <a:endParaRPr lang="es-ES" sz="2400" dirty="0"/>
          </a:p>
          <a:p>
            <a:pPr lvl="2" algn="just">
              <a:spcBef>
                <a:spcPts val="0"/>
              </a:spcBef>
            </a:pPr>
            <a:r>
              <a:rPr lang="es-ES" sz="2800" dirty="0"/>
              <a:t>Actitudinales: Responsabilidad en el uso de tecnologías, colaboración en proyectos </a:t>
            </a:r>
            <a:r>
              <a:rPr lang="es-ES" sz="2800" dirty="0" smtClean="0"/>
              <a:t>grupales.</a:t>
            </a:r>
            <a:endParaRPr lang="es-ES" sz="2400" dirty="0" smtClean="0"/>
          </a:p>
          <a:p>
            <a:pPr marL="324000" lvl="1" indent="0" algn="just">
              <a:spcBef>
                <a:spcPts val="0"/>
              </a:spcBef>
              <a:buNone/>
            </a:pPr>
            <a:r>
              <a:rPr lang="es-ES" sz="3200" dirty="0" smtClean="0"/>
              <a:t>Jerarquía: Desde conceptos básicos (variables) hasta complejos (inteligencia artificial). </a:t>
            </a:r>
            <a:endParaRPr lang="es-ES" sz="2000" dirty="0"/>
          </a:p>
        </p:txBody>
      </p:sp>
    </p:spTree>
    <p:extLst>
      <p:ext uri="{BB962C8B-B14F-4D97-AF65-F5344CB8AC3E}">
        <p14:creationId xmlns:p14="http://schemas.microsoft.com/office/powerpoint/2010/main" val="39432839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Métodos de enseñanza </a:t>
            </a:r>
            <a:endParaRPr lang="es-E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81192" y="2180496"/>
            <a:ext cx="11029615" cy="4348641"/>
          </a:xfrm>
        </p:spPr>
        <p:txBody>
          <a:bodyPr>
            <a:noAutofit/>
          </a:bodyPr>
          <a:lstStyle/>
          <a:p>
            <a:pPr lvl="1" algn="just">
              <a:spcBef>
                <a:spcPts val="0"/>
              </a:spcBef>
              <a:spcAft>
                <a:spcPts val="0"/>
              </a:spcAft>
            </a:pPr>
            <a:r>
              <a:rPr lang="es-ES" sz="2800" dirty="0" smtClean="0"/>
              <a:t>Definición</a:t>
            </a:r>
            <a:r>
              <a:rPr lang="es-ES" sz="2800" dirty="0"/>
              <a:t>: Estrategias para facilitar el aprendizaje, con un enfoque desarrollador que fomenta la creatividad y el pensamiento crítico. </a:t>
            </a:r>
            <a:endParaRPr lang="es-ES" sz="2400" dirty="0"/>
          </a:p>
          <a:p>
            <a:pPr lvl="1" algn="just">
              <a:spcBef>
                <a:spcPts val="0"/>
              </a:spcBef>
              <a:spcAft>
                <a:spcPts val="0"/>
              </a:spcAft>
            </a:pPr>
            <a:r>
              <a:rPr lang="es-ES" sz="2800" dirty="0"/>
              <a:t>Clasificación: </a:t>
            </a:r>
            <a:endParaRPr lang="es-ES" sz="2400" dirty="0"/>
          </a:p>
          <a:p>
            <a:pPr lvl="2" algn="just">
              <a:spcBef>
                <a:spcPts val="0"/>
              </a:spcBef>
              <a:spcAft>
                <a:spcPts val="0"/>
              </a:spcAft>
            </a:pPr>
            <a:r>
              <a:rPr lang="es-ES" sz="2400" dirty="0"/>
              <a:t>Aspecto externo: Expositivo (conferencia), interactivo (resolución de problemas), independiente (proyectos). </a:t>
            </a:r>
            <a:endParaRPr lang="es-ES" sz="2000" dirty="0"/>
          </a:p>
          <a:p>
            <a:pPr lvl="2" algn="just">
              <a:spcBef>
                <a:spcPts val="0"/>
              </a:spcBef>
              <a:spcAft>
                <a:spcPts val="0"/>
              </a:spcAft>
            </a:pPr>
            <a:r>
              <a:rPr lang="es-ES" sz="2400" dirty="0"/>
              <a:t>Aspecto interno: Inductivo, deductivo, analógico.</a:t>
            </a:r>
            <a:endParaRPr lang="es-ES" sz="2000" dirty="0"/>
          </a:p>
          <a:p>
            <a:pPr lvl="1" algn="just">
              <a:spcBef>
                <a:spcPts val="0"/>
              </a:spcBef>
              <a:spcAft>
                <a:spcPts val="0"/>
              </a:spcAft>
            </a:pPr>
            <a:r>
              <a:rPr lang="es-ES" sz="2800" dirty="0"/>
              <a:t>En informática: Métodos como el aprendizaje basado en proyectos (desarrollar una aplicación) o la resolución de problemas (depurar código) son clave. </a:t>
            </a:r>
            <a:endParaRPr lang="es-ES" sz="2400" dirty="0"/>
          </a:p>
          <a:p>
            <a:pPr>
              <a:spcBef>
                <a:spcPts val="0"/>
              </a:spcBef>
              <a:spcAft>
                <a:spcPts val="0"/>
              </a:spcAft>
            </a:pP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75599357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s-ES" dirty="0"/>
              <a:t>Medios de enseñanza </a:t>
            </a:r>
            <a:endParaRPr lang="es-E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81192" y="2389043"/>
            <a:ext cx="11029615" cy="3678303"/>
          </a:xfrm>
        </p:spPr>
        <p:txBody>
          <a:bodyPr>
            <a:noAutofit/>
          </a:bodyPr>
          <a:lstStyle/>
          <a:p>
            <a:pPr lvl="0" algn="just">
              <a:spcBef>
                <a:spcPts val="0"/>
              </a:spcBef>
              <a:spcAft>
                <a:spcPts val="0"/>
              </a:spcAft>
            </a:pPr>
            <a:r>
              <a:rPr lang="es-ES" sz="3600" dirty="0" smtClean="0"/>
              <a:t>Definición</a:t>
            </a:r>
            <a:r>
              <a:rPr lang="es-ES" sz="3600" dirty="0"/>
              <a:t>: Recursos que apoyan el aprendizaje (software, hardware, materiales digitales). </a:t>
            </a:r>
            <a:endParaRPr lang="es-ES" sz="2800" dirty="0"/>
          </a:p>
          <a:p>
            <a:pPr lvl="1" algn="just">
              <a:spcBef>
                <a:spcPts val="0"/>
              </a:spcBef>
              <a:spcAft>
                <a:spcPts val="0"/>
              </a:spcAft>
            </a:pPr>
            <a:r>
              <a:rPr lang="es-ES" sz="3200" dirty="0"/>
              <a:t>Selección y diseño: Deben alinearse con el contenido, método y nivel educativo. En informática, las NTIC (ej., entornos de programación, simuladores) son esenciales. </a:t>
            </a:r>
            <a:endParaRPr lang="es-ES" sz="2800" dirty="0"/>
          </a:p>
          <a:p>
            <a:pPr lvl="1" algn="just">
              <a:spcBef>
                <a:spcPts val="0"/>
              </a:spcBef>
              <a:spcAft>
                <a:spcPts val="0"/>
              </a:spcAft>
            </a:pPr>
            <a:r>
              <a:rPr lang="es-ES" sz="3200" dirty="0"/>
              <a:t>Uso en </a:t>
            </a:r>
            <a:r>
              <a:rPr lang="es-ES" sz="3200" dirty="0" err="1"/>
              <a:t>teleclases</a:t>
            </a:r>
            <a:r>
              <a:rPr lang="es-ES" sz="3200" dirty="0"/>
              <a:t>/</a:t>
            </a:r>
            <a:r>
              <a:rPr lang="es-ES" sz="3200" dirty="0" err="1"/>
              <a:t>videoclases</a:t>
            </a:r>
            <a:r>
              <a:rPr lang="es-ES" sz="3200" dirty="0"/>
              <a:t>: Diseñar materiales visuales claros (ej., diagramas de flujo) y actividades interactivas (ej., ejercicios en </a:t>
            </a:r>
            <a:r>
              <a:rPr lang="es-ES" sz="3200" dirty="0" err="1"/>
              <a:t>Jupyter</a:t>
            </a:r>
            <a:r>
              <a:rPr lang="es-ES" sz="3200" dirty="0"/>
              <a:t> Notebook). </a:t>
            </a:r>
            <a:endParaRPr lang="es-ES" sz="1800" dirty="0"/>
          </a:p>
        </p:txBody>
      </p:sp>
    </p:spTree>
    <p:extLst>
      <p:ext uri="{BB962C8B-B14F-4D97-AF65-F5344CB8AC3E}">
        <p14:creationId xmlns:p14="http://schemas.microsoft.com/office/powerpoint/2010/main" val="21477022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r>
              <a:rPr lang="es-ES" dirty="0"/>
              <a:t>Evaluación </a:t>
            </a:r>
            <a:endParaRPr lang="es-E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lvl="1" algn="just"/>
            <a:r>
              <a:rPr lang="es-ES" sz="3200" dirty="0" smtClean="0"/>
              <a:t>Definición</a:t>
            </a:r>
            <a:r>
              <a:rPr lang="es-ES" sz="3200" dirty="0"/>
              <a:t>: Proceso para valorar el aprendizaje, con un enfoque desarrollador que promueve la </a:t>
            </a:r>
            <a:r>
              <a:rPr lang="es-ES" sz="3200" dirty="0" err="1"/>
              <a:t>metacognición</a:t>
            </a:r>
            <a:r>
              <a:rPr lang="es-ES" sz="3200" dirty="0"/>
              <a:t>. </a:t>
            </a:r>
            <a:endParaRPr lang="es-ES" sz="2800" dirty="0"/>
          </a:p>
          <a:p>
            <a:pPr lvl="1" algn="just"/>
            <a:r>
              <a:rPr lang="es-ES" sz="3200" dirty="0"/>
              <a:t>Funciones: Diagnóstica (identificar conocimientos previos), formativa (retroalimentar durante el aprendizaje), </a:t>
            </a:r>
            <a:r>
              <a:rPr lang="es-ES" sz="3200" dirty="0" err="1"/>
              <a:t>sumativa</a:t>
            </a:r>
            <a:r>
              <a:rPr lang="es-ES" sz="3200" dirty="0"/>
              <a:t> (valorar logros finales). </a:t>
            </a:r>
            <a:endParaRPr lang="es-ES" sz="2800" dirty="0"/>
          </a:p>
          <a:p>
            <a:pPr lvl="1" algn="just"/>
            <a:r>
              <a:rPr lang="es-ES" sz="3200" dirty="0"/>
              <a:t>Tipos: Oral (explicar un algoritmo), escrita (examen de código), práctica (desarrollar un programa). 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27355833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r>
              <a:rPr lang="es-ES" dirty="0"/>
              <a:t>Formas de organización </a:t>
            </a:r>
            <a:endParaRPr lang="es-E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lvl="1" algn="just"/>
            <a:r>
              <a:rPr lang="es-ES" sz="2800" dirty="0" smtClean="0"/>
              <a:t>Definición</a:t>
            </a:r>
            <a:r>
              <a:rPr lang="es-ES" sz="2800" dirty="0"/>
              <a:t>: Estructuras para organizar el PEA, con la clase como forma fundamental en secundaria básica. </a:t>
            </a:r>
            <a:endParaRPr lang="es-ES" sz="2400" dirty="0"/>
          </a:p>
          <a:p>
            <a:pPr lvl="1" algn="just"/>
            <a:r>
              <a:rPr lang="es-ES" sz="2800" dirty="0"/>
              <a:t>Tipos de clases: Introducción (presentar conceptos), reafirmación, ejercitación, consolidación, sistematización, generalización. </a:t>
            </a:r>
            <a:endParaRPr lang="es-ES" sz="2400" dirty="0"/>
          </a:p>
          <a:p>
            <a:pPr lvl="1" algn="just"/>
            <a:r>
              <a:rPr lang="es-ES" sz="2800" dirty="0"/>
              <a:t>Enfoque sistémico: Las formas se relacionan con contenidos (ej., introducción para nuevos conceptos), métodos (ej., interactivos en ejercitación), medios (ej., software en consolidación) y evaluación (ej., formativa en reafirmación). </a:t>
            </a:r>
            <a:endParaRPr lang="es-ES" sz="2000" dirty="0"/>
          </a:p>
        </p:txBody>
      </p:sp>
    </p:spTree>
    <p:extLst>
      <p:ext uri="{BB962C8B-B14F-4D97-AF65-F5344CB8AC3E}">
        <p14:creationId xmlns:p14="http://schemas.microsoft.com/office/powerpoint/2010/main" val="22615997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r>
              <a:rPr lang="es-ES" dirty="0"/>
              <a:t>Trabajo metodológico y creatividad </a:t>
            </a:r>
            <a:endParaRPr lang="es-E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 algn="just"/>
            <a:r>
              <a:rPr lang="es-ES" sz="3200" dirty="0" smtClean="0"/>
              <a:t>Trabajo </a:t>
            </a:r>
            <a:r>
              <a:rPr lang="es-ES" sz="3200" dirty="0"/>
              <a:t>metodológico: Planificación y ejecución de actividades para mejorar el PEA (ej., diseño de guías didácticas). </a:t>
            </a:r>
            <a:endParaRPr lang="es-ES" sz="2800" dirty="0"/>
          </a:p>
          <a:p>
            <a:pPr lvl="1" algn="just"/>
            <a:r>
              <a:rPr lang="es-ES" sz="3200" dirty="0"/>
              <a:t>Creatividad en la clase: Fomentar proyectos abiertos (ej., crear una app) para desarrollar potencialidades. </a:t>
            </a:r>
            <a:endParaRPr lang="es-ES" sz="2800" dirty="0"/>
          </a:p>
          <a:p>
            <a:pPr lvl="1" algn="just"/>
            <a:r>
              <a:rPr lang="es-ES" sz="3200" dirty="0"/>
              <a:t>Trabajo independiente: Tareas que promuevan la autonomía, como investigar </a:t>
            </a:r>
            <a:r>
              <a:rPr lang="es-ES" sz="3200" dirty="0" err="1"/>
              <a:t>frameworks</a:t>
            </a:r>
            <a:r>
              <a:rPr lang="es-ES" sz="3200" dirty="0"/>
              <a:t> de programación. 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278138971"/>
      </p:ext>
    </p:extLst>
  </p:cSld>
  <p:clrMapOvr>
    <a:masterClrMapping/>
  </p:clrMapOvr>
</p:sld>
</file>

<file path=ppt/theme/theme1.xml><?xml version="1.0" encoding="utf-8"?>
<a:theme xmlns:a="http://schemas.openxmlformats.org/drawingml/2006/main" name="Dividendo">
  <a:themeElements>
    <a:clrScheme name="Dividendo">
      <a:dk1>
        <a:sysClr val="windowText" lastClr="000000"/>
      </a:dk1>
      <a:lt1>
        <a:sysClr val="window" lastClr="FFFFFF"/>
      </a:lt1>
      <a:dk2>
        <a:srgbClr val="3D3D3D"/>
      </a:dk2>
      <a:lt2>
        <a:srgbClr val="EBEBEB"/>
      </a:lt2>
      <a:accent1>
        <a:srgbClr val="1A3260"/>
      </a:accent1>
      <a:accent2>
        <a:srgbClr val="4590B8"/>
      </a:accent2>
      <a:accent3>
        <a:srgbClr val="45CBE8"/>
      </a:accent3>
      <a:accent4>
        <a:srgbClr val="969FA7"/>
      </a:accent4>
      <a:accent5>
        <a:srgbClr val="A2C777"/>
      </a:accent5>
      <a:accent6>
        <a:srgbClr val="42955F"/>
      </a:accent6>
      <a:hlink>
        <a:srgbClr val="828282"/>
      </a:hlink>
      <a:folHlink>
        <a:srgbClr val="A5A5A5"/>
      </a:folHlink>
    </a:clrScheme>
    <a:fontScheme name="Dividendo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ividendo">
      <a:fillStyleLst>
        <a:solidFill>
          <a:schemeClr val="phClr"/>
        </a:solidFill>
        <a:gradFill rotWithShape="1">
          <a:gsLst>
            <a:gs pos="0">
              <a:schemeClr val="phClr">
                <a:tint val="68000"/>
                <a:alpha val="90000"/>
                <a:lumMod val="100000"/>
              </a:schemeClr>
            </a:gs>
            <a:gs pos="100000">
              <a:schemeClr val="phClr">
                <a:tint val="90000"/>
                <a:lumMod val="9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8000"/>
                <a:lumMod val="110000"/>
              </a:schemeClr>
            </a:gs>
            <a:gs pos="84000">
              <a:schemeClr val="phClr">
                <a:shade val="90000"/>
                <a:lumMod val="88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>
              <a:lumMod val="90000"/>
            </a:schemeClr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55000"/>
              </a:srgbClr>
            </a:outerShdw>
          </a:effectLst>
        </a:effectStyle>
        <a:effectStyle>
          <a:effectLst>
            <a:outerShdw blurRad="88900" dist="38100" dir="504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88000">
              <a:schemeClr val="phClr">
                <a:shade val="94000"/>
                <a:satMod val="110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8000"/>
                <a:satMod val="110000"/>
                <a:lumMod val="8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ividend" id="{9697A71B-4AB7-4A1A-BD5B-BB2D22835B57}" vid="{66F1C100-1D2B-4BEA-AD01-C4F230B3B965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Dividendo</Template>
  <TotalTime>34</TotalTime>
  <Words>538</Words>
  <Application>Microsoft Office PowerPoint</Application>
  <PresentationFormat>Panorámica</PresentationFormat>
  <Paragraphs>37</Paragraphs>
  <Slides>10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10</vt:i4>
      </vt:variant>
    </vt:vector>
  </HeadingPairs>
  <TitlesOfParts>
    <vt:vector size="16" baseType="lpstr">
      <vt:lpstr>Arial</vt:lpstr>
      <vt:lpstr>Calibri</vt:lpstr>
      <vt:lpstr>Gill Sans MT</vt:lpstr>
      <vt:lpstr>Times New Roman</vt:lpstr>
      <vt:lpstr>Wingdings 2</vt:lpstr>
      <vt:lpstr>Dividendo</vt:lpstr>
      <vt:lpstr>Asignatura: Didáctica General </vt:lpstr>
      <vt:lpstr>Introducción</vt:lpstr>
      <vt:lpstr>El contenido</vt:lpstr>
      <vt:lpstr>El contenido</vt:lpstr>
      <vt:lpstr>Métodos de enseñanza </vt:lpstr>
      <vt:lpstr>Medios de enseñanza </vt:lpstr>
      <vt:lpstr>Evaluación </vt:lpstr>
      <vt:lpstr>Formas de organización </vt:lpstr>
      <vt:lpstr>Trabajo metodológico y creatividad </vt:lpstr>
      <vt:lpstr>CONCLUSIONES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Asignatura: Didáctica General</dc:title>
  <dc:creator>Dr.</dc:creator>
  <cp:lastModifiedBy>Dr.</cp:lastModifiedBy>
  <cp:revision>13</cp:revision>
  <dcterms:created xsi:type="dcterms:W3CDTF">2025-05-03T02:45:33Z</dcterms:created>
  <dcterms:modified xsi:type="dcterms:W3CDTF">2025-05-30T21:14:59Z</dcterms:modified>
</cp:coreProperties>
</file>