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8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383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99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155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27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00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51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1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805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74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8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CABB9A3-F2C7-479E-A84C-5101952C5EDD}" type="datetimeFigureOut">
              <a:rPr lang="es-ES" smtClean="0"/>
              <a:t>30/05/2025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7B561F5-9B63-4FD2-B8D7-89D7872EE0A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837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Asignatura:</a:t>
            </a:r>
            <a:r>
              <a:rPr lang="es-ES" b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Didáctica General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ángulo 3"/>
          <p:cNvSpPr/>
          <p:nvPr/>
        </p:nvSpPr>
        <p:spPr>
          <a:xfrm>
            <a:off x="882511" y="3505500"/>
            <a:ext cx="10390908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 3. Componentes del proceso de enseñanza-aprendizaje</a:t>
            </a:r>
          </a:p>
          <a:p>
            <a:pPr algn="just">
              <a:spcAft>
                <a:spcPts val="1000"/>
              </a:spcAft>
            </a:pPr>
            <a:r>
              <a:rPr lang="es-ES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es-E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Caracterizar los componentes del proceso de enseñanza-aprendizaje desarrollador a partir de su enfoque sistémico.</a:t>
            </a:r>
          </a:p>
        </p:txBody>
      </p:sp>
    </p:spTree>
    <p:extLst>
      <p:ext uri="{BB962C8B-B14F-4D97-AF65-F5344CB8AC3E}">
        <p14:creationId xmlns:p14="http://schemas.microsoft.com/office/powerpoint/2010/main" val="3250726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 smtClean="0"/>
              <a:t>CONCLUSIONES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s-ES" sz="3200" dirty="0" smtClean="0"/>
              <a:t>“¿</a:t>
            </a:r>
            <a:r>
              <a:rPr lang="es-ES" sz="3200" dirty="0"/>
              <a:t>Cómo puedo aplicar el enfoque sistémico en mis clases de informática?”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6527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ES" sz="3200" dirty="0" smtClean="0"/>
              <a:t>Los componentes (</a:t>
            </a:r>
            <a:r>
              <a:rPr lang="es-ES" sz="3200" dirty="0"/>
              <a:t>contenidos, métodos, medios, evaluación, formas de organización) funcionan como un sistema interrelacionado, donde cada uno influye y es influido por los demás.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6138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/>
              <a:t>El </a:t>
            </a:r>
            <a:r>
              <a:rPr lang="es-ES" dirty="0" smtClean="0"/>
              <a:t>contenido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ES" sz="3200" dirty="0" smtClean="0"/>
              <a:t>Definición</a:t>
            </a:r>
            <a:r>
              <a:rPr lang="es-ES" sz="3200" dirty="0"/>
              <a:t>: El contenido es el conjunto de conocimientos, habilidades y valores que los estudiantes deben aprender. En Educación Informática, incluye conceptos (algoritmos, programación), habilidades (codificación, depuración) y valores (ética digital).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02491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/>
              <a:t>El </a:t>
            </a:r>
            <a:r>
              <a:rPr lang="es-ES" dirty="0" smtClean="0"/>
              <a:t>contenido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3" y="2389043"/>
            <a:ext cx="11029615" cy="3678303"/>
          </a:xfrm>
        </p:spPr>
        <p:txBody>
          <a:bodyPr>
            <a:noAutofit/>
          </a:bodyPr>
          <a:lstStyle/>
          <a:p>
            <a:pPr marL="324000" lvl="1" indent="0" algn="just">
              <a:spcBef>
                <a:spcPts val="0"/>
              </a:spcBef>
              <a:buNone/>
            </a:pPr>
            <a:r>
              <a:rPr lang="es-ES" sz="3200" dirty="0" smtClean="0"/>
              <a:t>Tipos </a:t>
            </a:r>
            <a:r>
              <a:rPr lang="es-ES" sz="3200" dirty="0"/>
              <a:t>de contenidos: </a:t>
            </a:r>
            <a:endParaRPr lang="es-ES" sz="2800" dirty="0"/>
          </a:p>
          <a:p>
            <a:pPr lvl="2" algn="just">
              <a:spcBef>
                <a:spcPts val="0"/>
              </a:spcBef>
            </a:pPr>
            <a:r>
              <a:rPr lang="es-ES" sz="2800" dirty="0"/>
              <a:t>Conceptuales: Estructuras de datos, lenguajes de programación (ej., Python). </a:t>
            </a:r>
            <a:endParaRPr lang="es-ES" sz="2400" dirty="0"/>
          </a:p>
          <a:p>
            <a:pPr lvl="2" algn="just">
              <a:spcBef>
                <a:spcPts val="0"/>
              </a:spcBef>
            </a:pPr>
            <a:r>
              <a:rPr lang="es-ES" sz="2800" dirty="0"/>
              <a:t>Procedimentales: Diseñar algoritmos, usar entornos de desarrollo (ej., Visual Studio </a:t>
            </a:r>
            <a:r>
              <a:rPr lang="es-ES" sz="2800" dirty="0" err="1"/>
              <a:t>Code</a:t>
            </a:r>
            <a:r>
              <a:rPr lang="es-ES" sz="2800" dirty="0"/>
              <a:t>). </a:t>
            </a:r>
            <a:endParaRPr lang="es-ES" sz="2400" dirty="0"/>
          </a:p>
          <a:p>
            <a:pPr lvl="2" algn="just">
              <a:spcBef>
                <a:spcPts val="0"/>
              </a:spcBef>
            </a:pPr>
            <a:r>
              <a:rPr lang="es-ES" sz="2800" dirty="0"/>
              <a:t>Actitudinales: Responsabilidad en el uso de tecnologías, colaboración en proyectos </a:t>
            </a:r>
            <a:r>
              <a:rPr lang="es-ES" sz="2800" dirty="0" smtClean="0"/>
              <a:t>grupales.</a:t>
            </a:r>
            <a:endParaRPr lang="es-ES" sz="2400" dirty="0" smtClean="0"/>
          </a:p>
          <a:p>
            <a:pPr marL="324000" lvl="1" indent="0" algn="just">
              <a:spcBef>
                <a:spcPts val="0"/>
              </a:spcBef>
              <a:buNone/>
            </a:pPr>
            <a:r>
              <a:rPr lang="es-ES" sz="3200" dirty="0" smtClean="0"/>
              <a:t>Jerarquía: Desde conceptos básicos (variables) hasta complejos (inteligencia artificial).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94328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Métodos de enseñanza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48641"/>
          </a:xfrm>
        </p:spPr>
        <p:txBody>
          <a:bodyPr>
            <a:noAutofit/>
          </a:bodyPr>
          <a:lstStyle/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es-ES" sz="2800" dirty="0" smtClean="0"/>
              <a:t>Definición</a:t>
            </a:r>
            <a:r>
              <a:rPr lang="es-ES" sz="2800" dirty="0"/>
              <a:t>: Estrategias para facilitar el aprendizaje, con un enfoque desarrollador que fomenta la creatividad y el pensamiento crítico. </a:t>
            </a:r>
            <a:endParaRPr lang="es-ES" sz="2400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es-ES" sz="2800" dirty="0"/>
              <a:t>Clasificación: </a:t>
            </a:r>
            <a:endParaRPr lang="es-ES" sz="2400" dirty="0"/>
          </a:p>
          <a:p>
            <a:pPr lvl="2" algn="just">
              <a:spcBef>
                <a:spcPts val="0"/>
              </a:spcBef>
              <a:spcAft>
                <a:spcPts val="0"/>
              </a:spcAft>
            </a:pPr>
            <a:r>
              <a:rPr lang="es-ES" sz="2400" dirty="0"/>
              <a:t>Aspecto externo: Expositivo (conferencia), interactivo (resolución de problemas), independiente (proyectos). </a:t>
            </a:r>
            <a:endParaRPr lang="es-ES" sz="2000" dirty="0"/>
          </a:p>
          <a:p>
            <a:pPr lvl="2" algn="just">
              <a:spcBef>
                <a:spcPts val="0"/>
              </a:spcBef>
              <a:spcAft>
                <a:spcPts val="0"/>
              </a:spcAft>
            </a:pPr>
            <a:r>
              <a:rPr lang="es-ES" sz="2400" dirty="0"/>
              <a:t>Aspecto interno: Inductivo, deductivo, analógico.</a:t>
            </a:r>
            <a:endParaRPr lang="es-ES" sz="2000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es-ES" sz="2800" dirty="0"/>
              <a:t>En informática: Métodos como el aprendizaje basado en proyectos (desarrollar una aplicación) o la resolución de problemas (depurar código) son clave. </a:t>
            </a:r>
            <a:endParaRPr lang="es-ES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5993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/>
              <a:t>Medios de enseñanza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389043"/>
            <a:ext cx="11029615" cy="3678303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</a:pPr>
            <a:r>
              <a:rPr lang="es-ES" sz="3600" dirty="0" smtClean="0"/>
              <a:t>Definición</a:t>
            </a:r>
            <a:r>
              <a:rPr lang="es-ES" sz="3600" dirty="0"/>
              <a:t>: Recursos que apoyan el aprendizaje (software, hardware, materiales digitales). </a:t>
            </a:r>
            <a:endParaRPr lang="es-ES" sz="2800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es-ES" sz="3200" dirty="0"/>
              <a:t>Selección y diseño: Deben alinearse con el contenido, método y nivel educativo. En informática, las NTIC (ej., entornos de programación, simuladores) son esenciales. </a:t>
            </a:r>
            <a:endParaRPr lang="es-ES" sz="2800" dirty="0"/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es-ES" sz="3200" dirty="0"/>
              <a:t>Uso en </a:t>
            </a:r>
            <a:r>
              <a:rPr lang="es-ES" sz="3200" dirty="0" err="1"/>
              <a:t>teleclases</a:t>
            </a:r>
            <a:r>
              <a:rPr lang="es-ES" sz="3200" dirty="0"/>
              <a:t>/</a:t>
            </a:r>
            <a:r>
              <a:rPr lang="es-ES" sz="3200" dirty="0" err="1"/>
              <a:t>videoclases</a:t>
            </a:r>
            <a:r>
              <a:rPr lang="es-ES" sz="3200" dirty="0"/>
              <a:t>: Diseñar materiales visuales claros (ej., diagramas de flujo) y actividades interactivas (ej., ejercicios en </a:t>
            </a:r>
            <a:r>
              <a:rPr lang="es-ES" sz="3200" dirty="0" err="1"/>
              <a:t>Jupyter</a:t>
            </a:r>
            <a:r>
              <a:rPr lang="es-ES" sz="3200" dirty="0"/>
              <a:t> Notebook). 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14770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/>
              <a:t>Evaluación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/>
            <a:r>
              <a:rPr lang="es-ES" sz="3200" dirty="0" smtClean="0"/>
              <a:t>Definición</a:t>
            </a:r>
            <a:r>
              <a:rPr lang="es-ES" sz="3200" dirty="0"/>
              <a:t>: Proceso para valorar el aprendizaje, con un enfoque desarrollador que promueve la </a:t>
            </a:r>
            <a:r>
              <a:rPr lang="es-ES" sz="3200" dirty="0" err="1"/>
              <a:t>metacognición</a:t>
            </a:r>
            <a:r>
              <a:rPr lang="es-ES" sz="3200" dirty="0"/>
              <a:t>. </a:t>
            </a:r>
            <a:endParaRPr lang="es-ES" sz="2800" dirty="0"/>
          </a:p>
          <a:p>
            <a:pPr lvl="1" algn="just"/>
            <a:r>
              <a:rPr lang="es-ES" sz="3200" dirty="0"/>
              <a:t>Funciones: Diagnóstica (identificar conocimientos previos), formativa (retroalimentar durante el aprendizaje), </a:t>
            </a:r>
            <a:r>
              <a:rPr lang="es-ES" sz="3200" dirty="0" err="1"/>
              <a:t>sumativa</a:t>
            </a:r>
            <a:r>
              <a:rPr lang="es-ES" sz="3200" dirty="0"/>
              <a:t> (valorar logros finales). </a:t>
            </a:r>
            <a:endParaRPr lang="es-ES" sz="2800" dirty="0"/>
          </a:p>
          <a:p>
            <a:pPr lvl="1" algn="just"/>
            <a:r>
              <a:rPr lang="es-ES" sz="3200" dirty="0"/>
              <a:t>Tipos: Oral (explicar un algoritmo), escrita (examen de código), práctica (desarrollar un programa).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3558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/>
              <a:t>Formas de organización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es-ES" sz="2800" dirty="0" smtClean="0"/>
              <a:t>Definición</a:t>
            </a:r>
            <a:r>
              <a:rPr lang="es-ES" sz="2800" dirty="0"/>
              <a:t>: Estructuras para organizar el PEA, con la clase como forma fundamental en secundaria básica. </a:t>
            </a:r>
            <a:endParaRPr lang="es-ES" sz="2400" dirty="0"/>
          </a:p>
          <a:p>
            <a:pPr lvl="1" algn="just"/>
            <a:r>
              <a:rPr lang="es-ES" sz="2800" dirty="0"/>
              <a:t>Tipos de clases: Introducción (presentar conceptos), reafirmación, ejercitación, consolidación, sistematización, generalización. </a:t>
            </a:r>
            <a:endParaRPr lang="es-ES" sz="2400" dirty="0"/>
          </a:p>
          <a:p>
            <a:pPr lvl="1" algn="just"/>
            <a:r>
              <a:rPr lang="es-ES" sz="2800" dirty="0"/>
              <a:t>Enfoque sistémico: Las formas se relacionan con contenidos (ej., introducción para nuevos conceptos), métodos (ej., interactivos en ejercitación), medios (ej., software en consolidación) y evaluación (ej., formativa en reafirmación).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6159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dirty="0"/>
              <a:t>Trabajo metodológico y creatividad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s-ES" sz="3200" dirty="0" smtClean="0"/>
              <a:t>Trabajo </a:t>
            </a:r>
            <a:r>
              <a:rPr lang="es-ES" sz="3200" dirty="0"/>
              <a:t>metodológico: Planificación y ejecución de actividades para mejorar el PEA (ej., diseño de guías didácticas). </a:t>
            </a:r>
            <a:endParaRPr lang="es-ES" sz="2800" dirty="0"/>
          </a:p>
          <a:p>
            <a:pPr lvl="1" algn="just"/>
            <a:r>
              <a:rPr lang="es-ES" sz="3200" dirty="0"/>
              <a:t>Creatividad en la clase: Fomentar proyectos abiertos (ej., crear una app) para desarrollar potencialidades. </a:t>
            </a:r>
            <a:endParaRPr lang="es-ES" sz="2800" dirty="0"/>
          </a:p>
          <a:p>
            <a:pPr lvl="1" algn="just"/>
            <a:r>
              <a:rPr lang="es-ES" sz="3200" dirty="0"/>
              <a:t>Trabajo independiente: Tareas que promuevan la autonomía, como investigar </a:t>
            </a:r>
            <a:r>
              <a:rPr lang="es-ES" sz="3200" dirty="0" err="1"/>
              <a:t>frameworks</a:t>
            </a:r>
            <a:r>
              <a:rPr lang="es-ES" sz="3200" dirty="0"/>
              <a:t> de programación.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813897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34</TotalTime>
  <Words>538</Words>
  <Application>Microsoft Office PowerPoint</Application>
  <PresentationFormat>Panorámica</PresentationFormat>
  <Paragraphs>37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Wingdings 2</vt:lpstr>
      <vt:lpstr>Dividendo</vt:lpstr>
      <vt:lpstr>Asignatura: Didáctica General </vt:lpstr>
      <vt:lpstr>Introducción</vt:lpstr>
      <vt:lpstr>El contenido</vt:lpstr>
      <vt:lpstr>El contenido</vt:lpstr>
      <vt:lpstr>Métodos de enseñanza </vt:lpstr>
      <vt:lpstr>Medios de enseñanza </vt:lpstr>
      <vt:lpstr>Evaluación </vt:lpstr>
      <vt:lpstr>Formas de organización </vt:lpstr>
      <vt:lpstr>Trabajo metodológico y creatividad </vt:lpstr>
      <vt:lpstr>CONCLUSIONES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Asignatura: Didáctica General</dc:title>
  <dc:creator>Dr.</dc:creator>
  <cp:lastModifiedBy>Dr.</cp:lastModifiedBy>
  <cp:revision>13</cp:revision>
  <dcterms:created xsi:type="dcterms:W3CDTF">2025-05-03T02:45:33Z</dcterms:created>
  <dcterms:modified xsi:type="dcterms:W3CDTF">2025-05-30T21:14:59Z</dcterms:modified>
</cp:coreProperties>
</file>