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13" r:id="rId2"/>
    <p:sldId id="357" r:id="rId3"/>
    <p:sldId id="355" r:id="rId4"/>
    <p:sldId id="356" r:id="rId5"/>
    <p:sldId id="359" r:id="rId6"/>
    <p:sldId id="360" r:id="rId7"/>
    <p:sldId id="361" r:id="rId8"/>
    <p:sldId id="362" r:id="rId9"/>
    <p:sldId id="363" r:id="rId10"/>
    <p:sldId id="364" r:id="rId11"/>
    <p:sldId id="365" r:id="rId12"/>
    <p:sldId id="366" r:id="rId13"/>
    <p:sldId id="376" r:id="rId14"/>
    <p:sldId id="368" r:id="rId15"/>
    <p:sldId id="369" r:id="rId16"/>
    <p:sldId id="383" r:id="rId17"/>
    <p:sldId id="382" r:id="rId18"/>
    <p:sldId id="384" r:id="rId19"/>
    <p:sldId id="380" r:id="rId20"/>
    <p:sldId id="379" r:id="rId21"/>
    <p:sldId id="378" r:id="rId22"/>
    <p:sldId id="377" r:id="rId23"/>
    <p:sldId id="372" r:id="rId24"/>
    <p:sldId id="373" r:id="rId25"/>
    <p:sldId id="374" r:id="rId26"/>
    <p:sldId id="375" r:id="rId27"/>
    <p:sldId id="385" r:id="rId28"/>
  </p:sldIdLst>
  <p:sldSz cx="12192000" cy="6858000"/>
  <p:notesSz cx="6858000" cy="9144000"/>
  <p:embeddedFontLst>
    <p:embeddedFont>
      <p:font typeface="Wingdings 2" pitchFamily="18" charset="2"/>
      <p:regular r:id="rId30"/>
    </p:embeddedFont>
    <p:embeddedFont>
      <p:font typeface="Gill Sans MT" pitchFamily="34" charset="0"/>
      <p:regular r:id="rId31"/>
      <p:bold r:id="rId32"/>
      <p:italic r:id="rId33"/>
      <p:boldItalic r:id="rId34"/>
    </p:embeddedFont>
    <p:embeddedFont>
      <p:font typeface="Arial Black" pitchFamily="34" charset="0"/>
      <p:bold r:id="rId35"/>
    </p:embeddedFont>
    <p:embeddedFont>
      <p:font typeface="Verdana" pitchFamily="34" charset="0"/>
      <p:regular r:id="rId36"/>
      <p:bold r:id="rId37"/>
      <p:italic r:id="rId38"/>
      <p:boldItalic r:id="rId39"/>
    </p:embeddedFont>
    <p:embeddedFont>
      <p:font typeface="Webdings" pitchFamily="18" charset="2"/>
      <p:regular r:id="rId40"/>
    </p:embeddedFont>
    <p:embeddedFont>
      <p:font typeface="Calibri"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99FF"/>
    <a:srgbClr val="0066CC"/>
    <a:srgbClr val="66FF33"/>
    <a:srgbClr val="006666"/>
    <a:srgbClr val="7DC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62" autoAdjust="0"/>
  </p:normalViewPr>
  <p:slideViewPr>
    <p:cSldViewPr snapToGrid="0">
      <p:cViewPr varScale="1">
        <p:scale>
          <a:sx n="40" d="100"/>
          <a:sy n="40" d="100"/>
        </p:scale>
        <p:origin x="-9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F2322-E521-4575-8F79-20EBF0A5B5A8}" type="datetimeFigureOut">
              <a:rPr lang="es-ES" smtClean="0"/>
              <a:pPr/>
              <a:t>01/01/2006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49A2-3846-4ADE-A95F-17461E646EF6}" type="slidenum">
              <a:rPr lang="es-ES" smtClean="0"/>
              <a:pPr/>
              <a:t>‹Nº›</a:t>
            </a:fld>
            <a:endParaRPr lang="es-ES"/>
          </a:p>
        </p:txBody>
      </p:sp>
    </p:spTree>
    <p:extLst>
      <p:ext uri="{BB962C8B-B14F-4D97-AF65-F5344CB8AC3E}">
        <p14:creationId xmlns:p14="http://schemas.microsoft.com/office/powerpoint/2010/main" val="370886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a:ln>
            <a:solidFill>
              <a:srgbClr val="000000"/>
            </a:solidFill>
            <a:miter lim="800000"/>
            <a:headEnd/>
            <a:tailEnd/>
          </a:ln>
        </p:spPr>
      </p:sp>
      <p:sp>
        <p:nvSpPr>
          <p:cNvPr id="1146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endParaRPr lang="es-E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gn="r"/>
            <a:fld id="{10CD924E-12D4-4641-A951-26D5EFB144EB}" type="slidenum">
              <a:rPr lang="es-ES" sz="1200">
                <a:latin typeface="Calibri" panose="020F0502020204030204" pitchFamily="34" charset="0"/>
              </a:rPr>
              <a:pPr algn="r"/>
              <a:t>4</a:t>
            </a:fld>
            <a:endParaRPr lang="es-ES" sz="1200">
              <a:latin typeface="Calibri" panose="020F0502020204030204" pitchFamily="34" charset="0"/>
            </a:endParaRPr>
          </a:p>
        </p:txBody>
      </p:sp>
    </p:spTree>
    <p:extLst>
      <p:ext uri="{BB962C8B-B14F-4D97-AF65-F5344CB8AC3E}">
        <p14:creationId xmlns:p14="http://schemas.microsoft.com/office/powerpoint/2010/main" val="260648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a:ln>
            <a:solidFill>
              <a:srgbClr val="000000"/>
            </a:solidFill>
            <a:miter lim="800000"/>
            <a:headEnd/>
            <a:tailEnd/>
          </a:ln>
        </p:spPr>
      </p:sp>
      <p:sp>
        <p:nvSpPr>
          <p:cNvPr id="1167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endParaRPr lang="es-ES" smtClean="0"/>
          </a:p>
        </p:txBody>
      </p:sp>
      <p:sp>
        <p:nvSpPr>
          <p:cNvPr id="1167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fld id="{B97EC7F9-BAE2-4220-A499-D760D5EFCAE2}" type="slidenum">
              <a:rPr lang="es-MX" sz="1200">
                <a:latin typeface="Arial" panose="020B0604020202020204" pitchFamily="34" charset="0"/>
                <a:cs typeface="Arial" panose="020B0604020202020204" pitchFamily="34" charset="0"/>
              </a:rPr>
              <a:pPr/>
              <a:t>5</a:t>
            </a:fld>
            <a:endParaRPr lang="es-MX"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11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a:ln>
            <a:solidFill>
              <a:srgbClr val="000000"/>
            </a:solidFill>
            <a:miter lim="800000"/>
            <a:headEnd/>
            <a:tailEnd/>
          </a:ln>
        </p:spPr>
      </p:sp>
      <p:sp>
        <p:nvSpPr>
          <p:cNvPr id="1187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endParaRPr lang="es-ES" smtClean="0"/>
          </a:p>
        </p:txBody>
      </p:sp>
      <p:sp>
        <p:nvSpPr>
          <p:cNvPr id="1187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fld id="{CF113B7B-A222-4E50-9E9B-FCA645DC880E}" type="slidenum">
              <a:rPr lang="es-MX" sz="1200">
                <a:latin typeface="Arial" panose="020B0604020202020204" pitchFamily="34" charset="0"/>
                <a:cs typeface="Arial" panose="020B0604020202020204" pitchFamily="34" charset="0"/>
              </a:rPr>
              <a:pPr/>
              <a:t>6</a:t>
            </a:fld>
            <a:endParaRPr lang="es-MX"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40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a:ln>
            <a:solidFill>
              <a:srgbClr val="000000"/>
            </a:solidFill>
            <a:miter lim="800000"/>
            <a:headEnd/>
            <a:tailEnd/>
          </a:ln>
        </p:spPr>
      </p:sp>
      <p:sp>
        <p:nvSpPr>
          <p:cNvPr id="1198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endParaRPr lang="es-E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gn="r"/>
            <a:fld id="{9418FFF8-C6FC-4D03-B97A-6269D303391F}" type="slidenum">
              <a:rPr lang="es-ES" sz="1200">
                <a:latin typeface="Calibri" panose="020F0502020204030204" pitchFamily="34" charset="0"/>
              </a:rPr>
              <a:pPr algn="r"/>
              <a:t>8</a:t>
            </a:fld>
            <a:endParaRPr lang="es-ES" sz="1200">
              <a:latin typeface="Calibri" panose="020F0502020204030204" pitchFamily="34" charset="0"/>
            </a:endParaRPr>
          </a:p>
        </p:txBody>
      </p:sp>
    </p:spTree>
    <p:extLst>
      <p:ext uri="{BB962C8B-B14F-4D97-AF65-F5344CB8AC3E}">
        <p14:creationId xmlns:p14="http://schemas.microsoft.com/office/powerpoint/2010/main" val="67956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a:ln>
            <a:solidFill>
              <a:srgbClr val="000000"/>
            </a:solidFill>
            <a:miter lim="800000"/>
            <a:headEnd/>
            <a:tailEnd/>
          </a:ln>
        </p:spPr>
      </p:sp>
      <p:sp>
        <p:nvSpPr>
          <p:cNvPr id="1208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endParaRPr lang="es-E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gn="r"/>
            <a:fld id="{C7E987CE-3FC9-4384-93ED-EC40874AF96D}" type="slidenum">
              <a:rPr lang="es-ES" sz="1200">
                <a:latin typeface="Calibri" panose="020F0502020204030204" pitchFamily="34" charset="0"/>
              </a:rPr>
              <a:pPr algn="r"/>
              <a:t>14</a:t>
            </a:fld>
            <a:endParaRPr lang="es-ES" sz="1200">
              <a:latin typeface="Calibri" panose="020F0502020204030204" pitchFamily="34" charset="0"/>
            </a:endParaRPr>
          </a:p>
        </p:txBody>
      </p:sp>
    </p:spTree>
    <p:extLst>
      <p:ext uri="{BB962C8B-B14F-4D97-AF65-F5344CB8AC3E}">
        <p14:creationId xmlns:p14="http://schemas.microsoft.com/office/powerpoint/2010/main" val="141402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p:sp>
      <p:sp>
        <p:nvSpPr>
          <p:cNvPr id="1218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
        <p:nvSpPr>
          <p:cNvPr id="1218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fld id="{10908757-B43A-4D00-815D-157151F6E6CC}" type="slidenum">
              <a:rPr lang="es-ES" sz="1200">
                <a:latin typeface="Arial" panose="020B0604020202020204" pitchFamily="34" charset="0"/>
              </a:rPr>
              <a:pPr/>
              <a:t>18</a:t>
            </a:fld>
            <a:endParaRPr lang="es-ES" sz="1200">
              <a:latin typeface="Arial" panose="020B0604020202020204" pitchFamily="34" charset="0"/>
            </a:endParaRPr>
          </a:p>
        </p:txBody>
      </p:sp>
    </p:spTree>
    <p:extLst>
      <p:ext uri="{BB962C8B-B14F-4D97-AF65-F5344CB8AC3E}">
        <p14:creationId xmlns:p14="http://schemas.microsoft.com/office/powerpoint/2010/main" val="83170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p:sp>
      <p:sp>
        <p:nvSpPr>
          <p:cNvPr id="1218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
        <p:nvSpPr>
          <p:cNvPr id="1218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fld id="{10908757-B43A-4D00-815D-157151F6E6CC}" type="slidenum">
              <a:rPr lang="es-ES" sz="1200">
                <a:latin typeface="Arial" panose="020B0604020202020204" pitchFamily="34" charset="0"/>
              </a:rPr>
              <a:pPr/>
              <a:t>23</a:t>
            </a:fld>
            <a:endParaRPr lang="es-ES" sz="1200">
              <a:latin typeface="Arial" panose="020B0604020202020204" pitchFamily="34" charset="0"/>
            </a:endParaRPr>
          </a:p>
        </p:txBody>
      </p:sp>
    </p:spTree>
    <p:extLst>
      <p:ext uri="{BB962C8B-B14F-4D97-AF65-F5344CB8AC3E}">
        <p14:creationId xmlns:p14="http://schemas.microsoft.com/office/powerpoint/2010/main" val="315477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1/1/2006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5937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1/1/2006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69065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1/1/2006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246708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1/1/2006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28187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98F8A53-8AC4-45EC-B275-711786650135}" type="datetimeFigureOut">
              <a:rPr lang="en-US" smtClean="0"/>
              <a:pPr/>
              <a:t>1/1/2006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76773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998F8A53-8AC4-45EC-B275-711786650135}" type="datetimeFigureOut">
              <a:rPr lang="en-US" smtClean="0"/>
              <a:pPr/>
              <a:t>1/1/2006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13264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998F8A53-8AC4-45EC-B275-711786650135}" type="datetimeFigureOut">
              <a:rPr lang="en-US" smtClean="0"/>
              <a:pPr/>
              <a:t>1/1/2006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7956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998F8A53-8AC4-45EC-B275-711786650135}" type="datetimeFigureOut">
              <a:rPr lang="en-US" smtClean="0"/>
              <a:pPr/>
              <a:t>1/1/2006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07208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8F8A53-8AC4-45EC-B275-711786650135}" type="datetimeFigureOut">
              <a:rPr lang="en-US" smtClean="0"/>
              <a:pPr/>
              <a:t>1/1/2006</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361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1/1/2006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12127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1/1/2006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68452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F8A53-8AC4-45EC-B275-711786650135}" type="datetimeFigureOut">
              <a:rPr lang="en-US" smtClean="0"/>
              <a:pPr/>
              <a:t>1/1/2006</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47126-D055-4E3D-A298-C99BC2C6EEFB}" type="slidenum">
              <a:rPr lang="en-US" smtClean="0"/>
              <a:pPr/>
              <a:t>‹Nº›</a:t>
            </a:fld>
            <a:endParaRPr lang="en-US"/>
          </a:p>
        </p:txBody>
      </p:sp>
    </p:spTree>
    <p:extLst>
      <p:ext uri="{BB962C8B-B14F-4D97-AF65-F5344CB8AC3E}">
        <p14:creationId xmlns:p14="http://schemas.microsoft.com/office/powerpoint/2010/main" val="808712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12874" y="989462"/>
            <a:ext cx="9655126" cy="708705"/>
          </a:xfrm>
        </p:spPr>
        <p:txBody>
          <a:bodyPr>
            <a:noAutofit/>
          </a:bodyPr>
          <a:lstStyle/>
          <a:p>
            <a:endParaRPr lang="es-ES_tradnl" sz="4800" dirty="0" smtClean="0">
              <a:latin typeface="Arial" pitchFamily="34" charset="0"/>
              <a:cs typeface="Arial" pitchFamily="34" charset="0"/>
            </a:endParaRPr>
          </a:p>
          <a:p>
            <a:r>
              <a:rPr lang="es-ES_tradnl" sz="4400" dirty="0" smtClean="0">
                <a:latin typeface="Arial" pitchFamily="34" charset="0"/>
                <a:cs typeface="Arial" pitchFamily="34" charset="0"/>
              </a:rPr>
              <a:t>Diplomado </a:t>
            </a:r>
          </a:p>
          <a:p>
            <a:r>
              <a:rPr lang="es-ES_tradnl" sz="4400" i="1" dirty="0" smtClean="0">
                <a:latin typeface="Arial" pitchFamily="34" charset="0"/>
                <a:cs typeface="Arial" pitchFamily="34" charset="0"/>
              </a:rPr>
              <a:t>Gestión social para el desarrollo </a:t>
            </a:r>
            <a:endParaRPr lang="es-ES_tradnl" sz="4400" i="1" dirty="0">
              <a:latin typeface="Arial" pitchFamily="34" charset="0"/>
              <a:cs typeface="Arial" pitchFamily="34" charset="0"/>
            </a:endParaRPr>
          </a:p>
        </p:txBody>
      </p:sp>
      <p:sp>
        <p:nvSpPr>
          <p:cNvPr id="5" name="CuadroTexto 4"/>
          <p:cNvSpPr txBox="1"/>
          <p:nvPr/>
        </p:nvSpPr>
        <p:spPr>
          <a:xfrm>
            <a:off x="1097279" y="4318783"/>
            <a:ext cx="8539089" cy="1508105"/>
          </a:xfrm>
          <a:prstGeom prst="rect">
            <a:avLst/>
          </a:prstGeom>
          <a:noFill/>
          <a:ln>
            <a:noFill/>
          </a:ln>
        </p:spPr>
        <p:txBody>
          <a:bodyPr wrap="square" rtlCol="0">
            <a:spAutoFit/>
          </a:bodyPr>
          <a:lstStyle/>
          <a:p>
            <a:r>
              <a:rPr lang="es-ES_tradnl" sz="3200" dirty="0" smtClean="0">
                <a:latin typeface="Arial" pitchFamily="34" charset="0"/>
                <a:cs typeface="Arial" pitchFamily="34" charset="0"/>
              </a:rPr>
              <a:t>Profesoras: </a:t>
            </a:r>
            <a:r>
              <a:rPr lang="es-ES_tradnl" sz="3200" dirty="0" err="1" smtClean="0">
                <a:latin typeface="Arial" pitchFamily="34" charset="0"/>
                <a:cs typeface="Arial" pitchFamily="34" charset="0"/>
              </a:rPr>
              <a:t>Milenis</a:t>
            </a:r>
            <a:r>
              <a:rPr lang="es-ES_tradnl" sz="3200" dirty="0" smtClean="0">
                <a:latin typeface="Arial" pitchFamily="34" charset="0"/>
                <a:cs typeface="Arial" pitchFamily="34" charset="0"/>
              </a:rPr>
              <a:t> Castro García</a:t>
            </a:r>
          </a:p>
          <a:p>
            <a:r>
              <a:rPr lang="es-ES_tradnl" sz="3200" dirty="0" smtClean="0">
                <a:latin typeface="Arial" pitchFamily="34" charset="0"/>
                <a:cs typeface="Arial" pitchFamily="34" charset="0"/>
              </a:rPr>
              <a:t>                   Yordanka Caridad Abreu Álvarez </a:t>
            </a:r>
          </a:p>
          <a:p>
            <a:endParaRPr lang="es-ES_tradnl" sz="2800" dirty="0"/>
          </a:p>
        </p:txBody>
      </p:sp>
      <p:pic>
        <p:nvPicPr>
          <p:cNvPr id="8" name="Picture 2" descr="C:\Users\usuario\Desktop\índice.jpg"/>
          <p:cNvPicPr>
            <a:picLocks noChangeAspect="1" noChangeArrowheads="1"/>
          </p:cNvPicPr>
          <p:nvPr/>
        </p:nvPicPr>
        <p:blipFill>
          <a:blip r:embed="rId2"/>
          <a:srcRect/>
          <a:stretch>
            <a:fillRect/>
          </a:stretch>
        </p:blipFill>
        <p:spPr bwMode="auto">
          <a:xfrm>
            <a:off x="8433216" y="78945"/>
            <a:ext cx="3758784" cy="1652652"/>
          </a:xfrm>
          <a:prstGeom prst="rect">
            <a:avLst/>
          </a:prstGeom>
          <a:ln>
            <a:noFill/>
          </a:ln>
          <a:effectLst>
            <a:outerShdw blurRad="190500" algn="tl" rotWithShape="0">
              <a:srgbClr val="000000">
                <a:alpha val="70000"/>
              </a:srgbClr>
            </a:outerShdw>
          </a:effectLst>
          <a:extLst/>
        </p:spPr>
      </p:pic>
      <p:pic>
        <p:nvPicPr>
          <p:cNvPr id="7" name="Picture 2" descr="C:\Users\Soportes\Desktop\Imágenes 3\image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33" y="97736"/>
            <a:ext cx="2307770" cy="185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041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759655" y="381000"/>
            <a:ext cx="10916530" cy="5943600"/>
          </a:xfrm>
        </p:spPr>
        <p:txBody>
          <a:bodyPr vert="horz" lIns="91420" tIns="45709" rIns="91420" bIns="45709" rtlCol="0">
            <a:normAutofit/>
          </a:bodyPr>
          <a:lstStyle/>
          <a:p>
            <a:pPr marL="341000" indent="-341000" algn="ctr">
              <a:buNone/>
              <a:defRPr/>
            </a:pPr>
            <a:endParaRPr lang="es-ES" sz="2700" b="1" dirty="0">
              <a:latin typeface="Arial" panose="020B0604020202020204" pitchFamily="34" charset="0"/>
              <a:cs typeface="Arial" panose="020B0604020202020204" pitchFamily="34" charset="0"/>
            </a:endParaRPr>
          </a:p>
          <a:p>
            <a:pPr marL="0" indent="0" algn="just">
              <a:lnSpc>
                <a:spcPct val="80000"/>
              </a:lnSpc>
              <a:buNone/>
              <a:defRPr/>
            </a:pPr>
            <a:r>
              <a:rPr lang="es-ES_tradnl" sz="2700" dirty="0">
                <a:latin typeface="Arial" panose="020B0604020202020204" pitchFamily="34" charset="0"/>
                <a:cs typeface="Arial" panose="020B0604020202020204" pitchFamily="34" charset="0"/>
              </a:rPr>
              <a:t>Incongruencia entre el mensaje verbal y el no verbal: </a:t>
            </a:r>
            <a:r>
              <a:rPr lang="es-ES_tradnl" sz="2700" b="1" i="1" dirty="0">
                <a:latin typeface="Arial" panose="020B0604020202020204" pitchFamily="34" charset="0"/>
                <a:cs typeface="Arial" panose="020B0604020202020204" pitchFamily="34" charset="0"/>
              </a:rPr>
              <a:t>“No, no estoy enfadado, estoy bien”.</a:t>
            </a:r>
            <a:r>
              <a:rPr lang="es-ES_tradnl" sz="2700" dirty="0">
                <a:latin typeface="Arial" panose="020B0604020202020204" pitchFamily="34" charset="0"/>
                <a:cs typeface="Arial" panose="020B0604020202020204" pitchFamily="34" charset="0"/>
              </a:rPr>
              <a:t> (Dicho en tono de </a:t>
            </a:r>
            <a:r>
              <a:rPr lang="es-ES_tradnl" sz="2700" dirty="0" smtClean="0">
                <a:latin typeface="Arial" panose="020B0604020202020204" pitchFamily="34" charset="0"/>
                <a:cs typeface="Arial" panose="020B0604020202020204" pitchFamily="34" charset="0"/>
              </a:rPr>
              <a:t>autocompasión </a:t>
            </a:r>
            <a:r>
              <a:rPr lang="es-ES_tradnl" sz="2700" dirty="0">
                <a:latin typeface="Arial" panose="020B0604020202020204" pitchFamily="34" charset="0"/>
                <a:cs typeface="Arial" panose="020B0604020202020204" pitchFamily="34" charset="0"/>
              </a:rPr>
              <a:t>y molestia).</a:t>
            </a:r>
          </a:p>
          <a:p>
            <a:pPr marL="0" indent="0" algn="just">
              <a:lnSpc>
                <a:spcPct val="80000"/>
              </a:lnSpc>
              <a:buNone/>
              <a:defRPr/>
            </a:pPr>
            <a:endParaRPr lang="es-ES_tradnl" sz="2700" dirty="0">
              <a:latin typeface="Arial" panose="020B0604020202020204" pitchFamily="34" charset="0"/>
              <a:cs typeface="Arial" panose="020B0604020202020204" pitchFamily="34" charset="0"/>
            </a:endParaRPr>
          </a:p>
          <a:p>
            <a:pPr marL="0" indent="0" algn="just">
              <a:lnSpc>
                <a:spcPct val="80000"/>
              </a:lnSpc>
              <a:buNone/>
              <a:defRPr/>
            </a:pPr>
            <a:r>
              <a:rPr lang="es-ES_tradnl" sz="2700" dirty="0" smtClean="0">
                <a:latin typeface="Arial" panose="020B0604020202020204" pitchFamily="34" charset="0"/>
                <a:cs typeface="Arial" panose="020B0604020202020204" pitchFamily="34" charset="0"/>
              </a:rPr>
              <a:t>Suponer </a:t>
            </a:r>
            <a:r>
              <a:rPr lang="es-ES_tradnl" sz="2700" dirty="0">
                <a:latin typeface="Arial" panose="020B0604020202020204" pitchFamily="34" charset="0"/>
                <a:cs typeface="Arial" panose="020B0604020202020204" pitchFamily="34" charset="0"/>
              </a:rPr>
              <a:t>en lugar de comprobar: </a:t>
            </a:r>
            <a:r>
              <a:rPr lang="es-ES_tradnl" sz="2700" b="1" i="1" dirty="0">
                <a:latin typeface="Arial" panose="020B0604020202020204" pitchFamily="34" charset="0"/>
                <a:cs typeface="Arial" panose="020B0604020202020204" pitchFamily="34" charset="0"/>
              </a:rPr>
              <a:t>“Supongo que no viniste porque preferiste…”</a:t>
            </a:r>
          </a:p>
          <a:p>
            <a:pPr marL="0" indent="0" algn="just">
              <a:lnSpc>
                <a:spcPct val="80000"/>
              </a:lnSpc>
              <a:buNone/>
              <a:defRPr/>
            </a:pPr>
            <a:endParaRPr lang="es-ES_tradnl" sz="2700" b="1" i="1" dirty="0">
              <a:latin typeface="Arial" panose="020B0604020202020204" pitchFamily="34" charset="0"/>
              <a:cs typeface="Arial" panose="020B0604020202020204" pitchFamily="34" charset="0"/>
            </a:endParaRPr>
          </a:p>
          <a:p>
            <a:pPr marL="0" indent="0" algn="just">
              <a:lnSpc>
                <a:spcPct val="80000"/>
              </a:lnSpc>
              <a:buNone/>
              <a:defRPr/>
            </a:pPr>
            <a:r>
              <a:rPr lang="es-ES_tradnl" sz="2700" dirty="0">
                <a:latin typeface="Arial" panose="020B0604020202020204" pitchFamily="34" charset="0"/>
                <a:cs typeface="Arial" panose="020B0604020202020204" pitchFamily="34" charset="0"/>
              </a:rPr>
              <a:t>Consejo prematuro, sin ser solicitado ni deseado.</a:t>
            </a:r>
          </a:p>
          <a:p>
            <a:pPr marL="0" indent="0" algn="just">
              <a:lnSpc>
                <a:spcPct val="80000"/>
              </a:lnSpc>
              <a:buNone/>
              <a:defRPr/>
            </a:pPr>
            <a:endParaRPr lang="es-ES_tradnl" sz="2700" dirty="0">
              <a:latin typeface="Arial" panose="020B0604020202020204" pitchFamily="34" charset="0"/>
              <a:cs typeface="Arial" panose="020B0604020202020204" pitchFamily="34" charset="0"/>
            </a:endParaRPr>
          </a:p>
          <a:p>
            <a:pPr marL="0" indent="0" algn="just">
              <a:lnSpc>
                <a:spcPct val="80000"/>
              </a:lnSpc>
              <a:buNone/>
              <a:defRPr/>
            </a:pPr>
            <a:r>
              <a:rPr lang="es-ES_tradnl" sz="2700" dirty="0">
                <a:latin typeface="Arial" panose="020B0604020202020204" pitchFamily="34" charset="0"/>
                <a:cs typeface="Arial" panose="020B0604020202020204" pitchFamily="34" charset="0"/>
              </a:rPr>
              <a:t>Hablar por otra persona: </a:t>
            </a:r>
            <a:r>
              <a:rPr lang="es-ES_tradnl" sz="2700" b="1" i="1" dirty="0">
                <a:latin typeface="Arial" panose="020B0604020202020204" pitchFamily="34" charset="0"/>
                <a:cs typeface="Arial" panose="020B0604020202020204" pitchFamily="34" charset="0"/>
              </a:rPr>
              <a:t>“Fulano me dijo que tú…”</a:t>
            </a:r>
          </a:p>
          <a:p>
            <a:pPr marL="342824" indent="-342824" algn="just">
              <a:spcBef>
                <a:spcPct val="50000"/>
              </a:spcBef>
              <a:buNone/>
              <a:defRPr/>
            </a:pPr>
            <a:endParaRPr lang="es-ES" sz="3000" dirty="0"/>
          </a:p>
          <a:p>
            <a:pPr marL="342824" indent="-342824">
              <a:spcBef>
                <a:spcPct val="50000"/>
              </a:spcBef>
              <a:buFont typeface="Wingdings" pitchFamily="2" charset="2"/>
              <a:buChar char="Ø"/>
              <a:defRPr/>
            </a:pPr>
            <a:endParaRPr lang="es-ES" sz="3000" dirty="0"/>
          </a:p>
          <a:p>
            <a:pPr marL="342824" indent="-342824" algn="just">
              <a:lnSpc>
                <a:spcPct val="80000"/>
              </a:lnSpc>
              <a:spcBef>
                <a:spcPct val="50000"/>
              </a:spcBef>
              <a:buNone/>
              <a:defRPr/>
            </a:pPr>
            <a:endParaRPr lang="es-ES" dirty="0" smtClean="0">
              <a:solidFill>
                <a:srgbClr val="FF0000"/>
              </a:solidFill>
              <a:latin typeface="Arial" charset="0"/>
              <a:cs typeface="Arial" charset="0"/>
            </a:endParaRPr>
          </a:p>
          <a:p>
            <a:pPr marL="342824" indent="-342824">
              <a:lnSpc>
                <a:spcPct val="80000"/>
              </a:lnSpc>
              <a:spcBef>
                <a:spcPct val="50000"/>
              </a:spcBef>
              <a:buNone/>
              <a:defRPr/>
            </a:pPr>
            <a:endParaRPr lang="es-ES" dirty="0" smtClean="0">
              <a:solidFill>
                <a:schemeClr val="accent1">
                  <a:lumMod val="75000"/>
                </a:schemeClr>
              </a:solidFill>
              <a:latin typeface="Arial" charset="0"/>
              <a:cs typeface="Arial" charset="0"/>
            </a:endParaRPr>
          </a:p>
        </p:txBody>
      </p:sp>
      <p:sp>
        <p:nvSpPr>
          <p:cNvPr id="3" name="2 Rectángulo"/>
          <p:cNvSpPr/>
          <p:nvPr/>
        </p:nvSpPr>
        <p:spPr>
          <a:xfrm>
            <a:off x="1701800" y="229260"/>
            <a:ext cx="8763000" cy="6400800"/>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anchor="ctr"/>
          <a:lstStyle/>
          <a:p>
            <a:pPr algn="ctr">
              <a:buFont typeface="Arial" charset="0"/>
              <a:buNone/>
              <a:defRPr/>
            </a:pPr>
            <a:endParaRPr lang="es-ES"/>
          </a:p>
        </p:txBody>
      </p:sp>
    </p:spTree>
    <p:extLst>
      <p:ext uri="{BB962C8B-B14F-4D97-AF65-F5344CB8AC3E}">
        <p14:creationId xmlns:p14="http://schemas.microsoft.com/office/powerpoint/2010/main" val="3050008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900331" y="409575"/>
            <a:ext cx="10297551" cy="5716588"/>
          </a:xfrm>
        </p:spPr>
        <p:txBody>
          <a:bodyPr vert="horz" lIns="91420" tIns="45709" rIns="91420" bIns="45709" rtlCol="0">
            <a:normAutofit/>
          </a:bodyPr>
          <a:lstStyle/>
          <a:p>
            <a:pPr marL="341000" indent="-341000" algn="ctr">
              <a:buNone/>
              <a:defRPr/>
            </a:pPr>
            <a:endParaRPr lang="es-ES_tradnl" sz="2700" b="1" u="sng" dirty="0">
              <a:effectLst>
                <a:outerShdw blurRad="38100" dist="38100" dir="2700000" algn="tl">
                  <a:srgbClr val="C0C0C0"/>
                </a:outerShdw>
              </a:effectLst>
            </a:endParaRPr>
          </a:p>
          <a:p>
            <a:pPr marL="341000" indent="-341000" algn="ctr">
              <a:buNone/>
              <a:defRPr/>
            </a:pPr>
            <a:r>
              <a:rPr lang="es-ES" sz="2700" b="1" i="1" dirty="0">
                <a:latin typeface="Arial" panose="020B0604020202020204" pitchFamily="34" charset="0"/>
                <a:cs typeface="Arial" panose="020B0604020202020204" pitchFamily="34" charset="0"/>
              </a:rPr>
              <a:t>Resuélvanle  de una vez y para siempre el tema del … a la población,  que no lo tenga que repetir más ….. </a:t>
            </a:r>
          </a:p>
          <a:p>
            <a:pPr marL="341000" indent="-341000" algn="ctr">
              <a:buNone/>
              <a:defRPr/>
            </a:pPr>
            <a:endParaRPr lang="es-ES" sz="2700" b="1" dirty="0">
              <a:latin typeface="Arial" charset="0"/>
              <a:cs typeface="Arial" charset="0"/>
            </a:endParaRPr>
          </a:p>
          <a:p>
            <a:pPr marL="342824" indent="-342824" algn="just">
              <a:spcBef>
                <a:spcPct val="50000"/>
              </a:spcBef>
              <a:buNone/>
              <a:defRPr/>
            </a:pPr>
            <a:endParaRPr lang="es-ES" sz="3000" dirty="0"/>
          </a:p>
          <a:p>
            <a:pPr marL="342824" indent="-342824" algn="just">
              <a:lnSpc>
                <a:spcPct val="80000"/>
              </a:lnSpc>
              <a:spcBef>
                <a:spcPct val="50000"/>
              </a:spcBef>
              <a:buNone/>
              <a:defRPr/>
            </a:pPr>
            <a:endParaRPr lang="es-ES" dirty="0" smtClean="0">
              <a:solidFill>
                <a:srgbClr val="FF0000"/>
              </a:solidFill>
              <a:latin typeface="Arial" charset="0"/>
              <a:cs typeface="Arial" charset="0"/>
            </a:endParaRPr>
          </a:p>
          <a:p>
            <a:pPr marL="342824" indent="-342824">
              <a:lnSpc>
                <a:spcPct val="80000"/>
              </a:lnSpc>
              <a:spcBef>
                <a:spcPct val="50000"/>
              </a:spcBef>
              <a:buNone/>
              <a:defRPr/>
            </a:pPr>
            <a:endParaRPr lang="es-ES" dirty="0" smtClean="0">
              <a:solidFill>
                <a:schemeClr val="accent1">
                  <a:lumMod val="75000"/>
                </a:schemeClr>
              </a:solidFill>
              <a:latin typeface="Arial" charset="0"/>
              <a:cs typeface="Arial" charset="0"/>
            </a:endParaRPr>
          </a:p>
        </p:txBody>
      </p:sp>
      <p:sp>
        <p:nvSpPr>
          <p:cNvPr id="3" name="2 Rectángulo"/>
          <p:cNvSpPr/>
          <p:nvPr/>
        </p:nvSpPr>
        <p:spPr>
          <a:xfrm>
            <a:off x="1701800" y="229260"/>
            <a:ext cx="8763000" cy="6400800"/>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anchor="ctr"/>
          <a:lstStyle/>
          <a:p>
            <a:pPr algn="ctr">
              <a:buFont typeface="Arial" charset="0"/>
              <a:buNone/>
              <a:defRPr/>
            </a:pPr>
            <a:endParaRPr lang="es-ES"/>
          </a:p>
        </p:txBody>
      </p:sp>
      <p:pic>
        <p:nvPicPr>
          <p:cNvPr id="36868" name="Picture 1" descr="G:\Tutor sin etica. (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26" y="2500313"/>
            <a:ext cx="6564313"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212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576775" y="381000"/>
            <a:ext cx="11113477" cy="6357938"/>
          </a:xfrm>
        </p:spPr>
        <p:txBody>
          <a:bodyPr vert="horz" lIns="91420" tIns="45709" rIns="91420" bIns="45709" rtlCol="0">
            <a:normAutofit fontScale="70000" lnSpcReduction="20000"/>
          </a:bodyPr>
          <a:lstStyle/>
          <a:p>
            <a:pPr marL="341000" indent="-341000" algn="ctr">
              <a:buNone/>
              <a:defRPr/>
            </a:pPr>
            <a:r>
              <a:rPr lang="es-ES_tradnl" sz="4100" b="1" u="sng" dirty="0">
                <a:solidFill>
                  <a:srgbClr val="CC3300"/>
                </a:solidFill>
                <a:effectLst>
                  <a:outerShdw blurRad="38100" dist="38100" dir="2700000" algn="tl">
                    <a:srgbClr val="C0C0C0"/>
                  </a:outerShdw>
                </a:effectLst>
                <a:latin typeface="Arial" panose="020B0604020202020204" pitchFamily="34" charset="0"/>
                <a:cs typeface="Arial" panose="020B0604020202020204" pitchFamily="34" charset="0"/>
              </a:rPr>
              <a:t>Mensajes que facilitan el diálogo</a:t>
            </a:r>
          </a:p>
          <a:p>
            <a:pPr marL="341000" indent="-341000" algn="ctr">
              <a:buNone/>
              <a:defRPr/>
            </a:pPr>
            <a:endParaRPr lang="es-ES" sz="3600" b="1" dirty="0">
              <a:solidFill>
                <a:srgbClr val="CC3300"/>
              </a:solidFill>
              <a:latin typeface="Arial" panose="020B0604020202020204" pitchFamily="34" charset="0"/>
              <a:cs typeface="Arial" panose="020B0604020202020204" pitchFamily="34" charset="0"/>
            </a:endParaRPr>
          </a:p>
          <a:p>
            <a:pPr marL="0" indent="0" algn="just">
              <a:buNone/>
              <a:defRPr/>
            </a:pPr>
            <a:r>
              <a:rPr lang="es-ES_tradnl" sz="3600" dirty="0">
                <a:latin typeface="Arial" panose="020B0604020202020204" pitchFamily="34" charset="0"/>
                <a:cs typeface="Arial" panose="020B0604020202020204" pitchFamily="34" charset="0"/>
              </a:rPr>
              <a:t>Declaraciones de deseo o sentimientos: </a:t>
            </a:r>
            <a:r>
              <a:rPr lang="es-ES_tradnl" sz="3600" b="1" i="1" dirty="0">
                <a:latin typeface="Arial" panose="020B0604020202020204" pitchFamily="34" charset="0"/>
                <a:cs typeface="Arial" panose="020B0604020202020204" pitchFamily="34" charset="0"/>
              </a:rPr>
              <a:t>“Me gustaría que hiciera …, Le propongo que …, Analice esta idea que tengo en mente…”.</a:t>
            </a:r>
          </a:p>
          <a:p>
            <a:pPr marL="0" indent="0" algn="just">
              <a:buNone/>
              <a:defRPr/>
            </a:pPr>
            <a:endParaRPr lang="es-ES_tradnl" sz="3600" dirty="0">
              <a:latin typeface="Arial" panose="020B0604020202020204" pitchFamily="34" charset="0"/>
              <a:cs typeface="Arial" panose="020B0604020202020204" pitchFamily="34" charset="0"/>
            </a:endParaRPr>
          </a:p>
          <a:p>
            <a:pPr marL="0" indent="0" algn="just">
              <a:buNone/>
              <a:defRPr/>
            </a:pPr>
            <a:r>
              <a:rPr lang="es-ES_tradnl" sz="3600" dirty="0">
                <a:latin typeface="Arial" panose="020B0604020202020204" pitchFamily="34" charset="0"/>
                <a:cs typeface="Arial" panose="020B0604020202020204" pitchFamily="34" charset="0"/>
              </a:rPr>
              <a:t>Impresiones: </a:t>
            </a:r>
            <a:r>
              <a:rPr lang="es-ES_tradnl" sz="3600" b="1" i="1" dirty="0">
                <a:latin typeface="Arial" panose="020B0604020202020204" pitchFamily="34" charset="0"/>
                <a:cs typeface="Arial" panose="020B0604020202020204" pitchFamily="34" charset="0"/>
              </a:rPr>
              <a:t>“Entiendo que te sientes…”.</a:t>
            </a:r>
          </a:p>
          <a:p>
            <a:pPr marL="0" indent="0" algn="just">
              <a:buNone/>
              <a:defRPr/>
            </a:pPr>
            <a:endParaRPr lang="es-ES_tradnl" sz="3600" dirty="0">
              <a:latin typeface="Arial" panose="020B0604020202020204" pitchFamily="34" charset="0"/>
              <a:cs typeface="Arial" panose="020B0604020202020204" pitchFamily="34" charset="0"/>
            </a:endParaRPr>
          </a:p>
          <a:p>
            <a:pPr marL="0" indent="0" algn="just">
              <a:buNone/>
              <a:defRPr/>
            </a:pPr>
            <a:r>
              <a:rPr lang="es-ES_tradnl" sz="3600" dirty="0">
                <a:latin typeface="Arial" panose="020B0604020202020204" pitchFamily="34" charset="0"/>
                <a:cs typeface="Arial" panose="020B0604020202020204" pitchFamily="34" charset="0"/>
              </a:rPr>
              <a:t>Preguntas abiertas</a:t>
            </a:r>
            <a:r>
              <a:rPr lang="es-ES_tradnl" sz="3600" b="1" i="1" dirty="0">
                <a:latin typeface="Arial" panose="020B0604020202020204" pitchFamily="34" charset="0"/>
                <a:cs typeface="Arial" panose="020B0604020202020204" pitchFamily="34" charset="0"/>
              </a:rPr>
              <a:t>:”¿Cómo ves la marcha del proyecto?”.</a:t>
            </a:r>
          </a:p>
          <a:p>
            <a:pPr marL="0" indent="0" algn="just">
              <a:buNone/>
              <a:defRPr/>
            </a:pPr>
            <a:endParaRPr lang="es-ES_tradnl" sz="3600" b="1" i="1" dirty="0">
              <a:latin typeface="Arial" panose="020B0604020202020204" pitchFamily="34" charset="0"/>
              <a:cs typeface="Arial" panose="020B0604020202020204" pitchFamily="34" charset="0"/>
            </a:endParaRPr>
          </a:p>
          <a:p>
            <a:pPr marL="0" indent="0" algn="just">
              <a:buNone/>
              <a:defRPr/>
            </a:pPr>
            <a:r>
              <a:rPr lang="es-ES_tradnl" sz="3600" dirty="0">
                <a:latin typeface="Arial" panose="020B0604020202020204" pitchFamily="34" charset="0"/>
                <a:cs typeface="Arial" panose="020B0604020202020204" pitchFamily="34" charset="0"/>
              </a:rPr>
              <a:t>Preguntas directas: </a:t>
            </a:r>
            <a:r>
              <a:rPr lang="es-ES_tradnl" sz="3600" b="1" i="1" dirty="0">
                <a:latin typeface="Arial" panose="020B0604020202020204" pitchFamily="34" charset="0"/>
                <a:cs typeface="Arial" panose="020B0604020202020204" pitchFamily="34" charset="0"/>
              </a:rPr>
              <a:t>“¿Qué fue lo que </a:t>
            </a:r>
            <a:r>
              <a:rPr lang="es-ES_tradnl" sz="3600" b="1" i="1" dirty="0" smtClean="0">
                <a:latin typeface="Arial" panose="020B0604020202020204" pitchFamily="34" charset="0"/>
                <a:cs typeface="Arial" panose="020B0604020202020204" pitchFamily="34" charset="0"/>
              </a:rPr>
              <a:t> </a:t>
            </a:r>
            <a:r>
              <a:rPr lang="es-ES_tradnl" sz="3600" b="1" i="1" dirty="0">
                <a:latin typeface="Arial" panose="020B0604020202020204" pitchFamily="34" charset="0"/>
                <a:cs typeface="Arial" panose="020B0604020202020204" pitchFamily="34" charset="0"/>
              </a:rPr>
              <a:t>sucedió para que te enfadaras?”.</a:t>
            </a:r>
          </a:p>
          <a:p>
            <a:pPr marL="0" indent="0" algn="just">
              <a:buNone/>
              <a:defRPr/>
            </a:pPr>
            <a:endParaRPr lang="es-ES_tradnl" sz="3600" dirty="0">
              <a:latin typeface="Arial" panose="020B0604020202020204" pitchFamily="34" charset="0"/>
              <a:cs typeface="Arial" panose="020B0604020202020204" pitchFamily="34" charset="0"/>
            </a:endParaRPr>
          </a:p>
          <a:p>
            <a:pPr marL="0" indent="0" algn="just">
              <a:buNone/>
              <a:defRPr/>
            </a:pPr>
            <a:r>
              <a:rPr lang="es-ES_tradnl" sz="3600" dirty="0">
                <a:latin typeface="Arial" panose="020B0604020202020204" pitchFamily="34" charset="0"/>
                <a:cs typeface="Arial" panose="020B0604020202020204" pitchFamily="34" charset="0"/>
              </a:rPr>
              <a:t>Acuerdo parcial con una crítica o argumento: </a:t>
            </a:r>
          </a:p>
          <a:p>
            <a:pPr marL="264569" indent="-264569" algn="just">
              <a:buNone/>
              <a:defRPr/>
            </a:pPr>
            <a:r>
              <a:rPr lang="es-ES_tradnl" sz="3600" dirty="0">
                <a:latin typeface="Arial" panose="020B0604020202020204" pitchFamily="34" charset="0"/>
                <a:cs typeface="Arial" panose="020B0604020202020204" pitchFamily="34" charset="0"/>
              </a:rPr>
              <a:t>	- Expresión: </a:t>
            </a:r>
            <a:r>
              <a:rPr lang="es-ES_tradnl" sz="3600" b="1" i="1" dirty="0">
                <a:latin typeface="Arial" panose="020B0604020202020204" pitchFamily="34" charset="0"/>
                <a:cs typeface="Arial" panose="020B0604020202020204" pitchFamily="34" charset="0"/>
              </a:rPr>
              <a:t>“Esa propuesta no puede aceptarse, tiene muchos errores…”.</a:t>
            </a:r>
          </a:p>
          <a:p>
            <a:pPr marL="264569" indent="-264569" algn="just">
              <a:buNone/>
              <a:defRPr/>
            </a:pPr>
            <a:r>
              <a:rPr lang="es-ES_tradnl" sz="3600" dirty="0">
                <a:latin typeface="Arial" panose="020B0604020202020204" pitchFamily="34" charset="0"/>
                <a:cs typeface="Arial" panose="020B0604020202020204" pitchFamily="34" charset="0"/>
              </a:rPr>
              <a:t>	- Respuesta (facilitadora): </a:t>
            </a:r>
            <a:r>
              <a:rPr lang="es-ES_tradnl" sz="3600" b="1" i="1" dirty="0">
                <a:latin typeface="Arial" panose="020B0604020202020204" pitchFamily="34" charset="0"/>
                <a:cs typeface="Arial" panose="020B0604020202020204" pitchFamily="34" charset="0"/>
              </a:rPr>
              <a:t>“Pienso que puede mejorarse, no obstante…”.</a:t>
            </a:r>
          </a:p>
          <a:p>
            <a:pPr marL="0" indent="0" algn="just">
              <a:buNone/>
              <a:defRPr/>
            </a:pPr>
            <a:endParaRPr lang="es-ES_tradnl" sz="3000" b="1" i="1" dirty="0"/>
          </a:p>
          <a:p>
            <a:pPr marL="342824" indent="-342824">
              <a:spcBef>
                <a:spcPct val="50000"/>
              </a:spcBef>
              <a:buFont typeface="Wingdings" pitchFamily="2" charset="2"/>
              <a:buChar char="Ø"/>
              <a:defRPr/>
            </a:pPr>
            <a:endParaRPr lang="es-ES" sz="3000" dirty="0"/>
          </a:p>
          <a:p>
            <a:pPr marL="342824" indent="-342824" algn="just">
              <a:lnSpc>
                <a:spcPct val="80000"/>
              </a:lnSpc>
              <a:spcBef>
                <a:spcPct val="50000"/>
              </a:spcBef>
              <a:buNone/>
              <a:defRPr/>
            </a:pPr>
            <a:endParaRPr lang="es-ES" dirty="0" smtClean="0">
              <a:solidFill>
                <a:srgbClr val="FF0000"/>
              </a:solidFill>
              <a:latin typeface="Arial" charset="0"/>
              <a:cs typeface="Arial" charset="0"/>
            </a:endParaRPr>
          </a:p>
          <a:p>
            <a:pPr marL="342824" indent="-342824">
              <a:lnSpc>
                <a:spcPct val="80000"/>
              </a:lnSpc>
              <a:spcBef>
                <a:spcPct val="50000"/>
              </a:spcBef>
              <a:buNone/>
              <a:defRPr/>
            </a:pPr>
            <a:endParaRPr lang="es-ES" dirty="0" smtClean="0">
              <a:solidFill>
                <a:schemeClr val="accent1">
                  <a:lumMod val="75000"/>
                </a:schemeClr>
              </a:solidFill>
              <a:latin typeface="Arial" charset="0"/>
              <a:cs typeface="Arial" charset="0"/>
            </a:endParaRPr>
          </a:p>
        </p:txBody>
      </p:sp>
      <p:sp>
        <p:nvSpPr>
          <p:cNvPr id="3" name="2 Rectángulo"/>
          <p:cNvSpPr/>
          <p:nvPr/>
        </p:nvSpPr>
        <p:spPr>
          <a:xfrm>
            <a:off x="1701800" y="271463"/>
            <a:ext cx="8763000" cy="6400800"/>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anchor="ctr"/>
          <a:lstStyle/>
          <a:p>
            <a:pPr algn="ctr">
              <a:buFont typeface="Arial" charset="0"/>
              <a:buNone/>
              <a:defRPr/>
            </a:pPr>
            <a:endParaRPr lang="es-ES"/>
          </a:p>
        </p:txBody>
      </p:sp>
    </p:spTree>
    <p:extLst>
      <p:ext uri="{BB962C8B-B14F-4D97-AF65-F5344CB8AC3E}">
        <p14:creationId xmlns:p14="http://schemas.microsoft.com/office/powerpoint/2010/main" val="216956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9239250" y="642939"/>
            <a:ext cx="1428750" cy="357187"/>
          </a:xfrm>
        </p:spPr>
        <p:txBody>
          <a:bodyPr>
            <a:normAutofit fontScale="90000"/>
          </a:bodyPr>
          <a:lstStyle/>
          <a:p>
            <a:pPr eaLnBrk="1" hangingPunct="1">
              <a:defRPr/>
            </a:pPr>
            <a:r>
              <a:rPr lang="es-ES" b="1" smtClean="0">
                <a:latin typeface="Arial" pitchFamily="34" charset="0"/>
                <a:cs typeface="Arial" pitchFamily="34" charset="0"/>
              </a:rPr>
              <a:t/>
            </a:r>
            <a:br>
              <a:rPr lang="es-ES" b="1" smtClean="0">
                <a:latin typeface="Arial" pitchFamily="34" charset="0"/>
                <a:cs typeface="Arial" pitchFamily="34" charset="0"/>
              </a:rPr>
            </a:br>
            <a:r>
              <a:rPr lang="es-ES" b="1" smtClean="0">
                <a:latin typeface="Arial" pitchFamily="34" charset="0"/>
                <a:cs typeface="Arial" pitchFamily="34" charset="0"/>
              </a:rPr>
              <a:t/>
            </a:r>
            <a:br>
              <a:rPr lang="es-ES" b="1" smtClean="0">
                <a:latin typeface="Arial" pitchFamily="34" charset="0"/>
                <a:cs typeface="Arial" pitchFamily="34" charset="0"/>
              </a:rPr>
            </a:br>
            <a:r>
              <a:rPr lang="es-ES" b="1" smtClean="0">
                <a:latin typeface="Arial" pitchFamily="34" charset="0"/>
                <a:cs typeface="Arial" pitchFamily="34" charset="0"/>
              </a:rPr>
              <a:t/>
            </a:r>
            <a:br>
              <a:rPr lang="es-ES" b="1" smtClean="0">
                <a:latin typeface="Arial" pitchFamily="34" charset="0"/>
                <a:cs typeface="Arial" pitchFamily="34" charset="0"/>
              </a:rPr>
            </a:br>
            <a:endParaRPr lang="es-ES" smtClean="0">
              <a:latin typeface="Arial" pitchFamily="34" charset="0"/>
              <a:cs typeface="Arial" pitchFamily="34" charset="0"/>
            </a:endParaRPr>
          </a:p>
        </p:txBody>
      </p:sp>
      <p:sp>
        <p:nvSpPr>
          <p:cNvPr id="57347" name="Rectangle 3"/>
          <p:cNvSpPr>
            <a:spLocks noGrp="1" noChangeArrowheads="1"/>
          </p:cNvSpPr>
          <p:nvPr>
            <p:ph type="body" idx="4294967295"/>
          </p:nvPr>
        </p:nvSpPr>
        <p:spPr>
          <a:xfrm>
            <a:off x="829994" y="3035709"/>
            <a:ext cx="9737858" cy="2280874"/>
          </a:xfrm>
          <a:ln>
            <a:solidFill>
              <a:schemeClr val="accent1">
                <a:lumMod val="75000"/>
              </a:schemeClr>
            </a:solidFill>
          </a:ln>
          <a:scene3d>
            <a:camera prst="orthographicFront"/>
            <a:lightRig rig="threePt" dir="t"/>
          </a:scene3d>
          <a:sp3d>
            <a:bevelT prst="relaxedInset"/>
          </a:sp3d>
        </p:spPr>
        <p:txBody>
          <a:bodyPr>
            <a:normAutofit lnSpcReduction="10000"/>
          </a:bodyPr>
          <a:lstStyle/>
          <a:p>
            <a:pPr algn="just" eaLnBrk="1" hangingPunct="1"/>
            <a:r>
              <a:rPr lang="es-ES_tradnl" dirty="0" smtClean="0">
                <a:latin typeface="Arial" panose="020B0604020202020204" pitchFamily="34" charset="0"/>
                <a:cs typeface="Arial" panose="020B0604020202020204" pitchFamily="34" charset="0"/>
              </a:rPr>
              <a:t>Se refiere al cumplimiento de las normas de conducta y de la etiqueta, propias de la sociedad en la que se vive, o sea, el uso correcto del llamado ¨lenguaje de la conducta cotidiana¨.</a:t>
            </a:r>
            <a:r>
              <a:rPr lang="es-ES" dirty="0" smtClean="0">
                <a:latin typeface="Arial" panose="020B0604020202020204" pitchFamily="34" charset="0"/>
                <a:cs typeface="Arial" panose="020B0604020202020204" pitchFamily="34" charset="0"/>
              </a:rPr>
              <a:t> </a:t>
            </a:r>
          </a:p>
          <a:p>
            <a:pPr algn="just" eaLnBrk="1" hangingPunct="1"/>
            <a:r>
              <a:rPr lang="es-ES" dirty="0" smtClean="0">
                <a:latin typeface="Arial" panose="020B0604020202020204" pitchFamily="34" charset="0"/>
                <a:cs typeface="Arial" panose="020B0604020202020204" pitchFamily="34" charset="0"/>
              </a:rPr>
              <a:t>Edad, género y  posición o status social, función social, misión social, etc.</a:t>
            </a:r>
          </a:p>
        </p:txBody>
      </p:sp>
      <p:sp>
        <p:nvSpPr>
          <p:cNvPr id="36870" name="8 CuadroTexto"/>
          <p:cNvSpPr txBox="1">
            <a:spLocks noChangeArrowheads="1"/>
          </p:cNvSpPr>
          <p:nvPr/>
        </p:nvSpPr>
        <p:spPr bwMode="auto">
          <a:xfrm>
            <a:off x="2590800" y="1428750"/>
            <a:ext cx="5105400" cy="584200"/>
          </a:xfrm>
          <a:prstGeom prst="rect">
            <a:avLst/>
          </a:prstGeom>
          <a:noFill/>
          <a:ln w="9525">
            <a:noFill/>
            <a:miter lim="800000"/>
            <a:headEnd/>
            <a:tailEnd/>
          </a:ln>
        </p:spPr>
        <p:txBody>
          <a:bodyPr>
            <a:spAutoFit/>
          </a:bodyPr>
          <a:lstStyle/>
          <a:p>
            <a:pPr>
              <a:defRPr/>
            </a:pPr>
            <a:r>
              <a:rPr lang="es-ES" sz="3200" b="1" i="1" u="sng" dirty="0">
                <a:effectLst>
                  <a:outerShdw blurRad="38100" dist="38100" dir="2700000" algn="tl">
                    <a:srgbClr val="000000">
                      <a:alpha val="43137"/>
                    </a:srgbClr>
                  </a:outerShdw>
                </a:effectLst>
                <a:latin typeface="Arial" pitchFamily="34" charset="0"/>
                <a:cs typeface="Arial" pitchFamily="34" charset="0"/>
              </a:rPr>
              <a:t>Las normas sociales</a:t>
            </a:r>
          </a:p>
        </p:txBody>
      </p:sp>
      <p:pic>
        <p:nvPicPr>
          <p:cNvPr id="7" name="Imagen 1"/>
          <p:cNvPicPr>
            <a:picLocks noChangeAspect="1"/>
          </p:cNvPicPr>
          <p:nvPr/>
        </p:nvPicPr>
        <p:blipFill>
          <a:blip r:embed="rId2">
            <a:extLst/>
          </a:blip>
          <a:stretch>
            <a:fillRect/>
          </a:stretch>
        </p:blipFill>
        <p:spPr>
          <a:xfrm>
            <a:off x="7044718" y="0"/>
            <a:ext cx="3623283" cy="3191284"/>
          </a:xfrm>
          <a:prstGeom prst="rect">
            <a:avLst/>
          </a:prstGeom>
          <a:ln>
            <a:noFill/>
          </a:ln>
          <a:effectLst>
            <a:softEdge rad="112500"/>
          </a:effectLst>
        </p:spPr>
      </p:pic>
    </p:spTree>
    <p:extLst>
      <p:ext uri="{BB962C8B-B14F-4D97-AF65-F5344CB8AC3E}">
        <p14:creationId xmlns:p14="http://schemas.microsoft.com/office/powerpoint/2010/main" val="2099700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2092325" y="286118"/>
            <a:ext cx="5773737" cy="581025"/>
          </a:xfrm>
        </p:spPr>
        <p:style>
          <a:lnRef idx="2">
            <a:schemeClr val="accent2"/>
          </a:lnRef>
          <a:fillRef idx="1">
            <a:schemeClr val="lt1"/>
          </a:fillRef>
          <a:effectRef idx="0">
            <a:schemeClr val="accent2"/>
          </a:effectRef>
          <a:fontRef idx="minor">
            <a:schemeClr val="dk1"/>
          </a:fontRef>
        </p:style>
        <p:txBody>
          <a:bodyPr vert="horz" lIns="67730" tIns="33865" rIns="67730" bIns="33865" rtlCol="0" anchor="t">
            <a:normAutofit/>
          </a:bodyPr>
          <a:lstStyle/>
          <a:p>
            <a:pPr marL="342881" indent="-342881">
              <a:spcBef>
                <a:spcPct val="20000"/>
              </a:spcBef>
              <a:defRPr/>
            </a:pPr>
            <a:r>
              <a:rPr lang="es-ES_tradnl" sz="2800" dirty="0">
                <a:solidFill>
                  <a:srgbClr val="376092"/>
                </a:solidFill>
                <a:latin typeface="Arial" pitchFamily="34" charset="0"/>
                <a:cs typeface="Arial" pitchFamily="34" charset="0"/>
                <a:sym typeface="Webdings" pitchFamily="18" charset="2"/>
              </a:rPr>
              <a:t></a:t>
            </a:r>
            <a:r>
              <a:rPr lang="es-ES_tradnl" sz="2800" dirty="0">
                <a:solidFill>
                  <a:schemeClr val="tx1"/>
                </a:solidFill>
                <a:latin typeface="Arial" pitchFamily="34" charset="0"/>
                <a:cs typeface="Arial" pitchFamily="34" charset="0"/>
              </a:rPr>
              <a:t> </a:t>
            </a:r>
            <a:r>
              <a:rPr lang="es-ES_tradnl" sz="2800" dirty="0">
                <a:solidFill>
                  <a:srgbClr val="376092"/>
                </a:solidFill>
                <a:latin typeface="Arial" pitchFamily="34" charset="0"/>
                <a:cs typeface="Arial" pitchFamily="34" charset="0"/>
              </a:rPr>
              <a:t>Reglas de la Buena Escucha</a:t>
            </a:r>
            <a:endParaRPr lang="en-US" sz="2800" dirty="0">
              <a:solidFill>
                <a:srgbClr val="376092"/>
              </a:solidFill>
              <a:latin typeface="Arial" pitchFamily="34" charset="0"/>
              <a:cs typeface="Arial" pitchFamily="34" charset="0"/>
            </a:endParaRPr>
          </a:p>
        </p:txBody>
      </p:sp>
      <p:sp>
        <p:nvSpPr>
          <p:cNvPr id="44035" name="Text Box 16"/>
          <p:cNvSpPr txBox="1">
            <a:spLocks noChangeArrowheads="1"/>
          </p:cNvSpPr>
          <p:nvPr/>
        </p:nvSpPr>
        <p:spPr bwMode="auto">
          <a:xfrm>
            <a:off x="1774825" y="1412875"/>
            <a:ext cx="6408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spcBef>
                <a:spcPct val="50000"/>
              </a:spcBef>
            </a:pPr>
            <a:endParaRPr lang="es-ES"/>
          </a:p>
        </p:txBody>
      </p:sp>
      <p:sp>
        <p:nvSpPr>
          <p:cNvPr id="76817" name="Text Box 17"/>
          <p:cNvSpPr txBox="1">
            <a:spLocks noChangeArrowheads="1"/>
          </p:cNvSpPr>
          <p:nvPr/>
        </p:nvSpPr>
        <p:spPr bwMode="auto">
          <a:xfrm>
            <a:off x="675250" y="1091274"/>
            <a:ext cx="8287556" cy="5447639"/>
          </a:xfrm>
          <a:prstGeom prst="rect">
            <a:avLst/>
          </a:prstGeom>
          <a:noFill/>
          <a:ln w="9525">
            <a:noFill/>
            <a:miter lim="800000"/>
            <a:headEnd/>
            <a:tailEnd/>
          </a:ln>
          <a:effectLst/>
        </p:spPr>
        <p:txBody>
          <a:bodyPr wrap="square" lIns="91435" tIns="45717" rIns="91435" bIns="45717">
            <a:spAutoFit/>
          </a:bodyPr>
          <a:lstStyle/>
          <a:p>
            <a:pPr>
              <a:spcBef>
                <a:spcPct val="50000"/>
              </a:spcBef>
              <a:defRPr/>
            </a:pPr>
            <a:r>
              <a:rPr lang="es-ES_tradnl" sz="2400" dirty="0">
                <a:solidFill>
                  <a:srgbClr val="000000"/>
                </a:solidFill>
                <a:latin typeface="Arial" panose="020B0604020202020204" pitchFamily="34" charset="0"/>
                <a:cs typeface="Arial" panose="020B0604020202020204" pitchFamily="34" charset="0"/>
              </a:rPr>
              <a:t>1ro: Deje de hablar</a:t>
            </a:r>
          </a:p>
          <a:p>
            <a:pPr>
              <a:spcBef>
                <a:spcPct val="50000"/>
              </a:spcBef>
              <a:defRPr/>
            </a:pPr>
            <a:r>
              <a:rPr lang="es-ES_tradnl" sz="2400" dirty="0">
                <a:solidFill>
                  <a:srgbClr val="000000"/>
                </a:solidFill>
                <a:latin typeface="Arial" panose="020B0604020202020204" pitchFamily="34" charset="0"/>
                <a:cs typeface="Arial" panose="020B0604020202020204" pitchFamily="34" charset="0"/>
              </a:rPr>
              <a:t>2do: Haga que quien </a:t>
            </a:r>
            <a:r>
              <a:rPr lang="es-ES_tradnl" sz="2400" dirty="0" smtClean="0">
                <a:solidFill>
                  <a:srgbClr val="000000"/>
                </a:solidFill>
                <a:latin typeface="Arial" panose="020B0604020202020204" pitchFamily="34" charset="0"/>
                <a:cs typeface="Arial" panose="020B0604020202020204" pitchFamily="34" charset="0"/>
              </a:rPr>
              <a:t>hable </a:t>
            </a:r>
            <a:r>
              <a:rPr lang="es-ES_tradnl" sz="2400" dirty="0">
                <a:solidFill>
                  <a:srgbClr val="000000"/>
                </a:solidFill>
                <a:latin typeface="Arial" panose="020B0604020202020204" pitchFamily="34" charset="0"/>
                <a:cs typeface="Arial" panose="020B0604020202020204" pitchFamily="34" charset="0"/>
              </a:rPr>
              <a:t>se sienta cómodo </a:t>
            </a:r>
          </a:p>
          <a:p>
            <a:pPr>
              <a:spcBef>
                <a:spcPct val="50000"/>
              </a:spcBef>
              <a:defRPr/>
            </a:pPr>
            <a:r>
              <a:rPr lang="es-ES_tradnl" sz="2400" dirty="0">
                <a:solidFill>
                  <a:srgbClr val="000000"/>
                </a:solidFill>
                <a:latin typeface="Arial" panose="020B0604020202020204" pitchFamily="34" charset="0"/>
                <a:cs typeface="Arial" panose="020B0604020202020204" pitchFamily="34" charset="0"/>
              </a:rPr>
              <a:t>3ro: Muestre que desea escuchar </a:t>
            </a:r>
          </a:p>
          <a:p>
            <a:pPr>
              <a:spcBef>
                <a:spcPct val="50000"/>
              </a:spcBef>
              <a:defRPr/>
            </a:pPr>
            <a:r>
              <a:rPr lang="es-ES_tradnl" sz="2400" dirty="0">
                <a:solidFill>
                  <a:srgbClr val="000000"/>
                </a:solidFill>
                <a:latin typeface="Arial" panose="020B0604020202020204" pitchFamily="34" charset="0"/>
                <a:cs typeface="Arial" panose="020B0604020202020204" pitchFamily="34" charset="0"/>
              </a:rPr>
              <a:t>4to: Sea cortés con argumentos y críticas </a:t>
            </a:r>
          </a:p>
          <a:p>
            <a:pPr>
              <a:spcBef>
                <a:spcPct val="50000"/>
              </a:spcBef>
              <a:defRPr/>
            </a:pPr>
            <a:r>
              <a:rPr lang="es-ES_tradnl" sz="2400" dirty="0">
                <a:solidFill>
                  <a:srgbClr val="000000"/>
                </a:solidFill>
                <a:latin typeface="Arial" panose="020B0604020202020204" pitchFamily="34" charset="0"/>
                <a:cs typeface="Arial" panose="020B0604020202020204" pitchFamily="34" charset="0"/>
              </a:rPr>
              <a:t>5to: Póngase en el lugar del que habla</a:t>
            </a:r>
          </a:p>
          <a:p>
            <a:pPr>
              <a:spcBef>
                <a:spcPct val="50000"/>
              </a:spcBef>
              <a:defRPr/>
            </a:pPr>
            <a:r>
              <a:rPr lang="es-ES_tradnl" sz="2400" dirty="0">
                <a:solidFill>
                  <a:srgbClr val="000000"/>
                </a:solidFill>
                <a:latin typeface="Arial" panose="020B0604020202020204" pitchFamily="34" charset="0"/>
                <a:cs typeface="Arial" panose="020B0604020202020204" pitchFamily="34" charset="0"/>
              </a:rPr>
              <a:t>6to: Elimine distracciones</a:t>
            </a:r>
          </a:p>
          <a:p>
            <a:pPr>
              <a:spcBef>
                <a:spcPct val="50000"/>
              </a:spcBef>
              <a:defRPr/>
            </a:pPr>
            <a:r>
              <a:rPr lang="es-ES_tradnl" sz="2400" dirty="0">
                <a:solidFill>
                  <a:srgbClr val="000000"/>
                </a:solidFill>
                <a:latin typeface="Arial" panose="020B0604020202020204" pitchFamily="34" charset="0"/>
                <a:cs typeface="Arial" panose="020B0604020202020204" pitchFamily="34" charset="0"/>
              </a:rPr>
              <a:t>7mo: Sea paciente </a:t>
            </a:r>
          </a:p>
          <a:p>
            <a:pPr>
              <a:spcBef>
                <a:spcPct val="50000"/>
              </a:spcBef>
              <a:defRPr/>
            </a:pPr>
            <a:r>
              <a:rPr lang="es-ES_tradnl" sz="2400" dirty="0">
                <a:solidFill>
                  <a:srgbClr val="000000"/>
                </a:solidFill>
                <a:latin typeface="Arial" panose="020B0604020202020204" pitchFamily="34" charset="0"/>
                <a:cs typeface="Arial" panose="020B0604020202020204" pitchFamily="34" charset="0"/>
              </a:rPr>
              <a:t>8vo: Oriéntese en la situación </a:t>
            </a:r>
          </a:p>
          <a:p>
            <a:pPr>
              <a:spcBef>
                <a:spcPct val="50000"/>
              </a:spcBef>
              <a:defRPr/>
            </a:pPr>
            <a:r>
              <a:rPr lang="es-ES_tradnl" sz="2400" dirty="0">
                <a:solidFill>
                  <a:srgbClr val="000000"/>
                </a:solidFill>
                <a:latin typeface="Arial" panose="020B0604020202020204" pitchFamily="34" charset="0"/>
                <a:cs typeface="Arial" panose="020B0604020202020204" pitchFamily="34" charset="0"/>
              </a:rPr>
              <a:t>9no: Haga preguntas</a:t>
            </a:r>
          </a:p>
          <a:p>
            <a:pPr>
              <a:spcBef>
                <a:spcPct val="50000"/>
              </a:spcBef>
              <a:defRPr/>
            </a:pPr>
            <a:r>
              <a:rPr lang="es-ES_tradnl" sz="2400" dirty="0">
                <a:solidFill>
                  <a:srgbClr val="EF1807"/>
                </a:solidFill>
                <a:effectLst>
                  <a:outerShdw blurRad="38100" dist="38100" dir="2700000" algn="tl">
                    <a:srgbClr val="C0C0C0"/>
                  </a:outerShdw>
                </a:effectLst>
                <a:latin typeface="Arial" panose="020B0604020202020204" pitchFamily="34" charset="0"/>
                <a:cs typeface="Arial" panose="020B0604020202020204" pitchFamily="34" charset="0"/>
              </a:rPr>
              <a:t>10mo: ¡¡Deje de hablar!!</a:t>
            </a:r>
            <a:endParaRPr lang="es-ES" sz="2400" dirty="0">
              <a:latin typeface="Arial" panose="020B0604020202020204" pitchFamily="34" charset="0"/>
              <a:cs typeface="Arial" panose="020B0604020202020204" pitchFamily="34" charset="0"/>
            </a:endParaRPr>
          </a:p>
        </p:txBody>
      </p:sp>
      <p:sp>
        <p:nvSpPr>
          <p:cNvPr id="44037" name="4 Marcador de número de diapositiva"/>
          <p:cNvSpPr txBox="1">
            <a:spLocks noGrp="1"/>
          </p:cNvSpPr>
          <p:nvPr/>
        </p:nvSpPr>
        <p:spPr bwMode="auto">
          <a:xfrm>
            <a:off x="9840913" y="6376989"/>
            <a:ext cx="666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gn="r"/>
            <a:fld id="{9E6E69D9-E1E2-4D51-927A-4E73F94ECD76}" type="slidenum">
              <a:rPr lang="en-US" sz="1200">
                <a:solidFill>
                  <a:srgbClr val="898989"/>
                </a:solidFill>
              </a:rPr>
              <a:pPr algn="r"/>
              <a:t>14</a:t>
            </a:fld>
            <a:r>
              <a:rPr lang="en-US" sz="1200">
                <a:solidFill>
                  <a:srgbClr val="898989"/>
                </a:solidFill>
              </a:rPr>
              <a:t>/117</a:t>
            </a:r>
            <a:endParaRPr lang="es-ES"/>
          </a:p>
        </p:txBody>
      </p:sp>
      <p:pic>
        <p:nvPicPr>
          <p:cNvPr id="44038" name="Picture 8" descr="j01994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3563" y="2841673"/>
            <a:ext cx="3400425" cy="378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 Marcador de pie de página"/>
          <p:cNvSpPr>
            <a:spLocks noGrp="1"/>
          </p:cNvSpPr>
          <p:nvPr>
            <p:ph type="ftr" sz="quarter" idx="11"/>
          </p:nvPr>
        </p:nvSpPr>
        <p:spPr>
          <a:xfrm>
            <a:off x="1981200" y="6356351"/>
            <a:ext cx="2133600" cy="365125"/>
          </a:xfrm>
        </p:spPr>
        <p:txBody>
          <a:bodyPr vert="horz" lIns="67730" tIns="33865" rIns="67730" bIns="33865" rtlCol="0" anchor="ctr"/>
          <a:lstStyle/>
          <a:p>
            <a:pPr>
              <a:defRPr/>
            </a:pPr>
            <a:r>
              <a:rPr lang="es-ES" dirty="0" smtClean="0"/>
              <a:t>D</a:t>
            </a:r>
            <a:endParaRPr lang="es-ES" dirty="0"/>
          </a:p>
        </p:txBody>
      </p:sp>
    </p:spTree>
    <p:extLst>
      <p:ext uri="{BB962C8B-B14F-4D97-AF65-F5344CB8AC3E}">
        <p14:creationId xmlns:p14="http://schemas.microsoft.com/office/powerpoint/2010/main" val="237999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Rectángulo"/>
          <p:cNvSpPr>
            <a:spLocks noChangeArrowheads="1"/>
          </p:cNvSpPr>
          <p:nvPr/>
        </p:nvSpPr>
        <p:spPr bwMode="auto">
          <a:xfrm>
            <a:off x="393895" y="1219201"/>
            <a:ext cx="11591779" cy="4893647"/>
          </a:xfrm>
          <a:prstGeom prst="rect">
            <a:avLst/>
          </a:prstGeom>
          <a:noFill/>
          <a:ln w="38100">
            <a:noFill/>
            <a:miter lim="800000"/>
            <a:headEnd/>
            <a:tailEnd/>
          </a:ln>
        </p:spPr>
        <p:txBody>
          <a:bodyPr wrap="square">
            <a:spAutoFit/>
          </a:bodyPr>
          <a:lstStyle/>
          <a:p>
            <a:pPr algn="just" eaLnBrk="1" hangingPunct="1">
              <a:buFont typeface="Wingdings" pitchFamily="2" charset="2"/>
              <a:buChar char="ü"/>
              <a:defRPr/>
            </a:pPr>
            <a:r>
              <a:rPr lang="es-ES_tradnl" sz="2400" dirty="0" smtClean="0">
                <a:latin typeface="Arial" panose="020B0604020202020204" pitchFamily="34" charset="0"/>
                <a:ea typeface="Verdana" pitchFamily="34" charset="0"/>
                <a:cs typeface="Arial" panose="020B0604020202020204" pitchFamily="34" charset="0"/>
              </a:rPr>
              <a:t>Observar </a:t>
            </a:r>
            <a:r>
              <a:rPr lang="es-ES_tradnl" sz="2400" dirty="0">
                <a:latin typeface="Arial" panose="020B0604020202020204" pitchFamily="34" charset="0"/>
                <a:ea typeface="Verdana" pitchFamily="34" charset="0"/>
                <a:cs typeface="Arial" panose="020B0604020202020204" pitchFamily="34" charset="0"/>
              </a:rPr>
              <a:t>a nuestro interlocutor. Identificar cuándo podemos hablar.</a:t>
            </a:r>
          </a:p>
          <a:p>
            <a:pPr algn="just" eaLnBrk="1" hangingPunct="1">
              <a:buFont typeface="Wingdings" pitchFamily="2" charset="2"/>
              <a:buChar char="ü"/>
              <a:defRPr/>
            </a:pPr>
            <a:r>
              <a:rPr lang="es-ES_tradnl" sz="2400" dirty="0">
                <a:latin typeface="Arial" panose="020B0604020202020204" pitchFamily="34" charset="0"/>
                <a:ea typeface="Verdana" pitchFamily="34" charset="0"/>
                <a:cs typeface="Arial" panose="020B0604020202020204" pitchFamily="34" charset="0"/>
              </a:rPr>
              <a:t> Adoptar, mientras escuchamos, un comportamiento no verbal adecuado (mantener contacto visual, expresión facial, </a:t>
            </a:r>
            <a:r>
              <a:rPr lang="es-ES_tradnl" sz="2400" dirty="0" err="1">
                <a:latin typeface="Arial" panose="020B0604020202020204" pitchFamily="34" charset="0"/>
                <a:ea typeface="Verdana" pitchFamily="34" charset="0"/>
                <a:cs typeface="Arial" panose="020B0604020202020204" pitchFamily="34" charset="0"/>
              </a:rPr>
              <a:t>feedback</a:t>
            </a:r>
            <a:r>
              <a:rPr lang="es-ES_tradnl" sz="2400" dirty="0">
                <a:latin typeface="Arial" panose="020B0604020202020204" pitchFamily="34" charset="0"/>
                <a:ea typeface="Verdana" pitchFamily="34" charset="0"/>
                <a:cs typeface="Arial" panose="020B0604020202020204" pitchFamily="34" charset="0"/>
              </a:rPr>
              <a:t>).</a:t>
            </a:r>
          </a:p>
          <a:p>
            <a:pPr algn="just" eaLnBrk="1" hangingPunct="1">
              <a:buFont typeface="Wingdings" pitchFamily="2" charset="2"/>
              <a:buChar char="ü"/>
              <a:defRPr/>
            </a:pPr>
            <a:r>
              <a:rPr lang="es-ES_tradnl" sz="2400" dirty="0">
                <a:latin typeface="Arial" panose="020B0604020202020204" pitchFamily="34" charset="0"/>
                <a:ea typeface="Verdana" pitchFamily="34" charset="0"/>
                <a:cs typeface="Arial" panose="020B0604020202020204" pitchFamily="34" charset="0"/>
              </a:rPr>
              <a:t> No interrumpir a la persona que habla. No ofrecer ayudas o soluciones prematuras.</a:t>
            </a:r>
            <a:endParaRPr lang="es-ES" sz="2400" dirty="0">
              <a:latin typeface="Arial" panose="020B0604020202020204" pitchFamily="34" charset="0"/>
              <a:ea typeface="Verdana" pitchFamily="34" charset="0"/>
              <a:cs typeface="Arial" panose="020B0604020202020204" pitchFamily="34" charset="0"/>
            </a:endParaRPr>
          </a:p>
          <a:p>
            <a:pPr algn="just" eaLnBrk="1" hangingPunct="1">
              <a:buFont typeface="Wingdings" pitchFamily="2" charset="2"/>
              <a:buChar char="ü"/>
              <a:defRPr/>
            </a:pPr>
            <a:r>
              <a:rPr lang="es-ES_tradnl" sz="2400" dirty="0">
                <a:latin typeface="Arial" panose="020B0604020202020204" pitchFamily="34" charset="0"/>
                <a:ea typeface="Verdana" pitchFamily="34" charset="0"/>
                <a:cs typeface="Arial" panose="020B0604020202020204" pitchFamily="34" charset="0"/>
              </a:rPr>
              <a:t> Oírlo, adecuándonos a su propio nivel de formación y cultura.</a:t>
            </a:r>
          </a:p>
          <a:p>
            <a:pPr algn="just" eaLnBrk="1" hangingPunct="1">
              <a:buFont typeface="Wingdings" pitchFamily="2" charset="2"/>
              <a:buChar char="ü"/>
              <a:defRPr/>
            </a:pPr>
            <a:r>
              <a:rPr lang="es-ES" sz="2400" dirty="0">
                <a:latin typeface="Arial" panose="020B0604020202020204" pitchFamily="34" charset="0"/>
                <a:ea typeface="Verdana" pitchFamily="34" charset="0"/>
                <a:cs typeface="Arial" panose="020B0604020202020204" pitchFamily="34" charset="0"/>
              </a:rPr>
              <a:t> No hacer juicios prematuros sin terminar de escuchar, especialmente cuando las ideas ajenas entran en conflicto con las propias. Concentrarse en lo que el otro dice y no en lo que pensamos sobre lo que dice.</a:t>
            </a:r>
          </a:p>
          <a:p>
            <a:pPr algn="just" eaLnBrk="1" hangingPunct="1">
              <a:buFont typeface="Wingdings" pitchFamily="2" charset="2"/>
              <a:buChar char="ü"/>
              <a:defRPr/>
            </a:pPr>
            <a:r>
              <a:rPr lang="es-ES" sz="2400" dirty="0">
                <a:latin typeface="Arial" panose="020B0604020202020204" pitchFamily="34" charset="0"/>
                <a:ea typeface="Verdana" pitchFamily="34" charset="0"/>
                <a:cs typeface="Arial" panose="020B0604020202020204" pitchFamily="34" charset="0"/>
              </a:rPr>
              <a:t> Identificar  y resumir las ideas </a:t>
            </a:r>
            <a:r>
              <a:rPr lang="es-ES_tradnl" sz="2400" dirty="0">
                <a:latin typeface="Arial" panose="020B0604020202020204" pitchFamily="34" charset="0"/>
                <a:ea typeface="Verdana" pitchFamily="34" charset="0"/>
                <a:cs typeface="Arial" panose="020B0604020202020204" pitchFamily="34" charset="0"/>
              </a:rPr>
              <a:t>esenciales. </a:t>
            </a:r>
            <a:r>
              <a:rPr lang="es-ES" sz="2400" dirty="0">
                <a:latin typeface="Arial" panose="020B0604020202020204" pitchFamily="34" charset="0"/>
                <a:ea typeface="Verdana" pitchFamily="34" charset="0"/>
                <a:cs typeface="Arial" panose="020B0604020202020204" pitchFamily="34" charset="0"/>
              </a:rPr>
              <a:t>Pensamos más rápido de lo que las personas hablan.</a:t>
            </a:r>
          </a:p>
          <a:p>
            <a:pPr algn="just" eaLnBrk="1" hangingPunct="1">
              <a:buFont typeface="Wingdings" pitchFamily="2" charset="2"/>
              <a:buChar char="ü"/>
              <a:defRPr/>
            </a:pPr>
            <a:r>
              <a:rPr lang="es-ES" sz="2400" dirty="0" smtClean="0">
                <a:latin typeface="Arial" panose="020B0604020202020204" pitchFamily="34" charset="0"/>
                <a:ea typeface="Verdana" pitchFamily="34" charset="0"/>
                <a:cs typeface="Arial" panose="020B0604020202020204" pitchFamily="34" charset="0"/>
              </a:rPr>
              <a:t>Parafrasear </a:t>
            </a:r>
            <a:r>
              <a:rPr lang="es-ES" sz="2400" dirty="0">
                <a:latin typeface="Arial" panose="020B0604020202020204" pitchFamily="34" charset="0"/>
                <a:ea typeface="Verdana" pitchFamily="34" charset="0"/>
                <a:cs typeface="Arial" panose="020B0604020202020204" pitchFamily="34" charset="0"/>
              </a:rPr>
              <a:t>las ideas escuchadas como garantía de que se interpretaron correctamente.</a:t>
            </a:r>
          </a:p>
        </p:txBody>
      </p:sp>
      <p:sp>
        <p:nvSpPr>
          <p:cNvPr id="4" name="3 Rectángulo"/>
          <p:cNvSpPr/>
          <p:nvPr/>
        </p:nvSpPr>
        <p:spPr>
          <a:xfrm>
            <a:off x="211016" y="352865"/>
            <a:ext cx="11465170" cy="523220"/>
          </a:xfrm>
          <a:prstGeom prst="rect">
            <a:avLst/>
          </a:prstGeom>
          <a:ln w="19050">
            <a:solidFill>
              <a:schemeClr val="accent2">
                <a:lumMod val="60000"/>
                <a:lumOff val="40000"/>
              </a:schemeClr>
            </a:solidFill>
          </a:ln>
        </p:spPr>
        <p:txBody>
          <a:bodyPr wrap="square">
            <a:spAutoFit/>
          </a:bodyPr>
          <a:lstStyle/>
          <a:p>
            <a:pPr algn="ctr" eaLnBrk="1" hangingPunct="1">
              <a:defRPr/>
            </a:pPr>
            <a:r>
              <a:rPr lang="es-ES" sz="2800" b="1" dirty="0">
                <a:solidFill>
                  <a:prstClr val="black"/>
                </a:solidFill>
                <a:latin typeface="Arial" panose="020B0604020202020204" pitchFamily="34" charset="0"/>
                <a:cs typeface="Arial" panose="020B0604020202020204" pitchFamily="34" charset="0"/>
              </a:rPr>
              <a:t>Otras recomendaciones para una </a:t>
            </a:r>
            <a:r>
              <a:rPr lang="es-ES" sz="2800" b="1" dirty="0" smtClean="0">
                <a:solidFill>
                  <a:prstClr val="black"/>
                </a:solidFill>
                <a:latin typeface="Arial" panose="020B0604020202020204" pitchFamily="34" charset="0"/>
                <a:cs typeface="Arial" panose="020B0604020202020204" pitchFamily="34" charset="0"/>
              </a:rPr>
              <a:t>escucha activa o  </a:t>
            </a:r>
            <a:r>
              <a:rPr lang="es-ES" sz="2800" b="1" dirty="0">
                <a:solidFill>
                  <a:prstClr val="black"/>
                </a:solidFill>
                <a:latin typeface="Arial" panose="020B0604020202020204" pitchFamily="34" charset="0"/>
                <a:cs typeface="Arial" panose="020B0604020202020204" pitchFamily="34" charset="0"/>
              </a:rPr>
              <a:t>eficaz</a:t>
            </a:r>
            <a:endParaRPr lang="es-ES_tradnl"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475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938713" y="22240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ES" sz="2800">
              <a:latin typeface="Times New Roman" panose="02020603050405020304" pitchFamily="18" charset="0"/>
            </a:endParaRPr>
          </a:p>
        </p:txBody>
      </p:sp>
      <p:sp>
        <p:nvSpPr>
          <p:cNvPr id="60419" name="Text Box 3"/>
          <p:cNvSpPr txBox="1">
            <a:spLocks noChangeArrowheads="1"/>
          </p:cNvSpPr>
          <p:nvPr/>
        </p:nvSpPr>
        <p:spPr bwMode="auto">
          <a:xfrm>
            <a:off x="2590800" y="121920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s-ES" sz="2800"/>
          </a:p>
        </p:txBody>
      </p:sp>
      <p:grpSp>
        <p:nvGrpSpPr>
          <p:cNvPr id="60420" name="5 Grupo"/>
          <p:cNvGrpSpPr>
            <a:grpSpLocks/>
          </p:cNvGrpSpPr>
          <p:nvPr/>
        </p:nvGrpSpPr>
        <p:grpSpPr bwMode="auto">
          <a:xfrm>
            <a:off x="388144" y="264136"/>
            <a:ext cx="2187575" cy="6121400"/>
            <a:chOff x="6732588" y="404813"/>
            <a:chExt cx="2187575" cy="6121400"/>
          </a:xfrm>
        </p:grpSpPr>
        <p:pic>
          <p:nvPicPr>
            <p:cNvPr id="60423" name="Picture 9" descr="reun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5013325"/>
              <a:ext cx="216058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4" name="7 Grupo"/>
            <p:cNvGrpSpPr>
              <a:grpSpLocks/>
            </p:cNvGrpSpPr>
            <p:nvPr/>
          </p:nvGrpSpPr>
          <p:grpSpPr bwMode="auto">
            <a:xfrm>
              <a:off x="6732588" y="404813"/>
              <a:ext cx="2187575" cy="4608512"/>
              <a:chOff x="6732588" y="404813"/>
              <a:chExt cx="2187575" cy="4608512"/>
            </a:xfrm>
          </p:grpSpPr>
          <p:pic>
            <p:nvPicPr>
              <p:cNvPr id="60425" name="Picture 10" descr="foto consul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844675"/>
                <a:ext cx="21717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1" descr="crisi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573463"/>
                <a:ext cx="21875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12" descr="BD19559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404813"/>
                <a:ext cx="216058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AutoShape 3"/>
          <p:cNvSpPr>
            <a:spLocks noChangeArrowheads="1"/>
          </p:cNvSpPr>
          <p:nvPr/>
        </p:nvSpPr>
        <p:spPr bwMode="ltGray">
          <a:xfrm>
            <a:off x="2845191" y="1748384"/>
            <a:ext cx="8676250" cy="4154984"/>
          </a:xfrm>
          <a:prstGeom prst="chevron">
            <a:avLst>
              <a:gd name="adj" fmla="val 16468"/>
            </a:avLst>
          </a:prstGeom>
          <a:solidFill>
            <a:schemeClr val="accent2"/>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pPr>
              <a:buFont typeface="Arial" charset="0"/>
              <a:buNone/>
              <a:defRPr/>
            </a:pPr>
            <a:r>
              <a:rPr lang="es-ES" sz="2400" dirty="0">
                <a:latin typeface="Arial" panose="020B0604020202020204" pitchFamily="34" charset="0"/>
                <a:cs typeface="Arial" panose="020B0604020202020204" pitchFamily="34" charset="0"/>
              </a:rPr>
              <a:t>Son los procesos comunicativos que se realizan hacia lo interno de la organización. En ella toman parte como actores los diferentes integrantes de su público interno. Es una de las principales actividades de la organización, pues mediante esos procesos  se coordinan las acciones fundamentales que le dan sentido a la organización, se ejecutan tareas, se realizan cambios, se orientan las conductas interpersonales, y se construyen la identidad y valores de la cultura organizacional.</a:t>
            </a:r>
          </a:p>
        </p:txBody>
      </p:sp>
      <p:sp>
        <p:nvSpPr>
          <p:cNvPr id="13" name="AutoShape 8"/>
          <p:cNvSpPr>
            <a:spLocks noChangeArrowheads="1"/>
          </p:cNvSpPr>
          <p:nvPr/>
        </p:nvSpPr>
        <p:spPr bwMode="ltGray">
          <a:xfrm>
            <a:off x="4633913" y="584200"/>
            <a:ext cx="4876800" cy="635000"/>
          </a:xfrm>
          <a:prstGeom prst="roundRect">
            <a:avLst>
              <a:gd name="adj" fmla="val 50000"/>
            </a:avLst>
          </a:prstGeom>
          <a:solidFill>
            <a:schemeClr val="accent4">
              <a:lumMod val="40000"/>
              <a:lumOff val="6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ctr">
              <a:buFont typeface="Arial" charset="0"/>
              <a:buNone/>
              <a:defRPr/>
            </a:pPr>
            <a:r>
              <a:rPr lang="en-US" sz="2400" b="1" dirty="0"/>
              <a:t>COMUNICACIÓN INTERNA</a:t>
            </a:r>
          </a:p>
        </p:txBody>
      </p:sp>
    </p:spTree>
    <p:extLst>
      <p:ext uri="{BB962C8B-B14F-4D97-AF65-F5344CB8AC3E}">
        <p14:creationId xmlns:p14="http://schemas.microsoft.com/office/powerpoint/2010/main" val="3327044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154746" y="867507"/>
            <a:ext cx="12037254" cy="1066800"/>
          </a:xfrm>
          <a:prstGeom prst="rect">
            <a:avLst/>
          </a:prstGeom>
          <a:solidFill>
            <a:schemeClr val="accent4">
              <a:lumMod val="40000"/>
              <a:lumOff val="60000"/>
            </a:schemeClr>
          </a:solidFill>
          <a:ln w="9525">
            <a:solidFill>
              <a:schemeClr val="tx1"/>
            </a:solidFill>
            <a:miter lim="800000"/>
            <a:headEnd/>
            <a:tailEnd/>
          </a:ln>
        </p:spPr>
        <p:txBody>
          <a:bodyPr wrap="none" anchor="ctr"/>
          <a:lstStyle/>
          <a:p>
            <a:pPr algn="just">
              <a:buFont typeface="Arial" charset="0"/>
              <a:buNone/>
              <a:defRPr/>
            </a:pP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C</a:t>
            </a:r>
            <a:r>
              <a:rPr lang="es-ES" sz="2400" dirty="0" smtClean="0">
                <a:latin typeface="Arial" panose="020B0604020202020204" pitchFamily="34" charset="0"/>
                <a:cs typeface="Arial" panose="020B0604020202020204" pitchFamily="34" charset="0"/>
              </a:rPr>
              <a:t>onjunto </a:t>
            </a:r>
            <a:r>
              <a:rPr lang="es-ES" sz="2400" dirty="0">
                <a:latin typeface="Arial" panose="020B0604020202020204" pitchFamily="34" charset="0"/>
                <a:cs typeface="Arial" panose="020B0604020202020204" pitchFamily="34" charset="0"/>
              </a:rPr>
              <a:t>de empleados </a:t>
            </a:r>
            <a:r>
              <a:rPr lang="es-ES" sz="2400" dirty="0" smtClean="0">
                <a:latin typeface="Arial" panose="020B0604020202020204" pitchFamily="34" charset="0"/>
                <a:cs typeface="Arial" panose="020B0604020202020204" pitchFamily="34" charset="0"/>
              </a:rPr>
              <a:t>o trabajadores </a:t>
            </a:r>
            <a:r>
              <a:rPr lang="es-ES" sz="2400" dirty="0">
                <a:latin typeface="Arial" panose="020B0604020202020204" pitchFamily="34" charset="0"/>
                <a:cs typeface="Arial" panose="020B0604020202020204" pitchFamily="34" charset="0"/>
              </a:rPr>
              <a:t>de una Organización, incluyendo los directivos.</a:t>
            </a:r>
          </a:p>
          <a:p>
            <a:pPr algn="ctr">
              <a:buFont typeface="Arial" charset="0"/>
              <a:buNone/>
              <a:defRPr/>
            </a:pPr>
            <a:r>
              <a:rPr lang="es-ES" sz="2400" b="1" dirty="0">
                <a:latin typeface="Arial" panose="020B0604020202020204" pitchFamily="34" charset="0"/>
                <a:cs typeface="Arial" panose="020B0604020202020204" pitchFamily="34" charset="0"/>
              </a:rPr>
              <a:t>Públicos Internos</a:t>
            </a:r>
          </a:p>
        </p:txBody>
      </p:sp>
      <p:graphicFrame>
        <p:nvGraphicFramePr>
          <p:cNvPr id="58480" name="Group 112"/>
          <p:cNvGraphicFramePr>
            <a:graphicFrameLocks noGrp="1"/>
          </p:cNvGraphicFramePr>
          <p:nvPr>
            <p:ph idx="4294967295"/>
            <p:extLst>
              <p:ext uri="{D42A27DB-BD31-4B8C-83A1-F6EECF244321}">
                <p14:modId xmlns:p14="http://schemas.microsoft.com/office/powerpoint/2010/main" val="3265499719"/>
              </p:ext>
            </p:extLst>
          </p:nvPr>
        </p:nvGraphicFramePr>
        <p:xfrm>
          <a:off x="1266091" y="3052690"/>
          <a:ext cx="9847385" cy="2982350"/>
        </p:xfrm>
        <a:graphic>
          <a:graphicData uri="http://schemas.openxmlformats.org/drawingml/2006/table">
            <a:tbl>
              <a:tblPr/>
              <a:tblGrid>
                <a:gridCol w="5275881"/>
                <a:gridCol w="4571504"/>
              </a:tblGrid>
              <a:tr h="537786">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s-E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Directivos</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s-E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Subordinados</a:t>
                      </a:r>
                      <a:r>
                        <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r>
              <a:tr h="2444564">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s-E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Deciden las políticas generales a seguir </a:t>
                      </a:r>
                      <a:r>
                        <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 todos los terrenos, Su influencia influye en todas las fases de las actividades  de la institución y en cada uno de sus públicos.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pPr>
                      <a:r>
                        <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Todos los demás componentes individuales del sistema. Realizan  un trabajo determinado que responde al  directivo.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4 CuadroTexto"/>
          <p:cNvSpPr txBox="1"/>
          <p:nvPr/>
        </p:nvSpPr>
        <p:spPr>
          <a:xfrm>
            <a:off x="4706816" y="257908"/>
            <a:ext cx="2867516" cy="400110"/>
          </a:xfrm>
          <a:prstGeom prst="rect">
            <a:avLst/>
          </a:prstGeom>
          <a:solidFill>
            <a:schemeClr val="accent4">
              <a:lumMod val="20000"/>
              <a:lumOff val="80000"/>
            </a:schemeClr>
          </a:solidFill>
        </p:spPr>
        <p:txBody>
          <a:bodyPr wrap="none">
            <a:spAutoFit/>
          </a:bodyPr>
          <a:lstStyle/>
          <a:p>
            <a:pPr>
              <a:buFont typeface="Arial" charset="0"/>
              <a:buNone/>
              <a:defRPr/>
            </a:pPr>
            <a:r>
              <a:rPr lang="es-ES" sz="2000" b="1" dirty="0" smtClean="0"/>
              <a:t> La Comunicación </a:t>
            </a:r>
            <a:r>
              <a:rPr lang="es-ES" sz="2000" b="1" dirty="0"/>
              <a:t>Interna</a:t>
            </a:r>
            <a:endParaRPr lang="es-ES" sz="2000" dirty="0"/>
          </a:p>
        </p:txBody>
      </p:sp>
    </p:spTree>
    <p:extLst>
      <p:ext uri="{BB962C8B-B14F-4D97-AF65-F5344CB8AC3E}">
        <p14:creationId xmlns:p14="http://schemas.microsoft.com/office/powerpoint/2010/main" val="1377139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407963" y="271462"/>
            <a:ext cx="11127545" cy="6061075"/>
          </a:xfrm>
        </p:spPr>
        <p:txBody>
          <a:bodyPr vert="horz" lIns="91420" tIns="45709" rIns="91420" bIns="45709" rtlCol="0">
            <a:normAutofit fontScale="77500" lnSpcReduction="20000"/>
          </a:bodyPr>
          <a:lstStyle/>
          <a:p>
            <a:pPr marL="342824" indent="-342824" algn="just">
              <a:buNone/>
              <a:defRPr/>
            </a:pPr>
            <a:r>
              <a:rPr lang="es-ES" dirty="0" smtClean="0"/>
              <a:t>    </a:t>
            </a:r>
          </a:p>
          <a:p>
            <a:pPr marL="342824" indent="-342824">
              <a:lnSpc>
                <a:spcPct val="120000"/>
              </a:lnSpc>
              <a:buNone/>
              <a:defRPr/>
            </a:pPr>
            <a:r>
              <a:rPr lang="es-ES" sz="3600" b="1" dirty="0" smtClean="0">
                <a:latin typeface="Arial" charset="0"/>
                <a:cs typeface="Arial" charset="0"/>
              </a:rPr>
              <a:t>                                            EL DIRECTIVO   </a:t>
            </a:r>
            <a:endParaRPr lang="es-ES" sz="3600" b="1" dirty="0">
              <a:latin typeface="Arial" charset="0"/>
              <a:cs typeface="Arial" charset="0"/>
            </a:endParaRPr>
          </a:p>
          <a:p>
            <a:pPr algn="just">
              <a:lnSpc>
                <a:spcPct val="120000"/>
              </a:lnSpc>
              <a:buFont typeface="Wingdings" panose="05000000000000000000" pitchFamily="2" charset="2"/>
              <a:buChar char="Ø"/>
              <a:defRPr/>
            </a:pPr>
            <a:r>
              <a:rPr lang="es-ES" sz="3600" dirty="0" smtClean="0">
                <a:latin typeface="Arial" pitchFamily="34" charset="0"/>
                <a:cs typeface="Arial" pitchFamily="34" charset="0"/>
              </a:rPr>
              <a:t>Comunica </a:t>
            </a:r>
            <a:r>
              <a:rPr lang="es-ES" sz="3600" dirty="0">
                <a:latin typeface="Arial" pitchFamily="34" charset="0"/>
                <a:cs typeface="Arial" pitchFamily="34" charset="0"/>
              </a:rPr>
              <a:t>con todo el cuerpo; incluso con el silencio</a:t>
            </a:r>
          </a:p>
          <a:p>
            <a:pPr marL="341000" indent="-341000" algn="just">
              <a:lnSpc>
                <a:spcPct val="120000"/>
              </a:lnSpc>
              <a:buFont typeface="Wingdings" pitchFamily="2" charset="2"/>
              <a:buChar char="Ø"/>
              <a:defRPr/>
            </a:pPr>
            <a:r>
              <a:rPr lang="es-ES" sz="3600" dirty="0" smtClean="0">
                <a:latin typeface="Arial" pitchFamily="34" charset="0"/>
                <a:cs typeface="Arial" pitchFamily="34" charset="0"/>
              </a:rPr>
              <a:t>Es  </a:t>
            </a:r>
            <a:r>
              <a:rPr lang="es-ES" sz="3600" dirty="0">
                <a:latin typeface="Arial" pitchFamily="34" charset="0"/>
                <a:cs typeface="Arial" pitchFamily="34" charset="0"/>
              </a:rPr>
              <a:t>evaluado por los demás (relaciones humanas, comportamiento, entrevista, discurso, conversación, discusión)</a:t>
            </a:r>
          </a:p>
          <a:p>
            <a:pPr marL="341000" indent="-341000" algn="just">
              <a:lnSpc>
                <a:spcPct val="120000"/>
              </a:lnSpc>
              <a:buFont typeface="Wingdings" pitchFamily="2" charset="2"/>
              <a:buChar char="Ø"/>
              <a:defRPr/>
            </a:pPr>
            <a:r>
              <a:rPr lang="x-none" sz="3600" dirty="0" smtClean="0">
                <a:latin typeface="Arial" pitchFamily="34" charset="0"/>
                <a:cs typeface="Arial" pitchFamily="34" charset="0"/>
              </a:rPr>
              <a:t>Se </a:t>
            </a:r>
            <a:r>
              <a:rPr lang="x-none" sz="3600" dirty="0">
                <a:latin typeface="Arial" pitchFamily="34" charset="0"/>
                <a:cs typeface="Arial" pitchFamily="34" charset="0"/>
              </a:rPr>
              <a:t>convierte en </a:t>
            </a:r>
            <a:r>
              <a:rPr lang="x-none" sz="3600" b="1" dirty="0">
                <a:latin typeface="Arial" pitchFamily="34" charset="0"/>
                <a:cs typeface="Arial" pitchFamily="34" charset="0"/>
              </a:rPr>
              <a:t>modelo, ejemplo y maestro </a:t>
            </a:r>
            <a:r>
              <a:rPr lang="x-none" sz="3600" dirty="0">
                <a:latin typeface="Arial" pitchFamily="34" charset="0"/>
                <a:cs typeface="Arial" pitchFamily="34" charset="0"/>
              </a:rPr>
              <a:t>de sus subordinados, sobre todo si su visión se adecua a estos nuevos tiempos. Ej </a:t>
            </a:r>
            <a:r>
              <a:rPr lang="es-ES" sz="3600" b="1" dirty="0">
                <a:latin typeface="Arial" pitchFamily="34" charset="0"/>
                <a:cs typeface="Arial" pitchFamily="34" charset="0"/>
              </a:rPr>
              <a:t>Manejo de la diversidad</a:t>
            </a:r>
            <a:r>
              <a:rPr lang="es-ES" sz="3600" dirty="0">
                <a:latin typeface="Arial" pitchFamily="34" charset="0"/>
                <a:cs typeface="Arial" pitchFamily="34" charset="0"/>
              </a:rPr>
              <a:t>: sexo, raza, orientación sexual, edad, religión, procedencia, discapacidad, </a:t>
            </a:r>
            <a:r>
              <a:rPr lang="es-ES" sz="3600" dirty="0" err="1">
                <a:latin typeface="Arial" pitchFamily="34" charset="0"/>
                <a:cs typeface="Arial" pitchFamily="34" charset="0"/>
              </a:rPr>
              <a:t>exreclusos</a:t>
            </a:r>
            <a:r>
              <a:rPr lang="es-ES" sz="3600" dirty="0">
                <a:latin typeface="Arial" pitchFamily="34" charset="0"/>
                <a:cs typeface="Arial" pitchFamily="34" charset="0"/>
              </a:rPr>
              <a:t>, enfermos de VIH-sida</a:t>
            </a:r>
          </a:p>
          <a:p>
            <a:pPr marL="341000" indent="-341000" algn="just">
              <a:lnSpc>
                <a:spcPct val="120000"/>
              </a:lnSpc>
              <a:buFont typeface="Wingdings" pitchFamily="2" charset="2"/>
              <a:buChar char="Ø"/>
              <a:defRPr/>
            </a:pPr>
            <a:r>
              <a:rPr lang="es-ES" sz="3600" dirty="0" smtClean="0">
                <a:latin typeface="Arial" pitchFamily="34" charset="0"/>
                <a:cs typeface="Arial" pitchFamily="34" charset="0"/>
              </a:rPr>
              <a:t>Una </a:t>
            </a:r>
            <a:r>
              <a:rPr lang="es-ES" sz="3600" dirty="0">
                <a:latin typeface="Arial" pitchFamily="34" charset="0"/>
                <a:cs typeface="Arial" pitchFamily="34" charset="0"/>
              </a:rPr>
              <a:t>correcta, eficiente o adecuada  comunicación es la base de su éxito en la gestión pública </a:t>
            </a:r>
          </a:p>
          <a:p>
            <a:pPr marL="341000" indent="-341000" algn="just">
              <a:lnSpc>
                <a:spcPct val="120000"/>
              </a:lnSpc>
              <a:buFont typeface="Wingdings" pitchFamily="2" charset="2"/>
              <a:buChar char="Ø"/>
              <a:defRPr/>
            </a:pPr>
            <a:endParaRPr lang="es-ES" sz="3600" dirty="0">
              <a:latin typeface="Arial" charset="0"/>
              <a:cs typeface="Arial" charset="0"/>
            </a:endParaRPr>
          </a:p>
          <a:p>
            <a:pPr marL="0" indent="0" algn="just">
              <a:lnSpc>
                <a:spcPct val="120000"/>
              </a:lnSpc>
              <a:buNone/>
              <a:defRPr/>
            </a:pPr>
            <a:endParaRPr lang="es-ES" sz="3600" dirty="0">
              <a:latin typeface="Arial" charset="0"/>
              <a:cs typeface="Arial" charset="0"/>
            </a:endParaRPr>
          </a:p>
        </p:txBody>
      </p:sp>
      <p:sp>
        <p:nvSpPr>
          <p:cNvPr id="4" name="3 Rectángulo"/>
          <p:cNvSpPr/>
          <p:nvPr/>
        </p:nvSpPr>
        <p:spPr>
          <a:xfrm>
            <a:off x="1701800" y="271463"/>
            <a:ext cx="8763000" cy="6400800"/>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anchor="ctr"/>
          <a:lstStyle/>
          <a:p>
            <a:pPr algn="ctr">
              <a:defRPr/>
            </a:pPr>
            <a:endParaRPr lang="es-ES"/>
          </a:p>
        </p:txBody>
      </p:sp>
    </p:spTree>
    <p:extLst>
      <p:ext uri="{BB962C8B-B14F-4D97-AF65-F5344CB8AC3E}">
        <p14:creationId xmlns:p14="http://schemas.microsoft.com/office/powerpoint/2010/main" val="1047322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5232401" y="549275"/>
            <a:ext cx="1584325" cy="68580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endParaRPr lang="es-ES"/>
          </a:p>
        </p:txBody>
      </p:sp>
      <p:sp>
        <p:nvSpPr>
          <p:cNvPr id="61443" name="Text Box 5"/>
          <p:cNvSpPr txBox="1">
            <a:spLocks noChangeArrowheads="1"/>
          </p:cNvSpPr>
          <p:nvPr/>
        </p:nvSpPr>
        <p:spPr bwMode="auto">
          <a:xfrm>
            <a:off x="5303838" y="692151"/>
            <a:ext cx="1439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spcBef>
                <a:spcPct val="50000"/>
              </a:spcBef>
            </a:pPr>
            <a:r>
              <a:rPr lang="es-ES_tradnl" sz="2000" b="1"/>
              <a:t>CANALES</a:t>
            </a:r>
            <a:endParaRPr lang="en-US" sz="2000" b="1"/>
          </a:p>
        </p:txBody>
      </p:sp>
      <p:sp>
        <p:nvSpPr>
          <p:cNvPr id="61444" name="Text Box 15"/>
          <p:cNvSpPr txBox="1">
            <a:spLocks noChangeArrowheads="1"/>
          </p:cNvSpPr>
          <p:nvPr/>
        </p:nvSpPr>
        <p:spPr bwMode="auto">
          <a:xfrm>
            <a:off x="1486487" y="2139951"/>
            <a:ext cx="4683125"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spcBef>
                <a:spcPct val="50000"/>
              </a:spcBef>
            </a:pPr>
            <a:r>
              <a:rPr lang="es-ES_tradnl" dirty="0"/>
              <a:t> </a:t>
            </a:r>
            <a:r>
              <a:rPr lang="es-ES_tradnl" sz="2200" b="1" dirty="0">
                <a:solidFill>
                  <a:srgbClr val="000099"/>
                </a:solidFill>
                <a:latin typeface="Arial" panose="020B0604020202020204" pitchFamily="34" charset="0"/>
                <a:cs typeface="Arial" panose="020B0604020202020204" pitchFamily="34" charset="0"/>
              </a:rPr>
              <a:t>Intranet (portal, correo electrónico, chat)</a:t>
            </a:r>
          </a:p>
          <a:p>
            <a:pPr>
              <a:spcBef>
                <a:spcPct val="50000"/>
              </a:spcBef>
              <a:buFontTx/>
              <a:buChar char="-"/>
            </a:pPr>
            <a:r>
              <a:rPr lang="es-ES_tradnl" sz="2200" b="1" dirty="0">
                <a:solidFill>
                  <a:srgbClr val="000099"/>
                </a:solidFill>
                <a:latin typeface="Arial" panose="020B0604020202020204" pitchFamily="34" charset="0"/>
                <a:cs typeface="Arial" panose="020B0604020202020204" pitchFamily="34" charset="0"/>
              </a:rPr>
              <a:t> </a:t>
            </a:r>
            <a:r>
              <a:rPr lang="es-ES_tradnl" sz="2200" b="1" dirty="0" smtClean="0">
                <a:solidFill>
                  <a:srgbClr val="000099"/>
                </a:solidFill>
                <a:latin typeface="Arial" panose="020B0604020202020204" pitchFamily="34" charset="0"/>
                <a:cs typeface="Arial" panose="020B0604020202020204" pitchFamily="34" charset="0"/>
              </a:rPr>
              <a:t>Teléfonos</a:t>
            </a:r>
            <a:endParaRPr lang="es-ES_tradnl" sz="2200" b="1" dirty="0">
              <a:solidFill>
                <a:srgbClr val="000099"/>
              </a:solidFill>
              <a:latin typeface="Arial" panose="020B0604020202020204" pitchFamily="34" charset="0"/>
              <a:cs typeface="Arial" panose="020B0604020202020204" pitchFamily="34" charset="0"/>
            </a:endParaRPr>
          </a:p>
          <a:p>
            <a:pPr>
              <a:spcBef>
                <a:spcPct val="50000"/>
              </a:spcBef>
              <a:buFontTx/>
              <a:buChar char="-"/>
            </a:pPr>
            <a:r>
              <a:rPr lang="es-ES_tradnl" sz="2200" b="1" dirty="0" smtClean="0">
                <a:solidFill>
                  <a:srgbClr val="000099"/>
                </a:solidFill>
                <a:latin typeface="Arial" panose="020B0604020202020204" pitchFamily="34" charset="0"/>
                <a:cs typeface="Arial" panose="020B0604020202020204" pitchFamily="34" charset="0"/>
              </a:rPr>
              <a:t>Cartas</a:t>
            </a:r>
            <a:endParaRPr lang="es-ES_tradnl" sz="2200" b="1" dirty="0">
              <a:solidFill>
                <a:srgbClr val="000099"/>
              </a:solidFill>
              <a:latin typeface="Arial" panose="020B0604020202020204" pitchFamily="34" charset="0"/>
              <a:cs typeface="Arial" panose="020B0604020202020204" pitchFamily="34" charset="0"/>
            </a:endParaRPr>
          </a:p>
          <a:p>
            <a:pPr>
              <a:spcBef>
                <a:spcPct val="50000"/>
              </a:spcBef>
              <a:buFontTx/>
              <a:buChar char="-"/>
            </a:pPr>
            <a:r>
              <a:rPr lang="es-ES_tradnl" sz="2200" b="1" dirty="0">
                <a:solidFill>
                  <a:srgbClr val="000099"/>
                </a:solidFill>
                <a:latin typeface="Arial" panose="020B0604020202020204" pitchFamily="34" charset="0"/>
                <a:cs typeface="Arial" panose="020B0604020202020204" pitchFamily="34" charset="0"/>
              </a:rPr>
              <a:t> Memorando</a:t>
            </a:r>
          </a:p>
          <a:p>
            <a:pPr>
              <a:spcBef>
                <a:spcPct val="50000"/>
              </a:spcBef>
              <a:buFontTx/>
              <a:buChar char="-"/>
            </a:pPr>
            <a:r>
              <a:rPr lang="es-ES_tradnl" sz="2200" b="1" dirty="0">
                <a:solidFill>
                  <a:srgbClr val="000099"/>
                </a:solidFill>
                <a:latin typeface="Arial" panose="020B0604020202020204" pitchFamily="34" charset="0"/>
                <a:cs typeface="Arial" panose="020B0604020202020204" pitchFamily="34" charset="0"/>
              </a:rPr>
              <a:t> Murales</a:t>
            </a:r>
          </a:p>
          <a:p>
            <a:pPr>
              <a:spcBef>
                <a:spcPct val="50000"/>
              </a:spcBef>
              <a:buFontTx/>
              <a:buChar char="-"/>
            </a:pPr>
            <a:r>
              <a:rPr lang="es-ES_tradnl" sz="2200" b="1" dirty="0">
                <a:solidFill>
                  <a:srgbClr val="000099"/>
                </a:solidFill>
                <a:latin typeface="Arial" panose="020B0604020202020204" pitchFamily="34" charset="0"/>
                <a:cs typeface="Arial" panose="020B0604020202020204" pitchFamily="34" charset="0"/>
              </a:rPr>
              <a:t> Boletines</a:t>
            </a:r>
          </a:p>
          <a:p>
            <a:pPr>
              <a:spcBef>
                <a:spcPct val="50000"/>
              </a:spcBef>
              <a:buFontTx/>
              <a:buChar char="-"/>
            </a:pPr>
            <a:r>
              <a:rPr lang="es-ES_tradnl" sz="2200" b="1" dirty="0">
                <a:solidFill>
                  <a:srgbClr val="000099"/>
                </a:solidFill>
                <a:latin typeface="Arial" panose="020B0604020202020204" pitchFamily="34" charset="0"/>
                <a:cs typeface="Arial" panose="020B0604020202020204" pitchFamily="34" charset="0"/>
              </a:rPr>
              <a:t> Revistas </a:t>
            </a:r>
            <a:endParaRPr lang="en-US" sz="2200" b="1" dirty="0">
              <a:solidFill>
                <a:srgbClr val="000099"/>
              </a:solidFill>
              <a:latin typeface="Arial" panose="020B0604020202020204" pitchFamily="34" charset="0"/>
              <a:cs typeface="Arial" panose="020B0604020202020204" pitchFamily="34" charset="0"/>
            </a:endParaRPr>
          </a:p>
        </p:txBody>
      </p:sp>
      <p:sp>
        <p:nvSpPr>
          <p:cNvPr id="61445" name="Text Box 17"/>
          <p:cNvSpPr txBox="1">
            <a:spLocks noChangeArrowheads="1"/>
          </p:cNvSpPr>
          <p:nvPr/>
        </p:nvSpPr>
        <p:spPr bwMode="auto">
          <a:xfrm>
            <a:off x="7086600" y="2514601"/>
            <a:ext cx="380179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spcBef>
                <a:spcPct val="50000"/>
              </a:spcBef>
              <a:buFontTx/>
              <a:buChar char="-"/>
            </a:pPr>
            <a:r>
              <a:rPr lang="es-ES_tradnl" sz="2400" b="1" dirty="0">
                <a:solidFill>
                  <a:srgbClr val="000099"/>
                </a:solidFill>
              </a:rPr>
              <a:t> </a:t>
            </a:r>
            <a:r>
              <a:rPr lang="es-ES_tradnl" sz="2400" b="1" dirty="0">
                <a:solidFill>
                  <a:srgbClr val="000099"/>
                </a:solidFill>
                <a:latin typeface="Arial" panose="020B0604020202020204" pitchFamily="34" charset="0"/>
                <a:cs typeface="Arial" panose="020B0604020202020204" pitchFamily="34" charset="0"/>
              </a:rPr>
              <a:t>Asambleas</a:t>
            </a:r>
          </a:p>
          <a:p>
            <a:pPr>
              <a:spcBef>
                <a:spcPct val="50000"/>
              </a:spcBef>
              <a:buFontTx/>
              <a:buChar char="-"/>
            </a:pPr>
            <a:r>
              <a:rPr lang="es-ES_tradnl" sz="2400" b="1" dirty="0">
                <a:solidFill>
                  <a:srgbClr val="000099"/>
                </a:solidFill>
                <a:latin typeface="Arial" panose="020B0604020202020204" pitchFamily="34" charset="0"/>
                <a:cs typeface="Arial" panose="020B0604020202020204" pitchFamily="34" charset="0"/>
              </a:rPr>
              <a:t>  Mítines, matutinos</a:t>
            </a:r>
          </a:p>
          <a:p>
            <a:pPr>
              <a:spcBef>
                <a:spcPct val="50000"/>
              </a:spcBef>
              <a:buFontTx/>
              <a:buChar char="-"/>
            </a:pPr>
            <a:r>
              <a:rPr lang="es-ES_tradnl" sz="2400" b="1" dirty="0">
                <a:solidFill>
                  <a:srgbClr val="000099"/>
                </a:solidFill>
                <a:latin typeface="Arial" panose="020B0604020202020204" pitchFamily="34" charset="0"/>
                <a:cs typeface="Arial" panose="020B0604020202020204" pitchFamily="34" charset="0"/>
              </a:rPr>
              <a:t> Reuniones</a:t>
            </a:r>
          </a:p>
          <a:p>
            <a:pPr>
              <a:spcBef>
                <a:spcPct val="50000"/>
              </a:spcBef>
              <a:buFontTx/>
              <a:buChar char="-"/>
            </a:pPr>
            <a:r>
              <a:rPr lang="es-ES_tradnl" sz="2400" b="1" dirty="0">
                <a:solidFill>
                  <a:srgbClr val="000099"/>
                </a:solidFill>
                <a:latin typeface="Arial" panose="020B0604020202020204" pitchFamily="34" charset="0"/>
                <a:cs typeface="Arial" panose="020B0604020202020204" pitchFamily="34" charset="0"/>
              </a:rPr>
              <a:t> Conversaciones</a:t>
            </a:r>
          </a:p>
          <a:p>
            <a:pPr>
              <a:spcBef>
                <a:spcPct val="50000"/>
              </a:spcBef>
              <a:buFontTx/>
              <a:buChar char="-"/>
            </a:pPr>
            <a:r>
              <a:rPr lang="es-ES_tradnl" sz="2400" b="1" dirty="0">
                <a:solidFill>
                  <a:srgbClr val="000099"/>
                </a:solidFill>
                <a:latin typeface="Arial" panose="020B0604020202020204" pitchFamily="34" charset="0"/>
                <a:cs typeface="Arial" panose="020B0604020202020204" pitchFamily="34" charset="0"/>
              </a:rPr>
              <a:t> Actividades culturales y festivas</a:t>
            </a:r>
            <a:endParaRPr lang="en-US" sz="2400" b="1" dirty="0">
              <a:solidFill>
                <a:srgbClr val="000099"/>
              </a:solidFill>
              <a:latin typeface="Arial" panose="020B0604020202020204" pitchFamily="34" charset="0"/>
              <a:cs typeface="Arial" panose="020B0604020202020204" pitchFamily="34" charset="0"/>
            </a:endParaRPr>
          </a:p>
        </p:txBody>
      </p:sp>
      <p:pic>
        <p:nvPicPr>
          <p:cNvPr id="61446" name="Picture 2" descr="G:\PLANTILLAS. PPT\Íconos\6199072-vector-communicatie-icon-set-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5084"/>
            <a:ext cx="3733800" cy="178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3" descr="G:\BIBLIOTECA VIRTUAL\POR DISCIPLINAS\COMUNICACIÓN\Comunicación. Wikipedia\Imagenes\images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226" y="225084"/>
            <a:ext cx="3247340" cy="19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353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11480" y="968328"/>
            <a:ext cx="10469879" cy="3970318"/>
          </a:xfrm>
          <a:prstGeom prst="rect">
            <a:avLst/>
          </a:prstGeom>
          <a:noFill/>
          <a:ln>
            <a:solidFill>
              <a:srgbClr val="002060"/>
            </a:solidFill>
          </a:ln>
        </p:spPr>
        <p:txBody>
          <a:bodyPr wrap="square" rtlCol="0">
            <a:spAutoFit/>
          </a:bodyPr>
          <a:lstStyle/>
          <a:p>
            <a:pPr algn="just"/>
            <a:r>
              <a:rPr lang="es-ES_tradnl" sz="3200" dirty="0" smtClean="0">
                <a:latin typeface="Arial" pitchFamily="34" charset="0"/>
                <a:cs typeface="Arial" pitchFamily="34" charset="0"/>
              </a:rPr>
              <a:t>Temática</a:t>
            </a:r>
          </a:p>
          <a:p>
            <a:pPr algn="just">
              <a:buFont typeface="Wingdings" pitchFamily="2" charset="2"/>
              <a:buChar char="Ø"/>
            </a:pPr>
            <a:r>
              <a:rPr lang="es-ES_tradnl" sz="3200" dirty="0" smtClean="0">
                <a:latin typeface="Arial" pitchFamily="34" charset="0"/>
                <a:cs typeface="Arial" pitchFamily="34" charset="0"/>
              </a:rPr>
              <a:t>Hacia formas más adecuadas de comunicación  </a:t>
            </a:r>
          </a:p>
          <a:p>
            <a:pPr algn="just">
              <a:buFont typeface="Wingdings" pitchFamily="2" charset="2"/>
              <a:buChar char="Ø"/>
            </a:pPr>
            <a:endParaRPr lang="es-ES_tradnl" sz="3200" dirty="0" smtClean="0">
              <a:latin typeface="Arial" pitchFamily="34" charset="0"/>
              <a:cs typeface="Arial" pitchFamily="34" charset="0"/>
            </a:endParaRPr>
          </a:p>
          <a:p>
            <a:pPr algn="just">
              <a:buFont typeface="Wingdings" pitchFamily="2" charset="2"/>
              <a:buChar char="Ø"/>
            </a:pPr>
            <a:r>
              <a:rPr lang="es-ES_tradnl" sz="3200" dirty="0" smtClean="0">
                <a:latin typeface="Arial" pitchFamily="34" charset="0"/>
                <a:cs typeface="Arial" pitchFamily="34" charset="0"/>
              </a:rPr>
              <a:t>Cómo alcanzar una mejor comunicación verbal y no verbal  </a:t>
            </a:r>
          </a:p>
          <a:p>
            <a:pPr algn="just">
              <a:buFont typeface="Wingdings" pitchFamily="2" charset="2"/>
              <a:buChar char="Ø"/>
            </a:pPr>
            <a:endParaRPr lang="es-ES_tradnl" sz="3200" dirty="0" smtClean="0">
              <a:latin typeface="Arial" pitchFamily="34" charset="0"/>
              <a:cs typeface="Arial" pitchFamily="34" charset="0"/>
            </a:endParaRPr>
          </a:p>
          <a:p>
            <a:pPr algn="just">
              <a:buFont typeface="Wingdings" pitchFamily="2" charset="2"/>
              <a:buChar char="Ø"/>
            </a:pPr>
            <a:r>
              <a:rPr lang="es-ES_tradnl" sz="3200" dirty="0" smtClean="0">
                <a:latin typeface="Arial" pitchFamily="34" charset="0"/>
                <a:cs typeface="Arial" pitchFamily="34" charset="0"/>
              </a:rPr>
              <a:t>Protocolo y cortesía. Apuntes necesarios</a:t>
            </a:r>
          </a:p>
          <a:p>
            <a:endParaRPr lang="es-ES_tradnl" sz="2800" dirty="0"/>
          </a:p>
        </p:txBody>
      </p:sp>
    </p:spTree>
    <p:extLst>
      <p:ext uri="{BB962C8B-B14F-4D97-AF65-F5344CB8AC3E}">
        <p14:creationId xmlns:p14="http://schemas.microsoft.com/office/powerpoint/2010/main" val="813729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4938713" y="22240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eaLnBrk="1" hangingPunct="1"/>
            <a:endParaRPr lang="es-ES" altLang="es-ES"/>
          </a:p>
        </p:txBody>
      </p:sp>
      <p:sp>
        <p:nvSpPr>
          <p:cNvPr id="65539" name="Text Box 3"/>
          <p:cNvSpPr txBox="1">
            <a:spLocks noChangeArrowheads="1"/>
          </p:cNvSpPr>
          <p:nvPr/>
        </p:nvSpPr>
        <p:spPr bwMode="auto">
          <a:xfrm>
            <a:off x="2590800" y="121920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eaLnBrk="1" hangingPunct="1">
              <a:spcBef>
                <a:spcPct val="50000"/>
              </a:spcBef>
            </a:pPr>
            <a:endParaRPr lang="en-US" altLang="es-ES">
              <a:latin typeface="Arial" panose="020B0604020202020204" pitchFamily="34" charset="0"/>
            </a:endParaRPr>
          </a:p>
        </p:txBody>
      </p:sp>
      <p:sp>
        <p:nvSpPr>
          <p:cNvPr id="12" name="AutoShape 3"/>
          <p:cNvSpPr>
            <a:spLocks noChangeArrowheads="1"/>
          </p:cNvSpPr>
          <p:nvPr/>
        </p:nvSpPr>
        <p:spPr bwMode="ltGray">
          <a:xfrm>
            <a:off x="3389191" y="1480810"/>
            <a:ext cx="7611744" cy="3785652"/>
          </a:xfrm>
          <a:prstGeom prst="chevron">
            <a:avLst>
              <a:gd name="adj" fmla="val 16468"/>
            </a:avLst>
          </a:prstGeom>
          <a:solidFill>
            <a:schemeClr val="accent4">
              <a:lumMod val="60000"/>
              <a:lumOff val="40000"/>
            </a:schemeClr>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pPr>
              <a:buFont typeface="Arial" charset="0"/>
              <a:buNone/>
              <a:defRPr/>
            </a:pPr>
            <a:r>
              <a:rPr lang="es-ES" sz="2400" dirty="0">
                <a:latin typeface="Arial" panose="020B0604020202020204" pitchFamily="34" charset="0"/>
                <a:cs typeface="Arial" panose="020B0604020202020204" pitchFamily="34" charset="0"/>
              </a:rPr>
              <a:t>Es el conjunto de mensajes emitidos por cualquier organización hacia sus diferentes públicos externos, encaminados a mantener y mejorar sus relaciones con ellos, a proyectar una imagen favorable y/o promover sus productos o servicios (accionistas, proveedores, clientes, distribuidores, autoridades gubernamentales, medios de comunicación, etc.).</a:t>
            </a:r>
          </a:p>
        </p:txBody>
      </p:sp>
      <p:sp>
        <p:nvSpPr>
          <p:cNvPr id="13" name="AutoShape 8"/>
          <p:cNvSpPr>
            <a:spLocks noChangeArrowheads="1"/>
          </p:cNvSpPr>
          <p:nvPr/>
        </p:nvSpPr>
        <p:spPr bwMode="ltGray">
          <a:xfrm>
            <a:off x="4407633" y="343366"/>
            <a:ext cx="4876800" cy="635000"/>
          </a:xfrm>
          <a:prstGeom prst="roundRect">
            <a:avLst>
              <a:gd name="adj" fmla="val 50000"/>
            </a:avLst>
          </a:prstGeom>
          <a:solidFill>
            <a:schemeClr val="accent4">
              <a:lumMod val="75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ctr">
              <a:buFont typeface="Arial" charset="0"/>
              <a:buNone/>
              <a:defRPr/>
            </a:pPr>
            <a:r>
              <a:rPr lang="en-US" sz="2400" b="1" dirty="0"/>
              <a:t>COMUNICACIÓN EXTERNA</a:t>
            </a:r>
          </a:p>
        </p:txBody>
      </p:sp>
      <p:grpSp>
        <p:nvGrpSpPr>
          <p:cNvPr id="65542" name="13 Grupo"/>
          <p:cNvGrpSpPr>
            <a:grpSpLocks/>
          </p:cNvGrpSpPr>
          <p:nvPr/>
        </p:nvGrpSpPr>
        <p:grpSpPr bwMode="auto">
          <a:xfrm>
            <a:off x="510382" y="232216"/>
            <a:ext cx="1657350" cy="6296025"/>
            <a:chOff x="250825" y="260350"/>
            <a:chExt cx="1657350" cy="6296025"/>
          </a:xfrm>
        </p:grpSpPr>
        <p:pic>
          <p:nvPicPr>
            <p:cNvPr id="65543" name="Picture 4" descr="rr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16573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9" descr="advert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16573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10" descr="ibmdivers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068638"/>
              <a:ext cx="16573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1" descr="Logo ENE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797425"/>
              <a:ext cx="16573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23907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Box 8"/>
          <p:cNvSpPr txBox="1">
            <a:spLocks noChangeArrowheads="1"/>
          </p:cNvSpPr>
          <p:nvPr/>
        </p:nvSpPr>
        <p:spPr bwMode="auto">
          <a:xfrm>
            <a:off x="5152189" y="6137153"/>
            <a:ext cx="1847864" cy="461665"/>
          </a:xfrm>
          <a:prstGeom prst="rect">
            <a:avLst/>
          </a:prstGeom>
          <a:solidFill>
            <a:schemeClr val="bg1">
              <a:lumMod val="85000"/>
            </a:schemeClr>
          </a:solidFill>
          <a:ln w="9525">
            <a:noFill/>
            <a:miter lim="800000"/>
            <a:headEnd/>
            <a:tailEnd/>
          </a:ln>
          <a:scene3d>
            <a:camera prst="orthographicFront"/>
            <a:lightRig rig="threePt" dir="t"/>
          </a:scene3d>
          <a:sp3d>
            <a:bevelT/>
          </a:sp3d>
        </p:spPr>
        <p:txBody>
          <a:bodyPr>
            <a:spAutoFit/>
          </a:bodyPr>
          <a:lstStyle/>
          <a:p>
            <a:pPr>
              <a:buFont typeface="Arial" charset="0"/>
              <a:buNone/>
              <a:defRPr/>
            </a:pPr>
            <a:r>
              <a:rPr lang="es-US" sz="2400" b="1" dirty="0"/>
              <a:t>Publicidad</a:t>
            </a:r>
            <a:endParaRPr lang="en-US" sz="2400" b="1" dirty="0"/>
          </a:p>
        </p:txBody>
      </p:sp>
      <p:sp>
        <p:nvSpPr>
          <p:cNvPr id="18440" name="TextBox 9"/>
          <p:cNvSpPr txBox="1">
            <a:spLocks noChangeArrowheads="1"/>
          </p:cNvSpPr>
          <p:nvPr/>
        </p:nvSpPr>
        <p:spPr bwMode="auto">
          <a:xfrm>
            <a:off x="7817651" y="4309787"/>
            <a:ext cx="2214562" cy="830997"/>
          </a:xfrm>
          <a:prstGeom prst="rect">
            <a:avLst/>
          </a:prstGeom>
          <a:solidFill>
            <a:schemeClr val="bg1">
              <a:lumMod val="85000"/>
            </a:schemeClr>
          </a:solidFill>
          <a:ln w="9525">
            <a:noFill/>
            <a:miter lim="800000"/>
            <a:headEnd/>
            <a:tailEnd/>
          </a:ln>
          <a:scene3d>
            <a:camera prst="orthographicFront"/>
            <a:lightRig rig="threePt" dir="t"/>
          </a:scene3d>
          <a:sp3d>
            <a:bevelT/>
          </a:sp3d>
        </p:spPr>
        <p:txBody>
          <a:bodyPr>
            <a:spAutoFit/>
          </a:bodyPr>
          <a:lstStyle/>
          <a:p>
            <a:pPr>
              <a:buFont typeface="Arial" charset="0"/>
              <a:buNone/>
              <a:defRPr/>
            </a:pPr>
            <a:r>
              <a:rPr lang="en-US" sz="2400" b="1" dirty="0" err="1"/>
              <a:t>Periodismo</a:t>
            </a:r>
            <a:r>
              <a:rPr lang="en-US" sz="2400" b="1" dirty="0"/>
              <a:t> </a:t>
            </a:r>
            <a:r>
              <a:rPr lang="en-US" sz="2400" b="1" dirty="0" err="1"/>
              <a:t>Institucional</a:t>
            </a:r>
            <a:endParaRPr lang="en-US" sz="2400" b="1" dirty="0"/>
          </a:p>
        </p:txBody>
      </p:sp>
      <p:sp>
        <p:nvSpPr>
          <p:cNvPr id="18441" name="TextBox 10"/>
          <p:cNvSpPr txBox="1">
            <a:spLocks noChangeArrowheads="1"/>
          </p:cNvSpPr>
          <p:nvPr/>
        </p:nvSpPr>
        <p:spPr bwMode="auto">
          <a:xfrm>
            <a:off x="1828222" y="2673882"/>
            <a:ext cx="2786062" cy="830997"/>
          </a:xfrm>
          <a:prstGeom prst="rect">
            <a:avLst/>
          </a:prstGeom>
          <a:solidFill>
            <a:schemeClr val="bg1">
              <a:lumMod val="85000"/>
            </a:schemeClr>
          </a:solidFill>
          <a:ln w="9525">
            <a:solidFill>
              <a:schemeClr val="accent1"/>
            </a:solidFill>
            <a:miter lim="800000"/>
            <a:headEnd/>
            <a:tailEnd/>
          </a:ln>
          <a:scene3d>
            <a:camera prst="orthographicFront"/>
            <a:lightRig rig="threePt" dir="t"/>
          </a:scene3d>
          <a:sp3d>
            <a:bevelT/>
          </a:sp3d>
        </p:spPr>
        <p:txBody>
          <a:bodyPr>
            <a:spAutoFit/>
          </a:bodyPr>
          <a:lstStyle/>
          <a:p>
            <a:pPr>
              <a:buFont typeface="Arial" charset="0"/>
              <a:buNone/>
              <a:defRPr/>
            </a:pPr>
            <a:r>
              <a:rPr lang="es-US" sz="2400" b="1" dirty="0"/>
              <a:t>Las Relaciones Públicas </a:t>
            </a:r>
            <a:endParaRPr lang="en-US" sz="2400" b="1" dirty="0"/>
          </a:p>
        </p:txBody>
      </p:sp>
      <p:sp>
        <p:nvSpPr>
          <p:cNvPr id="9" name="Rectangle 2"/>
          <p:cNvSpPr txBox="1">
            <a:spLocks/>
          </p:cNvSpPr>
          <p:nvPr/>
        </p:nvSpPr>
        <p:spPr>
          <a:xfrm>
            <a:off x="1754188" y="274638"/>
            <a:ext cx="8610600" cy="1143000"/>
          </a:xfrm>
          <a:prstGeom prst="rect">
            <a:avLst/>
          </a:prstGeom>
        </p:spPr>
        <p:txBody>
          <a:bodyPr>
            <a:normAutofit fontScale="97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es-ES" sz="3600" b="1" dirty="0">
                <a:solidFill>
                  <a:srgbClr val="227A8F"/>
                </a:solidFill>
                <a:latin typeface="Times New Roman" pitchFamily="18" charset="0"/>
                <a:cs typeface="Times New Roman" pitchFamily="18" charset="0"/>
              </a:rPr>
              <a:t>Prácticas y Herramientas para la Comunicación Externa</a:t>
            </a:r>
            <a:endParaRPr lang="es-ES" sz="3600" dirty="0">
              <a:solidFill>
                <a:srgbClr val="227A8F"/>
              </a:solidFill>
              <a:latin typeface="Times New Roman" pitchFamily="18" charset="0"/>
              <a:cs typeface="Times New Roman" pitchFamily="18" charset="0"/>
            </a:endParaRPr>
          </a:p>
        </p:txBody>
      </p:sp>
      <p:pic>
        <p:nvPicPr>
          <p:cNvPr id="71692" name="Picture 6" descr="cartulinamagn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4760914"/>
            <a:ext cx="184785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3" name="Picture 6" descr="rr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1" y="1665288"/>
            <a:ext cx="28305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4" name="Picture 5" descr="ec6327-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438" y="2557463"/>
            <a:ext cx="22145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5" name="Picture 2" descr="G:\BIBLIOTECA VIRTUAL\POR DISCIPLINAS\COMUNICACIÓN\Comunicación. Wikipedia\Imagenes\images 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438" y="2154238"/>
            <a:ext cx="22098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9"/>
          <p:cNvSpPr txBox="1">
            <a:spLocks noChangeArrowheads="1"/>
          </p:cNvSpPr>
          <p:nvPr/>
        </p:nvSpPr>
        <p:spPr bwMode="auto">
          <a:xfrm>
            <a:off x="5147427" y="3716115"/>
            <a:ext cx="2214562" cy="830997"/>
          </a:xfrm>
          <a:prstGeom prst="rect">
            <a:avLst/>
          </a:prstGeom>
          <a:solidFill>
            <a:schemeClr val="bg1">
              <a:lumMod val="85000"/>
            </a:schemeClr>
          </a:solidFill>
          <a:ln w="9525">
            <a:noFill/>
            <a:miter lim="800000"/>
            <a:headEnd/>
            <a:tailEnd/>
          </a:ln>
          <a:scene3d>
            <a:camera prst="orthographicFront"/>
            <a:lightRig rig="threePt" dir="t"/>
          </a:scene3d>
          <a:sp3d>
            <a:bevelT/>
          </a:sp3d>
        </p:spPr>
        <p:txBody>
          <a:bodyPr>
            <a:spAutoFit/>
          </a:bodyPr>
          <a:lstStyle/>
          <a:p>
            <a:pPr>
              <a:buFont typeface="Arial" charset="0"/>
              <a:buNone/>
              <a:defRPr/>
            </a:pPr>
            <a:r>
              <a:rPr lang="en-US" sz="2400" b="1" dirty="0" err="1"/>
              <a:t>Información</a:t>
            </a:r>
            <a:r>
              <a:rPr lang="en-US" sz="2400" b="1" dirty="0"/>
              <a:t> </a:t>
            </a:r>
            <a:r>
              <a:rPr lang="en-US" sz="2400" b="1" dirty="0" err="1"/>
              <a:t>Especializada</a:t>
            </a:r>
            <a:endParaRPr lang="en-US" sz="2400" b="1" dirty="0"/>
          </a:p>
        </p:txBody>
      </p:sp>
      <p:pic>
        <p:nvPicPr>
          <p:cNvPr id="71699" name="Picture 3" descr="G:\BIBLIOTECA VIRTUAL\POR DISCIPLINAS\COMUNICACIÓN\Comunicación. Wikipedia\Imagenes\images 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3849688"/>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9"/>
          <p:cNvSpPr txBox="1">
            <a:spLocks noChangeArrowheads="1"/>
          </p:cNvSpPr>
          <p:nvPr/>
        </p:nvSpPr>
        <p:spPr bwMode="auto">
          <a:xfrm>
            <a:off x="1778216" y="5619789"/>
            <a:ext cx="2609850" cy="461665"/>
          </a:xfrm>
          <a:prstGeom prst="rect">
            <a:avLst/>
          </a:prstGeom>
          <a:solidFill>
            <a:schemeClr val="bg1">
              <a:lumMod val="85000"/>
            </a:schemeClr>
          </a:solidFill>
          <a:ln w="9525">
            <a:noFill/>
            <a:miter lim="800000"/>
            <a:headEnd/>
            <a:tailEnd/>
          </a:ln>
          <a:scene3d>
            <a:camera prst="orthographicFront"/>
            <a:lightRig rig="threePt" dir="t"/>
          </a:scene3d>
          <a:sp3d>
            <a:bevelT/>
          </a:sp3d>
        </p:spPr>
        <p:txBody>
          <a:bodyPr>
            <a:spAutoFit/>
          </a:bodyPr>
          <a:lstStyle/>
          <a:p>
            <a:pPr>
              <a:buFont typeface="Arial" charset="0"/>
              <a:buNone/>
              <a:defRPr/>
            </a:pPr>
            <a:r>
              <a:rPr lang="en-US" sz="2400" b="1" dirty="0"/>
              <a:t>Marketing </a:t>
            </a:r>
            <a:r>
              <a:rPr lang="en-US" sz="2400" b="1" dirty="0" err="1"/>
              <a:t>Directo</a:t>
            </a:r>
            <a:endParaRPr lang="en-US" sz="2400" b="1" dirty="0"/>
          </a:p>
        </p:txBody>
      </p:sp>
    </p:spTree>
    <p:extLst>
      <p:ext uri="{BB962C8B-B14F-4D97-AF65-F5344CB8AC3E}">
        <p14:creationId xmlns:p14="http://schemas.microsoft.com/office/powerpoint/2010/main" val="1656443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889" y="154744"/>
            <a:ext cx="9566031" cy="65678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8337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407963" y="271462"/>
            <a:ext cx="11127545" cy="6061075"/>
          </a:xfrm>
        </p:spPr>
        <p:txBody>
          <a:bodyPr vert="horz" lIns="91420" tIns="45709" rIns="91420" bIns="45709" rtlCol="0">
            <a:normAutofit fontScale="70000" lnSpcReduction="20000"/>
          </a:bodyPr>
          <a:lstStyle/>
          <a:p>
            <a:pPr marL="342824" indent="-342824" algn="just">
              <a:buNone/>
              <a:defRPr/>
            </a:pPr>
            <a:r>
              <a:rPr lang="es-ES" dirty="0" smtClean="0"/>
              <a:t>    </a:t>
            </a:r>
          </a:p>
          <a:p>
            <a:pPr marL="342824" indent="-342824" algn="ctr">
              <a:lnSpc>
                <a:spcPct val="120000"/>
              </a:lnSpc>
              <a:buNone/>
              <a:defRPr/>
            </a:pPr>
            <a:r>
              <a:rPr lang="es-ES" sz="3600" b="1" dirty="0">
                <a:latin typeface="Arial" charset="0"/>
                <a:cs typeface="Arial" charset="0"/>
              </a:rPr>
              <a:t>Importancia del conocimiento de la comunicación (síntesis</a:t>
            </a:r>
            <a:r>
              <a:rPr lang="es-ES" sz="3600" b="1" dirty="0" smtClean="0">
                <a:latin typeface="Arial" charset="0"/>
                <a:cs typeface="Arial" charset="0"/>
              </a:rPr>
              <a:t>)</a:t>
            </a:r>
          </a:p>
          <a:p>
            <a:pPr marL="342824" indent="-342824">
              <a:lnSpc>
                <a:spcPct val="120000"/>
              </a:lnSpc>
              <a:buNone/>
              <a:defRPr/>
            </a:pPr>
            <a:endParaRPr lang="es-ES" sz="3600" b="1" dirty="0" smtClean="0">
              <a:latin typeface="Arial" charset="0"/>
              <a:cs typeface="Arial" charset="0"/>
            </a:endParaRPr>
          </a:p>
          <a:p>
            <a:pPr marL="342824" indent="-342824">
              <a:lnSpc>
                <a:spcPct val="120000"/>
              </a:lnSpc>
              <a:buNone/>
              <a:defRPr/>
            </a:pPr>
            <a:r>
              <a:rPr lang="es-ES" sz="3600" b="1" dirty="0" smtClean="0">
                <a:latin typeface="Arial" charset="0"/>
                <a:cs typeface="Arial" charset="0"/>
              </a:rPr>
              <a:t>EL SERVIDOR PÚBLICO </a:t>
            </a:r>
            <a:endParaRPr lang="es-ES" sz="3600" b="1" dirty="0">
              <a:latin typeface="Arial" charset="0"/>
              <a:cs typeface="Arial" charset="0"/>
            </a:endParaRPr>
          </a:p>
          <a:p>
            <a:pPr algn="just">
              <a:lnSpc>
                <a:spcPct val="120000"/>
              </a:lnSpc>
              <a:buFont typeface="Wingdings" panose="05000000000000000000" pitchFamily="2" charset="2"/>
              <a:buChar char="Ø"/>
              <a:defRPr/>
            </a:pPr>
            <a:r>
              <a:rPr lang="es-ES" sz="3600" dirty="0" smtClean="0">
                <a:latin typeface="Arial" pitchFamily="34" charset="0"/>
                <a:cs typeface="Arial" pitchFamily="34" charset="0"/>
              </a:rPr>
              <a:t>Comunica </a:t>
            </a:r>
            <a:r>
              <a:rPr lang="es-ES" sz="3600" dirty="0">
                <a:latin typeface="Arial" pitchFamily="34" charset="0"/>
                <a:cs typeface="Arial" pitchFamily="34" charset="0"/>
              </a:rPr>
              <a:t>con todo el cuerpo; incluso con el silencio</a:t>
            </a:r>
          </a:p>
          <a:p>
            <a:pPr marL="341000" indent="-341000" algn="just">
              <a:lnSpc>
                <a:spcPct val="120000"/>
              </a:lnSpc>
              <a:buFont typeface="Wingdings" pitchFamily="2" charset="2"/>
              <a:buChar char="Ø"/>
              <a:defRPr/>
            </a:pPr>
            <a:r>
              <a:rPr lang="es-ES" sz="3600" dirty="0" smtClean="0">
                <a:latin typeface="Arial" pitchFamily="34" charset="0"/>
                <a:cs typeface="Arial" pitchFamily="34" charset="0"/>
              </a:rPr>
              <a:t>Es  </a:t>
            </a:r>
            <a:r>
              <a:rPr lang="es-ES" sz="3600" dirty="0">
                <a:latin typeface="Arial" pitchFamily="34" charset="0"/>
                <a:cs typeface="Arial" pitchFamily="34" charset="0"/>
              </a:rPr>
              <a:t>evaluado por los demás (relaciones humanas, comportamiento, entrevista, discurso, conversación, discusión)</a:t>
            </a:r>
          </a:p>
          <a:p>
            <a:pPr marL="341000" indent="-341000" algn="just">
              <a:lnSpc>
                <a:spcPct val="120000"/>
              </a:lnSpc>
              <a:buFont typeface="Wingdings" pitchFamily="2" charset="2"/>
              <a:buChar char="Ø"/>
              <a:defRPr/>
            </a:pPr>
            <a:r>
              <a:rPr lang="x-none" sz="3600" dirty="0" smtClean="0">
                <a:latin typeface="Arial" pitchFamily="34" charset="0"/>
                <a:cs typeface="Arial" pitchFamily="34" charset="0"/>
              </a:rPr>
              <a:t>Se </a:t>
            </a:r>
            <a:r>
              <a:rPr lang="x-none" sz="3600" dirty="0">
                <a:latin typeface="Arial" pitchFamily="34" charset="0"/>
                <a:cs typeface="Arial" pitchFamily="34" charset="0"/>
              </a:rPr>
              <a:t>convierte en modelo, </a:t>
            </a:r>
            <a:r>
              <a:rPr lang="x-none" sz="3600" b="1" dirty="0">
                <a:latin typeface="Arial" pitchFamily="34" charset="0"/>
                <a:cs typeface="Arial" pitchFamily="34" charset="0"/>
              </a:rPr>
              <a:t>ejemplo y maestro </a:t>
            </a:r>
            <a:r>
              <a:rPr lang="x-none" sz="3600" dirty="0">
                <a:latin typeface="Arial" pitchFamily="34" charset="0"/>
                <a:cs typeface="Arial" pitchFamily="34" charset="0"/>
              </a:rPr>
              <a:t>de sus subordinados, sobre todo si su visión se adecua a estos nuevos tiempos. Ej </a:t>
            </a:r>
            <a:r>
              <a:rPr lang="es-ES" sz="3600" b="1" dirty="0">
                <a:latin typeface="Arial" pitchFamily="34" charset="0"/>
                <a:cs typeface="Arial" pitchFamily="34" charset="0"/>
              </a:rPr>
              <a:t>Manejo de la diversidad</a:t>
            </a:r>
            <a:r>
              <a:rPr lang="es-ES" sz="3600" dirty="0">
                <a:latin typeface="Arial" pitchFamily="34" charset="0"/>
                <a:cs typeface="Arial" pitchFamily="34" charset="0"/>
              </a:rPr>
              <a:t>: sexo, raza, orientación sexual, edad, religión, procedencia, discapacidad, </a:t>
            </a:r>
            <a:r>
              <a:rPr lang="es-ES" sz="3600" dirty="0" err="1">
                <a:latin typeface="Arial" pitchFamily="34" charset="0"/>
                <a:cs typeface="Arial" pitchFamily="34" charset="0"/>
              </a:rPr>
              <a:t>exreclusos</a:t>
            </a:r>
            <a:r>
              <a:rPr lang="es-ES" sz="3600" dirty="0">
                <a:latin typeface="Arial" pitchFamily="34" charset="0"/>
                <a:cs typeface="Arial" pitchFamily="34" charset="0"/>
              </a:rPr>
              <a:t>, enfermos de VIH-sida</a:t>
            </a:r>
          </a:p>
          <a:p>
            <a:pPr marL="341000" indent="-341000" algn="just">
              <a:lnSpc>
                <a:spcPct val="120000"/>
              </a:lnSpc>
              <a:buFont typeface="Wingdings" pitchFamily="2" charset="2"/>
              <a:buChar char="Ø"/>
              <a:defRPr/>
            </a:pPr>
            <a:r>
              <a:rPr lang="es-ES" sz="3600" dirty="0" smtClean="0">
                <a:latin typeface="Arial" pitchFamily="34" charset="0"/>
                <a:cs typeface="Arial" pitchFamily="34" charset="0"/>
              </a:rPr>
              <a:t>Una </a:t>
            </a:r>
            <a:r>
              <a:rPr lang="es-ES" sz="3600" dirty="0">
                <a:latin typeface="Arial" pitchFamily="34" charset="0"/>
                <a:cs typeface="Arial" pitchFamily="34" charset="0"/>
              </a:rPr>
              <a:t>correcta, eficiente o adecuada  comunicación es la base de su éxito en la gestión pública </a:t>
            </a:r>
          </a:p>
          <a:p>
            <a:pPr marL="341000" indent="-341000" algn="just">
              <a:lnSpc>
                <a:spcPct val="120000"/>
              </a:lnSpc>
              <a:buFont typeface="Wingdings" pitchFamily="2" charset="2"/>
              <a:buChar char="Ø"/>
              <a:defRPr/>
            </a:pPr>
            <a:endParaRPr lang="es-ES" sz="3600" dirty="0">
              <a:latin typeface="Arial" charset="0"/>
              <a:cs typeface="Arial" charset="0"/>
            </a:endParaRPr>
          </a:p>
          <a:p>
            <a:pPr marL="0" indent="0" algn="just">
              <a:lnSpc>
                <a:spcPct val="120000"/>
              </a:lnSpc>
              <a:buNone/>
              <a:defRPr/>
            </a:pPr>
            <a:endParaRPr lang="es-ES" sz="3600" dirty="0">
              <a:latin typeface="Arial" charset="0"/>
              <a:cs typeface="Arial" charset="0"/>
            </a:endParaRPr>
          </a:p>
        </p:txBody>
      </p:sp>
      <p:sp>
        <p:nvSpPr>
          <p:cNvPr id="4" name="3 Rectángulo"/>
          <p:cNvSpPr/>
          <p:nvPr/>
        </p:nvSpPr>
        <p:spPr>
          <a:xfrm>
            <a:off x="1701800" y="271463"/>
            <a:ext cx="8763000" cy="6400800"/>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anchor="ctr"/>
          <a:lstStyle/>
          <a:p>
            <a:pPr algn="ctr">
              <a:defRPr/>
            </a:pPr>
            <a:endParaRPr lang="es-ES"/>
          </a:p>
        </p:txBody>
      </p:sp>
    </p:spTree>
    <p:extLst>
      <p:ext uri="{BB962C8B-B14F-4D97-AF65-F5344CB8AC3E}">
        <p14:creationId xmlns:p14="http://schemas.microsoft.com/office/powerpoint/2010/main" val="21830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900332" y="1295401"/>
            <a:ext cx="10480430" cy="5260144"/>
          </a:xfrm>
        </p:spPr>
        <p:txBody>
          <a:bodyPr vert="horz" lIns="91420" tIns="45709" rIns="91420" bIns="45709" rtlCol="0">
            <a:normAutofit/>
          </a:bodyPr>
          <a:lstStyle/>
          <a:p>
            <a:pPr marL="341313" indent="-341313">
              <a:buNone/>
            </a:pPr>
            <a:r>
              <a:rPr lang="es-ES_tradnl" dirty="0" smtClean="0"/>
              <a:t>  </a:t>
            </a:r>
            <a:r>
              <a:rPr lang="es-ES_tradnl" sz="3000" dirty="0" smtClean="0">
                <a:latin typeface="Arial" panose="020B0604020202020204" pitchFamily="34" charset="0"/>
                <a:cs typeface="Arial" panose="020B0604020202020204" pitchFamily="34" charset="0"/>
              </a:rPr>
              <a:t>-Liderazgo </a:t>
            </a:r>
            <a:endParaRPr lang="es-ES" sz="3000" dirty="0" smtClean="0">
              <a:latin typeface="Arial" panose="020B0604020202020204" pitchFamily="34" charset="0"/>
              <a:cs typeface="Arial" panose="020B0604020202020204" pitchFamily="34" charset="0"/>
            </a:endParaRPr>
          </a:p>
          <a:p>
            <a:pPr marL="341313" indent="-341313">
              <a:buNone/>
            </a:pPr>
            <a:r>
              <a:rPr lang="es-ES" sz="3000" dirty="0" smtClean="0">
                <a:latin typeface="Arial" panose="020B0604020202020204" pitchFamily="34" charset="0"/>
                <a:cs typeface="Arial" panose="020B0604020202020204" pitchFamily="34" charset="0"/>
              </a:rPr>
              <a:t>  -Análisis de problemas </a:t>
            </a:r>
          </a:p>
          <a:p>
            <a:pPr marL="341313" indent="-341313">
              <a:buNone/>
            </a:pPr>
            <a:r>
              <a:rPr lang="es-ES" sz="3000" dirty="0" smtClean="0">
                <a:latin typeface="Arial" panose="020B0604020202020204" pitchFamily="34" charset="0"/>
                <a:cs typeface="Arial" panose="020B0604020202020204" pitchFamily="34" charset="0"/>
              </a:rPr>
              <a:t>  -La toma de decisiones</a:t>
            </a:r>
          </a:p>
          <a:p>
            <a:pPr marL="341313" indent="-341313">
              <a:buNone/>
            </a:pPr>
            <a:r>
              <a:rPr lang="es-ES" sz="3000" dirty="0" smtClean="0">
                <a:latin typeface="Arial" panose="020B0604020202020204" pitchFamily="34" charset="0"/>
                <a:cs typeface="Arial" panose="020B0604020202020204" pitchFamily="34" charset="0"/>
              </a:rPr>
              <a:t>  -Uso efectivo del tiempo</a:t>
            </a:r>
          </a:p>
          <a:p>
            <a:pPr marL="341313" indent="-341313">
              <a:buNone/>
            </a:pPr>
            <a:r>
              <a:rPr lang="es-ES" sz="3000" dirty="0" smtClean="0">
                <a:latin typeface="Arial" panose="020B0604020202020204" pitchFamily="34" charset="0"/>
                <a:cs typeface="Arial" panose="020B0604020202020204" pitchFamily="34" charset="0"/>
              </a:rPr>
              <a:t>  -Delegar </a:t>
            </a:r>
            <a:r>
              <a:rPr lang="es-ES" sz="3000" i="1" dirty="0">
                <a:latin typeface="Arial" panose="020B0604020202020204" pitchFamily="34" charset="0"/>
                <a:cs typeface="Arial" panose="020B0604020202020204" pitchFamily="34" charset="0"/>
              </a:rPr>
              <a:t>   </a:t>
            </a:r>
          </a:p>
          <a:p>
            <a:pPr marL="341313" indent="-341313">
              <a:buNone/>
            </a:pPr>
            <a:r>
              <a:rPr lang="es-ES" sz="3000" i="1" dirty="0">
                <a:latin typeface="Arial" panose="020B0604020202020204" pitchFamily="34" charset="0"/>
                <a:cs typeface="Arial" panose="020B0604020202020204" pitchFamily="34" charset="0"/>
              </a:rPr>
              <a:t>    </a:t>
            </a:r>
          </a:p>
          <a:p>
            <a:pPr marL="341313" indent="-341313" algn="ctr">
              <a:buNone/>
            </a:pPr>
            <a:r>
              <a:rPr lang="es-ES" sz="3000" i="1" dirty="0">
                <a:latin typeface="Arial" panose="020B0604020202020204" pitchFamily="34" charset="0"/>
                <a:cs typeface="Arial" panose="020B0604020202020204" pitchFamily="34" charset="0"/>
              </a:rPr>
              <a:t>En cada una, la comunicación es vital para desarrollar con éxito la dirección </a:t>
            </a:r>
            <a:r>
              <a:rPr lang="es-ES" sz="3000" i="1" dirty="0" smtClean="0">
                <a:latin typeface="Arial" panose="020B0604020202020204" pitchFamily="34" charset="0"/>
                <a:cs typeface="Arial" panose="020B0604020202020204" pitchFamily="34" charset="0"/>
              </a:rPr>
              <a:t>administrativa.</a:t>
            </a:r>
            <a:endParaRPr lang="es-ES" sz="3000" i="1" dirty="0">
              <a:latin typeface="Arial" panose="020B0604020202020204" pitchFamily="34" charset="0"/>
              <a:cs typeface="Arial" panose="020B0604020202020204" pitchFamily="34" charset="0"/>
            </a:endParaRPr>
          </a:p>
        </p:txBody>
      </p:sp>
      <p:sp>
        <p:nvSpPr>
          <p:cNvPr id="4" name="3 Rectángulo"/>
          <p:cNvSpPr/>
          <p:nvPr/>
        </p:nvSpPr>
        <p:spPr>
          <a:xfrm>
            <a:off x="576775" y="271463"/>
            <a:ext cx="10803987" cy="6400800"/>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anchor="ctr"/>
          <a:lstStyle/>
          <a:p>
            <a:pPr algn="ctr">
              <a:buFont typeface="Arial" charset="0"/>
              <a:buNone/>
              <a:defRPr/>
            </a:pPr>
            <a:endParaRPr lang="es-ES"/>
          </a:p>
        </p:txBody>
      </p:sp>
      <p:sp>
        <p:nvSpPr>
          <p:cNvPr id="49156" name="4 Rectángulo"/>
          <p:cNvSpPr>
            <a:spLocks noChangeArrowheads="1"/>
          </p:cNvSpPr>
          <p:nvPr/>
        </p:nvSpPr>
        <p:spPr bwMode="auto">
          <a:xfrm>
            <a:off x="2514600" y="457200"/>
            <a:ext cx="4828735" cy="584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r>
              <a:rPr lang="es-ES" sz="3200" b="1" dirty="0">
                <a:solidFill>
                  <a:srgbClr val="000000"/>
                </a:solidFill>
                <a:latin typeface="Gill Sans MT" panose="020B0502020104020203" pitchFamily="34" charset="0"/>
              </a:rPr>
              <a:t>Habilidades directivas </a:t>
            </a:r>
            <a:endParaRPr lang="es-ES" dirty="0"/>
          </a:p>
        </p:txBody>
      </p:sp>
      <p:pic>
        <p:nvPicPr>
          <p:cNvPr id="6" name="Picture 4" descr="http://1.bp.blogspot.com/_Vu4cDVjjvVI/TTpJ5usyR3I/AAAAAAAAC80/e4W43A_HaQ4/s1600/lider1.jpg"/>
          <p:cNvPicPr>
            <a:picLocks noChangeAspect="1" noChangeArrowheads="1"/>
          </p:cNvPicPr>
          <p:nvPr/>
        </p:nvPicPr>
        <p:blipFill>
          <a:blip r:embed="rId2"/>
          <a:srcRect/>
          <a:stretch>
            <a:fillRect/>
          </a:stretch>
        </p:blipFill>
        <p:spPr bwMode="auto">
          <a:xfrm>
            <a:off x="7239000" y="1295400"/>
            <a:ext cx="2971801" cy="3048000"/>
          </a:xfrm>
          <a:prstGeom prst="rect">
            <a:avLst/>
          </a:prstGeom>
          <a:ln>
            <a:noFill/>
          </a:ln>
          <a:effectLst>
            <a:softEdge rad="112500"/>
          </a:effectLst>
        </p:spPr>
      </p:pic>
    </p:spTree>
    <p:extLst>
      <p:ext uri="{BB962C8B-B14F-4D97-AF65-F5344CB8AC3E}">
        <p14:creationId xmlns:p14="http://schemas.microsoft.com/office/powerpoint/2010/main" val="1307851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3218" y="271463"/>
            <a:ext cx="11802794" cy="64008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anchor="ctr"/>
          <a:lstStyle/>
          <a:p>
            <a:pPr algn="ctr">
              <a:defRPr/>
            </a:pPr>
            <a:endParaRPr lang="es-ES"/>
          </a:p>
        </p:txBody>
      </p:sp>
      <p:sp>
        <p:nvSpPr>
          <p:cNvPr id="6" name="5 Rectángulo"/>
          <p:cNvSpPr/>
          <p:nvPr/>
        </p:nvSpPr>
        <p:spPr>
          <a:xfrm>
            <a:off x="759655" y="409576"/>
            <a:ext cx="11057207" cy="5669925"/>
          </a:xfrm>
          <a:prstGeom prst="rect">
            <a:avLst/>
          </a:prstGeom>
        </p:spPr>
        <p:txBody>
          <a:bodyPr wrap="square" lIns="67730" tIns="33865" rIns="67730" bIns="33865">
            <a:spAutoFit/>
          </a:bodyPr>
          <a:lstStyle/>
          <a:p>
            <a:pPr marL="342176" indent="-342176" algn="ctr">
              <a:defRPr/>
            </a:pPr>
            <a:endParaRPr lang="es-ES" sz="2400" i="1" dirty="0">
              <a:effectLst>
                <a:outerShdw blurRad="38100" dist="38100" dir="2700000" algn="tl">
                  <a:srgbClr val="C0C0C0"/>
                </a:outerShdw>
              </a:effectLst>
              <a:cs typeface="Arial" pitchFamily="34" charset="0"/>
            </a:endParaRPr>
          </a:p>
          <a:p>
            <a:pPr marL="342176" indent="-342176" algn="ctr">
              <a:defRPr/>
            </a:pPr>
            <a:r>
              <a:rPr lang="es-ES" sz="2800" i="1" dirty="0">
                <a:effectLst>
                  <a:outerShdw blurRad="38100" dist="38100" dir="2700000" algn="tl">
                    <a:srgbClr val="C0C0C0"/>
                  </a:outerShdw>
                </a:effectLst>
                <a:latin typeface="Arial" panose="020B0604020202020204" pitchFamily="34" charset="0"/>
                <a:cs typeface="Arial" panose="020B0604020202020204" pitchFamily="34" charset="0"/>
              </a:rPr>
              <a:t>Ideas  para  reflexionar</a:t>
            </a:r>
            <a:r>
              <a:rPr lang="es-ES" sz="2800" dirty="0">
                <a:latin typeface="Arial" panose="020B0604020202020204" pitchFamily="34" charset="0"/>
                <a:cs typeface="Arial" panose="020B0604020202020204" pitchFamily="34" charset="0"/>
              </a:rPr>
              <a:t>   </a:t>
            </a:r>
          </a:p>
          <a:p>
            <a:pPr marL="342176" indent="-342176" algn="ctr">
              <a:defRPr/>
            </a:pPr>
            <a:endParaRPr lang="x-none" sz="2800" dirty="0">
              <a:latin typeface="Arial" panose="020B0604020202020204" pitchFamily="34" charset="0"/>
              <a:cs typeface="Arial" panose="020B0604020202020204" pitchFamily="34" charset="0"/>
            </a:endParaRPr>
          </a:p>
          <a:p>
            <a:pPr marL="342176" indent="-342176" algn="just">
              <a:defRPr/>
            </a:pPr>
            <a:endParaRPr lang="es-ES" sz="2800" dirty="0">
              <a:latin typeface="Arial" panose="020B0604020202020204" pitchFamily="34" charset="0"/>
              <a:cs typeface="Arial" panose="020B0604020202020204" pitchFamily="34" charset="0"/>
            </a:endParaRPr>
          </a:p>
          <a:p>
            <a:pPr marL="342176" indent="-342176" algn="just">
              <a:defRPr/>
            </a:pPr>
            <a:r>
              <a:rPr lang="es-ES" sz="2800" dirty="0">
                <a:latin typeface="Arial" panose="020B0604020202020204" pitchFamily="34" charset="0"/>
                <a:cs typeface="Arial" panose="020B0604020202020204" pitchFamily="34" charset="0"/>
              </a:rPr>
              <a:t>    </a:t>
            </a:r>
            <a:r>
              <a:rPr lang="es-ES" sz="3200" dirty="0">
                <a:latin typeface="Arial" panose="020B0604020202020204" pitchFamily="34" charset="0"/>
                <a:cs typeface="Arial" panose="020B0604020202020204" pitchFamily="34" charset="0"/>
              </a:rPr>
              <a:t>La importancia de la comunicación como habilidad directiva para tomar decisiones, dirigir y legitimar la participación es indispensable, por cuanto una buena comunicación entre el directivo y sus subordinados, y de estos con los públicos a los que le prestan servicios y viceversa, logra la eficiencia y la eficacia necesaria para el  logro de los objetivos concebidos por ese organismo, empresa o entidad. </a:t>
            </a:r>
            <a:endParaRPr lang="es-ES" sz="3200" dirty="0">
              <a:cs typeface="Arial" pitchFamily="34" charset="0"/>
            </a:endParaRPr>
          </a:p>
        </p:txBody>
      </p:sp>
      <p:pic>
        <p:nvPicPr>
          <p:cNvPr id="5" name="Picture 2" descr="C:\Users\damarys\Desktop\balloon-912807__340.png"/>
          <p:cNvPicPr>
            <a:picLocks noChangeAspect="1" noChangeArrowheads="1"/>
          </p:cNvPicPr>
          <p:nvPr/>
        </p:nvPicPr>
        <p:blipFill>
          <a:blip r:embed="rId2"/>
          <a:srcRect/>
          <a:stretch>
            <a:fillRect/>
          </a:stretch>
        </p:blipFill>
        <p:spPr bwMode="auto">
          <a:xfrm>
            <a:off x="1232588" y="409576"/>
            <a:ext cx="1462599" cy="1451429"/>
          </a:xfrm>
          <a:prstGeom prst="rect">
            <a:avLst/>
          </a:prstGeom>
          <a:noFill/>
          <a:ln w="38100" cap="sq">
            <a:solidFill>
              <a:srgbClr val="FF0000"/>
            </a:solidFill>
            <a:miter lim="800000"/>
            <a:headEnd/>
            <a:tailEnd/>
          </a:ln>
          <a:effectLst>
            <a:outerShdw blurRad="50800" dist="38100" dir="2700000" algn="tl" rotWithShape="0">
              <a:srgbClr val="000000">
                <a:alpha val="43000"/>
              </a:srgbClr>
            </a:outerShdw>
          </a:effectLst>
          <a:scene3d>
            <a:camera prst="perspectiveHeroicExtremeRightFacing"/>
            <a:lightRig rig="threePt" dir="t"/>
          </a:scene3d>
        </p:spPr>
      </p:pic>
    </p:spTree>
    <p:extLst>
      <p:ext uri="{BB962C8B-B14F-4D97-AF65-F5344CB8AC3E}">
        <p14:creationId xmlns:p14="http://schemas.microsoft.com/office/powerpoint/2010/main" val="1531487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2542" y="271463"/>
            <a:ext cx="11605846" cy="64008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anchor="ctr"/>
          <a:lstStyle/>
          <a:p>
            <a:pPr algn="ctr">
              <a:defRPr/>
            </a:pPr>
            <a:endParaRPr lang="es-ES"/>
          </a:p>
        </p:txBody>
      </p:sp>
      <p:pic>
        <p:nvPicPr>
          <p:cNvPr id="220162" name="Picture 2" descr="C:\Users\damarys\Desktop\balloon-912807__340.png"/>
          <p:cNvPicPr>
            <a:picLocks noGrp="1" noChangeAspect="1" noChangeArrowheads="1"/>
          </p:cNvPicPr>
          <p:nvPr>
            <p:ph idx="4294967295"/>
          </p:nvPr>
        </p:nvPicPr>
        <p:blipFill>
          <a:blip r:embed="rId2"/>
          <a:srcRect/>
          <a:stretch>
            <a:fillRect/>
          </a:stretch>
        </p:blipFill>
        <p:spPr>
          <a:xfrm>
            <a:off x="9440985" y="4628272"/>
            <a:ext cx="1930400" cy="1916113"/>
          </a:xfrm>
          <a:ln w="38100" cap="sq">
            <a:solidFill>
              <a:srgbClr val="FF0000"/>
            </a:solidFill>
          </a:ln>
          <a:effectLst>
            <a:outerShdw blurRad="50800" dist="38100" dir="2700000" algn="tl" rotWithShape="0">
              <a:srgbClr val="000000">
                <a:alpha val="43000"/>
              </a:srgbClr>
            </a:outerShdw>
          </a:effectLst>
        </p:spPr>
      </p:pic>
      <p:sp>
        <p:nvSpPr>
          <p:cNvPr id="5" name="4 Rectángulo"/>
          <p:cNvSpPr/>
          <p:nvPr/>
        </p:nvSpPr>
        <p:spPr>
          <a:xfrm>
            <a:off x="309490" y="671952"/>
            <a:ext cx="10944663" cy="4500374"/>
          </a:xfrm>
          <a:prstGeom prst="rect">
            <a:avLst/>
          </a:prstGeom>
        </p:spPr>
        <p:txBody>
          <a:bodyPr wrap="square" lIns="67730" tIns="33865" rIns="67730" bIns="33865">
            <a:spAutoFit/>
          </a:bodyPr>
          <a:lstStyle/>
          <a:p>
            <a:pPr marL="342176" indent="-342176" algn="ctr">
              <a:defRPr/>
            </a:pPr>
            <a:r>
              <a:rPr lang="es-ES" sz="3200" i="1" dirty="0">
                <a:effectLst>
                  <a:outerShdw blurRad="38100" dist="38100" dir="2700000" algn="tl">
                    <a:srgbClr val="C0C0C0"/>
                  </a:outerShdw>
                </a:effectLst>
                <a:latin typeface="Arial" panose="020B0604020202020204" pitchFamily="34" charset="0"/>
                <a:cs typeface="Arial" panose="020B0604020202020204" pitchFamily="34" charset="0"/>
              </a:rPr>
              <a:t>Ideas  para  reflexionar</a:t>
            </a:r>
            <a:r>
              <a:rPr lang="es-ES" sz="3200" dirty="0">
                <a:latin typeface="Arial" panose="020B0604020202020204" pitchFamily="34" charset="0"/>
                <a:cs typeface="Arial" panose="020B0604020202020204" pitchFamily="34" charset="0"/>
              </a:rPr>
              <a:t>   </a:t>
            </a:r>
          </a:p>
          <a:p>
            <a:pPr marL="342176" indent="-342176" algn="ctr">
              <a:defRPr/>
            </a:pPr>
            <a:endParaRPr lang="es-ES" sz="3200" b="1" i="1" dirty="0">
              <a:effectLst>
                <a:outerShdw blurRad="38100" dist="38100" dir="2700000" algn="tl">
                  <a:srgbClr val="C0C0C0"/>
                </a:outerShdw>
              </a:effectLst>
              <a:latin typeface="Arial" panose="020B0604020202020204" pitchFamily="34" charset="0"/>
              <a:cs typeface="Arial" panose="020B0604020202020204" pitchFamily="34" charset="0"/>
            </a:endParaRPr>
          </a:p>
          <a:p>
            <a:pPr marL="342176" indent="-342176" algn="just">
              <a:defRPr/>
            </a:pPr>
            <a:r>
              <a:rPr lang="es-ES_tradnl" sz="3200" dirty="0">
                <a:latin typeface="Arial" panose="020B0604020202020204" pitchFamily="34" charset="0"/>
                <a:cs typeface="Arial" panose="020B0604020202020204" pitchFamily="34" charset="0"/>
              </a:rPr>
              <a:t>    La comunicación es esencial para el directivo no solo para transmitir autoridad, sino también para lograr la cooperación entre los miembros de la organización, propiciar el cumplimiento de  los objetivos  y  metas, estimular  la práctica  de los  valores compartidos,  y el fomento de una cultura organizacional que propicie un ambiente  armónico.</a:t>
            </a:r>
            <a:endParaRPr lang="es-E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607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90645" y="1170432"/>
            <a:ext cx="7033847" cy="3970318"/>
          </a:xfrm>
          <a:prstGeom prst="rect">
            <a:avLst/>
          </a:prstGeom>
        </p:spPr>
        <p:txBody>
          <a:bodyPr wrap="square">
            <a:spAutoFit/>
          </a:bodyPr>
          <a:lstStyle/>
          <a:p>
            <a:pPr algn="just">
              <a:spcBef>
                <a:spcPct val="50000"/>
              </a:spcBef>
              <a:buFontTx/>
              <a:buNone/>
            </a:pPr>
            <a:r>
              <a:rPr lang="es-ES" sz="3600" b="1" i="1" dirty="0">
                <a:latin typeface="Arial" panose="020B0604020202020204" pitchFamily="34" charset="0"/>
                <a:cs typeface="Arial" panose="020B0604020202020204" pitchFamily="34" charset="0"/>
              </a:rPr>
              <a:t>“Si quieres construir un barco, no empieces por buscar madera, cortar tablas o distribuir el trabajo, sino que primero </a:t>
            </a:r>
            <a:r>
              <a:rPr lang="es-ES" sz="3600" b="1" i="1" dirty="0" smtClean="0">
                <a:latin typeface="Arial" panose="020B0604020202020204" pitchFamily="34" charset="0"/>
                <a:cs typeface="Arial" panose="020B0604020202020204" pitchFamily="34" charset="0"/>
              </a:rPr>
              <a:t>has </a:t>
            </a:r>
            <a:r>
              <a:rPr lang="es-ES" sz="3600" b="1" i="1" dirty="0">
                <a:latin typeface="Arial" panose="020B0604020202020204" pitchFamily="34" charset="0"/>
                <a:cs typeface="Arial" panose="020B0604020202020204" pitchFamily="34" charset="0"/>
              </a:rPr>
              <a:t>de evocar en los hombres el deseo de </a:t>
            </a:r>
            <a:r>
              <a:rPr lang="es-ES" sz="3600" b="1" i="1" dirty="0" smtClean="0">
                <a:latin typeface="Arial" panose="020B0604020202020204" pitchFamily="34" charset="0"/>
                <a:cs typeface="Arial" panose="020B0604020202020204" pitchFamily="34" charset="0"/>
              </a:rPr>
              <a:t>amar  </a:t>
            </a:r>
            <a:r>
              <a:rPr lang="es-ES" sz="3600" b="1" i="1" smtClean="0">
                <a:latin typeface="Arial" panose="020B0604020202020204" pitchFamily="34" charset="0"/>
                <a:cs typeface="Arial" panose="020B0604020202020204" pitchFamily="34" charset="0"/>
              </a:rPr>
              <a:t>el mar libre </a:t>
            </a:r>
            <a:r>
              <a:rPr lang="es-ES" sz="3600" b="1" i="1" dirty="0">
                <a:latin typeface="Arial" panose="020B0604020202020204" pitchFamily="34" charset="0"/>
                <a:cs typeface="Arial" panose="020B0604020202020204" pitchFamily="34" charset="0"/>
              </a:rPr>
              <a:t>y </a:t>
            </a:r>
            <a:r>
              <a:rPr lang="es-ES" sz="3600" b="1" i="1" dirty="0" smtClean="0">
                <a:latin typeface="Arial" panose="020B0604020202020204" pitchFamily="34" charset="0"/>
                <a:cs typeface="Arial" panose="020B0604020202020204" pitchFamily="34" charset="0"/>
              </a:rPr>
              <a:t>ancho”</a:t>
            </a:r>
            <a:endParaRPr lang="es-ES" sz="36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98" y="534573"/>
            <a:ext cx="2975675" cy="4763644"/>
          </a:xfrm>
          <a:prstGeom prst="rect">
            <a:avLst/>
          </a:prstGeom>
          <a:ln>
            <a:solidFill>
              <a:schemeClr val="accent1"/>
            </a:solidFill>
          </a:ln>
          <a:effectLst>
            <a:outerShdw blurRad="190500" algn="tl" rotWithShape="0">
              <a:srgbClr val="000000">
                <a:alpha val="70000"/>
              </a:srgbClr>
            </a:outerShdw>
          </a:effectLst>
        </p:spPr>
      </p:pic>
      <p:sp>
        <p:nvSpPr>
          <p:cNvPr id="4" name="Rectángulo 3"/>
          <p:cNvSpPr/>
          <p:nvPr/>
        </p:nvSpPr>
        <p:spPr>
          <a:xfrm>
            <a:off x="151093" y="5298217"/>
            <a:ext cx="3504486" cy="400110"/>
          </a:xfrm>
          <a:prstGeom prst="rect">
            <a:avLst/>
          </a:prstGeom>
        </p:spPr>
        <p:txBody>
          <a:bodyPr wrap="none">
            <a:spAutoFit/>
          </a:bodyPr>
          <a:lstStyle/>
          <a:p>
            <a:pPr algn="r">
              <a:spcBef>
                <a:spcPct val="50000"/>
              </a:spcBef>
              <a:buFontTx/>
              <a:buNone/>
            </a:pPr>
            <a:r>
              <a:rPr lang="es-ES" sz="2000" b="1" dirty="0" err="1">
                <a:latin typeface="Arial" panose="020B0604020202020204" pitchFamily="34" charset="0"/>
                <a:cs typeface="Times New Roman" panose="02020603050405020304" pitchFamily="18" charset="0"/>
              </a:rPr>
              <a:t>Antoine</a:t>
            </a:r>
            <a:r>
              <a:rPr lang="es-ES" sz="2000" b="1" dirty="0">
                <a:latin typeface="Arial" panose="020B0604020202020204" pitchFamily="34" charset="0"/>
                <a:cs typeface="Times New Roman" panose="02020603050405020304" pitchFamily="18" charset="0"/>
              </a:rPr>
              <a:t> de Saint –</a:t>
            </a:r>
            <a:r>
              <a:rPr lang="es-MX" sz="2000" b="1" dirty="0">
                <a:latin typeface="Arial" panose="020B0604020202020204" pitchFamily="34" charset="0"/>
                <a:cs typeface="Times New Roman" panose="02020603050405020304" pitchFamily="18" charset="0"/>
              </a:rPr>
              <a:t> </a:t>
            </a:r>
            <a:r>
              <a:rPr lang="es-ES" sz="2000" b="1" dirty="0" err="1">
                <a:latin typeface="Arial" panose="020B0604020202020204" pitchFamily="34" charset="0"/>
                <a:cs typeface="Times New Roman" panose="02020603050405020304" pitchFamily="18" charset="0"/>
              </a:rPr>
              <a:t>Exupéry</a:t>
            </a:r>
            <a:endParaRPr lang="es-ES" sz="2000" b="1"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155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122830" y="132857"/>
            <a:ext cx="3207223" cy="3047071"/>
            <a:chOff x="0" y="44624"/>
            <a:chExt cx="4844852" cy="3457575"/>
          </a:xfrm>
        </p:grpSpPr>
        <p:pic>
          <p:nvPicPr>
            <p:cNvPr id="2" name="Imagen 1"/>
            <p:cNvPicPr>
              <a:picLocks noChangeAspect="1"/>
            </p:cNvPicPr>
            <p:nvPr/>
          </p:nvPicPr>
          <p:blipFill>
            <a:blip r:embed="rId2"/>
            <a:stretch>
              <a:fillRect/>
            </a:stretch>
          </p:blipFill>
          <p:spPr>
            <a:xfrm>
              <a:off x="0" y="44624"/>
              <a:ext cx="4844852" cy="3457575"/>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cstate="print"/>
            <a:stretch>
              <a:fillRect/>
            </a:stretch>
          </p:blipFill>
          <p:spPr>
            <a:xfrm>
              <a:off x="755576" y="260648"/>
              <a:ext cx="792549" cy="864096"/>
            </a:xfrm>
            <a:prstGeom prst="rect">
              <a:avLst/>
            </a:prstGeom>
            <a:ln>
              <a:noFill/>
            </a:ln>
            <a:effectLst>
              <a:outerShdw blurRad="292100" dist="139700" dir="2700000" algn="tl" rotWithShape="0">
                <a:srgbClr val="333333">
                  <a:alpha val="65000"/>
                </a:srgbClr>
              </a:outerShdw>
            </a:effectLst>
          </p:spPr>
        </p:pic>
        <p:pic>
          <p:nvPicPr>
            <p:cNvPr id="4" name="Picture 13" descr="C:\Documents and Settings\Administrador\Escritorio\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1187624" y="1988840"/>
              <a:ext cx="533935" cy="720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cstate="print"/>
            <a:stretch>
              <a:fillRect/>
            </a:stretch>
          </p:blipFill>
          <p:spPr>
            <a:xfrm>
              <a:off x="3275856" y="44624"/>
              <a:ext cx="669127" cy="648072"/>
            </a:xfrm>
            <a:prstGeom prst="rect">
              <a:avLst/>
            </a:prstGeom>
            <a:ln>
              <a:noFill/>
            </a:ln>
            <a:effectLst>
              <a:outerShdw blurRad="292100" dist="139700" dir="2700000" algn="tl" rotWithShape="0">
                <a:srgbClr val="333333">
                  <a:alpha val="65000"/>
                </a:srgbClr>
              </a:outerShdw>
            </a:effectLst>
          </p:spPr>
        </p:pic>
      </p:grpSp>
      <p:sp>
        <p:nvSpPr>
          <p:cNvPr id="9" name="CuadroTexto 8"/>
          <p:cNvSpPr txBox="1"/>
          <p:nvPr/>
        </p:nvSpPr>
        <p:spPr>
          <a:xfrm>
            <a:off x="3487948" y="1902655"/>
            <a:ext cx="8204579" cy="2554545"/>
          </a:xfrm>
          <a:prstGeom prst="rect">
            <a:avLst/>
          </a:prstGeom>
          <a:solidFill>
            <a:schemeClr val="accent1">
              <a:lumMod val="60000"/>
              <a:lumOff val="40000"/>
            </a:schemeClr>
          </a:solidFill>
          <a:scene3d>
            <a:camera prst="perspectiveLeft"/>
            <a:lightRig rig="threePt" dir="t"/>
          </a:scene3d>
        </p:spPr>
        <p:txBody>
          <a:bodyPr wrap="square" rtlCol="0">
            <a:spAutoFit/>
          </a:bodyPr>
          <a:lstStyle/>
          <a:p>
            <a:pPr algn="ctr"/>
            <a:r>
              <a:rPr lang="x-none" sz="4000" b="1" dirty="0" smtClean="0">
                <a:latin typeface="Arial" pitchFamily="34" charset="0"/>
                <a:cs typeface="Arial" pitchFamily="34" charset="0"/>
              </a:rPr>
              <a:t>¿</a:t>
            </a:r>
            <a:r>
              <a:rPr lang="x-none" sz="4000" b="1" dirty="0">
                <a:latin typeface="Arial" pitchFamily="34" charset="0"/>
                <a:cs typeface="Arial" pitchFamily="34" charset="0"/>
              </a:rPr>
              <a:t>Por </a:t>
            </a:r>
            <a:r>
              <a:rPr lang="x-none" sz="4000" b="1" dirty="0" smtClean="0">
                <a:latin typeface="Arial" pitchFamily="34" charset="0"/>
                <a:cs typeface="Arial" pitchFamily="34" charset="0"/>
              </a:rPr>
              <a:t>qué la comunicación es importante  para un gestor sociocultural? </a:t>
            </a:r>
            <a:endParaRPr lang="es-ES" sz="4000" b="1" dirty="0">
              <a:latin typeface="Arial" pitchFamily="34" charset="0"/>
              <a:cs typeface="Arial" pitchFamily="34" charset="0"/>
            </a:endParaRPr>
          </a:p>
          <a:p>
            <a:pPr algn="ctr"/>
            <a:endParaRPr lang="es-ES" sz="4000" b="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673271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351692" y="307707"/>
            <a:ext cx="11366695" cy="425450"/>
          </a:xfrm>
          <a:solidFill>
            <a:srgbClr val="FF6600"/>
          </a:solidFill>
          <a:ln w="25400" cap="flat" algn="ctr">
            <a:solidFill>
              <a:schemeClr val="accent2"/>
            </a:solidFill>
          </a:ln>
        </p:spPr>
        <p:txBody>
          <a:bodyPr vert="horz" lIns="67730" tIns="33865" rIns="67730" bIns="33865" rtlCol="0" anchor="t">
            <a:noAutofit/>
          </a:bodyPr>
          <a:lstStyle/>
          <a:p>
            <a:pPr marL="342881" indent="-342881" algn="ctr">
              <a:defRPr/>
            </a:pPr>
            <a:r>
              <a:rPr lang="es-ES_tradnl" sz="3200" b="1" dirty="0">
                <a:latin typeface="Arial" panose="020B0604020202020204" pitchFamily="34" charset="0"/>
                <a:ea typeface="+mn-ea"/>
                <a:cs typeface="Arial" panose="020B0604020202020204" pitchFamily="34" charset="0"/>
              </a:rPr>
              <a:t>La Comunicación es </a:t>
            </a:r>
            <a:r>
              <a:rPr lang="es-ES_tradnl" sz="3200" b="1" dirty="0" smtClean="0">
                <a:latin typeface="Arial" panose="020B0604020202020204" pitchFamily="34" charset="0"/>
                <a:ea typeface="+mn-ea"/>
                <a:cs typeface="Arial" panose="020B0604020202020204" pitchFamily="34" charset="0"/>
              </a:rPr>
              <a:t>una habilidad </a:t>
            </a:r>
            <a:r>
              <a:rPr lang="es-ES_tradnl" sz="3200" b="1" u="sng" dirty="0">
                <a:latin typeface="Arial" panose="020B0604020202020204" pitchFamily="34" charset="0"/>
                <a:ea typeface="+mn-ea"/>
                <a:cs typeface="Arial" panose="020B0604020202020204" pitchFamily="34" charset="0"/>
              </a:rPr>
              <a:t>Clave</a:t>
            </a:r>
            <a:r>
              <a:rPr lang="es-ES_tradnl" sz="3200" b="1" dirty="0">
                <a:latin typeface="Arial" panose="020B0604020202020204" pitchFamily="34" charset="0"/>
                <a:ea typeface="+mn-ea"/>
                <a:cs typeface="Arial" panose="020B0604020202020204" pitchFamily="34" charset="0"/>
              </a:rPr>
              <a:t> para el directivo</a:t>
            </a:r>
            <a:r>
              <a:rPr lang="es-ES_tradnl" sz="3200" b="1" dirty="0">
                <a:ea typeface="+mn-ea"/>
              </a:rPr>
              <a:t>.</a:t>
            </a:r>
          </a:p>
        </p:txBody>
      </p:sp>
      <p:sp>
        <p:nvSpPr>
          <p:cNvPr id="1028" name="Text Box 3"/>
          <p:cNvSpPr txBox="1">
            <a:spLocks noChangeArrowheads="1"/>
          </p:cNvSpPr>
          <p:nvPr/>
        </p:nvSpPr>
        <p:spPr bwMode="auto">
          <a:xfrm>
            <a:off x="2482727" y="1231050"/>
            <a:ext cx="9517308" cy="1570297"/>
          </a:xfrm>
          <a:prstGeom prst="rect">
            <a:avLst/>
          </a:prstGeom>
          <a:solidFill>
            <a:schemeClr val="bg2">
              <a:lumMod val="90000"/>
            </a:schemeClr>
          </a:solidFill>
          <a:ln w="9525">
            <a:noFill/>
            <a:miter lim="800000"/>
            <a:headEnd/>
            <a:tailEnd/>
          </a:ln>
        </p:spPr>
        <p:txBody>
          <a:bodyPr wrap="square" lIns="92070" tIns="46035" rIns="92070" bIns="46035" anchor="ctr">
            <a:spAutoFit/>
          </a:bodyPr>
          <a:lstStyle/>
          <a:p>
            <a:pPr algn="just">
              <a:defRPr/>
            </a:pPr>
            <a:r>
              <a:rPr lang="es-ES_tradnl" sz="3200" dirty="0">
                <a:solidFill>
                  <a:srgbClr val="000000"/>
                </a:solidFill>
                <a:latin typeface="Arial" panose="020B0604020202020204" pitchFamily="34" charset="0"/>
                <a:cs typeface="Arial" panose="020B0604020202020204" pitchFamily="34" charset="0"/>
              </a:rPr>
              <a:t>La capacidad de una persona para comunicarse puede significar la diferencia entre el éxito y el fracaso en todos los aspectos de la vida.</a:t>
            </a:r>
          </a:p>
        </p:txBody>
      </p:sp>
      <p:sp>
        <p:nvSpPr>
          <p:cNvPr id="1029" name="Text Box 4"/>
          <p:cNvSpPr txBox="1">
            <a:spLocks noChangeArrowheads="1"/>
          </p:cNvSpPr>
          <p:nvPr/>
        </p:nvSpPr>
        <p:spPr bwMode="auto">
          <a:xfrm>
            <a:off x="2556693" y="3299240"/>
            <a:ext cx="9369376" cy="1570297"/>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2070" tIns="46035" rIns="92070" bIns="46035"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gn="just"/>
            <a:r>
              <a:rPr lang="es-ES_tradnl" sz="3200" dirty="0">
                <a:solidFill>
                  <a:srgbClr val="000000"/>
                </a:solidFill>
                <a:latin typeface="Arial" panose="020B0604020202020204" pitchFamily="34" charset="0"/>
                <a:cs typeface="Arial" panose="020B0604020202020204" pitchFamily="34" charset="0"/>
              </a:rPr>
              <a:t>La comunicación </a:t>
            </a:r>
            <a:r>
              <a:rPr lang="es-ES_tradnl" sz="3200" dirty="0" smtClean="0">
                <a:solidFill>
                  <a:srgbClr val="000000"/>
                </a:solidFill>
                <a:latin typeface="Arial" panose="020B0604020202020204" pitchFamily="34" charset="0"/>
                <a:cs typeface="Arial" panose="020B0604020202020204" pitchFamily="34" charset="0"/>
              </a:rPr>
              <a:t>brinda </a:t>
            </a:r>
            <a:r>
              <a:rPr lang="es-ES_tradnl" sz="3200" dirty="0">
                <a:solidFill>
                  <a:srgbClr val="000000"/>
                </a:solidFill>
                <a:latin typeface="Arial" panose="020B0604020202020204" pitchFamily="34" charset="0"/>
                <a:cs typeface="Arial" panose="020B0604020202020204" pitchFamily="34" charset="0"/>
              </a:rPr>
              <a:t>la posibilidad </a:t>
            </a:r>
            <a:r>
              <a:rPr lang="es-ES_tradnl" sz="3200" dirty="0" smtClean="0">
                <a:solidFill>
                  <a:srgbClr val="000000"/>
                </a:solidFill>
                <a:latin typeface="Arial" panose="020B0604020202020204" pitchFamily="34" charset="0"/>
                <a:cs typeface="Arial" panose="020B0604020202020204" pitchFamily="34" charset="0"/>
              </a:rPr>
              <a:t>de </a:t>
            </a:r>
            <a:r>
              <a:rPr lang="es-ES_tradnl" sz="3200" dirty="0">
                <a:solidFill>
                  <a:srgbClr val="000000"/>
                </a:solidFill>
                <a:latin typeface="Arial" panose="020B0604020202020204" pitchFamily="34" charset="0"/>
                <a:cs typeface="Arial" panose="020B0604020202020204" pitchFamily="34" charset="0"/>
              </a:rPr>
              <a:t>conocer a </a:t>
            </a:r>
            <a:r>
              <a:rPr lang="es-ES_tradnl" sz="3200" dirty="0" smtClean="0">
                <a:solidFill>
                  <a:srgbClr val="000000"/>
                </a:solidFill>
                <a:latin typeface="Arial" panose="020B0604020202020204" pitchFamily="34" charset="0"/>
                <a:cs typeface="Arial" panose="020B0604020202020204" pitchFamily="34" charset="0"/>
              </a:rPr>
              <a:t>las personas para compartir espacios, cooperar y dirigir el trabajo hacia determinados sectores</a:t>
            </a:r>
            <a:endParaRPr lang="es-ES_tradnl" sz="3200" dirty="0">
              <a:solidFill>
                <a:srgbClr val="000000"/>
              </a:solidFill>
              <a:latin typeface="Arial" panose="020B0604020202020204" pitchFamily="34" charset="0"/>
              <a:cs typeface="Arial" panose="020B0604020202020204" pitchFamily="34" charset="0"/>
            </a:endParaRPr>
          </a:p>
        </p:txBody>
      </p:sp>
      <p:sp>
        <p:nvSpPr>
          <p:cNvPr id="1030" name="Text Box 5"/>
          <p:cNvSpPr txBox="1">
            <a:spLocks noChangeArrowheads="1"/>
          </p:cNvSpPr>
          <p:nvPr/>
        </p:nvSpPr>
        <p:spPr bwMode="auto">
          <a:xfrm>
            <a:off x="126609" y="5289262"/>
            <a:ext cx="11799459" cy="930121"/>
          </a:xfrm>
          <a:prstGeom prst="rect">
            <a:avLst/>
          </a:prstGeom>
          <a:solidFill>
            <a:srgbClr val="00B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2070" tIns="46035" rIns="92070" bIns="46035"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gn="ctr">
              <a:lnSpc>
                <a:spcPct val="85000"/>
              </a:lnSpc>
            </a:pPr>
            <a:r>
              <a:rPr lang="es-ES_tradnl" sz="3200" dirty="0">
                <a:solidFill>
                  <a:srgbClr val="000000"/>
                </a:solidFill>
                <a:latin typeface="Arial" panose="020B0604020202020204" pitchFamily="34" charset="0"/>
                <a:cs typeface="Arial" panose="020B0604020202020204" pitchFamily="34" charset="0"/>
              </a:rPr>
              <a:t>Más que una herramienta de Gestión, es la forma de construir significados en común.</a:t>
            </a:r>
          </a:p>
        </p:txBody>
      </p:sp>
      <p:graphicFrame>
        <p:nvGraphicFramePr>
          <p:cNvPr id="1026" name="Object 2"/>
          <p:cNvGraphicFramePr>
            <a:graphicFrameLocks noChangeAspect="1"/>
          </p:cNvGraphicFramePr>
          <p:nvPr>
            <p:extLst>
              <p:ext uri="{D42A27DB-BD31-4B8C-83A1-F6EECF244321}">
                <p14:modId xmlns:p14="http://schemas.microsoft.com/office/powerpoint/2010/main" val="598697616"/>
              </p:ext>
            </p:extLst>
          </p:nvPr>
        </p:nvGraphicFramePr>
        <p:xfrm>
          <a:off x="479034" y="1235125"/>
          <a:ext cx="2003693" cy="3214688"/>
        </p:xfrm>
        <a:graphic>
          <a:graphicData uri="http://schemas.openxmlformats.org/presentationml/2006/ole">
            <mc:AlternateContent xmlns:mc="http://schemas.openxmlformats.org/markup-compatibility/2006">
              <mc:Choice xmlns:v="urn:schemas-microsoft-com:vml" Requires="v">
                <p:oleObj spid="_x0000_s1080" name="Imagen" r:id="rId4" imgW="2654808" imgH="2843784" progId="">
                  <p:embed/>
                </p:oleObj>
              </mc:Choice>
              <mc:Fallback>
                <p:oleObj name="Imagen" r:id="rId4" imgW="2654808" imgH="2843784" progId="">
                  <p:embed/>
                  <p:pic>
                    <p:nvPicPr>
                      <p:cNvPr id="0"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34" y="1235125"/>
                        <a:ext cx="2003693" cy="321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0717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65759" y="1676401"/>
            <a:ext cx="11479237" cy="4832092"/>
          </a:xfrm>
          <a:prstGeom prst="rect">
            <a:avLst/>
          </a:prstGeom>
          <a:solidFill>
            <a:schemeClr val="bg1"/>
          </a:solidFill>
          <a:ln w="28575">
            <a:noFill/>
            <a:miter lim="800000"/>
            <a:headEnd/>
            <a:tailEnd/>
          </a:ln>
        </p:spPr>
        <p:txBody>
          <a:bodyPr wrap="square">
            <a:spAutoFit/>
          </a:bodyPr>
          <a:lstStyle/>
          <a:p>
            <a:pPr algn="just">
              <a:buFontTx/>
              <a:buChar char="•"/>
              <a:defRPr/>
            </a:pPr>
            <a:r>
              <a:rPr lang="es-ES_tradnl" sz="2800" dirty="0">
                <a:latin typeface="Arial" pitchFamily="34" charset="0"/>
                <a:cs typeface="Arial" pitchFamily="34" charset="0"/>
              </a:rPr>
              <a:t>Las comunicaciones resultan un elemento sustancial  del comportamiento en la gestión de dirección de cualquier tipo de organización. Según algunos autores, entre  el 93% y el 87% del tiempo de un ejecutivo de primero o segundo nivel  se dedica a comunicar.</a:t>
            </a:r>
          </a:p>
          <a:p>
            <a:pPr algn="ctr">
              <a:defRPr/>
            </a:pPr>
            <a:r>
              <a:rPr lang="es-ES_tradnl" sz="2800" b="1" u="sng" dirty="0" smtClean="0">
                <a:solidFill>
                  <a:srgbClr val="002060"/>
                </a:solidFill>
                <a:latin typeface="Arial" pitchFamily="34" charset="0"/>
                <a:cs typeface="Arial" pitchFamily="34" charset="0"/>
              </a:rPr>
              <a:t>Este </a:t>
            </a:r>
            <a:r>
              <a:rPr lang="es-ES_tradnl" sz="2800" b="1" u="sng" dirty="0">
                <a:solidFill>
                  <a:srgbClr val="002060"/>
                </a:solidFill>
                <a:latin typeface="Arial" pitchFamily="34" charset="0"/>
                <a:cs typeface="Arial" pitchFamily="34" charset="0"/>
              </a:rPr>
              <a:t>tiempo transcurre entre otras funciones:</a:t>
            </a:r>
          </a:p>
          <a:p>
            <a:pPr algn="ctr">
              <a:defRPr/>
            </a:pPr>
            <a:endParaRPr lang="es-ES_tradnl" sz="2800" u="sng" dirty="0">
              <a:solidFill>
                <a:srgbClr val="002060"/>
              </a:solidFill>
              <a:latin typeface="Arial" pitchFamily="34" charset="0"/>
              <a:cs typeface="Arial" pitchFamily="34" charset="0"/>
            </a:endParaRPr>
          </a:p>
          <a:p>
            <a:pPr algn="just">
              <a:defRPr/>
            </a:pPr>
            <a:r>
              <a:rPr lang="es-ES_tradnl" sz="2800" dirty="0">
                <a:latin typeface="Arial" pitchFamily="34" charset="0"/>
                <a:cs typeface="Arial" pitchFamily="34" charset="0"/>
              </a:rPr>
              <a:t>Leyendo informes o escribiéndolos, transmitiendo datos, reunido con jefes, subalternos o con el público, indicando objetivos, controlando resultados, visitando puestos de trabajo o instalaciones, demostrando algún interés o rechazo, gesticulando de alguna forma.</a:t>
            </a:r>
          </a:p>
        </p:txBody>
      </p:sp>
      <p:sp>
        <p:nvSpPr>
          <p:cNvPr id="2" name="Rectángulo 1"/>
          <p:cNvSpPr/>
          <p:nvPr/>
        </p:nvSpPr>
        <p:spPr>
          <a:xfrm>
            <a:off x="365760" y="193823"/>
            <a:ext cx="11479237" cy="1077218"/>
          </a:xfrm>
          <a:prstGeom prst="rect">
            <a:avLst/>
          </a:prstGeom>
          <a:ln w="28575">
            <a:solidFill>
              <a:schemeClr val="tx1"/>
            </a:solidFill>
          </a:ln>
        </p:spPr>
        <p:txBody>
          <a:bodyPr wrap="square">
            <a:spAutoFit/>
          </a:bodyPr>
          <a:lstStyle/>
          <a:p>
            <a:pPr algn="just">
              <a:defRPr/>
            </a:pPr>
            <a:r>
              <a:rPr lang="es-ES_tradnl" sz="3200" dirty="0">
                <a:latin typeface="Arial" panose="020B0604020202020204" pitchFamily="34" charset="0"/>
                <a:cs typeface="Arial" panose="020B0604020202020204" pitchFamily="34" charset="0"/>
              </a:rPr>
              <a:t>¿Por qué </a:t>
            </a:r>
            <a:r>
              <a:rPr lang="es-ES_tradnl" sz="3200" dirty="0" smtClean="0">
                <a:latin typeface="Arial" panose="020B0604020202020204" pitchFamily="34" charset="0"/>
                <a:cs typeface="Arial" panose="020B0604020202020204" pitchFamily="34" charset="0"/>
              </a:rPr>
              <a:t>se necesita  conocer  </a:t>
            </a:r>
            <a:r>
              <a:rPr lang="es-ES_tradnl" sz="3200" dirty="0">
                <a:latin typeface="Arial" panose="020B0604020202020204" pitchFamily="34" charset="0"/>
                <a:cs typeface="Arial" panose="020B0604020202020204" pitchFamily="34" charset="0"/>
              </a:rPr>
              <a:t>diferentes tipos de  comunicación?</a:t>
            </a:r>
          </a:p>
        </p:txBody>
      </p:sp>
    </p:spTree>
    <p:extLst>
      <p:ext uri="{BB962C8B-B14F-4D97-AF65-F5344CB8AC3E}">
        <p14:creationId xmlns:p14="http://schemas.microsoft.com/office/powerpoint/2010/main" val="923213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4107766" y="1969477"/>
            <a:ext cx="4051496" cy="1955409"/>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ln>
            <a:headEnd type="none" w="sm" len="sm"/>
            <a:tailEnd type="none" w="sm" len="sm"/>
          </a:ln>
        </p:spPr>
        <p:style>
          <a:lnRef idx="3">
            <a:schemeClr val="lt1"/>
          </a:lnRef>
          <a:fillRef idx="1">
            <a:schemeClr val="dk1"/>
          </a:fillRef>
          <a:effectRef idx="1">
            <a:schemeClr val="dk1"/>
          </a:effectRef>
          <a:fontRef idx="minor">
            <a:schemeClr val="lt1"/>
          </a:fontRef>
        </p:style>
        <p:txBody>
          <a:bodyPr wrap="none" anchor="ctr"/>
          <a:lstStyle/>
          <a:p>
            <a:pPr algn="ctr">
              <a:defRPr/>
            </a:pPr>
            <a:r>
              <a:rPr lang="es-ES_tradnl" b="1" dirty="0" smtClean="0">
                <a:solidFill>
                  <a:schemeClr val="bg1"/>
                </a:solidFill>
              </a:rPr>
              <a:t>Tipos de Comunicación</a:t>
            </a:r>
            <a:endParaRPr lang="es-ES_tradnl" b="1" dirty="0"/>
          </a:p>
        </p:txBody>
      </p:sp>
      <p:sp>
        <p:nvSpPr>
          <p:cNvPr id="2052" name="Text Box 3"/>
          <p:cNvSpPr txBox="1">
            <a:spLocks noChangeArrowheads="1"/>
          </p:cNvSpPr>
          <p:nvPr/>
        </p:nvSpPr>
        <p:spPr bwMode="auto">
          <a:xfrm>
            <a:off x="8653464" y="2404888"/>
            <a:ext cx="1999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r>
              <a:rPr lang="es-ES_tradnl" b="1" dirty="0">
                <a:latin typeface="Gill Sans MT" panose="020B0502020104020203" pitchFamily="34" charset="0"/>
              </a:rPr>
              <a:t>ORAL 38%</a:t>
            </a:r>
          </a:p>
        </p:txBody>
      </p:sp>
      <p:sp>
        <p:nvSpPr>
          <p:cNvPr id="2053" name="Text Box 4"/>
          <p:cNvSpPr txBox="1">
            <a:spLocks noChangeArrowheads="1"/>
          </p:cNvSpPr>
          <p:nvPr/>
        </p:nvSpPr>
        <p:spPr bwMode="auto">
          <a:xfrm>
            <a:off x="1143001" y="2627313"/>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r>
              <a:rPr lang="es-ES_tradnl" b="1" dirty="0">
                <a:latin typeface="Gill Sans MT" panose="020B0502020104020203" pitchFamily="34" charset="0"/>
              </a:rPr>
              <a:t>ESCRITA  7%</a:t>
            </a:r>
          </a:p>
        </p:txBody>
      </p:sp>
      <p:sp>
        <p:nvSpPr>
          <p:cNvPr id="2054" name="Text Box 5"/>
          <p:cNvSpPr txBox="1">
            <a:spLocks noChangeArrowheads="1"/>
          </p:cNvSpPr>
          <p:nvPr/>
        </p:nvSpPr>
        <p:spPr bwMode="auto">
          <a:xfrm>
            <a:off x="4701683" y="1317724"/>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r>
              <a:rPr lang="es-ES_tradnl" b="1" dirty="0">
                <a:latin typeface="Gill Sans MT" panose="020B0502020104020203" pitchFamily="34" charset="0"/>
              </a:rPr>
              <a:t>NO VERBAL 55%</a:t>
            </a:r>
          </a:p>
        </p:txBody>
      </p:sp>
      <p:graphicFrame>
        <p:nvGraphicFramePr>
          <p:cNvPr id="8199" name="Object 7"/>
          <p:cNvGraphicFramePr>
            <a:graphicFrameLocks noChangeAspect="1"/>
          </p:cNvGraphicFramePr>
          <p:nvPr/>
        </p:nvGraphicFramePr>
        <p:xfrm>
          <a:off x="2927351" y="4025900"/>
          <a:ext cx="6481763" cy="2463800"/>
        </p:xfrm>
        <a:graphic>
          <a:graphicData uri="http://schemas.openxmlformats.org/presentationml/2006/ole">
            <mc:AlternateContent xmlns:mc="http://schemas.openxmlformats.org/markup-compatibility/2006">
              <mc:Choice xmlns:v="urn:schemas-microsoft-com:vml" Requires="v">
                <p:oleObj spid="_x0000_s2097" name="Imagen" r:id="rId4" imgW="4006850" imgH="2857500" progId="">
                  <p:embed/>
                </p:oleObj>
              </mc:Choice>
              <mc:Fallback>
                <p:oleObj name="Imagen" r:id="rId4" imgW="4006850" imgH="2857500" progId="">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1" y="4025900"/>
                        <a:ext cx="6481763" cy="246380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91409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4648201" y="1726406"/>
            <a:ext cx="3225799" cy="864394"/>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marL="303213" indent="-303213">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nSpc>
                <a:spcPts val="3600"/>
              </a:lnSpc>
              <a:spcAft>
                <a:spcPts val="500"/>
              </a:spcAft>
              <a:buClr>
                <a:schemeClr val="tx1"/>
              </a:buClr>
              <a:buSzPct val="70000"/>
            </a:pPr>
            <a:r>
              <a:rPr lang="es-ES_tradnl" sz="4400" b="1" dirty="0">
                <a:solidFill>
                  <a:schemeClr val="bg2">
                    <a:lumMod val="50000"/>
                  </a:schemeClr>
                </a:solidFill>
              </a:rPr>
              <a:t>Naturalidad</a:t>
            </a:r>
          </a:p>
          <a:p>
            <a:pPr>
              <a:lnSpc>
                <a:spcPts val="3600"/>
              </a:lnSpc>
              <a:spcAft>
                <a:spcPts val="500"/>
              </a:spcAft>
              <a:buClr>
                <a:schemeClr val="tx1"/>
              </a:buClr>
              <a:buSzPct val="70000"/>
            </a:pPr>
            <a:endParaRPr lang="es-ES_tradnl" sz="3600" dirty="0">
              <a:solidFill>
                <a:srgbClr val="FF5050"/>
              </a:solidFill>
            </a:endParaRPr>
          </a:p>
          <a:p>
            <a:pPr>
              <a:lnSpc>
                <a:spcPts val="3600"/>
              </a:lnSpc>
              <a:spcAft>
                <a:spcPts val="500"/>
              </a:spcAft>
              <a:buClr>
                <a:schemeClr val="tx1"/>
              </a:buClr>
              <a:buSzPct val="70000"/>
            </a:pPr>
            <a:endParaRPr lang="es-ES_tradnl" sz="3600" dirty="0">
              <a:solidFill>
                <a:srgbClr val="FF5050"/>
              </a:solidFill>
            </a:endParaRPr>
          </a:p>
          <a:p>
            <a:pPr>
              <a:lnSpc>
                <a:spcPts val="3600"/>
              </a:lnSpc>
              <a:spcAft>
                <a:spcPts val="500"/>
              </a:spcAft>
              <a:buClr>
                <a:schemeClr val="tx1"/>
              </a:buClr>
              <a:buSzPct val="70000"/>
            </a:pPr>
            <a:endParaRPr lang="es-MX" sz="3600" dirty="0"/>
          </a:p>
        </p:txBody>
      </p:sp>
      <p:pic>
        <p:nvPicPr>
          <p:cNvPr id="33795" name="Picture 6" descr="C:\WINDOWS\Application Data\Microsoft\Media Catalog\Sacudi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4747" y="13258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7" descr="C:\WINDOWS\Application Data\Microsoft\Media Catalog\Teléfon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75871" y="482624"/>
            <a:ext cx="26670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descr="C:\WINDOWS\Application Data\Microsoft\Media Catalog\DIARIO 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0953" y="3690616"/>
            <a:ext cx="29718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C:\WINDOWS\Application Data\Microsoft\Media Catalog\SENAL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427" y="2640806"/>
            <a:ext cx="358596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11"/>
          <p:cNvSpPr>
            <a:spLocks noChangeArrowheads="1"/>
          </p:cNvSpPr>
          <p:nvPr/>
        </p:nvSpPr>
        <p:spPr bwMode="auto">
          <a:xfrm>
            <a:off x="3470252" y="2540794"/>
            <a:ext cx="6131169" cy="609600"/>
          </a:xfrm>
          <a:prstGeom prst="rect">
            <a:avLst/>
          </a:prstGeom>
          <a:noFill/>
          <a:ln>
            <a:noFill/>
          </a:ln>
          <a:effectLst/>
          <a:extLst/>
        </p:spPr>
        <p:txBody>
          <a:bodyPr lIns="91435" tIns="45717" rIns="91435" bIns="45717" anchor="ctr"/>
          <a:lstStyle/>
          <a:p>
            <a:pPr algn="ctr">
              <a:buFont typeface="Arial" charset="0"/>
              <a:buNone/>
              <a:defRPr/>
            </a:pPr>
            <a:endParaRPr lang="es-ES_tradnl" sz="3600" dirty="0">
              <a:solidFill>
                <a:schemeClr val="accent6">
                  <a:lumMod val="75000"/>
                </a:schemeClr>
              </a:solidFill>
              <a:latin typeface="Arial" charset="0"/>
            </a:endParaRPr>
          </a:p>
          <a:p>
            <a:pPr algn="ctr">
              <a:buFont typeface="Arial" charset="0"/>
              <a:buNone/>
              <a:defRPr/>
            </a:pPr>
            <a:r>
              <a:rPr lang="es-ES_tradnl" sz="4400" b="1" dirty="0">
                <a:solidFill>
                  <a:schemeClr val="accent6">
                    <a:lumMod val="75000"/>
                  </a:schemeClr>
                </a:solidFill>
                <a:latin typeface="Arial" charset="0"/>
              </a:rPr>
              <a:t>Claridad y concisión</a:t>
            </a:r>
          </a:p>
          <a:p>
            <a:pPr algn="ctr">
              <a:buFont typeface="Arial" charset="0"/>
              <a:buNone/>
              <a:defRPr/>
            </a:pPr>
            <a:endParaRPr lang="es-ES" sz="3600" dirty="0">
              <a:solidFill>
                <a:schemeClr val="accent6">
                  <a:lumMod val="75000"/>
                </a:schemeClr>
              </a:solidFill>
              <a:latin typeface="Arial" charset="0"/>
            </a:endParaRPr>
          </a:p>
        </p:txBody>
      </p:sp>
      <p:sp>
        <p:nvSpPr>
          <p:cNvPr id="33800" name="Rectangle 12"/>
          <p:cNvSpPr>
            <a:spLocks noChangeArrowheads="1"/>
          </p:cNvSpPr>
          <p:nvPr/>
        </p:nvSpPr>
        <p:spPr bwMode="auto">
          <a:xfrm>
            <a:off x="4691064" y="3405188"/>
            <a:ext cx="4515393" cy="57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nSpc>
                <a:spcPts val="3600"/>
              </a:lnSpc>
              <a:spcAft>
                <a:spcPts val="500"/>
              </a:spcAft>
              <a:buClr>
                <a:schemeClr val="tx1"/>
              </a:buClr>
              <a:buSzPct val="70000"/>
            </a:pPr>
            <a:r>
              <a:rPr lang="es-ES_tradnl" sz="4400" b="1" dirty="0"/>
              <a:t>Humor moderado</a:t>
            </a:r>
          </a:p>
        </p:txBody>
      </p:sp>
      <p:sp>
        <p:nvSpPr>
          <p:cNvPr id="33801" name="Rectangle 13"/>
          <p:cNvSpPr>
            <a:spLocks noChangeArrowheads="1"/>
          </p:cNvSpPr>
          <p:nvPr/>
        </p:nvSpPr>
        <p:spPr bwMode="auto">
          <a:xfrm>
            <a:off x="4840638" y="4095859"/>
            <a:ext cx="303479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r>
              <a:rPr lang="es-ES_tradnl" sz="4400" b="1" dirty="0">
                <a:solidFill>
                  <a:srgbClr val="00CC00"/>
                </a:solidFill>
              </a:rPr>
              <a:t>Reformular</a:t>
            </a:r>
            <a:endParaRPr lang="es-ES" sz="4400" b="1" dirty="0">
              <a:solidFill>
                <a:srgbClr val="00CC00"/>
              </a:solidFill>
            </a:endParaRPr>
          </a:p>
        </p:txBody>
      </p:sp>
      <p:sp>
        <p:nvSpPr>
          <p:cNvPr id="33802" name="Rectangle 14"/>
          <p:cNvSpPr>
            <a:spLocks noChangeArrowheads="1"/>
          </p:cNvSpPr>
          <p:nvPr/>
        </p:nvSpPr>
        <p:spPr bwMode="auto">
          <a:xfrm>
            <a:off x="4224387" y="5361160"/>
            <a:ext cx="4967440" cy="55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nSpc>
                <a:spcPts val="3600"/>
              </a:lnSpc>
              <a:spcAft>
                <a:spcPts val="500"/>
              </a:spcAft>
              <a:buClr>
                <a:schemeClr val="tx1"/>
              </a:buClr>
              <a:buSzPct val="70000"/>
            </a:pPr>
            <a:r>
              <a:rPr lang="es-ES_tradnl" sz="4400" b="1" dirty="0">
                <a:solidFill>
                  <a:srgbClr val="CC3300"/>
                </a:solidFill>
              </a:rPr>
              <a:t>Repetir</a:t>
            </a:r>
            <a:r>
              <a:rPr lang="es-ES_tradnl" sz="4400" b="1" dirty="0">
                <a:solidFill>
                  <a:srgbClr val="666699"/>
                </a:solidFill>
              </a:rPr>
              <a:t> </a:t>
            </a:r>
            <a:r>
              <a:rPr lang="es-ES_tradnl" sz="4400" b="1" dirty="0">
                <a:solidFill>
                  <a:srgbClr val="CC3300"/>
                </a:solidFill>
              </a:rPr>
              <a:t>idea central</a:t>
            </a:r>
            <a:endParaRPr lang="es-MX" sz="4400" b="1" dirty="0">
              <a:solidFill>
                <a:srgbClr val="CC3300"/>
              </a:solidFill>
            </a:endParaRPr>
          </a:p>
        </p:txBody>
      </p:sp>
      <p:sp>
        <p:nvSpPr>
          <p:cNvPr id="33803" name="Rectangle 15"/>
          <p:cNvSpPr>
            <a:spLocks noChangeArrowheads="1"/>
          </p:cNvSpPr>
          <p:nvPr/>
        </p:nvSpPr>
        <p:spPr bwMode="auto">
          <a:xfrm>
            <a:off x="3973513" y="202406"/>
            <a:ext cx="4121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gn="ctr"/>
            <a:r>
              <a:rPr lang="es-MX" sz="4400" b="1" dirty="0">
                <a:solidFill>
                  <a:srgbClr val="CC3300"/>
                </a:solidFill>
              </a:rPr>
              <a:t>El mensaje</a:t>
            </a:r>
          </a:p>
        </p:txBody>
      </p:sp>
    </p:spTree>
    <p:extLst>
      <p:ext uri="{BB962C8B-B14F-4D97-AF65-F5344CB8AC3E}">
        <p14:creationId xmlns:p14="http://schemas.microsoft.com/office/powerpoint/2010/main" val="3913267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2855741" y="227128"/>
            <a:ext cx="6316394" cy="506412"/>
          </a:xfrm>
          <a:solidFill>
            <a:srgbClr val="FF6600"/>
          </a:solidFill>
          <a:ln w="25400" cap="flat" algn="ctr">
            <a:solidFill>
              <a:schemeClr val="accent2"/>
            </a:solidFill>
          </a:ln>
        </p:spPr>
        <p:txBody>
          <a:bodyPr vert="horz" lIns="67730" tIns="33865" rIns="67730" bIns="33865" rtlCol="0" anchor="t">
            <a:noAutofit/>
          </a:bodyPr>
          <a:lstStyle/>
          <a:p>
            <a:pPr marL="342176" indent="-342176" algn="ctr">
              <a:defRPr/>
            </a:pPr>
            <a:r>
              <a:rPr lang="es-ES_tradnl" sz="3200" b="1" dirty="0">
                <a:latin typeface="Arial" panose="020B0604020202020204" pitchFamily="34" charset="0"/>
                <a:cs typeface="Arial" panose="020B0604020202020204" pitchFamily="34" charset="0"/>
              </a:rPr>
              <a:t>Barreras </a:t>
            </a:r>
            <a:r>
              <a:rPr lang="es-ES_tradnl" sz="3200" b="1" dirty="0" smtClean="0">
                <a:latin typeface="Arial" panose="020B0604020202020204" pitchFamily="34" charset="0"/>
                <a:cs typeface="Arial" panose="020B0604020202020204" pitchFamily="34" charset="0"/>
              </a:rPr>
              <a:t>de la </a:t>
            </a:r>
            <a:r>
              <a:rPr lang="es-ES_tradnl" sz="3200" b="1" dirty="0">
                <a:latin typeface="Arial" panose="020B0604020202020204" pitchFamily="34" charset="0"/>
                <a:cs typeface="Arial" panose="020B0604020202020204" pitchFamily="34" charset="0"/>
              </a:rPr>
              <a:t>Comunicación</a:t>
            </a:r>
            <a:endParaRPr lang="en-US" sz="3200" b="1" dirty="0">
              <a:latin typeface="Arial" panose="020B0604020202020204" pitchFamily="34" charset="0"/>
              <a:cs typeface="Arial" panose="020B0604020202020204" pitchFamily="34" charset="0"/>
            </a:endParaRPr>
          </a:p>
        </p:txBody>
      </p:sp>
      <p:sp>
        <p:nvSpPr>
          <p:cNvPr id="3076" name="Text Box 3"/>
          <p:cNvSpPr txBox="1">
            <a:spLocks noChangeArrowheads="1"/>
          </p:cNvSpPr>
          <p:nvPr/>
        </p:nvSpPr>
        <p:spPr bwMode="auto">
          <a:xfrm>
            <a:off x="136281" y="976939"/>
            <a:ext cx="4245219" cy="46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0" tIns="46035" rIns="92070" bIns="46035">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r>
              <a:rPr lang="es-ES_tradnl" sz="2400" b="1" dirty="0">
                <a:solidFill>
                  <a:srgbClr val="000000"/>
                </a:solidFill>
                <a:latin typeface="Arial" panose="020B0604020202020204" pitchFamily="34" charset="0"/>
                <a:cs typeface="Arial" panose="020B0604020202020204" pitchFamily="34" charset="0"/>
              </a:rPr>
              <a:t>1. Barreras Físicas</a:t>
            </a:r>
            <a:endParaRPr lang="en-US" sz="2400" b="1" dirty="0">
              <a:solidFill>
                <a:srgbClr val="000000"/>
              </a:solidFill>
              <a:latin typeface="Arial" panose="020B0604020202020204" pitchFamily="34" charset="0"/>
              <a:cs typeface="Arial" panose="020B0604020202020204" pitchFamily="34" charset="0"/>
            </a:endParaRPr>
          </a:p>
        </p:txBody>
      </p:sp>
      <p:sp>
        <p:nvSpPr>
          <p:cNvPr id="3077" name="Text Box 4"/>
          <p:cNvSpPr txBox="1">
            <a:spLocks noChangeArrowheads="1"/>
          </p:cNvSpPr>
          <p:nvPr/>
        </p:nvSpPr>
        <p:spPr bwMode="auto">
          <a:xfrm>
            <a:off x="666750" y="3547821"/>
            <a:ext cx="3714750" cy="46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0" tIns="46035" rIns="92070" bIns="46035">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r>
              <a:rPr lang="es-ES_tradnl" sz="2400" b="1" dirty="0">
                <a:solidFill>
                  <a:srgbClr val="000000"/>
                </a:solidFill>
                <a:cs typeface="Arial" panose="020B0604020202020204" pitchFamily="34" charset="0"/>
              </a:rPr>
              <a:t>2</a:t>
            </a:r>
            <a:r>
              <a:rPr lang="es-ES_tradnl" sz="2400" b="1" dirty="0">
                <a:solidFill>
                  <a:srgbClr val="000000"/>
                </a:solidFill>
                <a:latin typeface="Arial" panose="020B0604020202020204" pitchFamily="34" charset="0"/>
                <a:cs typeface="Arial" panose="020B0604020202020204" pitchFamily="34" charset="0"/>
              </a:rPr>
              <a:t>. Barreras Semánticas</a:t>
            </a:r>
            <a:endParaRPr lang="en-US" sz="2400" b="1" dirty="0">
              <a:solidFill>
                <a:srgbClr val="000000"/>
              </a:solidFill>
              <a:latin typeface="Arial" panose="020B0604020202020204" pitchFamily="34" charset="0"/>
              <a:cs typeface="Arial" panose="020B0604020202020204" pitchFamily="34" charset="0"/>
            </a:endParaRPr>
          </a:p>
        </p:txBody>
      </p:sp>
      <p:sp>
        <p:nvSpPr>
          <p:cNvPr id="3078" name="Text Box 5"/>
          <p:cNvSpPr txBox="1">
            <a:spLocks noChangeArrowheads="1"/>
          </p:cNvSpPr>
          <p:nvPr/>
        </p:nvSpPr>
        <p:spPr bwMode="auto">
          <a:xfrm>
            <a:off x="7950884" y="1135063"/>
            <a:ext cx="35845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0" tIns="46035" rIns="92070" bIns="46035">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r>
              <a:rPr lang="es-ES_tradnl" sz="2400" b="1" dirty="0">
                <a:solidFill>
                  <a:srgbClr val="000000"/>
                </a:solidFill>
                <a:latin typeface="Arial" panose="020B0604020202020204" pitchFamily="34" charset="0"/>
                <a:cs typeface="Arial" panose="020B0604020202020204" pitchFamily="34" charset="0"/>
              </a:rPr>
              <a:t>3. Barreras Personales</a:t>
            </a:r>
            <a:endParaRPr lang="en-US" sz="2400" b="1" dirty="0">
              <a:solidFill>
                <a:srgbClr val="000000"/>
              </a:solidFill>
              <a:latin typeface="Arial" panose="020B0604020202020204" pitchFamily="34" charset="0"/>
              <a:cs typeface="Arial" panose="020B0604020202020204" pitchFamily="34" charset="0"/>
            </a:endParaRPr>
          </a:p>
        </p:txBody>
      </p:sp>
      <p:graphicFrame>
        <p:nvGraphicFramePr>
          <p:cNvPr id="4098" name="Object 2"/>
          <p:cNvGraphicFramePr>
            <a:graphicFrameLocks noChangeAspect="1"/>
          </p:cNvGraphicFramePr>
          <p:nvPr>
            <p:extLst>
              <p:ext uri="{D42A27DB-BD31-4B8C-83A1-F6EECF244321}">
                <p14:modId xmlns:p14="http://schemas.microsoft.com/office/powerpoint/2010/main" val="2827458811"/>
              </p:ext>
            </p:extLst>
          </p:nvPr>
        </p:nvGraphicFramePr>
        <p:xfrm>
          <a:off x="4381500" y="1606551"/>
          <a:ext cx="2571750" cy="2608263"/>
        </p:xfrm>
        <a:graphic>
          <a:graphicData uri="http://schemas.openxmlformats.org/presentationml/2006/ole">
            <mc:AlternateContent xmlns:mc="http://schemas.openxmlformats.org/markup-compatibility/2006">
              <mc:Choice xmlns:v="urn:schemas-microsoft-com:vml" Requires="v">
                <p:oleObj spid="_x0000_s3121" name="Imagen" r:id="rId4" imgW="3560445" imgH="3669030" progId="">
                  <p:embed/>
                </p:oleObj>
              </mc:Choice>
              <mc:Fallback>
                <p:oleObj name="Imagen" r:id="rId4" imgW="3560445" imgH="3669030" progId="">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1606551"/>
                        <a:ext cx="2571750" cy="260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7 CuadroTexto"/>
          <p:cNvSpPr txBox="1">
            <a:spLocks noChangeArrowheads="1"/>
          </p:cNvSpPr>
          <p:nvPr/>
        </p:nvSpPr>
        <p:spPr bwMode="auto">
          <a:xfrm>
            <a:off x="446382" y="1439240"/>
            <a:ext cx="3441703" cy="187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buFont typeface="Wingdings" panose="05000000000000000000" pitchFamily="2" charset="2"/>
              <a:buChar char="§"/>
            </a:pPr>
            <a:r>
              <a:rPr lang="es-MX" sz="2000" dirty="0">
                <a:latin typeface="Arial" panose="020B0604020202020204" pitchFamily="34" charset="0"/>
                <a:cs typeface="Arial" panose="020B0604020202020204" pitchFamily="34" charset="0"/>
              </a:rPr>
              <a:t>Ruidos</a:t>
            </a:r>
          </a:p>
          <a:p>
            <a:pPr>
              <a:buFont typeface="Wingdings" panose="05000000000000000000" pitchFamily="2" charset="2"/>
              <a:buChar char="§"/>
            </a:pPr>
            <a:r>
              <a:rPr lang="es-MX" sz="2000" dirty="0">
                <a:latin typeface="Arial" panose="020B0604020202020204" pitchFamily="34" charset="0"/>
                <a:cs typeface="Arial" panose="020B0604020202020204" pitchFamily="34" charset="0"/>
              </a:rPr>
              <a:t>Paredes</a:t>
            </a:r>
          </a:p>
          <a:p>
            <a:pPr>
              <a:buFont typeface="Wingdings" panose="05000000000000000000" pitchFamily="2" charset="2"/>
              <a:buChar char="§"/>
            </a:pPr>
            <a:r>
              <a:rPr lang="es-MX" sz="2000" dirty="0">
                <a:latin typeface="Arial" panose="020B0604020202020204" pitchFamily="34" charset="0"/>
                <a:cs typeface="Arial" panose="020B0604020202020204" pitchFamily="34" charset="0"/>
              </a:rPr>
              <a:t>Obstáculos</a:t>
            </a:r>
          </a:p>
          <a:p>
            <a:pPr>
              <a:buFont typeface="Wingdings" panose="05000000000000000000" pitchFamily="2" charset="2"/>
              <a:buChar char="§"/>
            </a:pPr>
            <a:r>
              <a:rPr lang="es-MX" sz="2000" dirty="0">
                <a:latin typeface="Arial" panose="020B0604020202020204" pitchFamily="34" charset="0"/>
                <a:cs typeface="Arial" panose="020B0604020202020204" pitchFamily="34" charset="0"/>
              </a:rPr>
              <a:t>Distancia</a:t>
            </a:r>
          </a:p>
          <a:p>
            <a:pPr>
              <a:buFont typeface="Wingdings" panose="05000000000000000000" pitchFamily="2" charset="2"/>
              <a:buChar char="§"/>
            </a:pPr>
            <a:r>
              <a:rPr lang="es-MX" sz="2000" dirty="0">
                <a:latin typeface="Arial" panose="020B0604020202020204" pitchFamily="34" charset="0"/>
                <a:cs typeface="Arial" panose="020B0604020202020204" pitchFamily="34" charset="0"/>
              </a:rPr>
              <a:t>Condiciones adversas</a:t>
            </a:r>
            <a:endParaRPr lang="en-US" sz="2000" dirty="0">
              <a:latin typeface="Arial" panose="020B0604020202020204" pitchFamily="34" charset="0"/>
              <a:cs typeface="Arial" panose="020B0604020202020204" pitchFamily="34" charset="0"/>
            </a:endParaRPr>
          </a:p>
          <a:p>
            <a:endParaRPr lang="es-ES" sz="1600" dirty="0">
              <a:cs typeface="Arial" panose="020B0604020202020204" pitchFamily="34" charset="0"/>
            </a:endParaRPr>
          </a:p>
        </p:txBody>
      </p:sp>
      <p:sp>
        <p:nvSpPr>
          <p:cNvPr id="3080" name="8 CuadroTexto"/>
          <p:cNvSpPr txBox="1">
            <a:spLocks noChangeArrowheads="1"/>
          </p:cNvSpPr>
          <p:nvPr/>
        </p:nvSpPr>
        <p:spPr bwMode="auto">
          <a:xfrm>
            <a:off x="281354" y="4010122"/>
            <a:ext cx="5894363" cy="218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marL="285750" indent="-285750" algn="just">
              <a:buFont typeface="Wingdings" panose="05000000000000000000" pitchFamily="2" charset="2"/>
              <a:buChar char="§"/>
            </a:pPr>
            <a:r>
              <a:rPr lang="es-MX" sz="2000" dirty="0">
                <a:latin typeface="Arial" panose="020B0604020202020204" pitchFamily="34" charset="0"/>
                <a:cs typeface="Arial" panose="020B0604020202020204" pitchFamily="34" charset="0"/>
              </a:rPr>
              <a:t>Decodificación de </a:t>
            </a:r>
            <a:r>
              <a:rPr lang="es-MX" sz="2000" dirty="0" smtClean="0">
                <a:latin typeface="Arial" panose="020B0604020202020204" pitchFamily="34" charset="0"/>
                <a:cs typeface="Arial" panose="020B0604020202020204" pitchFamily="34" charset="0"/>
              </a:rPr>
              <a:t>gestos</a:t>
            </a:r>
          </a:p>
          <a:p>
            <a:pPr marL="285750" indent="-285750" algn="just">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Interpretación </a:t>
            </a:r>
            <a:r>
              <a:rPr lang="es-MX" sz="2000" dirty="0">
                <a:latin typeface="Arial" panose="020B0604020202020204" pitchFamily="34" charset="0"/>
                <a:cs typeface="Arial" panose="020B0604020202020204" pitchFamily="34" charset="0"/>
              </a:rPr>
              <a:t>de las </a:t>
            </a:r>
            <a:r>
              <a:rPr lang="es-MX" sz="2000" dirty="0" smtClean="0">
                <a:latin typeface="Arial" panose="020B0604020202020204" pitchFamily="34" charset="0"/>
                <a:cs typeface="Arial" panose="020B0604020202020204" pitchFamily="34" charset="0"/>
              </a:rPr>
              <a:t>palabras</a:t>
            </a:r>
          </a:p>
          <a:p>
            <a:pPr marL="285750" indent="-285750" algn="just">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Traducciones</a:t>
            </a:r>
          </a:p>
          <a:p>
            <a:pPr marL="285750" indent="-285750" algn="just">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Significados </a:t>
            </a:r>
            <a:r>
              <a:rPr lang="es-MX" sz="2000" dirty="0">
                <a:latin typeface="Arial" panose="020B0604020202020204" pitchFamily="34" charset="0"/>
                <a:cs typeface="Arial" panose="020B0604020202020204" pitchFamily="34" charset="0"/>
              </a:rPr>
              <a:t>múltiples de las </a:t>
            </a:r>
            <a:r>
              <a:rPr lang="es-MX" sz="2000" dirty="0" smtClean="0">
                <a:latin typeface="Arial" panose="020B0604020202020204" pitchFamily="34" charset="0"/>
                <a:cs typeface="Arial" panose="020B0604020202020204" pitchFamily="34" charset="0"/>
              </a:rPr>
              <a:t>palabras</a:t>
            </a:r>
          </a:p>
          <a:p>
            <a:pPr marL="285750" indent="-285750" algn="just">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Incoherencia </a:t>
            </a:r>
            <a:r>
              <a:rPr lang="es-MX" sz="2000" dirty="0">
                <a:latin typeface="Arial" panose="020B0604020202020204" pitchFamily="34" charset="0"/>
                <a:cs typeface="Arial" panose="020B0604020202020204" pitchFamily="34" charset="0"/>
              </a:rPr>
              <a:t>entre palabra y </a:t>
            </a:r>
            <a:r>
              <a:rPr lang="es-MX" sz="2000" dirty="0" smtClean="0">
                <a:latin typeface="Arial" panose="020B0604020202020204" pitchFamily="34" charset="0"/>
                <a:cs typeface="Arial" panose="020B0604020202020204" pitchFamily="34" charset="0"/>
              </a:rPr>
              <a:t>acción (Brecha </a:t>
            </a:r>
            <a:r>
              <a:rPr lang="es-MX" sz="2000" dirty="0">
                <a:latin typeface="Arial" panose="020B0604020202020204" pitchFamily="34" charset="0"/>
                <a:cs typeface="Arial" panose="020B0604020202020204" pitchFamily="34" charset="0"/>
              </a:rPr>
              <a:t>de la credibilidad)</a:t>
            </a:r>
            <a:endParaRPr lang="en-US" sz="2000" dirty="0">
              <a:latin typeface="Arial" panose="020B0604020202020204" pitchFamily="34" charset="0"/>
              <a:cs typeface="Arial" panose="020B0604020202020204" pitchFamily="34" charset="0"/>
            </a:endParaRPr>
          </a:p>
          <a:p>
            <a:endParaRPr lang="es-ES" sz="1600" dirty="0">
              <a:cs typeface="Arial" panose="020B0604020202020204" pitchFamily="34" charset="0"/>
            </a:endParaRPr>
          </a:p>
        </p:txBody>
      </p:sp>
      <p:sp>
        <p:nvSpPr>
          <p:cNvPr id="3081" name="12 CuadroTexto"/>
          <p:cNvSpPr txBox="1">
            <a:spLocks noChangeArrowheads="1"/>
          </p:cNvSpPr>
          <p:nvPr/>
        </p:nvSpPr>
        <p:spPr bwMode="auto">
          <a:xfrm>
            <a:off x="7364413" y="1739901"/>
            <a:ext cx="4311772" cy="409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marL="285750" indent="-285750">
              <a:lnSpc>
                <a:spcPct val="80000"/>
              </a:lnSpc>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Emociones</a:t>
            </a:r>
          </a:p>
          <a:p>
            <a:pPr marL="285750" indent="-285750">
              <a:lnSpc>
                <a:spcPct val="80000"/>
              </a:lnSpc>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Percepciones</a:t>
            </a:r>
          </a:p>
          <a:p>
            <a:pPr marL="285750" indent="-285750">
              <a:lnSpc>
                <a:spcPct val="80000"/>
              </a:lnSpc>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Valores</a:t>
            </a:r>
          </a:p>
          <a:p>
            <a:pPr marL="285750" indent="-285750">
              <a:lnSpc>
                <a:spcPct val="80000"/>
              </a:lnSpc>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Prejuicios </a:t>
            </a:r>
            <a:r>
              <a:rPr lang="es-MX" sz="2000" dirty="0">
                <a:latin typeface="Arial" panose="020B0604020202020204" pitchFamily="34" charset="0"/>
                <a:cs typeface="Arial" panose="020B0604020202020204" pitchFamily="34" charset="0"/>
              </a:rPr>
              <a:t>y </a:t>
            </a:r>
            <a:r>
              <a:rPr lang="es-MX" sz="2000" dirty="0" smtClean="0">
                <a:latin typeface="Arial" panose="020B0604020202020204" pitchFamily="34" charset="0"/>
                <a:cs typeface="Arial" panose="020B0604020202020204" pitchFamily="34" charset="0"/>
              </a:rPr>
              <a:t>estereotipos</a:t>
            </a:r>
          </a:p>
          <a:p>
            <a:pPr marL="285750" indent="-285750">
              <a:lnSpc>
                <a:spcPct val="80000"/>
              </a:lnSpc>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Mala </a:t>
            </a:r>
            <a:r>
              <a:rPr lang="es-MX" sz="2000" dirty="0">
                <a:latin typeface="Arial" panose="020B0604020202020204" pitchFamily="34" charset="0"/>
                <a:cs typeface="Arial" panose="020B0604020202020204" pitchFamily="34" charset="0"/>
              </a:rPr>
              <a:t>escucha y </a:t>
            </a:r>
            <a:r>
              <a:rPr lang="es-MX" sz="2000" dirty="0" smtClean="0">
                <a:latin typeface="Arial" panose="020B0604020202020204" pitchFamily="34" charset="0"/>
                <a:cs typeface="Arial" panose="020B0604020202020204" pitchFamily="34" charset="0"/>
              </a:rPr>
              <a:t>evaluación prematura</a:t>
            </a:r>
          </a:p>
          <a:p>
            <a:pPr marL="285750" indent="-285750">
              <a:lnSpc>
                <a:spcPct val="80000"/>
              </a:lnSpc>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Limitación en </a:t>
            </a:r>
            <a:r>
              <a:rPr lang="es-MX" sz="2000" dirty="0">
                <a:latin typeface="Arial" panose="020B0604020202020204" pitchFamily="34" charset="0"/>
                <a:cs typeface="Arial" panose="020B0604020202020204" pitchFamily="34" charset="0"/>
              </a:rPr>
              <a:t>los </a:t>
            </a:r>
            <a:r>
              <a:rPr lang="es-MX" sz="2000" dirty="0" smtClean="0">
                <a:latin typeface="Arial" panose="020B0604020202020204" pitchFamily="34" charset="0"/>
                <a:cs typeface="Arial" panose="020B0604020202020204" pitchFamily="34" charset="0"/>
              </a:rPr>
              <a:t>órganos sensoriales</a:t>
            </a:r>
          </a:p>
          <a:p>
            <a:pPr marL="285750" indent="-285750">
              <a:lnSpc>
                <a:spcPct val="80000"/>
              </a:lnSpc>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Desconfianza, amenazas, temores</a:t>
            </a:r>
          </a:p>
          <a:p>
            <a:pPr marL="285750" indent="-285750">
              <a:lnSpc>
                <a:spcPct val="80000"/>
              </a:lnSpc>
              <a:buFont typeface="Wingdings" panose="05000000000000000000" pitchFamily="2" charset="2"/>
              <a:buChar char="§"/>
            </a:pPr>
            <a:r>
              <a:rPr lang="es-MX" sz="2000" dirty="0" smtClean="0">
                <a:latin typeface="Arial" panose="020B0604020202020204" pitchFamily="34" charset="0"/>
                <a:cs typeface="Arial" panose="020B0604020202020204" pitchFamily="34" charset="0"/>
              </a:rPr>
              <a:t>Expresión </a:t>
            </a:r>
            <a:r>
              <a:rPr lang="es-MX" sz="2000" dirty="0">
                <a:latin typeface="Arial" panose="020B0604020202020204" pitchFamily="34" charset="0"/>
                <a:cs typeface="Arial" panose="020B0604020202020204" pitchFamily="34" charset="0"/>
              </a:rPr>
              <a:t>deficiente del </a:t>
            </a:r>
            <a:r>
              <a:rPr lang="es-MX" sz="2000" dirty="0" smtClean="0">
                <a:latin typeface="Arial" panose="020B0604020202020204" pitchFamily="34" charset="0"/>
                <a:cs typeface="Arial" panose="020B0604020202020204" pitchFamily="34" charset="0"/>
              </a:rPr>
              <a:t>mensaje </a:t>
            </a:r>
            <a:r>
              <a:rPr lang="es-MX" sz="2000" dirty="0">
                <a:latin typeface="Arial" panose="020B0604020202020204" pitchFamily="34" charset="0"/>
                <a:cs typeface="Arial" panose="020B0604020202020204" pitchFamily="34" charset="0"/>
              </a:rPr>
              <a:t>(omisiones, </a:t>
            </a:r>
            <a:r>
              <a:rPr lang="es-MX" sz="2000" dirty="0" smtClean="0">
                <a:latin typeface="Arial" panose="020B0604020202020204" pitchFamily="34" charset="0"/>
                <a:cs typeface="Arial" panose="020B0604020202020204" pitchFamily="34" charset="0"/>
              </a:rPr>
              <a:t>incoherencias</a:t>
            </a:r>
            <a:r>
              <a:rPr lang="es-MX" sz="2000" dirty="0">
                <a:latin typeface="Arial" panose="020B0604020202020204" pitchFamily="34" charset="0"/>
                <a:cs typeface="Arial" panose="020B0604020202020204" pitchFamily="34" charset="0"/>
              </a:rPr>
              <a:t>). </a:t>
            </a:r>
            <a:endParaRPr lang="es-MX" sz="2000" dirty="0" smtClean="0">
              <a:latin typeface="Arial" panose="020B0604020202020204" pitchFamily="34" charset="0"/>
              <a:cs typeface="Arial" panose="020B0604020202020204" pitchFamily="34" charset="0"/>
            </a:endParaRPr>
          </a:p>
          <a:p>
            <a:pPr marL="285750" indent="-285750">
              <a:lnSpc>
                <a:spcPct val="80000"/>
              </a:lnSpc>
              <a:buFont typeface="Wingdings" panose="05000000000000000000" pitchFamily="2" charset="2"/>
              <a:buChar char="§"/>
            </a:pPr>
            <a:r>
              <a:rPr lang="es-ES" sz="2000" dirty="0" smtClean="0">
                <a:latin typeface="Arial" panose="020B0604020202020204" pitchFamily="34" charset="0"/>
                <a:cs typeface="Arial" panose="020B0604020202020204" pitchFamily="34" charset="0"/>
              </a:rPr>
              <a:t>Sobrecarga </a:t>
            </a:r>
            <a:r>
              <a:rPr lang="es-ES" sz="2000" dirty="0">
                <a:latin typeface="Arial" panose="020B0604020202020204" pitchFamily="34" charset="0"/>
                <a:cs typeface="Arial" panose="020B0604020202020204" pitchFamily="34" charset="0"/>
              </a:rPr>
              <a:t>de </a:t>
            </a:r>
            <a:r>
              <a:rPr lang="es-ES" sz="2000" dirty="0" smtClean="0">
                <a:latin typeface="Arial" panose="020B0604020202020204" pitchFamily="34" charset="0"/>
                <a:cs typeface="Arial" panose="020B0604020202020204" pitchFamily="34" charset="0"/>
              </a:rPr>
              <a:t>información</a:t>
            </a:r>
          </a:p>
          <a:p>
            <a:pPr marL="285750" indent="-285750">
              <a:lnSpc>
                <a:spcPct val="80000"/>
              </a:lnSpc>
              <a:buFont typeface="Wingdings" panose="05000000000000000000" pitchFamily="2" charset="2"/>
              <a:buChar char="§"/>
            </a:pPr>
            <a:r>
              <a:rPr lang="es-ES" sz="2000" dirty="0" smtClean="0">
                <a:latin typeface="Arial" panose="020B0604020202020204" pitchFamily="34" charset="0"/>
                <a:cs typeface="Arial" panose="020B0604020202020204" pitchFamily="34" charset="0"/>
              </a:rPr>
              <a:t>Actitud defensiva</a:t>
            </a:r>
          </a:p>
          <a:p>
            <a:pPr marL="285750" indent="-285750">
              <a:lnSpc>
                <a:spcPct val="80000"/>
              </a:lnSpc>
              <a:buFont typeface="Wingdings" panose="05000000000000000000" pitchFamily="2" charset="2"/>
              <a:buChar char="§"/>
            </a:pPr>
            <a:r>
              <a:rPr lang="es-ES" sz="2000" dirty="0" smtClean="0">
                <a:latin typeface="Arial" panose="020B0604020202020204" pitchFamily="34" charset="0"/>
                <a:cs typeface="Arial" panose="020B0604020202020204" pitchFamily="34" charset="0"/>
              </a:rPr>
              <a:t>La Cultura </a:t>
            </a:r>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sp>
        <p:nvSpPr>
          <p:cNvPr id="3082" name="4 Marcador de número de diapositiva"/>
          <p:cNvSpPr txBox="1">
            <a:spLocks noGrp="1"/>
          </p:cNvSpPr>
          <p:nvPr/>
        </p:nvSpPr>
        <p:spPr bwMode="auto">
          <a:xfrm>
            <a:off x="9840913" y="6376989"/>
            <a:ext cx="666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gn="r"/>
            <a:endParaRPr lang="es-ES"/>
          </a:p>
        </p:txBody>
      </p:sp>
      <p:sp>
        <p:nvSpPr>
          <p:cNvPr id="14" name="3 Marcador de pie de página"/>
          <p:cNvSpPr>
            <a:spLocks noGrp="1"/>
          </p:cNvSpPr>
          <p:nvPr>
            <p:ph type="ftr" sz="quarter" idx="11"/>
          </p:nvPr>
        </p:nvSpPr>
        <p:spPr>
          <a:xfrm>
            <a:off x="1981200" y="6356351"/>
            <a:ext cx="2133600" cy="365125"/>
          </a:xfrm>
        </p:spPr>
        <p:txBody>
          <a:bodyPr vert="horz" lIns="67730" tIns="33865" rIns="67730" bIns="33865" rtlCol="0" anchor="ctr"/>
          <a:lstStyle/>
          <a:p>
            <a:pPr>
              <a:defRPr/>
            </a:pPr>
            <a:endParaRPr lang="es-ES" dirty="0"/>
          </a:p>
        </p:txBody>
      </p:sp>
    </p:spTree>
    <p:extLst>
      <p:ext uri="{BB962C8B-B14F-4D97-AF65-F5344CB8AC3E}">
        <p14:creationId xmlns:p14="http://schemas.microsoft.com/office/powerpoint/2010/main" val="2733208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745587" y="468313"/>
            <a:ext cx="10888395" cy="5745162"/>
          </a:xfrm>
        </p:spPr>
        <p:txBody>
          <a:bodyPr vert="horz" lIns="91420" tIns="45709" rIns="91420" bIns="45709" rtlCol="0">
            <a:normAutofit fontScale="92500" lnSpcReduction="10000"/>
          </a:bodyPr>
          <a:lstStyle/>
          <a:p>
            <a:pPr marL="341000" indent="-341000" algn="ctr">
              <a:buNone/>
              <a:defRPr/>
            </a:pPr>
            <a:r>
              <a:rPr lang="es-ES_tradnl"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Ruidos </a:t>
            </a:r>
          </a:p>
          <a:p>
            <a:pPr marL="341000" indent="-341000" algn="ctr">
              <a:buNone/>
              <a:defRPr/>
            </a:pPr>
            <a:r>
              <a:rPr lang="es-ES_tradnl" sz="2700" b="1" u="sng" dirty="0">
                <a:solidFill>
                  <a:schemeClr val="accent1">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t>Mensajes que obstruyen la comunicación</a:t>
            </a:r>
          </a:p>
          <a:p>
            <a:pPr marL="341000" indent="-341000" algn="ctr">
              <a:buNone/>
              <a:defRPr/>
            </a:pPr>
            <a:endParaRPr lang="es-ES" sz="2700" b="1" dirty="0">
              <a:latin typeface="Arial" charset="0"/>
              <a:cs typeface="Arial" charset="0"/>
            </a:endParaRPr>
          </a:p>
          <a:p>
            <a:pPr marL="0" indent="0" algn="just">
              <a:lnSpc>
                <a:spcPct val="80000"/>
              </a:lnSpc>
              <a:buNone/>
              <a:defRPr/>
            </a:pPr>
            <a:r>
              <a:rPr lang="es-ES_tradnl" sz="2700" smtClean="0">
                <a:latin typeface="Arial" panose="020B0604020202020204" pitchFamily="34" charset="0"/>
                <a:cs typeface="Arial" panose="020B0604020202020204" pitchFamily="34" charset="0"/>
              </a:rPr>
              <a:t>Cortés </a:t>
            </a:r>
            <a:r>
              <a:rPr lang="es-ES_tradnl" sz="2700" dirty="0">
                <a:latin typeface="Arial" panose="020B0604020202020204" pitchFamily="34" charset="0"/>
                <a:cs typeface="Arial" panose="020B0604020202020204" pitchFamily="34" charset="0"/>
              </a:rPr>
              <a:t>en la conversación: </a:t>
            </a:r>
            <a:r>
              <a:rPr lang="es-ES_tradnl" sz="2700" b="1" dirty="0">
                <a:latin typeface="Arial" panose="020B0604020202020204" pitchFamily="34" charset="0"/>
                <a:cs typeface="Arial" panose="020B0604020202020204" pitchFamily="34" charset="0"/>
              </a:rPr>
              <a:t>Saltar a otro </a:t>
            </a:r>
            <a:r>
              <a:rPr lang="es-ES_tradnl" sz="2700" b="1" dirty="0" smtClean="0">
                <a:latin typeface="Arial" panose="020B0604020202020204" pitchFamily="34" charset="0"/>
                <a:cs typeface="Arial" panose="020B0604020202020204" pitchFamily="34" charset="0"/>
              </a:rPr>
              <a:t>tema </a:t>
            </a:r>
            <a:r>
              <a:rPr lang="es-ES_tradnl" sz="2700" b="1" dirty="0">
                <a:latin typeface="Arial" panose="020B0604020202020204" pitchFamily="34" charset="0"/>
                <a:cs typeface="Arial" panose="020B0604020202020204" pitchFamily="34" charset="0"/>
              </a:rPr>
              <a:t>ignorando lo planteado por el otro.</a:t>
            </a:r>
          </a:p>
          <a:p>
            <a:pPr marL="0" indent="0" algn="just">
              <a:lnSpc>
                <a:spcPct val="80000"/>
              </a:lnSpc>
              <a:buNone/>
              <a:defRPr/>
            </a:pPr>
            <a:endParaRPr lang="es-ES_tradnl" sz="2700" dirty="0">
              <a:latin typeface="Arial" panose="020B0604020202020204" pitchFamily="34" charset="0"/>
              <a:cs typeface="Arial" panose="020B0604020202020204" pitchFamily="34" charset="0"/>
            </a:endParaRPr>
          </a:p>
          <a:p>
            <a:pPr marL="0" indent="0" algn="just">
              <a:lnSpc>
                <a:spcPct val="80000"/>
              </a:lnSpc>
              <a:buNone/>
              <a:defRPr/>
            </a:pPr>
            <a:r>
              <a:rPr lang="es-ES_tradnl" sz="2700" dirty="0">
                <a:latin typeface="Arial" panose="020B0604020202020204" pitchFamily="34" charset="0"/>
                <a:cs typeface="Arial" panose="020B0604020202020204" pitchFamily="34" charset="0"/>
              </a:rPr>
              <a:t>Preguntas de reproche: </a:t>
            </a:r>
            <a:r>
              <a:rPr lang="es-ES_tradnl" sz="2700" b="1" i="1" dirty="0">
                <a:latin typeface="Arial" panose="020B0604020202020204" pitchFamily="34" charset="0"/>
                <a:cs typeface="Arial" panose="020B0604020202020204" pitchFamily="34" charset="0"/>
              </a:rPr>
              <a:t>“¿No te parece que ya has hablado bastante?”</a:t>
            </a:r>
          </a:p>
          <a:p>
            <a:pPr marL="0" indent="0" algn="just">
              <a:lnSpc>
                <a:spcPct val="80000"/>
              </a:lnSpc>
              <a:buNone/>
              <a:defRPr/>
            </a:pPr>
            <a:endParaRPr lang="es-ES_tradnl" sz="2700" b="1" i="1" dirty="0">
              <a:latin typeface="Arial" panose="020B0604020202020204" pitchFamily="34" charset="0"/>
              <a:cs typeface="Arial" panose="020B0604020202020204" pitchFamily="34" charset="0"/>
            </a:endParaRPr>
          </a:p>
          <a:p>
            <a:pPr marL="0" indent="0" algn="just">
              <a:lnSpc>
                <a:spcPct val="80000"/>
              </a:lnSpc>
              <a:buNone/>
              <a:defRPr/>
            </a:pPr>
            <a:r>
              <a:rPr lang="es-ES_tradnl" sz="2700" dirty="0">
                <a:latin typeface="Arial" panose="020B0604020202020204" pitchFamily="34" charset="0"/>
                <a:cs typeface="Arial" panose="020B0604020202020204" pitchFamily="34" charset="0"/>
              </a:rPr>
              <a:t>Generalizaciones: </a:t>
            </a:r>
            <a:r>
              <a:rPr lang="es-ES_tradnl" sz="2700" b="1" i="1" dirty="0">
                <a:latin typeface="Arial" panose="020B0604020202020204" pitchFamily="34" charset="0"/>
                <a:cs typeface="Arial" panose="020B0604020202020204" pitchFamily="34" charset="0"/>
              </a:rPr>
              <a:t>“Siempre </a:t>
            </a:r>
            <a:r>
              <a:rPr lang="es-ES_tradnl" sz="2700" b="1" i="1" dirty="0" smtClean="0">
                <a:latin typeface="Arial" panose="020B0604020202020204" pitchFamily="34" charset="0"/>
                <a:cs typeface="Arial" panose="020B0604020202020204" pitchFamily="34" charset="0"/>
              </a:rPr>
              <a:t>te equivocas”.</a:t>
            </a:r>
            <a:endParaRPr lang="es-ES_tradnl" sz="2700" b="1" i="1" dirty="0">
              <a:latin typeface="Arial" panose="020B0604020202020204" pitchFamily="34" charset="0"/>
              <a:cs typeface="Arial" panose="020B0604020202020204" pitchFamily="34" charset="0"/>
            </a:endParaRPr>
          </a:p>
          <a:p>
            <a:pPr marL="0" indent="0" algn="just">
              <a:lnSpc>
                <a:spcPct val="80000"/>
              </a:lnSpc>
              <a:buNone/>
              <a:defRPr/>
            </a:pPr>
            <a:endParaRPr lang="es-ES_tradnl" sz="2700" b="1" i="1" dirty="0">
              <a:latin typeface="Arial" panose="020B0604020202020204" pitchFamily="34" charset="0"/>
              <a:cs typeface="Arial" panose="020B0604020202020204" pitchFamily="34" charset="0"/>
            </a:endParaRPr>
          </a:p>
          <a:p>
            <a:pPr marL="0" indent="0" algn="just">
              <a:lnSpc>
                <a:spcPct val="80000"/>
              </a:lnSpc>
              <a:buNone/>
              <a:defRPr/>
            </a:pPr>
            <a:r>
              <a:rPr lang="es-ES_tradnl" sz="2700" dirty="0">
                <a:latin typeface="Arial" panose="020B0604020202020204" pitchFamily="34" charset="0"/>
                <a:cs typeface="Arial" panose="020B0604020202020204" pitchFamily="34" charset="0"/>
              </a:rPr>
              <a:t>Sarcasmo: </a:t>
            </a:r>
            <a:r>
              <a:rPr lang="es-ES_tradnl" sz="2700" b="1" i="1" dirty="0">
                <a:latin typeface="Arial" panose="020B0604020202020204" pitchFamily="34" charset="0"/>
                <a:cs typeface="Arial" panose="020B0604020202020204" pitchFamily="34" charset="0"/>
              </a:rPr>
              <a:t>“Te quedó tan bien, que era preferible no lo hubieras hecho…”.</a:t>
            </a:r>
          </a:p>
          <a:p>
            <a:pPr marL="0" indent="0" algn="just">
              <a:lnSpc>
                <a:spcPct val="80000"/>
              </a:lnSpc>
              <a:buNone/>
              <a:defRPr/>
            </a:pPr>
            <a:endParaRPr lang="es-ES_tradnl" sz="2700" b="1" i="1" dirty="0">
              <a:latin typeface="Arial" panose="020B0604020202020204" pitchFamily="34" charset="0"/>
              <a:cs typeface="Arial" panose="020B0604020202020204" pitchFamily="34" charset="0"/>
            </a:endParaRPr>
          </a:p>
          <a:p>
            <a:pPr marL="0" indent="0" algn="just">
              <a:lnSpc>
                <a:spcPct val="80000"/>
              </a:lnSpc>
              <a:buNone/>
              <a:defRPr/>
            </a:pPr>
            <a:r>
              <a:rPr lang="es-ES_tradnl" sz="2700" dirty="0">
                <a:latin typeface="Arial" panose="020B0604020202020204" pitchFamily="34" charset="0"/>
                <a:cs typeface="Arial" panose="020B0604020202020204" pitchFamily="34" charset="0"/>
              </a:rPr>
              <a:t>Orden o amenaza: </a:t>
            </a:r>
            <a:r>
              <a:rPr lang="es-ES_tradnl" sz="2700" b="1" i="1" dirty="0">
                <a:latin typeface="Arial" panose="020B0604020202020204" pitchFamily="34" charset="0"/>
                <a:cs typeface="Arial" panose="020B0604020202020204" pitchFamily="34" charset="0"/>
              </a:rPr>
              <a:t>“Si no lo haces,  te arriesgas a…”</a:t>
            </a:r>
          </a:p>
          <a:p>
            <a:pPr marL="0" indent="0" algn="just">
              <a:lnSpc>
                <a:spcPct val="80000"/>
              </a:lnSpc>
              <a:buNone/>
              <a:defRPr/>
            </a:pPr>
            <a:endParaRPr lang="es-ES_tradnl" sz="2700" b="1" i="1" dirty="0"/>
          </a:p>
          <a:p>
            <a:pPr marL="342824" indent="-342824" algn="just">
              <a:spcBef>
                <a:spcPct val="50000"/>
              </a:spcBef>
              <a:buNone/>
              <a:defRPr/>
            </a:pPr>
            <a:endParaRPr lang="es-ES" sz="3000" dirty="0"/>
          </a:p>
          <a:p>
            <a:pPr marL="342824" indent="-342824">
              <a:spcBef>
                <a:spcPct val="50000"/>
              </a:spcBef>
              <a:buFont typeface="Wingdings" pitchFamily="2" charset="2"/>
              <a:buChar char="Ø"/>
              <a:defRPr/>
            </a:pPr>
            <a:endParaRPr lang="es-ES" sz="3000" dirty="0"/>
          </a:p>
          <a:p>
            <a:pPr marL="342824" indent="-342824" algn="just">
              <a:lnSpc>
                <a:spcPct val="80000"/>
              </a:lnSpc>
              <a:spcBef>
                <a:spcPct val="50000"/>
              </a:spcBef>
              <a:buNone/>
              <a:defRPr/>
            </a:pPr>
            <a:endParaRPr lang="es-ES" dirty="0" smtClean="0">
              <a:solidFill>
                <a:srgbClr val="FF0000"/>
              </a:solidFill>
              <a:latin typeface="Arial" charset="0"/>
              <a:cs typeface="Arial" charset="0"/>
            </a:endParaRPr>
          </a:p>
          <a:p>
            <a:pPr marL="342824" indent="-342824">
              <a:lnSpc>
                <a:spcPct val="80000"/>
              </a:lnSpc>
              <a:spcBef>
                <a:spcPct val="50000"/>
              </a:spcBef>
              <a:buNone/>
              <a:defRPr/>
            </a:pPr>
            <a:endParaRPr lang="es-ES" dirty="0" smtClean="0">
              <a:solidFill>
                <a:schemeClr val="accent1">
                  <a:lumMod val="75000"/>
                </a:schemeClr>
              </a:solidFill>
              <a:latin typeface="Arial" charset="0"/>
              <a:cs typeface="Arial" charset="0"/>
            </a:endParaRPr>
          </a:p>
        </p:txBody>
      </p:sp>
      <p:sp>
        <p:nvSpPr>
          <p:cNvPr id="3" name="2 Rectángulo"/>
          <p:cNvSpPr/>
          <p:nvPr/>
        </p:nvSpPr>
        <p:spPr>
          <a:xfrm>
            <a:off x="1701800" y="271463"/>
            <a:ext cx="8763000" cy="6400800"/>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anchor="ctr"/>
          <a:lstStyle/>
          <a:p>
            <a:pPr algn="ctr">
              <a:buFont typeface="Arial" charset="0"/>
              <a:buNone/>
              <a:defRPr/>
            </a:pPr>
            <a:endParaRPr lang="es-ES"/>
          </a:p>
        </p:txBody>
      </p:sp>
    </p:spTree>
    <p:extLst>
      <p:ext uri="{BB962C8B-B14F-4D97-AF65-F5344CB8AC3E}">
        <p14:creationId xmlns:p14="http://schemas.microsoft.com/office/powerpoint/2010/main" val="3350994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3509</TotalTime>
  <Words>1532</Words>
  <Application>Microsoft Office PowerPoint</Application>
  <PresentationFormat>Personalizado</PresentationFormat>
  <Paragraphs>196</Paragraphs>
  <Slides>27</Slides>
  <Notes>7</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9" baseType="lpstr">
      <vt:lpstr>Arial</vt:lpstr>
      <vt:lpstr>Wingdings</vt:lpstr>
      <vt:lpstr>Wingdings 2</vt:lpstr>
      <vt:lpstr>Times New Roman</vt:lpstr>
      <vt:lpstr>Gill Sans MT</vt:lpstr>
      <vt:lpstr>Arial Black</vt:lpstr>
      <vt:lpstr>Verdana</vt:lpstr>
      <vt:lpstr>Calibri Light</vt:lpstr>
      <vt:lpstr>Webdings</vt:lpstr>
      <vt:lpstr>Calibri</vt:lpstr>
      <vt:lpstr>Tema de Office</vt:lpstr>
      <vt:lpstr>Imagen</vt:lpstr>
      <vt:lpstr>Presentación de PowerPoint</vt:lpstr>
      <vt:lpstr>Presentación de PowerPoint</vt:lpstr>
      <vt:lpstr>Presentación de PowerPoint</vt:lpstr>
      <vt:lpstr>La Comunicación es una habilidad Clave para el directivo.</vt:lpstr>
      <vt:lpstr>Presentación de PowerPoint</vt:lpstr>
      <vt:lpstr>Presentación de PowerPoint</vt:lpstr>
      <vt:lpstr>Presentación de PowerPoint</vt:lpstr>
      <vt:lpstr>Barreras de la Comunicación</vt:lpstr>
      <vt:lpstr>Presentación de PowerPoint</vt:lpstr>
      <vt:lpstr>Presentación de PowerPoint</vt:lpstr>
      <vt:lpstr>Presentación de PowerPoint</vt:lpstr>
      <vt:lpstr>Presentación de PowerPoint</vt:lpstr>
      <vt:lpstr>   </vt:lpstr>
      <vt:lpstr> Reglas de la Buena Escucha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Adriel</dc:creator>
  <cp:lastModifiedBy>Yunan</cp:lastModifiedBy>
  <cp:revision>184</cp:revision>
  <dcterms:created xsi:type="dcterms:W3CDTF">2014-10-12T16:01:06Z</dcterms:created>
  <dcterms:modified xsi:type="dcterms:W3CDTF">2006-01-01T07:30:29Z</dcterms:modified>
</cp:coreProperties>
</file>