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8" r:id="rId2"/>
    <p:sldId id="259" r:id="rId3"/>
    <p:sldId id="260" r:id="rId4"/>
    <p:sldId id="256" r:id="rId5"/>
    <p:sldId id="257" r:id="rId6"/>
    <p:sldId id="261" r:id="rId7"/>
    <p:sldId id="262" r:id="rId8"/>
    <p:sldId id="263" r:id="rId9"/>
    <p:sldId id="264" r:id="rId10"/>
    <p:sldId id="265" r:id="rId11"/>
    <p:sldId id="266" r:id="rId12"/>
    <p:sldId id="267"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79753-B82A-49B6-98E4-C78E77A1FA1E}" type="datetimeFigureOut">
              <a:rPr lang="es-MX" smtClean="0"/>
              <a:t>19/07/2025</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B1C4E6-D477-4CA7-AA55-1A936CB90522}" type="slidenum">
              <a:rPr lang="es-MX" smtClean="0"/>
              <a:t>‹Nº›</a:t>
            </a:fld>
            <a:endParaRPr lang="es-MX"/>
          </a:p>
        </p:txBody>
      </p:sp>
    </p:spTree>
    <p:extLst>
      <p:ext uri="{BB962C8B-B14F-4D97-AF65-F5344CB8AC3E}">
        <p14:creationId xmlns:p14="http://schemas.microsoft.com/office/powerpoint/2010/main" val="910157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04B1C4E6-D477-4CA7-AA55-1A936CB90522}" type="slidenum">
              <a:rPr lang="es-MX" smtClean="0"/>
              <a:t>5</a:t>
            </a:fld>
            <a:endParaRPr lang="es-MX"/>
          </a:p>
        </p:txBody>
      </p:sp>
    </p:spTree>
    <p:extLst>
      <p:ext uri="{BB962C8B-B14F-4D97-AF65-F5344CB8AC3E}">
        <p14:creationId xmlns:p14="http://schemas.microsoft.com/office/powerpoint/2010/main" val="1797923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D6FB9D-7B2B-4150-A3D7-1C06CE40FEAD}"/>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DA1A6DBF-18A2-47F6-9FB7-02F58B3FB2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EAD54DAF-A385-4B10-96AC-9D49ED38E235}"/>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5" name="Marcador de pie de página 4">
            <a:extLst>
              <a:ext uri="{FF2B5EF4-FFF2-40B4-BE49-F238E27FC236}">
                <a16:creationId xmlns:a16="http://schemas.microsoft.com/office/drawing/2014/main" id="{D724CDF1-1E0F-4284-B05D-C7C21219A2A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2081B556-0044-4D24-9465-6299C597B3EF}"/>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747416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4A6586-7E5F-41D3-8C44-31DFBE1D53F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2CB9D7BB-6FD2-49B2-A0CD-60574AE32BF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39BBB8E7-BF04-4669-A47B-CA2F28A7D7A1}"/>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5" name="Marcador de pie de página 4">
            <a:extLst>
              <a:ext uri="{FF2B5EF4-FFF2-40B4-BE49-F238E27FC236}">
                <a16:creationId xmlns:a16="http://schemas.microsoft.com/office/drawing/2014/main" id="{FCF43FAA-E781-491D-918F-C902D548267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FE23F96-43C1-4ED3-B8EF-E60CCB6DEE5E}"/>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2494913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CB92AD3-C6EB-4D2E-9E6A-2257A5BCF95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EA87A8A4-DBF5-4C2F-8A7E-8926A1B3E58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8B653BF-72DF-4A91-A3FD-4287993448B2}"/>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5" name="Marcador de pie de página 4">
            <a:extLst>
              <a:ext uri="{FF2B5EF4-FFF2-40B4-BE49-F238E27FC236}">
                <a16:creationId xmlns:a16="http://schemas.microsoft.com/office/drawing/2014/main" id="{D216E516-E321-4B33-962A-F840F3F02B0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F3ABE3B-6BF2-4D5E-8674-3D287B6AD300}"/>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2897364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0FC72E-D71C-46B3-B5DD-3A0FFFCE3CB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767683D3-99EC-4B5B-AB2C-5C92E827811B}"/>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8B0AA84C-16BE-4B87-96C9-3D1676A05F64}"/>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5" name="Marcador de pie de página 4">
            <a:extLst>
              <a:ext uri="{FF2B5EF4-FFF2-40B4-BE49-F238E27FC236}">
                <a16:creationId xmlns:a16="http://schemas.microsoft.com/office/drawing/2014/main" id="{0AE1B18B-4AEF-4E67-BAD7-68978A00E77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4797B997-D029-4D56-9DC0-291ECA0A4968}"/>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2767160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415456-8EDD-4DC0-8702-80E12EB910D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BC5F132-4F60-4CD7-9389-66EAE0B305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15BFBF9-5C7F-401B-B145-8555AD7F9744}"/>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5" name="Marcador de pie de página 4">
            <a:extLst>
              <a:ext uri="{FF2B5EF4-FFF2-40B4-BE49-F238E27FC236}">
                <a16:creationId xmlns:a16="http://schemas.microsoft.com/office/drawing/2014/main" id="{D9A22A81-6F49-4E5D-8948-D67493EFFB1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E74311D-FCDA-4FC0-A092-23712BADC7DD}"/>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1042462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7BAF52-C56F-48DB-9C7F-85F9001F60C9}"/>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63963671-D1B0-4B82-B66E-9267F94DFD5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1B0254A2-FF78-4F9D-91CA-11CE431AD78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9DFC5F52-6D3C-4894-8876-832EE471E0CA}"/>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6" name="Marcador de pie de página 5">
            <a:extLst>
              <a:ext uri="{FF2B5EF4-FFF2-40B4-BE49-F238E27FC236}">
                <a16:creationId xmlns:a16="http://schemas.microsoft.com/office/drawing/2014/main" id="{609456BA-693E-4A37-9A53-CFF81809EC44}"/>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A40C5875-88B7-474E-ABEA-15B097118F01}"/>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2674086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0B42F5-49AC-4168-8F3A-BBBE0B1238E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DE658C06-9159-4463-987E-8254087773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D3218CC-6FCD-4472-9803-69B8D606D67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4645AA8B-4666-4107-93C3-14B1290B6C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EE714A5-6675-45DD-91F5-8C8541A19D8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6891FCAD-9F6E-409C-9800-D24F279CFF59}"/>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8" name="Marcador de pie de página 7">
            <a:extLst>
              <a:ext uri="{FF2B5EF4-FFF2-40B4-BE49-F238E27FC236}">
                <a16:creationId xmlns:a16="http://schemas.microsoft.com/office/drawing/2014/main" id="{441B3A57-C8AC-4971-AF37-3E71E075F61B}"/>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774B7D28-DEA0-475B-ACF5-516B12117E85}"/>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3616778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ADFA63-EFDF-469A-9D3F-00DEC884C64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FF7CBB33-86E5-4EBC-8AD1-A411D0AB150F}"/>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4" name="Marcador de pie de página 3">
            <a:extLst>
              <a:ext uri="{FF2B5EF4-FFF2-40B4-BE49-F238E27FC236}">
                <a16:creationId xmlns:a16="http://schemas.microsoft.com/office/drawing/2014/main" id="{A3BBAA7D-4D81-45E6-999D-21F75F25DB46}"/>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EAC7B1DD-8AAB-490D-9EC8-8723A5F329F7}"/>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130112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44F80B3-D652-4CEE-BA2F-C1E377CBD873}"/>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3" name="Marcador de pie de página 2">
            <a:extLst>
              <a:ext uri="{FF2B5EF4-FFF2-40B4-BE49-F238E27FC236}">
                <a16:creationId xmlns:a16="http://schemas.microsoft.com/office/drawing/2014/main" id="{BBF493EB-A2B3-45B4-A690-E09CAD8D972D}"/>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DF01C43C-C011-425E-B084-1869054A0766}"/>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272008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5BC199-8B58-4DB6-8AE1-5836621FAAC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E234D0E-FE41-4FE3-9842-A2197FAA64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80281C55-830B-4F0A-A494-8EEC8B4646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5884ED5-472E-467C-86B2-8D7343A0F35B}"/>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6" name="Marcador de pie de página 5">
            <a:extLst>
              <a:ext uri="{FF2B5EF4-FFF2-40B4-BE49-F238E27FC236}">
                <a16:creationId xmlns:a16="http://schemas.microsoft.com/office/drawing/2014/main" id="{BFCF577F-DC25-4F5E-9852-6BF49E4BC38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49C51CA0-E7A6-4F1D-B1A4-DA98FACAB5BD}"/>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609799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08A084-DE47-47BA-9263-93EC7050585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FA9854DD-F805-425E-8000-057ABFAA9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69BB5E36-7868-40CA-B15B-609F8E6B0E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6967F0A-A890-4582-B2FC-13455A57F173}"/>
              </a:ext>
            </a:extLst>
          </p:cNvPr>
          <p:cNvSpPr>
            <a:spLocks noGrp="1"/>
          </p:cNvSpPr>
          <p:nvPr>
            <p:ph type="dt" sz="half" idx="10"/>
          </p:nvPr>
        </p:nvSpPr>
        <p:spPr/>
        <p:txBody>
          <a:bodyPr/>
          <a:lstStyle/>
          <a:p>
            <a:fld id="{570A122F-F1A2-4366-97FD-4F672D2A63F0}" type="datetimeFigureOut">
              <a:rPr lang="es-MX" smtClean="0"/>
              <a:t>19/07/2025</a:t>
            </a:fld>
            <a:endParaRPr lang="es-MX"/>
          </a:p>
        </p:txBody>
      </p:sp>
      <p:sp>
        <p:nvSpPr>
          <p:cNvPr id="6" name="Marcador de pie de página 5">
            <a:extLst>
              <a:ext uri="{FF2B5EF4-FFF2-40B4-BE49-F238E27FC236}">
                <a16:creationId xmlns:a16="http://schemas.microsoft.com/office/drawing/2014/main" id="{3EE71E0D-7C73-4CC3-90D0-9A070B6900E9}"/>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61A2AE63-AE04-4A53-99A1-051CB710A718}"/>
              </a:ext>
            </a:extLst>
          </p:cNvPr>
          <p:cNvSpPr>
            <a:spLocks noGrp="1"/>
          </p:cNvSpPr>
          <p:nvPr>
            <p:ph type="sldNum" sz="quarter" idx="12"/>
          </p:nvPr>
        </p:nvSpPr>
        <p:spPr/>
        <p:txBody>
          <a:bodyPr/>
          <a:lstStyle/>
          <a:p>
            <a:fld id="{4858BBAD-7514-431A-9A9A-586ACEFDF36A}" type="slidenum">
              <a:rPr lang="es-MX" smtClean="0"/>
              <a:t>‹Nº›</a:t>
            </a:fld>
            <a:endParaRPr lang="es-MX"/>
          </a:p>
        </p:txBody>
      </p:sp>
    </p:spTree>
    <p:extLst>
      <p:ext uri="{BB962C8B-B14F-4D97-AF65-F5344CB8AC3E}">
        <p14:creationId xmlns:p14="http://schemas.microsoft.com/office/powerpoint/2010/main" val="3647414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BE9F78A-7564-4C39-ADEC-55DAE7D003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FB7A71E7-35CD-4041-837A-AC2756AD19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3D4036E-F606-4E0C-9ECB-9151A36F93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0A122F-F1A2-4366-97FD-4F672D2A63F0}" type="datetimeFigureOut">
              <a:rPr lang="es-MX" smtClean="0"/>
              <a:t>19/07/2025</a:t>
            </a:fld>
            <a:endParaRPr lang="es-MX"/>
          </a:p>
        </p:txBody>
      </p:sp>
      <p:sp>
        <p:nvSpPr>
          <p:cNvPr id="5" name="Marcador de pie de página 4">
            <a:extLst>
              <a:ext uri="{FF2B5EF4-FFF2-40B4-BE49-F238E27FC236}">
                <a16:creationId xmlns:a16="http://schemas.microsoft.com/office/drawing/2014/main" id="{4BCD804A-3CDD-4226-895B-3F8C0953BF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7FD7DBCE-0D87-43F2-AD38-F40C7EB64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8BBAD-7514-431A-9A9A-586ACEFDF36A}" type="slidenum">
              <a:rPr lang="es-MX" smtClean="0"/>
              <a:t>‹Nº›</a:t>
            </a:fld>
            <a:endParaRPr lang="es-MX"/>
          </a:p>
        </p:txBody>
      </p:sp>
    </p:spTree>
    <p:extLst>
      <p:ext uri="{BB962C8B-B14F-4D97-AF65-F5344CB8AC3E}">
        <p14:creationId xmlns:p14="http://schemas.microsoft.com/office/powerpoint/2010/main" val="2034835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46181DE-E4A4-4712-B4B6-897F462DA576}"/>
              </a:ext>
            </a:extLst>
          </p:cNvPr>
          <p:cNvSpPr txBox="1"/>
          <p:nvPr/>
        </p:nvSpPr>
        <p:spPr>
          <a:xfrm>
            <a:off x="764498" y="734518"/>
            <a:ext cx="9833548" cy="4893647"/>
          </a:xfrm>
          <a:prstGeom prst="rect">
            <a:avLst/>
          </a:prstGeom>
          <a:noFill/>
          <a:ln>
            <a:solidFill>
              <a:schemeClr val="tx1"/>
            </a:solidFill>
          </a:ln>
        </p:spPr>
        <p:txBody>
          <a:bodyPr wrap="square" rtlCol="0">
            <a:spAutoFit/>
          </a:bodyPr>
          <a:lstStyle/>
          <a:p>
            <a:pPr algn="just"/>
            <a:r>
              <a:rPr lang="es-MX" sz="2400" dirty="0">
                <a:latin typeface="Arial" panose="020B0604020202020204" pitchFamily="34" charset="0"/>
                <a:cs typeface="Arial" panose="020B0604020202020204" pitchFamily="34" charset="0"/>
              </a:rPr>
              <a:t>La palabra </a:t>
            </a:r>
            <a:r>
              <a:rPr lang="es-MX" sz="2400" b="1" u="sng" dirty="0">
                <a:latin typeface="Arial" panose="020B0604020202020204" pitchFamily="34" charset="0"/>
                <a:cs typeface="Arial" panose="020B0604020202020204" pitchFamily="34" charset="0"/>
              </a:rPr>
              <a:t>método</a:t>
            </a:r>
            <a:r>
              <a:rPr lang="es-MX" sz="2400" b="1" dirty="0">
                <a:latin typeface="Arial" panose="020B0604020202020204" pitchFamily="34" charset="0"/>
                <a:cs typeface="Arial" panose="020B0604020202020204" pitchFamily="34" charset="0"/>
              </a:rPr>
              <a:t> </a:t>
            </a:r>
            <a:r>
              <a:rPr lang="es-MX" sz="2400" dirty="0">
                <a:latin typeface="Arial" panose="020B0604020202020204" pitchFamily="34" charset="0"/>
                <a:cs typeface="Arial" panose="020B0604020202020204" pitchFamily="34" charset="0"/>
              </a:rPr>
              <a:t>procede del griego métodos y quiere decir vía de investigación del conocimiento, teoría y estudio.</a:t>
            </a:r>
          </a:p>
          <a:p>
            <a:pPr algn="just"/>
            <a:r>
              <a:rPr lang="es-MX" sz="2400" dirty="0">
                <a:latin typeface="Arial" panose="020B0604020202020204" pitchFamily="34" charset="0"/>
                <a:cs typeface="Arial" panose="020B0604020202020204" pitchFamily="34" charset="0"/>
              </a:rPr>
              <a:t>En la ciencia </a:t>
            </a:r>
            <a:r>
              <a:rPr lang="es-MX" sz="2400" b="1" dirty="0">
                <a:latin typeface="Arial" panose="020B0604020202020204" pitchFamily="34" charset="0"/>
                <a:cs typeface="Arial" panose="020B0604020202020204" pitchFamily="34" charset="0"/>
              </a:rPr>
              <a:t>el método </a:t>
            </a:r>
            <a:r>
              <a:rPr lang="es-MX" sz="2400" dirty="0">
                <a:latin typeface="Arial" panose="020B0604020202020204" pitchFamily="34" charset="0"/>
                <a:cs typeface="Arial" panose="020B0604020202020204" pitchFamily="34" charset="0"/>
              </a:rPr>
              <a:t>se manifiesta a través de la forma de investigación y disposición del material de estudio, mediante la solución de tareas de carácter teórico, práctico, cognoscitivo, pedagógico y otros.</a:t>
            </a:r>
          </a:p>
          <a:p>
            <a:pPr algn="just"/>
            <a:r>
              <a:rPr lang="es-MX" sz="2400" dirty="0">
                <a:latin typeface="Arial" panose="020B0604020202020204" pitchFamily="34" charset="0"/>
                <a:cs typeface="Arial" panose="020B0604020202020204" pitchFamily="34" charset="0"/>
              </a:rPr>
              <a:t>En su esencia </a:t>
            </a:r>
            <a:r>
              <a:rPr lang="es-MX" sz="2400" b="1" dirty="0">
                <a:latin typeface="Arial" panose="020B0604020202020204" pitchFamily="34" charset="0"/>
                <a:cs typeface="Arial" panose="020B0604020202020204" pitchFamily="34" charset="0"/>
              </a:rPr>
              <a:t>el método </a:t>
            </a:r>
            <a:r>
              <a:rPr lang="es-MX" sz="2400" dirty="0">
                <a:latin typeface="Arial" panose="020B0604020202020204" pitchFamily="34" charset="0"/>
                <a:cs typeface="Arial" panose="020B0604020202020204" pitchFamily="34" charset="0"/>
              </a:rPr>
              <a:t>viene a ser una teoría práctica, dirigida a la actividad misma de la investigación, o lo que es lo mismo, la teoría verificada por la práctica y utilizada como principio regulador del proceso del conocimiento. Las reglas de acción práctica del hombre se subordinan a la lógica objetiva. Por ello el método no solo se encuentra en unión estrecha con la teoría, sino que cumple la función de principio unificador entre la teoría y la práctica. </a:t>
            </a:r>
          </a:p>
        </p:txBody>
      </p:sp>
    </p:spTree>
    <p:extLst>
      <p:ext uri="{BB962C8B-B14F-4D97-AF65-F5344CB8AC3E}">
        <p14:creationId xmlns:p14="http://schemas.microsoft.com/office/powerpoint/2010/main" val="675196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01F87B5-D39A-4685-8036-BC2A84D9C98B}"/>
              </a:ext>
            </a:extLst>
          </p:cNvPr>
          <p:cNvSpPr txBox="1"/>
          <p:nvPr/>
        </p:nvSpPr>
        <p:spPr>
          <a:xfrm>
            <a:off x="779489" y="719528"/>
            <a:ext cx="10403173" cy="5539978"/>
          </a:xfrm>
          <a:prstGeom prst="rect">
            <a:avLst/>
          </a:prstGeom>
          <a:noFill/>
          <a:ln>
            <a:solidFill>
              <a:schemeClr val="tx1"/>
            </a:solidFill>
          </a:ln>
        </p:spPr>
        <p:txBody>
          <a:bodyPr wrap="square" rtlCol="0">
            <a:spAutoFit/>
          </a:bodyPr>
          <a:lstStyle/>
          <a:p>
            <a:pPr algn="just">
              <a:lnSpc>
                <a:spcPct val="150000"/>
              </a:lnSpc>
            </a:pPr>
            <a:r>
              <a:rPr lang="es-MX" sz="2800" dirty="0">
                <a:latin typeface="Arial" panose="020B0604020202020204" pitchFamily="34" charset="0"/>
                <a:cs typeface="Arial" panose="020B0604020202020204" pitchFamily="34" charset="0"/>
              </a:rPr>
              <a:t>Entre los métodos empíricos más utilizados en la investigación educacional se encuentran: </a:t>
            </a:r>
          </a:p>
          <a:p>
            <a:pPr marL="457200" indent="-457200" algn="just">
              <a:lnSpc>
                <a:spcPct val="150000"/>
              </a:lnSpc>
              <a:buFontTx/>
              <a:buChar char="-"/>
            </a:pPr>
            <a:r>
              <a:rPr lang="es-MX" sz="2800" dirty="0">
                <a:latin typeface="Arial" panose="020B0604020202020204" pitchFamily="34" charset="0"/>
                <a:cs typeface="Arial" panose="020B0604020202020204" pitchFamily="34" charset="0"/>
              </a:rPr>
              <a:t>la observación</a:t>
            </a:r>
          </a:p>
          <a:p>
            <a:pPr marL="457200" indent="-457200" algn="just">
              <a:lnSpc>
                <a:spcPct val="150000"/>
              </a:lnSpc>
              <a:buFontTx/>
              <a:buChar char="-"/>
            </a:pPr>
            <a:r>
              <a:rPr lang="es-MX" sz="2800" dirty="0">
                <a:latin typeface="Arial" panose="020B0604020202020204" pitchFamily="34" charset="0"/>
                <a:cs typeface="Arial" panose="020B0604020202020204" pitchFamily="34" charset="0"/>
              </a:rPr>
              <a:t>la encuesta</a:t>
            </a:r>
          </a:p>
          <a:p>
            <a:pPr marL="457200" indent="-457200" algn="just">
              <a:lnSpc>
                <a:spcPct val="150000"/>
              </a:lnSpc>
              <a:buFontTx/>
              <a:buChar char="-"/>
            </a:pPr>
            <a:r>
              <a:rPr lang="es-MX" sz="2800" dirty="0">
                <a:latin typeface="Arial" panose="020B0604020202020204" pitchFamily="34" charset="0"/>
                <a:cs typeface="Arial" panose="020B0604020202020204" pitchFamily="34" charset="0"/>
              </a:rPr>
              <a:t>la entrevista</a:t>
            </a:r>
          </a:p>
          <a:p>
            <a:pPr marL="457200" indent="-457200" algn="just">
              <a:lnSpc>
                <a:spcPct val="150000"/>
              </a:lnSpc>
              <a:buFontTx/>
              <a:buChar char="-"/>
            </a:pPr>
            <a:r>
              <a:rPr lang="es-MX" sz="2800" dirty="0">
                <a:latin typeface="Arial" panose="020B0604020202020204" pitchFamily="34" charset="0"/>
                <a:cs typeface="Arial" panose="020B0604020202020204" pitchFamily="34" charset="0"/>
              </a:rPr>
              <a:t>el experimento, entre otros que se combinan en dependencia del enfoque de la investigación, cualitativo o cuantitativo y de los objetivos de la misma.</a:t>
            </a:r>
          </a:p>
          <a:p>
            <a:endParaRPr lang="es-MX" dirty="0"/>
          </a:p>
        </p:txBody>
      </p:sp>
    </p:spTree>
    <p:extLst>
      <p:ext uri="{BB962C8B-B14F-4D97-AF65-F5344CB8AC3E}">
        <p14:creationId xmlns:p14="http://schemas.microsoft.com/office/powerpoint/2010/main" val="3767528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CE460F8-5F27-4C55-8998-77EA493C62A6}"/>
              </a:ext>
            </a:extLst>
          </p:cNvPr>
          <p:cNvSpPr txBox="1"/>
          <p:nvPr/>
        </p:nvSpPr>
        <p:spPr>
          <a:xfrm>
            <a:off x="614597" y="569626"/>
            <a:ext cx="10747947" cy="5539978"/>
          </a:xfrm>
          <a:prstGeom prst="rect">
            <a:avLst/>
          </a:prstGeom>
          <a:noFill/>
          <a:ln>
            <a:solidFill>
              <a:schemeClr val="tx1"/>
            </a:solidFill>
          </a:ln>
        </p:spPr>
        <p:txBody>
          <a:bodyPr wrap="square" rtlCol="0">
            <a:spAutoFit/>
          </a:bodyPr>
          <a:lstStyle/>
          <a:p>
            <a:pPr algn="just">
              <a:lnSpc>
                <a:spcPct val="150000"/>
              </a:lnSpc>
            </a:pPr>
            <a:r>
              <a:rPr lang="es-MX" sz="2800" dirty="0">
                <a:latin typeface="Arial" panose="020B0604020202020204" pitchFamily="34" charset="0"/>
                <a:cs typeface="Arial" panose="020B0604020202020204" pitchFamily="34" charset="0"/>
              </a:rPr>
              <a:t>Los métodos estadísticos cumplen una función relevante en la investigación educacional, ya que contribuyen a determinar la muestra de sujetos a estudiar, tabular los datos empíricos obtenidos y establecer las generalizaciones apropiadas a partir de ellos. Además, intervienen en la determinación de la muestra estudiar, así como en el procesamiento de la información recopilada, facilitando de este modo las generalizaciones e interpretaciones que deben hacerse a partir de los datos.</a:t>
            </a:r>
          </a:p>
          <a:p>
            <a:endParaRPr lang="es-MX" dirty="0"/>
          </a:p>
        </p:txBody>
      </p:sp>
    </p:spTree>
    <p:extLst>
      <p:ext uri="{BB962C8B-B14F-4D97-AF65-F5344CB8AC3E}">
        <p14:creationId xmlns:p14="http://schemas.microsoft.com/office/powerpoint/2010/main" val="336982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F029B20-42C3-424C-BBF8-DD693BB4FA33}"/>
              </a:ext>
            </a:extLst>
          </p:cNvPr>
          <p:cNvSpPr txBox="1"/>
          <p:nvPr/>
        </p:nvSpPr>
        <p:spPr>
          <a:xfrm>
            <a:off x="614597" y="659011"/>
            <a:ext cx="10777927" cy="5539978"/>
          </a:xfrm>
          <a:prstGeom prst="rect">
            <a:avLst/>
          </a:prstGeom>
          <a:noFill/>
          <a:ln>
            <a:solidFill>
              <a:schemeClr val="tx1"/>
            </a:solidFill>
          </a:ln>
        </p:spPr>
        <p:txBody>
          <a:bodyPr wrap="square" rtlCol="0">
            <a:spAutoFit/>
          </a:bodyPr>
          <a:lstStyle/>
          <a:p>
            <a:pPr algn="just">
              <a:lnSpc>
                <a:spcPct val="150000"/>
              </a:lnSpc>
            </a:pPr>
            <a:r>
              <a:rPr lang="es-MX" sz="3200" dirty="0">
                <a:latin typeface="Arial" panose="020B0604020202020204" pitchFamily="34" charset="0"/>
                <a:cs typeface="Arial" panose="020B0604020202020204" pitchFamily="34" charset="0"/>
              </a:rPr>
              <a:t>Los métodos analizados son los que en líneas generales constituyen el soporte para el desarrollo del trabajo investigativo en la educación, ahora bien en dependencia del enfoque cualitativo o cuantitativo de la investigación se adoptan de una u otra forma o con determinadas técnicas que especifican el corte cualitativo o cuantitativo con sus adecuaciones correspondientes.</a:t>
            </a:r>
          </a:p>
          <a:p>
            <a:endParaRPr lang="es-MX" dirty="0"/>
          </a:p>
        </p:txBody>
      </p:sp>
    </p:spTree>
    <p:extLst>
      <p:ext uri="{BB962C8B-B14F-4D97-AF65-F5344CB8AC3E}">
        <p14:creationId xmlns:p14="http://schemas.microsoft.com/office/powerpoint/2010/main" val="1531320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C7FEEEA-C1F9-4528-9D4E-4DEB48260487}"/>
              </a:ext>
            </a:extLst>
          </p:cNvPr>
          <p:cNvSpPr txBox="1"/>
          <p:nvPr/>
        </p:nvSpPr>
        <p:spPr>
          <a:xfrm>
            <a:off x="914399" y="884420"/>
            <a:ext cx="10133351" cy="4524315"/>
          </a:xfrm>
          <a:prstGeom prst="rect">
            <a:avLst/>
          </a:prstGeom>
          <a:noFill/>
          <a:ln>
            <a:solidFill>
              <a:schemeClr val="tx1"/>
            </a:solidFill>
          </a:ln>
        </p:spPr>
        <p:txBody>
          <a:bodyPr wrap="square" rtlCol="0">
            <a:spAutoFit/>
          </a:bodyPr>
          <a:lstStyle/>
          <a:p>
            <a:pPr algn="just"/>
            <a:r>
              <a:rPr lang="es-MX" sz="2400" dirty="0">
                <a:latin typeface="Arial" panose="020B0604020202020204" pitchFamily="34" charset="0"/>
                <a:cs typeface="Arial" panose="020B0604020202020204" pitchFamily="34" charset="0"/>
              </a:rPr>
              <a:t>El </a:t>
            </a:r>
            <a:r>
              <a:rPr lang="es-MX" sz="2400" b="1" dirty="0">
                <a:latin typeface="Arial" panose="020B0604020202020204" pitchFamily="34" charset="0"/>
                <a:cs typeface="Arial" panose="020B0604020202020204" pitchFamily="34" charset="0"/>
              </a:rPr>
              <a:t>método</a:t>
            </a:r>
            <a:r>
              <a:rPr lang="es-MX" sz="2400" dirty="0">
                <a:latin typeface="Arial" panose="020B0604020202020204" pitchFamily="34" charset="0"/>
                <a:cs typeface="Arial" panose="020B0604020202020204" pitchFamily="34" charset="0"/>
              </a:rPr>
              <a:t> se forma históricamente como resultado de los descubrimientos, la creación de nuevas teorías y en la práctica de la investigación. Constituye siempre el punto inicial para investigaciones posteriores. El </a:t>
            </a:r>
            <a:r>
              <a:rPr lang="es-MX" sz="2400" b="1" dirty="0">
                <a:latin typeface="Arial" panose="020B0604020202020204" pitchFamily="34" charset="0"/>
                <a:cs typeface="Arial" panose="020B0604020202020204" pitchFamily="34" charset="0"/>
              </a:rPr>
              <a:t>método</a:t>
            </a:r>
            <a:r>
              <a:rPr lang="es-MX" sz="2400" dirty="0">
                <a:latin typeface="Arial" panose="020B0604020202020204" pitchFamily="34" charset="0"/>
                <a:cs typeface="Arial" panose="020B0604020202020204" pitchFamily="34" charset="0"/>
              </a:rPr>
              <a:t> es característico para el pensamiento científico y en su contenido no solo se incluyen las acciones y operaciones que se encaminan al logro de un fin determinado, sino  la planificación y sistematización adecuadas de estas.</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Al aplicar </a:t>
            </a:r>
            <a:r>
              <a:rPr lang="es-MX" sz="2400" b="1" dirty="0">
                <a:latin typeface="Arial" panose="020B0604020202020204" pitchFamily="34" charset="0"/>
                <a:cs typeface="Arial" panose="020B0604020202020204" pitchFamily="34" charset="0"/>
              </a:rPr>
              <a:t>el método </a:t>
            </a:r>
            <a:r>
              <a:rPr lang="es-MX" sz="2400" dirty="0">
                <a:latin typeface="Arial" panose="020B0604020202020204" pitchFamily="34" charset="0"/>
                <a:cs typeface="Arial" panose="020B0604020202020204" pitchFamily="34" charset="0"/>
              </a:rPr>
              <a:t>es necesario también tener en cuenta el momento del movimiento propio de la realidad objetiva, los elementos de la relación interna de esa realidad objetiva ya que en el método se debe ver la forma de un contenido determinado.</a:t>
            </a:r>
          </a:p>
        </p:txBody>
      </p:sp>
    </p:spTree>
    <p:extLst>
      <p:ext uri="{BB962C8B-B14F-4D97-AF65-F5344CB8AC3E}">
        <p14:creationId xmlns:p14="http://schemas.microsoft.com/office/powerpoint/2010/main" val="3681744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90F7881-6384-4632-B8DD-FCDB93FC5FB5}"/>
              </a:ext>
            </a:extLst>
          </p:cNvPr>
          <p:cNvSpPr txBox="1"/>
          <p:nvPr/>
        </p:nvSpPr>
        <p:spPr>
          <a:xfrm>
            <a:off x="884420" y="1019331"/>
            <a:ext cx="9638675" cy="5262979"/>
          </a:xfrm>
          <a:prstGeom prst="rect">
            <a:avLst/>
          </a:prstGeom>
          <a:noFill/>
          <a:ln>
            <a:solidFill>
              <a:schemeClr val="tx1"/>
            </a:solidFill>
          </a:ln>
        </p:spPr>
        <p:txBody>
          <a:bodyPr wrap="square" rtlCol="0">
            <a:spAutoFit/>
          </a:bodyPr>
          <a:lstStyle/>
          <a:p>
            <a:pPr algn="just"/>
            <a:r>
              <a:rPr lang="es-MX" sz="2400" dirty="0">
                <a:latin typeface="Arial" panose="020B0604020202020204" pitchFamily="34" charset="0"/>
                <a:cs typeface="Arial" panose="020B0604020202020204" pitchFamily="34" charset="0"/>
              </a:rPr>
              <a:t>El </a:t>
            </a:r>
            <a:r>
              <a:rPr lang="es-MX" sz="2400" b="1" dirty="0">
                <a:latin typeface="Arial" panose="020B0604020202020204" pitchFamily="34" charset="0"/>
                <a:cs typeface="Arial" panose="020B0604020202020204" pitchFamily="34" charset="0"/>
              </a:rPr>
              <a:t>método</a:t>
            </a:r>
            <a:r>
              <a:rPr lang="es-MX" sz="2400" dirty="0">
                <a:latin typeface="Arial" panose="020B0604020202020204" pitchFamily="34" charset="0"/>
                <a:cs typeface="Arial" panose="020B0604020202020204" pitchFamily="34" charset="0"/>
              </a:rPr>
              <a:t> debe tener algunas características fundamentales tales como:</a:t>
            </a:r>
          </a:p>
          <a:p>
            <a:pPr marL="285750" indent="-285750" algn="just">
              <a:buFontTx/>
              <a:buChar char="-"/>
            </a:pPr>
            <a:r>
              <a:rPr lang="es-MX" sz="2400" dirty="0">
                <a:latin typeface="Arial" panose="020B0604020202020204" pitchFamily="34" charset="0"/>
                <a:cs typeface="Arial" panose="020B0604020202020204" pitchFamily="34" charset="0"/>
              </a:rPr>
              <a:t>Claridad</a:t>
            </a:r>
          </a:p>
          <a:p>
            <a:pPr marL="285750" indent="-285750" algn="just">
              <a:buFontTx/>
              <a:buChar char="-"/>
            </a:pPr>
            <a:r>
              <a:rPr lang="es-MX" sz="2400" dirty="0">
                <a:latin typeface="Arial" panose="020B0604020202020204" pitchFamily="34" charset="0"/>
                <a:cs typeface="Arial" panose="020B0604020202020204" pitchFamily="34" charset="0"/>
              </a:rPr>
              <a:t>Determinación</a:t>
            </a:r>
          </a:p>
          <a:p>
            <a:pPr marL="285750" indent="-285750" algn="just">
              <a:buFontTx/>
              <a:buChar char="-"/>
            </a:pPr>
            <a:r>
              <a:rPr lang="es-MX" sz="2400" dirty="0">
                <a:latin typeface="Arial" panose="020B0604020202020204" pitchFamily="34" charset="0"/>
                <a:cs typeface="Arial" panose="020B0604020202020204" pitchFamily="34" charset="0"/>
              </a:rPr>
              <a:t>Dirección a un fin</a:t>
            </a:r>
          </a:p>
          <a:p>
            <a:pPr marL="285750" indent="-285750" algn="just">
              <a:buFontTx/>
              <a:buChar char="-"/>
            </a:pPr>
            <a:r>
              <a:rPr lang="es-MX" sz="2400" dirty="0">
                <a:latin typeface="Arial" panose="020B0604020202020204" pitchFamily="34" charset="0"/>
                <a:cs typeface="Arial" panose="020B0604020202020204" pitchFamily="34" charset="0"/>
              </a:rPr>
              <a:t>Capacidad para lograr el fin</a:t>
            </a:r>
          </a:p>
          <a:p>
            <a:pPr marL="285750" indent="-285750" algn="just">
              <a:buFontTx/>
              <a:buChar char="-"/>
            </a:pPr>
            <a:r>
              <a:rPr lang="es-MX" sz="2400" dirty="0">
                <a:latin typeface="Arial" panose="020B0604020202020204" pitchFamily="34" charset="0"/>
                <a:cs typeface="Arial" panose="020B0604020202020204" pitchFamily="34" charset="0"/>
              </a:rPr>
              <a:t>Capacidad para dar a otros resultados</a:t>
            </a:r>
          </a:p>
          <a:p>
            <a:pPr marL="285750" indent="-285750" algn="just">
              <a:buFontTx/>
              <a:buChar char="-"/>
            </a:pPr>
            <a:r>
              <a:rPr lang="es-MX" sz="2400" dirty="0">
                <a:latin typeface="Arial" panose="020B0604020202020204" pitchFamily="34" charset="0"/>
                <a:cs typeface="Arial" panose="020B0604020202020204" pitchFamily="34" charset="0"/>
              </a:rPr>
              <a:t>Capacidad para asegurar el resultado. </a:t>
            </a:r>
          </a:p>
          <a:p>
            <a:pPr marL="285750" indent="-285750" algn="just">
              <a:buFontTx/>
              <a:buChar char="-"/>
            </a:pPr>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El </a:t>
            </a:r>
            <a:r>
              <a:rPr lang="es-MX" sz="2400" b="1" dirty="0">
                <a:latin typeface="Arial" panose="020B0604020202020204" pitchFamily="34" charset="0"/>
                <a:cs typeface="Arial" panose="020B0604020202020204" pitchFamily="34" charset="0"/>
              </a:rPr>
              <a:t>método</a:t>
            </a:r>
            <a:r>
              <a:rPr lang="es-MX" sz="2400" dirty="0">
                <a:latin typeface="Arial" panose="020B0604020202020204" pitchFamily="34" charset="0"/>
                <a:cs typeface="Arial" panose="020B0604020202020204" pitchFamily="34" charset="0"/>
              </a:rPr>
              <a:t> tiene carácter normativo puesto que las primeras reglas corresponden a la situación inicial y las últimas al objetivo fijado. Esta necesidad de ajustarse a la naturaleza interna del objeto estudiado determina que cada ciencia se debe guiar por la lógica interna de la estructura de su objeto de estudio.  </a:t>
            </a:r>
          </a:p>
        </p:txBody>
      </p:sp>
    </p:spTree>
    <p:extLst>
      <p:ext uri="{BB962C8B-B14F-4D97-AF65-F5344CB8AC3E}">
        <p14:creationId xmlns:p14="http://schemas.microsoft.com/office/powerpoint/2010/main" val="2836608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91CF7D2-45E2-476F-9F96-61F4BFB2F57B}"/>
              </a:ext>
            </a:extLst>
          </p:cNvPr>
          <p:cNvSpPr txBox="1"/>
          <p:nvPr/>
        </p:nvSpPr>
        <p:spPr>
          <a:xfrm>
            <a:off x="894413" y="874454"/>
            <a:ext cx="10403174" cy="5539978"/>
          </a:xfrm>
          <a:prstGeom prst="rect">
            <a:avLst/>
          </a:prstGeom>
          <a:noFill/>
          <a:ln>
            <a:solidFill>
              <a:schemeClr val="tx1"/>
            </a:solidFill>
          </a:ln>
        </p:spPr>
        <p:txBody>
          <a:bodyPr wrap="square" rtlCol="0">
            <a:spAutoFit/>
          </a:bodyPr>
          <a:lstStyle/>
          <a:p>
            <a:pPr algn="just"/>
            <a:r>
              <a:rPr lang="es-MX" sz="2800" dirty="0">
                <a:latin typeface="Arial" panose="020B0604020202020204" pitchFamily="34" charset="0"/>
                <a:cs typeface="Arial" panose="020B0604020202020204" pitchFamily="34" charset="0"/>
              </a:rPr>
              <a:t>En las investigaciones educacionales existe una tendencia a establecer relaciones entre lo cuantitativo y lo cualitativo y no asumir paradigmas exclusivos de alguna de esas tendencias ya que solo la cuantificación de un resultado no nos puede dar el rigor, sino también, por qué no, sus valoraciones cualitativas, solo que hay que lograrlo con los métodos adecuados para ello e integrándolos adecuadamente.</a:t>
            </a:r>
          </a:p>
          <a:p>
            <a:pPr algn="just"/>
            <a:endParaRPr lang="es-MX" sz="2800" dirty="0">
              <a:latin typeface="Arial" panose="020B0604020202020204" pitchFamily="34" charset="0"/>
              <a:cs typeface="Arial" panose="020B0604020202020204" pitchFamily="34" charset="0"/>
            </a:endParaRPr>
          </a:p>
          <a:p>
            <a:pPr algn="just"/>
            <a:r>
              <a:rPr lang="es-MX" sz="2800" dirty="0">
                <a:latin typeface="Arial" panose="020B0604020202020204" pitchFamily="34" charset="0"/>
                <a:cs typeface="Arial" panose="020B0604020202020204" pitchFamily="34" charset="0"/>
              </a:rPr>
              <a:t>La forma en que el sujeto se aproxima al objeto en la investigación responde a tres niveles en el conocimiento: el teórico, el estadístico y el empírico, por tanto, los métodos que lo permiten serán teóricos, estadísticos  o empíricos.</a:t>
            </a:r>
          </a:p>
          <a:p>
            <a:endParaRPr lang="es-MX" dirty="0"/>
          </a:p>
        </p:txBody>
      </p:sp>
    </p:spTree>
    <p:extLst>
      <p:ext uri="{BB962C8B-B14F-4D97-AF65-F5344CB8AC3E}">
        <p14:creationId xmlns:p14="http://schemas.microsoft.com/office/powerpoint/2010/main" val="1848276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386E812-63B1-485F-AC50-7C1333D0EC5B}"/>
              </a:ext>
            </a:extLst>
          </p:cNvPr>
          <p:cNvSpPr txBox="1"/>
          <p:nvPr/>
        </p:nvSpPr>
        <p:spPr>
          <a:xfrm>
            <a:off x="674558" y="1064302"/>
            <a:ext cx="10163332" cy="5109091"/>
          </a:xfrm>
          <a:prstGeom prst="rect">
            <a:avLst/>
          </a:prstGeom>
          <a:noFill/>
          <a:ln>
            <a:solidFill>
              <a:schemeClr val="tx1"/>
            </a:solidFill>
          </a:ln>
        </p:spPr>
        <p:txBody>
          <a:bodyPr wrap="square" rtlCol="0">
            <a:spAutoFit/>
          </a:bodyPr>
          <a:lstStyle/>
          <a:p>
            <a:pPr algn="just"/>
            <a:r>
              <a:rPr lang="es-MX" sz="2800" dirty="0">
                <a:latin typeface="Arial" panose="020B0604020202020204" pitchFamily="34" charset="0"/>
                <a:cs typeface="Arial" panose="020B0604020202020204" pitchFamily="34" charset="0"/>
              </a:rPr>
              <a:t>Los métodos científicos cumplen una función fundamental en el desarrollo de la ciencia. Los métodos permiten obtener nuevos conocimientos sobre el fenómeno y desempeñan un papel importante en la construcción y desarrollo de la teoría científica.</a:t>
            </a:r>
          </a:p>
          <a:p>
            <a:pPr algn="just"/>
            <a:r>
              <a:rPr lang="es-MX" sz="2800" dirty="0">
                <a:latin typeface="Arial" panose="020B0604020202020204" pitchFamily="34" charset="0"/>
                <a:cs typeface="Arial" panose="020B0604020202020204" pitchFamily="34" charset="0"/>
              </a:rPr>
              <a:t>   </a:t>
            </a:r>
          </a:p>
          <a:p>
            <a:pPr algn="just"/>
            <a:r>
              <a:rPr lang="es-MX" sz="2800" dirty="0">
                <a:latin typeface="Arial" panose="020B0604020202020204" pitchFamily="34" charset="0"/>
                <a:cs typeface="Arial" panose="020B0604020202020204" pitchFamily="34" charset="0"/>
              </a:rPr>
              <a:t>En la investigación educacional los métodos empíricos, estadísticos y teóricos son de   extraordinaria importancia, ya que permiten la obtención y la elaboración de los datos empíricos y el conocimiento de los hechos que caracterizan a los fenómenos.</a:t>
            </a:r>
          </a:p>
          <a:p>
            <a:endParaRPr lang="es-MX" dirty="0"/>
          </a:p>
        </p:txBody>
      </p:sp>
    </p:spTree>
    <p:extLst>
      <p:ext uri="{BB962C8B-B14F-4D97-AF65-F5344CB8AC3E}">
        <p14:creationId xmlns:p14="http://schemas.microsoft.com/office/powerpoint/2010/main" val="3855179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6D83867-C1A5-441D-BC96-83F2BB523892}"/>
              </a:ext>
            </a:extLst>
          </p:cNvPr>
          <p:cNvSpPr txBox="1"/>
          <p:nvPr/>
        </p:nvSpPr>
        <p:spPr>
          <a:xfrm>
            <a:off x="499671" y="363915"/>
            <a:ext cx="10907844" cy="6494085"/>
          </a:xfrm>
          <a:prstGeom prst="rect">
            <a:avLst/>
          </a:prstGeom>
          <a:noFill/>
          <a:ln>
            <a:solidFill>
              <a:schemeClr val="tx1"/>
            </a:solidFill>
          </a:ln>
        </p:spPr>
        <p:txBody>
          <a:bodyPr wrap="square" rtlCol="0">
            <a:spAutoFit/>
          </a:bodyPr>
          <a:lstStyle/>
          <a:p>
            <a:pPr algn="just"/>
            <a:r>
              <a:rPr lang="es-MX" sz="2600" dirty="0">
                <a:latin typeface="Arial" panose="020B0604020202020204" pitchFamily="34" charset="0"/>
                <a:cs typeface="Arial" panose="020B0604020202020204" pitchFamily="34" charset="0"/>
              </a:rPr>
              <a:t>Los </a:t>
            </a:r>
            <a:r>
              <a:rPr lang="es-MX" sz="2600" b="1" dirty="0">
                <a:latin typeface="Arial" panose="020B0604020202020204" pitchFamily="34" charset="0"/>
                <a:cs typeface="Arial" panose="020B0604020202020204" pitchFamily="34" charset="0"/>
              </a:rPr>
              <a:t>métodos teóricos </a:t>
            </a:r>
            <a:r>
              <a:rPr lang="es-MX" sz="2600" dirty="0">
                <a:latin typeface="Arial" panose="020B0604020202020204" pitchFamily="34" charset="0"/>
                <a:cs typeface="Arial" panose="020B0604020202020204" pitchFamily="34" charset="0"/>
              </a:rPr>
              <a:t>se utilizan en la construcción y desarrollo de la teoría científica, y en el enfoque general para abordar los problemas de la ciencia, por lo que permiten profundizar en el conocimiento de las regularidades y cualidades de los fenómenos.</a:t>
            </a:r>
          </a:p>
          <a:p>
            <a:pPr algn="just"/>
            <a:endParaRPr lang="es-MX" sz="2600" dirty="0">
              <a:latin typeface="Arial" panose="020B0604020202020204" pitchFamily="34" charset="0"/>
              <a:cs typeface="Arial" panose="020B0604020202020204" pitchFamily="34" charset="0"/>
            </a:endParaRPr>
          </a:p>
          <a:p>
            <a:pPr algn="just"/>
            <a:r>
              <a:rPr lang="es-MX" sz="2600" dirty="0">
                <a:latin typeface="Arial" panose="020B0604020202020204" pitchFamily="34" charset="0"/>
                <a:cs typeface="Arial" panose="020B0604020202020204" pitchFamily="34" charset="0"/>
              </a:rPr>
              <a:t>Los </a:t>
            </a:r>
            <a:r>
              <a:rPr lang="es-MX" sz="2600" b="1" dirty="0">
                <a:latin typeface="Arial" panose="020B0604020202020204" pitchFamily="34" charset="0"/>
                <a:cs typeface="Arial" panose="020B0604020202020204" pitchFamily="34" charset="0"/>
              </a:rPr>
              <a:t>métodos teóricos </a:t>
            </a:r>
            <a:r>
              <a:rPr lang="es-MX" sz="2600" dirty="0">
                <a:latin typeface="Arial" panose="020B0604020202020204" pitchFamily="34" charset="0"/>
                <a:cs typeface="Arial" panose="020B0604020202020204" pitchFamily="34" charset="0"/>
              </a:rPr>
              <a:t>participan en el enfoque general para abordar los problemas científicos, intervienen en la interpretación de los datos empíricos y se utilizan en la construcción y desarrollo de la teoría científica.</a:t>
            </a:r>
          </a:p>
          <a:p>
            <a:pPr algn="just"/>
            <a:endParaRPr lang="es-MX" sz="2600" dirty="0">
              <a:latin typeface="Arial" panose="020B0604020202020204" pitchFamily="34" charset="0"/>
              <a:cs typeface="Arial" panose="020B0604020202020204" pitchFamily="34" charset="0"/>
            </a:endParaRPr>
          </a:p>
          <a:p>
            <a:pPr algn="just"/>
            <a:r>
              <a:rPr lang="es-MX" sz="2600" dirty="0">
                <a:latin typeface="Arial" panose="020B0604020202020204" pitchFamily="34" charset="0"/>
                <a:cs typeface="Arial" panose="020B0604020202020204" pitchFamily="34" charset="0"/>
              </a:rPr>
              <a:t>Los </a:t>
            </a:r>
            <a:r>
              <a:rPr lang="es-MX" sz="2600" b="1" dirty="0">
                <a:latin typeface="Arial" panose="020B0604020202020204" pitchFamily="34" charset="0"/>
                <a:cs typeface="Arial" panose="020B0604020202020204" pitchFamily="34" charset="0"/>
              </a:rPr>
              <a:t>métodos teóricos </a:t>
            </a:r>
            <a:r>
              <a:rPr lang="es-MX" sz="2600" dirty="0">
                <a:latin typeface="Arial" panose="020B0604020202020204" pitchFamily="34" charset="0"/>
                <a:cs typeface="Arial" panose="020B0604020202020204" pitchFamily="34" charset="0"/>
              </a:rPr>
              <a:t>determinan la relación sujeto-objeto en la que el nivel del conocimiento se asocia a las capacidades racionales del hombre y al establecimiento de relaciones abstractas en la teoría y establecen los nexos esenciales y las cualidades que no se pueden observar directamente. </a:t>
            </a:r>
          </a:p>
          <a:p>
            <a:endParaRPr lang="es-MX" sz="2600" dirty="0"/>
          </a:p>
        </p:txBody>
      </p:sp>
    </p:spTree>
    <p:extLst>
      <p:ext uri="{BB962C8B-B14F-4D97-AF65-F5344CB8AC3E}">
        <p14:creationId xmlns:p14="http://schemas.microsoft.com/office/powerpoint/2010/main" val="3596862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7398E3D-2D30-429B-959A-87DAC833178F}"/>
              </a:ext>
            </a:extLst>
          </p:cNvPr>
          <p:cNvSpPr txBox="1"/>
          <p:nvPr/>
        </p:nvSpPr>
        <p:spPr>
          <a:xfrm>
            <a:off x="869430" y="989351"/>
            <a:ext cx="9953468" cy="4893647"/>
          </a:xfrm>
          <a:prstGeom prst="rect">
            <a:avLst/>
          </a:prstGeom>
          <a:noFill/>
          <a:ln>
            <a:solidFill>
              <a:schemeClr val="tx1"/>
            </a:solidFill>
          </a:ln>
        </p:spPr>
        <p:txBody>
          <a:bodyPr wrap="square" rtlCol="0">
            <a:spAutoFit/>
          </a:bodyPr>
          <a:lstStyle/>
          <a:p>
            <a:pPr>
              <a:lnSpc>
                <a:spcPct val="150000"/>
              </a:lnSpc>
            </a:pPr>
            <a:r>
              <a:rPr lang="es-MX" sz="2800" dirty="0">
                <a:latin typeface="Arial" panose="020B0604020202020204" pitchFamily="34" charset="0"/>
                <a:cs typeface="Arial" panose="020B0604020202020204" pitchFamily="34" charset="0"/>
              </a:rPr>
              <a:t>Los más utilizados en investigaciones educacionales son: </a:t>
            </a:r>
          </a:p>
          <a:p>
            <a:pPr marL="285750" indent="-285750">
              <a:lnSpc>
                <a:spcPct val="150000"/>
              </a:lnSpc>
              <a:buFontTx/>
              <a:buChar char="-"/>
            </a:pPr>
            <a:r>
              <a:rPr lang="es-MX" sz="2800" dirty="0">
                <a:latin typeface="Arial" panose="020B0604020202020204" pitchFamily="34" charset="0"/>
                <a:cs typeface="Arial" panose="020B0604020202020204" pitchFamily="34" charset="0"/>
              </a:rPr>
              <a:t>el análisis y la síntesis</a:t>
            </a:r>
          </a:p>
          <a:p>
            <a:pPr marL="285750" indent="-285750">
              <a:lnSpc>
                <a:spcPct val="150000"/>
              </a:lnSpc>
              <a:buFontTx/>
              <a:buChar char="-"/>
            </a:pPr>
            <a:r>
              <a:rPr lang="es-MX" sz="2800" dirty="0">
                <a:latin typeface="Arial" panose="020B0604020202020204" pitchFamily="34" charset="0"/>
                <a:cs typeface="Arial" panose="020B0604020202020204" pitchFamily="34" charset="0"/>
              </a:rPr>
              <a:t>la inducción y la deducción</a:t>
            </a:r>
          </a:p>
          <a:p>
            <a:pPr marL="285750" indent="-285750">
              <a:lnSpc>
                <a:spcPct val="150000"/>
              </a:lnSpc>
              <a:buFontTx/>
              <a:buChar char="-"/>
            </a:pPr>
            <a:r>
              <a:rPr lang="es-MX" sz="2800" dirty="0">
                <a:latin typeface="Arial" panose="020B0604020202020204" pitchFamily="34" charset="0"/>
                <a:cs typeface="Arial" panose="020B0604020202020204" pitchFamily="34" charset="0"/>
              </a:rPr>
              <a:t>el análisis histórico y lógico </a:t>
            </a:r>
          </a:p>
          <a:p>
            <a:pPr marL="285750" indent="-285750">
              <a:lnSpc>
                <a:spcPct val="150000"/>
              </a:lnSpc>
              <a:buFontTx/>
              <a:buChar char="-"/>
            </a:pPr>
            <a:r>
              <a:rPr lang="es-MX" sz="2800" dirty="0">
                <a:latin typeface="Arial" panose="020B0604020202020204" pitchFamily="34" charset="0"/>
                <a:cs typeface="Arial" panose="020B0604020202020204" pitchFamily="34" charset="0"/>
              </a:rPr>
              <a:t>la modelación</a:t>
            </a:r>
          </a:p>
          <a:p>
            <a:pPr marL="285750" indent="-285750">
              <a:lnSpc>
                <a:spcPct val="150000"/>
              </a:lnSpc>
              <a:buFontTx/>
              <a:buChar char="-"/>
            </a:pPr>
            <a:r>
              <a:rPr lang="es-MX" sz="2800" dirty="0">
                <a:latin typeface="Arial" panose="020B0604020202020204" pitchFamily="34" charset="0"/>
                <a:cs typeface="Arial" panose="020B0604020202020204" pitchFamily="34" charset="0"/>
              </a:rPr>
              <a:t>el enfoque de sistema </a:t>
            </a:r>
          </a:p>
          <a:p>
            <a:pPr marL="285750" indent="-285750">
              <a:lnSpc>
                <a:spcPct val="150000"/>
              </a:lnSpc>
              <a:buFontTx/>
              <a:buChar char="-"/>
            </a:pPr>
            <a:r>
              <a:rPr lang="es-MX" sz="2800" dirty="0">
                <a:latin typeface="Arial" panose="020B0604020202020204" pitchFamily="34" charset="0"/>
                <a:cs typeface="Arial" panose="020B0604020202020204" pitchFamily="34" charset="0"/>
              </a:rPr>
              <a:t>el genético, entre otros.</a:t>
            </a:r>
          </a:p>
          <a:p>
            <a:endParaRPr lang="es-MX" dirty="0"/>
          </a:p>
        </p:txBody>
      </p:sp>
    </p:spTree>
    <p:extLst>
      <p:ext uri="{BB962C8B-B14F-4D97-AF65-F5344CB8AC3E}">
        <p14:creationId xmlns:p14="http://schemas.microsoft.com/office/powerpoint/2010/main" val="1248886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1322141-C1F7-49DD-A01B-FA85B4A61AD0}"/>
              </a:ext>
            </a:extLst>
          </p:cNvPr>
          <p:cNvSpPr txBox="1"/>
          <p:nvPr/>
        </p:nvSpPr>
        <p:spPr>
          <a:xfrm>
            <a:off x="689547" y="704538"/>
            <a:ext cx="10283253" cy="6647974"/>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Los </a:t>
            </a:r>
            <a:r>
              <a:rPr lang="es-MX" sz="2400" b="1" dirty="0">
                <a:latin typeface="Arial" panose="020B0604020202020204" pitchFamily="34" charset="0"/>
                <a:cs typeface="Arial" panose="020B0604020202020204" pitchFamily="34" charset="0"/>
              </a:rPr>
              <a:t>métodos empíricos </a:t>
            </a:r>
            <a:r>
              <a:rPr lang="es-MX" sz="2400" dirty="0">
                <a:latin typeface="Arial" panose="020B0604020202020204" pitchFamily="34" charset="0"/>
                <a:cs typeface="Arial" panose="020B0604020202020204" pitchFamily="34" charset="0"/>
              </a:rPr>
              <a:t>se asocian a los procedimientos por los cuales se obtiene la información necesaria, directamente de la realidad (observación, medición y experimento) y a la especificidad del proceso de interacción del sujeto y del objeto e que surge. Sirven de apoyo y ayudan a enriquecer las valoraciones teóricas.</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Posibilitan el reflejo de la realidad desde el punto de vista de sus propiedades y relaciones accesibles a la contemplación sensorial. Funcionan sobre la base de la relación práctica más próxima posible entre el investigador y el objeto a investigar. </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Se relacionan con los momentos de la investigación en que la interacción del sujeto con el objeto de investigación es directa con la realidad y se asocian al reflejo obtenido directamente de las propiedades y cualidades de las cosas, aunque no se reducen a ello, ya que esos datos deben ser elaborados por el investigador y transformados en el lenguaje propio de la ciencia (generalizaciones)</a:t>
            </a:r>
          </a:p>
          <a:p>
            <a:endParaRPr lang="es-MX" dirty="0"/>
          </a:p>
        </p:txBody>
      </p:sp>
    </p:spTree>
    <p:extLst>
      <p:ext uri="{BB962C8B-B14F-4D97-AF65-F5344CB8AC3E}">
        <p14:creationId xmlns:p14="http://schemas.microsoft.com/office/powerpoint/2010/main" val="833626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309EFC9-1484-458E-AF2C-5E532C09BC73}"/>
              </a:ext>
            </a:extLst>
          </p:cNvPr>
          <p:cNvSpPr txBox="1"/>
          <p:nvPr/>
        </p:nvSpPr>
        <p:spPr>
          <a:xfrm>
            <a:off x="449705" y="509666"/>
            <a:ext cx="10942820" cy="7478970"/>
          </a:xfrm>
          <a:prstGeom prst="rect">
            <a:avLst/>
          </a:prstGeom>
          <a:noFill/>
          <a:ln>
            <a:solidFill>
              <a:schemeClr val="tx1"/>
            </a:solidFill>
          </a:ln>
        </p:spPr>
        <p:txBody>
          <a:bodyPr wrap="square" rtlCol="0">
            <a:spAutoFit/>
          </a:bodyPr>
          <a:lstStyle/>
          <a:p>
            <a:pPr algn="just">
              <a:lnSpc>
                <a:spcPct val="150000"/>
              </a:lnSpc>
            </a:pPr>
            <a:r>
              <a:rPr lang="es-MX" sz="2800" dirty="0">
                <a:latin typeface="Arial" panose="020B0604020202020204" pitchFamily="34" charset="0"/>
                <a:cs typeface="Arial" panose="020B0604020202020204" pitchFamily="34" charset="0"/>
              </a:rPr>
              <a:t>En el caso de los </a:t>
            </a:r>
            <a:r>
              <a:rPr lang="es-MX" sz="2800" b="1" dirty="0">
                <a:latin typeface="Arial" panose="020B0604020202020204" pitchFamily="34" charset="0"/>
                <a:cs typeface="Arial" panose="020B0604020202020204" pitchFamily="34" charset="0"/>
              </a:rPr>
              <a:t>métodos empíricos </a:t>
            </a:r>
            <a:r>
              <a:rPr lang="es-MX" sz="2800" dirty="0">
                <a:latin typeface="Arial" panose="020B0604020202020204" pitchFamily="34" charset="0"/>
                <a:cs typeface="Arial" panose="020B0604020202020204" pitchFamily="34" charset="0"/>
              </a:rPr>
              <a:t>que se utilizan básicamente en la investigación educacional, a partir de sus características, o sea, la obtención de la información necesaria, directamente de la realidad (observación, medición, experimento) sus resultados en el análisis de la realidad educacional sirven de apoyo en la búsqueda con vistas a enriquecer las valoraciones teóricas. En este caso, el investigador, a partir de sus criterios teóricos se vincula con la realidad para reflejar los elementos obtenidos directamente de las propiedades y cualidades de las cosas y comprobar la veracidad o la viabilidad de soluciones propuestas en la solución del problema que se investiga.</a:t>
            </a:r>
          </a:p>
          <a:p>
            <a:endParaRPr lang="es-MX" dirty="0"/>
          </a:p>
        </p:txBody>
      </p:sp>
    </p:spTree>
    <p:extLst>
      <p:ext uri="{BB962C8B-B14F-4D97-AF65-F5344CB8AC3E}">
        <p14:creationId xmlns:p14="http://schemas.microsoft.com/office/powerpoint/2010/main" val="403752364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1166</Words>
  <Application>Microsoft Office PowerPoint</Application>
  <PresentationFormat>Panorámica</PresentationFormat>
  <Paragraphs>47</Paragraphs>
  <Slides>12</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Casa</dc:creator>
  <cp:lastModifiedBy>Casa</cp:lastModifiedBy>
  <cp:revision>25</cp:revision>
  <dcterms:created xsi:type="dcterms:W3CDTF">2025-07-19T06:04:22Z</dcterms:created>
  <dcterms:modified xsi:type="dcterms:W3CDTF">2025-07-19T09:10:09Z</dcterms:modified>
</cp:coreProperties>
</file>