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embeddedFontLst>
    <p:embeddedFont>
      <p:font typeface="Barlow"/>
      <p:regular r:id="rId14"/>
    </p:embeddedFont>
    <p:embeddedFont>
      <p:font typeface="Barlow"/>
      <p:regular r:id="rId15"/>
    </p:embeddedFont>
    <p:embeddedFont>
      <p:font typeface="Barlow"/>
      <p:regular r:id="rId16"/>
    </p:embeddedFont>
    <p:embeddedFont>
      <p:font typeface="Barlow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4" Type="http://schemas.openxmlformats.org/officeDocument/2006/relationships/font" Target="fonts/font1.fntdata"/><Relationship Id="rId15" Type="http://schemas.openxmlformats.org/officeDocument/2006/relationships/font" Target="fonts/font2.fntdata"/><Relationship Id="rId16" Type="http://schemas.openxmlformats.org/officeDocument/2006/relationships/font" Target="fonts/font3.fntdata"/><Relationship Id="rId17" Type="http://schemas.openxmlformats.org/officeDocument/2006/relationships/font" Target="fonts/font4.fntdata"/><Relationship Id="rId18" Type="http://schemas.openxmlformats.org/officeDocument/2006/relationships/font" Target="fonts/font5.fntdata"/><Relationship Id="rId19" Type="http://schemas.openxmlformats.org/officeDocument/2006/relationships/font" Target="fonts/font6.fntdata"/><Relationship Id="rId20" Type="http://schemas.openxmlformats.org/officeDocument/2006/relationships/font" Target="fonts/font7.fntdata"/><Relationship Id="rId2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sv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905125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 Tutela en el Código de las Familias Cubano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4436507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 análisis de su fundamento constitucional y proyección internacional.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58309" y="4960620"/>
            <a:ext cx="1962388" cy="356235"/>
          </a:xfrm>
          <a:prstGeom prst="roundRect">
            <a:avLst>
              <a:gd name="adj" fmla="val 63861"/>
            </a:avLst>
          </a:prstGeom>
          <a:solidFill>
            <a:srgbClr val="D4E9F7"/>
          </a:solidFill>
          <a:ln/>
        </p:spPr>
      </p:sp>
      <p:sp>
        <p:nvSpPr>
          <p:cNvPr id="6" name="Text 3"/>
          <p:cNvSpPr/>
          <p:nvPr/>
        </p:nvSpPr>
        <p:spPr>
          <a:xfrm>
            <a:off x="872014" y="5017413"/>
            <a:ext cx="1734979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DERECHO DE FAMILIA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2815471" y="4953000"/>
            <a:ext cx="692587" cy="371475"/>
          </a:xfrm>
          <a:prstGeom prst="roundRect">
            <a:avLst>
              <a:gd name="adj" fmla="val 61241"/>
            </a:avLst>
          </a:prstGeom>
          <a:noFill/>
          <a:ln w="7620">
            <a:solidFill>
              <a:srgbClr val="75BAE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936796" y="5017413"/>
            <a:ext cx="449937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CUBA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3602831" y="4960620"/>
            <a:ext cx="1263848" cy="356235"/>
          </a:xfrm>
          <a:prstGeom prst="roundRect">
            <a:avLst>
              <a:gd name="adj" fmla="val 63861"/>
            </a:avLst>
          </a:prstGeom>
          <a:solidFill>
            <a:srgbClr val="D4E9F7"/>
          </a:solidFill>
          <a:ln/>
        </p:spPr>
      </p:sp>
      <p:sp>
        <p:nvSpPr>
          <p:cNvPr id="10" name="Text 7"/>
          <p:cNvSpPr/>
          <p:nvPr/>
        </p:nvSpPr>
        <p:spPr>
          <a:xfrm>
            <a:off x="3716536" y="5017413"/>
            <a:ext cx="1036439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PROTECCIÓN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270046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¿Qué es la Tutela?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3272671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tutela es una institución fundamental del Derecho de las Familias en Cuba, concebida para proteger los derechos e intereses de personas que no pueden ejercer plenamente su capacidad jurídica.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4092416"/>
            <a:ext cx="1867138" cy="18671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862382" y="4092416"/>
            <a:ext cx="311455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Niñas, Niños y Adolescentes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2862382" y="4517827"/>
            <a:ext cx="433435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Cuando no están bajo responsabilidad parental (ausencia, privación o suspensión).</a:t>
            </a:r>
            <a:endParaRPr lang="en-US" sz="14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667" y="4092416"/>
            <a:ext cx="1867138" cy="186713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37740" y="4092416"/>
            <a:ext cx="292929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Personas Mayores de Edad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537740" y="4517827"/>
            <a:ext cx="433435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Cuando la autoridad judicial determina la necesidad de apoyo, respetando su voluntad.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76300"/>
            <a:ext cx="7483673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Naturaleza y Finalidad de la Tutela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1784152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tutela busca una protección integral, no solo administrativa, sino también personal y formativa.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58309" y="2603897"/>
            <a:ext cx="7627382" cy="1456730"/>
          </a:xfrm>
          <a:prstGeom prst="roundRect">
            <a:avLst>
              <a:gd name="adj" fmla="val 753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49" y="2603897"/>
            <a:ext cx="91440" cy="145673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39297" y="281630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Protección Integral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39297" y="3241715"/>
            <a:ext cx="713398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Cuidado personal, educación, salud, formación integral y un entorno afectivo adecuado.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758309" y="4250174"/>
            <a:ext cx="7627382" cy="1456730"/>
          </a:xfrm>
          <a:prstGeom prst="roundRect">
            <a:avLst>
              <a:gd name="adj" fmla="val 753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49" y="4250174"/>
            <a:ext cx="91440" cy="145673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39297" y="4462582"/>
            <a:ext cx="258318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No Solo Administración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39297" y="4887992"/>
            <a:ext cx="713398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 más allá de la gestión de bienes, enfocándose en el bienestar de la persona.</a:t>
            </a:r>
            <a:endParaRPr lang="en-US" sz="1450" dirty="0"/>
          </a:p>
        </p:txBody>
      </p:sp>
      <p:sp>
        <p:nvSpPr>
          <p:cNvPr id="13" name="Shape 8"/>
          <p:cNvSpPr/>
          <p:nvPr/>
        </p:nvSpPr>
        <p:spPr>
          <a:xfrm>
            <a:off x="758309" y="5896451"/>
            <a:ext cx="7627382" cy="1456730"/>
          </a:xfrm>
          <a:prstGeom prst="roundRect">
            <a:avLst>
              <a:gd name="adj" fmla="val 7532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49" y="5896451"/>
            <a:ext cx="91440" cy="145673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39297" y="6108859"/>
            <a:ext cx="292453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Decisión Judicial Motivada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1039297" y="6534269"/>
            <a:ext cx="713398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Para adultos, se establece por decisión judicial, priorizando su voluntad y preferencias.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95450"/>
            <a:ext cx="608730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Fundamento Constitucional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2603302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tutela se arraiga en la Constitución de la República de Cuba de 2019, que eleva la dignidad humana y la protección de los vulnerables.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58309" y="3423047"/>
            <a:ext cx="2416016" cy="3111103"/>
          </a:xfrm>
          <a:prstGeom prst="roundRect">
            <a:avLst>
              <a:gd name="adj" fmla="val 1177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77" y="3620214"/>
            <a:ext cx="568643" cy="568643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806" y="3776543"/>
            <a:ext cx="255865" cy="2558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55477" y="4378404"/>
            <a:ext cx="202168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Dignidad Humana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955477" y="4803815"/>
            <a:ext cx="202168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Valor supremo y centro del sistema jurídico.</a:t>
            </a:r>
            <a:endParaRPr lang="en-US" sz="1450" dirty="0"/>
          </a:p>
        </p:txBody>
      </p:sp>
      <p:sp>
        <p:nvSpPr>
          <p:cNvPr id="10" name="Shape 5"/>
          <p:cNvSpPr/>
          <p:nvPr/>
        </p:nvSpPr>
        <p:spPr>
          <a:xfrm>
            <a:off x="3363873" y="3423047"/>
            <a:ext cx="2416135" cy="3111103"/>
          </a:xfrm>
          <a:prstGeom prst="roundRect">
            <a:avLst>
              <a:gd name="adj" fmla="val 1177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040" y="3620214"/>
            <a:ext cx="568643" cy="568643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7369" y="3776543"/>
            <a:ext cx="255865" cy="25586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3561040" y="4378404"/>
            <a:ext cx="2021800" cy="935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Protección a Niños y Adolescentes</a:t>
            </a:r>
            <a:endParaRPr lang="en-US" sz="1950" dirty="0"/>
          </a:p>
        </p:txBody>
      </p:sp>
      <p:sp>
        <p:nvSpPr>
          <p:cNvPr id="14" name="Text 7"/>
          <p:cNvSpPr/>
          <p:nvPr/>
        </p:nvSpPr>
        <p:spPr>
          <a:xfrm>
            <a:off x="3561040" y="5427226"/>
            <a:ext cx="2021800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Obligación del Estado, sociedad y familia.</a:t>
            </a:r>
            <a:endParaRPr lang="en-US" sz="1450" dirty="0"/>
          </a:p>
        </p:txBody>
      </p:sp>
      <p:sp>
        <p:nvSpPr>
          <p:cNvPr id="15" name="Shape 8"/>
          <p:cNvSpPr/>
          <p:nvPr/>
        </p:nvSpPr>
        <p:spPr>
          <a:xfrm>
            <a:off x="5969556" y="3423047"/>
            <a:ext cx="2416016" cy="3111103"/>
          </a:xfrm>
          <a:prstGeom prst="roundRect">
            <a:avLst>
              <a:gd name="adj" fmla="val 1177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723" y="3620214"/>
            <a:ext cx="568643" cy="568643"/>
          </a:xfrm>
          <a:prstGeom prst="rect">
            <a:avLst/>
          </a:prstGeom>
        </p:spPr>
      </p:pic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3052" y="3776543"/>
            <a:ext cx="255865" cy="255865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166723" y="4378404"/>
            <a:ext cx="2021681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Capacidad Jurídica</a:t>
            </a:r>
            <a:endParaRPr lang="en-US" sz="1950" dirty="0"/>
          </a:p>
        </p:txBody>
      </p:sp>
      <p:sp>
        <p:nvSpPr>
          <p:cNvPr id="19" name="Text 10"/>
          <p:cNvSpPr/>
          <p:nvPr/>
        </p:nvSpPr>
        <p:spPr>
          <a:xfrm>
            <a:off x="6166723" y="5115520"/>
            <a:ext cx="202168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Reconocimiento y protección especial a vulnerables.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220039"/>
            <a:ext cx="8862060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Vinculación con Normas Internacionales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3222665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regulación cubana de la tutela está en sintonía con los principales instrumentos internacionales de derechos humanos.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739158"/>
            <a:ext cx="926902" cy="5728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22145" y="3739158"/>
            <a:ext cx="3049429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Convención sobre los Derechos del Niño (1989)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22145" y="4476274"/>
            <a:ext cx="304942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Consagra el interés superior del niño como criterio rector.</a:t>
            </a:r>
            <a:endParaRPr lang="en-US" sz="14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08" y="3739158"/>
            <a:ext cx="926902" cy="5728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72344" y="3739158"/>
            <a:ext cx="3049429" cy="935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Convención sobre los Derechos de las Personas con Discapacidad (2006)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372344" y="4787979"/>
            <a:ext cx="304942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Reconoce la capacidad jurídica y promueve sistemas de apoyo.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707" y="3739158"/>
            <a:ext cx="926902" cy="57281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822543" y="3739158"/>
            <a:ext cx="3049548" cy="1246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Convención sobre la Eliminación de Todas las Formas de Discriminación contra la Mujer (1979)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822543" y="5099685"/>
            <a:ext cx="3049548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Coherencia en responsabilidades familiares y protección jurídica.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233" y="601385"/>
            <a:ext cx="6743700" cy="589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Designación, Control y Garantías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17233" y="1530548"/>
            <a:ext cx="13195935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proceso de tutela asegura la idoneidad del tutor y sujeta su actuación a un riguroso control judicial.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9954" y="2000369"/>
            <a:ext cx="7750373" cy="4599861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2150" y="3124652"/>
            <a:ext cx="659781" cy="65978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834327" y="5328115"/>
            <a:ext cx="1926561" cy="781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Control y Extinción</a:t>
            </a:r>
            <a:endParaRPr lang="en-US" sz="2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6732" y="3125889"/>
            <a:ext cx="659782" cy="65978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06331" y="5523369"/>
            <a:ext cx="1926561" cy="390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Deberes</a:t>
            </a:r>
            <a:endParaRPr lang="en-US" sz="24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8737" y="3125889"/>
            <a:ext cx="659782" cy="65978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3938749" y="5523369"/>
            <a:ext cx="1926562" cy="390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Designación</a:t>
            </a:r>
            <a:endParaRPr lang="en-US" sz="2450" dirty="0"/>
          </a:p>
        </p:txBody>
      </p:sp>
      <p:sp>
        <p:nvSpPr>
          <p:cNvPr id="11" name="Text 5"/>
          <p:cNvSpPr/>
          <p:nvPr/>
        </p:nvSpPr>
        <p:spPr>
          <a:xfrm>
            <a:off x="717233" y="6790968"/>
            <a:ext cx="13195935" cy="83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designación del tutor se realiza por resolución judicial, priorizando el interés de la persona protegida y la idoneidad moral y material del designado. El tutor asume deberes de cuidado y administración responsable, y su actuación está sujeta a control judicial, incluyendo rendición de cuentas. La tutela puede modificarse o extinguirse cuando cesan las causas que la motivaron, reafirmando su carácter excepcional y funcional.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644497"/>
            <a:ext cx="7595354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 Modelo Centrado en la Dignidad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3552349"/>
            <a:ext cx="76273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tutela en el Código de las Familias cubano es un reflejo de un modelo jurídico que prioriza la dignidad humana, la justicia social y la protección efectiva de las personas en situación de vulnerabilidad.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244709" y="4675346"/>
            <a:ext cx="76273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 coherencia con la Constitución y los estándares internacionales, esta institución no busca restringir derechos, sino garantizar su ejercicio pleno cuando la persona necesita apoyo.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2026-03-03T16:23:22Z</dcterms:created>
  <dcterms:modified xsi:type="dcterms:W3CDTF">2026-03-03T16:23:22Z</dcterms:modified>
</cp:coreProperties>
</file>