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4630400" cy="8229600"/>
  <p:notesSz cx="8229600" cy="14630400"/>
  <p:embeddedFontLst>
    <p:embeddedFont>
      <p:font typeface="Barlow"/>
      <p:regular r:id="rId14"/>
    </p:embeddedFont>
    <p:embeddedFont>
      <p:font typeface="Barlow"/>
      <p:regular r:id="rId15"/>
    </p:embeddedFont>
    <p:embeddedFont>
      <p:font typeface="Barlow"/>
      <p:regular r:id="rId16"/>
    </p:embeddedFont>
    <p:embeddedFont>
      <p:font typeface="Barlow"/>
      <p:regular r:id="rId17"/>
    </p:embeddedFont>
    <p:embeddedFont>
      <p:font typeface="Montserrat"/>
      <p:regular r:id="rId18"/>
    </p:embeddedFont>
    <p:embeddedFont>
      <p:font typeface="Montserrat"/>
      <p:regular r:id="rId19"/>
    </p:embeddedFont>
    <p:embeddedFont>
      <p:font typeface="Montserrat"/>
      <p:regular r:id="rId20"/>
    </p:embeddedFont>
    <p:embeddedFont>
      <p:font typeface="Montserrat"/>
      <p:regular r:id="rId21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4" Type="http://schemas.openxmlformats.org/officeDocument/2006/relationships/font" Target="fonts/font1.fntdata"/><Relationship Id="rId15" Type="http://schemas.openxmlformats.org/officeDocument/2006/relationships/font" Target="fonts/font2.fntdata"/><Relationship Id="rId16" Type="http://schemas.openxmlformats.org/officeDocument/2006/relationships/font" Target="fonts/font3.fntdata"/><Relationship Id="rId17" Type="http://schemas.openxmlformats.org/officeDocument/2006/relationships/font" Target="fonts/font4.fntdata"/><Relationship Id="rId18" Type="http://schemas.openxmlformats.org/officeDocument/2006/relationships/font" Target="fonts/font5.fntdata"/><Relationship Id="rId19" Type="http://schemas.openxmlformats.org/officeDocument/2006/relationships/font" Target="fonts/font6.fntdata"/><Relationship Id="rId20" Type="http://schemas.openxmlformats.org/officeDocument/2006/relationships/font" Target="fonts/font7.fntdata"/><Relationship Id="rId21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2" Type="http://schemas.openxmlformats.org/officeDocument/2006/relationships/image" Target="../media/image-1006-2.png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2" Type="http://schemas.openxmlformats.org/officeDocument/2006/relationships/image" Target="../media/image-1007-2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2" Type="http://schemas.openxmlformats.org/officeDocument/2006/relationships/image" Target="../media/image-1008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4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sv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svg"/><Relationship Id="rId11" Type="http://schemas.openxmlformats.org/officeDocument/2006/relationships/slideLayout" Target="../slideLayouts/slideLayout5.xml"/><Relationship Id="rId1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6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4.png"/><Relationship Id="rId5" Type="http://schemas.openxmlformats.org/officeDocument/2006/relationships/image" Target="../media/image-6-5.svg"/><Relationship Id="rId6" Type="http://schemas.openxmlformats.org/officeDocument/2006/relationships/image" Target="../media/image-6-6.png"/><Relationship Id="rId7" Type="http://schemas.openxmlformats.org/officeDocument/2006/relationships/image" Target="../media/image-6-7.svg"/><Relationship Id="rId8" Type="http://schemas.openxmlformats.org/officeDocument/2006/relationships/slideLayout" Target="../slideLayouts/slideLayout7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2905125"/>
            <a:ext cx="7627382" cy="1247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La Tutela en el Código de las Familias Cubano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58309" y="4436507"/>
            <a:ext cx="7627382" cy="303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 análisis de su fundamento constitucional y proyección internacional.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758309" y="4960620"/>
            <a:ext cx="1962388" cy="356235"/>
          </a:xfrm>
          <a:prstGeom prst="roundRect">
            <a:avLst>
              <a:gd name="adj" fmla="val 63861"/>
            </a:avLst>
          </a:prstGeom>
          <a:solidFill>
            <a:srgbClr val="D4E9F7"/>
          </a:solidFill>
          <a:ln/>
        </p:spPr>
      </p:sp>
      <p:sp>
        <p:nvSpPr>
          <p:cNvPr id="6" name="Text 3"/>
          <p:cNvSpPr/>
          <p:nvPr/>
        </p:nvSpPr>
        <p:spPr>
          <a:xfrm>
            <a:off x="872014" y="5017413"/>
            <a:ext cx="1734979" cy="242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1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DERECHO DE FAMILIA</a:t>
            </a:r>
            <a:endParaRPr lang="en-US" sz="1150" dirty="0"/>
          </a:p>
        </p:txBody>
      </p:sp>
      <p:sp>
        <p:nvSpPr>
          <p:cNvPr id="7" name="Shape 4"/>
          <p:cNvSpPr/>
          <p:nvPr/>
        </p:nvSpPr>
        <p:spPr>
          <a:xfrm>
            <a:off x="2815471" y="4953000"/>
            <a:ext cx="692587" cy="371475"/>
          </a:xfrm>
          <a:prstGeom prst="roundRect">
            <a:avLst>
              <a:gd name="adj" fmla="val 61241"/>
            </a:avLst>
          </a:prstGeom>
          <a:noFill/>
          <a:ln w="7620">
            <a:solidFill>
              <a:srgbClr val="75BAE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2936796" y="5017413"/>
            <a:ext cx="449937" cy="242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150" dirty="0">
                <a:solidFill>
                  <a:srgbClr val="75BA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CUBA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3602831" y="4960620"/>
            <a:ext cx="1263848" cy="356235"/>
          </a:xfrm>
          <a:prstGeom prst="roundRect">
            <a:avLst>
              <a:gd name="adj" fmla="val 63861"/>
            </a:avLst>
          </a:prstGeom>
          <a:solidFill>
            <a:srgbClr val="D4E9F7"/>
          </a:solidFill>
          <a:ln/>
        </p:spPr>
      </p:sp>
      <p:sp>
        <p:nvSpPr>
          <p:cNvPr id="10" name="Text 7"/>
          <p:cNvSpPr/>
          <p:nvPr/>
        </p:nvSpPr>
        <p:spPr>
          <a:xfrm>
            <a:off x="3716536" y="5017413"/>
            <a:ext cx="1036439" cy="242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1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PROTECCIÓN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2270046"/>
            <a:ext cx="4988838" cy="6235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¿Qué es la Tutela?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58309" y="3272671"/>
            <a:ext cx="13113782" cy="60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tutela es una institución fundamental del Derecho de las Familias en Cuba, concebida para proteger los derechos e intereses de personas que no pueden ejercer plenamente su capacidad jurídica.</a:t>
            </a:r>
            <a:endParaRPr lang="en-US" sz="1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309" y="4092416"/>
            <a:ext cx="1867138" cy="186713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862382" y="4092416"/>
            <a:ext cx="3114556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Niñas, Niños y Adolescentes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2862382" y="4517827"/>
            <a:ext cx="4334351" cy="60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Cuando no están bajo responsabilidad parental (ausencia, privación o suspensión).</a:t>
            </a:r>
            <a:endParaRPr lang="en-US" sz="14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3667" y="4092416"/>
            <a:ext cx="1867138" cy="186713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537740" y="4092416"/>
            <a:ext cx="2929295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Personas Mayores de Edad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9537740" y="4517827"/>
            <a:ext cx="4334351" cy="60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Cuando la autoridad judicial determina la necesidad de apoyo, respetando su voluntad.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876300"/>
            <a:ext cx="7483673" cy="6235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Naturaleza y Finalidad de la Tutela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58309" y="1784152"/>
            <a:ext cx="7627382" cy="60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tutela busca una protección integral, no solo administrativa, sino también personal y formativa.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758309" y="2603897"/>
            <a:ext cx="7627382" cy="1456730"/>
          </a:xfrm>
          <a:prstGeom prst="roundRect">
            <a:avLst>
              <a:gd name="adj" fmla="val 7532"/>
            </a:avLst>
          </a:prstGeom>
          <a:solidFill>
            <a:srgbClr val="FFFFFF"/>
          </a:solidFill>
          <a:ln w="22860">
            <a:solidFill>
              <a:srgbClr val="BACFDD"/>
            </a:solidFill>
            <a:prstDash val="solid"/>
          </a:ln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449" y="2603897"/>
            <a:ext cx="91440" cy="145673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39297" y="2816304"/>
            <a:ext cx="2494359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Protección Integral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1039297" y="3241715"/>
            <a:ext cx="7133987" cy="60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Cuidado personal, educación, salud, formación integral y un entorno afectivo adecuado.</a:t>
            </a:r>
            <a:endParaRPr lang="en-US" sz="1450" dirty="0"/>
          </a:p>
        </p:txBody>
      </p:sp>
      <p:sp>
        <p:nvSpPr>
          <p:cNvPr id="9" name="Shape 5"/>
          <p:cNvSpPr/>
          <p:nvPr/>
        </p:nvSpPr>
        <p:spPr>
          <a:xfrm>
            <a:off x="758309" y="4250174"/>
            <a:ext cx="7627382" cy="1456730"/>
          </a:xfrm>
          <a:prstGeom prst="roundRect">
            <a:avLst>
              <a:gd name="adj" fmla="val 7532"/>
            </a:avLst>
          </a:prstGeom>
          <a:solidFill>
            <a:srgbClr val="FFFFFF"/>
          </a:solidFill>
          <a:ln w="22860">
            <a:solidFill>
              <a:srgbClr val="BACFDD"/>
            </a:solidFill>
            <a:prstDash val="solid"/>
          </a:ln>
        </p:spPr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449" y="4250174"/>
            <a:ext cx="91440" cy="145673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39297" y="4462582"/>
            <a:ext cx="2583180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No Solo Administración</a:t>
            </a:r>
            <a:endParaRPr lang="en-US" sz="1950" dirty="0"/>
          </a:p>
        </p:txBody>
      </p:sp>
      <p:sp>
        <p:nvSpPr>
          <p:cNvPr id="12" name="Text 7"/>
          <p:cNvSpPr/>
          <p:nvPr/>
        </p:nvSpPr>
        <p:spPr>
          <a:xfrm>
            <a:off x="1039297" y="4887992"/>
            <a:ext cx="7133987" cy="60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 más allá de la gestión de bienes, enfocándose en el bienestar de la persona.</a:t>
            </a:r>
            <a:endParaRPr lang="en-US" sz="1450" dirty="0"/>
          </a:p>
        </p:txBody>
      </p:sp>
      <p:sp>
        <p:nvSpPr>
          <p:cNvPr id="13" name="Shape 8"/>
          <p:cNvSpPr/>
          <p:nvPr/>
        </p:nvSpPr>
        <p:spPr>
          <a:xfrm>
            <a:off x="758309" y="5896451"/>
            <a:ext cx="7627382" cy="1456730"/>
          </a:xfrm>
          <a:prstGeom prst="roundRect">
            <a:avLst>
              <a:gd name="adj" fmla="val 7532"/>
            </a:avLst>
          </a:prstGeom>
          <a:solidFill>
            <a:srgbClr val="FFFFFF"/>
          </a:solidFill>
          <a:ln w="22860">
            <a:solidFill>
              <a:srgbClr val="BACFDD"/>
            </a:solidFill>
            <a:prstDash val="solid"/>
          </a:ln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449" y="5896451"/>
            <a:ext cx="91440" cy="145673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039297" y="6108859"/>
            <a:ext cx="2924532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Decisión Judicial Motivada</a:t>
            </a:r>
            <a:endParaRPr lang="en-US" sz="1950" dirty="0"/>
          </a:p>
        </p:txBody>
      </p:sp>
      <p:sp>
        <p:nvSpPr>
          <p:cNvPr id="16" name="Text 10"/>
          <p:cNvSpPr/>
          <p:nvPr/>
        </p:nvSpPr>
        <p:spPr>
          <a:xfrm>
            <a:off x="1039297" y="6534269"/>
            <a:ext cx="7133987" cy="60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adultos, se establece por decisión judicial, priorizando su voluntad y preferencias.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1695450"/>
            <a:ext cx="6087308" cy="6235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Fundamento Constitucional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58309" y="2603302"/>
            <a:ext cx="7627382" cy="60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tutela se arraiga en la Constitución de la República de Cuba de 2019, que eleva la dignidad humana y la protección de los vulnerables.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758309" y="3423047"/>
            <a:ext cx="2416016" cy="3111103"/>
          </a:xfrm>
          <a:prstGeom prst="roundRect">
            <a:avLst>
              <a:gd name="adj" fmla="val 11770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477" y="3620214"/>
            <a:ext cx="568643" cy="568643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1806" y="3776543"/>
            <a:ext cx="255865" cy="25586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55477" y="4378404"/>
            <a:ext cx="2021681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Dignidad Humana</a:t>
            </a:r>
            <a:endParaRPr lang="en-US" sz="1950" dirty="0"/>
          </a:p>
        </p:txBody>
      </p:sp>
      <p:sp>
        <p:nvSpPr>
          <p:cNvPr id="9" name="Text 4"/>
          <p:cNvSpPr/>
          <p:nvPr/>
        </p:nvSpPr>
        <p:spPr>
          <a:xfrm>
            <a:off x="955477" y="4803815"/>
            <a:ext cx="2021681" cy="9097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Valor supremo y centro del sistema jurídico.</a:t>
            </a:r>
            <a:endParaRPr lang="en-US" sz="1450" dirty="0"/>
          </a:p>
        </p:txBody>
      </p:sp>
      <p:sp>
        <p:nvSpPr>
          <p:cNvPr id="10" name="Shape 5"/>
          <p:cNvSpPr/>
          <p:nvPr/>
        </p:nvSpPr>
        <p:spPr>
          <a:xfrm>
            <a:off x="3363873" y="3423047"/>
            <a:ext cx="2416135" cy="3111103"/>
          </a:xfrm>
          <a:prstGeom prst="roundRect">
            <a:avLst>
              <a:gd name="adj" fmla="val 11770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1040" y="3620214"/>
            <a:ext cx="568643" cy="568643"/>
          </a:xfrm>
          <a:prstGeom prst="rect">
            <a:avLst/>
          </a:prstGeom>
        </p:spPr>
      </p:pic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17369" y="3776543"/>
            <a:ext cx="255865" cy="255865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3561040" y="4378404"/>
            <a:ext cx="2021800" cy="9351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Protección a Niños y Adolescentes</a:t>
            </a:r>
            <a:endParaRPr lang="en-US" sz="1950" dirty="0"/>
          </a:p>
        </p:txBody>
      </p:sp>
      <p:sp>
        <p:nvSpPr>
          <p:cNvPr id="14" name="Text 7"/>
          <p:cNvSpPr/>
          <p:nvPr/>
        </p:nvSpPr>
        <p:spPr>
          <a:xfrm>
            <a:off x="3561040" y="5427226"/>
            <a:ext cx="2021800" cy="9097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Obligación del Estado, sociedad y familia.</a:t>
            </a:r>
            <a:endParaRPr lang="en-US" sz="1450" dirty="0"/>
          </a:p>
        </p:txBody>
      </p:sp>
      <p:sp>
        <p:nvSpPr>
          <p:cNvPr id="15" name="Shape 8"/>
          <p:cNvSpPr/>
          <p:nvPr/>
        </p:nvSpPr>
        <p:spPr>
          <a:xfrm>
            <a:off x="5969556" y="3423047"/>
            <a:ext cx="2416016" cy="3111103"/>
          </a:xfrm>
          <a:prstGeom prst="roundRect">
            <a:avLst>
              <a:gd name="adj" fmla="val 11770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66723" y="3620214"/>
            <a:ext cx="568643" cy="568643"/>
          </a:xfrm>
          <a:prstGeom prst="rect">
            <a:avLst/>
          </a:prstGeom>
        </p:spPr>
      </p:pic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323052" y="3776543"/>
            <a:ext cx="255865" cy="255865"/>
          </a:xfrm>
          <a:prstGeom prst="rect">
            <a:avLst/>
          </a:prstGeom>
        </p:spPr>
      </p:pic>
      <p:sp>
        <p:nvSpPr>
          <p:cNvPr id="18" name="Text 9"/>
          <p:cNvSpPr/>
          <p:nvPr/>
        </p:nvSpPr>
        <p:spPr>
          <a:xfrm>
            <a:off x="6166723" y="4378404"/>
            <a:ext cx="2021681" cy="6234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Capacidad Jurídica</a:t>
            </a:r>
            <a:endParaRPr lang="en-US" sz="1950" dirty="0"/>
          </a:p>
        </p:txBody>
      </p:sp>
      <p:sp>
        <p:nvSpPr>
          <p:cNvPr id="19" name="Text 10"/>
          <p:cNvSpPr/>
          <p:nvPr/>
        </p:nvSpPr>
        <p:spPr>
          <a:xfrm>
            <a:off x="6166723" y="5115520"/>
            <a:ext cx="2021681" cy="9097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Reconocimiento y protección especial a vulnerables.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2220039"/>
            <a:ext cx="8862060" cy="6235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Vinculación con Normas Internacionales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58309" y="3222665"/>
            <a:ext cx="13113782" cy="303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regulación cubana de la tutela está en sintonía con los principales instrumentos internacionales de derechos humanos.</a:t>
            </a:r>
            <a:endParaRPr lang="en-US" sz="1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309" y="3739158"/>
            <a:ext cx="926902" cy="57281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922145" y="3739158"/>
            <a:ext cx="3049429" cy="6234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Convención sobre los Derechos del Niño (1989)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1922145" y="4476274"/>
            <a:ext cx="3049429" cy="60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Consagra el interés superior del niño como criterio rector.</a:t>
            </a:r>
            <a:endParaRPr lang="en-US" sz="14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8508" y="3739158"/>
            <a:ext cx="926902" cy="57281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372344" y="3739158"/>
            <a:ext cx="3049429" cy="9351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Convención sobre los Derechos de las Personas con Discapacidad (2006)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6372344" y="4787979"/>
            <a:ext cx="3049429" cy="60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Reconoce la capacidad jurídica y promueve sistemas de apoyo.</a:t>
            </a:r>
            <a:endParaRPr lang="en-US" sz="14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8707" y="3739158"/>
            <a:ext cx="926902" cy="57281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822543" y="3739158"/>
            <a:ext cx="3049548" cy="12468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Convención sobre la Eliminación de Todas las Formas de Discriminación contra la Mujer (1979)</a:t>
            </a:r>
            <a:endParaRPr lang="en-US" sz="1950" dirty="0"/>
          </a:p>
        </p:txBody>
      </p:sp>
      <p:sp>
        <p:nvSpPr>
          <p:cNvPr id="12" name="Text 7"/>
          <p:cNvSpPr/>
          <p:nvPr/>
        </p:nvSpPr>
        <p:spPr>
          <a:xfrm>
            <a:off x="10822543" y="5099685"/>
            <a:ext cx="3049548" cy="9097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Coherencia en responsabilidades familiares y protección jurídica.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7233" y="601385"/>
            <a:ext cx="6743700" cy="589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00"/>
              </a:lnSpc>
              <a:buNone/>
            </a:pPr>
            <a:r>
              <a:rPr lang="en-US" sz="37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Designación, Control y Garantías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717233" y="1530548"/>
            <a:ext cx="13195935" cy="279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4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 proceso de tutela asegura la idoneidad del tutor y sujeta su actuación a un riguroso control judicial.</a:t>
            </a:r>
            <a:endParaRPr lang="en-US" sz="14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39954" y="2000369"/>
            <a:ext cx="7750373" cy="4599861"/>
          </a:xfrm>
          <a:prstGeom prst="rect">
            <a:avLst/>
          </a:prstGeom>
        </p:spPr>
      </p:pic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22150" y="3124652"/>
            <a:ext cx="659781" cy="65978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834327" y="5328115"/>
            <a:ext cx="1926561" cy="7814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Control y Extinción</a:t>
            </a:r>
            <a:endParaRPr lang="en-US" sz="24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06732" y="3125889"/>
            <a:ext cx="659782" cy="65978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406331" y="5523369"/>
            <a:ext cx="1926561" cy="3907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Deberes</a:t>
            </a:r>
            <a:endParaRPr lang="en-US" sz="245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78737" y="3125889"/>
            <a:ext cx="659782" cy="65978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3938749" y="5523369"/>
            <a:ext cx="1926562" cy="3907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Designación</a:t>
            </a:r>
            <a:endParaRPr lang="en-US" sz="2450" dirty="0"/>
          </a:p>
        </p:txBody>
      </p:sp>
      <p:sp>
        <p:nvSpPr>
          <p:cNvPr id="11" name="Text 5"/>
          <p:cNvSpPr/>
          <p:nvPr/>
        </p:nvSpPr>
        <p:spPr>
          <a:xfrm>
            <a:off x="717233" y="6790968"/>
            <a:ext cx="13195935" cy="837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4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designación del tutor se realiza por resolución judicial, priorizando el interés de la persona protegida y la idoneidad moral y material del designado. El tutor asume deberes de cuidado y administración responsable, y su actuación está sujeta a control judicial, incluyendo rendición de cuentas. La tutela puede modificarse o extinguirse cuando cesan las causas que la motivaron, reafirmando su carácter excepcional y funcional.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2644497"/>
            <a:ext cx="7595354" cy="6235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Un Modelo Centrado en la Dignidad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44709" y="3552349"/>
            <a:ext cx="7627382" cy="9097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tutela en el Código de las Familias cubano es un reflejo de un modelo jurídico que prioriza la dignidad humana, la justicia social y la protección efectiva de las personas en situación de vulnerabilidad.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6244709" y="4675346"/>
            <a:ext cx="7627382" cy="9097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 coherencia con la Constitución y los estándares internacionales, esta institución no busca restringir derechos, sino garantizar su ejercicio pleno cuando la persona necesita apoyo.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2026-03-03T16:23:22Z</dcterms:created>
  <dcterms:modified xsi:type="dcterms:W3CDTF">2026-03-03T16:23:22Z</dcterms:modified>
</cp:coreProperties>
</file>