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305" r:id="rId2"/>
    <p:sldId id="356" r:id="rId3"/>
    <p:sldId id="355" r:id="rId4"/>
    <p:sldId id="300" r:id="rId5"/>
    <p:sldId id="358" r:id="rId6"/>
    <p:sldId id="363" r:id="rId7"/>
    <p:sldId id="360" r:id="rId8"/>
    <p:sldId id="361" r:id="rId9"/>
    <p:sldId id="359" r:id="rId10"/>
    <p:sldId id="362" r:id="rId11"/>
    <p:sldId id="364" r:id="rId12"/>
    <p:sldId id="367" r:id="rId13"/>
    <p:sldId id="370" r:id="rId14"/>
    <p:sldId id="371" r:id="rId15"/>
    <p:sldId id="369" r:id="rId16"/>
    <p:sldId id="372" r:id="rId17"/>
    <p:sldId id="373" r:id="rId18"/>
    <p:sldId id="368" r:id="rId19"/>
    <p:sldId id="357" r:id="rId20"/>
    <p:sldId id="374" r:id="rId21"/>
    <p:sldId id="3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CC"/>
    <a:srgbClr val="F8F8F8"/>
    <a:srgbClr val="EDE7EA"/>
    <a:srgbClr val="FFFF99"/>
    <a:srgbClr val="CCFFFF"/>
    <a:srgbClr val="D5F0F9"/>
    <a:srgbClr val="FFFFFF"/>
    <a:srgbClr val="7DC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p:cViewPr varScale="1">
        <p:scale>
          <a:sx n="70" d="100"/>
          <a:sy n="70" d="100"/>
        </p:scale>
        <p:origin x="71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F2322-E521-4575-8F79-20EBF0A5B5A8}" type="datetimeFigureOut">
              <a:rPr lang="es-ES" smtClean="0"/>
              <a:pPr/>
              <a:t>03/04/2026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49A2-3846-4ADE-A95F-17461E646EF6}" type="slidenum">
              <a:rPr lang="es-ES" smtClean="0"/>
              <a:pPr/>
              <a:t>‹Nº›</a:t>
            </a:fld>
            <a:endParaRPr lang="es-ES"/>
          </a:p>
        </p:txBody>
      </p:sp>
    </p:spTree>
    <p:extLst>
      <p:ext uri="{BB962C8B-B14F-4D97-AF65-F5344CB8AC3E}">
        <p14:creationId xmlns:p14="http://schemas.microsoft.com/office/powerpoint/2010/main" val="33819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5937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69065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246708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28187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76773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98F8A53-8AC4-45EC-B275-711786650135}" type="datetimeFigureOut">
              <a:rPr lang="en-US" smtClean="0"/>
              <a:pPr/>
              <a:t>4/3/2026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13264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98F8A53-8AC4-45EC-B275-711786650135}" type="datetimeFigureOut">
              <a:rPr lang="en-US" smtClean="0"/>
              <a:pPr/>
              <a:t>4/3/2026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7956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98F8A53-8AC4-45EC-B275-711786650135}" type="datetimeFigureOut">
              <a:rPr lang="en-US" smtClean="0"/>
              <a:pPr/>
              <a:t>4/3/2026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07208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8F8A53-8AC4-45EC-B275-711786650135}" type="datetimeFigureOut">
              <a:rPr lang="en-US" smtClean="0"/>
              <a:pPr/>
              <a:t>4/3/2026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361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4/3/2026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12127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4/3/2026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68452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47126-D055-4E3D-A298-C99BC2C6EEFB}" type="slidenum">
              <a:rPr lang="en-US" smtClean="0"/>
              <a:pPr/>
              <a:t>‹Nº›</a:t>
            </a:fld>
            <a:endParaRPr lang="en-US"/>
          </a:p>
        </p:txBody>
      </p:sp>
    </p:spTree>
    <p:extLst>
      <p:ext uri="{BB962C8B-B14F-4D97-AF65-F5344CB8AC3E}">
        <p14:creationId xmlns:p14="http://schemas.microsoft.com/office/powerpoint/2010/main" val="80871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504967" y="1325245"/>
            <a:ext cx="1087726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sz="3200" b="1" dirty="0">
                <a:latin typeface="Arial" panose="020B0604020202020204" pitchFamily="34" charset="0"/>
                <a:ea typeface="Times New Roman" panose="02020603050405020304" pitchFamily="18" charset="0"/>
                <a:cs typeface="Arial" panose="020B0604020202020204" pitchFamily="34" charset="0"/>
              </a:rPr>
              <a:t>Tema I</a:t>
            </a:r>
            <a:r>
              <a:rPr lang="es-ES" sz="3200" dirty="0">
                <a:latin typeface="Arial" panose="020B0604020202020204" pitchFamily="34" charset="0"/>
                <a:ea typeface="Times New Roman" panose="02020603050405020304" pitchFamily="18" charset="0"/>
                <a:cs typeface="Arial" panose="020B0604020202020204" pitchFamily="34" charset="0"/>
              </a:rPr>
              <a:t>: La literatura cubana en la etapa del despertar de la conciencia nacional</a:t>
            </a:r>
          </a:p>
          <a:p>
            <a:pPr lvl="0" algn="just" eaLnBrk="0" fontAlgn="base" hangingPunct="0">
              <a:spcBef>
                <a:spcPct val="0"/>
              </a:spcBef>
              <a:spcAft>
                <a:spcPct val="0"/>
              </a:spcAft>
            </a:pPr>
            <a:endParaRPr lang="es-ES" sz="32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s-ES" sz="3200" b="1" dirty="0" smtClean="0">
                <a:latin typeface="Arial" panose="020B0604020202020204" pitchFamily="34" charset="0"/>
                <a:cs typeface="Arial" panose="020B0604020202020204" pitchFamily="34" charset="0"/>
              </a:rPr>
              <a:t>Sumario:</a:t>
            </a:r>
            <a:endParaRPr lang="es-ES" sz="3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3200" dirty="0" smtClean="0">
                <a:latin typeface="Arial" panose="020B0604020202020204" pitchFamily="34" charset="0"/>
                <a:cs typeface="Arial" panose="020B0604020202020204" pitchFamily="34" charset="0"/>
              </a:rPr>
              <a:t>La Vanguardia literaria cubana en </a:t>
            </a:r>
            <a:r>
              <a:rPr lang="es-ES" sz="3200" dirty="0">
                <a:latin typeface="Arial" panose="020B0604020202020204" pitchFamily="34" charset="0"/>
                <a:cs typeface="Arial" panose="020B0604020202020204" pitchFamily="34" charset="0"/>
              </a:rPr>
              <a:t>sus dos vertientes: </a:t>
            </a:r>
            <a:r>
              <a:rPr lang="es-ES" sz="3200" dirty="0" smtClean="0">
                <a:latin typeface="Arial" panose="020B0604020202020204" pitchFamily="34" charset="0"/>
                <a:cs typeface="Arial" panose="020B0604020202020204" pitchFamily="34" charset="0"/>
              </a:rPr>
              <a:t>la poesía </a:t>
            </a:r>
            <a:r>
              <a:rPr lang="es-ES" sz="3200" dirty="0">
                <a:latin typeface="Arial" panose="020B0604020202020204" pitchFamily="34" charset="0"/>
                <a:cs typeface="Arial" panose="020B0604020202020204" pitchFamily="34" charset="0"/>
              </a:rPr>
              <a:t>pura y </a:t>
            </a:r>
            <a:r>
              <a:rPr lang="es-ES" sz="3200" dirty="0" smtClean="0">
                <a:latin typeface="Arial" panose="020B0604020202020204" pitchFamily="34" charset="0"/>
                <a:cs typeface="Arial" panose="020B0604020202020204" pitchFamily="34" charset="0"/>
              </a:rPr>
              <a:t>la poesía social. Figuras representativas</a:t>
            </a:r>
          </a:p>
          <a:p>
            <a:pPr marL="457200" indent="-457200">
              <a:buFont typeface="Arial" panose="020B0604020202020204" pitchFamily="34" charset="0"/>
              <a:buChar char="•"/>
            </a:pPr>
            <a:r>
              <a:rPr lang="es-ES" sz="3200" dirty="0" smtClean="0">
                <a:latin typeface="Arial" panose="020B0604020202020204" pitchFamily="34" charset="0"/>
                <a:cs typeface="Arial" panose="020B0604020202020204" pitchFamily="34" charset="0"/>
              </a:rPr>
              <a:t>La </a:t>
            </a:r>
            <a:r>
              <a:rPr lang="es-ES" sz="3200" dirty="0">
                <a:latin typeface="Arial" panose="020B0604020202020204" pitchFamily="34" charset="0"/>
                <a:cs typeface="Arial" panose="020B0604020202020204" pitchFamily="34" charset="0"/>
              </a:rPr>
              <a:t>obra de Nicolás </a:t>
            </a:r>
            <a:r>
              <a:rPr lang="es-ES" sz="3200" dirty="0" smtClean="0">
                <a:latin typeface="Arial" panose="020B0604020202020204" pitchFamily="34" charset="0"/>
                <a:cs typeface="Arial" panose="020B0604020202020204" pitchFamily="34" charset="0"/>
              </a:rPr>
              <a:t>Guillén, su evolución y supremacía </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59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887104" y="439745"/>
            <a:ext cx="10454185" cy="400110"/>
          </a:xfrm>
          <a:prstGeom prst="rect">
            <a:avLst/>
          </a:prstGeom>
          <a:noFill/>
        </p:spPr>
        <p:txBody>
          <a:bodyPr wrap="square" rtlCol="0">
            <a:spAutoFit/>
          </a:bodyPr>
          <a:lstStyle/>
          <a:p>
            <a:pPr algn="just"/>
            <a:endParaRPr lang="es-ES" sz="2000" dirty="0">
              <a:latin typeface="Arial" pitchFamily="34" charset="0"/>
              <a:cs typeface="Arial"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49" y="1309937"/>
            <a:ext cx="2033517" cy="3241084"/>
          </a:xfrm>
          <a:prstGeom prst="rect">
            <a:avLst/>
          </a:prstGeom>
        </p:spPr>
      </p:pic>
      <p:sp>
        <p:nvSpPr>
          <p:cNvPr id="3" name="Rectángulo 2"/>
          <p:cNvSpPr/>
          <p:nvPr/>
        </p:nvSpPr>
        <p:spPr>
          <a:xfrm>
            <a:off x="2779593" y="373879"/>
            <a:ext cx="9025721" cy="6247864"/>
          </a:xfrm>
          <a:prstGeom prst="rect">
            <a:avLst/>
          </a:prstGeom>
        </p:spPr>
        <p:txBody>
          <a:bodyPr wrap="square">
            <a:spAutoFit/>
          </a:bodyPr>
          <a:lstStyle/>
          <a:p>
            <a:pPr marL="342900" lvl="0" indent="-342900" algn="just">
              <a:buFont typeface="Arial" panose="020B0604020202020204" pitchFamily="34" charset="0"/>
              <a:buChar char="•"/>
              <a:defRPr/>
            </a:pPr>
            <a:r>
              <a:rPr lang="es-ES" sz="2500" kern="0" dirty="0" smtClean="0">
                <a:solidFill>
                  <a:prstClr val="black"/>
                </a:solidFill>
                <a:latin typeface="Arial" panose="020B0604020202020204" pitchFamily="34" charset="0"/>
                <a:cs typeface="Arial" panose="020B0604020202020204" pitchFamily="34" charset="0"/>
              </a:rPr>
              <a:t>Escritor militante. Para él verso y prosa eran armas eficaces en la lucha revolucionaria</a:t>
            </a:r>
          </a:p>
          <a:p>
            <a:pPr marL="342900" lvl="0" indent="-342900" algn="just">
              <a:buFont typeface="Arial" panose="020B0604020202020204" pitchFamily="34" charset="0"/>
              <a:buChar char="•"/>
              <a:defRPr/>
            </a:pPr>
            <a:r>
              <a:rPr lang="es-ES" sz="2500" kern="0" dirty="0" smtClean="0">
                <a:solidFill>
                  <a:prstClr val="black"/>
                </a:solidFill>
                <a:latin typeface="Arial" panose="020B0604020202020204" pitchFamily="34" charset="0"/>
                <a:cs typeface="Arial" panose="020B0604020202020204" pitchFamily="34" charset="0"/>
              </a:rPr>
              <a:t>Roberto Fernández Retamar plantea que el poemario </a:t>
            </a:r>
            <a:r>
              <a:rPr lang="es-ES" sz="2500" i="1" kern="0" dirty="0" smtClean="0">
                <a:solidFill>
                  <a:prstClr val="black"/>
                </a:solidFill>
                <a:latin typeface="Arial" panose="020B0604020202020204" pitchFamily="34" charset="0"/>
                <a:cs typeface="Arial" panose="020B0604020202020204" pitchFamily="34" charset="0"/>
              </a:rPr>
              <a:t>Surco</a:t>
            </a:r>
            <a:r>
              <a:rPr lang="es-ES" sz="2500" kern="0" dirty="0" smtClean="0">
                <a:solidFill>
                  <a:prstClr val="black"/>
                </a:solidFill>
                <a:latin typeface="Arial" panose="020B0604020202020204" pitchFamily="34" charset="0"/>
                <a:cs typeface="Arial" panose="020B0604020202020204" pitchFamily="34" charset="0"/>
              </a:rPr>
              <a:t> (1928)</a:t>
            </a:r>
            <a:r>
              <a:rPr lang="es-ES" sz="2500" i="1" kern="0" dirty="0" smtClean="0">
                <a:solidFill>
                  <a:prstClr val="black"/>
                </a:solidFill>
                <a:latin typeface="Arial" panose="020B0604020202020204" pitchFamily="34" charset="0"/>
                <a:cs typeface="Arial" panose="020B0604020202020204" pitchFamily="34" charset="0"/>
              </a:rPr>
              <a:t> “es el libro más típicamente vanguardista  de nuestra poesía”</a:t>
            </a:r>
          </a:p>
          <a:p>
            <a:pPr marL="342900" lvl="0" indent="-342900" algn="just">
              <a:buFont typeface="Arial" panose="020B0604020202020204" pitchFamily="34" charset="0"/>
              <a:buChar char="•"/>
              <a:defRPr/>
            </a:pPr>
            <a:r>
              <a:rPr lang="es-ES" sz="2500" kern="0" dirty="0" smtClean="0">
                <a:solidFill>
                  <a:prstClr val="black"/>
                </a:solidFill>
                <a:latin typeface="Arial" panose="020B0604020202020204" pitchFamily="34" charset="0"/>
                <a:cs typeface="Arial" panose="020B0604020202020204" pitchFamily="34" charset="0"/>
              </a:rPr>
              <a:t>Abandona los moldes estróficos y de rima. Utilizaba el recurso  tipográfico en la colocación de los vocablos</a:t>
            </a:r>
          </a:p>
          <a:p>
            <a:pPr marL="342900" lvl="0" indent="-342900" algn="just">
              <a:buFont typeface="Arial" panose="020B0604020202020204" pitchFamily="34" charset="0"/>
              <a:buChar char="•"/>
              <a:defRPr/>
            </a:pPr>
            <a:r>
              <a:rPr lang="es-ES" sz="2500" kern="0" dirty="0" smtClean="0">
                <a:solidFill>
                  <a:prstClr val="black"/>
                </a:solidFill>
                <a:latin typeface="Arial" panose="020B0604020202020204" pitchFamily="34" charset="0"/>
                <a:cs typeface="Arial" panose="020B0604020202020204" pitchFamily="34" charset="0"/>
              </a:rPr>
              <a:t>No prima la intención formal  en detrimento del contenido, sino que ambas se conjugan para reflejar la realidad</a:t>
            </a:r>
          </a:p>
          <a:p>
            <a:pPr marL="342900" lvl="0" indent="-342900" algn="just">
              <a:buFont typeface="Arial" panose="020B0604020202020204" pitchFamily="34" charset="0"/>
              <a:buChar char="•"/>
              <a:defRPr/>
            </a:pPr>
            <a:r>
              <a:rPr lang="es-ES" sz="2500" kern="0" dirty="0" smtClean="0">
                <a:solidFill>
                  <a:prstClr val="black"/>
                </a:solidFill>
                <a:latin typeface="Arial" panose="020B0604020202020204" pitchFamily="34" charset="0"/>
                <a:cs typeface="Arial" panose="020B0604020202020204" pitchFamily="34" charset="0"/>
              </a:rPr>
              <a:t>De poeta vanguardista, pasó al campo de la poesía social, esencialmente militante</a:t>
            </a:r>
          </a:p>
          <a:p>
            <a:pPr marL="342900" lvl="0" indent="-342900" algn="just">
              <a:buFont typeface="Arial" panose="020B0604020202020204" pitchFamily="34" charset="0"/>
              <a:buChar char="•"/>
              <a:defRPr/>
            </a:pPr>
            <a:r>
              <a:rPr lang="es-ES" sz="2500" kern="0" dirty="0" smtClean="0">
                <a:solidFill>
                  <a:prstClr val="black"/>
                </a:solidFill>
                <a:latin typeface="Arial" panose="020B0604020202020204" pitchFamily="34" charset="0"/>
                <a:cs typeface="Arial" panose="020B0604020202020204" pitchFamily="34" charset="0"/>
              </a:rPr>
              <a:t>Poesía de honda preocupación social, de una profunda  denuncia</a:t>
            </a:r>
          </a:p>
          <a:p>
            <a:pPr marL="342900" lvl="0" indent="-342900" algn="just">
              <a:buFont typeface="Arial" panose="020B0604020202020204" pitchFamily="34" charset="0"/>
              <a:buChar char="•"/>
              <a:defRPr/>
            </a:pPr>
            <a:r>
              <a:rPr lang="es-ES" sz="2500" kern="0" dirty="0" smtClean="0">
                <a:solidFill>
                  <a:prstClr val="black"/>
                </a:solidFill>
                <a:latin typeface="Arial" panose="020B0604020202020204" pitchFamily="34" charset="0"/>
                <a:cs typeface="Arial" panose="020B0604020202020204" pitchFamily="34" charset="0"/>
              </a:rPr>
              <a:t>Para él el verso y la prosa eran armas eficaces para la lucha revolucionaria</a:t>
            </a:r>
          </a:p>
          <a:p>
            <a:pPr marL="342900" lvl="0" indent="-342900" algn="just">
              <a:buFont typeface="Arial" panose="020B0604020202020204" pitchFamily="34" charset="0"/>
              <a:buChar char="•"/>
              <a:defRPr/>
            </a:pPr>
            <a:r>
              <a:rPr lang="es-ES" sz="2500" kern="0" dirty="0" smtClean="0">
                <a:solidFill>
                  <a:prstClr val="black"/>
                </a:solidFill>
                <a:latin typeface="Arial" panose="020B0604020202020204" pitchFamily="34" charset="0"/>
                <a:cs typeface="Arial" panose="020B0604020202020204" pitchFamily="34" charset="0"/>
              </a:rPr>
              <a:t>Ejemplo: </a:t>
            </a:r>
            <a:r>
              <a:rPr lang="es-ES" sz="2500" b="1" kern="0" dirty="0" smtClean="0">
                <a:solidFill>
                  <a:prstClr val="black"/>
                </a:solidFill>
                <a:latin typeface="Arial" panose="020B0604020202020204" pitchFamily="34" charset="0"/>
                <a:cs typeface="Arial" panose="020B0604020202020204" pitchFamily="34" charset="0"/>
              </a:rPr>
              <a:t>El regreso, </a:t>
            </a:r>
            <a:r>
              <a:rPr lang="es-ES" sz="2500" i="1" kern="0" dirty="0" smtClean="0">
                <a:solidFill>
                  <a:prstClr val="black"/>
                </a:solidFill>
                <a:latin typeface="Arial" panose="020B0604020202020204" pitchFamily="34" charset="0"/>
                <a:cs typeface="Arial" panose="020B0604020202020204" pitchFamily="34" charset="0"/>
              </a:rPr>
              <a:t>Surco</a:t>
            </a:r>
            <a:r>
              <a:rPr lang="es-ES" sz="2500" kern="0" dirty="0" smtClean="0">
                <a:solidFill>
                  <a:prstClr val="black"/>
                </a:solidFill>
                <a:latin typeface="Arial" panose="020B0604020202020204" pitchFamily="34" charset="0"/>
                <a:cs typeface="Arial" panose="020B0604020202020204" pitchFamily="34" charset="0"/>
              </a:rPr>
              <a:t> </a:t>
            </a:r>
            <a:r>
              <a:rPr lang="es-ES" sz="2500" kern="0" dirty="0">
                <a:solidFill>
                  <a:prstClr val="black"/>
                </a:solidFill>
                <a:latin typeface="Arial" panose="020B0604020202020204" pitchFamily="34" charset="0"/>
                <a:cs typeface="Arial" panose="020B0604020202020204" pitchFamily="34" charset="0"/>
              </a:rPr>
              <a:t>(1928</a:t>
            </a:r>
            <a:r>
              <a:rPr lang="es-ES" sz="2500" kern="0" dirty="0" smtClean="0">
                <a:solidFill>
                  <a:prstClr val="black"/>
                </a:solidFill>
                <a:latin typeface="Arial" panose="020B0604020202020204" pitchFamily="34" charset="0"/>
                <a:cs typeface="Arial" panose="020B0604020202020204" pitchFamily="34" charset="0"/>
              </a:rPr>
              <a:t>) </a:t>
            </a:r>
            <a:endParaRPr lang="es-ES" sz="2500" kern="0" dirty="0">
              <a:solidFill>
                <a:prstClr val="black"/>
              </a:solidFill>
              <a:latin typeface="Arial" panose="020B0604020202020204" pitchFamily="34" charset="0"/>
              <a:cs typeface="Arial" panose="020B0604020202020204" pitchFamily="34" charset="0"/>
            </a:endParaRPr>
          </a:p>
        </p:txBody>
      </p:sp>
      <p:sp>
        <p:nvSpPr>
          <p:cNvPr id="4" name="Rectángulo 3"/>
          <p:cNvSpPr/>
          <p:nvPr/>
        </p:nvSpPr>
        <p:spPr>
          <a:xfrm>
            <a:off x="122830" y="4955440"/>
            <a:ext cx="2838734" cy="646331"/>
          </a:xfrm>
          <a:prstGeom prst="rect">
            <a:avLst/>
          </a:prstGeom>
        </p:spPr>
        <p:txBody>
          <a:bodyPr wrap="square">
            <a:spAutoFit/>
          </a:bodyPr>
          <a:lstStyle/>
          <a:p>
            <a:pPr lvl="0" algn="ctr"/>
            <a:r>
              <a:rPr lang="es-ES" b="1" kern="0" dirty="0">
                <a:solidFill>
                  <a:prstClr val="black"/>
                </a:solidFill>
                <a:latin typeface="Arial Black" panose="020B0A04020102020204" pitchFamily="34" charset="0"/>
                <a:cs typeface="Arial" panose="020B0604020202020204" pitchFamily="34" charset="0"/>
              </a:rPr>
              <a:t>Manuel Navarro </a:t>
            </a:r>
            <a:r>
              <a:rPr lang="es-ES" b="1" kern="0" dirty="0" smtClean="0">
                <a:solidFill>
                  <a:prstClr val="black"/>
                </a:solidFill>
                <a:latin typeface="Arial Black" panose="020B0A04020102020204" pitchFamily="34" charset="0"/>
                <a:cs typeface="Arial" panose="020B0604020202020204" pitchFamily="34" charset="0"/>
              </a:rPr>
              <a:t>Luna </a:t>
            </a:r>
          </a:p>
          <a:p>
            <a:pPr lvl="0" algn="ctr"/>
            <a:r>
              <a:rPr lang="es-ES" dirty="0" smtClean="0">
                <a:solidFill>
                  <a:prstClr val="black"/>
                </a:solidFill>
                <a:latin typeface="Arial Black" panose="020B0A04020102020204" pitchFamily="34" charset="0"/>
                <a:cs typeface="Arial" panose="020B0604020202020204" pitchFamily="34" charset="0"/>
              </a:rPr>
              <a:t>(1894-1966</a:t>
            </a:r>
            <a:r>
              <a:rPr lang="es-ES" dirty="0">
                <a:solidFill>
                  <a:prstClr val="black"/>
                </a:solidFill>
                <a:latin typeface="Arial Black" panose="020B0A04020102020204" pitchFamily="34" charset="0"/>
                <a:cs typeface="Arial" panose="020B0604020202020204" pitchFamily="34" charset="0"/>
              </a:rPr>
              <a:t>)</a:t>
            </a:r>
          </a:p>
        </p:txBody>
      </p:sp>
    </p:spTree>
    <p:extLst>
      <p:ext uri="{BB962C8B-B14F-4D97-AF65-F5344CB8AC3E}">
        <p14:creationId xmlns:p14="http://schemas.microsoft.com/office/powerpoint/2010/main" val="3164746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55732" y="168102"/>
            <a:ext cx="9426965" cy="6370975"/>
          </a:xfrm>
          <a:prstGeom prst="rect">
            <a:avLst/>
          </a:prstGeom>
        </p:spPr>
        <p:txBody>
          <a:bodyPr wrap="square">
            <a:spAutoFit/>
          </a:bodyPr>
          <a:lstStyle/>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La existencia en Cuba de la poesía social es, entre nosotros una línea derivada de la vanguardia y comienza a manifestarse en los años de auge de este movimiento renovador. Es expresión de la toma de conciencia del escritor ante una realidad a cuya transformación se propone </a:t>
            </a:r>
            <a:r>
              <a:rPr lang="es-ES" sz="2400" dirty="0" smtClean="0">
                <a:latin typeface="Arial" panose="020B0604020202020204" pitchFamily="34" charset="0"/>
                <a:cs typeface="Arial" panose="020B0604020202020204" pitchFamily="34" charset="0"/>
              </a:rPr>
              <a:t>contribuir, por </a:t>
            </a:r>
            <a:r>
              <a:rPr lang="es-ES" sz="2400" dirty="0">
                <a:latin typeface="Arial" panose="020B0604020202020204" pitchFamily="34" charset="0"/>
                <a:cs typeface="Arial" panose="020B0604020202020204" pitchFamily="34" charset="0"/>
              </a:rPr>
              <a:t>ello su </a:t>
            </a:r>
            <a:r>
              <a:rPr lang="es-ES" sz="2400" dirty="0" smtClean="0">
                <a:latin typeface="Arial" panose="020B0604020202020204" pitchFamily="34" charset="0"/>
                <a:cs typeface="Arial" panose="020B0604020202020204" pitchFamily="34" charset="0"/>
              </a:rPr>
              <a:t>principal rasgo es su </a:t>
            </a:r>
            <a:r>
              <a:rPr lang="es-ES" sz="2400" dirty="0">
                <a:latin typeface="Arial" panose="020B0604020202020204" pitchFamily="34" charset="0"/>
                <a:cs typeface="Arial" panose="020B0604020202020204" pitchFamily="34" charset="0"/>
              </a:rPr>
              <a:t>carácter </a:t>
            </a:r>
            <a:r>
              <a:rPr lang="es-ES" sz="2400" dirty="0" smtClean="0">
                <a:latin typeface="Arial" panose="020B0604020202020204" pitchFamily="34" charset="0"/>
                <a:cs typeface="Arial" panose="020B0604020202020204" pitchFamily="34" charset="0"/>
              </a:rPr>
              <a:t>realista, y esto es lo que distingue a la obra de Regino Pedroso</a:t>
            </a:r>
          </a:p>
          <a:p>
            <a:pPr marL="342900" indent="-342900" algn="just">
              <a:buFont typeface="Wingdings" panose="05000000000000000000" pitchFamily="2" charset="2"/>
              <a:buChar char="Ø"/>
            </a:pPr>
            <a:endParaRPr lang="es-ES"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Es considerado el verdadero iniciador de poesía social en Cuba. Su acento es enérgico y su metro es libre</a:t>
            </a:r>
          </a:p>
          <a:p>
            <a:pPr algn="just"/>
            <a:endParaRPr lang="es-ES"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En 1927 sale </a:t>
            </a:r>
            <a:r>
              <a:rPr lang="es-ES" sz="2400" dirty="0">
                <a:latin typeface="Arial" panose="020B0604020202020204" pitchFamily="34" charset="0"/>
                <a:cs typeface="Arial" panose="020B0604020202020204" pitchFamily="34" charset="0"/>
              </a:rPr>
              <a:t>por primera vez en el </a:t>
            </a:r>
            <a:r>
              <a:rPr lang="es-ES" sz="2400" i="1" dirty="0">
                <a:latin typeface="Arial" panose="020B0604020202020204" pitchFamily="34" charset="0"/>
                <a:cs typeface="Arial" panose="020B0604020202020204" pitchFamily="34" charset="0"/>
              </a:rPr>
              <a:t>Diario de la </a:t>
            </a:r>
            <a:r>
              <a:rPr lang="es-ES" sz="2400" i="1" dirty="0" smtClean="0">
                <a:latin typeface="Arial" panose="020B0604020202020204" pitchFamily="34" charset="0"/>
                <a:cs typeface="Arial" panose="020B0604020202020204" pitchFamily="34" charset="0"/>
              </a:rPr>
              <a:t>Marina </a:t>
            </a:r>
            <a:r>
              <a:rPr lang="es-ES" sz="2400" dirty="0" smtClean="0">
                <a:latin typeface="Arial" panose="020B0604020202020204" pitchFamily="34" charset="0"/>
                <a:cs typeface="Arial" panose="020B0604020202020204" pitchFamily="34" charset="0"/>
              </a:rPr>
              <a:t>el poema  </a:t>
            </a:r>
            <a:r>
              <a:rPr lang="es-ES" sz="2400" b="1" dirty="0" smtClean="0">
                <a:latin typeface="Arial" panose="020B0604020202020204" pitchFamily="34" charset="0"/>
                <a:cs typeface="Arial" panose="020B0604020202020204" pitchFamily="34" charset="0"/>
              </a:rPr>
              <a:t>Salutación </a:t>
            </a:r>
            <a:r>
              <a:rPr lang="es-ES" sz="2400" b="1" dirty="0">
                <a:latin typeface="Arial" panose="020B0604020202020204" pitchFamily="34" charset="0"/>
                <a:cs typeface="Arial" panose="020B0604020202020204" pitchFamily="34" charset="0"/>
              </a:rPr>
              <a:t>fraterna al taller </a:t>
            </a:r>
            <a:r>
              <a:rPr lang="es-ES" sz="2400" b="1" dirty="0" smtClean="0">
                <a:latin typeface="Arial" panose="020B0604020202020204" pitchFamily="34" charset="0"/>
                <a:cs typeface="Arial" panose="020B0604020202020204" pitchFamily="34" charset="0"/>
              </a:rPr>
              <a:t>mecánico,</a:t>
            </a:r>
            <a:r>
              <a:rPr lang="es-ES" sz="2400" dirty="0" smtClean="0">
                <a:latin typeface="Arial" panose="020B0604020202020204" pitchFamily="34" charset="0"/>
                <a:cs typeface="Arial" panose="020B0604020202020204" pitchFamily="34" charset="0"/>
              </a:rPr>
              <a:t> el cual se incluye  en 1933 en el poemario </a:t>
            </a:r>
            <a:r>
              <a:rPr lang="es-ES" sz="2400" i="1" dirty="0" smtClean="0">
                <a:latin typeface="Arial" panose="020B0604020202020204" pitchFamily="34" charset="0"/>
                <a:cs typeface="Arial" panose="020B0604020202020204" pitchFamily="34" charset="0"/>
              </a:rPr>
              <a:t>Nosotros</a:t>
            </a:r>
            <a:r>
              <a:rPr lang="es-ES" sz="2400" dirty="0" smtClean="0">
                <a:latin typeface="Arial" panose="020B0604020202020204" pitchFamily="34" charset="0"/>
                <a:cs typeface="Arial" panose="020B0604020202020204" pitchFamily="34" charset="0"/>
              </a:rPr>
              <a:t>. Con esta obra se  </a:t>
            </a:r>
            <a:r>
              <a:rPr lang="es-ES" sz="2400" dirty="0">
                <a:latin typeface="Arial" panose="020B0604020202020204" pitchFamily="34" charset="0"/>
                <a:cs typeface="Arial" panose="020B0604020202020204" pitchFamily="34" charset="0"/>
              </a:rPr>
              <a:t>convierte en el primer cantor, dentro de la literatura cubana, de la fábrica, el taller y las demandas </a:t>
            </a:r>
            <a:r>
              <a:rPr lang="es-ES" sz="2400" dirty="0" smtClean="0">
                <a:latin typeface="Arial" panose="020B0604020202020204" pitchFamily="34" charset="0"/>
                <a:cs typeface="Arial" panose="020B0604020202020204" pitchFamily="34" charset="0"/>
              </a:rPr>
              <a:t>proletarias </a:t>
            </a:r>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 </a:t>
            </a:r>
            <a:r>
              <a:rPr lang="es-ES" sz="2400" kern="0" dirty="0" smtClean="0">
                <a:solidFill>
                  <a:prstClr val="black"/>
                </a:solidFill>
                <a:latin typeface="Arial" panose="020B0604020202020204" pitchFamily="34" charset="0"/>
                <a:cs typeface="Arial" panose="020B0604020202020204" pitchFamily="34" charset="0"/>
              </a:rPr>
              <a:t> </a:t>
            </a:r>
            <a:endParaRPr lang="es-ES" sz="2400" kern="0" dirty="0">
              <a:solidFill>
                <a:prstClr val="black"/>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8" y="1053063"/>
            <a:ext cx="1965277" cy="3229847"/>
          </a:xfrm>
          <a:prstGeom prst="rect">
            <a:avLst/>
          </a:prstGeom>
        </p:spPr>
      </p:pic>
      <p:sp>
        <p:nvSpPr>
          <p:cNvPr id="8" name="Rectángulo 7"/>
          <p:cNvSpPr/>
          <p:nvPr/>
        </p:nvSpPr>
        <p:spPr>
          <a:xfrm>
            <a:off x="115647" y="4547140"/>
            <a:ext cx="2527468" cy="646331"/>
          </a:xfrm>
          <a:prstGeom prst="rect">
            <a:avLst/>
          </a:prstGeom>
          <a:ln>
            <a:noFill/>
          </a:ln>
        </p:spPr>
        <p:txBody>
          <a:bodyPr wrap="square">
            <a:spAutoFit/>
          </a:bodyPr>
          <a:lstStyle/>
          <a:p>
            <a:pPr algn="ctr"/>
            <a:r>
              <a:rPr lang="es-ES" b="1" dirty="0" smtClean="0">
                <a:solidFill>
                  <a:srgbClr val="111111"/>
                </a:solidFill>
                <a:latin typeface="Arial Black" panose="020B0A04020102020204" pitchFamily="34" charset="0"/>
                <a:cs typeface="Arial" pitchFamily="34" charset="0"/>
              </a:rPr>
              <a:t>Regino Pedroso</a:t>
            </a:r>
          </a:p>
          <a:p>
            <a:pPr algn="ctr"/>
            <a:r>
              <a:rPr lang="es-ES" b="1" dirty="0" smtClean="0">
                <a:latin typeface="Arial Black" panose="020B0A04020102020204" pitchFamily="34" charset="0"/>
                <a:cs typeface="Arial" panose="020B0604020202020204" pitchFamily="34" charset="0"/>
              </a:rPr>
              <a:t>(1896-1983)       </a:t>
            </a:r>
            <a:endParaRPr lang="es-ES" b="1" dirty="0">
              <a:latin typeface="Arial Black" panose="020B0A04020102020204" pitchFamily="34" charset="0"/>
              <a:cs typeface="Arial" pitchFamily="34" charset="0"/>
            </a:endParaRPr>
          </a:p>
        </p:txBody>
      </p:sp>
    </p:spTree>
    <p:extLst>
      <p:ext uri="{BB962C8B-B14F-4D97-AF65-F5344CB8AC3E}">
        <p14:creationId xmlns:p14="http://schemas.microsoft.com/office/powerpoint/2010/main" val="2137697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015067" y="2129972"/>
            <a:ext cx="8161867" cy="1470781"/>
          </a:xfrm>
        </p:spPr>
        <p:txBody>
          <a:bodyPr/>
          <a:lstStyle/>
          <a:p>
            <a:pPr algn="l" eaLnBrk="1" hangingPunct="1"/>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endParaRPr lang="es-ES" altLang="es-ES" sz="2438">
              <a:latin typeface="Arial" panose="020B0604020202020204" pitchFamily="34" charset="0"/>
              <a:ea typeface="Verdana" panose="020B0604030504040204" pitchFamily="34" charset="0"/>
              <a:cs typeface="Arial" panose="020B0604020202020204" pitchFamily="34" charset="0"/>
            </a:endParaRPr>
          </a:p>
        </p:txBody>
      </p:sp>
      <p:sp>
        <p:nvSpPr>
          <p:cNvPr id="19462" name="AutoShape 11" descr="http://www.arteespana.com/imagenes/impresionismo.jpg"/>
          <p:cNvSpPr>
            <a:spLocks noChangeAspect="1" noChangeArrowheads="1"/>
          </p:cNvSpPr>
          <p:nvPr/>
        </p:nvSpPr>
        <p:spPr bwMode="auto">
          <a:xfrm>
            <a:off x="1335315" y="-104019"/>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9463" name="AutoShape 13" descr="http://www.arteespana.com/imagenes/impresionismo.jpg"/>
          <p:cNvSpPr>
            <a:spLocks noChangeAspect="1" noChangeArrowheads="1"/>
          </p:cNvSpPr>
          <p:nvPr/>
        </p:nvSpPr>
        <p:spPr bwMode="auto">
          <a:xfrm>
            <a:off x="1451429" y="12095"/>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3" name="3 Rectángulo"/>
          <p:cNvSpPr/>
          <p:nvPr/>
        </p:nvSpPr>
        <p:spPr>
          <a:xfrm>
            <a:off x="4107557" y="116899"/>
            <a:ext cx="3024763" cy="523220"/>
          </a:xfrm>
          <a:prstGeom prst="rect">
            <a:avLst/>
          </a:prstGeom>
          <a:solidFill>
            <a:schemeClr val="accent2">
              <a:lumMod val="60000"/>
              <a:lumOff val="40000"/>
            </a:schemeClr>
          </a:solidFill>
          <a:ln w="28575">
            <a:solidFill>
              <a:srgbClr val="002060"/>
            </a:solidFill>
          </a:ln>
        </p:spPr>
        <p:txBody>
          <a:bodyPr wrap="square">
            <a:spAutoFit/>
          </a:bodyPr>
          <a:lstStyle/>
          <a:p>
            <a:pPr algn="just"/>
            <a:r>
              <a:rPr lang="es-ES_tradnl" sz="2800" b="1" dirty="0" smtClean="0">
                <a:latin typeface="Arial" pitchFamily="34" charset="0"/>
                <a:cs typeface="Arial" pitchFamily="34" charset="0"/>
              </a:rPr>
              <a:t>La poesía negra</a:t>
            </a:r>
            <a:endParaRPr lang="es-ES_tradnl" sz="2800" b="1" u="sng" dirty="0" smtClean="0">
              <a:latin typeface="Arial" pitchFamily="34" charset="0"/>
              <a:cs typeface="Arial" pitchFamily="34" charset="0"/>
            </a:endParaRPr>
          </a:p>
        </p:txBody>
      </p:sp>
      <p:sp>
        <p:nvSpPr>
          <p:cNvPr id="4" name="Rectángulo 3"/>
          <p:cNvSpPr/>
          <p:nvPr/>
        </p:nvSpPr>
        <p:spPr>
          <a:xfrm>
            <a:off x="265672" y="640119"/>
            <a:ext cx="11660656" cy="5847755"/>
          </a:xfrm>
          <a:prstGeom prst="rect">
            <a:avLst/>
          </a:prstGeom>
        </p:spPr>
        <p:txBody>
          <a:bodyPr wrap="square">
            <a:spAutoFit/>
          </a:bodyPr>
          <a:lstStyle/>
          <a:p>
            <a:pPr marL="342900" indent="-342900" algn="just">
              <a:buFont typeface="Arial" panose="020B0604020202020204" pitchFamily="34" charset="0"/>
              <a:buChar char="•"/>
            </a:pPr>
            <a:r>
              <a:rPr lang="es-ES" sz="2200" dirty="0" smtClean="0">
                <a:latin typeface="Arial" panose="020B0604020202020204" pitchFamily="34" charset="0"/>
                <a:cs typeface="Arial" panose="020B0604020202020204" pitchFamily="34" charset="0"/>
              </a:rPr>
              <a:t>Según diferentes críticos es la tendencia más </a:t>
            </a:r>
            <a:r>
              <a:rPr lang="es-ES" sz="2200" dirty="0">
                <a:latin typeface="Arial" panose="020B0604020202020204" pitchFamily="34" charset="0"/>
                <a:cs typeface="Arial" panose="020B0604020202020204" pitchFamily="34" charset="0"/>
              </a:rPr>
              <a:t>original y  diametralmente opuesta a la de la poesía </a:t>
            </a:r>
            <a:r>
              <a:rPr lang="es-ES" sz="2200" dirty="0" smtClean="0">
                <a:latin typeface="Arial" panose="020B0604020202020204" pitchFamily="34" charset="0"/>
                <a:cs typeface="Arial" panose="020B0604020202020204" pitchFamily="34" charset="0"/>
              </a:rPr>
              <a:t>pura. Se manifestó durante 1923 hasta 1958.</a:t>
            </a:r>
          </a:p>
          <a:p>
            <a:pPr algn="just"/>
            <a:endParaRPr lang="es-E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200" b="1" dirty="0" smtClean="0">
                <a:latin typeface="Arial" panose="020B0604020202020204" pitchFamily="34" charset="0"/>
                <a:cs typeface="Arial" panose="020B0604020202020204" pitchFamily="34" charset="0"/>
              </a:rPr>
              <a:t>Cuba </a:t>
            </a:r>
            <a:r>
              <a:rPr lang="es-ES" sz="2200" b="1" dirty="0">
                <a:latin typeface="Arial" panose="020B0604020202020204" pitchFamily="34" charset="0"/>
                <a:cs typeface="Arial" panose="020B0604020202020204" pitchFamily="34" charset="0"/>
              </a:rPr>
              <a:t>fue el país de habla hispana en que la tendencia </a:t>
            </a:r>
            <a:r>
              <a:rPr lang="es-ES" sz="2200" b="1" dirty="0" err="1">
                <a:latin typeface="Arial" panose="020B0604020202020204" pitchFamily="34" charset="0"/>
                <a:cs typeface="Arial" panose="020B0604020202020204" pitchFamily="34" charset="0"/>
              </a:rPr>
              <a:t>negrista</a:t>
            </a:r>
            <a:r>
              <a:rPr lang="es-ES" sz="2200" b="1" dirty="0">
                <a:latin typeface="Arial" panose="020B0604020202020204" pitchFamily="34" charset="0"/>
                <a:cs typeface="Arial" panose="020B0604020202020204" pitchFamily="34" charset="0"/>
              </a:rPr>
              <a:t> se desarrolló con mayor rigor. En ello influyó la presencia del negro como elemento integrador de nuestra sociedad, una sensibilidad poética proclive a la comprensión del lugar que este ocupaba en nuestra sociedad y la necesidad del rescate de su cultura, así como la dedicación de variados poetas a un mismo quehacer artístico en un momento determinado de nuestra </a:t>
            </a:r>
            <a:r>
              <a:rPr lang="es-ES" sz="2200" b="1" dirty="0" smtClean="0">
                <a:latin typeface="Arial" panose="020B0604020202020204" pitchFamily="34" charset="0"/>
                <a:cs typeface="Arial" panose="020B0604020202020204" pitchFamily="34" charset="0"/>
              </a:rPr>
              <a:t>historia.</a:t>
            </a:r>
          </a:p>
          <a:p>
            <a:pPr marL="342900" indent="-342900" algn="just">
              <a:buFont typeface="Arial" panose="020B0604020202020204" pitchFamily="34" charset="0"/>
              <a:buChar char="•"/>
            </a:pPr>
            <a:endParaRPr lang="es-ES" sz="22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200" dirty="0" smtClean="0">
                <a:latin typeface="Arial" panose="020B0604020202020204" pitchFamily="34" charset="0"/>
                <a:cs typeface="Arial" panose="020B0604020202020204" pitchFamily="34" charset="0"/>
              </a:rPr>
              <a:t>Como </a:t>
            </a:r>
            <a:r>
              <a:rPr lang="es-ES" sz="2200" dirty="0">
                <a:latin typeface="Arial" panose="020B0604020202020204" pitchFamily="34" charset="0"/>
                <a:cs typeface="Arial" panose="020B0604020202020204" pitchFamily="34" charset="0"/>
              </a:rPr>
              <a:t>iniciadores en Cuba: Ramón </a:t>
            </a:r>
            <a:r>
              <a:rPr lang="es-ES" sz="2200" dirty="0" err="1">
                <a:latin typeface="Arial" panose="020B0604020202020204" pitchFamily="34" charset="0"/>
                <a:cs typeface="Arial" panose="020B0604020202020204" pitchFamily="34" charset="0"/>
              </a:rPr>
              <a:t>Guirao</a:t>
            </a:r>
            <a:r>
              <a:rPr lang="es-ES" sz="2200" dirty="0">
                <a:latin typeface="Arial" panose="020B0604020202020204" pitchFamily="34" charset="0"/>
                <a:cs typeface="Arial" panose="020B0604020202020204" pitchFamily="34" charset="0"/>
              </a:rPr>
              <a:t> (1908-1949) con “Bailadora de rumba” (1928) y a José Zacarías </a:t>
            </a:r>
            <a:r>
              <a:rPr lang="es-ES" sz="2200" dirty="0" err="1">
                <a:latin typeface="Arial" panose="020B0604020202020204" pitchFamily="34" charset="0"/>
                <a:cs typeface="Arial" panose="020B0604020202020204" pitchFamily="34" charset="0"/>
              </a:rPr>
              <a:t>Tallet</a:t>
            </a:r>
            <a:r>
              <a:rPr lang="es-ES" sz="2200" dirty="0">
                <a:latin typeface="Arial" panose="020B0604020202020204" pitchFamily="34" charset="0"/>
                <a:cs typeface="Arial" panose="020B0604020202020204" pitchFamily="34" charset="0"/>
              </a:rPr>
              <a:t> (1893-1989), con </a:t>
            </a:r>
            <a:r>
              <a:rPr lang="es-ES" sz="2200" b="1" dirty="0">
                <a:latin typeface="Arial" panose="020B0604020202020204" pitchFamily="34" charset="0"/>
                <a:cs typeface="Arial" panose="020B0604020202020204" pitchFamily="34" charset="0"/>
              </a:rPr>
              <a:t>“La rumba”.</a:t>
            </a:r>
          </a:p>
          <a:p>
            <a:pPr algn="just"/>
            <a:r>
              <a:rPr lang="es-ES" sz="2200" dirty="0">
                <a:latin typeface="Arial" panose="020B0604020202020204" pitchFamily="34" charset="0"/>
                <a:cs typeface="Arial" panose="020B0604020202020204" pitchFamily="34" charset="0"/>
              </a:rPr>
              <a:t> </a:t>
            </a:r>
            <a:r>
              <a:rPr lang="es-ES" sz="2200" dirty="0" smtClean="0">
                <a:latin typeface="Arial" panose="020B0604020202020204" pitchFamily="34" charset="0"/>
                <a:cs typeface="Arial" panose="020B0604020202020204" pitchFamily="34" charset="0"/>
              </a:rPr>
              <a:t>               </a:t>
            </a:r>
            <a:r>
              <a:rPr lang="es-ES" sz="2200" i="1" dirty="0" smtClean="0">
                <a:latin typeface="Arial" panose="020B0604020202020204" pitchFamily="34" charset="0"/>
                <a:cs typeface="Arial" panose="020B0604020202020204" pitchFamily="34" charset="0"/>
              </a:rPr>
              <a:t>¡</a:t>
            </a:r>
            <a:r>
              <a:rPr lang="es-ES" sz="2200" b="1" i="1" dirty="0">
                <a:latin typeface="Arial" panose="020B0604020202020204" pitchFamily="34" charset="0"/>
                <a:cs typeface="Arial" panose="020B0604020202020204" pitchFamily="34" charset="0"/>
              </a:rPr>
              <a:t>Zumba, mamá, la rumba y tambó!</a:t>
            </a:r>
          </a:p>
          <a:p>
            <a:pPr algn="just"/>
            <a:r>
              <a:rPr lang="es-ES" sz="2200" b="1" i="1" dirty="0" smtClean="0">
                <a:latin typeface="Arial" panose="020B0604020202020204" pitchFamily="34" charset="0"/>
                <a:cs typeface="Arial" panose="020B0604020202020204" pitchFamily="34" charset="0"/>
              </a:rPr>
              <a:t>                ¡</a:t>
            </a:r>
            <a:r>
              <a:rPr lang="es-ES" sz="2200" b="1" i="1" dirty="0" err="1">
                <a:latin typeface="Arial" panose="020B0604020202020204" pitchFamily="34" charset="0"/>
                <a:cs typeface="Arial" panose="020B0604020202020204" pitchFamily="34" charset="0"/>
              </a:rPr>
              <a:t>Mabimba</a:t>
            </a:r>
            <a:r>
              <a:rPr lang="es-ES" sz="2200" b="1" i="1" dirty="0">
                <a:latin typeface="Arial" panose="020B0604020202020204" pitchFamily="34" charset="0"/>
                <a:cs typeface="Arial" panose="020B0604020202020204" pitchFamily="34" charset="0"/>
              </a:rPr>
              <a:t>, </a:t>
            </a:r>
            <a:r>
              <a:rPr lang="es-ES" sz="2200" b="1" i="1" dirty="0" err="1">
                <a:latin typeface="Arial" panose="020B0604020202020204" pitchFamily="34" charset="0"/>
                <a:cs typeface="Arial" panose="020B0604020202020204" pitchFamily="34" charset="0"/>
              </a:rPr>
              <a:t>mabomba</a:t>
            </a:r>
            <a:r>
              <a:rPr lang="es-ES" sz="2200" b="1" i="1" dirty="0">
                <a:latin typeface="Arial" panose="020B0604020202020204" pitchFamily="34" charset="0"/>
                <a:cs typeface="Arial" panose="020B0604020202020204" pitchFamily="34" charset="0"/>
              </a:rPr>
              <a:t>, </a:t>
            </a:r>
            <a:r>
              <a:rPr lang="es-ES" sz="2200" b="1" i="1" dirty="0" err="1">
                <a:latin typeface="Arial" panose="020B0604020202020204" pitchFamily="34" charset="0"/>
                <a:cs typeface="Arial" panose="020B0604020202020204" pitchFamily="34" charset="0"/>
              </a:rPr>
              <a:t>mabomba</a:t>
            </a:r>
            <a:r>
              <a:rPr lang="es-ES" sz="2200" b="1" i="1" dirty="0">
                <a:latin typeface="Arial" panose="020B0604020202020204" pitchFamily="34" charset="0"/>
                <a:cs typeface="Arial" panose="020B0604020202020204" pitchFamily="34" charset="0"/>
              </a:rPr>
              <a:t> y </a:t>
            </a:r>
            <a:r>
              <a:rPr lang="es-ES" sz="2200" b="1" i="1" dirty="0" err="1">
                <a:latin typeface="Arial" panose="020B0604020202020204" pitchFamily="34" charset="0"/>
                <a:cs typeface="Arial" panose="020B0604020202020204" pitchFamily="34" charset="0"/>
              </a:rPr>
              <a:t>bombó</a:t>
            </a:r>
            <a:r>
              <a:rPr lang="es-ES" sz="2200" b="1" i="1" dirty="0">
                <a:latin typeface="Arial" panose="020B0604020202020204" pitchFamily="34" charset="0"/>
                <a:cs typeface="Arial" panose="020B0604020202020204" pitchFamily="34" charset="0"/>
              </a:rPr>
              <a:t>!</a:t>
            </a:r>
          </a:p>
          <a:p>
            <a:pPr algn="just"/>
            <a:r>
              <a:rPr lang="es-ES" sz="2200" b="1" i="1" dirty="0" smtClean="0">
                <a:latin typeface="Arial" panose="020B0604020202020204" pitchFamily="34" charset="0"/>
                <a:cs typeface="Arial" panose="020B0604020202020204" pitchFamily="34" charset="0"/>
              </a:rPr>
              <a:t>                ¡</a:t>
            </a:r>
            <a:r>
              <a:rPr lang="es-ES" sz="2200" b="1" i="1" dirty="0" err="1">
                <a:latin typeface="Arial" panose="020B0604020202020204" pitchFamily="34" charset="0"/>
                <a:cs typeface="Arial" panose="020B0604020202020204" pitchFamily="34" charset="0"/>
              </a:rPr>
              <a:t>Chaqui</a:t>
            </a:r>
            <a:r>
              <a:rPr lang="es-ES" sz="2200" b="1" i="1" dirty="0">
                <a:latin typeface="Arial" panose="020B0604020202020204" pitchFamily="34" charset="0"/>
                <a:cs typeface="Arial" panose="020B0604020202020204" pitchFamily="34" charset="0"/>
              </a:rPr>
              <a:t>, </a:t>
            </a:r>
            <a:r>
              <a:rPr lang="es-ES" sz="2200" b="1" i="1" dirty="0" err="1">
                <a:latin typeface="Arial" panose="020B0604020202020204" pitchFamily="34" charset="0"/>
                <a:cs typeface="Arial" panose="020B0604020202020204" pitchFamily="34" charset="0"/>
              </a:rPr>
              <a:t>chaqui</a:t>
            </a:r>
            <a:r>
              <a:rPr lang="es-ES" sz="2200" b="1" i="1" dirty="0">
                <a:latin typeface="Arial" panose="020B0604020202020204" pitchFamily="34" charset="0"/>
                <a:cs typeface="Arial" panose="020B0604020202020204" pitchFamily="34" charset="0"/>
              </a:rPr>
              <a:t>, </a:t>
            </a:r>
            <a:r>
              <a:rPr lang="es-ES" sz="2200" b="1" i="1" dirty="0" err="1">
                <a:latin typeface="Arial" panose="020B0604020202020204" pitchFamily="34" charset="0"/>
                <a:cs typeface="Arial" panose="020B0604020202020204" pitchFamily="34" charset="0"/>
              </a:rPr>
              <a:t>chaqui</a:t>
            </a:r>
            <a:r>
              <a:rPr lang="es-ES" sz="2200" b="1" i="1" dirty="0">
                <a:latin typeface="Arial" panose="020B0604020202020204" pitchFamily="34" charset="0"/>
                <a:cs typeface="Arial" panose="020B0604020202020204" pitchFamily="34" charset="0"/>
              </a:rPr>
              <a:t>, </a:t>
            </a:r>
            <a:r>
              <a:rPr lang="es-ES" sz="2200" b="1" i="1" dirty="0" err="1">
                <a:latin typeface="Arial" panose="020B0604020202020204" pitchFamily="34" charset="0"/>
                <a:cs typeface="Arial" panose="020B0604020202020204" pitchFamily="34" charset="0"/>
              </a:rPr>
              <a:t>charaqui</a:t>
            </a:r>
            <a:r>
              <a:rPr lang="es-ES" sz="2200" b="1" i="1" dirty="0">
                <a:latin typeface="Arial" panose="020B0604020202020204" pitchFamily="34" charset="0"/>
                <a:cs typeface="Arial" panose="020B0604020202020204" pitchFamily="34" charset="0"/>
              </a:rPr>
              <a:t>!</a:t>
            </a:r>
          </a:p>
          <a:p>
            <a:pPr algn="just"/>
            <a:r>
              <a:rPr lang="es-ES" sz="2200" b="1" i="1" dirty="0" smtClean="0">
                <a:latin typeface="Arial" panose="020B0604020202020204" pitchFamily="34" charset="0"/>
                <a:cs typeface="Arial" panose="020B0604020202020204" pitchFamily="34" charset="0"/>
              </a:rPr>
              <a:t>                ¡</a:t>
            </a:r>
            <a:r>
              <a:rPr lang="es-ES" sz="2200" b="1" i="1" dirty="0" err="1">
                <a:latin typeface="Arial" panose="020B0604020202020204" pitchFamily="34" charset="0"/>
                <a:cs typeface="Arial" panose="020B0604020202020204" pitchFamily="34" charset="0"/>
              </a:rPr>
              <a:t>Piqui</a:t>
            </a:r>
            <a:r>
              <a:rPr lang="es-ES" sz="2200" b="1" i="1" dirty="0">
                <a:latin typeface="Arial" panose="020B0604020202020204" pitchFamily="34" charset="0"/>
                <a:cs typeface="Arial" panose="020B0604020202020204" pitchFamily="34" charset="0"/>
              </a:rPr>
              <a:t>-</a:t>
            </a:r>
            <a:r>
              <a:rPr lang="es-ES" sz="2200" b="1" i="1" dirty="0" err="1">
                <a:latin typeface="Arial" panose="020B0604020202020204" pitchFamily="34" charset="0"/>
                <a:cs typeface="Arial" panose="020B0604020202020204" pitchFamily="34" charset="0"/>
              </a:rPr>
              <a:t>tiqui</a:t>
            </a:r>
            <a:r>
              <a:rPr lang="es-ES" sz="2200" b="1" i="1" dirty="0">
                <a:latin typeface="Arial" panose="020B0604020202020204" pitchFamily="34" charset="0"/>
                <a:cs typeface="Arial" panose="020B0604020202020204" pitchFamily="34" charset="0"/>
              </a:rPr>
              <a:t>-pan, </a:t>
            </a:r>
            <a:r>
              <a:rPr lang="es-ES" sz="2200" b="1" i="1" dirty="0" err="1">
                <a:latin typeface="Arial" panose="020B0604020202020204" pitchFamily="34" charset="0"/>
                <a:cs typeface="Arial" panose="020B0604020202020204" pitchFamily="34" charset="0"/>
              </a:rPr>
              <a:t>piqui</a:t>
            </a:r>
            <a:r>
              <a:rPr lang="es-ES" sz="2200" b="1" i="1" dirty="0">
                <a:latin typeface="Arial" panose="020B0604020202020204" pitchFamily="34" charset="0"/>
                <a:cs typeface="Arial" panose="020B0604020202020204" pitchFamily="34" charset="0"/>
              </a:rPr>
              <a:t>-</a:t>
            </a:r>
            <a:r>
              <a:rPr lang="es-ES" sz="2200" b="1" i="1" dirty="0" err="1">
                <a:latin typeface="Arial" panose="020B0604020202020204" pitchFamily="34" charset="0"/>
                <a:cs typeface="Arial" panose="020B0604020202020204" pitchFamily="34" charset="0"/>
              </a:rPr>
              <a:t>tiqui</a:t>
            </a:r>
            <a:r>
              <a:rPr lang="es-ES" sz="2200" b="1" i="1" dirty="0">
                <a:latin typeface="Arial" panose="020B0604020202020204" pitchFamily="34" charset="0"/>
                <a:cs typeface="Arial" panose="020B0604020202020204" pitchFamily="34" charset="0"/>
              </a:rPr>
              <a:t>-pan!</a:t>
            </a:r>
          </a:p>
          <a:p>
            <a:pPr algn="just"/>
            <a:r>
              <a:rPr lang="es-ES" sz="2200" i="1" dirty="0">
                <a:latin typeface="Arial" panose="020B0604020202020204" pitchFamily="34" charset="0"/>
                <a:cs typeface="Arial" panose="020B0604020202020204" pitchFamily="34" charset="0"/>
              </a:rPr>
              <a:t>                      </a:t>
            </a:r>
            <a:r>
              <a:rPr lang="es-ES" sz="2200" i="1" dirty="0" smtClean="0">
                <a:latin typeface="Arial" panose="020B0604020202020204" pitchFamily="34" charset="0"/>
                <a:cs typeface="Arial" panose="020B0604020202020204" pitchFamily="34" charset="0"/>
              </a:rPr>
              <a:t>              (</a:t>
            </a:r>
            <a:r>
              <a:rPr lang="es-ES" sz="2200" i="1" dirty="0">
                <a:latin typeface="Arial" panose="020B0604020202020204" pitchFamily="34" charset="0"/>
                <a:cs typeface="Arial" panose="020B0604020202020204" pitchFamily="34" charset="0"/>
              </a:rPr>
              <a:t>Reconocido en la voz de Luis Carbonell</a:t>
            </a:r>
            <a:r>
              <a:rPr lang="es-ES" sz="2200" i="1" dirty="0" smtClean="0">
                <a:latin typeface="Arial" panose="020B0604020202020204" pitchFamily="34" charset="0"/>
                <a:cs typeface="Arial" panose="020B0604020202020204" pitchFamily="34" charset="0"/>
              </a:rPr>
              <a:t>)</a:t>
            </a:r>
            <a:endParaRPr lang="es-E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887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AutoShape 11" descr="http://www.arteespana.com/imagenes/impresionismo.jpg"/>
          <p:cNvSpPr>
            <a:spLocks noChangeAspect="1" noChangeArrowheads="1"/>
          </p:cNvSpPr>
          <p:nvPr/>
        </p:nvSpPr>
        <p:spPr bwMode="auto">
          <a:xfrm>
            <a:off x="1335315" y="-104019"/>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9463" name="AutoShape 13" descr="http://www.arteespana.com/imagenes/impresionismo.jpg"/>
          <p:cNvSpPr>
            <a:spLocks noChangeAspect="1" noChangeArrowheads="1"/>
          </p:cNvSpPr>
          <p:nvPr/>
        </p:nvSpPr>
        <p:spPr bwMode="auto">
          <a:xfrm>
            <a:off x="1451429" y="12095"/>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5" name="Rectángulo 4"/>
          <p:cNvSpPr/>
          <p:nvPr/>
        </p:nvSpPr>
        <p:spPr>
          <a:xfrm>
            <a:off x="2470246" y="536892"/>
            <a:ext cx="9209254" cy="5262979"/>
          </a:xfrm>
          <a:prstGeom prst="rect">
            <a:avLst/>
          </a:prstGeom>
        </p:spPr>
        <p:txBody>
          <a:bodyPr wrap="square">
            <a:spAutoFit/>
          </a:bodyPr>
          <a:lstStyle/>
          <a:p>
            <a:pPr marL="342900" lvl="0" indent="-342900" algn="just">
              <a:spcAft>
                <a:spcPts val="0"/>
              </a:spcAft>
              <a:buFont typeface="Courier New" panose="02070309020205020404" pitchFamily="49" charset="0"/>
              <a:buChar char="­"/>
              <a:tabLst>
                <a:tab pos="685800" algn="l"/>
              </a:tabLst>
            </a:pPr>
            <a:r>
              <a:rPr lang="es-ES" sz="2400" dirty="0" smtClean="0">
                <a:latin typeface="Arial" panose="020B0604020202020204" pitchFamily="34" charset="0"/>
                <a:ea typeface="Times New Roman" panose="02020603050405020304" pitchFamily="18" charset="0"/>
                <a:cs typeface="Arial" panose="020B0604020202020204" pitchFamily="34" charset="0"/>
              </a:rPr>
              <a:t>Presencia </a:t>
            </a:r>
            <a:r>
              <a:rPr lang="es-ES" sz="2400" dirty="0">
                <a:latin typeface="Arial" panose="020B0604020202020204" pitchFamily="34" charset="0"/>
                <a:ea typeface="Times New Roman" panose="02020603050405020304" pitchFamily="18" charset="0"/>
                <a:cs typeface="Arial" panose="020B0604020202020204" pitchFamily="34" charset="0"/>
              </a:rPr>
              <a:t>de la música en sus diferentes concretizaciones: comparsa, conga, etc. Apoyada en muchos poemas por medio del título, bien en un determinado género (canción, rumba, son, pregón) o en los instrumentos para producirla: </a:t>
            </a:r>
            <a:r>
              <a:rPr lang="es-ES" sz="2400" dirty="0" smtClean="0">
                <a:latin typeface="Arial" panose="020B0604020202020204" pitchFamily="34" charset="0"/>
                <a:ea typeface="Times New Roman" panose="02020603050405020304" pitchFamily="18" charset="0"/>
                <a:cs typeface="Arial" panose="020B0604020202020204" pitchFamily="34" charset="0"/>
              </a:rPr>
              <a:t>maraca</a:t>
            </a:r>
            <a:r>
              <a:rPr lang="es-ES" sz="2400" dirty="0">
                <a:latin typeface="Arial" panose="020B0604020202020204" pitchFamily="34" charset="0"/>
                <a:ea typeface="Times New Roman" panose="02020603050405020304" pitchFamily="18" charset="0"/>
                <a:cs typeface="Arial" panose="020B0604020202020204" pitchFamily="34" charset="0"/>
              </a:rPr>
              <a:t>, tambor, bongó. </a:t>
            </a:r>
          </a:p>
          <a:p>
            <a:pPr marL="342900" lvl="0" indent="-342900" algn="just">
              <a:spcAft>
                <a:spcPts val="0"/>
              </a:spcAft>
              <a:buFont typeface="Courier New" panose="02070309020205020404" pitchFamily="49" charset="0"/>
              <a:buChar char="­"/>
              <a:tabLst>
                <a:tab pos="685800" algn="l"/>
              </a:tabLst>
            </a:pPr>
            <a:r>
              <a:rPr lang="es-ES" sz="2400" dirty="0">
                <a:latin typeface="Arial" panose="020B0604020202020204" pitchFamily="34" charset="0"/>
                <a:ea typeface="Times New Roman" panose="02020603050405020304" pitchFamily="18" charset="0"/>
                <a:cs typeface="Arial" panose="020B0604020202020204" pitchFamily="34" charset="0"/>
              </a:rPr>
              <a:t>Presencia de nombres de mujer deformados para imitar un determinado tipo de habla, que por lo común produce un efecto cómico. </a:t>
            </a:r>
          </a:p>
          <a:p>
            <a:pPr marL="342900" lvl="0" indent="-342900" algn="just">
              <a:spcAft>
                <a:spcPts val="0"/>
              </a:spcAft>
              <a:buFont typeface="Courier New" panose="02070309020205020404" pitchFamily="49" charset="0"/>
              <a:buChar char="­"/>
              <a:tabLst>
                <a:tab pos="685800" algn="l"/>
              </a:tabLst>
            </a:pPr>
            <a:r>
              <a:rPr lang="es-ES" sz="2400" dirty="0">
                <a:latin typeface="Arial" panose="020B0604020202020204" pitchFamily="34" charset="0"/>
                <a:ea typeface="Times New Roman" panose="02020603050405020304" pitchFamily="18" charset="0"/>
                <a:cs typeface="Arial" panose="020B0604020202020204" pitchFamily="34" charset="0"/>
              </a:rPr>
              <a:t>Se pone de manifiesto el aspecto mágico religioso. </a:t>
            </a:r>
          </a:p>
          <a:p>
            <a:pPr marL="342900" lvl="0" indent="-342900" algn="just">
              <a:spcAft>
                <a:spcPts val="0"/>
              </a:spcAft>
              <a:buFont typeface="Courier New" panose="02070309020205020404" pitchFamily="49" charset="0"/>
              <a:buChar char="­"/>
              <a:tabLst>
                <a:tab pos="685800" algn="l"/>
              </a:tabLst>
            </a:pPr>
            <a:r>
              <a:rPr lang="es-ES" sz="2400" dirty="0">
                <a:latin typeface="Arial" panose="020B0604020202020204" pitchFamily="34" charset="0"/>
                <a:ea typeface="Times New Roman" panose="02020603050405020304" pitchFamily="18" charset="0"/>
                <a:cs typeface="Arial" panose="020B0604020202020204" pitchFamily="34" charset="0"/>
              </a:rPr>
              <a:t>Tratamiento del negrismo en la poesía infantil. </a:t>
            </a:r>
          </a:p>
          <a:p>
            <a:pPr marL="342900" lvl="0" indent="-342900" algn="just">
              <a:spcAft>
                <a:spcPts val="0"/>
              </a:spcAft>
              <a:buFont typeface="Courier New" panose="02070309020205020404" pitchFamily="49" charset="0"/>
              <a:buChar char="­"/>
              <a:tabLst>
                <a:tab pos="685800" algn="l"/>
              </a:tabLst>
            </a:pPr>
            <a:r>
              <a:rPr lang="es-ES" sz="2400" dirty="0">
                <a:latin typeface="Arial" panose="020B0604020202020204" pitchFamily="34" charset="0"/>
                <a:ea typeface="Times New Roman" panose="02020603050405020304" pitchFamily="18" charset="0"/>
                <a:cs typeface="Arial" panose="020B0604020202020204" pitchFamily="34" charset="0"/>
              </a:rPr>
              <a:t>La circunstancia sociopolítica de la Cuba de esos años impregna a la poesía </a:t>
            </a:r>
            <a:r>
              <a:rPr lang="es-ES" sz="2400" dirty="0" err="1">
                <a:latin typeface="Arial" panose="020B0604020202020204" pitchFamily="34" charset="0"/>
                <a:ea typeface="Times New Roman" panose="02020603050405020304" pitchFamily="18" charset="0"/>
                <a:cs typeface="Arial" panose="020B0604020202020204" pitchFamily="34" charset="0"/>
              </a:rPr>
              <a:t>negrista</a:t>
            </a:r>
            <a:r>
              <a:rPr lang="es-ES" sz="2400" dirty="0">
                <a:latin typeface="Arial" panose="020B0604020202020204" pitchFamily="34" charset="0"/>
                <a:ea typeface="Times New Roman" panose="02020603050405020304" pitchFamily="18" charset="0"/>
                <a:cs typeface="Arial" panose="020B0604020202020204" pitchFamily="34" charset="0"/>
              </a:rPr>
              <a:t> de un sentido dramático. </a:t>
            </a:r>
          </a:p>
          <a:p>
            <a:pPr marL="342900" lvl="0" indent="-342900" algn="just">
              <a:spcAft>
                <a:spcPts val="0"/>
              </a:spcAft>
              <a:buFont typeface="Courier New" panose="02070309020205020404" pitchFamily="49" charset="0"/>
              <a:buChar char="­"/>
              <a:tabLst>
                <a:tab pos="685800" algn="l"/>
              </a:tabLst>
            </a:pPr>
            <a:r>
              <a:rPr lang="es-ES" sz="2400" dirty="0">
                <a:latin typeface="Arial" panose="020B0604020202020204" pitchFamily="34" charset="0"/>
                <a:ea typeface="Times New Roman" panose="02020603050405020304" pitchFamily="18" charset="0"/>
                <a:cs typeface="Arial" panose="020B0604020202020204" pitchFamily="34" charset="0"/>
              </a:rPr>
              <a:t>Se adentra cada vez más en la realidad del negro, en señal de protesta contra la injusticia y la </a:t>
            </a:r>
            <a:r>
              <a:rPr lang="es-ES" sz="2400" dirty="0" smtClean="0">
                <a:latin typeface="Arial" panose="020B0604020202020204" pitchFamily="34" charset="0"/>
                <a:ea typeface="Times New Roman" panose="02020603050405020304" pitchFamily="18" charset="0"/>
                <a:cs typeface="Arial" panose="020B0604020202020204" pitchFamily="34" charset="0"/>
              </a:rPr>
              <a:t>discriminación</a:t>
            </a:r>
            <a:r>
              <a:rPr lang="es-ES" sz="2400" dirty="0">
                <a:latin typeface="Arial" panose="020B0604020202020204" pitchFamily="34" charset="0"/>
                <a:ea typeface="Times New Roman" panose="02020603050405020304" pitchFamily="18" charset="0"/>
                <a:cs typeface="Arial" panose="020B0604020202020204" pitchFamily="34" charset="0"/>
              </a:rPr>
              <a:t>.</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Abrir llave 9"/>
          <p:cNvSpPr/>
          <p:nvPr/>
        </p:nvSpPr>
        <p:spPr>
          <a:xfrm>
            <a:off x="2156674" y="244323"/>
            <a:ext cx="695707" cy="5787987"/>
          </a:xfrm>
          <a:prstGeom prst="leftBrace">
            <a:avLst>
              <a:gd name="adj1" fmla="val 43107"/>
              <a:gd name="adj2" fmla="val 49023"/>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 name="Rectángulo 1"/>
          <p:cNvSpPr/>
          <p:nvPr/>
        </p:nvSpPr>
        <p:spPr>
          <a:xfrm>
            <a:off x="-417883" y="2515143"/>
            <a:ext cx="2574557" cy="1631216"/>
          </a:xfrm>
          <a:prstGeom prst="rect">
            <a:avLst/>
          </a:prstGeom>
        </p:spPr>
        <p:txBody>
          <a:bodyPr wrap="square">
            <a:spAutoFit/>
          </a:bodyPr>
          <a:lstStyle/>
          <a:p>
            <a:pPr marL="457200" algn="ctr">
              <a:spcAft>
                <a:spcPts val="0"/>
              </a:spcAft>
            </a:pPr>
            <a:r>
              <a:rPr lang="es-ES" sz="2000" b="1" dirty="0">
                <a:latin typeface="Arial" panose="020B0604020202020204" pitchFamily="34" charset="0"/>
                <a:ea typeface="Times New Roman" panose="02020603050405020304" pitchFamily="18" charset="0"/>
              </a:rPr>
              <a:t>Regularidades temáticas y estilísticas de la poesía </a:t>
            </a:r>
            <a:r>
              <a:rPr lang="es-ES" sz="2000" b="1" dirty="0" err="1">
                <a:latin typeface="Arial" panose="020B0604020202020204" pitchFamily="34" charset="0"/>
                <a:ea typeface="Times New Roman" panose="02020603050405020304" pitchFamily="18" charset="0"/>
              </a:rPr>
              <a:t>negrista</a:t>
            </a:r>
            <a:endParaRPr lang="es-E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5473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015067" y="2129972"/>
            <a:ext cx="8161867" cy="1470781"/>
          </a:xfrm>
        </p:spPr>
        <p:txBody>
          <a:bodyPr/>
          <a:lstStyle/>
          <a:p>
            <a:pPr algn="l" eaLnBrk="1" hangingPunct="1"/>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endParaRPr lang="es-ES" altLang="es-ES" sz="2438">
              <a:latin typeface="Arial" panose="020B0604020202020204" pitchFamily="34" charset="0"/>
              <a:ea typeface="Verdana" panose="020B0604030504040204" pitchFamily="34" charset="0"/>
              <a:cs typeface="Arial" panose="020B0604020202020204" pitchFamily="34" charset="0"/>
            </a:endParaRPr>
          </a:p>
        </p:txBody>
      </p:sp>
      <p:sp>
        <p:nvSpPr>
          <p:cNvPr id="19462" name="AutoShape 11" descr="http://www.arteespana.com/imagenes/impresionismo.jpg"/>
          <p:cNvSpPr>
            <a:spLocks noChangeAspect="1" noChangeArrowheads="1"/>
          </p:cNvSpPr>
          <p:nvPr/>
        </p:nvSpPr>
        <p:spPr bwMode="auto">
          <a:xfrm>
            <a:off x="1335315" y="-104019"/>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9463" name="AutoShape 13" descr="http://www.arteespana.com/imagenes/impresionismo.jpg"/>
          <p:cNvSpPr>
            <a:spLocks noChangeAspect="1" noChangeArrowheads="1"/>
          </p:cNvSpPr>
          <p:nvPr/>
        </p:nvSpPr>
        <p:spPr bwMode="auto">
          <a:xfrm>
            <a:off x="1451429" y="12095"/>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pic>
        <p:nvPicPr>
          <p:cNvPr id="2" name="Imagen 1"/>
          <p:cNvPicPr>
            <a:picLocks noChangeAspect="1"/>
          </p:cNvPicPr>
          <p:nvPr/>
        </p:nvPicPr>
        <p:blipFill>
          <a:blip r:embed="rId2"/>
          <a:stretch>
            <a:fillRect/>
          </a:stretch>
        </p:blipFill>
        <p:spPr>
          <a:xfrm>
            <a:off x="216307" y="439127"/>
            <a:ext cx="2470244" cy="3640414"/>
          </a:xfrm>
          <a:prstGeom prst="rect">
            <a:avLst/>
          </a:prstGeom>
        </p:spPr>
      </p:pic>
      <p:sp>
        <p:nvSpPr>
          <p:cNvPr id="9" name="Rectángulo 8"/>
          <p:cNvSpPr/>
          <p:nvPr/>
        </p:nvSpPr>
        <p:spPr>
          <a:xfrm>
            <a:off x="508336" y="4558328"/>
            <a:ext cx="2518187" cy="646331"/>
          </a:xfrm>
          <a:prstGeom prst="rect">
            <a:avLst/>
          </a:prstGeom>
          <a:ln>
            <a:noFill/>
          </a:ln>
        </p:spPr>
        <p:txBody>
          <a:bodyPr wrap="square">
            <a:spAutoFit/>
          </a:bodyPr>
          <a:lstStyle/>
          <a:p>
            <a:pPr lvl="0" algn="just"/>
            <a:r>
              <a:rPr lang="es-ES" b="1" dirty="0">
                <a:solidFill>
                  <a:srgbClr val="111111"/>
                </a:solidFill>
                <a:latin typeface="Arial Black" panose="020B0A04020102020204" pitchFamily="34" charset="0"/>
                <a:cs typeface="Arial" panose="020B0604020202020204" pitchFamily="34" charset="0"/>
              </a:rPr>
              <a:t>Nicolás </a:t>
            </a:r>
            <a:r>
              <a:rPr lang="es-ES" b="1" dirty="0" smtClean="0">
                <a:solidFill>
                  <a:srgbClr val="111111"/>
                </a:solidFill>
                <a:latin typeface="Arial Black" panose="020B0A04020102020204" pitchFamily="34" charset="0"/>
                <a:cs typeface="Arial" panose="020B0604020202020204" pitchFamily="34" charset="0"/>
              </a:rPr>
              <a:t>Guillén</a:t>
            </a:r>
          </a:p>
          <a:p>
            <a:pPr lvl="0" algn="just"/>
            <a:r>
              <a:rPr lang="es-ES" b="1" dirty="0" smtClean="0">
                <a:solidFill>
                  <a:srgbClr val="111111"/>
                </a:solidFill>
                <a:latin typeface="Arial Black" panose="020B0A04020102020204" pitchFamily="34" charset="0"/>
                <a:cs typeface="Arial" panose="020B0604020202020204" pitchFamily="34" charset="0"/>
              </a:rPr>
              <a:t> </a:t>
            </a:r>
            <a:r>
              <a:rPr lang="es-ES" b="1" dirty="0">
                <a:solidFill>
                  <a:srgbClr val="111111"/>
                </a:solidFill>
                <a:latin typeface="Arial Black" panose="020B0A04020102020204" pitchFamily="34" charset="0"/>
                <a:cs typeface="Arial" panose="020B0604020202020204" pitchFamily="34" charset="0"/>
              </a:rPr>
              <a:t>(1902-1989</a:t>
            </a:r>
            <a:r>
              <a:rPr lang="es-ES" b="1" dirty="0" smtClean="0">
                <a:solidFill>
                  <a:srgbClr val="111111"/>
                </a:solidFill>
                <a:latin typeface="Arial Black" panose="020B0A04020102020204" pitchFamily="34" charset="0"/>
                <a:cs typeface="Arial" panose="020B0604020202020204" pitchFamily="34" charset="0"/>
              </a:rPr>
              <a:t>)</a:t>
            </a:r>
            <a:endParaRPr lang="es-ES" b="1" dirty="0">
              <a:solidFill>
                <a:prstClr val="black"/>
              </a:solidFill>
              <a:latin typeface="Arial Black" panose="020B0A04020102020204" pitchFamily="34" charset="0"/>
              <a:cs typeface="Arial" panose="020B0604020202020204" pitchFamily="34" charset="0"/>
            </a:endParaRPr>
          </a:p>
        </p:txBody>
      </p:sp>
      <p:sp>
        <p:nvSpPr>
          <p:cNvPr id="3" name="Rectángulo 2"/>
          <p:cNvSpPr/>
          <p:nvPr/>
        </p:nvSpPr>
        <p:spPr>
          <a:xfrm>
            <a:off x="2686551" y="212133"/>
            <a:ext cx="9255239" cy="6444841"/>
          </a:xfrm>
          <a:prstGeom prst="rect">
            <a:avLst/>
          </a:prstGeom>
        </p:spPr>
        <p:txBody>
          <a:bodyPr wrap="square">
            <a:spAutoFit/>
          </a:bodyPr>
          <a:lstStyle/>
          <a:p>
            <a:pPr marL="342900" lvl="0" indent="-342900" algn="just">
              <a:lnSpc>
                <a:spcPct val="90000"/>
              </a:lnSpc>
              <a:spcBef>
                <a:spcPct val="0"/>
              </a:spcBef>
              <a:buFont typeface="Arial" panose="020B0604020202020204" pitchFamily="34" charset="0"/>
              <a:buChar char="•"/>
            </a:pPr>
            <a:r>
              <a:rPr lang="es-ES" sz="2400" dirty="0" smtClean="0">
                <a:solidFill>
                  <a:prstClr val="black"/>
                </a:solidFill>
                <a:latin typeface="Arial" panose="020B0604020202020204" pitchFamily="34" charset="0"/>
                <a:ea typeface="Verdana" pitchFamily="34" charset="0"/>
                <a:cs typeface="Arial" panose="020B0604020202020204" pitchFamily="34" charset="0"/>
              </a:rPr>
              <a:t>Poeta Nacional de Cuba y </a:t>
            </a:r>
            <a:r>
              <a:rPr lang="es-ES" sz="2400" dirty="0">
                <a:solidFill>
                  <a:prstClr val="black"/>
                </a:solidFill>
                <a:latin typeface="Arial" panose="020B0604020202020204" pitchFamily="34" charset="0"/>
                <a:ea typeface="Verdana" pitchFamily="34" charset="0"/>
                <a:cs typeface="Arial" panose="020B0604020202020204" pitchFamily="34" charset="0"/>
              </a:rPr>
              <a:t>p</a:t>
            </a:r>
            <a:r>
              <a:rPr lang="es-ES" sz="2400" dirty="0" smtClean="0">
                <a:solidFill>
                  <a:prstClr val="black"/>
                </a:solidFill>
                <a:latin typeface="Arial" panose="020B0604020202020204" pitchFamily="34" charset="0"/>
                <a:ea typeface="Verdana" pitchFamily="34" charset="0"/>
                <a:cs typeface="Arial" panose="020B0604020202020204" pitchFamily="34" charset="0"/>
              </a:rPr>
              <a:t>rimer director de la Unión Nacional de Escritores y Artistas de Cuba (UNEAC)</a:t>
            </a:r>
          </a:p>
          <a:p>
            <a:pPr marL="342900" lvl="0" indent="-342900" algn="just">
              <a:lnSpc>
                <a:spcPct val="90000"/>
              </a:lnSpc>
              <a:spcBef>
                <a:spcPct val="0"/>
              </a:spcBef>
              <a:buFont typeface="Arial" panose="020B0604020202020204" pitchFamily="34" charset="0"/>
              <a:buChar char="•"/>
            </a:pPr>
            <a:endParaRPr lang="es-ES" sz="2400" dirty="0" smtClean="0">
              <a:solidFill>
                <a:prstClr val="black"/>
              </a:solidFill>
              <a:latin typeface="Arial" panose="020B0604020202020204" pitchFamily="34" charset="0"/>
              <a:ea typeface="Verdana" pitchFamily="34" charset="0"/>
              <a:cs typeface="Arial" panose="020B0604020202020204" pitchFamily="34" charset="0"/>
            </a:endParaRPr>
          </a:p>
          <a:p>
            <a:pPr marL="342900" lvl="0" indent="-342900" algn="just">
              <a:lnSpc>
                <a:spcPct val="90000"/>
              </a:lnSpc>
              <a:spcBef>
                <a:spcPct val="0"/>
              </a:spcBef>
              <a:buFont typeface="Arial" panose="020B0604020202020204" pitchFamily="34" charset="0"/>
              <a:buChar char="•"/>
            </a:pPr>
            <a:r>
              <a:rPr lang="es-ES" sz="2400" dirty="0" smtClean="0">
                <a:solidFill>
                  <a:prstClr val="black"/>
                </a:solidFill>
                <a:latin typeface="Arial" panose="020B0604020202020204" pitchFamily="34" charset="0"/>
                <a:ea typeface="Verdana" pitchFamily="34" charset="0"/>
                <a:cs typeface="Arial" panose="020B0604020202020204" pitchFamily="34" charset="0"/>
              </a:rPr>
              <a:t>Fue </a:t>
            </a:r>
            <a:r>
              <a:rPr lang="es-ES" sz="2400" dirty="0">
                <a:solidFill>
                  <a:prstClr val="black"/>
                </a:solidFill>
                <a:latin typeface="Arial" panose="020B0604020202020204" pitchFamily="34" charset="0"/>
                <a:ea typeface="Verdana" pitchFamily="34" charset="0"/>
                <a:cs typeface="Arial" panose="020B0604020202020204" pitchFamily="34" charset="0"/>
              </a:rPr>
              <a:t>un incansable creador y cultivador de la palabra. P</a:t>
            </a:r>
            <a:r>
              <a:rPr lang="x-none" sz="2400" dirty="0">
                <a:solidFill>
                  <a:prstClr val="black"/>
                </a:solidFill>
                <a:latin typeface="Arial" panose="020B0604020202020204" pitchFamily="34" charset="0"/>
                <a:ea typeface="Verdana" pitchFamily="34" charset="0"/>
                <a:cs typeface="Arial" panose="020B0604020202020204" pitchFamily="34" charset="0"/>
              </a:rPr>
              <a:t>arte de su vida la dedicó al periodismo, a la poesía y a la política. Sus obras literarias, indiscutiblemente tienen gran mérito en la literatura afrocubana y desde sus principios fueron reconocidas como </a:t>
            </a:r>
            <a:r>
              <a:rPr lang="x-none" sz="2400" dirty="0" smtClean="0">
                <a:solidFill>
                  <a:prstClr val="black"/>
                </a:solidFill>
                <a:latin typeface="Arial" panose="020B0604020202020204" pitchFamily="34" charset="0"/>
                <a:ea typeface="Verdana" pitchFamily="34" charset="0"/>
                <a:cs typeface="Arial" panose="020B0604020202020204" pitchFamily="34" charset="0"/>
              </a:rPr>
              <a:t>tal </a:t>
            </a:r>
            <a:endParaRPr lang="es-ES" sz="2400" dirty="0" smtClean="0">
              <a:solidFill>
                <a:prstClr val="black"/>
              </a:solidFill>
              <a:latin typeface="Arial" panose="020B0604020202020204" pitchFamily="34" charset="0"/>
              <a:ea typeface="Verdana" pitchFamily="34" charset="0"/>
              <a:cs typeface="Arial" panose="020B0604020202020204" pitchFamily="34" charset="0"/>
            </a:endParaRPr>
          </a:p>
          <a:p>
            <a:pPr marL="342900" lvl="0" indent="-342900" algn="just">
              <a:lnSpc>
                <a:spcPct val="90000"/>
              </a:lnSpc>
              <a:spcBef>
                <a:spcPct val="0"/>
              </a:spcBef>
              <a:buFont typeface="Arial" panose="020B0604020202020204" pitchFamily="34" charset="0"/>
              <a:buChar char="•"/>
            </a:pPr>
            <a:endParaRPr lang="es-ES" sz="2400" dirty="0" smtClean="0">
              <a:solidFill>
                <a:prstClr val="black"/>
              </a:solidFill>
              <a:latin typeface="Arial" panose="020B0604020202020204" pitchFamily="34" charset="0"/>
              <a:ea typeface="Verdana" pitchFamily="34" charset="0"/>
              <a:cs typeface="Arial" panose="020B0604020202020204" pitchFamily="34" charset="0"/>
            </a:endParaRPr>
          </a:p>
          <a:p>
            <a:pPr marL="342900" lvl="0" indent="-342900" algn="just">
              <a:lnSpc>
                <a:spcPct val="90000"/>
              </a:lnSpc>
              <a:spcBef>
                <a:spcPct val="0"/>
              </a:spcBef>
              <a:buFont typeface="Arial" panose="020B0604020202020204" pitchFamily="34" charset="0"/>
              <a:buChar char="•"/>
            </a:pPr>
            <a:r>
              <a:rPr lang="es-ES" sz="2400" dirty="0" smtClean="0">
                <a:latin typeface="Arial" panose="020B0604020202020204" pitchFamily="34" charset="0"/>
                <a:ea typeface="Verdana" pitchFamily="34" charset="0"/>
                <a:cs typeface="Arial" panose="020B0604020202020204" pitchFamily="34" charset="0"/>
              </a:rPr>
              <a:t>Representante </a:t>
            </a:r>
            <a:r>
              <a:rPr lang="es-ES" sz="2400" dirty="0">
                <a:latin typeface="Arial" panose="020B0604020202020204" pitchFamily="34" charset="0"/>
                <a:ea typeface="Verdana" pitchFamily="34" charset="0"/>
                <a:cs typeface="Arial" panose="020B0604020202020204" pitchFamily="34" charset="0"/>
              </a:rPr>
              <a:t>del vanguardismo, crítico con la injusticia y con el imperialismo. Aportó en su quehacer como hombre y revolucionario impresionantes obras para la literatura </a:t>
            </a:r>
            <a:r>
              <a:rPr lang="es-ES" sz="2400" dirty="0" smtClean="0">
                <a:latin typeface="Arial" panose="020B0604020202020204" pitchFamily="34" charset="0"/>
                <a:ea typeface="Verdana" pitchFamily="34" charset="0"/>
                <a:cs typeface="Arial" panose="020B0604020202020204" pitchFamily="34" charset="0"/>
              </a:rPr>
              <a:t>universal </a:t>
            </a:r>
          </a:p>
          <a:p>
            <a:pPr marL="342900" lvl="0" indent="-342900" algn="just">
              <a:lnSpc>
                <a:spcPct val="90000"/>
              </a:lnSpc>
              <a:spcBef>
                <a:spcPct val="0"/>
              </a:spcBef>
              <a:buFont typeface="Arial" panose="020B0604020202020204" pitchFamily="34" charset="0"/>
              <a:buChar char="•"/>
            </a:pPr>
            <a:endParaRPr lang="es-ES" sz="2400" dirty="0" smtClean="0">
              <a:latin typeface="Arial" panose="020B0604020202020204" pitchFamily="34" charset="0"/>
              <a:ea typeface="Verdana" pitchFamily="34" charset="0"/>
              <a:cs typeface="Arial" panose="020B0604020202020204" pitchFamily="34" charset="0"/>
            </a:endParaRPr>
          </a:p>
          <a:p>
            <a:pPr marL="342900" lvl="0" indent="-342900" algn="just">
              <a:lnSpc>
                <a:spcPct val="90000"/>
              </a:lnSpc>
              <a:spcBef>
                <a:spcPct val="0"/>
              </a:spcBef>
              <a:buFont typeface="Arial" panose="020B0604020202020204" pitchFamily="34" charset="0"/>
              <a:buChar char="•"/>
            </a:pPr>
            <a:r>
              <a:rPr lang="x-none" sz="2400" dirty="0">
                <a:solidFill>
                  <a:prstClr val="black"/>
                </a:solidFill>
                <a:latin typeface="Arial" panose="020B0604020202020204" pitchFamily="34" charset="0"/>
                <a:ea typeface="Verdana" pitchFamily="34" charset="0"/>
                <a:cs typeface="Arial" panose="020B0604020202020204" pitchFamily="34" charset="0"/>
              </a:rPr>
              <a:t>En su lírica incorpora la musicalidad típica de los poetas cubanos. </a:t>
            </a:r>
            <a:r>
              <a:rPr lang="es-ES" sz="2400" dirty="0">
                <a:solidFill>
                  <a:prstClr val="black"/>
                </a:solidFill>
                <a:latin typeface="Arial" panose="020B0604020202020204" pitchFamily="34" charset="0"/>
                <a:ea typeface="Verdana" pitchFamily="34" charset="0"/>
                <a:cs typeface="Arial" panose="020B0604020202020204" pitchFamily="34" charset="0"/>
              </a:rPr>
              <a:t>Se considera un </a:t>
            </a:r>
            <a:r>
              <a:rPr lang="x-none" sz="2400" dirty="0">
                <a:solidFill>
                  <a:prstClr val="black"/>
                </a:solidFill>
                <a:latin typeface="Arial" panose="020B0604020202020204" pitchFamily="34" charset="0"/>
                <a:ea typeface="Verdana" pitchFamily="34" charset="0"/>
                <a:cs typeface="Arial" panose="020B0604020202020204" pitchFamily="34" charset="0"/>
              </a:rPr>
              <a:t> fiel exponente de</a:t>
            </a:r>
            <a:r>
              <a:rPr lang="es-ES" sz="2400" dirty="0">
                <a:solidFill>
                  <a:prstClr val="black"/>
                </a:solidFill>
                <a:latin typeface="Arial" panose="020B0604020202020204" pitchFamily="34" charset="0"/>
                <a:ea typeface="Verdana" pitchFamily="34" charset="0"/>
                <a:cs typeface="Arial" panose="020B0604020202020204" pitchFamily="34" charset="0"/>
              </a:rPr>
              <a:t>l</a:t>
            </a:r>
            <a:r>
              <a:rPr lang="x-none" sz="2400" dirty="0">
                <a:solidFill>
                  <a:prstClr val="black"/>
                </a:solidFill>
                <a:latin typeface="Arial" panose="020B0604020202020204" pitchFamily="34" charset="0"/>
                <a:ea typeface="Verdana" pitchFamily="34" charset="0"/>
                <a:cs typeface="Arial" panose="020B0604020202020204" pitchFamily="34" charset="0"/>
              </a:rPr>
              <a:t> poema </a:t>
            </a:r>
            <a:r>
              <a:rPr lang="x-none" sz="2400" dirty="0" smtClean="0">
                <a:solidFill>
                  <a:prstClr val="black"/>
                </a:solidFill>
                <a:latin typeface="Arial" panose="020B0604020202020204" pitchFamily="34" charset="0"/>
                <a:ea typeface="Verdana" pitchFamily="34" charset="0"/>
                <a:cs typeface="Arial" panose="020B0604020202020204" pitchFamily="34" charset="0"/>
              </a:rPr>
              <a:t>son</a:t>
            </a:r>
            <a:endParaRPr lang="es-ES" sz="2400" dirty="0">
              <a:solidFill>
                <a:prstClr val="black"/>
              </a:solidFill>
              <a:latin typeface="Arial" panose="020B0604020202020204" pitchFamily="34" charset="0"/>
              <a:ea typeface="Verdana" pitchFamily="34" charset="0"/>
              <a:cs typeface="Arial" panose="020B0604020202020204" pitchFamily="34" charset="0"/>
            </a:endParaRPr>
          </a:p>
          <a:p>
            <a:pPr marL="342900" lvl="0" indent="-342900" algn="just">
              <a:lnSpc>
                <a:spcPct val="90000"/>
              </a:lnSpc>
              <a:spcBef>
                <a:spcPct val="0"/>
              </a:spcBef>
              <a:buFont typeface="Arial" panose="020B0604020202020204" pitchFamily="34" charset="0"/>
              <a:buChar char="•"/>
            </a:pPr>
            <a:r>
              <a:rPr lang="es-ES" sz="2400" dirty="0">
                <a:solidFill>
                  <a:prstClr val="black"/>
                </a:solidFill>
                <a:latin typeface="Arial" panose="020B0604020202020204" pitchFamily="34" charset="0"/>
                <a:ea typeface="Verdana" pitchFamily="34" charset="0"/>
                <a:cs typeface="Arial" panose="020B0604020202020204" pitchFamily="34" charset="0"/>
              </a:rPr>
              <a:t> </a:t>
            </a:r>
          </a:p>
          <a:p>
            <a:pPr marL="342900" lvl="0" indent="-342900" algn="just">
              <a:lnSpc>
                <a:spcPct val="90000"/>
              </a:lnSpc>
              <a:spcBef>
                <a:spcPct val="0"/>
              </a:spcBef>
              <a:buFont typeface="Arial" panose="020B0604020202020204" pitchFamily="34" charset="0"/>
              <a:buChar char="•"/>
            </a:pPr>
            <a:r>
              <a:rPr lang="es-ES" sz="2400" dirty="0" smtClean="0">
                <a:latin typeface="Arial" panose="020B0604020202020204" pitchFamily="34" charset="0"/>
                <a:ea typeface="Verdana" pitchFamily="34" charset="0"/>
                <a:cs typeface="Arial" panose="020B0604020202020204" pitchFamily="34" charset="0"/>
              </a:rPr>
              <a:t>Por </a:t>
            </a:r>
            <a:r>
              <a:rPr lang="es-ES" sz="2400" dirty="0">
                <a:latin typeface="Arial" panose="020B0604020202020204" pitchFamily="34" charset="0"/>
                <a:ea typeface="Verdana" pitchFamily="34" charset="0"/>
                <a:cs typeface="Arial" panose="020B0604020202020204" pitchFamily="34" charset="0"/>
              </a:rPr>
              <a:t>el conjunto de toda su obra en 1983, fue el primer escritor que recibió el Premio Nacional de </a:t>
            </a:r>
            <a:r>
              <a:rPr lang="es-ES" sz="2400" dirty="0" smtClean="0">
                <a:latin typeface="Arial" panose="020B0604020202020204" pitchFamily="34" charset="0"/>
                <a:ea typeface="Verdana" pitchFamily="34" charset="0"/>
                <a:cs typeface="Arial" panose="020B0604020202020204" pitchFamily="34" charset="0"/>
              </a:rPr>
              <a:t>Literatura</a:t>
            </a:r>
            <a:endParaRPr lang="es-ES" sz="2400" dirty="0">
              <a:latin typeface="Arial" panose="020B0604020202020204" pitchFamily="34" charset="0"/>
              <a:ea typeface="Verdana" pitchFamily="34" charset="0"/>
              <a:cs typeface="Arial" panose="020B0604020202020204" pitchFamily="34" charset="0"/>
            </a:endParaRPr>
          </a:p>
          <a:p>
            <a:pPr algn="just">
              <a:spcBef>
                <a:spcPct val="0"/>
              </a:spcBef>
              <a:buFont typeface="Arial" charset="0"/>
              <a:buNone/>
              <a:defRPr/>
            </a:pPr>
            <a:r>
              <a:rPr lang="es-ES" sz="2400" dirty="0">
                <a:latin typeface="Arial" panose="020B0604020202020204" pitchFamily="34" charset="0"/>
                <a:ea typeface="Verdana" pitchFamily="34" charset="0"/>
                <a:cs typeface="Arial" panose="020B0604020202020204" pitchFamily="34" charset="0"/>
              </a:rPr>
              <a:t> </a:t>
            </a:r>
          </a:p>
        </p:txBody>
      </p:sp>
    </p:spTree>
    <p:extLst>
      <p:ext uri="{BB962C8B-B14F-4D97-AF65-F5344CB8AC3E}">
        <p14:creationId xmlns:p14="http://schemas.microsoft.com/office/powerpoint/2010/main" val="820279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4612691" y="1720539"/>
            <a:ext cx="8161867" cy="1470781"/>
          </a:xfrm>
        </p:spPr>
        <p:txBody>
          <a:bodyPr/>
          <a:lstStyle/>
          <a:p>
            <a:pPr algn="l" eaLnBrk="1" hangingPunct="1"/>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endParaRPr lang="es-ES" altLang="es-ES" sz="2438">
              <a:latin typeface="Arial" panose="020B0604020202020204" pitchFamily="34" charset="0"/>
              <a:ea typeface="Verdana" panose="020B0604030504040204" pitchFamily="34" charset="0"/>
              <a:cs typeface="Arial" panose="020B0604020202020204" pitchFamily="34" charset="0"/>
            </a:endParaRPr>
          </a:p>
        </p:txBody>
      </p:sp>
      <p:sp>
        <p:nvSpPr>
          <p:cNvPr id="19462" name="AutoShape 11" descr="http://www.arteespana.com/imagenes/impresionismo.jpg"/>
          <p:cNvSpPr>
            <a:spLocks noChangeAspect="1" noChangeArrowheads="1"/>
          </p:cNvSpPr>
          <p:nvPr/>
        </p:nvSpPr>
        <p:spPr bwMode="auto">
          <a:xfrm>
            <a:off x="1335315" y="-104019"/>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9463" name="AutoShape 13" descr="http://www.arteespana.com/imagenes/impresionismo.jpg"/>
          <p:cNvSpPr>
            <a:spLocks noChangeAspect="1" noChangeArrowheads="1"/>
          </p:cNvSpPr>
          <p:nvPr/>
        </p:nvSpPr>
        <p:spPr bwMode="auto">
          <a:xfrm>
            <a:off x="1451429" y="12095"/>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3" name="3 Rectángulo"/>
          <p:cNvSpPr/>
          <p:nvPr/>
        </p:nvSpPr>
        <p:spPr>
          <a:xfrm>
            <a:off x="5185731" y="128209"/>
            <a:ext cx="1310603" cy="523220"/>
          </a:xfrm>
          <a:prstGeom prst="rect">
            <a:avLst/>
          </a:prstGeom>
          <a:solidFill>
            <a:schemeClr val="bg1"/>
          </a:solidFill>
          <a:ln w="28575">
            <a:solidFill>
              <a:srgbClr val="002060"/>
            </a:solidFill>
          </a:ln>
        </p:spPr>
        <p:txBody>
          <a:bodyPr wrap="square">
            <a:spAutoFit/>
          </a:bodyPr>
          <a:lstStyle/>
          <a:p>
            <a:pPr algn="just"/>
            <a:r>
              <a:rPr lang="es-ES_tradnl" sz="2800" b="1" dirty="0" smtClean="0">
                <a:latin typeface="Arial" pitchFamily="34" charset="0"/>
                <a:cs typeface="Arial" pitchFamily="34" charset="0"/>
              </a:rPr>
              <a:t>Libros </a:t>
            </a:r>
            <a:endParaRPr lang="es-ES_tradnl" sz="2800" b="1" u="sng" dirty="0" smtClean="0">
              <a:latin typeface="Arial" pitchFamily="34" charset="0"/>
              <a:cs typeface="Arial" pitchFamily="34" charset="0"/>
            </a:endParaRPr>
          </a:p>
        </p:txBody>
      </p:sp>
      <p:sp>
        <p:nvSpPr>
          <p:cNvPr id="2" name="Rectángulo 1"/>
          <p:cNvSpPr/>
          <p:nvPr/>
        </p:nvSpPr>
        <p:spPr>
          <a:xfrm>
            <a:off x="304799" y="1156396"/>
            <a:ext cx="5645625" cy="5262979"/>
          </a:xfrm>
          <a:prstGeom prst="rect">
            <a:avLst/>
          </a:prstGeom>
        </p:spPr>
        <p:txBody>
          <a:bodyPr wrap="square">
            <a:spAutoFit/>
          </a:bodyPr>
          <a:lstStyle/>
          <a:p>
            <a:pPr marL="285750" indent="-285750">
              <a:buFont typeface="Arial" panose="020B0604020202020204" pitchFamily="34" charset="0"/>
              <a:buChar char="•"/>
            </a:pPr>
            <a:r>
              <a:rPr lang="es-ES" sz="2400" dirty="0">
                <a:latin typeface="Arial" pitchFamily="34" charset="0"/>
                <a:cs typeface="Arial" pitchFamily="34" charset="0"/>
              </a:rPr>
              <a:t>Motivos de son (1930</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err="1" smtClean="0">
                <a:latin typeface="Arial" pitchFamily="34" charset="0"/>
                <a:cs typeface="Arial" pitchFamily="34" charset="0"/>
              </a:rPr>
              <a:t>Sóngoro</a:t>
            </a:r>
            <a:r>
              <a:rPr lang="es-ES" sz="2400" dirty="0" smtClean="0">
                <a:latin typeface="Arial" pitchFamily="34" charset="0"/>
                <a:cs typeface="Arial" pitchFamily="34" charset="0"/>
              </a:rPr>
              <a:t> </a:t>
            </a:r>
            <a:r>
              <a:rPr lang="es-ES" sz="2400" dirty="0" err="1">
                <a:latin typeface="Arial" pitchFamily="34" charset="0"/>
                <a:cs typeface="Arial" pitchFamily="34" charset="0"/>
              </a:rPr>
              <a:t>cosongo</a:t>
            </a:r>
            <a:r>
              <a:rPr lang="es-ES" sz="2400" dirty="0">
                <a:latin typeface="Arial" pitchFamily="34" charset="0"/>
                <a:cs typeface="Arial" pitchFamily="34" charset="0"/>
              </a:rPr>
              <a:t> (1931</a:t>
            </a:r>
            <a:r>
              <a:rPr lang="es-ES" sz="2400" dirty="0" smtClean="0">
                <a:latin typeface="Arial" pitchFamily="34" charset="0"/>
                <a:cs typeface="Arial" pitchFamily="34" charset="0"/>
              </a:rPr>
              <a:t>)</a:t>
            </a:r>
          </a:p>
          <a:p>
            <a:pPr marL="285750" indent="-285750">
              <a:buFont typeface="Arial" panose="020B0604020202020204" pitchFamily="34" charset="0"/>
              <a:buChar char="•"/>
            </a:pPr>
            <a:r>
              <a:rPr lang="es-ES" sz="2400" dirty="0" smtClean="0">
                <a:latin typeface="Arial" pitchFamily="34" charset="0"/>
                <a:cs typeface="Arial" pitchFamily="34" charset="0"/>
              </a:rPr>
              <a:t>West </a:t>
            </a:r>
            <a:r>
              <a:rPr lang="es-ES" sz="2400" dirty="0" err="1">
                <a:latin typeface="Arial" pitchFamily="34" charset="0"/>
                <a:cs typeface="Arial" pitchFamily="34" charset="0"/>
              </a:rPr>
              <a:t>Indies</a:t>
            </a:r>
            <a:r>
              <a:rPr lang="es-ES" sz="2400" dirty="0">
                <a:latin typeface="Arial" pitchFamily="34" charset="0"/>
                <a:cs typeface="Arial" pitchFamily="34" charset="0"/>
              </a:rPr>
              <a:t>, Ltd. (1934</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smtClean="0">
                <a:latin typeface="Arial" pitchFamily="34" charset="0"/>
                <a:cs typeface="Arial" pitchFamily="34" charset="0"/>
              </a:rPr>
              <a:t>Cantos </a:t>
            </a:r>
            <a:r>
              <a:rPr lang="es-ES" sz="2400" dirty="0">
                <a:latin typeface="Arial" pitchFamily="34" charset="0"/>
                <a:cs typeface="Arial" pitchFamily="34" charset="0"/>
              </a:rPr>
              <a:t>para soldados y sones para turistas (1937</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smtClean="0">
                <a:latin typeface="Arial" pitchFamily="34" charset="0"/>
                <a:cs typeface="Arial" pitchFamily="34" charset="0"/>
              </a:rPr>
              <a:t>El </a:t>
            </a:r>
            <a:r>
              <a:rPr lang="es-ES" sz="2400" dirty="0">
                <a:latin typeface="Arial" pitchFamily="34" charset="0"/>
                <a:cs typeface="Arial" pitchFamily="34" charset="0"/>
              </a:rPr>
              <a:t>son entero (1947</a:t>
            </a:r>
            <a:r>
              <a:rPr lang="es-ES" sz="2400" dirty="0" smtClean="0">
                <a:latin typeface="Arial" pitchFamily="34" charset="0"/>
                <a:cs typeface="Arial" pitchFamily="34" charset="0"/>
              </a:rPr>
              <a:t>)</a:t>
            </a:r>
          </a:p>
          <a:p>
            <a:pPr marL="285750" indent="-285750">
              <a:buFont typeface="Arial" panose="020B0604020202020204" pitchFamily="34" charset="0"/>
              <a:buChar char="•"/>
            </a:pPr>
            <a:r>
              <a:rPr lang="es-ES" sz="2400" dirty="0" smtClean="0">
                <a:latin typeface="Arial" pitchFamily="34" charset="0"/>
                <a:cs typeface="Arial" pitchFamily="34" charset="0"/>
              </a:rPr>
              <a:t>La </a:t>
            </a:r>
            <a:r>
              <a:rPr lang="es-ES" sz="2400" dirty="0">
                <a:latin typeface="Arial" pitchFamily="34" charset="0"/>
                <a:cs typeface="Arial" pitchFamily="34" charset="0"/>
              </a:rPr>
              <a:t>paloma de vuelo popular (1958</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smtClean="0">
                <a:latin typeface="Arial" pitchFamily="34" charset="0"/>
                <a:cs typeface="Arial" pitchFamily="34" charset="0"/>
              </a:rPr>
              <a:t>Tengo </a:t>
            </a:r>
            <a:r>
              <a:rPr lang="es-ES" sz="2400" dirty="0">
                <a:latin typeface="Arial" pitchFamily="34" charset="0"/>
                <a:cs typeface="Arial" pitchFamily="34" charset="0"/>
              </a:rPr>
              <a:t>(1964</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smtClean="0">
                <a:latin typeface="Arial" pitchFamily="34" charset="0"/>
                <a:cs typeface="Arial" pitchFamily="34" charset="0"/>
              </a:rPr>
              <a:t>Poemas </a:t>
            </a:r>
            <a:r>
              <a:rPr lang="es-ES" sz="2400" dirty="0">
                <a:latin typeface="Arial" pitchFamily="34" charset="0"/>
                <a:cs typeface="Arial" pitchFamily="34" charset="0"/>
              </a:rPr>
              <a:t>de amor (1964</a:t>
            </a:r>
            <a:r>
              <a:rPr lang="es-ES" sz="2400" dirty="0" smtClean="0">
                <a:latin typeface="Arial" pitchFamily="34" charset="0"/>
                <a:cs typeface="Arial" pitchFamily="34" charset="0"/>
              </a:rPr>
              <a:t>)</a:t>
            </a:r>
          </a:p>
          <a:p>
            <a:pPr marL="285750" indent="-285750">
              <a:buFont typeface="Arial" panose="020B0604020202020204" pitchFamily="34" charset="0"/>
              <a:buChar char="•"/>
            </a:pPr>
            <a:r>
              <a:rPr lang="es-ES" sz="2400" dirty="0" smtClean="0">
                <a:latin typeface="Arial" pitchFamily="34" charset="0"/>
                <a:cs typeface="Arial" pitchFamily="34" charset="0"/>
              </a:rPr>
              <a:t>Antología </a:t>
            </a:r>
            <a:r>
              <a:rPr lang="es-ES" sz="2400" dirty="0">
                <a:latin typeface="Arial" pitchFamily="34" charset="0"/>
                <a:cs typeface="Arial" pitchFamily="34" charset="0"/>
              </a:rPr>
              <a:t>mayor (1964</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smtClean="0">
                <a:latin typeface="Arial" pitchFamily="34" charset="0"/>
                <a:cs typeface="Arial" pitchFamily="34" charset="0"/>
              </a:rPr>
              <a:t>El </a:t>
            </a:r>
            <a:r>
              <a:rPr lang="es-ES" sz="2400" dirty="0">
                <a:latin typeface="Arial" pitchFamily="34" charset="0"/>
                <a:cs typeface="Arial" pitchFamily="34" charset="0"/>
              </a:rPr>
              <a:t>gran zoo (1967</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a:latin typeface="Arial" pitchFamily="34" charset="0"/>
                <a:cs typeface="Arial" pitchFamily="34" charset="0"/>
              </a:rPr>
              <a:t>Antología mayor (1964</a:t>
            </a:r>
            <a:r>
              <a:rPr lang="es-ES" sz="2400" dirty="0" smtClean="0">
                <a:latin typeface="Arial" pitchFamily="34" charset="0"/>
                <a:cs typeface="Arial" pitchFamily="34" charset="0"/>
              </a:rPr>
              <a:t>)</a:t>
            </a:r>
          </a:p>
          <a:p>
            <a:pPr marL="285750" indent="-285750">
              <a:buFont typeface="Arial" panose="020B0604020202020204" pitchFamily="34" charset="0"/>
              <a:buChar char="•"/>
            </a:pPr>
            <a:r>
              <a:rPr lang="es-ES" sz="2400" dirty="0">
                <a:latin typeface="Arial" pitchFamily="34" charset="0"/>
                <a:cs typeface="Arial" pitchFamily="34" charset="0"/>
              </a:rPr>
              <a:t>El gran zoo (1967</a:t>
            </a:r>
            <a:r>
              <a:rPr lang="es-ES" sz="2400" dirty="0" smtClean="0">
                <a:latin typeface="Arial" pitchFamily="34" charset="0"/>
                <a:cs typeface="Arial" pitchFamily="34" charset="0"/>
              </a:rPr>
              <a:t>)  </a:t>
            </a:r>
            <a:endParaRPr lang="es-ES" sz="2400" dirty="0">
              <a:latin typeface="Arial" pitchFamily="34" charset="0"/>
              <a:cs typeface="Arial" pitchFamily="34" charset="0"/>
            </a:endParaRPr>
          </a:p>
          <a:p>
            <a:pPr marL="285750" indent="-285750">
              <a:buFont typeface="Arial" panose="020B0604020202020204" pitchFamily="34" charset="0"/>
              <a:buChar char="•"/>
            </a:pPr>
            <a:endParaRPr lang="es-ES" sz="2400" dirty="0">
              <a:latin typeface="Arial" pitchFamily="34" charset="0"/>
              <a:cs typeface="Arial" pitchFamily="34" charset="0"/>
            </a:endParaRPr>
          </a:p>
        </p:txBody>
      </p:sp>
      <p:sp>
        <p:nvSpPr>
          <p:cNvPr id="3" name="Rectángulo 2"/>
          <p:cNvSpPr/>
          <p:nvPr/>
        </p:nvSpPr>
        <p:spPr>
          <a:xfrm>
            <a:off x="6496334" y="1156396"/>
            <a:ext cx="5063320" cy="4801314"/>
          </a:xfrm>
          <a:prstGeom prst="rect">
            <a:avLst/>
          </a:prstGeom>
        </p:spPr>
        <p:txBody>
          <a:bodyPr wrap="square">
            <a:spAutoFit/>
          </a:bodyPr>
          <a:lstStyle/>
          <a:p>
            <a:pPr marL="285750" indent="-285750">
              <a:buFont typeface="Arial" panose="020B0604020202020204" pitchFamily="34" charset="0"/>
              <a:buChar char="•"/>
            </a:pPr>
            <a:r>
              <a:rPr lang="es-ES" sz="2400" dirty="0" smtClean="0">
                <a:latin typeface="Arial" pitchFamily="34" charset="0"/>
                <a:cs typeface="Arial" pitchFamily="34" charset="0"/>
              </a:rPr>
              <a:t>La </a:t>
            </a:r>
            <a:r>
              <a:rPr lang="es-ES" sz="2400" dirty="0">
                <a:latin typeface="Arial" pitchFamily="34" charset="0"/>
                <a:cs typeface="Arial" pitchFamily="34" charset="0"/>
              </a:rPr>
              <a:t>rueda dentada (1972</a:t>
            </a:r>
            <a:r>
              <a:rPr lang="es-ES" sz="2400" dirty="0" smtClean="0">
                <a:latin typeface="Arial" pitchFamily="34" charset="0"/>
                <a:cs typeface="Arial" pitchFamily="34" charset="0"/>
              </a:rPr>
              <a:t>)</a:t>
            </a:r>
            <a:endParaRPr lang="es-ES" sz="2400" dirty="0"/>
          </a:p>
          <a:p>
            <a:pPr marL="285750" indent="-285750">
              <a:buFont typeface="Arial" panose="020B0604020202020204" pitchFamily="34" charset="0"/>
              <a:buChar char="•"/>
            </a:pPr>
            <a:r>
              <a:rPr lang="es-ES" sz="2400" dirty="0" smtClean="0">
                <a:latin typeface="Arial" pitchFamily="34" charset="0"/>
                <a:cs typeface="Arial" pitchFamily="34" charset="0"/>
              </a:rPr>
              <a:t>El </a:t>
            </a:r>
            <a:r>
              <a:rPr lang="es-ES" sz="2400" dirty="0">
                <a:latin typeface="Arial" pitchFamily="34" charset="0"/>
                <a:cs typeface="Arial" pitchFamily="34" charset="0"/>
              </a:rPr>
              <a:t>diario que a diario (1972</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smtClean="0">
                <a:latin typeface="Arial" pitchFamily="34" charset="0"/>
                <a:cs typeface="Arial" pitchFamily="34" charset="0"/>
              </a:rPr>
              <a:t>Obra </a:t>
            </a:r>
            <a:r>
              <a:rPr lang="es-ES" sz="2400" dirty="0">
                <a:latin typeface="Arial" pitchFamily="34" charset="0"/>
                <a:cs typeface="Arial" pitchFamily="34" charset="0"/>
              </a:rPr>
              <a:t>poética (2 tomos) (1972) </a:t>
            </a:r>
            <a:endParaRPr lang="es-ES" sz="2400" dirty="0" smtClean="0">
              <a:latin typeface="Arial" pitchFamily="34" charset="0"/>
              <a:cs typeface="Arial" pitchFamily="34" charset="0"/>
            </a:endParaRPr>
          </a:p>
          <a:p>
            <a:pPr marL="285750" indent="-285750">
              <a:buFont typeface="Arial" panose="020B0604020202020204" pitchFamily="34" charset="0"/>
              <a:buChar char="•"/>
            </a:pPr>
            <a:r>
              <a:rPr lang="es-ES" sz="2400" dirty="0" smtClean="0">
                <a:latin typeface="Arial" pitchFamily="34" charset="0"/>
                <a:cs typeface="Arial" pitchFamily="34" charset="0"/>
              </a:rPr>
              <a:t>El </a:t>
            </a:r>
            <a:r>
              <a:rPr lang="es-ES" sz="2400" dirty="0">
                <a:latin typeface="Arial" pitchFamily="34" charset="0"/>
                <a:cs typeface="Arial" pitchFamily="34" charset="0"/>
              </a:rPr>
              <a:t>corazón con que vivo (1975</a:t>
            </a:r>
            <a:r>
              <a:rPr lang="es-ES" sz="2400" dirty="0" smtClean="0">
                <a:latin typeface="Arial" pitchFamily="34" charset="0"/>
                <a:cs typeface="Arial" pitchFamily="34" charset="0"/>
              </a:rPr>
              <a:t>)</a:t>
            </a:r>
          </a:p>
          <a:p>
            <a:pPr marL="285750" indent="-285750">
              <a:buFont typeface="Arial" panose="020B0604020202020204" pitchFamily="34" charset="0"/>
              <a:buChar char="•"/>
            </a:pPr>
            <a:r>
              <a:rPr lang="es-ES" sz="2400" dirty="0" smtClean="0">
                <a:latin typeface="Arial" pitchFamily="34" charset="0"/>
                <a:cs typeface="Arial" pitchFamily="34" charset="0"/>
              </a:rPr>
              <a:t>Prosa </a:t>
            </a:r>
            <a:r>
              <a:rPr lang="es-ES" sz="2400" dirty="0">
                <a:latin typeface="Arial" pitchFamily="34" charset="0"/>
                <a:cs typeface="Arial" pitchFamily="34" charset="0"/>
              </a:rPr>
              <a:t>de prisa (3 tomos) (1975</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smtClean="0">
                <a:latin typeface="Arial" pitchFamily="34" charset="0"/>
                <a:cs typeface="Arial" pitchFamily="34" charset="0"/>
              </a:rPr>
              <a:t>Poemas </a:t>
            </a:r>
            <a:r>
              <a:rPr lang="es-ES" sz="2400" dirty="0">
                <a:latin typeface="Arial" pitchFamily="34" charset="0"/>
                <a:cs typeface="Arial" pitchFamily="34" charset="0"/>
              </a:rPr>
              <a:t>manuables (1975</a:t>
            </a:r>
            <a:r>
              <a:rPr lang="es-ES" sz="2400" dirty="0" smtClean="0">
                <a:latin typeface="Arial" pitchFamily="34" charset="0"/>
                <a:cs typeface="Arial" pitchFamily="34" charset="0"/>
              </a:rPr>
              <a:t>)</a:t>
            </a:r>
          </a:p>
          <a:p>
            <a:pPr marL="285750" indent="-285750">
              <a:buFont typeface="Arial" panose="020B0604020202020204" pitchFamily="34" charset="0"/>
              <a:buChar char="•"/>
            </a:pPr>
            <a:r>
              <a:rPr lang="es-ES" sz="2400" dirty="0" smtClean="0">
                <a:latin typeface="Arial" pitchFamily="34" charset="0"/>
                <a:cs typeface="Arial" pitchFamily="34" charset="0"/>
              </a:rPr>
              <a:t>Elegías </a:t>
            </a:r>
            <a:r>
              <a:rPr lang="es-ES" sz="2400" dirty="0">
                <a:latin typeface="Arial" pitchFamily="34" charset="0"/>
                <a:cs typeface="Arial" pitchFamily="34" charset="0"/>
              </a:rPr>
              <a:t>(1977</a:t>
            </a:r>
            <a:r>
              <a:rPr lang="es-ES" sz="2400" dirty="0" smtClean="0">
                <a:latin typeface="Arial" pitchFamily="34" charset="0"/>
                <a:cs typeface="Arial" pitchFamily="34" charset="0"/>
              </a:rPr>
              <a:t>)</a:t>
            </a:r>
          </a:p>
          <a:p>
            <a:pPr marL="285750" indent="-285750">
              <a:buFont typeface="Arial" panose="020B0604020202020204" pitchFamily="34" charset="0"/>
              <a:buChar char="•"/>
            </a:pPr>
            <a:r>
              <a:rPr lang="es-ES" sz="2400" dirty="0" smtClean="0">
                <a:latin typeface="Arial" pitchFamily="34" charset="0"/>
                <a:cs typeface="Arial" pitchFamily="34" charset="0"/>
              </a:rPr>
              <a:t>Por </a:t>
            </a:r>
            <a:r>
              <a:rPr lang="es-ES" sz="2400" dirty="0">
                <a:latin typeface="Arial" pitchFamily="34" charset="0"/>
                <a:cs typeface="Arial" pitchFamily="34" charset="0"/>
              </a:rPr>
              <a:t>el mar de las Antillas anda un barco de papel (1978</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smtClean="0">
                <a:latin typeface="Arial" pitchFamily="34" charset="0"/>
                <a:cs typeface="Arial" pitchFamily="34" charset="0"/>
              </a:rPr>
              <a:t>Música </a:t>
            </a:r>
            <a:r>
              <a:rPr lang="es-ES" sz="2400" dirty="0">
                <a:latin typeface="Arial" pitchFamily="34" charset="0"/>
                <a:cs typeface="Arial" pitchFamily="34" charset="0"/>
              </a:rPr>
              <a:t>de Cámara (1979</a:t>
            </a:r>
            <a:r>
              <a:rPr lang="es-ES" sz="2400" dirty="0" smtClean="0">
                <a:latin typeface="Arial" pitchFamily="34" charset="0"/>
                <a:cs typeface="Arial" pitchFamily="34" charset="0"/>
              </a:rPr>
              <a:t>) </a:t>
            </a:r>
          </a:p>
          <a:p>
            <a:pPr marL="285750" indent="-285750">
              <a:buFont typeface="Arial" panose="020B0604020202020204" pitchFamily="34" charset="0"/>
              <a:buChar char="•"/>
            </a:pPr>
            <a:r>
              <a:rPr lang="es-ES" sz="2400" dirty="0" smtClean="0">
                <a:latin typeface="Arial" pitchFamily="34" charset="0"/>
                <a:cs typeface="Arial" pitchFamily="34" charset="0"/>
              </a:rPr>
              <a:t>Páginas vueltas</a:t>
            </a:r>
            <a:r>
              <a:rPr lang="es-ES" sz="2400" dirty="0">
                <a:latin typeface="Arial" pitchFamily="34" charset="0"/>
                <a:cs typeface="Arial" pitchFamily="34" charset="0"/>
              </a:rPr>
              <a:t> </a:t>
            </a:r>
            <a:r>
              <a:rPr lang="es-ES" sz="2400" dirty="0" smtClean="0">
                <a:latin typeface="Arial" pitchFamily="34" charset="0"/>
                <a:cs typeface="Arial" pitchFamily="34" charset="0"/>
              </a:rPr>
              <a:t>y Sol </a:t>
            </a:r>
            <a:r>
              <a:rPr lang="es-ES" sz="2400" dirty="0">
                <a:latin typeface="Arial" pitchFamily="34" charset="0"/>
                <a:cs typeface="Arial" pitchFamily="34" charset="0"/>
              </a:rPr>
              <a:t>de domingo (1982</a:t>
            </a:r>
            <a:r>
              <a:rPr lang="es-ES" sz="2400" dirty="0" smtClean="0">
                <a:latin typeface="Arial" pitchFamily="34" charset="0"/>
                <a:cs typeface="Arial" pitchFamily="34" charset="0"/>
              </a:rPr>
              <a:t>)  </a:t>
            </a:r>
            <a:endParaRPr lang="es-ES" sz="2400" dirty="0">
              <a:latin typeface="Arial" pitchFamily="34" charset="0"/>
              <a:cs typeface="Arial" pitchFamily="34" charset="0"/>
            </a:endParaRPr>
          </a:p>
          <a:p>
            <a:r>
              <a:rPr lang="es-ES" dirty="0">
                <a:latin typeface="Arial" pitchFamily="34" charset="0"/>
                <a:cs typeface="Arial" pitchFamily="34" charset="0"/>
              </a:rPr>
              <a:t> </a:t>
            </a:r>
          </a:p>
        </p:txBody>
      </p:sp>
    </p:spTree>
    <p:extLst>
      <p:ext uri="{BB962C8B-B14F-4D97-AF65-F5344CB8AC3E}">
        <p14:creationId xmlns:p14="http://schemas.microsoft.com/office/powerpoint/2010/main" val="1722527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015067" y="2129972"/>
            <a:ext cx="8161867" cy="1470781"/>
          </a:xfrm>
        </p:spPr>
        <p:txBody>
          <a:bodyPr/>
          <a:lstStyle/>
          <a:p>
            <a:pPr algn="l" eaLnBrk="1" hangingPunct="1"/>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endParaRPr lang="es-ES" altLang="es-ES" sz="2438">
              <a:latin typeface="Arial" panose="020B0604020202020204" pitchFamily="34" charset="0"/>
              <a:ea typeface="Verdana" panose="020B0604030504040204" pitchFamily="34" charset="0"/>
              <a:cs typeface="Arial" panose="020B0604020202020204" pitchFamily="34" charset="0"/>
            </a:endParaRPr>
          </a:p>
        </p:txBody>
      </p:sp>
      <p:sp>
        <p:nvSpPr>
          <p:cNvPr id="19461" name="Title 1"/>
          <p:cNvSpPr txBox="1">
            <a:spLocks/>
          </p:cNvSpPr>
          <p:nvPr/>
        </p:nvSpPr>
        <p:spPr bwMode="auto">
          <a:xfrm>
            <a:off x="3033487" y="3264506"/>
            <a:ext cx="4284133" cy="264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8" rIns="94037" bIns="47018"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O" altLang="es-ES" sz="2438">
                <a:latin typeface="Arial" panose="020B0604020202020204" pitchFamily="34" charset="0"/>
              </a:rPr>
              <a:t/>
            </a:r>
            <a:br>
              <a:rPr lang="es-CO" altLang="es-ES" sz="2438">
                <a:latin typeface="Arial" panose="020B0604020202020204" pitchFamily="34" charset="0"/>
              </a:rPr>
            </a:br>
            <a:r>
              <a:rPr lang="es-CO" altLang="es-ES" sz="2438">
                <a:latin typeface="Arial" panose="020B0604020202020204" pitchFamily="34" charset="0"/>
              </a:rPr>
              <a:t/>
            </a:r>
            <a:br>
              <a:rPr lang="es-CO" altLang="es-ES" sz="2438">
                <a:latin typeface="Arial" panose="020B0604020202020204" pitchFamily="34" charset="0"/>
              </a:rPr>
            </a:br>
            <a:r>
              <a:rPr lang="es-CO" altLang="es-ES" sz="2438">
                <a:latin typeface="Arial" panose="020B0604020202020204" pitchFamily="34" charset="0"/>
              </a:rPr>
              <a:t/>
            </a:r>
            <a:br>
              <a:rPr lang="es-CO" altLang="es-ES" sz="2438">
                <a:latin typeface="Arial" panose="020B0604020202020204" pitchFamily="34" charset="0"/>
              </a:rPr>
            </a:br>
            <a:endParaRPr lang="es-ES" altLang="es-ES" sz="2438">
              <a:latin typeface="Arial" panose="020B0604020202020204" pitchFamily="34" charset="0"/>
            </a:endParaRPr>
          </a:p>
        </p:txBody>
      </p:sp>
      <p:sp>
        <p:nvSpPr>
          <p:cNvPr id="19462" name="AutoShape 11" descr="http://www.arteespana.com/imagenes/impresionismo.jpg"/>
          <p:cNvSpPr>
            <a:spLocks noChangeAspect="1" noChangeArrowheads="1"/>
          </p:cNvSpPr>
          <p:nvPr/>
        </p:nvSpPr>
        <p:spPr bwMode="auto">
          <a:xfrm>
            <a:off x="1335315" y="-104019"/>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9463" name="AutoShape 13" descr="http://www.arteespana.com/imagenes/impresionismo.jpg"/>
          <p:cNvSpPr>
            <a:spLocks noChangeAspect="1" noChangeArrowheads="1"/>
          </p:cNvSpPr>
          <p:nvPr/>
        </p:nvSpPr>
        <p:spPr bwMode="auto">
          <a:xfrm>
            <a:off x="1451429" y="12095"/>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4" name="Rectángulo 3"/>
          <p:cNvSpPr/>
          <p:nvPr/>
        </p:nvSpPr>
        <p:spPr>
          <a:xfrm>
            <a:off x="256189" y="504967"/>
            <a:ext cx="11617363" cy="6001643"/>
          </a:xfrm>
          <a:prstGeom prst="rect">
            <a:avLst/>
          </a:prstGeom>
        </p:spPr>
        <p:txBody>
          <a:bodyPr wrap="square">
            <a:spAutoFit/>
          </a:bodyPr>
          <a:lstStyle/>
          <a:p>
            <a:pPr algn="ctr"/>
            <a:r>
              <a:rPr lang="es-ES" sz="2400" b="1" dirty="0" smtClean="0"/>
              <a:t> </a:t>
            </a:r>
            <a:r>
              <a:rPr lang="es-MX" sz="2400" b="1" i="1" dirty="0">
                <a:latin typeface="Arial" panose="020B0604020202020204" pitchFamily="34" charset="0"/>
                <a:cs typeface="Arial" panose="020B0604020202020204" pitchFamily="34" charset="0"/>
              </a:rPr>
              <a:t>Motivos de son</a:t>
            </a:r>
            <a:r>
              <a:rPr lang="es-MX" sz="2400" b="1" dirty="0">
                <a:latin typeface="Arial" panose="020B0604020202020204" pitchFamily="34" charset="0"/>
                <a:cs typeface="Arial" panose="020B0604020202020204" pitchFamily="34" charset="0"/>
              </a:rPr>
              <a:t> (1930</a:t>
            </a:r>
            <a:r>
              <a:rPr lang="es-MX" sz="2400" b="1" dirty="0" smtClean="0">
                <a:latin typeface="Arial" panose="020B0604020202020204" pitchFamily="34" charset="0"/>
                <a:cs typeface="Arial" panose="020B0604020202020204" pitchFamily="34" charset="0"/>
              </a:rPr>
              <a:t>)</a:t>
            </a:r>
          </a:p>
          <a:p>
            <a:pPr marL="342900" lvl="0" indent="-342900" algn="just">
              <a:buFont typeface="Wingdings" panose="05000000000000000000" pitchFamily="2" charset="2"/>
              <a:buChar char="Ø"/>
            </a:pPr>
            <a:endParaRPr lang="es-MX" sz="2400" dirty="0" smtClean="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pPr>
            <a:r>
              <a:rPr lang="es-MX" sz="2400" dirty="0" smtClean="0">
                <a:latin typeface="Arial" panose="020B0604020202020204" pitchFamily="34" charset="0"/>
                <a:cs typeface="Arial" panose="020B0604020202020204" pitchFamily="34" charset="0"/>
              </a:rPr>
              <a:t>En </a:t>
            </a:r>
            <a:r>
              <a:rPr lang="es-MX" sz="2400" dirty="0">
                <a:latin typeface="Arial" panose="020B0604020202020204" pitchFamily="34" charset="0"/>
                <a:cs typeface="Arial" panose="020B0604020202020204" pitchFamily="34" charset="0"/>
              </a:rPr>
              <a:t>su primer libro, sigue claramente el esquema del son musical: primero </a:t>
            </a:r>
            <a:r>
              <a:rPr lang="es-MX" sz="2400" i="1" dirty="0">
                <a:latin typeface="Arial" panose="020B0604020202020204" pitchFamily="34" charset="0"/>
                <a:cs typeface="Arial" panose="020B0604020202020204" pitchFamily="34" charset="0"/>
              </a:rPr>
              <a:t>el motivo, </a:t>
            </a:r>
            <a:r>
              <a:rPr lang="es-MX" sz="2400" dirty="0">
                <a:latin typeface="Arial" panose="020B0604020202020204" pitchFamily="34" charset="0"/>
                <a:cs typeface="Arial" panose="020B0604020202020204" pitchFamily="34" charset="0"/>
              </a:rPr>
              <a:t>lo que viene a ser la letra, y en seguida </a:t>
            </a:r>
            <a:r>
              <a:rPr lang="es-MX" sz="2400" i="1" dirty="0">
                <a:latin typeface="Arial" panose="020B0604020202020204" pitchFamily="34" charset="0"/>
                <a:cs typeface="Arial" panose="020B0604020202020204" pitchFamily="34" charset="0"/>
              </a:rPr>
              <a:t>el montuno</a:t>
            </a:r>
            <a:r>
              <a:rPr lang="es-MX" sz="2400" dirty="0">
                <a:latin typeface="Arial" panose="020B0604020202020204" pitchFamily="34" charset="0"/>
                <a:cs typeface="Arial" panose="020B0604020202020204" pitchFamily="34" charset="0"/>
              </a:rPr>
              <a:t>, que es el comentario malicioso, burlón, a punto siempre de adquirir una tal autonomía rítmica, que se olvide el asunto </a:t>
            </a:r>
            <a:r>
              <a:rPr lang="es-MX" sz="2400" dirty="0" smtClean="0">
                <a:latin typeface="Arial" panose="020B0604020202020204" pitchFamily="34" charset="0"/>
                <a:cs typeface="Arial" panose="020B0604020202020204" pitchFamily="34" charset="0"/>
              </a:rPr>
              <a:t>inicial</a:t>
            </a:r>
          </a:p>
          <a:p>
            <a:pPr marL="342900" lvl="0" indent="-342900" algn="just">
              <a:buFont typeface="Wingdings" panose="05000000000000000000" pitchFamily="2" charset="2"/>
              <a:buChar char="Ø"/>
            </a:pPr>
            <a:r>
              <a:rPr lang="es-ES" sz="2400" b="1" dirty="0" smtClean="0">
                <a:latin typeface="Arial" panose="020B0604020202020204" pitchFamily="34" charset="0"/>
                <a:cs typeface="Arial" panose="020B0604020202020204" pitchFamily="34" charset="0"/>
              </a:rPr>
              <a:t>Con </a:t>
            </a:r>
            <a:r>
              <a:rPr lang="es-ES" sz="2400" b="1" dirty="0">
                <a:latin typeface="Arial" panose="020B0604020202020204" pitchFamily="34" charset="0"/>
                <a:cs typeface="Arial" panose="020B0604020202020204" pitchFamily="34" charset="0"/>
              </a:rPr>
              <a:t>esa forma violenta de abordar determinados problemas de aquella realidad con un lenguaje nuevo, no menos agresivo, de afirmación de nuestra nacionalidad, Guillén dio inicio también a un proceso de descolonización cultural sin precedentes y rompió con la tradición poética imperante para colocarse de golpe en el centro de la vanguardia cubana y </a:t>
            </a:r>
            <a:r>
              <a:rPr lang="es-ES" sz="2400" b="1" dirty="0" smtClean="0">
                <a:latin typeface="Arial" panose="020B0604020202020204" pitchFamily="34" charset="0"/>
                <a:cs typeface="Arial" panose="020B0604020202020204" pitchFamily="34" charset="0"/>
              </a:rPr>
              <a:t>americana</a:t>
            </a:r>
          </a:p>
          <a:p>
            <a:pPr marL="342900" lvl="0" indent="-342900" algn="jus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Su g</a:t>
            </a:r>
            <a:r>
              <a:rPr lang="es-MX" sz="2400" dirty="0" err="1" smtClean="0">
                <a:latin typeface="Arial" panose="020B0604020202020204" pitchFamily="34" charset="0"/>
                <a:cs typeface="Arial" panose="020B0604020202020204" pitchFamily="34" charset="0"/>
              </a:rPr>
              <a:t>ran</a:t>
            </a:r>
            <a:r>
              <a:rPr lang="es-MX" sz="2400" dirty="0" smtClean="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acierto folklórico </a:t>
            </a:r>
            <a:r>
              <a:rPr lang="es-MX" sz="2400" dirty="0" smtClean="0">
                <a:latin typeface="Arial" panose="020B0604020202020204" pitchFamily="34" charset="0"/>
                <a:cs typeface="Arial" panose="020B0604020202020204" pitchFamily="34" charset="0"/>
              </a:rPr>
              <a:t>consiste en </a:t>
            </a:r>
            <a:r>
              <a:rPr lang="es-MX" sz="2400" dirty="0">
                <a:latin typeface="Arial" panose="020B0604020202020204" pitchFamily="34" charset="0"/>
                <a:cs typeface="Arial" panose="020B0604020202020204" pitchFamily="34" charset="0"/>
              </a:rPr>
              <a:t>haber captado esa alegría elemental, incontenible, que lleva al negro popular cubano a resolver las situaciones sentimentales, pintorescas o dramáticas, en un comentario risueño, en un puro exceso de vitalidad rítmica, en un </a:t>
            </a:r>
            <a:r>
              <a:rPr lang="es-MX" sz="2400" dirty="0" smtClean="0">
                <a:latin typeface="Arial" panose="020B0604020202020204" pitchFamily="34" charset="0"/>
                <a:cs typeface="Arial" panose="020B0604020202020204" pitchFamily="34" charset="0"/>
              </a:rPr>
              <a:t>son</a:t>
            </a:r>
            <a:endParaRPr lang="es-ES" sz="24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355239" y="12095"/>
            <a:ext cx="1469263" cy="1390008"/>
          </a:xfrm>
          <a:prstGeom prst="rect">
            <a:avLst/>
          </a:prstGeom>
        </p:spPr>
      </p:pic>
    </p:spTree>
    <p:extLst>
      <p:ext uri="{BB962C8B-B14F-4D97-AF65-F5344CB8AC3E}">
        <p14:creationId xmlns:p14="http://schemas.microsoft.com/office/powerpoint/2010/main" val="887254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015067" y="2129972"/>
            <a:ext cx="8161867" cy="1470781"/>
          </a:xfrm>
        </p:spPr>
        <p:txBody>
          <a:bodyPr/>
          <a:lstStyle/>
          <a:p>
            <a:pPr algn="l" eaLnBrk="1" hangingPunct="1"/>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endParaRPr lang="es-ES" altLang="es-ES" sz="2438">
              <a:latin typeface="Arial" panose="020B0604020202020204" pitchFamily="34" charset="0"/>
              <a:ea typeface="Verdana" panose="020B0604030504040204" pitchFamily="34" charset="0"/>
              <a:cs typeface="Arial" panose="020B0604020202020204" pitchFamily="34" charset="0"/>
            </a:endParaRPr>
          </a:p>
        </p:txBody>
      </p:sp>
      <p:sp>
        <p:nvSpPr>
          <p:cNvPr id="19461" name="Title 1"/>
          <p:cNvSpPr txBox="1">
            <a:spLocks/>
          </p:cNvSpPr>
          <p:nvPr/>
        </p:nvSpPr>
        <p:spPr bwMode="auto">
          <a:xfrm>
            <a:off x="3033487" y="3264506"/>
            <a:ext cx="4284133" cy="264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8" rIns="94037" bIns="47018"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O" altLang="es-ES" sz="2438">
                <a:latin typeface="Arial" panose="020B0604020202020204" pitchFamily="34" charset="0"/>
              </a:rPr>
              <a:t/>
            </a:r>
            <a:br>
              <a:rPr lang="es-CO" altLang="es-ES" sz="2438">
                <a:latin typeface="Arial" panose="020B0604020202020204" pitchFamily="34" charset="0"/>
              </a:rPr>
            </a:br>
            <a:r>
              <a:rPr lang="es-CO" altLang="es-ES" sz="2438">
                <a:latin typeface="Arial" panose="020B0604020202020204" pitchFamily="34" charset="0"/>
              </a:rPr>
              <a:t/>
            </a:r>
            <a:br>
              <a:rPr lang="es-CO" altLang="es-ES" sz="2438">
                <a:latin typeface="Arial" panose="020B0604020202020204" pitchFamily="34" charset="0"/>
              </a:rPr>
            </a:br>
            <a:r>
              <a:rPr lang="es-CO" altLang="es-ES" sz="2438">
                <a:latin typeface="Arial" panose="020B0604020202020204" pitchFamily="34" charset="0"/>
              </a:rPr>
              <a:t/>
            </a:r>
            <a:br>
              <a:rPr lang="es-CO" altLang="es-ES" sz="2438">
                <a:latin typeface="Arial" panose="020B0604020202020204" pitchFamily="34" charset="0"/>
              </a:rPr>
            </a:br>
            <a:endParaRPr lang="es-ES" altLang="es-ES" sz="2438">
              <a:latin typeface="Arial" panose="020B0604020202020204" pitchFamily="34" charset="0"/>
            </a:endParaRPr>
          </a:p>
        </p:txBody>
      </p:sp>
      <p:sp>
        <p:nvSpPr>
          <p:cNvPr id="19462" name="AutoShape 11" descr="http://www.arteespana.com/imagenes/impresionismo.jpg"/>
          <p:cNvSpPr>
            <a:spLocks noChangeAspect="1" noChangeArrowheads="1"/>
          </p:cNvSpPr>
          <p:nvPr/>
        </p:nvSpPr>
        <p:spPr bwMode="auto">
          <a:xfrm>
            <a:off x="1335315" y="-104019"/>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9463" name="AutoShape 13" descr="http://www.arteespana.com/imagenes/impresionismo.jpg"/>
          <p:cNvSpPr>
            <a:spLocks noChangeAspect="1" noChangeArrowheads="1"/>
          </p:cNvSpPr>
          <p:nvPr/>
        </p:nvSpPr>
        <p:spPr bwMode="auto">
          <a:xfrm>
            <a:off x="1451429" y="12095"/>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4" name="Rectángulo 3"/>
          <p:cNvSpPr/>
          <p:nvPr/>
        </p:nvSpPr>
        <p:spPr>
          <a:xfrm>
            <a:off x="242541" y="360438"/>
            <a:ext cx="11350173" cy="5693866"/>
          </a:xfrm>
          <a:prstGeom prst="rect">
            <a:avLst/>
          </a:prstGeom>
        </p:spPr>
        <p:txBody>
          <a:bodyPr wrap="square">
            <a:spAutoFit/>
          </a:bodyPr>
          <a:lstStyle/>
          <a:p>
            <a:pPr lvl="0" algn="just"/>
            <a:r>
              <a:rPr lang="es-MX" sz="2600" dirty="0" smtClean="0">
                <a:latin typeface="Arial" panose="020B0604020202020204" pitchFamily="34" charset="0"/>
                <a:cs typeface="Arial" panose="020B0604020202020204" pitchFamily="34" charset="0"/>
              </a:rPr>
              <a:t>Guillén </a:t>
            </a:r>
            <a:r>
              <a:rPr lang="es-MX" sz="2600" dirty="0">
                <a:latin typeface="Arial" panose="020B0604020202020204" pitchFamily="34" charset="0"/>
                <a:cs typeface="Arial" panose="020B0604020202020204" pitchFamily="34" charset="0"/>
              </a:rPr>
              <a:t>incorpora los múltiples aspectos del fenómeno negro entre nosotros: lo pintoresco, lo plástico, el drama social, problemas del mestizaje, el lado supersticioso y mágico. </a:t>
            </a:r>
            <a:r>
              <a:rPr lang="es-ES" sz="2600" dirty="0">
                <a:latin typeface="Arial" panose="020B0604020202020204" pitchFamily="34" charset="0"/>
                <a:cs typeface="Arial" panose="020B0604020202020204" pitchFamily="34" charset="0"/>
              </a:rPr>
              <a:t> </a:t>
            </a:r>
          </a:p>
          <a:p>
            <a:pPr algn="just"/>
            <a:r>
              <a:rPr lang="es-ES" sz="2600" b="1" u="sng" dirty="0" smtClean="0">
                <a:latin typeface="Arial" panose="020B0604020202020204" pitchFamily="34" charset="0"/>
                <a:cs typeface="Arial" panose="020B0604020202020204" pitchFamily="34" charset="0"/>
              </a:rPr>
              <a:t>Negro Bembón</a:t>
            </a:r>
            <a:r>
              <a:rPr lang="es-ES" sz="2600" u="sng" dirty="0" smtClean="0">
                <a:latin typeface="Arial" panose="020B0604020202020204" pitchFamily="34" charset="0"/>
                <a:cs typeface="Arial" panose="020B0604020202020204" pitchFamily="34" charset="0"/>
              </a:rPr>
              <a:t> </a:t>
            </a:r>
            <a:endParaRPr lang="es-ES" sz="2600" dirty="0">
              <a:latin typeface="Arial" panose="020B0604020202020204" pitchFamily="34" charset="0"/>
              <a:cs typeface="Arial" panose="020B0604020202020204" pitchFamily="34" charset="0"/>
            </a:endParaRPr>
          </a:p>
          <a:p>
            <a:pPr lvl="0" algn="just"/>
            <a:r>
              <a:rPr lang="es-ES" sz="2600" dirty="0">
                <a:latin typeface="Arial" panose="020B0604020202020204" pitchFamily="34" charset="0"/>
                <a:cs typeface="Arial" panose="020B0604020202020204" pitchFamily="34" charset="0"/>
              </a:rPr>
              <a:t>Deja traducir en él el desempleo imperante en la época. </a:t>
            </a:r>
          </a:p>
          <a:p>
            <a:pPr lvl="0" algn="just"/>
            <a:r>
              <a:rPr lang="es-ES" sz="2600" dirty="0">
                <a:latin typeface="Arial" panose="020B0604020202020204" pitchFamily="34" charset="0"/>
                <a:cs typeface="Arial" panose="020B0604020202020204" pitchFamily="34" charset="0"/>
              </a:rPr>
              <a:t>El tono coloquial del poema lo acerca a la poesía contemporánea de </a:t>
            </a:r>
            <a:r>
              <a:rPr lang="es-ES" sz="2600" dirty="0" smtClean="0">
                <a:latin typeface="Arial" panose="020B0604020202020204" pitchFamily="34" charset="0"/>
                <a:cs typeface="Arial" panose="020B0604020202020204" pitchFamily="34" charset="0"/>
              </a:rPr>
              <a:t>Cuba.</a:t>
            </a:r>
          </a:p>
          <a:p>
            <a:pPr lvl="0" algn="just"/>
            <a:r>
              <a:rPr lang="es-ES" sz="2600" dirty="0" smtClean="0">
                <a:latin typeface="Arial" panose="020B0604020202020204" pitchFamily="34" charset="0"/>
                <a:cs typeface="Arial" panose="020B0604020202020204" pitchFamily="34" charset="0"/>
              </a:rPr>
              <a:t> </a:t>
            </a:r>
            <a:endParaRPr lang="es-ES" sz="2600" dirty="0">
              <a:latin typeface="Arial" panose="020B0604020202020204" pitchFamily="34" charset="0"/>
              <a:cs typeface="Arial" panose="020B0604020202020204" pitchFamily="34" charset="0"/>
            </a:endParaRPr>
          </a:p>
          <a:p>
            <a:pPr algn="just"/>
            <a:r>
              <a:rPr lang="es-ES" sz="2600" b="1" u="sng" dirty="0" err="1">
                <a:latin typeface="Arial" panose="020B0604020202020204" pitchFamily="34" charset="0"/>
                <a:cs typeface="Arial" panose="020B0604020202020204" pitchFamily="34" charset="0"/>
              </a:rPr>
              <a:t>Búcate</a:t>
            </a:r>
            <a:r>
              <a:rPr lang="es-ES" sz="2600" b="1" u="sng" dirty="0">
                <a:latin typeface="Arial" panose="020B0604020202020204" pitchFamily="34" charset="0"/>
                <a:cs typeface="Arial" panose="020B0604020202020204" pitchFamily="34" charset="0"/>
              </a:rPr>
              <a:t> Plata</a:t>
            </a:r>
            <a:endParaRPr lang="es-ES" sz="2600" b="1" dirty="0">
              <a:latin typeface="Arial" panose="020B0604020202020204" pitchFamily="34" charset="0"/>
              <a:cs typeface="Arial" panose="020B0604020202020204" pitchFamily="34" charset="0"/>
            </a:endParaRPr>
          </a:p>
          <a:p>
            <a:pPr lvl="0" algn="just"/>
            <a:r>
              <a:rPr lang="es-ES" sz="2600" dirty="0">
                <a:latin typeface="Arial" panose="020B0604020202020204" pitchFamily="34" charset="0"/>
                <a:cs typeface="Arial" panose="020B0604020202020204" pitchFamily="34" charset="0"/>
              </a:rPr>
              <a:t>Uso de la frase anafórica, repetitiva que contribuye al ritmo del poema. </a:t>
            </a:r>
          </a:p>
          <a:p>
            <a:pPr lvl="0" algn="just"/>
            <a:r>
              <a:rPr lang="es-ES" sz="2600" dirty="0">
                <a:latin typeface="Arial" panose="020B0604020202020204" pitchFamily="34" charset="0"/>
                <a:cs typeface="Arial" panose="020B0604020202020204" pitchFamily="34" charset="0"/>
              </a:rPr>
              <a:t>Refleja la crisis económica por la que atravesaba el </a:t>
            </a:r>
            <a:r>
              <a:rPr lang="es-ES" sz="2600" dirty="0" smtClean="0">
                <a:latin typeface="Arial" panose="020B0604020202020204" pitchFamily="34" charset="0"/>
                <a:cs typeface="Arial" panose="020B0604020202020204" pitchFamily="34" charset="0"/>
              </a:rPr>
              <a:t>país.</a:t>
            </a:r>
          </a:p>
          <a:p>
            <a:pPr lvl="0" algn="just"/>
            <a:endParaRPr lang="es-ES" sz="2600" dirty="0">
              <a:latin typeface="Arial" panose="020B0604020202020204" pitchFamily="34" charset="0"/>
              <a:cs typeface="Arial" panose="020B0604020202020204" pitchFamily="34" charset="0"/>
            </a:endParaRPr>
          </a:p>
          <a:p>
            <a:pPr algn="just"/>
            <a:r>
              <a:rPr lang="es-ES" sz="2600" b="1" u="sng" dirty="0">
                <a:latin typeface="Arial" panose="020B0604020202020204" pitchFamily="34" charset="0"/>
                <a:cs typeface="Arial" panose="020B0604020202020204" pitchFamily="34" charset="0"/>
              </a:rPr>
              <a:t>Tú no sabe </a:t>
            </a:r>
            <a:r>
              <a:rPr lang="es-ES" sz="2600" b="1" u="sng" dirty="0" err="1">
                <a:latin typeface="Arial" panose="020B0604020202020204" pitchFamily="34" charset="0"/>
                <a:cs typeface="Arial" panose="020B0604020202020204" pitchFamily="34" charset="0"/>
              </a:rPr>
              <a:t>inglé</a:t>
            </a:r>
            <a:endParaRPr lang="es-ES" sz="2600" b="1" dirty="0">
              <a:latin typeface="Arial" panose="020B0604020202020204" pitchFamily="34" charset="0"/>
              <a:cs typeface="Arial" panose="020B0604020202020204" pitchFamily="34" charset="0"/>
            </a:endParaRPr>
          </a:p>
          <a:p>
            <a:pPr lvl="0" algn="just"/>
            <a:r>
              <a:rPr lang="es-ES" sz="2600" dirty="0">
                <a:latin typeface="Arial" panose="020B0604020202020204" pitchFamily="34" charset="0"/>
                <a:cs typeface="Arial" panose="020B0604020202020204" pitchFamily="34" charset="0"/>
              </a:rPr>
              <a:t>Refleja el conflicto que suponía no conocer ese idioma en un país penetrado por </a:t>
            </a:r>
            <a:r>
              <a:rPr lang="es-ES" sz="2600" dirty="0" smtClean="0">
                <a:latin typeface="Arial" panose="020B0604020202020204" pitchFamily="34" charset="0"/>
                <a:cs typeface="Arial" panose="020B0604020202020204" pitchFamily="34" charset="0"/>
              </a:rPr>
              <a:t>Estados </a:t>
            </a:r>
            <a:r>
              <a:rPr lang="es-ES" sz="2600" dirty="0">
                <a:latin typeface="Arial" panose="020B0604020202020204" pitchFamily="34" charset="0"/>
                <a:cs typeface="Arial" panose="020B0604020202020204" pitchFamily="34" charset="0"/>
              </a:rPr>
              <a:t>U</a:t>
            </a:r>
            <a:r>
              <a:rPr lang="es-ES" sz="2600" dirty="0" smtClean="0">
                <a:latin typeface="Arial" panose="020B0604020202020204" pitchFamily="34" charset="0"/>
                <a:cs typeface="Arial" panose="020B0604020202020204" pitchFamily="34" charset="0"/>
              </a:rPr>
              <a:t>nidos</a:t>
            </a:r>
            <a:r>
              <a:rPr lang="es-ES" sz="2600" dirty="0">
                <a:latin typeface="Arial" panose="020B0604020202020204" pitchFamily="34" charset="0"/>
                <a:cs typeface="Arial" panose="020B0604020202020204" pitchFamily="34" charset="0"/>
              </a:rPr>
              <a:t>. </a:t>
            </a:r>
          </a:p>
        </p:txBody>
      </p:sp>
      <p:pic>
        <p:nvPicPr>
          <p:cNvPr id="6" name="Imagen 5"/>
          <p:cNvPicPr>
            <a:picLocks noChangeAspect="1"/>
          </p:cNvPicPr>
          <p:nvPr/>
        </p:nvPicPr>
        <p:blipFill>
          <a:blip r:embed="rId2"/>
          <a:stretch>
            <a:fillRect/>
          </a:stretch>
        </p:blipFill>
        <p:spPr>
          <a:xfrm>
            <a:off x="3956118" y="2109101"/>
            <a:ext cx="4279763" cy="2639797"/>
          </a:xfrm>
          <a:prstGeom prst="rect">
            <a:avLst/>
          </a:prstGeom>
        </p:spPr>
      </p:pic>
    </p:spTree>
    <p:extLst>
      <p:ext uri="{BB962C8B-B14F-4D97-AF65-F5344CB8AC3E}">
        <p14:creationId xmlns:p14="http://schemas.microsoft.com/office/powerpoint/2010/main" val="3809827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015067" y="2129972"/>
            <a:ext cx="8161867" cy="1470781"/>
          </a:xfrm>
        </p:spPr>
        <p:txBody>
          <a:bodyPr/>
          <a:lstStyle/>
          <a:p>
            <a:pPr algn="l" eaLnBrk="1" hangingPunct="1"/>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endParaRPr lang="es-ES" altLang="es-ES" sz="2438">
              <a:latin typeface="Arial" panose="020B0604020202020204" pitchFamily="34" charset="0"/>
              <a:ea typeface="Verdana" panose="020B0604030504040204" pitchFamily="34" charset="0"/>
              <a:cs typeface="Arial" panose="020B0604020202020204" pitchFamily="34" charset="0"/>
            </a:endParaRPr>
          </a:p>
        </p:txBody>
      </p:sp>
      <p:sp>
        <p:nvSpPr>
          <p:cNvPr id="19461" name="Title 1"/>
          <p:cNvSpPr txBox="1">
            <a:spLocks/>
          </p:cNvSpPr>
          <p:nvPr/>
        </p:nvSpPr>
        <p:spPr bwMode="auto">
          <a:xfrm>
            <a:off x="3033487" y="3264506"/>
            <a:ext cx="4284133" cy="264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8" rIns="94037" bIns="47018"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O" altLang="es-ES" sz="2438">
                <a:latin typeface="Arial" panose="020B0604020202020204" pitchFamily="34" charset="0"/>
              </a:rPr>
              <a:t/>
            </a:r>
            <a:br>
              <a:rPr lang="es-CO" altLang="es-ES" sz="2438">
                <a:latin typeface="Arial" panose="020B0604020202020204" pitchFamily="34" charset="0"/>
              </a:rPr>
            </a:br>
            <a:r>
              <a:rPr lang="es-CO" altLang="es-ES" sz="2438">
                <a:latin typeface="Arial" panose="020B0604020202020204" pitchFamily="34" charset="0"/>
              </a:rPr>
              <a:t/>
            </a:r>
            <a:br>
              <a:rPr lang="es-CO" altLang="es-ES" sz="2438">
                <a:latin typeface="Arial" panose="020B0604020202020204" pitchFamily="34" charset="0"/>
              </a:rPr>
            </a:br>
            <a:r>
              <a:rPr lang="es-CO" altLang="es-ES" sz="2438">
                <a:latin typeface="Arial" panose="020B0604020202020204" pitchFamily="34" charset="0"/>
              </a:rPr>
              <a:t/>
            </a:r>
            <a:br>
              <a:rPr lang="es-CO" altLang="es-ES" sz="2438">
                <a:latin typeface="Arial" panose="020B0604020202020204" pitchFamily="34" charset="0"/>
              </a:rPr>
            </a:br>
            <a:endParaRPr lang="es-ES" altLang="es-ES" sz="2438">
              <a:latin typeface="Arial" panose="020B0604020202020204" pitchFamily="34" charset="0"/>
            </a:endParaRPr>
          </a:p>
        </p:txBody>
      </p:sp>
      <p:sp>
        <p:nvSpPr>
          <p:cNvPr id="19462" name="AutoShape 11" descr="http://www.arteespana.com/imagenes/impresionismo.jpg"/>
          <p:cNvSpPr>
            <a:spLocks noChangeAspect="1" noChangeArrowheads="1"/>
          </p:cNvSpPr>
          <p:nvPr/>
        </p:nvSpPr>
        <p:spPr bwMode="auto">
          <a:xfrm>
            <a:off x="1335315" y="-104019"/>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9463" name="AutoShape 13" descr="http://www.arteespana.com/imagenes/impresionismo.jpg"/>
          <p:cNvSpPr>
            <a:spLocks noChangeAspect="1" noChangeArrowheads="1"/>
          </p:cNvSpPr>
          <p:nvPr/>
        </p:nvSpPr>
        <p:spPr bwMode="auto">
          <a:xfrm>
            <a:off x="1451429" y="12095"/>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pic>
        <p:nvPicPr>
          <p:cNvPr id="6" name="Imagen 5"/>
          <p:cNvPicPr>
            <a:picLocks noChangeAspect="1"/>
          </p:cNvPicPr>
          <p:nvPr/>
        </p:nvPicPr>
        <p:blipFill>
          <a:blip r:embed="rId2"/>
          <a:stretch>
            <a:fillRect/>
          </a:stretch>
        </p:blipFill>
        <p:spPr>
          <a:xfrm>
            <a:off x="3956118" y="2109101"/>
            <a:ext cx="4279763" cy="2639797"/>
          </a:xfrm>
          <a:prstGeom prst="rect">
            <a:avLst/>
          </a:prstGeom>
          <a:scene3d>
            <a:camera prst="perspectiveContrastingRightFacing"/>
            <a:lightRig rig="threePt" dir="t"/>
          </a:scene3d>
        </p:spPr>
      </p:pic>
      <p:sp>
        <p:nvSpPr>
          <p:cNvPr id="3" name="Rectángulo 2"/>
          <p:cNvSpPr/>
          <p:nvPr/>
        </p:nvSpPr>
        <p:spPr>
          <a:xfrm>
            <a:off x="327548" y="797509"/>
            <a:ext cx="11273050" cy="5262979"/>
          </a:xfrm>
          <a:prstGeom prst="rect">
            <a:avLst/>
          </a:prstGeom>
        </p:spPr>
        <p:txBody>
          <a:bodyPr wrap="square">
            <a:spAutoFit/>
          </a:bodyPr>
          <a:lstStyle/>
          <a:p>
            <a:pPr algn="just"/>
            <a:r>
              <a:rPr lang="es-ES" sz="2400" b="1" i="1" dirty="0" err="1" smtClean="0">
                <a:latin typeface="Arial" panose="020B0604020202020204" pitchFamily="34" charset="0"/>
                <a:cs typeface="Arial" panose="020B0604020202020204" pitchFamily="34" charset="0"/>
              </a:rPr>
              <a:t>Sóngoro</a:t>
            </a:r>
            <a:r>
              <a:rPr lang="es-ES" sz="2400" b="1" i="1" dirty="0" smtClean="0">
                <a:latin typeface="Arial" panose="020B0604020202020204" pitchFamily="34" charset="0"/>
                <a:cs typeface="Arial" panose="020B0604020202020204" pitchFamily="34" charset="0"/>
              </a:rPr>
              <a:t> </a:t>
            </a:r>
            <a:r>
              <a:rPr lang="es-ES" sz="2400" b="1" i="1" dirty="0" err="1" smtClean="0">
                <a:latin typeface="Arial" panose="020B0604020202020204" pitchFamily="34" charset="0"/>
                <a:cs typeface="Arial" panose="020B0604020202020204" pitchFamily="34" charset="0"/>
              </a:rPr>
              <a:t>Cosongo</a:t>
            </a:r>
            <a:r>
              <a:rPr lang="es-ES" sz="2400" b="1" i="1" dirty="0" smtClean="0">
                <a:latin typeface="Arial" panose="020B0604020202020204" pitchFamily="34" charset="0"/>
                <a:cs typeface="Arial" panose="020B0604020202020204" pitchFamily="34" charset="0"/>
              </a:rPr>
              <a:t> </a:t>
            </a:r>
            <a:r>
              <a:rPr lang="es-ES" sz="2400" b="1" i="1" dirty="0">
                <a:latin typeface="Arial" panose="020B0604020202020204" pitchFamily="34" charset="0"/>
                <a:cs typeface="Arial" panose="020B0604020202020204" pitchFamily="34" charset="0"/>
              </a:rPr>
              <a:t>(</a:t>
            </a:r>
            <a:r>
              <a:rPr lang="es-ES" sz="2400" b="1" i="1" dirty="0" smtClean="0">
                <a:latin typeface="Arial" panose="020B0604020202020204" pitchFamily="34" charset="0"/>
                <a:cs typeface="Arial" panose="020B0604020202020204" pitchFamily="34" charset="0"/>
              </a:rPr>
              <a:t>1931): </a:t>
            </a:r>
            <a:r>
              <a:rPr lang="es-ES" sz="2400" dirty="0" smtClean="0">
                <a:latin typeface="Arial" panose="020B0604020202020204" pitchFamily="34" charset="0"/>
                <a:cs typeface="Arial" panose="020B0604020202020204" pitchFamily="34" charset="0"/>
              </a:rPr>
              <a:t>se manifiesta el poeta social, hay juego de imágenes. Mantiene </a:t>
            </a:r>
            <a:r>
              <a:rPr lang="es-ES" sz="2400" dirty="0">
                <a:latin typeface="Arial" panose="020B0604020202020204" pitchFamily="34" charset="0"/>
                <a:cs typeface="Arial" panose="020B0604020202020204" pitchFamily="34" charset="0"/>
              </a:rPr>
              <a:t>un hilo de continuidad con el cuaderno anterior tanto en lo estilístico como en lo temático.</a:t>
            </a:r>
          </a:p>
          <a:p>
            <a:pPr algn="just"/>
            <a:r>
              <a:rPr lang="es-ES" sz="2400" dirty="0">
                <a:latin typeface="Arial" panose="020B0604020202020204" pitchFamily="34" charset="0"/>
                <a:cs typeface="Arial" panose="020B0604020202020204" pitchFamily="34" charset="0"/>
              </a:rPr>
              <a:t> </a:t>
            </a:r>
          </a:p>
          <a:p>
            <a:pPr algn="just"/>
            <a:r>
              <a:rPr lang="es-ES" sz="2400" b="1" i="1" dirty="0" smtClean="0">
                <a:latin typeface="Arial" panose="020B0604020202020204" pitchFamily="34" charset="0"/>
                <a:cs typeface="Arial" panose="020B0604020202020204" pitchFamily="34" charset="0"/>
              </a:rPr>
              <a:t>West-</a:t>
            </a:r>
            <a:r>
              <a:rPr lang="es-ES" sz="2400" b="1" i="1" dirty="0" err="1" smtClean="0">
                <a:latin typeface="Arial" panose="020B0604020202020204" pitchFamily="34" charset="0"/>
                <a:cs typeface="Arial" panose="020B0604020202020204" pitchFamily="34" charset="0"/>
              </a:rPr>
              <a:t>Indies</a:t>
            </a:r>
            <a:r>
              <a:rPr lang="es-ES" sz="2400" b="1" i="1" dirty="0" smtClean="0">
                <a:latin typeface="Arial" panose="020B0604020202020204" pitchFamily="34" charset="0"/>
                <a:cs typeface="Arial" panose="020B0604020202020204" pitchFamily="34" charset="0"/>
              </a:rPr>
              <a:t> </a:t>
            </a:r>
            <a:r>
              <a:rPr lang="es-ES" sz="2400" b="1" i="1" dirty="0" err="1">
                <a:latin typeface="Arial" panose="020B0604020202020204" pitchFamily="34" charset="0"/>
                <a:cs typeface="Arial" panose="020B0604020202020204" pitchFamily="34" charset="0"/>
              </a:rPr>
              <a:t>Ltd</a:t>
            </a:r>
            <a:r>
              <a:rPr lang="es-ES" sz="2400" b="1" i="1" dirty="0">
                <a:latin typeface="Arial" panose="020B0604020202020204" pitchFamily="34" charset="0"/>
                <a:cs typeface="Arial" panose="020B0604020202020204" pitchFamily="34" charset="0"/>
              </a:rPr>
              <a:t> (1934</a:t>
            </a:r>
            <a:r>
              <a:rPr lang="es-ES" sz="2400" b="1" i="1"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de</a:t>
            </a:r>
            <a:r>
              <a:rPr lang="es-ES" sz="2400" b="1" i="1"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fuerte </a:t>
            </a:r>
            <a:r>
              <a:rPr lang="es-ES" sz="2400" dirty="0">
                <a:latin typeface="Arial" panose="020B0604020202020204" pitchFamily="34" charset="0"/>
                <a:cs typeface="Arial" panose="020B0604020202020204" pitchFamily="34" charset="0"/>
              </a:rPr>
              <a:t>acento antimperialista, </a:t>
            </a:r>
            <a:r>
              <a:rPr lang="es-ES" sz="2400" dirty="0" smtClean="0">
                <a:latin typeface="Arial" panose="020B0604020202020204" pitchFamily="34" charset="0"/>
                <a:cs typeface="Arial" panose="020B0604020202020204" pitchFamily="34" charset="0"/>
              </a:rPr>
              <a:t>los textos </a:t>
            </a:r>
            <a:r>
              <a:rPr lang="es-ES" sz="2400" dirty="0">
                <a:latin typeface="Arial" panose="020B0604020202020204" pitchFamily="34" charset="0"/>
                <a:cs typeface="Arial" panose="020B0604020202020204" pitchFamily="34" charset="0"/>
              </a:rPr>
              <a:t>poéticos </a:t>
            </a:r>
            <a:r>
              <a:rPr lang="es-ES" sz="2400" dirty="0" smtClean="0">
                <a:latin typeface="Arial" panose="020B0604020202020204" pitchFamily="34" charset="0"/>
                <a:cs typeface="Arial" panose="020B0604020202020204" pitchFamily="34" charset="0"/>
              </a:rPr>
              <a:t>profundizan </a:t>
            </a:r>
            <a:r>
              <a:rPr lang="es-ES" sz="2400" dirty="0">
                <a:latin typeface="Arial" panose="020B0604020202020204" pitchFamily="34" charset="0"/>
                <a:cs typeface="Arial" panose="020B0604020202020204" pitchFamily="34" charset="0"/>
              </a:rPr>
              <a:t>cada vez más en las raíces de la problemática del negro</a:t>
            </a:r>
            <a:r>
              <a:rPr lang="es-ES" sz="2400" dirty="0" smtClean="0">
                <a:latin typeface="Arial" panose="020B0604020202020204" pitchFamily="34" charset="0"/>
                <a:cs typeface="Arial" panose="020B0604020202020204" pitchFamily="34" charset="0"/>
              </a:rPr>
              <a:t>. Se presenta el tema de la </a:t>
            </a:r>
            <a:r>
              <a:rPr lang="es-ES" sz="2400" dirty="0" err="1" smtClean="0">
                <a:latin typeface="Arial" panose="020B0604020202020204" pitchFamily="34" charset="0"/>
                <a:cs typeface="Arial" panose="020B0604020202020204" pitchFamily="34" charset="0"/>
              </a:rPr>
              <a:t>racialidad</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con elegancia. Guillén deseaba una Cuba "mulata"; esto es, una forma de nacionalidad que resolviera los hondos conflictos raciales y culturales a través de una reducción o síntesis que desbordaba la proposición del mito criollo; esto es lo mestizo entendido como "unidad", no como un haz de dinámicas diferentes y coexistentes. Este deseo queda expresado </a:t>
            </a:r>
            <a:r>
              <a:rPr lang="es-ES" sz="2400" dirty="0" smtClean="0">
                <a:latin typeface="Arial" panose="020B0604020202020204" pitchFamily="34" charset="0"/>
                <a:cs typeface="Arial" panose="020B0604020202020204" pitchFamily="34" charset="0"/>
              </a:rPr>
              <a:t>en este libro.</a:t>
            </a:r>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 </a:t>
            </a:r>
          </a:p>
          <a:p>
            <a:pPr algn="just"/>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367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191070" y="0"/>
            <a:ext cx="11409528" cy="6617196"/>
          </a:xfrm>
          <a:prstGeom prst="rect">
            <a:avLst/>
          </a:prstGeom>
          <a:noFill/>
        </p:spPr>
        <p:txBody>
          <a:bodyPr wrap="square" rtlCol="0">
            <a:spAutoFit/>
          </a:bodyPr>
          <a:lstStyle/>
          <a:p>
            <a:endParaRPr lang="es-ES" sz="1400" dirty="0" smtClean="0"/>
          </a:p>
          <a:p>
            <a:pPr algn="just"/>
            <a:r>
              <a:rPr lang="es-ES" sz="2400" b="1" i="1" dirty="0">
                <a:latin typeface="Arial" panose="020B0604020202020204" pitchFamily="34" charset="0"/>
                <a:cs typeface="Arial" panose="020B0604020202020204" pitchFamily="34" charset="0"/>
              </a:rPr>
              <a:t>Cantos para soldados y sones para turistas (1937): </a:t>
            </a:r>
            <a:r>
              <a:rPr lang="es-ES" sz="2400" dirty="0">
                <a:latin typeface="Arial" panose="020B0604020202020204" pitchFamily="34" charset="0"/>
                <a:cs typeface="Arial" panose="020B0604020202020204" pitchFamily="34" charset="0"/>
              </a:rPr>
              <a:t>se considera el año que marca el cierre del ciclo de poesía negra en Cuba. Aparece este poemario que destila el americanismo por doquier. Blancos, indios, negros mulatos, todos desfilan por sus páginas, reafirmando la integración étnica de nuestra tierra como símbolo de </a:t>
            </a:r>
            <a:r>
              <a:rPr lang="es-ES" sz="2400" dirty="0" err="1">
                <a:latin typeface="Arial" panose="020B0604020202020204" pitchFamily="34" charset="0"/>
                <a:cs typeface="Arial" panose="020B0604020202020204" pitchFamily="34" charset="0"/>
              </a:rPr>
              <a:t>cubanía</a:t>
            </a:r>
            <a:r>
              <a:rPr lang="es-ES" sz="2400" dirty="0">
                <a:latin typeface="Arial" panose="020B0604020202020204" pitchFamily="34" charset="0"/>
                <a:cs typeface="Arial" panose="020B0604020202020204" pitchFamily="34" charset="0"/>
              </a:rPr>
              <a:t> y oponiendo invariablemente la injusticia y la opresión a la justicia y la libertad, en una poesía abiertamente social</a:t>
            </a:r>
            <a:r>
              <a:rPr lang="es-ES" sz="2400" dirty="0" smtClean="0">
                <a:latin typeface="Arial" panose="020B0604020202020204" pitchFamily="34" charset="0"/>
                <a:cs typeface="Arial" panose="020B0604020202020204" pitchFamily="34" charset="0"/>
              </a:rPr>
              <a:t>.</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 </a:t>
            </a:r>
            <a:r>
              <a:rPr lang="es-ES" sz="2400" b="1" i="1" dirty="0" smtClean="0">
                <a:latin typeface="Arial" panose="020B0604020202020204" pitchFamily="34" charset="0"/>
                <a:cs typeface="Arial" panose="020B0604020202020204" pitchFamily="34" charset="0"/>
              </a:rPr>
              <a:t>El </a:t>
            </a:r>
            <a:r>
              <a:rPr lang="es-ES" sz="2400" b="1" i="1" dirty="0">
                <a:latin typeface="Arial" panose="020B0604020202020204" pitchFamily="34" charset="0"/>
                <a:cs typeface="Arial" panose="020B0604020202020204" pitchFamily="34" charset="0"/>
              </a:rPr>
              <a:t>son </a:t>
            </a:r>
            <a:r>
              <a:rPr lang="es-ES" sz="2400" b="1" i="1" dirty="0" smtClean="0">
                <a:latin typeface="Arial" panose="020B0604020202020204" pitchFamily="34" charset="0"/>
                <a:cs typeface="Arial" panose="020B0604020202020204" pitchFamily="34" charset="0"/>
              </a:rPr>
              <a:t>entero (1947): </a:t>
            </a:r>
            <a:r>
              <a:rPr lang="es-ES" sz="2400" dirty="0" smtClean="0">
                <a:latin typeface="Arial" panose="020B0604020202020204" pitchFamily="34" charset="0"/>
                <a:cs typeface="Arial" panose="020B0604020202020204" pitchFamily="34" charset="0"/>
              </a:rPr>
              <a:t>tiene una intención política. En él se ha puesto a prueba su maestría en la poesía comprometida. Es probablemente </a:t>
            </a:r>
            <a:r>
              <a:rPr lang="es-ES" sz="2400" dirty="0">
                <a:latin typeface="Arial" panose="020B0604020202020204" pitchFamily="34" charset="0"/>
                <a:cs typeface="Arial" panose="020B0604020202020204" pitchFamily="34" charset="0"/>
              </a:rPr>
              <a:t>su libro más maduro, </a:t>
            </a:r>
            <a:r>
              <a:rPr lang="es-ES" sz="2400" dirty="0" smtClean="0">
                <a:latin typeface="Arial" panose="020B0604020202020204" pitchFamily="34" charset="0"/>
                <a:cs typeface="Arial" panose="020B0604020202020204" pitchFamily="34" charset="0"/>
              </a:rPr>
              <a:t>lleno  </a:t>
            </a:r>
            <a:r>
              <a:rPr lang="es-ES" sz="2400" dirty="0">
                <a:latin typeface="Arial" panose="020B0604020202020204" pitchFamily="34" charset="0"/>
                <a:cs typeface="Arial" panose="020B0604020202020204" pitchFamily="34" charset="0"/>
              </a:rPr>
              <a:t>de </a:t>
            </a:r>
            <a:r>
              <a:rPr lang="es-ES" sz="2400" dirty="0" err="1">
                <a:latin typeface="Arial" panose="020B0604020202020204" pitchFamily="34" charset="0"/>
                <a:cs typeface="Arial" panose="020B0604020202020204" pitchFamily="34" charset="0"/>
              </a:rPr>
              <a:t>cubanía</a:t>
            </a:r>
            <a:r>
              <a:rPr lang="es-ES" sz="2400" dirty="0">
                <a:latin typeface="Arial" panose="020B0604020202020204" pitchFamily="34" charset="0"/>
                <a:cs typeface="Arial" panose="020B0604020202020204" pitchFamily="34" charset="0"/>
              </a:rPr>
              <a:t> y expresividad</a:t>
            </a:r>
            <a:r>
              <a:rPr lang="es-ES" sz="2400" dirty="0" smtClean="0">
                <a:latin typeface="Arial" panose="020B0604020202020204" pitchFamily="34" charset="0"/>
                <a:cs typeface="Arial" panose="020B0604020202020204" pitchFamily="34" charset="0"/>
              </a:rPr>
              <a:t>. </a:t>
            </a:r>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 </a:t>
            </a:r>
          </a:p>
          <a:p>
            <a:pPr algn="just"/>
            <a:r>
              <a:rPr lang="es-ES" sz="2400" b="1" i="1" u="sng" dirty="0" smtClean="0">
                <a:latin typeface="Arial" panose="020B0604020202020204" pitchFamily="34" charset="0"/>
                <a:cs typeface="Arial" panose="020B0604020202020204" pitchFamily="34" charset="0"/>
              </a:rPr>
              <a:t>Tengo</a:t>
            </a:r>
            <a:r>
              <a:rPr lang="es-ES" sz="2400" b="1" i="1" dirty="0" smtClean="0">
                <a:latin typeface="Arial" panose="020B0604020202020204" pitchFamily="34" charset="0"/>
                <a:cs typeface="Arial" panose="020B0604020202020204" pitchFamily="34" charset="0"/>
              </a:rPr>
              <a:t> (1964): </a:t>
            </a:r>
            <a:r>
              <a:rPr lang="es-ES" sz="2400" dirty="0" smtClean="0">
                <a:latin typeface="Arial" panose="020B0604020202020204" pitchFamily="34" charset="0"/>
                <a:cs typeface="Arial" panose="020B0604020202020204" pitchFamily="34" charset="0"/>
              </a:rPr>
              <a:t>representa la ansiada liberación en lo racial y lo social de las privaciones impuestas. Ha  devenido símbolo de ello en nuestro contexto revolucionario.</a:t>
            </a:r>
          </a:p>
          <a:p>
            <a:pPr algn="just"/>
            <a:r>
              <a:rPr lang="es-ES" sz="2400" dirty="0">
                <a:latin typeface="Arial" panose="020B0604020202020204" pitchFamily="34" charset="0"/>
                <a:cs typeface="Arial" panose="020B0604020202020204" pitchFamily="34" charset="0"/>
              </a:rPr>
              <a:t> </a:t>
            </a:r>
          </a:p>
          <a:p>
            <a:pPr algn="just"/>
            <a:r>
              <a:rPr lang="es-ES" sz="2400" b="1" i="1" dirty="0">
                <a:latin typeface="Arial" panose="020B0604020202020204" pitchFamily="34" charset="0"/>
                <a:cs typeface="Arial" panose="020B0604020202020204" pitchFamily="34" charset="0"/>
              </a:rPr>
              <a:t>Diario que a diario (1972</a:t>
            </a:r>
            <a:r>
              <a:rPr lang="es-ES" sz="2400" b="1" i="1"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un</a:t>
            </a:r>
            <a:r>
              <a:rPr lang="es-ES" sz="2400" b="1" i="1"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nuevo acercamiento a la temática del </a:t>
            </a:r>
            <a:r>
              <a:rPr lang="es-ES" sz="2400" dirty="0" smtClean="0">
                <a:latin typeface="Arial" panose="020B0604020202020204" pitchFamily="34" charset="0"/>
                <a:cs typeface="Arial" panose="020B0604020202020204" pitchFamily="34" charset="0"/>
              </a:rPr>
              <a:t>negro. Es una especie </a:t>
            </a:r>
            <a:r>
              <a:rPr lang="es-ES" sz="2400" dirty="0">
                <a:latin typeface="Arial" panose="020B0604020202020204" pitchFamily="34" charset="0"/>
                <a:cs typeface="Arial" panose="020B0604020202020204" pitchFamily="34" charset="0"/>
              </a:rPr>
              <a:t>de culminación y síntesis de su trayectoria poética e ideológica</a:t>
            </a:r>
            <a:r>
              <a:rPr lang="es-ES" sz="2400" dirty="0" smtClean="0">
                <a:latin typeface="Arial" panose="020B0604020202020204" pitchFamily="34" charset="0"/>
                <a:cs typeface="Arial" panose="020B0604020202020204" pitchFamily="34" charset="0"/>
              </a:rPr>
              <a:t>.</a:t>
            </a:r>
            <a:r>
              <a:rPr lang="es-ES" sz="2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96514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8365" y="270934"/>
            <a:ext cx="10465360" cy="6400800"/>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lIns="94037" tIns="47018" rIns="94037" bIns="47018" anchor="ctr"/>
          <a:lstStyle/>
          <a:p>
            <a:pPr algn="ctr">
              <a:defRPr/>
            </a:pPr>
            <a:endParaRPr lang="es-ES" sz="1371" dirty="0"/>
          </a:p>
        </p:txBody>
      </p:sp>
      <p:sp>
        <p:nvSpPr>
          <p:cNvPr id="9222" name="AutoShape 11" descr="http://www.arteespana.com/imagenes/impresionismo.jpg"/>
          <p:cNvSpPr>
            <a:spLocks noChangeAspect="1" noChangeArrowheads="1"/>
          </p:cNvSpPr>
          <p:nvPr/>
        </p:nvSpPr>
        <p:spPr bwMode="auto">
          <a:xfrm>
            <a:off x="1335315" y="-104019"/>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9223" name="AutoShape 13" descr="http://www.arteespana.com/imagenes/impresionismo.jpg"/>
          <p:cNvSpPr>
            <a:spLocks noChangeAspect="1" noChangeArrowheads="1"/>
          </p:cNvSpPr>
          <p:nvPr/>
        </p:nvSpPr>
        <p:spPr bwMode="auto">
          <a:xfrm>
            <a:off x="1451429" y="12095"/>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7180" name="16 Rectángulo"/>
          <p:cNvSpPr>
            <a:spLocks noChangeArrowheads="1"/>
          </p:cNvSpPr>
          <p:nvPr/>
        </p:nvSpPr>
        <p:spPr bwMode="auto">
          <a:xfrm>
            <a:off x="4033022" y="128209"/>
            <a:ext cx="7883768" cy="6370975"/>
          </a:xfrm>
          <a:prstGeom prst="rect">
            <a:avLst/>
          </a:prstGeom>
          <a:noFill/>
          <a:ln w="9525">
            <a:noFill/>
            <a:miter lim="800000"/>
            <a:headEnd/>
            <a:tailEnd/>
          </a:ln>
        </p:spPr>
        <p:txBody>
          <a:bodyPr wrap="square">
            <a:spAutoFit/>
          </a:bodyPr>
          <a:lstStyle/>
          <a:p>
            <a:pPr algn="just">
              <a:defRPr/>
            </a:pPr>
            <a:r>
              <a:rPr lang="es-ES" sz="2400" dirty="0" smtClean="0">
                <a:solidFill>
                  <a:schemeClr val="tx1">
                    <a:lumMod val="85000"/>
                    <a:lumOff val="15000"/>
                  </a:schemeClr>
                </a:solidFill>
                <a:effectLst>
                  <a:outerShdw blurRad="38100" dist="38100" dir="2700000" algn="tl">
                    <a:srgbClr val="000000">
                      <a:alpha val="43137"/>
                    </a:srgbClr>
                  </a:outerShdw>
                </a:effectLst>
                <a:latin typeface="Arial" charset="0"/>
                <a:cs typeface="Arial" charset="0"/>
              </a:rPr>
              <a:t>              </a:t>
            </a:r>
            <a:r>
              <a:rPr lang="es-ES" sz="2400" b="1" dirty="0" smtClean="0">
                <a:solidFill>
                  <a:schemeClr val="tx1">
                    <a:lumMod val="85000"/>
                    <a:lumOff val="15000"/>
                  </a:schemeClr>
                </a:solidFill>
                <a:latin typeface="Arial" charset="0"/>
                <a:cs typeface="Arial" charset="0"/>
              </a:rPr>
              <a:t>Vanguardias </a:t>
            </a:r>
            <a:r>
              <a:rPr lang="es-ES" sz="2400" b="1" dirty="0">
                <a:solidFill>
                  <a:schemeClr val="tx1">
                    <a:lumMod val="85000"/>
                    <a:lumOff val="15000"/>
                  </a:schemeClr>
                </a:solidFill>
                <a:latin typeface="Arial" charset="0"/>
                <a:cs typeface="Arial" charset="0"/>
              </a:rPr>
              <a:t>artísticas del siglo XX</a:t>
            </a:r>
          </a:p>
          <a:p>
            <a:pPr algn="just">
              <a:buFont typeface="Wingdings" pitchFamily="2" charset="2"/>
              <a:buChar char="Ø"/>
              <a:defRPr/>
            </a:pPr>
            <a:r>
              <a:rPr lang="es-ES" sz="2400" dirty="0" smtClean="0">
                <a:solidFill>
                  <a:schemeClr val="tx1">
                    <a:lumMod val="85000"/>
                    <a:lumOff val="15000"/>
                  </a:schemeClr>
                </a:solidFill>
                <a:latin typeface="Arial" charset="0"/>
                <a:cs typeface="Arial" charset="0"/>
              </a:rPr>
              <a:t>El </a:t>
            </a:r>
            <a:r>
              <a:rPr lang="es-ES" sz="2400" dirty="0">
                <a:solidFill>
                  <a:schemeClr val="tx1">
                    <a:lumMod val="85000"/>
                    <a:lumOff val="15000"/>
                  </a:schemeClr>
                </a:solidFill>
                <a:latin typeface="Arial" charset="0"/>
                <a:cs typeface="Arial" charset="0"/>
              </a:rPr>
              <a:t>surgimiento de los vanguardismos artísticos y literarios está relacionado íntimamente con el período de mayor intensidad social, ideológica, en definitiva histórica del siglo XX: la etapa que va desde la Primera Guerra Mundial  al inicio de la Segunda, en </a:t>
            </a:r>
            <a:r>
              <a:rPr lang="es-ES" sz="2400" dirty="0" smtClean="0">
                <a:solidFill>
                  <a:schemeClr val="tx1">
                    <a:lumMod val="85000"/>
                    <a:lumOff val="15000"/>
                  </a:schemeClr>
                </a:solidFill>
                <a:latin typeface="Arial" charset="0"/>
                <a:cs typeface="Arial" charset="0"/>
              </a:rPr>
              <a:t>1939</a:t>
            </a:r>
          </a:p>
          <a:p>
            <a:pPr algn="just">
              <a:buFont typeface="Wingdings" pitchFamily="2" charset="2"/>
              <a:buChar char="Ø"/>
              <a:defRPr/>
            </a:pPr>
            <a:endParaRPr lang="es-ES" sz="2400" dirty="0">
              <a:solidFill>
                <a:schemeClr val="tx1">
                  <a:lumMod val="85000"/>
                  <a:lumOff val="15000"/>
                </a:schemeClr>
              </a:solidFill>
              <a:latin typeface="Arial" charset="0"/>
              <a:cs typeface="Arial" charset="0"/>
            </a:endParaRPr>
          </a:p>
          <a:p>
            <a:pPr algn="just">
              <a:buFont typeface="Wingdings" pitchFamily="2" charset="2"/>
              <a:buChar char="Ø"/>
              <a:defRPr/>
            </a:pPr>
            <a:r>
              <a:rPr lang="es-ES" sz="2400" dirty="0" smtClean="0">
                <a:solidFill>
                  <a:schemeClr val="tx1">
                    <a:lumMod val="85000"/>
                    <a:lumOff val="15000"/>
                  </a:schemeClr>
                </a:solidFill>
                <a:latin typeface="Arial" charset="0"/>
                <a:cs typeface="Arial" charset="0"/>
              </a:rPr>
              <a:t> </a:t>
            </a:r>
            <a:r>
              <a:rPr lang="es-ES" sz="2400" dirty="0">
                <a:solidFill>
                  <a:schemeClr val="tx1">
                    <a:lumMod val="85000"/>
                    <a:lumOff val="15000"/>
                  </a:schemeClr>
                </a:solidFill>
                <a:latin typeface="Arial" charset="0"/>
                <a:cs typeface="Arial" charset="0"/>
              </a:rPr>
              <a:t>L</a:t>
            </a:r>
            <a:r>
              <a:rPr lang="es-ES" sz="2400" dirty="0" smtClean="0">
                <a:solidFill>
                  <a:schemeClr val="tx1">
                    <a:lumMod val="85000"/>
                    <a:lumOff val="15000"/>
                  </a:schemeClr>
                </a:solidFill>
                <a:latin typeface="Arial" charset="0"/>
                <a:cs typeface="Arial" charset="0"/>
              </a:rPr>
              <a:t>os </a:t>
            </a:r>
            <a:r>
              <a:rPr lang="es-ES" sz="2400" dirty="0">
                <a:solidFill>
                  <a:schemeClr val="tx1">
                    <a:lumMod val="85000"/>
                    <a:lumOff val="15000"/>
                  </a:schemeClr>
                </a:solidFill>
                <a:latin typeface="Arial" charset="0"/>
                <a:cs typeface="Arial" charset="0"/>
              </a:rPr>
              <a:t>artistas vanguardistas se  enfrentaron al mundo de ideas provenientes del pensamiento burgués: unos derivarán hacia el </a:t>
            </a:r>
            <a:r>
              <a:rPr lang="es-ES" sz="2400" dirty="0" err="1">
                <a:solidFill>
                  <a:schemeClr val="tx1">
                    <a:lumMod val="85000"/>
                    <a:lumOff val="15000"/>
                  </a:schemeClr>
                </a:solidFill>
                <a:latin typeface="Arial" charset="0"/>
                <a:cs typeface="Arial" charset="0"/>
              </a:rPr>
              <a:t>antiburguesismo</a:t>
            </a:r>
            <a:r>
              <a:rPr lang="es-ES" sz="2400" dirty="0">
                <a:solidFill>
                  <a:schemeClr val="tx1">
                    <a:lumMod val="85000"/>
                    <a:lumOff val="15000"/>
                  </a:schemeClr>
                </a:solidFill>
                <a:latin typeface="Arial" charset="0"/>
                <a:cs typeface="Arial" charset="0"/>
              </a:rPr>
              <a:t> fascista; otros volcaron su rebeldía en el movimiento proletario </a:t>
            </a:r>
            <a:r>
              <a:rPr lang="es-ES" sz="2400" dirty="0" smtClean="0">
                <a:solidFill>
                  <a:schemeClr val="tx1">
                    <a:lumMod val="85000"/>
                    <a:lumOff val="15000"/>
                  </a:schemeClr>
                </a:solidFill>
                <a:latin typeface="Arial" charset="0"/>
                <a:cs typeface="Arial" charset="0"/>
              </a:rPr>
              <a:t>izquierdista</a:t>
            </a:r>
          </a:p>
          <a:p>
            <a:pPr algn="just">
              <a:defRPr/>
            </a:pPr>
            <a:endParaRPr lang="es-ES" sz="2400" dirty="0" smtClean="0">
              <a:solidFill>
                <a:schemeClr val="tx1">
                  <a:lumMod val="85000"/>
                  <a:lumOff val="15000"/>
                </a:schemeClr>
              </a:solidFill>
              <a:latin typeface="Arial" charset="0"/>
              <a:cs typeface="Arial" charset="0"/>
            </a:endParaRPr>
          </a:p>
          <a:p>
            <a:pPr algn="just">
              <a:buFont typeface="Wingdings" pitchFamily="2" charset="2"/>
              <a:buChar char="Ø"/>
              <a:defRPr/>
            </a:pPr>
            <a:r>
              <a:rPr lang="es-ES" sz="2400" dirty="0">
                <a:solidFill>
                  <a:schemeClr val="tx1">
                    <a:lumMod val="85000"/>
                    <a:lumOff val="15000"/>
                  </a:schemeClr>
                </a:solidFill>
                <a:latin typeface="Arial" pitchFamily="34" charset="0"/>
                <a:cs typeface="Arial" pitchFamily="34" charset="0"/>
              </a:rPr>
              <a:t>Este  movimiento nació en Europa en las primeras décadas del siglo XX y se extendió al resto de los continentes, principalmente hacia América, en donde se enfrentaron al </a:t>
            </a:r>
            <a:r>
              <a:rPr lang="es-ES" sz="2400" dirty="0" smtClean="0">
                <a:solidFill>
                  <a:schemeClr val="tx1">
                    <a:lumMod val="85000"/>
                    <a:lumOff val="15000"/>
                  </a:schemeClr>
                </a:solidFill>
                <a:latin typeface="Arial" pitchFamily="34" charset="0"/>
                <a:cs typeface="Arial" pitchFamily="34" charset="0"/>
              </a:rPr>
              <a:t>Modernismo </a:t>
            </a:r>
            <a:endParaRPr lang="es-MX" sz="1829" dirty="0">
              <a:solidFill>
                <a:schemeClr val="tx1">
                  <a:lumMod val="85000"/>
                  <a:lumOff val="15000"/>
                </a:schemeClr>
              </a:solidFill>
              <a:latin typeface="Arial" charset="0"/>
              <a:cs typeface="Arial" charset="0"/>
            </a:endParaRPr>
          </a:p>
        </p:txBody>
      </p:sp>
      <p:sp>
        <p:nvSpPr>
          <p:cNvPr id="13" name="Rectángulo 12"/>
          <p:cNvSpPr/>
          <p:nvPr/>
        </p:nvSpPr>
        <p:spPr>
          <a:xfrm>
            <a:off x="1567543" y="6197409"/>
            <a:ext cx="1153018" cy="369332"/>
          </a:xfrm>
          <a:prstGeom prst="rect">
            <a:avLst/>
          </a:prstGeom>
        </p:spPr>
        <p:txBody>
          <a:bodyPr wrap="square">
            <a:spAutoFit/>
          </a:bodyPr>
          <a:lstStyle/>
          <a:p>
            <a:pPr algn="just"/>
            <a:r>
              <a:rPr lang="es-ES" b="1" dirty="0" smtClean="0">
                <a:latin typeface="Arial Black" panose="020B0A04020102020204" pitchFamily="34" charset="0"/>
              </a:rPr>
              <a:t>1937</a:t>
            </a:r>
            <a:r>
              <a:rPr lang="es-ES" dirty="0" smtClean="0">
                <a:latin typeface="Arial Black" panose="020B0A04020102020204" pitchFamily="34" charset="0"/>
              </a:rPr>
              <a:t> </a:t>
            </a:r>
            <a:endParaRPr lang="es-ES" b="1" dirty="0">
              <a:latin typeface="Arial Black" panose="020B0A04020102020204" pitchFamily="34" charset="0"/>
            </a:endParaRPr>
          </a:p>
        </p:txBody>
      </p:sp>
      <p:pic>
        <p:nvPicPr>
          <p:cNvPr id="3" name="Imagen 2"/>
          <p:cNvPicPr>
            <a:picLocks noChangeAspect="1"/>
          </p:cNvPicPr>
          <p:nvPr/>
        </p:nvPicPr>
        <p:blipFill>
          <a:blip r:embed="rId2"/>
          <a:stretch>
            <a:fillRect/>
          </a:stretch>
        </p:blipFill>
        <p:spPr>
          <a:xfrm>
            <a:off x="218365" y="154820"/>
            <a:ext cx="3234519" cy="2370016"/>
          </a:xfrm>
          <a:prstGeom prst="rect">
            <a:avLst/>
          </a:prstGeom>
        </p:spPr>
      </p:pic>
      <p:pic>
        <p:nvPicPr>
          <p:cNvPr id="4" name="Imagen 3"/>
          <p:cNvPicPr>
            <a:picLocks noChangeAspect="1"/>
          </p:cNvPicPr>
          <p:nvPr/>
        </p:nvPicPr>
        <p:blipFill>
          <a:blip r:embed="rId3"/>
          <a:stretch>
            <a:fillRect/>
          </a:stretch>
        </p:blipFill>
        <p:spPr>
          <a:xfrm>
            <a:off x="218365" y="3302319"/>
            <a:ext cx="3684896" cy="2881785"/>
          </a:xfrm>
          <a:prstGeom prst="rect">
            <a:avLst/>
          </a:prstGeom>
        </p:spPr>
      </p:pic>
      <p:sp>
        <p:nvSpPr>
          <p:cNvPr id="9" name="Rectángulo 8"/>
          <p:cNvSpPr/>
          <p:nvPr/>
        </p:nvSpPr>
        <p:spPr>
          <a:xfrm>
            <a:off x="385605" y="2617542"/>
            <a:ext cx="3357348" cy="646331"/>
          </a:xfrm>
          <a:prstGeom prst="rect">
            <a:avLst/>
          </a:prstGeom>
        </p:spPr>
        <p:txBody>
          <a:bodyPr wrap="square">
            <a:spAutoFit/>
          </a:bodyPr>
          <a:lstStyle/>
          <a:p>
            <a:pPr algn="just"/>
            <a:r>
              <a:rPr lang="es-ES" b="1" dirty="0">
                <a:latin typeface="Arial Black" panose="020B0A04020102020204" pitchFamily="34" charset="0"/>
              </a:rPr>
              <a:t>Pablo </a:t>
            </a:r>
            <a:r>
              <a:rPr lang="es-ES" b="1" dirty="0" smtClean="0">
                <a:latin typeface="Arial Black" panose="020B0A04020102020204" pitchFamily="34" charset="0"/>
              </a:rPr>
              <a:t>Picasso, iniciador del Cubismo.</a:t>
            </a:r>
            <a:r>
              <a:rPr lang="es-ES" dirty="0" smtClean="0">
                <a:latin typeface="Arial Black" panose="020B0A04020102020204" pitchFamily="34" charset="0"/>
              </a:rPr>
              <a:t> </a:t>
            </a:r>
            <a:endParaRPr lang="es-ES" b="1" dirty="0">
              <a:latin typeface="Arial Black" panose="020B0A04020102020204" pitchFamily="34" charset="0"/>
            </a:endParaRPr>
          </a:p>
        </p:txBody>
      </p:sp>
    </p:spTree>
    <p:extLst>
      <p:ext uri="{BB962C8B-B14F-4D97-AF65-F5344CB8AC3E}">
        <p14:creationId xmlns:p14="http://schemas.microsoft.com/office/powerpoint/2010/main" val="1760061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59307" y="368490"/>
            <a:ext cx="11546006" cy="6370975"/>
          </a:xfrm>
          <a:prstGeom prst="rect">
            <a:avLst/>
          </a:prstGeom>
          <a:noFill/>
        </p:spPr>
        <p:txBody>
          <a:bodyPr wrap="square" rtlCol="0">
            <a:spAutoFit/>
          </a:bodyPr>
          <a:lstStyle/>
          <a:p>
            <a:pPr algn="just"/>
            <a:r>
              <a:rPr lang="es-ES" sz="2400" dirty="0" smtClean="0">
                <a:latin typeface="Arial" panose="020B0604020202020204" pitchFamily="34" charset="0"/>
                <a:cs typeface="Arial" panose="020B0604020202020204" pitchFamily="34" charset="0"/>
              </a:rPr>
              <a:t>Con el </a:t>
            </a:r>
            <a:r>
              <a:rPr lang="es-ES" sz="2400" dirty="0">
                <a:latin typeface="Arial" panose="020B0604020202020204" pitchFamily="34" charset="0"/>
                <a:cs typeface="Arial" panose="020B0604020202020204" pitchFamily="34" charset="0"/>
              </a:rPr>
              <a:t>triunfo de la revolución en 1959, la poesía de Guillén entra en un nuevo período</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abandona el discurso de resistencia al que correspondía anteriormente y se inserta en el discurso del poder. </a:t>
            </a:r>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Los </a:t>
            </a:r>
            <a:r>
              <a:rPr lang="es-ES" sz="2400" dirty="0">
                <a:latin typeface="Arial" panose="020B0604020202020204" pitchFamily="34" charset="0"/>
                <a:cs typeface="Arial" panose="020B0604020202020204" pitchFamily="34" charset="0"/>
              </a:rPr>
              <a:t>poemas más representativos de este período están recogidos en </a:t>
            </a:r>
            <a:r>
              <a:rPr lang="es-ES" sz="2400" b="1" i="1" dirty="0">
                <a:latin typeface="Arial" panose="020B0604020202020204" pitchFamily="34" charset="0"/>
                <a:cs typeface="Arial" panose="020B0604020202020204" pitchFamily="34" charset="0"/>
              </a:rPr>
              <a:t>Tengo (1964)</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en el cual experimenta </a:t>
            </a:r>
            <a:r>
              <a:rPr lang="es-ES" sz="2400" dirty="0">
                <a:latin typeface="Arial" panose="020B0604020202020204" pitchFamily="34" charset="0"/>
                <a:cs typeface="Arial" panose="020B0604020202020204" pitchFamily="34" charset="0"/>
              </a:rPr>
              <a:t>el espejismo de que ahora, en la revolución, toda Cuba es "suya</a:t>
            </a:r>
            <a:r>
              <a:rPr lang="es-ES" sz="2400" dirty="0" smtClean="0">
                <a:latin typeface="Arial" panose="020B0604020202020204" pitchFamily="34" charset="0"/>
                <a:cs typeface="Arial" panose="020B0604020202020204" pitchFamily="34" charset="0"/>
              </a:rPr>
              <a:t>".</a:t>
            </a:r>
          </a:p>
          <a:p>
            <a:pPr algn="just"/>
            <a:r>
              <a:rPr lang="es-ES" sz="2400" dirty="0" smtClean="0">
                <a:latin typeface="Arial" panose="020B0604020202020204" pitchFamily="34" charset="0"/>
                <a:cs typeface="Arial" panose="020B0604020202020204" pitchFamily="34" charset="0"/>
              </a:rPr>
              <a:t>Siguen </a:t>
            </a:r>
            <a:r>
              <a:rPr lang="es-ES" sz="2400" dirty="0">
                <a:latin typeface="Arial" panose="020B0604020202020204" pitchFamily="34" charset="0"/>
                <a:cs typeface="Arial" panose="020B0604020202020204" pitchFamily="34" charset="0"/>
              </a:rPr>
              <a:t>inmediatamente los </a:t>
            </a:r>
            <a:r>
              <a:rPr lang="es-ES" sz="2400" b="1" i="1" dirty="0">
                <a:latin typeface="Arial" panose="020B0604020202020204" pitchFamily="34" charset="0"/>
                <a:cs typeface="Arial" panose="020B0604020202020204" pitchFamily="34" charset="0"/>
              </a:rPr>
              <a:t>Poemas de amor (1964</a:t>
            </a:r>
            <a:r>
              <a:rPr lang="es-ES" sz="2400" b="1" i="1"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en el que es capaz de defender como gran escritor lo </a:t>
            </a:r>
            <a:r>
              <a:rPr lang="es-ES" sz="2400" dirty="0">
                <a:latin typeface="Arial" panose="020B0604020202020204" pitchFamily="34" charset="0"/>
                <a:cs typeface="Arial" panose="020B0604020202020204" pitchFamily="34" charset="0"/>
              </a:rPr>
              <a:t>erótico, aunque ya no con la fuerza y la espontaneidad de sus primeros libros. R</a:t>
            </a:r>
            <a:r>
              <a:rPr lang="es-ES" sz="2400" dirty="0" smtClean="0">
                <a:latin typeface="Arial" panose="020B0604020202020204" pitchFamily="34" charset="0"/>
                <a:cs typeface="Arial" panose="020B0604020202020204" pitchFamily="34" charset="0"/>
              </a:rPr>
              <a:t>epresentan </a:t>
            </a:r>
            <a:r>
              <a:rPr lang="es-ES" sz="2400" dirty="0">
                <a:latin typeface="Arial" panose="020B0604020202020204" pitchFamily="34" charset="0"/>
                <a:cs typeface="Arial" panose="020B0604020202020204" pitchFamily="34" charset="0"/>
              </a:rPr>
              <a:t>un deseo de retomar el camino de la sensualidad para hallar en él otros rumbos, un rejuvenecimiento a partir del cual se abra una nueva perspectiva. </a:t>
            </a:r>
            <a:endParaRPr lang="es-ES" sz="24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Al cumplir 70 años en 1972, Nicolás Guillén continuó- mediante sus diferentes poemarios- abordando diversas líneas temáticas y modos propios de decir, alabando a la revolución cubana, reflejando las raíces y problemáticas de la vida latinoamericana y caribeña y el amor.</a:t>
            </a:r>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577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015067" y="2129972"/>
            <a:ext cx="8161867" cy="1470781"/>
          </a:xfrm>
        </p:spPr>
        <p:txBody>
          <a:bodyPr/>
          <a:lstStyle/>
          <a:p>
            <a:pPr algn="l" eaLnBrk="1" hangingPunct="1"/>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r>
              <a:rPr lang="es-CO" altLang="es-ES" sz="2438">
                <a:latin typeface="Arial" panose="020B0604020202020204" pitchFamily="34" charset="0"/>
                <a:ea typeface="Verdana" panose="020B0604030504040204" pitchFamily="34" charset="0"/>
                <a:cs typeface="Arial" panose="020B0604020202020204" pitchFamily="34" charset="0"/>
              </a:rPr>
              <a:t/>
            </a:r>
            <a:br>
              <a:rPr lang="es-CO" altLang="es-ES" sz="2438">
                <a:latin typeface="Arial" panose="020B0604020202020204" pitchFamily="34" charset="0"/>
                <a:ea typeface="Verdana" panose="020B0604030504040204" pitchFamily="34" charset="0"/>
                <a:cs typeface="Arial" panose="020B0604020202020204" pitchFamily="34" charset="0"/>
              </a:rPr>
            </a:br>
            <a:endParaRPr lang="es-ES" altLang="es-ES" sz="2438">
              <a:latin typeface="Arial" panose="020B0604020202020204" pitchFamily="34" charset="0"/>
              <a:ea typeface="Verdana" panose="020B0604030504040204" pitchFamily="34" charset="0"/>
              <a:cs typeface="Arial" panose="020B0604020202020204" pitchFamily="34" charset="0"/>
            </a:endParaRPr>
          </a:p>
        </p:txBody>
      </p:sp>
      <p:sp>
        <p:nvSpPr>
          <p:cNvPr id="19462" name="AutoShape 11" descr="http://www.arteespana.com/imagenes/impresionismo.jpg"/>
          <p:cNvSpPr>
            <a:spLocks noChangeAspect="1" noChangeArrowheads="1"/>
          </p:cNvSpPr>
          <p:nvPr/>
        </p:nvSpPr>
        <p:spPr bwMode="auto">
          <a:xfrm>
            <a:off x="1335315" y="-104019"/>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9463" name="AutoShape 13" descr="http://www.arteespana.com/imagenes/impresionismo.jpg"/>
          <p:cNvSpPr>
            <a:spLocks noChangeAspect="1" noChangeArrowheads="1"/>
          </p:cNvSpPr>
          <p:nvPr/>
        </p:nvSpPr>
        <p:spPr bwMode="auto">
          <a:xfrm>
            <a:off x="1451429" y="12095"/>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4" name="Rectángulo 3"/>
          <p:cNvSpPr/>
          <p:nvPr/>
        </p:nvSpPr>
        <p:spPr>
          <a:xfrm>
            <a:off x="5498917" y="567739"/>
            <a:ext cx="6497466" cy="5133713"/>
          </a:xfrm>
          <a:prstGeom prst="rect">
            <a:avLst/>
          </a:prstGeom>
        </p:spPr>
        <p:txBody>
          <a:bodyPr wrap="square">
            <a:spAutoFit/>
          </a:bodyPr>
          <a:lstStyle/>
          <a:p>
            <a:pPr lvl="0" algn="just">
              <a:lnSpc>
                <a:spcPct val="90000"/>
              </a:lnSpc>
              <a:spcBef>
                <a:spcPct val="0"/>
              </a:spcBef>
            </a:pPr>
            <a:r>
              <a:rPr lang="es-ES" sz="2800" i="1" dirty="0">
                <a:solidFill>
                  <a:prstClr val="black"/>
                </a:solidFill>
                <a:latin typeface="Arial" panose="020B0604020202020204" pitchFamily="34" charset="0"/>
                <a:ea typeface="Verdana" panose="020B0604030504040204" pitchFamily="34" charset="0"/>
                <a:cs typeface="Arial" panose="020B0604020202020204" pitchFamily="34" charset="0"/>
              </a:rPr>
              <a:t>Lo nacional estuvo presente en su vasta obra. Desde su sensibilidad formada en la entraña del pueblo, fue capaz de captar y de expresar el proceso dialéctico que marcó el acontecer histórico de la Isla, no solo elevando a categoría estética formas populares, sino alzando a categoría poética la progresiva evolución ideológica de las masas populares cubanas, hacia posiciones cada vez más radicales y revolucionarias.</a:t>
            </a:r>
          </a:p>
          <a:p>
            <a:pPr marL="342900" lvl="0" indent="-342900" algn="just">
              <a:lnSpc>
                <a:spcPct val="90000"/>
              </a:lnSpc>
              <a:spcBef>
                <a:spcPct val="0"/>
              </a:spcBef>
              <a:buFont typeface="Arial" panose="020B0604020202020204" pitchFamily="34" charset="0"/>
              <a:buChar char="•"/>
            </a:pPr>
            <a:endParaRPr lang="es-ES" sz="2800"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127998" y="723562"/>
            <a:ext cx="2614097" cy="3240315"/>
          </a:xfrm>
          <a:prstGeom prst="rect">
            <a:avLst/>
          </a:prstGeom>
        </p:spPr>
      </p:pic>
      <p:pic>
        <p:nvPicPr>
          <p:cNvPr id="8" name="Imagen 7"/>
          <p:cNvPicPr>
            <a:picLocks noChangeAspect="1"/>
          </p:cNvPicPr>
          <p:nvPr/>
        </p:nvPicPr>
        <p:blipFill>
          <a:blip r:embed="rId3"/>
          <a:stretch>
            <a:fillRect/>
          </a:stretch>
        </p:blipFill>
        <p:spPr>
          <a:xfrm>
            <a:off x="128167" y="3916931"/>
            <a:ext cx="1964356" cy="2647665"/>
          </a:xfrm>
          <a:prstGeom prst="rect">
            <a:avLst/>
          </a:prstGeom>
        </p:spPr>
      </p:pic>
      <p:sp>
        <p:nvSpPr>
          <p:cNvPr id="9" name="Rectángulo 8"/>
          <p:cNvSpPr/>
          <p:nvPr/>
        </p:nvSpPr>
        <p:spPr>
          <a:xfrm>
            <a:off x="128167" y="175890"/>
            <a:ext cx="5306666" cy="615553"/>
          </a:xfrm>
          <a:prstGeom prst="rect">
            <a:avLst/>
          </a:prstGeom>
          <a:solidFill>
            <a:srgbClr val="CCECFF"/>
          </a:solidFill>
          <a:ln>
            <a:noFill/>
          </a:ln>
        </p:spPr>
        <p:txBody>
          <a:bodyPr wrap="square">
            <a:spAutoFit/>
          </a:bodyPr>
          <a:lstStyle/>
          <a:p>
            <a:pPr lvl="0" algn="ctr"/>
            <a:r>
              <a:rPr lang="es-ES" sz="1700" b="1" dirty="0" smtClean="0">
                <a:solidFill>
                  <a:srgbClr val="111111"/>
                </a:solidFill>
                <a:latin typeface="Bahnschrift SemiBold" panose="020B0502040204020203" pitchFamily="34" charset="0"/>
                <a:cs typeface="Arial" panose="020B0604020202020204" pitchFamily="34" charset="0"/>
              </a:rPr>
              <a:t>Fotos con Fidel Castro, Pablo Neruda, El Indio Naborí y grandes personalidades de la cultura cubana</a:t>
            </a:r>
          </a:p>
        </p:txBody>
      </p:sp>
      <p:pic>
        <p:nvPicPr>
          <p:cNvPr id="2" name="Imagen 1"/>
          <p:cNvPicPr>
            <a:picLocks noChangeAspect="1"/>
          </p:cNvPicPr>
          <p:nvPr/>
        </p:nvPicPr>
        <p:blipFill>
          <a:blip r:embed="rId4"/>
          <a:stretch>
            <a:fillRect/>
          </a:stretch>
        </p:blipFill>
        <p:spPr>
          <a:xfrm>
            <a:off x="2493207" y="989783"/>
            <a:ext cx="2242565" cy="2767795"/>
          </a:xfrm>
          <a:prstGeom prst="rect">
            <a:avLst/>
          </a:prstGeom>
        </p:spPr>
      </p:pic>
      <p:pic>
        <p:nvPicPr>
          <p:cNvPr id="3" name="Imagen 2"/>
          <p:cNvPicPr>
            <a:picLocks noChangeAspect="1"/>
          </p:cNvPicPr>
          <p:nvPr/>
        </p:nvPicPr>
        <p:blipFill>
          <a:blip r:embed="rId5"/>
          <a:stretch>
            <a:fillRect/>
          </a:stretch>
        </p:blipFill>
        <p:spPr>
          <a:xfrm>
            <a:off x="2220690" y="4154257"/>
            <a:ext cx="3150060" cy="2334970"/>
          </a:xfrm>
          <a:prstGeom prst="rect">
            <a:avLst/>
          </a:prstGeom>
        </p:spPr>
      </p:pic>
    </p:spTree>
    <p:extLst>
      <p:ext uri="{BB962C8B-B14F-4D97-AF65-F5344CB8AC3E}">
        <p14:creationId xmlns:p14="http://schemas.microsoft.com/office/powerpoint/2010/main" val="2518114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973943" y="642258"/>
            <a:ext cx="8161867" cy="1470781"/>
          </a:xfrm>
        </p:spPr>
        <p:txBody>
          <a:bodyPr>
            <a:normAutofit fontScale="90000"/>
          </a:bodyPr>
          <a:lstStyle/>
          <a:p>
            <a:pPr algn="l" eaLnBrk="1" hangingPunct="1">
              <a:defRPr/>
            </a:pPr>
            <a:r>
              <a:rPr lang="es-ES" altLang="es-ES" sz="2438" dirty="0">
                <a:solidFill>
                  <a:srgbClr val="000066"/>
                </a:solidFill>
                <a:effectLst>
                  <a:outerShdw blurRad="38100" dist="38100" dir="2700000" algn="tl">
                    <a:srgbClr val="000000">
                      <a:alpha val="43137"/>
                    </a:srgbClr>
                  </a:outerShdw>
                </a:effectLst>
                <a:latin typeface="Arial" pitchFamily="34" charset="0"/>
                <a:ea typeface="Verdana" pitchFamily="34" charset="0"/>
                <a:cs typeface="Arial" pitchFamily="34" charset="0"/>
              </a:rPr>
              <a:t>                       </a:t>
            </a:r>
            <a:br>
              <a:rPr lang="es-ES" altLang="es-ES" sz="2438" dirty="0">
                <a:solidFill>
                  <a:srgbClr val="000066"/>
                </a:solidFill>
                <a:effectLst>
                  <a:outerShdw blurRad="38100" dist="38100" dir="2700000" algn="tl">
                    <a:srgbClr val="000000">
                      <a:alpha val="43137"/>
                    </a:srgbClr>
                  </a:outerShdw>
                </a:effectLst>
                <a:latin typeface="Arial" pitchFamily="34" charset="0"/>
                <a:ea typeface="Verdana" pitchFamily="34" charset="0"/>
                <a:cs typeface="Arial" pitchFamily="34" charset="0"/>
              </a:rPr>
            </a:br>
            <a:r>
              <a:rPr lang="es-ES" altLang="es-ES" sz="2438" dirty="0">
                <a:solidFill>
                  <a:srgbClr val="000066"/>
                </a:solidFill>
                <a:effectLst>
                  <a:outerShdw blurRad="38100" dist="38100" dir="2700000" algn="tl">
                    <a:srgbClr val="000000">
                      <a:alpha val="43137"/>
                    </a:srgbClr>
                  </a:outerShdw>
                </a:effectLst>
                <a:latin typeface="Arial" pitchFamily="34" charset="0"/>
                <a:ea typeface="Verdana" pitchFamily="34" charset="0"/>
                <a:cs typeface="Arial" pitchFamily="34" charset="0"/>
              </a:rPr>
              <a:t/>
            </a:r>
            <a:br>
              <a:rPr lang="es-ES" altLang="es-ES" sz="2438" dirty="0">
                <a:solidFill>
                  <a:srgbClr val="000066"/>
                </a:solidFill>
                <a:effectLst>
                  <a:outerShdw blurRad="38100" dist="38100" dir="2700000" algn="tl">
                    <a:srgbClr val="000000">
                      <a:alpha val="43137"/>
                    </a:srgbClr>
                  </a:outerShdw>
                </a:effectLst>
                <a:latin typeface="Arial" pitchFamily="34" charset="0"/>
                <a:ea typeface="Verdana" pitchFamily="34" charset="0"/>
                <a:cs typeface="Arial" pitchFamily="34" charset="0"/>
              </a:rPr>
            </a:br>
            <a:r>
              <a:rPr lang="es-ES" altLang="es-ES" sz="2438" dirty="0">
                <a:solidFill>
                  <a:srgbClr val="000066"/>
                </a:solidFill>
                <a:effectLst>
                  <a:outerShdw blurRad="38100" dist="38100" dir="2700000" algn="tl">
                    <a:srgbClr val="000000">
                      <a:alpha val="43137"/>
                    </a:srgbClr>
                  </a:outerShdw>
                </a:effectLst>
                <a:latin typeface="Arial" pitchFamily="34" charset="0"/>
                <a:ea typeface="Verdana" pitchFamily="34" charset="0"/>
                <a:cs typeface="Arial" pitchFamily="34" charset="0"/>
              </a:rPr>
              <a:t> </a:t>
            </a:r>
            <a:br>
              <a:rPr lang="es-ES" altLang="es-ES" sz="2438" dirty="0">
                <a:solidFill>
                  <a:srgbClr val="000066"/>
                </a:solidFill>
                <a:effectLst>
                  <a:outerShdw blurRad="38100" dist="38100" dir="2700000" algn="tl">
                    <a:srgbClr val="000000">
                      <a:alpha val="43137"/>
                    </a:srgbClr>
                  </a:outerShdw>
                </a:effectLst>
                <a:latin typeface="Arial" pitchFamily="34" charset="0"/>
                <a:ea typeface="Verdana" pitchFamily="34" charset="0"/>
                <a:cs typeface="Arial" pitchFamily="34" charset="0"/>
              </a:rPr>
            </a:br>
            <a:r>
              <a:rPr lang="es-ES" altLang="es-ES" sz="2438" dirty="0">
                <a:solidFill>
                  <a:srgbClr val="000066"/>
                </a:solidFill>
                <a:effectLst>
                  <a:outerShdw blurRad="38100" dist="38100" dir="2700000" algn="tl">
                    <a:srgbClr val="000000">
                      <a:alpha val="43137"/>
                    </a:srgbClr>
                  </a:outerShdw>
                </a:effectLst>
                <a:latin typeface="Arial" pitchFamily="34" charset="0"/>
                <a:ea typeface="Verdana" pitchFamily="34" charset="0"/>
                <a:cs typeface="Arial" pitchFamily="34" charset="0"/>
              </a:rPr>
              <a:t/>
            </a:r>
            <a:br>
              <a:rPr lang="es-ES" altLang="es-ES" sz="2438" dirty="0">
                <a:solidFill>
                  <a:srgbClr val="000066"/>
                </a:solidFill>
                <a:effectLst>
                  <a:outerShdw blurRad="38100" dist="38100" dir="2700000" algn="tl">
                    <a:srgbClr val="000000">
                      <a:alpha val="43137"/>
                    </a:srgbClr>
                  </a:outerShdw>
                </a:effectLst>
                <a:latin typeface="Arial" pitchFamily="34" charset="0"/>
                <a:ea typeface="Verdana" pitchFamily="34" charset="0"/>
                <a:cs typeface="Arial" pitchFamily="34" charset="0"/>
              </a:rPr>
            </a:br>
            <a:r>
              <a:rPr lang="es-CO" altLang="es-ES" sz="2438" dirty="0">
                <a:latin typeface="Arial" charset="0"/>
                <a:ea typeface="Verdana" pitchFamily="34" charset="0"/>
                <a:cs typeface="Arial" charset="0"/>
              </a:rPr>
              <a:t/>
            </a:r>
            <a:br>
              <a:rPr lang="es-CO" altLang="es-ES" sz="2438" dirty="0">
                <a:latin typeface="Arial" charset="0"/>
                <a:ea typeface="Verdana" pitchFamily="34" charset="0"/>
                <a:cs typeface="Arial" charset="0"/>
              </a:rPr>
            </a:br>
            <a:r>
              <a:rPr lang="es-CO" altLang="es-ES" sz="2438" dirty="0">
                <a:latin typeface="Arial" charset="0"/>
                <a:ea typeface="Verdana" pitchFamily="34" charset="0"/>
                <a:cs typeface="Arial" charset="0"/>
              </a:rPr>
              <a:t/>
            </a:r>
            <a:br>
              <a:rPr lang="es-CO" altLang="es-ES" sz="2438" dirty="0">
                <a:latin typeface="Arial" charset="0"/>
                <a:ea typeface="Verdana" pitchFamily="34" charset="0"/>
                <a:cs typeface="Arial" charset="0"/>
              </a:rPr>
            </a:br>
            <a:r>
              <a:rPr lang="es-CO" altLang="es-ES" sz="2438" dirty="0">
                <a:latin typeface="Arial" charset="0"/>
                <a:ea typeface="Verdana" pitchFamily="34" charset="0"/>
                <a:cs typeface="Arial" charset="0"/>
              </a:rPr>
              <a:t/>
            </a:r>
            <a:br>
              <a:rPr lang="es-CO" altLang="es-ES" sz="2438" dirty="0">
                <a:latin typeface="Arial" charset="0"/>
                <a:ea typeface="Verdana" pitchFamily="34" charset="0"/>
                <a:cs typeface="Arial" charset="0"/>
              </a:rPr>
            </a:br>
            <a:r>
              <a:rPr lang="es-CO" altLang="es-ES" sz="2438" dirty="0">
                <a:latin typeface="Arial" charset="0"/>
                <a:ea typeface="Verdana" pitchFamily="34" charset="0"/>
                <a:cs typeface="Arial" charset="0"/>
              </a:rPr>
              <a:t>  </a:t>
            </a:r>
            <a:endParaRPr lang="es-ES" altLang="es-ES" sz="2438" dirty="0">
              <a:latin typeface="Arial" charset="0"/>
              <a:ea typeface="Verdana" pitchFamily="34" charset="0"/>
              <a:cs typeface="Arial" charset="0"/>
            </a:endParaRPr>
          </a:p>
        </p:txBody>
      </p:sp>
      <p:sp>
        <p:nvSpPr>
          <p:cNvPr id="7171" name="Subtitle 2"/>
          <p:cNvSpPr>
            <a:spLocks noGrp="1"/>
          </p:cNvSpPr>
          <p:nvPr>
            <p:ph type="subTitle" idx="1"/>
          </p:nvPr>
        </p:nvSpPr>
        <p:spPr>
          <a:xfrm>
            <a:off x="392519" y="477763"/>
            <a:ext cx="8884692" cy="5573486"/>
          </a:xfrm>
        </p:spPr>
        <p:txBody>
          <a:bodyPr>
            <a:noAutofit/>
          </a:bodyPr>
          <a:lstStyle/>
          <a:p>
            <a:pPr algn="just">
              <a:buFont typeface="Wingdings" pitchFamily="2" charset="2"/>
              <a:buChar char="Ø"/>
              <a:defRPr/>
            </a:pPr>
            <a:r>
              <a:rPr lang="es-ES" sz="2800" dirty="0" smtClean="0">
                <a:solidFill>
                  <a:schemeClr val="tx1">
                    <a:lumMod val="85000"/>
                    <a:lumOff val="15000"/>
                  </a:schemeClr>
                </a:solidFill>
                <a:latin typeface="Arial" pitchFamily="34" charset="0"/>
                <a:cs typeface="Arial" pitchFamily="34" charset="0"/>
              </a:rPr>
              <a:t>Los </a:t>
            </a:r>
            <a:r>
              <a:rPr lang="es-ES" sz="2800" dirty="0">
                <a:solidFill>
                  <a:schemeClr val="tx1">
                    <a:lumMod val="85000"/>
                    <a:lumOff val="15000"/>
                  </a:schemeClr>
                </a:solidFill>
                <a:latin typeface="Arial" pitchFamily="34" charset="0"/>
                <a:cs typeface="Arial" pitchFamily="34" charset="0"/>
              </a:rPr>
              <a:t>artistas del vanguardismo buscaban la innovación en la producción artística; se destacaban por la renovación radical en la forma y el contenido; exploraban la relación entre arte y vida</a:t>
            </a:r>
          </a:p>
          <a:p>
            <a:pPr algn="just">
              <a:buFont typeface="Wingdings" pitchFamily="2" charset="2"/>
              <a:buChar char="Ø"/>
              <a:defRPr/>
            </a:pPr>
            <a:endParaRPr lang="x-none" sz="2800" dirty="0">
              <a:solidFill>
                <a:schemeClr val="tx1">
                  <a:lumMod val="85000"/>
                  <a:lumOff val="15000"/>
                </a:schemeClr>
              </a:solidFill>
              <a:latin typeface="Arial" pitchFamily="34" charset="0"/>
              <a:cs typeface="Arial" pitchFamily="34" charset="0"/>
            </a:endParaRPr>
          </a:p>
          <a:p>
            <a:pPr algn="just">
              <a:buFont typeface="Wingdings" pitchFamily="2" charset="2"/>
              <a:buChar char="Ø"/>
              <a:defRPr/>
            </a:pPr>
            <a:r>
              <a:rPr lang="es-ES" sz="2800" dirty="0" smtClean="0">
                <a:solidFill>
                  <a:schemeClr val="tx1">
                    <a:lumMod val="85000"/>
                    <a:lumOff val="15000"/>
                  </a:schemeClr>
                </a:solidFill>
                <a:latin typeface="Arial" pitchFamily="34" charset="0"/>
                <a:cs typeface="Arial" pitchFamily="34" charset="0"/>
              </a:rPr>
              <a:t>La </a:t>
            </a:r>
            <a:r>
              <a:rPr lang="es-ES" sz="2800" dirty="0">
                <a:solidFill>
                  <a:schemeClr val="tx1">
                    <a:lumMod val="85000"/>
                    <a:lumOff val="15000"/>
                  </a:schemeClr>
                </a:solidFill>
                <a:latin typeface="Arial" pitchFamily="34" charset="0"/>
                <a:cs typeface="Arial" pitchFamily="34" charset="0"/>
              </a:rPr>
              <a:t>característica </a:t>
            </a:r>
            <a:r>
              <a:rPr lang="es-ES" sz="2800" dirty="0" smtClean="0">
                <a:solidFill>
                  <a:schemeClr val="tx1">
                    <a:lumMod val="85000"/>
                    <a:lumOff val="15000"/>
                  </a:schemeClr>
                </a:solidFill>
                <a:latin typeface="Arial" pitchFamily="34" charset="0"/>
                <a:cs typeface="Arial" pitchFamily="34" charset="0"/>
              </a:rPr>
              <a:t>esencial </a:t>
            </a:r>
            <a:r>
              <a:rPr lang="es-ES" sz="2800" dirty="0">
                <a:solidFill>
                  <a:schemeClr val="tx1">
                    <a:lumMod val="85000"/>
                    <a:lumOff val="15000"/>
                  </a:schemeClr>
                </a:solidFill>
                <a:latin typeface="Arial" pitchFamily="34" charset="0"/>
                <a:cs typeface="Arial" pitchFamily="34" charset="0"/>
              </a:rPr>
              <a:t>del vanguardismo es la libertad de </a:t>
            </a:r>
            <a:r>
              <a:rPr lang="es-ES" sz="2800" dirty="0" smtClean="0">
                <a:solidFill>
                  <a:schemeClr val="tx1">
                    <a:lumMod val="85000"/>
                    <a:lumOff val="15000"/>
                  </a:schemeClr>
                </a:solidFill>
                <a:latin typeface="Arial" pitchFamily="34" charset="0"/>
                <a:cs typeface="Arial" pitchFamily="34" charset="0"/>
              </a:rPr>
              <a:t>expresión, manifestada en la  alteración de </a:t>
            </a:r>
            <a:r>
              <a:rPr lang="es-ES" sz="2800" dirty="0">
                <a:solidFill>
                  <a:schemeClr val="tx1">
                    <a:lumMod val="85000"/>
                    <a:lumOff val="15000"/>
                  </a:schemeClr>
                </a:solidFill>
                <a:latin typeface="Arial" pitchFamily="34" charset="0"/>
                <a:cs typeface="Arial" pitchFamily="34" charset="0"/>
              </a:rPr>
              <a:t>la estructura de las obras, abordando temas tabú y desordenando los parámetros creativos: </a:t>
            </a:r>
            <a:r>
              <a:rPr lang="es-ES" sz="2800" u="sng" dirty="0">
                <a:solidFill>
                  <a:schemeClr val="tx1">
                    <a:lumMod val="85000"/>
                    <a:lumOff val="15000"/>
                  </a:schemeClr>
                </a:solidFill>
                <a:latin typeface="Arial" pitchFamily="34" charset="0"/>
                <a:cs typeface="Arial" pitchFamily="34" charset="0"/>
              </a:rPr>
              <a:t>en poesía </a:t>
            </a:r>
            <a:r>
              <a:rPr lang="es-ES" sz="2800" dirty="0">
                <a:solidFill>
                  <a:schemeClr val="tx1">
                    <a:lumMod val="85000"/>
                    <a:lumOff val="15000"/>
                  </a:schemeClr>
                </a:solidFill>
                <a:latin typeface="Arial" pitchFamily="34" charset="0"/>
                <a:cs typeface="Arial" pitchFamily="34" charset="0"/>
              </a:rPr>
              <a:t>se rompe con la métrica y cobran protagonismo aspectos antes irrelevantes, como la tipografía; </a:t>
            </a:r>
            <a:r>
              <a:rPr lang="es-ES" sz="2800" u="sng" dirty="0">
                <a:solidFill>
                  <a:schemeClr val="tx1">
                    <a:lumMod val="85000"/>
                    <a:lumOff val="15000"/>
                  </a:schemeClr>
                </a:solidFill>
                <a:latin typeface="Arial" pitchFamily="34" charset="0"/>
                <a:cs typeface="Arial" pitchFamily="34" charset="0"/>
              </a:rPr>
              <a:t>en arquitectura </a:t>
            </a:r>
            <a:r>
              <a:rPr lang="es-ES" sz="2800" dirty="0">
                <a:solidFill>
                  <a:schemeClr val="tx1">
                    <a:lumMod val="85000"/>
                    <a:lumOff val="15000"/>
                  </a:schemeClr>
                </a:solidFill>
                <a:latin typeface="Arial" pitchFamily="34" charset="0"/>
                <a:cs typeface="Arial" pitchFamily="34" charset="0"/>
              </a:rPr>
              <a:t>se desecha la simetría, para dar paso a la asimetría; </a:t>
            </a:r>
            <a:r>
              <a:rPr lang="es-ES" sz="2800" u="sng" dirty="0">
                <a:solidFill>
                  <a:schemeClr val="tx1">
                    <a:lumMod val="85000"/>
                    <a:lumOff val="15000"/>
                  </a:schemeClr>
                </a:solidFill>
                <a:latin typeface="Arial" pitchFamily="34" charset="0"/>
                <a:cs typeface="Arial" pitchFamily="34" charset="0"/>
              </a:rPr>
              <a:t>en pintura </a:t>
            </a:r>
            <a:r>
              <a:rPr lang="es-ES" sz="2800" dirty="0">
                <a:solidFill>
                  <a:schemeClr val="tx1">
                    <a:lumMod val="85000"/>
                    <a:lumOff val="15000"/>
                  </a:schemeClr>
                </a:solidFill>
                <a:latin typeface="Arial" pitchFamily="34" charset="0"/>
                <a:cs typeface="Arial" pitchFamily="34" charset="0"/>
              </a:rPr>
              <a:t>se rompe con las líneas, las formas, los colores neutros y la  perspectiva</a:t>
            </a:r>
          </a:p>
          <a:p>
            <a:pPr algn="just">
              <a:buFont typeface="Arial" charset="0"/>
              <a:buNone/>
              <a:defRPr/>
            </a:pPr>
            <a:endParaRPr lang="es-ES" sz="2800" dirty="0">
              <a:solidFill>
                <a:schemeClr val="tx1">
                  <a:lumMod val="85000"/>
                  <a:lumOff val="15000"/>
                </a:schemeClr>
              </a:solidFill>
              <a:effectLst>
                <a:outerShdw blurRad="38100" dist="38100" dir="2700000" algn="tl">
                  <a:srgbClr val="000000">
                    <a:alpha val="43137"/>
                  </a:srgbClr>
                </a:outerShdw>
              </a:effectLst>
              <a:latin typeface="Arial" pitchFamily="34" charset="0"/>
              <a:cs typeface="Arial" pitchFamily="34" charset="0"/>
            </a:endParaRPr>
          </a:p>
          <a:p>
            <a:pPr>
              <a:buFont typeface="Arial" charset="0"/>
              <a:buNone/>
              <a:defRPr/>
            </a:pPr>
            <a:endParaRPr lang="de-DE" sz="2800" dirty="0">
              <a:solidFill>
                <a:schemeClr val="tx1">
                  <a:lumMod val="85000"/>
                  <a:lumOff val="15000"/>
                </a:schemeClr>
              </a:solidFill>
            </a:endParaRPr>
          </a:p>
        </p:txBody>
      </p:sp>
      <p:sp>
        <p:nvSpPr>
          <p:cNvPr id="10247" name="AutoShape 11" descr="http://www.arteespana.com/imagenes/impresionismo.jpg"/>
          <p:cNvSpPr>
            <a:spLocks noChangeAspect="1" noChangeArrowheads="1"/>
          </p:cNvSpPr>
          <p:nvPr/>
        </p:nvSpPr>
        <p:spPr bwMode="auto">
          <a:xfrm>
            <a:off x="1335315" y="-104019"/>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sp>
        <p:nvSpPr>
          <p:cNvPr id="10248" name="AutoShape 13" descr="http://www.arteespana.com/imagenes/impresionismo.jpg"/>
          <p:cNvSpPr>
            <a:spLocks noChangeAspect="1" noChangeArrowheads="1"/>
          </p:cNvSpPr>
          <p:nvPr/>
        </p:nvSpPr>
        <p:spPr bwMode="auto">
          <a:xfrm>
            <a:off x="1451429" y="12095"/>
            <a:ext cx="232229" cy="2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s-MX" sz="1371"/>
          </a:p>
        </p:txBody>
      </p:sp>
      <p:pic>
        <p:nvPicPr>
          <p:cNvPr id="3" name="Imagen 2"/>
          <p:cNvPicPr>
            <a:picLocks noChangeAspect="1"/>
          </p:cNvPicPr>
          <p:nvPr/>
        </p:nvPicPr>
        <p:blipFill>
          <a:blip r:embed="rId2"/>
          <a:stretch>
            <a:fillRect/>
          </a:stretch>
        </p:blipFill>
        <p:spPr>
          <a:xfrm>
            <a:off x="10135810" y="167538"/>
            <a:ext cx="1771564" cy="2306423"/>
          </a:xfrm>
          <a:prstGeom prst="rect">
            <a:avLst/>
          </a:prstGeom>
        </p:spPr>
      </p:pic>
      <p:pic>
        <p:nvPicPr>
          <p:cNvPr id="4" name="Imagen 3"/>
          <p:cNvPicPr>
            <a:picLocks noChangeAspect="1"/>
          </p:cNvPicPr>
          <p:nvPr/>
        </p:nvPicPr>
        <p:blipFill>
          <a:blip r:embed="rId3"/>
          <a:stretch>
            <a:fillRect/>
          </a:stretch>
        </p:blipFill>
        <p:spPr>
          <a:xfrm>
            <a:off x="9881260" y="3314719"/>
            <a:ext cx="1921141" cy="2544801"/>
          </a:xfrm>
          <a:prstGeom prst="rect">
            <a:avLst/>
          </a:prstGeom>
        </p:spPr>
      </p:pic>
      <p:sp>
        <p:nvSpPr>
          <p:cNvPr id="2" name="Rectángulo 1"/>
          <p:cNvSpPr/>
          <p:nvPr/>
        </p:nvSpPr>
        <p:spPr>
          <a:xfrm>
            <a:off x="9034818" y="5909734"/>
            <a:ext cx="3029804"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1" u="none" strike="noStrike" kern="0" cap="none" spc="0" normalizeH="0" baseline="0" noProof="0" dirty="0" smtClean="0">
                <a:ln>
                  <a:noFill/>
                </a:ln>
                <a:effectLst/>
                <a:uLnTx/>
                <a:uFillTx/>
                <a:latin typeface="Arial Black" panose="020B0A04020102020204" pitchFamily="34" charset="0"/>
                <a:cs typeface="Arial" panose="020B0604020202020204" pitchFamily="34" charset="0"/>
              </a:rPr>
              <a:t>Federico García Lorca. Generación del 27 (Simbolismo y tradición)</a:t>
            </a:r>
            <a:endParaRPr kumimoji="0" lang="es-ES" sz="1400" b="0" i="0" u="none" strike="noStrike" kern="0" cap="none" spc="0" normalizeH="0" baseline="0" noProof="0" dirty="0" smtClean="0">
              <a:ln>
                <a:noFill/>
              </a:ln>
              <a:effectLst/>
              <a:uLnTx/>
              <a:uFillTx/>
              <a:latin typeface="Arial Black" panose="020B0A04020102020204" pitchFamily="34" charset="0"/>
            </a:endParaRPr>
          </a:p>
        </p:txBody>
      </p:sp>
      <p:sp>
        <p:nvSpPr>
          <p:cNvPr id="10" name="Rectángulo 9"/>
          <p:cNvSpPr/>
          <p:nvPr/>
        </p:nvSpPr>
        <p:spPr>
          <a:xfrm>
            <a:off x="9468552" y="2550948"/>
            <a:ext cx="2674961"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400" b="1" i="1" u="none" strike="noStrike" kern="0" cap="none" spc="0" normalizeH="0" baseline="0" noProof="0" dirty="0" smtClean="0">
                <a:ln>
                  <a:noFill/>
                </a:ln>
                <a:effectLst/>
                <a:uLnTx/>
                <a:uFillTx/>
                <a:latin typeface="Arial Black" panose="020B0A04020102020204" pitchFamily="34" charset="0"/>
                <a:cs typeface="Arial" panose="020B0604020202020204" pitchFamily="34" charset="0"/>
              </a:rPr>
              <a:t>Vladimir </a:t>
            </a:r>
            <a:r>
              <a:rPr kumimoji="0" lang="es-ES" sz="1400" b="1" i="1" u="none" strike="noStrike" kern="0" cap="none" spc="0" normalizeH="0" baseline="0" noProof="0" dirty="0" err="1" smtClean="0">
                <a:ln>
                  <a:noFill/>
                </a:ln>
                <a:effectLst/>
                <a:uLnTx/>
                <a:uFillTx/>
                <a:latin typeface="Arial Black" panose="020B0A04020102020204" pitchFamily="34" charset="0"/>
                <a:cs typeface="Arial" panose="020B0604020202020204" pitchFamily="34" charset="0"/>
              </a:rPr>
              <a:t>Maiakovski</a:t>
            </a:r>
            <a:r>
              <a:rPr lang="es-ES" sz="1400" b="1" i="1" kern="0" dirty="0">
                <a:latin typeface="Arial Black" panose="020B0A04020102020204" pitchFamily="34" charset="0"/>
                <a:cs typeface="Arial" panose="020B0604020202020204" pitchFamily="34" charset="0"/>
              </a:rPr>
              <a:t>,</a:t>
            </a:r>
            <a:endParaRPr kumimoji="0" lang="es-ES" sz="1400" b="1" i="1" u="none" strike="noStrike" kern="0" cap="none" spc="0" normalizeH="0" baseline="0" noProof="0" dirty="0" smtClean="0">
              <a:ln>
                <a:noFill/>
              </a:ln>
              <a:effectLst/>
              <a:uLnTx/>
              <a:uFillTx/>
              <a:latin typeface="Arial Black" panose="020B0A040201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400" b="1" i="1" kern="0" dirty="0" smtClean="0">
                <a:latin typeface="Arial Black" panose="020B0A04020102020204" pitchFamily="34" charset="0"/>
                <a:cs typeface="Arial" panose="020B0604020202020204" pitchFamily="34" charset="0"/>
              </a:rPr>
              <a:t>el poeta de la Revolución de Octubre. Futurismo</a:t>
            </a:r>
            <a:endParaRPr kumimoji="0" lang="es-ES" sz="1400" b="0" i="0" u="none" strike="noStrike" kern="0" cap="none" spc="0" normalizeH="0" baseline="0" noProof="0" dirty="0" smtClean="0">
              <a:ln>
                <a:noFill/>
              </a:ln>
              <a:effectLst/>
              <a:uLnTx/>
              <a:uFillTx/>
              <a:latin typeface="Arial Black" panose="020B0A04020102020204" pitchFamily="34" charset="0"/>
            </a:endParaRPr>
          </a:p>
        </p:txBody>
      </p:sp>
    </p:spTree>
    <p:extLst>
      <p:ext uri="{BB962C8B-B14F-4D97-AF65-F5344CB8AC3E}">
        <p14:creationId xmlns:p14="http://schemas.microsoft.com/office/powerpoint/2010/main" val="2840205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27545" y="890120"/>
            <a:ext cx="11505063" cy="5047536"/>
          </a:xfrm>
          <a:prstGeom prst="rect">
            <a:avLst/>
          </a:prstGeom>
          <a:noFill/>
        </p:spPr>
        <p:txBody>
          <a:bodyPr wrap="square" rtlCol="0">
            <a:spAutoFit/>
          </a:bodyPr>
          <a:lstStyle/>
          <a:p>
            <a:pPr marL="457200" indent="-457200" algn="just">
              <a:buFont typeface="Wingdings" panose="05000000000000000000" pitchFamily="2" charset="2"/>
              <a:buChar char="Ø"/>
            </a:pPr>
            <a:r>
              <a:rPr lang="es-ES" sz="2300" dirty="0" smtClean="0">
                <a:latin typeface="Arial" panose="020B0604020202020204" pitchFamily="34" charset="0"/>
                <a:cs typeface="Arial" pitchFamily="34" charset="0"/>
              </a:rPr>
              <a:t>La vanguardia europea  llega Cuba antes de la aparición de la </a:t>
            </a:r>
            <a:r>
              <a:rPr lang="es-ES" sz="2300" i="1" dirty="0" smtClean="0">
                <a:latin typeface="Arial" pitchFamily="34" charset="0"/>
                <a:cs typeface="Arial" pitchFamily="34" charset="0"/>
              </a:rPr>
              <a:t>Revista de Avance, </a:t>
            </a:r>
            <a:r>
              <a:rPr lang="es-ES" sz="2300" dirty="0" smtClean="0">
                <a:latin typeface="Arial" pitchFamily="34" charset="0"/>
                <a:cs typeface="Arial" pitchFamily="34" charset="0"/>
              </a:rPr>
              <a:t>pero esta fue su punto de arranque, junto con el </a:t>
            </a:r>
            <a:r>
              <a:rPr lang="es-ES" sz="2300" i="1" dirty="0" smtClean="0">
                <a:latin typeface="Arial" pitchFamily="34" charset="0"/>
                <a:cs typeface="Arial" pitchFamily="34" charset="0"/>
              </a:rPr>
              <a:t>Diario de la Marina </a:t>
            </a:r>
          </a:p>
          <a:p>
            <a:pPr algn="just"/>
            <a:endParaRPr lang="es-ES" sz="2300" i="1" dirty="0" smtClean="0">
              <a:latin typeface="Arial" pitchFamily="34" charset="0"/>
              <a:cs typeface="Arial" pitchFamily="34" charset="0"/>
            </a:endParaRPr>
          </a:p>
          <a:p>
            <a:pPr marL="457200" indent="-457200" algn="just">
              <a:buFont typeface="Wingdings" panose="05000000000000000000" pitchFamily="2" charset="2"/>
              <a:buChar char="Ø"/>
            </a:pPr>
            <a:r>
              <a:rPr lang="es-ES" sz="2300" dirty="0" smtClean="0">
                <a:latin typeface="Arial" panose="020B0604020202020204" pitchFamily="34" charset="0"/>
                <a:cs typeface="Arial" panose="020B0604020202020204" pitchFamily="34" charset="0"/>
              </a:rPr>
              <a:t>Recibió </a:t>
            </a:r>
            <a:r>
              <a:rPr lang="es-ES" sz="2300" dirty="0">
                <a:latin typeface="Arial" panose="020B0604020202020204" pitchFamily="34" charset="0"/>
                <a:cs typeface="Arial" panose="020B0604020202020204" pitchFamily="34" charset="0"/>
              </a:rPr>
              <a:t>libremente la influencia de movimientos de vanguardia que le precedieron en Europa y </a:t>
            </a:r>
            <a:r>
              <a:rPr lang="es-ES" sz="2300" dirty="0" smtClean="0">
                <a:latin typeface="Arial" panose="020B0604020202020204" pitchFamily="34" charset="0"/>
                <a:cs typeface="Arial" panose="020B0604020202020204" pitchFamily="34" charset="0"/>
              </a:rPr>
              <a:t>América: el Cubismo</a:t>
            </a:r>
            <a:r>
              <a:rPr lang="es-ES" sz="2300" dirty="0">
                <a:latin typeface="Arial" panose="020B0604020202020204" pitchFamily="34" charset="0"/>
                <a:cs typeface="Arial" panose="020B0604020202020204" pitchFamily="34" charset="0"/>
              </a:rPr>
              <a:t>, el Futurismo, el </a:t>
            </a:r>
            <a:r>
              <a:rPr lang="es-ES" sz="2300" dirty="0" smtClean="0">
                <a:latin typeface="Arial" panose="020B0604020202020204" pitchFamily="34" charset="0"/>
                <a:cs typeface="Arial" panose="020B0604020202020204" pitchFamily="34" charset="0"/>
              </a:rPr>
              <a:t>Surrealismo</a:t>
            </a:r>
            <a:r>
              <a:rPr lang="es-ES" sz="2300" dirty="0">
                <a:latin typeface="Arial" panose="020B0604020202020204" pitchFamily="34" charset="0"/>
                <a:cs typeface="Arial" panose="020B0604020202020204" pitchFamily="34" charset="0"/>
              </a:rPr>
              <a:t>, el Ultraísmo, el Creacionismo, y los mezcló en muchas ocasiones con formas </a:t>
            </a:r>
            <a:r>
              <a:rPr lang="es-ES" sz="2300" dirty="0" smtClean="0">
                <a:latin typeface="Arial" panose="020B0604020202020204" pitchFamily="34" charset="0"/>
                <a:cs typeface="Arial" panose="020B0604020202020204" pitchFamily="34" charset="0"/>
              </a:rPr>
              <a:t>convencionales</a:t>
            </a:r>
          </a:p>
          <a:p>
            <a:pPr algn="just"/>
            <a:r>
              <a:rPr lang="es-ES" sz="2300" dirty="0" smtClean="0">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Ø"/>
            </a:pPr>
            <a:r>
              <a:rPr lang="es-ES" sz="2300" dirty="0" smtClean="0">
                <a:latin typeface="Arial" panose="020B0604020202020204" pitchFamily="34" charset="0"/>
                <a:ea typeface="Times New Roman" panose="02020603050405020304" pitchFamily="18" charset="0"/>
                <a:cs typeface="Arial" panose="020B0604020202020204" pitchFamily="34" charset="0"/>
              </a:rPr>
              <a:t>Los </a:t>
            </a:r>
            <a:r>
              <a:rPr lang="es-ES" sz="2300" dirty="0">
                <a:latin typeface="Arial" panose="020B0604020202020204" pitchFamily="34" charset="0"/>
                <a:ea typeface="Times New Roman" panose="02020603050405020304" pitchFamily="18" charset="0"/>
                <a:cs typeface="Arial" panose="020B0604020202020204" pitchFamily="34" charset="0"/>
              </a:rPr>
              <a:t>postulados del vanguardismo europeo y latinoamericano fueron las armas para expresar la rebeldía </a:t>
            </a:r>
            <a:r>
              <a:rPr lang="es-ES" sz="2300" dirty="0" smtClean="0">
                <a:latin typeface="Arial" panose="020B0604020202020204" pitchFamily="34" charset="0"/>
                <a:ea typeface="Times New Roman" panose="02020603050405020304" pitchFamily="18" charset="0"/>
                <a:cs typeface="Arial" panose="020B0604020202020204" pitchFamily="34" charset="0"/>
              </a:rPr>
              <a:t>política y </a:t>
            </a:r>
            <a:r>
              <a:rPr lang="es-ES" sz="2300" dirty="0">
                <a:latin typeface="Arial" panose="020B0604020202020204" pitchFamily="34" charset="0"/>
                <a:ea typeface="Times New Roman" panose="02020603050405020304" pitchFamily="18" charset="0"/>
                <a:cs typeface="Arial" panose="020B0604020202020204" pitchFamily="34" charset="0"/>
              </a:rPr>
              <a:t>la necesidad de </a:t>
            </a:r>
            <a:r>
              <a:rPr lang="es-ES" sz="2300" dirty="0" smtClean="0">
                <a:latin typeface="Arial" panose="020B0604020202020204" pitchFamily="34" charset="0"/>
                <a:ea typeface="Times New Roman" panose="02020603050405020304" pitchFamily="18" charset="0"/>
                <a:cs typeface="Arial" panose="020B0604020202020204" pitchFamily="34" charset="0"/>
              </a:rPr>
              <a:t>un cambio </a:t>
            </a:r>
            <a:r>
              <a:rPr lang="es-ES" sz="2300" dirty="0">
                <a:latin typeface="Arial" panose="020B0604020202020204" pitchFamily="34" charset="0"/>
                <a:ea typeface="Times New Roman" panose="02020603050405020304" pitchFamily="18" charset="0"/>
                <a:cs typeface="Arial" panose="020B0604020202020204" pitchFamily="34" charset="0"/>
              </a:rPr>
              <a:t>histórico en </a:t>
            </a:r>
            <a:r>
              <a:rPr lang="es-ES" sz="2300" dirty="0" smtClean="0">
                <a:latin typeface="Arial" panose="020B0604020202020204" pitchFamily="34" charset="0"/>
                <a:ea typeface="Times New Roman" panose="02020603050405020304" pitchFamily="18" charset="0"/>
                <a:cs typeface="Arial" panose="020B0604020202020204" pitchFamily="34" charset="0"/>
              </a:rPr>
              <a:t>Cuba</a:t>
            </a:r>
          </a:p>
          <a:p>
            <a:pPr marL="457200" indent="-457200" algn="just">
              <a:buFont typeface="Wingdings" panose="05000000000000000000" pitchFamily="2" charset="2"/>
              <a:buChar char="Ø"/>
            </a:pPr>
            <a:endParaRPr lang="es-ES" sz="2300" dirty="0" smtClean="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Wingdings" panose="05000000000000000000" pitchFamily="2" charset="2"/>
              <a:buChar char="Ø"/>
            </a:pPr>
            <a:r>
              <a:rPr lang="es-ES" sz="2300" dirty="0" smtClean="0">
                <a:latin typeface="Arial" panose="020B0604020202020204" pitchFamily="34" charset="0"/>
                <a:ea typeface="Times New Roman" panose="02020603050405020304" pitchFamily="18" charset="0"/>
                <a:cs typeface="Arial" panose="020B0604020202020204" pitchFamily="34" charset="0"/>
              </a:rPr>
              <a:t>Con este mo</a:t>
            </a:r>
            <a:r>
              <a:rPr lang="es-ES" sz="2300" dirty="0">
                <a:latin typeface="Arial" panose="020B0604020202020204" pitchFamily="34" charset="0"/>
                <a:ea typeface="Times New Roman" panose="02020603050405020304" pitchFamily="18" charset="0"/>
                <a:cs typeface="Arial" panose="020B0604020202020204" pitchFamily="34" charset="0"/>
              </a:rPr>
              <a:t>v</a:t>
            </a:r>
            <a:r>
              <a:rPr lang="es-ES" sz="2300" dirty="0" smtClean="0">
                <a:latin typeface="Arial" panose="020B0604020202020204" pitchFamily="34" charset="0"/>
                <a:ea typeface="Times New Roman" panose="02020603050405020304" pitchFamily="18" charset="0"/>
                <a:cs typeface="Arial" panose="020B0604020202020204" pitchFamily="34" charset="0"/>
              </a:rPr>
              <a:t>imiento nuestra </a:t>
            </a:r>
            <a:r>
              <a:rPr lang="es-ES" sz="2300" dirty="0">
                <a:latin typeface="Arial" panose="020B0604020202020204" pitchFamily="34" charset="0"/>
                <a:ea typeface="Times New Roman" panose="02020603050405020304" pitchFamily="18" charset="0"/>
                <a:cs typeface="Arial" panose="020B0604020202020204" pitchFamily="34" charset="0"/>
              </a:rPr>
              <a:t>poesía se incorpora al acontecer literario universal y, en otro sentido, se hace eco de la efervescencia política del </a:t>
            </a:r>
            <a:r>
              <a:rPr lang="es-ES" sz="2300" dirty="0" smtClean="0">
                <a:latin typeface="Arial" panose="020B0604020202020204" pitchFamily="34" charset="0"/>
                <a:ea typeface="Times New Roman" panose="02020603050405020304" pitchFamily="18" charset="0"/>
                <a:cs typeface="Arial" panose="020B0604020202020204" pitchFamily="34" charset="0"/>
              </a:rPr>
              <a:t>momento</a:t>
            </a:r>
          </a:p>
          <a:p>
            <a:pPr marL="457200" indent="-457200" algn="just">
              <a:buFont typeface="Wingdings" panose="05000000000000000000" pitchFamily="2" charset="2"/>
              <a:buChar char="Ø"/>
            </a:pPr>
            <a:endParaRPr lang="es-ES" sz="2300" dirty="0" smtClean="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Wingdings" panose="05000000000000000000" pitchFamily="2" charset="2"/>
              <a:buChar char="Ø"/>
            </a:pPr>
            <a:r>
              <a:rPr lang="es-ES" sz="2300" dirty="0" smtClean="0">
                <a:latin typeface="Arial" panose="020B0604020202020204" pitchFamily="34" charset="0"/>
                <a:cs typeface="Arial" panose="020B0604020202020204" pitchFamily="34" charset="0"/>
              </a:rPr>
              <a:t>Se le llamó también poesía vanguardista, poesía nueva o </a:t>
            </a:r>
            <a:r>
              <a:rPr lang="es-ES" sz="2300" dirty="0" err="1" smtClean="0">
                <a:latin typeface="Arial" panose="020B0604020202020204" pitchFamily="34" charset="0"/>
                <a:cs typeface="Arial" panose="020B0604020202020204" pitchFamily="34" charset="0"/>
              </a:rPr>
              <a:t>novopoesía</a:t>
            </a:r>
            <a:endParaRPr lang="es-ES" sz="2300" dirty="0">
              <a:latin typeface="Arial" pitchFamily="34" charset="0"/>
              <a:cs typeface="Arial" pitchFamily="34" charset="0"/>
            </a:endParaRPr>
          </a:p>
        </p:txBody>
      </p:sp>
      <p:pic>
        <p:nvPicPr>
          <p:cNvPr id="2" name="Imagen 1"/>
          <p:cNvPicPr>
            <a:picLocks noChangeAspect="1"/>
          </p:cNvPicPr>
          <p:nvPr/>
        </p:nvPicPr>
        <p:blipFill>
          <a:blip r:embed="rId2"/>
          <a:stretch>
            <a:fillRect/>
          </a:stretch>
        </p:blipFill>
        <p:spPr>
          <a:xfrm>
            <a:off x="0" y="62699"/>
            <a:ext cx="2574040" cy="584775"/>
          </a:xfrm>
          <a:prstGeom prst="rect">
            <a:avLst/>
          </a:prstGeom>
        </p:spPr>
      </p:pic>
      <p:sp>
        <p:nvSpPr>
          <p:cNvPr id="5" name="3 Rectángulo"/>
          <p:cNvSpPr/>
          <p:nvPr/>
        </p:nvSpPr>
        <p:spPr>
          <a:xfrm>
            <a:off x="2574040" y="35403"/>
            <a:ext cx="6384277" cy="553998"/>
          </a:xfrm>
          <a:prstGeom prst="rect">
            <a:avLst/>
          </a:prstGeom>
          <a:ln>
            <a:solidFill>
              <a:srgbClr val="002060"/>
            </a:solidFill>
          </a:ln>
        </p:spPr>
        <p:txBody>
          <a:bodyPr wrap="square">
            <a:spAutoFit/>
          </a:bodyPr>
          <a:lstStyle/>
          <a:p>
            <a:pPr algn="just"/>
            <a:r>
              <a:rPr lang="es-ES_tradnl" sz="3000" b="1" dirty="0" smtClean="0">
                <a:latin typeface="Arial" pitchFamily="34" charset="0"/>
                <a:cs typeface="Arial" pitchFamily="34" charset="0"/>
              </a:rPr>
              <a:t>La vanguardia literaria cubana </a:t>
            </a:r>
            <a:endParaRPr lang="es-ES_tradnl" sz="3000" b="1" u="sng" dirty="0" smtClean="0">
              <a:latin typeface="Arial" pitchFamily="34" charset="0"/>
              <a:cs typeface="Arial" pitchFamily="34" charset="0"/>
            </a:endParaRPr>
          </a:p>
        </p:txBody>
      </p:sp>
      <p:sp>
        <p:nvSpPr>
          <p:cNvPr id="4" name="Rectángulo redondeado 3"/>
          <p:cNvSpPr/>
          <p:nvPr/>
        </p:nvSpPr>
        <p:spPr>
          <a:xfrm>
            <a:off x="10426890" y="256782"/>
            <a:ext cx="1610435" cy="633338"/>
          </a:xfrm>
          <a:prstGeom prst="roundRect">
            <a:avLst/>
          </a:prstGeom>
          <a:solidFill>
            <a:schemeClr val="bg1">
              <a:lumMod val="95000"/>
            </a:schemeClr>
          </a:solidFill>
          <a:ln>
            <a:solidFill>
              <a:srgbClr val="002060"/>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Arial" panose="020B0604020202020204" pitchFamily="34" charset="0"/>
                <a:cs typeface="Arial" panose="020B0604020202020204" pitchFamily="34" charset="0"/>
              </a:rPr>
              <a:t>Ideas generales</a:t>
            </a:r>
            <a:endParaRPr lang="es-E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041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18364" y="1506127"/>
            <a:ext cx="11764370" cy="5447645"/>
          </a:xfrm>
          <a:prstGeom prst="rect">
            <a:avLst/>
          </a:prstGeom>
          <a:noFill/>
        </p:spPr>
        <p:txBody>
          <a:bodyPr wrap="square" rtlCol="0">
            <a:spAutoFit/>
          </a:bodyPr>
          <a:lstStyle/>
          <a:p>
            <a:pPr marL="457200" indent="-457200" algn="jus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Se abandona gran parte de la versificación española, mayúsculas, signos de puntuación, </a:t>
            </a:r>
            <a:r>
              <a:rPr lang="es-MX" sz="2400" dirty="0" smtClean="0">
                <a:latin typeface="Arial" panose="020B0604020202020204" pitchFamily="34" charset="0"/>
                <a:cs typeface="Arial" panose="020B0604020202020204" pitchFamily="34" charset="0"/>
              </a:rPr>
              <a:t>la </a:t>
            </a:r>
            <a:r>
              <a:rPr lang="es-MX" sz="2400" dirty="0">
                <a:latin typeface="Arial" panose="020B0604020202020204" pitchFamily="34" charset="0"/>
                <a:cs typeface="Arial" panose="020B0604020202020204" pitchFamily="34" charset="0"/>
              </a:rPr>
              <a:t>disposición de las palabras en la hoja de manera que sugieran lo expresado: ascensos, </a:t>
            </a:r>
            <a:r>
              <a:rPr lang="es-MX" sz="2400" dirty="0" smtClean="0">
                <a:latin typeface="Arial" panose="020B0604020202020204" pitchFamily="34" charset="0"/>
                <a:cs typeface="Arial" panose="020B0604020202020204" pitchFamily="34" charset="0"/>
              </a:rPr>
              <a:t>descensos</a:t>
            </a:r>
          </a:p>
          <a:p>
            <a:pPr algn="just"/>
            <a:endParaRPr lang="es-ES" sz="24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400" dirty="0" smtClean="0">
                <a:latin typeface="Arial" panose="020B0604020202020204" pitchFamily="34" charset="0"/>
                <a:cs typeface="Arial" panose="020B0604020202020204" pitchFamily="34" charset="0"/>
              </a:rPr>
              <a:t>Predominio de los </a:t>
            </a:r>
            <a:r>
              <a:rPr lang="es-MX" sz="2400" dirty="0">
                <a:latin typeface="Arial" panose="020B0604020202020204" pitchFamily="34" charset="0"/>
                <a:cs typeface="Arial" panose="020B0604020202020204" pitchFamily="34" charset="0"/>
              </a:rPr>
              <a:t>temas sociales, obrero y </a:t>
            </a:r>
            <a:r>
              <a:rPr lang="es-MX" sz="2400" dirty="0" err="1">
                <a:latin typeface="Arial" panose="020B0604020202020204" pitchFamily="34" charset="0"/>
                <a:cs typeface="Arial" panose="020B0604020202020204" pitchFamily="34" charset="0"/>
              </a:rPr>
              <a:t>maquinísticos</a:t>
            </a:r>
            <a:r>
              <a:rPr lang="es-MX" sz="2400" dirty="0">
                <a:latin typeface="Arial" panose="020B0604020202020204" pitchFamily="34" charset="0"/>
                <a:cs typeface="Arial" panose="020B0604020202020204" pitchFamily="34" charset="0"/>
              </a:rPr>
              <a:t>, que introducían abundantes </a:t>
            </a:r>
            <a:r>
              <a:rPr lang="es-MX" sz="2400" dirty="0" smtClean="0">
                <a:latin typeface="Arial" panose="020B0604020202020204" pitchFamily="34" charset="0"/>
                <a:cs typeface="Arial" panose="020B0604020202020204" pitchFamily="34" charset="0"/>
              </a:rPr>
              <a:t>neologismos</a:t>
            </a:r>
          </a:p>
          <a:p>
            <a:pPr algn="just"/>
            <a:endParaRPr lang="es-MX" sz="24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400" dirty="0" smtClean="0">
                <a:latin typeface="Arial" panose="020B0604020202020204" pitchFamily="34" charset="0"/>
                <a:cs typeface="Arial" panose="020B0604020202020204" pitchFamily="34" charset="0"/>
              </a:rPr>
              <a:t>Imágenes </a:t>
            </a:r>
            <a:r>
              <a:rPr lang="es-ES" sz="2400" dirty="0" smtClean="0">
                <a:latin typeface="Arial" panose="020B0604020202020204" pitchFamily="34" charset="0"/>
                <a:cs typeface="Arial" panose="020B0604020202020204" pitchFamily="34" charset="0"/>
              </a:rPr>
              <a:t>y metáforas inusitadas, productos de asociaciones  provenientes de los adelantos técnicos y científicos de la época</a:t>
            </a:r>
          </a:p>
          <a:p>
            <a:pPr marL="457200" indent="-457200" algn="just">
              <a:buFont typeface="Wingdings" panose="05000000000000000000" pitchFamily="2" charset="2"/>
              <a:buChar char="Ø"/>
            </a:pPr>
            <a:endParaRPr lang="es-ES" sz="24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Algunos poetas expresan la deshumanización del hombre, la cotidianidad de situaciones, la objetividad de los hechos, el </a:t>
            </a:r>
            <a:r>
              <a:rPr lang="es-ES" sz="2400" i="1" dirty="0">
                <a:latin typeface="Arial" panose="020B0604020202020204" pitchFamily="34" charset="0"/>
                <a:cs typeface="Arial" panose="020B0604020202020204" pitchFamily="34" charset="0"/>
              </a:rPr>
              <a:t>feísmo: </a:t>
            </a:r>
            <a:r>
              <a:rPr lang="es-ES" sz="2400" dirty="0">
                <a:latin typeface="Arial" panose="020B0604020202020204" pitchFamily="34" charset="0"/>
                <a:cs typeface="Arial" panose="020B0604020202020204" pitchFamily="34" charset="0"/>
              </a:rPr>
              <a:t>al conferirle rango estético a las distintas modalidades de la existencia</a:t>
            </a:r>
          </a:p>
          <a:p>
            <a:pPr marL="457200" indent="-457200" algn="just">
              <a:buFont typeface="Wingdings" panose="05000000000000000000" pitchFamily="2" charset="2"/>
              <a:buChar char="Ø"/>
            </a:pPr>
            <a:endParaRPr lang="es-ES" sz="2400" dirty="0" smtClean="0">
              <a:latin typeface="Arial" panose="020B0604020202020204" pitchFamily="34" charset="0"/>
              <a:cs typeface="Arial" panose="020B0604020202020204" pitchFamily="34" charset="0"/>
            </a:endParaRPr>
          </a:p>
        </p:txBody>
      </p:sp>
      <p:sp>
        <p:nvSpPr>
          <p:cNvPr id="2" name="Rectángulo 1"/>
          <p:cNvSpPr/>
          <p:nvPr/>
        </p:nvSpPr>
        <p:spPr>
          <a:xfrm>
            <a:off x="218363" y="998295"/>
            <a:ext cx="11764370" cy="400110"/>
          </a:xfrm>
          <a:prstGeom prst="rect">
            <a:avLst/>
          </a:prstGeom>
        </p:spPr>
        <p:txBody>
          <a:bodyPr wrap="square">
            <a:spAutoFit/>
          </a:bodyPr>
          <a:lstStyle/>
          <a:p>
            <a:pPr lvl="0" algn="just"/>
            <a:endParaRPr lang="es-E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Llamada de flecha hacia abajo 3"/>
          <p:cNvSpPr/>
          <p:nvPr/>
        </p:nvSpPr>
        <p:spPr>
          <a:xfrm>
            <a:off x="113732" y="170106"/>
            <a:ext cx="11869002" cy="1269242"/>
          </a:xfrm>
          <a:prstGeom prst="downArrowCallout">
            <a:avLst>
              <a:gd name="adj1" fmla="val 12097"/>
              <a:gd name="adj2" fmla="val 25000"/>
              <a:gd name="adj3" fmla="val 16953"/>
              <a:gd name="adj4" fmla="val 83047"/>
            </a:avLst>
          </a:prstGeom>
          <a:solidFill>
            <a:srgbClr val="F8F8F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400" dirty="0">
                <a:solidFill>
                  <a:prstClr val="black"/>
                </a:solidFill>
                <a:latin typeface="Arial" panose="020B0604020202020204" pitchFamily="34" charset="0"/>
                <a:cs typeface="Arial" panose="020B0604020202020204" pitchFamily="34" charset="0"/>
              </a:rPr>
              <a:t>En lo formal no tuvo unidad de hecho, ni de propósito. Regino </a:t>
            </a:r>
            <a:r>
              <a:rPr lang="es-ES" sz="2400" dirty="0" err="1">
                <a:solidFill>
                  <a:prstClr val="black"/>
                </a:solidFill>
                <a:latin typeface="Arial" panose="020B0604020202020204" pitchFamily="34" charset="0"/>
                <a:cs typeface="Arial" panose="020B0604020202020204" pitchFamily="34" charset="0"/>
              </a:rPr>
              <a:t>Botti</a:t>
            </a:r>
            <a:r>
              <a:rPr lang="es-ES" sz="2400" dirty="0">
                <a:solidFill>
                  <a:prstClr val="black"/>
                </a:solidFill>
                <a:latin typeface="Arial" panose="020B0604020202020204" pitchFamily="34" charset="0"/>
                <a:cs typeface="Arial" panose="020B0604020202020204" pitchFamily="34" charset="0"/>
              </a:rPr>
              <a:t> y Roberto Fernández Retamar definen la poesía vanguardista como un esfuerzo por la libertad expresiva, la novedad y el movimiento, </a:t>
            </a:r>
            <a:r>
              <a:rPr lang="es-ES" sz="2400" dirty="0" smtClean="0">
                <a:solidFill>
                  <a:prstClr val="black"/>
                </a:solidFill>
                <a:latin typeface="Arial" panose="020B0604020202020204" pitchFamily="34" charset="0"/>
                <a:cs typeface="Arial" panose="020B0604020202020204" pitchFamily="34" charset="0"/>
              </a:rPr>
              <a:t>lo que significa:</a:t>
            </a:r>
            <a:endParaRPr lang="es-E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2349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41194" y="562575"/>
            <a:ext cx="11505061" cy="5293757"/>
          </a:xfrm>
          <a:prstGeom prst="rect">
            <a:avLst/>
          </a:prstGeom>
          <a:noFill/>
        </p:spPr>
        <p:txBody>
          <a:bodyPr wrap="square" rtlCol="0">
            <a:spAutoFit/>
          </a:bodyPr>
          <a:lstStyle/>
          <a:p>
            <a:pPr marL="457200" indent="-457200" algn="just">
              <a:buFont typeface="Wingdings" panose="05000000000000000000" pitchFamily="2" charset="2"/>
              <a:buChar char="Ø"/>
            </a:pPr>
            <a:r>
              <a:rPr lang="es-ES" sz="2600" dirty="0" smtClean="0">
                <a:latin typeface="Arial" panose="020B0604020202020204" pitchFamily="34" charset="0"/>
                <a:cs typeface="Arial" panose="020B0604020202020204" pitchFamily="34" charset="0"/>
              </a:rPr>
              <a:t>Puede coexistir el rebuscamiento, el </a:t>
            </a:r>
            <a:r>
              <a:rPr lang="es-ES" sz="2600" dirty="0" err="1" smtClean="0">
                <a:latin typeface="Arial" panose="020B0604020202020204" pitchFamily="34" charset="0"/>
                <a:cs typeface="Arial" panose="020B0604020202020204" pitchFamily="34" charset="0"/>
              </a:rPr>
              <a:t>metrolibrismo</a:t>
            </a:r>
            <a:r>
              <a:rPr lang="es-ES" sz="2600" dirty="0" smtClean="0">
                <a:latin typeface="Arial" panose="020B0604020202020204" pitchFamily="34" charset="0"/>
                <a:cs typeface="Arial" panose="020B0604020202020204" pitchFamily="34" charset="0"/>
              </a:rPr>
              <a:t> y el </a:t>
            </a:r>
            <a:r>
              <a:rPr lang="es-MX" sz="2600" dirty="0" smtClean="0">
                <a:latin typeface="Arial" panose="020B0604020202020204" pitchFamily="34" charset="0"/>
                <a:cs typeface="Arial" panose="020B0604020202020204" pitchFamily="34" charset="0"/>
              </a:rPr>
              <a:t> </a:t>
            </a:r>
            <a:r>
              <a:rPr lang="es-MX" sz="2600" dirty="0">
                <a:latin typeface="Arial" panose="020B0604020202020204" pitchFamily="34" charset="0"/>
                <a:cs typeface="Arial" panose="020B0604020202020204" pitchFamily="34" charset="0"/>
              </a:rPr>
              <a:t>abandono de lo narrativo por el fraccionamiento del poema  en series de metáforas </a:t>
            </a:r>
            <a:r>
              <a:rPr lang="es-MX" sz="2600" dirty="0" smtClean="0">
                <a:latin typeface="Arial" panose="020B0604020202020204" pitchFamily="34" charset="0"/>
                <a:cs typeface="Arial" panose="020B0604020202020204" pitchFamily="34" charset="0"/>
              </a:rPr>
              <a:t>sorpresivas</a:t>
            </a:r>
          </a:p>
          <a:p>
            <a:pPr marL="457200" indent="-457200" algn="just">
              <a:buFont typeface="Wingdings" panose="05000000000000000000" pitchFamily="2" charset="2"/>
              <a:buChar char="Ø"/>
            </a:pPr>
            <a:endParaRPr lang="es-MX" sz="26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600" dirty="0" smtClean="0">
                <a:latin typeface="Arial" panose="020B0604020202020204" pitchFamily="34" charset="0"/>
                <a:cs typeface="Arial" panose="020B0604020202020204" pitchFamily="34" charset="0"/>
              </a:rPr>
              <a:t>Uso </a:t>
            </a:r>
            <a:r>
              <a:rPr lang="es-MX" sz="2600" dirty="0">
                <a:latin typeface="Arial" panose="020B0604020202020204" pitchFamily="34" charset="0"/>
                <a:cs typeface="Arial" panose="020B0604020202020204" pitchFamily="34" charset="0"/>
              </a:rPr>
              <a:t>frecuente de la </a:t>
            </a:r>
            <a:r>
              <a:rPr lang="es-MX" sz="2600" dirty="0" smtClean="0">
                <a:latin typeface="Arial" panose="020B0604020202020204" pitchFamily="34" charset="0"/>
                <a:cs typeface="Arial" panose="020B0604020202020204" pitchFamily="34" charset="0"/>
              </a:rPr>
              <a:t>prosopopeya</a:t>
            </a:r>
          </a:p>
          <a:p>
            <a:pPr marL="457200" indent="-457200" algn="just">
              <a:buFont typeface="Wingdings" panose="05000000000000000000" pitchFamily="2" charset="2"/>
              <a:buChar char="Ø"/>
            </a:pPr>
            <a:endParaRPr lang="es-MX" sz="26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600" dirty="0" smtClean="0">
                <a:latin typeface="Arial" panose="020B0604020202020204" pitchFamily="34" charset="0"/>
                <a:cs typeface="Arial" panose="020B0604020202020204" pitchFamily="34" charset="0"/>
              </a:rPr>
              <a:t>Notas de </a:t>
            </a:r>
            <a:r>
              <a:rPr lang="es-MX" sz="2600" dirty="0">
                <a:latin typeface="Arial" panose="020B0604020202020204" pitchFamily="34" charset="0"/>
                <a:cs typeface="Arial" panose="020B0604020202020204" pitchFamily="34" charset="0"/>
              </a:rPr>
              <a:t>humor que </a:t>
            </a:r>
            <a:r>
              <a:rPr lang="es-MX" sz="2600" dirty="0" smtClean="0">
                <a:latin typeface="Arial" panose="020B0604020202020204" pitchFamily="34" charset="0"/>
                <a:cs typeface="Arial" panose="020B0604020202020204" pitchFamily="34" charset="0"/>
              </a:rPr>
              <a:t>rechazan </a:t>
            </a:r>
            <a:r>
              <a:rPr lang="es-MX" sz="2600" dirty="0">
                <a:latin typeface="Arial" panose="020B0604020202020204" pitchFamily="34" charset="0"/>
                <a:cs typeface="Arial" panose="020B0604020202020204" pitchFamily="34" charset="0"/>
              </a:rPr>
              <a:t>todo </a:t>
            </a:r>
            <a:r>
              <a:rPr lang="es-MX" sz="2600" dirty="0" smtClean="0">
                <a:latin typeface="Arial" panose="020B0604020202020204" pitchFamily="34" charset="0"/>
                <a:cs typeface="Arial" panose="020B0604020202020204" pitchFamily="34" charset="0"/>
              </a:rPr>
              <a:t>sentimentalismo</a:t>
            </a:r>
          </a:p>
          <a:p>
            <a:pPr algn="just"/>
            <a:endParaRPr lang="es-MX" sz="2600" dirty="0" smtClean="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es-MX" sz="2600" dirty="0" smtClean="0">
                <a:latin typeface="Arial" panose="020B0604020202020204" pitchFamily="34" charset="0"/>
                <a:cs typeface="Arial" panose="020B0604020202020204" pitchFamily="34" charset="0"/>
              </a:rPr>
              <a:t>A </a:t>
            </a:r>
            <a:r>
              <a:rPr lang="es-MX" sz="2600" dirty="0">
                <a:latin typeface="Arial" panose="020B0604020202020204" pitchFamily="34" charset="0"/>
                <a:cs typeface="Arial" panose="020B0604020202020204" pitchFamily="34" charset="0"/>
              </a:rPr>
              <a:t>partir de 1930, el impulso renovador va dividiéndose en dos líneas más definidas: </a:t>
            </a:r>
            <a:endParaRPr lang="es-MX" sz="2600" dirty="0" smtClean="0">
              <a:latin typeface="Arial" panose="020B0604020202020204" pitchFamily="34" charset="0"/>
              <a:cs typeface="Arial" panose="020B0604020202020204" pitchFamily="34" charset="0"/>
            </a:endParaRPr>
          </a:p>
          <a:p>
            <a:pPr algn="just"/>
            <a:r>
              <a:rPr lang="es-MX" sz="2600" dirty="0" smtClean="0">
                <a:latin typeface="Arial" panose="020B0604020202020204" pitchFamily="34" charset="0"/>
                <a:cs typeface="Arial" panose="020B0604020202020204" pitchFamily="34" charset="0"/>
              </a:rPr>
              <a:t>-la </a:t>
            </a:r>
            <a:r>
              <a:rPr lang="es-MX" sz="2600" dirty="0">
                <a:latin typeface="Arial" panose="020B0604020202020204" pitchFamily="34" charset="0"/>
                <a:cs typeface="Arial" panose="020B0604020202020204" pitchFamily="34" charset="0"/>
              </a:rPr>
              <a:t>poesía pura, agudizó su libertad verbal en la </a:t>
            </a:r>
            <a:r>
              <a:rPr lang="es-MX" sz="2600" dirty="0" err="1">
                <a:latin typeface="Arial" panose="020B0604020202020204" pitchFamily="34" charset="0"/>
                <a:cs typeface="Arial" panose="020B0604020202020204" pitchFamily="34" charset="0"/>
              </a:rPr>
              <a:t>jitanjáfora</a:t>
            </a:r>
            <a:r>
              <a:rPr lang="es-MX" sz="2600" dirty="0">
                <a:latin typeface="Arial" panose="020B0604020202020204" pitchFamily="34" charset="0"/>
                <a:cs typeface="Arial" panose="020B0604020202020204" pitchFamily="34" charset="0"/>
              </a:rPr>
              <a:t> </a:t>
            </a:r>
            <a:endParaRPr lang="es-MX" sz="2600" dirty="0" smtClean="0">
              <a:latin typeface="Arial" panose="020B0604020202020204" pitchFamily="34" charset="0"/>
              <a:cs typeface="Arial" panose="020B0604020202020204" pitchFamily="34" charset="0"/>
            </a:endParaRPr>
          </a:p>
          <a:p>
            <a:pPr algn="just"/>
            <a:r>
              <a:rPr lang="es-MX" sz="2600" dirty="0" smtClean="0">
                <a:latin typeface="Arial" panose="020B0604020202020204" pitchFamily="34" charset="0"/>
                <a:cs typeface="Arial" panose="020B0604020202020204" pitchFamily="34" charset="0"/>
              </a:rPr>
              <a:t>-la literatura social, incluida </a:t>
            </a:r>
            <a:r>
              <a:rPr lang="es-MX" sz="2600" dirty="0">
                <a:latin typeface="Arial" panose="020B0604020202020204" pitchFamily="34" charset="0"/>
                <a:cs typeface="Arial" panose="020B0604020202020204" pitchFamily="34" charset="0"/>
              </a:rPr>
              <a:t>la afrocubana, </a:t>
            </a:r>
            <a:r>
              <a:rPr lang="es-MX" sz="2600" dirty="0" smtClean="0">
                <a:latin typeface="Arial" panose="020B0604020202020204" pitchFamily="34" charset="0"/>
                <a:cs typeface="Arial" panose="020B0604020202020204" pitchFamily="34" charset="0"/>
              </a:rPr>
              <a:t>conservó la libertad </a:t>
            </a:r>
            <a:r>
              <a:rPr lang="es-MX" sz="2600" dirty="0" err="1" smtClean="0">
                <a:latin typeface="Arial" panose="020B0604020202020204" pitchFamily="34" charset="0"/>
                <a:cs typeface="Arial" panose="020B0604020202020204" pitchFamily="34" charset="0"/>
              </a:rPr>
              <a:t>verbal,manifestada</a:t>
            </a:r>
            <a:r>
              <a:rPr lang="es-MX" sz="2600" dirty="0" smtClean="0">
                <a:latin typeface="Arial" panose="020B0604020202020204" pitchFamily="34" charset="0"/>
                <a:cs typeface="Arial" panose="020B0604020202020204" pitchFamily="34" charset="0"/>
              </a:rPr>
              <a:t> </a:t>
            </a:r>
            <a:r>
              <a:rPr lang="es-MX" sz="2600" dirty="0">
                <a:latin typeface="Arial" panose="020B0604020202020204" pitchFamily="34" charset="0"/>
                <a:cs typeface="Arial" panose="020B0604020202020204" pitchFamily="34" charset="0"/>
              </a:rPr>
              <a:t>en la </a:t>
            </a:r>
            <a:r>
              <a:rPr lang="es-MX" sz="2600" dirty="0" smtClean="0">
                <a:latin typeface="Arial" panose="020B0604020202020204" pitchFamily="34" charset="0"/>
                <a:cs typeface="Arial" panose="020B0604020202020204" pitchFamily="34" charset="0"/>
              </a:rPr>
              <a:t>onomatopeya </a:t>
            </a:r>
            <a:r>
              <a:rPr lang="es-MX" sz="2600" dirty="0">
                <a:latin typeface="Arial" panose="020B0604020202020204" pitchFamily="34" charset="0"/>
                <a:cs typeface="Arial" panose="020B0604020202020204" pitchFamily="34" charset="0"/>
              </a:rPr>
              <a:t>y el sentido </a:t>
            </a:r>
            <a:r>
              <a:rPr lang="es-MX" sz="2600" dirty="0" smtClean="0">
                <a:latin typeface="Arial" panose="020B0604020202020204" pitchFamily="34" charset="0"/>
                <a:cs typeface="Arial" panose="020B0604020202020204" pitchFamily="34" charset="0"/>
              </a:rPr>
              <a:t>revolucionario</a:t>
            </a:r>
            <a:endParaRPr lang="es-MX"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79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07558" y="116899"/>
            <a:ext cx="3057518" cy="523220"/>
          </a:xfrm>
          <a:prstGeom prst="rect">
            <a:avLst/>
          </a:prstGeom>
          <a:solidFill>
            <a:srgbClr val="EDE7EA"/>
          </a:solidFill>
          <a:ln w="28575">
            <a:solidFill>
              <a:srgbClr val="002060"/>
            </a:solidFill>
          </a:ln>
        </p:spPr>
        <p:txBody>
          <a:bodyPr wrap="square">
            <a:spAutoFit/>
          </a:bodyPr>
          <a:lstStyle/>
          <a:p>
            <a:pPr algn="just"/>
            <a:r>
              <a:rPr lang="es-ES_tradnl" sz="2800" b="1" dirty="0" smtClean="0">
                <a:latin typeface="Arial" pitchFamily="34" charset="0"/>
                <a:cs typeface="Arial" pitchFamily="34" charset="0"/>
              </a:rPr>
              <a:t>La poesía pura</a:t>
            </a:r>
            <a:endParaRPr lang="es-ES_tradnl" sz="2800" b="1" u="sng" dirty="0" smtClean="0">
              <a:latin typeface="Arial" pitchFamily="34" charset="0"/>
              <a:cs typeface="Arial" pitchFamily="34" charset="0"/>
            </a:endParaRPr>
          </a:p>
        </p:txBody>
      </p:sp>
      <p:sp>
        <p:nvSpPr>
          <p:cNvPr id="6" name="Rectángulo 5"/>
          <p:cNvSpPr/>
          <p:nvPr/>
        </p:nvSpPr>
        <p:spPr>
          <a:xfrm>
            <a:off x="163773" y="1088495"/>
            <a:ext cx="11832609" cy="5401479"/>
          </a:xfrm>
          <a:prstGeom prst="rect">
            <a:avLst/>
          </a:prstGeom>
        </p:spPr>
        <p:txBody>
          <a:bodyPr wrap="square">
            <a:spAutoFit/>
          </a:bodyPr>
          <a:lstStyle/>
          <a:p>
            <a:pPr lvl="0" algn="just"/>
            <a:r>
              <a:rPr lang="es-ES" sz="2300" b="1" dirty="0" smtClean="0">
                <a:latin typeface="Arial" panose="020B0604020202020204" pitchFamily="34" charset="0"/>
                <a:cs typeface="Arial" panose="020B0604020202020204" pitchFamily="34" charset="0"/>
              </a:rPr>
              <a:t>Las </a:t>
            </a:r>
            <a:r>
              <a:rPr lang="es-ES" sz="2300" b="1" dirty="0">
                <a:latin typeface="Arial" panose="020B0604020202020204" pitchFamily="34" charset="0"/>
                <a:cs typeface="Arial" panose="020B0604020202020204" pitchFamily="34" charset="0"/>
              </a:rPr>
              <a:t>preocupaciones esenciales de </a:t>
            </a:r>
            <a:r>
              <a:rPr lang="es-ES" sz="2300" b="1" dirty="0" smtClean="0">
                <a:latin typeface="Arial" panose="020B0604020202020204" pitchFamily="34" charset="0"/>
                <a:cs typeface="Arial" panose="020B0604020202020204" pitchFamily="34" charset="0"/>
              </a:rPr>
              <a:t>los poetas </a:t>
            </a:r>
            <a:r>
              <a:rPr lang="es-ES" sz="2300" b="1" dirty="0">
                <a:latin typeface="Arial" panose="020B0604020202020204" pitchFamily="34" charset="0"/>
                <a:cs typeface="Arial" panose="020B0604020202020204" pitchFamily="34" charset="0"/>
              </a:rPr>
              <a:t>cubanos influidos por esta </a:t>
            </a:r>
            <a:r>
              <a:rPr lang="es-ES" sz="2300" b="1" dirty="0" smtClean="0">
                <a:latin typeface="Arial" panose="020B0604020202020204" pitchFamily="34" charset="0"/>
                <a:cs typeface="Arial" panose="020B0604020202020204" pitchFamily="34" charset="0"/>
              </a:rPr>
              <a:t>poesía, </a:t>
            </a:r>
            <a:r>
              <a:rPr lang="es-ES" sz="2300" b="1" dirty="0">
                <a:latin typeface="Arial" panose="020B0604020202020204" pitchFamily="34" charset="0"/>
                <a:cs typeface="Arial" panose="020B0604020202020204" pitchFamily="34" charset="0"/>
              </a:rPr>
              <a:t>radican en: </a:t>
            </a:r>
            <a:endParaRPr lang="es-ES" sz="2300" b="1" dirty="0" smtClean="0">
              <a:latin typeface="Arial" panose="020B0604020202020204" pitchFamily="34" charset="0"/>
              <a:cs typeface="Arial" panose="020B0604020202020204" pitchFamily="34" charset="0"/>
            </a:endParaRPr>
          </a:p>
          <a:p>
            <a:pPr lvl="0" algn="just"/>
            <a:r>
              <a:rPr lang="es-ES" sz="2300" dirty="0" smtClean="0">
                <a:latin typeface="Arial" panose="020B0604020202020204" pitchFamily="34" charset="0"/>
                <a:cs typeface="Arial" panose="020B0604020202020204" pitchFamily="34" charset="0"/>
              </a:rPr>
              <a:t>-Desentendimiento </a:t>
            </a:r>
            <a:r>
              <a:rPr lang="es-ES" sz="2300" dirty="0">
                <a:latin typeface="Arial" panose="020B0604020202020204" pitchFamily="34" charset="0"/>
                <a:cs typeface="Arial" panose="020B0604020202020204" pitchFamily="34" charset="0"/>
              </a:rPr>
              <a:t>de lo </a:t>
            </a:r>
            <a:r>
              <a:rPr lang="es-ES" sz="2300" dirty="0" smtClean="0">
                <a:latin typeface="Arial" panose="020B0604020202020204" pitchFamily="34" charset="0"/>
                <a:cs typeface="Arial" panose="020B0604020202020204" pitchFamily="34" charset="0"/>
              </a:rPr>
              <a:t>anecdótico, de </a:t>
            </a:r>
            <a:r>
              <a:rPr lang="es-ES" sz="2300" dirty="0">
                <a:latin typeface="Arial" panose="020B0604020202020204" pitchFamily="34" charset="0"/>
                <a:cs typeface="Arial" panose="020B0604020202020204" pitchFamily="34" charset="0"/>
              </a:rPr>
              <a:t>toda intención didáctica y de </a:t>
            </a:r>
            <a:r>
              <a:rPr lang="es-ES" sz="2300" dirty="0" smtClean="0">
                <a:latin typeface="Arial" panose="020B0604020202020204" pitchFamily="34" charset="0"/>
                <a:cs typeface="Arial" panose="020B0604020202020204" pitchFamily="34" charset="0"/>
              </a:rPr>
              <a:t>cuanto </a:t>
            </a:r>
            <a:r>
              <a:rPr lang="es-ES" sz="2300" dirty="0">
                <a:latin typeface="Arial" panose="020B0604020202020204" pitchFamily="34" charset="0"/>
                <a:cs typeface="Arial" panose="020B0604020202020204" pitchFamily="34" charset="0"/>
              </a:rPr>
              <a:t>pueda considerarse propio de la </a:t>
            </a:r>
            <a:r>
              <a:rPr lang="es-ES" sz="2300" dirty="0" smtClean="0">
                <a:latin typeface="Arial" panose="020B0604020202020204" pitchFamily="34" charset="0"/>
                <a:cs typeface="Arial" panose="020B0604020202020204" pitchFamily="34" charset="0"/>
              </a:rPr>
              <a:t>prosa</a:t>
            </a:r>
          </a:p>
          <a:p>
            <a:pPr lvl="0" algn="just"/>
            <a:endParaRPr lang="es-ES" sz="2300" dirty="0" smtClean="0">
              <a:latin typeface="Arial" panose="020B0604020202020204" pitchFamily="34" charset="0"/>
              <a:cs typeface="Arial" panose="020B0604020202020204" pitchFamily="34" charset="0"/>
            </a:endParaRPr>
          </a:p>
          <a:p>
            <a:pPr lvl="0" algn="just"/>
            <a:r>
              <a:rPr lang="es-ES" sz="2300" dirty="0" smtClean="0">
                <a:latin typeface="Arial" panose="020B0604020202020204" pitchFamily="34" charset="0"/>
                <a:cs typeface="Arial" panose="020B0604020202020204" pitchFamily="34" charset="0"/>
              </a:rPr>
              <a:t>-Huir de las normas de la versificación española, pero están en contra del prosaísmo, la vulgaridad</a:t>
            </a:r>
          </a:p>
          <a:p>
            <a:pPr lvl="0" algn="just"/>
            <a:endParaRPr lang="es-ES" sz="2300" dirty="0" smtClean="0">
              <a:latin typeface="Arial" panose="020B0604020202020204" pitchFamily="34" charset="0"/>
              <a:cs typeface="Arial" panose="020B0604020202020204" pitchFamily="34" charset="0"/>
            </a:endParaRPr>
          </a:p>
          <a:p>
            <a:pPr lvl="0" algn="just"/>
            <a:r>
              <a:rPr lang="es-ES" sz="2300" dirty="0" smtClean="0">
                <a:latin typeface="Arial" panose="020B0604020202020204" pitchFamily="34" charset="0"/>
                <a:cs typeface="Arial" panose="020B0604020202020204" pitchFamily="34" charset="0"/>
              </a:rPr>
              <a:t>-Jerarquizar lo sonoro </a:t>
            </a:r>
            <a:r>
              <a:rPr lang="es-ES" sz="2300" dirty="0" err="1" smtClean="0">
                <a:latin typeface="Arial" panose="020B0604020202020204" pitchFamily="34" charset="0"/>
                <a:cs typeface="Arial" panose="020B0604020202020204" pitchFamily="34" charset="0"/>
              </a:rPr>
              <a:t>extrasemántico</a:t>
            </a:r>
            <a:r>
              <a:rPr lang="es-ES" sz="2300" dirty="0" smtClean="0">
                <a:latin typeface="Arial" panose="020B0604020202020204" pitchFamily="34" charset="0"/>
                <a:cs typeface="Arial" panose="020B0604020202020204" pitchFamily="34" charset="0"/>
              </a:rPr>
              <a:t>. Se erige una expresión lingüística tan inusual como la </a:t>
            </a:r>
            <a:r>
              <a:rPr lang="es-ES" sz="2300" b="1" dirty="0" err="1" smtClean="0">
                <a:solidFill>
                  <a:srgbClr val="FF0000"/>
                </a:solidFill>
                <a:latin typeface="Arial" panose="020B0604020202020204" pitchFamily="34" charset="0"/>
                <a:cs typeface="Arial" panose="020B0604020202020204" pitchFamily="34" charset="0"/>
              </a:rPr>
              <a:t>jitanjáfora</a:t>
            </a:r>
            <a:r>
              <a:rPr lang="es-ES" sz="2300" dirty="0" smtClean="0">
                <a:latin typeface="Arial" panose="020B0604020202020204" pitchFamily="34" charset="0"/>
                <a:cs typeface="Arial" panose="020B0604020202020204" pitchFamily="34" charset="0"/>
              </a:rPr>
              <a:t>: combinación de sonidos hecha para el deleite, la sensorialidad acústicas y </a:t>
            </a:r>
            <a:r>
              <a:rPr lang="es-ES" sz="2300" dirty="0">
                <a:latin typeface="Arial" panose="020B0604020202020204" pitchFamily="34" charset="0"/>
                <a:cs typeface="Arial" panose="020B0604020202020204" pitchFamily="34" charset="0"/>
              </a:rPr>
              <a:t> </a:t>
            </a:r>
            <a:r>
              <a:rPr lang="es-ES" sz="2300" dirty="0" smtClean="0">
                <a:latin typeface="Arial" panose="020B0604020202020204" pitchFamily="34" charset="0"/>
                <a:cs typeface="Arial" panose="020B0604020202020204" pitchFamily="34" charset="0"/>
              </a:rPr>
              <a:t>el rejuego de la fantasía intelectiva. Para algunos especialistas son vocablos </a:t>
            </a:r>
            <a:r>
              <a:rPr lang="es-ES" sz="2300" dirty="0">
                <a:latin typeface="Arial" panose="020B0604020202020204" pitchFamily="34" charset="0"/>
                <a:cs typeface="Arial" panose="020B0604020202020204" pitchFamily="34" charset="0"/>
              </a:rPr>
              <a:t>imaginarios, palabras </a:t>
            </a:r>
            <a:r>
              <a:rPr lang="es-ES" sz="23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sin </a:t>
            </a:r>
            <a:r>
              <a:rPr lang="es-ES" sz="2300" dirty="0">
                <a:solidFill>
                  <a:prstClr val="black"/>
                </a:solidFill>
                <a:latin typeface="Arial" panose="020B0604020202020204" pitchFamily="34" charset="0"/>
                <a:ea typeface="Times New Roman" panose="02020603050405020304" pitchFamily="18" charset="0"/>
                <a:cs typeface="Arial" panose="020B0604020202020204" pitchFamily="34" charset="0"/>
              </a:rPr>
              <a:t>ningún </a:t>
            </a:r>
            <a:r>
              <a:rPr lang="es-ES" sz="23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sentido, </a:t>
            </a:r>
            <a:r>
              <a:rPr lang="es-ES" sz="2300" dirty="0">
                <a:solidFill>
                  <a:prstClr val="black"/>
                </a:solidFill>
                <a:latin typeface="Arial" panose="020B0604020202020204" pitchFamily="34" charset="0"/>
                <a:ea typeface="Times New Roman" panose="02020603050405020304" pitchFamily="18" charset="0"/>
                <a:cs typeface="Arial" panose="020B0604020202020204" pitchFamily="34" charset="0"/>
              </a:rPr>
              <a:t>utilizadas solo por el efecto sonoro</a:t>
            </a:r>
            <a:r>
              <a:rPr lang="es-ES" sz="23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s-ES" sz="2300" dirty="0" smtClean="0">
                <a:latin typeface="Arial" panose="020B0604020202020204" pitchFamily="34" charset="0"/>
                <a:ea typeface="Times New Roman" panose="02020603050405020304" pitchFamily="18" charset="0"/>
                <a:cs typeface="Arial" panose="020B0604020202020204" pitchFamily="34" charset="0"/>
              </a:rPr>
              <a:t> </a:t>
            </a:r>
          </a:p>
          <a:p>
            <a:pPr lvl="0" algn="just"/>
            <a:endParaRPr lang="es-ES" sz="2300" dirty="0">
              <a:latin typeface="Arial" panose="020B0604020202020204" pitchFamily="34" charset="0"/>
              <a:ea typeface="Times New Roman" panose="02020603050405020304" pitchFamily="18" charset="0"/>
              <a:cs typeface="Arial" panose="020B0604020202020204" pitchFamily="34" charset="0"/>
            </a:endParaRPr>
          </a:p>
          <a:p>
            <a:pPr lvl="0" algn="just"/>
            <a:r>
              <a:rPr lang="es-ES" sz="2300" dirty="0" smtClean="0">
                <a:latin typeface="Arial" panose="020B0604020202020204" pitchFamily="34" charset="0"/>
                <a:ea typeface="Times New Roman" panose="02020603050405020304" pitchFamily="18" charset="0"/>
                <a:cs typeface="Arial" panose="020B0604020202020204" pitchFamily="34" charset="0"/>
              </a:rPr>
              <a:t>-Escritores representativos: Mariano </a:t>
            </a:r>
            <a:r>
              <a:rPr lang="es-ES" sz="2300" dirty="0" err="1" smtClean="0">
                <a:latin typeface="Arial" panose="020B0604020202020204" pitchFamily="34" charset="0"/>
                <a:ea typeface="Times New Roman" panose="02020603050405020304" pitchFamily="18" charset="0"/>
                <a:cs typeface="Arial" panose="020B0604020202020204" pitchFamily="34" charset="0"/>
              </a:rPr>
              <a:t>Brull</a:t>
            </a:r>
            <a:r>
              <a:rPr lang="es-ES" sz="2300" dirty="0" smtClean="0">
                <a:latin typeface="Arial" panose="020B0604020202020204" pitchFamily="34" charset="0"/>
                <a:ea typeface="Times New Roman" panose="02020603050405020304" pitchFamily="18" charset="0"/>
                <a:cs typeface="Arial" panose="020B0604020202020204" pitchFamily="34" charset="0"/>
              </a:rPr>
              <a:t> y Emilio </a:t>
            </a:r>
            <a:r>
              <a:rPr lang="es-ES" sz="2300" dirty="0" err="1" smtClean="0">
                <a:latin typeface="Arial" panose="020B0604020202020204" pitchFamily="34" charset="0"/>
                <a:ea typeface="Times New Roman" panose="02020603050405020304" pitchFamily="18" charset="0"/>
                <a:cs typeface="Arial" panose="020B0604020202020204" pitchFamily="34" charset="0"/>
              </a:rPr>
              <a:t>Vallagas</a:t>
            </a:r>
            <a:endParaRPr lang="es-ES" sz="2300" dirty="0" smtClean="0">
              <a:latin typeface="Arial" panose="020B0604020202020204" pitchFamily="34" charset="0"/>
              <a:ea typeface="Times New Roman" panose="02020603050405020304" pitchFamily="18" charset="0"/>
              <a:cs typeface="Arial" panose="020B0604020202020204" pitchFamily="34" charset="0"/>
            </a:endParaRPr>
          </a:p>
          <a:p>
            <a:pPr lvl="0" algn="just"/>
            <a:endParaRPr lang="es-ES" sz="23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redondeado 4"/>
          <p:cNvSpPr/>
          <p:nvPr/>
        </p:nvSpPr>
        <p:spPr>
          <a:xfrm>
            <a:off x="9389660" y="230969"/>
            <a:ext cx="1610435" cy="633338"/>
          </a:xfrm>
          <a:prstGeom prst="roundRect">
            <a:avLst/>
          </a:prstGeom>
          <a:solidFill>
            <a:schemeClr val="bg1">
              <a:lumMod val="95000"/>
            </a:schemeClr>
          </a:solidFill>
          <a:ln>
            <a:solidFill>
              <a:srgbClr val="002060"/>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Arial" panose="020B0604020202020204" pitchFamily="34" charset="0"/>
                <a:cs typeface="Arial" panose="020B0604020202020204" pitchFamily="34" charset="0"/>
              </a:rPr>
              <a:t>Ideas generales</a:t>
            </a:r>
            <a:endParaRPr lang="es-ES"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37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978509" y="218364"/>
            <a:ext cx="9976929" cy="6124754"/>
          </a:xfrm>
          <a:prstGeom prst="rect">
            <a:avLst/>
          </a:prstGeom>
        </p:spPr>
        <p:txBody>
          <a:bodyPr wrap="square">
            <a:spAutoFit/>
          </a:bodyPr>
          <a:lstStyle/>
          <a:p>
            <a:pPr algn="just">
              <a:spcAft>
                <a:spcPts val="0"/>
              </a:spcAft>
            </a:pPr>
            <a:r>
              <a:rPr lang="es-ES" sz="2400" dirty="0" smtClean="0">
                <a:latin typeface="Arial" panose="020B0604020202020204" pitchFamily="34" charset="0"/>
                <a:ea typeface="Times New Roman" panose="02020603050405020304" pitchFamily="18" charset="0"/>
                <a:cs typeface="Arial" panose="020B0604020202020204" pitchFamily="34" charset="0"/>
              </a:rPr>
              <a:t> </a:t>
            </a:r>
            <a:r>
              <a:rPr lang="es-ES" sz="2300" dirty="0" smtClean="0">
                <a:latin typeface="Arial" panose="020B0604020202020204" pitchFamily="34" charset="0"/>
                <a:ea typeface="Times New Roman" panose="02020603050405020304" pitchFamily="18" charset="0"/>
                <a:cs typeface="Arial" panose="020B0604020202020204" pitchFamily="34" charset="0"/>
              </a:rPr>
              <a:t>Juan </a:t>
            </a:r>
            <a:r>
              <a:rPr lang="es-ES" sz="2300" dirty="0" err="1" smtClean="0">
                <a:latin typeface="Arial" panose="020B0604020202020204" pitchFamily="34" charset="0"/>
                <a:ea typeface="Times New Roman" panose="02020603050405020304" pitchFamily="18" charset="0"/>
                <a:cs typeface="Arial" panose="020B0604020202020204" pitchFamily="34" charset="0"/>
              </a:rPr>
              <a:t>Marinello</a:t>
            </a:r>
            <a:r>
              <a:rPr lang="es-ES" sz="2300" dirty="0" smtClean="0">
                <a:latin typeface="Arial" panose="020B0604020202020204" pitchFamily="34" charset="0"/>
                <a:ea typeface="Times New Roman" panose="02020603050405020304" pitchFamily="18" charset="0"/>
                <a:cs typeface="Arial" panose="020B0604020202020204" pitchFamily="34" charset="0"/>
              </a:rPr>
              <a:t> expresó: </a:t>
            </a:r>
            <a:r>
              <a:rPr lang="es-ES" sz="2300" i="1" dirty="0" smtClean="0">
                <a:latin typeface="Arial" panose="020B0604020202020204" pitchFamily="34" charset="0"/>
                <a:ea typeface="Times New Roman" panose="02020603050405020304" pitchFamily="18" charset="0"/>
                <a:cs typeface="Arial" panose="020B0604020202020204" pitchFamily="34" charset="0"/>
              </a:rPr>
              <a:t>la poesía pura ha tenido en Cuba un representante de  altura americana Mariano </a:t>
            </a:r>
            <a:r>
              <a:rPr lang="es-ES" sz="2300" i="1" dirty="0" err="1" smtClean="0">
                <a:latin typeface="Arial" panose="020B0604020202020204" pitchFamily="34" charset="0"/>
                <a:ea typeface="Times New Roman" panose="02020603050405020304" pitchFamily="18" charset="0"/>
                <a:cs typeface="Arial" panose="020B0604020202020204" pitchFamily="34" charset="0"/>
              </a:rPr>
              <a:t>Brull</a:t>
            </a:r>
            <a:r>
              <a:rPr lang="es-ES" sz="2300" i="1" dirty="0" smtClean="0">
                <a:latin typeface="Arial" panose="020B0604020202020204" pitchFamily="34" charset="0"/>
                <a:ea typeface="Times New Roman" panose="02020603050405020304" pitchFamily="18" charset="0"/>
                <a:cs typeface="Arial" panose="020B0604020202020204" pitchFamily="34" charset="0"/>
              </a:rPr>
              <a:t>. Hombre recatado y sereno, de intachable elegancia espiritual y agresivamente aristocrático, dueño inteligente de nuevas y viejas culturas, parece el cubano mejor dotado y dispuesto para esta poesía (…) Su desvelo por darle valor fonético de las voces, le hace el científico de la poesía (…) Verso elaborado con exigencia rigurosísima, llega en ciertos poemas a la pureza más eficaz.</a:t>
            </a:r>
          </a:p>
          <a:p>
            <a:pPr algn="just"/>
            <a:r>
              <a:rPr lang="es-ES" sz="2300" dirty="0" smtClean="0">
                <a:latin typeface="Arial" panose="020B0604020202020204" pitchFamily="34" charset="0"/>
                <a:cs typeface="Arial" panose="020B0604020202020204" pitchFamily="34" charset="0"/>
              </a:rPr>
              <a:t>Su </a:t>
            </a:r>
            <a:r>
              <a:rPr lang="es-ES" sz="2300" dirty="0">
                <a:latin typeface="Arial" panose="020B0604020202020204" pitchFamily="34" charset="0"/>
                <a:cs typeface="Arial" panose="020B0604020202020204" pitchFamily="34" charset="0"/>
              </a:rPr>
              <a:t>primer libro en esta línea fue “Poemas en m</a:t>
            </a:r>
            <a:r>
              <a:rPr lang="es-ES" sz="2300" dirty="0" smtClean="0">
                <a:latin typeface="Arial" panose="020B0604020202020204" pitchFamily="34" charset="0"/>
                <a:cs typeface="Arial" panose="020B0604020202020204" pitchFamily="34" charset="0"/>
              </a:rPr>
              <a:t>enguante” </a:t>
            </a:r>
            <a:r>
              <a:rPr lang="es-ES" sz="2300" i="1" dirty="0" smtClean="0">
                <a:latin typeface="Arial" panose="020B0604020202020204" pitchFamily="34" charset="0"/>
                <a:cs typeface="Arial" panose="020B0604020202020204" pitchFamily="34" charset="0"/>
              </a:rPr>
              <a:t>(</a:t>
            </a:r>
            <a:r>
              <a:rPr lang="es-ES" sz="2300" i="1" dirty="0">
                <a:latin typeface="Arial" panose="020B0604020202020204" pitchFamily="34" charset="0"/>
                <a:cs typeface="Arial" panose="020B0604020202020204" pitchFamily="34" charset="0"/>
              </a:rPr>
              <a:t>1928</a:t>
            </a:r>
            <a:r>
              <a:rPr lang="es-ES" sz="2300" i="1" dirty="0" smtClean="0">
                <a:latin typeface="Arial" panose="020B0604020202020204" pitchFamily="34" charset="0"/>
                <a:cs typeface="Arial" panose="020B0604020202020204" pitchFamily="34" charset="0"/>
              </a:rPr>
              <a:t>)</a:t>
            </a:r>
            <a:r>
              <a:rPr lang="es-ES" sz="2300" dirty="0" smtClean="0">
                <a:latin typeface="Arial" panose="020B0604020202020204" pitchFamily="34" charset="0"/>
                <a:cs typeface="Arial" panose="020B0604020202020204" pitchFamily="34" charset="0"/>
              </a:rPr>
              <a:t> en este asume </a:t>
            </a:r>
            <a:r>
              <a:rPr lang="es-ES" sz="2300" dirty="0">
                <a:latin typeface="Arial" panose="020B0604020202020204" pitchFamily="34" charset="0"/>
                <a:cs typeface="Arial" panose="020B0604020202020204" pitchFamily="34" charset="0"/>
              </a:rPr>
              <a:t>los presupuestos de la poesía purista: </a:t>
            </a:r>
          </a:p>
          <a:p>
            <a:pPr lvl="0" algn="just"/>
            <a:r>
              <a:rPr lang="es-ES" sz="2300" dirty="0" smtClean="0">
                <a:latin typeface="Arial" panose="020B0604020202020204" pitchFamily="34" charset="0"/>
                <a:cs typeface="Arial" panose="020B0604020202020204" pitchFamily="34" charset="0"/>
              </a:rPr>
              <a:t>-Desprendimiento de </a:t>
            </a:r>
            <a:r>
              <a:rPr lang="es-ES" sz="2300" dirty="0">
                <a:latin typeface="Arial" panose="020B0604020202020204" pitchFamily="34" charset="0"/>
                <a:cs typeface="Arial" panose="020B0604020202020204" pitchFamily="34" charset="0"/>
              </a:rPr>
              <a:t>todo acontecer </a:t>
            </a:r>
            <a:r>
              <a:rPr lang="es-ES" sz="2300" dirty="0" smtClean="0">
                <a:latin typeface="Arial" panose="020B0604020202020204" pitchFamily="34" charset="0"/>
                <a:cs typeface="Arial" panose="020B0604020202020204" pitchFamily="34" charset="0"/>
              </a:rPr>
              <a:t>histórico</a:t>
            </a:r>
            <a:r>
              <a:rPr lang="es-ES" sz="2300" dirty="0">
                <a:latin typeface="Arial" panose="020B0604020202020204" pitchFamily="34" charset="0"/>
                <a:cs typeface="Arial" panose="020B0604020202020204" pitchFamily="34" charset="0"/>
              </a:rPr>
              <a:t> </a:t>
            </a:r>
            <a:r>
              <a:rPr lang="es-ES" sz="2300" dirty="0" smtClean="0">
                <a:latin typeface="Arial" panose="020B0604020202020204" pitchFamily="34" charset="0"/>
                <a:cs typeface="Arial" panose="020B0604020202020204" pitchFamily="34" charset="0"/>
              </a:rPr>
              <a:t>y sin inquietudes de compromiso políticos y sociales.</a:t>
            </a:r>
            <a:endParaRPr lang="es-ES" sz="2300" dirty="0">
              <a:latin typeface="Arial" panose="020B0604020202020204" pitchFamily="34" charset="0"/>
              <a:cs typeface="Arial" panose="020B0604020202020204" pitchFamily="34" charset="0"/>
            </a:endParaRPr>
          </a:p>
          <a:p>
            <a:pPr lvl="0" algn="just"/>
            <a:r>
              <a:rPr lang="es-ES" sz="2300" dirty="0" smtClean="0">
                <a:latin typeface="Arial" panose="020B0604020202020204" pitchFamily="34" charset="0"/>
                <a:cs typeface="Arial" panose="020B0604020202020204" pitchFamily="34" charset="0"/>
              </a:rPr>
              <a:t>-Elaboración de poemas </a:t>
            </a:r>
            <a:r>
              <a:rPr lang="es-ES" sz="2300" dirty="0">
                <a:latin typeface="Arial" panose="020B0604020202020204" pitchFamily="34" charset="0"/>
                <a:cs typeface="Arial" panose="020B0604020202020204" pitchFamily="34" charset="0"/>
              </a:rPr>
              <a:t>a partir de imágenes abstractas. </a:t>
            </a:r>
          </a:p>
          <a:p>
            <a:pPr lvl="0" algn="just"/>
            <a:r>
              <a:rPr lang="es-ES" sz="2300" dirty="0" smtClean="0">
                <a:latin typeface="Arial" panose="020B0604020202020204" pitchFamily="34" charset="0"/>
                <a:cs typeface="Arial" panose="020B0604020202020204" pitchFamily="34" charset="0"/>
              </a:rPr>
              <a:t>-Formas </a:t>
            </a:r>
            <a:r>
              <a:rPr lang="es-ES" sz="2300" dirty="0">
                <a:latin typeface="Arial" panose="020B0604020202020204" pitchFamily="34" charset="0"/>
                <a:cs typeface="Arial" panose="020B0604020202020204" pitchFamily="34" charset="0"/>
              </a:rPr>
              <a:t>ceñidas y armoniosas. </a:t>
            </a:r>
          </a:p>
          <a:p>
            <a:pPr lvl="0" algn="just"/>
            <a:r>
              <a:rPr lang="es-ES" sz="2300" dirty="0" smtClean="0">
                <a:latin typeface="Arial" panose="020B0604020202020204" pitchFamily="34" charset="0"/>
                <a:cs typeface="Arial" panose="020B0604020202020204" pitchFamily="34" charset="0"/>
              </a:rPr>
              <a:t>-Poesía </a:t>
            </a:r>
            <a:r>
              <a:rPr lang="es-ES" sz="2300" dirty="0">
                <a:latin typeface="Arial" panose="020B0604020202020204" pitchFamily="34" charset="0"/>
                <a:cs typeface="Arial" panose="020B0604020202020204" pitchFamily="34" charset="0"/>
              </a:rPr>
              <a:t>en comunicación con un estado de ánimo indefinible, y que no necesariamente está referido a ningún elemento de la realidad.  </a:t>
            </a:r>
            <a:endParaRPr lang="es-ES" sz="2300" dirty="0" smtClean="0">
              <a:latin typeface="Arial" panose="020B0604020202020204" pitchFamily="34" charset="0"/>
              <a:cs typeface="Arial" panose="020B0604020202020204" pitchFamily="34" charset="0"/>
            </a:endParaRPr>
          </a:p>
          <a:p>
            <a:pPr lvl="0" algn="just"/>
            <a:r>
              <a:rPr lang="es-ES" sz="2300" dirty="0" smtClean="0">
                <a:latin typeface="Arial" panose="020B0604020202020204" pitchFamily="34" charset="0"/>
                <a:cs typeface="Arial" panose="020B0604020202020204" pitchFamily="34" charset="0"/>
              </a:rPr>
              <a:t>-Uso de las </a:t>
            </a:r>
            <a:r>
              <a:rPr lang="es-ES" sz="2300" dirty="0" err="1" smtClean="0">
                <a:latin typeface="Arial" panose="020B0604020202020204" pitchFamily="34" charset="0"/>
                <a:cs typeface="Arial" panose="020B0604020202020204" pitchFamily="34" charset="0"/>
              </a:rPr>
              <a:t>jitanjáforas</a:t>
            </a:r>
            <a:r>
              <a:rPr lang="es-ES" sz="2300" dirty="0" smtClean="0">
                <a:latin typeface="Arial" panose="020B0604020202020204" pitchFamily="34" charset="0"/>
                <a:cs typeface="Arial" panose="020B0604020202020204" pitchFamily="34" charset="0"/>
              </a:rPr>
              <a:t>. Ejemplo: </a:t>
            </a:r>
            <a:r>
              <a:rPr lang="es-ES" sz="2300" b="1" dirty="0" err="1" smtClean="0">
                <a:latin typeface="Arial" panose="020B0604020202020204" pitchFamily="34" charset="0"/>
                <a:cs typeface="Arial" panose="020B0604020202020204" pitchFamily="34" charset="0"/>
              </a:rPr>
              <a:t>Verdehalago</a:t>
            </a:r>
            <a:endParaRPr lang="es-ES" sz="2300" b="1" i="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8" y="1322147"/>
            <a:ext cx="1705554" cy="2529834"/>
          </a:xfrm>
          <a:prstGeom prst="rect">
            <a:avLst/>
          </a:prstGeom>
        </p:spPr>
      </p:pic>
      <p:sp>
        <p:nvSpPr>
          <p:cNvPr id="3" name="Rectángulo 2"/>
          <p:cNvSpPr/>
          <p:nvPr/>
        </p:nvSpPr>
        <p:spPr>
          <a:xfrm>
            <a:off x="258892" y="3974811"/>
            <a:ext cx="1719618" cy="584775"/>
          </a:xfrm>
          <a:prstGeom prst="rect">
            <a:avLst/>
          </a:prstGeom>
        </p:spPr>
        <p:txBody>
          <a:bodyPr wrap="square">
            <a:spAutoFit/>
          </a:bodyPr>
          <a:lstStyle/>
          <a:p>
            <a:r>
              <a:rPr lang="es-ES" sz="1600" dirty="0">
                <a:latin typeface="Arial Black" panose="020B0A04020102020204" pitchFamily="34" charset="0"/>
                <a:cs typeface="Arial" panose="020B0604020202020204" pitchFamily="34" charset="0"/>
              </a:rPr>
              <a:t>Mariano </a:t>
            </a:r>
            <a:r>
              <a:rPr lang="es-ES" sz="1600" dirty="0" err="1" smtClean="0">
                <a:latin typeface="Arial Black" panose="020B0A04020102020204" pitchFamily="34" charset="0"/>
                <a:cs typeface="Arial" panose="020B0604020202020204" pitchFamily="34" charset="0"/>
              </a:rPr>
              <a:t>Brull</a:t>
            </a:r>
            <a:endParaRPr lang="es-ES" sz="1600" dirty="0" smtClean="0">
              <a:latin typeface="Arial Black" panose="020B0A04020102020204" pitchFamily="34" charset="0"/>
              <a:cs typeface="Arial" panose="020B0604020202020204" pitchFamily="34" charset="0"/>
            </a:endParaRPr>
          </a:p>
          <a:p>
            <a:r>
              <a:rPr lang="es-ES" sz="1600" dirty="0" smtClean="0">
                <a:latin typeface="Arial Black" panose="020B0A04020102020204" pitchFamily="34" charset="0"/>
                <a:cs typeface="Arial" panose="020B0604020202020204" pitchFamily="34" charset="0"/>
              </a:rPr>
              <a:t>(</a:t>
            </a:r>
            <a:r>
              <a:rPr lang="es-ES" sz="1600" dirty="0">
                <a:latin typeface="Arial Black" panose="020B0A04020102020204" pitchFamily="34" charset="0"/>
                <a:cs typeface="Arial" panose="020B0604020202020204" pitchFamily="34" charset="0"/>
              </a:rPr>
              <a:t>1891-1956</a:t>
            </a:r>
            <a:r>
              <a:rPr lang="es-ES" sz="1600" dirty="0" smtClean="0">
                <a:latin typeface="Arial Black" panose="020B0A04020102020204" pitchFamily="34" charset="0"/>
                <a:cs typeface="Arial" panose="020B0604020202020204" pitchFamily="34" charset="0"/>
              </a:rPr>
              <a:t>)</a:t>
            </a:r>
            <a:endParaRPr lang="es-ES" sz="16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384689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750412" y="404806"/>
            <a:ext cx="10454185" cy="400110"/>
          </a:xfrm>
          <a:prstGeom prst="rect">
            <a:avLst/>
          </a:prstGeom>
          <a:noFill/>
        </p:spPr>
        <p:txBody>
          <a:bodyPr wrap="square" rtlCol="0">
            <a:spAutoFit/>
          </a:bodyPr>
          <a:lstStyle/>
          <a:p>
            <a:pPr algn="just"/>
            <a:endParaRPr lang="es-ES" sz="2000" dirty="0">
              <a:latin typeface="Arial" pitchFamily="34" charset="0"/>
              <a:cs typeface="Arial" pitchFamily="34" charset="0"/>
            </a:endParaRPr>
          </a:p>
        </p:txBody>
      </p:sp>
      <p:sp>
        <p:nvSpPr>
          <p:cNvPr id="6" name="3 Rectángulo"/>
          <p:cNvSpPr/>
          <p:nvPr/>
        </p:nvSpPr>
        <p:spPr>
          <a:xfrm>
            <a:off x="5008728" y="117289"/>
            <a:ext cx="2961564" cy="523220"/>
          </a:xfrm>
          <a:prstGeom prst="rect">
            <a:avLst/>
          </a:prstGeom>
          <a:solidFill>
            <a:schemeClr val="accent6">
              <a:lumMod val="60000"/>
              <a:lumOff val="40000"/>
            </a:schemeClr>
          </a:solidFill>
          <a:ln w="28575">
            <a:solidFill>
              <a:srgbClr val="002060"/>
            </a:solidFill>
          </a:ln>
        </p:spPr>
        <p:txBody>
          <a:bodyPr wrap="square">
            <a:spAutoFit/>
          </a:bodyPr>
          <a:lstStyle/>
          <a:p>
            <a:pPr algn="just"/>
            <a:r>
              <a:rPr lang="es-ES_tradnl" sz="2800" b="1" dirty="0" smtClean="0">
                <a:latin typeface="Arial" pitchFamily="34" charset="0"/>
                <a:cs typeface="Arial" pitchFamily="34" charset="0"/>
              </a:rPr>
              <a:t>La poesía social</a:t>
            </a:r>
            <a:endParaRPr lang="es-ES_tradnl" sz="2800" b="1" u="sng" dirty="0" smtClean="0">
              <a:latin typeface="Arial" pitchFamily="34" charset="0"/>
              <a:cs typeface="Arial" pitchFamily="34" charset="0"/>
            </a:endParaRPr>
          </a:p>
        </p:txBody>
      </p:sp>
      <p:pic>
        <p:nvPicPr>
          <p:cNvPr id="4" name="Imagen 3"/>
          <p:cNvPicPr>
            <a:picLocks noChangeAspect="1"/>
          </p:cNvPicPr>
          <p:nvPr/>
        </p:nvPicPr>
        <p:blipFill>
          <a:blip r:embed="rId2"/>
          <a:stretch>
            <a:fillRect/>
          </a:stretch>
        </p:blipFill>
        <p:spPr>
          <a:xfrm>
            <a:off x="150178" y="6891"/>
            <a:ext cx="1487553" cy="865707"/>
          </a:xfrm>
          <a:prstGeom prst="rect">
            <a:avLst/>
          </a:prstGeom>
          <a:scene3d>
            <a:camera prst="perspectiveHeroicExtremeRightFacing"/>
            <a:lightRig rig="threePt" dir="t"/>
          </a:scene3d>
        </p:spPr>
      </p:pic>
      <p:sp>
        <p:nvSpPr>
          <p:cNvPr id="7" name="Rectángulo 6"/>
          <p:cNvSpPr/>
          <p:nvPr/>
        </p:nvSpPr>
        <p:spPr>
          <a:xfrm>
            <a:off x="562153" y="2338461"/>
            <a:ext cx="11326782" cy="2554545"/>
          </a:xfrm>
          <a:prstGeom prst="rect">
            <a:avLst/>
          </a:prstGeom>
        </p:spPr>
        <p:txBody>
          <a:bodyPr wrap="square">
            <a:spAutoFit/>
          </a:bodyPr>
          <a:lstStyle/>
          <a:p>
            <a:pPr lvl="0" algn="just">
              <a:defRPr/>
            </a:pPr>
            <a:r>
              <a:rPr lang="es-ES" sz="2000" kern="0" dirty="0" smtClean="0">
                <a:solidFill>
                  <a:prstClr val="black"/>
                </a:solidFill>
                <a:latin typeface="Arial" panose="020B0604020202020204" pitchFamily="34" charset="0"/>
                <a:cs typeface="Arial" panose="020B0604020202020204" pitchFamily="34" charset="0"/>
              </a:rPr>
              <a:t>Antes de que esta corriente irrumpiera en nuestras letras, ya hubo poetas que la habían cultivado; pero a partir de los importantes hechos históricos de la década del 20 (con el llamado despertar de la conciencia nacional) emergieron grandes creadores con temas emanados de la propia sociedad:</a:t>
            </a:r>
          </a:p>
          <a:p>
            <a:pPr marL="342900" lvl="0" indent="-342900" algn="just">
              <a:buFont typeface="Wingdings" panose="05000000000000000000" pitchFamily="2" charset="2"/>
              <a:buChar char="Ø"/>
              <a:defRPr/>
            </a:pPr>
            <a:r>
              <a:rPr lang="es-ES" sz="2000" kern="0" dirty="0" smtClean="0">
                <a:solidFill>
                  <a:prstClr val="black"/>
                </a:solidFill>
                <a:latin typeface="Arial" panose="020B0604020202020204" pitchFamily="34" charset="0"/>
                <a:cs typeface="Arial" panose="020B0604020202020204" pitchFamily="34" charset="0"/>
              </a:rPr>
              <a:t>El corrupción</a:t>
            </a:r>
            <a:r>
              <a:rPr lang="es-ES" sz="2000" b="1" kern="0" dirty="0" smtClean="0">
                <a:solidFill>
                  <a:prstClr val="black"/>
                </a:solidFill>
                <a:latin typeface="Arial" panose="020B0604020202020204" pitchFamily="34" charset="0"/>
                <a:cs typeface="Arial" panose="020B0604020202020204" pitchFamily="34" charset="0"/>
              </a:rPr>
              <a:t>: </a:t>
            </a:r>
            <a:r>
              <a:rPr lang="es-ES" sz="2000" b="1" i="1" kern="0" dirty="0" smtClean="0">
                <a:solidFill>
                  <a:prstClr val="black"/>
                </a:solidFill>
                <a:latin typeface="Arial" panose="020B0604020202020204" pitchFamily="34" charset="0"/>
                <a:cs typeface="Arial" panose="020B0604020202020204" pitchFamily="34" charset="0"/>
              </a:rPr>
              <a:t>Mensaje lírico civil</a:t>
            </a:r>
            <a:r>
              <a:rPr lang="es-ES" sz="2000" b="1" kern="0" dirty="0" smtClean="0">
                <a:solidFill>
                  <a:prstClr val="black"/>
                </a:solidFill>
                <a:latin typeface="Arial" panose="020B0604020202020204" pitchFamily="34" charset="0"/>
                <a:cs typeface="Arial" panose="020B0604020202020204" pitchFamily="34" charset="0"/>
              </a:rPr>
              <a:t>, </a:t>
            </a:r>
            <a:r>
              <a:rPr lang="es-ES" sz="2000" kern="0" dirty="0" smtClean="0">
                <a:solidFill>
                  <a:prstClr val="black"/>
                </a:solidFill>
                <a:latin typeface="Arial" panose="020B0604020202020204" pitchFamily="34" charset="0"/>
                <a:cs typeface="Arial" panose="020B0604020202020204" pitchFamily="34" charset="0"/>
              </a:rPr>
              <a:t>de Rubén Martínez Villena</a:t>
            </a:r>
          </a:p>
          <a:p>
            <a:pPr marL="342900" lvl="0" indent="-342900" algn="just">
              <a:buFont typeface="Wingdings" panose="05000000000000000000" pitchFamily="2" charset="2"/>
              <a:buChar char="Ø"/>
              <a:defRPr/>
            </a:pPr>
            <a:r>
              <a:rPr lang="es-ES" sz="2000" kern="0" dirty="0" smtClean="0">
                <a:solidFill>
                  <a:prstClr val="black"/>
                </a:solidFill>
                <a:latin typeface="Arial" panose="020B0604020202020204" pitchFamily="34" charset="0"/>
                <a:cs typeface="Arial" panose="020B0604020202020204" pitchFamily="34" charset="0"/>
              </a:rPr>
              <a:t>La visión pintoresca del hombre negro: </a:t>
            </a:r>
            <a:r>
              <a:rPr lang="es-ES" sz="2000" b="1" i="1" kern="0" dirty="0" smtClean="0">
                <a:solidFill>
                  <a:prstClr val="black"/>
                </a:solidFill>
                <a:latin typeface="Arial" panose="020B0604020202020204" pitchFamily="34" charset="0"/>
                <a:cs typeface="Arial" panose="020B0604020202020204" pitchFamily="34" charset="0"/>
              </a:rPr>
              <a:t>La rumba, </a:t>
            </a:r>
            <a:r>
              <a:rPr lang="es-ES" sz="2000" kern="0" dirty="0" smtClean="0">
                <a:solidFill>
                  <a:prstClr val="black"/>
                </a:solidFill>
                <a:latin typeface="Arial" panose="020B0604020202020204" pitchFamily="34" charset="0"/>
                <a:cs typeface="Arial" panose="020B0604020202020204" pitchFamily="34" charset="0"/>
              </a:rPr>
              <a:t>José Zacarías </a:t>
            </a:r>
            <a:r>
              <a:rPr lang="es-ES" sz="2000" kern="0" dirty="0" err="1" smtClean="0">
                <a:solidFill>
                  <a:prstClr val="black"/>
                </a:solidFill>
                <a:latin typeface="Arial" panose="020B0604020202020204" pitchFamily="34" charset="0"/>
                <a:cs typeface="Arial" panose="020B0604020202020204" pitchFamily="34" charset="0"/>
              </a:rPr>
              <a:t>Tallet</a:t>
            </a:r>
            <a:endParaRPr lang="es-ES" sz="2000" kern="0" dirty="0" smtClean="0">
              <a:solidFill>
                <a:prstClr val="black"/>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Ø"/>
              <a:defRPr/>
            </a:pPr>
            <a:r>
              <a:rPr lang="es-ES" sz="2000" kern="0" dirty="0" smtClean="0">
                <a:solidFill>
                  <a:prstClr val="black"/>
                </a:solidFill>
                <a:latin typeface="Arial" panose="020B0604020202020204" pitchFamily="34" charset="0"/>
                <a:cs typeface="Arial" panose="020B0604020202020204" pitchFamily="34" charset="0"/>
              </a:rPr>
              <a:t>La injusticia social enfocada bajo un criterio clasista: </a:t>
            </a:r>
            <a:r>
              <a:rPr lang="es-ES" sz="2000" b="1" i="1" kern="0" dirty="0" smtClean="0">
                <a:solidFill>
                  <a:prstClr val="black"/>
                </a:solidFill>
                <a:latin typeface="Arial" panose="020B0604020202020204" pitchFamily="34" charset="0"/>
                <a:cs typeface="Arial" panose="020B0604020202020204" pitchFamily="34" charset="0"/>
              </a:rPr>
              <a:t>Salutación fraterna al taller mecánico</a:t>
            </a:r>
            <a:r>
              <a:rPr lang="es-ES" sz="2000" kern="0" dirty="0" smtClean="0">
                <a:solidFill>
                  <a:prstClr val="black"/>
                </a:solidFill>
                <a:latin typeface="Arial" panose="020B0604020202020204" pitchFamily="34" charset="0"/>
                <a:cs typeface="Arial" panose="020B0604020202020204" pitchFamily="34" charset="0"/>
              </a:rPr>
              <a:t>, de Regino Pedroso y Aldama.   </a:t>
            </a:r>
          </a:p>
        </p:txBody>
      </p:sp>
      <p:sp>
        <p:nvSpPr>
          <p:cNvPr id="8" name="Rectángulo 7"/>
          <p:cNvSpPr/>
          <p:nvPr/>
        </p:nvSpPr>
        <p:spPr>
          <a:xfrm>
            <a:off x="261257" y="1186968"/>
            <a:ext cx="11627678" cy="769441"/>
          </a:xfrm>
          <a:prstGeom prst="rect">
            <a:avLst/>
          </a:prstGeom>
          <a:ln>
            <a:solidFill>
              <a:srgbClr val="7030A0"/>
            </a:solidFill>
          </a:ln>
        </p:spPr>
        <p:txBody>
          <a:bodyPr wrap="square">
            <a:spAutoFit/>
          </a:bodyPr>
          <a:lstStyle/>
          <a:p>
            <a:pPr lvl="0" algn="just">
              <a:defRPr/>
            </a:pPr>
            <a:r>
              <a:rPr lang="es-ES" sz="2200" kern="0" dirty="0" smtClean="0">
                <a:solidFill>
                  <a:prstClr val="black"/>
                </a:solidFill>
                <a:latin typeface="Arial" panose="020B0604020202020204" pitchFamily="34" charset="0"/>
                <a:cs typeface="Arial" panose="020B0604020202020204" pitchFamily="34" charset="0"/>
              </a:rPr>
              <a:t>Se considera a toda la poesía  que se escribe en su sentido más amplio, como producto de la cultura de cierto conglomerado humano.</a:t>
            </a:r>
          </a:p>
        </p:txBody>
      </p:sp>
      <p:sp>
        <p:nvSpPr>
          <p:cNvPr id="9" name="Flecha a la derecha con muesca 8"/>
          <p:cNvSpPr/>
          <p:nvPr/>
        </p:nvSpPr>
        <p:spPr>
          <a:xfrm rot="5400000">
            <a:off x="6113523" y="743303"/>
            <a:ext cx="437641" cy="314326"/>
          </a:xfrm>
          <a:prstGeom prst="notchedRightArrow">
            <a:avLst/>
          </a:prstGeom>
          <a:solidFill>
            <a:srgbClr val="FFFFCC"/>
          </a:solidFill>
          <a:ln w="15875" cap="flat" cmpd="sng" algn="ctr">
            <a:solidFill>
              <a:srgbClr val="7030A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Trebuchet MS"/>
            </a:endParaRPr>
          </a:p>
        </p:txBody>
      </p:sp>
      <p:sp>
        <p:nvSpPr>
          <p:cNvPr id="11" name="Flecha a la derecha con muesca 10"/>
          <p:cNvSpPr/>
          <p:nvPr/>
        </p:nvSpPr>
        <p:spPr>
          <a:xfrm rot="5400000">
            <a:off x="6112853" y="2030436"/>
            <a:ext cx="438978" cy="314325"/>
          </a:xfrm>
          <a:prstGeom prst="notchedRightArrow">
            <a:avLst/>
          </a:prstGeom>
          <a:solidFill>
            <a:srgbClr val="FFFFCC"/>
          </a:solidFill>
          <a:ln w="15875" cap="flat" cmpd="sng" algn="ctr">
            <a:solidFill>
              <a:srgbClr val="7030A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Trebuchet MS"/>
            </a:endParaRPr>
          </a:p>
        </p:txBody>
      </p:sp>
      <p:sp>
        <p:nvSpPr>
          <p:cNvPr id="12" name="Rectángulo 11"/>
          <p:cNvSpPr/>
          <p:nvPr/>
        </p:nvSpPr>
        <p:spPr>
          <a:xfrm>
            <a:off x="261257" y="5263358"/>
            <a:ext cx="11778234" cy="1446550"/>
          </a:xfrm>
          <a:prstGeom prst="rect">
            <a:avLst/>
          </a:prstGeom>
          <a:ln>
            <a:solidFill>
              <a:srgbClr val="7030A0"/>
            </a:solidFill>
          </a:ln>
        </p:spPr>
        <p:txBody>
          <a:bodyPr wrap="square">
            <a:spAutoFit/>
          </a:bodyPr>
          <a:lstStyle/>
          <a:p>
            <a:pPr lvl="0" algn="just">
              <a:defRPr/>
            </a:pPr>
            <a:r>
              <a:rPr lang="es-ES" sz="2200" kern="0" dirty="0" smtClean="0">
                <a:solidFill>
                  <a:prstClr val="black"/>
                </a:solidFill>
                <a:latin typeface="Arial" panose="020B0604020202020204" pitchFamily="34" charset="0"/>
                <a:cs typeface="Arial" panose="020B0604020202020204" pitchFamily="34" charset="0"/>
              </a:rPr>
              <a:t>Las proyecciones de esta literatura- democráticas primero y, finalmente militantes del proceso revolucionario hasta las desapariciones físicas de los creadores-, comienzan a trascender con más validez estética con los  poetas de la talla de Regino Pedroso, Manuel Navarro Luna y Nicolás Guillén.</a:t>
            </a:r>
          </a:p>
        </p:txBody>
      </p:sp>
    </p:spTree>
    <p:extLst>
      <p:ext uri="{BB962C8B-B14F-4D97-AF65-F5344CB8AC3E}">
        <p14:creationId xmlns:p14="http://schemas.microsoft.com/office/powerpoint/2010/main" val="933060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4770</TotalTime>
  <Words>2444</Words>
  <Application>Microsoft Office PowerPoint</Application>
  <PresentationFormat>Panorámica</PresentationFormat>
  <Paragraphs>191</Paragraphs>
  <Slides>21</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21</vt:i4>
      </vt:variant>
    </vt:vector>
  </HeadingPairs>
  <TitlesOfParts>
    <vt:vector size="32" baseType="lpstr">
      <vt:lpstr>Arial</vt:lpstr>
      <vt:lpstr>Arial Black</vt:lpstr>
      <vt:lpstr>Bahnschrift SemiBold</vt:lpstr>
      <vt:lpstr>Calibri</vt:lpstr>
      <vt:lpstr>Calibri Light</vt:lpstr>
      <vt:lpstr>Courier New</vt:lpstr>
      <vt:lpstr>Times New Roman</vt:lpstr>
      <vt:lpstr>Trebuchet MS</vt:lpstr>
      <vt:lpstr>Verdana</vt:lpstr>
      <vt:lpstr>Wingdings</vt:lpstr>
      <vt:lpstr>Tema de Office</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   </vt:lpstr>
      <vt:lpstr>   </vt:lpstr>
      <vt:lpstr>   </vt:lpstr>
      <vt:lpstr>   </vt:lpstr>
      <vt:lpstr>   </vt:lpstr>
      <vt:lpstr>Presentación de PowerPoint</vt:lpstr>
      <vt:lpstr>Presentación de PowerPoint</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Adriel</dc:creator>
  <cp:lastModifiedBy>Yordanka</cp:lastModifiedBy>
  <cp:revision>439</cp:revision>
  <dcterms:created xsi:type="dcterms:W3CDTF">2014-10-12T16:01:06Z</dcterms:created>
  <dcterms:modified xsi:type="dcterms:W3CDTF">2026-04-03T12:28:43Z</dcterms:modified>
</cp:coreProperties>
</file>