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sldIdLst>
    <p:sldId id="256" r:id="rId2"/>
    <p:sldId id="257" r:id="rId3"/>
    <p:sldId id="265" r:id="rId4"/>
    <p:sldId id="266" r:id="rId5"/>
    <p:sldId id="267" r:id="rId6"/>
    <p:sldId id="268" r:id="rId7"/>
    <p:sldId id="269" r:id="rId8"/>
    <p:sldId id="270" r:id="rId9"/>
    <p:sldId id="271" r:id="rId10"/>
    <p:sldId id="272" r:id="rId11"/>
    <p:sldId id="273" r:id="rId12"/>
    <p:sldId id="274" r:id="rId13"/>
    <p:sldId id="275" r:id="rId14"/>
    <p:sldId id="276" r:id="rId15"/>
    <p:sldId id="277" r:id="rId16"/>
    <p:sldId id="278" r:id="rId17"/>
    <p:sldId id="279" r:id="rId18"/>
    <p:sldId id="280" r:id="rId19"/>
    <p:sldId id="282" r:id="rId20"/>
    <p:sldId id="283" r:id="rId21"/>
    <p:sldId id="281" r:id="rId22"/>
    <p:sldId id="284" r:id="rId23"/>
    <p:sldId id="285" r:id="rId24"/>
    <p:sldId id="286" r:id="rId25"/>
    <p:sldId id="287" r:id="rId26"/>
    <p:sldId id="288" r:id="rId27"/>
    <p:sldId id="289" r:id="rId28"/>
    <p:sldId id="290" r:id="rId29"/>
    <p:sldId id="291" r:id="rId30"/>
    <p:sldId id="292" r:id="rId31"/>
    <p:sldId id="293" r:id="rId32"/>
    <p:sldId id="294" r:id="rId33"/>
    <p:sldId id="295" r:id="rId34"/>
    <p:sldId id="296" r:id="rId35"/>
    <p:sldId id="297" r:id="rId36"/>
    <p:sldId id="298" r:id="rId37"/>
    <p:sldId id="299" r:id="rId38"/>
    <p:sldId id="300" r:id="rId3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441" autoAdjust="0"/>
  </p:normalViewPr>
  <p:slideViewPr>
    <p:cSldViewPr>
      <p:cViewPr varScale="1">
        <p:scale>
          <a:sx n="42" d="100"/>
          <a:sy n="42" d="100"/>
        </p:scale>
        <p:origin x="-129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B4DA20-B739-4D4D-814E-FD4910CC8CB5}" type="datetimeFigureOut">
              <a:rPr lang="es-ES" smtClean="0"/>
              <a:t>16/02/2026</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095AEF-79BE-457C-BA8F-AD12145F2C3E}" type="slidenum">
              <a:rPr lang="es-ES" smtClean="0"/>
              <a:t>‹Nº›</a:t>
            </a:fld>
            <a:endParaRPr lang="es-ES"/>
          </a:p>
        </p:txBody>
      </p:sp>
    </p:spTree>
    <p:extLst>
      <p:ext uri="{BB962C8B-B14F-4D97-AF65-F5344CB8AC3E}">
        <p14:creationId xmlns:p14="http://schemas.microsoft.com/office/powerpoint/2010/main" val="2039536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660671BC-03E2-4B3E-9ED5-E017027FA02D}" type="datetimeFigureOut">
              <a:rPr lang="es-ES" smtClean="0"/>
              <a:t>16/02/2026</a:t>
            </a:fld>
            <a:endParaRPr lang="es-E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s-E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2BB39171-E4CC-4F7F-93F6-310E1A1846B0}" type="slidenum">
              <a:rPr lang="es-ES" smtClean="0"/>
              <a:t>‹Nº›</a:t>
            </a:fld>
            <a:endParaRPr lang="es-E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660671BC-03E2-4B3E-9ED5-E017027FA02D}" type="datetimeFigureOut">
              <a:rPr lang="es-ES" smtClean="0"/>
              <a:t>16/02/2026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BB39171-E4CC-4F7F-93F6-310E1A1846B0}"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660671BC-03E2-4B3E-9ED5-E017027FA02D}" type="datetimeFigureOut">
              <a:rPr lang="es-ES" smtClean="0"/>
              <a:t>16/02/2026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BB39171-E4CC-4F7F-93F6-310E1A1846B0}"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60671BC-03E2-4B3E-9ED5-E017027FA02D}" type="datetimeFigureOut">
              <a:rPr lang="es-ES" smtClean="0"/>
              <a:t>16/02/2026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BB39171-E4CC-4F7F-93F6-310E1A1846B0}"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660671BC-03E2-4B3E-9ED5-E017027FA02D}" type="datetimeFigureOut">
              <a:rPr lang="es-ES" smtClean="0"/>
              <a:t>16/02/2026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2BB39171-E4CC-4F7F-93F6-310E1A1846B0}"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660671BC-03E2-4B3E-9ED5-E017027FA02D}" type="datetimeFigureOut">
              <a:rPr lang="es-ES" smtClean="0"/>
              <a:t>16/02/2026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2BB39171-E4CC-4F7F-93F6-310E1A1846B0}" type="slidenum">
              <a:rPr lang="es-ES" smtClean="0"/>
              <a:t>‹Nº›</a:t>
            </a:fld>
            <a:endParaRPr lang="es-ES"/>
          </a:p>
        </p:txBody>
      </p:sp>
      <p:sp>
        <p:nvSpPr>
          <p:cNvPr id="9" name="Content Placeholder 8"/>
          <p:cNvSpPr>
            <a:spLocks noGrp="1"/>
          </p:cNvSpPr>
          <p:nvPr>
            <p:ph sz="quarter" idx="13"/>
          </p:nvPr>
        </p:nvSpPr>
        <p:spPr>
          <a:xfrm>
            <a:off x="1042416" y="2313432"/>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660671BC-03E2-4B3E-9ED5-E017027FA02D}" type="datetimeFigureOut">
              <a:rPr lang="es-ES" smtClean="0"/>
              <a:t>16/02/2026</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2BB39171-E4CC-4F7F-93F6-310E1A1846B0}"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660671BC-03E2-4B3E-9ED5-E017027FA02D}" type="datetimeFigureOut">
              <a:rPr lang="es-ES" smtClean="0"/>
              <a:t>16/02/2026</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2BB39171-E4CC-4F7F-93F6-310E1A1846B0}"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0671BC-03E2-4B3E-9ED5-E017027FA02D}" type="datetimeFigureOut">
              <a:rPr lang="es-ES" smtClean="0"/>
              <a:t>16/02/2026</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2BB39171-E4CC-4F7F-93F6-310E1A1846B0}"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60671BC-03E2-4B3E-9ED5-E017027FA02D}" type="datetimeFigureOut">
              <a:rPr lang="es-ES" smtClean="0"/>
              <a:t>16/02/2026</a:t>
            </a:fld>
            <a:endParaRPr lang="es-ES"/>
          </a:p>
        </p:txBody>
      </p:sp>
      <p:sp>
        <p:nvSpPr>
          <p:cNvPr id="7" name="Slide Number Placeholder 6"/>
          <p:cNvSpPr>
            <a:spLocks noGrp="1"/>
          </p:cNvSpPr>
          <p:nvPr>
            <p:ph type="sldNum" sz="quarter" idx="12"/>
          </p:nvPr>
        </p:nvSpPr>
        <p:spPr/>
        <p:txBody>
          <a:bodyPr/>
          <a:lstStyle/>
          <a:p>
            <a:fld id="{2BB39171-E4CC-4F7F-93F6-310E1A1846B0}" type="slidenum">
              <a:rPr lang="es-ES" smtClean="0"/>
              <a:t>‹Nº›</a:t>
            </a:fld>
            <a:endParaRPr lang="es-E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E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s-ES" smtClean="0"/>
              <a:t>Haga clic para modificar el estilo de título del patrón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60671BC-03E2-4B3E-9ED5-E017027FA02D}" type="datetimeFigureOut">
              <a:rPr lang="es-ES" smtClean="0"/>
              <a:t>16/02/2026</a:t>
            </a:fld>
            <a:endParaRPr lang="es-E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ES"/>
          </a:p>
        </p:txBody>
      </p:sp>
      <p:sp>
        <p:nvSpPr>
          <p:cNvPr id="7" name="Slide Number Placeholder 6"/>
          <p:cNvSpPr>
            <a:spLocks noGrp="1"/>
          </p:cNvSpPr>
          <p:nvPr>
            <p:ph type="sldNum" sz="quarter" idx="12"/>
          </p:nvPr>
        </p:nvSpPr>
        <p:spPr/>
        <p:txBody>
          <a:bodyPr/>
          <a:lstStyle/>
          <a:p>
            <a:fld id="{2BB39171-E4CC-4F7F-93F6-310E1A1846B0}"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660671BC-03E2-4B3E-9ED5-E017027FA02D}" type="datetimeFigureOut">
              <a:rPr lang="es-ES" smtClean="0"/>
              <a:t>16/02/2026</a:t>
            </a:fld>
            <a:endParaRPr lang="es-E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s-E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2BB39171-E4CC-4F7F-93F6-310E1A1846B0}"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7.xml"/><Relationship Id="rId1" Type="http://schemas.openxmlformats.org/officeDocument/2006/relationships/slideLayout" Target="../slideLayouts/slideLayout2.xml"/><Relationship Id="rId6" Type="http://schemas.openxmlformats.org/officeDocument/2006/relationships/slide" Target="slide2.xml"/><Relationship Id="rId5" Type="http://schemas.openxmlformats.org/officeDocument/2006/relationships/slide" Target="slide9.xml"/><Relationship Id="rId4" Type="http://schemas.openxmlformats.org/officeDocument/2006/relationships/slide" Target="slid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788024" y="2420888"/>
            <a:ext cx="3313355" cy="3384376"/>
          </a:xfrm>
        </p:spPr>
        <p:txBody>
          <a:bodyPr>
            <a:normAutofit fontScale="90000"/>
          </a:bodyPr>
          <a:lstStyle/>
          <a:p>
            <a:pPr algn="ctr"/>
            <a:r>
              <a:rPr lang="es-ES" b="1" dirty="0"/>
              <a:t>Tema 1: </a:t>
            </a:r>
            <a:r>
              <a:rPr lang="es-ES" b="1" dirty="0" smtClean="0"/>
              <a:t/>
            </a:r>
            <a:br>
              <a:rPr lang="es-ES" b="1" dirty="0" smtClean="0"/>
            </a:br>
            <a:r>
              <a:rPr lang="es-ES" sz="3100" dirty="0" smtClean="0"/>
              <a:t>La </a:t>
            </a:r>
            <a:r>
              <a:rPr lang="es-ES" sz="3100" dirty="0"/>
              <a:t>Economía Política como ciencia social. Su carácter clasista. La teoría marxista del valor.</a:t>
            </a:r>
          </a:p>
        </p:txBody>
      </p:sp>
      <p:sp>
        <p:nvSpPr>
          <p:cNvPr id="4" name="3 CuadroTexto"/>
          <p:cNvSpPr txBox="1"/>
          <p:nvPr/>
        </p:nvSpPr>
        <p:spPr>
          <a:xfrm>
            <a:off x="611560" y="604067"/>
            <a:ext cx="3600400" cy="1077218"/>
          </a:xfrm>
          <a:prstGeom prst="rect">
            <a:avLst/>
          </a:prstGeom>
          <a:noFill/>
        </p:spPr>
        <p:txBody>
          <a:bodyPr wrap="square" rtlCol="0">
            <a:spAutoFit/>
          </a:bodyPr>
          <a:lstStyle/>
          <a:p>
            <a:pPr algn="ctr"/>
            <a:r>
              <a:rPr lang="es-ES" sz="3200" b="1" smtClean="0"/>
              <a:t>Clase1.1</a:t>
            </a:r>
            <a:r>
              <a:rPr lang="es-ES" sz="3200" b="1" dirty="0" smtClean="0"/>
              <a:t>. Tema II</a:t>
            </a:r>
          </a:p>
          <a:p>
            <a:pPr algn="ctr"/>
            <a:endParaRPr lang="es-ES" sz="3200" b="1"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5105" y="2080221"/>
            <a:ext cx="3127421" cy="3140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947294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Título"/>
          <p:cNvSpPr>
            <a:spLocks noGrp="1"/>
          </p:cNvSpPr>
          <p:nvPr>
            <p:ph type="title"/>
          </p:nvPr>
        </p:nvSpPr>
        <p:spPr>
          <a:xfrm>
            <a:off x="685800" y="357188"/>
            <a:ext cx="2734072" cy="3287836"/>
          </a:xfrm>
        </p:spPr>
        <p:txBody>
          <a:bodyPr>
            <a:normAutofit/>
          </a:bodyPr>
          <a:lstStyle/>
          <a:p>
            <a:r>
              <a:rPr lang="es-ES" b="1" dirty="0" smtClean="0">
                <a:solidFill>
                  <a:schemeClr val="tx1"/>
                </a:solidFill>
              </a:rPr>
              <a:t>Funciones del </a:t>
            </a:r>
            <a:br>
              <a:rPr lang="es-ES" b="1" dirty="0" smtClean="0">
                <a:solidFill>
                  <a:schemeClr val="tx1"/>
                </a:solidFill>
              </a:rPr>
            </a:br>
            <a:r>
              <a:rPr lang="es-ES" b="1" dirty="0" smtClean="0">
                <a:solidFill>
                  <a:schemeClr val="tx1"/>
                </a:solidFill>
              </a:rPr>
              <a:t>dinero:</a:t>
            </a:r>
          </a:p>
        </p:txBody>
      </p:sp>
      <p:sp>
        <p:nvSpPr>
          <p:cNvPr id="8195" name="2 Marcador de contenido"/>
          <p:cNvSpPr>
            <a:spLocks noGrp="1"/>
          </p:cNvSpPr>
          <p:nvPr>
            <p:ph idx="1"/>
          </p:nvPr>
        </p:nvSpPr>
        <p:spPr>
          <a:xfrm>
            <a:off x="3851920" y="980728"/>
            <a:ext cx="4608512" cy="5328592"/>
          </a:xfrm>
          <a:solidFill>
            <a:schemeClr val="bg2">
              <a:lumMod val="60000"/>
              <a:lumOff val="40000"/>
            </a:schemeClr>
          </a:solidFill>
        </p:spPr>
        <p:txBody>
          <a:bodyPr>
            <a:normAutofit/>
          </a:bodyPr>
          <a:lstStyle/>
          <a:p>
            <a:pPr>
              <a:spcBef>
                <a:spcPct val="50000"/>
              </a:spcBef>
            </a:pPr>
            <a:r>
              <a:rPr lang="es-ES" sz="3200" b="1" dirty="0" smtClean="0">
                <a:hlinkClick r:id="rId2" action="ppaction://hlinksldjump"/>
              </a:rPr>
              <a:t>MEDIDA DEL VALOR</a:t>
            </a:r>
            <a:endParaRPr lang="es-ES" sz="3200" b="1" dirty="0" smtClean="0"/>
          </a:p>
          <a:p>
            <a:pPr>
              <a:spcBef>
                <a:spcPct val="50000"/>
              </a:spcBef>
            </a:pPr>
            <a:r>
              <a:rPr lang="es-ES" sz="3200" b="1" dirty="0" smtClean="0">
                <a:hlinkClick r:id="rId3" action="ppaction://hlinksldjump"/>
              </a:rPr>
              <a:t>MEDIO DE CIRCULACION</a:t>
            </a:r>
            <a:endParaRPr lang="es-ES" sz="3200" b="1" dirty="0" smtClean="0"/>
          </a:p>
          <a:p>
            <a:pPr>
              <a:spcBef>
                <a:spcPct val="50000"/>
              </a:spcBef>
            </a:pPr>
            <a:r>
              <a:rPr lang="es-ES" sz="3200" b="1" dirty="0" smtClean="0">
                <a:hlinkClick r:id="rId4" action="ppaction://hlinksldjump"/>
              </a:rPr>
              <a:t>MEDIO DE PAGO</a:t>
            </a:r>
            <a:endParaRPr lang="es-ES" sz="3200" b="1" dirty="0" smtClean="0"/>
          </a:p>
          <a:p>
            <a:pPr>
              <a:spcBef>
                <a:spcPct val="50000"/>
              </a:spcBef>
            </a:pPr>
            <a:r>
              <a:rPr lang="es-ES" sz="3200" b="1" dirty="0" smtClean="0">
                <a:hlinkClick r:id="rId5" action="ppaction://hlinksldjump"/>
              </a:rPr>
              <a:t>MEDIO DE ATESORAMIENTO</a:t>
            </a:r>
            <a:endParaRPr lang="es-ES" sz="3200" b="1" dirty="0" smtClean="0"/>
          </a:p>
          <a:p>
            <a:pPr>
              <a:spcBef>
                <a:spcPct val="50000"/>
              </a:spcBef>
            </a:pPr>
            <a:r>
              <a:rPr lang="es-ES" sz="3200" b="1" dirty="0" smtClean="0">
                <a:hlinkClick r:id="rId6" action="ppaction://hlinksldjump"/>
              </a:rPr>
              <a:t>DINERO MUNDIAL</a:t>
            </a:r>
            <a:endParaRPr lang="es-ES" sz="3200" b="1" dirty="0" smtClean="0"/>
          </a:p>
          <a:p>
            <a:endParaRPr lang="es-ES" dirty="0" smtClean="0"/>
          </a:p>
        </p:txBody>
      </p:sp>
    </p:spTree>
    <p:extLst>
      <p:ext uri="{BB962C8B-B14F-4D97-AF65-F5344CB8AC3E}">
        <p14:creationId xmlns:p14="http://schemas.microsoft.com/office/powerpoint/2010/main" val="14945051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Título"/>
          <p:cNvSpPr>
            <a:spLocks noGrp="1"/>
          </p:cNvSpPr>
          <p:nvPr>
            <p:ph type="title"/>
          </p:nvPr>
        </p:nvSpPr>
        <p:spPr>
          <a:xfrm>
            <a:off x="1115616" y="1124744"/>
            <a:ext cx="7024744" cy="1143000"/>
          </a:xfrm>
        </p:spPr>
        <p:txBody>
          <a:bodyPr>
            <a:normAutofit fontScale="90000"/>
          </a:bodyPr>
          <a:lstStyle/>
          <a:p>
            <a:r>
              <a:rPr lang="es-ES" b="1" dirty="0" smtClean="0">
                <a:solidFill>
                  <a:schemeClr val="tx1"/>
                </a:solidFill>
              </a:rPr>
              <a:t>El dinero como medida del valor</a:t>
            </a:r>
          </a:p>
        </p:txBody>
      </p:sp>
      <p:sp>
        <p:nvSpPr>
          <p:cNvPr id="9219" name="2 Marcador de contenido"/>
          <p:cNvSpPr>
            <a:spLocks noGrp="1"/>
          </p:cNvSpPr>
          <p:nvPr>
            <p:ph idx="1"/>
          </p:nvPr>
        </p:nvSpPr>
        <p:spPr/>
        <p:txBody>
          <a:bodyPr/>
          <a:lstStyle/>
          <a:p>
            <a:r>
              <a:rPr lang="es-ES" dirty="0" smtClean="0"/>
              <a:t>Función elemental y primordial como equivalente general.</a:t>
            </a:r>
          </a:p>
          <a:p>
            <a:r>
              <a:rPr lang="es-ES" dirty="0" smtClean="0"/>
              <a:t>Expresa el valor de las mercancías en determinadas cantidades de oro (patrón de precios)</a:t>
            </a:r>
          </a:p>
          <a:p>
            <a:r>
              <a:rPr lang="es-ES" dirty="0" smtClean="0"/>
              <a:t>Esta función antecede a la circulación monetaria.</a:t>
            </a:r>
          </a:p>
        </p:txBody>
      </p:sp>
    </p:spTree>
    <p:extLst>
      <p:ext uri="{BB962C8B-B14F-4D97-AF65-F5344CB8AC3E}">
        <p14:creationId xmlns:p14="http://schemas.microsoft.com/office/powerpoint/2010/main" val="4322205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Título"/>
          <p:cNvSpPr>
            <a:spLocks noGrp="1"/>
          </p:cNvSpPr>
          <p:nvPr>
            <p:ph type="title"/>
          </p:nvPr>
        </p:nvSpPr>
        <p:spPr/>
        <p:txBody>
          <a:bodyPr>
            <a:normAutofit fontScale="90000"/>
          </a:bodyPr>
          <a:lstStyle/>
          <a:p>
            <a:r>
              <a:rPr lang="es-ES" b="1" dirty="0" smtClean="0">
                <a:solidFill>
                  <a:schemeClr val="tx1"/>
                </a:solidFill>
              </a:rPr>
              <a:t>El dinero como medio de circulación</a:t>
            </a:r>
          </a:p>
        </p:txBody>
      </p:sp>
      <p:sp>
        <p:nvSpPr>
          <p:cNvPr id="10243" name="2 Marcador de contenido"/>
          <p:cNvSpPr>
            <a:spLocks noGrp="1"/>
          </p:cNvSpPr>
          <p:nvPr>
            <p:ph idx="1"/>
          </p:nvPr>
        </p:nvSpPr>
        <p:spPr>
          <a:xfrm>
            <a:off x="571500" y="2500313"/>
            <a:ext cx="8286750" cy="4000500"/>
          </a:xfrm>
        </p:spPr>
        <p:txBody>
          <a:bodyPr/>
          <a:lstStyle/>
          <a:p>
            <a:r>
              <a:rPr lang="es-ES" dirty="0" smtClean="0"/>
              <a:t>Complementa la función anterior en la circulación o intercambio mercantil.</a:t>
            </a:r>
          </a:p>
          <a:p>
            <a:r>
              <a:rPr lang="es-ES" dirty="0" smtClean="0"/>
              <a:t>El dinero actúa como intermediario en ese intercambio (relación mercancía-dinero)</a:t>
            </a:r>
          </a:p>
          <a:p>
            <a:r>
              <a:rPr lang="es-ES" dirty="0" smtClean="0"/>
              <a:t>En esta función el dinero tiene que estar físicamente presente. </a:t>
            </a:r>
          </a:p>
          <a:p>
            <a:pPr>
              <a:buFontTx/>
              <a:buNone/>
            </a:pPr>
            <a:endParaRPr lang="es-ES" dirty="0" smtClean="0"/>
          </a:p>
        </p:txBody>
      </p:sp>
    </p:spTree>
    <p:extLst>
      <p:ext uri="{BB962C8B-B14F-4D97-AF65-F5344CB8AC3E}">
        <p14:creationId xmlns:p14="http://schemas.microsoft.com/office/powerpoint/2010/main" val="29464067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Título"/>
          <p:cNvSpPr>
            <a:spLocks noGrp="1"/>
          </p:cNvSpPr>
          <p:nvPr>
            <p:ph type="title"/>
          </p:nvPr>
        </p:nvSpPr>
        <p:spPr>
          <a:xfrm>
            <a:off x="611560" y="620688"/>
            <a:ext cx="7772400" cy="1285875"/>
          </a:xfrm>
        </p:spPr>
        <p:txBody>
          <a:bodyPr>
            <a:normAutofit fontScale="90000"/>
          </a:bodyPr>
          <a:lstStyle/>
          <a:p>
            <a:r>
              <a:rPr lang="es-ES" b="1" dirty="0" smtClean="0">
                <a:solidFill>
                  <a:schemeClr val="tx2"/>
                </a:solidFill>
              </a:rPr>
              <a:t>El dinero como medio de pago</a:t>
            </a:r>
            <a:br>
              <a:rPr lang="es-ES" b="1" dirty="0" smtClean="0">
                <a:solidFill>
                  <a:schemeClr val="tx2"/>
                </a:solidFill>
              </a:rPr>
            </a:br>
            <a:endParaRPr lang="es-ES" b="1" dirty="0" smtClean="0">
              <a:solidFill>
                <a:schemeClr val="tx2"/>
              </a:solidFill>
            </a:endParaRPr>
          </a:p>
        </p:txBody>
      </p:sp>
      <p:sp>
        <p:nvSpPr>
          <p:cNvPr id="11267" name="2 Marcador de contenido"/>
          <p:cNvSpPr>
            <a:spLocks noGrp="1"/>
          </p:cNvSpPr>
          <p:nvPr>
            <p:ph idx="1"/>
          </p:nvPr>
        </p:nvSpPr>
        <p:spPr>
          <a:xfrm>
            <a:off x="285750" y="1857375"/>
            <a:ext cx="8572500" cy="4572000"/>
          </a:xfrm>
        </p:spPr>
        <p:txBody>
          <a:bodyPr/>
          <a:lstStyle/>
          <a:p>
            <a:r>
              <a:rPr lang="es-ES" dirty="0" smtClean="0"/>
              <a:t>Se realiza el intercambio mercantil sin la presencia física del dinero. </a:t>
            </a:r>
          </a:p>
          <a:p>
            <a:r>
              <a:rPr lang="es-ES" dirty="0" smtClean="0"/>
              <a:t>Se realiza la compra-venta, pero lo que se hace es la promesa o compromiso de pago.</a:t>
            </a:r>
          </a:p>
          <a:p>
            <a:r>
              <a:rPr lang="es-ES" dirty="0" smtClean="0"/>
              <a:t>La relación mercancía-dinero se rompe en tiempo y espacio.</a:t>
            </a:r>
          </a:p>
          <a:p>
            <a:r>
              <a:rPr lang="es-ES" dirty="0" smtClean="0"/>
              <a:t>Aparecen nuevas figuras: el crédito o pagaré, el interés, la hipoteca, el cheque.</a:t>
            </a:r>
          </a:p>
        </p:txBody>
      </p:sp>
    </p:spTree>
    <p:extLst>
      <p:ext uri="{BB962C8B-B14F-4D97-AF65-F5344CB8AC3E}">
        <p14:creationId xmlns:p14="http://schemas.microsoft.com/office/powerpoint/2010/main" val="38677215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Título"/>
          <p:cNvSpPr>
            <a:spLocks noGrp="1"/>
          </p:cNvSpPr>
          <p:nvPr>
            <p:ph type="title"/>
          </p:nvPr>
        </p:nvSpPr>
        <p:spPr>
          <a:xfrm>
            <a:off x="899592" y="764704"/>
            <a:ext cx="7024744" cy="1143000"/>
          </a:xfrm>
        </p:spPr>
        <p:txBody>
          <a:bodyPr>
            <a:normAutofit fontScale="90000"/>
          </a:bodyPr>
          <a:lstStyle/>
          <a:p>
            <a:r>
              <a:rPr lang="es-ES" b="1" dirty="0" smtClean="0">
                <a:solidFill>
                  <a:schemeClr val="tx2"/>
                </a:solidFill>
              </a:rPr>
              <a:t>El dinero como medio de atesoramiento</a:t>
            </a:r>
          </a:p>
        </p:txBody>
      </p:sp>
      <p:sp>
        <p:nvSpPr>
          <p:cNvPr id="12291" name="2 Marcador de contenido"/>
          <p:cNvSpPr>
            <a:spLocks noGrp="1"/>
          </p:cNvSpPr>
          <p:nvPr>
            <p:ph idx="1"/>
          </p:nvPr>
        </p:nvSpPr>
        <p:spPr>
          <a:xfrm>
            <a:off x="683568" y="2276872"/>
            <a:ext cx="8101013" cy="4448175"/>
          </a:xfrm>
        </p:spPr>
        <p:txBody>
          <a:bodyPr/>
          <a:lstStyle/>
          <a:p>
            <a:r>
              <a:rPr lang="es-ES" dirty="0" smtClean="0"/>
              <a:t>Esta función niega la propia esencia del dinero.</a:t>
            </a:r>
          </a:p>
          <a:p>
            <a:r>
              <a:rPr lang="es-ES" dirty="0" smtClean="0"/>
              <a:t>El dinero deja de ser medida de valor y  sale de la circulación.</a:t>
            </a:r>
          </a:p>
          <a:p>
            <a:r>
              <a:rPr lang="es-ES" dirty="0" smtClean="0"/>
              <a:t>Se inmoviliza y se guarda con el objetivo de  incrementarlo como un tesoro.</a:t>
            </a:r>
          </a:p>
          <a:p>
            <a:r>
              <a:rPr lang="es-ES" dirty="0" smtClean="0"/>
              <a:t>Solo el oro puede cumplir esta función sin perder su valor.</a:t>
            </a:r>
          </a:p>
        </p:txBody>
      </p:sp>
    </p:spTree>
    <p:extLst>
      <p:ext uri="{BB962C8B-B14F-4D97-AF65-F5344CB8AC3E}">
        <p14:creationId xmlns:p14="http://schemas.microsoft.com/office/powerpoint/2010/main" val="10185743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Título"/>
          <p:cNvSpPr>
            <a:spLocks noGrp="1"/>
          </p:cNvSpPr>
          <p:nvPr>
            <p:ph type="title"/>
          </p:nvPr>
        </p:nvSpPr>
        <p:spPr>
          <a:xfrm>
            <a:off x="685800" y="836712"/>
            <a:ext cx="7772400" cy="734913"/>
          </a:xfrm>
        </p:spPr>
        <p:txBody>
          <a:bodyPr/>
          <a:lstStyle/>
          <a:p>
            <a:r>
              <a:rPr lang="es-ES" b="1" dirty="0" smtClean="0">
                <a:solidFill>
                  <a:schemeClr val="tx2"/>
                </a:solidFill>
              </a:rPr>
              <a:t>Dinero mundial</a:t>
            </a:r>
          </a:p>
        </p:txBody>
      </p:sp>
      <p:sp>
        <p:nvSpPr>
          <p:cNvPr id="13315" name="2 Marcador de contenido"/>
          <p:cNvSpPr>
            <a:spLocks noGrp="1"/>
          </p:cNvSpPr>
          <p:nvPr>
            <p:ph idx="1"/>
          </p:nvPr>
        </p:nvSpPr>
        <p:spPr>
          <a:xfrm>
            <a:off x="611560" y="2405063"/>
            <a:ext cx="7772400" cy="2896145"/>
          </a:xfrm>
        </p:spPr>
        <p:txBody>
          <a:bodyPr/>
          <a:lstStyle/>
          <a:p>
            <a:r>
              <a:rPr lang="es-ES" dirty="0" smtClean="0"/>
              <a:t>Es la realización de las funciones del dinero en el plano internacional.</a:t>
            </a:r>
          </a:p>
          <a:p>
            <a:r>
              <a:rPr lang="es-ES" dirty="0" smtClean="0"/>
              <a:t>Esta función solo se realiza a través del  oro.</a:t>
            </a:r>
          </a:p>
          <a:p>
            <a:r>
              <a:rPr lang="es-ES" dirty="0" smtClean="0"/>
              <a:t>Las monedas nacionales que tienen respaldo en oro y actúan en el plano internacional son las consideradas </a:t>
            </a:r>
            <a:r>
              <a:rPr lang="es-ES" b="1" dirty="0" smtClean="0"/>
              <a:t>divisas.</a:t>
            </a:r>
          </a:p>
          <a:p>
            <a:endParaRPr lang="es-ES" dirty="0" smtClean="0"/>
          </a:p>
          <a:p>
            <a:endParaRPr lang="es-ES" dirty="0" smtClean="0"/>
          </a:p>
        </p:txBody>
      </p:sp>
    </p:spTree>
    <p:extLst>
      <p:ext uri="{BB962C8B-B14F-4D97-AF65-F5344CB8AC3E}">
        <p14:creationId xmlns:p14="http://schemas.microsoft.com/office/powerpoint/2010/main" val="34571632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ítulo 1"/>
          <p:cNvSpPr>
            <a:spLocks noGrp="1"/>
          </p:cNvSpPr>
          <p:nvPr>
            <p:ph type="title"/>
          </p:nvPr>
        </p:nvSpPr>
        <p:spPr>
          <a:xfrm>
            <a:off x="755576" y="764705"/>
            <a:ext cx="7772400" cy="864096"/>
          </a:xfrm>
        </p:spPr>
        <p:txBody>
          <a:bodyPr/>
          <a:lstStyle/>
          <a:p>
            <a:r>
              <a:rPr lang="es-ES" b="1" dirty="0" smtClean="0">
                <a:solidFill>
                  <a:schemeClr val="tx2"/>
                </a:solidFill>
              </a:rPr>
              <a:t>El dinero en la actualidad</a:t>
            </a:r>
          </a:p>
        </p:txBody>
      </p:sp>
      <p:sp>
        <p:nvSpPr>
          <p:cNvPr id="14339" name="Marcador de contenido 2"/>
          <p:cNvSpPr>
            <a:spLocks noGrp="1"/>
          </p:cNvSpPr>
          <p:nvPr>
            <p:ph idx="1"/>
          </p:nvPr>
        </p:nvSpPr>
        <p:spPr>
          <a:xfrm>
            <a:off x="323528" y="1844824"/>
            <a:ext cx="8424863" cy="3816424"/>
          </a:xfrm>
        </p:spPr>
        <p:txBody>
          <a:bodyPr/>
          <a:lstStyle/>
          <a:p>
            <a:r>
              <a:rPr lang="es-ES" dirty="0" smtClean="0"/>
              <a:t>Coexisten infinidad de papel moneda nacionales, la mayoría sin respaldo suficiente en oro, por lo que no actúan como divisas.</a:t>
            </a:r>
          </a:p>
          <a:p>
            <a:r>
              <a:rPr lang="es-ES" dirty="0" smtClean="0"/>
              <a:t>El dinero en efectivo se caracteriza en la actualidad por su fluctuación, ya que su valor nominativo no está respaldado en oro, sino, reside en la garantía de los bancos locales, nacionales e internacionales, que a su vez dependen de un sistema financiero inestable. </a:t>
            </a:r>
          </a:p>
        </p:txBody>
      </p:sp>
    </p:spTree>
    <p:extLst>
      <p:ext uri="{BB962C8B-B14F-4D97-AF65-F5344CB8AC3E}">
        <p14:creationId xmlns:p14="http://schemas.microsoft.com/office/powerpoint/2010/main" val="39116549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ítulo 3"/>
          <p:cNvSpPr>
            <a:spLocks noGrp="1"/>
          </p:cNvSpPr>
          <p:nvPr>
            <p:ph type="title"/>
          </p:nvPr>
        </p:nvSpPr>
        <p:spPr>
          <a:xfrm>
            <a:off x="755576" y="620688"/>
            <a:ext cx="7772400" cy="1079500"/>
          </a:xfrm>
        </p:spPr>
        <p:txBody>
          <a:bodyPr/>
          <a:lstStyle/>
          <a:p>
            <a:r>
              <a:rPr lang="es-ES" b="1" dirty="0" smtClean="0">
                <a:solidFill>
                  <a:schemeClr val="tx2"/>
                </a:solidFill>
              </a:rPr>
              <a:t>El dinero en la actualidad</a:t>
            </a:r>
          </a:p>
        </p:txBody>
      </p:sp>
      <p:sp>
        <p:nvSpPr>
          <p:cNvPr id="15363" name="Marcador de contenido 4"/>
          <p:cNvSpPr>
            <a:spLocks noGrp="1"/>
          </p:cNvSpPr>
          <p:nvPr>
            <p:ph idx="1"/>
          </p:nvPr>
        </p:nvSpPr>
        <p:spPr>
          <a:xfrm>
            <a:off x="683568" y="1916832"/>
            <a:ext cx="7918450" cy="3960787"/>
          </a:xfrm>
        </p:spPr>
        <p:txBody>
          <a:bodyPr/>
          <a:lstStyle/>
          <a:p>
            <a:r>
              <a:rPr lang="es-ES" dirty="0" smtClean="0"/>
              <a:t>Aunque el intercambio mercantil sigue vigente, el uso de sistemas financieros electrónicos se ha masificado en los últimos años, lo que  ha generado menos necesidad de dinero físico ¨contante y sonante¨. </a:t>
            </a:r>
          </a:p>
          <a:p>
            <a:r>
              <a:rPr lang="es-ES" dirty="0" smtClean="0"/>
              <a:t>Las transacciones financieras y comerciales de un lugar a otro del planeta se efectúan en tan solo décimas de segundo. </a:t>
            </a:r>
          </a:p>
        </p:txBody>
      </p:sp>
    </p:spTree>
    <p:extLst>
      <p:ext uri="{BB962C8B-B14F-4D97-AF65-F5344CB8AC3E}">
        <p14:creationId xmlns:p14="http://schemas.microsoft.com/office/powerpoint/2010/main" val="11627407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ítulo 1"/>
          <p:cNvSpPr>
            <a:spLocks noGrp="1"/>
          </p:cNvSpPr>
          <p:nvPr>
            <p:ph type="title"/>
          </p:nvPr>
        </p:nvSpPr>
        <p:spPr>
          <a:xfrm>
            <a:off x="755576" y="764704"/>
            <a:ext cx="7772400" cy="1079500"/>
          </a:xfrm>
        </p:spPr>
        <p:txBody>
          <a:bodyPr/>
          <a:lstStyle/>
          <a:p>
            <a:r>
              <a:rPr lang="es-ES" b="1" dirty="0" smtClean="0">
                <a:solidFill>
                  <a:schemeClr val="tx2"/>
                </a:solidFill>
              </a:rPr>
              <a:t>El dinero en la actualidad</a:t>
            </a:r>
          </a:p>
        </p:txBody>
      </p:sp>
      <p:sp>
        <p:nvSpPr>
          <p:cNvPr id="16387" name="Rectangle 3"/>
          <p:cNvSpPr>
            <a:spLocks noGrp="1" noChangeArrowheads="1"/>
          </p:cNvSpPr>
          <p:nvPr>
            <p:ph idx="1"/>
          </p:nvPr>
        </p:nvSpPr>
        <p:spPr>
          <a:xfrm>
            <a:off x="683568" y="2348881"/>
            <a:ext cx="7772400" cy="3456384"/>
          </a:xfrm>
        </p:spPr>
        <p:txBody>
          <a:bodyPr>
            <a:normAutofit lnSpcReduction="10000"/>
          </a:bodyPr>
          <a:lstStyle/>
          <a:p>
            <a:pPr eaLnBrk="1" hangingPunct="1">
              <a:lnSpc>
                <a:spcPct val="90000"/>
              </a:lnSpc>
            </a:pPr>
            <a:r>
              <a:rPr lang="es-ES" sz="3600" b="1" dirty="0" smtClean="0"/>
              <a:t>Se generaliza el dinero digital.</a:t>
            </a:r>
          </a:p>
          <a:p>
            <a:pPr eaLnBrk="1" hangingPunct="1">
              <a:lnSpc>
                <a:spcPct val="90000"/>
              </a:lnSpc>
            </a:pPr>
            <a:r>
              <a:rPr lang="es-ES" sz="3600" dirty="0" smtClean="0"/>
              <a:t>Las nuevas tecnologías permiten las compra-ventas online a través de los shoppings de computadoras. Esto constituye el «dinero digital», la moneda moderna del mundo. </a:t>
            </a:r>
          </a:p>
          <a:p>
            <a:pPr eaLnBrk="1" hangingPunct="1">
              <a:lnSpc>
                <a:spcPct val="90000"/>
              </a:lnSpc>
            </a:pPr>
            <a:endParaRPr lang="es-ES" sz="2400" dirty="0" smtClean="0"/>
          </a:p>
          <a:p>
            <a:pPr eaLnBrk="1" hangingPunct="1">
              <a:lnSpc>
                <a:spcPct val="90000"/>
              </a:lnSpc>
            </a:pPr>
            <a:endParaRPr lang="es-ES" sz="2400" dirty="0" smtClean="0"/>
          </a:p>
        </p:txBody>
      </p:sp>
    </p:spTree>
    <p:extLst>
      <p:ext uri="{BB962C8B-B14F-4D97-AF65-F5344CB8AC3E}">
        <p14:creationId xmlns:p14="http://schemas.microsoft.com/office/powerpoint/2010/main" val="25237254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Título"/>
          <p:cNvSpPr>
            <a:spLocks noGrp="1"/>
          </p:cNvSpPr>
          <p:nvPr>
            <p:ph type="ctrTitle"/>
          </p:nvPr>
        </p:nvSpPr>
        <p:spPr>
          <a:xfrm>
            <a:off x="4788024" y="3356992"/>
            <a:ext cx="3313355" cy="1368152"/>
          </a:xfrm>
        </p:spPr>
        <p:txBody>
          <a:bodyPr>
            <a:noAutofit/>
          </a:bodyPr>
          <a:lstStyle/>
          <a:p>
            <a:pPr algn="ctr"/>
            <a:r>
              <a:rPr lang="es-ES" b="1" dirty="0" smtClean="0"/>
              <a:t>Fuerza de trabajo, plusvalía y capital  </a:t>
            </a:r>
          </a:p>
        </p:txBody>
      </p:sp>
    </p:spTree>
    <p:extLst>
      <p:ext uri="{BB962C8B-B14F-4D97-AF65-F5344CB8AC3E}">
        <p14:creationId xmlns:p14="http://schemas.microsoft.com/office/powerpoint/2010/main" val="281181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332656"/>
            <a:ext cx="3528392" cy="792088"/>
          </a:xfrm>
        </p:spPr>
        <p:txBody>
          <a:bodyPr>
            <a:normAutofit/>
          </a:bodyPr>
          <a:lstStyle/>
          <a:p>
            <a:r>
              <a:rPr lang="es-ES" b="1" dirty="0" smtClean="0">
                <a:solidFill>
                  <a:schemeClr val="tx1"/>
                </a:solidFill>
              </a:rPr>
              <a:t>CONTENIDOS  </a:t>
            </a:r>
            <a:endParaRPr lang="es-ES" b="1" dirty="0">
              <a:solidFill>
                <a:schemeClr val="tx1"/>
              </a:solidFill>
            </a:endParaRPr>
          </a:p>
        </p:txBody>
      </p:sp>
      <p:sp>
        <p:nvSpPr>
          <p:cNvPr id="3" name="2 Marcador de contenido"/>
          <p:cNvSpPr>
            <a:spLocks noGrp="1"/>
          </p:cNvSpPr>
          <p:nvPr>
            <p:ph idx="1"/>
          </p:nvPr>
        </p:nvSpPr>
        <p:spPr>
          <a:xfrm>
            <a:off x="467544" y="1124744"/>
            <a:ext cx="8208912" cy="4536504"/>
          </a:xfrm>
        </p:spPr>
        <p:txBody>
          <a:bodyPr>
            <a:noAutofit/>
          </a:bodyPr>
          <a:lstStyle/>
          <a:p>
            <a:r>
              <a:rPr lang="es-ES" b="1" dirty="0"/>
              <a:t>Tema 2:</a:t>
            </a:r>
            <a:r>
              <a:rPr lang="es-ES" dirty="0"/>
              <a:t> El Capitalismo como sistema socioeconómico mundial. Su esencia explotadora.</a:t>
            </a:r>
          </a:p>
          <a:p>
            <a:r>
              <a:rPr lang="es-ES" dirty="0"/>
              <a:t> </a:t>
            </a:r>
            <a:r>
              <a:rPr lang="es-ES" b="1" dirty="0">
                <a:solidFill>
                  <a:srgbClr val="FF0000"/>
                </a:solidFill>
              </a:rPr>
              <a:t>- Presupuestos epistemológicos del modo de producción capitalista. Categorías esenciales: </a:t>
            </a:r>
            <a:r>
              <a:rPr lang="es-ES" b="1" dirty="0" smtClean="0">
                <a:solidFill>
                  <a:srgbClr val="FF0000"/>
                </a:solidFill>
              </a:rPr>
              <a:t>dinero</a:t>
            </a:r>
            <a:r>
              <a:rPr lang="es-ES" b="1" dirty="0">
                <a:solidFill>
                  <a:srgbClr val="FF0000"/>
                </a:solidFill>
              </a:rPr>
              <a:t>, fuerza de trabajo, plusvalía, capital.</a:t>
            </a:r>
          </a:p>
          <a:p>
            <a:r>
              <a:rPr lang="es-ES" b="1" dirty="0">
                <a:solidFill>
                  <a:srgbClr val="FF0000"/>
                </a:solidFill>
              </a:rPr>
              <a:t>-Evolución de la producción mercantil de simple a capitalista.</a:t>
            </a:r>
          </a:p>
          <a:p>
            <a:r>
              <a:rPr lang="es-ES" dirty="0"/>
              <a:t>La mercancía, sus propiedades y su sistema de contradicciones. </a:t>
            </a:r>
          </a:p>
          <a:p>
            <a:r>
              <a:rPr lang="es-ES" dirty="0"/>
              <a:t>-Magnitud del valor de la mercancía. El dinero y sus funciones. La ley del valor. </a:t>
            </a:r>
          </a:p>
        </p:txBody>
      </p:sp>
    </p:spTree>
    <p:extLst>
      <p:ext uri="{BB962C8B-B14F-4D97-AF65-F5344CB8AC3E}">
        <p14:creationId xmlns:p14="http://schemas.microsoft.com/office/powerpoint/2010/main" val="33366027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YANELYS\Downloads\fuerza de trabajo.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355976" y="2924944"/>
            <a:ext cx="4261842" cy="3593951"/>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YANELYS\Downloads\plusvali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414338"/>
            <a:ext cx="3754760" cy="596699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YANELYS\Downloads\r 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55976" y="414338"/>
            <a:ext cx="4320480" cy="25826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26313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052736"/>
            <a:ext cx="8208912" cy="720080"/>
          </a:xfrm>
        </p:spPr>
        <p:txBody>
          <a:bodyPr>
            <a:normAutofit fontScale="90000"/>
          </a:bodyPr>
          <a:lstStyle/>
          <a:p>
            <a:r>
              <a:rPr lang="es-ES" b="1" dirty="0"/>
              <a:t>1. Definiciones de </a:t>
            </a:r>
            <a:r>
              <a:rPr lang="es-ES" b="1" dirty="0" smtClean="0"/>
              <a:t>diccionario.(RAE</a:t>
            </a:r>
            <a:r>
              <a:rPr lang="es-ES" b="1" dirty="0"/>
              <a:t>)</a:t>
            </a:r>
            <a:br>
              <a:rPr lang="es-ES" b="1" dirty="0"/>
            </a:br>
            <a:endParaRPr lang="es-ES" b="1" dirty="0"/>
          </a:p>
        </p:txBody>
      </p:sp>
      <p:sp>
        <p:nvSpPr>
          <p:cNvPr id="3" name="2 Marcador de contenido"/>
          <p:cNvSpPr>
            <a:spLocks noGrp="1"/>
          </p:cNvSpPr>
          <p:nvPr>
            <p:ph idx="1"/>
          </p:nvPr>
        </p:nvSpPr>
        <p:spPr>
          <a:xfrm>
            <a:off x="467544" y="1340768"/>
            <a:ext cx="8208912" cy="4896544"/>
          </a:xfrm>
        </p:spPr>
        <p:txBody>
          <a:bodyPr>
            <a:normAutofit fontScale="92500" lnSpcReduction="20000"/>
          </a:bodyPr>
          <a:lstStyle/>
          <a:p>
            <a:r>
              <a:rPr lang="es-ES" b="1" dirty="0"/>
              <a:t>Fuerza de trabajo:</a:t>
            </a:r>
          </a:p>
          <a:p>
            <a:pPr marL="68580" indent="0">
              <a:buNone/>
            </a:pPr>
            <a:r>
              <a:rPr lang="es-ES" dirty="0" smtClean="0"/>
              <a:t>Capacidad </a:t>
            </a:r>
            <a:r>
              <a:rPr lang="es-ES" dirty="0"/>
              <a:t>física y mental del ser humano para realizar un trabajo productivo. En economía política, mercancía específica que el obrero vende al capitalista a cambio de un salario.</a:t>
            </a:r>
          </a:p>
          <a:p>
            <a:r>
              <a:rPr lang="es-ES" b="1" dirty="0"/>
              <a:t>Plusvalía (o </a:t>
            </a:r>
            <a:r>
              <a:rPr lang="es-ES" b="1" dirty="0" err="1"/>
              <a:t>plusvalor</a:t>
            </a:r>
            <a:r>
              <a:rPr lang="es-ES" b="1" dirty="0" smtClean="0"/>
              <a:t>):</a:t>
            </a:r>
          </a:p>
          <a:p>
            <a:pPr marL="68580" indent="0">
              <a:buNone/>
            </a:pPr>
            <a:r>
              <a:rPr lang="es-ES" dirty="0" smtClean="0"/>
              <a:t>En </a:t>
            </a:r>
            <a:r>
              <a:rPr lang="es-ES" dirty="0"/>
              <a:t>sentido marxista: valor creado por el trabajo del obrero por encima del valor de su fuerza de trabajo, del cual se apropia gratuitamente el capitalista .</a:t>
            </a:r>
          </a:p>
          <a:p>
            <a:r>
              <a:rPr lang="es-ES" dirty="0"/>
              <a:t> </a:t>
            </a:r>
            <a:r>
              <a:rPr lang="es-ES" b="1" dirty="0"/>
              <a:t>Capital:</a:t>
            </a:r>
          </a:p>
          <a:p>
            <a:pPr marL="68580" indent="0">
              <a:buNone/>
            </a:pPr>
            <a:r>
              <a:rPr lang="es-ES" dirty="0"/>
              <a:t>Conjunto de bienes o dinero destinado a la producción de nueva riqueza.</a:t>
            </a:r>
          </a:p>
          <a:p>
            <a:pPr marL="68580" indent="0">
              <a:buNone/>
            </a:pPr>
            <a:r>
              <a:rPr lang="es-ES" dirty="0"/>
              <a:t>En sentido marxista: valor que se valoriza a sí mismo a través de la explotación de la fuerza de trabajo ajena. No es una cosa, sino una relación social [construcción propia con base en los resultados].</a:t>
            </a:r>
          </a:p>
          <a:p>
            <a:endParaRPr lang="es-ES" dirty="0"/>
          </a:p>
          <a:p>
            <a:endParaRPr lang="es-ES" dirty="0"/>
          </a:p>
        </p:txBody>
      </p:sp>
    </p:spTree>
    <p:extLst>
      <p:ext uri="{BB962C8B-B14F-4D97-AF65-F5344CB8AC3E}">
        <p14:creationId xmlns:p14="http://schemas.microsoft.com/office/powerpoint/2010/main" val="30454287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692696"/>
            <a:ext cx="8280920" cy="5760640"/>
          </a:xfrm>
        </p:spPr>
        <p:txBody>
          <a:bodyPr>
            <a:normAutofit fontScale="92500" lnSpcReduction="20000"/>
          </a:bodyPr>
          <a:lstStyle/>
          <a:p>
            <a:r>
              <a:rPr lang="es-ES" dirty="0"/>
              <a:t>Adam Smith (La riqueza de las naciones, 1776) – El antecedente necesario</a:t>
            </a:r>
          </a:p>
          <a:p>
            <a:pPr marL="68580" indent="0">
              <a:buNone/>
            </a:pPr>
            <a:endParaRPr lang="es-ES" dirty="0"/>
          </a:p>
          <a:p>
            <a:pPr marL="68580" indent="0">
              <a:buNone/>
            </a:pPr>
            <a:r>
              <a:rPr lang="es-ES" dirty="0"/>
              <a:t>Smith no formula la teoría de la </a:t>
            </a:r>
            <a:r>
              <a:rPr lang="es-ES" b="1" dirty="0">
                <a:solidFill>
                  <a:schemeClr val="accent3"/>
                </a:solidFill>
              </a:rPr>
              <a:t>plusvalía</a:t>
            </a:r>
            <a:r>
              <a:rPr lang="es-ES" dirty="0"/>
              <a:t>, pero tropieza con ella. En su análisis, observa que:</a:t>
            </a:r>
          </a:p>
          <a:p>
            <a:endParaRPr lang="es-ES" dirty="0"/>
          </a:p>
          <a:p>
            <a:pPr marL="68580" indent="0">
              <a:buNone/>
            </a:pPr>
            <a:r>
              <a:rPr lang="es-ES" dirty="0"/>
              <a:t>· El valor añadido por el trabajador a los materiales se divide en dos partes: una que paga su salario y otra que constituye el beneficio del empleador.</a:t>
            </a:r>
          </a:p>
          <a:p>
            <a:pPr marL="68580" indent="0">
              <a:buNone/>
            </a:pPr>
            <a:r>
              <a:rPr lang="es-ES" dirty="0"/>
              <a:t>· Este beneficio no es salario de dirección, sino una deducción del producto del trabajo.</a:t>
            </a:r>
          </a:p>
          <a:p>
            <a:pPr marL="68580" indent="0">
              <a:buNone/>
            </a:pPr>
            <a:r>
              <a:rPr lang="es-ES" dirty="0"/>
              <a:t> </a:t>
            </a:r>
          </a:p>
          <a:p>
            <a:pPr marL="68580" indent="0">
              <a:buNone/>
            </a:pPr>
            <a:r>
              <a:rPr lang="es-ES" dirty="0"/>
              <a:t>Su límite:</a:t>
            </a:r>
          </a:p>
          <a:p>
            <a:pPr marL="68580" indent="0">
              <a:buNone/>
            </a:pPr>
            <a:r>
              <a:rPr lang="es-ES" dirty="0"/>
              <a:t>Smith no distingue entre trabajo y fuerza de trabajo. Cree que el salario es el pago del trabajo, lo que le impide explicar de dónde sale la ganancia si se intercambian equivalentes. Marx señala que Smith intuyó la plusvalía, pero no pudo conceptualizarla por carecer de esa distinción crucial .</a:t>
            </a:r>
          </a:p>
          <a:p>
            <a:endParaRPr lang="es-ES" dirty="0"/>
          </a:p>
        </p:txBody>
      </p:sp>
    </p:spTree>
    <p:extLst>
      <p:ext uri="{BB962C8B-B14F-4D97-AF65-F5344CB8AC3E}">
        <p14:creationId xmlns:p14="http://schemas.microsoft.com/office/powerpoint/2010/main" val="11332810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692696"/>
            <a:ext cx="8280920" cy="5832648"/>
          </a:xfrm>
        </p:spPr>
        <p:txBody>
          <a:bodyPr>
            <a:normAutofit/>
          </a:bodyPr>
          <a:lstStyle/>
          <a:p>
            <a:r>
              <a:rPr lang="es-ES" dirty="0"/>
              <a:t>Marx realiza tres descubrimientos fundamentales que articulan esta tríada:</a:t>
            </a:r>
          </a:p>
          <a:p>
            <a:pPr marL="68580" indent="0">
              <a:buNone/>
            </a:pPr>
            <a:endParaRPr lang="es-ES" dirty="0"/>
          </a:p>
          <a:p>
            <a:pPr marL="68580" indent="0">
              <a:buNone/>
            </a:pPr>
            <a:r>
              <a:rPr lang="es-ES" dirty="0"/>
              <a:t>1. El concepto de </a:t>
            </a:r>
            <a:r>
              <a:rPr lang="es-ES" b="1" dirty="0">
                <a:solidFill>
                  <a:schemeClr val="accent3"/>
                </a:solidFill>
              </a:rPr>
              <a:t>fuerza de trabajo </a:t>
            </a:r>
            <a:r>
              <a:rPr lang="es-ES" dirty="0"/>
              <a:t>como mercancía.</a:t>
            </a:r>
          </a:p>
          <a:p>
            <a:pPr marL="68580" indent="0">
              <a:buNone/>
            </a:pPr>
            <a:r>
              <a:rPr lang="es-ES" dirty="0"/>
              <a:t> </a:t>
            </a:r>
            <a:r>
              <a:rPr lang="es-ES" dirty="0" smtClean="0"/>
              <a:t>· </a:t>
            </a:r>
            <a:r>
              <a:rPr lang="es-ES" dirty="0"/>
              <a:t>Diferencia radical entre trabajo (actividad creadora de valor) y fuerza de trabajo (capacidad de trabajar).</a:t>
            </a:r>
          </a:p>
          <a:p>
            <a:pPr marL="68580" indent="0">
              <a:buNone/>
            </a:pPr>
            <a:r>
              <a:rPr lang="es-ES" dirty="0"/>
              <a:t>· El capitalista no compra el trabajo, compra la capacidad de trabajar durante un tiempo determinado.</a:t>
            </a:r>
          </a:p>
          <a:p>
            <a:pPr marL="68580" indent="0">
              <a:buNone/>
            </a:pPr>
            <a:r>
              <a:rPr lang="es-ES" dirty="0"/>
              <a:t>· Esta distinción resuelve la paradoja de Smith y Ricardo: el intercambio es de equivalentes (salario = valor de la fuerza de trabajo) y sin embargo el capitalista obtiene más valor del que adelantó .</a:t>
            </a:r>
          </a:p>
          <a:p>
            <a:endParaRPr lang="es-ES" dirty="0"/>
          </a:p>
        </p:txBody>
      </p:sp>
    </p:spTree>
    <p:extLst>
      <p:ext uri="{BB962C8B-B14F-4D97-AF65-F5344CB8AC3E}">
        <p14:creationId xmlns:p14="http://schemas.microsoft.com/office/powerpoint/2010/main" val="9177246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92696"/>
            <a:ext cx="8208912" cy="5832647"/>
          </a:xfrm>
        </p:spPr>
        <p:txBody>
          <a:bodyPr>
            <a:normAutofit fontScale="92500" lnSpcReduction="10000"/>
          </a:bodyPr>
          <a:lstStyle/>
          <a:p>
            <a:r>
              <a:rPr lang="es-ES" dirty="0"/>
              <a:t>2. El valor de uso específico de la </a:t>
            </a:r>
            <a:r>
              <a:rPr lang="es-ES" b="1" dirty="0">
                <a:solidFill>
                  <a:schemeClr val="accent3"/>
                </a:solidFill>
              </a:rPr>
              <a:t>fuerza de trabajo</a:t>
            </a:r>
            <a:r>
              <a:rPr lang="es-ES" dirty="0"/>
              <a:t>.</a:t>
            </a:r>
          </a:p>
          <a:p>
            <a:pPr marL="68580" indent="0">
              <a:buNone/>
            </a:pPr>
            <a:r>
              <a:rPr lang="es-ES" dirty="0"/>
              <a:t> </a:t>
            </a:r>
            <a:r>
              <a:rPr lang="es-ES" dirty="0" smtClean="0"/>
              <a:t>· </a:t>
            </a:r>
            <a:r>
              <a:rPr lang="es-ES" dirty="0"/>
              <a:t>Todas las mercancías tienen valor de uso y valor de cambio.</a:t>
            </a:r>
          </a:p>
          <a:p>
            <a:pPr marL="68580" indent="0">
              <a:buNone/>
            </a:pPr>
            <a:r>
              <a:rPr lang="es-ES" dirty="0"/>
              <a:t>· Pero la fuerza de trabajo tiene un valor de uso especial: su consumo es fuente de valor, y de más valor del que ella misma posee </a:t>
            </a:r>
            <a:r>
              <a:rPr lang="es-ES" dirty="0" smtClean="0"/>
              <a:t>.</a:t>
            </a:r>
          </a:p>
          <a:p>
            <a:endParaRPr lang="es-ES" dirty="0" smtClean="0"/>
          </a:p>
          <a:p>
            <a:r>
              <a:rPr lang="es-ES" dirty="0" smtClean="0"/>
              <a:t>3</a:t>
            </a:r>
            <a:r>
              <a:rPr lang="es-ES" dirty="0"/>
              <a:t>. </a:t>
            </a:r>
            <a:r>
              <a:rPr lang="es-ES" b="1" dirty="0">
                <a:solidFill>
                  <a:schemeClr val="accent3"/>
                </a:solidFill>
              </a:rPr>
              <a:t>La plusvalía </a:t>
            </a:r>
            <a:r>
              <a:rPr lang="es-ES" dirty="0"/>
              <a:t>como categoría autónoma.</a:t>
            </a:r>
          </a:p>
          <a:p>
            <a:pPr marL="68580" indent="0">
              <a:buNone/>
            </a:pPr>
            <a:r>
              <a:rPr lang="es-ES" dirty="0"/>
              <a:t> </a:t>
            </a:r>
            <a:r>
              <a:rPr lang="es-ES" dirty="0" smtClean="0"/>
              <a:t>· </a:t>
            </a:r>
            <a:r>
              <a:rPr lang="es-ES" dirty="0"/>
              <a:t>Marx aísla la plusvalía de sus formas derivadas (ganancia, interés, renta).</a:t>
            </a:r>
          </a:p>
          <a:p>
            <a:pPr marL="68580" indent="0">
              <a:buNone/>
            </a:pPr>
            <a:r>
              <a:rPr lang="es-ES" dirty="0"/>
              <a:t>· Demuestra que nace en la producción, no en la circulación.</a:t>
            </a:r>
          </a:p>
          <a:p>
            <a:pPr marL="68580" indent="0">
              <a:buNone/>
            </a:pPr>
            <a:r>
              <a:rPr lang="es-ES" dirty="0"/>
              <a:t>· Establece la composición del capital: capital constante (c) = medios de producción; capital variable (v) = fuerza de trabajo. La plusvalía (p) es el incremento: C' = c + v + p .</a:t>
            </a:r>
          </a:p>
          <a:p>
            <a:pPr marL="68580" indent="0">
              <a:buNone/>
            </a:pPr>
            <a:endParaRPr lang="es-ES" dirty="0"/>
          </a:p>
          <a:p>
            <a:endParaRPr lang="es-ES" dirty="0"/>
          </a:p>
        </p:txBody>
      </p:sp>
    </p:spTree>
    <p:extLst>
      <p:ext uri="{BB962C8B-B14F-4D97-AF65-F5344CB8AC3E}">
        <p14:creationId xmlns:p14="http://schemas.microsoft.com/office/powerpoint/2010/main" val="9571479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764704"/>
            <a:ext cx="8208912" cy="5832648"/>
          </a:xfrm>
        </p:spPr>
        <p:txBody>
          <a:bodyPr>
            <a:normAutofit/>
          </a:bodyPr>
          <a:lstStyle/>
          <a:p>
            <a:pPr marL="68580" indent="0">
              <a:buNone/>
            </a:pPr>
            <a:r>
              <a:rPr lang="es-ES" dirty="0"/>
              <a:t> </a:t>
            </a:r>
            <a:r>
              <a:rPr lang="es-ES" dirty="0" smtClean="0"/>
              <a:t>              Las </a:t>
            </a:r>
            <a:r>
              <a:rPr lang="es-ES" dirty="0"/>
              <a:t>dos formas de incrementar la plusvalía.</a:t>
            </a:r>
          </a:p>
          <a:p>
            <a:pPr marL="68580" indent="0">
              <a:buNone/>
            </a:pPr>
            <a:r>
              <a:rPr lang="es-ES" dirty="0"/>
              <a:t> </a:t>
            </a:r>
          </a:p>
          <a:p>
            <a:pPr marL="68580" indent="0">
              <a:buNone/>
            </a:pPr>
            <a:r>
              <a:rPr lang="es-ES" dirty="0"/>
              <a:t>· Absoluta: Extensión de la jornada laboral más allá del trabajo necesario .</a:t>
            </a:r>
          </a:p>
          <a:p>
            <a:pPr marL="68580" indent="0">
              <a:buNone/>
            </a:pPr>
            <a:r>
              <a:rPr lang="es-ES" dirty="0"/>
              <a:t>· Relativa: Reducción del trabajo necesario mediante aumento de la productividad, abaratando la fuerza de trabajo .</a:t>
            </a:r>
          </a:p>
          <a:p>
            <a:pPr marL="68580" indent="0">
              <a:buNone/>
            </a:pPr>
            <a:r>
              <a:rPr lang="es-ES" dirty="0"/>
              <a:t> </a:t>
            </a:r>
            <a:endParaRPr lang="es-ES" b="1" dirty="0"/>
          </a:p>
          <a:p>
            <a:pPr marL="68580" indent="0">
              <a:buNone/>
            </a:pPr>
            <a:r>
              <a:rPr lang="es-ES" b="1" dirty="0"/>
              <a:t>Conclusión marxiana:</a:t>
            </a:r>
          </a:p>
          <a:p>
            <a:pPr marL="68580" indent="0">
              <a:buNone/>
            </a:pPr>
            <a:r>
              <a:rPr lang="es-ES" dirty="0"/>
              <a:t>"La producción de plusvalía es la ley absoluta del modo de producción capitalista" .</a:t>
            </a:r>
          </a:p>
          <a:p>
            <a:pPr marL="68580" indent="0">
              <a:buNone/>
            </a:pPr>
            <a:endParaRPr lang="es-ES" dirty="0"/>
          </a:p>
        </p:txBody>
      </p:sp>
    </p:spTree>
    <p:extLst>
      <p:ext uri="{BB962C8B-B14F-4D97-AF65-F5344CB8AC3E}">
        <p14:creationId xmlns:p14="http://schemas.microsoft.com/office/powerpoint/2010/main" val="16790669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908720"/>
            <a:ext cx="7096752" cy="3231232"/>
          </a:xfrm>
        </p:spPr>
        <p:txBody>
          <a:bodyPr>
            <a:normAutofit fontScale="90000"/>
          </a:bodyPr>
          <a:lstStyle/>
          <a:p>
            <a:r>
              <a:rPr lang="es-ES" b="1" dirty="0">
                <a:solidFill>
                  <a:schemeClr val="tx1"/>
                </a:solidFill>
              </a:rPr>
              <a:t>Pregunta 1: </a:t>
            </a:r>
            <a:r>
              <a:rPr lang="es-ES" b="1" dirty="0" smtClean="0">
                <a:solidFill>
                  <a:schemeClr val="tx1"/>
                </a:solidFill>
              </a:rPr>
              <a:t/>
            </a:r>
            <a:br>
              <a:rPr lang="es-ES" b="1" dirty="0" smtClean="0">
                <a:solidFill>
                  <a:schemeClr val="tx1"/>
                </a:solidFill>
              </a:rPr>
            </a:br>
            <a:r>
              <a:rPr lang="es-ES" b="1" dirty="0" smtClean="0">
                <a:solidFill>
                  <a:schemeClr val="tx1"/>
                </a:solidFill>
              </a:rPr>
              <a:t>¿</a:t>
            </a:r>
            <a:r>
              <a:rPr lang="es-ES" b="1" dirty="0">
                <a:solidFill>
                  <a:schemeClr val="tx1"/>
                </a:solidFill>
              </a:rPr>
              <a:t>Qué diferencia hay entre "trabajo" y "fuerza de trabajo"? </a:t>
            </a:r>
            <a:r>
              <a:rPr lang="es-ES" b="1" dirty="0" smtClean="0">
                <a:solidFill>
                  <a:schemeClr val="tx1"/>
                </a:solidFill>
              </a:rPr>
              <a:t/>
            </a:r>
            <a:br>
              <a:rPr lang="es-ES" b="1" dirty="0" smtClean="0">
                <a:solidFill>
                  <a:schemeClr val="tx1"/>
                </a:solidFill>
              </a:rPr>
            </a:br>
            <a:r>
              <a:rPr lang="es-ES" b="1" dirty="0">
                <a:solidFill>
                  <a:schemeClr val="tx1"/>
                </a:solidFill>
              </a:rPr>
              <a:t/>
            </a:r>
            <a:br>
              <a:rPr lang="es-ES" b="1" dirty="0">
                <a:solidFill>
                  <a:schemeClr val="tx1"/>
                </a:solidFill>
              </a:rPr>
            </a:br>
            <a:r>
              <a:rPr lang="es-ES" b="1" dirty="0" smtClean="0">
                <a:solidFill>
                  <a:schemeClr val="tx1"/>
                </a:solidFill>
              </a:rPr>
              <a:t>¿</a:t>
            </a:r>
            <a:r>
              <a:rPr lang="es-ES" b="1" dirty="0">
                <a:solidFill>
                  <a:schemeClr val="tx1"/>
                </a:solidFill>
              </a:rPr>
              <a:t>Por qué es tan importante?</a:t>
            </a:r>
            <a:br>
              <a:rPr lang="es-ES" b="1" dirty="0">
                <a:solidFill>
                  <a:schemeClr val="tx1"/>
                </a:solidFill>
              </a:rPr>
            </a:br>
            <a:endParaRPr lang="es-ES" b="1" dirty="0">
              <a:solidFill>
                <a:schemeClr val="tx1"/>
              </a:solidFill>
            </a:endParaRPr>
          </a:p>
        </p:txBody>
      </p:sp>
      <p:pic>
        <p:nvPicPr>
          <p:cNvPr id="4" name="Picture 2" descr="C:\Users\YANELYS\Downloads\k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2120" y="3789040"/>
            <a:ext cx="3491880" cy="3044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87985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764704"/>
            <a:ext cx="8208912" cy="5760640"/>
          </a:xfrm>
        </p:spPr>
        <p:txBody>
          <a:bodyPr>
            <a:normAutofit lnSpcReduction="10000"/>
          </a:bodyPr>
          <a:lstStyle/>
          <a:p>
            <a:pPr marL="68580" indent="0">
              <a:buNone/>
            </a:pPr>
            <a:r>
              <a:rPr lang="es-ES" dirty="0"/>
              <a:t>Es la distinción clave que Marx introduce y que ningún economista clásico había logrado formular.</a:t>
            </a:r>
          </a:p>
          <a:p>
            <a:pPr marL="68580" indent="0">
              <a:buNone/>
            </a:pPr>
            <a:r>
              <a:rPr lang="es-ES" dirty="0"/>
              <a:t> </a:t>
            </a:r>
          </a:p>
          <a:p>
            <a:pPr marL="68580" indent="0">
              <a:buNone/>
            </a:pPr>
            <a:r>
              <a:rPr lang="es-ES" dirty="0"/>
              <a:t>· </a:t>
            </a:r>
            <a:r>
              <a:rPr lang="es-ES" b="1" dirty="0"/>
              <a:t>Trabajo</a:t>
            </a:r>
            <a:r>
              <a:rPr lang="es-ES" dirty="0"/>
              <a:t>: Es la actividad misma, el gasto concreto de energía muscular y mental. El trabajo es sustancia del valor, pero no es una mercancía. No se vende ni se compra; sería como vender una actividad que aún no existe.</a:t>
            </a:r>
          </a:p>
          <a:p>
            <a:pPr marL="68580" indent="0">
              <a:buNone/>
            </a:pPr>
            <a:r>
              <a:rPr lang="es-ES" dirty="0"/>
              <a:t>· </a:t>
            </a:r>
            <a:r>
              <a:rPr lang="es-ES" b="1" dirty="0"/>
              <a:t>Fuerza de trabajo</a:t>
            </a:r>
            <a:r>
              <a:rPr lang="es-ES" dirty="0"/>
              <a:t>: Es la capacidad o potencia de trabajar. Es una mercancía que el obrero posee y vende al capitalista por un tiempo determinado (por hora, día o mes). Su valor se determina como el de cualquier mercancía: el tiempo de trabajo socialmente necesario para producirla y reproducirla, es decir, el valor de los medios de subsistencia del obrero y su familia.</a:t>
            </a:r>
          </a:p>
          <a:p>
            <a:pPr marL="68580" indent="0">
              <a:buNone/>
            </a:pPr>
            <a:endParaRPr lang="es-ES" dirty="0"/>
          </a:p>
        </p:txBody>
      </p:sp>
    </p:spTree>
    <p:extLst>
      <p:ext uri="{BB962C8B-B14F-4D97-AF65-F5344CB8AC3E}">
        <p14:creationId xmlns:p14="http://schemas.microsoft.com/office/powerpoint/2010/main" val="13980731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83568" y="908720"/>
            <a:ext cx="7848872" cy="4824536"/>
          </a:xfrm>
        </p:spPr>
        <p:txBody>
          <a:bodyPr>
            <a:normAutofit/>
          </a:bodyPr>
          <a:lstStyle/>
          <a:p>
            <a:pPr marL="68580" indent="0">
              <a:buNone/>
            </a:pPr>
            <a:r>
              <a:rPr lang="es-ES" sz="2800" dirty="0" smtClean="0"/>
              <a:t>                  Importancia</a:t>
            </a:r>
            <a:r>
              <a:rPr lang="es-ES" sz="2800" dirty="0"/>
              <a:t>:</a:t>
            </a:r>
          </a:p>
          <a:p>
            <a:r>
              <a:rPr lang="es-ES" sz="2800" dirty="0"/>
              <a:t>Si creemos que el salario paga el trabajo, parece que al obrero se le paga todo lo que produce (es "justo"). Pero si distinguimos que el salario paga la fuerza de trabajo, entonces el uso de esa fuerza (el trabajo efectivo) puede durar más horas de las necesarias para reponer ese salario. Ahí nace la plusvalía .</a:t>
            </a:r>
          </a:p>
          <a:p>
            <a:endParaRPr lang="es-ES" sz="2800" dirty="0"/>
          </a:p>
        </p:txBody>
      </p:sp>
    </p:spTree>
    <p:extLst>
      <p:ext uri="{BB962C8B-B14F-4D97-AF65-F5344CB8AC3E}">
        <p14:creationId xmlns:p14="http://schemas.microsoft.com/office/powerpoint/2010/main" val="33714529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755576" y="692696"/>
            <a:ext cx="4113021" cy="3014662"/>
          </a:xfrm>
        </p:spPr>
        <p:txBody>
          <a:bodyPr>
            <a:normAutofit fontScale="92500" lnSpcReduction="10000"/>
          </a:bodyPr>
          <a:lstStyle/>
          <a:p>
            <a:pPr marL="68580" indent="0" algn="just">
              <a:buNone/>
            </a:pPr>
            <a:r>
              <a:rPr lang="es-ES" sz="3200" dirty="0"/>
              <a:t>Pregunta 2: </a:t>
            </a:r>
            <a:endParaRPr lang="es-ES" sz="3200" dirty="0" smtClean="0"/>
          </a:p>
          <a:p>
            <a:pPr marL="68580" indent="0" algn="just">
              <a:buNone/>
            </a:pPr>
            <a:r>
              <a:rPr lang="es-ES" sz="3200" dirty="0" smtClean="0"/>
              <a:t>¿</a:t>
            </a:r>
            <a:r>
              <a:rPr lang="es-ES" sz="3200" dirty="0"/>
              <a:t>En qué sentido es "especial" la mercancía fuerza de trabajo?</a:t>
            </a:r>
          </a:p>
          <a:p>
            <a:pPr marL="68580" indent="0" algn="just">
              <a:buNone/>
            </a:pPr>
            <a:r>
              <a:rPr lang="es-ES" sz="3200" dirty="0"/>
              <a:t> </a:t>
            </a:r>
          </a:p>
          <a:p>
            <a:pPr algn="just"/>
            <a:endParaRPr lang="es-ES" sz="3200" dirty="0"/>
          </a:p>
        </p:txBody>
      </p:sp>
      <p:pic>
        <p:nvPicPr>
          <p:cNvPr id="3074" name="Picture 2" descr="C:\Users\YANELYS\Downloads\fuerza de trabaj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7904" y="2708920"/>
            <a:ext cx="4681282" cy="37347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4149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67544" y="1124744"/>
            <a:ext cx="8064896" cy="3600986"/>
          </a:xfrm>
          <a:prstGeom prst="rect">
            <a:avLst/>
          </a:prstGeom>
          <a:noFill/>
        </p:spPr>
        <p:txBody>
          <a:bodyPr wrap="square" rtlCol="0">
            <a:spAutoFit/>
          </a:bodyPr>
          <a:lstStyle/>
          <a:p>
            <a:r>
              <a:rPr lang="es-ES" sz="2800" b="1" dirty="0" smtClean="0"/>
              <a:t>Categorías esenciales del sistema capitalista</a:t>
            </a:r>
          </a:p>
          <a:p>
            <a:endParaRPr lang="es-ES" sz="2800" b="1" dirty="0"/>
          </a:p>
          <a:p>
            <a:pPr algn="ctr"/>
            <a:r>
              <a:rPr lang="es-ES" sz="3600" dirty="0" smtClean="0"/>
              <a:t>dinero</a:t>
            </a:r>
            <a:endParaRPr lang="es-ES" sz="3600" dirty="0"/>
          </a:p>
          <a:p>
            <a:pPr algn="ctr"/>
            <a:r>
              <a:rPr lang="es-ES" sz="3600" dirty="0" smtClean="0"/>
              <a:t>fuerza </a:t>
            </a:r>
            <a:r>
              <a:rPr lang="es-ES" sz="3600" dirty="0"/>
              <a:t>de </a:t>
            </a:r>
            <a:r>
              <a:rPr lang="es-ES" sz="3600" dirty="0" smtClean="0"/>
              <a:t>trabajo</a:t>
            </a:r>
          </a:p>
          <a:p>
            <a:pPr algn="ctr"/>
            <a:r>
              <a:rPr lang="es-ES" sz="3600" dirty="0" smtClean="0"/>
              <a:t>plusvalía</a:t>
            </a:r>
          </a:p>
          <a:p>
            <a:pPr algn="ctr"/>
            <a:r>
              <a:rPr lang="es-ES" sz="3600" dirty="0" smtClean="0"/>
              <a:t>capital</a:t>
            </a:r>
            <a:r>
              <a:rPr lang="es-ES" sz="3600" dirty="0"/>
              <a:t>.</a:t>
            </a:r>
          </a:p>
          <a:p>
            <a:r>
              <a:rPr lang="es-ES" sz="2800" b="1" dirty="0" smtClean="0"/>
              <a:t> </a:t>
            </a:r>
            <a:endParaRPr lang="es-ES" sz="2800" b="1" dirty="0"/>
          </a:p>
        </p:txBody>
      </p:sp>
    </p:spTree>
    <p:extLst>
      <p:ext uri="{BB962C8B-B14F-4D97-AF65-F5344CB8AC3E}">
        <p14:creationId xmlns:p14="http://schemas.microsoft.com/office/powerpoint/2010/main" val="32322436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764704"/>
            <a:ext cx="8136904" cy="5688632"/>
          </a:xfrm>
        </p:spPr>
        <p:txBody>
          <a:bodyPr>
            <a:normAutofit fontScale="92500" lnSpcReduction="20000"/>
          </a:bodyPr>
          <a:lstStyle/>
          <a:p>
            <a:pPr marL="68580" indent="0">
              <a:buNone/>
            </a:pPr>
            <a:r>
              <a:rPr lang="es-ES" dirty="0"/>
              <a:t> </a:t>
            </a:r>
          </a:p>
          <a:p>
            <a:pPr marL="68580" indent="0" algn="ctr">
              <a:buNone/>
            </a:pPr>
            <a:r>
              <a:rPr lang="es-ES" b="1" dirty="0"/>
              <a:t>Respuesta:</a:t>
            </a:r>
          </a:p>
          <a:p>
            <a:pPr marL="68580" indent="0">
              <a:buNone/>
            </a:pPr>
            <a:r>
              <a:rPr lang="es-ES" dirty="0"/>
              <a:t>Su valor de uso es cualitativamente distinto al de cualquier otra mercancía.</a:t>
            </a:r>
          </a:p>
          <a:p>
            <a:pPr marL="68580" indent="0">
              <a:buNone/>
            </a:pPr>
            <a:r>
              <a:rPr lang="es-ES" dirty="0"/>
              <a:t> </a:t>
            </a:r>
          </a:p>
          <a:p>
            <a:pPr marL="68580" indent="0">
              <a:buNone/>
            </a:pPr>
            <a:r>
              <a:rPr lang="es-ES" dirty="0"/>
              <a:t>· Una máquina transfiere su valor al producto, pero no crea nuevo valor.</a:t>
            </a:r>
          </a:p>
          <a:p>
            <a:pPr marL="68580" indent="0">
              <a:buNone/>
            </a:pPr>
            <a:r>
              <a:rPr lang="es-ES" dirty="0"/>
              <a:t>· La materia prima transfiere su valor.</a:t>
            </a:r>
          </a:p>
          <a:p>
            <a:pPr marL="68580" indent="0">
              <a:buNone/>
            </a:pPr>
            <a:r>
              <a:rPr lang="es-ES" dirty="0"/>
              <a:t>· La fuerza de trabajo, al ser consumida (es decir, al trabajar), crea más valor del que ella misma cuesta.</a:t>
            </a:r>
          </a:p>
          <a:p>
            <a:pPr marL="68580" indent="0">
              <a:buNone/>
            </a:pPr>
            <a:r>
              <a:rPr lang="es-ES" dirty="0"/>
              <a:t> </a:t>
            </a:r>
          </a:p>
          <a:p>
            <a:pPr marL="68580" indent="0">
              <a:buNone/>
            </a:pPr>
            <a:r>
              <a:rPr lang="es-ES" dirty="0"/>
              <a:t>Es la única mercancía cuyo consumo es a la vez creación de valor. El capitalista compra fuerza de trabajo por su valor de cambio (salario), pero lo que obtiene es su valor de uso: la capacidad de producir valor durante toda la jornada. Si ese valor de uso excede el valor de cambio, hay plusvalía .</a:t>
            </a:r>
          </a:p>
          <a:p>
            <a:pPr marL="68580" indent="0">
              <a:buNone/>
            </a:pPr>
            <a:r>
              <a:rPr lang="es-ES" dirty="0"/>
              <a:t> </a:t>
            </a:r>
          </a:p>
        </p:txBody>
      </p:sp>
    </p:spTree>
    <p:extLst>
      <p:ext uri="{BB962C8B-B14F-4D97-AF65-F5344CB8AC3E}">
        <p14:creationId xmlns:p14="http://schemas.microsoft.com/office/powerpoint/2010/main" val="29161545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774551" y="857923"/>
            <a:ext cx="5381625" cy="3508977"/>
          </a:xfrm>
        </p:spPr>
        <p:txBody>
          <a:bodyPr>
            <a:normAutofit/>
          </a:bodyPr>
          <a:lstStyle/>
          <a:p>
            <a:pPr marL="68580" indent="0">
              <a:buNone/>
            </a:pPr>
            <a:r>
              <a:rPr lang="es-ES" sz="3200" dirty="0"/>
              <a:t>Pregunta 3: </a:t>
            </a:r>
            <a:endParaRPr lang="es-ES" sz="3200" dirty="0" smtClean="0"/>
          </a:p>
          <a:p>
            <a:pPr marL="68580" indent="0">
              <a:buNone/>
            </a:pPr>
            <a:r>
              <a:rPr lang="es-ES" sz="3200" dirty="0" smtClean="0"/>
              <a:t>¿</a:t>
            </a:r>
            <a:r>
              <a:rPr lang="es-ES" sz="3200" dirty="0"/>
              <a:t>La plusvalía se genera en la fábrica o en el mercado?</a:t>
            </a:r>
          </a:p>
          <a:p>
            <a:pPr marL="68580" indent="0">
              <a:buNone/>
            </a:pPr>
            <a:r>
              <a:rPr lang="es-ES" sz="3200" dirty="0"/>
              <a:t> </a:t>
            </a:r>
          </a:p>
        </p:txBody>
      </p:sp>
      <p:pic>
        <p:nvPicPr>
          <p:cNvPr id="4098" name="Picture 2" descr="C:\Users\YANELYS\Downloads\plusvalia 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5896" y="3068960"/>
            <a:ext cx="4790326" cy="30898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96642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92696"/>
            <a:ext cx="8208912" cy="5904656"/>
          </a:xfrm>
        </p:spPr>
        <p:txBody>
          <a:bodyPr>
            <a:normAutofit lnSpcReduction="10000"/>
          </a:bodyPr>
          <a:lstStyle/>
          <a:p>
            <a:pPr marL="68580" indent="0">
              <a:buNone/>
            </a:pPr>
            <a:r>
              <a:rPr lang="es-ES" dirty="0"/>
              <a:t>En la producción, no en la circulación. Esta es otra ruptura de Marx con la economía clásica y vulgar.</a:t>
            </a:r>
          </a:p>
          <a:p>
            <a:pPr marL="68580" indent="0">
              <a:buNone/>
            </a:pPr>
            <a:r>
              <a:rPr lang="es-ES" dirty="0"/>
              <a:t> </a:t>
            </a:r>
          </a:p>
          <a:p>
            <a:pPr marL="68580" indent="0">
              <a:buNone/>
            </a:pPr>
            <a:r>
              <a:rPr lang="es-ES" dirty="0"/>
              <a:t>· En el mercado solo hay intercambio de equivalentes (si no hay engaño). Nadie obtiene valor regalado comprando y vendiendo al mismo precio.</a:t>
            </a:r>
          </a:p>
          <a:p>
            <a:pPr marL="68580" indent="0">
              <a:buNone/>
            </a:pPr>
            <a:r>
              <a:rPr lang="es-ES" dirty="0"/>
              <a:t>· Tampoco la solución está en la venta por encima del valor: lo que uno gana como vendedor, lo pierde como comprador.</a:t>
            </a:r>
          </a:p>
          <a:p>
            <a:pPr marL="68580" indent="0">
              <a:buNone/>
            </a:pPr>
            <a:r>
              <a:rPr lang="es-ES" dirty="0"/>
              <a:t> </a:t>
            </a:r>
          </a:p>
          <a:p>
            <a:pPr marL="68580" indent="0" algn="just">
              <a:buNone/>
            </a:pPr>
            <a:r>
              <a:rPr lang="es-ES" b="1" dirty="0"/>
              <a:t>La plusvalía solo puede surgir porque el capitalista encuentra una mercancía cuyo valor de uso posee la propiedad de ser fuente de valor. Esa mercancía es la fuerza de trabajo. El capitalista la consume productivamente en el proceso laboral, y ese consumo produce más valor del que pagó .</a:t>
            </a:r>
          </a:p>
        </p:txBody>
      </p:sp>
    </p:spTree>
    <p:extLst>
      <p:ext uri="{BB962C8B-B14F-4D97-AF65-F5344CB8AC3E}">
        <p14:creationId xmlns:p14="http://schemas.microsoft.com/office/powerpoint/2010/main" val="14808262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755576" y="548680"/>
            <a:ext cx="4104571" cy="3508977"/>
          </a:xfrm>
        </p:spPr>
        <p:txBody>
          <a:bodyPr>
            <a:normAutofit/>
          </a:bodyPr>
          <a:lstStyle/>
          <a:p>
            <a:pPr marL="68580" indent="0" algn="just">
              <a:buNone/>
            </a:pPr>
            <a:r>
              <a:rPr lang="es-ES" sz="3600" dirty="0"/>
              <a:t>Pregunta 4: </a:t>
            </a:r>
            <a:endParaRPr lang="es-ES" sz="3600" dirty="0" smtClean="0"/>
          </a:p>
          <a:p>
            <a:pPr marL="68580" indent="0" algn="just">
              <a:buNone/>
            </a:pPr>
            <a:r>
              <a:rPr lang="es-ES" sz="3600" dirty="0" smtClean="0"/>
              <a:t>¿</a:t>
            </a:r>
            <a:r>
              <a:rPr lang="es-ES" sz="3600" dirty="0"/>
              <a:t>Cómo se mide la explotación? La tasa de plusvalía.</a:t>
            </a:r>
          </a:p>
          <a:p>
            <a:pPr algn="just"/>
            <a:endParaRPr lang="es-ES" sz="3600" dirty="0"/>
          </a:p>
        </p:txBody>
      </p:sp>
      <p:pic>
        <p:nvPicPr>
          <p:cNvPr id="5122" name="Picture 2" descr="C:\Users\YANELYS\Downloads\plusvali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7944" y="3429000"/>
            <a:ext cx="4399384" cy="25922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81315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92696"/>
            <a:ext cx="8208912" cy="5760640"/>
          </a:xfrm>
        </p:spPr>
        <p:txBody>
          <a:bodyPr>
            <a:noAutofit/>
          </a:bodyPr>
          <a:lstStyle/>
          <a:p>
            <a:pPr marL="68580" indent="0">
              <a:buNone/>
            </a:pPr>
            <a:r>
              <a:rPr lang="es-ES" sz="1400" dirty="0"/>
              <a:t>Marx introduce la tasa de plusvalía (p') como fórmula exacta:</a:t>
            </a:r>
          </a:p>
          <a:p>
            <a:pPr marL="68580" indent="0">
              <a:buNone/>
            </a:pPr>
            <a:r>
              <a:rPr lang="es-ES" sz="1400" dirty="0"/>
              <a:t> </a:t>
            </a:r>
          </a:p>
          <a:p>
            <a:pPr marL="68580" indent="0">
              <a:buNone/>
            </a:pPr>
            <a:r>
              <a:rPr lang="en-US" sz="1400" dirty="0"/>
              <a:t>p' = \</a:t>
            </a:r>
            <a:r>
              <a:rPr lang="en-US" sz="1400" dirty="0" err="1"/>
              <a:t>frac</a:t>
            </a:r>
            <a:r>
              <a:rPr lang="en-US" sz="1400" dirty="0"/>
              <a:t>{p}{v} \times 100</a:t>
            </a:r>
            <a:endParaRPr lang="es-ES" sz="1400" dirty="0"/>
          </a:p>
          <a:p>
            <a:pPr marL="68580" indent="0">
              <a:buNone/>
            </a:pPr>
            <a:r>
              <a:rPr lang="en-US" sz="1400" dirty="0"/>
              <a:t> </a:t>
            </a:r>
            <a:endParaRPr lang="es-ES" sz="1400" dirty="0"/>
          </a:p>
          <a:p>
            <a:pPr marL="68580" indent="0">
              <a:buNone/>
            </a:pPr>
            <a:r>
              <a:rPr lang="es-ES" sz="1400" dirty="0"/>
              <a:t>Donde:</a:t>
            </a:r>
          </a:p>
          <a:p>
            <a:pPr marL="68580" indent="0">
              <a:buNone/>
            </a:pPr>
            <a:r>
              <a:rPr lang="es-ES" sz="1400" dirty="0"/>
              <a:t> </a:t>
            </a:r>
          </a:p>
          <a:p>
            <a:pPr marL="68580" indent="0">
              <a:buNone/>
            </a:pPr>
            <a:r>
              <a:rPr lang="es-ES" sz="1400" dirty="0"/>
              <a:t>· p = plusvalía</a:t>
            </a:r>
          </a:p>
          <a:p>
            <a:pPr marL="68580" indent="0">
              <a:buNone/>
            </a:pPr>
            <a:r>
              <a:rPr lang="es-ES" sz="1400" dirty="0"/>
              <a:t>· v = capital variable (salarios)</a:t>
            </a:r>
          </a:p>
          <a:p>
            <a:pPr marL="68580" indent="0">
              <a:buNone/>
            </a:pPr>
            <a:r>
              <a:rPr lang="es-ES" sz="1400" dirty="0"/>
              <a:t> </a:t>
            </a:r>
          </a:p>
          <a:p>
            <a:pPr marL="68580" indent="0">
              <a:buNone/>
            </a:pPr>
            <a:r>
              <a:rPr lang="es-ES" sz="1600" b="1" dirty="0"/>
              <a:t>Ejemplo numérico :</a:t>
            </a:r>
          </a:p>
          <a:p>
            <a:pPr marL="68580" indent="0">
              <a:buNone/>
            </a:pPr>
            <a:r>
              <a:rPr lang="es-ES" sz="1600" b="1" dirty="0"/>
              <a:t>Si la jornada es de 10 horas, y el trabajador reproduce el valor de su fuerza de trabajo en 4 horas (trabajo necesario), las 6 horas restantes son </a:t>
            </a:r>
            <a:r>
              <a:rPr lang="es-ES" sz="1600" b="1" dirty="0" err="1"/>
              <a:t>plustrabajo</a:t>
            </a:r>
            <a:r>
              <a:rPr lang="es-ES" sz="1600" b="1" dirty="0"/>
              <a:t>.</a:t>
            </a:r>
          </a:p>
          <a:p>
            <a:pPr marL="68580" indent="0">
              <a:buNone/>
            </a:pPr>
            <a:r>
              <a:rPr lang="es-ES" sz="1600" b="1" dirty="0"/>
              <a:t>Si la expresión monetaria del tiempo es 1 unidad por hora:</a:t>
            </a:r>
            <a:endParaRPr lang="es-ES" sz="1400" b="1" dirty="0"/>
          </a:p>
          <a:p>
            <a:pPr marL="68580" indent="0">
              <a:buNone/>
            </a:pPr>
            <a:r>
              <a:rPr lang="es-ES" sz="1400" dirty="0"/>
              <a:t> </a:t>
            </a:r>
          </a:p>
          <a:p>
            <a:pPr marL="68580" indent="0">
              <a:buNone/>
            </a:pPr>
            <a:r>
              <a:rPr lang="es-ES" sz="1400" dirty="0"/>
              <a:t>· v = 4 (salario)</a:t>
            </a:r>
          </a:p>
          <a:p>
            <a:pPr marL="68580" indent="0">
              <a:buNone/>
            </a:pPr>
            <a:r>
              <a:rPr lang="es-ES" sz="1400" dirty="0"/>
              <a:t>· p = 6 (plusvalía)</a:t>
            </a:r>
          </a:p>
          <a:p>
            <a:pPr marL="68580" indent="0">
              <a:buNone/>
            </a:pPr>
            <a:r>
              <a:rPr lang="es-ES" sz="1400" dirty="0"/>
              <a:t>· Tasa de explotación = 6/4 = 150%</a:t>
            </a:r>
          </a:p>
          <a:p>
            <a:pPr marL="68580" indent="0">
              <a:buNone/>
            </a:pPr>
            <a:r>
              <a:rPr lang="es-ES" sz="1400" dirty="0"/>
              <a:t> </a:t>
            </a:r>
            <a:r>
              <a:rPr lang="es-ES" sz="1800" b="1" dirty="0" smtClean="0"/>
              <a:t>Cuanto </a:t>
            </a:r>
            <a:r>
              <a:rPr lang="es-ES" sz="1800" b="1" dirty="0"/>
              <a:t>mayor sea la proporción de </a:t>
            </a:r>
            <a:r>
              <a:rPr lang="es-ES" sz="1800" b="1" dirty="0" err="1"/>
              <a:t>plustrabajo</a:t>
            </a:r>
            <a:r>
              <a:rPr lang="es-ES" sz="1800" b="1" dirty="0"/>
              <a:t> sobre trabajo necesario, mayor es la tasa de explotación. Nótese: esta tasa puede aumentar aunque el salario real suba, si el tiempo necesario se reduce más rápido por aumento de productividad .</a:t>
            </a:r>
          </a:p>
          <a:p>
            <a:pPr marL="68580" indent="0">
              <a:buNone/>
            </a:pPr>
            <a:r>
              <a:rPr lang="es-ES" sz="1800" b="1" dirty="0"/>
              <a:t> </a:t>
            </a:r>
            <a:endParaRPr lang="es-ES" sz="1400" b="1" dirty="0"/>
          </a:p>
        </p:txBody>
      </p:sp>
    </p:spTree>
    <p:extLst>
      <p:ext uri="{BB962C8B-B14F-4D97-AF65-F5344CB8AC3E}">
        <p14:creationId xmlns:p14="http://schemas.microsoft.com/office/powerpoint/2010/main" val="14734639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92696"/>
            <a:ext cx="8208912" cy="3508977"/>
          </a:xfrm>
        </p:spPr>
        <p:txBody>
          <a:bodyPr>
            <a:noAutofit/>
          </a:bodyPr>
          <a:lstStyle/>
          <a:p>
            <a:pPr marL="68580" indent="0" algn="ctr">
              <a:buNone/>
            </a:pPr>
            <a:r>
              <a:rPr lang="es-ES" b="1" dirty="0"/>
              <a:t>Plusvalía</a:t>
            </a:r>
            <a:r>
              <a:rPr lang="es-ES" dirty="0"/>
              <a:t> </a:t>
            </a:r>
            <a:r>
              <a:rPr lang="es-ES" b="1" dirty="0">
                <a:solidFill>
                  <a:schemeClr val="accent3"/>
                </a:solidFill>
              </a:rPr>
              <a:t>absoluta y relativa:</a:t>
            </a:r>
            <a:r>
              <a:rPr lang="es-ES" dirty="0"/>
              <a:t> ¿son estrategias diferentes?</a:t>
            </a:r>
          </a:p>
          <a:p>
            <a:pPr marL="68580" indent="0" algn="ctr">
              <a:buNone/>
            </a:pPr>
            <a:r>
              <a:rPr lang="es-ES" dirty="0"/>
              <a:t> </a:t>
            </a:r>
          </a:p>
          <a:p>
            <a:pPr marL="68580" indent="0">
              <a:buNone/>
            </a:pPr>
            <a:r>
              <a:rPr lang="es-ES" sz="1800" dirty="0" smtClean="0"/>
              <a:t>Sí</a:t>
            </a:r>
            <a:r>
              <a:rPr lang="es-ES" sz="1800" dirty="0"/>
              <a:t>, y corresponden a dos fases históricas y lógicas de la explotación capitalista.</a:t>
            </a:r>
          </a:p>
          <a:p>
            <a:pPr marL="68580" indent="0">
              <a:buNone/>
            </a:pPr>
            <a:r>
              <a:rPr lang="es-ES" sz="1800" dirty="0"/>
              <a:t> </a:t>
            </a:r>
          </a:p>
          <a:p>
            <a:pPr marL="68580" indent="0">
              <a:buNone/>
            </a:pPr>
            <a:r>
              <a:rPr lang="es-ES" sz="1800" dirty="0"/>
              <a:t>Plusvalía absoluta Plusvalía relativa</a:t>
            </a:r>
          </a:p>
          <a:p>
            <a:pPr marL="68580" indent="0">
              <a:buNone/>
            </a:pPr>
            <a:r>
              <a:rPr lang="es-ES" sz="1800" dirty="0"/>
              <a:t>Extensión de la jornada laboral Reducción del trabajo necesario</a:t>
            </a:r>
          </a:p>
          <a:p>
            <a:pPr marL="68580" indent="0">
              <a:buNone/>
            </a:pPr>
            <a:r>
              <a:rPr lang="es-ES" sz="1800" dirty="0"/>
              <a:t>Límite físico (24h, fatiga, leyes) Límite tecnológico y organizativo</a:t>
            </a:r>
          </a:p>
          <a:p>
            <a:pPr marL="68580" indent="0">
              <a:buNone/>
            </a:pPr>
            <a:r>
              <a:rPr lang="es-ES" sz="1800" dirty="0"/>
              <a:t>Propia del capitalismo naciente Propia del capitalismo desarrollado</a:t>
            </a:r>
          </a:p>
          <a:p>
            <a:pPr marL="68580" indent="0">
              <a:buNone/>
            </a:pPr>
            <a:r>
              <a:rPr lang="es-ES" sz="1800" dirty="0"/>
              <a:t>Ejemplo: jornadas de 14h en s. XIX Ejemplo: incorporación de maquinaria, Taylorismo, automatización</a:t>
            </a:r>
          </a:p>
          <a:p>
            <a:pPr marL="68580" indent="0">
              <a:buNone/>
            </a:pPr>
            <a:r>
              <a:rPr lang="es-ES" sz="1800" dirty="0"/>
              <a:t> </a:t>
            </a:r>
          </a:p>
          <a:p>
            <a:pPr marL="68580" indent="0">
              <a:buNone/>
            </a:pPr>
            <a:r>
              <a:rPr lang="es-ES" b="1" dirty="0"/>
              <a:t>Ambas coexisten. El capital busca </a:t>
            </a:r>
            <a:r>
              <a:rPr lang="es-ES" b="1" dirty="0">
                <a:solidFill>
                  <a:schemeClr val="accent3"/>
                </a:solidFill>
              </a:rPr>
              <a:t>absoluta</a:t>
            </a:r>
            <a:r>
              <a:rPr lang="es-ES" b="1" dirty="0"/>
              <a:t> donde puede (precariedad, informalidad) y </a:t>
            </a:r>
            <a:r>
              <a:rPr lang="es-ES" b="1" dirty="0">
                <a:solidFill>
                  <a:schemeClr val="accent3"/>
                </a:solidFill>
              </a:rPr>
              <a:t>relativa</a:t>
            </a:r>
            <a:r>
              <a:rPr lang="es-ES" b="1" dirty="0"/>
              <a:t> donde la lucha obrera ha acotado la jornada .</a:t>
            </a:r>
          </a:p>
          <a:p>
            <a:pPr marL="68580" indent="0">
              <a:buNone/>
            </a:pPr>
            <a:endParaRPr lang="es-ES" sz="1800" dirty="0"/>
          </a:p>
        </p:txBody>
      </p:sp>
      <p:sp>
        <p:nvSpPr>
          <p:cNvPr id="4" name="3 Flecha curvada hacia la derecha"/>
          <p:cNvSpPr/>
          <p:nvPr/>
        </p:nvSpPr>
        <p:spPr>
          <a:xfrm rot="624298">
            <a:off x="15173" y="742080"/>
            <a:ext cx="1001040" cy="1191927"/>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chemeClr val="tx1"/>
              </a:solidFill>
            </a:endParaRPr>
          </a:p>
        </p:txBody>
      </p:sp>
    </p:spTree>
    <p:extLst>
      <p:ext uri="{BB962C8B-B14F-4D97-AF65-F5344CB8AC3E}">
        <p14:creationId xmlns:p14="http://schemas.microsoft.com/office/powerpoint/2010/main" val="21915710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43608" y="1268761"/>
            <a:ext cx="6777317" cy="1224136"/>
          </a:xfrm>
        </p:spPr>
        <p:txBody>
          <a:bodyPr/>
          <a:lstStyle/>
          <a:p>
            <a:pPr marL="68580" indent="0">
              <a:buNone/>
            </a:pPr>
            <a:r>
              <a:rPr lang="es-ES" b="1" dirty="0"/>
              <a:t>Capital constante y capital variable: ¿por qué esta distinción?</a:t>
            </a:r>
          </a:p>
        </p:txBody>
      </p:sp>
      <p:pic>
        <p:nvPicPr>
          <p:cNvPr id="6146" name="Picture 2" descr="C:\Users\YANELYS\Downloads\dienr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7704" y="2424113"/>
            <a:ext cx="5760640" cy="38131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1948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92696"/>
            <a:ext cx="8280920" cy="3508977"/>
          </a:xfrm>
        </p:spPr>
        <p:txBody>
          <a:bodyPr>
            <a:noAutofit/>
          </a:bodyPr>
          <a:lstStyle/>
          <a:p>
            <a:pPr marL="68580" indent="0">
              <a:buNone/>
            </a:pPr>
            <a:r>
              <a:rPr lang="es-ES" sz="1600" dirty="0"/>
              <a:t>Porque revela qué parte del capital se valoriza y cuál no.</a:t>
            </a:r>
          </a:p>
          <a:p>
            <a:pPr marL="68580" indent="0">
              <a:buNone/>
            </a:pPr>
            <a:r>
              <a:rPr lang="es-ES" sz="1600" dirty="0"/>
              <a:t> </a:t>
            </a:r>
          </a:p>
          <a:p>
            <a:pPr marL="68580" indent="0">
              <a:buNone/>
            </a:pPr>
            <a:r>
              <a:rPr lang="es-ES" sz="1600" dirty="0"/>
              <a:t>· </a:t>
            </a:r>
            <a:r>
              <a:rPr lang="es-ES" sz="1600" b="1" dirty="0"/>
              <a:t>Capital constante (c): </a:t>
            </a:r>
            <a:r>
              <a:rPr lang="es-ES" sz="1600" dirty="0"/>
              <a:t>Invertido en medios de producción (máquinas, materias primas, edificios). No cambia su magnitud de valor en el proceso. Solo transfiere su valor al producto.</a:t>
            </a:r>
          </a:p>
          <a:p>
            <a:pPr marL="68580" indent="0">
              <a:buNone/>
            </a:pPr>
            <a:r>
              <a:rPr lang="es-ES" sz="1600" dirty="0"/>
              <a:t>· </a:t>
            </a:r>
            <a:r>
              <a:rPr lang="es-ES" sz="1600" b="1" dirty="0"/>
              <a:t>Capital variable (v): </a:t>
            </a:r>
            <a:r>
              <a:rPr lang="es-ES" sz="1600" dirty="0"/>
              <a:t>Invertido en fuerza de trabajo. Cambia su magnitud: reproduce su propio valor y además produce plusvalía.</a:t>
            </a:r>
          </a:p>
          <a:p>
            <a:pPr marL="68580" indent="0">
              <a:buNone/>
            </a:pPr>
            <a:r>
              <a:rPr lang="es-ES" sz="1600" dirty="0"/>
              <a:t> </a:t>
            </a:r>
          </a:p>
          <a:p>
            <a:pPr marL="68580" indent="0">
              <a:buNone/>
            </a:pPr>
            <a:r>
              <a:rPr lang="es-ES" sz="1600" dirty="0"/>
              <a:t>Fórmula del valor de la mercancía:</a:t>
            </a:r>
          </a:p>
          <a:p>
            <a:pPr marL="68580" indent="0">
              <a:buNone/>
            </a:pPr>
            <a:r>
              <a:rPr lang="es-ES" sz="1600" dirty="0"/>
              <a:t> </a:t>
            </a:r>
          </a:p>
          <a:p>
            <a:pPr marL="68580" indent="0">
              <a:buNone/>
            </a:pPr>
            <a:r>
              <a:rPr lang="es-ES" sz="1600" dirty="0"/>
              <a:t>W = c + v + p</a:t>
            </a:r>
          </a:p>
          <a:p>
            <a:pPr marL="68580" indent="0">
              <a:buNone/>
            </a:pPr>
            <a:r>
              <a:rPr lang="es-ES" sz="1600" dirty="0"/>
              <a:t> </a:t>
            </a:r>
          </a:p>
          <a:p>
            <a:pPr marL="68580" indent="0">
              <a:buNone/>
            </a:pPr>
            <a:r>
              <a:rPr lang="es-ES" sz="1600" dirty="0"/>
              <a:t>· c = valor transferido (trabajo pretérito)</a:t>
            </a:r>
          </a:p>
          <a:p>
            <a:pPr marL="68580" indent="0">
              <a:buNone/>
            </a:pPr>
            <a:r>
              <a:rPr lang="es-ES" sz="1600" dirty="0"/>
              <a:t>· v + p = valor nuevo creado por el trabajo vivo .</a:t>
            </a:r>
          </a:p>
          <a:p>
            <a:pPr marL="68580" indent="0">
              <a:buNone/>
            </a:pPr>
            <a:r>
              <a:rPr lang="es-ES" sz="1600" dirty="0"/>
              <a:t> </a:t>
            </a:r>
          </a:p>
          <a:p>
            <a:pPr marL="68580" indent="0">
              <a:buNone/>
            </a:pPr>
            <a:r>
              <a:rPr lang="es-ES" sz="1600" dirty="0"/>
              <a:t>Implicación:</a:t>
            </a:r>
          </a:p>
          <a:p>
            <a:pPr marL="68580" indent="0" algn="just">
              <a:buNone/>
            </a:pPr>
            <a:r>
              <a:rPr lang="es-ES" sz="1800" b="1" dirty="0"/>
              <a:t>La maquinaria no crea valor nuevo; aumenta la productividad, abarata las mercancías y reduce el valor de la fuerza de trabajo, incrementando así la plusvalía relativa. Pero la fuente exclusiva del </a:t>
            </a:r>
            <a:r>
              <a:rPr lang="es-ES" sz="1800" b="1" dirty="0" err="1"/>
              <a:t>plusvalor</a:t>
            </a:r>
            <a:r>
              <a:rPr lang="es-ES" sz="1800" b="1" dirty="0"/>
              <a:t> es el trabajo vivo .</a:t>
            </a:r>
          </a:p>
          <a:p>
            <a:pPr marL="68580" indent="0" algn="just">
              <a:buNone/>
            </a:pPr>
            <a:endParaRPr lang="es-ES" sz="1800" b="1" dirty="0"/>
          </a:p>
        </p:txBody>
      </p:sp>
    </p:spTree>
    <p:extLst>
      <p:ext uri="{BB962C8B-B14F-4D97-AF65-F5344CB8AC3E}">
        <p14:creationId xmlns:p14="http://schemas.microsoft.com/office/powerpoint/2010/main" val="28940234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490" y="1027664"/>
            <a:ext cx="7024744" cy="673144"/>
          </a:xfrm>
        </p:spPr>
        <p:txBody>
          <a:bodyPr>
            <a:normAutofit fontScale="90000"/>
          </a:bodyPr>
          <a:lstStyle/>
          <a:p>
            <a:pPr algn="ctr"/>
            <a:r>
              <a:rPr lang="es-ES" b="1" dirty="0" smtClean="0">
                <a:solidFill>
                  <a:schemeClr val="tx1"/>
                </a:solidFill>
              </a:rPr>
              <a:t>Estudio independiente</a:t>
            </a:r>
            <a:endParaRPr lang="es-ES" b="1" dirty="0">
              <a:solidFill>
                <a:schemeClr val="tx1"/>
              </a:solidFill>
            </a:endParaRPr>
          </a:p>
        </p:txBody>
      </p:sp>
      <p:sp>
        <p:nvSpPr>
          <p:cNvPr id="3" name="2 Marcador de contenido"/>
          <p:cNvSpPr>
            <a:spLocks noGrp="1"/>
          </p:cNvSpPr>
          <p:nvPr>
            <p:ph idx="1"/>
          </p:nvPr>
        </p:nvSpPr>
        <p:spPr>
          <a:xfrm>
            <a:off x="755576" y="2348880"/>
            <a:ext cx="7560840" cy="2088232"/>
          </a:xfrm>
        </p:spPr>
        <p:txBody>
          <a:bodyPr>
            <a:noAutofit/>
          </a:bodyPr>
          <a:lstStyle/>
          <a:p>
            <a:pPr marL="68580" indent="0" algn="just">
              <a:buNone/>
            </a:pPr>
            <a:r>
              <a:rPr lang="es-ES" sz="2800" dirty="0"/>
              <a:t>Si una empresa de robots produce coches sin intervención humana directa, ¿hay plusvalía? ¿Dónde queda el trabajo vivo?</a:t>
            </a:r>
          </a:p>
        </p:txBody>
      </p:sp>
    </p:spTree>
    <p:extLst>
      <p:ext uri="{BB962C8B-B14F-4D97-AF65-F5344CB8AC3E}">
        <p14:creationId xmlns:p14="http://schemas.microsoft.com/office/powerpoint/2010/main" val="415339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Título"/>
          <p:cNvSpPr>
            <a:spLocks noGrp="1"/>
          </p:cNvSpPr>
          <p:nvPr>
            <p:ph type="ctrTitle"/>
          </p:nvPr>
        </p:nvSpPr>
        <p:spPr>
          <a:xfrm>
            <a:off x="4644008" y="2564904"/>
            <a:ext cx="3313355" cy="2664296"/>
          </a:xfrm>
        </p:spPr>
        <p:txBody>
          <a:bodyPr>
            <a:noAutofit/>
          </a:bodyPr>
          <a:lstStyle/>
          <a:p>
            <a:pPr algn="ctr"/>
            <a:r>
              <a:rPr lang="es-ES" b="1" dirty="0" smtClean="0"/>
              <a:t>El dinero. </a:t>
            </a:r>
            <a:br>
              <a:rPr lang="es-ES" b="1" dirty="0" smtClean="0"/>
            </a:br>
            <a:r>
              <a:rPr lang="es-ES" b="1" dirty="0" smtClean="0"/>
              <a:t>Origen, esencia y funciones</a:t>
            </a:r>
            <a:br>
              <a:rPr lang="es-ES" b="1" dirty="0" smtClean="0"/>
            </a:br>
            <a:endParaRPr lang="es-ES" b="1" dirty="0" smtClean="0"/>
          </a:p>
        </p:txBody>
      </p:sp>
    </p:spTree>
    <p:extLst>
      <p:ext uri="{BB962C8B-B14F-4D97-AF65-F5344CB8AC3E}">
        <p14:creationId xmlns:p14="http://schemas.microsoft.com/office/powerpoint/2010/main" val="3060145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Rectángulo"/>
          <p:cNvSpPr>
            <a:spLocks noChangeArrowheads="1"/>
          </p:cNvSpPr>
          <p:nvPr/>
        </p:nvSpPr>
        <p:spPr bwMode="auto">
          <a:xfrm>
            <a:off x="467544" y="571500"/>
            <a:ext cx="7992888" cy="5909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1" hangingPunct="1">
              <a:spcBef>
                <a:spcPct val="50000"/>
              </a:spcBef>
            </a:pPr>
            <a:r>
              <a:rPr lang="es-ES" sz="1600" i="0" dirty="0"/>
              <a:t>¨</a:t>
            </a:r>
            <a:r>
              <a:rPr lang="es-ES" sz="3600" i="0" dirty="0"/>
              <a:t>Todo el mundo sabe, aunque no sepa más que eso, que las mercancías poseen una forma común de valor que contrasta de una manera muy ostensible con la abigarrada diversidad de formas naturales que presentan sus valores de uso: esta forma es el </a:t>
            </a:r>
            <a:r>
              <a:rPr lang="es-ES" sz="3600" b="1" u="sng" dirty="0"/>
              <a:t>DINERO</a:t>
            </a:r>
            <a:r>
              <a:rPr lang="es-ES" sz="3600" i="0" dirty="0"/>
              <a:t>¨</a:t>
            </a:r>
          </a:p>
          <a:p>
            <a:pPr eaLnBrk="1" hangingPunct="1">
              <a:spcBef>
                <a:spcPct val="50000"/>
              </a:spcBef>
            </a:pPr>
            <a:r>
              <a:rPr lang="es-ES" sz="3600" i="0" dirty="0"/>
              <a:t>                                   </a:t>
            </a:r>
            <a:r>
              <a:rPr lang="es-ES" sz="3600" i="0" dirty="0" smtClean="0"/>
              <a:t>Carlos </a:t>
            </a:r>
            <a:r>
              <a:rPr lang="es-ES" sz="3600" i="0" dirty="0"/>
              <a:t>Marx</a:t>
            </a:r>
          </a:p>
        </p:txBody>
      </p:sp>
    </p:spTree>
    <p:extLst>
      <p:ext uri="{BB962C8B-B14F-4D97-AF65-F5344CB8AC3E}">
        <p14:creationId xmlns:p14="http://schemas.microsoft.com/office/powerpoint/2010/main" val="3539372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Título"/>
          <p:cNvSpPr>
            <a:spLocks noGrp="1"/>
          </p:cNvSpPr>
          <p:nvPr>
            <p:ph type="title"/>
          </p:nvPr>
        </p:nvSpPr>
        <p:spPr>
          <a:xfrm>
            <a:off x="685800" y="285750"/>
            <a:ext cx="7772400" cy="928688"/>
          </a:xfrm>
        </p:spPr>
        <p:txBody>
          <a:bodyPr/>
          <a:lstStyle/>
          <a:p>
            <a:pPr eaLnBrk="1" hangingPunct="1"/>
            <a:r>
              <a:rPr lang="es-ES" smtClean="0"/>
              <a:t>Dinero </a:t>
            </a:r>
          </a:p>
        </p:txBody>
      </p:sp>
      <p:sp>
        <p:nvSpPr>
          <p:cNvPr id="4099" name="2 Marcador de contenido"/>
          <p:cNvSpPr>
            <a:spLocks noGrp="1"/>
          </p:cNvSpPr>
          <p:nvPr>
            <p:ph idx="1"/>
          </p:nvPr>
        </p:nvSpPr>
        <p:spPr>
          <a:xfrm>
            <a:off x="357188" y="1285875"/>
            <a:ext cx="8501062" cy="5286375"/>
          </a:xfrm>
        </p:spPr>
        <p:txBody>
          <a:bodyPr/>
          <a:lstStyle/>
          <a:p>
            <a:pPr eaLnBrk="1" hangingPunct="1"/>
            <a:r>
              <a:rPr lang="en-US" dirty="0" smtClean="0"/>
              <a:t> </a:t>
            </a:r>
            <a:r>
              <a:rPr lang="en-US" sz="2800" dirty="0" smtClean="0"/>
              <a:t>Se </a:t>
            </a:r>
            <a:r>
              <a:rPr lang="es-ES" sz="2800" dirty="0" smtClean="0"/>
              <a:t>instituye</a:t>
            </a:r>
            <a:r>
              <a:rPr lang="en-US" sz="2800" dirty="0" smtClean="0"/>
              <a:t> </a:t>
            </a:r>
            <a:r>
              <a:rPr lang="es-ES" sz="2800" dirty="0" smtClean="0"/>
              <a:t>como dinero aquella </a:t>
            </a:r>
            <a:r>
              <a:rPr lang="es-ES" sz="2800" b="1" dirty="0" smtClean="0"/>
              <a:t>mercancía</a:t>
            </a:r>
            <a:r>
              <a:rPr lang="en-US" sz="2800" dirty="0" smtClean="0"/>
              <a:t> </a:t>
            </a:r>
            <a:r>
              <a:rPr lang="es-ES" sz="2800" dirty="0" smtClean="0"/>
              <a:t>que</a:t>
            </a:r>
            <a:r>
              <a:rPr lang="en-US" sz="2800" dirty="0" smtClean="0"/>
              <a:t> en </a:t>
            </a:r>
            <a:r>
              <a:rPr lang="es-ES" sz="2800" dirty="0" smtClean="0"/>
              <a:t>su</a:t>
            </a:r>
            <a:r>
              <a:rPr lang="en-US" sz="2800" dirty="0" smtClean="0"/>
              <a:t> </a:t>
            </a:r>
            <a:r>
              <a:rPr lang="es-ES" sz="2800" dirty="0" smtClean="0"/>
              <a:t>forma</a:t>
            </a:r>
            <a:r>
              <a:rPr lang="en-US" sz="2800" dirty="0" smtClean="0"/>
              <a:t> natural, </a:t>
            </a:r>
            <a:r>
              <a:rPr lang="en-US" sz="2800" dirty="0" err="1" smtClean="0"/>
              <a:t>tiene</a:t>
            </a:r>
            <a:r>
              <a:rPr lang="es-ES" sz="2800" dirty="0" smtClean="0"/>
              <a:t> como monopolio la</a:t>
            </a:r>
            <a:r>
              <a:rPr lang="en-US" sz="2800" dirty="0" smtClean="0"/>
              <a:t> </a:t>
            </a:r>
            <a:r>
              <a:rPr lang="es-ES" sz="2800" dirty="0" smtClean="0"/>
              <a:t>función</a:t>
            </a:r>
            <a:r>
              <a:rPr lang="en-US" sz="2800" dirty="0" smtClean="0"/>
              <a:t> social de </a:t>
            </a:r>
            <a:r>
              <a:rPr lang="es-ES" sz="2800" dirty="0" smtClean="0"/>
              <a:t>servir </a:t>
            </a:r>
            <a:r>
              <a:rPr lang="en-US" sz="2800" dirty="0" smtClean="0"/>
              <a:t>de </a:t>
            </a:r>
            <a:r>
              <a:rPr lang="es-ES" sz="2800" b="1" dirty="0" smtClean="0"/>
              <a:t>equivalente</a:t>
            </a:r>
            <a:r>
              <a:rPr lang="en-US" sz="2800" b="1" dirty="0" smtClean="0"/>
              <a:t> general </a:t>
            </a:r>
            <a:r>
              <a:rPr lang="en-US" sz="2800" dirty="0" smtClean="0"/>
              <a:t>a </a:t>
            </a:r>
            <a:r>
              <a:rPr lang="es-ES" sz="2800" dirty="0" smtClean="0"/>
              <a:t>todas las demás </a:t>
            </a:r>
            <a:r>
              <a:rPr lang="en-US" sz="2800" dirty="0" err="1" smtClean="0"/>
              <a:t>mercancías</a:t>
            </a:r>
            <a:r>
              <a:rPr lang="es-ES" sz="2800" dirty="0" smtClean="0"/>
              <a:t>. </a:t>
            </a:r>
          </a:p>
          <a:p>
            <a:pPr eaLnBrk="1" hangingPunct="1"/>
            <a:r>
              <a:rPr lang="es-ES" sz="2800" dirty="0" smtClean="0"/>
              <a:t>Representa la forma más general del </a:t>
            </a:r>
            <a:r>
              <a:rPr lang="es-ES" sz="2800" b="1" dirty="0" smtClean="0"/>
              <a:t>valor</a:t>
            </a:r>
            <a:r>
              <a:rPr lang="es-ES" sz="2800" dirty="0" smtClean="0"/>
              <a:t>.</a:t>
            </a:r>
          </a:p>
          <a:p>
            <a:pPr eaLnBrk="1" hangingPunct="1"/>
            <a:r>
              <a:rPr lang="es-ES" sz="2800" dirty="0" smtClean="0"/>
              <a:t>En la evolución de las civilizaciones muchas mercancías funcionaron como di</a:t>
            </a:r>
            <a:r>
              <a:rPr lang="es-ES" dirty="0" smtClean="0"/>
              <a:t>nero (arroz, sal, especias, maíz, cacao, metales)</a:t>
            </a:r>
          </a:p>
        </p:txBody>
      </p:sp>
    </p:spTree>
    <p:extLst>
      <p:ext uri="{BB962C8B-B14F-4D97-AF65-F5344CB8AC3E}">
        <p14:creationId xmlns:p14="http://schemas.microsoft.com/office/powerpoint/2010/main" val="31168477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2 Marcador de contenido"/>
          <p:cNvSpPr>
            <a:spLocks noGrp="1"/>
          </p:cNvSpPr>
          <p:nvPr>
            <p:ph idx="4294967295"/>
          </p:nvPr>
        </p:nvSpPr>
        <p:spPr>
          <a:xfrm>
            <a:off x="467544" y="714375"/>
            <a:ext cx="8176394" cy="5381625"/>
          </a:xfrm>
        </p:spPr>
        <p:txBody>
          <a:bodyPr>
            <a:normAutofit lnSpcReduction="10000"/>
          </a:bodyPr>
          <a:lstStyle/>
          <a:p>
            <a:r>
              <a:rPr lang="es-AR" sz="3600" i="1" dirty="0" smtClean="0"/>
              <a:t>¨El progreso consiste pura y simplemente en que ahora la forma de </a:t>
            </a:r>
            <a:r>
              <a:rPr lang="es-AR" sz="3600" i="1" dirty="0" err="1" smtClean="0"/>
              <a:t>cambiabilidad</a:t>
            </a:r>
            <a:r>
              <a:rPr lang="es-AR" sz="3600" i="1" dirty="0" smtClean="0"/>
              <a:t> directa y general, o sea la forma de equivalente general, se adhiere definitivamente, por la fuerza de la costumbre social, a la forma natural específica de la mercancía </a:t>
            </a:r>
            <a:r>
              <a:rPr lang="es-AR" sz="3600" b="1" i="1" dirty="0" smtClean="0"/>
              <a:t>oro.¨</a:t>
            </a:r>
            <a:endParaRPr lang="es-ES" sz="3600" b="1" i="1" dirty="0" smtClean="0"/>
          </a:p>
          <a:p>
            <a:pPr algn="r"/>
            <a:r>
              <a:rPr lang="es-ES" dirty="0" smtClean="0"/>
              <a:t>C. Marx</a:t>
            </a:r>
          </a:p>
        </p:txBody>
      </p:sp>
    </p:spTree>
    <p:extLst>
      <p:ext uri="{BB962C8B-B14F-4D97-AF65-F5344CB8AC3E}">
        <p14:creationId xmlns:p14="http://schemas.microsoft.com/office/powerpoint/2010/main" val="12483992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304800" y="620688"/>
            <a:ext cx="8371656" cy="5324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1" hangingPunct="1"/>
            <a:r>
              <a:rPr lang="es-ES" sz="4000" i="0" dirty="0">
                <a:cs typeface="Times New Roman" pitchFamily="18" charset="0"/>
              </a:rPr>
              <a:t>¿ Por qué el oro se convirtió en el dinero por excelencia?</a:t>
            </a:r>
            <a:endParaRPr lang="es-ES" sz="3200" i="0" dirty="0">
              <a:cs typeface="Times New Roman" pitchFamily="18" charset="0"/>
            </a:endParaRPr>
          </a:p>
          <a:p>
            <a:pPr eaLnBrk="1" hangingPunct="1"/>
            <a:endParaRPr lang="es-ES" sz="3200" i="0" dirty="0">
              <a:cs typeface="Times New Roman" pitchFamily="18" charset="0"/>
            </a:endParaRPr>
          </a:p>
          <a:p>
            <a:pPr eaLnBrk="1" hangingPunct="1"/>
            <a:endParaRPr lang="es-ES" sz="3200" i="0" dirty="0">
              <a:cs typeface="Times New Roman" pitchFamily="18" charset="0"/>
            </a:endParaRPr>
          </a:p>
          <a:p>
            <a:pPr>
              <a:buFontTx/>
              <a:buChar char="•"/>
            </a:pPr>
            <a:r>
              <a:rPr lang="es-ES" sz="2800" i="0" dirty="0">
                <a:cs typeface="Times New Roman" pitchFamily="18" charset="0"/>
              </a:rPr>
              <a:t>Todas las civilizaciones lo valoran y desean con vehemencia como un metal precioso.</a:t>
            </a:r>
          </a:p>
          <a:p>
            <a:pPr>
              <a:buFontTx/>
              <a:buChar char="•"/>
            </a:pPr>
            <a:r>
              <a:rPr lang="es-ES" sz="2800" i="0" dirty="0">
                <a:cs typeface="Times New Roman" pitchFamily="18" charset="0"/>
              </a:rPr>
              <a:t>Por su belleza (es en sí mismo decorativo)</a:t>
            </a:r>
          </a:p>
          <a:p>
            <a:pPr>
              <a:buFontTx/>
              <a:buChar char="•"/>
            </a:pPr>
            <a:r>
              <a:rPr lang="es-ES" sz="2800" i="0" dirty="0">
                <a:cs typeface="Times New Roman" pitchFamily="18" charset="0"/>
              </a:rPr>
              <a:t>Por su ductilidad.</a:t>
            </a:r>
          </a:p>
          <a:p>
            <a:pPr>
              <a:buFontTx/>
              <a:buChar char="•"/>
            </a:pPr>
            <a:r>
              <a:rPr lang="es-ES" sz="2800" i="0" dirty="0">
                <a:cs typeface="Times New Roman" pitchFamily="18" charset="0"/>
              </a:rPr>
              <a:t>Porque  en relación a la mayoría de los otros metales es escaso y no todos pueden acceder a poseerlo. </a:t>
            </a:r>
          </a:p>
        </p:txBody>
      </p:sp>
    </p:spTree>
    <p:extLst>
      <p:ext uri="{BB962C8B-B14F-4D97-AF65-F5344CB8AC3E}">
        <p14:creationId xmlns:p14="http://schemas.microsoft.com/office/powerpoint/2010/main" val="4111955050"/>
      </p:ext>
    </p:extLst>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8434"/>
                                        </p:tgtEl>
                                        <p:attrNameLst>
                                          <p:attrName>style.visibility</p:attrName>
                                        </p:attrNameLst>
                                      </p:cBhvr>
                                      <p:to>
                                        <p:strVal val="visible"/>
                                      </p:to>
                                    </p:set>
                                    <p:anim calcmode="lin" valueType="num">
                                      <p:cBhvr>
                                        <p:cTn id="7" dur="500" fill="hold"/>
                                        <p:tgtEl>
                                          <p:spTgt spid="18434"/>
                                        </p:tgtEl>
                                        <p:attrNameLst>
                                          <p:attrName>ppt_w</p:attrName>
                                        </p:attrNameLst>
                                      </p:cBhvr>
                                      <p:tavLst>
                                        <p:tav tm="0">
                                          <p:val>
                                            <p:fltVal val="0"/>
                                          </p:val>
                                        </p:tav>
                                        <p:tav tm="100000">
                                          <p:val>
                                            <p:strVal val="#ppt_w"/>
                                          </p:val>
                                        </p:tav>
                                      </p:tavLst>
                                    </p:anim>
                                    <p:anim calcmode="lin" valueType="num">
                                      <p:cBhvr>
                                        <p:cTn id="8" dur="500" fill="hold"/>
                                        <p:tgtEl>
                                          <p:spTgt spid="1843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ítulo 1"/>
          <p:cNvSpPr>
            <a:spLocks noGrp="1"/>
          </p:cNvSpPr>
          <p:nvPr>
            <p:ph type="title"/>
          </p:nvPr>
        </p:nvSpPr>
        <p:spPr>
          <a:xfrm>
            <a:off x="685800" y="692696"/>
            <a:ext cx="5470376" cy="720179"/>
          </a:xfrm>
        </p:spPr>
        <p:txBody>
          <a:bodyPr/>
          <a:lstStyle/>
          <a:p>
            <a:r>
              <a:rPr lang="es-ES" b="1" dirty="0" smtClean="0">
                <a:solidFill>
                  <a:schemeClr val="tx1"/>
                </a:solidFill>
              </a:rPr>
              <a:t>Evolución del dinero</a:t>
            </a:r>
          </a:p>
        </p:txBody>
      </p:sp>
      <p:sp>
        <p:nvSpPr>
          <p:cNvPr id="7171" name="Marcador de contenido 2"/>
          <p:cNvSpPr>
            <a:spLocks noGrp="1"/>
          </p:cNvSpPr>
          <p:nvPr>
            <p:ph idx="1"/>
          </p:nvPr>
        </p:nvSpPr>
        <p:spPr>
          <a:xfrm>
            <a:off x="467544" y="1700809"/>
            <a:ext cx="7992566" cy="4464496"/>
          </a:xfrm>
        </p:spPr>
        <p:txBody>
          <a:bodyPr/>
          <a:lstStyle/>
          <a:p>
            <a:r>
              <a:rPr lang="es-ES" dirty="0" smtClean="0"/>
              <a:t>268 </a:t>
            </a:r>
            <a:r>
              <a:rPr lang="es-ES" dirty="0" err="1" smtClean="0"/>
              <a:t>a.c.</a:t>
            </a:r>
            <a:r>
              <a:rPr lang="es-ES" dirty="0" smtClean="0"/>
              <a:t> Primera moneda de plata en la Antigua Roma: el denario (de donde viene la palabra dinero).</a:t>
            </a:r>
          </a:p>
          <a:p>
            <a:r>
              <a:rPr lang="es-ES" dirty="0" smtClean="0"/>
              <a:t>845 </a:t>
            </a:r>
            <a:r>
              <a:rPr lang="es-ES" dirty="0" err="1" smtClean="0"/>
              <a:t>d.c.</a:t>
            </a:r>
            <a:r>
              <a:rPr lang="es-ES" dirty="0" smtClean="0"/>
              <a:t>- Se emite por primera vez el papel moneda en China.</a:t>
            </a:r>
          </a:p>
          <a:p>
            <a:pPr algn="just"/>
            <a:r>
              <a:rPr lang="es-ES" dirty="0" smtClean="0"/>
              <a:t>1250 </a:t>
            </a:r>
            <a:r>
              <a:rPr lang="es-ES" dirty="0" err="1" smtClean="0"/>
              <a:t>d.c.</a:t>
            </a:r>
            <a:r>
              <a:rPr lang="es-ES" dirty="0" smtClean="0"/>
              <a:t>- Se emite por primera vez el papel moneda en Europa. Su valor dependía de los depósitos en oro que poseía el país.</a:t>
            </a:r>
          </a:p>
          <a:p>
            <a:r>
              <a:rPr lang="es-ES" dirty="0" smtClean="0"/>
              <a:t>1787 - Se introduce el dólar como papel moneda en EEUU.</a:t>
            </a:r>
          </a:p>
          <a:p>
            <a:endParaRPr lang="es-ES" dirty="0" smtClean="0"/>
          </a:p>
          <a:p>
            <a:endParaRPr lang="es-ES" dirty="0" smtClean="0"/>
          </a:p>
          <a:p>
            <a:endParaRPr lang="es-ES" dirty="0" smtClean="0"/>
          </a:p>
        </p:txBody>
      </p:sp>
    </p:spTree>
    <p:extLst>
      <p:ext uri="{BB962C8B-B14F-4D97-AF65-F5344CB8AC3E}">
        <p14:creationId xmlns:p14="http://schemas.microsoft.com/office/powerpoint/2010/main" val="14540788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456</TotalTime>
  <Words>1281</Words>
  <Application>Microsoft Office PowerPoint</Application>
  <PresentationFormat>Presentación en pantalla (4:3)</PresentationFormat>
  <Paragraphs>190</Paragraphs>
  <Slides>38</Slides>
  <Notes>0</Notes>
  <HiddenSlides>0</HiddenSlides>
  <MMClips>0</MMClips>
  <ScaleCrop>false</ScaleCrop>
  <HeadingPairs>
    <vt:vector size="4" baseType="variant">
      <vt:variant>
        <vt:lpstr>Tema</vt:lpstr>
      </vt:variant>
      <vt:variant>
        <vt:i4>1</vt:i4>
      </vt:variant>
      <vt:variant>
        <vt:lpstr>Títulos de diapositiva</vt:lpstr>
      </vt:variant>
      <vt:variant>
        <vt:i4>38</vt:i4>
      </vt:variant>
    </vt:vector>
  </HeadingPairs>
  <TitlesOfParts>
    <vt:vector size="39" baseType="lpstr">
      <vt:lpstr>Austin</vt:lpstr>
      <vt:lpstr>Tema 1:  La Economía Política como ciencia social. Su carácter clasista. La teoría marxista del valor.</vt:lpstr>
      <vt:lpstr>CONTENIDOS  </vt:lpstr>
      <vt:lpstr>Presentación de PowerPoint</vt:lpstr>
      <vt:lpstr>El dinero.  Origen, esencia y funciones </vt:lpstr>
      <vt:lpstr>Presentación de PowerPoint</vt:lpstr>
      <vt:lpstr>Dinero </vt:lpstr>
      <vt:lpstr>Presentación de PowerPoint</vt:lpstr>
      <vt:lpstr>Presentación de PowerPoint</vt:lpstr>
      <vt:lpstr>Evolución del dinero</vt:lpstr>
      <vt:lpstr>Funciones del  dinero:</vt:lpstr>
      <vt:lpstr>El dinero como medida del valor</vt:lpstr>
      <vt:lpstr>El dinero como medio de circulación</vt:lpstr>
      <vt:lpstr>El dinero como medio de pago </vt:lpstr>
      <vt:lpstr>El dinero como medio de atesoramiento</vt:lpstr>
      <vt:lpstr>Dinero mundial</vt:lpstr>
      <vt:lpstr>El dinero en la actualidad</vt:lpstr>
      <vt:lpstr>El dinero en la actualidad</vt:lpstr>
      <vt:lpstr>El dinero en la actualidad</vt:lpstr>
      <vt:lpstr>Fuerza de trabajo, plusvalía y capital  </vt:lpstr>
      <vt:lpstr>Presentación de PowerPoint</vt:lpstr>
      <vt:lpstr>1. Definiciones de diccionario.(RAE) </vt:lpstr>
      <vt:lpstr>Presentación de PowerPoint</vt:lpstr>
      <vt:lpstr>Presentación de PowerPoint</vt:lpstr>
      <vt:lpstr>Presentación de PowerPoint</vt:lpstr>
      <vt:lpstr>Presentación de PowerPoint</vt:lpstr>
      <vt:lpstr>Pregunta 1:  ¿Qué diferencia hay entre "trabajo" y "fuerza de trabajo"?   ¿Por qué es tan importante?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Estudio independiente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1:  La Economía Política como ciencia social. Su carácter clasista. La teoría marxista del valor.</dc:title>
  <dc:creator>YANELYS</dc:creator>
  <cp:lastModifiedBy>YANELYS</cp:lastModifiedBy>
  <cp:revision>37</cp:revision>
  <dcterms:created xsi:type="dcterms:W3CDTF">2026-02-07T19:56:58Z</dcterms:created>
  <dcterms:modified xsi:type="dcterms:W3CDTF">2026-02-16T20:59:02Z</dcterms:modified>
</cp:coreProperties>
</file>