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6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ured.cu/Trabajo_independiente" TargetMode="External"/><Relationship Id="rId7" Type="http://schemas.openxmlformats.org/officeDocument/2006/relationships/hyperlink" Target="https://www.ecured.cu/Educaci%C3%B3n_Superior" TargetMode="External"/><Relationship Id="rId2" Type="http://schemas.openxmlformats.org/officeDocument/2006/relationships/hyperlink" Target="https://www.ecured.cu/197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cured.cu/Radio" TargetMode="External"/><Relationship Id="rId5" Type="http://schemas.openxmlformats.org/officeDocument/2006/relationships/hyperlink" Target="https://www.ecured.cu/index.php?title=Televisi%C3%B3n_educativa&amp;action=edit&amp;redlink=1" TargetMode="External"/><Relationship Id="rId4" Type="http://schemas.openxmlformats.org/officeDocument/2006/relationships/hyperlink" Target="https://www.ecured.cu/Medios_audiovisuales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cured.cu/1985" TargetMode="External"/><Relationship Id="rId3" Type="http://schemas.openxmlformats.org/officeDocument/2006/relationships/hyperlink" Target="https://www.ecured.cu/1981" TargetMode="External"/><Relationship Id="rId7" Type="http://schemas.openxmlformats.org/officeDocument/2006/relationships/hyperlink" Target="https://www.ecured.cu/1983" TargetMode="External"/><Relationship Id="rId2" Type="http://schemas.openxmlformats.org/officeDocument/2006/relationships/hyperlink" Target="https://www.ecured.cu/Salud_P%C3%BAbl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cured.cu/Piti_Fajardo" TargetMode="External"/><Relationship Id="rId5" Type="http://schemas.openxmlformats.org/officeDocument/2006/relationships/hyperlink" Target="https://www.ecured.cu/index.php?title=Administraci%C3%B3n_de_Salud&amp;action=edit&amp;redlink=1" TargetMode="External"/><Relationship Id="rId4" Type="http://schemas.openxmlformats.org/officeDocument/2006/relationships/hyperlink" Target="https://www.ecured.cu/Licenciatura_en_Enfermer%C3%AD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ured.cu/Siglo_XX" TargetMode="External"/><Relationship Id="rId2" Type="http://schemas.openxmlformats.org/officeDocument/2006/relationships/hyperlink" Target="https://www.ecured.cu/Infome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cured.cu/Cuba" TargetMode="External"/><Relationship Id="rId4" Type="http://schemas.openxmlformats.org/officeDocument/2006/relationships/hyperlink" Target="https://www.ecured.cu/index.php?title=Universidad_Virtual_de_la_Salud&amp;action=edit&amp;redlink=1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3A03D-DC7F-7498-25D8-3DF4FA5F6C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4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Carrera Informática  (4to de 5 años)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3A97DC-6A7F-19FB-4F11-4F58161449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Encuentro 1 (Conferencia)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009775" algn="l"/>
              </a:tabLst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Asunto: La Educación a Distancia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69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ECCC4-36E5-6EDC-91AC-134DE7B6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evolución histórica de la Educación a Distancia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55562-E60A-5438-057C-8DB9BD7B9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Wolsey Hall de Oxford, fundado en 1894, fue el primer colegio a distancia del Reino Unido.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25758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ECCC4-36E5-6EDC-91AC-134DE7B6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Cuba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55562-E60A-5438-057C-8DB9BD7B9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90261"/>
            <a:ext cx="9905999" cy="4876800"/>
          </a:xfrm>
        </p:spPr>
        <p:txBody>
          <a:bodyPr>
            <a:normAutofit fontScale="70000" lnSpcReduction="20000"/>
          </a:bodyPr>
          <a:lstStyle/>
          <a:p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educación a distancia tuvo sus comienzos a partir de </a:t>
            </a:r>
            <a:r>
              <a:rPr lang="es-ES" sz="3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197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1971</a:t>
            </a:r>
            <a:r>
              <a:rPr lang="es-ES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bajo la modalidad de enseñanza dirigida, tanto por encuentros como por la libre, estando orientada fundamentalmente al </a:t>
            </a:r>
            <a:r>
              <a:rPr lang="es-ES" sz="3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Trabajo independient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Trabajo independiente</a:t>
            </a:r>
            <a:r>
              <a:rPr lang="es-ES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y la autopreparación.</a:t>
            </a:r>
          </a:p>
          <a:p>
            <a:r>
              <a:rPr lang="es-ES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apoyaba en materiales didácticos escritos auxiliados por </a:t>
            </a:r>
            <a:r>
              <a:rPr lang="es-ES" sz="3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Medios audiovisual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Medios audiovisuales</a:t>
            </a:r>
            <a:r>
              <a:rPr lang="es-ES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como la </a:t>
            </a:r>
            <a:r>
              <a:rPr lang="es-ES" sz="3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Televisión educativa (la página no exist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Televisión educativa</a:t>
            </a:r>
            <a:r>
              <a:rPr lang="es-ES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s-ES" sz="3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Radi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Radio</a:t>
            </a:r>
            <a:r>
              <a:rPr lang="es-ES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audiocasete y la prensa escrita. </a:t>
            </a:r>
          </a:p>
          <a:p>
            <a:r>
              <a:rPr lang="es-ES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Surgió como un modelo de desarrollo mixto en los propios centros de </a:t>
            </a:r>
            <a:r>
              <a:rPr lang="es-ES" sz="3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 tooltip="Educación Superio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Educación Superior</a:t>
            </a:r>
            <a:r>
              <a:rPr lang="es-ES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vinculando la educación a distancia con la educación presencial.</a:t>
            </a:r>
            <a:endParaRPr lang="es-ES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2575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ECCC4-36E5-6EDC-91AC-134DE7B6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Cuba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55562-E60A-5438-057C-8DB9BD7B9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Bef>
                <a:spcPts val="1080"/>
              </a:spcBef>
              <a:spcAft>
                <a:spcPts val="960"/>
              </a:spcAft>
            </a:pPr>
            <a:r>
              <a:rPr lang="es-ES" sz="1800" dirty="0">
                <a:solidFill>
                  <a:srgbClr val="0011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Específicamente en 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Salud Públic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Salud Pública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modalidad de cursos por encuentros comienza en 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198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1981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para la carrera de 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Licenciatura en Enfermerí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Licenciatura en Enfermería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y después en la especialidad de 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Administración de Salud (la página no exist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Administración de Salud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Bef>
                <a:spcPts val="1080"/>
              </a:spcBef>
              <a:spcAft>
                <a:spcPts val="960"/>
              </a:spcAft>
            </a:pP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puede olvidarse el plan de superación profesional para los médicos del Contingente Rural "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Piti Fajard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Piti Fajardo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durante el período 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 tooltip="198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1983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al 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 tooltip="198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1985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que se realizó a distancia y por encuentros presenciales mediante las cátedras viajeras.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8936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ECCC4-36E5-6EDC-91AC-134DE7B6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Cuba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55562-E60A-5438-057C-8DB9BD7B9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Bef>
                <a:spcPts val="1080"/>
              </a:spcBef>
              <a:spcAft>
                <a:spcPts val="960"/>
              </a:spcAft>
            </a:pPr>
            <a:r>
              <a:rPr lang="es-ES" sz="1800" dirty="0">
                <a:solidFill>
                  <a:srgbClr val="0011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el fortalecimiento de la red de la salud cubana </a:t>
            </a:r>
            <a:r>
              <a:rPr lang="es-ES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fome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Infomed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en la década del 90 del 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iglo X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Siglo XX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 desarrolla el proyecto de 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Universidad Virtual de la Salud (la página no exist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Universidad Virtual de la Salud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que constituye una expresión actual del desarrollo de esta modalidad educativa en </a:t>
            </a:r>
            <a:r>
              <a:rPr lang="es-ES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Cub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Cuba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519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D9AEE1-5597-5091-4931-8925D7F4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989579"/>
            <a:ext cx="9905998" cy="1478570"/>
          </a:xfrm>
        </p:spPr>
        <p:txBody>
          <a:bodyPr>
            <a:normAutofit fontScale="90000"/>
          </a:bodyPr>
          <a:lstStyle/>
          <a:p>
            <a: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esta enseñanza pueden consultar diferentes bibliografías, utilizando:</a:t>
            </a:r>
            <a:b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Wikipedia, EcuRed u otras de Internet o utilizar la Inteligencia Artificial (</a:t>
            </a:r>
            <a:r>
              <a:rPr lang="es-ES_tradnl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DeepSeek</a:t>
            </a:r>
            <a: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otras).</a:t>
            </a:r>
            <a:br>
              <a:rPr lang="es-E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5CD605-725B-7E80-5C6B-4235253A1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3402426"/>
            <a:ext cx="9905999" cy="354171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_tradnl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respuestas las deben enviar por: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_tradnl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Correo electrónico 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_tradnl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La plataforma Moodle, que ya ustedes conocen.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372201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61D78A-E3DA-B268-16A4-C74CD2EA6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orientaciones para realizar el estudio de los siguientes temas relacionados con la Educación a Distancia:</a:t>
            </a:r>
            <a:br>
              <a:rPr lang="es-E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D27AC2-7C85-CF0E-D65F-749FFE7C9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1.- ¿Qué es la Educación a Distancia (EaD)? (buscar definiciones)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2.- ¿Cuáles son las bases teóricas de la EaD?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3.- Caracterice los principales modelos de educación a distancia de Cuba y el mundo.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37268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1D40DC-0029-F3A3-8290-4CBFABE9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9741"/>
            <a:ext cx="9905998" cy="1478570"/>
          </a:xfrm>
        </p:spPr>
        <p:txBody>
          <a:bodyPr/>
          <a:lstStyle/>
          <a:p>
            <a:r>
              <a:rPr lang="es-ES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Nota: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5F1358-3A9D-E377-E6F2-46AACE3BB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285461"/>
            <a:ext cx="5166623" cy="391439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s-ES" sz="63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9600" dirty="0">
                <a:latin typeface="Arial" panose="020B0604020202020204" pitchFamily="34" charset="0"/>
                <a:cs typeface="Times New Roman" panose="02020603050405020304" pitchFamily="18" charset="0"/>
              </a:rPr>
              <a:t>2) Se pueden organizar en 3 equipos, pero el contenido es responsabilidad de todos.  </a:t>
            </a: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9600" dirty="0">
                <a:latin typeface="Arial" panose="020B0604020202020204" pitchFamily="34" charset="0"/>
                <a:cs typeface="Times New Roman" panose="02020603050405020304" pitchFamily="18" charset="0"/>
              </a:rPr>
              <a:t>3) Se deben enviar las respuestas por:</a:t>
            </a: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9600" dirty="0">
                <a:latin typeface="Arial" panose="020B0604020202020204" pitchFamily="34" charset="0"/>
                <a:cs typeface="Times New Roman" panose="02020603050405020304" pitchFamily="18" charset="0"/>
              </a:rPr>
              <a:t>   -Correo electrónico</a:t>
            </a: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9600" dirty="0">
                <a:latin typeface="Arial" panose="020B0604020202020204" pitchFamily="34" charset="0"/>
                <a:cs typeface="Times New Roman" panose="02020603050405020304" pitchFamily="18" charset="0"/>
              </a:rPr>
              <a:t>   -La Moodle</a:t>
            </a: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9600" dirty="0">
                <a:latin typeface="Arial" panose="020B0604020202020204" pitchFamily="34" charset="0"/>
                <a:cs typeface="Times New Roman" panose="02020603050405020304" pitchFamily="18" charset="0"/>
              </a:rPr>
              <a:t>4) Esperen nuevas orientaciones por correo electrónico o por la Moodle</a:t>
            </a: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9600" dirty="0">
                <a:latin typeface="Arial" panose="020B0604020202020204" pitchFamily="34" charset="0"/>
                <a:cs typeface="Times New Roman" panose="02020603050405020304" pitchFamily="18" charset="0"/>
              </a:rPr>
              <a:t>5) El próximo encuentro presencial, se hará comprobación escrita</a:t>
            </a: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9600" dirty="0">
                <a:latin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s-ES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2B5205C-5ADC-E41A-F8AB-B46FB199F4D9}"/>
              </a:ext>
            </a:extLst>
          </p:cNvPr>
          <p:cNvSpPr txBox="1">
            <a:spLocks/>
          </p:cNvSpPr>
          <p:nvPr/>
        </p:nvSpPr>
        <p:spPr>
          <a:xfrm>
            <a:off x="755375" y="1285461"/>
            <a:ext cx="5166623" cy="391439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4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Pueden buscar información en:</a:t>
            </a:r>
            <a:endParaRPr lang="es-E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4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-EcuRed</a:t>
            </a:r>
            <a:endParaRPr lang="es-E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4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-Wikipedia</a:t>
            </a:r>
            <a:endParaRPr lang="es-E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4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s-ES_tradnl" sz="4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endParaRPr lang="es-E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_tradnl" sz="4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-Inteligencia Artificial (</a:t>
            </a:r>
            <a:r>
              <a:rPr lang="es-ES_tradnl" sz="40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DeepSeek</a:t>
            </a:r>
            <a:r>
              <a:rPr lang="es-ES_tradnl" sz="4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otras).</a:t>
            </a:r>
            <a:endParaRPr lang="es-E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_tradnl" sz="4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.Otros medios</a:t>
            </a:r>
            <a:endParaRPr lang="es-E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289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E7F40-9278-B563-975B-EAB8684D8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-348890"/>
            <a:ext cx="9905998" cy="1478570"/>
          </a:xfrm>
        </p:spPr>
        <p:txBody>
          <a:bodyPr/>
          <a:lstStyle/>
          <a:p>
            <a:r>
              <a:rPr lang="es-ES" sz="3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Objetivos: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12D56D-4469-CBD0-AAFD-94F6EF891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129680"/>
            <a:ext cx="9905999" cy="4661520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s-E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ES" sz="2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Describir la evolución histórica de la educación a distancia, teniendo en cuenta las líneas comunes de su desarrollo y las particularidades de esta modalidad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s-ES" sz="2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Identificar las bases teóricas que rigen la educación a distancia y tienen reflejo en los principales modelos existentes en diferentes contextos.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s-ES" sz="2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Caracterizar los principales modelos de educación a distancia de Cuba y el mundo, atendiendo a sus principales bases teóricas. </a:t>
            </a:r>
          </a:p>
          <a:p>
            <a:endParaRPr lang="es-ES" sz="2600" dirty="0"/>
          </a:p>
        </p:txBody>
      </p:sp>
    </p:spTree>
    <p:extLst>
      <p:ext uri="{BB962C8B-B14F-4D97-AF65-F5344CB8AC3E}">
        <p14:creationId xmlns:p14="http://schemas.microsoft.com/office/powerpoint/2010/main" val="138562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E8CC40-4FF3-660F-D4E7-184724E45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ES_tradn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profesor </a:t>
            </a:r>
            <a:b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DD5681-77F8-AFC4-8B75-05C56DBA1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err="1"/>
              <a:t>MSc</a:t>
            </a:r>
            <a:r>
              <a:rPr lang="es-ES" sz="2800" dirty="0"/>
              <a:t>. Manuel Machado Méndez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147FB71-6754-7408-0F62-B38C119F4421}"/>
              </a:ext>
            </a:extLst>
          </p:cNvPr>
          <p:cNvSpPr txBox="1"/>
          <p:nvPr/>
        </p:nvSpPr>
        <p:spPr>
          <a:xfrm>
            <a:off x="1484243" y="3429000"/>
            <a:ext cx="86801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Asignatura propia: La Educación a Distancia y sus herramientas </a:t>
            </a:r>
          </a:p>
        </p:txBody>
      </p:sp>
    </p:spTree>
    <p:extLst>
      <p:ext uri="{BB962C8B-B14F-4D97-AF65-F5344CB8AC3E}">
        <p14:creationId xmlns:p14="http://schemas.microsoft.com/office/powerpoint/2010/main" val="1897381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2E894-C03F-D73C-DEDD-082A8D5E8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Características de la asignatura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C579DB-FFE9-BE63-BE1A-FEA9E06E5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 una asignatura propia.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impartirá en curso por encuentros, con las características propias de este tipo de enseña.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examinará en evaluaciones sistemáticas y un trabajo final, que puede ser por equipos.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63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A1391-302C-EDBD-BB24-35B0DAA21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¿Conocen ustedes lo que significa Educación a Distancia?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DFFC1A-9A46-4E7B-A716-1B3F4736F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dirty="0"/>
              <a:t>Escuchar criterios</a:t>
            </a:r>
          </a:p>
          <a:p>
            <a:pPr marL="0" indent="0">
              <a:buNone/>
            </a:pPr>
            <a:r>
              <a:rPr lang="es-ES" sz="3200" dirty="0"/>
              <a:t>Aunque ya tienen una idea aproximada del concepto, este será el primero que vamos a orientar buscar.</a:t>
            </a:r>
          </a:p>
          <a:p>
            <a:pPr marL="0" indent="0">
              <a:buNone/>
            </a:pPr>
            <a:r>
              <a:rPr lang="es-ES" sz="3200" dirty="0"/>
              <a:t>Ahora vamos a </a:t>
            </a:r>
            <a:r>
              <a:rPr lang="es-ES_tradnl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comentar sobre la evolución histórica de la Educación a Distancia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265386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ECCC4-36E5-6EDC-91AC-134DE7B6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evolución histórica de la Educación a Distancia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55562-E60A-5438-057C-8DB9BD7B9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Uno de los primeros intentos se anunció en 1728. Fue en la Gaceta de Boston para "Caleb </a:t>
            </a:r>
            <a:r>
              <a:rPr lang="es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Philipps</a:t>
            </a: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profesor del nuevo método de taquigrafía", que buscaba alumnos que quisieran aprender mediante lecciones semanales enviadas por correo.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8477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ECCC4-36E5-6EDC-91AC-134DE7B6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evolución histórica de la Educación a Distancia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55562-E60A-5438-057C-8DB9BD7B9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89995"/>
          </a:xfrm>
        </p:spPr>
        <p:txBody>
          <a:bodyPr>
            <a:normAutofit/>
          </a:bodyPr>
          <a:lstStyle/>
          <a:p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primer curso de educación a distancia fue impartido por Sir Isaac Pitman en la década de 1840, quien enseñaba un sistema de taquigrafía enviando por correo textos transcritos en taquigrafía en tarjetas postales y recibiendo las transcripciones de sus alumnos a cambio de su corrección. </a:t>
            </a:r>
          </a:p>
          <a:p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fue una innovación crucial en el sistema de Pitman.​ </a:t>
            </a:r>
          </a:p>
          <a:p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ue posible gracias a la introducción de tarifas postales uniformes en toda Inglaterra en 1840.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8168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ECCC4-36E5-6EDC-91AC-134DE7B6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evolución histórica de la Educación a Distancia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55562-E60A-5438-057C-8DB9BD7B9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comienzo tuvo un gran éxito, y la Sociedad de Correspondencia Fonográfica se fundó tres años más tarde para establecer estos cursos sobre una base más formal.</a:t>
            </a:r>
          </a:p>
          <a:p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Sociedad allanó el camino para la posterior formación de los colegios Sir Isaac Pitman en todo el país.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2559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ECCC4-36E5-6EDC-91AC-134DE7B6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evolución histórica de la Educación a Distancia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55562-E60A-5438-057C-8DB9BD7B9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denominada </a:t>
            </a:r>
            <a:r>
              <a:rPr lang="es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Encourage</a:t>
            </a: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Studies</a:t>
            </a: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 Home (Sociedad para fomentar los estudios en el hogar) fue la primera escuela por correspondencia en los Estados Unidos y la que acuñó dicha palabra, al tratarse de una educación no presencial.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6131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92</TotalTime>
  <Words>864</Words>
  <Application>Microsoft Office PowerPoint</Application>
  <PresentationFormat>Panorámica</PresentationFormat>
  <Paragraphs>64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Tw Cen MT</vt:lpstr>
      <vt:lpstr>Circuito</vt:lpstr>
      <vt:lpstr>Carrera Informática  (4to de 5 años)</vt:lpstr>
      <vt:lpstr>Objetivos:</vt:lpstr>
      <vt:lpstr>  profesor  </vt:lpstr>
      <vt:lpstr>Características de la asignatura</vt:lpstr>
      <vt:lpstr>¿Conocen ustedes lo que significa Educación a Distancia? </vt:lpstr>
      <vt:lpstr>evolución histórica de la Educación a Distancia</vt:lpstr>
      <vt:lpstr>evolución histórica de la Educación a Distancia</vt:lpstr>
      <vt:lpstr>evolución histórica de la Educación a Distancia</vt:lpstr>
      <vt:lpstr>evolución histórica de la Educación a Distancia</vt:lpstr>
      <vt:lpstr>evolución histórica de la Educación a Distancia</vt:lpstr>
      <vt:lpstr>En Cuba</vt:lpstr>
      <vt:lpstr>En Cuba</vt:lpstr>
      <vt:lpstr>En Cuba</vt:lpstr>
      <vt:lpstr>En esta enseñanza pueden consultar diferentes bibliografías, utilizando:   Wikipedia, EcuRed u otras de Internet o utilizar la Inteligencia Artificial (DeepSeek u otras). </vt:lpstr>
      <vt:lpstr>orientaciones para realizar el estudio de los siguientes temas relacionados con la Educación a Distancia: </vt:lpstr>
      <vt:lpstr>Nota: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Carrera Informática  (4to de 5 años</dc:title>
  <dc:creator>ACER</dc:creator>
  <cp:lastModifiedBy>ACER</cp:lastModifiedBy>
  <cp:revision>15</cp:revision>
  <dcterms:created xsi:type="dcterms:W3CDTF">2025-09-04T15:52:45Z</dcterms:created>
  <dcterms:modified xsi:type="dcterms:W3CDTF">2025-09-04T17:58:33Z</dcterms:modified>
</cp:coreProperties>
</file>