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93" r:id="rId5"/>
    <p:sldId id="294" r:id="rId6"/>
    <p:sldId id="295" r:id="rId7"/>
    <p:sldId id="291" r:id="rId8"/>
    <p:sldId id="297" r:id="rId9"/>
    <p:sldId id="296" r:id="rId10"/>
    <p:sldId id="298" r:id="rId11"/>
    <p:sldId id="299" r:id="rId12"/>
    <p:sldId id="301" r:id="rId13"/>
    <p:sldId id="302" r:id="rId14"/>
    <p:sldId id="303" r:id="rId15"/>
    <p:sldId id="292" r:id="rId16"/>
    <p:sldId id="287" r:id="rId17"/>
    <p:sldId id="304" r:id="rId18"/>
    <p:sldId id="270" r:id="rId19"/>
    <p:sldId id="268" r:id="rId20"/>
    <p:sldId id="305" r:id="rId21"/>
    <p:sldId id="306" r:id="rId22"/>
    <p:sldId id="328" r:id="rId23"/>
    <p:sldId id="329" r:id="rId24"/>
    <p:sldId id="307" r:id="rId25"/>
    <p:sldId id="310" r:id="rId26"/>
    <p:sldId id="313" r:id="rId27"/>
    <p:sldId id="261" r:id="rId28"/>
    <p:sldId id="288" r:id="rId29"/>
    <p:sldId id="271" r:id="rId30"/>
    <p:sldId id="272" r:id="rId31"/>
    <p:sldId id="274" r:id="rId32"/>
    <p:sldId id="273" r:id="rId33"/>
    <p:sldId id="332" r:id="rId34"/>
    <p:sldId id="315" r:id="rId35"/>
    <p:sldId id="330" r:id="rId36"/>
    <p:sldId id="281" r:id="rId37"/>
    <p:sldId id="285" r:id="rId38"/>
    <p:sldId id="286" r:id="rId39"/>
    <p:sldId id="289" r:id="rId40"/>
    <p:sldId id="314" r:id="rId41"/>
    <p:sldId id="275" r:id="rId42"/>
    <p:sldId id="276" r:id="rId43"/>
    <p:sldId id="333" r:id="rId44"/>
    <p:sldId id="283" r:id="rId45"/>
    <p:sldId id="316" r:id="rId46"/>
    <p:sldId id="317" r:id="rId47"/>
    <p:sldId id="318" r:id="rId48"/>
    <p:sldId id="319" r:id="rId49"/>
    <p:sldId id="327" r:id="rId50"/>
    <p:sldId id="321" r:id="rId51"/>
    <p:sldId id="322" r:id="rId52"/>
    <p:sldId id="325" r:id="rId53"/>
    <p:sldId id="326" r:id="rId54"/>
    <p:sldId id="320" r:id="rId55"/>
    <p:sldId id="324" r:id="rId5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22/05/2024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22/05/2024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22/05/2024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22/05/2024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22/05/2024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22/05/2024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22/05/2024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22/05/2024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22/05/2024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22/05/2024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22/05/2024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22/05/2024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52737"/>
            <a:ext cx="7772400" cy="2547714"/>
          </a:xfrm>
        </p:spPr>
        <p:txBody>
          <a:bodyPr/>
          <a:lstStyle/>
          <a:p>
            <a:r>
              <a:rPr lang="es-ES" dirty="0" smtClean="0"/>
              <a:t>Áreas de distribución geográfica de los seres vivos  </a:t>
            </a:r>
            <a:endParaRPr lang="es-ES" dirty="0"/>
          </a:p>
        </p:txBody>
      </p:sp>
      <p:sp>
        <p:nvSpPr>
          <p:cNvPr id="3" name="2 Subtítulo"/>
          <p:cNvSpPr>
            <a:spLocks noGrp="1"/>
          </p:cNvSpPr>
          <p:nvPr>
            <p:ph type="subTitle" idx="1"/>
          </p:nvPr>
        </p:nvSpPr>
        <p:spPr>
          <a:xfrm>
            <a:off x="1371600" y="3645024"/>
            <a:ext cx="6400800" cy="1993776"/>
          </a:xfrm>
        </p:spPr>
        <p:txBody>
          <a:bodyPr/>
          <a:lstStyle/>
          <a:p>
            <a:r>
              <a:rPr lang="es-ES" b="1" dirty="0" smtClean="0">
                <a:solidFill>
                  <a:schemeClr val="tx1"/>
                </a:solidFill>
              </a:rPr>
              <a:t>Autor: </a:t>
            </a:r>
            <a:r>
              <a:rPr lang="es-ES" b="1" dirty="0" smtClean="0">
                <a:solidFill>
                  <a:schemeClr val="tx1"/>
                </a:solidFill>
              </a:rPr>
              <a:t>M. Sc. </a:t>
            </a:r>
            <a:r>
              <a:rPr lang="es-ES" b="1" dirty="0" smtClean="0">
                <a:solidFill>
                  <a:schemeClr val="tx1"/>
                </a:solidFill>
              </a:rPr>
              <a:t>Rene Blanco Saranova</a:t>
            </a:r>
            <a:endParaRPr lang="es-ES" b="1" dirty="0" smtClean="0">
              <a:solidFill>
                <a:schemeClr val="tx1"/>
              </a:solidFill>
            </a:endParaRPr>
          </a:p>
          <a:p>
            <a:r>
              <a:rPr lang="es-ES" b="1" dirty="0" smtClean="0">
                <a:solidFill>
                  <a:schemeClr val="tx1"/>
                </a:solidFill>
              </a:rPr>
              <a:t>Universidad de Artemisa</a:t>
            </a:r>
            <a:endParaRPr lang="es-ES" b="1" dirty="0">
              <a:solidFill>
                <a:schemeClr val="tx1"/>
              </a:solidFill>
            </a:endParaRPr>
          </a:p>
        </p:txBody>
      </p:sp>
      <p:pic>
        <p:nvPicPr>
          <p:cNvPr id="4" name="Picture 2" descr="D:\YOLA\GF 3\PW\nuevos internet\distcamell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672698"/>
            <a:ext cx="2952328" cy="192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4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smtClean="0"/>
              <a:t>Tipos de barreras</a:t>
            </a:r>
            <a:endParaRPr lang="es-ES" dirty="0"/>
          </a:p>
        </p:txBody>
      </p:sp>
      <p:sp>
        <p:nvSpPr>
          <p:cNvPr id="3" name="2 Marcador de contenido"/>
          <p:cNvSpPr>
            <a:spLocks noGrp="1"/>
          </p:cNvSpPr>
          <p:nvPr>
            <p:ph idx="1"/>
          </p:nvPr>
        </p:nvSpPr>
        <p:spPr>
          <a:xfrm>
            <a:off x="457200" y="1124744"/>
            <a:ext cx="8363272" cy="5001419"/>
          </a:xfrm>
        </p:spPr>
        <p:txBody>
          <a:bodyPr>
            <a:normAutofit fontScale="92500" lnSpcReduction="20000"/>
          </a:bodyPr>
          <a:lstStyle/>
          <a:p>
            <a:r>
              <a:rPr lang="es-ES" dirty="0"/>
              <a:t>Las </a:t>
            </a:r>
            <a:r>
              <a:rPr lang="es-ES" b="1" dirty="0"/>
              <a:t>barreras físicas</a:t>
            </a:r>
            <a:r>
              <a:rPr lang="es-ES" dirty="0"/>
              <a:t> son los mares, lagos, ríos</a:t>
            </a:r>
            <a:r>
              <a:rPr lang="es-ES" dirty="0" smtClean="0"/>
              <a:t>. </a:t>
            </a:r>
            <a:r>
              <a:rPr lang="es-ES" dirty="0"/>
              <a:t>Un río mediterráneo es estrecho, pero un río amazónico puede llegar a tener una anchura de varios </a:t>
            </a:r>
            <a:r>
              <a:rPr lang="es-ES" dirty="0" smtClean="0"/>
              <a:t>km </a:t>
            </a:r>
            <a:r>
              <a:rPr lang="es-ES" dirty="0"/>
              <a:t>y cortar el territorio de muchas especies</a:t>
            </a:r>
            <a:r>
              <a:rPr lang="es-ES" dirty="0" smtClean="0"/>
              <a:t>.</a:t>
            </a:r>
          </a:p>
          <a:p>
            <a:r>
              <a:rPr lang="es-ES" dirty="0" smtClean="0"/>
              <a:t> </a:t>
            </a:r>
            <a:r>
              <a:rPr lang="es-ES" dirty="0"/>
              <a:t>Los desiertos y las montañas (la cordillera del Himalaya es una importante barrera que separa muchos géneros y familias) también son grandes barreras físicas debido a su tamaño y a las características de su entorno.</a:t>
            </a:r>
            <a:br>
              <a:rPr lang="es-ES" dirty="0"/>
            </a:br>
            <a:r>
              <a:rPr lang="es-ES" dirty="0"/>
              <a:t/>
            </a:r>
            <a:br>
              <a:rPr lang="es-ES" dirty="0"/>
            </a:br>
            <a:endParaRPr lang="es-ES" dirty="0"/>
          </a:p>
        </p:txBody>
      </p:sp>
    </p:spTree>
    <p:extLst>
      <p:ext uri="{BB962C8B-B14F-4D97-AF65-F5344CB8AC3E}">
        <p14:creationId xmlns:p14="http://schemas.microsoft.com/office/powerpoint/2010/main" val="116878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Autofit/>
          </a:bodyPr>
          <a:lstStyle/>
          <a:p>
            <a:r>
              <a:rPr lang="es-ES" sz="3600" dirty="0"/>
              <a:t>Tipos de barreras</a:t>
            </a:r>
          </a:p>
        </p:txBody>
      </p:sp>
      <p:sp>
        <p:nvSpPr>
          <p:cNvPr id="3" name="2 Marcador de contenido"/>
          <p:cNvSpPr>
            <a:spLocks noGrp="1"/>
          </p:cNvSpPr>
          <p:nvPr>
            <p:ph idx="1"/>
          </p:nvPr>
        </p:nvSpPr>
        <p:spPr>
          <a:xfrm>
            <a:off x="251520" y="1052736"/>
            <a:ext cx="8892480" cy="5805264"/>
          </a:xfrm>
        </p:spPr>
        <p:txBody>
          <a:bodyPr>
            <a:normAutofit fontScale="62500" lnSpcReduction="20000"/>
          </a:bodyPr>
          <a:lstStyle/>
          <a:p>
            <a:r>
              <a:rPr lang="es-ES" sz="4500" dirty="0"/>
              <a:t>B</a:t>
            </a:r>
            <a:r>
              <a:rPr lang="es-ES" sz="4500" b="1" dirty="0" smtClean="0"/>
              <a:t>arrera </a:t>
            </a:r>
            <a:r>
              <a:rPr lang="es-ES" sz="4500" b="1" dirty="0"/>
              <a:t>química</a:t>
            </a:r>
            <a:r>
              <a:rPr lang="es-ES" sz="4500" dirty="0"/>
              <a:t> puede corresponder por ejemplo, a la presencia de sales en el suelo, tóxicas para la mayoría de las plantas. Las zonas de afloramientos de minerales salinos</a:t>
            </a:r>
            <a:r>
              <a:rPr lang="es-ES" sz="4500" dirty="0" smtClean="0"/>
              <a:t>, </a:t>
            </a:r>
            <a:r>
              <a:rPr lang="es-ES" sz="4500" dirty="0"/>
              <a:t>estratos </a:t>
            </a:r>
            <a:r>
              <a:rPr lang="es-ES" sz="4500" dirty="0" smtClean="0"/>
              <a:t>yesosos, </a:t>
            </a:r>
            <a:r>
              <a:rPr lang="es-ES" sz="4500" dirty="0"/>
              <a:t>son </a:t>
            </a:r>
            <a:r>
              <a:rPr lang="es-ES" sz="4500" dirty="0" smtClean="0"/>
              <a:t>ejemplos.</a:t>
            </a:r>
          </a:p>
          <a:p>
            <a:endParaRPr lang="es-ES" sz="4500" dirty="0"/>
          </a:p>
          <a:p>
            <a:pPr marL="0" indent="0">
              <a:buNone/>
            </a:pPr>
            <a:endParaRPr lang="es-ES" sz="4500" dirty="0" smtClean="0"/>
          </a:p>
          <a:p>
            <a:r>
              <a:rPr lang="es-ES" sz="4500" dirty="0"/>
              <a:t>B</a:t>
            </a:r>
            <a:r>
              <a:rPr lang="es-ES" sz="4500" b="1" dirty="0" smtClean="0"/>
              <a:t>arreras </a:t>
            </a:r>
            <a:r>
              <a:rPr lang="es-ES" sz="4500" b="1" dirty="0"/>
              <a:t>biológicas</a:t>
            </a:r>
            <a:r>
              <a:rPr lang="es-ES" sz="4500" dirty="0"/>
              <a:t>, son aquellas en las que algunas especies impiden la dispersión de otras. </a:t>
            </a:r>
            <a:endParaRPr lang="es-ES" sz="4500" dirty="0" smtClean="0"/>
          </a:p>
          <a:p>
            <a:pPr marL="0" indent="0">
              <a:buNone/>
            </a:pPr>
            <a:r>
              <a:rPr lang="es-ES" sz="4500" dirty="0" smtClean="0"/>
              <a:t>Por </a:t>
            </a:r>
            <a:r>
              <a:rPr lang="es-ES" sz="4500" dirty="0"/>
              <a:t>ejemplo es difícil para las plantas heliófilas proliferar en un bosque denso </a:t>
            </a:r>
            <a:r>
              <a:rPr lang="es-ES" sz="4500" dirty="0" smtClean="0"/>
              <a:t>y </a:t>
            </a:r>
            <a:r>
              <a:rPr lang="es-ES" sz="4500" dirty="0"/>
              <a:t>algunos mohos son capaces de frenar la proliferación de ciertas bacterias. </a:t>
            </a:r>
            <a:endParaRPr lang="es-ES" sz="4500" dirty="0" smtClean="0"/>
          </a:p>
          <a:p>
            <a:pPr marL="0" indent="0">
              <a:buNone/>
            </a:pPr>
            <a:r>
              <a:rPr lang="es-ES" sz="4500" dirty="0" smtClean="0"/>
              <a:t>También </a:t>
            </a:r>
            <a:r>
              <a:rPr lang="es-ES" sz="4500" dirty="0"/>
              <a:t>para una especie parasitaria, la ausencia de la especie parasitada es una barrera biológica insalvable.</a:t>
            </a:r>
          </a:p>
          <a:p>
            <a:pPr marL="0" indent="0">
              <a:buNone/>
            </a:pPr>
            <a:r>
              <a:rPr lang="es-ES" sz="4500" dirty="0"/>
              <a:t/>
            </a:r>
            <a:br>
              <a:rPr lang="es-ES" sz="4500" dirty="0"/>
            </a:br>
            <a:endParaRPr lang="es-ES" dirty="0"/>
          </a:p>
        </p:txBody>
      </p:sp>
    </p:spTree>
    <p:extLst>
      <p:ext uri="{BB962C8B-B14F-4D97-AF65-F5344CB8AC3E}">
        <p14:creationId xmlns:p14="http://schemas.microsoft.com/office/powerpoint/2010/main" val="249061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áreas</a:t>
            </a:r>
            <a:endParaRPr lang="es-ES" dirty="0"/>
          </a:p>
        </p:txBody>
      </p:sp>
      <p:sp>
        <p:nvSpPr>
          <p:cNvPr id="3" name="2 Marcador de contenido"/>
          <p:cNvSpPr>
            <a:spLocks noGrp="1"/>
          </p:cNvSpPr>
          <p:nvPr>
            <p:ph idx="1"/>
          </p:nvPr>
        </p:nvSpPr>
        <p:spPr/>
        <p:txBody>
          <a:bodyPr/>
          <a:lstStyle/>
          <a:p>
            <a:r>
              <a:rPr lang="es-ES" dirty="0"/>
              <a:t>Según la </a:t>
            </a:r>
            <a:r>
              <a:rPr lang="es-ES" b="1" dirty="0"/>
              <a:t>dispersión o el aislamiento genético de la especie</a:t>
            </a:r>
            <a:r>
              <a:rPr lang="es-ES" dirty="0"/>
              <a:t>, su área de distribución se puede dividir según </a:t>
            </a:r>
            <a:r>
              <a:rPr lang="es-ES" dirty="0" smtClean="0"/>
              <a:t>en áreas</a:t>
            </a:r>
          </a:p>
          <a:p>
            <a:r>
              <a:rPr lang="es-ES" dirty="0" smtClean="0"/>
              <a:t> </a:t>
            </a:r>
            <a:r>
              <a:rPr lang="es-ES" dirty="0"/>
              <a:t>continuas</a:t>
            </a:r>
            <a:r>
              <a:rPr lang="es-ES" dirty="0" smtClean="0"/>
              <a:t>,</a:t>
            </a:r>
          </a:p>
          <a:p>
            <a:r>
              <a:rPr lang="es-ES" dirty="0" smtClean="0"/>
              <a:t> </a:t>
            </a:r>
            <a:r>
              <a:rPr lang="es-ES" dirty="0"/>
              <a:t>discontinuas </a:t>
            </a:r>
            <a:r>
              <a:rPr lang="es-ES" dirty="0" smtClean="0"/>
              <a:t>o</a:t>
            </a:r>
          </a:p>
          <a:p>
            <a:r>
              <a:rPr lang="es-ES" dirty="0" smtClean="0"/>
              <a:t> reliquias.</a:t>
            </a:r>
          </a:p>
          <a:p>
            <a:endParaRPr lang="es-ES" dirty="0"/>
          </a:p>
        </p:txBody>
      </p:sp>
    </p:spTree>
    <p:extLst>
      <p:ext uri="{BB962C8B-B14F-4D97-AF65-F5344CB8AC3E}">
        <p14:creationId xmlns:p14="http://schemas.microsoft.com/office/powerpoint/2010/main" val="390333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412776"/>
            <a:ext cx="8229600" cy="5445224"/>
          </a:xfrm>
        </p:spPr>
        <p:txBody>
          <a:bodyPr>
            <a:normAutofit fontScale="92500" lnSpcReduction="20000"/>
          </a:bodyPr>
          <a:lstStyle/>
          <a:p>
            <a:r>
              <a:rPr lang="es-ES" dirty="0"/>
              <a:t>Las </a:t>
            </a:r>
            <a:r>
              <a:rPr lang="es-ES" b="1" dirty="0"/>
              <a:t>áreas continuas</a:t>
            </a:r>
            <a:r>
              <a:rPr lang="es-ES" dirty="0"/>
              <a:t> es cuando la población no tiene interrupciones manifiestas que impidan el intercambio genético entre todos los individuos componentes, el área puede ser enorme o pequeña, y generalmente es común en especies de origen reciente</a:t>
            </a:r>
            <a:r>
              <a:rPr lang="es-ES" dirty="0" smtClean="0"/>
              <a:t>.</a:t>
            </a:r>
          </a:p>
          <a:p>
            <a:r>
              <a:rPr lang="es-ES" b="1" dirty="0"/>
              <a:t>áreas reliquias o relictas</a:t>
            </a:r>
            <a:r>
              <a:rPr lang="es-ES" dirty="0"/>
              <a:t> corresponden a especies o poblaciones aisladas notablemente del área principal u original de la especie, conlleva normalmente a un empobrecimiento genético de la especie.</a:t>
            </a:r>
            <a:br>
              <a:rPr lang="es-ES" dirty="0"/>
            </a:br>
            <a:r>
              <a:rPr lang="es-ES" dirty="0"/>
              <a:t/>
            </a:r>
            <a:br>
              <a:rPr lang="es-ES" dirty="0"/>
            </a:br>
            <a:endParaRPr lang="es-ES" dirty="0"/>
          </a:p>
        </p:txBody>
      </p:sp>
    </p:spTree>
    <p:extLst>
      <p:ext uri="{BB962C8B-B14F-4D97-AF65-F5344CB8AC3E}">
        <p14:creationId xmlns:p14="http://schemas.microsoft.com/office/powerpoint/2010/main" val="5066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20000"/>
          </a:bodyPr>
          <a:lstStyle/>
          <a:p>
            <a:r>
              <a:rPr lang="es-ES" dirty="0"/>
              <a:t>Las </a:t>
            </a:r>
            <a:r>
              <a:rPr lang="es-ES" b="1" dirty="0"/>
              <a:t>áreas discontinuas</a:t>
            </a:r>
            <a:r>
              <a:rPr lang="es-ES" dirty="0"/>
              <a:t>  es cuando las poblaciones de la especie están separadas, fragmentadas, pero la distancia no impide el intercambio genético. Este tipo de áreas es frecuente en especies antiguas, con áreas inicialmente continuas que se han ido disgregando. Es bastante frecuente la presencia de áreas discontinuas en la flora de principios del periodo Cuaternario que tuvo que soportar el avance y retroceso de los hielos en cuatro glaciaciones. También se da en las islas, cuando éstas se han formado por separación de placas tectónicas</a:t>
            </a:r>
          </a:p>
        </p:txBody>
      </p:sp>
    </p:spTree>
    <p:extLst>
      <p:ext uri="{BB962C8B-B14F-4D97-AF65-F5344CB8AC3E}">
        <p14:creationId xmlns:p14="http://schemas.microsoft.com/office/powerpoint/2010/main" val="311418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24" y="1772816"/>
            <a:ext cx="828092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54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404664"/>
            <a:ext cx="878497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765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Áreas cosmopolitas</a:t>
            </a:r>
            <a:r>
              <a:rPr lang="es-ES" dirty="0"/>
              <a:t>:</a:t>
            </a:r>
          </a:p>
        </p:txBody>
      </p:sp>
      <p:sp>
        <p:nvSpPr>
          <p:cNvPr id="3" name="2 Marcador de contenido"/>
          <p:cNvSpPr>
            <a:spLocks noGrp="1"/>
          </p:cNvSpPr>
          <p:nvPr>
            <p:ph idx="1"/>
          </p:nvPr>
        </p:nvSpPr>
        <p:spPr>
          <a:xfrm>
            <a:off x="457200" y="1600200"/>
            <a:ext cx="8229600" cy="5257800"/>
          </a:xfrm>
        </p:spPr>
        <p:txBody>
          <a:bodyPr>
            <a:normAutofit fontScale="85000" lnSpcReduction="20000"/>
          </a:bodyPr>
          <a:lstStyle/>
          <a:p>
            <a:r>
              <a:rPr lang="es-ES" dirty="0"/>
              <a:t>E</a:t>
            </a:r>
            <a:r>
              <a:rPr lang="es-ES" dirty="0" smtClean="0"/>
              <a:t>s </a:t>
            </a:r>
            <a:r>
              <a:rPr lang="es-ES" dirty="0"/>
              <a:t>cuando el área de distribución de una especie se extiende por gran parte del planeta. Esto en la realidad es prácticamente imposible, por lo que el término generalmente se aplica a taxones con áreas de distribución muy extensas, a especies muy bien adaptadas a un determinado medio, y/o taxones que ocupan más de 50% de la Tierra. </a:t>
            </a:r>
            <a:endParaRPr lang="es-ES" dirty="0" smtClean="0"/>
          </a:p>
          <a:p>
            <a:r>
              <a:rPr lang="es-ES" dirty="0" smtClean="0"/>
              <a:t>Por </a:t>
            </a:r>
            <a:r>
              <a:rPr lang="es-ES" dirty="0"/>
              <a:t>ejemplo, la mosca doméstica o común (</a:t>
            </a:r>
            <a:r>
              <a:rPr lang="es-ES" i="1" dirty="0"/>
              <a:t>Musca domestica</a:t>
            </a:r>
            <a:r>
              <a:rPr lang="es-ES" dirty="0"/>
              <a:t>) puede ser considerada una especie cosmopolita puesto que aparece en casi todos los </a:t>
            </a:r>
            <a:r>
              <a:rPr lang="es-ES" dirty="0" smtClean="0"/>
              <a:t>climas</a:t>
            </a:r>
            <a:endParaRPr lang="es-ES" dirty="0"/>
          </a:p>
          <a:p>
            <a:r>
              <a:rPr lang="es-ES" dirty="0"/>
              <a:t>Según datos </a:t>
            </a:r>
            <a:r>
              <a:rPr lang="es-ES" dirty="0" smtClean="0"/>
              <a:t>de </a:t>
            </a:r>
            <a:r>
              <a:rPr lang="es-ES" dirty="0"/>
              <a:t>las 160.000 especies de plantas superiores conocidas tan sólo 25 pueden considerarse puramente cosmopolitas</a:t>
            </a:r>
            <a:endParaRPr lang="es-ES" dirty="0" smtClean="0"/>
          </a:p>
        </p:txBody>
      </p:sp>
    </p:spTree>
    <p:extLst>
      <p:ext uri="{BB962C8B-B14F-4D97-AF65-F5344CB8AC3E}">
        <p14:creationId xmlns:p14="http://schemas.microsoft.com/office/powerpoint/2010/main" val="249805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YOLA\GF 3\PW\nuevos internet\cosmipolita_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136904" cy="639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09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YOLA\GF 3\PW\nuevos internet\cosmopilita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692696"/>
            <a:ext cx="7992888" cy="583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963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00" y="1268760"/>
            <a:ext cx="820924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En cuanto al estudio de  las áreas de distribución de los seres vivos </a:t>
            </a:r>
            <a:endParaRPr lang="es-ES" dirty="0"/>
          </a:p>
        </p:txBody>
      </p:sp>
    </p:spTree>
    <p:extLst>
      <p:ext uri="{BB962C8B-B14F-4D97-AF65-F5344CB8AC3E}">
        <p14:creationId xmlns:p14="http://schemas.microsoft.com/office/powerpoint/2010/main" val="803369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Áreas </a:t>
            </a:r>
            <a:r>
              <a:rPr lang="es-ES" b="1" dirty="0" err="1" smtClean="0"/>
              <a:t>circumterrestres</a:t>
            </a:r>
            <a:r>
              <a:rPr lang="es-ES" dirty="0"/>
              <a:t>:</a:t>
            </a:r>
          </a:p>
        </p:txBody>
      </p:sp>
      <p:sp>
        <p:nvSpPr>
          <p:cNvPr id="3" name="2 Marcador de contenido"/>
          <p:cNvSpPr>
            <a:spLocks noGrp="1"/>
          </p:cNvSpPr>
          <p:nvPr>
            <p:ph idx="1"/>
          </p:nvPr>
        </p:nvSpPr>
        <p:spPr>
          <a:xfrm>
            <a:off x="457200" y="1340768"/>
            <a:ext cx="8229600" cy="4785395"/>
          </a:xfrm>
        </p:spPr>
        <p:txBody>
          <a:bodyPr/>
          <a:lstStyle/>
          <a:p>
            <a:r>
              <a:rPr lang="es-ES" dirty="0"/>
              <a:t>S</a:t>
            </a:r>
            <a:r>
              <a:rPr lang="es-ES" dirty="0" smtClean="0"/>
              <a:t>on </a:t>
            </a:r>
            <a:r>
              <a:rPr lang="es-ES" dirty="0"/>
              <a:t>áreas de distribución que se extienden alrededor del globo, pero quedan limitadas por la latitud, se sitúan entre dos paralelos terrestres</a:t>
            </a:r>
            <a:r>
              <a:rPr lang="es-ES" dirty="0" smtClean="0"/>
              <a:t>.</a:t>
            </a:r>
          </a:p>
          <a:p>
            <a:r>
              <a:rPr lang="es-ES" dirty="0" smtClean="0"/>
              <a:t> </a:t>
            </a:r>
            <a:r>
              <a:rPr lang="es-ES" dirty="0"/>
              <a:t>Existen, por lo tanto, taxones distribuidos en áreas circumboreales, áreas </a:t>
            </a:r>
            <a:r>
              <a:rPr lang="es-ES" dirty="0" err="1"/>
              <a:t>circumtempladas</a:t>
            </a:r>
            <a:r>
              <a:rPr lang="es-ES" dirty="0"/>
              <a:t> y áreas </a:t>
            </a:r>
            <a:r>
              <a:rPr lang="es-ES" dirty="0" err="1"/>
              <a:t>circumtropicales</a:t>
            </a:r>
            <a:endParaRPr lang="es-ES" dirty="0"/>
          </a:p>
        </p:txBody>
      </p:sp>
    </p:spTree>
    <p:extLst>
      <p:ext uri="{BB962C8B-B14F-4D97-AF65-F5344CB8AC3E}">
        <p14:creationId xmlns:p14="http://schemas.microsoft.com/office/powerpoint/2010/main" val="2991825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YOLA\GF 3\PW\nuevos internet\circum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43408"/>
            <a:ext cx="9144000" cy="734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21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0648"/>
            <a:ext cx="8496944" cy="2520279"/>
          </a:xfrm>
        </p:spPr>
        <p:txBody>
          <a:bodyPr>
            <a:normAutofit fontScale="92500" lnSpcReduction="20000"/>
          </a:bodyPr>
          <a:lstStyle/>
          <a:p>
            <a:r>
              <a:rPr lang="es-ES" dirty="0"/>
              <a:t>L</a:t>
            </a:r>
            <a:r>
              <a:rPr lang="es-ES" dirty="0" smtClean="0"/>
              <a:t>as </a:t>
            </a:r>
            <a:r>
              <a:rPr lang="es-ES" dirty="0"/>
              <a:t>áreas </a:t>
            </a:r>
            <a:r>
              <a:rPr lang="es-ES" b="1" dirty="0" err="1"/>
              <a:t>circumtropicales</a:t>
            </a:r>
            <a:r>
              <a:rPr lang="es-ES" dirty="0"/>
              <a:t>, se refiere a taxones que se sitúan entre los trópicos (trópico de Cáncer y trópico de Capricornio), como por ejemplo las palmeras (familia de las palmáceas).</a:t>
            </a:r>
            <a:br>
              <a:rPr lang="es-ES" dirty="0"/>
            </a:br>
            <a:r>
              <a:rPr lang="es-ES" dirty="0"/>
              <a:t/>
            </a:r>
            <a:br>
              <a:rPr lang="es-ES" dirty="0"/>
            </a:br>
            <a:endParaRPr lang="es-ES" dirty="0"/>
          </a:p>
        </p:txBody>
      </p:sp>
      <p:pic>
        <p:nvPicPr>
          <p:cNvPr id="5" name="Picture 3" descr="D:\YOLA\GF 3\PW\nuevos internet\circum mangl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2" y="1700808"/>
            <a:ext cx="9073008"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84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8964488" cy="1143000"/>
          </a:xfrm>
        </p:spPr>
        <p:txBody>
          <a:bodyPr>
            <a:noAutofit/>
          </a:bodyPr>
          <a:lstStyle/>
          <a:p>
            <a:r>
              <a:rPr lang="es-ES" sz="3600" b="1" dirty="0" err="1" smtClean="0"/>
              <a:t>Circumtropical</a:t>
            </a:r>
            <a:r>
              <a:rPr lang="es-ES" sz="3600" b="1" dirty="0" smtClean="0"/>
              <a:t> </a:t>
            </a:r>
            <a:r>
              <a:rPr lang="es-ES" sz="3600" dirty="0" smtClean="0"/>
              <a:t/>
            </a:r>
            <a:br>
              <a:rPr lang="es-ES" sz="3600" dirty="0" smtClean="0"/>
            </a:br>
            <a:r>
              <a:rPr lang="es-ES" sz="3200" dirty="0" err="1" smtClean="0"/>
              <a:t>Pantropical</a:t>
            </a:r>
            <a:r>
              <a:rPr lang="es-ES" sz="3200" dirty="0" smtClean="0"/>
              <a:t> es que abarca toda la región   tropical</a:t>
            </a:r>
            <a:endParaRPr lang="es-ES" sz="3200" dirty="0"/>
          </a:p>
        </p:txBody>
      </p:sp>
      <p:pic>
        <p:nvPicPr>
          <p:cNvPr id="5122" name="Picture 2" descr="D:\YOLA\GF 3\PW\nuevos internet\circumt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68724"/>
            <a:ext cx="8496944"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764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476672"/>
            <a:ext cx="8136904" cy="2246769"/>
          </a:xfrm>
          <a:prstGeom prst="rect">
            <a:avLst/>
          </a:prstGeom>
        </p:spPr>
        <p:txBody>
          <a:bodyPr wrap="square">
            <a:spAutoFit/>
          </a:bodyPr>
          <a:lstStyle/>
          <a:p>
            <a:r>
              <a:rPr lang="es-ES" sz="2800" dirty="0" smtClean="0"/>
              <a:t>Las </a:t>
            </a:r>
            <a:r>
              <a:rPr lang="es-ES" sz="2800" dirty="0"/>
              <a:t>áreas </a:t>
            </a:r>
            <a:r>
              <a:rPr lang="es-ES" sz="2800" b="1" dirty="0" err="1"/>
              <a:t>circumtempladas</a:t>
            </a:r>
            <a:r>
              <a:rPr lang="es-ES" sz="2800" dirty="0"/>
              <a:t> se refiere a especies que se distribuyen limitadas entre los círculos polares y los trópicos, como los groselleros (género </a:t>
            </a:r>
            <a:r>
              <a:rPr lang="es-ES" sz="2800" i="1" dirty="0" err="1"/>
              <a:t>Ribes</a:t>
            </a:r>
            <a:r>
              <a:rPr lang="es-ES" sz="2800" dirty="0"/>
              <a:t>), la gran mayoría de especies del género </a:t>
            </a:r>
            <a:r>
              <a:rPr lang="es-ES" sz="2800" i="1" dirty="0" err="1"/>
              <a:t>Quercus</a:t>
            </a:r>
            <a:r>
              <a:rPr lang="es-ES" sz="2800" dirty="0"/>
              <a:t>, o los avellanos comunes (</a:t>
            </a:r>
            <a:r>
              <a:rPr lang="es-ES" sz="2800" i="1" dirty="0" err="1"/>
              <a:t>Corylus</a:t>
            </a:r>
            <a:r>
              <a:rPr lang="es-ES" sz="2800" i="1" dirty="0"/>
              <a:t> avellana</a:t>
            </a:r>
            <a:r>
              <a:rPr lang="es-ES" sz="2800" dirty="0" smtClean="0"/>
              <a:t>).</a:t>
            </a:r>
            <a:endParaRPr lang="es-ES" sz="2800" dirty="0"/>
          </a:p>
        </p:txBody>
      </p:sp>
      <p:pic>
        <p:nvPicPr>
          <p:cNvPr id="4" name="Picture 2" descr="D:\YOLA\GF 3\PW\nuevos internet\circu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771175"/>
            <a:ext cx="6696744" cy="379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4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1"/>
            <a:ext cx="8229600" cy="3456384"/>
          </a:xfrm>
        </p:spPr>
        <p:txBody>
          <a:bodyPr>
            <a:normAutofit fontScale="92500"/>
          </a:bodyPr>
          <a:lstStyle/>
          <a:p>
            <a:r>
              <a:rPr lang="es-ES" dirty="0"/>
              <a:t>Los taxones de </a:t>
            </a:r>
            <a:r>
              <a:rPr lang="es-ES" b="1" dirty="0"/>
              <a:t>áreas circumboreales</a:t>
            </a:r>
            <a:r>
              <a:rPr lang="es-ES" dirty="0"/>
              <a:t>, se distribuyen en torno a los círculos polares, como el oso blanco u oso polar (</a:t>
            </a:r>
            <a:r>
              <a:rPr lang="es-ES" i="1" dirty="0" err="1"/>
              <a:t>Ursus</a:t>
            </a:r>
            <a:r>
              <a:rPr lang="es-ES" i="1" dirty="0"/>
              <a:t> </a:t>
            </a:r>
            <a:r>
              <a:rPr lang="es-ES" i="1" dirty="0" err="1"/>
              <a:t>maritimus</a:t>
            </a:r>
            <a:r>
              <a:rPr lang="es-ES" dirty="0"/>
              <a:t>) que vive en torno al círculo polar Ártico</a:t>
            </a:r>
            <a:r>
              <a:rPr lang="es-ES" dirty="0" smtClean="0"/>
              <a:t>,</a:t>
            </a:r>
          </a:p>
          <a:p>
            <a:r>
              <a:rPr lang="es-ES" dirty="0" smtClean="0"/>
              <a:t> </a:t>
            </a:r>
            <a:r>
              <a:rPr lang="es-ES" dirty="0"/>
              <a:t>L</a:t>
            </a:r>
            <a:r>
              <a:rPr lang="es-ES" dirty="0" smtClean="0"/>
              <a:t>os </a:t>
            </a:r>
            <a:r>
              <a:rPr lang="es-ES" dirty="0"/>
              <a:t>pingüinos (familia </a:t>
            </a:r>
            <a:r>
              <a:rPr lang="es-ES" i="1" dirty="0" err="1"/>
              <a:t>Spheniscidae</a:t>
            </a:r>
            <a:r>
              <a:rPr lang="es-ES" dirty="0"/>
              <a:t>) situados alrededor del círculo polar </a:t>
            </a:r>
            <a:r>
              <a:rPr lang="es-ES" dirty="0" smtClean="0"/>
              <a:t>Antártico </a:t>
            </a:r>
            <a:r>
              <a:rPr lang="es-ES" b="1" dirty="0" err="1" smtClean="0"/>
              <a:t>circumaustral</a:t>
            </a:r>
            <a:r>
              <a:rPr lang="es-ES" b="1" dirty="0" smtClean="0"/>
              <a:t>.</a:t>
            </a:r>
            <a:endParaRPr lang="es-ES" b="1" dirty="0"/>
          </a:p>
        </p:txBody>
      </p:sp>
      <p:pic>
        <p:nvPicPr>
          <p:cNvPr id="5" name="Picture 4" descr="D:\YOLA\GF 3\PW\nuevos internet\circumpolar o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068960"/>
            <a:ext cx="4896544" cy="378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27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Áreas disjuntas</a:t>
            </a:r>
            <a:endParaRPr lang="es-ES" dirty="0"/>
          </a:p>
        </p:txBody>
      </p:sp>
      <p:sp>
        <p:nvSpPr>
          <p:cNvPr id="3" name="2 Marcador de contenido"/>
          <p:cNvSpPr>
            <a:spLocks noGrp="1"/>
          </p:cNvSpPr>
          <p:nvPr>
            <p:ph idx="1"/>
          </p:nvPr>
        </p:nvSpPr>
        <p:spPr>
          <a:xfrm>
            <a:off x="457200" y="1196752"/>
            <a:ext cx="8229600" cy="4929411"/>
          </a:xfrm>
        </p:spPr>
        <p:txBody>
          <a:bodyPr>
            <a:normAutofit lnSpcReduction="10000"/>
          </a:bodyPr>
          <a:lstStyle/>
          <a:p>
            <a:r>
              <a:rPr lang="es-ES" dirty="0" smtClean="0"/>
              <a:t>O </a:t>
            </a:r>
            <a:r>
              <a:rPr lang="es-ES" b="1" dirty="0" smtClean="0"/>
              <a:t>Áreas  disyuntas</a:t>
            </a:r>
            <a:r>
              <a:rPr lang="es-ES" dirty="0" smtClean="0"/>
              <a:t>: </a:t>
            </a:r>
            <a:r>
              <a:rPr lang="es-ES" dirty="0"/>
              <a:t>son áreas fragmentadas en dos o más partes. La noción de discontinuidad es muy relativa, puesto que en realidad ningún área es continua, sino que está formada por localidades más o menos diseminadas. Una área disjunta en realidad, es por tanto un área formada por elementos separados por una distancia tan importante como para que pueda ser franqueada por los medios de diseminación del taxón</a:t>
            </a:r>
          </a:p>
        </p:txBody>
      </p:sp>
    </p:spTree>
    <p:extLst>
      <p:ext uri="{BB962C8B-B14F-4D97-AF65-F5344CB8AC3E}">
        <p14:creationId xmlns:p14="http://schemas.microsoft.com/office/powerpoint/2010/main" val="390458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Genero </a:t>
            </a:r>
            <a:r>
              <a:rPr lang="es-ES" dirty="0" err="1" smtClean="0"/>
              <a:t>Acer</a:t>
            </a:r>
            <a:endParaRPr lang="es-ES" dirty="0"/>
          </a:p>
        </p:txBody>
      </p:sp>
      <p:pic>
        <p:nvPicPr>
          <p:cNvPr id="1026" name="Picture 2" descr="D:\YOLA\GF 3\PW\nuevos internet\area_genus_Ac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52073"/>
            <a:ext cx="8229600" cy="402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655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93" y="620688"/>
            <a:ext cx="8650689"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536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YOLA\GF 3\PW\nuevos internet\disjun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7632848" cy="626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de la Biogeografía</a:t>
            </a:r>
            <a:endParaRPr lang="es-ES" dirty="0"/>
          </a:p>
        </p:txBody>
      </p:sp>
      <p:sp>
        <p:nvSpPr>
          <p:cNvPr id="3" name="2 Marcador de contenido"/>
          <p:cNvSpPr>
            <a:spLocks noGrp="1"/>
          </p:cNvSpPr>
          <p:nvPr>
            <p:ph idx="1"/>
          </p:nvPr>
        </p:nvSpPr>
        <p:spPr/>
        <p:txBody>
          <a:bodyPr/>
          <a:lstStyle/>
          <a:p>
            <a:r>
              <a:rPr lang="es-ES" dirty="0" smtClean="0"/>
              <a:t>Analizar la distribución de los organismos vivos en un momento dado.</a:t>
            </a:r>
          </a:p>
          <a:p>
            <a:r>
              <a:rPr lang="es-ES" dirty="0" smtClean="0"/>
              <a:t>Estudiar las variaciones de las áreas en el tiempo.</a:t>
            </a:r>
          </a:p>
          <a:p>
            <a:r>
              <a:rPr lang="es-ES" dirty="0" smtClean="0"/>
              <a:t>Conocer las causas que determinan la distribución en el tiempo y sus variaciones.</a:t>
            </a:r>
          </a:p>
          <a:p>
            <a:r>
              <a:rPr lang="es-ES" dirty="0" smtClean="0"/>
              <a:t>Realizar la clasificación  en tipos de áreas</a:t>
            </a:r>
            <a:endParaRPr lang="es-ES" dirty="0"/>
          </a:p>
        </p:txBody>
      </p:sp>
    </p:spTree>
    <p:extLst>
      <p:ext uri="{BB962C8B-B14F-4D97-AF65-F5344CB8AC3E}">
        <p14:creationId xmlns:p14="http://schemas.microsoft.com/office/powerpoint/2010/main" val="2641511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YOLA\GF 3\PW\nuevos internet\disjunta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496944" cy="646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89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YOLA\GF 3\PW\nuevos internet\camelidos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775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Disyunción de los camélidos</a:t>
            </a:r>
            <a:endParaRPr lang="es-ES" dirty="0"/>
          </a:p>
        </p:txBody>
      </p:sp>
      <p:pic>
        <p:nvPicPr>
          <p:cNvPr id="11266" name="Picture 2" descr="D:\YOLA\GF 3\PW\nuevos internet\distcamello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128792" cy="481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583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Disyunción ártico alpina</a:t>
            </a:r>
            <a:endParaRPr lang="es-ES" dirty="0"/>
          </a:p>
        </p:txBody>
      </p:sp>
      <p:sp>
        <p:nvSpPr>
          <p:cNvPr id="3" name="2 Marcador de contenido"/>
          <p:cNvSpPr>
            <a:spLocks noGrp="1"/>
          </p:cNvSpPr>
          <p:nvPr>
            <p:ph idx="1"/>
          </p:nvPr>
        </p:nvSpPr>
        <p:spPr>
          <a:xfrm>
            <a:off x="5508104" y="1412776"/>
            <a:ext cx="3456384" cy="5112568"/>
          </a:xfrm>
        </p:spPr>
        <p:txBody>
          <a:bodyPr>
            <a:normAutofit/>
          </a:bodyPr>
          <a:lstStyle/>
          <a:p>
            <a:pPr algn="just"/>
            <a:r>
              <a:rPr lang="es-ES" sz="2800" dirty="0"/>
              <a:t>Área de distribución </a:t>
            </a:r>
            <a:r>
              <a:rPr lang="es-ES" sz="2800" dirty="0" smtClean="0"/>
              <a:t>de la  </a:t>
            </a:r>
            <a:r>
              <a:rPr lang="es-ES" sz="2800" dirty="0" err="1" smtClean="0"/>
              <a:t>Dryas</a:t>
            </a:r>
            <a:r>
              <a:rPr lang="es-ES" sz="2800" dirty="0" smtClean="0"/>
              <a:t> </a:t>
            </a:r>
            <a:r>
              <a:rPr lang="es-ES" sz="2800" dirty="0" err="1" smtClean="0"/>
              <a:t>octopetala</a:t>
            </a:r>
            <a:r>
              <a:rPr lang="es-ES" sz="2800" dirty="0" smtClean="0"/>
              <a:t>.</a:t>
            </a:r>
          </a:p>
          <a:p>
            <a:pPr marL="0" indent="0" algn="just">
              <a:buNone/>
            </a:pPr>
            <a:endParaRPr lang="es-ES" sz="2800" dirty="0"/>
          </a:p>
          <a:p>
            <a:pPr algn="just"/>
            <a:r>
              <a:rPr lang="es-ES" sz="2800" dirty="0" smtClean="0"/>
              <a:t>Con los </a:t>
            </a:r>
            <a:r>
              <a:rPr lang="es-ES" sz="2800" dirty="0"/>
              <a:t>puntos </a:t>
            </a:r>
            <a:r>
              <a:rPr lang="es-ES" sz="2800" dirty="0" smtClean="0"/>
              <a:t>se representan localidades aisladas.</a:t>
            </a:r>
          </a:p>
          <a:p>
            <a:pPr algn="just"/>
            <a:r>
              <a:rPr lang="es-ES" sz="2800" dirty="0" smtClean="0"/>
              <a:t> Con las </a:t>
            </a:r>
            <a:r>
              <a:rPr lang="es-ES" sz="2800" dirty="0"/>
              <a:t>cruces lugares </a:t>
            </a:r>
            <a:r>
              <a:rPr lang="es-ES" sz="2800" dirty="0" smtClean="0"/>
              <a:t>donde se </a:t>
            </a:r>
            <a:r>
              <a:rPr lang="es-ES" sz="2800" dirty="0"/>
              <a:t>reconoce en depósitos glaciares </a:t>
            </a:r>
            <a:r>
              <a:rPr lang="es-ES" sz="2800" dirty="0" smtClean="0"/>
              <a:t>.</a:t>
            </a:r>
            <a:endParaRPr lang="es-E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5" y="1772816"/>
            <a:ext cx="525658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293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Área vicariante</a:t>
            </a:r>
            <a:endParaRPr lang="es-ES" dirty="0"/>
          </a:p>
        </p:txBody>
      </p:sp>
      <p:sp>
        <p:nvSpPr>
          <p:cNvPr id="3" name="2 Marcador de contenido"/>
          <p:cNvSpPr>
            <a:spLocks noGrp="1"/>
          </p:cNvSpPr>
          <p:nvPr>
            <p:ph idx="1"/>
          </p:nvPr>
        </p:nvSpPr>
        <p:spPr/>
        <p:txBody>
          <a:bodyPr/>
          <a:lstStyle/>
          <a:p>
            <a:r>
              <a:rPr lang="es-ES" dirty="0" smtClean="0"/>
              <a:t>Vicario: representante, sustituto</a:t>
            </a:r>
          </a:p>
          <a:p>
            <a:r>
              <a:rPr lang="es-ES" dirty="0" smtClean="0"/>
              <a:t>Son taxones de origen común  pero que por fragmentación del área primitiva están localizados en territorios distintos</a:t>
            </a:r>
          </a:p>
          <a:p>
            <a:r>
              <a:rPr lang="es-ES" dirty="0" smtClean="0"/>
              <a:t>Conservan características  muy próximas pero no son idénticos, solo afines, las conservan por vivir en condiciones ecológicas </a:t>
            </a:r>
            <a:r>
              <a:rPr lang="es-ES" dirty="0" err="1" smtClean="0"/>
              <a:t>identicas</a:t>
            </a:r>
            <a:endParaRPr lang="es-ES" dirty="0"/>
          </a:p>
        </p:txBody>
      </p:sp>
    </p:spTree>
    <p:extLst>
      <p:ext uri="{BB962C8B-B14F-4D97-AF65-F5344CB8AC3E}">
        <p14:creationId xmlns:p14="http://schemas.microsoft.com/office/powerpoint/2010/main" val="2704669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Vicarianza</a:t>
            </a:r>
            <a:endParaRPr lang="es-ES" dirty="0"/>
          </a:p>
        </p:txBody>
      </p:sp>
      <p:pic>
        <p:nvPicPr>
          <p:cNvPr id="21506" name="Picture 2" descr="D:\YOLA\GF 3\PW\nuevos internet\vicarianza pino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279" y="1412776"/>
            <a:ext cx="7777153" cy="47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744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YOLA\GF 3\PW\nuevos internet\v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16" y="332656"/>
            <a:ext cx="8041208" cy="626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842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YOLA\GF 3\PW\nuevos internet\vicarianz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780"/>
            <a:ext cx="7365975" cy="590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91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YOLA\GF 3\PW\nuevos internet\vicarianz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14" y="260648"/>
            <a:ext cx="7897226" cy="612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549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smtClean="0"/>
              <a:t>Endemismo</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812835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62574"/>
            <a:ext cx="8129010" cy="300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38226" y="3077799"/>
            <a:ext cx="4531882" cy="646331"/>
          </a:xfrm>
          <a:prstGeom prst="rect">
            <a:avLst/>
          </a:prstGeom>
          <a:noFill/>
        </p:spPr>
        <p:txBody>
          <a:bodyPr wrap="none" rtlCol="0">
            <a:spAutoFit/>
          </a:bodyPr>
          <a:lstStyle/>
          <a:p>
            <a:r>
              <a:rPr lang="es-ES" sz="3600" b="1" dirty="0" smtClean="0"/>
              <a:t>Origen del endemismo</a:t>
            </a:r>
            <a:endParaRPr lang="es-ES" sz="3600" b="1" dirty="0"/>
          </a:p>
        </p:txBody>
      </p:sp>
    </p:spTree>
    <p:extLst>
      <p:ext uri="{BB962C8B-B14F-4D97-AF65-F5344CB8AC3E}">
        <p14:creationId xmlns:p14="http://schemas.microsoft.com/office/powerpoint/2010/main" val="105258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Área </a:t>
            </a:r>
            <a:r>
              <a:rPr lang="es-ES" dirty="0"/>
              <a:t>de </a:t>
            </a:r>
            <a:r>
              <a:rPr lang="es-ES" dirty="0" smtClean="0"/>
              <a:t>distribución de los organismos</a:t>
            </a:r>
            <a:endParaRPr lang="es-ES" dirty="0"/>
          </a:p>
        </p:txBody>
      </p:sp>
      <p:sp>
        <p:nvSpPr>
          <p:cNvPr id="3" name="2 Marcador de contenido"/>
          <p:cNvSpPr>
            <a:spLocks noGrp="1"/>
          </p:cNvSpPr>
          <p:nvPr>
            <p:ph idx="1"/>
          </p:nvPr>
        </p:nvSpPr>
        <p:spPr>
          <a:xfrm>
            <a:off x="539552" y="1268760"/>
            <a:ext cx="8604448" cy="5328592"/>
          </a:xfrm>
        </p:spPr>
        <p:txBody>
          <a:bodyPr>
            <a:normAutofit/>
          </a:bodyPr>
          <a:lstStyle/>
          <a:p>
            <a:r>
              <a:rPr lang="es-ES" dirty="0"/>
              <a:t>Éste espacio del planeta que ocupa cada especie, es lo que se llama el </a:t>
            </a:r>
            <a:r>
              <a:rPr lang="es-ES" b="1" dirty="0"/>
              <a:t>área de distribución</a:t>
            </a:r>
            <a:r>
              <a:rPr lang="es-ES" dirty="0"/>
              <a:t>. </a:t>
            </a:r>
            <a:endParaRPr lang="es-ES" dirty="0" smtClean="0"/>
          </a:p>
          <a:p>
            <a:r>
              <a:rPr lang="es-ES" dirty="0" smtClean="0"/>
              <a:t>Puede </a:t>
            </a:r>
            <a:r>
              <a:rPr lang="es-ES" dirty="0"/>
              <a:t>definirse como el conjunto de lugares en los que se hallan individuos del mismo taxón </a:t>
            </a:r>
            <a:endParaRPr lang="es-ES" dirty="0" smtClean="0"/>
          </a:p>
          <a:p>
            <a:r>
              <a:rPr lang="es-ES" dirty="0" smtClean="0"/>
              <a:t>El </a:t>
            </a:r>
            <a:r>
              <a:rPr lang="es-ES" dirty="0"/>
              <a:t>"conjunto de estaciones o localidades ocupadas por individuos de la especie, género o familia considerada</a:t>
            </a:r>
            <a:r>
              <a:rPr lang="es-ES" dirty="0" smtClean="0"/>
              <a:t>".</a:t>
            </a: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3242607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46050"/>
          </a:xfrm>
        </p:spPr>
        <p:txBody>
          <a:bodyPr>
            <a:noAutofit/>
          </a:bodyPr>
          <a:lstStyle/>
          <a:p>
            <a:r>
              <a:rPr lang="es-ES" sz="3600" b="1" dirty="0" smtClean="0"/>
              <a:t>Áreas </a:t>
            </a:r>
            <a:r>
              <a:rPr lang="es-ES" sz="3600" b="1" dirty="0"/>
              <a:t>endémicas</a:t>
            </a:r>
            <a:r>
              <a:rPr lang="es-ES" sz="3600" dirty="0"/>
              <a:t>:</a:t>
            </a:r>
          </a:p>
        </p:txBody>
      </p:sp>
      <p:sp>
        <p:nvSpPr>
          <p:cNvPr id="3" name="2 Marcador de contenido"/>
          <p:cNvSpPr>
            <a:spLocks noGrp="1"/>
          </p:cNvSpPr>
          <p:nvPr>
            <p:ph idx="1"/>
          </p:nvPr>
        </p:nvSpPr>
        <p:spPr>
          <a:xfrm>
            <a:off x="0" y="836712"/>
            <a:ext cx="9144000" cy="4680520"/>
          </a:xfrm>
        </p:spPr>
        <p:txBody>
          <a:bodyPr>
            <a:normAutofit fontScale="85000" lnSpcReduction="10000"/>
          </a:bodyPr>
          <a:lstStyle/>
          <a:p>
            <a:r>
              <a:rPr lang="es-ES" sz="3300" dirty="0"/>
              <a:t>S</a:t>
            </a:r>
            <a:r>
              <a:rPr lang="es-ES" sz="3300" dirty="0" smtClean="0"/>
              <a:t>on </a:t>
            </a:r>
            <a:r>
              <a:rPr lang="es-ES" sz="3300" dirty="0"/>
              <a:t>las áreas en las que se distribuyen los endemismos </a:t>
            </a:r>
            <a:endParaRPr lang="es-ES" sz="3300" dirty="0" smtClean="0"/>
          </a:p>
          <a:p>
            <a:r>
              <a:rPr lang="es-ES" sz="3300" dirty="0" smtClean="0"/>
              <a:t>Generalmente </a:t>
            </a:r>
            <a:r>
              <a:rPr lang="es-ES" sz="3300" dirty="0"/>
              <a:t>se definen como el territorio más o menos restringido o limitado en el que vive una comunidad o una especie, o cualquier rango taxonómico mayor o </a:t>
            </a:r>
            <a:r>
              <a:rPr lang="es-ES" sz="3300" dirty="0" smtClean="0"/>
              <a:t>menor</a:t>
            </a:r>
          </a:p>
          <a:p>
            <a:r>
              <a:rPr lang="es-ES" sz="3300" dirty="0"/>
              <a:t>El concepto </a:t>
            </a:r>
            <a:r>
              <a:rPr lang="es-ES" sz="3300" dirty="0" smtClean="0"/>
              <a:t>es </a:t>
            </a:r>
            <a:r>
              <a:rPr lang="es-ES" sz="3300" dirty="0"/>
              <a:t>bastante amplio, puede haber endemismos de un continente, un país, una región, un territorio </a:t>
            </a:r>
            <a:r>
              <a:rPr lang="es-ES" sz="3300" dirty="0" smtClean="0"/>
              <a:t>concreto</a:t>
            </a:r>
            <a:endParaRPr lang="es-ES" sz="3300" dirty="0"/>
          </a:p>
          <a:p>
            <a:r>
              <a:rPr lang="es-ES" sz="3300" dirty="0" smtClean="0"/>
              <a:t> El </a:t>
            </a:r>
            <a:r>
              <a:rPr lang="es-ES" sz="3300" dirty="0"/>
              <a:t>término de endemismo tiende a aplicarse especies con áreas de distribución muy pequeñas (</a:t>
            </a:r>
            <a:r>
              <a:rPr lang="es-ES" sz="3300" b="1" dirty="0" smtClean="0"/>
              <a:t>especie </a:t>
            </a:r>
            <a:r>
              <a:rPr lang="es-ES" sz="3300" b="1" dirty="0" err="1" smtClean="0"/>
              <a:t>microareales</a:t>
            </a:r>
            <a:r>
              <a:rPr lang="es-ES" b="1" dirty="0" smtClean="0"/>
              <a:t>)</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823444"/>
            <a:ext cx="812209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042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YOLA\GF 3\PW\nuevos internet\end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237" y="3068960"/>
            <a:ext cx="5148064" cy="3789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YOLA\GF 3\PW\nuevos internet\ende alcornoqu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197" y="0"/>
            <a:ext cx="5045859"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051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YOLA\GF 3\PW\nuevos internet\ende 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1844824"/>
            <a:ext cx="5157936" cy="3511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YOLA\GF 3\PW\nuevos internet\ende 3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451" y="622212"/>
            <a:ext cx="4943582" cy="554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163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sz="3600" b="1" dirty="0"/>
              <a:t>Áreas endémicas</a:t>
            </a:r>
            <a:r>
              <a:rPr lang="es-ES" sz="360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5598" y="-531440"/>
            <a:ext cx="5400600" cy="871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477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YOLA\GF 3\PW\nuevos internet\disju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8064896" cy="63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50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9145016" cy="634082"/>
          </a:xfrm>
        </p:spPr>
        <p:txBody>
          <a:bodyPr>
            <a:normAutofit fontScale="90000"/>
          </a:bodyPr>
          <a:lstStyle/>
          <a:p>
            <a:r>
              <a:rPr lang="es-ES" dirty="0" smtClean="0"/>
              <a:t>Territorios florísticos y faunísticos </a:t>
            </a:r>
            <a:endParaRPr lang="es-ES" dirty="0"/>
          </a:p>
        </p:txBody>
      </p:sp>
      <p:sp>
        <p:nvSpPr>
          <p:cNvPr id="3" name="2 Marcador de contenido"/>
          <p:cNvSpPr>
            <a:spLocks noGrp="1"/>
          </p:cNvSpPr>
          <p:nvPr>
            <p:ph idx="1"/>
          </p:nvPr>
        </p:nvSpPr>
        <p:spPr>
          <a:xfrm>
            <a:off x="251520" y="980728"/>
            <a:ext cx="8892480" cy="5877272"/>
          </a:xfrm>
        </p:spPr>
        <p:txBody>
          <a:bodyPr>
            <a:normAutofit fontScale="92500" lnSpcReduction="10000"/>
          </a:bodyPr>
          <a:lstStyle/>
          <a:p>
            <a:r>
              <a:rPr lang="es-ES" dirty="0" smtClean="0"/>
              <a:t>A causa de que los taxones  se distribuyen por áreas, a veces un taxón se hace representativo de un territorio concreto de que, </a:t>
            </a:r>
          </a:p>
          <a:p>
            <a:r>
              <a:rPr lang="es-ES" dirty="0" smtClean="0"/>
              <a:t>Plantas y animales se han desarrollado en el tiempo en territorios más o menos independientes a los que se han adaptado.</a:t>
            </a:r>
          </a:p>
          <a:p>
            <a:r>
              <a:rPr lang="es-ES" dirty="0" smtClean="0"/>
              <a:t>Eso dio lugar a la delimitación de territorios con homogeneidad en su composición florística y faunística con la presencia de endémicos.</a:t>
            </a:r>
          </a:p>
          <a:p>
            <a:r>
              <a:rPr lang="es-ES" dirty="0" smtClean="0"/>
              <a:t>El criterio más generalizado para los mayores territorios ha sido  a partir del endemismo a nivel de orden y familia.  </a:t>
            </a:r>
          </a:p>
          <a:p>
            <a:r>
              <a:rPr lang="es-ES" dirty="0" smtClean="0"/>
              <a:t>Categorías mayores son </a:t>
            </a:r>
            <a:r>
              <a:rPr lang="es-ES" b="1" dirty="0" smtClean="0"/>
              <a:t>Reinos</a:t>
            </a:r>
            <a:r>
              <a:rPr lang="es-ES" b="1" dirty="0"/>
              <a:t> </a:t>
            </a:r>
            <a:r>
              <a:rPr lang="es-ES" b="1" dirty="0" smtClean="0"/>
              <a:t>y  Regiones</a:t>
            </a:r>
          </a:p>
          <a:p>
            <a:endParaRPr lang="es-ES" dirty="0" smtClean="0"/>
          </a:p>
          <a:p>
            <a:endParaRPr lang="es-ES" dirty="0"/>
          </a:p>
        </p:txBody>
      </p:sp>
    </p:spTree>
    <p:extLst>
      <p:ext uri="{BB962C8B-B14F-4D97-AF65-F5344CB8AC3E}">
        <p14:creationId xmlns:p14="http://schemas.microsoft.com/office/powerpoint/2010/main" val="2117742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YOLA\GF 3\PW\nuevos internet\reinos bioge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568952"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467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YOLA\GF 3\PW\nuevos internet\rein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484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250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YOLA\GF 3\PW\nuevos internet\reinos zo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192" y="476672"/>
            <a:ext cx="8528288"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1551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F</a:t>
            </a:r>
            <a:r>
              <a:rPr lang="es-ES" dirty="0" smtClean="0"/>
              <a:t>actores  </a:t>
            </a:r>
            <a:r>
              <a:rPr lang="es-ES" dirty="0" err="1" smtClean="0"/>
              <a:t>paleogeográficos</a:t>
            </a:r>
            <a:r>
              <a:rPr lang="es-ES" dirty="0" smtClean="0"/>
              <a:t> influyeron </a:t>
            </a:r>
            <a:r>
              <a:rPr lang="es-ES" dirty="0"/>
              <a:t>en las áreas de </a:t>
            </a:r>
            <a:r>
              <a:rPr lang="es-ES" dirty="0" smtClean="0"/>
              <a:t>distribución actual</a:t>
            </a:r>
            <a:endParaRPr lang="es-ES" dirty="0"/>
          </a:p>
        </p:txBody>
      </p:sp>
      <p:sp>
        <p:nvSpPr>
          <p:cNvPr id="3" name="2 Marcador de contenido"/>
          <p:cNvSpPr>
            <a:spLocks noGrp="1"/>
          </p:cNvSpPr>
          <p:nvPr>
            <p:ph idx="1"/>
          </p:nvPr>
        </p:nvSpPr>
        <p:spPr>
          <a:xfrm>
            <a:off x="457200" y="1600200"/>
            <a:ext cx="8229600" cy="4997152"/>
          </a:xfrm>
        </p:spPr>
        <p:txBody>
          <a:bodyPr>
            <a:normAutofit lnSpcReduction="10000"/>
          </a:bodyPr>
          <a:lstStyle/>
          <a:p>
            <a:r>
              <a:rPr lang="es-ES" dirty="0"/>
              <a:t>L</a:t>
            </a:r>
            <a:r>
              <a:rPr lang="es-ES" dirty="0" smtClean="0"/>
              <a:t>os </a:t>
            </a:r>
            <a:r>
              <a:rPr lang="es-ES" dirty="0"/>
              <a:t>cambios a nivel </a:t>
            </a:r>
            <a:r>
              <a:rPr lang="es-ES" dirty="0" smtClean="0"/>
              <a:t>planetario del pasado influyeron en la distribución actual de los seres vivos </a:t>
            </a:r>
          </a:p>
          <a:p>
            <a:r>
              <a:rPr lang="es-ES" dirty="0" smtClean="0"/>
              <a:t> Cambios climáticos</a:t>
            </a:r>
            <a:r>
              <a:rPr lang="es-ES" dirty="0"/>
              <a:t> </a:t>
            </a:r>
            <a:r>
              <a:rPr lang="es-ES" dirty="0" smtClean="0"/>
              <a:t>como por ejemplo las glaciaciones</a:t>
            </a:r>
          </a:p>
          <a:p>
            <a:r>
              <a:rPr lang="es-ES" dirty="0" smtClean="0"/>
              <a:t>Cambios en la distribución de los continentes</a:t>
            </a:r>
          </a:p>
          <a:p>
            <a:pPr marL="0" indent="0">
              <a:buNone/>
            </a:pPr>
            <a:r>
              <a:rPr lang="es-ES" dirty="0" smtClean="0"/>
              <a:t>Ejemplo disyunciones entre África y Europa con   América</a:t>
            </a: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147281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Área de distribución</a:t>
            </a:r>
          </a:p>
        </p:txBody>
      </p:sp>
      <p:sp>
        <p:nvSpPr>
          <p:cNvPr id="3" name="2 Marcador de contenido"/>
          <p:cNvSpPr>
            <a:spLocks noGrp="1"/>
          </p:cNvSpPr>
          <p:nvPr>
            <p:ph idx="1"/>
          </p:nvPr>
        </p:nvSpPr>
        <p:spPr>
          <a:xfrm>
            <a:off x="457200" y="1600200"/>
            <a:ext cx="8507288" cy="4525963"/>
          </a:xfrm>
        </p:spPr>
        <p:txBody>
          <a:bodyPr/>
          <a:lstStyle/>
          <a:p>
            <a:r>
              <a:rPr lang="es-ES" dirty="0"/>
              <a:t>Todos los seres vivos viven en una porción más o menos grande del planeta, continua o </a:t>
            </a:r>
            <a:r>
              <a:rPr lang="es-ES" dirty="0" smtClean="0"/>
              <a:t>discontinua</a:t>
            </a:r>
            <a:endParaRPr lang="es-ES" dirty="0"/>
          </a:p>
          <a:p>
            <a:r>
              <a:rPr lang="es-ES" dirty="0" smtClean="0"/>
              <a:t> Pueden </a:t>
            </a:r>
            <a:r>
              <a:rPr lang="es-ES" dirty="0"/>
              <a:t>ocupar prácticamente casi todo el planeta, como el ser humano (</a:t>
            </a:r>
            <a:r>
              <a:rPr lang="es-ES" i="1" dirty="0"/>
              <a:t>Homo sapiens</a:t>
            </a:r>
            <a:r>
              <a:rPr lang="es-ES" dirty="0" smtClean="0"/>
              <a:t>)</a:t>
            </a:r>
          </a:p>
          <a:p>
            <a:r>
              <a:rPr lang="es-ES" dirty="0" smtClean="0"/>
              <a:t> O un </a:t>
            </a:r>
            <a:r>
              <a:rPr lang="es-ES" dirty="0"/>
              <a:t>espacio muy reducido, como la </a:t>
            </a:r>
            <a:r>
              <a:rPr lang="es-ES" i="1" dirty="0" err="1"/>
              <a:t>Anagyris</a:t>
            </a:r>
            <a:r>
              <a:rPr lang="es-ES" i="1" dirty="0"/>
              <a:t> latifolia</a:t>
            </a:r>
            <a:r>
              <a:rPr lang="es-ES" dirty="0"/>
              <a:t> que solamente vive en cuatro islas de Canarias</a:t>
            </a:r>
          </a:p>
        </p:txBody>
      </p:sp>
    </p:spTree>
    <p:extLst>
      <p:ext uri="{BB962C8B-B14F-4D97-AF65-F5344CB8AC3E}">
        <p14:creationId xmlns:p14="http://schemas.microsoft.com/office/powerpoint/2010/main" val="123058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_tradnl"/>
              <a:t>Desintegración de Pangea</a:t>
            </a:r>
          </a:p>
        </p:txBody>
      </p:sp>
      <p:pic>
        <p:nvPicPr>
          <p:cNvPr id="81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196975"/>
            <a:ext cx="9144000" cy="5661025"/>
          </a:xfrm>
          <a:noFill/>
          <a:ln/>
        </p:spPr>
      </p:pic>
    </p:spTree>
    <p:extLst>
      <p:ext uri="{BB962C8B-B14F-4D97-AF65-F5344CB8AC3E}">
        <p14:creationId xmlns:p14="http://schemas.microsoft.com/office/powerpoint/2010/main" val="2562783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s-ES_tradnl" sz="4000"/>
              <a:t>Se forma Atlántico Norte y Caribe Primitivo</a:t>
            </a:r>
          </a:p>
        </p:txBody>
      </p:sp>
      <p:pic>
        <p:nvPicPr>
          <p:cNvPr id="921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412875"/>
            <a:ext cx="9144000" cy="5445125"/>
          </a:xfrm>
          <a:noFill/>
          <a:ln/>
        </p:spPr>
      </p:pic>
    </p:spTree>
    <p:extLst>
      <p:ext uri="{BB962C8B-B14F-4D97-AF65-F5344CB8AC3E}">
        <p14:creationId xmlns:p14="http://schemas.microsoft.com/office/powerpoint/2010/main" val="2809884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leistoceno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191000"/>
            <a:ext cx="3271838" cy="239395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variac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0"/>
            <a:ext cx="8964612" cy="396240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image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14800"/>
            <a:ext cx="3352800" cy="239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337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634082"/>
          </a:xfrm>
        </p:spPr>
        <p:txBody>
          <a:bodyPr>
            <a:normAutofit fontScale="90000"/>
          </a:bodyPr>
          <a:lstStyle/>
          <a:p>
            <a:r>
              <a:rPr lang="es-ES" dirty="0"/>
              <a:t>Vegetación actual </a:t>
            </a:r>
          </a:p>
        </p:txBody>
      </p:sp>
      <p:sp>
        <p:nvSpPr>
          <p:cNvPr id="17411" name="Rectangle 3"/>
          <p:cNvSpPr>
            <a:spLocks noGrp="1" noChangeArrowheads="1"/>
          </p:cNvSpPr>
          <p:nvPr>
            <p:ph type="body" idx="1"/>
          </p:nvPr>
        </p:nvSpPr>
        <p:spPr>
          <a:xfrm>
            <a:off x="457200" y="1600200"/>
            <a:ext cx="8382000" cy="4876800"/>
          </a:xfrm>
        </p:spPr>
        <p:txBody>
          <a:bodyPr/>
          <a:lstStyle/>
          <a:p>
            <a:endParaRPr lang="es-ES"/>
          </a:p>
        </p:txBody>
      </p:sp>
      <p:pic>
        <p:nvPicPr>
          <p:cNvPr id="17412" name="Picture 4" descr="biomes_map_big2_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80728"/>
            <a:ext cx="8458200" cy="549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79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1676400"/>
          </a:xfrm>
        </p:spPr>
        <p:txBody>
          <a:bodyPr/>
          <a:lstStyle/>
          <a:p>
            <a:pPr eaLnBrk="1" hangingPunct="1"/>
            <a:r>
              <a:rPr lang="es-ES_tradnl" sz="3200" dirty="0" smtClean="0"/>
              <a:t>Territorios con glaciares continentales del   Cuaternario que influyeron en distribución de los seres vivos</a:t>
            </a:r>
            <a:endParaRPr lang="es-ES" sz="3200" dirty="0" smtClean="0"/>
          </a:p>
        </p:txBody>
      </p:sp>
      <p:pic>
        <p:nvPicPr>
          <p:cNvPr id="6349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8458200" cy="4953000"/>
          </a:xfrm>
          <a:noFill/>
        </p:spPr>
      </p:pic>
    </p:spTree>
    <p:extLst>
      <p:ext uri="{BB962C8B-B14F-4D97-AF65-F5344CB8AC3E}">
        <p14:creationId xmlns:p14="http://schemas.microsoft.com/office/powerpoint/2010/main" val="1661005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04800"/>
            <a:ext cx="8001000" cy="381000"/>
          </a:xfrm>
        </p:spPr>
        <p:txBody>
          <a:bodyPr>
            <a:normAutofit fontScale="90000"/>
          </a:bodyPr>
          <a:lstStyle/>
          <a:p>
            <a:r>
              <a:rPr lang="es-ES_tradnl" sz="4000"/>
              <a:t>Vegetación en glaciación del Q</a:t>
            </a:r>
          </a:p>
        </p:txBody>
      </p:sp>
      <p:pic>
        <p:nvPicPr>
          <p:cNvPr id="317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38200"/>
            <a:ext cx="9144000" cy="5827713"/>
          </a:xfrm>
          <a:ln/>
        </p:spPr>
      </p:pic>
    </p:spTree>
    <p:extLst>
      <p:ext uri="{BB962C8B-B14F-4D97-AF65-F5344CB8AC3E}">
        <p14:creationId xmlns:p14="http://schemas.microsoft.com/office/powerpoint/2010/main" val="42617440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363272" cy="6120680"/>
          </a:xfrm>
        </p:spPr>
        <p:txBody>
          <a:bodyPr>
            <a:normAutofit/>
          </a:bodyPr>
          <a:lstStyle/>
          <a:p>
            <a:r>
              <a:rPr lang="es-ES" dirty="0"/>
              <a:t>La presencia de una especie en una localidad o un territorio, significa que desde su lugar de origen, a través de sus mecanismos de dispersión, ese ser vivo ha conseguido encontrar un hábitat en el que puede adaptarse y en el que consigue sobrevivir a la competencia con otros </a:t>
            </a:r>
            <a:r>
              <a:rPr lang="es-ES" dirty="0" smtClean="0"/>
              <a:t>organismos.</a:t>
            </a:r>
          </a:p>
          <a:p>
            <a:pPr marL="0" indent="0">
              <a:buNone/>
            </a:pPr>
            <a:endParaRPr lang="es-ES" dirty="0" smtClean="0"/>
          </a:p>
          <a:p>
            <a:r>
              <a:rPr lang="es-ES" dirty="0"/>
              <a:t>Las </a:t>
            </a:r>
            <a:r>
              <a:rPr lang="es-ES" b="1" dirty="0"/>
              <a:t>áreas de distribución</a:t>
            </a:r>
            <a:r>
              <a:rPr lang="es-ES" dirty="0"/>
              <a:t> son siempre muy diversas y dependen de la influencia de los factores externos e internos en cada especie</a:t>
            </a:r>
          </a:p>
        </p:txBody>
      </p:sp>
    </p:spTree>
    <p:extLst>
      <p:ext uri="{BB962C8B-B14F-4D97-AF65-F5344CB8AC3E}">
        <p14:creationId xmlns:p14="http://schemas.microsoft.com/office/powerpoint/2010/main" val="32849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49694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521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F</a:t>
            </a:r>
            <a:r>
              <a:rPr lang="es-ES" dirty="0" smtClean="0"/>
              <a:t>actores </a:t>
            </a:r>
            <a:r>
              <a:rPr lang="es-ES" dirty="0"/>
              <a:t>que influyen en las áreas de distribución</a:t>
            </a:r>
          </a:p>
        </p:txBody>
      </p:sp>
      <p:sp>
        <p:nvSpPr>
          <p:cNvPr id="3" name="2 Marcador de contenido"/>
          <p:cNvSpPr>
            <a:spLocks noGrp="1"/>
          </p:cNvSpPr>
          <p:nvPr>
            <p:ph idx="1"/>
          </p:nvPr>
        </p:nvSpPr>
        <p:spPr>
          <a:xfrm>
            <a:off x="457200" y="1600200"/>
            <a:ext cx="8229600" cy="4925144"/>
          </a:xfrm>
        </p:spPr>
        <p:txBody>
          <a:bodyPr>
            <a:normAutofit fontScale="92500" lnSpcReduction="20000"/>
          </a:bodyPr>
          <a:lstStyle/>
          <a:p>
            <a:r>
              <a:rPr lang="es-ES" dirty="0"/>
              <a:t>La capacidad de adaptación de cada especie está relacionada con su </a:t>
            </a:r>
            <a:r>
              <a:rPr lang="es-ES" b="1" dirty="0"/>
              <a:t>amplitud ecológica</a:t>
            </a:r>
          </a:p>
          <a:p>
            <a:r>
              <a:rPr lang="es-ES" dirty="0" smtClean="0"/>
              <a:t>Otros factores son el </a:t>
            </a:r>
            <a:r>
              <a:rPr lang="es-ES" dirty="0"/>
              <a:t>origen de la especie, </a:t>
            </a:r>
            <a:endParaRPr lang="es-ES" dirty="0" smtClean="0"/>
          </a:p>
          <a:p>
            <a:r>
              <a:rPr lang="es-ES" dirty="0" smtClean="0"/>
              <a:t>su </a:t>
            </a:r>
            <a:r>
              <a:rPr lang="es-ES" dirty="0"/>
              <a:t>capacidad para dispersarse y reproducirse, </a:t>
            </a:r>
            <a:endParaRPr lang="es-ES" dirty="0" smtClean="0"/>
          </a:p>
          <a:p>
            <a:r>
              <a:rPr lang="es-ES" dirty="0" smtClean="0"/>
              <a:t>la </a:t>
            </a:r>
            <a:r>
              <a:rPr lang="es-ES" dirty="0"/>
              <a:t>competencia con otras especies, </a:t>
            </a:r>
            <a:endParaRPr lang="es-ES" dirty="0" smtClean="0"/>
          </a:p>
          <a:p>
            <a:r>
              <a:rPr lang="es-ES" dirty="0" smtClean="0"/>
              <a:t>la </a:t>
            </a:r>
            <a:r>
              <a:rPr lang="es-ES" dirty="0"/>
              <a:t>posibilidad de migrar a otras zonas, </a:t>
            </a:r>
            <a:endParaRPr lang="es-ES" dirty="0" smtClean="0"/>
          </a:p>
          <a:p>
            <a:r>
              <a:rPr lang="es-ES" dirty="0" smtClean="0"/>
              <a:t>los </a:t>
            </a:r>
            <a:r>
              <a:rPr lang="es-ES" dirty="0"/>
              <a:t>elementos geográficos</a:t>
            </a:r>
            <a:r>
              <a:rPr lang="es-ES" dirty="0" smtClean="0"/>
              <a:t>,</a:t>
            </a:r>
          </a:p>
          <a:p>
            <a:r>
              <a:rPr lang="es-ES" dirty="0" smtClean="0"/>
              <a:t> </a:t>
            </a:r>
            <a:r>
              <a:rPr lang="es-ES" dirty="0"/>
              <a:t>los cambios a nivel planetario (cambios climáticos, terremotos, meteoritos</a:t>
            </a:r>
            <a:r>
              <a:rPr lang="es-ES" dirty="0" smtClean="0"/>
              <a:t>)</a:t>
            </a: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394615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b="1" dirty="0" smtClean="0"/>
              <a:t>Barreras </a:t>
            </a:r>
            <a:r>
              <a:rPr lang="es-ES" b="1" dirty="0"/>
              <a:t>naturales</a:t>
            </a:r>
            <a:endParaRPr lang="es-ES" dirty="0"/>
          </a:p>
        </p:txBody>
      </p:sp>
      <p:sp>
        <p:nvSpPr>
          <p:cNvPr id="3" name="2 Marcador de contenido"/>
          <p:cNvSpPr>
            <a:spLocks noGrp="1"/>
          </p:cNvSpPr>
          <p:nvPr>
            <p:ph idx="1"/>
          </p:nvPr>
        </p:nvSpPr>
        <p:spPr>
          <a:xfrm>
            <a:off x="395536" y="1196752"/>
            <a:ext cx="8496944" cy="5661248"/>
          </a:xfrm>
        </p:spPr>
        <p:txBody>
          <a:bodyPr>
            <a:normAutofit/>
          </a:bodyPr>
          <a:lstStyle/>
          <a:p>
            <a:r>
              <a:rPr lang="es-ES" dirty="0"/>
              <a:t>Los elementos biogeográficos tienen una gran importancia puesto que evitan o limitan a modo de </a:t>
            </a:r>
            <a:r>
              <a:rPr lang="es-ES" b="1" dirty="0"/>
              <a:t>barrera natural</a:t>
            </a:r>
            <a:r>
              <a:rPr lang="es-ES" dirty="0"/>
              <a:t>, la dispersión de los vegetales y los animales</a:t>
            </a:r>
            <a:r>
              <a:rPr lang="es-ES" dirty="0" smtClean="0"/>
              <a:t>.</a:t>
            </a:r>
          </a:p>
          <a:p>
            <a:r>
              <a:rPr lang="es-ES" dirty="0"/>
              <a:t>Las barreras naturales no siempre tienen que ser estáticas o </a:t>
            </a:r>
            <a:r>
              <a:rPr lang="es-ES" dirty="0" smtClean="0"/>
              <a:t>perpetuas. </a:t>
            </a:r>
            <a:r>
              <a:rPr lang="es-ES" dirty="0"/>
              <a:t>A veces, el ser humano y los animales, pueden posibilitar el paso de las diásporas vegetales a través de las barreras naturales.</a:t>
            </a:r>
            <a:endParaRPr lang="es-ES" dirty="0" smtClean="0"/>
          </a:p>
          <a:p>
            <a:r>
              <a:rPr lang="es-ES" dirty="0" smtClean="0"/>
              <a:t> </a:t>
            </a:r>
            <a:r>
              <a:rPr lang="es-ES" dirty="0"/>
              <a:t>Este tipo de barreras puede ser: físicas, químicas y biológicas </a:t>
            </a:r>
          </a:p>
        </p:txBody>
      </p:sp>
    </p:spTree>
    <p:extLst>
      <p:ext uri="{BB962C8B-B14F-4D97-AF65-F5344CB8AC3E}">
        <p14:creationId xmlns:p14="http://schemas.microsoft.com/office/powerpoint/2010/main" val="3795185116"/>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1419</Words>
  <Application>Microsoft Office PowerPoint</Application>
  <PresentationFormat>Presentación en pantalla (4:3)</PresentationFormat>
  <Paragraphs>101</Paragraphs>
  <Slides>55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55</vt:i4>
      </vt:variant>
    </vt:vector>
  </HeadingPairs>
  <TitlesOfParts>
    <vt:vector size="58" baseType="lpstr">
      <vt:lpstr>Arial</vt:lpstr>
      <vt:lpstr>Calibri</vt:lpstr>
      <vt:lpstr>Tema de Office</vt:lpstr>
      <vt:lpstr>Áreas de distribución geográfica de los seres vivos  </vt:lpstr>
      <vt:lpstr>En cuanto al estudio de  las áreas de distribución de los seres vivos </vt:lpstr>
      <vt:lpstr>Objetivos de la Biogeografía</vt:lpstr>
      <vt:lpstr>Área de distribución de los organismos</vt:lpstr>
      <vt:lpstr>Área de distribución</vt:lpstr>
      <vt:lpstr>Presentación de PowerPoint</vt:lpstr>
      <vt:lpstr>Presentación de PowerPoint</vt:lpstr>
      <vt:lpstr>Factores que influyen en las áreas de distribución</vt:lpstr>
      <vt:lpstr>Barreras naturales</vt:lpstr>
      <vt:lpstr>Tipos de barreras</vt:lpstr>
      <vt:lpstr>Tipos de barreras</vt:lpstr>
      <vt:lpstr>Tipos de áreas</vt:lpstr>
      <vt:lpstr>Presentación de PowerPoint</vt:lpstr>
      <vt:lpstr>Presentación de PowerPoint</vt:lpstr>
      <vt:lpstr>Presentación de PowerPoint</vt:lpstr>
      <vt:lpstr>Presentación de PowerPoint</vt:lpstr>
      <vt:lpstr>Áreas cosmopolitas:</vt:lpstr>
      <vt:lpstr>Presentación de PowerPoint</vt:lpstr>
      <vt:lpstr>Presentación de PowerPoint</vt:lpstr>
      <vt:lpstr>Áreas circumterrestres:</vt:lpstr>
      <vt:lpstr>Presentación de PowerPoint</vt:lpstr>
      <vt:lpstr>Presentación de PowerPoint</vt:lpstr>
      <vt:lpstr>Circumtropical  Pantropical es que abarca toda la región   tropical</vt:lpstr>
      <vt:lpstr>Presentación de PowerPoint</vt:lpstr>
      <vt:lpstr>Presentación de PowerPoint</vt:lpstr>
      <vt:lpstr>Áreas disjuntas</vt:lpstr>
      <vt:lpstr>Genero Acer</vt:lpstr>
      <vt:lpstr>Presentación de PowerPoint</vt:lpstr>
      <vt:lpstr>Presentación de PowerPoint</vt:lpstr>
      <vt:lpstr>Presentación de PowerPoint</vt:lpstr>
      <vt:lpstr>Presentación de PowerPoint</vt:lpstr>
      <vt:lpstr>Disyunción de los camélidos</vt:lpstr>
      <vt:lpstr>Disyunción ártico alpina</vt:lpstr>
      <vt:lpstr>Área vicariante</vt:lpstr>
      <vt:lpstr>Vicarianza</vt:lpstr>
      <vt:lpstr>Presentación de PowerPoint</vt:lpstr>
      <vt:lpstr>Presentación de PowerPoint</vt:lpstr>
      <vt:lpstr>Presentación de PowerPoint</vt:lpstr>
      <vt:lpstr>Endemismo</vt:lpstr>
      <vt:lpstr>Áreas endémicas:</vt:lpstr>
      <vt:lpstr>Presentación de PowerPoint</vt:lpstr>
      <vt:lpstr>Presentación de PowerPoint</vt:lpstr>
      <vt:lpstr>Áreas endémicas:</vt:lpstr>
      <vt:lpstr>Presentación de PowerPoint</vt:lpstr>
      <vt:lpstr>Territorios florísticos y faunísticos </vt:lpstr>
      <vt:lpstr>Presentación de PowerPoint</vt:lpstr>
      <vt:lpstr>Presentación de PowerPoint</vt:lpstr>
      <vt:lpstr>Presentación de PowerPoint</vt:lpstr>
      <vt:lpstr>Factores  paleogeográficos influyeron en las áreas de distribución actual</vt:lpstr>
      <vt:lpstr>Desintegración de Pangea</vt:lpstr>
      <vt:lpstr>Se forma Atlántico Norte y Caribe Primitivo</vt:lpstr>
      <vt:lpstr>Presentación de PowerPoint</vt:lpstr>
      <vt:lpstr>Vegetación actual </vt:lpstr>
      <vt:lpstr>Territorios con glaciares continentales del   Cuaternario que influyeron en distribución de los seres vivos</vt:lpstr>
      <vt:lpstr>Vegetación en glaciación del Q</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rene</cp:lastModifiedBy>
  <cp:revision>67</cp:revision>
  <dcterms:created xsi:type="dcterms:W3CDTF">2002-01-01T05:43:46Z</dcterms:created>
  <dcterms:modified xsi:type="dcterms:W3CDTF">2024-05-22T13:58:31Z</dcterms:modified>
</cp:coreProperties>
</file>