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sldIdLst>
    <p:sldId id="379" r:id="rId2"/>
    <p:sldId id="362" r:id="rId3"/>
    <p:sldId id="363" r:id="rId4"/>
    <p:sldId id="380" r:id="rId5"/>
    <p:sldId id="381" r:id="rId6"/>
    <p:sldId id="393" r:id="rId7"/>
    <p:sldId id="400" r:id="rId8"/>
    <p:sldId id="382" r:id="rId9"/>
    <p:sldId id="394" r:id="rId10"/>
    <p:sldId id="395" r:id="rId11"/>
    <p:sldId id="396" r:id="rId12"/>
    <p:sldId id="397" r:id="rId13"/>
    <p:sldId id="398" r:id="rId14"/>
    <p:sldId id="399" r:id="rId15"/>
    <p:sldId id="383" r:id="rId16"/>
    <p:sldId id="387" r:id="rId17"/>
    <p:sldId id="384" r:id="rId18"/>
    <p:sldId id="389" r:id="rId19"/>
    <p:sldId id="390" r:id="rId20"/>
    <p:sldId id="388" r:id="rId21"/>
    <p:sldId id="391" r:id="rId22"/>
    <p:sldId id="392" r:id="rId23"/>
    <p:sldId id="403" r:id="rId24"/>
    <p:sldId id="401" r:id="rId25"/>
    <p:sldId id="402" r:id="rId26"/>
    <p:sldId id="376" r:id="rId27"/>
    <p:sldId id="375" r:id="rId28"/>
    <p:sldId id="410" r:id="rId29"/>
    <p:sldId id="378" r:id="rId30"/>
  </p:sldIdLst>
  <p:sldSz cx="12192000" cy="6858000"/>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FD7B"/>
    <a:srgbClr val="12DEFA"/>
    <a:srgbClr val="32FC10"/>
    <a:srgbClr val="F5FB11"/>
    <a:srgbClr val="FFAE89"/>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25" autoAdjust="0"/>
    <p:restoredTop sz="81542" autoAdjust="0"/>
  </p:normalViewPr>
  <p:slideViewPr>
    <p:cSldViewPr snapToGrid="0">
      <p:cViewPr varScale="1">
        <p:scale>
          <a:sx n="50" d="100"/>
          <a:sy n="50" d="100"/>
        </p:scale>
        <p:origin x="1416" y="48"/>
      </p:cViewPr>
      <p:guideLst/>
    </p:cSldViewPr>
  </p:slideViewPr>
  <p:outlineViewPr>
    <p:cViewPr>
      <p:scale>
        <a:sx n="33" d="100"/>
        <a:sy n="33" d="100"/>
      </p:scale>
      <p:origin x="0" y="-864"/>
    </p:cViewPr>
  </p:outlineViewPr>
  <p:notesTextViewPr>
    <p:cViewPr>
      <p:scale>
        <a:sx n="1" d="1"/>
        <a:sy n="1" d="1"/>
      </p:scale>
      <p:origin x="0" y="0"/>
    </p:cViewPr>
  </p:notesTextViewPr>
  <p:notesViewPr>
    <p:cSldViewPr snapToGrid="0">
      <p:cViewPr varScale="1">
        <p:scale>
          <a:sx n="44" d="100"/>
          <a:sy n="44" d="100"/>
        </p:scale>
        <p:origin x="1992" y="4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diagrams/colors1.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45A268A-CF68-4868-B379-812C5051A211}" type="doc">
      <dgm:prSet loTypeId="urn:microsoft.com/office/officeart/2005/8/layout/vList5" loCatId="list" qsTypeId="urn:microsoft.com/office/officeart/2005/8/quickstyle/3d1" qsCatId="3D" csTypeId="urn:microsoft.com/office/officeart/2005/8/colors/accent0_3" csCatId="mainScheme" phldr="1"/>
      <dgm:spPr/>
      <dgm:t>
        <a:bodyPr/>
        <a:lstStyle/>
        <a:p>
          <a:endParaRPr lang="es-ES"/>
        </a:p>
      </dgm:t>
    </dgm:pt>
    <dgm:pt modelId="{1A702591-B8C8-4EEE-92BD-199B87DE8E9A}">
      <dgm:prSet phldrT="[Texto]" custT="1"/>
      <dgm:spPr/>
      <dgm:t>
        <a:bodyPr/>
        <a:lstStyle/>
        <a:p>
          <a:r>
            <a:rPr lang="es-ES" sz="3600" b="1" dirty="0" smtClean="0"/>
            <a:t>Dinero</a:t>
          </a:r>
          <a:endParaRPr lang="es-ES" sz="3600" b="1" dirty="0"/>
        </a:p>
      </dgm:t>
    </dgm:pt>
    <dgm:pt modelId="{FF4842E6-504E-49CC-8F23-9464FB6BB3F7}" type="parTrans" cxnId="{E9AFE5C2-ACEF-45B7-9EB7-D3576015E550}">
      <dgm:prSet/>
      <dgm:spPr/>
      <dgm:t>
        <a:bodyPr/>
        <a:lstStyle/>
        <a:p>
          <a:endParaRPr lang="es-ES" sz="3600"/>
        </a:p>
      </dgm:t>
    </dgm:pt>
    <dgm:pt modelId="{4FE13B38-A6AB-4E5B-8B4F-E3588D96E217}" type="sibTrans" cxnId="{E9AFE5C2-ACEF-45B7-9EB7-D3576015E550}">
      <dgm:prSet/>
      <dgm:spPr/>
      <dgm:t>
        <a:bodyPr/>
        <a:lstStyle/>
        <a:p>
          <a:endParaRPr lang="es-ES" sz="3600"/>
        </a:p>
      </dgm:t>
    </dgm:pt>
    <dgm:pt modelId="{CDBE3A09-D64D-4D31-A348-FBDBC204C9EC}">
      <dgm:prSet custT="1"/>
      <dgm:spPr/>
      <dgm:t>
        <a:bodyPr/>
        <a:lstStyle/>
        <a:p>
          <a:pPr algn="just"/>
          <a:r>
            <a:rPr lang="es-ES" sz="3600" dirty="0" smtClean="0"/>
            <a:t>Dinero es cualquier bien, título valor u otro instrumento que los miembros de una comunidad estén dispuestos a aceptar como pago de bienes y servicios y cancelación de deudas.</a:t>
          </a:r>
        </a:p>
      </dgm:t>
    </dgm:pt>
    <dgm:pt modelId="{DEEB990B-9D4D-4C51-97B0-E9705CBCAB66}" type="parTrans" cxnId="{EF05E140-8D20-4C0D-9AF8-7BC4BC5395F2}">
      <dgm:prSet/>
      <dgm:spPr/>
      <dgm:t>
        <a:bodyPr/>
        <a:lstStyle/>
        <a:p>
          <a:endParaRPr lang="es-ES" sz="3600"/>
        </a:p>
      </dgm:t>
    </dgm:pt>
    <dgm:pt modelId="{C18AE8C6-63A3-4F4C-A646-60EAFD17BD98}" type="sibTrans" cxnId="{EF05E140-8D20-4C0D-9AF8-7BC4BC5395F2}">
      <dgm:prSet/>
      <dgm:spPr/>
      <dgm:t>
        <a:bodyPr/>
        <a:lstStyle/>
        <a:p>
          <a:endParaRPr lang="es-ES" sz="3600"/>
        </a:p>
      </dgm:t>
    </dgm:pt>
    <dgm:pt modelId="{43DC39D5-1E8A-42A8-B03D-8CD65DAAAD40}" type="pres">
      <dgm:prSet presAssocID="{C45A268A-CF68-4868-B379-812C5051A211}" presName="Name0" presStyleCnt="0">
        <dgm:presLayoutVars>
          <dgm:dir/>
          <dgm:animLvl val="lvl"/>
          <dgm:resizeHandles val="exact"/>
        </dgm:presLayoutVars>
      </dgm:prSet>
      <dgm:spPr/>
      <dgm:t>
        <a:bodyPr/>
        <a:lstStyle/>
        <a:p>
          <a:endParaRPr lang="es-ES"/>
        </a:p>
      </dgm:t>
    </dgm:pt>
    <dgm:pt modelId="{60FDC756-42BC-4C50-8E5D-13789696C8FB}" type="pres">
      <dgm:prSet presAssocID="{1A702591-B8C8-4EEE-92BD-199B87DE8E9A}" presName="linNode" presStyleCnt="0"/>
      <dgm:spPr/>
      <dgm:t>
        <a:bodyPr/>
        <a:lstStyle/>
        <a:p>
          <a:endParaRPr lang="es-ES"/>
        </a:p>
      </dgm:t>
    </dgm:pt>
    <dgm:pt modelId="{BB8BB05C-8CBB-47C6-98FF-6E5DCBE8FAD2}" type="pres">
      <dgm:prSet presAssocID="{1A702591-B8C8-4EEE-92BD-199B87DE8E9A}" presName="parentText" presStyleLbl="node1" presStyleIdx="0" presStyleCnt="1" custScaleY="44384">
        <dgm:presLayoutVars>
          <dgm:chMax val="1"/>
          <dgm:bulletEnabled val="1"/>
        </dgm:presLayoutVars>
      </dgm:prSet>
      <dgm:spPr/>
      <dgm:t>
        <a:bodyPr/>
        <a:lstStyle/>
        <a:p>
          <a:endParaRPr lang="es-ES"/>
        </a:p>
      </dgm:t>
    </dgm:pt>
    <dgm:pt modelId="{99614E5C-12EE-4E4C-B1DB-B9DA0049432C}" type="pres">
      <dgm:prSet presAssocID="{1A702591-B8C8-4EEE-92BD-199B87DE8E9A}" presName="descendantText" presStyleLbl="alignAccFollowNode1" presStyleIdx="0" presStyleCnt="1" custScaleY="114434" custLinFactNeighborX="1856" custLinFactNeighborY="-46399">
        <dgm:presLayoutVars>
          <dgm:bulletEnabled val="1"/>
        </dgm:presLayoutVars>
      </dgm:prSet>
      <dgm:spPr/>
      <dgm:t>
        <a:bodyPr/>
        <a:lstStyle/>
        <a:p>
          <a:endParaRPr lang="es-ES"/>
        </a:p>
      </dgm:t>
    </dgm:pt>
  </dgm:ptLst>
  <dgm:cxnLst>
    <dgm:cxn modelId="{CB45C5D2-60E5-4DA6-ABBA-8AD38BC98675}" type="presOf" srcId="{C45A268A-CF68-4868-B379-812C5051A211}" destId="{43DC39D5-1E8A-42A8-B03D-8CD65DAAAD40}" srcOrd="0" destOrd="0" presId="urn:microsoft.com/office/officeart/2005/8/layout/vList5"/>
    <dgm:cxn modelId="{EF05E140-8D20-4C0D-9AF8-7BC4BC5395F2}" srcId="{1A702591-B8C8-4EEE-92BD-199B87DE8E9A}" destId="{CDBE3A09-D64D-4D31-A348-FBDBC204C9EC}" srcOrd="0" destOrd="0" parTransId="{DEEB990B-9D4D-4C51-97B0-E9705CBCAB66}" sibTransId="{C18AE8C6-63A3-4F4C-A646-60EAFD17BD98}"/>
    <dgm:cxn modelId="{5DCC409C-C598-4764-AD14-7A0B51E934B1}" type="presOf" srcId="{1A702591-B8C8-4EEE-92BD-199B87DE8E9A}" destId="{BB8BB05C-8CBB-47C6-98FF-6E5DCBE8FAD2}" srcOrd="0" destOrd="0" presId="urn:microsoft.com/office/officeart/2005/8/layout/vList5"/>
    <dgm:cxn modelId="{4003615D-F3D3-4627-A2D1-A2DD8E8C4E43}" type="presOf" srcId="{CDBE3A09-D64D-4D31-A348-FBDBC204C9EC}" destId="{99614E5C-12EE-4E4C-B1DB-B9DA0049432C}" srcOrd="0" destOrd="0" presId="urn:microsoft.com/office/officeart/2005/8/layout/vList5"/>
    <dgm:cxn modelId="{E9AFE5C2-ACEF-45B7-9EB7-D3576015E550}" srcId="{C45A268A-CF68-4868-B379-812C5051A211}" destId="{1A702591-B8C8-4EEE-92BD-199B87DE8E9A}" srcOrd="0" destOrd="0" parTransId="{FF4842E6-504E-49CC-8F23-9464FB6BB3F7}" sibTransId="{4FE13B38-A6AB-4E5B-8B4F-E3588D96E217}"/>
    <dgm:cxn modelId="{C744AFD9-89EC-4306-96ED-66E94FDE3510}" type="presParOf" srcId="{43DC39D5-1E8A-42A8-B03D-8CD65DAAAD40}" destId="{60FDC756-42BC-4C50-8E5D-13789696C8FB}" srcOrd="0" destOrd="0" presId="urn:microsoft.com/office/officeart/2005/8/layout/vList5"/>
    <dgm:cxn modelId="{8DE10798-A94B-4030-80A2-081F63344023}" type="presParOf" srcId="{60FDC756-42BC-4C50-8E5D-13789696C8FB}" destId="{BB8BB05C-8CBB-47C6-98FF-6E5DCBE8FAD2}" srcOrd="0" destOrd="0" presId="urn:microsoft.com/office/officeart/2005/8/layout/vList5"/>
    <dgm:cxn modelId="{E6E9F3A3-FB28-49C5-97FC-43E7B5729735}" type="presParOf" srcId="{60FDC756-42BC-4C50-8E5D-13789696C8FB}" destId="{99614E5C-12EE-4E4C-B1DB-B9DA0049432C}"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79089AF-C1A4-4888-B912-49D90307A3A7}"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s-ES"/>
        </a:p>
      </dgm:t>
    </dgm:pt>
    <dgm:pt modelId="{E907095F-FA97-46D9-A5CA-22E7A9E2A726}">
      <dgm:prSet phldrT="[Texto]" custT="1"/>
      <dgm:spPr>
        <a:solidFill>
          <a:srgbClr val="32FC10"/>
        </a:solidFill>
      </dgm:spPr>
      <dgm:t>
        <a:bodyPr/>
        <a:lstStyle/>
        <a:p>
          <a:r>
            <a:rPr lang="es-ES" sz="4000" b="1" dirty="0" smtClean="0">
              <a:solidFill>
                <a:schemeClr val="tx1"/>
              </a:solidFill>
            </a:rPr>
            <a:t>Se utiliza como dinero en la actualidad:</a:t>
          </a:r>
          <a:endParaRPr lang="es-ES" sz="4000" b="1" dirty="0"/>
        </a:p>
      </dgm:t>
    </dgm:pt>
    <dgm:pt modelId="{1A6982B8-4E9B-4203-B7E2-32A837258385}" type="parTrans" cxnId="{7F6ACF12-7D97-41E5-AFD8-965DA5B11797}">
      <dgm:prSet/>
      <dgm:spPr/>
      <dgm:t>
        <a:bodyPr/>
        <a:lstStyle/>
        <a:p>
          <a:endParaRPr lang="es-ES" sz="2000"/>
        </a:p>
      </dgm:t>
    </dgm:pt>
    <dgm:pt modelId="{350A34EB-3B8E-40C7-8D46-F1597770C181}" type="sibTrans" cxnId="{7F6ACF12-7D97-41E5-AFD8-965DA5B11797}">
      <dgm:prSet/>
      <dgm:spPr/>
      <dgm:t>
        <a:bodyPr/>
        <a:lstStyle/>
        <a:p>
          <a:endParaRPr lang="es-ES" sz="2000"/>
        </a:p>
      </dgm:t>
    </dgm:pt>
    <dgm:pt modelId="{50FB9567-801D-4C79-8D5A-4831C60FBA3F}">
      <dgm:prSet phldrT="[Texto]" custT="1"/>
      <dgm:spPr>
        <a:solidFill>
          <a:srgbClr val="12DEFA"/>
        </a:solidFill>
      </dgm:spPr>
      <dgm:t>
        <a:bodyPr/>
        <a:lstStyle/>
        <a:p>
          <a:r>
            <a:rPr lang="es-ES" sz="2800" b="1" dirty="0" smtClean="0">
              <a:solidFill>
                <a:schemeClr val="tx1"/>
              </a:solidFill>
            </a:rPr>
            <a:t>Las monedas y billetes</a:t>
          </a:r>
          <a:endParaRPr lang="es-ES" sz="2800" b="1" dirty="0">
            <a:solidFill>
              <a:schemeClr val="tx1"/>
            </a:solidFill>
          </a:endParaRPr>
        </a:p>
      </dgm:t>
    </dgm:pt>
    <dgm:pt modelId="{DBA0490A-E05D-45FD-A31D-083A4D5D05C9}" type="parTrans" cxnId="{F2A89C06-4C53-4510-B90A-E23FAAF72145}">
      <dgm:prSet custT="1"/>
      <dgm:spPr/>
      <dgm:t>
        <a:bodyPr/>
        <a:lstStyle/>
        <a:p>
          <a:endParaRPr lang="es-ES" sz="2000"/>
        </a:p>
      </dgm:t>
    </dgm:pt>
    <dgm:pt modelId="{47990FCA-EC9B-4912-AF74-A66BA1005B4E}" type="sibTrans" cxnId="{F2A89C06-4C53-4510-B90A-E23FAAF72145}">
      <dgm:prSet/>
      <dgm:spPr/>
      <dgm:t>
        <a:bodyPr/>
        <a:lstStyle/>
        <a:p>
          <a:endParaRPr lang="es-ES" sz="2000"/>
        </a:p>
      </dgm:t>
    </dgm:pt>
    <dgm:pt modelId="{AB5E3E93-49CF-4960-BBFD-7BF696E174C2}">
      <dgm:prSet phldrT="[Texto]" custT="1"/>
      <dgm:spPr>
        <a:solidFill>
          <a:srgbClr val="F5FB11"/>
        </a:solidFill>
      </dgm:spPr>
      <dgm:t>
        <a:bodyPr/>
        <a:lstStyle/>
        <a:p>
          <a:pPr algn="just"/>
          <a:r>
            <a:rPr lang="es-ES" sz="2800" b="1" dirty="0" smtClean="0">
              <a:solidFill>
                <a:schemeClr val="tx1"/>
              </a:solidFill>
            </a:rPr>
            <a:t>Los depósitos bancarios a la vista: (dinero-pagaré o deuda del banco, la cual tiene que liquidar en el momento que el depositario lo solicite).</a:t>
          </a:r>
          <a:endParaRPr lang="es-ES" sz="2800" b="1" dirty="0">
            <a:solidFill>
              <a:schemeClr val="tx1"/>
            </a:solidFill>
          </a:endParaRPr>
        </a:p>
      </dgm:t>
    </dgm:pt>
    <dgm:pt modelId="{474DEBA7-F6E3-466D-BB03-78A9A3286798}" type="parTrans" cxnId="{726B45B6-68E2-428F-8713-D66225AFC1C2}">
      <dgm:prSet custT="1"/>
      <dgm:spPr/>
      <dgm:t>
        <a:bodyPr/>
        <a:lstStyle/>
        <a:p>
          <a:endParaRPr lang="es-ES" sz="2000"/>
        </a:p>
      </dgm:t>
    </dgm:pt>
    <dgm:pt modelId="{EEC84FFB-C906-4045-8840-5EDAFA345885}" type="sibTrans" cxnId="{726B45B6-68E2-428F-8713-D66225AFC1C2}">
      <dgm:prSet/>
      <dgm:spPr/>
      <dgm:t>
        <a:bodyPr/>
        <a:lstStyle/>
        <a:p>
          <a:endParaRPr lang="es-ES" sz="2000"/>
        </a:p>
      </dgm:t>
    </dgm:pt>
    <dgm:pt modelId="{F461CF8C-1C36-4BA8-AA28-9C92AD7F4ED3}">
      <dgm:prSet phldrT="[Texto]" custT="1"/>
      <dgm:spPr>
        <a:solidFill>
          <a:srgbClr val="FFAE89"/>
        </a:solidFill>
      </dgm:spPr>
      <dgm:t>
        <a:bodyPr/>
        <a:lstStyle/>
        <a:p>
          <a:pPr algn="just"/>
          <a:r>
            <a:rPr lang="es-ES" sz="2800" b="1" dirty="0" smtClean="0">
              <a:solidFill>
                <a:schemeClr val="tx1"/>
              </a:solidFill>
            </a:rPr>
            <a:t>Los depósitos a plazo fijo y los depósitos de ahorro. </a:t>
          </a:r>
          <a:r>
            <a:rPr lang="es-ES" sz="1800" b="1" dirty="0" smtClean="0">
              <a:solidFill>
                <a:schemeClr val="tx1"/>
              </a:solidFill>
            </a:rPr>
            <a:t>Argentina, México y Venezuela </a:t>
          </a:r>
          <a:endParaRPr lang="es-ES" sz="1800" b="1" dirty="0">
            <a:solidFill>
              <a:schemeClr val="tx1"/>
            </a:solidFill>
          </a:endParaRPr>
        </a:p>
      </dgm:t>
    </dgm:pt>
    <dgm:pt modelId="{83D51F33-4FA0-4BDC-AF76-4FF9BAC8998F}" type="parTrans" cxnId="{6D033B64-AE48-4493-9DED-25906C31AFD2}">
      <dgm:prSet custT="1"/>
      <dgm:spPr/>
      <dgm:t>
        <a:bodyPr/>
        <a:lstStyle/>
        <a:p>
          <a:endParaRPr lang="es-ES" sz="2000"/>
        </a:p>
      </dgm:t>
    </dgm:pt>
    <dgm:pt modelId="{30DC5C21-DF62-479A-A4D0-55A6F1FAF210}" type="sibTrans" cxnId="{6D033B64-AE48-4493-9DED-25906C31AFD2}">
      <dgm:prSet/>
      <dgm:spPr/>
      <dgm:t>
        <a:bodyPr/>
        <a:lstStyle/>
        <a:p>
          <a:endParaRPr lang="es-ES" sz="2000"/>
        </a:p>
      </dgm:t>
    </dgm:pt>
    <dgm:pt modelId="{91307635-42D1-4E52-84A5-6999534EC93A}" type="pres">
      <dgm:prSet presAssocID="{779089AF-C1A4-4888-B912-49D90307A3A7}" presName="diagram" presStyleCnt="0">
        <dgm:presLayoutVars>
          <dgm:chPref val="1"/>
          <dgm:dir/>
          <dgm:animOne val="branch"/>
          <dgm:animLvl val="lvl"/>
          <dgm:resizeHandles val="exact"/>
        </dgm:presLayoutVars>
      </dgm:prSet>
      <dgm:spPr/>
      <dgm:t>
        <a:bodyPr/>
        <a:lstStyle/>
        <a:p>
          <a:endParaRPr lang="es-ES"/>
        </a:p>
      </dgm:t>
    </dgm:pt>
    <dgm:pt modelId="{B90DBD35-610D-4773-B54B-DD2D0E6AB690}" type="pres">
      <dgm:prSet presAssocID="{E907095F-FA97-46D9-A5CA-22E7A9E2A726}" presName="root1" presStyleCnt="0"/>
      <dgm:spPr/>
    </dgm:pt>
    <dgm:pt modelId="{50D6DACA-EE1D-48F1-B47C-94AA80CC88DE}" type="pres">
      <dgm:prSet presAssocID="{E907095F-FA97-46D9-A5CA-22E7A9E2A726}" presName="LevelOneTextNode" presStyleLbl="node0" presStyleIdx="0" presStyleCnt="1" custScaleY="145868" custLinFactNeighborX="-45331" custLinFactNeighborY="-6079">
        <dgm:presLayoutVars>
          <dgm:chPref val="3"/>
        </dgm:presLayoutVars>
      </dgm:prSet>
      <dgm:spPr/>
      <dgm:t>
        <a:bodyPr/>
        <a:lstStyle/>
        <a:p>
          <a:endParaRPr lang="es-ES"/>
        </a:p>
      </dgm:t>
    </dgm:pt>
    <dgm:pt modelId="{AAEFC9AB-D1DA-4872-8FBF-1F80E1947ED5}" type="pres">
      <dgm:prSet presAssocID="{E907095F-FA97-46D9-A5CA-22E7A9E2A726}" presName="level2hierChild" presStyleCnt="0"/>
      <dgm:spPr/>
    </dgm:pt>
    <dgm:pt modelId="{24609A09-C459-4A4C-A088-05B61D075F5C}" type="pres">
      <dgm:prSet presAssocID="{DBA0490A-E05D-45FD-A31D-083A4D5D05C9}" presName="conn2-1" presStyleLbl="parChTrans1D2" presStyleIdx="0" presStyleCnt="3"/>
      <dgm:spPr/>
      <dgm:t>
        <a:bodyPr/>
        <a:lstStyle/>
        <a:p>
          <a:endParaRPr lang="es-ES"/>
        </a:p>
      </dgm:t>
    </dgm:pt>
    <dgm:pt modelId="{4B3AF0CE-AA1E-4336-98C9-E736501B67F1}" type="pres">
      <dgm:prSet presAssocID="{DBA0490A-E05D-45FD-A31D-083A4D5D05C9}" presName="connTx" presStyleLbl="parChTrans1D2" presStyleIdx="0" presStyleCnt="3"/>
      <dgm:spPr/>
      <dgm:t>
        <a:bodyPr/>
        <a:lstStyle/>
        <a:p>
          <a:endParaRPr lang="es-ES"/>
        </a:p>
      </dgm:t>
    </dgm:pt>
    <dgm:pt modelId="{F21D1B0C-BC10-4033-BC97-70F1955249A5}" type="pres">
      <dgm:prSet presAssocID="{50FB9567-801D-4C79-8D5A-4831C60FBA3F}" presName="root2" presStyleCnt="0"/>
      <dgm:spPr/>
    </dgm:pt>
    <dgm:pt modelId="{46154F22-A1A9-46E6-A0C3-63EDCB9D9008}" type="pres">
      <dgm:prSet presAssocID="{50FB9567-801D-4C79-8D5A-4831C60FBA3F}" presName="LevelTwoTextNode" presStyleLbl="node2" presStyleIdx="0" presStyleCnt="3" custScaleX="159800" custScaleY="58597">
        <dgm:presLayoutVars>
          <dgm:chPref val="3"/>
        </dgm:presLayoutVars>
      </dgm:prSet>
      <dgm:spPr/>
      <dgm:t>
        <a:bodyPr/>
        <a:lstStyle/>
        <a:p>
          <a:endParaRPr lang="es-ES"/>
        </a:p>
      </dgm:t>
    </dgm:pt>
    <dgm:pt modelId="{45A57CAE-ED08-4E59-A3DC-5C3EF9D93E50}" type="pres">
      <dgm:prSet presAssocID="{50FB9567-801D-4C79-8D5A-4831C60FBA3F}" presName="level3hierChild" presStyleCnt="0"/>
      <dgm:spPr/>
    </dgm:pt>
    <dgm:pt modelId="{2ECF8BD5-740F-4188-BBE7-9FB8C81514B7}" type="pres">
      <dgm:prSet presAssocID="{474DEBA7-F6E3-466D-BB03-78A9A3286798}" presName="conn2-1" presStyleLbl="parChTrans1D2" presStyleIdx="1" presStyleCnt="3"/>
      <dgm:spPr/>
      <dgm:t>
        <a:bodyPr/>
        <a:lstStyle/>
        <a:p>
          <a:endParaRPr lang="es-ES"/>
        </a:p>
      </dgm:t>
    </dgm:pt>
    <dgm:pt modelId="{E944D105-711A-4A1D-AC8B-37A1C2A71B18}" type="pres">
      <dgm:prSet presAssocID="{474DEBA7-F6E3-466D-BB03-78A9A3286798}" presName="connTx" presStyleLbl="parChTrans1D2" presStyleIdx="1" presStyleCnt="3"/>
      <dgm:spPr/>
      <dgm:t>
        <a:bodyPr/>
        <a:lstStyle/>
        <a:p>
          <a:endParaRPr lang="es-ES"/>
        </a:p>
      </dgm:t>
    </dgm:pt>
    <dgm:pt modelId="{C56C70EB-4CB4-4802-AD6D-AFB84B3E9D74}" type="pres">
      <dgm:prSet presAssocID="{AB5E3E93-49CF-4960-BBFD-7BF696E174C2}" presName="root2" presStyleCnt="0"/>
      <dgm:spPr/>
    </dgm:pt>
    <dgm:pt modelId="{5A667D93-3EED-4CA0-808F-649CD2C551ED}" type="pres">
      <dgm:prSet presAssocID="{AB5E3E93-49CF-4960-BBFD-7BF696E174C2}" presName="LevelTwoTextNode" presStyleLbl="node2" presStyleIdx="1" presStyleCnt="3" custScaleX="191532" custScaleY="118017">
        <dgm:presLayoutVars>
          <dgm:chPref val="3"/>
        </dgm:presLayoutVars>
      </dgm:prSet>
      <dgm:spPr/>
      <dgm:t>
        <a:bodyPr/>
        <a:lstStyle/>
        <a:p>
          <a:endParaRPr lang="es-ES"/>
        </a:p>
      </dgm:t>
    </dgm:pt>
    <dgm:pt modelId="{6F8F0FC1-CDC4-4955-86BF-835E5FA99C9B}" type="pres">
      <dgm:prSet presAssocID="{AB5E3E93-49CF-4960-BBFD-7BF696E174C2}" presName="level3hierChild" presStyleCnt="0"/>
      <dgm:spPr/>
    </dgm:pt>
    <dgm:pt modelId="{FA65F329-7C00-4CE2-8BB6-639D1AAEDF31}" type="pres">
      <dgm:prSet presAssocID="{83D51F33-4FA0-4BDC-AF76-4FF9BAC8998F}" presName="conn2-1" presStyleLbl="parChTrans1D2" presStyleIdx="2" presStyleCnt="3"/>
      <dgm:spPr/>
      <dgm:t>
        <a:bodyPr/>
        <a:lstStyle/>
        <a:p>
          <a:endParaRPr lang="es-ES"/>
        </a:p>
      </dgm:t>
    </dgm:pt>
    <dgm:pt modelId="{253257EC-5DA5-4C4B-BF9F-BB962264361D}" type="pres">
      <dgm:prSet presAssocID="{83D51F33-4FA0-4BDC-AF76-4FF9BAC8998F}" presName="connTx" presStyleLbl="parChTrans1D2" presStyleIdx="2" presStyleCnt="3"/>
      <dgm:spPr/>
      <dgm:t>
        <a:bodyPr/>
        <a:lstStyle/>
        <a:p>
          <a:endParaRPr lang="es-ES"/>
        </a:p>
      </dgm:t>
    </dgm:pt>
    <dgm:pt modelId="{BBC01381-9C0B-47FC-A682-AE6E67447E1A}" type="pres">
      <dgm:prSet presAssocID="{F461CF8C-1C36-4BA8-AA28-9C92AD7F4ED3}" presName="root2" presStyleCnt="0"/>
      <dgm:spPr/>
    </dgm:pt>
    <dgm:pt modelId="{2FD25FCA-8637-4005-81CB-698678457A24}" type="pres">
      <dgm:prSet presAssocID="{F461CF8C-1C36-4BA8-AA28-9C92AD7F4ED3}" presName="LevelTwoTextNode" presStyleLbl="node2" presStyleIdx="2" presStyleCnt="3" custScaleX="191852">
        <dgm:presLayoutVars>
          <dgm:chPref val="3"/>
        </dgm:presLayoutVars>
      </dgm:prSet>
      <dgm:spPr/>
      <dgm:t>
        <a:bodyPr/>
        <a:lstStyle/>
        <a:p>
          <a:endParaRPr lang="es-ES"/>
        </a:p>
      </dgm:t>
    </dgm:pt>
    <dgm:pt modelId="{2D2A561E-782B-40D1-BDD0-1C7F8A171F9A}" type="pres">
      <dgm:prSet presAssocID="{F461CF8C-1C36-4BA8-AA28-9C92AD7F4ED3}" presName="level3hierChild" presStyleCnt="0"/>
      <dgm:spPr/>
    </dgm:pt>
  </dgm:ptLst>
  <dgm:cxnLst>
    <dgm:cxn modelId="{BACC78DB-5E24-4071-9641-BACA5159583E}" type="presOf" srcId="{83D51F33-4FA0-4BDC-AF76-4FF9BAC8998F}" destId="{253257EC-5DA5-4C4B-BF9F-BB962264361D}" srcOrd="1" destOrd="0" presId="urn:microsoft.com/office/officeart/2005/8/layout/hierarchy2"/>
    <dgm:cxn modelId="{6D033B64-AE48-4493-9DED-25906C31AFD2}" srcId="{E907095F-FA97-46D9-A5CA-22E7A9E2A726}" destId="{F461CF8C-1C36-4BA8-AA28-9C92AD7F4ED3}" srcOrd="2" destOrd="0" parTransId="{83D51F33-4FA0-4BDC-AF76-4FF9BAC8998F}" sibTransId="{30DC5C21-DF62-479A-A4D0-55A6F1FAF210}"/>
    <dgm:cxn modelId="{726B45B6-68E2-428F-8713-D66225AFC1C2}" srcId="{E907095F-FA97-46D9-A5CA-22E7A9E2A726}" destId="{AB5E3E93-49CF-4960-BBFD-7BF696E174C2}" srcOrd="1" destOrd="0" parTransId="{474DEBA7-F6E3-466D-BB03-78A9A3286798}" sibTransId="{EEC84FFB-C906-4045-8840-5EDAFA345885}"/>
    <dgm:cxn modelId="{9BCF1477-AA81-4BFF-AE06-D185A0D8E8E5}" type="presOf" srcId="{E907095F-FA97-46D9-A5CA-22E7A9E2A726}" destId="{50D6DACA-EE1D-48F1-B47C-94AA80CC88DE}" srcOrd="0" destOrd="0" presId="urn:microsoft.com/office/officeart/2005/8/layout/hierarchy2"/>
    <dgm:cxn modelId="{717E8238-9FDC-4E8A-89AE-E8E56CF9700B}" type="presOf" srcId="{DBA0490A-E05D-45FD-A31D-083A4D5D05C9}" destId="{4B3AF0CE-AA1E-4336-98C9-E736501B67F1}" srcOrd="1" destOrd="0" presId="urn:microsoft.com/office/officeart/2005/8/layout/hierarchy2"/>
    <dgm:cxn modelId="{9E4A5141-8C5F-4F91-9C06-6AEEB3C43160}" type="presOf" srcId="{AB5E3E93-49CF-4960-BBFD-7BF696E174C2}" destId="{5A667D93-3EED-4CA0-808F-649CD2C551ED}" srcOrd="0" destOrd="0" presId="urn:microsoft.com/office/officeart/2005/8/layout/hierarchy2"/>
    <dgm:cxn modelId="{7F6ACF12-7D97-41E5-AFD8-965DA5B11797}" srcId="{779089AF-C1A4-4888-B912-49D90307A3A7}" destId="{E907095F-FA97-46D9-A5CA-22E7A9E2A726}" srcOrd="0" destOrd="0" parTransId="{1A6982B8-4E9B-4203-B7E2-32A837258385}" sibTransId="{350A34EB-3B8E-40C7-8D46-F1597770C181}"/>
    <dgm:cxn modelId="{F9DE2DC3-BAC6-478C-B539-E6AE0F33BFBA}" type="presOf" srcId="{F461CF8C-1C36-4BA8-AA28-9C92AD7F4ED3}" destId="{2FD25FCA-8637-4005-81CB-698678457A24}" srcOrd="0" destOrd="0" presId="urn:microsoft.com/office/officeart/2005/8/layout/hierarchy2"/>
    <dgm:cxn modelId="{23EB9283-A3CF-44E2-8661-BE358F0A0F66}" type="presOf" srcId="{779089AF-C1A4-4888-B912-49D90307A3A7}" destId="{91307635-42D1-4E52-84A5-6999534EC93A}" srcOrd="0" destOrd="0" presId="urn:microsoft.com/office/officeart/2005/8/layout/hierarchy2"/>
    <dgm:cxn modelId="{0827F08C-8BAD-43F8-8474-627EC2C49A98}" type="presOf" srcId="{83D51F33-4FA0-4BDC-AF76-4FF9BAC8998F}" destId="{FA65F329-7C00-4CE2-8BB6-639D1AAEDF31}" srcOrd="0" destOrd="0" presId="urn:microsoft.com/office/officeart/2005/8/layout/hierarchy2"/>
    <dgm:cxn modelId="{E7BC7129-3669-4610-BB52-4B1EDAEDDB71}" type="presOf" srcId="{DBA0490A-E05D-45FD-A31D-083A4D5D05C9}" destId="{24609A09-C459-4A4C-A088-05B61D075F5C}" srcOrd="0" destOrd="0" presId="urn:microsoft.com/office/officeart/2005/8/layout/hierarchy2"/>
    <dgm:cxn modelId="{C31AE071-4504-437A-A15C-A76A8A9A32BE}" type="presOf" srcId="{50FB9567-801D-4C79-8D5A-4831C60FBA3F}" destId="{46154F22-A1A9-46E6-A0C3-63EDCB9D9008}" srcOrd="0" destOrd="0" presId="urn:microsoft.com/office/officeart/2005/8/layout/hierarchy2"/>
    <dgm:cxn modelId="{F2A89C06-4C53-4510-B90A-E23FAAF72145}" srcId="{E907095F-FA97-46D9-A5CA-22E7A9E2A726}" destId="{50FB9567-801D-4C79-8D5A-4831C60FBA3F}" srcOrd="0" destOrd="0" parTransId="{DBA0490A-E05D-45FD-A31D-083A4D5D05C9}" sibTransId="{47990FCA-EC9B-4912-AF74-A66BA1005B4E}"/>
    <dgm:cxn modelId="{41060A7F-E590-42FA-A185-E7575E29AFC8}" type="presOf" srcId="{474DEBA7-F6E3-466D-BB03-78A9A3286798}" destId="{E944D105-711A-4A1D-AC8B-37A1C2A71B18}" srcOrd="1" destOrd="0" presId="urn:microsoft.com/office/officeart/2005/8/layout/hierarchy2"/>
    <dgm:cxn modelId="{FB54C0B8-38F5-4DBE-B606-CE705230822D}" type="presOf" srcId="{474DEBA7-F6E3-466D-BB03-78A9A3286798}" destId="{2ECF8BD5-740F-4188-BBE7-9FB8C81514B7}" srcOrd="0" destOrd="0" presId="urn:microsoft.com/office/officeart/2005/8/layout/hierarchy2"/>
    <dgm:cxn modelId="{946C52BE-AAA6-4768-B4BD-09228F6BFBEF}" type="presParOf" srcId="{91307635-42D1-4E52-84A5-6999534EC93A}" destId="{B90DBD35-610D-4773-B54B-DD2D0E6AB690}" srcOrd="0" destOrd="0" presId="urn:microsoft.com/office/officeart/2005/8/layout/hierarchy2"/>
    <dgm:cxn modelId="{9C565B84-929D-40C3-A4EA-DD9EC2DD3A9F}" type="presParOf" srcId="{B90DBD35-610D-4773-B54B-DD2D0E6AB690}" destId="{50D6DACA-EE1D-48F1-B47C-94AA80CC88DE}" srcOrd="0" destOrd="0" presId="urn:microsoft.com/office/officeart/2005/8/layout/hierarchy2"/>
    <dgm:cxn modelId="{F097F541-C8A0-47BE-816D-B912F686FFC1}" type="presParOf" srcId="{B90DBD35-610D-4773-B54B-DD2D0E6AB690}" destId="{AAEFC9AB-D1DA-4872-8FBF-1F80E1947ED5}" srcOrd="1" destOrd="0" presId="urn:microsoft.com/office/officeart/2005/8/layout/hierarchy2"/>
    <dgm:cxn modelId="{A4B9F398-A20B-4258-9869-DB2DB4CFF599}" type="presParOf" srcId="{AAEFC9AB-D1DA-4872-8FBF-1F80E1947ED5}" destId="{24609A09-C459-4A4C-A088-05B61D075F5C}" srcOrd="0" destOrd="0" presId="urn:microsoft.com/office/officeart/2005/8/layout/hierarchy2"/>
    <dgm:cxn modelId="{11D12BDB-0BB2-40FC-A504-4D35E0B1327D}" type="presParOf" srcId="{24609A09-C459-4A4C-A088-05B61D075F5C}" destId="{4B3AF0CE-AA1E-4336-98C9-E736501B67F1}" srcOrd="0" destOrd="0" presId="urn:microsoft.com/office/officeart/2005/8/layout/hierarchy2"/>
    <dgm:cxn modelId="{61B71066-CA0D-44BC-ACA4-5DEE9172B5C5}" type="presParOf" srcId="{AAEFC9AB-D1DA-4872-8FBF-1F80E1947ED5}" destId="{F21D1B0C-BC10-4033-BC97-70F1955249A5}" srcOrd="1" destOrd="0" presId="urn:microsoft.com/office/officeart/2005/8/layout/hierarchy2"/>
    <dgm:cxn modelId="{BF143842-3C57-4311-9952-A3F4C488C2B1}" type="presParOf" srcId="{F21D1B0C-BC10-4033-BC97-70F1955249A5}" destId="{46154F22-A1A9-46E6-A0C3-63EDCB9D9008}" srcOrd="0" destOrd="0" presId="urn:microsoft.com/office/officeart/2005/8/layout/hierarchy2"/>
    <dgm:cxn modelId="{FAF7E0B1-6780-4680-AEBA-8878449CB622}" type="presParOf" srcId="{F21D1B0C-BC10-4033-BC97-70F1955249A5}" destId="{45A57CAE-ED08-4E59-A3DC-5C3EF9D93E50}" srcOrd="1" destOrd="0" presId="urn:microsoft.com/office/officeart/2005/8/layout/hierarchy2"/>
    <dgm:cxn modelId="{10221A62-68E6-4B1D-A295-7E97C30E0D8A}" type="presParOf" srcId="{AAEFC9AB-D1DA-4872-8FBF-1F80E1947ED5}" destId="{2ECF8BD5-740F-4188-BBE7-9FB8C81514B7}" srcOrd="2" destOrd="0" presId="urn:microsoft.com/office/officeart/2005/8/layout/hierarchy2"/>
    <dgm:cxn modelId="{C11B3958-1E00-4452-BE73-AFCC1F6D2BF4}" type="presParOf" srcId="{2ECF8BD5-740F-4188-BBE7-9FB8C81514B7}" destId="{E944D105-711A-4A1D-AC8B-37A1C2A71B18}" srcOrd="0" destOrd="0" presId="urn:microsoft.com/office/officeart/2005/8/layout/hierarchy2"/>
    <dgm:cxn modelId="{6A0113D2-17FF-4F86-955E-7C7C105DE4C7}" type="presParOf" srcId="{AAEFC9AB-D1DA-4872-8FBF-1F80E1947ED5}" destId="{C56C70EB-4CB4-4802-AD6D-AFB84B3E9D74}" srcOrd="3" destOrd="0" presId="urn:microsoft.com/office/officeart/2005/8/layout/hierarchy2"/>
    <dgm:cxn modelId="{51578A3D-13FC-413B-B98F-7A0D99BE5AAC}" type="presParOf" srcId="{C56C70EB-4CB4-4802-AD6D-AFB84B3E9D74}" destId="{5A667D93-3EED-4CA0-808F-649CD2C551ED}" srcOrd="0" destOrd="0" presId="urn:microsoft.com/office/officeart/2005/8/layout/hierarchy2"/>
    <dgm:cxn modelId="{29AC06E6-83D3-41A1-9032-727FA7B47B91}" type="presParOf" srcId="{C56C70EB-4CB4-4802-AD6D-AFB84B3E9D74}" destId="{6F8F0FC1-CDC4-4955-86BF-835E5FA99C9B}" srcOrd="1" destOrd="0" presId="urn:microsoft.com/office/officeart/2005/8/layout/hierarchy2"/>
    <dgm:cxn modelId="{4E35CE5D-2C48-49E5-BDAF-CCF1225DA2BA}" type="presParOf" srcId="{AAEFC9AB-D1DA-4872-8FBF-1F80E1947ED5}" destId="{FA65F329-7C00-4CE2-8BB6-639D1AAEDF31}" srcOrd="4" destOrd="0" presId="urn:microsoft.com/office/officeart/2005/8/layout/hierarchy2"/>
    <dgm:cxn modelId="{50673B46-2480-469A-B9A2-8E43CCABF0DF}" type="presParOf" srcId="{FA65F329-7C00-4CE2-8BB6-639D1AAEDF31}" destId="{253257EC-5DA5-4C4B-BF9F-BB962264361D}" srcOrd="0" destOrd="0" presId="urn:microsoft.com/office/officeart/2005/8/layout/hierarchy2"/>
    <dgm:cxn modelId="{EB23317A-F679-4657-AA7E-E25FA2E9DB6E}" type="presParOf" srcId="{AAEFC9AB-D1DA-4872-8FBF-1F80E1947ED5}" destId="{BBC01381-9C0B-47FC-A682-AE6E67447E1A}" srcOrd="5" destOrd="0" presId="urn:microsoft.com/office/officeart/2005/8/layout/hierarchy2"/>
    <dgm:cxn modelId="{6B0C70C1-0C3F-4A85-AE6E-E1C72BF28832}" type="presParOf" srcId="{BBC01381-9C0B-47FC-A682-AE6E67447E1A}" destId="{2FD25FCA-8637-4005-81CB-698678457A24}" srcOrd="0" destOrd="0" presId="urn:microsoft.com/office/officeart/2005/8/layout/hierarchy2"/>
    <dgm:cxn modelId="{670992B9-04EC-4957-BD4E-336484B0AFAB}" type="presParOf" srcId="{BBC01381-9C0B-47FC-A682-AE6E67447E1A}" destId="{2D2A561E-782B-40D1-BDD0-1C7F8A171F9A}" srcOrd="1" destOrd="0" presId="urn:microsoft.com/office/officeart/2005/8/layout/hierarchy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172CE08-76D7-447F-88C1-85197D40A01E}"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s-ES"/>
        </a:p>
      </dgm:t>
    </dgm:pt>
    <dgm:pt modelId="{F597141D-A5E3-4876-A705-3F9985327ABC}">
      <dgm:prSet phldrT="[Texto]"/>
      <dgm:spPr/>
      <dgm:t>
        <a:bodyPr/>
        <a:lstStyle/>
        <a:p>
          <a:r>
            <a:rPr lang="es-ES" b="1" dirty="0" smtClean="0"/>
            <a:t>Medida de valor o unidad de cuenta:</a:t>
          </a:r>
          <a:endParaRPr lang="es-ES" b="1" dirty="0"/>
        </a:p>
      </dgm:t>
    </dgm:pt>
    <dgm:pt modelId="{2860158C-59DA-484B-BCEF-6310C8021ADF}" type="parTrans" cxnId="{62BFFA69-347D-4143-B768-2D6279EDBE8D}">
      <dgm:prSet/>
      <dgm:spPr/>
      <dgm:t>
        <a:bodyPr/>
        <a:lstStyle/>
        <a:p>
          <a:endParaRPr lang="es-ES"/>
        </a:p>
      </dgm:t>
    </dgm:pt>
    <dgm:pt modelId="{78F14F35-CB26-4939-A5C0-C01F3A6BEBC6}" type="sibTrans" cxnId="{62BFFA69-347D-4143-B768-2D6279EDBE8D}">
      <dgm:prSet/>
      <dgm:spPr/>
      <dgm:t>
        <a:bodyPr/>
        <a:lstStyle/>
        <a:p>
          <a:endParaRPr lang="es-ES"/>
        </a:p>
      </dgm:t>
    </dgm:pt>
    <dgm:pt modelId="{7B3E4D0D-C664-4307-BD45-59DEC7B35171}">
      <dgm:prSet phldrT="[Texto]" custT="1"/>
      <dgm:spPr/>
      <dgm:t>
        <a:bodyPr/>
        <a:lstStyle/>
        <a:p>
          <a:pPr algn="just"/>
          <a:r>
            <a:rPr lang="es-ES" sz="2000" dirty="0" smtClean="0"/>
            <a:t>los valores de todas las mercancías se pueden expresar en términos de aquella que es elegida como dinero. Esta función permite fijar los precios de las mercancías y llevar los registros contables.</a:t>
          </a:r>
          <a:endParaRPr lang="es-ES" sz="2000" dirty="0"/>
        </a:p>
      </dgm:t>
    </dgm:pt>
    <dgm:pt modelId="{31153B3C-C8B9-4802-AEEF-AC70C0ECEAD3}" type="parTrans" cxnId="{A9F53FA5-723A-46E7-8308-3555835262F8}">
      <dgm:prSet/>
      <dgm:spPr/>
      <dgm:t>
        <a:bodyPr/>
        <a:lstStyle/>
        <a:p>
          <a:endParaRPr lang="es-ES"/>
        </a:p>
      </dgm:t>
    </dgm:pt>
    <dgm:pt modelId="{EF38AED8-0845-4395-910F-54703A28E618}" type="sibTrans" cxnId="{A9F53FA5-723A-46E7-8308-3555835262F8}">
      <dgm:prSet/>
      <dgm:spPr/>
      <dgm:t>
        <a:bodyPr/>
        <a:lstStyle/>
        <a:p>
          <a:endParaRPr lang="es-ES"/>
        </a:p>
      </dgm:t>
    </dgm:pt>
    <dgm:pt modelId="{34DDBED5-CD54-4D0B-8884-FD5B21C44C95}">
      <dgm:prSet phldrT="[Texto]"/>
      <dgm:spPr>
        <a:solidFill>
          <a:schemeClr val="accent6">
            <a:lumMod val="75000"/>
          </a:schemeClr>
        </a:solidFill>
      </dgm:spPr>
      <dgm:t>
        <a:bodyPr/>
        <a:lstStyle/>
        <a:p>
          <a:r>
            <a:rPr lang="es-ES" b="1" dirty="0" smtClean="0"/>
            <a:t>Medio de cambio:</a:t>
          </a:r>
          <a:endParaRPr lang="es-ES" b="1" dirty="0"/>
        </a:p>
      </dgm:t>
    </dgm:pt>
    <dgm:pt modelId="{E304F984-013C-461D-B288-B4BFB178E5D0}" type="parTrans" cxnId="{D2DDA0C6-3CDF-4BDE-A53C-EA64526815F7}">
      <dgm:prSet/>
      <dgm:spPr/>
      <dgm:t>
        <a:bodyPr/>
        <a:lstStyle/>
        <a:p>
          <a:endParaRPr lang="es-ES"/>
        </a:p>
      </dgm:t>
    </dgm:pt>
    <dgm:pt modelId="{9FA1D9CE-73C1-4081-B03E-56C91A1853FE}" type="sibTrans" cxnId="{D2DDA0C6-3CDF-4BDE-A53C-EA64526815F7}">
      <dgm:prSet/>
      <dgm:spPr/>
      <dgm:t>
        <a:bodyPr/>
        <a:lstStyle/>
        <a:p>
          <a:endParaRPr lang="es-ES"/>
        </a:p>
      </dgm:t>
    </dgm:pt>
    <dgm:pt modelId="{A285F0CB-2E5D-438D-BF2F-6FF543F992AB}">
      <dgm:prSet phldrT="[Texto]" custT="1"/>
      <dgm:spPr>
        <a:solidFill>
          <a:schemeClr val="accent6">
            <a:lumMod val="40000"/>
            <a:lumOff val="60000"/>
            <a:alpha val="90000"/>
          </a:schemeClr>
        </a:solidFill>
      </dgm:spPr>
      <dgm:t>
        <a:bodyPr/>
        <a:lstStyle/>
        <a:p>
          <a:pPr algn="just"/>
          <a:r>
            <a:rPr lang="es-ES" sz="2000" dirty="0" smtClean="0"/>
            <a:t>mediante el dinero como instrumento de pago cualquier persona, física o jurídica, puede comprar y vender las mercancías que demanda u oferta, facilitando el intercambio de bienes y servicios y la distribución social del trabajo.</a:t>
          </a:r>
          <a:endParaRPr lang="es-ES" sz="2000" dirty="0"/>
        </a:p>
      </dgm:t>
    </dgm:pt>
    <dgm:pt modelId="{FF9D8328-5BA3-4C7E-8DD7-AD149FB0D954}" type="parTrans" cxnId="{64BA1A54-4EAD-4F35-B82E-83746AB56422}">
      <dgm:prSet/>
      <dgm:spPr/>
      <dgm:t>
        <a:bodyPr/>
        <a:lstStyle/>
        <a:p>
          <a:endParaRPr lang="es-ES"/>
        </a:p>
      </dgm:t>
    </dgm:pt>
    <dgm:pt modelId="{59E522EA-8346-4A59-9454-87B9CED00D42}" type="sibTrans" cxnId="{64BA1A54-4EAD-4F35-B82E-83746AB56422}">
      <dgm:prSet/>
      <dgm:spPr/>
      <dgm:t>
        <a:bodyPr/>
        <a:lstStyle/>
        <a:p>
          <a:endParaRPr lang="es-ES"/>
        </a:p>
      </dgm:t>
    </dgm:pt>
    <dgm:pt modelId="{6C4051F4-4BBA-41F8-A1B1-03433F000791}">
      <dgm:prSet phldrT="[Texto]"/>
      <dgm:spPr>
        <a:solidFill>
          <a:srgbClr val="7030A0"/>
        </a:solidFill>
      </dgm:spPr>
      <dgm:t>
        <a:bodyPr/>
        <a:lstStyle/>
        <a:p>
          <a:r>
            <a:rPr lang="es-ES" b="1" dirty="0" smtClean="0"/>
            <a:t>Medio de acumulación de riqueza:</a:t>
          </a:r>
          <a:endParaRPr lang="es-ES" b="1" dirty="0"/>
        </a:p>
      </dgm:t>
    </dgm:pt>
    <dgm:pt modelId="{FEE4ACA7-9D23-49AE-9AE6-29FDE7090F83}" type="parTrans" cxnId="{CBA6893E-C02F-4400-89DF-2E0450F1228F}">
      <dgm:prSet/>
      <dgm:spPr/>
      <dgm:t>
        <a:bodyPr/>
        <a:lstStyle/>
        <a:p>
          <a:endParaRPr lang="es-ES"/>
        </a:p>
      </dgm:t>
    </dgm:pt>
    <dgm:pt modelId="{2E5454C9-5812-441D-A9BA-906E731B7DC6}" type="sibTrans" cxnId="{CBA6893E-C02F-4400-89DF-2E0450F1228F}">
      <dgm:prSet/>
      <dgm:spPr/>
      <dgm:t>
        <a:bodyPr/>
        <a:lstStyle/>
        <a:p>
          <a:endParaRPr lang="es-ES"/>
        </a:p>
      </dgm:t>
    </dgm:pt>
    <dgm:pt modelId="{F301298F-FF1B-445B-ACE3-B43FF6D3C6EE}">
      <dgm:prSet phldrT="[Texto]" custT="1"/>
      <dgm:spPr>
        <a:solidFill>
          <a:schemeClr val="accent4">
            <a:lumMod val="40000"/>
            <a:lumOff val="60000"/>
            <a:alpha val="90000"/>
          </a:schemeClr>
        </a:solidFill>
      </dgm:spPr>
      <dgm:t>
        <a:bodyPr/>
        <a:lstStyle/>
        <a:p>
          <a:pPr algn="just"/>
          <a:r>
            <a:rPr lang="es-ES" sz="2000" dirty="0" smtClean="0"/>
            <a:t>el dinero puede servir como depósito de valor, por lo que representa una de las formas de acumular los ahorros. Así, se convierte en un activo especial que permite la conservación y multiplicación de la riqueza que crea el trabajo del hombre.</a:t>
          </a:r>
          <a:endParaRPr lang="es-ES" sz="2000" dirty="0"/>
        </a:p>
      </dgm:t>
    </dgm:pt>
    <dgm:pt modelId="{197EF77A-0003-445E-8EFD-90E84A60F329}" type="parTrans" cxnId="{2CCB91D2-7EC2-4BCF-B75C-6ABDE7854C92}">
      <dgm:prSet/>
      <dgm:spPr/>
      <dgm:t>
        <a:bodyPr/>
        <a:lstStyle/>
        <a:p>
          <a:endParaRPr lang="es-ES"/>
        </a:p>
      </dgm:t>
    </dgm:pt>
    <dgm:pt modelId="{23086CC0-F72F-488A-BA26-4B724CFD3356}" type="sibTrans" cxnId="{2CCB91D2-7EC2-4BCF-B75C-6ABDE7854C92}">
      <dgm:prSet/>
      <dgm:spPr/>
      <dgm:t>
        <a:bodyPr/>
        <a:lstStyle/>
        <a:p>
          <a:endParaRPr lang="es-ES"/>
        </a:p>
      </dgm:t>
    </dgm:pt>
    <dgm:pt modelId="{C629FFF7-80D5-46E4-9501-C0DE060BAB1A}" type="pres">
      <dgm:prSet presAssocID="{2172CE08-76D7-447F-88C1-85197D40A01E}" presName="Name0" presStyleCnt="0">
        <dgm:presLayoutVars>
          <dgm:dir/>
          <dgm:animLvl val="lvl"/>
          <dgm:resizeHandles val="exact"/>
        </dgm:presLayoutVars>
      </dgm:prSet>
      <dgm:spPr/>
      <dgm:t>
        <a:bodyPr/>
        <a:lstStyle/>
        <a:p>
          <a:endParaRPr lang="es-ES"/>
        </a:p>
      </dgm:t>
    </dgm:pt>
    <dgm:pt modelId="{E5191776-256C-4B74-B354-3E90E49AA9DD}" type="pres">
      <dgm:prSet presAssocID="{F597141D-A5E3-4876-A705-3F9985327ABC}" presName="linNode" presStyleCnt="0"/>
      <dgm:spPr/>
    </dgm:pt>
    <dgm:pt modelId="{2AE4E4B5-94C7-4F91-9CE8-A38C5EF68CE7}" type="pres">
      <dgm:prSet presAssocID="{F597141D-A5E3-4876-A705-3F9985327ABC}" presName="parentText" presStyleLbl="node1" presStyleIdx="0" presStyleCnt="3">
        <dgm:presLayoutVars>
          <dgm:chMax val="1"/>
          <dgm:bulletEnabled val="1"/>
        </dgm:presLayoutVars>
      </dgm:prSet>
      <dgm:spPr/>
      <dgm:t>
        <a:bodyPr/>
        <a:lstStyle/>
        <a:p>
          <a:endParaRPr lang="es-ES"/>
        </a:p>
      </dgm:t>
    </dgm:pt>
    <dgm:pt modelId="{6578FA82-CB43-49BC-8542-707296F68580}" type="pres">
      <dgm:prSet presAssocID="{F597141D-A5E3-4876-A705-3F9985327ABC}" presName="descendantText" presStyleLbl="alignAccFollowNode1" presStyleIdx="0" presStyleCnt="3">
        <dgm:presLayoutVars>
          <dgm:bulletEnabled val="1"/>
        </dgm:presLayoutVars>
      </dgm:prSet>
      <dgm:spPr/>
      <dgm:t>
        <a:bodyPr/>
        <a:lstStyle/>
        <a:p>
          <a:endParaRPr lang="es-ES"/>
        </a:p>
      </dgm:t>
    </dgm:pt>
    <dgm:pt modelId="{5EAB6A29-C06E-413A-855D-05C7E739E5EE}" type="pres">
      <dgm:prSet presAssocID="{78F14F35-CB26-4939-A5C0-C01F3A6BEBC6}" presName="sp" presStyleCnt="0"/>
      <dgm:spPr/>
    </dgm:pt>
    <dgm:pt modelId="{63D05D6D-6066-4A7A-AE69-F9457CF9E485}" type="pres">
      <dgm:prSet presAssocID="{34DDBED5-CD54-4D0B-8884-FD5B21C44C95}" presName="linNode" presStyleCnt="0"/>
      <dgm:spPr/>
    </dgm:pt>
    <dgm:pt modelId="{38950BBD-A197-4BCD-921C-7728BCB109A3}" type="pres">
      <dgm:prSet presAssocID="{34DDBED5-CD54-4D0B-8884-FD5B21C44C95}" presName="parentText" presStyleLbl="node1" presStyleIdx="1" presStyleCnt="3">
        <dgm:presLayoutVars>
          <dgm:chMax val="1"/>
          <dgm:bulletEnabled val="1"/>
        </dgm:presLayoutVars>
      </dgm:prSet>
      <dgm:spPr/>
      <dgm:t>
        <a:bodyPr/>
        <a:lstStyle/>
        <a:p>
          <a:endParaRPr lang="es-ES"/>
        </a:p>
      </dgm:t>
    </dgm:pt>
    <dgm:pt modelId="{353ED142-C856-40E5-B11E-4BD68958DC0A}" type="pres">
      <dgm:prSet presAssocID="{34DDBED5-CD54-4D0B-8884-FD5B21C44C95}" presName="descendantText" presStyleLbl="alignAccFollowNode1" presStyleIdx="1" presStyleCnt="3">
        <dgm:presLayoutVars>
          <dgm:bulletEnabled val="1"/>
        </dgm:presLayoutVars>
      </dgm:prSet>
      <dgm:spPr/>
      <dgm:t>
        <a:bodyPr/>
        <a:lstStyle/>
        <a:p>
          <a:endParaRPr lang="es-ES"/>
        </a:p>
      </dgm:t>
    </dgm:pt>
    <dgm:pt modelId="{76E40223-55C8-415C-838B-78A710976870}" type="pres">
      <dgm:prSet presAssocID="{9FA1D9CE-73C1-4081-B03E-56C91A1853FE}" presName="sp" presStyleCnt="0"/>
      <dgm:spPr/>
    </dgm:pt>
    <dgm:pt modelId="{02140C8D-207E-4711-ADAC-90514E2756D3}" type="pres">
      <dgm:prSet presAssocID="{6C4051F4-4BBA-41F8-A1B1-03433F000791}" presName="linNode" presStyleCnt="0"/>
      <dgm:spPr/>
    </dgm:pt>
    <dgm:pt modelId="{6C7B3975-2C7E-4735-A80A-7E980FA79823}" type="pres">
      <dgm:prSet presAssocID="{6C4051F4-4BBA-41F8-A1B1-03433F000791}" presName="parentText" presStyleLbl="node1" presStyleIdx="2" presStyleCnt="3">
        <dgm:presLayoutVars>
          <dgm:chMax val="1"/>
          <dgm:bulletEnabled val="1"/>
        </dgm:presLayoutVars>
      </dgm:prSet>
      <dgm:spPr/>
      <dgm:t>
        <a:bodyPr/>
        <a:lstStyle/>
        <a:p>
          <a:endParaRPr lang="es-ES"/>
        </a:p>
      </dgm:t>
    </dgm:pt>
    <dgm:pt modelId="{FC71122D-ACB5-4280-8F3F-A3D61F2FD598}" type="pres">
      <dgm:prSet presAssocID="{6C4051F4-4BBA-41F8-A1B1-03433F000791}" presName="descendantText" presStyleLbl="alignAccFollowNode1" presStyleIdx="2" presStyleCnt="3">
        <dgm:presLayoutVars>
          <dgm:bulletEnabled val="1"/>
        </dgm:presLayoutVars>
      </dgm:prSet>
      <dgm:spPr/>
      <dgm:t>
        <a:bodyPr/>
        <a:lstStyle/>
        <a:p>
          <a:endParaRPr lang="es-ES"/>
        </a:p>
      </dgm:t>
    </dgm:pt>
  </dgm:ptLst>
  <dgm:cxnLst>
    <dgm:cxn modelId="{E80D8708-6F40-4705-9B18-59819CA4507F}" type="presOf" srcId="{F301298F-FF1B-445B-ACE3-B43FF6D3C6EE}" destId="{FC71122D-ACB5-4280-8F3F-A3D61F2FD598}" srcOrd="0" destOrd="0" presId="urn:microsoft.com/office/officeart/2005/8/layout/vList5"/>
    <dgm:cxn modelId="{2419AF2C-0EEE-4A6A-8739-F75A98A45995}" type="presOf" srcId="{7B3E4D0D-C664-4307-BD45-59DEC7B35171}" destId="{6578FA82-CB43-49BC-8542-707296F68580}" srcOrd="0" destOrd="0" presId="urn:microsoft.com/office/officeart/2005/8/layout/vList5"/>
    <dgm:cxn modelId="{A9F53FA5-723A-46E7-8308-3555835262F8}" srcId="{F597141D-A5E3-4876-A705-3F9985327ABC}" destId="{7B3E4D0D-C664-4307-BD45-59DEC7B35171}" srcOrd="0" destOrd="0" parTransId="{31153B3C-C8B9-4802-AEEF-AC70C0ECEAD3}" sibTransId="{EF38AED8-0845-4395-910F-54703A28E618}"/>
    <dgm:cxn modelId="{C2449EF8-E7D6-414D-B424-AE89E3F54861}" type="presOf" srcId="{F597141D-A5E3-4876-A705-3F9985327ABC}" destId="{2AE4E4B5-94C7-4F91-9CE8-A38C5EF68CE7}" srcOrd="0" destOrd="0" presId="urn:microsoft.com/office/officeart/2005/8/layout/vList5"/>
    <dgm:cxn modelId="{2CCB91D2-7EC2-4BCF-B75C-6ABDE7854C92}" srcId="{6C4051F4-4BBA-41F8-A1B1-03433F000791}" destId="{F301298F-FF1B-445B-ACE3-B43FF6D3C6EE}" srcOrd="0" destOrd="0" parTransId="{197EF77A-0003-445E-8EFD-90E84A60F329}" sibTransId="{23086CC0-F72F-488A-BA26-4B724CFD3356}"/>
    <dgm:cxn modelId="{CBA6893E-C02F-4400-89DF-2E0450F1228F}" srcId="{2172CE08-76D7-447F-88C1-85197D40A01E}" destId="{6C4051F4-4BBA-41F8-A1B1-03433F000791}" srcOrd="2" destOrd="0" parTransId="{FEE4ACA7-9D23-49AE-9AE6-29FDE7090F83}" sibTransId="{2E5454C9-5812-441D-A9BA-906E731B7DC6}"/>
    <dgm:cxn modelId="{62BFFA69-347D-4143-B768-2D6279EDBE8D}" srcId="{2172CE08-76D7-447F-88C1-85197D40A01E}" destId="{F597141D-A5E3-4876-A705-3F9985327ABC}" srcOrd="0" destOrd="0" parTransId="{2860158C-59DA-484B-BCEF-6310C8021ADF}" sibTransId="{78F14F35-CB26-4939-A5C0-C01F3A6BEBC6}"/>
    <dgm:cxn modelId="{0578EFEB-EF90-42A7-B1B6-41410258722D}" type="presOf" srcId="{A285F0CB-2E5D-438D-BF2F-6FF543F992AB}" destId="{353ED142-C856-40E5-B11E-4BD68958DC0A}" srcOrd="0" destOrd="0" presId="urn:microsoft.com/office/officeart/2005/8/layout/vList5"/>
    <dgm:cxn modelId="{D8CCA923-EB09-4A77-BDA7-650C73DFC02E}" type="presOf" srcId="{6C4051F4-4BBA-41F8-A1B1-03433F000791}" destId="{6C7B3975-2C7E-4735-A80A-7E980FA79823}" srcOrd="0" destOrd="0" presId="urn:microsoft.com/office/officeart/2005/8/layout/vList5"/>
    <dgm:cxn modelId="{56540B0C-8C44-4B58-8B72-08E370A13A7E}" type="presOf" srcId="{2172CE08-76D7-447F-88C1-85197D40A01E}" destId="{C629FFF7-80D5-46E4-9501-C0DE060BAB1A}" srcOrd="0" destOrd="0" presId="urn:microsoft.com/office/officeart/2005/8/layout/vList5"/>
    <dgm:cxn modelId="{D2DDA0C6-3CDF-4BDE-A53C-EA64526815F7}" srcId="{2172CE08-76D7-447F-88C1-85197D40A01E}" destId="{34DDBED5-CD54-4D0B-8884-FD5B21C44C95}" srcOrd="1" destOrd="0" parTransId="{E304F984-013C-461D-B288-B4BFB178E5D0}" sibTransId="{9FA1D9CE-73C1-4081-B03E-56C91A1853FE}"/>
    <dgm:cxn modelId="{64BA1A54-4EAD-4F35-B82E-83746AB56422}" srcId="{34DDBED5-CD54-4D0B-8884-FD5B21C44C95}" destId="{A285F0CB-2E5D-438D-BF2F-6FF543F992AB}" srcOrd="0" destOrd="0" parTransId="{FF9D8328-5BA3-4C7E-8DD7-AD149FB0D954}" sibTransId="{59E522EA-8346-4A59-9454-87B9CED00D42}"/>
    <dgm:cxn modelId="{B99219C4-9DE8-4D2F-B04D-229E334E0F9B}" type="presOf" srcId="{34DDBED5-CD54-4D0B-8884-FD5B21C44C95}" destId="{38950BBD-A197-4BCD-921C-7728BCB109A3}" srcOrd="0" destOrd="0" presId="urn:microsoft.com/office/officeart/2005/8/layout/vList5"/>
    <dgm:cxn modelId="{87A0C778-3026-47BC-A681-2262819DC571}" type="presParOf" srcId="{C629FFF7-80D5-46E4-9501-C0DE060BAB1A}" destId="{E5191776-256C-4B74-B354-3E90E49AA9DD}" srcOrd="0" destOrd="0" presId="urn:microsoft.com/office/officeart/2005/8/layout/vList5"/>
    <dgm:cxn modelId="{9B8014BB-D4CA-4736-AFB3-61EC9591C525}" type="presParOf" srcId="{E5191776-256C-4B74-B354-3E90E49AA9DD}" destId="{2AE4E4B5-94C7-4F91-9CE8-A38C5EF68CE7}" srcOrd="0" destOrd="0" presId="urn:microsoft.com/office/officeart/2005/8/layout/vList5"/>
    <dgm:cxn modelId="{63C68908-622B-4EFF-ADA5-0F52B2ECDD1D}" type="presParOf" srcId="{E5191776-256C-4B74-B354-3E90E49AA9DD}" destId="{6578FA82-CB43-49BC-8542-707296F68580}" srcOrd="1" destOrd="0" presId="urn:microsoft.com/office/officeart/2005/8/layout/vList5"/>
    <dgm:cxn modelId="{9AF8D536-7C44-4109-A33F-5D3314E21E99}" type="presParOf" srcId="{C629FFF7-80D5-46E4-9501-C0DE060BAB1A}" destId="{5EAB6A29-C06E-413A-855D-05C7E739E5EE}" srcOrd="1" destOrd="0" presId="urn:microsoft.com/office/officeart/2005/8/layout/vList5"/>
    <dgm:cxn modelId="{D9FB4D94-AC5D-4528-86CE-D6CE88B6FA80}" type="presParOf" srcId="{C629FFF7-80D5-46E4-9501-C0DE060BAB1A}" destId="{63D05D6D-6066-4A7A-AE69-F9457CF9E485}" srcOrd="2" destOrd="0" presId="urn:microsoft.com/office/officeart/2005/8/layout/vList5"/>
    <dgm:cxn modelId="{9BC21D03-840B-434B-8097-37DAF7BE1118}" type="presParOf" srcId="{63D05D6D-6066-4A7A-AE69-F9457CF9E485}" destId="{38950BBD-A197-4BCD-921C-7728BCB109A3}" srcOrd="0" destOrd="0" presId="urn:microsoft.com/office/officeart/2005/8/layout/vList5"/>
    <dgm:cxn modelId="{BD3E1007-9632-4194-BC4B-683AB0575AC4}" type="presParOf" srcId="{63D05D6D-6066-4A7A-AE69-F9457CF9E485}" destId="{353ED142-C856-40E5-B11E-4BD68958DC0A}" srcOrd="1" destOrd="0" presId="urn:microsoft.com/office/officeart/2005/8/layout/vList5"/>
    <dgm:cxn modelId="{530F7766-9CCD-4EC1-AB2E-5B16D46344DA}" type="presParOf" srcId="{C629FFF7-80D5-46E4-9501-C0DE060BAB1A}" destId="{76E40223-55C8-415C-838B-78A710976870}" srcOrd="3" destOrd="0" presId="urn:microsoft.com/office/officeart/2005/8/layout/vList5"/>
    <dgm:cxn modelId="{DC038F8E-DD86-47B9-8B8C-3E47C90F71BF}" type="presParOf" srcId="{C629FFF7-80D5-46E4-9501-C0DE060BAB1A}" destId="{02140C8D-207E-4711-ADAC-90514E2756D3}" srcOrd="4" destOrd="0" presId="urn:microsoft.com/office/officeart/2005/8/layout/vList5"/>
    <dgm:cxn modelId="{1F41C4ED-91D5-47B8-963B-C6985A74B156}" type="presParOf" srcId="{02140C8D-207E-4711-ADAC-90514E2756D3}" destId="{6C7B3975-2C7E-4735-A80A-7E980FA79823}" srcOrd="0" destOrd="0" presId="urn:microsoft.com/office/officeart/2005/8/layout/vList5"/>
    <dgm:cxn modelId="{33496AAC-9222-470C-947C-0371EB0B9A32}" type="presParOf" srcId="{02140C8D-207E-4711-ADAC-90514E2756D3}" destId="{FC71122D-ACB5-4280-8F3F-A3D61F2FD598}"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0A639972-C607-43A8-8B27-F57553002979}" type="doc">
      <dgm:prSet loTypeId="urn:microsoft.com/office/officeart/2005/8/layout/lProcess2" loCatId="list" qsTypeId="urn:microsoft.com/office/officeart/2005/8/quickstyle/simple1" qsCatId="simple" csTypeId="urn:microsoft.com/office/officeart/2005/8/colors/accent1_2" csCatId="accent1" phldr="1"/>
      <dgm:spPr/>
      <dgm:t>
        <a:bodyPr/>
        <a:lstStyle/>
        <a:p>
          <a:endParaRPr lang="es-ES"/>
        </a:p>
      </dgm:t>
    </dgm:pt>
    <dgm:pt modelId="{36C961D7-9468-4424-9145-FD1F0974B57F}">
      <dgm:prSet phldrT="[Texto]" custT="1"/>
      <dgm:spPr/>
      <dgm:t>
        <a:bodyPr/>
        <a:lstStyle/>
        <a:p>
          <a:pPr algn="ctr" defTabSz="1955800">
            <a:lnSpc>
              <a:spcPct val="90000"/>
            </a:lnSpc>
            <a:spcBef>
              <a:spcPct val="0"/>
            </a:spcBef>
            <a:spcAft>
              <a:spcPct val="35000"/>
            </a:spcAft>
          </a:pPr>
          <a:endParaRPr lang="es-ES" sz="4400" b="1" dirty="0" smtClean="0"/>
        </a:p>
        <a:p>
          <a:pPr algn="ctr" defTabSz="1955800">
            <a:lnSpc>
              <a:spcPct val="90000"/>
            </a:lnSpc>
            <a:spcBef>
              <a:spcPct val="0"/>
            </a:spcBef>
            <a:spcAft>
              <a:spcPct val="35000"/>
            </a:spcAft>
          </a:pPr>
          <a:endParaRPr lang="es-ES" sz="4400" b="1" dirty="0" smtClean="0"/>
        </a:p>
        <a:p>
          <a:pPr marL="0" marR="0" indent="0" algn="ctr" defTabSz="914400" eaLnBrk="1" fontAlgn="auto" latinLnBrk="0" hangingPunct="1">
            <a:lnSpc>
              <a:spcPct val="100000"/>
            </a:lnSpc>
            <a:spcBef>
              <a:spcPts val="0"/>
            </a:spcBef>
            <a:spcAft>
              <a:spcPts val="0"/>
            </a:spcAft>
            <a:buClrTx/>
            <a:buSzTx/>
            <a:buFontTx/>
            <a:buNone/>
            <a:tabLst/>
            <a:defRPr/>
          </a:pPr>
          <a:endParaRPr lang="es-ES" sz="4400" b="1" dirty="0" smtClean="0"/>
        </a:p>
        <a:p>
          <a:pPr marL="0" marR="0" indent="0" algn="ctr" defTabSz="914400" eaLnBrk="1" fontAlgn="auto" latinLnBrk="0" hangingPunct="1">
            <a:lnSpc>
              <a:spcPct val="100000"/>
            </a:lnSpc>
            <a:spcBef>
              <a:spcPts val="0"/>
            </a:spcBef>
            <a:spcAft>
              <a:spcPts val="0"/>
            </a:spcAft>
            <a:buClrTx/>
            <a:buSzTx/>
            <a:buFontTx/>
            <a:buNone/>
            <a:tabLst/>
            <a:defRPr/>
          </a:pPr>
          <a:endParaRPr lang="es-ES" sz="4400" b="1" dirty="0" smtClean="0"/>
        </a:p>
        <a:p>
          <a:pPr marL="0" marR="0" indent="0" algn="ctr" defTabSz="914400" eaLnBrk="1" fontAlgn="auto" latinLnBrk="0" hangingPunct="1">
            <a:lnSpc>
              <a:spcPct val="100000"/>
            </a:lnSpc>
            <a:spcBef>
              <a:spcPts val="0"/>
            </a:spcBef>
            <a:spcAft>
              <a:spcPts val="0"/>
            </a:spcAft>
            <a:buClrTx/>
            <a:buSzTx/>
            <a:buFontTx/>
            <a:buNone/>
            <a:tabLst/>
            <a:defRPr/>
          </a:pPr>
          <a:endParaRPr lang="es-ES" sz="4400" b="1" dirty="0" smtClean="0"/>
        </a:p>
        <a:p>
          <a:pPr marL="0" marR="0" indent="0" algn="ctr" defTabSz="914400" eaLnBrk="1" fontAlgn="auto" latinLnBrk="0" hangingPunct="1">
            <a:lnSpc>
              <a:spcPct val="100000"/>
            </a:lnSpc>
            <a:spcBef>
              <a:spcPts val="0"/>
            </a:spcBef>
            <a:spcAft>
              <a:spcPts val="0"/>
            </a:spcAft>
            <a:buClrTx/>
            <a:buSzTx/>
            <a:buFontTx/>
            <a:buNone/>
            <a:tabLst/>
            <a:defRPr/>
          </a:pPr>
          <a:r>
            <a:rPr lang="es-ES" sz="4400" b="1" dirty="0" smtClean="0"/>
            <a:t>POLÍTICA MONETARIA</a:t>
          </a:r>
        </a:p>
        <a:p>
          <a:pPr algn="ctr" defTabSz="1955800">
            <a:lnSpc>
              <a:spcPct val="90000"/>
            </a:lnSpc>
            <a:spcBef>
              <a:spcPct val="0"/>
            </a:spcBef>
            <a:spcAft>
              <a:spcPct val="35000"/>
            </a:spcAft>
          </a:pPr>
          <a:endParaRPr lang="es-ES" sz="4400" b="1" dirty="0" smtClean="0"/>
        </a:p>
      </dgm:t>
    </dgm:pt>
    <dgm:pt modelId="{C5DF6CFC-6036-44B8-9BB5-5FD8D5E15C80}" type="parTrans" cxnId="{D38F2F42-696B-4298-888A-6D1E255F1723}">
      <dgm:prSet/>
      <dgm:spPr/>
      <dgm:t>
        <a:bodyPr/>
        <a:lstStyle/>
        <a:p>
          <a:endParaRPr lang="es-ES"/>
        </a:p>
      </dgm:t>
    </dgm:pt>
    <dgm:pt modelId="{E88CB138-78AD-4218-83B0-EB9922D2F3CC}" type="sibTrans" cxnId="{D38F2F42-696B-4298-888A-6D1E255F1723}">
      <dgm:prSet/>
      <dgm:spPr/>
      <dgm:t>
        <a:bodyPr/>
        <a:lstStyle/>
        <a:p>
          <a:endParaRPr lang="es-ES"/>
        </a:p>
      </dgm:t>
    </dgm:pt>
    <dgm:pt modelId="{8457B04A-1788-413D-A47A-D0D822B262CF}">
      <dgm:prSet phldrT="[Texto]" custT="1"/>
      <dgm:spPr/>
      <dgm:t>
        <a:bodyPr/>
        <a:lstStyle/>
        <a:p>
          <a:r>
            <a:rPr lang="es-ES" sz="2800" b="1" dirty="0" smtClean="0"/>
            <a:t>ÁMBITO DE ACTUACIÓN</a:t>
          </a:r>
          <a:endParaRPr lang="es-ES" sz="2800" b="1" dirty="0"/>
        </a:p>
      </dgm:t>
    </dgm:pt>
    <dgm:pt modelId="{004D381A-5F74-4814-A954-E7A366BCD644}" type="parTrans" cxnId="{35EDBB91-98A8-4721-B090-01658574F1A7}">
      <dgm:prSet/>
      <dgm:spPr/>
      <dgm:t>
        <a:bodyPr/>
        <a:lstStyle/>
        <a:p>
          <a:endParaRPr lang="es-ES"/>
        </a:p>
      </dgm:t>
    </dgm:pt>
    <dgm:pt modelId="{2BE5D3EC-78FA-42BD-9052-B6D29F8338CF}" type="sibTrans" cxnId="{35EDBB91-98A8-4721-B090-01658574F1A7}">
      <dgm:prSet/>
      <dgm:spPr/>
      <dgm:t>
        <a:bodyPr/>
        <a:lstStyle/>
        <a:p>
          <a:endParaRPr lang="es-ES"/>
        </a:p>
      </dgm:t>
    </dgm:pt>
    <dgm:pt modelId="{B029E8DE-59E2-4B02-9F6A-6CA6CFCA8F4C}">
      <dgm:prSet phldrT="[Texto]"/>
      <dgm:spPr>
        <a:solidFill>
          <a:srgbClr val="12DEFA"/>
        </a:solidFill>
      </dgm:spPr>
      <dgm:t>
        <a:bodyPr/>
        <a:lstStyle/>
        <a:p>
          <a:r>
            <a:rPr lang="es-ES" b="1" dirty="0" smtClean="0">
              <a:solidFill>
                <a:schemeClr val="tx1"/>
              </a:solidFill>
            </a:rPr>
            <a:t>DINERO</a:t>
          </a:r>
          <a:endParaRPr lang="es-ES" b="1" dirty="0">
            <a:solidFill>
              <a:schemeClr val="tx1"/>
            </a:solidFill>
          </a:endParaRPr>
        </a:p>
      </dgm:t>
    </dgm:pt>
    <dgm:pt modelId="{C96CA1D4-20C2-475D-B416-870CC48BF232}" type="parTrans" cxnId="{EC3A3A46-29B4-42C6-9727-8AF8AE00C274}">
      <dgm:prSet/>
      <dgm:spPr/>
      <dgm:t>
        <a:bodyPr/>
        <a:lstStyle/>
        <a:p>
          <a:endParaRPr lang="es-ES"/>
        </a:p>
      </dgm:t>
    </dgm:pt>
    <dgm:pt modelId="{C1046B2C-8F48-4D16-A820-36B93A304F8E}" type="sibTrans" cxnId="{EC3A3A46-29B4-42C6-9727-8AF8AE00C274}">
      <dgm:prSet/>
      <dgm:spPr/>
      <dgm:t>
        <a:bodyPr/>
        <a:lstStyle/>
        <a:p>
          <a:endParaRPr lang="es-ES"/>
        </a:p>
      </dgm:t>
    </dgm:pt>
    <dgm:pt modelId="{E0E63855-4117-4D10-AE50-FBD000534FAF}">
      <dgm:prSet phldrT="[Texto]"/>
      <dgm:spPr>
        <a:solidFill>
          <a:srgbClr val="12DEFA"/>
        </a:solidFill>
      </dgm:spPr>
      <dgm:t>
        <a:bodyPr/>
        <a:lstStyle/>
        <a:p>
          <a:r>
            <a:rPr lang="es-ES" b="1" dirty="0" smtClean="0">
              <a:solidFill>
                <a:schemeClr val="tx1"/>
              </a:solidFill>
            </a:rPr>
            <a:t>INFLACIÓN</a:t>
          </a:r>
          <a:endParaRPr lang="es-ES" b="1" dirty="0">
            <a:solidFill>
              <a:schemeClr val="tx1"/>
            </a:solidFill>
          </a:endParaRPr>
        </a:p>
      </dgm:t>
    </dgm:pt>
    <dgm:pt modelId="{B148FAF4-E871-443B-972B-363A5197BC31}" type="parTrans" cxnId="{31443940-5857-45C7-9CF7-3F85B568D55F}">
      <dgm:prSet/>
      <dgm:spPr/>
      <dgm:t>
        <a:bodyPr/>
        <a:lstStyle/>
        <a:p>
          <a:endParaRPr lang="es-ES"/>
        </a:p>
      </dgm:t>
    </dgm:pt>
    <dgm:pt modelId="{BE7F1D2C-1760-4E1F-A60C-16C4995B0CAF}" type="sibTrans" cxnId="{31443940-5857-45C7-9CF7-3F85B568D55F}">
      <dgm:prSet/>
      <dgm:spPr/>
      <dgm:t>
        <a:bodyPr/>
        <a:lstStyle/>
        <a:p>
          <a:endParaRPr lang="es-ES"/>
        </a:p>
      </dgm:t>
    </dgm:pt>
    <dgm:pt modelId="{21B23287-48D4-47A4-8920-FFB93A2D0957}">
      <dgm:prSet phldrT="[Texto]"/>
      <dgm:spPr/>
      <dgm:t>
        <a:bodyPr/>
        <a:lstStyle/>
        <a:p>
          <a:r>
            <a:rPr lang="es-ES" b="1" dirty="0" smtClean="0"/>
            <a:t>INSTITUCIONALIDAD</a:t>
          </a:r>
          <a:endParaRPr lang="es-ES" dirty="0"/>
        </a:p>
      </dgm:t>
    </dgm:pt>
    <dgm:pt modelId="{B63EBF8E-56DB-4747-ABD8-56A9D49E893E}" type="parTrans" cxnId="{EA7686A1-9C84-4D7B-BFCB-70D5FAB6D950}">
      <dgm:prSet/>
      <dgm:spPr/>
      <dgm:t>
        <a:bodyPr/>
        <a:lstStyle/>
        <a:p>
          <a:endParaRPr lang="es-ES"/>
        </a:p>
      </dgm:t>
    </dgm:pt>
    <dgm:pt modelId="{E8CF93E8-8F12-4545-93FD-5EB37FC69876}" type="sibTrans" cxnId="{EA7686A1-9C84-4D7B-BFCB-70D5FAB6D950}">
      <dgm:prSet/>
      <dgm:spPr/>
      <dgm:t>
        <a:bodyPr/>
        <a:lstStyle/>
        <a:p>
          <a:endParaRPr lang="es-ES"/>
        </a:p>
      </dgm:t>
    </dgm:pt>
    <dgm:pt modelId="{943CC3E1-02AA-4567-BD82-8E0F53FA45AF}">
      <dgm:prSet phldrT="[Texto]" custT="1"/>
      <dgm:spPr>
        <a:solidFill>
          <a:srgbClr val="0FFD7B"/>
        </a:solidFill>
      </dgm:spPr>
      <dgm:t>
        <a:bodyPr/>
        <a:lstStyle/>
        <a:p>
          <a:r>
            <a:rPr lang="es-ES" sz="2400" b="1" dirty="0" smtClean="0">
              <a:solidFill>
                <a:schemeClr val="tx1"/>
              </a:solidFill>
            </a:rPr>
            <a:t>BANCO CENTRAL Y SECTOR FINANCIERO</a:t>
          </a:r>
          <a:endParaRPr lang="es-ES" sz="2400" b="1" dirty="0">
            <a:solidFill>
              <a:schemeClr val="tx1"/>
            </a:solidFill>
          </a:endParaRPr>
        </a:p>
      </dgm:t>
    </dgm:pt>
    <dgm:pt modelId="{598119D2-E763-4CA5-8ACC-B1B7C94EB0E0}" type="parTrans" cxnId="{C8BE77FA-8120-4EF4-AC4B-F966F1557527}">
      <dgm:prSet/>
      <dgm:spPr/>
      <dgm:t>
        <a:bodyPr/>
        <a:lstStyle/>
        <a:p>
          <a:endParaRPr lang="es-ES"/>
        </a:p>
      </dgm:t>
    </dgm:pt>
    <dgm:pt modelId="{56230672-9445-4DBC-89B8-E88A8C036447}" type="sibTrans" cxnId="{C8BE77FA-8120-4EF4-AC4B-F966F1557527}">
      <dgm:prSet/>
      <dgm:spPr/>
      <dgm:t>
        <a:bodyPr/>
        <a:lstStyle/>
        <a:p>
          <a:endParaRPr lang="es-ES"/>
        </a:p>
      </dgm:t>
    </dgm:pt>
    <dgm:pt modelId="{A0308AC6-842C-4965-9722-3F65849001AE}">
      <dgm:prSet phldrT="[Texto]"/>
      <dgm:spPr>
        <a:solidFill>
          <a:srgbClr val="12DEFA"/>
        </a:solidFill>
      </dgm:spPr>
      <dgm:t>
        <a:bodyPr/>
        <a:lstStyle/>
        <a:p>
          <a:r>
            <a:rPr lang="es-ES" b="1" dirty="0" smtClean="0">
              <a:solidFill>
                <a:schemeClr val="tx1"/>
              </a:solidFill>
            </a:rPr>
            <a:t>CRÉDITO</a:t>
          </a:r>
          <a:endParaRPr lang="es-ES" b="1" dirty="0">
            <a:solidFill>
              <a:schemeClr val="tx1"/>
            </a:solidFill>
          </a:endParaRPr>
        </a:p>
      </dgm:t>
    </dgm:pt>
    <dgm:pt modelId="{7132DEA8-3ED1-4FBC-8005-1C1048797915}" type="parTrans" cxnId="{B970A1EC-8E7C-4C26-9EEF-3A6C270666B5}">
      <dgm:prSet/>
      <dgm:spPr/>
      <dgm:t>
        <a:bodyPr/>
        <a:lstStyle/>
        <a:p>
          <a:endParaRPr lang="es-ES"/>
        </a:p>
      </dgm:t>
    </dgm:pt>
    <dgm:pt modelId="{9BC62F87-82F2-4230-A735-26B093781C8C}" type="sibTrans" cxnId="{B970A1EC-8E7C-4C26-9EEF-3A6C270666B5}">
      <dgm:prSet/>
      <dgm:spPr/>
      <dgm:t>
        <a:bodyPr/>
        <a:lstStyle/>
        <a:p>
          <a:endParaRPr lang="es-ES"/>
        </a:p>
      </dgm:t>
    </dgm:pt>
    <dgm:pt modelId="{33E482BF-7077-4FD5-A53F-0F31C7E1CB55}">
      <dgm:prSet phldrT="[Texto]"/>
      <dgm:spPr>
        <a:solidFill>
          <a:srgbClr val="12DEFA"/>
        </a:solidFill>
      </dgm:spPr>
      <dgm:t>
        <a:bodyPr/>
        <a:lstStyle/>
        <a:p>
          <a:r>
            <a:rPr lang="es-ES" b="1" dirty="0" smtClean="0">
              <a:solidFill>
                <a:schemeClr val="tx1"/>
              </a:solidFill>
            </a:rPr>
            <a:t>TIPO DE CAMBIO</a:t>
          </a:r>
          <a:endParaRPr lang="es-ES" b="1" dirty="0">
            <a:solidFill>
              <a:schemeClr val="tx1"/>
            </a:solidFill>
          </a:endParaRPr>
        </a:p>
      </dgm:t>
    </dgm:pt>
    <dgm:pt modelId="{14744508-3495-4F37-A568-AD896545DAA1}" type="parTrans" cxnId="{659F5D7A-7175-4799-8422-6E18693FB261}">
      <dgm:prSet/>
      <dgm:spPr/>
      <dgm:t>
        <a:bodyPr/>
        <a:lstStyle/>
        <a:p>
          <a:endParaRPr lang="es-ES"/>
        </a:p>
      </dgm:t>
    </dgm:pt>
    <dgm:pt modelId="{7E7BAD4C-FC19-400B-B2FD-ED9CE0672D27}" type="sibTrans" cxnId="{659F5D7A-7175-4799-8422-6E18693FB261}">
      <dgm:prSet/>
      <dgm:spPr/>
      <dgm:t>
        <a:bodyPr/>
        <a:lstStyle/>
        <a:p>
          <a:endParaRPr lang="es-ES"/>
        </a:p>
      </dgm:t>
    </dgm:pt>
    <dgm:pt modelId="{EF8C2325-FC3A-453C-9E12-66E6FA221CFA}" type="pres">
      <dgm:prSet presAssocID="{0A639972-C607-43A8-8B27-F57553002979}" presName="theList" presStyleCnt="0">
        <dgm:presLayoutVars>
          <dgm:dir/>
          <dgm:animLvl val="lvl"/>
          <dgm:resizeHandles val="exact"/>
        </dgm:presLayoutVars>
      </dgm:prSet>
      <dgm:spPr/>
      <dgm:t>
        <a:bodyPr/>
        <a:lstStyle/>
        <a:p>
          <a:endParaRPr lang="es-ES"/>
        </a:p>
      </dgm:t>
    </dgm:pt>
    <dgm:pt modelId="{718602F0-7D72-4723-A379-3F042C44CD4B}" type="pres">
      <dgm:prSet presAssocID="{36C961D7-9468-4424-9145-FD1F0974B57F}" presName="compNode" presStyleCnt="0"/>
      <dgm:spPr/>
    </dgm:pt>
    <dgm:pt modelId="{E7F771DD-0FAC-4C42-ABCD-473765A6CB8C}" type="pres">
      <dgm:prSet presAssocID="{36C961D7-9468-4424-9145-FD1F0974B57F}" presName="aNode" presStyleLbl="bgShp" presStyleIdx="0" presStyleCnt="3" custScaleX="111919"/>
      <dgm:spPr/>
      <dgm:t>
        <a:bodyPr/>
        <a:lstStyle/>
        <a:p>
          <a:endParaRPr lang="es-ES"/>
        </a:p>
      </dgm:t>
    </dgm:pt>
    <dgm:pt modelId="{E7516473-745C-4DED-8E34-EDB61D031271}" type="pres">
      <dgm:prSet presAssocID="{36C961D7-9468-4424-9145-FD1F0974B57F}" presName="textNode" presStyleLbl="bgShp" presStyleIdx="0" presStyleCnt="3"/>
      <dgm:spPr/>
      <dgm:t>
        <a:bodyPr/>
        <a:lstStyle/>
        <a:p>
          <a:endParaRPr lang="es-ES"/>
        </a:p>
      </dgm:t>
    </dgm:pt>
    <dgm:pt modelId="{A20A95AF-F36C-4F18-800F-F0DAE5672B1D}" type="pres">
      <dgm:prSet presAssocID="{36C961D7-9468-4424-9145-FD1F0974B57F}" presName="compChildNode" presStyleCnt="0"/>
      <dgm:spPr/>
    </dgm:pt>
    <dgm:pt modelId="{234E241F-7D99-465B-A282-427925EDE0A9}" type="pres">
      <dgm:prSet presAssocID="{36C961D7-9468-4424-9145-FD1F0974B57F}" presName="theInnerList" presStyleCnt="0"/>
      <dgm:spPr/>
    </dgm:pt>
    <dgm:pt modelId="{8721199E-40CF-494C-B05B-6BD8DCB1A8E1}" type="pres">
      <dgm:prSet presAssocID="{36C961D7-9468-4424-9145-FD1F0974B57F}" presName="aSpace" presStyleCnt="0"/>
      <dgm:spPr/>
    </dgm:pt>
    <dgm:pt modelId="{E45BC624-96BB-4D46-8F23-1CAB6F10D366}" type="pres">
      <dgm:prSet presAssocID="{8457B04A-1788-413D-A47A-D0D822B262CF}" presName="compNode" presStyleCnt="0"/>
      <dgm:spPr/>
    </dgm:pt>
    <dgm:pt modelId="{4F43664B-2D43-4FF4-A520-08C6E5B019D0}" type="pres">
      <dgm:prSet presAssocID="{8457B04A-1788-413D-A47A-D0D822B262CF}" presName="aNode" presStyleLbl="bgShp" presStyleIdx="1" presStyleCnt="3"/>
      <dgm:spPr/>
      <dgm:t>
        <a:bodyPr/>
        <a:lstStyle/>
        <a:p>
          <a:endParaRPr lang="es-ES"/>
        </a:p>
      </dgm:t>
    </dgm:pt>
    <dgm:pt modelId="{EB57DA8D-C001-496A-AEA3-3C68860ADFAC}" type="pres">
      <dgm:prSet presAssocID="{8457B04A-1788-413D-A47A-D0D822B262CF}" presName="textNode" presStyleLbl="bgShp" presStyleIdx="1" presStyleCnt="3"/>
      <dgm:spPr/>
      <dgm:t>
        <a:bodyPr/>
        <a:lstStyle/>
        <a:p>
          <a:endParaRPr lang="es-ES"/>
        </a:p>
      </dgm:t>
    </dgm:pt>
    <dgm:pt modelId="{64D0584E-E67A-4BBC-B02D-637B2C9AB2B6}" type="pres">
      <dgm:prSet presAssocID="{8457B04A-1788-413D-A47A-D0D822B262CF}" presName="compChildNode" presStyleCnt="0"/>
      <dgm:spPr/>
    </dgm:pt>
    <dgm:pt modelId="{A3715A41-455C-476B-BC3A-CB9421B161A8}" type="pres">
      <dgm:prSet presAssocID="{8457B04A-1788-413D-A47A-D0D822B262CF}" presName="theInnerList" presStyleCnt="0"/>
      <dgm:spPr/>
    </dgm:pt>
    <dgm:pt modelId="{B7CA012A-DDAF-407D-8E6C-07C28586D3F9}" type="pres">
      <dgm:prSet presAssocID="{B029E8DE-59E2-4B02-9F6A-6CA6CFCA8F4C}" presName="childNode" presStyleLbl="node1" presStyleIdx="0" presStyleCnt="5">
        <dgm:presLayoutVars>
          <dgm:bulletEnabled val="1"/>
        </dgm:presLayoutVars>
      </dgm:prSet>
      <dgm:spPr/>
      <dgm:t>
        <a:bodyPr/>
        <a:lstStyle/>
        <a:p>
          <a:endParaRPr lang="es-ES"/>
        </a:p>
      </dgm:t>
    </dgm:pt>
    <dgm:pt modelId="{5D65302A-0E30-467D-BF18-E6FCE0E0E296}" type="pres">
      <dgm:prSet presAssocID="{B029E8DE-59E2-4B02-9F6A-6CA6CFCA8F4C}" presName="aSpace2" presStyleCnt="0"/>
      <dgm:spPr/>
    </dgm:pt>
    <dgm:pt modelId="{14184305-BD9D-422F-AD5A-92E49965DA11}" type="pres">
      <dgm:prSet presAssocID="{E0E63855-4117-4D10-AE50-FBD000534FAF}" presName="childNode" presStyleLbl="node1" presStyleIdx="1" presStyleCnt="5">
        <dgm:presLayoutVars>
          <dgm:bulletEnabled val="1"/>
        </dgm:presLayoutVars>
      </dgm:prSet>
      <dgm:spPr/>
      <dgm:t>
        <a:bodyPr/>
        <a:lstStyle/>
        <a:p>
          <a:endParaRPr lang="es-ES"/>
        </a:p>
      </dgm:t>
    </dgm:pt>
    <dgm:pt modelId="{FD15215E-7489-4A75-AECF-53AC85B4BD8B}" type="pres">
      <dgm:prSet presAssocID="{E0E63855-4117-4D10-AE50-FBD000534FAF}" presName="aSpace2" presStyleCnt="0"/>
      <dgm:spPr/>
    </dgm:pt>
    <dgm:pt modelId="{A4886AA0-21B7-4A8E-A249-7157E920FA05}" type="pres">
      <dgm:prSet presAssocID="{A0308AC6-842C-4965-9722-3F65849001AE}" presName="childNode" presStyleLbl="node1" presStyleIdx="2" presStyleCnt="5">
        <dgm:presLayoutVars>
          <dgm:bulletEnabled val="1"/>
        </dgm:presLayoutVars>
      </dgm:prSet>
      <dgm:spPr/>
      <dgm:t>
        <a:bodyPr/>
        <a:lstStyle/>
        <a:p>
          <a:endParaRPr lang="es-ES"/>
        </a:p>
      </dgm:t>
    </dgm:pt>
    <dgm:pt modelId="{8FD44538-1F7A-44CE-B3E3-6301F0DDEB54}" type="pres">
      <dgm:prSet presAssocID="{A0308AC6-842C-4965-9722-3F65849001AE}" presName="aSpace2" presStyleCnt="0"/>
      <dgm:spPr/>
    </dgm:pt>
    <dgm:pt modelId="{65F7D27E-C5A8-4271-A014-C905BE7C3F45}" type="pres">
      <dgm:prSet presAssocID="{33E482BF-7077-4FD5-A53F-0F31C7E1CB55}" presName="childNode" presStyleLbl="node1" presStyleIdx="3" presStyleCnt="5">
        <dgm:presLayoutVars>
          <dgm:bulletEnabled val="1"/>
        </dgm:presLayoutVars>
      </dgm:prSet>
      <dgm:spPr/>
      <dgm:t>
        <a:bodyPr/>
        <a:lstStyle/>
        <a:p>
          <a:endParaRPr lang="es-ES"/>
        </a:p>
      </dgm:t>
    </dgm:pt>
    <dgm:pt modelId="{BD86AE18-9077-4DA4-8B91-38E890AE6A59}" type="pres">
      <dgm:prSet presAssocID="{8457B04A-1788-413D-A47A-D0D822B262CF}" presName="aSpace" presStyleCnt="0"/>
      <dgm:spPr/>
    </dgm:pt>
    <dgm:pt modelId="{2FA1D141-0068-44BC-B183-61E23FB78CEF}" type="pres">
      <dgm:prSet presAssocID="{21B23287-48D4-47A4-8920-FFB93A2D0957}" presName="compNode" presStyleCnt="0"/>
      <dgm:spPr/>
    </dgm:pt>
    <dgm:pt modelId="{90901C29-7320-44D2-8976-3B607F45ADD6}" type="pres">
      <dgm:prSet presAssocID="{21B23287-48D4-47A4-8920-FFB93A2D0957}" presName="aNode" presStyleLbl="bgShp" presStyleIdx="2" presStyleCnt="3"/>
      <dgm:spPr/>
      <dgm:t>
        <a:bodyPr/>
        <a:lstStyle/>
        <a:p>
          <a:endParaRPr lang="es-ES"/>
        </a:p>
      </dgm:t>
    </dgm:pt>
    <dgm:pt modelId="{A5E8A0BE-875A-4CED-8970-D45C46834E22}" type="pres">
      <dgm:prSet presAssocID="{21B23287-48D4-47A4-8920-FFB93A2D0957}" presName="textNode" presStyleLbl="bgShp" presStyleIdx="2" presStyleCnt="3"/>
      <dgm:spPr/>
      <dgm:t>
        <a:bodyPr/>
        <a:lstStyle/>
        <a:p>
          <a:endParaRPr lang="es-ES"/>
        </a:p>
      </dgm:t>
    </dgm:pt>
    <dgm:pt modelId="{4B161F56-399F-4A67-9012-23E4A2523895}" type="pres">
      <dgm:prSet presAssocID="{21B23287-48D4-47A4-8920-FFB93A2D0957}" presName="compChildNode" presStyleCnt="0"/>
      <dgm:spPr/>
    </dgm:pt>
    <dgm:pt modelId="{5AF99A6B-92DF-43D7-ADBC-A674A6962C0D}" type="pres">
      <dgm:prSet presAssocID="{21B23287-48D4-47A4-8920-FFB93A2D0957}" presName="theInnerList" presStyleCnt="0"/>
      <dgm:spPr/>
    </dgm:pt>
    <dgm:pt modelId="{7AA8B304-3866-4964-A0B2-64FC93F14252}" type="pres">
      <dgm:prSet presAssocID="{943CC3E1-02AA-4567-BD82-8E0F53FA45AF}" presName="childNode" presStyleLbl="node1" presStyleIdx="4" presStyleCnt="5">
        <dgm:presLayoutVars>
          <dgm:bulletEnabled val="1"/>
        </dgm:presLayoutVars>
      </dgm:prSet>
      <dgm:spPr/>
      <dgm:t>
        <a:bodyPr/>
        <a:lstStyle/>
        <a:p>
          <a:endParaRPr lang="es-ES"/>
        </a:p>
      </dgm:t>
    </dgm:pt>
  </dgm:ptLst>
  <dgm:cxnLst>
    <dgm:cxn modelId="{EC3A3A46-29B4-42C6-9727-8AF8AE00C274}" srcId="{8457B04A-1788-413D-A47A-D0D822B262CF}" destId="{B029E8DE-59E2-4B02-9F6A-6CA6CFCA8F4C}" srcOrd="0" destOrd="0" parTransId="{C96CA1D4-20C2-475D-B416-870CC48BF232}" sibTransId="{C1046B2C-8F48-4D16-A820-36B93A304F8E}"/>
    <dgm:cxn modelId="{EA7686A1-9C84-4D7B-BFCB-70D5FAB6D950}" srcId="{0A639972-C607-43A8-8B27-F57553002979}" destId="{21B23287-48D4-47A4-8920-FFB93A2D0957}" srcOrd="2" destOrd="0" parTransId="{B63EBF8E-56DB-4747-ABD8-56A9D49E893E}" sibTransId="{E8CF93E8-8F12-4545-93FD-5EB37FC69876}"/>
    <dgm:cxn modelId="{43F6D384-78AC-4E8B-B38B-34958D28940F}" type="presOf" srcId="{0A639972-C607-43A8-8B27-F57553002979}" destId="{EF8C2325-FC3A-453C-9E12-66E6FA221CFA}" srcOrd="0" destOrd="0" presId="urn:microsoft.com/office/officeart/2005/8/layout/lProcess2"/>
    <dgm:cxn modelId="{35EDBB91-98A8-4721-B090-01658574F1A7}" srcId="{0A639972-C607-43A8-8B27-F57553002979}" destId="{8457B04A-1788-413D-A47A-D0D822B262CF}" srcOrd="1" destOrd="0" parTransId="{004D381A-5F74-4814-A954-E7A366BCD644}" sibTransId="{2BE5D3EC-78FA-42BD-9052-B6D29F8338CF}"/>
    <dgm:cxn modelId="{8E4A0A9F-2A8A-48B1-A452-5DD18638E771}" type="presOf" srcId="{8457B04A-1788-413D-A47A-D0D822B262CF}" destId="{4F43664B-2D43-4FF4-A520-08C6E5B019D0}" srcOrd="0" destOrd="0" presId="urn:microsoft.com/office/officeart/2005/8/layout/lProcess2"/>
    <dgm:cxn modelId="{659F5D7A-7175-4799-8422-6E18693FB261}" srcId="{8457B04A-1788-413D-A47A-D0D822B262CF}" destId="{33E482BF-7077-4FD5-A53F-0F31C7E1CB55}" srcOrd="3" destOrd="0" parTransId="{14744508-3495-4F37-A568-AD896545DAA1}" sibTransId="{7E7BAD4C-FC19-400B-B2FD-ED9CE0672D27}"/>
    <dgm:cxn modelId="{F0D0701E-77E6-45CA-A154-DBA1A2568F7E}" type="presOf" srcId="{B029E8DE-59E2-4B02-9F6A-6CA6CFCA8F4C}" destId="{B7CA012A-DDAF-407D-8E6C-07C28586D3F9}" srcOrd="0" destOrd="0" presId="urn:microsoft.com/office/officeart/2005/8/layout/lProcess2"/>
    <dgm:cxn modelId="{31443940-5857-45C7-9CF7-3F85B568D55F}" srcId="{8457B04A-1788-413D-A47A-D0D822B262CF}" destId="{E0E63855-4117-4D10-AE50-FBD000534FAF}" srcOrd="1" destOrd="0" parTransId="{B148FAF4-E871-443B-972B-363A5197BC31}" sibTransId="{BE7F1D2C-1760-4E1F-A60C-16C4995B0CAF}"/>
    <dgm:cxn modelId="{AAA78048-864C-4308-97A2-7422303C7572}" type="presOf" srcId="{21B23287-48D4-47A4-8920-FFB93A2D0957}" destId="{A5E8A0BE-875A-4CED-8970-D45C46834E22}" srcOrd="1" destOrd="0" presId="urn:microsoft.com/office/officeart/2005/8/layout/lProcess2"/>
    <dgm:cxn modelId="{D38F2F42-696B-4298-888A-6D1E255F1723}" srcId="{0A639972-C607-43A8-8B27-F57553002979}" destId="{36C961D7-9468-4424-9145-FD1F0974B57F}" srcOrd="0" destOrd="0" parTransId="{C5DF6CFC-6036-44B8-9BB5-5FD8D5E15C80}" sibTransId="{E88CB138-78AD-4218-83B0-EB9922D2F3CC}"/>
    <dgm:cxn modelId="{51524045-99F8-491E-A305-E7C4D42EBE08}" type="presOf" srcId="{33E482BF-7077-4FD5-A53F-0F31C7E1CB55}" destId="{65F7D27E-C5A8-4271-A014-C905BE7C3F45}" srcOrd="0" destOrd="0" presId="urn:microsoft.com/office/officeart/2005/8/layout/lProcess2"/>
    <dgm:cxn modelId="{451532A5-3200-43BC-9627-C22A5345560C}" type="presOf" srcId="{A0308AC6-842C-4965-9722-3F65849001AE}" destId="{A4886AA0-21B7-4A8E-A249-7157E920FA05}" srcOrd="0" destOrd="0" presId="urn:microsoft.com/office/officeart/2005/8/layout/lProcess2"/>
    <dgm:cxn modelId="{B970A1EC-8E7C-4C26-9EEF-3A6C270666B5}" srcId="{8457B04A-1788-413D-A47A-D0D822B262CF}" destId="{A0308AC6-842C-4965-9722-3F65849001AE}" srcOrd="2" destOrd="0" parTransId="{7132DEA8-3ED1-4FBC-8005-1C1048797915}" sibTransId="{9BC62F87-82F2-4230-A735-26B093781C8C}"/>
    <dgm:cxn modelId="{3BE1D3A8-C31A-44E8-86BC-51E533756E53}" type="presOf" srcId="{943CC3E1-02AA-4567-BD82-8E0F53FA45AF}" destId="{7AA8B304-3866-4964-A0B2-64FC93F14252}" srcOrd="0" destOrd="0" presId="urn:microsoft.com/office/officeart/2005/8/layout/lProcess2"/>
    <dgm:cxn modelId="{5703A1A6-D4F7-4A34-81AC-783CA6346B77}" type="presOf" srcId="{36C961D7-9468-4424-9145-FD1F0974B57F}" destId="{E7F771DD-0FAC-4C42-ABCD-473765A6CB8C}" srcOrd="0" destOrd="0" presId="urn:microsoft.com/office/officeart/2005/8/layout/lProcess2"/>
    <dgm:cxn modelId="{49963485-69D4-40B2-9AC2-7043E43006AD}" type="presOf" srcId="{E0E63855-4117-4D10-AE50-FBD000534FAF}" destId="{14184305-BD9D-422F-AD5A-92E49965DA11}" srcOrd="0" destOrd="0" presId="urn:microsoft.com/office/officeart/2005/8/layout/lProcess2"/>
    <dgm:cxn modelId="{B10FE9A6-4B66-4995-89E7-634EC9C5D22B}" type="presOf" srcId="{36C961D7-9468-4424-9145-FD1F0974B57F}" destId="{E7516473-745C-4DED-8E34-EDB61D031271}" srcOrd="1" destOrd="0" presId="urn:microsoft.com/office/officeart/2005/8/layout/lProcess2"/>
    <dgm:cxn modelId="{AFCB164F-0650-4614-A3FF-9CEEC8A7F20A}" type="presOf" srcId="{8457B04A-1788-413D-A47A-D0D822B262CF}" destId="{EB57DA8D-C001-496A-AEA3-3C68860ADFAC}" srcOrd="1" destOrd="0" presId="urn:microsoft.com/office/officeart/2005/8/layout/lProcess2"/>
    <dgm:cxn modelId="{C8BE77FA-8120-4EF4-AC4B-F966F1557527}" srcId="{21B23287-48D4-47A4-8920-FFB93A2D0957}" destId="{943CC3E1-02AA-4567-BD82-8E0F53FA45AF}" srcOrd="0" destOrd="0" parTransId="{598119D2-E763-4CA5-8ACC-B1B7C94EB0E0}" sibTransId="{56230672-9445-4DBC-89B8-E88A8C036447}"/>
    <dgm:cxn modelId="{67FFCB4E-2BCD-4E0E-8E85-8919EC34B173}" type="presOf" srcId="{21B23287-48D4-47A4-8920-FFB93A2D0957}" destId="{90901C29-7320-44D2-8976-3B607F45ADD6}" srcOrd="0" destOrd="0" presId="urn:microsoft.com/office/officeart/2005/8/layout/lProcess2"/>
    <dgm:cxn modelId="{1DC437F0-39ED-4415-88EC-12AD6D78F856}" type="presParOf" srcId="{EF8C2325-FC3A-453C-9E12-66E6FA221CFA}" destId="{718602F0-7D72-4723-A379-3F042C44CD4B}" srcOrd="0" destOrd="0" presId="urn:microsoft.com/office/officeart/2005/8/layout/lProcess2"/>
    <dgm:cxn modelId="{EC122A00-618F-41E7-BA85-54F64D0E9973}" type="presParOf" srcId="{718602F0-7D72-4723-A379-3F042C44CD4B}" destId="{E7F771DD-0FAC-4C42-ABCD-473765A6CB8C}" srcOrd="0" destOrd="0" presId="urn:microsoft.com/office/officeart/2005/8/layout/lProcess2"/>
    <dgm:cxn modelId="{73F3556F-ED99-444B-8FCD-26A1FED0A24F}" type="presParOf" srcId="{718602F0-7D72-4723-A379-3F042C44CD4B}" destId="{E7516473-745C-4DED-8E34-EDB61D031271}" srcOrd="1" destOrd="0" presId="urn:microsoft.com/office/officeart/2005/8/layout/lProcess2"/>
    <dgm:cxn modelId="{9528103C-61F1-4B17-9C00-E3699DBC905A}" type="presParOf" srcId="{718602F0-7D72-4723-A379-3F042C44CD4B}" destId="{A20A95AF-F36C-4F18-800F-F0DAE5672B1D}" srcOrd="2" destOrd="0" presId="urn:microsoft.com/office/officeart/2005/8/layout/lProcess2"/>
    <dgm:cxn modelId="{9F7EF373-624E-4348-8A71-2AF2F7073E4E}" type="presParOf" srcId="{A20A95AF-F36C-4F18-800F-F0DAE5672B1D}" destId="{234E241F-7D99-465B-A282-427925EDE0A9}" srcOrd="0" destOrd="0" presId="urn:microsoft.com/office/officeart/2005/8/layout/lProcess2"/>
    <dgm:cxn modelId="{324FE8D5-5296-42DD-A2E1-95505EE654BE}" type="presParOf" srcId="{EF8C2325-FC3A-453C-9E12-66E6FA221CFA}" destId="{8721199E-40CF-494C-B05B-6BD8DCB1A8E1}" srcOrd="1" destOrd="0" presId="urn:microsoft.com/office/officeart/2005/8/layout/lProcess2"/>
    <dgm:cxn modelId="{14FCF7AF-E4B1-4AB0-8B08-76C0B11AE8E3}" type="presParOf" srcId="{EF8C2325-FC3A-453C-9E12-66E6FA221CFA}" destId="{E45BC624-96BB-4D46-8F23-1CAB6F10D366}" srcOrd="2" destOrd="0" presId="urn:microsoft.com/office/officeart/2005/8/layout/lProcess2"/>
    <dgm:cxn modelId="{1594A476-BB7B-45EC-A627-8A1F7D9D1776}" type="presParOf" srcId="{E45BC624-96BB-4D46-8F23-1CAB6F10D366}" destId="{4F43664B-2D43-4FF4-A520-08C6E5B019D0}" srcOrd="0" destOrd="0" presId="urn:microsoft.com/office/officeart/2005/8/layout/lProcess2"/>
    <dgm:cxn modelId="{2739CF34-C3A1-4DDE-9963-9EED10F743B5}" type="presParOf" srcId="{E45BC624-96BB-4D46-8F23-1CAB6F10D366}" destId="{EB57DA8D-C001-496A-AEA3-3C68860ADFAC}" srcOrd="1" destOrd="0" presId="urn:microsoft.com/office/officeart/2005/8/layout/lProcess2"/>
    <dgm:cxn modelId="{418B4F7F-E987-437A-BB02-D0F18465269E}" type="presParOf" srcId="{E45BC624-96BB-4D46-8F23-1CAB6F10D366}" destId="{64D0584E-E67A-4BBC-B02D-637B2C9AB2B6}" srcOrd="2" destOrd="0" presId="urn:microsoft.com/office/officeart/2005/8/layout/lProcess2"/>
    <dgm:cxn modelId="{4AA70377-FD21-4C0F-B526-C2470C095085}" type="presParOf" srcId="{64D0584E-E67A-4BBC-B02D-637B2C9AB2B6}" destId="{A3715A41-455C-476B-BC3A-CB9421B161A8}" srcOrd="0" destOrd="0" presId="urn:microsoft.com/office/officeart/2005/8/layout/lProcess2"/>
    <dgm:cxn modelId="{DF0E61D8-820A-4F7B-8FBC-9E41406290BA}" type="presParOf" srcId="{A3715A41-455C-476B-BC3A-CB9421B161A8}" destId="{B7CA012A-DDAF-407D-8E6C-07C28586D3F9}" srcOrd="0" destOrd="0" presId="urn:microsoft.com/office/officeart/2005/8/layout/lProcess2"/>
    <dgm:cxn modelId="{B4A1D02C-E240-4A0F-9952-053BC33FC181}" type="presParOf" srcId="{A3715A41-455C-476B-BC3A-CB9421B161A8}" destId="{5D65302A-0E30-467D-BF18-E6FCE0E0E296}" srcOrd="1" destOrd="0" presId="urn:microsoft.com/office/officeart/2005/8/layout/lProcess2"/>
    <dgm:cxn modelId="{A31103DA-834B-4649-914D-BBD4B0E057AB}" type="presParOf" srcId="{A3715A41-455C-476B-BC3A-CB9421B161A8}" destId="{14184305-BD9D-422F-AD5A-92E49965DA11}" srcOrd="2" destOrd="0" presId="urn:microsoft.com/office/officeart/2005/8/layout/lProcess2"/>
    <dgm:cxn modelId="{69600A90-F4AE-4CD6-8A48-410AF67D7D40}" type="presParOf" srcId="{A3715A41-455C-476B-BC3A-CB9421B161A8}" destId="{FD15215E-7489-4A75-AECF-53AC85B4BD8B}" srcOrd="3" destOrd="0" presId="urn:microsoft.com/office/officeart/2005/8/layout/lProcess2"/>
    <dgm:cxn modelId="{082894AE-39D0-4BFC-97C3-A521FF0B7826}" type="presParOf" srcId="{A3715A41-455C-476B-BC3A-CB9421B161A8}" destId="{A4886AA0-21B7-4A8E-A249-7157E920FA05}" srcOrd="4" destOrd="0" presId="urn:microsoft.com/office/officeart/2005/8/layout/lProcess2"/>
    <dgm:cxn modelId="{F10465DB-7D19-46B0-9D9C-BC4335D52476}" type="presParOf" srcId="{A3715A41-455C-476B-BC3A-CB9421B161A8}" destId="{8FD44538-1F7A-44CE-B3E3-6301F0DDEB54}" srcOrd="5" destOrd="0" presId="urn:microsoft.com/office/officeart/2005/8/layout/lProcess2"/>
    <dgm:cxn modelId="{EECBEB4C-EF01-4115-AFD8-08792444713F}" type="presParOf" srcId="{A3715A41-455C-476B-BC3A-CB9421B161A8}" destId="{65F7D27E-C5A8-4271-A014-C905BE7C3F45}" srcOrd="6" destOrd="0" presId="urn:microsoft.com/office/officeart/2005/8/layout/lProcess2"/>
    <dgm:cxn modelId="{C30BD929-E971-46CD-AAC9-CE45E58592D7}" type="presParOf" srcId="{EF8C2325-FC3A-453C-9E12-66E6FA221CFA}" destId="{BD86AE18-9077-4DA4-8B91-38E890AE6A59}" srcOrd="3" destOrd="0" presId="urn:microsoft.com/office/officeart/2005/8/layout/lProcess2"/>
    <dgm:cxn modelId="{C2AD4B56-8A78-488B-A527-D7A88C2A3732}" type="presParOf" srcId="{EF8C2325-FC3A-453C-9E12-66E6FA221CFA}" destId="{2FA1D141-0068-44BC-B183-61E23FB78CEF}" srcOrd="4" destOrd="0" presId="urn:microsoft.com/office/officeart/2005/8/layout/lProcess2"/>
    <dgm:cxn modelId="{BA104212-409B-44FC-9A35-B83D39F46B51}" type="presParOf" srcId="{2FA1D141-0068-44BC-B183-61E23FB78CEF}" destId="{90901C29-7320-44D2-8976-3B607F45ADD6}" srcOrd="0" destOrd="0" presId="urn:microsoft.com/office/officeart/2005/8/layout/lProcess2"/>
    <dgm:cxn modelId="{1AE6E73C-8700-46BF-A91B-8475AF53FD7C}" type="presParOf" srcId="{2FA1D141-0068-44BC-B183-61E23FB78CEF}" destId="{A5E8A0BE-875A-4CED-8970-D45C46834E22}" srcOrd="1" destOrd="0" presId="urn:microsoft.com/office/officeart/2005/8/layout/lProcess2"/>
    <dgm:cxn modelId="{0C3B6F7D-300C-499F-AA52-480C26E3C278}" type="presParOf" srcId="{2FA1D141-0068-44BC-B183-61E23FB78CEF}" destId="{4B161F56-399F-4A67-9012-23E4A2523895}" srcOrd="2" destOrd="0" presId="urn:microsoft.com/office/officeart/2005/8/layout/lProcess2"/>
    <dgm:cxn modelId="{7F57566E-ACBB-45FD-85A4-102E238B85DB}" type="presParOf" srcId="{4B161F56-399F-4A67-9012-23E4A2523895}" destId="{5AF99A6B-92DF-43D7-ADBC-A674A6962C0D}" srcOrd="0" destOrd="0" presId="urn:microsoft.com/office/officeart/2005/8/layout/lProcess2"/>
    <dgm:cxn modelId="{EEC1BB30-355D-42FA-BC02-123D724093C8}" type="presParOf" srcId="{5AF99A6B-92DF-43D7-ADBC-A674A6962C0D}" destId="{7AA8B304-3866-4964-A0B2-64FC93F14252}" srcOrd="0" destOrd="0" presId="urn:microsoft.com/office/officeart/2005/8/layout/l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B853706-F573-48C4-BB50-EEDB3627A89E}" type="doc">
      <dgm:prSet loTypeId="urn:microsoft.com/office/officeart/2005/8/layout/hierarchy2" loCatId="hierarchy" qsTypeId="urn:microsoft.com/office/officeart/2005/8/quickstyle/simple1" qsCatId="simple" csTypeId="urn:microsoft.com/office/officeart/2005/8/colors/accent1_2" csCatId="accent1" phldr="1"/>
      <dgm:spPr/>
      <dgm:t>
        <a:bodyPr/>
        <a:lstStyle/>
        <a:p>
          <a:endParaRPr lang="es-ES"/>
        </a:p>
      </dgm:t>
    </dgm:pt>
    <dgm:pt modelId="{09BBF3FD-DCF4-40CF-A95C-2AA33C15BBF5}">
      <dgm:prSet phldrT="[Texto]"/>
      <dgm:spPr>
        <a:solidFill>
          <a:srgbClr val="FFAE89"/>
        </a:solidFill>
      </dgm:spPr>
      <dgm:t>
        <a:bodyPr/>
        <a:lstStyle/>
        <a:p>
          <a:r>
            <a:rPr lang="es-ES" b="1" dirty="0" smtClean="0">
              <a:solidFill>
                <a:schemeClr val="tx1"/>
              </a:solidFill>
            </a:rPr>
            <a:t>OBJETIVOS </a:t>
          </a:r>
          <a:endParaRPr lang="es-ES" dirty="0">
            <a:solidFill>
              <a:schemeClr val="tx1"/>
            </a:solidFill>
          </a:endParaRPr>
        </a:p>
      </dgm:t>
    </dgm:pt>
    <dgm:pt modelId="{430D181B-C34E-4970-A4D2-34B1887CD73E}" type="parTrans" cxnId="{CF50FA10-A00B-4386-9620-E55B5CDAA9F3}">
      <dgm:prSet/>
      <dgm:spPr/>
      <dgm:t>
        <a:bodyPr/>
        <a:lstStyle/>
        <a:p>
          <a:endParaRPr lang="es-ES"/>
        </a:p>
      </dgm:t>
    </dgm:pt>
    <dgm:pt modelId="{4D24808A-83D6-4519-9D3F-1B14F940EA6A}" type="sibTrans" cxnId="{CF50FA10-A00B-4386-9620-E55B5CDAA9F3}">
      <dgm:prSet/>
      <dgm:spPr/>
      <dgm:t>
        <a:bodyPr/>
        <a:lstStyle/>
        <a:p>
          <a:endParaRPr lang="es-ES"/>
        </a:p>
      </dgm:t>
    </dgm:pt>
    <dgm:pt modelId="{A0C7D97B-3B1D-4061-ACE9-54605126A022}">
      <dgm:prSet phldrT="[Texto]"/>
      <dgm:spPr>
        <a:solidFill>
          <a:srgbClr val="F5FB11"/>
        </a:solidFill>
      </dgm:spPr>
      <dgm:t>
        <a:bodyPr/>
        <a:lstStyle/>
        <a:p>
          <a:r>
            <a:rPr lang="es-ES" b="1" dirty="0" smtClean="0">
              <a:solidFill>
                <a:schemeClr val="tx1"/>
              </a:solidFill>
            </a:rPr>
            <a:t>ESTABILIDAD MONETARIA: INFLACIÓN Y TIPO DE CAMBIO (PODER ADQUISITIVO</a:t>
          </a:r>
          <a:endParaRPr lang="es-ES" dirty="0"/>
        </a:p>
      </dgm:t>
    </dgm:pt>
    <dgm:pt modelId="{575C787E-5953-47DC-95A0-51E7F849EAB3}" type="parTrans" cxnId="{BCA5A503-E86C-471A-830D-5A0763B11338}">
      <dgm:prSet/>
      <dgm:spPr/>
      <dgm:t>
        <a:bodyPr/>
        <a:lstStyle/>
        <a:p>
          <a:endParaRPr lang="es-ES"/>
        </a:p>
      </dgm:t>
    </dgm:pt>
    <dgm:pt modelId="{DA67C69C-1501-4388-8595-39905D46A2C9}" type="sibTrans" cxnId="{BCA5A503-E86C-471A-830D-5A0763B11338}">
      <dgm:prSet/>
      <dgm:spPr/>
      <dgm:t>
        <a:bodyPr/>
        <a:lstStyle/>
        <a:p>
          <a:endParaRPr lang="es-ES"/>
        </a:p>
      </dgm:t>
    </dgm:pt>
    <dgm:pt modelId="{56E6D082-C968-46CA-ACE6-D8B249882C22}">
      <dgm:prSet phldrT="[Texto]"/>
      <dgm:spPr>
        <a:solidFill>
          <a:srgbClr val="12DEFA"/>
        </a:solidFill>
      </dgm:spPr>
      <dgm:t>
        <a:bodyPr/>
        <a:lstStyle/>
        <a:p>
          <a:r>
            <a:rPr lang="es-ES" b="1" dirty="0" smtClean="0">
              <a:solidFill>
                <a:schemeClr val="tx1"/>
              </a:solidFill>
            </a:rPr>
            <a:t>ESTABILIDAD DEL PRODUCTO Y EMPLEO</a:t>
          </a:r>
          <a:endParaRPr lang="es-ES" dirty="0"/>
        </a:p>
      </dgm:t>
    </dgm:pt>
    <dgm:pt modelId="{FA3312EA-531F-4DF6-A03F-3CA0F71953EA}" type="parTrans" cxnId="{0F24384F-FB51-48E6-8C3A-1EF51851009D}">
      <dgm:prSet/>
      <dgm:spPr/>
      <dgm:t>
        <a:bodyPr/>
        <a:lstStyle/>
        <a:p>
          <a:endParaRPr lang="es-ES"/>
        </a:p>
      </dgm:t>
    </dgm:pt>
    <dgm:pt modelId="{6744A333-0D59-48AC-8E40-BED0113AD296}" type="sibTrans" cxnId="{0F24384F-FB51-48E6-8C3A-1EF51851009D}">
      <dgm:prSet/>
      <dgm:spPr/>
      <dgm:t>
        <a:bodyPr/>
        <a:lstStyle/>
        <a:p>
          <a:endParaRPr lang="es-ES"/>
        </a:p>
      </dgm:t>
    </dgm:pt>
    <dgm:pt modelId="{57228135-45E2-41BF-9EAB-DB89FB5B3499}">
      <dgm:prSet phldrT="[Texto]"/>
      <dgm:spPr>
        <a:solidFill>
          <a:srgbClr val="32FC10"/>
        </a:solidFill>
      </dgm:spPr>
      <dgm:t>
        <a:bodyPr/>
        <a:lstStyle/>
        <a:p>
          <a:r>
            <a:rPr lang="es-ES" b="1" dirty="0" smtClean="0">
              <a:solidFill>
                <a:schemeClr val="tx1"/>
              </a:solidFill>
            </a:rPr>
            <a:t>ESTABILIDAD DEL SISTEMA DE PAGOS: ROL PARA REGULACIÓN Y SUPERVISIÓN FINANCIERA</a:t>
          </a:r>
          <a:endParaRPr lang="es-ES" dirty="0"/>
        </a:p>
      </dgm:t>
    </dgm:pt>
    <dgm:pt modelId="{D64C5E53-3E7A-4F3B-8574-D1EC274ED5A3}" type="parTrans" cxnId="{D68B1CA2-2233-4E29-A7FE-64AD1C6CDD8E}">
      <dgm:prSet/>
      <dgm:spPr/>
      <dgm:t>
        <a:bodyPr/>
        <a:lstStyle/>
        <a:p>
          <a:endParaRPr lang="es-ES"/>
        </a:p>
      </dgm:t>
    </dgm:pt>
    <dgm:pt modelId="{43B724EA-6766-4C21-8F54-940256D6D648}" type="sibTrans" cxnId="{D68B1CA2-2233-4E29-A7FE-64AD1C6CDD8E}">
      <dgm:prSet/>
      <dgm:spPr/>
      <dgm:t>
        <a:bodyPr/>
        <a:lstStyle/>
        <a:p>
          <a:endParaRPr lang="es-ES"/>
        </a:p>
      </dgm:t>
    </dgm:pt>
    <dgm:pt modelId="{36921B53-D514-466C-ADC7-213A1D4E82EC}" type="pres">
      <dgm:prSet presAssocID="{CB853706-F573-48C4-BB50-EEDB3627A89E}" presName="diagram" presStyleCnt="0">
        <dgm:presLayoutVars>
          <dgm:chPref val="1"/>
          <dgm:dir/>
          <dgm:animOne val="branch"/>
          <dgm:animLvl val="lvl"/>
          <dgm:resizeHandles val="exact"/>
        </dgm:presLayoutVars>
      </dgm:prSet>
      <dgm:spPr/>
      <dgm:t>
        <a:bodyPr/>
        <a:lstStyle/>
        <a:p>
          <a:endParaRPr lang="es-ES"/>
        </a:p>
      </dgm:t>
    </dgm:pt>
    <dgm:pt modelId="{349DFC23-02C4-46EB-B384-3BABD181C787}" type="pres">
      <dgm:prSet presAssocID="{09BBF3FD-DCF4-40CF-A95C-2AA33C15BBF5}" presName="root1" presStyleCnt="0"/>
      <dgm:spPr/>
    </dgm:pt>
    <dgm:pt modelId="{D2AA77E0-44C4-49D7-A52E-568ED1CFF3CF}" type="pres">
      <dgm:prSet presAssocID="{09BBF3FD-DCF4-40CF-A95C-2AA33C15BBF5}" presName="LevelOneTextNode" presStyleLbl="node0" presStyleIdx="0" presStyleCnt="1" custLinFactNeighborX="-63307" custLinFactNeighborY="-6079">
        <dgm:presLayoutVars>
          <dgm:chPref val="3"/>
        </dgm:presLayoutVars>
      </dgm:prSet>
      <dgm:spPr/>
      <dgm:t>
        <a:bodyPr/>
        <a:lstStyle/>
        <a:p>
          <a:endParaRPr lang="es-ES"/>
        </a:p>
      </dgm:t>
    </dgm:pt>
    <dgm:pt modelId="{6CC37EEF-8B84-47F0-96C7-154630ED91EA}" type="pres">
      <dgm:prSet presAssocID="{09BBF3FD-DCF4-40CF-A95C-2AA33C15BBF5}" presName="level2hierChild" presStyleCnt="0"/>
      <dgm:spPr/>
    </dgm:pt>
    <dgm:pt modelId="{8190DCFC-5F2A-4A99-83CC-7189EED41944}" type="pres">
      <dgm:prSet presAssocID="{575C787E-5953-47DC-95A0-51E7F849EAB3}" presName="conn2-1" presStyleLbl="parChTrans1D2" presStyleIdx="0" presStyleCnt="3"/>
      <dgm:spPr/>
      <dgm:t>
        <a:bodyPr/>
        <a:lstStyle/>
        <a:p>
          <a:endParaRPr lang="es-ES"/>
        </a:p>
      </dgm:t>
    </dgm:pt>
    <dgm:pt modelId="{E49517CE-3F94-4804-A166-891621FE67C4}" type="pres">
      <dgm:prSet presAssocID="{575C787E-5953-47DC-95A0-51E7F849EAB3}" presName="connTx" presStyleLbl="parChTrans1D2" presStyleIdx="0" presStyleCnt="3"/>
      <dgm:spPr/>
      <dgm:t>
        <a:bodyPr/>
        <a:lstStyle/>
        <a:p>
          <a:endParaRPr lang="es-ES"/>
        </a:p>
      </dgm:t>
    </dgm:pt>
    <dgm:pt modelId="{31F39FFD-D991-4DB3-AF1B-03097FDC761E}" type="pres">
      <dgm:prSet presAssocID="{A0C7D97B-3B1D-4061-ACE9-54605126A022}" presName="root2" presStyleCnt="0"/>
      <dgm:spPr/>
    </dgm:pt>
    <dgm:pt modelId="{31679FC0-C1A9-4571-A7DC-D54188FB17E4}" type="pres">
      <dgm:prSet presAssocID="{A0C7D97B-3B1D-4061-ACE9-54605126A022}" presName="LevelTwoTextNode" presStyleLbl="node2" presStyleIdx="0" presStyleCnt="3" custScaleX="202849">
        <dgm:presLayoutVars>
          <dgm:chPref val="3"/>
        </dgm:presLayoutVars>
      </dgm:prSet>
      <dgm:spPr/>
      <dgm:t>
        <a:bodyPr/>
        <a:lstStyle/>
        <a:p>
          <a:endParaRPr lang="es-ES"/>
        </a:p>
      </dgm:t>
    </dgm:pt>
    <dgm:pt modelId="{03B7638C-CBA4-4EA4-BDB7-8A0144494F9A}" type="pres">
      <dgm:prSet presAssocID="{A0C7D97B-3B1D-4061-ACE9-54605126A022}" presName="level3hierChild" presStyleCnt="0"/>
      <dgm:spPr/>
    </dgm:pt>
    <dgm:pt modelId="{252F2F64-E5C6-41F3-BC44-FC8D52B9D5C7}" type="pres">
      <dgm:prSet presAssocID="{FA3312EA-531F-4DF6-A03F-3CA0F71953EA}" presName="conn2-1" presStyleLbl="parChTrans1D2" presStyleIdx="1" presStyleCnt="3"/>
      <dgm:spPr/>
      <dgm:t>
        <a:bodyPr/>
        <a:lstStyle/>
        <a:p>
          <a:endParaRPr lang="es-ES"/>
        </a:p>
      </dgm:t>
    </dgm:pt>
    <dgm:pt modelId="{7078949D-CE1C-4180-95F8-7037ECC24961}" type="pres">
      <dgm:prSet presAssocID="{FA3312EA-531F-4DF6-A03F-3CA0F71953EA}" presName="connTx" presStyleLbl="parChTrans1D2" presStyleIdx="1" presStyleCnt="3"/>
      <dgm:spPr/>
      <dgm:t>
        <a:bodyPr/>
        <a:lstStyle/>
        <a:p>
          <a:endParaRPr lang="es-ES"/>
        </a:p>
      </dgm:t>
    </dgm:pt>
    <dgm:pt modelId="{2672738E-7226-4A2A-874F-11BAE3809F8E}" type="pres">
      <dgm:prSet presAssocID="{56E6D082-C968-46CA-ACE6-D8B249882C22}" presName="root2" presStyleCnt="0"/>
      <dgm:spPr/>
    </dgm:pt>
    <dgm:pt modelId="{F91C761F-5EDA-437D-AFB3-32B241F47C36}" type="pres">
      <dgm:prSet presAssocID="{56E6D082-C968-46CA-ACE6-D8B249882C22}" presName="LevelTwoTextNode" presStyleLbl="node2" presStyleIdx="1" presStyleCnt="3" custScaleX="204813">
        <dgm:presLayoutVars>
          <dgm:chPref val="3"/>
        </dgm:presLayoutVars>
      </dgm:prSet>
      <dgm:spPr/>
      <dgm:t>
        <a:bodyPr/>
        <a:lstStyle/>
        <a:p>
          <a:endParaRPr lang="es-ES"/>
        </a:p>
      </dgm:t>
    </dgm:pt>
    <dgm:pt modelId="{9F50B9E7-7E02-4E82-9FD1-C5069ED677C4}" type="pres">
      <dgm:prSet presAssocID="{56E6D082-C968-46CA-ACE6-D8B249882C22}" presName="level3hierChild" presStyleCnt="0"/>
      <dgm:spPr/>
    </dgm:pt>
    <dgm:pt modelId="{066CA35C-59FD-4DB5-A88B-1E6E58961248}" type="pres">
      <dgm:prSet presAssocID="{D64C5E53-3E7A-4F3B-8574-D1EC274ED5A3}" presName="conn2-1" presStyleLbl="parChTrans1D2" presStyleIdx="2" presStyleCnt="3"/>
      <dgm:spPr/>
      <dgm:t>
        <a:bodyPr/>
        <a:lstStyle/>
        <a:p>
          <a:endParaRPr lang="es-ES"/>
        </a:p>
      </dgm:t>
    </dgm:pt>
    <dgm:pt modelId="{FD66F25C-7BD4-492E-A385-733D7C5E3C29}" type="pres">
      <dgm:prSet presAssocID="{D64C5E53-3E7A-4F3B-8574-D1EC274ED5A3}" presName="connTx" presStyleLbl="parChTrans1D2" presStyleIdx="2" presStyleCnt="3"/>
      <dgm:spPr/>
      <dgm:t>
        <a:bodyPr/>
        <a:lstStyle/>
        <a:p>
          <a:endParaRPr lang="es-ES"/>
        </a:p>
      </dgm:t>
    </dgm:pt>
    <dgm:pt modelId="{A0D5C907-8FCB-4182-9F3E-3CFBC226DEDF}" type="pres">
      <dgm:prSet presAssocID="{57228135-45E2-41BF-9EAB-DB89FB5B3499}" presName="root2" presStyleCnt="0"/>
      <dgm:spPr/>
    </dgm:pt>
    <dgm:pt modelId="{C0AD6F0D-AAE2-4899-8359-F88ED1D40271}" type="pres">
      <dgm:prSet presAssocID="{57228135-45E2-41BF-9EAB-DB89FB5B3499}" presName="LevelTwoTextNode" presStyleLbl="node2" presStyleIdx="2" presStyleCnt="3" custScaleX="202849">
        <dgm:presLayoutVars>
          <dgm:chPref val="3"/>
        </dgm:presLayoutVars>
      </dgm:prSet>
      <dgm:spPr/>
      <dgm:t>
        <a:bodyPr/>
        <a:lstStyle/>
        <a:p>
          <a:endParaRPr lang="es-ES"/>
        </a:p>
      </dgm:t>
    </dgm:pt>
    <dgm:pt modelId="{17013423-AFF3-4AC2-96C6-C645DF452728}" type="pres">
      <dgm:prSet presAssocID="{57228135-45E2-41BF-9EAB-DB89FB5B3499}" presName="level3hierChild" presStyleCnt="0"/>
      <dgm:spPr/>
    </dgm:pt>
  </dgm:ptLst>
  <dgm:cxnLst>
    <dgm:cxn modelId="{D4E8AF5B-C233-441E-806F-904597739161}" type="presOf" srcId="{09BBF3FD-DCF4-40CF-A95C-2AA33C15BBF5}" destId="{D2AA77E0-44C4-49D7-A52E-568ED1CFF3CF}" srcOrd="0" destOrd="0" presId="urn:microsoft.com/office/officeart/2005/8/layout/hierarchy2"/>
    <dgm:cxn modelId="{A823D308-47D4-4968-B7E8-1A406D639014}" type="presOf" srcId="{CB853706-F573-48C4-BB50-EEDB3627A89E}" destId="{36921B53-D514-466C-ADC7-213A1D4E82EC}" srcOrd="0" destOrd="0" presId="urn:microsoft.com/office/officeart/2005/8/layout/hierarchy2"/>
    <dgm:cxn modelId="{BE33F8ED-ADEE-497A-A721-912605C59985}" type="presOf" srcId="{FA3312EA-531F-4DF6-A03F-3CA0F71953EA}" destId="{7078949D-CE1C-4180-95F8-7037ECC24961}" srcOrd="1" destOrd="0" presId="urn:microsoft.com/office/officeart/2005/8/layout/hierarchy2"/>
    <dgm:cxn modelId="{933ADE1D-2BBE-417D-9326-37467AA5C9B5}" type="presOf" srcId="{57228135-45E2-41BF-9EAB-DB89FB5B3499}" destId="{C0AD6F0D-AAE2-4899-8359-F88ED1D40271}" srcOrd="0" destOrd="0" presId="urn:microsoft.com/office/officeart/2005/8/layout/hierarchy2"/>
    <dgm:cxn modelId="{11C1D79C-2A0B-453B-A9C4-5595CA05E87F}" type="presOf" srcId="{A0C7D97B-3B1D-4061-ACE9-54605126A022}" destId="{31679FC0-C1A9-4571-A7DC-D54188FB17E4}" srcOrd="0" destOrd="0" presId="urn:microsoft.com/office/officeart/2005/8/layout/hierarchy2"/>
    <dgm:cxn modelId="{F090BC3E-A358-477A-B0E3-49C6352B301B}" type="presOf" srcId="{56E6D082-C968-46CA-ACE6-D8B249882C22}" destId="{F91C761F-5EDA-437D-AFB3-32B241F47C36}" srcOrd="0" destOrd="0" presId="urn:microsoft.com/office/officeart/2005/8/layout/hierarchy2"/>
    <dgm:cxn modelId="{EC15FF65-801D-43E0-BF62-67A8B3F2609C}" type="presOf" srcId="{FA3312EA-531F-4DF6-A03F-3CA0F71953EA}" destId="{252F2F64-E5C6-41F3-BC44-FC8D52B9D5C7}" srcOrd="0" destOrd="0" presId="urn:microsoft.com/office/officeart/2005/8/layout/hierarchy2"/>
    <dgm:cxn modelId="{D68B1CA2-2233-4E29-A7FE-64AD1C6CDD8E}" srcId="{09BBF3FD-DCF4-40CF-A95C-2AA33C15BBF5}" destId="{57228135-45E2-41BF-9EAB-DB89FB5B3499}" srcOrd="2" destOrd="0" parTransId="{D64C5E53-3E7A-4F3B-8574-D1EC274ED5A3}" sibTransId="{43B724EA-6766-4C21-8F54-940256D6D648}"/>
    <dgm:cxn modelId="{BCA91653-74AE-41E5-83DF-CAB9A8CC6163}" type="presOf" srcId="{575C787E-5953-47DC-95A0-51E7F849EAB3}" destId="{8190DCFC-5F2A-4A99-83CC-7189EED41944}" srcOrd="0" destOrd="0" presId="urn:microsoft.com/office/officeart/2005/8/layout/hierarchy2"/>
    <dgm:cxn modelId="{D21E7C4A-5ABC-4ED0-827D-8D29A8DFE761}" type="presOf" srcId="{D64C5E53-3E7A-4F3B-8574-D1EC274ED5A3}" destId="{FD66F25C-7BD4-492E-A385-733D7C5E3C29}" srcOrd="1" destOrd="0" presId="urn:microsoft.com/office/officeart/2005/8/layout/hierarchy2"/>
    <dgm:cxn modelId="{CF50FA10-A00B-4386-9620-E55B5CDAA9F3}" srcId="{CB853706-F573-48C4-BB50-EEDB3627A89E}" destId="{09BBF3FD-DCF4-40CF-A95C-2AA33C15BBF5}" srcOrd="0" destOrd="0" parTransId="{430D181B-C34E-4970-A4D2-34B1887CD73E}" sibTransId="{4D24808A-83D6-4519-9D3F-1B14F940EA6A}"/>
    <dgm:cxn modelId="{CD6EC272-BEE9-437C-A44A-3EC53CE10775}" type="presOf" srcId="{575C787E-5953-47DC-95A0-51E7F849EAB3}" destId="{E49517CE-3F94-4804-A166-891621FE67C4}" srcOrd="1" destOrd="0" presId="urn:microsoft.com/office/officeart/2005/8/layout/hierarchy2"/>
    <dgm:cxn modelId="{BCA5A503-E86C-471A-830D-5A0763B11338}" srcId="{09BBF3FD-DCF4-40CF-A95C-2AA33C15BBF5}" destId="{A0C7D97B-3B1D-4061-ACE9-54605126A022}" srcOrd="0" destOrd="0" parTransId="{575C787E-5953-47DC-95A0-51E7F849EAB3}" sibTransId="{DA67C69C-1501-4388-8595-39905D46A2C9}"/>
    <dgm:cxn modelId="{0F24384F-FB51-48E6-8C3A-1EF51851009D}" srcId="{09BBF3FD-DCF4-40CF-A95C-2AA33C15BBF5}" destId="{56E6D082-C968-46CA-ACE6-D8B249882C22}" srcOrd="1" destOrd="0" parTransId="{FA3312EA-531F-4DF6-A03F-3CA0F71953EA}" sibTransId="{6744A333-0D59-48AC-8E40-BED0113AD296}"/>
    <dgm:cxn modelId="{526C9022-9FA2-4105-829C-60A8CCF51E52}" type="presOf" srcId="{D64C5E53-3E7A-4F3B-8574-D1EC274ED5A3}" destId="{066CA35C-59FD-4DB5-A88B-1E6E58961248}" srcOrd="0" destOrd="0" presId="urn:microsoft.com/office/officeart/2005/8/layout/hierarchy2"/>
    <dgm:cxn modelId="{086FA275-C4AA-4A76-B1CE-4CC9A1AD2342}" type="presParOf" srcId="{36921B53-D514-466C-ADC7-213A1D4E82EC}" destId="{349DFC23-02C4-46EB-B384-3BABD181C787}" srcOrd="0" destOrd="0" presId="urn:microsoft.com/office/officeart/2005/8/layout/hierarchy2"/>
    <dgm:cxn modelId="{5D8008D2-9A98-42E2-9E24-3940B9CDDFFC}" type="presParOf" srcId="{349DFC23-02C4-46EB-B384-3BABD181C787}" destId="{D2AA77E0-44C4-49D7-A52E-568ED1CFF3CF}" srcOrd="0" destOrd="0" presId="urn:microsoft.com/office/officeart/2005/8/layout/hierarchy2"/>
    <dgm:cxn modelId="{367051AC-C8B1-4920-9E34-61CD45DEB40B}" type="presParOf" srcId="{349DFC23-02C4-46EB-B384-3BABD181C787}" destId="{6CC37EEF-8B84-47F0-96C7-154630ED91EA}" srcOrd="1" destOrd="0" presId="urn:microsoft.com/office/officeart/2005/8/layout/hierarchy2"/>
    <dgm:cxn modelId="{AB58A076-ED29-4438-A2EE-4D4C31EB17B2}" type="presParOf" srcId="{6CC37EEF-8B84-47F0-96C7-154630ED91EA}" destId="{8190DCFC-5F2A-4A99-83CC-7189EED41944}" srcOrd="0" destOrd="0" presId="urn:microsoft.com/office/officeart/2005/8/layout/hierarchy2"/>
    <dgm:cxn modelId="{FF232C82-59F6-4FA0-8376-6E767913C0DA}" type="presParOf" srcId="{8190DCFC-5F2A-4A99-83CC-7189EED41944}" destId="{E49517CE-3F94-4804-A166-891621FE67C4}" srcOrd="0" destOrd="0" presId="urn:microsoft.com/office/officeart/2005/8/layout/hierarchy2"/>
    <dgm:cxn modelId="{E06B85EB-90AD-46B4-B856-C7D343A70CF5}" type="presParOf" srcId="{6CC37EEF-8B84-47F0-96C7-154630ED91EA}" destId="{31F39FFD-D991-4DB3-AF1B-03097FDC761E}" srcOrd="1" destOrd="0" presId="urn:microsoft.com/office/officeart/2005/8/layout/hierarchy2"/>
    <dgm:cxn modelId="{E36D58D0-49D2-4472-98FB-4941CA3D994A}" type="presParOf" srcId="{31F39FFD-D991-4DB3-AF1B-03097FDC761E}" destId="{31679FC0-C1A9-4571-A7DC-D54188FB17E4}" srcOrd="0" destOrd="0" presId="urn:microsoft.com/office/officeart/2005/8/layout/hierarchy2"/>
    <dgm:cxn modelId="{EEB96C2C-0238-4056-A3C3-CB4ACD5B9DEA}" type="presParOf" srcId="{31F39FFD-D991-4DB3-AF1B-03097FDC761E}" destId="{03B7638C-CBA4-4EA4-BDB7-8A0144494F9A}" srcOrd="1" destOrd="0" presId="urn:microsoft.com/office/officeart/2005/8/layout/hierarchy2"/>
    <dgm:cxn modelId="{BFA4DD18-DC99-473D-BD7E-AEF51923D9F1}" type="presParOf" srcId="{6CC37EEF-8B84-47F0-96C7-154630ED91EA}" destId="{252F2F64-E5C6-41F3-BC44-FC8D52B9D5C7}" srcOrd="2" destOrd="0" presId="urn:microsoft.com/office/officeart/2005/8/layout/hierarchy2"/>
    <dgm:cxn modelId="{82D69FC5-4A69-4AB7-ADAA-0A615347EA4E}" type="presParOf" srcId="{252F2F64-E5C6-41F3-BC44-FC8D52B9D5C7}" destId="{7078949D-CE1C-4180-95F8-7037ECC24961}" srcOrd="0" destOrd="0" presId="urn:microsoft.com/office/officeart/2005/8/layout/hierarchy2"/>
    <dgm:cxn modelId="{30BE4207-1B75-4260-B004-B4D2A6C786D3}" type="presParOf" srcId="{6CC37EEF-8B84-47F0-96C7-154630ED91EA}" destId="{2672738E-7226-4A2A-874F-11BAE3809F8E}" srcOrd="3" destOrd="0" presId="urn:microsoft.com/office/officeart/2005/8/layout/hierarchy2"/>
    <dgm:cxn modelId="{877568F6-20CA-4B49-A365-18A1B88645CD}" type="presParOf" srcId="{2672738E-7226-4A2A-874F-11BAE3809F8E}" destId="{F91C761F-5EDA-437D-AFB3-32B241F47C36}" srcOrd="0" destOrd="0" presId="urn:microsoft.com/office/officeart/2005/8/layout/hierarchy2"/>
    <dgm:cxn modelId="{C1510658-F68F-4917-96D6-1DF8D198F66E}" type="presParOf" srcId="{2672738E-7226-4A2A-874F-11BAE3809F8E}" destId="{9F50B9E7-7E02-4E82-9FD1-C5069ED677C4}" srcOrd="1" destOrd="0" presId="urn:microsoft.com/office/officeart/2005/8/layout/hierarchy2"/>
    <dgm:cxn modelId="{DFF751DE-BCB7-48EE-BC3F-6DAF94BC0FB3}" type="presParOf" srcId="{6CC37EEF-8B84-47F0-96C7-154630ED91EA}" destId="{066CA35C-59FD-4DB5-A88B-1E6E58961248}" srcOrd="4" destOrd="0" presId="urn:microsoft.com/office/officeart/2005/8/layout/hierarchy2"/>
    <dgm:cxn modelId="{7E7900E0-97C3-4DA6-9543-721672C28F4A}" type="presParOf" srcId="{066CA35C-59FD-4DB5-A88B-1E6E58961248}" destId="{FD66F25C-7BD4-492E-A385-733D7C5E3C29}" srcOrd="0" destOrd="0" presId="urn:microsoft.com/office/officeart/2005/8/layout/hierarchy2"/>
    <dgm:cxn modelId="{46A17178-671C-4709-A0B2-BE037B50E4B0}" type="presParOf" srcId="{6CC37EEF-8B84-47F0-96C7-154630ED91EA}" destId="{A0D5C907-8FCB-4182-9F3E-3CFBC226DEDF}" srcOrd="5" destOrd="0" presId="urn:microsoft.com/office/officeart/2005/8/layout/hierarchy2"/>
    <dgm:cxn modelId="{EA4A18A1-E203-4B17-9DF0-74E71025F13D}" type="presParOf" srcId="{A0D5C907-8FCB-4182-9F3E-3CFBC226DEDF}" destId="{C0AD6F0D-AAE2-4899-8359-F88ED1D40271}" srcOrd="0" destOrd="0" presId="urn:microsoft.com/office/officeart/2005/8/layout/hierarchy2"/>
    <dgm:cxn modelId="{0C30AE7F-D8D8-42C3-AA9C-EF4ECEF1EF40}" type="presParOf" srcId="{A0D5C907-8FCB-4182-9F3E-3CFBC226DEDF}" destId="{17013423-AFF3-4AC2-96C6-C645DF452728}"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172CE08-76D7-447F-88C1-85197D40A01E}"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s-ES"/>
        </a:p>
      </dgm:t>
    </dgm:pt>
    <dgm:pt modelId="{F597141D-A5E3-4876-A705-3F9985327ABC}">
      <dgm:prSet phldrT="[Texto]"/>
      <dgm:spPr/>
      <dgm:t>
        <a:bodyPr/>
        <a:lstStyle/>
        <a:p>
          <a:r>
            <a:rPr lang="es-ES" b="1" dirty="0" smtClean="0"/>
            <a:t>Requerimiento de reservas o encaje</a:t>
          </a:r>
          <a:endParaRPr lang="es-ES" b="1" dirty="0"/>
        </a:p>
      </dgm:t>
    </dgm:pt>
    <dgm:pt modelId="{2860158C-59DA-484B-BCEF-6310C8021ADF}" type="parTrans" cxnId="{62BFFA69-347D-4143-B768-2D6279EDBE8D}">
      <dgm:prSet/>
      <dgm:spPr/>
      <dgm:t>
        <a:bodyPr/>
        <a:lstStyle/>
        <a:p>
          <a:endParaRPr lang="es-ES"/>
        </a:p>
      </dgm:t>
    </dgm:pt>
    <dgm:pt modelId="{78F14F35-CB26-4939-A5C0-C01F3A6BEBC6}" type="sibTrans" cxnId="{62BFFA69-347D-4143-B768-2D6279EDBE8D}">
      <dgm:prSet/>
      <dgm:spPr/>
      <dgm:t>
        <a:bodyPr/>
        <a:lstStyle/>
        <a:p>
          <a:endParaRPr lang="es-ES"/>
        </a:p>
      </dgm:t>
    </dgm:pt>
    <dgm:pt modelId="{7B3E4D0D-C664-4307-BD45-59DEC7B35171}">
      <dgm:prSet phldrT="[Texto]" custT="1"/>
      <dgm:spPr/>
      <dgm:t>
        <a:bodyPr/>
        <a:lstStyle/>
        <a:p>
          <a:pPr algn="just"/>
          <a:r>
            <a:rPr lang="es-ES" sz="2000" dirty="0" smtClean="0"/>
            <a:t>También denominado coeficiente de caja, el encaje puede definirse como la proporción de los depósitos y otras formas de captación de recursos ajenos que los bancos están obligados a mantener en el Banco Central.</a:t>
          </a:r>
          <a:endParaRPr lang="es-ES" sz="2000" dirty="0"/>
        </a:p>
      </dgm:t>
    </dgm:pt>
    <dgm:pt modelId="{31153B3C-C8B9-4802-AEEF-AC70C0ECEAD3}" type="parTrans" cxnId="{A9F53FA5-723A-46E7-8308-3555835262F8}">
      <dgm:prSet/>
      <dgm:spPr/>
      <dgm:t>
        <a:bodyPr/>
        <a:lstStyle/>
        <a:p>
          <a:endParaRPr lang="es-ES"/>
        </a:p>
      </dgm:t>
    </dgm:pt>
    <dgm:pt modelId="{EF38AED8-0845-4395-910F-54703A28E618}" type="sibTrans" cxnId="{A9F53FA5-723A-46E7-8308-3555835262F8}">
      <dgm:prSet/>
      <dgm:spPr/>
      <dgm:t>
        <a:bodyPr/>
        <a:lstStyle/>
        <a:p>
          <a:endParaRPr lang="es-ES"/>
        </a:p>
      </dgm:t>
    </dgm:pt>
    <dgm:pt modelId="{34DDBED5-CD54-4D0B-8884-FD5B21C44C95}">
      <dgm:prSet phldrT="[Texto]"/>
      <dgm:spPr>
        <a:solidFill>
          <a:schemeClr val="accent6">
            <a:lumMod val="75000"/>
          </a:schemeClr>
        </a:solidFill>
      </dgm:spPr>
      <dgm:t>
        <a:bodyPr/>
        <a:lstStyle/>
        <a:p>
          <a:r>
            <a:rPr lang="es-ES" b="1" dirty="0" smtClean="0"/>
            <a:t>Operaciones de mercado abierto</a:t>
          </a:r>
          <a:endParaRPr lang="es-ES" b="1" dirty="0"/>
        </a:p>
      </dgm:t>
    </dgm:pt>
    <dgm:pt modelId="{E304F984-013C-461D-B288-B4BFB178E5D0}" type="parTrans" cxnId="{D2DDA0C6-3CDF-4BDE-A53C-EA64526815F7}">
      <dgm:prSet/>
      <dgm:spPr/>
      <dgm:t>
        <a:bodyPr/>
        <a:lstStyle/>
        <a:p>
          <a:endParaRPr lang="es-ES"/>
        </a:p>
      </dgm:t>
    </dgm:pt>
    <dgm:pt modelId="{9FA1D9CE-73C1-4081-B03E-56C91A1853FE}" type="sibTrans" cxnId="{D2DDA0C6-3CDF-4BDE-A53C-EA64526815F7}">
      <dgm:prSet/>
      <dgm:spPr/>
      <dgm:t>
        <a:bodyPr/>
        <a:lstStyle/>
        <a:p>
          <a:endParaRPr lang="es-ES"/>
        </a:p>
      </dgm:t>
    </dgm:pt>
    <dgm:pt modelId="{A285F0CB-2E5D-438D-BF2F-6FF543F992AB}">
      <dgm:prSet phldrT="[Texto]" custT="1"/>
      <dgm:spPr>
        <a:solidFill>
          <a:schemeClr val="accent6">
            <a:lumMod val="40000"/>
            <a:lumOff val="60000"/>
            <a:alpha val="90000"/>
          </a:schemeClr>
        </a:solidFill>
      </dgm:spPr>
      <dgm:t>
        <a:bodyPr/>
        <a:lstStyle/>
        <a:p>
          <a:pPr algn="just"/>
          <a:r>
            <a:rPr lang="es-ES" sz="2000" dirty="0" smtClean="0"/>
            <a:t>Los bancos centrales pueden comprar y vender, en mercados de deuda abiertos, valores del gobierno por su propia cuenta.</a:t>
          </a:r>
          <a:endParaRPr lang="es-ES" sz="2000" dirty="0"/>
        </a:p>
      </dgm:t>
    </dgm:pt>
    <dgm:pt modelId="{FF9D8328-5BA3-4C7E-8DD7-AD149FB0D954}" type="parTrans" cxnId="{64BA1A54-4EAD-4F35-B82E-83746AB56422}">
      <dgm:prSet/>
      <dgm:spPr/>
      <dgm:t>
        <a:bodyPr/>
        <a:lstStyle/>
        <a:p>
          <a:endParaRPr lang="es-ES"/>
        </a:p>
      </dgm:t>
    </dgm:pt>
    <dgm:pt modelId="{59E522EA-8346-4A59-9454-87B9CED00D42}" type="sibTrans" cxnId="{64BA1A54-4EAD-4F35-B82E-83746AB56422}">
      <dgm:prSet/>
      <dgm:spPr/>
      <dgm:t>
        <a:bodyPr/>
        <a:lstStyle/>
        <a:p>
          <a:endParaRPr lang="es-ES"/>
        </a:p>
      </dgm:t>
    </dgm:pt>
    <dgm:pt modelId="{6C4051F4-4BBA-41F8-A1B1-03433F000791}">
      <dgm:prSet phldrT="[Texto]"/>
      <dgm:spPr>
        <a:solidFill>
          <a:srgbClr val="7030A0"/>
        </a:solidFill>
      </dgm:spPr>
      <dgm:t>
        <a:bodyPr/>
        <a:lstStyle/>
        <a:p>
          <a:r>
            <a:rPr lang="es-ES" b="1" dirty="0" smtClean="0"/>
            <a:t>Tasas de descuento y redescuento</a:t>
          </a:r>
          <a:endParaRPr lang="es-ES" b="1" dirty="0"/>
        </a:p>
      </dgm:t>
    </dgm:pt>
    <dgm:pt modelId="{FEE4ACA7-9D23-49AE-9AE6-29FDE7090F83}" type="parTrans" cxnId="{CBA6893E-C02F-4400-89DF-2E0450F1228F}">
      <dgm:prSet/>
      <dgm:spPr/>
      <dgm:t>
        <a:bodyPr/>
        <a:lstStyle/>
        <a:p>
          <a:endParaRPr lang="es-ES"/>
        </a:p>
      </dgm:t>
    </dgm:pt>
    <dgm:pt modelId="{2E5454C9-5812-441D-A9BA-906E731B7DC6}" type="sibTrans" cxnId="{CBA6893E-C02F-4400-89DF-2E0450F1228F}">
      <dgm:prSet/>
      <dgm:spPr/>
      <dgm:t>
        <a:bodyPr/>
        <a:lstStyle/>
        <a:p>
          <a:endParaRPr lang="es-ES"/>
        </a:p>
      </dgm:t>
    </dgm:pt>
    <dgm:pt modelId="{F301298F-FF1B-445B-ACE3-B43FF6D3C6EE}">
      <dgm:prSet phldrT="[Texto]" custT="1"/>
      <dgm:spPr>
        <a:solidFill>
          <a:schemeClr val="accent4">
            <a:lumMod val="40000"/>
            <a:lumOff val="60000"/>
            <a:alpha val="90000"/>
          </a:schemeClr>
        </a:solidFill>
      </dgm:spPr>
      <dgm:t>
        <a:bodyPr/>
        <a:lstStyle/>
        <a:p>
          <a:pPr algn="just"/>
          <a:r>
            <a:rPr lang="es-ES" sz="2000" dirty="0" smtClean="0"/>
            <a:t>El Banco Central oferta préstamos y redescuentos de letras a los bancos miembros del Sistema. El precio de estos financiamientos se denomina tasas de descuento y redescuento y pueden ser utilizados para la regulación de la oferta monetaria.</a:t>
          </a:r>
          <a:endParaRPr lang="es-ES" sz="2000" dirty="0"/>
        </a:p>
      </dgm:t>
    </dgm:pt>
    <dgm:pt modelId="{23086CC0-F72F-488A-BA26-4B724CFD3356}" type="sibTrans" cxnId="{2CCB91D2-7EC2-4BCF-B75C-6ABDE7854C92}">
      <dgm:prSet/>
      <dgm:spPr/>
      <dgm:t>
        <a:bodyPr/>
        <a:lstStyle/>
        <a:p>
          <a:endParaRPr lang="es-ES"/>
        </a:p>
      </dgm:t>
    </dgm:pt>
    <dgm:pt modelId="{197EF77A-0003-445E-8EFD-90E84A60F329}" type="parTrans" cxnId="{2CCB91D2-7EC2-4BCF-B75C-6ABDE7854C92}">
      <dgm:prSet/>
      <dgm:spPr/>
      <dgm:t>
        <a:bodyPr/>
        <a:lstStyle/>
        <a:p>
          <a:endParaRPr lang="es-ES"/>
        </a:p>
      </dgm:t>
    </dgm:pt>
    <dgm:pt modelId="{C629FFF7-80D5-46E4-9501-C0DE060BAB1A}" type="pres">
      <dgm:prSet presAssocID="{2172CE08-76D7-447F-88C1-85197D40A01E}" presName="Name0" presStyleCnt="0">
        <dgm:presLayoutVars>
          <dgm:dir/>
          <dgm:animLvl val="lvl"/>
          <dgm:resizeHandles val="exact"/>
        </dgm:presLayoutVars>
      </dgm:prSet>
      <dgm:spPr/>
      <dgm:t>
        <a:bodyPr/>
        <a:lstStyle/>
        <a:p>
          <a:endParaRPr lang="es-ES"/>
        </a:p>
      </dgm:t>
    </dgm:pt>
    <dgm:pt modelId="{E5191776-256C-4B74-B354-3E90E49AA9DD}" type="pres">
      <dgm:prSet presAssocID="{F597141D-A5E3-4876-A705-3F9985327ABC}" presName="linNode" presStyleCnt="0"/>
      <dgm:spPr/>
    </dgm:pt>
    <dgm:pt modelId="{2AE4E4B5-94C7-4F91-9CE8-A38C5EF68CE7}" type="pres">
      <dgm:prSet presAssocID="{F597141D-A5E3-4876-A705-3F9985327ABC}" presName="parentText" presStyleLbl="node1" presStyleIdx="0" presStyleCnt="3">
        <dgm:presLayoutVars>
          <dgm:chMax val="1"/>
          <dgm:bulletEnabled val="1"/>
        </dgm:presLayoutVars>
      </dgm:prSet>
      <dgm:spPr/>
      <dgm:t>
        <a:bodyPr/>
        <a:lstStyle/>
        <a:p>
          <a:endParaRPr lang="es-ES"/>
        </a:p>
      </dgm:t>
    </dgm:pt>
    <dgm:pt modelId="{6578FA82-CB43-49BC-8542-707296F68580}" type="pres">
      <dgm:prSet presAssocID="{F597141D-A5E3-4876-A705-3F9985327ABC}" presName="descendantText" presStyleLbl="alignAccFollowNode1" presStyleIdx="0" presStyleCnt="3">
        <dgm:presLayoutVars>
          <dgm:bulletEnabled val="1"/>
        </dgm:presLayoutVars>
      </dgm:prSet>
      <dgm:spPr/>
      <dgm:t>
        <a:bodyPr/>
        <a:lstStyle/>
        <a:p>
          <a:endParaRPr lang="es-ES"/>
        </a:p>
      </dgm:t>
    </dgm:pt>
    <dgm:pt modelId="{5EAB6A29-C06E-413A-855D-05C7E739E5EE}" type="pres">
      <dgm:prSet presAssocID="{78F14F35-CB26-4939-A5C0-C01F3A6BEBC6}" presName="sp" presStyleCnt="0"/>
      <dgm:spPr/>
    </dgm:pt>
    <dgm:pt modelId="{63D05D6D-6066-4A7A-AE69-F9457CF9E485}" type="pres">
      <dgm:prSet presAssocID="{34DDBED5-CD54-4D0B-8884-FD5B21C44C95}" presName="linNode" presStyleCnt="0"/>
      <dgm:spPr/>
    </dgm:pt>
    <dgm:pt modelId="{38950BBD-A197-4BCD-921C-7728BCB109A3}" type="pres">
      <dgm:prSet presAssocID="{34DDBED5-CD54-4D0B-8884-FD5B21C44C95}" presName="parentText" presStyleLbl="node1" presStyleIdx="1" presStyleCnt="3">
        <dgm:presLayoutVars>
          <dgm:chMax val="1"/>
          <dgm:bulletEnabled val="1"/>
        </dgm:presLayoutVars>
      </dgm:prSet>
      <dgm:spPr/>
      <dgm:t>
        <a:bodyPr/>
        <a:lstStyle/>
        <a:p>
          <a:endParaRPr lang="es-ES"/>
        </a:p>
      </dgm:t>
    </dgm:pt>
    <dgm:pt modelId="{353ED142-C856-40E5-B11E-4BD68958DC0A}" type="pres">
      <dgm:prSet presAssocID="{34DDBED5-CD54-4D0B-8884-FD5B21C44C95}" presName="descendantText" presStyleLbl="alignAccFollowNode1" presStyleIdx="1" presStyleCnt="3">
        <dgm:presLayoutVars>
          <dgm:bulletEnabled val="1"/>
        </dgm:presLayoutVars>
      </dgm:prSet>
      <dgm:spPr/>
      <dgm:t>
        <a:bodyPr/>
        <a:lstStyle/>
        <a:p>
          <a:endParaRPr lang="es-ES"/>
        </a:p>
      </dgm:t>
    </dgm:pt>
    <dgm:pt modelId="{76E40223-55C8-415C-838B-78A710976870}" type="pres">
      <dgm:prSet presAssocID="{9FA1D9CE-73C1-4081-B03E-56C91A1853FE}" presName="sp" presStyleCnt="0"/>
      <dgm:spPr/>
    </dgm:pt>
    <dgm:pt modelId="{02140C8D-207E-4711-ADAC-90514E2756D3}" type="pres">
      <dgm:prSet presAssocID="{6C4051F4-4BBA-41F8-A1B1-03433F000791}" presName="linNode" presStyleCnt="0"/>
      <dgm:spPr/>
    </dgm:pt>
    <dgm:pt modelId="{6C7B3975-2C7E-4735-A80A-7E980FA79823}" type="pres">
      <dgm:prSet presAssocID="{6C4051F4-4BBA-41F8-A1B1-03433F000791}" presName="parentText" presStyleLbl="node1" presStyleIdx="2" presStyleCnt="3">
        <dgm:presLayoutVars>
          <dgm:chMax val="1"/>
          <dgm:bulletEnabled val="1"/>
        </dgm:presLayoutVars>
      </dgm:prSet>
      <dgm:spPr/>
      <dgm:t>
        <a:bodyPr/>
        <a:lstStyle/>
        <a:p>
          <a:endParaRPr lang="es-ES"/>
        </a:p>
      </dgm:t>
    </dgm:pt>
    <dgm:pt modelId="{FC71122D-ACB5-4280-8F3F-A3D61F2FD598}" type="pres">
      <dgm:prSet presAssocID="{6C4051F4-4BBA-41F8-A1B1-03433F000791}" presName="descendantText" presStyleLbl="alignAccFollowNode1" presStyleIdx="2" presStyleCnt="3">
        <dgm:presLayoutVars>
          <dgm:bulletEnabled val="1"/>
        </dgm:presLayoutVars>
      </dgm:prSet>
      <dgm:spPr/>
      <dgm:t>
        <a:bodyPr/>
        <a:lstStyle/>
        <a:p>
          <a:endParaRPr lang="es-ES"/>
        </a:p>
      </dgm:t>
    </dgm:pt>
  </dgm:ptLst>
  <dgm:cxnLst>
    <dgm:cxn modelId="{E80D8708-6F40-4705-9B18-59819CA4507F}" type="presOf" srcId="{F301298F-FF1B-445B-ACE3-B43FF6D3C6EE}" destId="{FC71122D-ACB5-4280-8F3F-A3D61F2FD598}" srcOrd="0" destOrd="0" presId="urn:microsoft.com/office/officeart/2005/8/layout/vList5"/>
    <dgm:cxn modelId="{2419AF2C-0EEE-4A6A-8739-F75A98A45995}" type="presOf" srcId="{7B3E4D0D-C664-4307-BD45-59DEC7B35171}" destId="{6578FA82-CB43-49BC-8542-707296F68580}" srcOrd="0" destOrd="0" presId="urn:microsoft.com/office/officeart/2005/8/layout/vList5"/>
    <dgm:cxn modelId="{A9F53FA5-723A-46E7-8308-3555835262F8}" srcId="{F597141D-A5E3-4876-A705-3F9985327ABC}" destId="{7B3E4D0D-C664-4307-BD45-59DEC7B35171}" srcOrd="0" destOrd="0" parTransId="{31153B3C-C8B9-4802-AEEF-AC70C0ECEAD3}" sibTransId="{EF38AED8-0845-4395-910F-54703A28E618}"/>
    <dgm:cxn modelId="{C2449EF8-E7D6-414D-B424-AE89E3F54861}" type="presOf" srcId="{F597141D-A5E3-4876-A705-3F9985327ABC}" destId="{2AE4E4B5-94C7-4F91-9CE8-A38C5EF68CE7}" srcOrd="0" destOrd="0" presId="urn:microsoft.com/office/officeart/2005/8/layout/vList5"/>
    <dgm:cxn modelId="{2CCB91D2-7EC2-4BCF-B75C-6ABDE7854C92}" srcId="{6C4051F4-4BBA-41F8-A1B1-03433F000791}" destId="{F301298F-FF1B-445B-ACE3-B43FF6D3C6EE}" srcOrd="0" destOrd="0" parTransId="{197EF77A-0003-445E-8EFD-90E84A60F329}" sibTransId="{23086CC0-F72F-488A-BA26-4B724CFD3356}"/>
    <dgm:cxn modelId="{CBA6893E-C02F-4400-89DF-2E0450F1228F}" srcId="{2172CE08-76D7-447F-88C1-85197D40A01E}" destId="{6C4051F4-4BBA-41F8-A1B1-03433F000791}" srcOrd="2" destOrd="0" parTransId="{FEE4ACA7-9D23-49AE-9AE6-29FDE7090F83}" sibTransId="{2E5454C9-5812-441D-A9BA-906E731B7DC6}"/>
    <dgm:cxn modelId="{62BFFA69-347D-4143-B768-2D6279EDBE8D}" srcId="{2172CE08-76D7-447F-88C1-85197D40A01E}" destId="{F597141D-A5E3-4876-A705-3F9985327ABC}" srcOrd="0" destOrd="0" parTransId="{2860158C-59DA-484B-BCEF-6310C8021ADF}" sibTransId="{78F14F35-CB26-4939-A5C0-C01F3A6BEBC6}"/>
    <dgm:cxn modelId="{0578EFEB-EF90-42A7-B1B6-41410258722D}" type="presOf" srcId="{A285F0CB-2E5D-438D-BF2F-6FF543F992AB}" destId="{353ED142-C856-40E5-B11E-4BD68958DC0A}" srcOrd="0" destOrd="0" presId="urn:microsoft.com/office/officeart/2005/8/layout/vList5"/>
    <dgm:cxn modelId="{D8CCA923-EB09-4A77-BDA7-650C73DFC02E}" type="presOf" srcId="{6C4051F4-4BBA-41F8-A1B1-03433F000791}" destId="{6C7B3975-2C7E-4735-A80A-7E980FA79823}" srcOrd="0" destOrd="0" presId="urn:microsoft.com/office/officeart/2005/8/layout/vList5"/>
    <dgm:cxn modelId="{56540B0C-8C44-4B58-8B72-08E370A13A7E}" type="presOf" srcId="{2172CE08-76D7-447F-88C1-85197D40A01E}" destId="{C629FFF7-80D5-46E4-9501-C0DE060BAB1A}" srcOrd="0" destOrd="0" presId="urn:microsoft.com/office/officeart/2005/8/layout/vList5"/>
    <dgm:cxn modelId="{D2DDA0C6-3CDF-4BDE-A53C-EA64526815F7}" srcId="{2172CE08-76D7-447F-88C1-85197D40A01E}" destId="{34DDBED5-CD54-4D0B-8884-FD5B21C44C95}" srcOrd="1" destOrd="0" parTransId="{E304F984-013C-461D-B288-B4BFB178E5D0}" sibTransId="{9FA1D9CE-73C1-4081-B03E-56C91A1853FE}"/>
    <dgm:cxn modelId="{64BA1A54-4EAD-4F35-B82E-83746AB56422}" srcId="{34DDBED5-CD54-4D0B-8884-FD5B21C44C95}" destId="{A285F0CB-2E5D-438D-BF2F-6FF543F992AB}" srcOrd="0" destOrd="0" parTransId="{FF9D8328-5BA3-4C7E-8DD7-AD149FB0D954}" sibTransId="{59E522EA-8346-4A59-9454-87B9CED00D42}"/>
    <dgm:cxn modelId="{B99219C4-9DE8-4D2F-B04D-229E334E0F9B}" type="presOf" srcId="{34DDBED5-CD54-4D0B-8884-FD5B21C44C95}" destId="{38950BBD-A197-4BCD-921C-7728BCB109A3}" srcOrd="0" destOrd="0" presId="urn:microsoft.com/office/officeart/2005/8/layout/vList5"/>
    <dgm:cxn modelId="{87A0C778-3026-47BC-A681-2262819DC571}" type="presParOf" srcId="{C629FFF7-80D5-46E4-9501-C0DE060BAB1A}" destId="{E5191776-256C-4B74-B354-3E90E49AA9DD}" srcOrd="0" destOrd="0" presId="urn:microsoft.com/office/officeart/2005/8/layout/vList5"/>
    <dgm:cxn modelId="{9B8014BB-D4CA-4736-AFB3-61EC9591C525}" type="presParOf" srcId="{E5191776-256C-4B74-B354-3E90E49AA9DD}" destId="{2AE4E4B5-94C7-4F91-9CE8-A38C5EF68CE7}" srcOrd="0" destOrd="0" presId="urn:microsoft.com/office/officeart/2005/8/layout/vList5"/>
    <dgm:cxn modelId="{63C68908-622B-4EFF-ADA5-0F52B2ECDD1D}" type="presParOf" srcId="{E5191776-256C-4B74-B354-3E90E49AA9DD}" destId="{6578FA82-CB43-49BC-8542-707296F68580}" srcOrd="1" destOrd="0" presId="urn:microsoft.com/office/officeart/2005/8/layout/vList5"/>
    <dgm:cxn modelId="{9AF8D536-7C44-4109-A33F-5D3314E21E99}" type="presParOf" srcId="{C629FFF7-80D5-46E4-9501-C0DE060BAB1A}" destId="{5EAB6A29-C06E-413A-855D-05C7E739E5EE}" srcOrd="1" destOrd="0" presId="urn:microsoft.com/office/officeart/2005/8/layout/vList5"/>
    <dgm:cxn modelId="{D9FB4D94-AC5D-4528-86CE-D6CE88B6FA80}" type="presParOf" srcId="{C629FFF7-80D5-46E4-9501-C0DE060BAB1A}" destId="{63D05D6D-6066-4A7A-AE69-F9457CF9E485}" srcOrd="2" destOrd="0" presId="urn:microsoft.com/office/officeart/2005/8/layout/vList5"/>
    <dgm:cxn modelId="{9BC21D03-840B-434B-8097-37DAF7BE1118}" type="presParOf" srcId="{63D05D6D-6066-4A7A-AE69-F9457CF9E485}" destId="{38950BBD-A197-4BCD-921C-7728BCB109A3}" srcOrd="0" destOrd="0" presId="urn:microsoft.com/office/officeart/2005/8/layout/vList5"/>
    <dgm:cxn modelId="{BD3E1007-9632-4194-BC4B-683AB0575AC4}" type="presParOf" srcId="{63D05D6D-6066-4A7A-AE69-F9457CF9E485}" destId="{353ED142-C856-40E5-B11E-4BD68958DC0A}" srcOrd="1" destOrd="0" presId="urn:microsoft.com/office/officeart/2005/8/layout/vList5"/>
    <dgm:cxn modelId="{530F7766-9CCD-4EC1-AB2E-5B16D46344DA}" type="presParOf" srcId="{C629FFF7-80D5-46E4-9501-C0DE060BAB1A}" destId="{76E40223-55C8-415C-838B-78A710976870}" srcOrd="3" destOrd="0" presId="urn:microsoft.com/office/officeart/2005/8/layout/vList5"/>
    <dgm:cxn modelId="{DC038F8E-DD86-47B9-8B8C-3E47C90F71BF}" type="presParOf" srcId="{C629FFF7-80D5-46E4-9501-C0DE060BAB1A}" destId="{02140C8D-207E-4711-ADAC-90514E2756D3}" srcOrd="4" destOrd="0" presId="urn:microsoft.com/office/officeart/2005/8/layout/vList5"/>
    <dgm:cxn modelId="{1F41C4ED-91D5-47B8-963B-C6985A74B156}" type="presParOf" srcId="{02140C8D-207E-4711-ADAC-90514E2756D3}" destId="{6C7B3975-2C7E-4735-A80A-7E980FA79823}" srcOrd="0" destOrd="0" presId="urn:microsoft.com/office/officeart/2005/8/layout/vList5"/>
    <dgm:cxn modelId="{33496AAC-9222-470C-947C-0371EB0B9A32}" type="presParOf" srcId="{02140C8D-207E-4711-ADAC-90514E2756D3}" destId="{FC71122D-ACB5-4280-8F3F-A3D61F2FD598}"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614E5C-12EE-4E4C-B1DB-B9DA0049432C}">
      <dsp:nvSpPr>
        <dsp:cNvPr id="0" name=""/>
        <dsp:cNvSpPr/>
      </dsp:nvSpPr>
      <dsp:spPr>
        <a:xfrm rot="5400000">
          <a:off x="5450135" y="-1546033"/>
          <a:ext cx="3848558" cy="6940625"/>
        </a:xfrm>
        <a:prstGeom prst="round2SameRect">
          <a:avLst/>
        </a:prstGeom>
        <a:solidFill>
          <a:schemeClr val="dk2">
            <a:alpha val="90000"/>
            <a:tint val="40000"/>
            <a:hueOff val="0"/>
            <a:satOff val="0"/>
            <a:lumOff val="0"/>
            <a:alphaOff val="0"/>
          </a:schemeClr>
        </a:solidFill>
        <a:ln w="9525" cap="flat" cmpd="sng" algn="ctr">
          <a:solidFill>
            <a:schemeClr val="dk2">
              <a:alpha val="90000"/>
              <a:tint val="4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285750" lvl="1" indent="-285750" algn="just" defTabSz="1600200">
            <a:lnSpc>
              <a:spcPct val="90000"/>
            </a:lnSpc>
            <a:spcBef>
              <a:spcPct val="0"/>
            </a:spcBef>
            <a:spcAft>
              <a:spcPct val="15000"/>
            </a:spcAft>
            <a:buChar char="••"/>
          </a:pPr>
          <a:r>
            <a:rPr lang="es-ES" sz="3600" kern="1200" dirty="0" smtClean="0"/>
            <a:t>Dinero es cualquier bien, título valor u otro instrumento que los miembros de una comunidad estén dispuestos a aceptar como pago de bienes y servicios y cancelación de deudas.</a:t>
          </a:r>
        </a:p>
      </dsp:txBody>
      <dsp:txXfrm rot="-5400000">
        <a:off x="3904102" y="187871"/>
        <a:ext cx="6752754" cy="3472816"/>
      </dsp:txXfrm>
    </dsp:sp>
    <dsp:sp modelId="{BB8BB05C-8CBB-47C6-98FF-6E5DCBE8FAD2}">
      <dsp:nvSpPr>
        <dsp:cNvPr id="0" name=""/>
        <dsp:cNvSpPr/>
      </dsp:nvSpPr>
      <dsp:spPr>
        <a:xfrm>
          <a:off x="0" y="1171077"/>
          <a:ext cx="3904102" cy="1865861"/>
        </a:xfrm>
        <a:prstGeom prst="roundRect">
          <a:avLst/>
        </a:prstGeom>
        <a:gradFill rotWithShape="0">
          <a:gsLst>
            <a:gs pos="0">
              <a:schemeClr val="dk2">
                <a:hueOff val="0"/>
                <a:satOff val="0"/>
                <a:lumOff val="0"/>
                <a:alphaOff val="0"/>
                <a:shade val="51000"/>
                <a:satMod val="130000"/>
              </a:schemeClr>
            </a:gs>
            <a:gs pos="80000">
              <a:schemeClr val="dk2">
                <a:hueOff val="0"/>
                <a:satOff val="0"/>
                <a:lumOff val="0"/>
                <a:alphaOff val="0"/>
                <a:shade val="93000"/>
                <a:satMod val="130000"/>
              </a:schemeClr>
            </a:gs>
            <a:gs pos="100000">
              <a:schemeClr val="dk2">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37160" tIns="68580" rIns="137160" bIns="68580" numCol="1" spcCol="1270" anchor="ctr" anchorCtr="0">
          <a:noAutofit/>
        </a:bodyPr>
        <a:lstStyle/>
        <a:p>
          <a:pPr lvl="0" algn="ctr" defTabSz="1600200">
            <a:lnSpc>
              <a:spcPct val="90000"/>
            </a:lnSpc>
            <a:spcBef>
              <a:spcPct val="0"/>
            </a:spcBef>
            <a:spcAft>
              <a:spcPct val="35000"/>
            </a:spcAft>
          </a:pPr>
          <a:r>
            <a:rPr lang="es-ES" sz="3600" b="1" kern="1200" dirty="0" smtClean="0"/>
            <a:t>Dinero</a:t>
          </a:r>
          <a:endParaRPr lang="es-ES" sz="3600" b="1" kern="1200" dirty="0"/>
        </a:p>
      </dsp:txBody>
      <dsp:txXfrm>
        <a:off x="91084" y="1262161"/>
        <a:ext cx="3721934" cy="168369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D6DACA-EE1D-48F1-B47C-94AA80CC88DE}">
      <dsp:nvSpPr>
        <dsp:cNvPr id="0" name=""/>
        <dsp:cNvSpPr/>
      </dsp:nvSpPr>
      <dsp:spPr>
        <a:xfrm>
          <a:off x="0" y="1173483"/>
          <a:ext cx="3143527" cy="2292700"/>
        </a:xfrm>
        <a:prstGeom prst="roundRect">
          <a:avLst>
            <a:gd name="adj" fmla="val 10000"/>
          </a:avLst>
        </a:prstGeom>
        <a:solidFill>
          <a:srgbClr val="32FC1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1778000">
            <a:lnSpc>
              <a:spcPct val="90000"/>
            </a:lnSpc>
            <a:spcBef>
              <a:spcPct val="0"/>
            </a:spcBef>
            <a:spcAft>
              <a:spcPct val="35000"/>
            </a:spcAft>
          </a:pPr>
          <a:r>
            <a:rPr lang="es-ES" sz="4000" b="1" kern="1200" dirty="0" smtClean="0">
              <a:solidFill>
                <a:schemeClr val="tx1"/>
              </a:solidFill>
            </a:rPr>
            <a:t>Se utiliza como dinero en la actualidad:</a:t>
          </a:r>
          <a:endParaRPr lang="es-ES" sz="4000" b="1" kern="1200" dirty="0"/>
        </a:p>
      </dsp:txBody>
      <dsp:txXfrm>
        <a:off x="67151" y="1240634"/>
        <a:ext cx="3009225" cy="2158398"/>
      </dsp:txXfrm>
    </dsp:sp>
    <dsp:sp modelId="{24609A09-C459-4A4C-A088-05B61D075F5C}">
      <dsp:nvSpPr>
        <dsp:cNvPr id="0" name=""/>
        <dsp:cNvSpPr/>
      </dsp:nvSpPr>
      <dsp:spPr>
        <a:xfrm rot="18569904">
          <a:off x="2706410" y="1363764"/>
          <a:ext cx="2402114" cy="58565"/>
        </a:xfrm>
        <a:custGeom>
          <a:avLst/>
          <a:gdLst/>
          <a:ahLst/>
          <a:cxnLst/>
          <a:rect l="0" t="0" r="0" b="0"/>
          <a:pathLst>
            <a:path>
              <a:moveTo>
                <a:pt x="0" y="29282"/>
              </a:moveTo>
              <a:lnTo>
                <a:pt x="2402114" y="2928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lang="es-ES" sz="2000" kern="1200"/>
        </a:p>
      </dsp:txBody>
      <dsp:txXfrm>
        <a:off x="3847415" y="1332994"/>
        <a:ext cx="120105" cy="120105"/>
      </dsp:txXfrm>
    </dsp:sp>
    <dsp:sp modelId="{46154F22-A1A9-46E6-A0C3-63EDCB9D9008}">
      <dsp:nvSpPr>
        <dsp:cNvPr id="0" name=""/>
        <dsp:cNvSpPr/>
      </dsp:nvSpPr>
      <dsp:spPr>
        <a:xfrm>
          <a:off x="4671409" y="5757"/>
          <a:ext cx="5023357" cy="921006"/>
        </a:xfrm>
        <a:prstGeom prst="roundRect">
          <a:avLst>
            <a:gd name="adj" fmla="val 10000"/>
          </a:avLst>
        </a:prstGeom>
        <a:solidFill>
          <a:srgbClr val="12DEFA"/>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s-ES" sz="2800" b="1" kern="1200" dirty="0" smtClean="0">
              <a:solidFill>
                <a:schemeClr val="tx1"/>
              </a:solidFill>
            </a:rPr>
            <a:t>Las monedas y billetes</a:t>
          </a:r>
          <a:endParaRPr lang="es-ES" sz="2800" b="1" kern="1200" dirty="0">
            <a:solidFill>
              <a:schemeClr val="tx1"/>
            </a:solidFill>
          </a:endParaRPr>
        </a:p>
      </dsp:txBody>
      <dsp:txXfrm>
        <a:off x="4698384" y="32732"/>
        <a:ext cx="4969407" cy="867056"/>
      </dsp:txXfrm>
    </dsp:sp>
    <dsp:sp modelId="{2ECF8BD5-740F-4188-BBE7-9FB8C81514B7}">
      <dsp:nvSpPr>
        <dsp:cNvPr id="0" name=""/>
        <dsp:cNvSpPr/>
      </dsp:nvSpPr>
      <dsp:spPr>
        <a:xfrm rot="21086726">
          <a:off x="3134932" y="2175635"/>
          <a:ext cx="1545070" cy="58565"/>
        </a:xfrm>
        <a:custGeom>
          <a:avLst/>
          <a:gdLst/>
          <a:ahLst/>
          <a:cxnLst/>
          <a:rect l="0" t="0" r="0" b="0"/>
          <a:pathLst>
            <a:path>
              <a:moveTo>
                <a:pt x="0" y="29282"/>
              </a:moveTo>
              <a:lnTo>
                <a:pt x="1545070" y="2928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lang="es-ES" sz="2000" kern="1200"/>
        </a:p>
      </dsp:txBody>
      <dsp:txXfrm>
        <a:off x="3868841" y="2166291"/>
        <a:ext cx="77253" cy="77253"/>
      </dsp:txXfrm>
    </dsp:sp>
    <dsp:sp modelId="{5A667D93-3EED-4CA0-808F-649CD2C551ED}">
      <dsp:nvSpPr>
        <dsp:cNvPr id="0" name=""/>
        <dsp:cNvSpPr/>
      </dsp:nvSpPr>
      <dsp:spPr>
        <a:xfrm>
          <a:off x="4671409" y="1162528"/>
          <a:ext cx="6020861" cy="1854948"/>
        </a:xfrm>
        <a:prstGeom prst="roundRect">
          <a:avLst>
            <a:gd name="adj" fmla="val 10000"/>
          </a:avLst>
        </a:prstGeom>
        <a:solidFill>
          <a:srgbClr val="F5FB1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just" defTabSz="1244600">
            <a:lnSpc>
              <a:spcPct val="90000"/>
            </a:lnSpc>
            <a:spcBef>
              <a:spcPct val="0"/>
            </a:spcBef>
            <a:spcAft>
              <a:spcPct val="35000"/>
            </a:spcAft>
          </a:pPr>
          <a:r>
            <a:rPr lang="es-ES" sz="2800" b="1" kern="1200" dirty="0" smtClean="0">
              <a:solidFill>
                <a:schemeClr val="tx1"/>
              </a:solidFill>
            </a:rPr>
            <a:t>Los depósitos bancarios a la vista: (dinero-pagaré o deuda del banco, la cual tiene que liquidar en el momento que el depositario lo solicite).</a:t>
          </a:r>
          <a:endParaRPr lang="es-ES" sz="2800" b="1" kern="1200" dirty="0">
            <a:solidFill>
              <a:schemeClr val="tx1"/>
            </a:solidFill>
          </a:endParaRPr>
        </a:p>
      </dsp:txBody>
      <dsp:txXfrm>
        <a:off x="4725739" y="1216858"/>
        <a:ext cx="5912201" cy="1746288"/>
      </dsp:txXfrm>
    </dsp:sp>
    <dsp:sp modelId="{FA65F329-7C00-4CE2-8BB6-639D1AAEDF31}">
      <dsp:nvSpPr>
        <dsp:cNvPr id="0" name=""/>
        <dsp:cNvSpPr/>
      </dsp:nvSpPr>
      <dsp:spPr>
        <a:xfrm rot="2902408">
          <a:off x="2757427" y="3150195"/>
          <a:ext cx="2300082" cy="58565"/>
        </a:xfrm>
        <a:custGeom>
          <a:avLst/>
          <a:gdLst/>
          <a:ahLst/>
          <a:cxnLst/>
          <a:rect l="0" t="0" r="0" b="0"/>
          <a:pathLst>
            <a:path>
              <a:moveTo>
                <a:pt x="0" y="29282"/>
              </a:moveTo>
              <a:lnTo>
                <a:pt x="2300082" y="2928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lang="es-ES" sz="2000" kern="1200"/>
        </a:p>
      </dsp:txBody>
      <dsp:txXfrm>
        <a:off x="3849966" y="3121976"/>
        <a:ext cx="115004" cy="115004"/>
      </dsp:txXfrm>
    </dsp:sp>
    <dsp:sp modelId="{2FD25FCA-8637-4005-81CB-698678457A24}">
      <dsp:nvSpPr>
        <dsp:cNvPr id="0" name=""/>
        <dsp:cNvSpPr/>
      </dsp:nvSpPr>
      <dsp:spPr>
        <a:xfrm>
          <a:off x="4671409" y="3253241"/>
          <a:ext cx="6030920" cy="1571763"/>
        </a:xfrm>
        <a:prstGeom prst="roundRect">
          <a:avLst>
            <a:gd name="adj" fmla="val 10000"/>
          </a:avLst>
        </a:prstGeom>
        <a:solidFill>
          <a:srgbClr val="FFAE89"/>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lvl="0" algn="just" defTabSz="1244600">
            <a:lnSpc>
              <a:spcPct val="90000"/>
            </a:lnSpc>
            <a:spcBef>
              <a:spcPct val="0"/>
            </a:spcBef>
            <a:spcAft>
              <a:spcPct val="35000"/>
            </a:spcAft>
          </a:pPr>
          <a:r>
            <a:rPr lang="es-ES" sz="2800" b="1" kern="1200" dirty="0" smtClean="0">
              <a:solidFill>
                <a:schemeClr val="tx1"/>
              </a:solidFill>
            </a:rPr>
            <a:t>Los depósitos a plazo fijo y los depósitos de ahorro. </a:t>
          </a:r>
          <a:r>
            <a:rPr lang="es-ES" sz="1800" b="1" kern="1200" dirty="0" smtClean="0">
              <a:solidFill>
                <a:schemeClr val="tx1"/>
              </a:solidFill>
            </a:rPr>
            <a:t>Argentina, México y Venezuela </a:t>
          </a:r>
          <a:endParaRPr lang="es-ES" sz="1800" b="1" kern="1200" dirty="0">
            <a:solidFill>
              <a:schemeClr val="tx1"/>
            </a:solidFill>
          </a:endParaRPr>
        </a:p>
      </dsp:txBody>
      <dsp:txXfrm>
        <a:off x="4717444" y="3299276"/>
        <a:ext cx="5938850" cy="147969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78FA82-CB43-49BC-8542-707296F68580}">
      <dsp:nvSpPr>
        <dsp:cNvPr id="0" name=""/>
        <dsp:cNvSpPr/>
      </dsp:nvSpPr>
      <dsp:spPr>
        <a:xfrm rot="5400000">
          <a:off x="7195321" y="-2852901"/>
          <a:ext cx="1361420" cy="7412736"/>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 defTabSz="889000">
            <a:lnSpc>
              <a:spcPct val="90000"/>
            </a:lnSpc>
            <a:spcBef>
              <a:spcPct val="0"/>
            </a:spcBef>
            <a:spcAft>
              <a:spcPct val="15000"/>
            </a:spcAft>
            <a:buChar char="••"/>
          </a:pPr>
          <a:r>
            <a:rPr lang="es-ES" sz="2000" kern="1200" dirty="0" smtClean="0"/>
            <a:t>los valores de todas las mercancías se pueden expresar en términos de aquella que es elegida como dinero. Esta función permite fijar los precios de las mercancías y llevar los registros contables.</a:t>
          </a:r>
          <a:endParaRPr lang="es-ES" sz="2000" kern="1200" dirty="0"/>
        </a:p>
      </dsp:txBody>
      <dsp:txXfrm rot="-5400000">
        <a:off x="4169664" y="239215"/>
        <a:ext cx="7346277" cy="1228502"/>
      </dsp:txXfrm>
    </dsp:sp>
    <dsp:sp modelId="{2AE4E4B5-94C7-4F91-9CE8-A38C5EF68CE7}">
      <dsp:nvSpPr>
        <dsp:cNvPr id="0" name=""/>
        <dsp:cNvSpPr/>
      </dsp:nvSpPr>
      <dsp:spPr>
        <a:xfrm>
          <a:off x="0" y="2578"/>
          <a:ext cx="4169664" cy="170177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66675" rIns="133350" bIns="66675" numCol="1" spcCol="1270" anchor="ctr" anchorCtr="0">
          <a:noAutofit/>
        </a:bodyPr>
        <a:lstStyle/>
        <a:p>
          <a:pPr lvl="0" algn="ctr" defTabSz="1555750">
            <a:lnSpc>
              <a:spcPct val="90000"/>
            </a:lnSpc>
            <a:spcBef>
              <a:spcPct val="0"/>
            </a:spcBef>
            <a:spcAft>
              <a:spcPct val="35000"/>
            </a:spcAft>
          </a:pPr>
          <a:r>
            <a:rPr lang="es-ES" sz="3500" b="1" kern="1200" dirty="0" smtClean="0"/>
            <a:t>Medida de valor o unidad de cuenta:</a:t>
          </a:r>
          <a:endParaRPr lang="es-ES" sz="3500" b="1" kern="1200" dirty="0"/>
        </a:p>
      </dsp:txBody>
      <dsp:txXfrm>
        <a:off x="83074" y="85652"/>
        <a:ext cx="4003516" cy="1535627"/>
      </dsp:txXfrm>
    </dsp:sp>
    <dsp:sp modelId="{353ED142-C856-40E5-B11E-4BD68958DC0A}">
      <dsp:nvSpPr>
        <dsp:cNvPr id="0" name=""/>
        <dsp:cNvSpPr/>
      </dsp:nvSpPr>
      <dsp:spPr>
        <a:xfrm rot="5400000">
          <a:off x="7195321" y="-1066038"/>
          <a:ext cx="1361420" cy="7412736"/>
        </a:xfrm>
        <a:prstGeom prst="round2SameRect">
          <a:avLst/>
        </a:prstGeom>
        <a:solidFill>
          <a:schemeClr val="accent6">
            <a:lumMod val="40000"/>
            <a:lumOff val="6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 defTabSz="889000">
            <a:lnSpc>
              <a:spcPct val="90000"/>
            </a:lnSpc>
            <a:spcBef>
              <a:spcPct val="0"/>
            </a:spcBef>
            <a:spcAft>
              <a:spcPct val="15000"/>
            </a:spcAft>
            <a:buChar char="••"/>
          </a:pPr>
          <a:r>
            <a:rPr lang="es-ES" sz="2000" kern="1200" dirty="0" smtClean="0"/>
            <a:t>mediante el dinero como instrumento de pago cualquier persona, física o jurídica, puede comprar y vender las mercancías que demanda u oferta, facilitando el intercambio de bienes y servicios y la distribución social del trabajo.</a:t>
          </a:r>
          <a:endParaRPr lang="es-ES" sz="2000" kern="1200" dirty="0"/>
        </a:p>
      </dsp:txBody>
      <dsp:txXfrm rot="-5400000">
        <a:off x="4169664" y="2026078"/>
        <a:ext cx="7346277" cy="1228502"/>
      </dsp:txXfrm>
    </dsp:sp>
    <dsp:sp modelId="{38950BBD-A197-4BCD-921C-7728BCB109A3}">
      <dsp:nvSpPr>
        <dsp:cNvPr id="0" name=""/>
        <dsp:cNvSpPr/>
      </dsp:nvSpPr>
      <dsp:spPr>
        <a:xfrm>
          <a:off x="0" y="1789442"/>
          <a:ext cx="4169664" cy="1701775"/>
        </a:xfrm>
        <a:prstGeom prst="roundRect">
          <a:avLst/>
        </a:prstGeom>
        <a:solidFill>
          <a:schemeClr val="accent6">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66675" rIns="133350" bIns="66675" numCol="1" spcCol="1270" anchor="ctr" anchorCtr="0">
          <a:noAutofit/>
        </a:bodyPr>
        <a:lstStyle/>
        <a:p>
          <a:pPr lvl="0" algn="ctr" defTabSz="1555750">
            <a:lnSpc>
              <a:spcPct val="90000"/>
            </a:lnSpc>
            <a:spcBef>
              <a:spcPct val="0"/>
            </a:spcBef>
            <a:spcAft>
              <a:spcPct val="35000"/>
            </a:spcAft>
          </a:pPr>
          <a:r>
            <a:rPr lang="es-ES" sz="3500" b="1" kern="1200" dirty="0" smtClean="0"/>
            <a:t>Medio de cambio:</a:t>
          </a:r>
          <a:endParaRPr lang="es-ES" sz="3500" b="1" kern="1200" dirty="0"/>
        </a:p>
      </dsp:txBody>
      <dsp:txXfrm>
        <a:off x="83074" y="1872516"/>
        <a:ext cx="4003516" cy="1535627"/>
      </dsp:txXfrm>
    </dsp:sp>
    <dsp:sp modelId="{FC71122D-ACB5-4280-8F3F-A3D61F2FD598}">
      <dsp:nvSpPr>
        <dsp:cNvPr id="0" name=""/>
        <dsp:cNvSpPr/>
      </dsp:nvSpPr>
      <dsp:spPr>
        <a:xfrm rot="5400000">
          <a:off x="7195321" y="720825"/>
          <a:ext cx="1361420" cy="7412736"/>
        </a:xfrm>
        <a:prstGeom prst="round2SameRect">
          <a:avLst/>
        </a:prstGeom>
        <a:solidFill>
          <a:schemeClr val="accent4">
            <a:lumMod val="40000"/>
            <a:lumOff val="6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 defTabSz="889000">
            <a:lnSpc>
              <a:spcPct val="90000"/>
            </a:lnSpc>
            <a:spcBef>
              <a:spcPct val="0"/>
            </a:spcBef>
            <a:spcAft>
              <a:spcPct val="15000"/>
            </a:spcAft>
            <a:buChar char="••"/>
          </a:pPr>
          <a:r>
            <a:rPr lang="es-ES" sz="2000" kern="1200" dirty="0" smtClean="0"/>
            <a:t>el dinero puede servir como depósito de valor, por lo que representa una de las formas de acumular los ahorros. Así, se convierte en un activo especial que permite la conservación y multiplicación de la riqueza que crea el trabajo del hombre.</a:t>
          </a:r>
          <a:endParaRPr lang="es-ES" sz="2000" kern="1200" dirty="0"/>
        </a:p>
      </dsp:txBody>
      <dsp:txXfrm rot="-5400000">
        <a:off x="4169664" y="3812942"/>
        <a:ext cx="7346277" cy="1228502"/>
      </dsp:txXfrm>
    </dsp:sp>
    <dsp:sp modelId="{6C7B3975-2C7E-4735-A80A-7E980FA79823}">
      <dsp:nvSpPr>
        <dsp:cNvPr id="0" name=""/>
        <dsp:cNvSpPr/>
      </dsp:nvSpPr>
      <dsp:spPr>
        <a:xfrm>
          <a:off x="0" y="3576306"/>
          <a:ext cx="4169664" cy="1701775"/>
        </a:xfrm>
        <a:prstGeom prst="roundRect">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66675" rIns="133350" bIns="66675" numCol="1" spcCol="1270" anchor="ctr" anchorCtr="0">
          <a:noAutofit/>
        </a:bodyPr>
        <a:lstStyle/>
        <a:p>
          <a:pPr lvl="0" algn="ctr" defTabSz="1555750">
            <a:lnSpc>
              <a:spcPct val="90000"/>
            </a:lnSpc>
            <a:spcBef>
              <a:spcPct val="0"/>
            </a:spcBef>
            <a:spcAft>
              <a:spcPct val="35000"/>
            </a:spcAft>
          </a:pPr>
          <a:r>
            <a:rPr lang="es-ES" sz="3500" b="1" kern="1200" dirty="0" smtClean="0"/>
            <a:t>Medio de acumulación de riqueza:</a:t>
          </a:r>
          <a:endParaRPr lang="es-ES" sz="3500" b="1" kern="1200" dirty="0"/>
        </a:p>
      </dsp:txBody>
      <dsp:txXfrm>
        <a:off x="83074" y="3659380"/>
        <a:ext cx="4003516" cy="153562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F771DD-0FAC-4C42-ABCD-473765A6CB8C}">
      <dsp:nvSpPr>
        <dsp:cNvPr id="0" name=""/>
        <dsp:cNvSpPr/>
      </dsp:nvSpPr>
      <dsp:spPr>
        <a:xfrm>
          <a:off x="3983" y="0"/>
          <a:ext cx="3753752" cy="483076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67640" tIns="167640" rIns="167640" bIns="167640" numCol="1" spcCol="1270" anchor="ctr" anchorCtr="0">
          <a:noAutofit/>
        </a:bodyPr>
        <a:lstStyle/>
        <a:p>
          <a:pPr lvl="0" algn="ctr" defTabSz="1955800">
            <a:lnSpc>
              <a:spcPct val="90000"/>
            </a:lnSpc>
            <a:spcBef>
              <a:spcPct val="0"/>
            </a:spcBef>
            <a:spcAft>
              <a:spcPct val="35000"/>
            </a:spcAft>
          </a:pPr>
          <a:endParaRPr lang="es-ES" sz="4400" b="1" kern="1200" dirty="0" smtClean="0"/>
        </a:p>
        <a:p>
          <a:pPr lvl="0" algn="ctr" defTabSz="1955800">
            <a:lnSpc>
              <a:spcPct val="90000"/>
            </a:lnSpc>
            <a:spcBef>
              <a:spcPct val="0"/>
            </a:spcBef>
            <a:spcAft>
              <a:spcPct val="35000"/>
            </a:spcAft>
          </a:pPr>
          <a:endParaRPr lang="es-ES" sz="4400" b="1" kern="1200" dirty="0" smtClean="0"/>
        </a:p>
        <a:p>
          <a:pPr marL="0" marR="0" lvl="0" indent="0" algn="ctr" defTabSz="914400" eaLnBrk="1" fontAlgn="auto" latinLnBrk="0" hangingPunct="1">
            <a:lnSpc>
              <a:spcPct val="100000"/>
            </a:lnSpc>
            <a:spcBef>
              <a:spcPct val="0"/>
            </a:spcBef>
            <a:spcAft>
              <a:spcPts val="0"/>
            </a:spcAft>
            <a:buClrTx/>
            <a:buSzTx/>
            <a:buFontTx/>
            <a:buNone/>
            <a:tabLst/>
            <a:defRPr/>
          </a:pPr>
          <a:endParaRPr lang="es-ES" sz="4400" b="1" kern="1200" dirty="0" smtClean="0"/>
        </a:p>
        <a:p>
          <a:pPr marL="0" marR="0" lvl="0" indent="0" algn="ctr" defTabSz="914400" eaLnBrk="1" fontAlgn="auto" latinLnBrk="0" hangingPunct="1">
            <a:lnSpc>
              <a:spcPct val="100000"/>
            </a:lnSpc>
            <a:spcBef>
              <a:spcPct val="0"/>
            </a:spcBef>
            <a:spcAft>
              <a:spcPts val="0"/>
            </a:spcAft>
            <a:buClrTx/>
            <a:buSzTx/>
            <a:buFontTx/>
            <a:buNone/>
            <a:tabLst/>
            <a:defRPr/>
          </a:pPr>
          <a:endParaRPr lang="es-ES" sz="4400" b="1" kern="1200" dirty="0" smtClean="0"/>
        </a:p>
        <a:p>
          <a:pPr marL="0" marR="0" lvl="0" indent="0" algn="ctr" defTabSz="914400" eaLnBrk="1" fontAlgn="auto" latinLnBrk="0" hangingPunct="1">
            <a:lnSpc>
              <a:spcPct val="100000"/>
            </a:lnSpc>
            <a:spcBef>
              <a:spcPct val="0"/>
            </a:spcBef>
            <a:spcAft>
              <a:spcPts val="0"/>
            </a:spcAft>
            <a:buClrTx/>
            <a:buSzTx/>
            <a:buFontTx/>
            <a:buNone/>
            <a:tabLst/>
            <a:defRPr/>
          </a:pPr>
          <a:endParaRPr lang="es-ES" sz="4400" b="1" kern="1200" dirty="0" smtClean="0"/>
        </a:p>
        <a:p>
          <a:pPr marL="0" marR="0" lvl="0" indent="0" algn="ctr" defTabSz="914400" eaLnBrk="1" fontAlgn="auto" latinLnBrk="0" hangingPunct="1">
            <a:lnSpc>
              <a:spcPct val="100000"/>
            </a:lnSpc>
            <a:spcBef>
              <a:spcPct val="0"/>
            </a:spcBef>
            <a:spcAft>
              <a:spcPts val="0"/>
            </a:spcAft>
            <a:buClrTx/>
            <a:buSzTx/>
            <a:buFontTx/>
            <a:buNone/>
            <a:tabLst/>
            <a:defRPr/>
          </a:pPr>
          <a:r>
            <a:rPr lang="es-ES" sz="4400" b="1" kern="1200" dirty="0" smtClean="0"/>
            <a:t>POLÍTICA MONETARIA</a:t>
          </a:r>
        </a:p>
        <a:p>
          <a:pPr lvl="0" algn="ctr" defTabSz="1955800">
            <a:lnSpc>
              <a:spcPct val="90000"/>
            </a:lnSpc>
            <a:spcBef>
              <a:spcPct val="0"/>
            </a:spcBef>
            <a:spcAft>
              <a:spcPct val="35000"/>
            </a:spcAft>
          </a:pPr>
          <a:endParaRPr lang="es-ES" sz="4400" b="1" kern="1200" dirty="0" smtClean="0"/>
        </a:p>
      </dsp:txBody>
      <dsp:txXfrm>
        <a:off x="3983" y="0"/>
        <a:ext cx="3753752" cy="1449228"/>
      </dsp:txXfrm>
    </dsp:sp>
    <dsp:sp modelId="{4F43664B-2D43-4FF4-A520-08C6E5B019D0}">
      <dsp:nvSpPr>
        <dsp:cNvPr id="0" name=""/>
        <dsp:cNvSpPr/>
      </dsp:nvSpPr>
      <dsp:spPr>
        <a:xfrm>
          <a:off x="4009285" y="0"/>
          <a:ext cx="3353990" cy="483076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ctr" defTabSz="1244600">
            <a:lnSpc>
              <a:spcPct val="90000"/>
            </a:lnSpc>
            <a:spcBef>
              <a:spcPct val="0"/>
            </a:spcBef>
            <a:spcAft>
              <a:spcPct val="35000"/>
            </a:spcAft>
          </a:pPr>
          <a:r>
            <a:rPr lang="es-ES" sz="2800" b="1" kern="1200" dirty="0" smtClean="0"/>
            <a:t>ÁMBITO DE ACTUACIÓN</a:t>
          </a:r>
          <a:endParaRPr lang="es-ES" sz="2800" b="1" kern="1200" dirty="0"/>
        </a:p>
      </dsp:txBody>
      <dsp:txXfrm>
        <a:off x="4009285" y="0"/>
        <a:ext cx="3353990" cy="1449228"/>
      </dsp:txXfrm>
    </dsp:sp>
    <dsp:sp modelId="{B7CA012A-DDAF-407D-8E6C-07C28586D3F9}">
      <dsp:nvSpPr>
        <dsp:cNvPr id="0" name=""/>
        <dsp:cNvSpPr/>
      </dsp:nvSpPr>
      <dsp:spPr>
        <a:xfrm>
          <a:off x="4344684" y="1449346"/>
          <a:ext cx="2683192" cy="703739"/>
        </a:xfrm>
        <a:prstGeom prst="roundRect">
          <a:avLst>
            <a:gd name="adj" fmla="val 10000"/>
          </a:avLst>
        </a:prstGeom>
        <a:solidFill>
          <a:srgbClr val="12DEFA"/>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420" tIns="43815" rIns="58420" bIns="43815" numCol="1" spcCol="1270" anchor="ctr" anchorCtr="0">
          <a:noAutofit/>
        </a:bodyPr>
        <a:lstStyle/>
        <a:p>
          <a:pPr lvl="0" algn="ctr" defTabSz="1022350">
            <a:lnSpc>
              <a:spcPct val="90000"/>
            </a:lnSpc>
            <a:spcBef>
              <a:spcPct val="0"/>
            </a:spcBef>
            <a:spcAft>
              <a:spcPct val="35000"/>
            </a:spcAft>
          </a:pPr>
          <a:r>
            <a:rPr lang="es-ES" sz="2300" b="1" kern="1200" dirty="0" smtClean="0">
              <a:solidFill>
                <a:schemeClr val="tx1"/>
              </a:solidFill>
            </a:rPr>
            <a:t>DINERO</a:t>
          </a:r>
          <a:endParaRPr lang="es-ES" sz="2300" b="1" kern="1200" dirty="0">
            <a:solidFill>
              <a:schemeClr val="tx1"/>
            </a:solidFill>
          </a:endParaRPr>
        </a:p>
      </dsp:txBody>
      <dsp:txXfrm>
        <a:off x="4365296" y="1469958"/>
        <a:ext cx="2641968" cy="662515"/>
      </dsp:txXfrm>
    </dsp:sp>
    <dsp:sp modelId="{14184305-BD9D-422F-AD5A-92E49965DA11}">
      <dsp:nvSpPr>
        <dsp:cNvPr id="0" name=""/>
        <dsp:cNvSpPr/>
      </dsp:nvSpPr>
      <dsp:spPr>
        <a:xfrm>
          <a:off x="4344684" y="2261353"/>
          <a:ext cx="2683192" cy="703739"/>
        </a:xfrm>
        <a:prstGeom prst="roundRect">
          <a:avLst>
            <a:gd name="adj" fmla="val 10000"/>
          </a:avLst>
        </a:prstGeom>
        <a:solidFill>
          <a:srgbClr val="12DEFA"/>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420" tIns="43815" rIns="58420" bIns="43815" numCol="1" spcCol="1270" anchor="ctr" anchorCtr="0">
          <a:noAutofit/>
        </a:bodyPr>
        <a:lstStyle/>
        <a:p>
          <a:pPr lvl="0" algn="ctr" defTabSz="1022350">
            <a:lnSpc>
              <a:spcPct val="90000"/>
            </a:lnSpc>
            <a:spcBef>
              <a:spcPct val="0"/>
            </a:spcBef>
            <a:spcAft>
              <a:spcPct val="35000"/>
            </a:spcAft>
          </a:pPr>
          <a:r>
            <a:rPr lang="es-ES" sz="2300" b="1" kern="1200" dirty="0" smtClean="0">
              <a:solidFill>
                <a:schemeClr val="tx1"/>
              </a:solidFill>
            </a:rPr>
            <a:t>INFLACIÓN</a:t>
          </a:r>
          <a:endParaRPr lang="es-ES" sz="2300" b="1" kern="1200" dirty="0">
            <a:solidFill>
              <a:schemeClr val="tx1"/>
            </a:solidFill>
          </a:endParaRPr>
        </a:p>
      </dsp:txBody>
      <dsp:txXfrm>
        <a:off x="4365296" y="2281965"/>
        <a:ext cx="2641968" cy="662515"/>
      </dsp:txXfrm>
    </dsp:sp>
    <dsp:sp modelId="{A4886AA0-21B7-4A8E-A249-7157E920FA05}">
      <dsp:nvSpPr>
        <dsp:cNvPr id="0" name=""/>
        <dsp:cNvSpPr/>
      </dsp:nvSpPr>
      <dsp:spPr>
        <a:xfrm>
          <a:off x="4344684" y="3073360"/>
          <a:ext cx="2683192" cy="703739"/>
        </a:xfrm>
        <a:prstGeom prst="roundRect">
          <a:avLst>
            <a:gd name="adj" fmla="val 10000"/>
          </a:avLst>
        </a:prstGeom>
        <a:solidFill>
          <a:srgbClr val="12DEFA"/>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420" tIns="43815" rIns="58420" bIns="43815" numCol="1" spcCol="1270" anchor="ctr" anchorCtr="0">
          <a:noAutofit/>
        </a:bodyPr>
        <a:lstStyle/>
        <a:p>
          <a:pPr lvl="0" algn="ctr" defTabSz="1022350">
            <a:lnSpc>
              <a:spcPct val="90000"/>
            </a:lnSpc>
            <a:spcBef>
              <a:spcPct val="0"/>
            </a:spcBef>
            <a:spcAft>
              <a:spcPct val="35000"/>
            </a:spcAft>
          </a:pPr>
          <a:r>
            <a:rPr lang="es-ES" sz="2300" b="1" kern="1200" dirty="0" smtClean="0">
              <a:solidFill>
                <a:schemeClr val="tx1"/>
              </a:solidFill>
            </a:rPr>
            <a:t>CRÉDITO</a:t>
          </a:r>
          <a:endParaRPr lang="es-ES" sz="2300" b="1" kern="1200" dirty="0">
            <a:solidFill>
              <a:schemeClr val="tx1"/>
            </a:solidFill>
          </a:endParaRPr>
        </a:p>
      </dsp:txBody>
      <dsp:txXfrm>
        <a:off x="4365296" y="3093972"/>
        <a:ext cx="2641968" cy="662515"/>
      </dsp:txXfrm>
    </dsp:sp>
    <dsp:sp modelId="{65F7D27E-C5A8-4271-A014-C905BE7C3F45}">
      <dsp:nvSpPr>
        <dsp:cNvPr id="0" name=""/>
        <dsp:cNvSpPr/>
      </dsp:nvSpPr>
      <dsp:spPr>
        <a:xfrm>
          <a:off x="4344684" y="3885367"/>
          <a:ext cx="2683192" cy="703739"/>
        </a:xfrm>
        <a:prstGeom prst="roundRect">
          <a:avLst>
            <a:gd name="adj" fmla="val 10000"/>
          </a:avLst>
        </a:prstGeom>
        <a:solidFill>
          <a:srgbClr val="12DEFA"/>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8420" tIns="43815" rIns="58420" bIns="43815" numCol="1" spcCol="1270" anchor="ctr" anchorCtr="0">
          <a:noAutofit/>
        </a:bodyPr>
        <a:lstStyle/>
        <a:p>
          <a:pPr lvl="0" algn="ctr" defTabSz="1022350">
            <a:lnSpc>
              <a:spcPct val="90000"/>
            </a:lnSpc>
            <a:spcBef>
              <a:spcPct val="0"/>
            </a:spcBef>
            <a:spcAft>
              <a:spcPct val="35000"/>
            </a:spcAft>
          </a:pPr>
          <a:r>
            <a:rPr lang="es-ES" sz="2300" b="1" kern="1200" dirty="0" smtClean="0">
              <a:solidFill>
                <a:schemeClr val="tx1"/>
              </a:solidFill>
            </a:rPr>
            <a:t>TIPO DE CAMBIO</a:t>
          </a:r>
          <a:endParaRPr lang="es-ES" sz="2300" b="1" kern="1200" dirty="0">
            <a:solidFill>
              <a:schemeClr val="tx1"/>
            </a:solidFill>
          </a:endParaRPr>
        </a:p>
      </dsp:txBody>
      <dsp:txXfrm>
        <a:off x="4365296" y="3905979"/>
        <a:ext cx="2641968" cy="662515"/>
      </dsp:txXfrm>
    </dsp:sp>
    <dsp:sp modelId="{90901C29-7320-44D2-8976-3B607F45ADD6}">
      <dsp:nvSpPr>
        <dsp:cNvPr id="0" name=""/>
        <dsp:cNvSpPr/>
      </dsp:nvSpPr>
      <dsp:spPr>
        <a:xfrm>
          <a:off x="7614825" y="0"/>
          <a:ext cx="3353990" cy="4830763"/>
        </a:xfrm>
        <a:prstGeom prst="roundRect">
          <a:avLst>
            <a:gd name="adj" fmla="val 10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lvl="0" algn="ctr" defTabSz="1066800">
            <a:lnSpc>
              <a:spcPct val="90000"/>
            </a:lnSpc>
            <a:spcBef>
              <a:spcPct val="0"/>
            </a:spcBef>
            <a:spcAft>
              <a:spcPct val="35000"/>
            </a:spcAft>
          </a:pPr>
          <a:r>
            <a:rPr lang="es-ES" sz="2400" b="1" kern="1200" dirty="0" smtClean="0"/>
            <a:t>INSTITUCIONALIDAD</a:t>
          </a:r>
          <a:endParaRPr lang="es-ES" sz="2400" kern="1200" dirty="0"/>
        </a:p>
      </dsp:txBody>
      <dsp:txXfrm>
        <a:off x="7614825" y="0"/>
        <a:ext cx="3353990" cy="1449228"/>
      </dsp:txXfrm>
    </dsp:sp>
    <dsp:sp modelId="{7AA8B304-3866-4964-A0B2-64FC93F14252}">
      <dsp:nvSpPr>
        <dsp:cNvPr id="0" name=""/>
        <dsp:cNvSpPr/>
      </dsp:nvSpPr>
      <dsp:spPr>
        <a:xfrm>
          <a:off x="7950224" y="1449228"/>
          <a:ext cx="2683192" cy="3139995"/>
        </a:xfrm>
        <a:prstGeom prst="roundRect">
          <a:avLst>
            <a:gd name="adj" fmla="val 10000"/>
          </a:avLst>
        </a:prstGeom>
        <a:solidFill>
          <a:srgbClr val="0FFD7B"/>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45720" rIns="60960" bIns="45720" numCol="1" spcCol="1270" anchor="ctr" anchorCtr="0">
          <a:noAutofit/>
        </a:bodyPr>
        <a:lstStyle/>
        <a:p>
          <a:pPr lvl="0" algn="ctr" defTabSz="1066800">
            <a:lnSpc>
              <a:spcPct val="90000"/>
            </a:lnSpc>
            <a:spcBef>
              <a:spcPct val="0"/>
            </a:spcBef>
            <a:spcAft>
              <a:spcPct val="35000"/>
            </a:spcAft>
          </a:pPr>
          <a:r>
            <a:rPr lang="es-ES" sz="2400" b="1" kern="1200" dirty="0" smtClean="0">
              <a:solidFill>
                <a:schemeClr val="tx1"/>
              </a:solidFill>
            </a:rPr>
            <a:t>BANCO CENTRAL Y SECTOR FINANCIERO</a:t>
          </a:r>
          <a:endParaRPr lang="es-ES" sz="2400" b="1" kern="1200" dirty="0">
            <a:solidFill>
              <a:schemeClr val="tx1"/>
            </a:solidFill>
          </a:endParaRPr>
        </a:p>
      </dsp:txBody>
      <dsp:txXfrm>
        <a:off x="8028812" y="1527816"/>
        <a:ext cx="2526016" cy="298281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AA77E0-44C4-49D7-A52E-568ED1CFF3CF}">
      <dsp:nvSpPr>
        <dsp:cNvPr id="0" name=""/>
        <dsp:cNvSpPr/>
      </dsp:nvSpPr>
      <dsp:spPr>
        <a:xfrm>
          <a:off x="0" y="1595260"/>
          <a:ext cx="2924876" cy="1462438"/>
        </a:xfrm>
        <a:prstGeom prst="roundRect">
          <a:avLst>
            <a:gd name="adj" fmla="val 10000"/>
          </a:avLst>
        </a:prstGeom>
        <a:solidFill>
          <a:srgbClr val="FFAE89"/>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es-ES" sz="2500" b="1" kern="1200" dirty="0" smtClean="0">
              <a:solidFill>
                <a:schemeClr val="tx1"/>
              </a:solidFill>
            </a:rPr>
            <a:t>OBJETIVOS </a:t>
          </a:r>
          <a:endParaRPr lang="es-ES" sz="2500" kern="1200" dirty="0">
            <a:solidFill>
              <a:schemeClr val="tx1"/>
            </a:solidFill>
          </a:endParaRPr>
        </a:p>
      </dsp:txBody>
      <dsp:txXfrm>
        <a:off x="42833" y="1638093"/>
        <a:ext cx="2839210" cy="1376772"/>
      </dsp:txXfrm>
    </dsp:sp>
    <dsp:sp modelId="{8190DCFC-5F2A-4A99-83CC-7189EED41944}">
      <dsp:nvSpPr>
        <dsp:cNvPr id="0" name=""/>
        <dsp:cNvSpPr/>
      </dsp:nvSpPr>
      <dsp:spPr>
        <a:xfrm rot="18922269">
          <a:off x="2597993" y="1502782"/>
          <a:ext cx="2267439" cy="54492"/>
        </a:xfrm>
        <a:custGeom>
          <a:avLst/>
          <a:gdLst/>
          <a:ahLst/>
          <a:cxnLst/>
          <a:rect l="0" t="0" r="0" b="0"/>
          <a:pathLst>
            <a:path>
              <a:moveTo>
                <a:pt x="0" y="27246"/>
              </a:moveTo>
              <a:lnTo>
                <a:pt x="2267439" y="2724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55600">
            <a:lnSpc>
              <a:spcPct val="90000"/>
            </a:lnSpc>
            <a:spcBef>
              <a:spcPct val="0"/>
            </a:spcBef>
            <a:spcAft>
              <a:spcPct val="35000"/>
            </a:spcAft>
          </a:pPr>
          <a:endParaRPr lang="es-ES" sz="800" kern="1200"/>
        </a:p>
      </dsp:txBody>
      <dsp:txXfrm>
        <a:off x="3675027" y="1473342"/>
        <a:ext cx="113371" cy="113371"/>
      </dsp:txXfrm>
    </dsp:sp>
    <dsp:sp modelId="{31679FC0-C1A9-4571-A7DC-D54188FB17E4}">
      <dsp:nvSpPr>
        <dsp:cNvPr id="0" name=""/>
        <dsp:cNvSpPr/>
      </dsp:nvSpPr>
      <dsp:spPr>
        <a:xfrm>
          <a:off x="4538550" y="2358"/>
          <a:ext cx="5933081" cy="1462438"/>
        </a:xfrm>
        <a:prstGeom prst="roundRect">
          <a:avLst>
            <a:gd name="adj" fmla="val 10000"/>
          </a:avLst>
        </a:prstGeom>
        <a:solidFill>
          <a:srgbClr val="F5FB1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1155700">
            <a:lnSpc>
              <a:spcPct val="90000"/>
            </a:lnSpc>
            <a:spcBef>
              <a:spcPct val="0"/>
            </a:spcBef>
            <a:spcAft>
              <a:spcPct val="35000"/>
            </a:spcAft>
          </a:pPr>
          <a:r>
            <a:rPr lang="es-ES" sz="2600" b="1" kern="1200" dirty="0" smtClean="0">
              <a:solidFill>
                <a:schemeClr val="tx1"/>
              </a:solidFill>
            </a:rPr>
            <a:t>ESTABILIDAD MONETARIA: INFLACIÓN Y TIPO DE CAMBIO (PODER ADQUISITIVO</a:t>
          </a:r>
          <a:endParaRPr lang="es-ES" sz="2600" kern="1200" dirty="0"/>
        </a:p>
      </dsp:txBody>
      <dsp:txXfrm>
        <a:off x="4581383" y="45191"/>
        <a:ext cx="5847415" cy="1376772"/>
      </dsp:txXfrm>
    </dsp:sp>
    <dsp:sp modelId="{252F2F64-E5C6-41F3-BC44-FC8D52B9D5C7}">
      <dsp:nvSpPr>
        <dsp:cNvPr id="0" name=""/>
        <dsp:cNvSpPr/>
      </dsp:nvSpPr>
      <dsp:spPr>
        <a:xfrm rot="189203">
          <a:off x="2923652" y="2343684"/>
          <a:ext cx="1616121" cy="54492"/>
        </a:xfrm>
        <a:custGeom>
          <a:avLst/>
          <a:gdLst/>
          <a:ahLst/>
          <a:cxnLst/>
          <a:rect l="0" t="0" r="0" b="0"/>
          <a:pathLst>
            <a:path>
              <a:moveTo>
                <a:pt x="0" y="27246"/>
              </a:moveTo>
              <a:lnTo>
                <a:pt x="1616121" y="2724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66700">
            <a:lnSpc>
              <a:spcPct val="90000"/>
            </a:lnSpc>
            <a:spcBef>
              <a:spcPct val="0"/>
            </a:spcBef>
            <a:spcAft>
              <a:spcPct val="35000"/>
            </a:spcAft>
          </a:pPr>
          <a:endParaRPr lang="es-ES" sz="600" kern="1200"/>
        </a:p>
      </dsp:txBody>
      <dsp:txXfrm>
        <a:off x="3691310" y="2330527"/>
        <a:ext cx="80806" cy="80806"/>
      </dsp:txXfrm>
    </dsp:sp>
    <dsp:sp modelId="{F91C761F-5EDA-437D-AFB3-32B241F47C36}">
      <dsp:nvSpPr>
        <dsp:cNvPr id="0" name=""/>
        <dsp:cNvSpPr/>
      </dsp:nvSpPr>
      <dsp:spPr>
        <a:xfrm>
          <a:off x="4538550" y="1684162"/>
          <a:ext cx="5990526" cy="1462438"/>
        </a:xfrm>
        <a:prstGeom prst="roundRect">
          <a:avLst>
            <a:gd name="adj" fmla="val 10000"/>
          </a:avLst>
        </a:prstGeom>
        <a:solidFill>
          <a:srgbClr val="12DEFA"/>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1155700">
            <a:lnSpc>
              <a:spcPct val="90000"/>
            </a:lnSpc>
            <a:spcBef>
              <a:spcPct val="0"/>
            </a:spcBef>
            <a:spcAft>
              <a:spcPct val="35000"/>
            </a:spcAft>
          </a:pPr>
          <a:r>
            <a:rPr lang="es-ES" sz="2600" b="1" kern="1200" dirty="0" smtClean="0">
              <a:solidFill>
                <a:schemeClr val="tx1"/>
              </a:solidFill>
            </a:rPr>
            <a:t>ESTABILIDAD DEL PRODUCTO Y EMPLEO</a:t>
          </a:r>
          <a:endParaRPr lang="es-ES" sz="2600" kern="1200" dirty="0"/>
        </a:p>
      </dsp:txBody>
      <dsp:txXfrm>
        <a:off x="4581383" y="1726995"/>
        <a:ext cx="5904860" cy="1376772"/>
      </dsp:txXfrm>
    </dsp:sp>
    <dsp:sp modelId="{066CA35C-59FD-4DB5-A88B-1E6E58961248}">
      <dsp:nvSpPr>
        <dsp:cNvPr id="0" name=""/>
        <dsp:cNvSpPr/>
      </dsp:nvSpPr>
      <dsp:spPr>
        <a:xfrm rot="2859393">
          <a:off x="2533866" y="3184586"/>
          <a:ext cx="2395692" cy="54492"/>
        </a:xfrm>
        <a:custGeom>
          <a:avLst/>
          <a:gdLst/>
          <a:ahLst/>
          <a:cxnLst/>
          <a:rect l="0" t="0" r="0" b="0"/>
          <a:pathLst>
            <a:path>
              <a:moveTo>
                <a:pt x="0" y="27246"/>
              </a:moveTo>
              <a:lnTo>
                <a:pt x="2395692" y="27246"/>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400050">
            <a:lnSpc>
              <a:spcPct val="90000"/>
            </a:lnSpc>
            <a:spcBef>
              <a:spcPct val="0"/>
            </a:spcBef>
            <a:spcAft>
              <a:spcPct val="35000"/>
            </a:spcAft>
          </a:pPr>
          <a:endParaRPr lang="es-ES" sz="900" kern="1200"/>
        </a:p>
      </dsp:txBody>
      <dsp:txXfrm>
        <a:off x="3671820" y="3151940"/>
        <a:ext cx="119784" cy="119784"/>
      </dsp:txXfrm>
    </dsp:sp>
    <dsp:sp modelId="{C0AD6F0D-AAE2-4899-8359-F88ED1D40271}">
      <dsp:nvSpPr>
        <dsp:cNvPr id="0" name=""/>
        <dsp:cNvSpPr/>
      </dsp:nvSpPr>
      <dsp:spPr>
        <a:xfrm>
          <a:off x="4538550" y="3365966"/>
          <a:ext cx="5933081" cy="1462438"/>
        </a:xfrm>
        <a:prstGeom prst="roundRect">
          <a:avLst>
            <a:gd name="adj" fmla="val 10000"/>
          </a:avLst>
        </a:prstGeom>
        <a:solidFill>
          <a:srgbClr val="32FC1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875" tIns="15875" rIns="15875" bIns="15875" numCol="1" spcCol="1270" anchor="ctr" anchorCtr="0">
          <a:noAutofit/>
        </a:bodyPr>
        <a:lstStyle/>
        <a:p>
          <a:pPr lvl="0" algn="ctr" defTabSz="1111250">
            <a:lnSpc>
              <a:spcPct val="90000"/>
            </a:lnSpc>
            <a:spcBef>
              <a:spcPct val="0"/>
            </a:spcBef>
            <a:spcAft>
              <a:spcPct val="35000"/>
            </a:spcAft>
          </a:pPr>
          <a:r>
            <a:rPr lang="es-ES" sz="2500" b="1" kern="1200" dirty="0" smtClean="0">
              <a:solidFill>
                <a:schemeClr val="tx1"/>
              </a:solidFill>
            </a:rPr>
            <a:t>ESTABILIDAD DEL SISTEMA DE PAGOS: ROL PARA REGULACIÓN Y SUPERVISIÓN FINANCIERA</a:t>
          </a:r>
          <a:endParaRPr lang="es-ES" sz="2500" kern="1200" dirty="0"/>
        </a:p>
      </dsp:txBody>
      <dsp:txXfrm>
        <a:off x="4581383" y="3408799"/>
        <a:ext cx="5847415" cy="137677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578FA82-CB43-49BC-8542-707296F68580}">
      <dsp:nvSpPr>
        <dsp:cNvPr id="0" name=""/>
        <dsp:cNvSpPr/>
      </dsp:nvSpPr>
      <dsp:spPr>
        <a:xfrm rot="5400000">
          <a:off x="7165853" y="-2815955"/>
          <a:ext cx="1420356" cy="7412736"/>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 defTabSz="889000">
            <a:lnSpc>
              <a:spcPct val="90000"/>
            </a:lnSpc>
            <a:spcBef>
              <a:spcPct val="0"/>
            </a:spcBef>
            <a:spcAft>
              <a:spcPct val="15000"/>
            </a:spcAft>
            <a:buChar char="••"/>
          </a:pPr>
          <a:r>
            <a:rPr lang="es-ES" sz="2000" kern="1200" dirty="0" smtClean="0"/>
            <a:t>También denominado coeficiente de caja, el encaje puede definirse como la proporción de los depósitos y otras formas de captación de recursos ajenos que los bancos están obligados a mantener en el Banco Central.</a:t>
          </a:r>
          <a:endParaRPr lang="es-ES" sz="2000" kern="1200" dirty="0"/>
        </a:p>
      </dsp:txBody>
      <dsp:txXfrm rot="-5400000">
        <a:off x="4169663" y="249571"/>
        <a:ext cx="7343400" cy="1281684"/>
      </dsp:txXfrm>
    </dsp:sp>
    <dsp:sp modelId="{2AE4E4B5-94C7-4F91-9CE8-A38C5EF68CE7}">
      <dsp:nvSpPr>
        <dsp:cNvPr id="0" name=""/>
        <dsp:cNvSpPr/>
      </dsp:nvSpPr>
      <dsp:spPr>
        <a:xfrm>
          <a:off x="0" y="2690"/>
          <a:ext cx="4169664" cy="177544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70485" rIns="140970" bIns="70485" numCol="1" spcCol="1270" anchor="ctr" anchorCtr="0">
          <a:noAutofit/>
        </a:bodyPr>
        <a:lstStyle/>
        <a:p>
          <a:pPr lvl="0" algn="ctr" defTabSz="1644650">
            <a:lnSpc>
              <a:spcPct val="90000"/>
            </a:lnSpc>
            <a:spcBef>
              <a:spcPct val="0"/>
            </a:spcBef>
            <a:spcAft>
              <a:spcPct val="35000"/>
            </a:spcAft>
          </a:pPr>
          <a:r>
            <a:rPr lang="es-ES" sz="3700" b="1" kern="1200" dirty="0" smtClean="0"/>
            <a:t>Requerimiento de reservas o encaje</a:t>
          </a:r>
          <a:endParaRPr lang="es-ES" sz="3700" b="1" kern="1200" dirty="0"/>
        </a:p>
      </dsp:txBody>
      <dsp:txXfrm>
        <a:off x="86670" y="89360"/>
        <a:ext cx="3996324" cy="1602105"/>
      </dsp:txXfrm>
    </dsp:sp>
    <dsp:sp modelId="{353ED142-C856-40E5-B11E-4BD68958DC0A}">
      <dsp:nvSpPr>
        <dsp:cNvPr id="0" name=""/>
        <dsp:cNvSpPr/>
      </dsp:nvSpPr>
      <dsp:spPr>
        <a:xfrm rot="5400000">
          <a:off x="7165853" y="-951738"/>
          <a:ext cx="1420356" cy="7412736"/>
        </a:xfrm>
        <a:prstGeom prst="round2SameRect">
          <a:avLst/>
        </a:prstGeom>
        <a:solidFill>
          <a:schemeClr val="accent6">
            <a:lumMod val="40000"/>
            <a:lumOff val="6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 defTabSz="889000">
            <a:lnSpc>
              <a:spcPct val="90000"/>
            </a:lnSpc>
            <a:spcBef>
              <a:spcPct val="0"/>
            </a:spcBef>
            <a:spcAft>
              <a:spcPct val="15000"/>
            </a:spcAft>
            <a:buChar char="••"/>
          </a:pPr>
          <a:r>
            <a:rPr lang="es-ES" sz="2000" kern="1200" dirty="0" smtClean="0"/>
            <a:t>Los bancos centrales pueden comprar y vender, en mercados de deuda abiertos, valores del gobierno por su propia cuenta.</a:t>
          </a:r>
          <a:endParaRPr lang="es-ES" sz="2000" kern="1200" dirty="0"/>
        </a:p>
      </dsp:txBody>
      <dsp:txXfrm rot="-5400000">
        <a:off x="4169663" y="2113788"/>
        <a:ext cx="7343400" cy="1281684"/>
      </dsp:txXfrm>
    </dsp:sp>
    <dsp:sp modelId="{38950BBD-A197-4BCD-921C-7728BCB109A3}">
      <dsp:nvSpPr>
        <dsp:cNvPr id="0" name=""/>
        <dsp:cNvSpPr/>
      </dsp:nvSpPr>
      <dsp:spPr>
        <a:xfrm>
          <a:off x="0" y="1866907"/>
          <a:ext cx="4169664" cy="1775445"/>
        </a:xfrm>
        <a:prstGeom prst="roundRect">
          <a:avLst/>
        </a:prstGeom>
        <a:solidFill>
          <a:schemeClr val="accent6">
            <a:lumMod val="7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70485" rIns="140970" bIns="70485" numCol="1" spcCol="1270" anchor="ctr" anchorCtr="0">
          <a:noAutofit/>
        </a:bodyPr>
        <a:lstStyle/>
        <a:p>
          <a:pPr lvl="0" algn="ctr" defTabSz="1644650">
            <a:lnSpc>
              <a:spcPct val="90000"/>
            </a:lnSpc>
            <a:spcBef>
              <a:spcPct val="0"/>
            </a:spcBef>
            <a:spcAft>
              <a:spcPct val="35000"/>
            </a:spcAft>
          </a:pPr>
          <a:r>
            <a:rPr lang="es-ES" sz="3700" b="1" kern="1200" dirty="0" smtClean="0"/>
            <a:t>Operaciones de mercado abierto</a:t>
          </a:r>
          <a:endParaRPr lang="es-ES" sz="3700" b="1" kern="1200" dirty="0"/>
        </a:p>
      </dsp:txBody>
      <dsp:txXfrm>
        <a:off x="86670" y="1953577"/>
        <a:ext cx="3996324" cy="1602105"/>
      </dsp:txXfrm>
    </dsp:sp>
    <dsp:sp modelId="{FC71122D-ACB5-4280-8F3F-A3D61F2FD598}">
      <dsp:nvSpPr>
        <dsp:cNvPr id="0" name=""/>
        <dsp:cNvSpPr/>
      </dsp:nvSpPr>
      <dsp:spPr>
        <a:xfrm rot="5400000">
          <a:off x="7165853" y="912479"/>
          <a:ext cx="1420356" cy="7412736"/>
        </a:xfrm>
        <a:prstGeom prst="round2SameRect">
          <a:avLst/>
        </a:prstGeom>
        <a:solidFill>
          <a:schemeClr val="accent4">
            <a:lumMod val="40000"/>
            <a:lumOff val="60000"/>
            <a:alpha val="9000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228600" lvl="1" indent="-228600" algn="just" defTabSz="889000">
            <a:lnSpc>
              <a:spcPct val="90000"/>
            </a:lnSpc>
            <a:spcBef>
              <a:spcPct val="0"/>
            </a:spcBef>
            <a:spcAft>
              <a:spcPct val="15000"/>
            </a:spcAft>
            <a:buChar char="••"/>
          </a:pPr>
          <a:r>
            <a:rPr lang="es-ES" sz="2000" kern="1200" dirty="0" smtClean="0"/>
            <a:t>El Banco Central oferta préstamos y redescuentos de letras a los bancos miembros del Sistema. El precio de estos financiamientos se denomina tasas de descuento y redescuento y pueden ser utilizados para la regulación de la oferta monetaria.</a:t>
          </a:r>
          <a:endParaRPr lang="es-ES" sz="2000" kern="1200" dirty="0"/>
        </a:p>
      </dsp:txBody>
      <dsp:txXfrm rot="-5400000">
        <a:off x="4169663" y="3978005"/>
        <a:ext cx="7343400" cy="1281684"/>
      </dsp:txXfrm>
    </dsp:sp>
    <dsp:sp modelId="{6C7B3975-2C7E-4735-A80A-7E980FA79823}">
      <dsp:nvSpPr>
        <dsp:cNvPr id="0" name=""/>
        <dsp:cNvSpPr/>
      </dsp:nvSpPr>
      <dsp:spPr>
        <a:xfrm>
          <a:off x="0" y="3731124"/>
          <a:ext cx="4169664" cy="1775445"/>
        </a:xfrm>
        <a:prstGeom prst="roundRect">
          <a:avLst/>
        </a:prstGeom>
        <a:solidFill>
          <a:srgbClr val="7030A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70485" rIns="140970" bIns="70485" numCol="1" spcCol="1270" anchor="ctr" anchorCtr="0">
          <a:noAutofit/>
        </a:bodyPr>
        <a:lstStyle/>
        <a:p>
          <a:pPr lvl="0" algn="ctr" defTabSz="1644650">
            <a:lnSpc>
              <a:spcPct val="90000"/>
            </a:lnSpc>
            <a:spcBef>
              <a:spcPct val="0"/>
            </a:spcBef>
            <a:spcAft>
              <a:spcPct val="35000"/>
            </a:spcAft>
          </a:pPr>
          <a:r>
            <a:rPr lang="es-ES" sz="3700" b="1" kern="1200" dirty="0" smtClean="0"/>
            <a:t>Tasas de descuento y redescuento</a:t>
          </a:r>
          <a:endParaRPr lang="es-ES" sz="3700" b="1" kern="1200" dirty="0"/>
        </a:p>
      </dsp:txBody>
      <dsp:txXfrm>
        <a:off x="86670" y="3817794"/>
        <a:ext cx="3996324" cy="1602105"/>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C1F9A0-43BC-4E45-B791-E33D5B2FDDB6}" type="datetimeFigureOut">
              <a:rPr lang="es-ES" smtClean="0"/>
              <a:t>03/03/2026</a:t>
            </a:fld>
            <a:endParaRPr lang="es-E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538546-05A4-4A1F-B0E0-F75A5E1F2780}" type="slidenum">
              <a:rPr lang="es-ES" smtClean="0"/>
              <a:t>‹Nº›</a:t>
            </a:fld>
            <a:endParaRPr lang="es-ES"/>
          </a:p>
        </p:txBody>
      </p:sp>
    </p:spTree>
    <p:extLst>
      <p:ext uri="{BB962C8B-B14F-4D97-AF65-F5344CB8AC3E}">
        <p14:creationId xmlns:p14="http://schemas.microsoft.com/office/powerpoint/2010/main" val="18451391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sz="1200" b="0" i="0" u="none" strike="noStrike" kern="1200" baseline="0" dirty="0" smtClean="0">
                <a:solidFill>
                  <a:schemeClr val="tx1"/>
                </a:solidFill>
                <a:latin typeface="+mn-lt"/>
                <a:ea typeface="+mn-ea"/>
                <a:cs typeface="+mn-cs"/>
              </a:rPr>
              <a:t>El Sistema Financiero, además del Banco Central y los 9 bancos comerciales,</a:t>
            </a:r>
          </a:p>
          <a:p>
            <a:r>
              <a:rPr lang="es-ES" sz="1200" b="0" i="0" u="none" strike="noStrike" kern="1200" baseline="0" dirty="0" smtClean="0">
                <a:solidFill>
                  <a:schemeClr val="tx1"/>
                </a:solidFill>
                <a:latin typeface="+mn-lt"/>
                <a:ea typeface="+mn-ea"/>
                <a:cs typeface="+mn-cs"/>
              </a:rPr>
              <a:t>posee 16 instituciones financieras no bancarias, 13 oficinas de representación</a:t>
            </a:r>
          </a:p>
          <a:p>
            <a:r>
              <a:rPr lang="es-ES" sz="1200" b="0" i="0" u="none" strike="noStrike" kern="1200" baseline="0" dirty="0" smtClean="0">
                <a:solidFill>
                  <a:schemeClr val="tx1"/>
                </a:solidFill>
                <a:latin typeface="+mn-lt"/>
                <a:ea typeface="+mn-ea"/>
                <a:cs typeface="+mn-cs"/>
              </a:rPr>
              <a:t>de bancos extranjeros y 4 oficinas de representación de</a:t>
            </a:r>
          </a:p>
          <a:p>
            <a:r>
              <a:rPr lang="es-ES" sz="1200" b="0" i="0" u="none" strike="noStrike" kern="1200" baseline="0" dirty="0" smtClean="0">
                <a:solidFill>
                  <a:schemeClr val="tx1"/>
                </a:solidFill>
                <a:latin typeface="+mn-lt"/>
                <a:ea typeface="+mn-ea"/>
                <a:cs typeface="+mn-cs"/>
              </a:rPr>
              <a:t>instituciones financieras no bancarias.</a:t>
            </a:r>
            <a:endParaRPr lang="es-ES" dirty="0"/>
          </a:p>
        </p:txBody>
      </p:sp>
      <p:sp>
        <p:nvSpPr>
          <p:cNvPr id="4" name="Marcador de número de diapositiva 3"/>
          <p:cNvSpPr>
            <a:spLocks noGrp="1"/>
          </p:cNvSpPr>
          <p:nvPr>
            <p:ph type="sldNum" sz="quarter" idx="10"/>
          </p:nvPr>
        </p:nvSpPr>
        <p:spPr/>
        <p:txBody>
          <a:bodyPr/>
          <a:lstStyle/>
          <a:p>
            <a:fld id="{2B538546-05A4-4A1F-B0E0-F75A5E1F2780}" type="slidenum">
              <a:rPr lang="es-ES" smtClean="0"/>
              <a:t>7</a:t>
            </a:fld>
            <a:endParaRPr lang="es-ES"/>
          </a:p>
        </p:txBody>
      </p:sp>
    </p:spTree>
    <p:extLst>
      <p:ext uri="{BB962C8B-B14F-4D97-AF65-F5344CB8AC3E}">
        <p14:creationId xmlns:p14="http://schemas.microsoft.com/office/powerpoint/2010/main" val="7984637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ES" dirty="0" smtClean="0"/>
              <a:t>medios de pago: cheques, transferencias, tarjetas magnéticas, entre otros.</a:t>
            </a:r>
            <a:endParaRPr lang="es-ES" dirty="0"/>
          </a:p>
        </p:txBody>
      </p:sp>
      <p:sp>
        <p:nvSpPr>
          <p:cNvPr id="4" name="Marcador de número de diapositiva 3"/>
          <p:cNvSpPr>
            <a:spLocks noGrp="1"/>
          </p:cNvSpPr>
          <p:nvPr>
            <p:ph type="sldNum" sz="quarter" idx="10"/>
          </p:nvPr>
        </p:nvSpPr>
        <p:spPr/>
        <p:txBody>
          <a:bodyPr/>
          <a:lstStyle/>
          <a:p>
            <a:fld id="{2B538546-05A4-4A1F-B0E0-F75A5E1F2780}" type="slidenum">
              <a:rPr lang="es-ES" smtClean="0"/>
              <a:t>16</a:t>
            </a:fld>
            <a:endParaRPr lang="es-ES"/>
          </a:p>
        </p:txBody>
      </p:sp>
    </p:spTree>
    <p:extLst>
      <p:ext uri="{BB962C8B-B14F-4D97-AF65-F5344CB8AC3E}">
        <p14:creationId xmlns:p14="http://schemas.microsoft.com/office/powerpoint/2010/main" val="40853291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2B538546-05A4-4A1F-B0E0-F75A5E1F2780}" type="slidenum">
              <a:rPr lang="es-ES" smtClean="0"/>
              <a:t>17</a:t>
            </a:fld>
            <a:endParaRPr lang="es-ES"/>
          </a:p>
        </p:txBody>
      </p:sp>
    </p:spTree>
    <p:extLst>
      <p:ext uri="{BB962C8B-B14F-4D97-AF65-F5344CB8AC3E}">
        <p14:creationId xmlns:p14="http://schemas.microsoft.com/office/powerpoint/2010/main" val="32049111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fld id="{2B538546-05A4-4A1F-B0E0-F75A5E1F2780}" type="slidenum">
              <a:rPr lang="es-ES" smtClean="0"/>
              <a:t>24</a:t>
            </a:fld>
            <a:endParaRPr lang="es-ES"/>
          </a:p>
        </p:txBody>
      </p:sp>
    </p:spTree>
    <p:extLst>
      <p:ext uri="{BB962C8B-B14F-4D97-AF65-F5344CB8AC3E}">
        <p14:creationId xmlns:p14="http://schemas.microsoft.com/office/powerpoint/2010/main" val="342356168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
        <p:nvSpPr>
          <p:cNvPr id="6" name="Rectangle 22"/>
          <p:cNvSpPr>
            <a:spLocks noChangeArrowheads="1"/>
          </p:cNvSpPr>
          <p:nvPr userDrawn="1"/>
        </p:nvSpPr>
        <p:spPr bwMode="auto">
          <a:xfrm>
            <a:off x="0" y="260358"/>
            <a:ext cx="12192000" cy="576263"/>
          </a:xfrm>
          <a:prstGeom prst="rect">
            <a:avLst/>
          </a:prstGeom>
          <a:solidFill>
            <a:srgbClr val="A6A5A4"/>
          </a:solidFill>
          <a:ln w="12700">
            <a:noFill/>
            <a:miter lim="800000"/>
            <a:headEnd/>
            <a:tailEnd/>
          </a:ln>
          <a:effectLst/>
        </p:spPr>
        <p:txBody>
          <a:bodyPr wrap="none" anchor="ctr"/>
          <a:lstStyle/>
          <a:p>
            <a:pPr algn="ctr" eaLnBrk="0" hangingPunct="0">
              <a:defRPr/>
            </a:pPr>
            <a:endParaRPr lang="de-DE" sz="1276">
              <a:solidFill>
                <a:srgbClr val="FF0000"/>
              </a:solidFill>
            </a:endParaRPr>
          </a:p>
        </p:txBody>
      </p:sp>
      <p:sp>
        <p:nvSpPr>
          <p:cNvPr id="7" name="Rectangle 20"/>
          <p:cNvSpPr>
            <a:spLocks noChangeArrowheads="1"/>
          </p:cNvSpPr>
          <p:nvPr userDrawn="1"/>
        </p:nvSpPr>
        <p:spPr bwMode="auto">
          <a:xfrm>
            <a:off x="0" y="0"/>
            <a:ext cx="12192000" cy="260350"/>
          </a:xfrm>
          <a:prstGeom prst="rect">
            <a:avLst/>
          </a:prstGeom>
          <a:solidFill>
            <a:srgbClr val="086E54"/>
          </a:solidFill>
          <a:ln w="12700">
            <a:noFill/>
            <a:miter lim="800000"/>
            <a:headEnd/>
            <a:tailEnd/>
          </a:ln>
          <a:effectLst/>
        </p:spPr>
        <p:txBody>
          <a:bodyPr wrap="none" anchor="ctr"/>
          <a:lstStyle/>
          <a:p>
            <a:pPr algn="ctr" eaLnBrk="0" hangingPunct="0">
              <a:defRPr/>
            </a:pPr>
            <a:endParaRPr lang="de-DE" sz="1276">
              <a:solidFill>
                <a:srgbClr val="FF0000"/>
              </a:solidFill>
            </a:endParaRPr>
          </a:p>
        </p:txBody>
      </p:sp>
      <p:sp>
        <p:nvSpPr>
          <p:cNvPr id="8" name="Rectangle 26"/>
          <p:cNvSpPr>
            <a:spLocks noChangeArrowheads="1"/>
          </p:cNvSpPr>
          <p:nvPr userDrawn="1"/>
        </p:nvSpPr>
        <p:spPr bwMode="auto">
          <a:xfrm>
            <a:off x="11827937" y="260350"/>
            <a:ext cx="364067" cy="6597650"/>
          </a:xfrm>
          <a:prstGeom prst="rect">
            <a:avLst/>
          </a:prstGeom>
          <a:gradFill rotWithShape="1">
            <a:gsLst>
              <a:gs pos="0">
                <a:srgbClr val="086E54"/>
              </a:gs>
              <a:gs pos="100000">
                <a:srgbClr val="FFFFFF"/>
              </a:gs>
            </a:gsLst>
            <a:lin ang="5400000" scaled="1"/>
          </a:gradFill>
          <a:ln w="12700">
            <a:noFill/>
            <a:miter lim="800000"/>
            <a:headEnd/>
            <a:tailEnd/>
          </a:ln>
          <a:effectLst/>
        </p:spPr>
        <p:txBody>
          <a:bodyPr wrap="none" anchor="ctr"/>
          <a:lstStyle/>
          <a:p>
            <a:pPr eaLnBrk="0" hangingPunct="0">
              <a:defRPr/>
            </a:pPr>
            <a:endParaRPr lang="de-DE" sz="1276">
              <a:solidFill>
                <a:prstClr val="black"/>
              </a:solidFill>
            </a:endParaRPr>
          </a:p>
        </p:txBody>
      </p:sp>
      <p:sp>
        <p:nvSpPr>
          <p:cNvPr id="9" name="Rectangle 12"/>
          <p:cNvSpPr>
            <a:spLocks noChangeArrowheads="1"/>
          </p:cNvSpPr>
          <p:nvPr userDrawn="1"/>
        </p:nvSpPr>
        <p:spPr bwMode="auto">
          <a:xfrm>
            <a:off x="1" y="261938"/>
            <a:ext cx="3962400" cy="1262062"/>
          </a:xfrm>
          <a:prstGeom prst="rect">
            <a:avLst/>
          </a:prstGeom>
          <a:solidFill>
            <a:schemeClr val="bg1"/>
          </a:solidFill>
          <a:ln w="12700">
            <a:noFill/>
            <a:miter lim="800000"/>
            <a:headEnd/>
            <a:tailEnd/>
          </a:ln>
          <a:effectLst/>
        </p:spPr>
        <p:txBody>
          <a:bodyPr wrap="none" lIns="55225" tIns="27613" rIns="55225" bIns="27613" anchor="ctr"/>
          <a:lstStyle/>
          <a:p>
            <a:pPr algn="ctr" eaLnBrk="0" hangingPunct="0">
              <a:defRPr/>
            </a:pPr>
            <a:endParaRPr lang="de-DE" sz="1276">
              <a:solidFill>
                <a:srgbClr val="FF0000"/>
              </a:solidFill>
            </a:endParaRPr>
          </a:p>
        </p:txBody>
      </p:sp>
      <p:sp>
        <p:nvSpPr>
          <p:cNvPr id="10" name="Rectangle 12"/>
          <p:cNvSpPr>
            <a:spLocks noChangeArrowheads="1"/>
          </p:cNvSpPr>
          <p:nvPr userDrawn="1"/>
        </p:nvSpPr>
        <p:spPr bwMode="auto">
          <a:xfrm>
            <a:off x="3947585" y="271463"/>
            <a:ext cx="7888816" cy="1223962"/>
          </a:xfrm>
          <a:prstGeom prst="rect">
            <a:avLst/>
          </a:prstGeom>
          <a:solidFill>
            <a:srgbClr val="A6A5A4"/>
          </a:solidFill>
          <a:ln w="12700">
            <a:noFill/>
            <a:miter lim="800000"/>
            <a:headEnd/>
            <a:tailEnd/>
          </a:ln>
          <a:effectLst/>
        </p:spPr>
        <p:txBody>
          <a:bodyPr wrap="none" lIns="55225" tIns="27613" rIns="55225" bIns="27613" anchor="ctr"/>
          <a:lstStyle/>
          <a:p>
            <a:pPr algn="ctr" eaLnBrk="0" hangingPunct="0">
              <a:defRPr/>
            </a:pPr>
            <a:endParaRPr lang="de-DE" sz="1276">
              <a:solidFill>
                <a:srgbClr val="FF0000"/>
              </a:solidFill>
            </a:endParaRPr>
          </a:p>
        </p:txBody>
      </p:sp>
      <p:sp>
        <p:nvSpPr>
          <p:cNvPr id="11" name="Rectangle 7"/>
          <p:cNvSpPr>
            <a:spLocks noChangeArrowheads="1"/>
          </p:cNvSpPr>
          <p:nvPr userDrawn="1"/>
        </p:nvSpPr>
        <p:spPr bwMode="auto">
          <a:xfrm>
            <a:off x="0" y="0"/>
            <a:ext cx="12192000" cy="260350"/>
          </a:xfrm>
          <a:prstGeom prst="rect">
            <a:avLst/>
          </a:prstGeom>
          <a:solidFill>
            <a:srgbClr val="086E54"/>
          </a:solidFill>
          <a:ln w="12700">
            <a:noFill/>
            <a:miter lim="800000"/>
            <a:headEnd/>
            <a:tailEnd/>
          </a:ln>
          <a:effectLst/>
        </p:spPr>
        <p:txBody>
          <a:bodyPr wrap="none" lIns="55225" tIns="27613" rIns="55225" bIns="27613" anchor="ctr"/>
          <a:lstStyle/>
          <a:p>
            <a:pPr algn="ctr" eaLnBrk="0" hangingPunct="0">
              <a:defRPr/>
            </a:pPr>
            <a:endParaRPr lang="de-DE" sz="1276">
              <a:solidFill>
                <a:srgbClr val="FF0000"/>
              </a:solidFill>
            </a:endParaRPr>
          </a:p>
        </p:txBody>
      </p:sp>
      <p:sp>
        <p:nvSpPr>
          <p:cNvPr id="12" name="Rectangle 15"/>
          <p:cNvSpPr>
            <a:spLocks noChangeArrowheads="1"/>
          </p:cNvSpPr>
          <p:nvPr userDrawn="1"/>
        </p:nvSpPr>
        <p:spPr bwMode="auto">
          <a:xfrm>
            <a:off x="11855452" y="260350"/>
            <a:ext cx="336549" cy="6597650"/>
          </a:xfrm>
          <a:prstGeom prst="rect">
            <a:avLst/>
          </a:prstGeom>
          <a:gradFill rotWithShape="1">
            <a:gsLst>
              <a:gs pos="0">
                <a:srgbClr val="086E54"/>
              </a:gs>
              <a:gs pos="100000">
                <a:srgbClr val="FFFFFF"/>
              </a:gs>
            </a:gsLst>
            <a:lin ang="5400000" scaled="1"/>
          </a:gradFill>
          <a:ln w="12700">
            <a:noFill/>
            <a:miter lim="800000"/>
            <a:headEnd/>
            <a:tailEnd/>
          </a:ln>
          <a:effectLst/>
        </p:spPr>
        <p:txBody>
          <a:bodyPr wrap="none" lIns="55225" tIns="27613" rIns="55225" bIns="27613" anchor="ctr"/>
          <a:lstStyle/>
          <a:p>
            <a:pPr eaLnBrk="0" hangingPunct="0">
              <a:defRPr/>
            </a:pPr>
            <a:endParaRPr lang="de-DE" sz="1276">
              <a:solidFill>
                <a:prstClr val="black"/>
              </a:solidFill>
            </a:endParaRPr>
          </a:p>
        </p:txBody>
      </p:sp>
      <p:pic>
        <p:nvPicPr>
          <p:cNvPr id="13" name="Picture 2" descr="Fi-cujae"/>
          <p:cNvPicPr>
            <a:picLocks noChangeAspect="1" noChangeArrowheads="1"/>
          </p:cNvPicPr>
          <p:nvPr userDrawn="1"/>
        </p:nvPicPr>
        <p:blipFill>
          <a:blip r:embed="rId2" cstate="print"/>
          <a:srcRect/>
          <a:stretch>
            <a:fillRect/>
          </a:stretch>
        </p:blipFill>
        <p:spPr bwMode="auto">
          <a:xfrm>
            <a:off x="230717" y="436563"/>
            <a:ext cx="3505200" cy="1016000"/>
          </a:xfrm>
          <a:prstGeom prst="rect">
            <a:avLst/>
          </a:prstGeom>
          <a:noFill/>
          <a:ln w="9525">
            <a:noFill/>
            <a:miter lim="800000"/>
            <a:headEnd/>
            <a:tailEnd/>
          </a:ln>
        </p:spPr>
      </p:pic>
      <p:pic>
        <p:nvPicPr>
          <p:cNvPr id="14" name="Picture 3"/>
          <p:cNvPicPr>
            <a:picLocks noChangeAspect="1" noChangeArrowheads="1"/>
          </p:cNvPicPr>
          <p:nvPr userDrawn="1"/>
        </p:nvPicPr>
        <p:blipFill>
          <a:blip r:embed="rId3" cstate="print"/>
          <a:srcRect/>
          <a:stretch>
            <a:fillRect/>
          </a:stretch>
        </p:blipFill>
        <p:spPr bwMode="auto">
          <a:xfrm>
            <a:off x="1079500" y="2438408"/>
            <a:ext cx="2078568" cy="1812925"/>
          </a:xfrm>
          <a:prstGeom prst="rect">
            <a:avLst/>
          </a:prstGeom>
          <a:noFill/>
          <a:ln w="9525">
            <a:noFill/>
            <a:miter lim="800000"/>
            <a:headEnd/>
            <a:tailEnd/>
          </a:ln>
        </p:spPr>
      </p:pic>
      <p:sp>
        <p:nvSpPr>
          <p:cNvPr id="2" name="Title 1"/>
          <p:cNvSpPr>
            <a:spLocks noGrp="1"/>
          </p:cNvSpPr>
          <p:nvPr>
            <p:ph type="ctrTitle"/>
          </p:nvPr>
        </p:nvSpPr>
        <p:spPr>
          <a:xfrm>
            <a:off x="3962401" y="2130433"/>
            <a:ext cx="7518400" cy="1470025"/>
          </a:xfrm>
        </p:spPr>
        <p:txBody>
          <a:bodyPr>
            <a:normAutofit/>
          </a:bodyPr>
          <a:lstStyle>
            <a:lvl1pPr algn="ctr">
              <a:defRPr sz="1701" b="1">
                <a:solidFill>
                  <a:schemeClr val="tx2"/>
                </a:solidFill>
                <a:latin typeface="Arial" pitchFamily="34" charset="0"/>
                <a:cs typeface="Arial" pitchFamily="34" charset="0"/>
              </a:defRPr>
            </a:lvl1pPr>
          </a:lstStyle>
          <a:p>
            <a:r>
              <a:rPr lang="es-ES" noProof="0" smtClean="0"/>
              <a:t>Haga clic para modificar el estilo de título del patrón</a:t>
            </a:r>
            <a:endParaRPr lang="es-ES" noProof="0"/>
          </a:p>
        </p:txBody>
      </p:sp>
      <p:sp>
        <p:nvSpPr>
          <p:cNvPr id="3" name="Subtitle 2"/>
          <p:cNvSpPr>
            <a:spLocks noGrp="1"/>
          </p:cNvSpPr>
          <p:nvPr>
            <p:ph type="subTitle" idx="1"/>
          </p:nvPr>
        </p:nvSpPr>
        <p:spPr>
          <a:xfrm>
            <a:off x="3962401" y="3886200"/>
            <a:ext cx="7518400" cy="1219200"/>
          </a:xfrm>
          <a:prstGeom prst="rect">
            <a:avLst/>
          </a:prstGeom>
        </p:spPr>
        <p:txBody>
          <a:bodyPr>
            <a:normAutofit/>
          </a:bodyPr>
          <a:lstStyle>
            <a:lvl1pPr marL="0" indent="0" algn="ctr">
              <a:buNone/>
              <a:defRPr sz="1701">
                <a:solidFill>
                  <a:schemeClr val="tx2"/>
                </a:solidFill>
                <a:latin typeface="Arial" pitchFamily="34" charset="0"/>
                <a:cs typeface="Arial" pitchFamily="34" charset="0"/>
              </a:defRPr>
            </a:lvl1pPr>
            <a:lvl2pPr marL="324006" indent="0" algn="ctr">
              <a:buNone/>
              <a:defRPr>
                <a:solidFill>
                  <a:schemeClr val="tx1">
                    <a:tint val="75000"/>
                  </a:schemeClr>
                </a:solidFill>
              </a:defRPr>
            </a:lvl2pPr>
            <a:lvl3pPr marL="648013" indent="0" algn="ctr">
              <a:buNone/>
              <a:defRPr>
                <a:solidFill>
                  <a:schemeClr val="tx1">
                    <a:tint val="75000"/>
                  </a:schemeClr>
                </a:solidFill>
              </a:defRPr>
            </a:lvl3pPr>
            <a:lvl4pPr marL="972019" indent="0" algn="ctr">
              <a:buNone/>
              <a:defRPr>
                <a:solidFill>
                  <a:schemeClr val="tx1">
                    <a:tint val="75000"/>
                  </a:schemeClr>
                </a:solidFill>
              </a:defRPr>
            </a:lvl4pPr>
            <a:lvl5pPr marL="1296025" indent="0" algn="ctr">
              <a:buNone/>
              <a:defRPr>
                <a:solidFill>
                  <a:schemeClr val="tx1">
                    <a:tint val="75000"/>
                  </a:schemeClr>
                </a:solidFill>
              </a:defRPr>
            </a:lvl5pPr>
            <a:lvl6pPr marL="1620031" indent="0" algn="ctr">
              <a:buNone/>
              <a:defRPr>
                <a:solidFill>
                  <a:schemeClr val="tx1">
                    <a:tint val="75000"/>
                  </a:schemeClr>
                </a:solidFill>
              </a:defRPr>
            </a:lvl6pPr>
            <a:lvl7pPr marL="1944038" indent="0" algn="ctr">
              <a:buNone/>
              <a:defRPr>
                <a:solidFill>
                  <a:schemeClr val="tx1">
                    <a:tint val="75000"/>
                  </a:schemeClr>
                </a:solidFill>
              </a:defRPr>
            </a:lvl7pPr>
            <a:lvl8pPr marL="2268044" indent="0" algn="ctr">
              <a:buNone/>
              <a:defRPr>
                <a:solidFill>
                  <a:schemeClr val="tx1">
                    <a:tint val="75000"/>
                  </a:schemeClr>
                </a:solidFill>
              </a:defRPr>
            </a:lvl8pPr>
            <a:lvl9pPr marL="2592050" indent="0" algn="ctr">
              <a:buNone/>
              <a:defRPr>
                <a:solidFill>
                  <a:schemeClr val="tx1">
                    <a:tint val="75000"/>
                  </a:schemeClr>
                </a:solidFill>
              </a:defRPr>
            </a:lvl9pPr>
          </a:lstStyle>
          <a:p>
            <a:r>
              <a:rPr lang="es-ES" noProof="0" smtClean="0"/>
              <a:t>Haga clic para editar el estilo de subtítulo del patrón</a:t>
            </a:r>
            <a:endParaRPr lang="es-ES" noProof="0"/>
          </a:p>
        </p:txBody>
      </p:sp>
      <p:sp>
        <p:nvSpPr>
          <p:cNvPr id="22" name="Text Placeholder 21"/>
          <p:cNvSpPr>
            <a:spLocks noGrp="1"/>
          </p:cNvSpPr>
          <p:nvPr>
            <p:ph type="body" sz="quarter" idx="12"/>
          </p:nvPr>
        </p:nvSpPr>
        <p:spPr>
          <a:xfrm>
            <a:off x="3962401" y="5715000"/>
            <a:ext cx="7518400" cy="457200"/>
          </a:xfrm>
          <a:prstGeom prst="rect">
            <a:avLst/>
          </a:prstGeom>
        </p:spPr>
        <p:txBody>
          <a:bodyPr vert="horz" lIns="91440" tIns="45720" rIns="91440" bIns="45720" rtlCol="0">
            <a:normAutofit/>
          </a:bodyPr>
          <a:lstStyle>
            <a:lvl1pPr marL="0" marR="0" indent="0" algn="ctr" defTabSz="648013" rtl="0" eaLnBrk="1" fontAlgn="auto" latinLnBrk="0" hangingPunct="1">
              <a:lnSpc>
                <a:spcPct val="100000"/>
              </a:lnSpc>
              <a:spcBef>
                <a:spcPct val="20000"/>
              </a:spcBef>
              <a:spcAft>
                <a:spcPts val="0"/>
              </a:spcAft>
              <a:buClrTx/>
              <a:buSzTx/>
              <a:buFont typeface="Arial" pitchFamily="34" charset="0"/>
              <a:buNone/>
              <a:tabLst/>
              <a:defRPr lang="en-US" sz="1418" kern="1200" dirty="0" smtClean="0">
                <a:solidFill>
                  <a:schemeClr val="tx2"/>
                </a:solidFill>
                <a:latin typeface="Arial" pitchFamily="34" charset="0"/>
                <a:ea typeface="+mn-ea"/>
                <a:cs typeface="Arial" pitchFamily="34" charset="0"/>
              </a:defRPr>
            </a:lvl1pPr>
          </a:lstStyle>
          <a:p>
            <a:pPr lvl="0"/>
            <a:r>
              <a:rPr lang="es-ES" noProof="0" smtClean="0"/>
              <a:t>Editar el estilo de texto del patrón</a:t>
            </a:r>
          </a:p>
          <a:p>
            <a:pPr lvl="1"/>
            <a:r>
              <a:rPr lang="es-ES" noProof="0" smtClean="0"/>
              <a:t>Segundo nivel</a:t>
            </a:r>
          </a:p>
        </p:txBody>
      </p:sp>
      <p:sp>
        <p:nvSpPr>
          <p:cNvPr id="26" name="25 Marcador de texto"/>
          <p:cNvSpPr>
            <a:spLocks noGrp="1"/>
          </p:cNvSpPr>
          <p:nvPr>
            <p:ph type="body" sz="quarter" idx="13"/>
          </p:nvPr>
        </p:nvSpPr>
        <p:spPr>
          <a:xfrm>
            <a:off x="3962401" y="6172200"/>
            <a:ext cx="7518400" cy="457200"/>
          </a:xfrm>
          <a:prstGeom prst="rect">
            <a:avLst/>
          </a:prstGeom>
        </p:spPr>
        <p:txBody>
          <a:bodyPr/>
          <a:lstStyle>
            <a:lvl1pPr algn="ctr">
              <a:buNone/>
              <a:defRPr sz="1418">
                <a:solidFill>
                  <a:schemeClr val="tx2"/>
                </a:solidFill>
                <a:latin typeface="Arial" pitchFamily="34" charset="0"/>
                <a:cs typeface="Arial" pitchFamily="34" charset="0"/>
              </a:defRPr>
            </a:lvl1pPr>
            <a:lvl2pPr>
              <a:defRPr sz="1418">
                <a:solidFill>
                  <a:schemeClr val="tx2"/>
                </a:solidFill>
                <a:latin typeface="Arial" pitchFamily="34" charset="0"/>
                <a:cs typeface="Arial" pitchFamily="34" charset="0"/>
              </a:defRPr>
            </a:lvl2pPr>
            <a:lvl3pPr>
              <a:defRPr sz="1418">
                <a:solidFill>
                  <a:schemeClr val="tx2"/>
                </a:solidFill>
                <a:latin typeface="Arial" pitchFamily="34" charset="0"/>
                <a:cs typeface="Arial" pitchFamily="34" charset="0"/>
              </a:defRPr>
            </a:lvl3pPr>
            <a:lvl4pPr>
              <a:defRPr sz="1418">
                <a:solidFill>
                  <a:schemeClr val="tx2"/>
                </a:solidFill>
                <a:latin typeface="Arial" pitchFamily="34" charset="0"/>
                <a:cs typeface="Arial" pitchFamily="34" charset="0"/>
              </a:defRPr>
            </a:lvl4pPr>
            <a:lvl5pPr>
              <a:defRPr sz="1418">
                <a:solidFill>
                  <a:schemeClr val="tx2"/>
                </a:solidFill>
                <a:latin typeface="Arial" pitchFamily="34" charset="0"/>
                <a:cs typeface="Arial" pitchFamily="34" charset="0"/>
              </a:defRPr>
            </a:lvl5pPr>
          </a:lstStyle>
          <a:p>
            <a:pPr lvl="0"/>
            <a:r>
              <a:rPr lang="es-ES" noProof="0" smtClean="0"/>
              <a:t>Editar el estilo de texto del patrón</a:t>
            </a:r>
          </a:p>
        </p:txBody>
      </p:sp>
    </p:spTree>
    <p:extLst>
      <p:ext uri="{BB962C8B-B14F-4D97-AF65-F5344CB8AC3E}">
        <p14:creationId xmlns:p14="http://schemas.microsoft.com/office/powerpoint/2010/main" val="16830629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4" name="Rectangle 22"/>
          <p:cNvSpPr>
            <a:spLocks noChangeArrowheads="1"/>
          </p:cNvSpPr>
          <p:nvPr userDrawn="1"/>
        </p:nvSpPr>
        <p:spPr bwMode="auto">
          <a:xfrm>
            <a:off x="0" y="260358"/>
            <a:ext cx="12192000" cy="576263"/>
          </a:xfrm>
          <a:prstGeom prst="rect">
            <a:avLst/>
          </a:prstGeom>
          <a:solidFill>
            <a:srgbClr val="A6A5A4"/>
          </a:solidFill>
          <a:ln w="12700">
            <a:noFill/>
            <a:miter lim="800000"/>
            <a:headEnd/>
            <a:tailEnd/>
          </a:ln>
          <a:effectLst/>
        </p:spPr>
        <p:txBody>
          <a:bodyPr wrap="none" anchor="ctr"/>
          <a:lstStyle/>
          <a:p>
            <a:pPr algn="ctr" eaLnBrk="0" hangingPunct="0">
              <a:defRPr/>
            </a:pPr>
            <a:endParaRPr lang="de-DE" sz="1276">
              <a:solidFill>
                <a:srgbClr val="FF0000"/>
              </a:solidFill>
            </a:endParaRPr>
          </a:p>
        </p:txBody>
      </p:sp>
      <p:sp>
        <p:nvSpPr>
          <p:cNvPr id="5" name="Rectangle 20"/>
          <p:cNvSpPr>
            <a:spLocks noChangeArrowheads="1"/>
          </p:cNvSpPr>
          <p:nvPr userDrawn="1"/>
        </p:nvSpPr>
        <p:spPr bwMode="auto">
          <a:xfrm>
            <a:off x="0" y="0"/>
            <a:ext cx="12192000" cy="260350"/>
          </a:xfrm>
          <a:prstGeom prst="rect">
            <a:avLst/>
          </a:prstGeom>
          <a:solidFill>
            <a:srgbClr val="086E54"/>
          </a:solidFill>
          <a:ln w="12700">
            <a:noFill/>
            <a:miter lim="800000"/>
            <a:headEnd/>
            <a:tailEnd/>
          </a:ln>
          <a:effectLst/>
        </p:spPr>
        <p:txBody>
          <a:bodyPr wrap="none" anchor="ctr"/>
          <a:lstStyle/>
          <a:p>
            <a:pPr algn="ctr" eaLnBrk="0" hangingPunct="0">
              <a:defRPr/>
            </a:pPr>
            <a:endParaRPr lang="de-DE" sz="1276">
              <a:solidFill>
                <a:srgbClr val="FF0000"/>
              </a:solidFill>
            </a:endParaRPr>
          </a:p>
        </p:txBody>
      </p:sp>
      <p:sp>
        <p:nvSpPr>
          <p:cNvPr id="6" name="Rectangle 26"/>
          <p:cNvSpPr>
            <a:spLocks noChangeArrowheads="1"/>
          </p:cNvSpPr>
          <p:nvPr userDrawn="1"/>
        </p:nvSpPr>
        <p:spPr bwMode="auto">
          <a:xfrm>
            <a:off x="11827937" y="260350"/>
            <a:ext cx="364067" cy="6597650"/>
          </a:xfrm>
          <a:prstGeom prst="rect">
            <a:avLst/>
          </a:prstGeom>
          <a:gradFill rotWithShape="1">
            <a:gsLst>
              <a:gs pos="0">
                <a:srgbClr val="086E54"/>
              </a:gs>
              <a:gs pos="100000">
                <a:srgbClr val="FFFFFF"/>
              </a:gs>
            </a:gsLst>
            <a:lin ang="5400000" scaled="1"/>
          </a:gradFill>
          <a:ln w="12700">
            <a:noFill/>
            <a:miter lim="800000"/>
            <a:headEnd/>
            <a:tailEnd/>
          </a:ln>
          <a:effectLst/>
        </p:spPr>
        <p:txBody>
          <a:bodyPr wrap="none" anchor="ctr"/>
          <a:lstStyle/>
          <a:p>
            <a:pPr eaLnBrk="0" hangingPunct="0">
              <a:defRPr/>
            </a:pPr>
            <a:endParaRPr lang="de-DE" sz="1276">
              <a:solidFill>
                <a:prstClr val="black"/>
              </a:solidFill>
            </a:endParaRPr>
          </a:p>
        </p:txBody>
      </p:sp>
      <p:sp>
        <p:nvSpPr>
          <p:cNvPr id="2" name="Title 1"/>
          <p:cNvSpPr>
            <a:spLocks noGrp="1"/>
          </p:cNvSpPr>
          <p:nvPr>
            <p:ph type="title"/>
          </p:nvPr>
        </p:nvSpPr>
        <p:spPr/>
        <p:txBody>
          <a:bodyPr/>
          <a:lstStyle/>
          <a:p>
            <a:r>
              <a:rPr lang="es-ES" noProof="0" smtClean="0"/>
              <a:t>Haga clic para modificar el estilo de título del patrón</a:t>
            </a:r>
            <a:endParaRPr lang="es-ES" noProof="0" dirty="0"/>
          </a:p>
        </p:txBody>
      </p:sp>
      <p:sp>
        <p:nvSpPr>
          <p:cNvPr id="3" name="Content Placeholder 2"/>
          <p:cNvSpPr>
            <a:spLocks noGrp="1"/>
          </p:cNvSpPr>
          <p:nvPr>
            <p:ph idx="1"/>
          </p:nvPr>
        </p:nvSpPr>
        <p:spPr>
          <a:xfrm>
            <a:off x="609601" y="1295403"/>
            <a:ext cx="10972800" cy="4830763"/>
          </a:xfrm>
          <a:prstGeom prst="rect">
            <a:avLst/>
          </a:prstGeom>
        </p:spPr>
        <p:txBody>
          <a:bodyPr/>
          <a:lstStyle>
            <a:lvl1pPr>
              <a:defRPr sz="1701">
                <a:solidFill>
                  <a:schemeClr val="tx2"/>
                </a:solidFill>
                <a:latin typeface="Arial" pitchFamily="34" charset="0"/>
                <a:cs typeface="Arial" pitchFamily="34" charset="0"/>
              </a:defRPr>
            </a:lvl1pPr>
            <a:lvl2pPr>
              <a:defRPr sz="1701">
                <a:solidFill>
                  <a:schemeClr val="tx2"/>
                </a:solidFill>
                <a:latin typeface="Arial" pitchFamily="34" charset="0"/>
                <a:cs typeface="Arial" pitchFamily="34" charset="0"/>
              </a:defRPr>
            </a:lvl2pPr>
            <a:lvl3pPr>
              <a:defRPr sz="1701">
                <a:solidFill>
                  <a:schemeClr val="tx2"/>
                </a:solidFill>
                <a:latin typeface="Arial" pitchFamily="34" charset="0"/>
                <a:cs typeface="Arial" pitchFamily="34" charset="0"/>
              </a:defRPr>
            </a:lvl3pPr>
            <a:lvl4pPr>
              <a:defRPr sz="1701">
                <a:solidFill>
                  <a:schemeClr val="tx2"/>
                </a:solidFill>
                <a:latin typeface="Arial" pitchFamily="34" charset="0"/>
                <a:cs typeface="Arial" pitchFamily="34" charset="0"/>
              </a:defRPr>
            </a:lvl4pPr>
            <a:lvl5pPr>
              <a:defRPr sz="1701">
                <a:solidFill>
                  <a:schemeClr val="tx2"/>
                </a:solidFill>
                <a:latin typeface="Arial" pitchFamily="34" charset="0"/>
                <a:cs typeface="Arial" pitchFamily="34" charset="0"/>
              </a:defRPr>
            </a:lvl5pPr>
          </a:lstStyle>
          <a:p>
            <a:pPr lvl="0"/>
            <a:r>
              <a:rPr lang="es-ES" noProof="0" smtClean="0"/>
              <a:t>Editar el estilo de texto del patrón</a:t>
            </a:r>
          </a:p>
          <a:p>
            <a:pPr lvl="1"/>
            <a:r>
              <a:rPr lang="es-ES" noProof="0" smtClean="0"/>
              <a:t>Segundo nivel</a:t>
            </a:r>
          </a:p>
          <a:p>
            <a:pPr lvl="2"/>
            <a:r>
              <a:rPr lang="es-ES" noProof="0" smtClean="0"/>
              <a:t>Tercer nivel</a:t>
            </a:r>
          </a:p>
          <a:p>
            <a:pPr lvl="3"/>
            <a:r>
              <a:rPr lang="es-ES" noProof="0" smtClean="0"/>
              <a:t>Cuarto nivel</a:t>
            </a:r>
          </a:p>
          <a:p>
            <a:pPr lvl="4"/>
            <a:r>
              <a:rPr lang="es-ES" noProof="0" smtClean="0"/>
              <a:t>Quinto nivel</a:t>
            </a:r>
            <a:endParaRPr lang="es-ES" noProof="0" dirty="0"/>
          </a:p>
        </p:txBody>
      </p:sp>
      <p:sp>
        <p:nvSpPr>
          <p:cNvPr id="7" name="Footer Placeholder 4"/>
          <p:cNvSpPr>
            <a:spLocks noGrp="1"/>
          </p:cNvSpPr>
          <p:nvPr>
            <p:ph type="ftr" sz="quarter" idx="10"/>
          </p:nvPr>
        </p:nvSpPr>
        <p:spPr/>
        <p:txBody>
          <a:bodyPr/>
          <a:lstStyle>
            <a:lvl1pPr>
              <a:defRPr>
                <a:latin typeface="+mj-lt"/>
                <a:cs typeface="+mj-cs"/>
              </a:defRPr>
            </a:lvl1pPr>
          </a:lstStyle>
          <a:p>
            <a:pPr>
              <a:defRPr/>
            </a:pPr>
            <a:r>
              <a:rPr lang="es-ES">
                <a:solidFill>
                  <a:prstClr val="black">
                    <a:tint val="75000"/>
                  </a:prstClr>
                </a:solidFill>
              </a:rPr>
              <a:t>©  [GRADO, NOMBRE Y APELLIDOS]. Centro de Estudios de Técnicas de Dirección, Facultad de Industrial, CUJAE.</a:t>
            </a:r>
          </a:p>
        </p:txBody>
      </p:sp>
      <p:sp>
        <p:nvSpPr>
          <p:cNvPr id="8" name="Slide Number Placeholder 5"/>
          <p:cNvSpPr>
            <a:spLocks noGrp="1"/>
          </p:cNvSpPr>
          <p:nvPr>
            <p:ph type="sldNum" sz="quarter" idx="11"/>
          </p:nvPr>
        </p:nvSpPr>
        <p:spPr/>
        <p:txBody>
          <a:bodyPr/>
          <a:lstStyle>
            <a:lvl1pPr>
              <a:defRPr>
                <a:latin typeface="+mj-lt"/>
                <a:cs typeface="+mj-cs"/>
              </a:defRPr>
            </a:lvl1pPr>
          </a:lstStyle>
          <a:p>
            <a:pPr>
              <a:defRPr/>
            </a:pPr>
            <a:fld id="{933670FB-B4A5-4BCB-801E-3A471D34D423}" type="slidenum">
              <a:rPr lang="en-US">
                <a:solidFill>
                  <a:prstClr val="black">
                    <a:tint val="75000"/>
                  </a:prstClr>
                </a:solidFill>
              </a:rPr>
              <a:pPr>
                <a:defRPr/>
              </a:pPr>
              <a:t>‹Nº›</a:t>
            </a:fld>
            <a:endParaRPr lang="en-US" dirty="0">
              <a:solidFill>
                <a:prstClr val="black">
                  <a:tint val="75000"/>
                </a:prstClr>
              </a:solidFill>
            </a:endParaRPr>
          </a:p>
        </p:txBody>
      </p:sp>
    </p:spTree>
    <p:extLst>
      <p:ext uri="{BB962C8B-B14F-4D97-AF65-F5344CB8AC3E}">
        <p14:creationId xmlns:p14="http://schemas.microsoft.com/office/powerpoint/2010/main" val="15201148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Diapositiva de título">
    <p:spTree>
      <p:nvGrpSpPr>
        <p:cNvPr id="1" name=""/>
        <p:cNvGrpSpPr/>
        <p:nvPr/>
      </p:nvGrpSpPr>
      <p:grpSpPr>
        <a:xfrm>
          <a:off x="0" y="0"/>
          <a:ext cx="0" cy="0"/>
          <a:chOff x="0" y="0"/>
          <a:chExt cx="0" cy="0"/>
        </a:xfrm>
      </p:grpSpPr>
      <p:sp>
        <p:nvSpPr>
          <p:cNvPr id="6" name="Rectangle 12"/>
          <p:cNvSpPr>
            <a:spLocks noChangeArrowheads="1"/>
          </p:cNvSpPr>
          <p:nvPr/>
        </p:nvSpPr>
        <p:spPr bwMode="auto">
          <a:xfrm>
            <a:off x="1" y="261938"/>
            <a:ext cx="3962400" cy="1262062"/>
          </a:xfrm>
          <a:prstGeom prst="rect">
            <a:avLst/>
          </a:prstGeom>
          <a:solidFill>
            <a:schemeClr val="bg1"/>
          </a:solidFill>
          <a:ln w="12700">
            <a:noFill/>
            <a:miter lim="800000"/>
            <a:headEnd/>
            <a:tailEnd/>
          </a:ln>
        </p:spPr>
        <p:txBody>
          <a:bodyPr wrap="none" lIns="55225" tIns="27613" rIns="55225" bIns="27613" anchor="ctr"/>
          <a:lstStyle/>
          <a:p>
            <a:pPr algn="ctr" eaLnBrk="0" fontAlgn="base" hangingPunct="0">
              <a:spcBef>
                <a:spcPct val="0"/>
              </a:spcBef>
              <a:spcAft>
                <a:spcPct val="0"/>
              </a:spcAft>
              <a:defRPr/>
            </a:pPr>
            <a:endParaRPr lang="de-DE" sz="709">
              <a:solidFill>
                <a:srgbClr val="FF0000"/>
              </a:solidFill>
              <a:latin typeface="Calibri" pitchFamily="34" charset="0"/>
            </a:endParaRPr>
          </a:p>
        </p:txBody>
      </p:sp>
      <p:sp>
        <p:nvSpPr>
          <p:cNvPr id="7" name="Rectangle 12"/>
          <p:cNvSpPr>
            <a:spLocks noChangeArrowheads="1"/>
          </p:cNvSpPr>
          <p:nvPr/>
        </p:nvSpPr>
        <p:spPr bwMode="auto">
          <a:xfrm>
            <a:off x="3947585" y="271463"/>
            <a:ext cx="7888816" cy="1223962"/>
          </a:xfrm>
          <a:prstGeom prst="rect">
            <a:avLst/>
          </a:prstGeom>
          <a:solidFill>
            <a:srgbClr val="A6A5A4"/>
          </a:solidFill>
          <a:ln w="12700">
            <a:noFill/>
            <a:miter lim="800000"/>
            <a:headEnd/>
            <a:tailEnd/>
          </a:ln>
        </p:spPr>
        <p:txBody>
          <a:bodyPr wrap="none" lIns="55225" tIns="27613" rIns="55225" bIns="27613" anchor="ctr"/>
          <a:lstStyle/>
          <a:p>
            <a:pPr algn="ctr" eaLnBrk="0" fontAlgn="base" hangingPunct="0">
              <a:spcBef>
                <a:spcPct val="0"/>
              </a:spcBef>
              <a:spcAft>
                <a:spcPct val="0"/>
              </a:spcAft>
              <a:defRPr/>
            </a:pPr>
            <a:endParaRPr lang="de-DE" sz="709">
              <a:solidFill>
                <a:srgbClr val="FF0000"/>
              </a:solidFill>
              <a:latin typeface="Calibri" pitchFamily="34" charset="0"/>
            </a:endParaRPr>
          </a:p>
        </p:txBody>
      </p:sp>
      <p:sp>
        <p:nvSpPr>
          <p:cNvPr id="8" name="Rectangle 11"/>
          <p:cNvSpPr>
            <a:spLocks noChangeArrowheads="1"/>
          </p:cNvSpPr>
          <p:nvPr/>
        </p:nvSpPr>
        <p:spPr bwMode="auto">
          <a:xfrm>
            <a:off x="0" y="0"/>
            <a:ext cx="12192000" cy="260350"/>
          </a:xfrm>
          <a:prstGeom prst="rect">
            <a:avLst/>
          </a:prstGeom>
          <a:solidFill>
            <a:srgbClr val="086E54"/>
          </a:solidFill>
          <a:ln w="12700">
            <a:noFill/>
            <a:miter lim="800000"/>
            <a:headEnd/>
            <a:tailEnd/>
          </a:ln>
        </p:spPr>
        <p:txBody>
          <a:bodyPr wrap="none" lIns="55225" tIns="27613" rIns="55225" bIns="27613" anchor="ctr"/>
          <a:lstStyle/>
          <a:p>
            <a:pPr algn="ctr" eaLnBrk="0" fontAlgn="base" hangingPunct="0">
              <a:spcBef>
                <a:spcPct val="0"/>
              </a:spcBef>
              <a:spcAft>
                <a:spcPct val="0"/>
              </a:spcAft>
              <a:defRPr/>
            </a:pPr>
            <a:endParaRPr lang="de-DE" sz="709">
              <a:solidFill>
                <a:srgbClr val="FF0000"/>
              </a:solidFill>
              <a:latin typeface="Calibri" pitchFamily="34" charset="0"/>
            </a:endParaRPr>
          </a:p>
        </p:txBody>
      </p:sp>
      <p:sp>
        <p:nvSpPr>
          <p:cNvPr id="9" name="Rectangle 15"/>
          <p:cNvSpPr>
            <a:spLocks noChangeArrowheads="1"/>
          </p:cNvSpPr>
          <p:nvPr/>
        </p:nvSpPr>
        <p:spPr bwMode="auto">
          <a:xfrm>
            <a:off x="11855452" y="260350"/>
            <a:ext cx="336549" cy="6597650"/>
          </a:xfrm>
          <a:prstGeom prst="rect">
            <a:avLst/>
          </a:prstGeom>
          <a:gradFill rotWithShape="1">
            <a:gsLst>
              <a:gs pos="0">
                <a:srgbClr val="086E54"/>
              </a:gs>
              <a:gs pos="100000">
                <a:srgbClr val="FFFFFF"/>
              </a:gs>
            </a:gsLst>
            <a:lin ang="5400000" scaled="1"/>
          </a:gradFill>
          <a:ln w="12700">
            <a:noFill/>
            <a:miter lim="800000"/>
            <a:headEnd/>
            <a:tailEnd/>
          </a:ln>
        </p:spPr>
        <p:txBody>
          <a:bodyPr wrap="none" lIns="55225" tIns="27613" rIns="55225" bIns="27613" anchor="ctr"/>
          <a:lstStyle/>
          <a:p>
            <a:pPr eaLnBrk="0" fontAlgn="base" hangingPunct="0">
              <a:spcBef>
                <a:spcPct val="0"/>
              </a:spcBef>
              <a:spcAft>
                <a:spcPct val="0"/>
              </a:spcAft>
              <a:defRPr/>
            </a:pPr>
            <a:endParaRPr lang="de-DE" sz="709">
              <a:solidFill>
                <a:prstClr val="black"/>
              </a:solidFill>
              <a:latin typeface="Calibri" pitchFamily="34" charset="0"/>
            </a:endParaRPr>
          </a:p>
        </p:txBody>
      </p:sp>
      <p:pic>
        <p:nvPicPr>
          <p:cNvPr id="10" name="Picture 2" descr="Fi-cujae"/>
          <p:cNvPicPr>
            <a:picLocks noChangeAspect="1" noChangeArrowheads="1"/>
          </p:cNvPicPr>
          <p:nvPr/>
        </p:nvPicPr>
        <p:blipFill>
          <a:blip r:embed="rId2" cstate="print"/>
          <a:srcRect/>
          <a:stretch>
            <a:fillRect/>
          </a:stretch>
        </p:blipFill>
        <p:spPr bwMode="auto">
          <a:xfrm>
            <a:off x="230717" y="436563"/>
            <a:ext cx="3505200" cy="1016000"/>
          </a:xfrm>
          <a:prstGeom prst="rect">
            <a:avLst/>
          </a:prstGeom>
          <a:noFill/>
          <a:ln w="9525">
            <a:noFill/>
            <a:miter lim="800000"/>
            <a:headEnd/>
            <a:tailEnd/>
          </a:ln>
        </p:spPr>
      </p:pic>
      <p:pic>
        <p:nvPicPr>
          <p:cNvPr id="11" name="Picture 3"/>
          <p:cNvPicPr>
            <a:picLocks noChangeAspect="1" noChangeArrowheads="1"/>
          </p:cNvPicPr>
          <p:nvPr/>
        </p:nvPicPr>
        <p:blipFill>
          <a:blip r:embed="rId3" cstate="print"/>
          <a:srcRect/>
          <a:stretch>
            <a:fillRect/>
          </a:stretch>
        </p:blipFill>
        <p:spPr bwMode="auto">
          <a:xfrm>
            <a:off x="1079500" y="2438408"/>
            <a:ext cx="2078568" cy="1812925"/>
          </a:xfrm>
          <a:prstGeom prst="rect">
            <a:avLst/>
          </a:prstGeom>
          <a:noFill/>
          <a:ln w="9525">
            <a:noFill/>
            <a:miter lim="800000"/>
            <a:headEnd/>
            <a:tailEnd/>
          </a:ln>
        </p:spPr>
      </p:pic>
      <p:sp>
        <p:nvSpPr>
          <p:cNvPr id="2" name="Title 1"/>
          <p:cNvSpPr>
            <a:spLocks noGrp="1"/>
          </p:cNvSpPr>
          <p:nvPr>
            <p:ph type="ctrTitle"/>
          </p:nvPr>
        </p:nvSpPr>
        <p:spPr>
          <a:xfrm>
            <a:off x="3962401" y="2130433"/>
            <a:ext cx="7518400" cy="1470025"/>
          </a:xfrm>
        </p:spPr>
        <p:txBody>
          <a:bodyPr>
            <a:normAutofit/>
          </a:bodyPr>
          <a:lstStyle>
            <a:lvl1pPr algn="ctr">
              <a:defRPr sz="1701" b="1">
                <a:solidFill>
                  <a:schemeClr val="tx2"/>
                </a:solidFill>
                <a:latin typeface="Arial" pitchFamily="34" charset="0"/>
                <a:cs typeface="Arial" pitchFamily="34" charset="0"/>
              </a:defRPr>
            </a:lvl1pPr>
          </a:lstStyle>
          <a:p>
            <a:r>
              <a:rPr lang="es-ES" noProof="0" smtClean="0"/>
              <a:t>Haga clic para modificar el estilo de título del patrón</a:t>
            </a:r>
            <a:endParaRPr lang="es-ES" noProof="0"/>
          </a:p>
        </p:txBody>
      </p:sp>
      <p:sp>
        <p:nvSpPr>
          <p:cNvPr id="3" name="Subtitle 2"/>
          <p:cNvSpPr>
            <a:spLocks noGrp="1"/>
          </p:cNvSpPr>
          <p:nvPr>
            <p:ph type="subTitle" idx="1"/>
          </p:nvPr>
        </p:nvSpPr>
        <p:spPr>
          <a:xfrm>
            <a:off x="3962401" y="3886200"/>
            <a:ext cx="7518400" cy="1219200"/>
          </a:xfrm>
          <a:prstGeom prst="rect">
            <a:avLst/>
          </a:prstGeom>
        </p:spPr>
        <p:txBody>
          <a:bodyPr>
            <a:normAutofit/>
          </a:bodyPr>
          <a:lstStyle>
            <a:lvl1pPr marL="0" indent="0" algn="ctr">
              <a:buNone/>
              <a:defRPr sz="1701">
                <a:solidFill>
                  <a:schemeClr val="tx2"/>
                </a:solidFill>
                <a:latin typeface="Arial" pitchFamily="34" charset="0"/>
                <a:cs typeface="Arial" pitchFamily="34" charset="0"/>
              </a:defRPr>
            </a:lvl1pPr>
            <a:lvl2pPr marL="324006" indent="0" algn="ctr">
              <a:buNone/>
              <a:defRPr>
                <a:solidFill>
                  <a:schemeClr val="tx1">
                    <a:tint val="75000"/>
                  </a:schemeClr>
                </a:solidFill>
              </a:defRPr>
            </a:lvl2pPr>
            <a:lvl3pPr marL="648013" indent="0" algn="ctr">
              <a:buNone/>
              <a:defRPr>
                <a:solidFill>
                  <a:schemeClr val="tx1">
                    <a:tint val="75000"/>
                  </a:schemeClr>
                </a:solidFill>
              </a:defRPr>
            </a:lvl3pPr>
            <a:lvl4pPr marL="972019" indent="0" algn="ctr">
              <a:buNone/>
              <a:defRPr>
                <a:solidFill>
                  <a:schemeClr val="tx1">
                    <a:tint val="75000"/>
                  </a:schemeClr>
                </a:solidFill>
              </a:defRPr>
            </a:lvl4pPr>
            <a:lvl5pPr marL="1296025" indent="0" algn="ctr">
              <a:buNone/>
              <a:defRPr>
                <a:solidFill>
                  <a:schemeClr val="tx1">
                    <a:tint val="75000"/>
                  </a:schemeClr>
                </a:solidFill>
              </a:defRPr>
            </a:lvl5pPr>
            <a:lvl6pPr marL="1620031" indent="0" algn="ctr">
              <a:buNone/>
              <a:defRPr>
                <a:solidFill>
                  <a:schemeClr val="tx1">
                    <a:tint val="75000"/>
                  </a:schemeClr>
                </a:solidFill>
              </a:defRPr>
            </a:lvl6pPr>
            <a:lvl7pPr marL="1944038" indent="0" algn="ctr">
              <a:buNone/>
              <a:defRPr>
                <a:solidFill>
                  <a:schemeClr val="tx1">
                    <a:tint val="75000"/>
                  </a:schemeClr>
                </a:solidFill>
              </a:defRPr>
            </a:lvl7pPr>
            <a:lvl8pPr marL="2268044" indent="0" algn="ctr">
              <a:buNone/>
              <a:defRPr>
                <a:solidFill>
                  <a:schemeClr val="tx1">
                    <a:tint val="75000"/>
                  </a:schemeClr>
                </a:solidFill>
              </a:defRPr>
            </a:lvl8pPr>
            <a:lvl9pPr marL="2592050" indent="0" algn="ctr">
              <a:buNone/>
              <a:defRPr>
                <a:solidFill>
                  <a:schemeClr val="tx1">
                    <a:tint val="75000"/>
                  </a:schemeClr>
                </a:solidFill>
              </a:defRPr>
            </a:lvl9pPr>
          </a:lstStyle>
          <a:p>
            <a:r>
              <a:rPr lang="es-ES" noProof="0" smtClean="0"/>
              <a:t>Haga clic para editar el estilo de subtítulo del patrón</a:t>
            </a:r>
            <a:endParaRPr lang="es-ES" noProof="0"/>
          </a:p>
        </p:txBody>
      </p:sp>
      <p:sp>
        <p:nvSpPr>
          <p:cNvPr id="22" name="Text Placeholder 21"/>
          <p:cNvSpPr>
            <a:spLocks noGrp="1"/>
          </p:cNvSpPr>
          <p:nvPr>
            <p:ph type="body" sz="quarter" idx="12"/>
          </p:nvPr>
        </p:nvSpPr>
        <p:spPr>
          <a:xfrm>
            <a:off x="3962401" y="5715000"/>
            <a:ext cx="7518400" cy="457200"/>
          </a:xfrm>
          <a:prstGeom prst="rect">
            <a:avLst/>
          </a:prstGeom>
        </p:spPr>
        <p:txBody>
          <a:bodyPr vert="horz" lIns="91440" tIns="45720" rIns="91440" bIns="45720" rtlCol="0">
            <a:normAutofit/>
          </a:bodyPr>
          <a:lstStyle>
            <a:lvl1pPr marL="0" marR="0" indent="0" algn="ctr" defTabSz="648013" rtl="0" eaLnBrk="1" fontAlgn="auto" latinLnBrk="0" hangingPunct="1">
              <a:lnSpc>
                <a:spcPct val="100000"/>
              </a:lnSpc>
              <a:spcBef>
                <a:spcPct val="20000"/>
              </a:spcBef>
              <a:spcAft>
                <a:spcPts val="0"/>
              </a:spcAft>
              <a:buClrTx/>
              <a:buSzTx/>
              <a:buFont typeface="Arial" pitchFamily="34" charset="0"/>
              <a:buNone/>
              <a:tabLst/>
              <a:defRPr lang="en-US" sz="1418" kern="1200" dirty="0" smtClean="0">
                <a:solidFill>
                  <a:schemeClr val="tx2"/>
                </a:solidFill>
                <a:latin typeface="Arial" pitchFamily="34" charset="0"/>
                <a:ea typeface="+mn-ea"/>
                <a:cs typeface="Arial" pitchFamily="34" charset="0"/>
              </a:defRPr>
            </a:lvl1pPr>
          </a:lstStyle>
          <a:p>
            <a:pPr lvl="0"/>
            <a:r>
              <a:rPr lang="es-ES" noProof="0" smtClean="0"/>
              <a:t>Editar el estilo de texto del patrón</a:t>
            </a:r>
          </a:p>
          <a:p>
            <a:pPr lvl="1"/>
            <a:r>
              <a:rPr lang="es-ES" noProof="0" smtClean="0"/>
              <a:t>Segundo nivel</a:t>
            </a:r>
          </a:p>
        </p:txBody>
      </p:sp>
      <p:sp>
        <p:nvSpPr>
          <p:cNvPr id="26" name="25 Marcador de texto"/>
          <p:cNvSpPr>
            <a:spLocks noGrp="1"/>
          </p:cNvSpPr>
          <p:nvPr>
            <p:ph type="body" sz="quarter" idx="13"/>
          </p:nvPr>
        </p:nvSpPr>
        <p:spPr>
          <a:xfrm>
            <a:off x="3962401" y="6172200"/>
            <a:ext cx="7518400" cy="457200"/>
          </a:xfrm>
          <a:prstGeom prst="rect">
            <a:avLst/>
          </a:prstGeom>
        </p:spPr>
        <p:txBody>
          <a:bodyPr/>
          <a:lstStyle>
            <a:lvl1pPr algn="ctr">
              <a:buNone/>
              <a:defRPr sz="1418">
                <a:solidFill>
                  <a:schemeClr val="tx2"/>
                </a:solidFill>
                <a:latin typeface="Arial" pitchFamily="34" charset="0"/>
                <a:cs typeface="Arial" pitchFamily="34" charset="0"/>
              </a:defRPr>
            </a:lvl1pPr>
            <a:lvl2pPr>
              <a:defRPr sz="1418">
                <a:solidFill>
                  <a:schemeClr val="tx2"/>
                </a:solidFill>
                <a:latin typeface="Arial" pitchFamily="34" charset="0"/>
                <a:cs typeface="Arial" pitchFamily="34" charset="0"/>
              </a:defRPr>
            </a:lvl2pPr>
            <a:lvl3pPr>
              <a:defRPr sz="1418">
                <a:solidFill>
                  <a:schemeClr val="tx2"/>
                </a:solidFill>
                <a:latin typeface="Arial" pitchFamily="34" charset="0"/>
                <a:cs typeface="Arial" pitchFamily="34" charset="0"/>
              </a:defRPr>
            </a:lvl3pPr>
            <a:lvl4pPr>
              <a:defRPr sz="1418">
                <a:solidFill>
                  <a:schemeClr val="tx2"/>
                </a:solidFill>
                <a:latin typeface="Arial" pitchFamily="34" charset="0"/>
                <a:cs typeface="Arial" pitchFamily="34" charset="0"/>
              </a:defRPr>
            </a:lvl4pPr>
            <a:lvl5pPr>
              <a:defRPr sz="1418">
                <a:solidFill>
                  <a:schemeClr val="tx2"/>
                </a:solidFill>
                <a:latin typeface="Arial" pitchFamily="34" charset="0"/>
                <a:cs typeface="Arial" pitchFamily="34" charset="0"/>
              </a:defRPr>
            </a:lvl5pPr>
          </a:lstStyle>
          <a:p>
            <a:pPr lvl="0"/>
            <a:r>
              <a:rPr lang="es-ES" noProof="0" smtClean="0"/>
              <a:t>Editar el estilo de texto del patrón</a:t>
            </a:r>
          </a:p>
        </p:txBody>
      </p:sp>
    </p:spTree>
    <p:extLst>
      <p:ext uri="{BB962C8B-B14F-4D97-AF65-F5344CB8AC3E}">
        <p14:creationId xmlns:p14="http://schemas.microsoft.com/office/powerpoint/2010/main" val="40185931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cSld name="En blanco">
    <p:spTree>
      <p:nvGrpSpPr>
        <p:cNvPr id="1" name=""/>
        <p:cNvGrpSpPr/>
        <p:nvPr/>
      </p:nvGrpSpPr>
      <p:grpSpPr>
        <a:xfrm>
          <a:off x="0" y="0"/>
          <a:ext cx="0" cy="0"/>
          <a:chOff x="0" y="0"/>
          <a:chExt cx="0" cy="0"/>
        </a:xfrm>
      </p:grpSpPr>
      <p:sp>
        <p:nvSpPr>
          <p:cNvPr id="2" name="3 Marcador de fecha"/>
          <p:cNvSpPr>
            <a:spLocks noGrp="1"/>
          </p:cNvSpPr>
          <p:nvPr>
            <p:ph type="dt" sz="half" idx="10"/>
          </p:nvPr>
        </p:nvSpPr>
        <p:spPr>
          <a:xfrm>
            <a:off x="609600" y="6356358"/>
            <a:ext cx="2844800" cy="365125"/>
          </a:xfrm>
          <a:prstGeom prst="rect">
            <a:avLst/>
          </a:prstGeom>
        </p:spPr>
        <p:txBody>
          <a:bodyPr/>
          <a:lstStyle>
            <a:lvl1pPr>
              <a:defRPr/>
            </a:lvl1pPr>
          </a:lstStyle>
          <a:p>
            <a:pPr fontAlgn="base">
              <a:spcBef>
                <a:spcPct val="0"/>
              </a:spcBef>
              <a:spcAft>
                <a:spcPct val="0"/>
              </a:spcAft>
              <a:defRPr/>
            </a:pPr>
            <a:endParaRPr lang="es-ES" sz="1000">
              <a:solidFill>
                <a:prstClr val="black"/>
              </a:solidFill>
              <a:latin typeface="Arial" charset="0"/>
            </a:endParaRPr>
          </a:p>
        </p:txBody>
      </p:sp>
      <p:sp>
        <p:nvSpPr>
          <p:cNvPr id="3" name="4 Marcador de pie de página"/>
          <p:cNvSpPr>
            <a:spLocks noGrp="1"/>
          </p:cNvSpPr>
          <p:nvPr>
            <p:ph type="ftr" sz="quarter" idx="11"/>
          </p:nvPr>
        </p:nvSpPr>
        <p:spPr/>
        <p:txBody>
          <a:bodyPr/>
          <a:lstStyle>
            <a:lvl1pPr>
              <a:defRPr/>
            </a:lvl1pPr>
          </a:lstStyle>
          <a:p>
            <a:pPr>
              <a:defRPr/>
            </a:pPr>
            <a:r>
              <a:rPr lang="es-ES" smtClean="0">
                <a:solidFill>
                  <a:prstClr val="black">
                    <a:tint val="75000"/>
                  </a:prstClr>
                </a:solidFill>
              </a:rPr>
              <a:t>©  [GRADO, NOMBRE Y APELLIDOS]. Centro de Estudios de Técnicas de Dirección, Facultad de Industrial, CUJAE.</a:t>
            </a:r>
            <a:endParaRPr lang="es-ES">
              <a:solidFill>
                <a:prstClr val="black">
                  <a:tint val="75000"/>
                </a:prstClr>
              </a:solidFill>
            </a:endParaRPr>
          </a:p>
        </p:txBody>
      </p:sp>
      <p:sp>
        <p:nvSpPr>
          <p:cNvPr id="4" name="5 Marcador de número de diapositiva"/>
          <p:cNvSpPr>
            <a:spLocks noGrp="1"/>
          </p:cNvSpPr>
          <p:nvPr>
            <p:ph type="sldNum" sz="quarter" idx="12"/>
          </p:nvPr>
        </p:nvSpPr>
        <p:spPr/>
        <p:txBody>
          <a:bodyPr/>
          <a:lstStyle>
            <a:lvl1pPr>
              <a:defRPr/>
            </a:lvl1pPr>
          </a:lstStyle>
          <a:p>
            <a:fld id="{15F10921-41B1-4D23-9820-F9516D3B4560}" type="slidenum">
              <a:rPr lang="es-ES">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733914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cSld name="1_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914401" y="2130433"/>
            <a:ext cx="10363200" cy="1470025"/>
          </a:xfrm>
        </p:spPr>
        <p:txBody>
          <a:bodyPr/>
          <a:lstStyle/>
          <a:p>
            <a:r>
              <a:rPr lang="es-ES" smtClean="0"/>
              <a:t>Haga clic para modificar el estilo de título del patrón</a:t>
            </a:r>
            <a:endParaRPr lang="es-ES"/>
          </a:p>
        </p:txBody>
      </p:sp>
      <p:sp>
        <p:nvSpPr>
          <p:cNvPr id="3" name="2 Subtítulo"/>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324006" indent="0" algn="ctr">
              <a:buNone/>
              <a:defRPr>
                <a:solidFill>
                  <a:schemeClr val="tx1">
                    <a:tint val="75000"/>
                  </a:schemeClr>
                </a:solidFill>
              </a:defRPr>
            </a:lvl2pPr>
            <a:lvl3pPr marL="648013" indent="0" algn="ctr">
              <a:buNone/>
              <a:defRPr>
                <a:solidFill>
                  <a:schemeClr val="tx1">
                    <a:tint val="75000"/>
                  </a:schemeClr>
                </a:solidFill>
              </a:defRPr>
            </a:lvl3pPr>
            <a:lvl4pPr marL="972019" indent="0" algn="ctr">
              <a:buNone/>
              <a:defRPr>
                <a:solidFill>
                  <a:schemeClr val="tx1">
                    <a:tint val="75000"/>
                  </a:schemeClr>
                </a:solidFill>
              </a:defRPr>
            </a:lvl4pPr>
            <a:lvl5pPr marL="1296025" indent="0" algn="ctr">
              <a:buNone/>
              <a:defRPr>
                <a:solidFill>
                  <a:schemeClr val="tx1">
                    <a:tint val="75000"/>
                  </a:schemeClr>
                </a:solidFill>
              </a:defRPr>
            </a:lvl5pPr>
            <a:lvl6pPr marL="1620031" indent="0" algn="ctr">
              <a:buNone/>
              <a:defRPr>
                <a:solidFill>
                  <a:schemeClr val="tx1">
                    <a:tint val="75000"/>
                  </a:schemeClr>
                </a:solidFill>
              </a:defRPr>
            </a:lvl6pPr>
            <a:lvl7pPr marL="1944038" indent="0" algn="ctr">
              <a:buNone/>
              <a:defRPr>
                <a:solidFill>
                  <a:schemeClr val="tx1">
                    <a:tint val="75000"/>
                  </a:schemeClr>
                </a:solidFill>
              </a:defRPr>
            </a:lvl7pPr>
            <a:lvl8pPr marL="2268044" indent="0" algn="ctr">
              <a:buNone/>
              <a:defRPr>
                <a:solidFill>
                  <a:schemeClr val="tx1">
                    <a:tint val="75000"/>
                  </a:schemeClr>
                </a:solidFill>
              </a:defRPr>
            </a:lvl8pPr>
            <a:lvl9pPr marL="2592050" indent="0" algn="ctr">
              <a:buNone/>
              <a:defRPr>
                <a:solidFill>
                  <a:schemeClr val="tx1">
                    <a:tint val="75000"/>
                  </a:schemeClr>
                </a:solidFill>
              </a:defRPr>
            </a:lvl9pPr>
          </a:lstStyle>
          <a:p>
            <a:r>
              <a:rPr lang="es-ES" smtClean="0"/>
              <a:t>Haga clic para editar el estilo de subtítulo del patrón</a:t>
            </a:r>
            <a:endParaRPr lang="es-ES"/>
          </a:p>
        </p:txBody>
      </p:sp>
      <p:sp>
        <p:nvSpPr>
          <p:cNvPr id="4" name="3 Marcador de fecha"/>
          <p:cNvSpPr>
            <a:spLocks noGrp="1"/>
          </p:cNvSpPr>
          <p:nvPr>
            <p:ph type="dt" sz="half" idx="10"/>
          </p:nvPr>
        </p:nvSpPr>
        <p:spPr>
          <a:xfrm>
            <a:off x="609600" y="6356358"/>
            <a:ext cx="2844800" cy="365125"/>
          </a:xfrm>
          <a:prstGeom prst="rect">
            <a:avLst/>
          </a:prstGeom>
        </p:spPr>
        <p:txBody>
          <a:bodyPr/>
          <a:lstStyle>
            <a:lvl1pPr>
              <a:defRPr/>
            </a:lvl1pPr>
          </a:lstStyle>
          <a:p>
            <a:pPr fontAlgn="base">
              <a:spcBef>
                <a:spcPct val="0"/>
              </a:spcBef>
              <a:spcAft>
                <a:spcPct val="0"/>
              </a:spcAft>
              <a:defRPr/>
            </a:pPr>
            <a:endParaRPr lang="es-ES" sz="1000">
              <a:solidFill>
                <a:prstClr val="black"/>
              </a:solidFill>
              <a:latin typeface="Arial" charset="0"/>
            </a:endParaRPr>
          </a:p>
        </p:txBody>
      </p:sp>
      <p:sp>
        <p:nvSpPr>
          <p:cNvPr id="5" name="4 Marcador de pie de página"/>
          <p:cNvSpPr>
            <a:spLocks noGrp="1"/>
          </p:cNvSpPr>
          <p:nvPr>
            <p:ph type="ftr" sz="quarter" idx="11"/>
          </p:nvPr>
        </p:nvSpPr>
        <p:spPr/>
        <p:txBody>
          <a:bodyPr/>
          <a:lstStyle>
            <a:lvl1pPr>
              <a:defRPr/>
            </a:lvl1pPr>
          </a:lstStyle>
          <a:p>
            <a:pPr>
              <a:defRPr/>
            </a:pPr>
            <a:r>
              <a:rPr lang="es-ES" smtClean="0">
                <a:solidFill>
                  <a:prstClr val="black">
                    <a:tint val="75000"/>
                  </a:prstClr>
                </a:solidFill>
              </a:rPr>
              <a:t>©  [GRADO, NOMBRE Y APELLIDOS]. Centro de Estudios de Técnicas de Dirección, Facultad de Industrial, CUJAE.</a:t>
            </a:r>
            <a:endParaRPr lang="es-ES">
              <a:solidFill>
                <a:prstClr val="black">
                  <a:tint val="75000"/>
                </a:prstClr>
              </a:solidFill>
            </a:endParaRPr>
          </a:p>
        </p:txBody>
      </p:sp>
      <p:sp>
        <p:nvSpPr>
          <p:cNvPr id="6" name="5 Marcador de número de diapositiva"/>
          <p:cNvSpPr>
            <a:spLocks noGrp="1"/>
          </p:cNvSpPr>
          <p:nvPr>
            <p:ph type="sldNum" sz="quarter" idx="12"/>
          </p:nvPr>
        </p:nvSpPr>
        <p:spPr/>
        <p:txBody>
          <a:bodyPr/>
          <a:lstStyle>
            <a:lvl1pPr>
              <a:defRPr/>
            </a:lvl1pPr>
          </a:lstStyle>
          <a:p>
            <a:fld id="{B3152972-A939-4480-8708-DCE59A99D7D9}" type="slidenum">
              <a:rPr lang="es-ES">
                <a:solidFill>
                  <a:prstClr val="black">
                    <a:tint val="75000"/>
                  </a:prstClr>
                </a:solidFill>
              </a:rPr>
              <a:pPr/>
              <a:t>‹Nº›</a:t>
            </a:fld>
            <a:endParaRPr lang="es-ES">
              <a:solidFill>
                <a:prstClr val="black">
                  <a:tint val="75000"/>
                </a:prstClr>
              </a:solidFill>
            </a:endParaRPr>
          </a:p>
        </p:txBody>
      </p:sp>
    </p:spTree>
    <p:extLst>
      <p:ext uri="{BB962C8B-B14F-4D97-AF65-F5344CB8AC3E}">
        <p14:creationId xmlns:p14="http://schemas.microsoft.com/office/powerpoint/2010/main" val="124488072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146" name="Title Placeholder 1"/>
          <p:cNvSpPr>
            <a:spLocks noGrp="1"/>
          </p:cNvSpPr>
          <p:nvPr>
            <p:ph type="title"/>
          </p:nvPr>
        </p:nvSpPr>
        <p:spPr bwMode="auto">
          <a:xfrm>
            <a:off x="203200" y="274638"/>
            <a:ext cx="11582400" cy="487362"/>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s-ES" smtClean="0"/>
              <a:t>Haga clic para modificar el estilo de título del patrón</a:t>
            </a:r>
          </a:p>
        </p:txBody>
      </p:sp>
      <p:sp>
        <p:nvSpPr>
          <p:cNvPr id="10" name="Footer Placeholder 4"/>
          <p:cNvSpPr>
            <a:spLocks noGrp="1"/>
          </p:cNvSpPr>
          <p:nvPr>
            <p:ph type="ftr" sz="quarter" idx="3"/>
          </p:nvPr>
        </p:nvSpPr>
        <p:spPr>
          <a:xfrm>
            <a:off x="0" y="6477008"/>
            <a:ext cx="10769600" cy="365125"/>
          </a:xfrm>
          <a:prstGeom prst="rect">
            <a:avLst/>
          </a:prstGeom>
        </p:spPr>
        <p:txBody>
          <a:bodyPr vert="horz" lIns="91440" tIns="45720" rIns="91440" bIns="45720" rtlCol="0" anchor="ctr"/>
          <a:lstStyle>
            <a:lvl1pPr fontAlgn="auto">
              <a:spcBef>
                <a:spcPts val="0"/>
              </a:spcBef>
              <a:spcAft>
                <a:spcPts val="0"/>
              </a:spcAft>
              <a:defRPr>
                <a:solidFill>
                  <a:schemeClr val="tx1">
                    <a:tint val="75000"/>
                  </a:schemeClr>
                </a:solidFill>
                <a:latin typeface="+mj-lt"/>
                <a:cs typeface="+mj-cs"/>
              </a:defRPr>
            </a:lvl1pPr>
          </a:lstStyle>
          <a:p>
            <a:pPr>
              <a:defRPr/>
            </a:pPr>
            <a:r>
              <a:rPr lang="es-ES" sz="1000">
                <a:solidFill>
                  <a:prstClr val="black">
                    <a:tint val="75000"/>
                  </a:prstClr>
                </a:solidFill>
              </a:rPr>
              <a:t>©  [GRADO, NOMBRE Y APELLIDOS]. Centro de Estudios de Técnicas de Dirección, Facultad de Industrial, CUJAE.</a:t>
            </a:r>
          </a:p>
        </p:txBody>
      </p:sp>
      <p:sp>
        <p:nvSpPr>
          <p:cNvPr id="11" name="Slide Number Placeholder 5"/>
          <p:cNvSpPr>
            <a:spLocks noGrp="1"/>
          </p:cNvSpPr>
          <p:nvPr>
            <p:ph type="sldNum" sz="quarter" idx="4"/>
          </p:nvPr>
        </p:nvSpPr>
        <p:spPr>
          <a:xfrm>
            <a:off x="10871200" y="6481771"/>
            <a:ext cx="711200" cy="365125"/>
          </a:xfrm>
          <a:prstGeom prst="rect">
            <a:avLst/>
          </a:prstGeom>
        </p:spPr>
        <p:txBody>
          <a:bodyPr vert="horz" lIns="91440" tIns="45720" rIns="91440" bIns="45720" rtlCol="0" anchor="ctr"/>
          <a:lstStyle>
            <a:lvl1pPr algn="r" fontAlgn="auto">
              <a:spcBef>
                <a:spcPts val="0"/>
              </a:spcBef>
              <a:spcAft>
                <a:spcPts val="0"/>
              </a:spcAft>
              <a:defRPr sz="851">
                <a:solidFill>
                  <a:schemeClr val="tx1">
                    <a:tint val="75000"/>
                  </a:schemeClr>
                </a:solidFill>
                <a:latin typeface="+mj-lt"/>
                <a:cs typeface="+mj-cs"/>
              </a:defRPr>
            </a:lvl1pPr>
          </a:lstStyle>
          <a:p>
            <a:pPr>
              <a:defRPr/>
            </a:pPr>
            <a:fld id="{53FC765F-A063-46B9-B3E7-FCDBF95C2D5A}" type="slidenum">
              <a:rPr lang="en-US">
                <a:solidFill>
                  <a:prstClr val="black">
                    <a:tint val="75000"/>
                  </a:prstClr>
                </a:solidFill>
              </a:rPr>
              <a:pPr>
                <a:defRPr/>
              </a:pPr>
              <a:t>‹Nº›</a:t>
            </a:fld>
            <a:endParaRPr lang="en-US" dirty="0">
              <a:solidFill>
                <a:prstClr val="black">
                  <a:tint val="75000"/>
                </a:prstClr>
              </a:solidFill>
            </a:endParaRPr>
          </a:p>
        </p:txBody>
      </p:sp>
    </p:spTree>
    <p:extLst>
      <p:ext uri="{BB962C8B-B14F-4D97-AF65-F5344CB8AC3E}">
        <p14:creationId xmlns:p14="http://schemas.microsoft.com/office/powerpoint/2010/main" val="10125827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ftr="0" dt="0"/>
  <p:txStyles>
    <p:titleStyle>
      <a:lvl1pPr algn="l" rtl="0" eaLnBrk="1" fontAlgn="base" hangingPunct="1">
        <a:spcBef>
          <a:spcPct val="0"/>
        </a:spcBef>
        <a:spcAft>
          <a:spcPct val="0"/>
        </a:spcAft>
        <a:defRPr sz="1559" b="1" kern="1200">
          <a:solidFill>
            <a:schemeClr val="tx1"/>
          </a:solidFill>
          <a:latin typeface="+mj-lt"/>
          <a:ea typeface="+mj-ea"/>
          <a:cs typeface="+mj-cs"/>
        </a:defRPr>
      </a:lvl1pPr>
      <a:lvl2pPr algn="l" rtl="0" eaLnBrk="1" fontAlgn="base" hangingPunct="1">
        <a:spcBef>
          <a:spcPct val="0"/>
        </a:spcBef>
        <a:spcAft>
          <a:spcPct val="0"/>
        </a:spcAft>
        <a:defRPr sz="1559" b="1">
          <a:solidFill>
            <a:schemeClr val="tx1"/>
          </a:solidFill>
          <a:latin typeface="Arial" charset="0"/>
          <a:cs typeface="Arial" charset="0"/>
        </a:defRPr>
      </a:lvl2pPr>
      <a:lvl3pPr algn="l" rtl="0" eaLnBrk="1" fontAlgn="base" hangingPunct="1">
        <a:spcBef>
          <a:spcPct val="0"/>
        </a:spcBef>
        <a:spcAft>
          <a:spcPct val="0"/>
        </a:spcAft>
        <a:defRPr sz="1559" b="1">
          <a:solidFill>
            <a:schemeClr val="tx1"/>
          </a:solidFill>
          <a:latin typeface="Arial" charset="0"/>
          <a:cs typeface="Arial" charset="0"/>
        </a:defRPr>
      </a:lvl3pPr>
      <a:lvl4pPr algn="l" rtl="0" eaLnBrk="1" fontAlgn="base" hangingPunct="1">
        <a:spcBef>
          <a:spcPct val="0"/>
        </a:spcBef>
        <a:spcAft>
          <a:spcPct val="0"/>
        </a:spcAft>
        <a:defRPr sz="1559" b="1">
          <a:solidFill>
            <a:schemeClr val="tx1"/>
          </a:solidFill>
          <a:latin typeface="Arial" charset="0"/>
          <a:cs typeface="Arial" charset="0"/>
        </a:defRPr>
      </a:lvl4pPr>
      <a:lvl5pPr algn="l" rtl="0" eaLnBrk="1" fontAlgn="base" hangingPunct="1">
        <a:spcBef>
          <a:spcPct val="0"/>
        </a:spcBef>
        <a:spcAft>
          <a:spcPct val="0"/>
        </a:spcAft>
        <a:defRPr sz="1559" b="1">
          <a:solidFill>
            <a:schemeClr val="tx1"/>
          </a:solidFill>
          <a:latin typeface="Arial" charset="0"/>
          <a:cs typeface="Arial" charset="0"/>
        </a:defRPr>
      </a:lvl5pPr>
      <a:lvl6pPr marL="324006" algn="l" rtl="0" eaLnBrk="1" fontAlgn="base" hangingPunct="1">
        <a:spcBef>
          <a:spcPct val="0"/>
        </a:spcBef>
        <a:spcAft>
          <a:spcPct val="0"/>
        </a:spcAft>
        <a:defRPr sz="1559" b="1">
          <a:solidFill>
            <a:schemeClr val="tx1"/>
          </a:solidFill>
          <a:latin typeface="Arial" charset="0"/>
          <a:cs typeface="Arial" charset="0"/>
        </a:defRPr>
      </a:lvl6pPr>
      <a:lvl7pPr marL="648013" algn="l" rtl="0" eaLnBrk="1" fontAlgn="base" hangingPunct="1">
        <a:spcBef>
          <a:spcPct val="0"/>
        </a:spcBef>
        <a:spcAft>
          <a:spcPct val="0"/>
        </a:spcAft>
        <a:defRPr sz="1559" b="1">
          <a:solidFill>
            <a:schemeClr val="tx1"/>
          </a:solidFill>
          <a:latin typeface="Arial" charset="0"/>
          <a:cs typeface="Arial" charset="0"/>
        </a:defRPr>
      </a:lvl7pPr>
      <a:lvl8pPr marL="972019" algn="l" rtl="0" eaLnBrk="1" fontAlgn="base" hangingPunct="1">
        <a:spcBef>
          <a:spcPct val="0"/>
        </a:spcBef>
        <a:spcAft>
          <a:spcPct val="0"/>
        </a:spcAft>
        <a:defRPr sz="1559" b="1">
          <a:solidFill>
            <a:schemeClr val="tx1"/>
          </a:solidFill>
          <a:latin typeface="Arial" charset="0"/>
          <a:cs typeface="Arial" charset="0"/>
        </a:defRPr>
      </a:lvl8pPr>
      <a:lvl9pPr marL="1296025" algn="l" rtl="0" eaLnBrk="1" fontAlgn="base" hangingPunct="1">
        <a:spcBef>
          <a:spcPct val="0"/>
        </a:spcBef>
        <a:spcAft>
          <a:spcPct val="0"/>
        </a:spcAft>
        <a:defRPr sz="1559" b="1">
          <a:solidFill>
            <a:schemeClr val="tx1"/>
          </a:solidFill>
          <a:latin typeface="Arial" charset="0"/>
          <a:cs typeface="Arial" charset="0"/>
        </a:defRPr>
      </a:lvl9pPr>
    </p:titleStyle>
    <p:bodyStyle>
      <a:lvl1pPr marL="243005" indent="-243005" algn="l" rtl="0" eaLnBrk="1" fontAlgn="base" hangingPunct="1">
        <a:spcBef>
          <a:spcPct val="20000"/>
        </a:spcBef>
        <a:spcAft>
          <a:spcPct val="0"/>
        </a:spcAft>
        <a:buFont typeface="Arial" charset="0"/>
        <a:buChar char="•"/>
        <a:defRPr sz="2268" kern="1200">
          <a:solidFill>
            <a:schemeClr val="tx1"/>
          </a:solidFill>
          <a:latin typeface="Arial" pitchFamily="34" charset="0"/>
          <a:ea typeface="+mn-ea"/>
          <a:cs typeface="+mn-cs"/>
        </a:defRPr>
      </a:lvl1pPr>
      <a:lvl2pPr marL="526510" indent="-202504" algn="l" rtl="0" eaLnBrk="1" fontAlgn="base" hangingPunct="1">
        <a:spcBef>
          <a:spcPct val="20000"/>
        </a:spcBef>
        <a:spcAft>
          <a:spcPct val="0"/>
        </a:spcAft>
        <a:buFont typeface="Arial" charset="0"/>
        <a:buChar char="–"/>
        <a:defRPr sz="1985" kern="1200">
          <a:solidFill>
            <a:schemeClr val="tx1"/>
          </a:solidFill>
          <a:latin typeface="Arial" pitchFamily="34" charset="0"/>
          <a:ea typeface="+mn-ea"/>
          <a:cs typeface="+mn-cs"/>
        </a:defRPr>
      </a:lvl2pPr>
      <a:lvl3pPr marL="810016" indent="-162003" algn="l" rtl="0" eaLnBrk="1" fontAlgn="base" hangingPunct="1">
        <a:spcBef>
          <a:spcPct val="20000"/>
        </a:spcBef>
        <a:spcAft>
          <a:spcPct val="0"/>
        </a:spcAft>
        <a:buFont typeface="Arial" charset="0"/>
        <a:buChar char="•"/>
        <a:defRPr sz="1701" kern="1200">
          <a:solidFill>
            <a:schemeClr val="tx1"/>
          </a:solidFill>
          <a:latin typeface="Arial" pitchFamily="34" charset="0"/>
          <a:ea typeface="+mn-ea"/>
          <a:cs typeface="+mn-cs"/>
        </a:defRPr>
      </a:lvl3pPr>
      <a:lvl4pPr marL="1134022" indent="-162003" algn="l" rtl="0" eaLnBrk="1" fontAlgn="base" hangingPunct="1">
        <a:spcBef>
          <a:spcPct val="20000"/>
        </a:spcBef>
        <a:spcAft>
          <a:spcPct val="0"/>
        </a:spcAft>
        <a:buFont typeface="Arial" charset="0"/>
        <a:buChar char="–"/>
        <a:defRPr sz="1418" kern="1200">
          <a:solidFill>
            <a:schemeClr val="tx1"/>
          </a:solidFill>
          <a:latin typeface="Arial" pitchFamily="34" charset="0"/>
          <a:ea typeface="+mn-ea"/>
          <a:cs typeface="+mn-cs"/>
        </a:defRPr>
      </a:lvl4pPr>
      <a:lvl5pPr marL="1458028" indent="-162003" algn="l" rtl="0" eaLnBrk="1" fontAlgn="base" hangingPunct="1">
        <a:spcBef>
          <a:spcPct val="20000"/>
        </a:spcBef>
        <a:spcAft>
          <a:spcPct val="0"/>
        </a:spcAft>
        <a:buFont typeface="Arial" charset="0"/>
        <a:buChar char="»"/>
        <a:defRPr sz="1418" kern="1200">
          <a:solidFill>
            <a:schemeClr val="tx1"/>
          </a:solidFill>
          <a:latin typeface="Arial" pitchFamily="34" charset="0"/>
          <a:ea typeface="+mn-ea"/>
          <a:cs typeface="+mn-cs"/>
        </a:defRPr>
      </a:lvl5pPr>
      <a:lvl6pPr marL="1782035" indent="-162003" algn="l" defTabSz="648013" rtl="0" eaLnBrk="1" latinLnBrk="0" hangingPunct="1">
        <a:spcBef>
          <a:spcPct val="20000"/>
        </a:spcBef>
        <a:buFont typeface="Arial" pitchFamily="34" charset="0"/>
        <a:buChar char="•"/>
        <a:defRPr sz="1418" kern="1200">
          <a:solidFill>
            <a:schemeClr val="tx1"/>
          </a:solidFill>
          <a:latin typeface="+mn-lt"/>
          <a:ea typeface="+mn-ea"/>
          <a:cs typeface="+mn-cs"/>
        </a:defRPr>
      </a:lvl6pPr>
      <a:lvl7pPr marL="2106041" indent="-162003" algn="l" defTabSz="648013" rtl="0" eaLnBrk="1" latinLnBrk="0" hangingPunct="1">
        <a:spcBef>
          <a:spcPct val="20000"/>
        </a:spcBef>
        <a:buFont typeface="Arial" pitchFamily="34" charset="0"/>
        <a:buChar char="•"/>
        <a:defRPr sz="1418" kern="1200">
          <a:solidFill>
            <a:schemeClr val="tx1"/>
          </a:solidFill>
          <a:latin typeface="+mn-lt"/>
          <a:ea typeface="+mn-ea"/>
          <a:cs typeface="+mn-cs"/>
        </a:defRPr>
      </a:lvl7pPr>
      <a:lvl8pPr marL="2430047" indent="-162003" algn="l" defTabSz="648013" rtl="0" eaLnBrk="1" latinLnBrk="0" hangingPunct="1">
        <a:spcBef>
          <a:spcPct val="20000"/>
        </a:spcBef>
        <a:buFont typeface="Arial" pitchFamily="34" charset="0"/>
        <a:buChar char="•"/>
        <a:defRPr sz="1418" kern="1200">
          <a:solidFill>
            <a:schemeClr val="tx1"/>
          </a:solidFill>
          <a:latin typeface="+mn-lt"/>
          <a:ea typeface="+mn-ea"/>
          <a:cs typeface="+mn-cs"/>
        </a:defRPr>
      </a:lvl8pPr>
      <a:lvl9pPr marL="2754053" indent="-162003" algn="l" defTabSz="648013" rtl="0" eaLnBrk="1" latinLnBrk="0" hangingPunct="1">
        <a:spcBef>
          <a:spcPct val="20000"/>
        </a:spcBef>
        <a:buFont typeface="Arial" pitchFamily="34" charset="0"/>
        <a:buChar char="•"/>
        <a:defRPr sz="1418" kern="1200">
          <a:solidFill>
            <a:schemeClr val="tx1"/>
          </a:solidFill>
          <a:latin typeface="+mn-lt"/>
          <a:ea typeface="+mn-ea"/>
          <a:cs typeface="+mn-cs"/>
        </a:defRPr>
      </a:lvl9pPr>
    </p:bodyStyle>
    <p:otherStyle>
      <a:defPPr>
        <a:defRPr lang="es-ES"/>
      </a:defPPr>
      <a:lvl1pPr marL="0" algn="l" defTabSz="648013" rtl="0" eaLnBrk="1" latinLnBrk="0" hangingPunct="1">
        <a:defRPr sz="1276" kern="1200">
          <a:solidFill>
            <a:schemeClr val="tx1"/>
          </a:solidFill>
          <a:latin typeface="+mn-lt"/>
          <a:ea typeface="+mn-ea"/>
          <a:cs typeface="+mn-cs"/>
        </a:defRPr>
      </a:lvl1pPr>
      <a:lvl2pPr marL="324006" algn="l" defTabSz="648013" rtl="0" eaLnBrk="1" latinLnBrk="0" hangingPunct="1">
        <a:defRPr sz="1276" kern="1200">
          <a:solidFill>
            <a:schemeClr val="tx1"/>
          </a:solidFill>
          <a:latin typeface="+mn-lt"/>
          <a:ea typeface="+mn-ea"/>
          <a:cs typeface="+mn-cs"/>
        </a:defRPr>
      </a:lvl2pPr>
      <a:lvl3pPr marL="648013" algn="l" defTabSz="648013" rtl="0" eaLnBrk="1" latinLnBrk="0" hangingPunct="1">
        <a:defRPr sz="1276" kern="1200">
          <a:solidFill>
            <a:schemeClr val="tx1"/>
          </a:solidFill>
          <a:latin typeface="+mn-lt"/>
          <a:ea typeface="+mn-ea"/>
          <a:cs typeface="+mn-cs"/>
        </a:defRPr>
      </a:lvl3pPr>
      <a:lvl4pPr marL="972019" algn="l" defTabSz="648013" rtl="0" eaLnBrk="1" latinLnBrk="0" hangingPunct="1">
        <a:defRPr sz="1276" kern="1200">
          <a:solidFill>
            <a:schemeClr val="tx1"/>
          </a:solidFill>
          <a:latin typeface="+mn-lt"/>
          <a:ea typeface="+mn-ea"/>
          <a:cs typeface="+mn-cs"/>
        </a:defRPr>
      </a:lvl4pPr>
      <a:lvl5pPr marL="1296025" algn="l" defTabSz="648013" rtl="0" eaLnBrk="1" latinLnBrk="0" hangingPunct="1">
        <a:defRPr sz="1276" kern="1200">
          <a:solidFill>
            <a:schemeClr val="tx1"/>
          </a:solidFill>
          <a:latin typeface="+mn-lt"/>
          <a:ea typeface="+mn-ea"/>
          <a:cs typeface="+mn-cs"/>
        </a:defRPr>
      </a:lvl5pPr>
      <a:lvl6pPr marL="1620031" algn="l" defTabSz="648013" rtl="0" eaLnBrk="1" latinLnBrk="0" hangingPunct="1">
        <a:defRPr sz="1276" kern="1200">
          <a:solidFill>
            <a:schemeClr val="tx1"/>
          </a:solidFill>
          <a:latin typeface="+mn-lt"/>
          <a:ea typeface="+mn-ea"/>
          <a:cs typeface="+mn-cs"/>
        </a:defRPr>
      </a:lvl6pPr>
      <a:lvl7pPr marL="1944038" algn="l" defTabSz="648013" rtl="0" eaLnBrk="1" latinLnBrk="0" hangingPunct="1">
        <a:defRPr sz="1276" kern="1200">
          <a:solidFill>
            <a:schemeClr val="tx1"/>
          </a:solidFill>
          <a:latin typeface="+mn-lt"/>
          <a:ea typeface="+mn-ea"/>
          <a:cs typeface="+mn-cs"/>
        </a:defRPr>
      </a:lvl7pPr>
      <a:lvl8pPr marL="2268044" algn="l" defTabSz="648013" rtl="0" eaLnBrk="1" latinLnBrk="0" hangingPunct="1">
        <a:defRPr sz="1276" kern="1200">
          <a:solidFill>
            <a:schemeClr val="tx1"/>
          </a:solidFill>
          <a:latin typeface="+mn-lt"/>
          <a:ea typeface="+mn-ea"/>
          <a:cs typeface="+mn-cs"/>
        </a:defRPr>
      </a:lvl8pPr>
      <a:lvl9pPr marL="2592050" algn="l" defTabSz="648013" rtl="0" eaLnBrk="1" latinLnBrk="0" hangingPunct="1">
        <a:defRPr sz="127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jpeg"/><Relationship Id="rId7" Type="http://schemas.openxmlformats.org/officeDocument/2006/relationships/image" Target="../media/image8.jpe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 Id="rId9" Type="http://schemas.openxmlformats.org/officeDocument/2006/relationships/image" Target="../media/image10.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jpeg"/><Relationship Id="rId7" Type="http://schemas.openxmlformats.org/officeDocument/2006/relationships/image" Target="../media/image8.jpeg"/><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 Id="rId9" Type="http://schemas.openxmlformats.org/officeDocument/2006/relationships/image" Target="../media/image10.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5019208" y="1216756"/>
            <a:ext cx="5950396" cy="241525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1559" b="1" kern="1200">
                <a:solidFill>
                  <a:schemeClr val="tx1"/>
                </a:solidFill>
                <a:latin typeface="+mj-lt"/>
                <a:ea typeface="+mj-ea"/>
                <a:cs typeface="+mj-cs"/>
              </a:defRPr>
            </a:lvl1pPr>
            <a:lvl2pPr algn="l" rtl="0" eaLnBrk="1" fontAlgn="base" hangingPunct="1">
              <a:spcBef>
                <a:spcPct val="0"/>
              </a:spcBef>
              <a:spcAft>
                <a:spcPct val="0"/>
              </a:spcAft>
              <a:defRPr sz="1559" b="1">
                <a:solidFill>
                  <a:schemeClr val="tx1"/>
                </a:solidFill>
                <a:latin typeface="Arial" charset="0"/>
                <a:cs typeface="Arial" charset="0"/>
              </a:defRPr>
            </a:lvl2pPr>
            <a:lvl3pPr algn="l" rtl="0" eaLnBrk="1" fontAlgn="base" hangingPunct="1">
              <a:spcBef>
                <a:spcPct val="0"/>
              </a:spcBef>
              <a:spcAft>
                <a:spcPct val="0"/>
              </a:spcAft>
              <a:defRPr sz="1559" b="1">
                <a:solidFill>
                  <a:schemeClr val="tx1"/>
                </a:solidFill>
                <a:latin typeface="Arial" charset="0"/>
                <a:cs typeface="Arial" charset="0"/>
              </a:defRPr>
            </a:lvl3pPr>
            <a:lvl4pPr algn="l" rtl="0" eaLnBrk="1" fontAlgn="base" hangingPunct="1">
              <a:spcBef>
                <a:spcPct val="0"/>
              </a:spcBef>
              <a:spcAft>
                <a:spcPct val="0"/>
              </a:spcAft>
              <a:defRPr sz="1559" b="1">
                <a:solidFill>
                  <a:schemeClr val="tx1"/>
                </a:solidFill>
                <a:latin typeface="Arial" charset="0"/>
                <a:cs typeface="Arial" charset="0"/>
              </a:defRPr>
            </a:lvl4pPr>
            <a:lvl5pPr algn="l" rtl="0" eaLnBrk="1" fontAlgn="base" hangingPunct="1">
              <a:spcBef>
                <a:spcPct val="0"/>
              </a:spcBef>
              <a:spcAft>
                <a:spcPct val="0"/>
              </a:spcAft>
              <a:defRPr sz="1559" b="1">
                <a:solidFill>
                  <a:schemeClr val="tx1"/>
                </a:solidFill>
                <a:latin typeface="Arial" charset="0"/>
                <a:cs typeface="Arial" charset="0"/>
              </a:defRPr>
            </a:lvl5pPr>
            <a:lvl6pPr marL="324006" algn="l" rtl="0" eaLnBrk="1" fontAlgn="base" hangingPunct="1">
              <a:spcBef>
                <a:spcPct val="0"/>
              </a:spcBef>
              <a:spcAft>
                <a:spcPct val="0"/>
              </a:spcAft>
              <a:defRPr sz="1559" b="1">
                <a:solidFill>
                  <a:schemeClr val="tx1"/>
                </a:solidFill>
                <a:latin typeface="Arial" charset="0"/>
                <a:cs typeface="Arial" charset="0"/>
              </a:defRPr>
            </a:lvl6pPr>
            <a:lvl7pPr marL="648013" algn="l" rtl="0" eaLnBrk="1" fontAlgn="base" hangingPunct="1">
              <a:spcBef>
                <a:spcPct val="0"/>
              </a:spcBef>
              <a:spcAft>
                <a:spcPct val="0"/>
              </a:spcAft>
              <a:defRPr sz="1559" b="1">
                <a:solidFill>
                  <a:schemeClr val="tx1"/>
                </a:solidFill>
                <a:latin typeface="Arial" charset="0"/>
                <a:cs typeface="Arial" charset="0"/>
              </a:defRPr>
            </a:lvl7pPr>
            <a:lvl8pPr marL="972019" algn="l" rtl="0" eaLnBrk="1" fontAlgn="base" hangingPunct="1">
              <a:spcBef>
                <a:spcPct val="0"/>
              </a:spcBef>
              <a:spcAft>
                <a:spcPct val="0"/>
              </a:spcAft>
              <a:defRPr sz="1559" b="1">
                <a:solidFill>
                  <a:schemeClr val="tx1"/>
                </a:solidFill>
                <a:latin typeface="Arial" charset="0"/>
                <a:cs typeface="Arial" charset="0"/>
              </a:defRPr>
            </a:lvl8pPr>
            <a:lvl9pPr marL="1296025" algn="l" rtl="0" eaLnBrk="1" fontAlgn="base" hangingPunct="1">
              <a:spcBef>
                <a:spcPct val="0"/>
              </a:spcBef>
              <a:spcAft>
                <a:spcPct val="0"/>
              </a:spcAft>
              <a:defRPr sz="1559" b="1">
                <a:solidFill>
                  <a:schemeClr val="tx1"/>
                </a:solidFill>
                <a:latin typeface="Arial" charset="0"/>
                <a:cs typeface="Arial" charset="0"/>
              </a:defRPr>
            </a:lvl9pPr>
          </a:lstStyle>
          <a:p>
            <a:pPr algn="ctr">
              <a:defRPr/>
            </a:pPr>
            <a:r>
              <a:rPr lang="es-ES" altLang="es-ES" sz="4400" dirty="0" smtClean="0">
                <a:solidFill>
                  <a:srgbClr val="C00000"/>
                </a:solidFill>
                <a:latin typeface="Verdana" panose="020B0604030504040204" pitchFamily="34" charset="0"/>
                <a:ea typeface="Verdana" panose="020B0604030504040204" pitchFamily="34" charset="0"/>
                <a:cs typeface="Verdana" panose="020B0604030504040204" pitchFamily="34" charset="0"/>
              </a:rPr>
              <a:t>SISTEMA FINANCIERO  </a:t>
            </a:r>
            <a:endParaRPr lang="es-ES" altLang="es-ES" sz="4400" dirty="0">
              <a:solidFill>
                <a:srgbClr val="C00000"/>
              </a:solidFill>
              <a:latin typeface="Verdana" panose="020B0604030504040204" pitchFamily="34" charset="0"/>
              <a:ea typeface="Verdana" panose="020B0604030504040204" pitchFamily="34" charset="0"/>
              <a:cs typeface="Verdana" panose="020B0604030504040204" pitchFamily="34" charset="0"/>
            </a:endParaRPr>
          </a:p>
        </p:txBody>
      </p:sp>
      <p:sp>
        <p:nvSpPr>
          <p:cNvPr id="9" name="Rectangle 3"/>
          <p:cNvSpPr txBox="1">
            <a:spLocks noChangeArrowheads="1"/>
          </p:cNvSpPr>
          <p:nvPr/>
        </p:nvSpPr>
        <p:spPr>
          <a:xfrm>
            <a:off x="5742946" y="6024571"/>
            <a:ext cx="6563816" cy="457200"/>
          </a:xfrm>
          <a:prstGeom prst="rect">
            <a:avLst/>
          </a:prstGeom>
        </p:spPr>
        <p:txBody>
          <a:bodyPr/>
          <a:lstStyle>
            <a:lvl1pPr marL="243005" indent="-243005" algn="l" rtl="0" eaLnBrk="1" fontAlgn="base" hangingPunct="1">
              <a:spcBef>
                <a:spcPct val="20000"/>
              </a:spcBef>
              <a:spcAft>
                <a:spcPct val="0"/>
              </a:spcAft>
              <a:buFont typeface="Arial" charset="0"/>
              <a:buChar char="•"/>
              <a:defRPr sz="1701" kern="1200">
                <a:solidFill>
                  <a:schemeClr val="tx2"/>
                </a:solidFill>
                <a:latin typeface="Arial" pitchFamily="34" charset="0"/>
                <a:ea typeface="+mn-ea"/>
                <a:cs typeface="Arial" pitchFamily="34" charset="0"/>
              </a:defRPr>
            </a:lvl1pPr>
            <a:lvl2pPr marL="526510" indent="-202504" algn="l" rtl="0" eaLnBrk="1" fontAlgn="base" hangingPunct="1">
              <a:spcBef>
                <a:spcPct val="20000"/>
              </a:spcBef>
              <a:spcAft>
                <a:spcPct val="0"/>
              </a:spcAft>
              <a:buFont typeface="Arial" charset="0"/>
              <a:buChar char="–"/>
              <a:defRPr sz="1701" kern="1200">
                <a:solidFill>
                  <a:schemeClr val="tx2"/>
                </a:solidFill>
                <a:latin typeface="Arial" pitchFamily="34" charset="0"/>
                <a:ea typeface="+mn-ea"/>
                <a:cs typeface="Arial" pitchFamily="34" charset="0"/>
              </a:defRPr>
            </a:lvl2pPr>
            <a:lvl3pPr marL="810016" indent="-162003" algn="l" rtl="0" eaLnBrk="1" fontAlgn="base" hangingPunct="1">
              <a:spcBef>
                <a:spcPct val="20000"/>
              </a:spcBef>
              <a:spcAft>
                <a:spcPct val="0"/>
              </a:spcAft>
              <a:buFont typeface="Arial" charset="0"/>
              <a:buChar char="•"/>
              <a:defRPr sz="1701" kern="1200">
                <a:solidFill>
                  <a:schemeClr val="tx2"/>
                </a:solidFill>
                <a:latin typeface="Arial" pitchFamily="34" charset="0"/>
                <a:ea typeface="+mn-ea"/>
                <a:cs typeface="Arial" pitchFamily="34" charset="0"/>
              </a:defRPr>
            </a:lvl3pPr>
            <a:lvl4pPr marL="1134022" indent="-162003" algn="l" rtl="0" eaLnBrk="1" fontAlgn="base" hangingPunct="1">
              <a:spcBef>
                <a:spcPct val="20000"/>
              </a:spcBef>
              <a:spcAft>
                <a:spcPct val="0"/>
              </a:spcAft>
              <a:buFont typeface="Arial" charset="0"/>
              <a:buChar char="–"/>
              <a:defRPr sz="1701" kern="1200">
                <a:solidFill>
                  <a:schemeClr val="tx2"/>
                </a:solidFill>
                <a:latin typeface="Arial" pitchFamily="34" charset="0"/>
                <a:ea typeface="+mn-ea"/>
                <a:cs typeface="Arial" pitchFamily="34" charset="0"/>
              </a:defRPr>
            </a:lvl4pPr>
            <a:lvl5pPr marL="1458028" indent="-162003" algn="l" rtl="0" eaLnBrk="1" fontAlgn="base" hangingPunct="1">
              <a:spcBef>
                <a:spcPct val="20000"/>
              </a:spcBef>
              <a:spcAft>
                <a:spcPct val="0"/>
              </a:spcAft>
              <a:buFont typeface="Arial" charset="0"/>
              <a:buChar char="»"/>
              <a:defRPr sz="1701" kern="1200">
                <a:solidFill>
                  <a:schemeClr val="tx2"/>
                </a:solidFill>
                <a:latin typeface="Arial" pitchFamily="34" charset="0"/>
                <a:ea typeface="+mn-ea"/>
                <a:cs typeface="Arial" pitchFamily="34" charset="0"/>
              </a:defRPr>
            </a:lvl5pPr>
            <a:lvl6pPr marL="1782035" indent="-162003" algn="l" defTabSz="648013" rtl="0" eaLnBrk="1" latinLnBrk="0" hangingPunct="1">
              <a:spcBef>
                <a:spcPct val="20000"/>
              </a:spcBef>
              <a:buFont typeface="Arial" pitchFamily="34" charset="0"/>
              <a:buChar char="•"/>
              <a:defRPr sz="1418" kern="1200">
                <a:solidFill>
                  <a:schemeClr val="tx1"/>
                </a:solidFill>
                <a:latin typeface="+mn-lt"/>
                <a:ea typeface="+mn-ea"/>
                <a:cs typeface="+mn-cs"/>
              </a:defRPr>
            </a:lvl6pPr>
            <a:lvl7pPr marL="2106041" indent="-162003" algn="l" defTabSz="648013" rtl="0" eaLnBrk="1" latinLnBrk="0" hangingPunct="1">
              <a:spcBef>
                <a:spcPct val="20000"/>
              </a:spcBef>
              <a:buFont typeface="Arial" pitchFamily="34" charset="0"/>
              <a:buChar char="•"/>
              <a:defRPr sz="1418" kern="1200">
                <a:solidFill>
                  <a:schemeClr val="tx1"/>
                </a:solidFill>
                <a:latin typeface="+mn-lt"/>
                <a:ea typeface="+mn-ea"/>
                <a:cs typeface="+mn-cs"/>
              </a:defRPr>
            </a:lvl7pPr>
            <a:lvl8pPr marL="2430047" indent="-162003" algn="l" defTabSz="648013" rtl="0" eaLnBrk="1" latinLnBrk="0" hangingPunct="1">
              <a:spcBef>
                <a:spcPct val="20000"/>
              </a:spcBef>
              <a:buFont typeface="Arial" pitchFamily="34" charset="0"/>
              <a:buChar char="•"/>
              <a:defRPr sz="1418" kern="1200">
                <a:solidFill>
                  <a:schemeClr val="tx1"/>
                </a:solidFill>
                <a:latin typeface="+mn-lt"/>
                <a:ea typeface="+mn-ea"/>
                <a:cs typeface="+mn-cs"/>
              </a:defRPr>
            </a:lvl8pPr>
            <a:lvl9pPr marL="2754053" indent="-162003" algn="l" defTabSz="648013" rtl="0" eaLnBrk="1" latinLnBrk="0" hangingPunct="1">
              <a:spcBef>
                <a:spcPct val="20000"/>
              </a:spcBef>
              <a:buFont typeface="Arial" pitchFamily="34" charset="0"/>
              <a:buChar char="•"/>
              <a:defRPr sz="1418" kern="1200">
                <a:solidFill>
                  <a:schemeClr val="tx1"/>
                </a:solidFill>
                <a:latin typeface="+mn-lt"/>
                <a:ea typeface="+mn-ea"/>
                <a:cs typeface="+mn-cs"/>
              </a:defRPr>
            </a:lvl9pPr>
          </a:lstStyle>
          <a:p>
            <a:pPr marL="0" indent="0">
              <a:buNone/>
            </a:pPr>
            <a:r>
              <a:rPr lang="en-US" altLang="es-ES" sz="2800" b="1" dirty="0" smtClean="0"/>
              <a:t>MSc. Beatriz </a:t>
            </a:r>
            <a:r>
              <a:rPr lang="es-ES" altLang="es-ES" sz="2800" b="1" dirty="0" smtClean="0"/>
              <a:t>Fernández</a:t>
            </a:r>
            <a:r>
              <a:rPr lang="en-US" altLang="es-ES" sz="2800" b="1" dirty="0" smtClean="0"/>
              <a:t> Pérez</a:t>
            </a:r>
            <a:endParaRPr lang="en-US" altLang="es-ES" sz="2800" b="1" dirty="0"/>
          </a:p>
        </p:txBody>
      </p:sp>
      <p:grpSp>
        <p:nvGrpSpPr>
          <p:cNvPr id="16" name="Grupo 15"/>
          <p:cNvGrpSpPr/>
          <p:nvPr/>
        </p:nvGrpSpPr>
        <p:grpSpPr>
          <a:xfrm rot="21009916">
            <a:off x="690998" y="939527"/>
            <a:ext cx="4771765" cy="5384973"/>
            <a:chOff x="0" y="0"/>
            <a:chExt cx="4890135" cy="6100445"/>
          </a:xfrm>
        </p:grpSpPr>
        <p:sp>
          <p:nvSpPr>
            <p:cNvPr id="17" name="Rectángulo 16"/>
            <p:cNvSpPr/>
            <p:nvPr/>
          </p:nvSpPr>
          <p:spPr>
            <a:xfrm>
              <a:off x="0" y="0"/>
              <a:ext cx="4890135" cy="6100445"/>
            </a:xfrm>
            <a:prstGeom prst="rect">
              <a:avLst/>
            </a:prstGeom>
            <a:ln w="76200">
              <a:solidFill>
                <a:srgbClr val="7030A0"/>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ES"/>
            </a:p>
          </p:txBody>
        </p:sp>
        <p:grpSp>
          <p:nvGrpSpPr>
            <p:cNvPr id="18" name="Grupo 17"/>
            <p:cNvGrpSpPr/>
            <p:nvPr/>
          </p:nvGrpSpPr>
          <p:grpSpPr>
            <a:xfrm>
              <a:off x="259307" y="163773"/>
              <a:ext cx="4543424" cy="5504473"/>
              <a:chOff x="-206169" y="0"/>
              <a:chExt cx="4323642" cy="5167436"/>
            </a:xfrm>
          </p:grpSpPr>
          <p:pic>
            <p:nvPicPr>
              <p:cNvPr id="19" name="Imagen 18" descr="D:\Fotos\Imagenes mias\171.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rot="20719120">
                <a:off x="-206169" y="365709"/>
                <a:ext cx="2150110" cy="1433986"/>
              </a:xfrm>
              <a:prstGeom prst="rect">
                <a:avLst/>
              </a:prstGeom>
              <a:noFill/>
              <a:ln>
                <a:solidFill>
                  <a:srgbClr val="FF0000"/>
                </a:solidFill>
              </a:ln>
            </p:spPr>
          </p:pic>
          <p:pic>
            <p:nvPicPr>
              <p:cNvPr id="20" name="Imagen 19" descr="D:\Fotos\Imagenes mias\17.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20642452">
                <a:off x="612085" y="3836937"/>
                <a:ext cx="1938081" cy="1330499"/>
              </a:xfrm>
              <a:prstGeom prst="rect">
                <a:avLst/>
              </a:prstGeom>
              <a:noFill/>
              <a:ln>
                <a:solidFill>
                  <a:srgbClr val="FF0000"/>
                </a:solidFill>
              </a:ln>
            </p:spPr>
          </p:pic>
          <p:pic>
            <p:nvPicPr>
              <p:cNvPr id="21" name="Imagen 20" descr="D:\Fotos\Imagenes mias\billeteseuro.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391947">
                <a:off x="1921979" y="456559"/>
                <a:ext cx="1616075" cy="1957797"/>
              </a:xfrm>
              <a:prstGeom prst="rect">
                <a:avLst/>
              </a:prstGeom>
              <a:noFill/>
              <a:ln>
                <a:solidFill>
                  <a:srgbClr val="FF0000"/>
                </a:solidFill>
              </a:ln>
            </p:spPr>
          </p:pic>
          <p:pic>
            <p:nvPicPr>
              <p:cNvPr id="22" name="Imagen 21" descr="D:\Fotos\Imagenes mias\26.jp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362157" y="0"/>
                <a:ext cx="1157628" cy="1492885"/>
              </a:xfrm>
              <a:prstGeom prst="rect">
                <a:avLst/>
              </a:prstGeom>
              <a:noFill/>
              <a:ln>
                <a:solidFill>
                  <a:srgbClr val="FF0000"/>
                </a:solidFill>
              </a:ln>
            </p:spPr>
          </p:pic>
          <p:pic>
            <p:nvPicPr>
              <p:cNvPr id="23" name="Imagen 22" descr="D:\Fotos\Imagenes mias\dolares.jp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2640527">
                <a:off x="1626782" y="1945758"/>
                <a:ext cx="1812290" cy="1833245"/>
              </a:xfrm>
              <a:prstGeom prst="rect">
                <a:avLst/>
              </a:prstGeom>
              <a:noFill/>
              <a:ln>
                <a:solidFill>
                  <a:srgbClr val="FF0000"/>
                </a:solidFill>
              </a:ln>
            </p:spPr>
          </p:pic>
          <p:pic>
            <p:nvPicPr>
              <p:cNvPr id="24" name="Imagen 23" descr="D:\Fotos\Imagenes mias\16.jpg"/>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rot="19991449">
                <a:off x="155373" y="1433561"/>
                <a:ext cx="1803113" cy="1842770"/>
              </a:xfrm>
              <a:prstGeom prst="rect">
                <a:avLst/>
              </a:prstGeom>
              <a:noFill/>
              <a:ln>
                <a:solidFill>
                  <a:srgbClr val="FF0000"/>
                </a:solidFill>
              </a:ln>
            </p:spPr>
          </p:pic>
          <p:pic>
            <p:nvPicPr>
              <p:cNvPr id="25" name="Imagen 24" descr="D:\Fotos\Imagenes mias\billetesmano.jpg"/>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rot="2751043">
                <a:off x="2589028" y="3046228"/>
                <a:ext cx="1202690" cy="1854200"/>
              </a:xfrm>
              <a:prstGeom prst="rect">
                <a:avLst/>
              </a:prstGeom>
              <a:noFill/>
              <a:ln>
                <a:solidFill>
                  <a:srgbClr val="FF0000"/>
                </a:solidFill>
              </a:ln>
            </p:spPr>
          </p:pic>
          <p:pic>
            <p:nvPicPr>
              <p:cNvPr id="26" name="Imagen 25" descr="D:\Fotos\Imagenes mias\13.jpg"/>
              <p:cNvPicPr>
                <a:picLocks noChangeAspect="1"/>
              </p:cNvPicPr>
              <p:nvPr/>
            </p:nvPicPr>
            <p:blipFill>
              <a:blip r:embed="rId9" cstate="print">
                <a:extLst>
                  <a:ext uri="{28A0092B-C50C-407E-A947-70E740481C1C}">
                    <a14:useLocalDpi xmlns:a14="http://schemas.microsoft.com/office/drawing/2010/main" val="0"/>
                  </a:ext>
                </a:extLst>
              </a:blip>
              <a:srcRect/>
              <a:stretch>
                <a:fillRect/>
              </a:stretch>
            </p:blipFill>
            <p:spPr bwMode="auto">
              <a:xfrm rot="20670758">
                <a:off x="244549" y="2626242"/>
                <a:ext cx="2075180" cy="1430655"/>
              </a:xfrm>
              <a:prstGeom prst="rect">
                <a:avLst/>
              </a:prstGeom>
              <a:noFill/>
              <a:ln>
                <a:solidFill>
                  <a:srgbClr val="FF0000"/>
                </a:solidFill>
              </a:ln>
            </p:spPr>
          </p:pic>
        </p:grpSp>
      </p:grpSp>
    </p:spTree>
    <p:extLst>
      <p:ext uri="{BB962C8B-B14F-4D97-AF65-F5344CB8AC3E}">
        <p14:creationId xmlns:p14="http://schemas.microsoft.com/office/powerpoint/2010/main" val="38773829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34620" y="932500"/>
            <a:ext cx="11582400" cy="5822955"/>
          </a:xfrm>
        </p:spPr>
        <p:txBody>
          <a:bodyPr/>
          <a:lstStyle/>
          <a:p>
            <a:pPr marL="0" indent="0" algn="just">
              <a:buNone/>
            </a:pPr>
            <a:r>
              <a:rPr lang="es-ES" sz="2300" b="1" dirty="0" smtClean="0">
                <a:solidFill>
                  <a:schemeClr val="tx1"/>
                </a:solidFill>
              </a:rPr>
              <a:t>3</a:t>
            </a:r>
            <a:r>
              <a:rPr lang="es-ES" sz="2300" b="1" dirty="0">
                <a:solidFill>
                  <a:schemeClr val="tx1"/>
                </a:solidFill>
              </a:rPr>
              <a:t>.- Banquero del Sistema </a:t>
            </a:r>
            <a:r>
              <a:rPr lang="es-ES" sz="2300" b="1" dirty="0" smtClean="0">
                <a:solidFill>
                  <a:schemeClr val="tx1"/>
                </a:solidFill>
              </a:rPr>
              <a:t>Bancario</a:t>
            </a:r>
            <a:endParaRPr lang="es-ES" sz="2300" b="1" dirty="0">
              <a:solidFill>
                <a:schemeClr val="tx1"/>
              </a:solidFill>
            </a:endParaRPr>
          </a:p>
          <a:p>
            <a:pPr marL="0" indent="0" algn="just">
              <a:buNone/>
            </a:pPr>
            <a:r>
              <a:rPr lang="es-ES" sz="2300" b="1" dirty="0">
                <a:solidFill>
                  <a:srgbClr val="FF0000"/>
                </a:solidFill>
              </a:rPr>
              <a:t>El banco central controla el sistema bancario del país mediante instrumentos legales y recomendaciones a los bancos</a:t>
            </a:r>
            <a:r>
              <a:rPr lang="es-ES" sz="2300" b="1" dirty="0">
                <a:solidFill>
                  <a:schemeClr val="tx1"/>
                </a:solidFill>
              </a:rPr>
              <a:t>. </a:t>
            </a:r>
            <a:r>
              <a:rPr lang="es-ES" sz="2300" dirty="0">
                <a:solidFill>
                  <a:schemeClr val="tx1"/>
                </a:solidFill>
              </a:rPr>
              <a:t>Supervisión del sector bancario y de las entidades financieras establece condiciones de funcionamiento de los bancos, inspección del sistema financiero y establece los requisitos en que se basa la actividad intermediadora.</a:t>
            </a:r>
          </a:p>
          <a:p>
            <a:pPr marL="0" indent="0" algn="just">
              <a:buNone/>
            </a:pPr>
            <a:r>
              <a:rPr lang="es-ES" sz="2300" dirty="0" smtClean="0">
                <a:solidFill>
                  <a:schemeClr val="tx1"/>
                </a:solidFill>
              </a:rPr>
              <a:t>Es </a:t>
            </a:r>
            <a:r>
              <a:rPr lang="es-ES" sz="2300" b="1" dirty="0">
                <a:solidFill>
                  <a:srgbClr val="FF0000"/>
                </a:solidFill>
              </a:rPr>
              <a:t>banco de bancos</a:t>
            </a:r>
            <a:r>
              <a:rPr lang="es-ES" sz="2300" dirty="0">
                <a:solidFill>
                  <a:schemeClr val="tx1"/>
                </a:solidFill>
              </a:rPr>
              <a:t>, por lo que la banca privada acude al banco central cuando necesita préstamos. </a:t>
            </a:r>
            <a:r>
              <a:rPr lang="es-ES" sz="2300" dirty="0" smtClean="0">
                <a:solidFill>
                  <a:schemeClr val="tx1"/>
                </a:solidFill>
              </a:rPr>
              <a:t>Custodia </a:t>
            </a:r>
            <a:r>
              <a:rPr lang="es-ES" sz="2300" dirty="0">
                <a:solidFill>
                  <a:schemeClr val="tx1"/>
                </a:solidFill>
              </a:rPr>
              <a:t>las reservas que realizan los demás bancos, tanto privados como públicos les concede créditos y recibe sus depósitos. </a:t>
            </a:r>
            <a:r>
              <a:rPr lang="es-ES" sz="2300" b="1" dirty="0">
                <a:solidFill>
                  <a:srgbClr val="FF0000"/>
                </a:solidFill>
              </a:rPr>
              <a:t>(BANQUERO DEL SISTEMA BANCARIO)</a:t>
            </a:r>
          </a:p>
          <a:p>
            <a:pPr marL="0" indent="0" algn="just">
              <a:buNone/>
            </a:pPr>
            <a:r>
              <a:rPr lang="es-ES" sz="2300" dirty="0" smtClean="0">
                <a:solidFill>
                  <a:schemeClr val="tx1"/>
                </a:solidFill>
              </a:rPr>
              <a:t>El </a:t>
            </a:r>
            <a:r>
              <a:rPr lang="es-ES" sz="2300" dirty="0">
                <a:solidFill>
                  <a:schemeClr val="tx1"/>
                </a:solidFill>
              </a:rPr>
              <a:t>banco central actúa en caso de bancos que tienen dificultades financieras o no tienen suficiente dinero para devolver los depósitos, llegando a su intervención; esto no significa que el banco central esté obligado a garantizar los depósitos de todos los bancos. Para evitar que los bancos tengan que recurrir al banco central, este último obliga a los primeros a mantener cierto porcentaje de los depósitos en reservas depositadas en el banco central.</a:t>
            </a:r>
          </a:p>
          <a:p>
            <a:pPr marL="0" indent="0" algn="just">
              <a:buNone/>
            </a:pPr>
            <a:endParaRPr lang="es-ES" sz="2300" dirty="0">
              <a:solidFill>
                <a:schemeClr val="tx1"/>
              </a:solidFill>
            </a:endParaRPr>
          </a:p>
        </p:txBody>
      </p:sp>
      <p:sp>
        <p:nvSpPr>
          <p:cNvPr id="4" name="Marcador de número de diapositiva 3"/>
          <p:cNvSpPr>
            <a:spLocks noGrp="1"/>
          </p:cNvSpPr>
          <p:nvPr>
            <p:ph type="sldNum" sz="quarter" idx="11"/>
          </p:nvPr>
        </p:nvSpPr>
        <p:spPr/>
        <p:txBody>
          <a:bodyPr/>
          <a:lstStyle/>
          <a:p>
            <a:pPr>
              <a:defRPr/>
            </a:pPr>
            <a:fld id="{933670FB-B4A5-4BCB-801E-3A471D34D423}" type="slidenum">
              <a:rPr lang="en-US" smtClean="0">
                <a:solidFill>
                  <a:prstClr val="black">
                    <a:tint val="75000"/>
                  </a:prstClr>
                </a:solidFill>
              </a:rPr>
              <a:pPr>
                <a:defRPr/>
              </a:pPr>
              <a:t>10</a:t>
            </a:fld>
            <a:endParaRPr lang="en-US" dirty="0">
              <a:solidFill>
                <a:prstClr val="black">
                  <a:tint val="75000"/>
                </a:prstClr>
              </a:solidFill>
            </a:endParaRPr>
          </a:p>
        </p:txBody>
      </p:sp>
      <p:sp>
        <p:nvSpPr>
          <p:cNvPr id="5" name="Título 1"/>
          <p:cNvSpPr>
            <a:spLocks noGrp="1"/>
          </p:cNvSpPr>
          <p:nvPr>
            <p:ph type="title"/>
          </p:nvPr>
        </p:nvSpPr>
        <p:spPr/>
        <p:txBody>
          <a:bodyPr/>
          <a:lstStyle/>
          <a:p>
            <a:r>
              <a:rPr lang="es-ES" sz="4000" dirty="0"/>
              <a:t>Funciones </a:t>
            </a:r>
            <a:r>
              <a:rPr lang="es-ES" sz="4000" dirty="0" smtClean="0"/>
              <a:t>de la Banca </a:t>
            </a:r>
            <a:r>
              <a:rPr lang="es-ES" sz="4000" dirty="0"/>
              <a:t>Central</a:t>
            </a:r>
          </a:p>
        </p:txBody>
      </p:sp>
    </p:spTree>
    <p:extLst>
      <p:ext uri="{BB962C8B-B14F-4D97-AF65-F5344CB8AC3E}">
        <p14:creationId xmlns:p14="http://schemas.microsoft.com/office/powerpoint/2010/main" val="40685121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508000" y="955045"/>
            <a:ext cx="10972800" cy="3342636"/>
          </a:xfrm>
        </p:spPr>
        <p:style>
          <a:lnRef idx="2">
            <a:schemeClr val="accent2"/>
          </a:lnRef>
          <a:fillRef idx="1">
            <a:schemeClr val="lt1"/>
          </a:fillRef>
          <a:effectRef idx="0">
            <a:schemeClr val="accent2"/>
          </a:effectRef>
          <a:fontRef idx="minor">
            <a:schemeClr val="dk1"/>
          </a:fontRef>
        </p:style>
        <p:txBody>
          <a:bodyPr/>
          <a:lstStyle/>
          <a:p>
            <a:pPr marL="0" indent="0" algn="just">
              <a:buNone/>
            </a:pPr>
            <a:r>
              <a:rPr lang="es-ES" sz="3200" b="1" dirty="0" smtClean="0">
                <a:solidFill>
                  <a:schemeClr val="tx1"/>
                </a:solidFill>
              </a:rPr>
              <a:t>4</a:t>
            </a:r>
            <a:r>
              <a:rPr lang="es-ES" sz="3200" b="1" dirty="0">
                <a:solidFill>
                  <a:schemeClr val="tx1"/>
                </a:solidFill>
              </a:rPr>
              <a:t>.- Control de </a:t>
            </a:r>
            <a:r>
              <a:rPr lang="es-ES" sz="3200" b="1" dirty="0" smtClean="0">
                <a:solidFill>
                  <a:schemeClr val="tx1"/>
                </a:solidFill>
              </a:rPr>
              <a:t>cambios</a:t>
            </a:r>
          </a:p>
          <a:p>
            <a:pPr algn="just"/>
            <a:r>
              <a:rPr lang="es-ES" sz="2400" dirty="0" smtClean="0">
                <a:solidFill>
                  <a:schemeClr val="tx1"/>
                </a:solidFill>
              </a:rPr>
              <a:t>Evitar </a:t>
            </a:r>
            <a:r>
              <a:rPr lang="es-ES" sz="2400" dirty="0">
                <a:solidFill>
                  <a:schemeClr val="tx1"/>
                </a:solidFill>
              </a:rPr>
              <a:t>o controlar la salida, o sea exportación de divisa.</a:t>
            </a:r>
          </a:p>
          <a:p>
            <a:pPr algn="just"/>
            <a:r>
              <a:rPr lang="es-ES" sz="2400" dirty="0" smtClean="0">
                <a:solidFill>
                  <a:schemeClr val="tx1"/>
                </a:solidFill>
              </a:rPr>
              <a:t>Procurar </a:t>
            </a:r>
            <a:r>
              <a:rPr lang="es-ES" sz="2400" dirty="0">
                <a:solidFill>
                  <a:schemeClr val="tx1"/>
                </a:solidFill>
              </a:rPr>
              <a:t>que las divisas cobradas sean reembolsadas al país.</a:t>
            </a:r>
          </a:p>
          <a:p>
            <a:pPr algn="just"/>
            <a:r>
              <a:rPr lang="es-ES" sz="2400" dirty="0" smtClean="0">
                <a:solidFill>
                  <a:schemeClr val="tx1"/>
                </a:solidFill>
              </a:rPr>
              <a:t>Evitar </a:t>
            </a:r>
            <a:r>
              <a:rPr lang="es-ES" sz="2400" dirty="0">
                <a:solidFill>
                  <a:schemeClr val="tx1"/>
                </a:solidFill>
              </a:rPr>
              <a:t>dificultades en la Balanza de Pagos de la Nación.</a:t>
            </a:r>
          </a:p>
          <a:p>
            <a:pPr algn="just"/>
            <a:r>
              <a:rPr lang="es-ES" sz="2400" dirty="0" smtClean="0">
                <a:solidFill>
                  <a:schemeClr val="tx1"/>
                </a:solidFill>
              </a:rPr>
              <a:t>El </a:t>
            </a:r>
            <a:r>
              <a:rPr lang="es-ES" sz="2400" dirty="0">
                <a:solidFill>
                  <a:schemeClr val="tx1"/>
                </a:solidFill>
              </a:rPr>
              <a:t>nivel de las Reservas y el tipo de Cambios.</a:t>
            </a:r>
          </a:p>
          <a:p>
            <a:pPr algn="just"/>
            <a:r>
              <a:rPr lang="es-ES" sz="2400" dirty="0" smtClean="0">
                <a:solidFill>
                  <a:schemeClr val="tx1"/>
                </a:solidFill>
              </a:rPr>
              <a:t>Evitar </a:t>
            </a:r>
            <a:r>
              <a:rPr lang="es-ES" sz="2400" dirty="0">
                <a:solidFill>
                  <a:schemeClr val="tx1"/>
                </a:solidFill>
              </a:rPr>
              <a:t>la evasión del Capital.</a:t>
            </a:r>
          </a:p>
          <a:p>
            <a:pPr algn="just"/>
            <a:r>
              <a:rPr lang="es-ES" sz="2400" dirty="0" smtClean="0">
                <a:solidFill>
                  <a:schemeClr val="tx1"/>
                </a:solidFill>
              </a:rPr>
              <a:t>Proteger </a:t>
            </a:r>
            <a:r>
              <a:rPr lang="es-ES" sz="2400" dirty="0">
                <a:solidFill>
                  <a:schemeClr val="tx1"/>
                </a:solidFill>
              </a:rPr>
              <a:t>la estabilidad de la Moneda Nacional</a:t>
            </a:r>
            <a:r>
              <a:rPr lang="es-ES" sz="2400" dirty="0" smtClean="0">
                <a:solidFill>
                  <a:schemeClr val="tx1"/>
                </a:solidFill>
              </a:rPr>
              <a:t>.</a:t>
            </a:r>
          </a:p>
          <a:p>
            <a:pPr marL="0" indent="0" algn="just">
              <a:buNone/>
            </a:pPr>
            <a:endParaRPr lang="es-ES" sz="2400" dirty="0" smtClean="0">
              <a:solidFill>
                <a:schemeClr val="tx1"/>
              </a:solidFill>
            </a:endParaRPr>
          </a:p>
          <a:p>
            <a:pPr marL="0" indent="0" algn="just">
              <a:buNone/>
            </a:pPr>
            <a:r>
              <a:rPr lang="es-ES" sz="2400" b="1" dirty="0" smtClean="0">
                <a:solidFill>
                  <a:schemeClr val="tx1"/>
                </a:solidFill>
              </a:rPr>
              <a:t>Atribuciones</a:t>
            </a:r>
            <a:r>
              <a:rPr lang="es-ES" sz="2400" dirty="0">
                <a:solidFill>
                  <a:schemeClr val="tx1"/>
                </a:solidFill>
              </a:rPr>
              <a:t>:</a:t>
            </a:r>
          </a:p>
          <a:p>
            <a:pPr algn="just"/>
            <a:r>
              <a:rPr lang="es-ES" sz="2400" dirty="0" smtClean="0">
                <a:solidFill>
                  <a:schemeClr val="tx1"/>
                </a:solidFill>
              </a:rPr>
              <a:t>Establecer </a:t>
            </a:r>
            <a:r>
              <a:rPr lang="es-ES" sz="2400" dirty="0">
                <a:solidFill>
                  <a:schemeClr val="tx1"/>
                </a:solidFill>
              </a:rPr>
              <a:t>el régimen cambiario que aconseje la Balanza de Pago del país y su situación económica.</a:t>
            </a:r>
          </a:p>
          <a:p>
            <a:pPr algn="just"/>
            <a:r>
              <a:rPr lang="es-ES" sz="2400" dirty="0" smtClean="0">
                <a:solidFill>
                  <a:schemeClr val="tx1"/>
                </a:solidFill>
              </a:rPr>
              <a:t>Proponer </a:t>
            </a:r>
            <a:r>
              <a:rPr lang="es-ES" sz="2400" dirty="0">
                <a:solidFill>
                  <a:schemeClr val="tx1"/>
                </a:solidFill>
              </a:rPr>
              <a:t>e implementar el sistema y tipo de cambio de la Moneda Nacional.</a:t>
            </a:r>
          </a:p>
          <a:p>
            <a:pPr algn="just"/>
            <a:r>
              <a:rPr lang="es-ES" sz="2400" dirty="0" smtClean="0">
                <a:solidFill>
                  <a:schemeClr val="tx1"/>
                </a:solidFill>
              </a:rPr>
              <a:t>Regular </a:t>
            </a:r>
            <a:r>
              <a:rPr lang="es-ES" sz="2400" dirty="0">
                <a:solidFill>
                  <a:schemeClr val="tx1"/>
                </a:solidFill>
              </a:rPr>
              <a:t>las operaciones de Cambio que realicen las Instituciones financieras.</a:t>
            </a:r>
          </a:p>
          <a:p>
            <a:pPr marL="0" indent="0" algn="just">
              <a:buNone/>
            </a:pPr>
            <a:endParaRPr lang="es-ES" sz="2400" dirty="0">
              <a:solidFill>
                <a:schemeClr val="tx1"/>
              </a:solidFill>
            </a:endParaRPr>
          </a:p>
          <a:p>
            <a:pPr marL="0" indent="0" algn="just">
              <a:buNone/>
            </a:pPr>
            <a:endParaRPr lang="es-ES" sz="3200" dirty="0">
              <a:solidFill>
                <a:schemeClr val="tx1"/>
              </a:solidFill>
            </a:endParaRPr>
          </a:p>
        </p:txBody>
      </p:sp>
      <p:sp>
        <p:nvSpPr>
          <p:cNvPr id="4" name="Marcador de número de diapositiva 3"/>
          <p:cNvSpPr>
            <a:spLocks noGrp="1"/>
          </p:cNvSpPr>
          <p:nvPr>
            <p:ph type="sldNum" sz="quarter" idx="11"/>
          </p:nvPr>
        </p:nvSpPr>
        <p:spPr/>
        <p:txBody>
          <a:bodyPr/>
          <a:lstStyle/>
          <a:p>
            <a:pPr>
              <a:defRPr/>
            </a:pPr>
            <a:fld id="{933670FB-B4A5-4BCB-801E-3A471D34D423}" type="slidenum">
              <a:rPr lang="en-US" smtClean="0">
                <a:solidFill>
                  <a:prstClr val="black">
                    <a:tint val="75000"/>
                  </a:prstClr>
                </a:solidFill>
              </a:rPr>
              <a:pPr>
                <a:defRPr/>
              </a:pPr>
              <a:t>11</a:t>
            </a:fld>
            <a:endParaRPr lang="en-US" dirty="0">
              <a:solidFill>
                <a:prstClr val="black">
                  <a:tint val="75000"/>
                </a:prstClr>
              </a:solidFill>
            </a:endParaRPr>
          </a:p>
        </p:txBody>
      </p:sp>
      <p:sp>
        <p:nvSpPr>
          <p:cNvPr id="5" name="Título 1"/>
          <p:cNvSpPr>
            <a:spLocks noGrp="1"/>
          </p:cNvSpPr>
          <p:nvPr>
            <p:ph type="title"/>
          </p:nvPr>
        </p:nvSpPr>
        <p:spPr/>
        <p:txBody>
          <a:bodyPr/>
          <a:lstStyle/>
          <a:p>
            <a:r>
              <a:rPr lang="es-ES" sz="4000" dirty="0"/>
              <a:t>Funciones </a:t>
            </a:r>
            <a:r>
              <a:rPr lang="es-ES" sz="4000" dirty="0" smtClean="0"/>
              <a:t>de la Banca </a:t>
            </a:r>
            <a:r>
              <a:rPr lang="es-ES" sz="4000" dirty="0"/>
              <a:t>Central</a:t>
            </a:r>
          </a:p>
        </p:txBody>
      </p:sp>
    </p:spTree>
    <p:extLst>
      <p:ext uri="{BB962C8B-B14F-4D97-AF65-F5344CB8AC3E}">
        <p14:creationId xmlns:p14="http://schemas.microsoft.com/office/powerpoint/2010/main" val="413293743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508000" y="1206504"/>
            <a:ext cx="10972800" cy="4830763"/>
          </a:xfrm>
        </p:spPr>
        <p:txBody>
          <a:bodyPr/>
          <a:lstStyle/>
          <a:p>
            <a:pPr marL="0" indent="0" algn="just">
              <a:buNone/>
            </a:pPr>
            <a:r>
              <a:rPr lang="es-ES" sz="3200" b="1" dirty="0" smtClean="0">
                <a:solidFill>
                  <a:schemeClr val="tx1"/>
                </a:solidFill>
              </a:rPr>
              <a:t>5</a:t>
            </a:r>
            <a:r>
              <a:rPr lang="es-ES" sz="3200" b="1" dirty="0">
                <a:solidFill>
                  <a:schemeClr val="tx1"/>
                </a:solidFill>
              </a:rPr>
              <a:t>.- Central de información de </a:t>
            </a:r>
            <a:r>
              <a:rPr lang="es-ES" sz="3200" b="1" dirty="0" smtClean="0">
                <a:solidFill>
                  <a:schemeClr val="tx1"/>
                </a:solidFill>
              </a:rPr>
              <a:t>riesgos</a:t>
            </a:r>
            <a:endParaRPr lang="es-ES" sz="3200" b="1" dirty="0">
              <a:solidFill>
                <a:schemeClr val="tx1"/>
              </a:solidFill>
            </a:endParaRPr>
          </a:p>
          <a:p>
            <a:pPr marL="0" indent="0" algn="just">
              <a:buNone/>
            </a:pPr>
            <a:r>
              <a:rPr lang="es-ES" sz="3200" dirty="0">
                <a:solidFill>
                  <a:schemeClr val="tx1"/>
                </a:solidFill>
              </a:rPr>
              <a:t>Mediante esta función el Banco Central elabora con los datos recibidos de las entidades bancarias, las estadísticas generales del desarrollo crediticios del país y notifica a los Bancos y otras Instituciones financieras aquellas casas de prestatarios que pudieran representar un riesgo excepcional, así como otras anomalías las </a:t>
            </a:r>
            <a:r>
              <a:rPr lang="es-ES" sz="3200" dirty="0" smtClean="0">
                <a:solidFill>
                  <a:schemeClr val="tx1"/>
                </a:solidFill>
              </a:rPr>
              <a:t>sospechas </a:t>
            </a:r>
            <a:r>
              <a:rPr lang="es-ES" sz="3200" dirty="0">
                <a:solidFill>
                  <a:schemeClr val="tx1"/>
                </a:solidFill>
              </a:rPr>
              <a:t>de blanqueos de capitales, fraudes, deficiencias en la emisión de cheques y otros.</a:t>
            </a:r>
          </a:p>
        </p:txBody>
      </p:sp>
      <p:sp>
        <p:nvSpPr>
          <p:cNvPr id="4" name="Marcador de número de diapositiva 3"/>
          <p:cNvSpPr>
            <a:spLocks noGrp="1"/>
          </p:cNvSpPr>
          <p:nvPr>
            <p:ph type="sldNum" sz="quarter" idx="11"/>
          </p:nvPr>
        </p:nvSpPr>
        <p:spPr/>
        <p:txBody>
          <a:bodyPr/>
          <a:lstStyle/>
          <a:p>
            <a:pPr>
              <a:defRPr/>
            </a:pPr>
            <a:fld id="{933670FB-B4A5-4BCB-801E-3A471D34D423}" type="slidenum">
              <a:rPr lang="en-US" smtClean="0">
                <a:solidFill>
                  <a:prstClr val="black">
                    <a:tint val="75000"/>
                  </a:prstClr>
                </a:solidFill>
              </a:rPr>
              <a:pPr>
                <a:defRPr/>
              </a:pPr>
              <a:t>12</a:t>
            </a:fld>
            <a:endParaRPr lang="en-US" dirty="0">
              <a:solidFill>
                <a:prstClr val="black">
                  <a:tint val="75000"/>
                </a:prstClr>
              </a:solidFill>
            </a:endParaRPr>
          </a:p>
        </p:txBody>
      </p:sp>
      <p:sp>
        <p:nvSpPr>
          <p:cNvPr id="5" name="Título 1"/>
          <p:cNvSpPr>
            <a:spLocks noGrp="1"/>
          </p:cNvSpPr>
          <p:nvPr>
            <p:ph type="title"/>
          </p:nvPr>
        </p:nvSpPr>
        <p:spPr/>
        <p:txBody>
          <a:bodyPr/>
          <a:lstStyle/>
          <a:p>
            <a:r>
              <a:rPr lang="es-ES" sz="4000" dirty="0"/>
              <a:t>Funciones </a:t>
            </a:r>
            <a:r>
              <a:rPr lang="es-ES" sz="4000" dirty="0" smtClean="0"/>
              <a:t>de la Banca </a:t>
            </a:r>
            <a:r>
              <a:rPr lang="es-ES" sz="4000" dirty="0"/>
              <a:t>Central</a:t>
            </a:r>
          </a:p>
        </p:txBody>
      </p:sp>
    </p:spTree>
    <p:extLst>
      <p:ext uri="{BB962C8B-B14F-4D97-AF65-F5344CB8AC3E}">
        <p14:creationId xmlns:p14="http://schemas.microsoft.com/office/powerpoint/2010/main" val="31641514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508000" y="1206504"/>
            <a:ext cx="10972800" cy="5445756"/>
          </a:xfrm>
        </p:spPr>
        <p:txBody>
          <a:bodyPr/>
          <a:lstStyle/>
          <a:p>
            <a:pPr marL="0" indent="0" algn="just">
              <a:buNone/>
            </a:pPr>
            <a:r>
              <a:rPr lang="es-ES" sz="3200" b="1" dirty="0" smtClean="0">
                <a:solidFill>
                  <a:schemeClr val="tx1"/>
                </a:solidFill>
              </a:rPr>
              <a:t>6</a:t>
            </a:r>
            <a:r>
              <a:rPr lang="es-ES" sz="3200" b="1" dirty="0">
                <a:solidFill>
                  <a:schemeClr val="tx1"/>
                </a:solidFill>
              </a:rPr>
              <a:t>.- Disciplina e intervención de las instituciones </a:t>
            </a:r>
            <a:r>
              <a:rPr lang="es-ES" sz="3200" b="1" dirty="0" smtClean="0">
                <a:solidFill>
                  <a:schemeClr val="tx1"/>
                </a:solidFill>
              </a:rPr>
              <a:t>financieras</a:t>
            </a:r>
            <a:endParaRPr lang="es-ES" sz="3200" b="1" dirty="0">
              <a:solidFill>
                <a:schemeClr val="tx1"/>
              </a:solidFill>
            </a:endParaRPr>
          </a:p>
          <a:p>
            <a:pPr marL="0" indent="0" algn="just">
              <a:buNone/>
            </a:pPr>
            <a:r>
              <a:rPr lang="es-ES" sz="2400" dirty="0">
                <a:solidFill>
                  <a:schemeClr val="tx1"/>
                </a:solidFill>
              </a:rPr>
              <a:t>Ejerce un control estricto sobre el resto de las Instituciones financieras a través de diversos mecanismos de control, como las </a:t>
            </a:r>
            <a:r>
              <a:rPr lang="es-ES" sz="2400" b="1" dirty="0">
                <a:solidFill>
                  <a:schemeClr val="tx1"/>
                </a:solidFill>
              </a:rPr>
              <a:t>Auditorías, evaluación de carteras de préstamos</a:t>
            </a:r>
            <a:r>
              <a:rPr lang="es-ES" sz="2400" dirty="0">
                <a:solidFill>
                  <a:schemeClr val="tx1"/>
                </a:solidFill>
              </a:rPr>
              <a:t>; con la finalidad de velar por los intereses de los depositantes y otros clientes, así como por la salud del sistema crediticio, en este sentido el Banco Central:</a:t>
            </a:r>
          </a:p>
          <a:p>
            <a:pPr algn="just"/>
            <a:r>
              <a:rPr lang="es-ES" sz="2400" dirty="0" smtClean="0">
                <a:solidFill>
                  <a:schemeClr val="tx1"/>
                </a:solidFill>
              </a:rPr>
              <a:t>Autoriza </a:t>
            </a:r>
            <a:r>
              <a:rPr lang="es-ES" sz="2400" dirty="0">
                <a:solidFill>
                  <a:schemeClr val="tx1"/>
                </a:solidFill>
              </a:rPr>
              <a:t>mediante Licencia las operaciones de cada entidad. (Sistema de Cobros y Pagos.)</a:t>
            </a:r>
          </a:p>
          <a:p>
            <a:pPr algn="just"/>
            <a:r>
              <a:rPr lang="es-ES" sz="2400" dirty="0" smtClean="0">
                <a:solidFill>
                  <a:schemeClr val="tx1"/>
                </a:solidFill>
              </a:rPr>
              <a:t>Estable </a:t>
            </a:r>
            <a:r>
              <a:rPr lang="es-ES" sz="2400" dirty="0">
                <a:solidFill>
                  <a:schemeClr val="tx1"/>
                </a:solidFill>
              </a:rPr>
              <a:t>límites para el cobro y pago de intereses.</a:t>
            </a:r>
          </a:p>
          <a:p>
            <a:pPr algn="just"/>
            <a:r>
              <a:rPr lang="es-ES" sz="2400" dirty="0" smtClean="0">
                <a:solidFill>
                  <a:schemeClr val="tx1"/>
                </a:solidFill>
              </a:rPr>
              <a:t>Tiene </a:t>
            </a:r>
            <a:r>
              <a:rPr lang="es-ES" sz="2400" dirty="0">
                <a:solidFill>
                  <a:schemeClr val="tx1"/>
                </a:solidFill>
              </a:rPr>
              <a:t>potestad para disolver o reorganizar Instituciones Financieras.</a:t>
            </a:r>
          </a:p>
          <a:p>
            <a:pPr algn="just"/>
            <a:r>
              <a:rPr lang="es-ES" sz="2400" dirty="0" smtClean="0">
                <a:solidFill>
                  <a:schemeClr val="tx1"/>
                </a:solidFill>
              </a:rPr>
              <a:t>Dicta </a:t>
            </a:r>
            <a:r>
              <a:rPr lang="es-ES" sz="2400" dirty="0">
                <a:solidFill>
                  <a:schemeClr val="tx1"/>
                </a:solidFill>
              </a:rPr>
              <a:t>reglamentos y normas para operaciones de Servicios.</a:t>
            </a:r>
          </a:p>
          <a:p>
            <a:pPr marL="0" indent="0" algn="just">
              <a:buNone/>
            </a:pPr>
            <a:endParaRPr lang="es-ES" sz="3200" dirty="0">
              <a:solidFill>
                <a:schemeClr val="tx1"/>
              </a:solidFill>
            </a:endParaRPr>
          </a:p>
        </p:txBody>
      </p:sp>
      <p:sp>
        <p:nvSpPr>
          <p:cNvPr id="4" name="Marcador de número de diapositiva 3"/>
          <p:cNvSpPr>
            <a:spLocks noGrp="1"/>
          </p:cNvSpPr>
          <p:nvPr>
            <p:ph type="sldNum" sz="quarter" idx="11"/>
          </p:nvPr>
        </p:nvSpPr>
        <p:spPr/>
        <p:txBody>
          <a:bodyPr/>
          <a:lstStyle/>
          <a:p>
            <a:pPr>
              <a:defRPr/>
            </a:pPr>
            <a:fld id="{933670FB-B4A5-4BCB-801E-3A471D34D423}" type="slidenum">
              <a:rPr lang="en-US" smtClean="0">
                <a:solidFill>
                  <a:prstClr val="black">
                    <a:tint val="75000"/>
                  </a:prstClr>
                </a:solidFill>
              </a:rPr>
              <a:pPr>
                <a:defRPr/>
              </a:pPr>
              <a:t>13</a:t>
            </a:fld>
            <a:endParaRPr lang="en-US" dirty="0">
              <a:solidFill>
                <a:prstClr val="black">
                  <a:tint val="75000"/>
                </a:prstClr>
              </a:solidFill>
            </a:endParaRPr>
          </a:p>
        </p:txBody>
      </p:sp>
      <p:sp>
        <p:nvSpPr>
          <p:cNvPr id="5" name="Título 1"/>
          <p:cNvSpPr>
            <a:spLocks noGrp="1"/>
          </p:cNvSpPr>
          <p:nvPr>
            <p:ph type="title"/>
          </p:nvPr>
        </p:nvSpPr>
        <p:spPr/>
        <p:txBody>
          <a:bodyPr/>
          <a:lstStyle/>
          <a:p>
            <a:r>
              <a:rPr lang="es-ES" sz="4000" dirty="0"/>
              <a:t>Funciones </a:t>
            </a:r>
            <a:r>
              <a:rPr lang="es-ES" sz="4000" dirty="0" smtClean="0"/>
              <a:t>de la Banca </a:t>
            </a:r>
            <a:r>
              <a:rPr lang="es-ES" sz="4000" dirty="0"/>
              <a:t>Central</a:t>
            </a:r>
          </a:p>
        </p:txBody>
      </p:sp>
    </p:spTree>
    <p:extLst>
      <p:ext uri="{BB962C8B-B14F-4D97-AF65-F5344CB8AC3E}">
        <p14:creationId xmlns:p14="http://schemas.microsoft.com/office/powerpoint/2010/main" val="392894170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527810" y="2199489"/>
            <a:ext cx="8933180" cy="1422396"/>
          </a:xfrm>
        </p:spPr>
        <p:txBody>
          <a:bodyPr/>
          <a:lstStyle/>
          <a:p>
            <a:pPr marL="0" indent="0" algn="just">
              <a:buNone/>
            </a:pPr>
            <a:r>
              <a:rPr lang="es-ES" sz="7200" dirty="0" smtClean="0">
                <a:solidFill>
                  <a:schemeClr val="tx1"/>
                </a:solidFill>
              </a:rPr>
              <a:t>7</a:t>
            </a:r>
            <a:r>
              <a:rPr lang="es-ES" sz="7200" dirty="0">
                <a:solidFill>
                  <a:schemeClr val="tx1"/>
                </a:solidFill>
              </a:rPr>
              <a:t>.- Política </a:t>
            </a:r>
            <a:r>
              <a:rPr lang="es-ES" sz="7200" dirty="0" smtClean="0">
                <a:solidFill>
                  <a:schemeClr val="tx1"/>
                </a:solidFill>
              </a:rPr>
              <a:t>Monetaria</a:t>
            </a:r>
            <a:endParaRPr lang="es-ES" sz="7200" dirty="0">
              <a:solidFill>
                <a:schemeClr val="tx1"/>
              </a:solidFill>
            </a:endParaRPr>
          </a:p>
          <a:p>
            <a:pPr marL="0" indent="0" algn="just">
              <a:buNone/>
            </a:pPr>
            <a:endParaRPr lang="es-ES" sz="3200" dirty="0">
              <a:solidFill>
                <a:schemeClr val="tx1"/>
              </a:solidFill>
            </a:endParaRPr>
          </a:p>
        </p:txBody>
      </p:sp>
      <p:sp>
        <p:nvSpPr>
          <p:cNvPr id="4" name="Marcador de número de diapositiva 3"/>
          <p:cNvSpPr>
            <a:spLocks noGrp="1"/>
          </p:cNvSpPr>
          <p:nvPr>
            <p:ph type="sldNum" sz="quarter" idx="11"/>
          </p:nvPr>
        </p:nvSpPr>
        <p:spPr/>
        <p:txBody>
          <a:bodyPr/>
          <a:lstStyle/>
          <a:p>
            <a:pPr>
              <a:defRPr/>
            </a:pPr>
            <a:fld id="{933670FB-B4A5-4BCB-801E-3A471D34D423}" type="slidenum">
              <a:rPr lang="en-US" smtClean="0">
                <a:solidFill>
                  <a:prstClr val="black">
                    <a:tint val="75000"/>
                  </a:prstClr>
                </a:solidFill>
              </a:rPr>
              <a:pPr>
                <a:defRPr/>
              </a:pPr>
              <a:t>14</a:t>
            </a:fld>
            <a:endParaRPr lang="en-US" dirty="0">
              <a:solidFill>
                <a:prstClr val="black">
                  <a:tint val="75000"/>
                </a:prstClr>
              </a:solidFill>
            </a:endParaRPr>
          </a:p>
        </p:txBody>
      </p:sp>
      <p:sp>
        <p:nvSpPr>
          <p:cNvPr id="5" name="Título 1"/>
          <p:cNvSpPr>
            <a:spLocks noGrp="1"/>
          </p:cNvSpPr>
          <p:nvPr>
            <p:ph type="title"/>
          </p:nvPr>
        </p:nvSpPr>
        <p:spPr/>
        <p:txBody>
          <a:bodyPr/>
          <a:lstStyle/>
          <a:p>
            <a:r>
              <a:rPr lang="es-ES" sz="4000" dirty="0"/>
              <a:t>Funciones </a:t>
            </a:r>
            <a:r>
              <a:rPr lang="es-ES" sz="4000" dirty="0" smtClean="0"/>
              <a:t>de la Banca </a:t>
            </a:r>
            <a:r>
              <a:rPr lang="es-ES" sz="4000" dirty="0"/>
              <a:t>Central</a:t>
            </a:r>
          </a:p>
        </p:txBody>
      </p:sp>
      <p:pic>
        <p:nvPicPr>
          <p:cNvPr id="6" name="Picture 4" descr="C:\Users\Salas\Pictures\imagenes mias\finanzas1_1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14140">
            <a:off x="8529655" y="3816623"/>
            <a:ext cx="2555410" cy="2093925"/>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C:\Users\Salas\Pictures\imagenes mias\coin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20816754">
            <a:off x="384460" y="3854960"/>
            <a:ext cx="2461374" cy="22376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71910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número de diapositiva 3"/>
          <p:cNvSpPr>
            <a:spLocks noGrp="1"/>
          </p:cNvSpPr>
          <p:nvPr>
            <p:ph type="sldNum" sz="quarter" idx="11"/>
          </p:nvPr>
        </p:nvSpPr>
        <p:spPr/>
        <p:txBody>
          <a:bodyPr/>
          <a:lstStyle/>
          <a:p>
            <a:pPr>
              <a:defRPr/>
            </a:pPr>
            <a:fld id="{933670FB-B4A5-4BCB-801E-3A471D34D423}" type="slidenum">
              <a:rPr lang="en-US" smtClean="0">
                <a:solidFill>
                  <a:prstClr val="black">
                    <a:tint val="75000"/>
                  </a:prstClr>
                </a:solidFill>
              </a:rPr>
              <a:pPr>
                <a:defRPr/>
              </a:pPr>
              <a:t>15</a:t>
            </a:fld>
            <a:endParaRPr lang="en-US" dirty="0">
              <a:solidFill>
                <a:prstClr val="black">
                  <a:tint val="75000"/>
                </a:prstClr>
              </a:solidFill>
            </a:endParaRPr>
          </a:p>
        </p:txBody>
      </p:sp>
      <p:sp>
        <p:nvSpPr>
          <p:cNvPr id="5" name="Título 1"/>
          <p:cNvSpPr>
            <a:spLocks noGrp="1"/>
          </p:cNvSpPr>
          <p:nvPr>
            <p:ph type="title"/>
          </p:nvPr>
        </p:nvSpPr>
        <p:spPr/>
        <p:txBody>
          <a:bodyPr/>
          <a:lstStyle/>
          <a:p>
            <a:r>
              <a:rPr lang="es-ES" sz="4000" dirty="0" smtClean="0"/>
              <a:t>DINERO</a:t>
            </a:r>
            <a:endParaRPr lang="es-ES" sz="4000" dirty="0"/>
          </a:p>
        </p:txBody>
      </p:sp>
      <p:graphicFrame>
        <p:nvGraphicFramePr>
          <p:cNvPr id="6" name="7 Diagrama"/>
          <p:cNvGraphicFramePr/>
          <p:nvPr>
            <p:extLst>
              <p:ext uri="{D42A27DB-BD31-4B8C-83A1-F6EECF244321}">
                <p14:modId xmlns:p14="http://schemas.microsoft.com/office/powerpoint/2010/main" val="2294630928"/>
              </p:ext>
            </p:extLst>
          </p:nvPr>
        </p:nvGraphicFramePr>
        <p:xfrm>
          <a:off x="382072" y="1008361"/>
          <a:ext cx="10844728" cy="42080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563081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Marcador de contenido 4"/>
          <p:cNvGraphicFramePr>
            <a:graphicFrameLocks noGrp="1"/>
          </p:cNvGraphicFramePr>
          <p:nvPr>
            <p:ph idx="1"/>
            <p:extLst>
              <p:ext uri="{D42A27DB-BD31-4B8C-83A1-F6EECF244321}">
                <p14:modId xmlns:p14="http://schemas.microsoft.com/office/powerpoint/2010/main" val="1769756532"/>
              </p:ext>
            </p:extLst>
          </p:nvPr>
        </p:nvGraphicFramePr>
        <p:xfrm>
          <a:off x="609600" y="1295400"/>
          <a:ext cx="10972800" cy="48307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Marcador de número de diapositiva 3"/>
          <p:cNvSpPr>
            <a:spLocks noGrp="1"/>
          </p:cNvSpPr>
          <p:nvPr>
            <p:ph type="sldNum" sz="quarter" idx="11"/>
          </p:nvPr>
        </p:nvSpPr>
        <p:spPr/>
        <p:txBody>
          <a:bodyPr/>
          <a:lstStyle/>
          <a:p>
            <a:pPr>
              <a:defRPr/>
            </a:pPr>
            <a:fld id="{933670FB-B4A5-4BCB-801E-3A471D34D423}" type="slidenum">
              <a:rPr lang="en-US" smtClean="0">
                <a:solidFill>
                  <a:prstClr val="black">
                    <a:tint val="75000"/>
                  </a:prstClr>
                </a:solidFill>
              </a:rPr>
              <a:pPr>
                <a:defRPr/>
              </a:pPr>
              <a:t>16</a:t>
            </a:fld>
            <a:endParaRPr lang="en-US" dirty="0">
              <a:solidFill>
                <a:prstClr val="black">
                  <a:tint val="75000"/>
                </a:prstClr>
              </a:solidFill>
            </a:endParaRPr>
          </a:p>
        </p:txBody>
      </p:sp>
      <p:sp>
        <p:nvSpPr>
          <p:cNvPr id="6" name="Título 1"/>
          <p:cNvSpPr>
            <a:spLocks noGrp="1"/>
          </p:cNvSpPr>
          <p:nvPr>
            <p:ph type="title"/>
          </p:nvPr>
        </p:nvSpPr>
        <p:spPr/>
        <p:txBody>
          <a:bodyPr/>
          <a:lstStyle/>
          <a:p>
            <a:r>
              <a:rPr lang="es-ES" sz="4000" dirty="0" smtClean="0"/>
              <a:t>DINERO</a:t>
            </a:r>
            <a:endParaRPr lang="es-ES" sz="4000" dirty="0"/>
          </a:p>
        </p:txBody>
      </p:sp>
    </p:spTree>
    <p:extLst>
      <p:ext uri="{BB962C8B-B14F-4D97-AF65-F5344CB8AC3E}">
        <p14:creationId xmlns:p14="http://schemas.microsoft.com/office/powerpoint/2010/main" val="261635782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Marcador de contenido 4"/>
          <p:cNvGraphicFramePr>
            <a:graphicFrameLocks noGrp="1"/>
          </p:cNvGraphicFramePr>
          <p:nvPr>
            <p:ph idx="1"/>
            <p:extLst>
              <p:ext uri="{D42A27DB-BD31-4B8C-83A1-F6EECF244321}">
                <p14:modId xmlns:p14="http://schemas.microsoft.com/office/powerpoint/2010/main" val="2958420441"/>
              </p:ext>
            </p:extLst>
          </p:nvPr>
        </p:nvGraphicFramePr>
        <p:xfrm>
          <a:off x="203200" y="1577340"/>
          <a:ext cx="11582400" cy="52806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ítulo 1"/>
          <p:cNvSpPr>
            <a:spLocks noGrp="1"/>
          </p:cNvSpPr>
          <p:nvPr>
            <p:ph type="title"/>
          </p:nvPr>
        </p:nvSpPr>
        <p:spPr/>
        <p:txBody>
          <a:bodyPr/>
          <a:lstStyle/>
          <a:p>
            <a:r>
              <a:rPr lang="es-ES" sz="4000" dirty="0" smtClean="0"/>
              <a:t>DINERO</a:t>
            </a:r>
            <a:endParaRPr lang="es-ES" sz="4000" dirty="0"/>
          </a:p>
        </p:txBody>
      </p:sp>
      <p:sp>
        <p:nvSpPr>
          <p:cNvPr id="7" name="1 Título"/>
          <p:cNvSpPr txBox="1">
            <a:spLocks/>
          </p:cNvSpPr>
          <p:nvPr/>
        </p:nvSpPr>
        <p:spPr>
          <a:xfrm>
            <a:off x="203200" y="914399"/>
            <a:ext cx="10632440" cy="66294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s-ES" sz="3600" b="1" dirty="0" smtClean="0">
                <a:latin typeface="+mn-lt"/>
              </a:rPr>
              <a:t>¿CUÁLES SON SUS FUNCIONES?</a:t>
            </a:r>
            <a:endParaRPr lang="es-ES" sz="3600" b="1" dirty="0">
              <a:latin typeface="+mn-lt"/>
            </a:endParaRPr>
          </a:p>
        </p:txBody>
      </p:sp>
    </p:spTree>
    <p:extLst>
      <p:ext uri="{BB962C8B-B14F-4D97-AF65-F5344CB8AC3E}">
        <p14:creationId xmlns:p14="http://schemas.microsoft.com/office/powerpoint/2010/main" val="15386143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09600" y="1206505"/>
            <a:ext cx="10972800" cy="3045456"/>
          </a:xfrm>
          <a:ln w="57150"/>
        </p:spPr>
        <p:style>
          <a:lnRef idx="2">
            <a:schemeClr val="accent1"/>
          </a:lnRef>
          <a:fillRef idx="1">
            <a:schemeClr val="lt1"/>
          </a:fillRef>
          <a:effectRef idx="0">
            <a:schemeClr val="accent1"/>
          </a:effectRef>
          <a:fontRef idx="minor">
            <a:schemeClr val="dk1"/>
          </a:fontRef>
        </p:style>
        <p:txBody>
          <a:bodyPr/>
          <a:lstStyle/>
          <a:p>
            <a:pPr marL="0" indent="0" algn="just">
              <a:buNone/>
            </a:pPr>
            <a:r>
              <a:rPr lang="es-ES" sz="3600" b="1" dirty="0">
                <a:solidFill>
                  <a:schemeClr val="tx1"/>
                </a:solidFill>
              </a:rPr>
              <a:t>Es la acción de las autoridades económicas </a:t>
            </a:r>
            <a:r>
              <a:rPr lang="es-ES" sz="3600" b="1" dirty="0" smtClean="0">
                <a:solidFill>
                  <a:schemeClr val="tx1"/>
                </a:solidFill>
              </a:rPr>
              <a:t>dirigidas a </a:t>
            </a:r>
            <a:r>
              <a:rPr lang="es-ES" sz="3600" b="1" dirty="0">
                <a:solidFill>
                  <a:schemeClr val="tx1"/>
                </a:solidFill>
              </a:rPr>
              <a:t>controlar las variaciones en la cantidad o el costo (precio) </a:t>
            </a:r>
            <a:r>
              <a:rPr lang="es-ES" sz="3600" b="1" dirty="0" smtClean="0">
                <a:solidFill>
                  <a:schemeClr val="tx1"/>
                </a:solidFill>
              </a:rPr>
              <a:t>del </a:t>
            </a:r>
            <a:r>
              <a:rPr lang="es-ES" sz="3600" b="1" dirty="0">
                <a:solidFill>
                  <a:schemeClr val="tx1"/>
                </a:solidFill>
              </a:rPr>
              <a:t>dinero con el fin de alcanzar ciertos objetivos </a:t>
            </a:r>
            <a:r>
              <a:rPr lang="es-ES" sz="3600" b="1" dirty="0" smtClean="0">
                <a:solidFill>
                  <a:schemeClr val="tx1"/>
                </a:solidFill>
              </a:rPr>
              <a:t>de carácter </a:t>
            </a:r>
            <a:r>
              <a:rPr lang="es-ES" sz="3600" b="1" dirty="0">
                <a:solidFill>
                  <a:schemeClr val="tx1"/>
                </a:solidFill>
              </a:rPr>
              <a:t>macroeconómico.</a:t>
            </a:r>
          </a:p>
        </p:txBody>
      </p:sp>
      <p:sp>
        <p:nvSpPr>
          <p:cNvPr id="4" name="Marcador de número de diapositiva 3"/>
          <p:cNvSpPr>
            <a:spLocks noGrp="1"/>
          </p:cNvSpPr>
          <p:nvPr>
            <p:ph type="sldNum" sz="quarter" idx="11"/>
          </p:nvPr>
        </p:nvSpPr>
        <p:spPr/>
        <p:txBody>
          <a:bodyPr/>
          <a:lstStyle/>
          <a:p>
            <a:pPr>
              <a:defRPr/>
            </a:pPr>
            <a:fld id="{933670FB-B4A5-4BCB-801E-3A471D34D423}" type="slidenum">
              <a:rPr lang="en-US" smtClean="0">
                <a:solidFill>
                  <a:prstClr val="black">
                    <a:tint val="75000"/>
                  </a:prstClr>
                </a:solidFill>
              </a:rPr>
              <a:pPr>
                <a:defRPr/>
              </a:pPr>
              <a:t>18</a:t>
            </a:fld>
            <a:endParaRPr lang="en-US" dirty="0">
              <a:solidFill>
                <a:prstClr val="black">
                  <a:tint val="75000"/>
                </a:prstClr>
              </a:solidFill>
            </a:endParaRPr>
          </a:p>
        </p:txBody>
      </p:sp>
      <p:sp>
        <p:nvSpPr>
          <p:cNvPr id="5" name="Título 1"/>
          <p:cNvSpPr>
            <a:spLocks noGrp="1"/>
          </p:cNvSpPr>
          <p:nvPr>
            <p:ph type="title"/>
          </p:nvPr>
        </p:nvSpPr>
        <p:spPr/>
        <p:txBody>
          <a:bodyPr/>
          <a:lstStyle/>
          <a:p>
            <a:r>
              <a:rPr lang="es-ES" sz="4000" dirty="0"/>
              <a:t>POLÍTICA MONETARIA</a:t>
            </a:r>
          </a:p>
        </p:txBody>
      </p:sp>
      <p:sp>
        <p:nvSpPr>
          <p:cNvPr id="6" name="Rectángulo 5"/>
          <p:cNvSpPr/>
          <p:nvPr/>
        </p:nvSpPr>
        <p:spPr>
          <a:xfrm>
            <a:off x="609600" y="4766701"/>
            <a:ext cx="10972800" cy="1754326"/>
          </a:xfrm>
          <a:prstGeom prst="rect">
            <a:avLst/>
          </a:prstGeom>
          <a:ln w="57150"/>
        </p:spPr>
        <p:style>
          <a:lnRef idx="2">
            <a:schemeClr val="accent4"/>
          </a:lnRef>
          <a:fillRef idx="1">
            <a:schemeClr val="lt1"/>
          </a:fillRef>
          <a:effectRef idx="0">
            <a:schemeClr val="accent4"/>
          </a:effectRef>
          <a:fontRef idx="minor">
            <a:schemeClr val="dk1"/>
          </a:fontRef>
        </p:style>
        <p:txBody>
          <a:bodyPr wrap="square">
            <a:spAutoFit/>
          </a:bodyPr>
          <a:lstStyle/>
          <a:p>
            <a:pPr algn="just"/>
            <a:r>
              <a:rPr lang="es-ES" sz="3600" b="1" dirty="0" smtClean="0"/>
              <a:t>Le corresponde </a:t>
            </a:r>
            <a:r>
              <a:rPr lang="es-ES" sz="3600" b="1" dirty="0"/>
              <a:t>a la </a:t>
            </a:r>
            <a:r>
              <a:rPr lang="es-ES" sz="3600" b="1" dirty="0" smtClean="0"/>
              <a:t>Banca Central </a:t>
            </a:r>
            <a:r>
              <a:rPr lang="es-ES" sz="3600" b="1" dirty="0"/>
              <a:t>proponer los objetivos monetarios e </a:t>
            </a:r>
            <a:r>
              <a:rPr lang="es-ES" sz="3600" b="1" dirty="0" smtClean="0"/>
              <a:t>instrumentar </a:t>
            </a:r>
            <a:r>
              <a:rPr lang="es-ES" sz="3600" b="1" dirty="0"/>
              <a:t>la Política </a:t>
            </a:r>
            <a:r>
              <a:rPr lang="es-ES" sz="3600" b="1" dirty="0" smtClean="0"/>
              <a:t>Monetaria aprobada</a:t>
            </a:r>
            <a:r>
              <a:rPr lang="es-ES" sz="3600" b="1" dirty="0"/>
              <a:t>.</a:t>
            </a:r>
          </a:p>
        </p:txBody>
      </p:sp>
    </p:spTree>
    <p:extLst>
      <p:ext uri="{BB962C8B-B14F-4D97-AF65-F5344CB8AC3E}">
        <p14:creationId xmlns:p14="http://schemas.microsoft.com/office/powerpoint/2010/main" val="68072048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número de diapositiva 3"/>
          <p:cNvSpPr>
            <a:spLocks noGrp="1"/>
          </p:cNvSpPr>
          <p:nvPr>
            <p:ph type="sldNum" sz="quarter" idx="11"/>
          </p:nvPr>
        </p:nvSpPr>
        <p:spPr/>
        <p:txBody>
          <a:bodyPr/>
          <a:lstStyle/>
          <a:p>
            <a:pPr>
              <a:defRPr/>
            </a:pPr>
            <a:fld id="{933670FB-B4A5-4BCB-801E-3A471D34D423}" type="slidenum">
              <a:rPr lang="en-US" smtClean="0">
                <a:solidFill>
                  <a:prstClr val="black">
                    <a:tint val="75000"/>
                  </a:prstClr>
                </a:solidFill>
              </a:rPr>
              <a:pPr>
                <a:defRPr/>
              </a:pPr>
              <a:t>19</a:t>
            </a:fld>
            <a:endParaRPr lang="en-US" dirty="0">
              <a:solidFill>
                <a:prstClr val="black">
                  <a:tint val="75000"/>
                </a:prstClr>
              </a:solidFill>
            </a:endParaRPr>
          </a:p>
        </p:txBody>
      </p:sp>
      <p:graphicFrame>
        <p:nvGraphicFramePr>
          <p:cNvPr id="7" name="Marcador de contenido 6"/>
          <p:cNvGraphicFramePr>
            <a:graphicFrameLocks noGrp="1"/>
          </p:cNvGraphicFramePr>
          <p:nvPr>
            <p:ph idx="1"/>
            <p:extLst>
              <p:ext uri="{D42A27DB-BD31-4B8C-83A1-F6EECF244321}">
                <p14:modId xmlns:p14="http://schemas.microsoft.com/office/powerpoint/2010/main" val="2981228163"/>
              </p:ext>
            </p:extLst>
          </p:nvPr>
        </p:nvGraphicFramePr>
        <p:xfrm>
          <a:off x="609600" y="1295400"/>
          <a:ext cx="10972800" cy="48307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Título 1"/>
          <p:cNvSpPr>
            <a:spLocks noGrp="1"/>
          </p:cNvSpPr>
          <p:nvPr>
            <p:ph type="title"/>
          </p:nvPr>
        </p:nvSpPr>
        <p:spPr>
          <a:xfrm>
            <a:off x="203200" y="274638"/>
            <a:ext cx="11582400" cy="487362"/>
          </a:xfrm>
        </p:spPr>
        <p:txBody>
          <a:bodyPr/>
          <a:lstStyle/>
          <a:p>
            <a:r>
              <a:rPr lang="es-ES" sz="4000" dirty="0"/>
              <a:t>POLÍTICA MONETARIA</a:t>
            </a:r>
          </a:p>
        </p:txBody>
      </p:sp>
    </p:spTree>
    <p:extLst>
      <p:ext uri="{BB962C8B-B14F-4D97-AF65-F5344CB8AC3E}">
        <p14:creationId xmlns:p14="http://schemas.microsoft.com/office/powerpoint/2010/main" val="26495205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ltLang="es-ES" sz="4000" dirty="0" smtClean="0"/>
              <a:t/>
            </a:r>
            <a:br>
              <a:rPr lang="es-ES" altLang="es-ES" sz="4000" dirty="0" smtClean="0"/>
            </a:br>
            <a:r>
              <a:rPr lang="es-ES" altLang="es-ES" sz="4000" dirty="0" smtClean="0"/>
              <a:t>Tema </a:t>
            </a:r>
            <a:r>
              <a:rPr lang="es-ES" altLang="es-ES" sz="4000" dirty="0"/>
              <a:t>I: Instituciones Financieras Bancarias</a:t>
            </a:r>
            <a:br>
              <a:rPr lang="es-ES" altLang="es-ES" sz="4000" dirty="0"/>
            </a:br>
            <a:endParaRPr lang="es-ES" sz="4000" dirty="0"/>
          </a:p>
        </p:txBody>
      </p:sp>
      <p:sp>
        <p:nvSpPr>
          <p:cNvPr id="3" name="Marcador de contenido 2"/>
          <p:cNvSpPr>
            <a:spLocks noGrp="1"/>
          </p:cNvSpPr>
          <p:nvPr>
            <p:ph idx="1"/>
          </p:nvPr>
        </p:nvSpPr>
        <p:spPr>
          <a:xfrm>
            <a:off x="203200" y="1049308"/>
            <a:ext cx="11386820" cy="4921250"/>
          </a:xfrm>
        </p:spPr>
        <p:txBody>
          <a:bodyPr/>
          <a:lstStyle/>
          <a:p>
            <a:pPr marL="0" indent="0" algn="just">
              <a:buNone/>
            </a:pPr>
            <a:r>
              <a:rPr lang="es-ES" altLang="es-ES" sz="3600" b="1" dirty="0" smtClean="0">
                <a:solidFill>
                  <a:schemeClr val="tx1"/>
                </a:solidFill>
              </a:rPr>
              <a:t>Título</a:t>
            </a:r>
            <a:r>
              <a:rPr lang="es-ES" altLang="es-ES" sz="3600" b="1" dirty="0">
                <a:solidFill>
                  <a:schemeClr val="tx1"/>
                </a:solidFill>
              </a:rPr>
              <a:t>: </a:t>
            </a:r>
            <a:r>
              <a:rPr lang="es-ES" altLang="es-ES" sz="3600" dirty="0">
                <a:solidFill>
                  <a:schemeClr val="tx1"/>
                </a:solidFill>
              </a:rPr>
              <a:t>El Sistema </a:t>
            </a:r>
            <a:r>
              <a:rPr lang="es-ES" altLang="es-ES" sz="3600" dirty="0" smtClean="0">
                <a:solidFill>
                  <a:schemeClr val="tx1"/>
                </a:solidFill>
              </a:rPr>
              <a:t>Financiero</a:t>
            </a:r>
          </a:p>
          <a:p>
            <a:pPr marL="0" indent="0" algn="just">
              <a:buNone/>
            </a:pPr>
            <a:endParaRPr lang="es-ES" altLang="es-ES" sz="3600" dirty="0">
              <a:solidFill>
                <a:schemeClr val="tx1"/>
              </a:solidFill>
            </a:endParaRPr>
          </a:p>
          <a:p>
            <a:pPr marL="0" indent="0" algn="just">
              <a:buNone/>
            </a:pPr>
            <a:endParaRPr lang="es-ES" altLang="es-ES" sz="3600" dirty="0" smtClean="0">
              <a:solidFill>
                <a:schemeClr val="tx1"/>
              </a:solidFill>
            </a:endParaRPr>
          </a:p>
          <a:p>
            <a:pPr marL="0" indent="0" algn="just">
              <a:buNone/>
            </a:pPr>
            <a:r>
              <a:rPr lang="es-ES_tradnl" sz="3600" b="1" dirty="0" smtClean="0">
                <a:solidFill>
                  <a:schemeClr val="tx1"/>
                </a:solidFill>
              </a:rPr>
              <a:t>Sumario: </a:t>
            </a:r>
            <a:r>
              <a:rPr lang="es-ES_tradnl" sz="3600" dirty="0" smtClean="0">
                <a:solidFill>
                  <a:schemeClr val="tx1"/>
                </a:solidFill>
              </a:rPr>
              <a:t>La</a:t>
            </a:r>
            <a:r>
              <a:rPr lang="es-ES_tradnl" sz="3600" b="1" dirty="0" smtClean="0">
                <a:solidFill>
                  <a:schemeClr val="tx1"/>
                </a:solidFill>
              </a:rPr>
              <a:t> </a:t>
            </a:r>
            <a:r>
              <a:rPr lang="es-ES" sz="3600" dirty="0" smtClean="0">
                <a:solidFill>
                  <a:schemeClr val="tx1"/>
                </a:solidFill>
              </a:rPr>
              <a:t>Banca </a:t>
            </a:r>
            <a:r>
              <a:rPr lang="es-ES" sz="3600" dirty="0">
                <a:solidFill>
                  <a:schemeClr val="tx1"/>
                </a:solidFill>
              </a:rPr>
              <a:t>Central</a:t>
            </a:r>
            <a:r>
              <a:rPr lang="es-ES" sz="3600" dirty="0" smtClean="0">
                <a:solidFill>
                  <a:schemeClr val="tx1"/>
                </a:solidFill>
              </a:rPr>
              <a:t>, sus </a:t>
            </a:r>
            <a:r>
              <a:rPr lang="es-ES" sz="3600" dirty="0">
                <a:solidFill>
                  <a:schemeClr val="tx1"/>
                </a:solidFill>
              </a:rPr>
              <a:t>funciones</a:t>
            </a:r>
          </a:p>
          <a:p>
            <a:pPr marL="0" lvl="0" indent="0" algn="just">
              <a:buNone/>
            </a:pPr>
            <a:endParaRPr lang="es-ES" sz="3600" dirty="0">
              <a:solidFill>
                <a:schemeClr val="tx1"/>
              </a:solidFill>
            </a:endParaRPr>
          </a:p>
        </p:txBody>
      </p:sp>
    </p:spTree>
    <p:extLst>
      <p:ext uri="{BB962C8B-B14F-4D97-AF65-F5344CB8AC3E}">
        <p14:creationId xmlns:p14="http://schemas.microsoft.com/office/powerpoint/2010/main" val="281506875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Marcador de contenido 5"/>
          <p:cNvGraphicFramePr>
            <a:graphicFrameLocks noGrp="1"/>
          </p:cNvGraphicFramePr>
          <p:nvPr>
            <p:ph idx="1"/>
            <p:extLst>
              <p:ext uri="{D42A27DB-BD31-4B8C-83A1-F6EECF244321}">
                <p14:modId xmlns:p14="http://schemas.microsoft.com/office/powerpoint/2010/main" val="857854877"/>
              </p:ext>
            </p:extLst>
          </p:nvPr>
        </p:nvGraphicFramePr>
        <p:xfrm>
          <a:off x="609600" y="1295400"/>
          <a:ext cx="10972800" cy="48307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Marcador de número de diapositiva 3"/>
          <p:cNvSpPr>
            <a:spLocks noGrp="1"/>
          </p:cNvSpPr>
          <p:nvPr>
            <p:ph type="sldNum" sz="quarter" idx="11"/>
          </p:nvPr>
        </p:nvSpPr>
        <p:spPr/>
        <p:txBody>
          <a:bodyPr/>
          <a:lstStyle/>
          <a:p>
            <a:pPr>
              <a:defRPr/>
            </a:pPr>
            <a:fld id="{933670FB-B4A5-4BCB-801E-3A471D34D423}" type="slidenum">
              <a:rPr lang="en-US" smtClean="0">
                <a:solidFill>
                  <a:prstClr val="black">
                    <a:tint val="75000"/>
                  </a:prstClr>
                </a:solidFill>
              </a:rPr>
              <a:pPr>
                <a:defRPr/>
              </a:pPr>
              <a:t>20</a:t>
            </a:fld>
            <a:endParaRPr lang="en-US" dirty="0">
              <a:solidFill>
                <a:prstClr val="black">
                  <a:tint val="75000"/>
                </a:prstClr>
              </a:solidFill>
            </a:endParaRPr>
          </a:p>
        </p:txBody>
      </p:sp>
      <p:sp>
        <p:nvSpPr>
          <p:cNvPr id="5" name="Título 1"/>
          <p:cNvSpPr>
            <a:spLocks noGrp="1"/>
          </p:cNvSpPr>
          <p:nvPr>
            <p:ph type="title"/>
          </p:nvPr>
        </p:nvSpPr>
        <p:spPr/>
        <p:txBody>
          <a:bodyPr/>
          <a:lstStyle/>
          <a:p>
            <a:pPr algn="ctr"/>
            <a:r>
              <a:rPr lang="es-ES" sz="4000" dirty="0"/>
              <a:t>OBJETIVOS DE LA POLÍTICA MONETARIA</a:t>
            </a:r>
          </a:p>
        </p:txBody>
      </p:sp>
    </p:spTree>
    <p:extLst>
      <p:ext uri="{BB962C8B-B14F-4D97-AF65-F5344CB8AC3E}">
        <p14:creationId xmlns:p14="http://schemas.microsoft.com/office/powerpoint/2010/main" val="232725383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número de diapositiva 3"/>
          <p:cNvSpPr>
            <a:spLocks noGrp="1"/>
          </p:cNvSpPr>
          <p:nvPr>
            <p:ph type="sldNum" sz="quarter" idx="11"/>
          </p:nvPr>
        </p:nvSpPr>
        <p:spPr/>
        <p:txBody>
          <a:bodyPr/>
          <a:lstStyle/>
          <a:p>
            <a:pPr>
              <a:defRPr/>
            </a:pPr>
            <a:fld id="{933670FB-B4A5-4BCB-801E-3A471D34D423}" type="slidenum">
              <a:rPr lang="en-US" smtClean="0">
                <a:solidFill>
                  <a:prstClr val="black">
                    <a:tint val="75000"/>
                  </a:prstClr>
                </a:solidFill>
              </a:rPr>
              <a:pPr>
                <a:defRPr/>
              </a:pPr>
              <a:t>21</a:t>
            </a:fld>
            <a:endParaRPr lang="en-US" dirty="0">
              <a:solidFill>
                <a:prstClr val="black">
                  <a:tint val="75000"/>
                </a:prstClr>
              </a:solidFill>
            </a:endParaRPr>
          </a:p>
        </p:txBody>
      </p:sp>
      <p:sp>
        <p:nvSpPr>
          <p:cNvPr id="5" name="Título 1"/>
          <p:cNvSpPr>
            <a:spLocks noGrp="1"/>
          </p:cNvSpPr>
          <p:nvPr>
            <p:ph type="title"/>
          </p:nvPr>
        </p:nvSpPr>
        <p:spPr/>
        <p:txBody>
          <a:bodyPr/>
          <a:lstStyle/>
          <a:p>
            <a:r>
              <a:rPr lang="es-ES" sz="4000" dirty="0"/>
              <a:t>POLÍTICA MONETARIA</a:t>
            </a:r>
          </a:p>
        </p:txBody>
      </p:sp>
      <p:pic>
        <p:nvPicPr>
          <p:cNvPr id="6" name="Imagen 5"/>
          <p:cNvPicPr>
            <a:picLocks noChangeAspect="1"/>
          </p:cNvPicPr>
          <p:nvPr/>
        </p:nvPicPr>
        <p:blipFill>
          <a:blip r:embed="rId2"/>
          <a:stretch>
            <a:fillRect/>
          </a:stretch>
        </p:blipFill>
        <p:spPr>
          <a:xfrm>
            <a:off x="868680" y="955146"/>
            <a:ext cx="10378440" cy="4322090"/>
          </a:xfrm>
          <a:prstGeom prst="rect">
            <a:avLst/>
          </a:prstGeom>
        </p:spPr>
      </p:pic>
      <p:sp>
        <p:nvSpPr>
          <p:cNvPr id="2" name="Rectángulo 1"/>
          <p:cNvSpPr/>
          <p:nvPr/>
        </p:nvSpPr>
        <p:spPr>
          <a:xfrm>
            <a:off x="203200" y="5205518"/>
            <a:ext cx="11582400" cy="156966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es-ES" sz="2400" dirty="0"/>
              <a:t>De esta forma</a:t>
            </a:r>
            <a:r>
              <a:rPr lang="es-ES" sz="2400" dirty="0" smtClean="0"/>
              <a:t>, mediante </a:t>
            </a:r>
            <a:r>
              <a:rPr lang="es-ES" sz="2400" dirty="0"/>
              <a:t>la secuencia </a:t>
            </a:r>
            <a:r>
              <a:rPr lang="es-ES" sz="2400" b="1" dirty="0">
                <a:solidFill>
                  <a:srgbClr val="FF0000"/>
                </a:solidFill>
              </a:rPr>
              <a:t>Instrumentos-Variables operativas-Objetivos </a:t>
            </a:r>
            <a:r>
              <a:rPr lang="es-ES" sz="2400" b="1" dirty="0" smtClean="0">
                <a:solidFill>
                  <a:srgbClr val="FF0000"/>
                </a:solidFill>
              </a:rPr>
              <a:t>intermedios- Objetivos </a:t>
            </a:r>
            <a:r>
              <a:rPr lang="es-ES" sz="2400" b="1" dirty="0">
                <a:solidFill>
                  <a:srgbClr val="FF0000"/>
                </a:solidFill>
              </a:rPr>
              <a:t>finales, </a:t>
            </a:r>
            <a:r>
              <a:rPr lang="es-ES" sz="2400" dirty="0"/>
              <a:t>el banco central ejerce toda la influencia </a:t>
            </a:r>
            <a:r>
              <a:rPr lang="es-ES" sz="2400" dirty="0" smtClean="0"/>
              <a:t>que tiene </a:t>
            </a:r>
            <a:r>
              <a:rPr lang="es-ES" sz="2400" dirty="0"/>
              <a:t>sobre los objetivos intermedios de una manera indirecta, a través </a:t>
            </a:r>
            <a:r>
              <a:rPr lang="es-ES" sz="2400" dirty="0" smtClean="0"/>
              <a:t>de su </a:t>
            </a:r>
            <a:r>
              <a:rPr lang="es-ES" sz="2400" dirty="0"/>
              <a:t>control sobre las variables operativas.</a:t>
            </a:r>
          </a:p>
        </p:txBody>
      </p:sp>
    </p:spTree>
    <p:extLst>
      <p:ext uri="{BB962C8B-B14F-4D97-AF65-F5344CB8AC3E}">
        <p14:creationId xmlns:p14="http://schemas.microsoft.com/office/powerpoint/2010/main" val="339343870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número de diapositiva 3"/>
          <p:cNvSpPr>
            <a:spLocks noGrp="1"/>
          </p:cNvSpPr>
          <p:nvPr>
            <p:ph type="sldNum" sz="quarter" idx="11"/>
          </p:nvPr>
        </p:nvSpPr>
        <p:spPr/>
        <p:txBody>
          <a:bodyPr/>
          <a:lstStyle/>
          <a:p>
            <a:pPr>
              <a:defRPr/>
            </a:pPr>
            <a:fld id="{933670FB-B4A5-4BCB-801E-3A471D34D423}" type="slidenum">
              <a:rPr lang="en-US" smtClean="0">
                <a:solidFill>
                  <a:prstClr val="black">
                    <a:tint val="75000"/>
                  </a:prstClr>
                </a:solidFill>
              </a:rPr>
              <a:pPr>
                <a:defRPr/>
              </a:pPr>
              <a:t>22</a:t>
            </a:fld>
            <a:endParaRPr lang="en-US" dirty="0">
              <a:solidFill>
                <a:prstClr val="black">
                  <a:tint val="75000"/>
                </a:prstClr>
              </a:solidFill>
            </a:endParaRPr>
          </a:p>
        </p:txBody>
      </p:sp>
      <p:sp>
        <p:nvSpPr>
          <p:cNvPr id="5" name="Título 1"/>
          <p:cNvSpPr>
            <a:spLocks noGrp="1"/>
          </p:cNvSpPr>
          <p:nvPr>
            <p:ph type="title"/>
          </p:nvPr>
        </p:nvSpPr>
        <p:spPr/>
        <p:txBody>
          <a:bodyPr/>
          <a:lstStyle/>
          <a:p>
            <a:r>
              <a:rPr lang="es-ES" sz="4000" dirty="0" smtClean="0"/>
              <a:t>INSTRUMENTOS DE LA POLÍTICA </a:t>
            </a:r>
            <a:r>
              <a:rPr lang="es-ES" sz="4000" dirty="0"/>
              <a:t>MONETARIA</a:t>
            </a:r>
          </a:p>
        </p:txBody>
      </p:sp>
      <p:graphicFrame>
        <p:nvGraphicFramePr>
          <p:cNvPr id="6" name="Marcador de contenido 4"/>
          <p:cNvGraphicFramePr>
            <a:graphicFrameLocks/>
          </p:cNvGraphicFramePr>
          <p:nvPr>
            <p:extLst>
              <p:ext uri="{D42A27DB-BD31-4B8C-83A1-F6EECF244321}">
                <p14:modId xmlns:p14="http://schemas.microsoft.com/office/powerpoint/2010/main" val="429395546"/>
              </p:ext>
            </p:extLst>
          </p:nvPr>
        </p:nvGraphicFramePr>
        <p:xfrm>
          <a:off x="203200" y="1348740"/>
          <a:ext cx="11582400" cy="55092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2040423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número de diapositiva 3"/>
          <p:cNvSpPr>
            <a:spLocks noGrp="1"/>
          </p:cNvSpPr>
          <p:nvPr>
            <p:ph type="sldNum" sz="quarter" idx="11"/>
          </p:nvPr>
        </p:nvSpPr>
        <p:spPr/>
        <p:txBody>
          <a:bodyPr/>
          <a:lstStyle/>
          <a:p>
            <a:pPr>
              <a:defRPr/>
            </a:pPr>
            <a:fld id="{933670FB-B4A5-4BCB-801E-3A471D34D423}" type="slidenum">
              <a:rPr lang="en-US" smtClean="0">
                <a:solidFill>
                  <a:prstClr val="black">
                    <a:tint val="75000"/>
                  </a:prstClr>
                </a:solidFill>
              </a:rPr>
              <a:pPr>
                <a:defRPr/>
              </a:pPr>
              <a:t>23</a:t>
            </a:fld>
            <a:endParaRPr lang="en-US" dirty="0">
              <a:solidFill>
                <a:prstClr val="black">
                  <a:tint val="75000"/>
                </a:prstClr>
              </a:solidFill>
            </a:endParaRPr>
          </a:p>
        </p:txBody>
      </p:sp>
      <p:sp>
        <p:nvSpPr>
          <p:cNvPr id="5" name="Rectángulo 4"/>
          <p:cNvSpPr/>
          <p:nvPr/>
        </p:nvSpPr>
        <p:spPr>
          <a:xfrm>
            <a:off x="340360" y="1291858"/>
            <a:ext cx="11117580" cy="3416320"/>
          </a:xfrm>
          <a:prstGeom prst="rect">
            <a:avLst/>
          </a:prstGeom>
          <a:ln w="76200"/>
        </p:spPr>
        <p:style>
          <a:lnRef idx="2">
            <a:schemeClr val="accent4"/>
          </a:lnRef>
          <a:fillRef idx="1">
            <a:schemeClr val="lt1"/>
          </a:fillRef>
          <a:effectRef idx="0">
            <a:schemeClr val="accent4"/>
          </a:effectRef>
          <a:fontRef idx="minor">
            <a:schemeClr val="dk1"/>
          </a:fontRef>
        </p:style>
        <p:txBody>
          <a:bodyPr wrap="square">
            <a:spAutoFit/>
          </a:bodyPr>
          <a:lstStyle/>
          <a:p>
            <a:pPr algn="just"/>
            <a:r>
              <a:rPr lang="es-ES" sz="3600" dirty="0"/>
              <a:t>Sin embargo, en la actualidad cubana</a:t>
            </a:r>
            <a:r>
              <a:rPr lang="es-ES" sz="3600" dirty="0" smtClean="0"/>
              <a:t>, donde </a:t>
            </a:r>
            <a:r>
              <a:rPr lang="es-ES" sz="3600" dirty="0"/>
              <a:t>no existen prácticamente mercados de capitales en el país y </a:t>
            </a:r>
            <a:r>
              <a:rPr lang="es-ES" sz="3600" dirty="0" smtClean="0"/>
              <a:t>los mercados </a:t>
            </a:r>
            <a:r>
              <a:rPr lang="es-ES" sz="3600" dirty="0"/>
              <a:t>monetarios son incipientes, los instrumentos de Política </a:t>
            </a:r>
            <a:r>
              <a:rPr lang="es-ES" sz="3600" dirty="0" smtClean="0"/>
              <a:t>Monetaria deben </a:t>
            </a:r>
            <a:r>
              <a:rPr lang="es-ES" sz="3600" dirty="0"/>
              <a:t>sustentarse, por el momento, en mecanismos que </a:t>
            </a:r>
            <a:r>
              <a:rPr lang="es-ES" sz="3600" dirty="0" smtClean="0"/>
              <a:t>permitan una </a:t>
            </a:r>
            <a:r>
              <a:rPr lang="es-ES" sz="3600" dirty="0"/>
              <a:t>acción más directa del Banco Central.</a:t>
            </a:r>
          </a:p>
        </p:txBody>
      </p:sp>
      <p:sp>
        <p:nvSpPr>
          <p:cNvPr id="6" name="Título 1"/>
          <p:cNvSpPr>
            <a:spLocks noGrp="1"/>
          </p:cNvSpPr>
          <p:nvPr>
            <p:ph type="title"/>
          </p:nvPr>
        </p:nvSpPr>
        <p:spPr/>
        <p:txBody>
          <a:bodyPr/>
          <a:lstStyle/>
          <a:p>
            <a:r>
              <a:rPr lang="es-ES" sz="4000" dirty="0" smtClean="0"/>
              <a:t>POLÍTICA </a:t>
            </a:r>
            <a:r>
              <a:rPr lang="es-ES" sz="4000" dirty="0"/>
              <a:t>MONETARIA</a:t>
            </a:r>
          </a:p>
        </p:txBody>
      </p:sp>
    </p:spTree>
    <p:extLst>
      <p:ext uri="{BB962C8B-B14F-4D97-AF65-F5344CB8AC3E}">
        <p14:creationId xmlns:p14="http://schemas.microsoft.com/office/powerpoint/2010/main" val="361245393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03200" y="1423959"/>
            <a:ext cx="11582400" cy="5308637"/>
          </a:xfrm>
          <a:ln w="57150"/>
        </p:spPr>
        <p:style>
          <a:lnRef idx="2">
            <a:schemeClr val="accent6"/>
          </a:lnRef>
          <a:fillRef idx="1">
            <a:schemeClr val="lt1"/>
          </a:fillRef>
          <a:effectRef idx="0">
            <a:schemeClr val="accent6"/>
          </a:effectRef>
          <a:fontRef idx="minor">
            <a:schemeClr val="dk1"/>
          </a:fontRef>
        </p:style>
        <p:txBody>
          <a:bodyPr/>
          <a:lstStyle/>
          <a:p>
            <a:pPr marL="457200" indent="-457200" algn="just">
              <a:buFont typeface="+mj-lt"/>
              <a:buAutoNum type="arabicPeriod"/>
            </a:pPr>
            <a:r>
              <a:rPr lang="es-ES" sz="2600" dirty="0" smtClean="0">
                <a:solidFill>
                  <a:schemeClr val="tx1"/>
                </a:solidFill>
                <a:latin typeface="+mn-lt"/>
              </a:rPr>
              <a:t>Establecer </a:t>
            </a:r>
            <a:r>
              <a:rPr lang="es-ES" sz="2600" dirty="0">
                <a:solidFill>
                  <a:schemeClr val="tx1"/>
                </a:solidFill>
                <a:latin typeface="+mn-lt"/>
              </a:rPr>
              <a:t>un encaje legal aplicado a los depósitos y a las </a:t>
            </a:r>
            <a:r>
              <a:rPr lang="es-ES" sz="2600" dirty="0" smtClean="0">
                <a:solidFill>
                  <a:schemeClr val="tx1"/>
                </a:solidFill>
                <a:latin typeface="+mn-lt"/>
              </a:rPr>
              <a:t>obligaciones de </a:t>
            </a:r>
            <a:r>
              <a:rPr lang="es-ES" sz="2600" dirty="0">
                <a:solidFill>
                  <a:schemeClr val="tx1"/>
                </a:solidFill>
                <a:latin typeface="+mn-lt"/>
              </a:rPr>
              <a:t>los bancos, el que puede ser remunerado por razones de </a:t>
            </a:r>
            <a:r>
              <a:rPr lang="es-ES" sz="2600" dirty="0" smtClean="0">
                <a:solidFill>
                  <a:schemeClr val="tx1"/>
                </a:solidFill>
                <a:latin typeface="+mn-lt"/>
              </a:rPr>
              <a:t>política monetaria</a:t>
            </a:r>
            <a:r>
              <a:rPr lang="es-ES" sz="2600" dirty="0">
                <a:solidFill>
                  <a:schemeClr val="tx1"/>
                </a:solidFill>
                <a:latin typeface="+mn-lt"/>
              </a:rPr>
              <a:t>.</a:t>
            </a:r>
          </a:p>
          <a:p>
            <a:pPr marL="457200" indent="-457200" algn="just">
              <a:buFont typeface="+mj-lt"/>
              <a:buAutoNum type="arabicPeriod"/>
            </a:pPr>
            <a:r>
              <a:rPr lang="es-ES" sz="2600" dirty="0" smtClean="0">
                <a:solidFill>
                  <a:schemeClr val="tx1"/>
                </a:solidFill>
                <a:latin typeface="+mn-lt"/>
              </a:rPr>
              <a:t>Regular </a:t>
            </a:r>
            <a:r>
              <a:rPr lang="es-ES" sz="2600" dirty="0">
                <a:solidFill>
                  <a:schemeClr val="tx1"/>
                </a:solidFill>
                <a:latin typeface="+mn-lt"/>
              </a:rPr>
              <a:t>el régimen de las tasas de interés, comisiones y demás </a:t>
            </a:r>
            <a:r>
              <a:rPr lang="es-ES" sz="2600" dirty="0" smtClean="0">
                <a:solidFill>
                  <a:schemeClr val="tx1"/>
                </a:solidFill>
                <a:latin typeface="+mn-lt"/>
              </a:rPr>
              <a:t>condiciones aplicables </a:t>
            </a:r>
            <a:r>
              <a:rPr lang="es-ES" sz="2600" dirty="0">
                <a:solidFill>
                  <a:schemeClr val="tx1"/>
                </a:solidFill>
                <a:latin typeface="+mn-lt"/>
              </a:rPr>
              <a:t>a las operaciones de intermediación financiera.</a:t>
            </a:r>
          </a:p>
          <a:p>
            <a:pPr marL="457200" indent="-457200" algn="just">
              <a:buFont typeface="+mj-lt"/>
              <a:buAutoNum type="arabicPeriod"/>
            </a:pPr>
            <a:r>
              <a:rPr lang="es-ES" sz="2600" dirty="0" smtClean="0">
                <a:solidFill>
                  <a:schemeClr val="tx1"/>
                </a:solidFill>
                <a:latin typeface="+mn-lt"/>
              </a:rPr>
              <a:t>Reglamentar </a:t>
            </a:r>
            <a:r>
              <a:rPr lang="es-ES" sz="2600" dirty="0">
                <a:solidFill>
                  <a:schemeClr val="tx1"/>
                </a:solidFill>
                <a:latin typeface="+mn-lt"/>
              </a:rPr>
              <a:t>los niveles de crédito en función de la política </a:t>
            </a:r>
            <a:r>
              <a:rPr lang="es-ES" sz="2600" dirty="0" smtClean="0">
                <a:solidFill>
                  <a:schemeClr val="tx1"/>
                </a:solidFill>
                <a:latin typeface="+mn-lt"/>
              </a:rPr>
              <a:t>monetaria y </a:t>
            </a:r>
            <a:r>
              <a:rPr lang="es-ES" sz="2600" dirty="0">
                <a:solidFill>
                  <a:schemeClr val="tx1"/>
                </a:solidFill>
                <a:latin typeface="+mn-lt"/>
              </a:rPr>
              <a:t>financiera.</a:t>
            </a:r>
          </a:p>
          <a:p>
            <a:pPr marL="457200" indent="-457200" algn="just">
              <a:buFont typeface="+mj-lt"/>
              <a:buAutoNum type="arabicPeriod"/>
            </a:pPr>
            <a:r>
              <a:rPr lang="es-ES" sz="2600" dirty="0" smtClean="0">
                <a:solidFill>
                  <a:schemeClr val="tx1"/>
                </a:solidFill>
                <a:latin typeface="+mn-lt"/>
              </a:rPr>
              <a:t>Establecer </a:t>
            </a:r>
            <a:r>
              <a:rPr lang="es-ES" sz="2600" dirty="0">
                <a:solidFill>
                  <a:schemeClr val="tx1"/>
                </a:solidFill>
                <a:latin typeface="+mn-lt"/>
              </a:rPr>
              <a:t>la política de crédito y dictar los reglamentos y </a:t>
            </a:r>
            <a:r>
              <a:rPr lang="es-ES" sz="2600" dirty="0" smtClean="0">
                <a:solidFill>
                  <a:schemeClr val="tx1"/>
                </a:solidFill>
                <a:latin typeface="+mn-lt"/>
              </a:rPr>
              <a:t>normas pertinentes </a:t>
            </a:r>
            <a:r>
              <a:rPr lang="es-ES" sz="2600" dirty="0">
                <a:solidFill>
                  <a:schemeClr val="tx1"/>
                </a:solidFill>
                <a:latin typeface="+mn-lt"/>
              </a:rPr>
              <a:t>en cada coyuntura económica.</a:t>
            </a:r>
            <a:endParaRPr lang="es-ES" sz="2600" dirty="0" smtClean="0">
              <a:solidFill>
                <a:schemeClr val="tx1"/>
              </a:solidFill>
              <a:latin typeface="+mn-lt"/>
            </a:endParaRPr>
          </a:p>
          <a:p>
            <a:pPr marL="457200" indent="-457200" algn="just">
              <a:buFont typeface="+mj-lt"/>
              <a:buAutoNum type="arabicPeriod"/>
            </a:pPr>
            <a:r>
              <a:rPr lang="es-ES" sz="2600" dirty="0">
                <a:solidFill>
                  <a:schemeClr val="tx1"/>
                </a:solidFill>
                <a:latin typeface="+mn-lt"/>
              </a:rPr>
              <a:t>Emitir títulos valores denominados en moneda nacional o en divisas.</a:t>
            </a:r>
          </a:p>
          <a:p>
            <a:pPr marL="457200" indent="-457200" algn="just">
              <a:buFont typeface="+mj-lt"/>
              <a:buAutoNum type="arabicPeriod"/>
            </a:pPr>
            <a:r>
              <a:rPr lang="es-ES" sz="2600" dirty="0" smtClean="0">
                <a:solidFill>
                  <a:schemeClr val="tx1"/>
                </a:solidFill>
                <a:latin typeface="+mn-lt"/>
              </a:rPr>
              <a:t>Comprar </a:t>
            </a:r>
            <a:r>
              <a:rPr lang="es-ES" sz="2600" dirty="0">
                <a:solidFill>
                  <a:schemeClr val="tx1"/>
                </a:solidFill>
                <a:latin typeface="+mn-lt"/>
              </a:rPr>
              <a:t>y vender títulos valores y efectos comerciales emitidos </a:t>
            </a:r>
            <a:r>
              <a:rPr lang="es-ES" sz="2600" dirty="0" smtClean="0">
                <a:solidFill>
                  <a:schemeClr val="tx1"/>
                </a:solidFill>
                <a:latin typeface="+mn-lt"/>
              </a:rPr>
              <a:t>por terceros</a:t>
            </a:r>
            <a:r>
              <a:rPr lang="es-ES" sz="2600" dirty="0">
                <a:solidFill>
                  <a:schemeClr val="tx1"/>
                </a:solidFill>
                <a:latin typeface="+mn-lt"/>
              </a:rPr>
              <a:t>.</a:t>
            </a:r>
          </a:p>
        </p:txBody>
      </p:sp>
      <p:sp>
        <p:nvSpPr>
          <p:cNvPr id="5" name="Título 1"/>
          <p:cNvSpPr>
            <a:spLocks noGrp="1"/>
          </p:cNvSpPr>
          <p:nvPr>
            <p:ph type="title"/>
          </p:nvPr>
        </p:nvSpPr>
        <p:spPr/>
        <p:txBody>
          <a:bodyPr/>
          <a:lstStyle/>
          <a:p>
            <a:r>
              <a:rPr lang="es-ES" sz="4000" dirty="0"/>
              <a:t>El Banco Central de </a:t>
            </a:r>
            <a:r>
              <a:rPr lang="es-ES" sz="4000" dirty="0" smtClean="0"/>
              <a:t>Cuba (BCC)</a:t>
            </a:r>
            <a:endParaRPr lang="es-ES" sz="4000" dirty="0"/>
          </a:p>
        </p:txBody>
      </p:sp>
      <p:sp>
        <p:nvSpPr>
          <p:cNvPr id="6" name="Rectángulo 5"/>
          <p:cNvSpPr/>
          <p:nvPr/>
        </p:nvSpPr>
        <p:spPr>
          <a:xfrm>
            <a:off x="883715" y="862044"/>
            <a:ext cx="3233578" cy="584775"/>
          </a:xfrm>
          <a:prstGeom prst="rect">
            <a:avLst/>
          </a:prstGeom>
        </p:spPr>
        <p:txBody>
          <a:bodyPr wrap="none">
            <a:spAutoFit/>
          </a:bodyPr>
          <a:lstStyle/>
          <a:p>
            <a:pPr algn="just"/>
            <a:r>
              <a:rPr lang="es-ES" sz="3200" b="1" dirty="0" smtClean="0"/>
              <a:t>Facultado </a:t>
            </a:r>
            <a:r>
              <a:rPr lang="es-ES" sz="3200" b="1" dirty="0"/>
              <a:t>para:</a:t>
            </a:r>
          </a:p>
        </p:txBody>
      </p:sp>
    </p:spTree>
    <p:extLst>
      <p:ext uri="{BB962C8B-B14F-4D97-AF65-F5344CB8AC3E}">
        <p14:creationId xmlns:p14="http://schemas.microsoft.com/office/powerpoint/2010/main" val="29359607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03200" y="906782"/>
            <a:ext cx="11379200" cy="5859777"/>
          </a:xfrm>
          <a:ln w="57150">
            <a:solidFill>
              <a:schemeClr val="accent6">
                <a:lumMod val="75000"/>
              </a:schemeClr>
            </a:solidFill>
          </a:ln>
        </p:spPr>
        <p:style>
          <a:lnRef idx="2">
            <a:schemeClr val="accent6"/>
          </a:lnRef>
          <a:fillRef idx="1">
            <a:schemeClr val="lt1"/>
          </a:fillRef>
          <a:effectRef idx="0">
            <a:schemeClr val="accent6"/>
          </a:effectRef>
          <a:fontRef idx="minor">
            <a:schemeClr val="dk1"/>
          </a:fontRef>
        </p:style>
        <p:txBody>
          <a:bodyPr/>
          <a:lstStyle/>
          <a:p>
            <a:pPr marL="0" indent="0" algn="just">
              <a:buNone/>
            </a:pPr>
            <a:r>
              <a:rPr lang="es-ES" sz="3000" dirty="0" smtClean="0">
                <a:solidFill>
                  <a:schemeClr val="tx1"/>
                </a:solidFill>
              </a:rPr>
              <a:t>El </a:t>
            </a:r>
            <a:r>
              <a:rPr lang="es-ES" sz="3000" dirty="0">
                <a:solidFill>
                  <a:schemeClr val="tx1"/>
                </a:solidFill>
              </a:rPr>
              <a:t>banco central diseña y dirige la política monetaria del país, controlando la oferta monetaria y emitiendo las unidades monetarias   necesarias para el buen funcionamiento   de la economía, pero siempre teniendo en cuenta su objetivo de inflación. </a:t>
            </a:r>
            <a:endParaRPr lang="es-ES" sz="3000" dirty="0" smtClean="0">
              <a:solidFill>
                <a:schemeClr val="tx1"/>
              </a:solidFill>
            </a:endParaRPr>
          </a:p>
          <a:p>
            <a:pPr marL="0" indent="0" algn="just">
              <a:buNone/>
            </a:pPr>
            <a:r>
              <a:rPr lang="es-ES" sz="3000" dirty="0" smtClean="0">
                <a:solidFill>
                  <a:schemeClr val="tx1"/>
                </a:solidFill>
              </a:rPr>
              <a:t>Esta </a:t>
            </a:r>
            <a:r>
              <a:rPr lang="es-ES" sz="3000" dirty="0">
                <a:solidFill>
                  <a:schemeClr val="tx1"/>
                </a:solidFill>
              </a:rPr>
              <a:t>política monetaria tiene que ser acorde con la política fiscal del gobierno, que la controlará emitiendo más o menos dinero y fijando los tipos de interés. </a:t>
            </a:r>
            <a:endParaRPr lang="es-ES" sz="3000" dirty="0" smtClean="0">
              <a:solidFill>
                <a:schemeClr val="tx1"/>
              </a:solidFill>
            </a:endParaRPr>
          </a:p>
          <a:p>
            <a:pPr marL="0" indent="0" algn="just">
              <a:buNone/>
            </a:pPr>
            <a:r>
              <a:rPr lang="es-ES" sz="3000" dirty="0" smtClean="0">
                <a:solidFill>
                  <a:schemeClr val="tx1"/>
                </a:solidFill>
              </a:rPr>
              <a:t>Ejecución </a:t>
            </a:r>
            <a:r>
              <a:rPr lang="es-ES" sz="3000" dirty="0">
                <a:solidFill>
                  <a:schemeClr val="tx1"/>
                </a:solidFill>
              </a:rPr>
              <a:t>de la política monetaria: siguiendo las directrices del gobierno, el banco controla la cantidad de dinero existente en la economía de manera que se adecue a los objetivos macroeconómicos establecidos por el gobierno.</a:t>
            </a:r>
          </a:p>
          <a:p>
            <a:pPr marL="0" indent="0" algn="just">
              <a:buNone/>
            </a:pPr>
            <a:endParaRPr lang="es-ES" sz="3000" dirty="0">
              <a:solidFill>
                <a:schemeClr val="tx1"/>
              </a:solidFill>
            </a:endParaRPr>
          </a:p>
        </p:txBody>
      </p:sp>
      <p:sp>
        <p:nvSpPr>
          <p:cNvPr id="4" name="Marcador de número de diapositiva 3"/>
          <p:cNvSpPr>
            <a:spLocks noGrp="1"/>
          </p:cNvSpPr>
          <p:nvPr>
            <p:ph type="sldNum" sz="quarter" idx="11"/>
          </p:nvPr>
        </p:nvSpPr>
        <p:spPr/>
        <p:txBody>
          <a:bodyPr/>
          <a:lstStyle/>
          <a:p>
            <a:pPr>
              <a:defRPr/>
            </a:pPr>
            <a:fld id="{933670FB-B4A5-4BCB-801E-3A471D34D423}" type="slidenum">
              <a:rPr lang="en-US" smtClean="0">
                <a:solidFill>
                  <a:prstClr val="black">
                    <a:tint val="75000"/>
                  </a:prstClr>
                </a:solidFill>
              </a:rPr>
              <a:pPr>
                <a:defRPr/>
              </a:pPr>
              <a:t>25</a:t>
            </a:fld>
            <a:endParaRPr lang="en-US" dirty="0">
              <a:solidFill>
                <a:prstClr val="black">
                  <a:tint val="75000"/>
                </a:prstClr>
              </a:solidFill>
            </a:endParaRPr>
          </a:p>
        </p:txBody>
      </p:sp>
      <p:sp>
        <p:nvSpPr>
          <p:cNvPr id="5" name="Título 1"/>
          <p:cNvSpPr>
            <a:spLocks noGrp="1"/>
          </p:cNvSpPr>
          <p:nvPr>
            <p:ph type="title"/>
          </p:nvPr>
        </p:nvSpPr>
        <p:spPr/>
        <p:txBody>
          <a:bodyPr/>
          <a:lstStyle/>
          <a:p>
            <a:r>
              <a:rPr lang="es-ES" sz="4000" dirty="0"/>
              <a:t> BCC </a:t>
            </a:r>
            <a:r>
              <a:rPr lang="es-ES" sz="4000" dirty="0" smtClean="0"/>
              <a:t>Y POLÍTICA </a:t>
            </a:r>
            <a:r>
              <a:rPr lang="es-ES" sz="4000" dirty="0"/>
              <a:t>MONETARIA</a:t>
            </a:r>
          </a:p>
        </p:txBody>
      </p:sp>
    </p:spTree>
    <p:extLst>
      <p:ext uri="{BB962C8B-B14F-4D97-AF65-F5344CB8AC3E}">
        <p14:creationId xmlns:p14="http://schemas.microsoft.com/office/powerpoint/2010/main" val="34512999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es-ES" sz="3600" dirty="0" smtClean="0"/>
              <a:t>Preguntas </a:t>
            </a:r>
            <a:r>
              <a:rPr lang="es-ES" sz="3600" dirty="0"/>
              <a:t>de comprobación </a:t>
            </a:r>
          </a:p>
        </p:txBody>
      </p:sp>
      <p:sp>
        <p:nvSpPr>
          <p:cNvPr id="8" name="Rectángulo 7"/>
          <p:cNvSpPr/>
          <p:nvPr/>
        </p:nvSpPr>
        <p:spPr>
          <a:xfrm>
            <a:off x="203200" y="1123899"/>
            <a:ext cx="11404600" cy="5235216"/>
          </a:xfrm>
          <a:prstGeom prst="rect">
            <a:avLst/>
          </a:prstGeom>
        </p:spPr>
        <p:txBody>
          <a:bodyPr wrap="square">
            <a:spAutoFit/>
          </a:bodyPr>
          <a:lstStyle/>
          <a:p>
            <a:pPr marL="342900" indent="-342900" algn="just">
              <a:lnSpc>
                <a:spcPct val="115000"/>
              </a:lnSpc>
              <a:spcAft>
                <a:spcPts val="1000"/>
              </a:spcAft>
              <a:buFont typeface="+mj-lt"/>
              <a:buAutoNum type="arabicPeriod"/>
            </a:pPr>
            <a:r>
              <a:rPr lang="es-ES" sz="2800" dirty="0" smtClean="0"/>
              <a:t>Cómo está compuesto el Sistema Bancario cubano?</a:t>
            </a:r>
            <a:endParaRPr lang="es-ES" sz="2800" dirty="0" smtClean="0">
              <a:ea typeface="Calibri" panose="020F0502020204030204" pitchFamily="34" charset="0"/>
              <a:cs typeface="Times New Roman" panose="02020603050405020304" pitchFamily="18" charset="0"/>
            </a:endParaRPr>
          </a:p>
          <a:p>
            <a:pPr marL="342900" indent="-342900" algn="just">
              <a:lnSpc>
                <a:spcPct val="115000"/>
              </a:lnSpc>
              <a:spcAft>
                <a:spcPts val="1000"/>
              </a:spcAft>
              <a:buFont typeface="+mj-lt"/>
              <a:buAutoNum type="arabicPeriod"/>
            </a:pPr>
            <a:r>
              <a:rPr lang="es-ES" sz="2800" dirty="0" smtClean="0">
                <a:ea typeface="Calibri" panose="020F0502020204030204" pitchFamily="34" charset="0"/>
                <a:cs typeface="Times New Roman" panose="02020603050405020304" pitchFamily="18" charset="0"/>
              </a:rPr>
              <a:t>Mencione cuál es l</a:t>
            </a:r>
            <a:r>
              <a:rPr lang="es-ES" sz="2800" dirty="0" smtClean="0"/>
              <a:t>a </a:t>
            </a:r>
            <a:r>
              <a:rPr lang="es-ES" sz="2800" dirty="0"/>
              <a:t>estructura del Sistema </a:t>
            </a:r>
            <a:r>
              <a:rPr lang="es-ES" sz="2800" dirty="0" smtClean="0"/>
              <a:t>Bancario en Cuba </a:t>
            </a:r>
          </a:p>
          <a:p>
            <a:pPr marL="342900" indent="-342900" algn="just">
              <a:lnSpc>
                <a:spcPct val="115000"/>
              </a:lnSpc>
              <a:spcAft>
                <a:spcPts val="1000"/>
              </a:spcAft>
              <a:buFont typeface="+mj-lt"/>
              <a:buAutoNum type="arabicPeriod"/>
            </a:pPr>
            <a:r>
              <a:rPr lang="es-ES" sz="2800" dirty="0">
                <a:ea typeface="Calibri" panose="020F0502020204030204" pitchFamily="34" charset="0"/>
                <a:cs typeface="Times New Roman" panose="02020603050405020304" pitchFamily="18" charset="0"/>
              </a:rPr>
              <a:t>Mencione </a:t>
            </a:r>
            <a:r>
              <a:rPr lang="es-ES" sz="2800" dirty="0" smtClean="0">
                <a:ea typeface="Calibri" panose="020F0502020204030204" pitchFamily="34" charset="0"/>
                <a:cs typeface="Times New Roman" panose="02020603050405020304" pitchFamily="18" charset="0"/>
              </a:rPr>
              <a:t>cuáles </a:t>
            </a:r>
            <a:r>
              <a:rPr lang="es-ES" sz="2800" dirty="0">
                <a:ea typeface="Calibri" panose="020F0502020204030204" pitchFamily="34" charset="0"/>
                <a:cs typeface="Times New Roman" panose="02020603050405020304" pitchFamily="18" charset="0"/>
              </a:rPr>
              <a:t>son las </a:t>
            </a:r>
            <a:r>
              <a:rPr lang="es-ES" sz="2800" dirty="0"/>
              <a:t>Funciones de la Banca </a:t>
            </a:r>
            <a:r>
              <a:rPr lang="es-ES" sz="2800" dirty="0" smtClean="0"/>
              <a:t>Central en Cuba </a:t>
            </a:r>
          </a:p>
          <a:p>
            <a:pPr marL="342900" indent="-342900" algn="just">
              <a:lnSpc>
                <a:spcPct val="115000"/>
              </a:lnSpc>
              <a:spcAft>
                <a:spcPts val="1000"/>
              </a:spcAft>
              <a:buFont typeface="+mj-lt"/>
              <a:buAutoNum type="arabicPeriod"/>
            </a:pPr>
            <a:r>
              <a:rPr lang="es-ES" sz="2800" dirty="0" smtClean="0">
                <a:ea typeface="Calibri" panose="020F0502020204030204" pitchFamily="34" charset="0"/>
                <a:cs typeface="Times New Roman" panose="02020603050405020304" pitchFamily="18" charset="0"/>
              </a:rPr>
              <a:t>Cómo </a:t>
            </a:r>
            <a:r>
              <a:rPr lang="es-ES" sz="2800" dirty="0">
                <a:ea typeface="Calibri" panose="020F0502020204030204" pitchFamily="34" charset="0"/>
                <a:cs typeface="Times New Roman" panose="02020603050405020304" pitchFamily="18" charset="0"/>
              </a:rPr>
              <a:t>puede definirse la </a:t>
            </a:r>
            <a:r>
              <a:rPr lang="es-ES" sz="2800" dirty="0"/>
              <a:t>Política Monetaria y  </a:t>
            </a:r>
            <a:r>
              <a:rPr lang="es-ES" sz="2800" dirty="0" smtClean="0"/>
              <a:t>cuáles </a:t>
            </a:r>
            <a:r>
              <a:rPr lang="es-ES" sz="2800" dirty="0"/>
              <a:t>son sus </a:t>
            </a:r>
            <a:r>
              <a:rPr lang="es-ES" sz="2800" dirty="0" smtClean="0"/>
              <a:t>objetivos? </a:t>
            </a:r>
          </a:p>
          <a:p>
            <a:pPr marL="342900" indent="-342900" algn="just">
              <a:lnSpc>
                <a:spcPct val="115000"/>
              </a:lnSpc>
              <a:spcAft>
                <a:spcPts val="1000"/>
              </a:spcAft>
              <a:buFont typeface="+mj-lt"/>
              <a:buAutoNum type="arabicPeriod"/>
            </a:pPr>
            <a:r>
              <a:rPr lang="es-ES" sz="2800" dirty="0"/>
              <a:t>¿Cuáles son las herramientas (instrumentos) que tiene la Banca Central moderna para influenciar, en mayor o menor medida, sobre la cantidad de dinero en la economía y el nivel general de las tasas de interés</a:t>
            </a:r>
            <a:r>
              <a:rPr lang="es-ES" sz="2800" dirty="0" smtClean="0"/>
              <a:t>?</a:t>
            </a:r>
            <a:endParaRPr lang="es-ES" sz="2800" dirty="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6775920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1168400" y="1439998"/>
            <a:ext cx="10058400" cy="820674"/>
          </a:xfrm>
          <a:prstGeom prst="rect">
            <a:avLst/>
          </a:prstGeom>
          <a:ln w="76200">
            <a:solidFill>
              <a:srgbClr val="7030A0"/>
            </a:solidFill>
          </a:ln>
        </p:spPr>
        <p:style>
          <a:lnRef idx="2">
            <a:schemeClr val="accent2"/>
          </a:lnRef>
          <a:fillRef idx="1">
            <a:schemeClr val="lt1"/>
          </a:fillRef>
          <a:effectRef idx="0">
            <a:schemeClr val="accent2"/>
          </a:effectRef>
          <a:fontRef idx="minor">
            <a:schemeClr val="dk1"/>
          </a:fontRef>
        </p:style>
        <p:txBody>
          <a:bodyPr wrap="square">
            <a:spAutoFit/>
          </a:bodyPr>
          <a:lstStyle/>
          <a:p>
            <a:pPr algn="just">
              <a:lnSpc>
                <a:spcPct val="150000"/>
              </a:lnSpc>
              <a:spcAft>
                <a:spcPts val="1200"/>
              </a:spcAft>
            </a:pPr>
            <a:r>
              <a:rPr lang="es-ES" sz="3600" b="1" dirty="0" smtClean="0">
                <a:ea typeface="Calibri" panose="020F0502020204030204" pitchFamily="34" charset="0"/>
                <a:cs typeface="Times New Roman" panose="02020603050405020304" pitchFamily="18" charset="0"/>
              </a:rPr>
              <a:t>Tarea </a:t>
            </a:r>
            <a:r>
              <a:rPr lang="es-ES" sz="3600" b="1" dirty="0" smtClean="0">
                <a:ea typeface="Calibri" panose="020F0502020204030204" pitchFamily="34" charset="0"/>
                <a:cs typeface="Times New Roman" panose="02020603050405020304" pitchFamily="18" charset="0"/>
              </a:rPr>
              <a:t>No.2</a:t>
            </a:r>
            <a:r>
              <a:rPr lang="es-ES" sz="3600" b="1" dirty="0" smtClean="0">
                <a:ea typeface="Calibri" panose="020F0502020204030204" pitchFamily="34" charset="0"/>
                <a:cs typeface="Times New Roman" panose="02020603050405020304" pitchFamily="18" charset="0"/>
              </a:rPr>
              <a:t>. Moodle</a:t>
            </a:r>
            <a:endParaRPr lang="es-ES" sz="3600" b="1" dirty="0">
              <a:ea typeface="Calibri" panose="020F0502020204030204" pitchFamily="34" charset="0"/>
              <a:cs typeface="Times New Roman" panose="02020603050405020304" pitchFamily="18" charset="0"/>
            </a:endParaRPr>
          </a:p>
        </p:txBody>
      </p:sp>
      <p:sp>
        <p:nvSpPr>
          <p:cNvPr id="6" name="Título 1"/>
          <p:cNvSpPr>
            <a:spLocks noGrp="1"/>
          </p:cNvSpPr>
          <p:nvPr>
            <p:ph type="title"/>
          </p:nvPr>
        </p:nvSpPr>
        <p:spPr/>
        <p:txBody>
          <a:bodyPr/>
          <a:lstStyle/>
          <a:p>
            <a:r>
              <a:rPr lang="es-ES" sz="3200" dirty="0" smtClean="0"/>
              <a:t>ORIENTACIÓN DE ESTUDIO INDEPENDIENTE</a:t>
            </a:r>
            <a:endParaRPr lang="es-ES" sz="3200" dirty="0"/>
          </a:p>
        </p:txBody>
      </p:sp>
    </p:spTree>
    <p:extLst>
      <p:ext uri="{BB962C8B-B14F-4D97-AF65-F5344CB8AC3E}">
        <p14:creationId xmlns:p14="http://schemas.microsoft.com/office/powerpoint/2010/main" val="258434255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número de diapositiva 3"/>
          <p:cNvSpPr>
            <a:spLocks noGrp="1"/>
          </p:cNvSpPr>
          <p:nvPr>
            <p:ph type="sldNum" sz="quarter" idx="11"/>
          </p:nvPr>
        </p:nvSpPr>
        <p:spPr/>
        <p:txBody>
          <a:bodyPr/>
          <a:lstStyle/>
          <a:p>
            <a:pPr>
              <a:defRPr/>
            </a:pPr>
            <a:fld id="{933670FB-B4A5-4BCB-801E-3A471D34D423}" type="slidenum">
              <a:rPr lang="en-US" smtClean="0">
                <a:solidFill>
                  <a:prstClr val="black">
                    <a:tint val="75000"/>
                  </a:prstClr>
                </a:solidFill>
              </a:rPr>
              <a:pPr>
                <a:defRPr/>
              </a:pPr>
              <a:t>28</a:t>
            </a:fld>
            <a:endParaRPr lang="en-US" dirty="0">
              <a:solidFill>
                <a:prstClr val="black">
                  <a:tint val="75000"/>
                </a:prstClr>
              </a:solidFill>
            </a:endParaRPr>
          </a:p>
        </p:txBody>
      </p:sp>
      <p:pic>
        <p:nvPicPr>
          <p:cNvPr id="5" name="5 Image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6113" y="1461297"/>
            <a:ext cx="2160587" cy="2160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ángulo 5"/>
          <p:cNvSpPr/>
          <p:nvPr/>
        </p:nvSpPr>
        <p:spPr>
          <a:xfrm>
            <a:off x="3200400" y="1337578"/>
            <a:ext cx="8382000" cy="5016758"/>
          </a:xfrm>
          <a:prstGeom prst="rect">
            <a:avLst/>
          </a:prstGeom>
        </p:spPr>
        <p:txBody>
          <a:bodyPr wrap="square">
            <a:spAutoFit/>
          </a:bodyPr>
          <a:lstStyle/>
          <a:p>
            <a:pPr algn="just"/>
            <a:r>
              <a:rPr lang="es-ES" altLang="es-ES" sz="3200" b="1" dirty="0">
                <a:latin typeface="Arial Black" panose="020B0A04020102020204" pitchFamily="34" charset="0"/>
              </a:rPr>
              <a:t>Cuando un pueblo deja atrás el analfabetismo, sabe leer y escribir, y posee un mínimo indispensable de conocimientos para vivir y producir honradamente, le faltaría vencer todavía la peor forma de ignorancia en nuestra época: el analfabetismo económico.</a:t>
            </a:r>
          </a:p>
          <a:p>
            <a:pPr algn="r"/>
            <a:endParaRPr lang="es-ES" altLang="es-ES" sz="3200" b="1" dirty="0">
              <a:latin typeface="Arial Black" panose="020B0A04020102020204" pitchFamily="34" charset="0"/>
            </a:endParaRPr>
          </a:p>
          <a:p>
            <a:pPr algn="r"/>
            <a:r>
              <a:rPr lang="es-ES" altLang="es-ES" sz="3200" b="1" dirty="0">
                <a:latin typeface="Arial Black" panose="020B0A04020102020204" pitchFamily="34" charset="0"/>
              </a:rPr>
              <a:t>Castro  Ruz, F (2008)</a:t>
            </a:r>
          </a:p>
        </p:txBody>
      </p:sp>
    </p:spTree>
    <p:extLst>
      <p:ext uri="{BB962C8B-B14F-4D97-AF65-F5344CB8AC3E}">
        <p14:creationId xmlns:p14="http://schemas.microsoft.com/office/powerpoint/2010/main" val="326164587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5019208" y="1216756"/>
            <a:ext cx="5950396" cy="241525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l" rtl="0" eaLnBrk="1" fontAlgn="base" hangingPunct="1">
              <a:spcBef>
                <a:spcPct val="0"/>
              </a:spcBef>
              <a:spcAft>
                <a:spcPct val="0"/>
              </a:spcAft>
              <a:defRPr sz="1559" b="1" kern="1200">
                <a:solidFill>
                  <a:schemeClr val="tx1"/>
                </a:solidFill>
                <a:latin typeface="+mj-lt"/>
                <a:ea typeface="+mj-ea"/>
                <a:cs typeface="+mj-cs"/>
              </a:defRPr>
            </a:lvl1pPr>
            <a:lvl2pPr algn="l" rtl="0" eaLnBrk="1" fontAlgn="base" hangingPunct="1">
              <a:spcBef>
                <a:spcPct val="0"/>
              </a:spcBef>
              <a:spcAft>
                <a:spcPct val="0"/>
              </a:spcAft>
              <a:defRPr sz="1559" b="1">
                <a:solidFill>
                  <a:schemeClr val="tx1"/>
                </a:solidFill>
                <a:latin typeface="Arial" charset="0"/>
                <a:cs typeface="Arial" charset="0"/>
              </a:defRPr>
            </a:lvl2pPr>
            <a:lvl3pPr algn="l" rtl="0" eaLnBrk="1" fontAlgn="base" hangingPunct="1">
              <a:spcBef>
                <a:spcPct val="0"/>
              </a:spcBef>
              <a:spcAft>
                <a:spcPct val="0"/>
              </a:spcAft>
              <a:defRPr sz="1559" b="1">
                <a:solidFill>
                  <a:schemeClr val="tx1"/>
                </a:solidFill>
                <a:latin typeface="Arial" charset="0"/>
                <a:cs typeface="Arial" charset="0"/>
              </a:defRPr>
            </a:lvl3pPr>
            <a:lvl4pPr algn="l" rtl="0" eaLnBrk="1" fontAlgn="base" hangingPunct="1">
              <a:spcBef>
                <a:spcPct val="0"/>
              </a:spcBef>
              <a:spcAft>
                <a:spcPct val="0"/>
              </a:spcAft>
              <a:defRPr sz="1559" b="1">
                <a:solidFill>
                  <a:schemeClr val="tx1"/>
                </a:solidFill>
                <a:latin typeface="Arial" charset="0"/>
                <a:cs typeface="Arial" charset="0"/>
              </a:defRPr>
            </a:lvl4pPr>
            <a:lvl5pPr algn="l" rtl="0" eaLnBrk="1" fontAlgn="base" hangingPunct="1">
              <a:spcBef>
                <a:spcPct val="0"/>
              </a:spcBef>
              <a:spcAft>
                <a:spcPct val="0"/>
              </a:spcAft>
              <a:defRPr sz="1559" b="1">
                <a:solidFill>
                  <a:schemeClr val="tx1"/>
                </a:solidFill>
                <a:latin typeface="Arial" charset="0"/>
                <a:cs typeface="Arial" charset="0"/>
              </a:defRPr>
            </a:lvl5pPr>
            <a:lvl6pPr marL="324006" algn="l" rtl="0" eaLnBrk="1" fontAlgn="base" hangingPunct="1">
              <a:spcBef>
                <a:spcPct val="0"/>
              </a:spcBef>
              <a:spcAft>
                <a:spcPct val="0"/>
              </a:spcAft>
              <a:defRPr sz="1559" b="1">
                <a:solidFill>
                  <a:schemeClr val="tx1"/>
                </a:solidFill>
                <a:latin typeface="Arial" charset="0"/>
                <a:cs typeface="Arial" charset="0"/>
              </a:defRPr>
            </a:lvl6pPr>
            <a:lvl7pPr marL="648013" algn="l" rtl="0" eaLnBrk="1" fontAlgn="base" hangingPunct="1">
              <a:spcBef>
                <a:spcPct val="0"/>
              </a:spcBef>
              <a:spcAft>
                <a:spcPct val="0"/>
              </a:spcAft>
              <a:defRPr sz="1559" b="1">
                <a:solidFill>
                  <a:schemeClr val="tx1"/>
                </a:solidFill>
                <a:latin typeface="Arial" charset="0"/>
                <a:cs typeface="Arial" charset="0"/>
              </a:defRPr>
            </a:lvl7pPr>
            <a:lvl8pPr marL="972019" algn="l" rtl="0" eaLnBrk="1" fontAlgn="base" hangingPunct="1">
              <a:spcBef>
                <a:spcPct val="0"/>
              </a:spcBef>
              <a:spcAft>
                <a:spcPct val="0"/>
              </a:spcAft>
              <a:defRPr sz="1559" b="1">
                <a:solidFill>
                  <a:schemeClr val="tx1"/>
                </a:solidFill>
                <a:latin typeface="Arial" charset="0"/>
                <a:cs typeface="Arial" charset="0"/>
              </a:defRPr>
            </a:lvl8pPr>
            <a:lvl9pPr marL="1296025" algn="l" rtl="0" eaLnBrk="1" fontAlgn="base" hangingPunct="1">
              <a:spcBef>
                <a:spcPct val="0"/>
              </a:spcBef>
              <a:spcAft>
                <a:spcPct val="0"/>
              </a:spcAft>
              <a:defRPr sz="1559" b="1">
                <a:solidFill>
                  <a:schemeClr val="tx1"/>
                </a:solidFill>
                <a:latin typeface="Arial" charset="0"/>
                <a:cs typeface="Arial" charset="0"/>
              </a:defRPr>
            </a:lvl9pPr>
          </a:lstStyle>
          <a:p>
            <a:pPr algn="ctr">
              <a:defRPr/>
            </a:pPr>
            <a:r>
              <a:rPr lang="es-ES" altLang="es-ES" sz="4400" dirty="0" smtClean="0">
                <a:solidFill>
                  <a:srgbClr val="C00000"/>
                </a:solidFill>
                <a:latin typeface="Verdana" panose="020B0604030504040204" pitchFamily="34" charset="0"/>
                <a:ea typeface="Verdana" panose="020B0604030504040204" pitchFamily="34" charset="0"/>
                <a:cs typeface="Verdana" panose="020B0604030504040204" pitchFamily="34" charset="0"/>
              </a:rPr>
              <a:t>SISTEMA FINANCIERO  </a:t>
            </a:r>
            <a:endParaRPr lang="es-ES" altLang="es-ES" sz="4400" dirty="0">
              <a:solidFill>
                <a:srgbClr val="C00000"/>
              </a:solidFill>
              <a:latin typeface="Verdana" panose="020B0604030504040204" pitchFamily="34" charset="0"/>
              <a:ea typeface="Verdana" panose="020B0604030504040204" pitchFamily="34" charset="0"/>
              <a:cs typeface="Verdana" panose="020B0604030504040204" pitchFamily="34" charset="0"/>
            </a:endParaRPr>
          </a:p>
        </p:txBody>
      </p:sp>
      <p:sp>
        <p:nvSpPr>
          <p:cNvPr id="9" name="Rectangle 3"/>
          <p:cNvSpPr txBox="1">
            <a:spLocks noChangeArrowheads="1"/>
          </p:cNvSpPr>
          <p:nvPr/>
        </p:nvSpPr>
        <p:spPr>
          <a:xfrm>
            <a:off x="5742946" y="6024571"/>
            <a:ext cx="6563816" cy="457200"/>
          </a:xfrm>
          <a:prstGeom prst="rect">
            <a:avLst/>
          </a:prstGeom>
        </p:spPr>
        <p:txBody>
          <a:bodyPr/>
          <a:lstStyle>
            <a:lvl1pPr marL="243005" indent="-243005" algn="l" rtl="0" eaLnBrk="1" fontAlgn="base" hangingPunct="1">
              <a:spcBef>
                <a:spcPct val="20000"/>
              </a:spcBef>
              <a:spcAft>
                <a:spcPct val="0"/>
              </a:spcAft>
              <a:buFont typeface="Arial" charset="0"/>
              <a:buChar char="•"/>
              <a:defRPr sz="1701" kern="1200">
                <a:solidFill>
                  <a:schemeClr val="tx2"/>
                </a:solidFill>
                <a:latin typeface="Arial" pitchFamily="34" charset="0"/>
                <a:ea typeface="+mn-ea"/>
                <a:cs typeface="Arial" pitchFamily="34" charset="0"/>
              </a:defRPr>
            </a:lvl1pPr>
            <a:lvl2pPr marL="526510" indent="-202504" algn="l" rtl="0" eaLnBrk="1" fontAlgn="base" hangingPunct="1">
              <a:spcBef>
                <a:spcPct val="20000"/>
              </a:spcBef>
              <a:spcAft>
                <a:spcPct val="0"/>
              </a:spcAft>
              <a:buFont typeface="Arial" charset="0"/>
              <a:buChar char="–"/>
              <a:defRPr sz="1701" kern="1200">
                <a:solidFill>
                  <a:schemeClr val="tx2"/>
                </a:solidFill>
                <a:latin typeface="Arial" pitchFamily="34" charset="0"/>
                <a:ea typeface="+mn-ea"/>
                <a:cs typeface="Arial" pitchFamily="34" charset="0"/>
              </a:defRPr>
            </a:lvl2pPr>
            <a:lvl3pPr marL="810016" indent="-162003" algn="l" rtl="0" eaLnBrk="1" fontAlgn="base" hangingPunct="1">
              <a:spcBef>
                <a:spcPct val="20000"/>
              </a:spcBef>
              <a:spcAft>
                <a:spcPct val="0"/>
              </a:spcAft>
              <a:buFont typeface="Arial" charset="0"/>
              <a:buChar char="•"/>
              <a:defRPr sz="1701" kern="1200">
                <a:solidFill>
                  <a:schemeClr val="tx2"/>
                </a:solidFill>
                <a:latin typeface="Arial" pitchFamily="34" charset="0"/>
                <a:ea typeface="+mn-ea"/>
                <a:cs typeface="Arial" pitchFamily="34" charset="0"/>
              </a:defRPr>
            </a:lvl3pPr>
            <a:lvl4pPr marL="1134022" indent="-162003" algn="l" rtl="0" eaLnBrk="1" fontAlgn="base" hangingPunct="1">
              <a:spcBef>
                <a:spcPct val="20000"/>
              </a:spcBef>
              <a:spcAft>
                <a:spcPct val="0"/>
              </a:spcAft>
              <a:buFont typeface="Arial" charset="0"/>
              <a:buChar char="–"/>
              <a:defRPr sz="1701" kern="1200">
                <a:solidFill>
                  <a:schemeClr val="tx2"/>
                </a:solidFill>
                <a:latin typeface="Arial" pitchFamily="34" charset="0"/>
                <a:ea typeface="+mn-ea"/>
                <a:cs typeface="Arial" pitchFamily="34" charset="0"/>
              </a:defRPr>
            </a:lvl4pPr>
            <a:lvl5pPr marL="1458028" indent="-162003" algn="l" rtl="0" eaLnBrk="1" fontAlgn="base" hangingPunct="1">
              <a:spcBef>
                <a:spcPct val="20000"/>
              </a:spcBef>
              <a:spcAft>
                <a:spcPct val="0"/>
              </a:spcAft>
              <a:buFont typeface="Arial" charset="0"/>
              <a:buChar char="»"/>
              <a:defRPr sz="1701" kern="1200">
                <a:solidFill>
                  <a:schemeClr val="tx2"/>
                </a:solidFill>
                <a:latin typeface="Arial" pitchFamily="34" charset="0"/>
                <a:ea typeface="+mn-ea"/>
                <a:cs typeface="Arial" pitchFamily="34" charset="0"/>
              </a:defRPr>
            </a:lvl5pPr>
            <a:lvl6pPr marL="1782035" indent="-162003" algn="l" defTabSz="648013" rtl="0" eaLnBrk="1" latinLnBrk="0" hangingPunct="1">
              <a:spcBef>
                <a:spcPct val="20000"/>
              </a:spcBef>
              <a:buFont typeface="Arial" pitchFamily="34" charset="0"/>
              <a:buChar char="•"/>
              <a:defRPr sz="1418" kern="1200">
                <a:solidFill>
                  <a:schemeClr val="tx1"/>
                </a:solidFill>
                <a:latin typeface="+mn-lt"/>
                <a:ea typeface="+mn-ea"/>
                <a:cs typeface="+mn-cs"/>
              </a:defRPr>
            </a:lvl6pPr>
            <a:lvl7pPr marL="2106041" indent="-162003" algn="l" defTabSz="648013" rtl="0" eaLnBrk="1" latinLnBrk="0" hangingPunct="1">
              <a:spcBef>
                <a:spcPct val="20000"/>
              </a:spcBef>
              <a:buFont typeface="Arial" pitchFamily="34" charset="0"/>
              <a:buChar char="•"/>
              <a:defRPr sz="1418" kern="1200">
                <a:solidFill>
                  <a:schemeClr val="tx1"/>
                </a:solidFill>
                <a:latin typeface="+mn-lt"/>
                <a:ea typeface="+mn-ea"/>
                <a:cs typeface="+mn-cs"/>
              </a:defRPr>
            </a:lvl7pPr>
            <a:lvl8pPr marL="2430047" indent="-162003" algn="l" defTabSz="648013" rtl="0" eaLnBrk="1" latinLnBrk="0" hangingPunct="1">
              <a:spcBef>
                <a:spcPct val="20000"/>
              </a:spcBef>
              <a:buFont typeface="Arial" pitchFamily="34" charset="0"/>
              <a:buChar char="•"/>
              <a:defRPr sz="1418" kern="1200">
                <a:solidFill>
                  <a:schemeClr val="tx1"/>
                </a:solidFill>
                <a:latin typeface="+mn-lt"/>
                <a:ea typeface="+mn-ea"/>
                <a:cs typeface="+mn-cs"/>
              </a:defRPr>
            </a:lvl8pPr>
            <a:lvl9pPr marL="2754053" indent="-162003" algn="l" defTabSz="648013" rtl="0" eaLnBrk="1" latinLnBrk="0" hangingPunct="1">
              <a:spcBef>
                <a:spcPct val="20000"/>
              </a:spcBef>
              <a:buFont typeface="Arial" pitchFamily="34" charset="0"/>
              <a:buChar char="•"/>
              <a:defRPr sz="1418" kern="1200">
                <a:solidFill>
                  <a:schemeClr val="tx1"/>
                </a:solidFill>
                <a:latin typeface="+mn-lt"/>
                <a:ea typeface="+mn-ea"/>
                <a:cs typeface="+mn-cs"/>
              </a:defRPr>
            </a:lvl9pPr>
          </a:lstStyle>
          <a:p>
            <a:pPr marL="0" indent="0">
              <a:buNone/>
            </a:pPr>
            <a:r>
              <a:rPr lang="en-US" altLang="es-ES" sz="2800" b="1" dirty="0" smtClean="0"/>
              <a:t>MSc. Beatriz </a:t>
            </a:r>
            <a:r>
              <a:rPr lang="es-ES" altLang="es-ES" sz="2800" b="1" dirty="0" smtClean="0"/>
              <a:t>Fernández</a:t>
            </a:r>
            <a:r>
              <a:rPr lang="en-US" altLang="es-ES" sz="2800" b="1" dirty="0" smtClean="0"/>
              <a:t> Pérez</a:t>
            </a:r>
            <a:endParaRPr lang="en-US" altLang="es-ES" sz="2800" b="1" dirty="0"/>
          </a:p>
        </p:txBody>
      </p:sp>
      <p:grpSp>
        <p:nvGrpSpPr>
          <p:cNvPr id="16" name="Grupo 15"/>
          <p:cNvGrpSpPr/>
          <p:nvPr/>
        </p:nvGrpSpPr>
        <p:grpSpPr>
          <a:xfrm rot="21009916">
            <a:off x="690998" y="939527"/>
            <a:ext cx="4771765" cy="5384973"/>
            <a:chOff x="0" y="0"/>
            <a:chExt cx="4890135" cy="6100445"/>
          </a:xfrm>
        </p:grpSpPr>
        <p:sp>
          <p:nvSpPr>
            <p:cNvPr id="17" name="Rectángulo 16"/>
            <p:cNvSpPr/>
            <p:nvPr/>
          </p:nvSpPr>
          <p:spPr>
            <a:xfrm>
              <a:off x="0" y="0"/>
              <a:ext cx="4890135" cy="6100445"/>
            </a:xfrm>
            <a:prstGeom prst="rect">
              <a:avLst/>
            </a:prstGeom>
            <a:ln w="76200">
              <a:solidFill>
                <a:srgbClr val="7030A0"/>
              </a:solidFill>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ES"/>
            </a:p>
          </p:txBody>
        </p:sp>
        <p:grpSp>
          <p:nvGrpSpPr>
            <p:cNvPr id="18" name="Grupo 17"/>
            <p:cNvGrpSpPr/>
            <p:nvPr/>
          </p:nvGrpSpPr>
          <p:grpSpPr>
            <a:xfrm>
              <a:off x="259307" y="163773"/>
              <a:ext cx="4543424" cy="5504473"/>
              <a:chOff x="-206169" y="0"/>
              <a:chExt cx="4323642" cy="5167436"/>
            </a:xfrm>
          </p:grpSpPr>
          <p:pic>
            <p:nvPicPr>
              <p:cNvPr id="19" name="Imagen 18" descr="D:\Fotos\Imagenes mias\171.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rot="20719120">
                <a:off x="-206169" y="365709"/>
                <a:ext cx="2150110" cy="1433986"/>
              </a:xfrm>
              <a:prstGeom prst="rect">
                <a:avLst/>
              </a:prstGeom>
              <a:noFill/>
              <a:ln>
                <a:solidFill>
                  <a:srgbClr val="FF0000"/>
                </a:solidFill>
              </a:ln>
            </p:spPr>
          </p:pic>
          <p:pic>
            <p:nvPicPr>
              <p:cNvPr id="20" name="Imagen 19" descr="D:\Fotos\Imagenes mias\17.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20642452">
                <a:off x="612085" y="3836937"/>
                <a:ext cx="1938081" cy="1330499"/>
              </a:xfrm>
              <a:prstGeom prst="rect">
                <a:avLst/>
              </a:prstGeom>
              <a:noFill/>
              <a:ln>
                <a:solidFill>
                  <a:srgbClr val="FF0000"/>
                </a:solidFill>
              </a:ln>
            </p:spPr>
          </p:pic>
          <p:pic>
            <p:nvPicPr>
              <p:cNvPr id="21" name="Imagen 20" descr="D:\Fotos\Imagenes mias\billeteseuro.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rot="1391947">
                <a:off x="1921979" y="456559"/>
                <a:ext cx="1616075" cy="1957797"/>
              </a:xfrm>
              <a:prstGeom prst="rect">
                <a:avLst/>
              </a:prstGeom>
              <a:noFill/>
              <a:ln>
                <a:solidFill>
                  <a:srgbClr val="FF0000"/>
                </a:solidFill>
              </a:ln>
            </p:spPr>
          </p:pic>
          <p:pic>
            <p:nvPicPr>
              <p:cNvPr id="22" name="Imagen 21" descr="D:\Fotos\Imagenes mias\26.jp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1362157" y="0"/>
                <a:ext cx="1157628" cy="1492885"/>
              </a:xfrm>
              <a:prstGeom prst="rect">
                <a:avLst/>
              </a:prstGeom>
              <a:noFill/>
              <a:ln>
                <a:solidFill>
                  <a:srgbClr val="FF0000"/>
                </a:solidFill>
              </a:ln>
            </p:spPr>
          </p:pic>
          <p:pic>
            <p:nvPicPr>
              <p:cNvPr id="23" name="Imagen 22" descr="D:\Fotos\Imagenes mias\dolares.jp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rot="2640527">
                <a:off x="1626782" y="1945758"/>
                <a:ext cx="1812290" cy="1833245"/>
              </a:xfrm>
              <a:prstGeom prst="rect">
                <a:avLst/>
              </a:prstGeom>
              <a:noFill/>
              <a:ln>
                <a:solidFill>
                  <a:srgbClr val="FF0000"/>
                </a:solidFill>
              </a:ln>
            </p:spPr>
          </p:pic>
          <p:pic>
            <p:nvPicPr>
              <p:cNvPr id="24" name="Imagen 23" descr="D:\Fotos\Imagenes mias\16.jpg"/>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rot="19991449">
                <a:off x="155373" y="1433561"/>
                <a:ext cx="1803113" cy="1842770"/>
              </a:xfrm>
              <a:prstGeom prst="rect">
                <a:avLst/>
              </a:prstGeom>
              <a:noFill/>
              <a:ln>
                <a:solidFill>
                  <a:srgbClr val="FF0000"/>
                </a:solidFill>
              </a:ln>
            </p:spPr>
          </p:pic>
          <p:pic>
            <p:nvPicPr>
              <p:cNvPr id="25" name="Imagen 24" descr="D:\Fotos\Imagenes mias\billetesmano.jpg"/>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rot="2751043">
                <a:off x="2589028" y="3046228"/>
                <a:ext cx="1202690" cy="1854200"/>
              </a:xfrm>
              <a:prstGeom prst="rect">
                <a:avLst/>
              </a:prstGeom>
              <a:noFill/>
              <a:ln>
                <a:solidFill>
                  <a:srgbClr val="FF0000"/>
                </a:solidFill>
              </a:ln>
            </p:spPr>
          </p:pic>
          <p:pic>
            <p:nvPicPr>
              <p:cNvPr id="26" name="Imagen 25" descr="D:\Fotos\Imagenes mias\13.jpg"/>
              <p:cNvPicPr>
                <a:picLocks noChangeAspect="1"/>
              </p:cNvPicPr>
              <p:nvPr/>
            </p:nvPicPr>
            <p:blipFill>
              <a:blip r:embed="rId9" cstate="print">
                <a:extLst>
                  <a:ext uri="{28A0092B-C50C-407E-A947-70E740481C1C}">
                    <a14:useLocalDpi xmlns:a14="http://schemas.microsoft.com/office/drawing/2010/main" val="0"/>
                  </a:ext>
                </a:extLst>
              </a:blip>
              <a:srcRect/>
              <a:stretch>
                <a:fillRect/>
              </a:stretch>
            </p:blipFill>
            <p:spPr bwMode="auto">
              <a:xfrm rot="20670758">
                <a:off x="244549" y="2626242"/>
                <a:ext cx="2075180" cy="1430655"/>
              </a:xfrm>
              <a:prstGeom prst="rect">
                <a:avLst/>
              </a:prstGeom>
              <a:noFill/>
              <a:ln>
                <a:solidFill>
                  <a:srgbClr val="FF0000"/>
                </a:solidFill>
              </a:ln>
            </p:spPr>
          </p:pic>
        </p:grpSp>
      </p:grpSp>
    </p:spTree>
    <p:extLst>
      <p:ext uri="{BB962C8B-B14F-4D97-AF65-F5344CB8AC3E}">
        <p14:creationId xmlns:p14="http://schemas.microsoft.com/office/powerpoint/2010/main" val="11997882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z="4000" dirty="0" smtClean="0"/>
              <a:t>OBJETIVOS:</a:t>
            </a:r>
            <a:endParaRPr lang="es-ES" sz="4000" dirty="0"/>
          </a:p>
        </p:txBody>
      </p:sp>
      <p:sp>
        <p:nvSpPr>
          <p:cNvPr id="3" name="Marcador de contenido 2"/>
          <p:cNvSpPr>
            <a:spLocks noGrp="1"/>
          </p:cNvSpPr>
          <p:nvPr>
            <p:ph idx="1"/>
          </p:nvPr>
        </p:nvSpPr>
        <p:spPr>
          <a:xfrm>
            <a:off x="203200" y="1256237"/>
            <a:ext cx="11156262" cy="4725299"/>
          </a:xfrm>
        </p:spPr>
        <p:txBody>
          <a:bodyPr/>
          <a:lstStyle/>
          <a:p>
            <a:pPr marL="742950" indent="-742950" algn="just">
              <a:buFont typeface="+mj-lt"/>
              <a:buAutoNum type="arabicPeriod"/>
            </a:pPr>
            <a:r>
              <a:rPr lang="es-ES" sz="4000" dirty="0" smtClean="0">
                <a:solidFill>
                  <a:schemeClr val="tx1"/>
                </a:solidFill>
              </a:rPr>
              <a:t>Explicar las </a:t>
            </a:r>
            <a:r>
              <a:rPr lang="es-ES" sz="4000" dirty="0">
                <a:solidFill>
                  <a:schemeClr val="tx1"/>
                </a:solidFill>
              </a:rPr>
              <a:t>funciones del Banco Central a partir del gran desarrollo que han alcanzado en el mundo</a:t>
            </a:r>
            <a:r>
              <a:rPr lang="es-ES" sz="4000" dirty="0" smtClean="0">
                <a:solidFill>
                  <a:schemeClr val="tx1"/>
                </a:solidFill>
              </a:rPr>
              <a:t>.</a:t>
            </a:r>
          </a:p>
          <a:p>
            <a:pPr marL="742950" indent="-742950" algn="just">
              <a:buFont typeface="+mj-lt"/>
              <a:buAutoNum type="arabicPeriod"/>
            </a:pPr>
            <a:r>
              <a:rPr lang="es-ES" sz="4000" dirty="0">
                <a:solidFill>
                  <a:schemeClr val="tx1"/>
                </a:solidFill>
              </a:rPr>
              <a:t>Explicar </a:t>
            </a:r>
            <a:r>
              <a:rPr lang="es-ES" sz="4000" dirty="0" smtClean="0">
                <a:solidFill>
                  <a:schemeClr val="tx1"/>
                </a:solidFill>
              </a:rPr>
              <a:t>la política monetaria. Sus instrumentos. </a:t>
            </a:r>
            <a:endParaRPr lang="es-ES" sz="4000" dirty="0">
              <a:solidFill>
                <a:schemeClr val="tx1"/>
              </a:solidFill>
            </a:endParaRPr>
          </a:p>
        </p:txBody>
      </p:sp>
    </p:spTree>
    <p:extLst>
      <p:ext uri="{BB962C8B-B14F-4D97-AF65-F5344CB8AC3E}">
        <p14:creationId xmlns:p14="http://schemas.microsoft.com/office/powerpoint/2010/main" val="13930455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Marcador de contenido 8"/>
          <p:cNvPicPr>
            <a:picLocks noGrp="1" noChangeAspect="1"/>
          </p:cNvPicPr>
          <p:nvPr>
            <p:ph idx="1"/>
          </p:nvPr>
        </p:nvPicPr>
        <p:blipFill>
          <a:blip r:embed="rId2"/>
          <a:stretch>
            <a:fillRect/>
          </a:stretch>
        </p:blipFill>
        <p:spPr>
          <a:xfrm>
            <a:off x="883713" y="988107"/>
            <a:ext cx="8867393" cy="2077626"/>
          </a:xfrm>
          <a:prstGeom prst="rect">
            <a:avLst/>
          </a:prstGeom>
        </p:spPr>
      </p:pic>
      <p:sp>
        <p:nvSpPr>
          <p:cNvPr id="4" name="Marcador de número de diapositiva 3"/>
          <p:cNvSpPr>
            <a:spLocks noGrp="1"/>
          </p:cNvSpPr>
          <p:nvPr>
            <p:ph type="sldNum" sz="quarter" idx="11"/>
          </p:nvPr>
        </p:nvSpPr>
        <p:spPr/>
        <p:txBody>
          <a:bodyPr/>
          <a:lstStyle/>
          <a:p>
            <a:pPr>
              <a:defRPr/>
            </a:pPr>
            <a:fld id="{933670FB-B4A5-4BCB-801E-3A471D34D423}" type="slidenum">
              <a:rPr lang="en-US" smtClean="0">
                <a:solidFill>
                  <a:prstClr val="black">
                    <a:tint val="75000"/>
                  </a:prstClr>
                </a:solidFill>
              </a:rPr>
              <a:pPr>
                <a:defRPr/>
              </a:pPr>
              <a:t>4</a:t>
            </a:fld>
            <a:endParaRPr lang="en-US" dirty="0">
              <a:solidFill>
                <a:prstClr val="black">
                  <a:tint val="75000"/>
                </a:prstClr>
              </a:solidFill>
            </a:endParaRPr>
          </a:p>
        </p:txBody>
      </p:sp>
      <p:sp>
        <p:nvSpPr>
          <p:cNvPr id="8" name="Título 1"/>
          <p:cNvSpPr>
            <a:spLocks noGrp="1"/>
          </p:cNvSpPr>
          <p:nvPr>
            <p:ph type="title"/>
          </p:nvPr>
        </p:nvSpPr>
        <p:spPr/>
        <p:txBody>
          <a:bodyPr/>
          <a:lstStyle/>
          <a:p>
            <a:r>
              <a:rPr lang="es-ES" sz="4000" dirty="0"/>
              <a:t>SISTEMA BANCARIO</a:t>
            </a:r>
          </a:p>
        </p:txBody>
      </p:sp>
      <p:sp>
        <p:nvSpPr>
          <p:cNvPr id="10" name="Rectángulo 9"/>
          <p:cNvSpPr/>
          <p:nvPr/>
        </p:nvSpPr>
        <p:spPr>
          <a:xfrm>
            <a:off x="304800" y="3040380"/>
            <a:ext cx="11379200" cy="3693319"/>
          </a:xfrm>
          <a:prstGeom prst="rect">
            <a:avLst/>
          </a:prstGeom>
          <a:ln w="38100"/>
        </p:spPr>
        <p:style>
          <a:lnRef idx="2">
            <a:schemeClr val="accent2"/>
          </a:lnRef>
          <a:fillRef idx="1">
            <a:schemeClr val="lt1"/>
          </a:fillRef>
          <a:effectRef idx="0">
            <a:schemeClr val="accent2"/>
          </a:effectRef>
          <a:fontRef idx="minor">
            <a:schemeClr val="dk1"/>
          </a:fontRef>
        </p:style>
        <p:txBody>
          <a:bodyPr wrap="square">
            <a:spAutoFit/>
          </a:bodyPr>
          <a:lstStyle/>
          <a:p>
            <a:pPr algn="just">
              <a:spcAft>
                <a:spcPts val="600"/>
              </a:spcAft>
            </a:pPr>
            <a:r>
              <a:rPr lang="es-ES" sz="3200" dirty="0"/>
              <a:t>El Banco Central es la institución principal del sistema bancario. </a:t>
            </a:r>
            <a:endParaRPr lang="es-ES" sz="3200" dirty="0" smtClean="0"/>
          </a:p>
          <a:p>
            <a:pPr algn="just">
              <a:spcAft>
                <a:spcPts val="600"/>
              </a:spcAft>
            </a:pPr>
            <a:endParaRPr lang="es-ES" sz="3200" dirty="0"/>
          </a:p>
          <a:p>
            <a:pPr algn="just">
              <a:spcAft>
                <a:spcPts val="600"/>
              </a:spcAft>
            </a:pPr>
            <a:r>
              <a:rPr lang="es-ES" sz="3200" dirty="0" smtClean="0"/>
              <a:t>En </a:t>
            </a:r>
            <a:r>
              <a:rPr lang="es-ES" sz="3200" dirty="0"/>
              <a:t>todos los países, la legislación le encomienda una serie de actividades que le permite jugar un papel central y determinante sobre la oferta de dinero existente en la economía.</a:t>
            </a:r>
          </a:p>
        </p:txBody>
      </p:sp>
    </p:spTree>
    <p:extLst>
      <p:ext uri="{BB962C8B-B14F-4D97-AF65-F5344CB8AC3E}">
        <p14:creationId xmlns:p14="http://schemas.microsoft.com/office/powerpoint/2010/main" val="40360410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518161" y="1295403"/>
            <a:ext cx="10972800" cy="4830763"/>
          </a:xfrm>
          <a:ln w="38100"/>
        </p:spPr>
        <p:style>
          <a:lnRef idx="2">
            <a:schemeClr val="accent1"/>
          </a:lnRef>
          <a:fillRef idx="1">
            <a:schemeClr val="lt1"/>
          </a:fillRef>
          <a:effectRef idx="0">
            <a:schemeClr val="accent1"/>
          </a:effectRef>
          <a:fontRef idx="minor">
            <a:schemeClr val="dk1"/>
          </a:fontRef>
        </p:style>
        <p:txBody>
          <a:bodyPr/>
          <a:lstStyle/>
          <a:p>
            <a:pPr marL="0" indent="0" algn="just">
              <a:buNone/>
            </a:pPr>
            <a:r>
              <a:rPr lang="es-ES" sz="3200" dirty="0">
                <a:solidFill>
                  <a:schemeClr val="tx1"/>
                </a:solidFill>
              </a:rPr>
              <a:t>El Banco Central es el encargado de ejecutar la política monetaria del gobierno. </a:t>
            </a:r>
            <a:endParaRPr lang="es-ES" sz="3200" dirty="0" smtClean="0">
              <a:solidFill>
                <a:schemeClr val="tx1"/>
              </a:solidFill>
            </a:endParaRPr>
          </a:p>
          <a:p>
            <a:pPr marL="0" indent="0" algn="just">
              <a:buNone/>
            </a:pPr>
            <a:endParaRPr lang="es-ES" sz="3200" dirty="0">
              <a:solidFill>
                <a:schemeClr val="tx1"/>
              </a:solidFill>
            </a:endParaRPr>
          </a:p>
          <a:p>
            <a:pPr marL="0" indent="0" algn="just">
              <a:buNone/>
            </a:pPr>
            <a:r>
              <a:rPr lang="es-ES" sz="3200" dirty="0" smtClean="0">
                <a:solidFill>
                  <a:schemeClr val="tx1"/>
                </a:solidFill>
              </a:rPr>
              <a:t>Entidades </a:t>
            </a:r>
            <a:r>
              <a:rPr lang="es-ES" sz="3200" dirty="0">
                <a:solidFill>
                  <a:schemeClr val="tx1"/>
                </a:solidFill>
              </a:rPr>
              <a:t>bancarias realizan operaciones activas con particulares, empresas y otras instituciones para lo cual necesitan captar recursos mediante la generación de depósitos a la vista, a </a:t>
            </a:r>
            <a:r>
              <a:rPr lang="es-ES" sz="3200" dirty="0" smtClean="0">
                <a:solidFill>
                  <a:schemeClr val="tx1"/>
                </a:solidFill>
              </a:rPr>
              <a:t>plazo (</a:t>
            </a:r>
            <a:r>
              <a:rPr lang="es-ES" sz="3200" dirty="0">
                <a:solidFill>
                  <a:schemeClr val="tx1"/>
                </a:solidFill>
              </a:rPr>
              <a:t>operaciones </a:t>
            </a:r>
            <a:r>
              <a:rPr lang="es-ES" sz="3200" dirty="0" smtClean="0">
                <a:solidFill>
                  <a:schemeClr val="tx1"/>
                </a:solidFill>
              </a:rPr>
              <a:t>pasivas), entre otras</a:t>
            </a:r>
            <a:endParaRPr lang="es-ES" sz="3200" dirty="0">
              <a:solidFill>
                <a:schemeClr val="tx1"/>
              </a:solidFill>
            </a:endParaRPr>
          </a:p>
        </p:txBody>
      </p:sp>
      <p:sp>
        <p:nvSpPr>
          <p:cNvPr id="4" name="Marcador de número de diapositiva 3"/>
          <p:cNvSpPr>
            <a:spLocks noGrp="1"/>
          </p:cNvSpPr>
          <p:nvPr>
            <p:ph type="sldNum" sz="quarter" idx="11"/>
          </p:nvPr>
        </p:nvSpPr>
        <p:spPr/>
        <p:txBody>
          <a:bodyPr/>
          <a:lstStyle/>
          <a:p>
            <a:pPr>
              <a:defRPr/>
            </a:pPr>
            <a:fld id="{933670FB-B4A5-4BCB-801E-3A471D34D423}" type="slidenum">
              <a:rPr lang="en-US" smtClean="0">
                <a:solidFill>
                  <a:prstClr val="black">
                    <a:tint val="75000"/>
                  </a:prstClr>
                </a:solidFill>
              </a:rPr>
              <a:pPr>
                <a:defRPr/>
              </a:pPr>
              <a:t>5</a:t>
            </a:fld>
            <a:endParaRPr lang="en-US" dirty="0">
              <a:solidFill>
                <a:prstClr val="black">
                  <a:tint val="75000"/>
                </a:prstClr>
              </a:solidFill>
            </a:endParaRPr>
          </a:p>
        </p:txBody>
      </p:sp>
      <p:sp>
        <p:nvSpPr>
          <p:cNvPr id="5" name="Título 1"/>
          <p:cNvSpPr>
            <a:spLocks noGrp="1"/>
          </p:cNvSpPr>
          <p:nvPr>
            <p:ph type="title"/>
          </p:nvPr>
        </p:nvSpPr>
        <p:spPr/>
        <p:txBody>
          <a:bodyPr/>
          <a:lstStyle/>
          <a:p>
            <a:r>
              <a:rPr lang="es-ES" sz="4000" dirty="0"/>
              <a:t>Banco Central</a:t>
            </a:r>
          </a:p>
        </p:txBody>
      </p:sp>
    </p:spTree>
    <p:extLst>
      <p:ext uri="{BB962C8B-B14F-4D97-AF65-F5344CB8AC3E}">
        <p14:creationId xmlns:p14="http://schemas.microsoft.com/office/powerpoint/2010/main" val="8629422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518161" y="1295403"/>
            <a:ext cx="10972800" cy="4830763"/>
          </a:xfrm>
          <a:ln w="38100"/>
        </p:spPr>
        <p:style>
          <a:lnRef idx="2">
            <a:schemeClr val="accent1"/>
          </a:lnRef>
          <a:fillRef idx="1">
            <a:schemeClr val="lt1"/>
          </a:fillRef>
          <a:effectRef idx="0">
            <a:schemeClr val="accent1"/>
          </a:effectRef>
          <a:fontRef idx="minor">
            <a:schemeClr val="dk1"/>
          </a:fontRef>
        </p:style>
        <p:txBody>
          <a:bodyPr/>
          <a:lstStyle/>
          <a:p>
            <a:pPr marL="0" indent="0" algn="just">
              <a:buNone/>
            </a:pPr>
            <a:r>
              <a:rPr lang="es-ES" sz="3200" dirty="0">
                <a:solidFill>
                  <a:schemeClr val="tx1"/>
                </a:solidFill>
              </a:rPr>
              <a:t>El Banco Central son el </a:t>
            </a:r>
            <a:r>
              <a:rPr lang="es-ES" sz="3200" b="1" dirty="0">
                <a:solidFill>
                  <a:srgbClr val="FF0000"/>
                </a:solidFill>
              </a:rPr>
              <a:t>banco del gobierno</a:t>
            </a:r>
            <a:r>
              <a:rPr lang="es-ES" sz="3200" dirty="0">
                <a:solidFill>
                  <a:schemeClr val="tx1"/>
                </a:solidFill>
              </a:rPr>
              <a:t>, el cual deposita sus ingresos en el banco central, y los gastos se pagan a través de las cuentas que tiene abiertas en él, donde también se depositan las reservas de oro y divisas. </a:t>
            </a:r>
            <a:endParaRPr lang="es-ES" sz="3200" dirty="0" smtClean="0">
              <a:solidFill>
                <a:schemeClr val="tx1"/>
              </a:solidFill>
            </a:endParaRPr>
          </a:p>
          <a:p>
            <a:pPr marL="0" indent="0" algn="just">
              <a:buNone/>
            </a:pPr>
            <a:endParaRPr lang="es-ES" sz="3200" dirty="0">
              <a:solidFill>
                <a:schemeClr val="tx1"/>
              </a:solidFill>
            </a:endParaRPr>
          </a:p>
          <a:p>
            <a:pPr marL="0" indent="0" algn="just">
              <a:buNone/>
            </a:pPr>
            <a:r>
              <a:rPr lang="es-ES" sz="3200" dirty="0" smtClean="0">
                <a:solidFill>
                  <a:schemeClr val="tx1"/>
                </a:solidFill>
              </a:rPr>
              <a:t>Cuando </a:t>
            </a:r>
            <a:r>
              <a:rPr lang="es-ES" sz="3200" dirty="0">
                <a:solidFill>
                  <a:schemeClr val="tx1"/>
                </a:solidFill>
              </a:rPr>
              <a:t>un gobierno tiene que endeudarse, puede acudir a la financiación del banco central o emitir deuda pública, siendo el banco central quien se encarga de vender los bonos, pagarés u obligaciones. </a:t>
            </a:r>
          </a:p>
        </p:txBody>
      </p:sp>
      <p:sp>
        <p:nvSpPr>
          <p:cNvPr id="4" name="Marcador de número de diapositiva 3"/>
          <p:cNvSpPr>
            <a:spLocks noGrp="1"/>
          </p:cNvSpPr>
          <p:nvPr>
            <p:ph type="sldNum" sz="quarter" idx="11"/>
          </p:nvPr>
        </p:nvSpPr>
        <p:spPr/>
        <p:txBody>
          <a:bodyPr/>
          <a:lstStyle/>
          <a:p>
            <a:pPr>
              <a:defRPr/>
            </a:pPr>
            <a:fld id="{933670FB-B4A5-4BCB-801E-3A471D34D423}" type="slidenum">
              <a:rPr lang="en-US" smtClean="0">
                <a:solidFill>
                  <a:prstClr val="black">
                    <a:tint val="75000"/>
                  </a:prstClr>
                </a:solidFill>
              </a:rPr>
              <a:pPr>
                <a:defRPr/>
              </a:pPr>
              <a:t>6</a:t>
            </a:fld>
            <a:endParaRPr lang="en-US" dirty="0">
              <a:solidFill>
                <a:prstClr val="black">
                  <a:tint val="75000"/>
                </a:prstClr>
              </a:solidFill>
            </a:endParaRPr>
          </a:p>
        </p:txBody>
      </p:sp>
      <p:sp>
        <p:nvSpPr>
          <p:cNvPr id="5" name="Título 1"/>
          <p:cNvSpPr>
            <a:spLocks noGrp="1"/>
          </p:cNvSpPr>
          <p:nvPr>
            <p:ph type="title"/>
          </p:nvPr>
        </p:nvSpPr>
        <p:spPr/>
        <p:txBody>
          <a:bodyPr/>
          <a:lstStyle/>
          <a:p>
            <a:r>
              <a:rPr lang="es-ES" sz="4000" dirty="0"/>
              <a:t>Banco Central</a:t>
            </a:r>
          </a:p>
        </p:txBody>
      </p:sp>
    </p:spTree>
    <p:extLst>
      <p:ext uri="{BB962C8B-B14F-4D97-AF65-F5344CB8AC3E}">
        <p14:creationId xmlns:p14="http://schemas.microsoft.com/office/powerpoint/2010/main" val="15351696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número de diapositiva 3"/>
          <p:cNvSpPr>
            <a:spLocks noGrp="1"/>
          </p:cNvSpPr>
          <p:nvPr>
            <p:ph type="sldNum" sz="quarter" idx="11"/>
          </p:nvPr>
        </p:nvSpPr>
        <p:spPr/>
        <p:txBody>
          <a:bodyPr/>
          <a:lstStyle/>
          <a:p>
            <a:pPr>
              <a:defRPr/>
            </a:pPr>
            <a:fld id="{933670FB-B4A5-4BCB-801E-3A471D34D423}" type="slidenum">
              <a:rPr lang="en-US" smtClean="0">
                <a:solidFill>
                  <a:prstClr val="black">
                    <a:tint val="75000"/>
                  </a:prstClr>
                </a:solidFill>
              </a:rPr>
              <a:pPr>
                <a:defRPr/>
              </a:pPr>
              <a:t>7</a:t>
            </a:fld>
            <a:endParaRPr lang="en-US" dirty="0">
              <a:solidFill>
                <a:prstClr val="black">
                  <a:tint val="75000"/>
                </a:prstClr>
              </a:solidFill>
            </a:endParaRPr>
          </a:p>
        </p:txBody>
      </p:sp>
      <p:pic>
        <p:nvPicPr>
          <p:cNvPr id="5" name="Diagrama 1"/>
          <p:cNvPicPr>
            <a:picLocks noChangeArrowheads="1"/>
          </p:cNvPicPr>
          <p:nvPr/>
        </p:nvPicPr>
        <p:blipFill>
          <a:blip r:embed="rId3" cstate="print"/>
          <a:srcRect t="-2601" b="-1359"/>
          <a:stretch>
            <a:fillRect/>
          </a:stretch>
        </p:blipFill>
        <p:spPr bwMode="auto">
          <a:xfrm>
            <a:off x="203200" y="762000"/>
            <a:ext cx="11379200" cy="5719771"/>
          </a:xfrm>
          <a:prstGeom prst="rect">
            <a:avLst/>
          </a:prstGeom>
          <a:noFill/>
          <a:ln w="9525">
            <a:noFill/>
            <a:miter lim="800000"/>
            <a:headEnd/>
            <a:tailEnd/>
          </a:ln>
        </p:spPr>
      </p:pic>
      <p:sp>
        <p:nvSpPr>
          <p:cNvPr id="6" name="Título 1"/>
          <p:cNvSpPr>
            <a:spLocks noGrp="1"/>
          </p:cNvSpPr>
          <p:nvPr>
            <p:ph type="title"/>
          </p:nvPr>
        </p:nvSpPr>
        <p:spPr/>
        <p:txBody>
          <a:bodyPr/>
          <a:lstStyle/>
          <a:p>
            <a:r>
              <a:rPr lang="es-ES" sz="4000" dirty="0"/>
              <a:t>E</a:t>
            </a:r>
            <a:r>
              <a:rPr lang="es-ES" sz="4000" dirty="0" smtClean="0"/>
              <a:t>structura </a:t>
            </a:r>
            <a:r>
              <a:rPr lang="es-ES" sz="4000" dirty="0"/>
              <a:t>del Sistema </a:t>
            </a:r>
            <a:r>
              <a:rPr lang="es-ES" sz="4000" dirty="0" smtClean="0"/>
              <a:t>Bancario en </a:t>
            </a:r>
            <a:r>
              <a:rPr lang="es-ES" sz="4000" dirty="0"/>
              <a:t>C</a:t>
            </a:r>
            <a:r>
              <a:rPr lang="es-ES" sz="4000" dirty="0" smtClean="0"/>
              <a:t>uba </a:t>
            </a:r>
            <a:endParaRPr lang="es-ES" sz="4000" dirty="0"/>
          </a:p>
        </p:txBody>
      </p:sp>
      <p:sp>
        <p:nvSpPr>
          <p:cNvPr id="7" name="Rectángulo 6"/>
          <p:cNvSpPr/>
          <p:nvPr/>
        </p:nvSpPr>
        <p:spPr>
          <a:xfrm>
            <a:off x="5120640" y="3474720"/>
            <a:ext cx="1920240" cy="82296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dirty="0"/>
          </a:p>
        </p:txBody>
      </p:sp>
      <p:sp>
        <p:nvSpPr>
          <p:cNvPr id="8" name="Rectángulo 7"/>
          <p:cNvSpPr/>
          <p:nvPr/>
        </p:nvSpPr>
        <p:spPr>
          <a:xfrm>
            <a:off x="5120639" y="2765552"/>
            <a:ext cx="480060" cy="369332"/>
          </a:xfrm>
          <a:prstGeom prst="rect">
            <a:avLst/>
          </a:prstGeom>
        </p:spPr>
        <p:txBody>
          <a:bodyPr wrap="square">
            <a:spAutoFit/>
          </a:bodyPr>
          <a:lstStyle/>
          <a:p>
            <a:pPr algn="just"/>
            <a:r>
              <a:rPr lang="es-ES" dirty="0" smtClean="0"/>
              <a:t>16</a:t>
            </a:r>
            <a:endParaRPr lang="es-ES" dirty="0"/>
          </a:p>
        </p:txBody>
      </p:sp>
      <p:sp>
        <p:nvSpPr>
          <p:cNvPr id="9" name="Rectángulo 8"/>
          <p:cNvSpPr/>
          <p:nvPr/>
        </p:nvSpPr>
        <p:spPr>
          <a:xfrm>
            <a:off x="4983481" y="4493720"/>
            <a:ext cx="2057400" cy="79394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3" name="Rectángulo 12"/>
          <p:cNvSpPr/>
          <p:nvPr/>
        </p:nvSpPr>
        <p:spPr>
          <a:xfrm>
            <a:off x="5120640" y="5375174"/>
            <a:ext cx="2308860" cy="93418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4" name="Rectángulo 13"/>
          <p:cNvSpPr/>
          <p:nvPr/>
        </p:nvSpPr>
        <p:spPr>
          <a:xfrm>
            <a:off x="5120640" y="5431750"/>
            <a:ext cx="2701895" cy="923330"/>
          </a:xfrm>
          <a:prstGeom prst="rect">
            <a:avLst/>
          </a:prstGeom>
        </p:spPr>
        <p:txBody>
          <a:bodyPr wrap="square">
            <a:spAutoFit/>
          </a:bodyPr>
          <a:lstStyle/>
          <a:p>
            <a:r>
              <a:rPr lang="es-ES" dirty="0">
                <a:latin typeface="Myriad-Roman"/>
              </a:rPr>
              <a:t>13 oficinas de representación</a:t>
            </a:r>
          </a:p>
          <a:p>
            <a:r>
              <a:rPr lang="es-ES" dirty="0">
                <a:latin typeface="Myriad-Roman"/>
              </a:rPr>
              <a:t>de bancos extranjeros</a:t>
            </a:r>
            <a:endParaRPr lang="es-ES" dirty="0"/>
          </a:p>
        </p:txBody>
      </p:sp>
      <p:sp>
        <p:nvSpPr>
          <p:cNvPr id="15" name="Rectángulo 14"/>
          <p:cNvSpPr/>
          <p:nvPr/>
        </p:nvSpPr>
        <p:spPr>
          <a:xfrm>
            <a:off x="5120639" y="3424535"/>
            <a:ext cx="3053413" cy="923330"/>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r>
              <a:rPr lang="es-ES" dirty="0"/>
              <a:t>4 oficinas de representación </a:t>
            </a:r>
            <a:r>
              <a:rPr lang="es-ES" dirty="0" smtClean="0"/>
              <a:t>de instituciones </a:t>
            </a:r>
            <a:r>
              <a:rPr lang="es-ES" dirty="0"/>
              <a:t>financieras no bancarias.</a:t>
            </a:r>
          </a:p>
        </p:txBody>
      </p:sp>
    </p:spTree>
    <p:extLst>
      <p:ext uri="{BB962C8B-B14F-4D97-AF65-F5344CB8AC3E}">
        <p14:creationId xmlns:p14="http://schemas.microsoft.com/office/powerpoint/2010/main" val="17833364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508000" y="1206505"/>
            <a:ext cx="11036300" cy="3616956"/>
          </a:xfrm>
        </p:spPr>
        <p:style>
          <a:lnRef idx="2">
            <a:schemeClr val="accent1"/>
          </a:lnRef>
          <a:fillRef idx="1">
            <a:schemeClr val="lt1"/>
          </a:fillRef>
          <a:effectRef idx="0">
            <a:schemeClr val="accent1"/>
          </a:effectRef>
          <a:fontRef idx="minor">
            <a:schemeClr val="dk1"/>
          </a:fontRef>
        </p:style>
        <p:txBody>
          <a:bodyPr/>
          <a:lstStyle/>
          <a:p>
            <a:pPr marL="0" indent="0" algn="just">
              <a:buNone/>
            </a:pPr>
            <a:r>
              <a:rPr lang="es-ES" sz="3200" dirty="0">
                <a:solidFill>
                  <a:schemeClr val="tx1"/>
                </a:solidFill>
              </a:rPr>
              <a:t>1.- </a:t>
            </a:r>
            <a:r>
              <a:rPr lang="es-ES" sz="3200" b="1" dirty="0">
                <a:solidFill>
                  <a:schemeClr val="tx1"/>
                </a:solidFill>
              </a:rPr>
              <a:t>Emisión y regulación de la circulación de la moneda </a:t>
            </a:r>
            <a:r>
              <a:rPr lang="es-ES" sz="3200" b="1" dirty="0" smtClean="0">
                <a:solidFill>
                  <a:schemeClr val="tx1"/>
                </a:solidFill>
              </a:rPr>
              <a:t>nacional</a:t>
            </a:r>
            <a:endParaRPr lang="es-ES" sz="3200" b="1" dirty="0">
              <a:solidFill>
                <a:schemeClr val="tx1"/>
              </a:solidFill>
            </a:endParaRPr>
          </a:p>
          <a:p>
            <a:pPr marL="0" indent="0" algn="just">
              <a:buNone/>
            </a:pPr>
            <a:r>
              <a:rPr lang="es-ES" sz="3200" dirty="0">
                <a:solidFill>
                  <a:schemeClr val="tx1"/>
                </a:solidFill>
              </a:rPr>
              <a:t>Ejerce el monopolio de emisión de billetes de curso legal y forzoso en el país y por ende regula la circulación monetaria de acuerdo con las necesidades económicas y del público en general, dentro de los límites fijados por el </a:t>
            </a:r>
            <a:r>
              <a:rPr lang="es-ES" sz="3200" dirty="0" smtClean="0">
                <a:solidFill>
                  <a:schemeClr val="tx1"/>
                </a:solidFill>
              </a:rPr>
              <a:t>Estado.</a:t>
            </a:r>
            <a:endParaRPr lang="es-ES" sz="3200" dirty="0">
              <a:solidFill>
                <a:schemeClr val="tx1"/>
              </a:solidFill>
            </a:endParaRPr>
          </a:p>
        </p:txBody>
      </p:sp>
      <p:sp>
        <p:nvSpPr>
          <p:cNvPr id="4" name="Marcador de número de diapositiva 3"/>
          <p:cNvSpPr>
            <a:spLocks noGrp="1"/>
          </p:cNvSpPr>
          <p:nvPr>
            <p:ph type="sldNum" sz="quarter" idx="11"/>
          </p:nvPr>
        </p:nvSpPr>
        <p:spPr/>
        <p:txBody>
          <a:bodyPr/>
          <a:lstStyle/>
          <a:p>
            <a:pPr>
              <a:defRPr/>
            </a:pPr>
            <a:fld id="{933670FB-B4A5-4BCB-801E-3A471D34D423}" type="slidenum">
              <a:rPr lang="en-US" smtClean="0">
                <a:solidFill>
                  <a:prstClr val="black">
                    <a:tint val="75000"/>
                  </a:prstClr>
                </a:solidFill>
              </a:rPr>
              <a:pPr>
                <a:defRPr/>
              </a:pPr>
              <a:t>8</a:t>
            </a:fld>
            <a:endParaRPr lang="en-US" dirty="0">
              <a:solidFill>
                <a:prstClr val="black">
                  <a:tint val="75000"/>
                </a:prstClr>
              </a:solidFill>
            </a:endParaRPr>
          </a:p>
        </p:txBody>
      </p:sp>
      <p:sp>
        <p:nvSpPr>
          <p:cNvPr id="5" name="Título 1"/>
          <p:cNvSpPr>
            <a:spLocks noGrp="1"/>
          </p:cNvSpPr>
          <p:nvPr>
            <p:ph type="title"/>
          </p:nvPr>
        </p:nvSpPr>
        <p:spPr/>
        <p:txBody>
          <a:bodyPr/>
          <a:lstStyle/>
          <a:p>
            <a:r>
              <a:rPr lang="es-ES" sz="4000" dirty="0"/>
              <a:t>Funciones </a:t>
            </a:r>
            <a:r>
              <a:rPr lang="es-ES" sz="4000" dirty="0" smtClean="0"/>
              <a:t>de la Banca </a:t>
            </a:r>
            <a:r>
              <a:rPr lang="es-ES" sz="4000" dirty="0"/>
              <a:t>Central</a:t>
            </a:r>
          </a:p>
        </p:txBody>
      </p:sp>
      <p:sp>
        <p:nvSpPr>
          <p:cNvPr id="6" name="Rectángulo 5"/>
          <p:cNvSpPr/>
          <p:nvPr/>
        </p:nvSpPr>
        <p:spPr>
          <a:xfrm>
            <a:off x="508000" y="4970786"/>
            <a:ext cx="11277600" cy="1815882"/>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r>
              <a:rPr lang="es-ES" sz="2800" dirty="0" smtClean="0"/>
              <a:t>Qué sucede con esta función en caso de que la </a:t>
            </a:r>
            <a:r>
              <a:rPr lang="es-ES" sz="2800" dirty="0"/>
              <a:t>economía de un país se </a:t>
            </a:r>
            <a:r>
              <a:rPr lang="es-ES" sz="2800" dirty="0" smtClean="0"/>
              <a:t>dolarice?</a:t>
            </a:r>
          </a:p>
          <a:p>
            <a:r>
              <a:rPr lang="es-ES" sz="2800" dirty="0" smtClean="0"/>
              <a:t>R/ Deja de </a:t>
            </a:r>
            <a:r>
              <a:rPr lang="es-ES" sz="2800" dirty="0"/>
              <a:t>funcionar la moneda nacional </a:t>
            </a:r>
            <a:r>
              <a:rPr lang="es-ES" sz="2800" dirty="0" smtClean="0"/>
              <a:t>y por tanto esta </a:t>
            </a:r>
            <a:r>
              <a:rPr lang="es-ES" sz="2800" dirty="0"/>
              <a:t>función se hace nula. </a:t>
            </a:r>
          </a:p>
        </p:txBody>
      </p:sp>
    </p:spTree>
    <p:extLst>
      <p:ext uri="{BB962C8B-B14F-4D97-AF65-F5344CB8AC3E}">
        <p14:creationId xmlns:p14="http://schemas.microsoft.com/office/powerpoint/2010/main" val="183298457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508000" y="1206505"/>
            <a:ext cx="10972800" cy="4257036"/>
          </a:xfrm>
        </p:spPr>
        <p:style>
          <a:lnRef idx="2">
            <a:schemeClr val="accent2"/>
          </a:lnRef>
          <a:fillRef idx="1">
            <a:schemeClr val="lt1"/>
          </a:fillRef>
          <a:effectRef idx="0">
            <a:schemeClr val="accent2"/>
          </a:effectRef>
          <a:fontRef idx="minor">
            <a:schemeClr val="dk1"/>
          </a:fontRef>
        </p:style>
        <p:txBody>
          <a:bodyPr/>
          <a:lstStyle/>
          <a:p>
            <a:pPr marL="0" indent="0" algn="just">
              <a:buNone/>
            </a:pPr>
            <a:r>
              <a:rPr lang="es-ES" sz="3200" dirty="0" smtClean="0">
                <a:solidFill>
                  <a:schemeClr val="tx1"/>
                </a:solidFill>
              </a:rPr>
              <a:t>2</a:t>
            </a:r>
            <a:r>
              <a:rPr lang="es-ES" sz="3200" dirty="0">
                <a:solidFill>
                  <a:schemeClr val="tx1"/>
                </a:solidFill>
              </a:rPr>
              <a:t>.- </a:t>
            </a:r>
            <a:r>
              <a:rPr lang="es-ES" sz="3200" b="1" dirty="0">
                <a:solidFill>
                  <a:schemeClr val="tx1"/>
                </a:solidFill>
              </a:rPr>
              <a:t>Banquero y agente financiero del </a:t>
            </a:r>
            <a:r>
              <a:rPr lang="es-ES" sz="3200" b="1" dirty="0" smtClean="0">
                <a:solidFill>
                  <a:schemeClr val="tx1"/>
                </a:solidFill>
              </a:rPr>
              <a:t>Estado</a:t>
            </a:r>
            <a:endParaRPr lang="es-ES" sz="3200" b="1" dirty="0">
              <a:solidFill>
                <a:schemeClr val="tx1"/>
              </a:solidFill>
            </a:endParaRPr>
          </a:p>
          <a:p>
            <a:pPr marL="0" indent="0" algn="just">
              <a:buNone/>
            </a:pPr>
            <a:r>
              <a:rPr lang="es-ES" sz="3200" dirty="0">
                <a:solidFill>
                  <a:schemeClr val="tx1"/>
                </a:solidFill>
              </a:rPr>
              <a:t>Mantiene la cuenta del Estado, le concede créditos y gestiona la emisión de títulos públicos (el estado es un cliente muy especial pues por medio de leyes puede establecer las condiciones en que opera con el Banco Central) incluye el servicio de tesorería y el servicio financiero de la deuda pública. (BANQUERO Y AGENTE FINANCIERO DEL ESTADO)</a:t>
            </a:r>
          </a:p>
        </p:txBody>
      </p:sp>
      <p:sp>
        <p:nvSpPr>
          <p:cNvPr id="4" name="Marcador de número de diapositiva 3"/>
          <p:cNvSpPr>
            <a:spLocks noGrp="1"/>
          </p:cNvSpPr>
          <p:nvPr>
            <p:ph type="sldNum" sz="quarter" idx="11"/>
          </p:nvPr>
        </p:nvSpPr>
        <p:spPr/>
        <p:txBody>
          <a:bodyPr/>
          <a:lstStyle/>
          <a:p>
            <a:pPr>
              <a:defRPr/>
            </a:pPr>
            <a:fld id="{933670FB-B4A5-4BCB-801E-3A471D34D423}" type="slidenum">
              <a:rPr lang="en-US" smtClean="0">
                <a:solidFill>
                  <a:prstClr val="black">
                    <a:tint val="75000"/>
                  </a:prstClr>
                </a:solidFill>
              </a:rPr>
              <a:pPr>
                <a:defRPr/>
              </a:pPr>
              <a:t>9</a:t>
            </a:fld>
            <a:endParaRPr lang="en-US" dirty="0">
              <a:solidFill>
                <a:prstClr val="black">
                  <a:tint val="75000"/>
                </a:prstClr>
              </a:solidFill>
            </a:endParaRPr>
          </a:p>
        </p:txBody>
      </p:sp>
      <p:sp>
        <p:nvSpPr>
          <p:cNvPr id="5" name="Título 1"/>
          <p:cNvSpPr>
            <a:spLocks noGrp="1"/>
          </p:cNvSpPr>
          <p:nvPr>
            <p:ph type="title"/>
          </p:nvPr>
        </p:nvSpPr>
        <p:spPr/>
        <p:txBody>
          <a:bodyPr/>
          <a:lstStyle/>
          <a:p>
            <a:r>
              <a:rPr lang="es-ES" sz="4000" dirty="0"/>
              <a:t>Funciones </a:t>
            </a:r>
            <a:r>
              <a:rPr lang="es-ES" sz="4000" dirty="0" smtClean="0"/>
              <a:t>de la Banca </a:t>
            </a:r>
            <a:r>
              <a:rPr lang="es-ES" sz="4000" dirty="0"/>
              <a:t>Central</a:t>
            </a:r>
          </a:p>
        </p:txBody>
      </p:sp>
    </p:spTree>
    <p:extLst>
      <p:ext uri="{BB962C8B-B14F-4D97-AF65-F5344CB8AC3E}">
        <p14:creationId xmlns:p14="http://schemas.microsoft.com/office/powerpoint/2010/main" val="1685650198"/>
      </p:ext>
    </p:extLst>
  </p:cSld>
  <p:clrMapOvr>
    <a:masterClrMapping/>
  </p:clrMapOvr>
  <p:timing>
    <p:tnLst>
      <p:par>
        <p:cTn id="1" dur="indefinite" restart="never" nodeType="tmRoot"/>
      </p:par>
    </p:tnLst>
  </p:timing>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3_Office Theme">
      <a:majorFont>
        <a:latin typeface="Arial"/>
        <a:ea typeface=""/>
        <a:cs typeface="Arial"/>
      </a:majorFont>
      <a:minorFont>
        <a:latin typeface=""/>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E1 consumidor</Template>
  <TotalTime>1304</TotalTime>
  <Words>1928</Words>
  <Application>Microsoft Office PowerPoint</Application>
  <PresentationFormat>Panorámica</PresentationFormat>
  <Paragraphs>169</Paragraphs>
  <Slides>29</Slides>
  <Notes>4</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29</vt:i4>
      </vt:variant>
    </vt:vector>
  </HeadingPairs>
  <TitlesOfParts>
    <vt:vector size="36" baseType="lpstr">
      <vt:lpstr>Arial</vt:lpstr>
      <vt:lpstr>Arial Black</vt:lpstr>
      <vt:lpstr>Calibri</vt:lpstr>
      <vt:lpstr>Myriad-Roman</vt:lpstr>
      <vt:lpstr>Times New Roman</vt:lpstr>
      <vt:lpstr>Verdana</vt:lpstr>
      <vt:lpstr>3_Office Theme</vt:lpstr>
      <vt:lpstr>Presentación de PowerPoint</vt:lpstr>
      <vt:lpstr> Tema I: Instituciones Financieras Bancarias </vt:lpstr>
      <vt:lpstr>OBJETIVOS:</vt:lpstr>
      <vt:lpstr>SISTEMA BANCARIO</vt:lpstr>
      <vt:lpstr>Banco Central</vt:lpstr>
      <vt:lpstr>Banco Central</vt:lpstr>
      <vt:lpstr>Estructura del Sistema Bancario en Cuba </vt:lpstr>
      <vt:lpstr>Funciones de la Banca Central</vt:lpstr>
      <vt:lpstr>Funciones de la Banca Central</vt:lpstr>
      <vt:lpstr>Funciones de la Banca Central</vt:lpstr>
      <vt:lpstr>Funciones de la Banca Central</vt:lpstr>
      <vt:lpstr>Funciones de la Banca Central</vt:lpstr>
      <vt:lpstr>Funciones de la Banca Central</vt:lpstr>
      <vt:lpstr>Funciones de la Banca Central</vt:lpstr>
      <vt:lpstr>DINERO</vt:lpstr>
      <vt:lpstr>DINERO</vt:lpstr>
      <vt:lpstr>DINERO</vt:lpstr>
      <vt:lpstr>POLÍTICA MONETARIA</vt:lpstr>
      <vt:lpstr>POLÍTICA MONETARIA</vt:lpstr>
      <vt:lpstr>OBJETIVOS DE LA POLÍTICA MONETARIA</vt:lpstr>
      <vt:lpstr>POLÍTICA MONETARIA</vt:lpstr>
      <vt:lpstr>INSTRUMENTOS DE LA POLÍTICA MONETARIA</vt:lpstr>
      <vt:lpstr>POLÍTICA MONETARIA</vt:lpstr>
      <vt:lpstr>El Banco Central de Cuba (BCC)</vt:lpstr>
      <vt:lpstr> BCC Y POLÍTICA MONETARIA</vt:lpstr>
      <vt:lpstr>Preguntas de comprobación </vt:lpstr>
      <vt:lpstr>ORIENTACIÓN DE ESTUDIO INDEPENDIENTE</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MIA</dc:creator>
  <cp:lastModifiedBy>Beatriz Fernandez</cp:lastModifiedBy>
  <cp:revision>151</cp:revision>
  <dcterms:created xsi:type="dcterms:W3CDTF">2023-12-10T13:11:26Z</dcterms:created>
  <dcterms:modified xsi:type="dcterms:W3CDTF">2026-03-04T04:28:09Z</dcterms:modified>
</cp:coreProperties>
</file>