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02"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1101588-B775-4F14-A000-CEE1F3DF3040}" type="datetimeFigureOut">
              <a:rPr lang="es-ES" smtClean="0"/>
              <a:pPr/>
              <a:t>12/03/2025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4E3BF2C-E606-4C6F-88CA-96DDB4A1B54B}"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1101588-B775-4F14-A000-CEE1F3DF3040}" type="datetimeFigureOut">
              <a:rPr lang="es-ES" smtClean="0"/>
              <a:pPr/>
              <a:t>12/03/2025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4E3BF2C-E606-4C6F-88CA-96DDB4A1B54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1101588-B775-4F14-A000-CEE1F3DF3040}" type="datetimeFigureOut">
              <a:rPr lang="es-ES" smtClean="0"/>
              <a:pPr/>
              <a:t>12/03/2025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4E3BF2C-E606-4C6F-88CA-96DDB4A1B54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1101588-B775-4F14-A000-CEE1F3DF3040}" type="datetimeFigureOut">
              <a:rPr lang="es-ES" smtClean="0"/>
              <a:pPr/>
              <a:t>12/03/2025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4E3BF2C-E606-4C6F-88CA-96DDB4A1B54B}"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1101588-B775-4F14-A000-CEE1F3DF3040}" type="datetimeFigureOut">
              <a:rPr lang="es-ES" smtClean="0"/>
              <a:pPr/>
              <a:t>12/03/2025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4E3BF2C-E606-4C6F-88CA-96DDB4A1B54B}"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1101588-B775-4F14-A000-CEE1F3DF3040}" type="datetimeFigureOut">
              <a:rPr lang="es-ES" smtClean="0"/>
              <a:pPr/>
              <a:t>12/03/2025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4E3BF2C-E606-4C6F-88CA-96DDB4A1B54B}"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1101588-B775-4F14-A000-CEE1F3DF3040}" type="datetimeFigureOut">
              <a:rPr lang="es-ES" smtClean="0"/>
              <a:pPr/>
              <a:t>12/03/2025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4E3BF2C-E606-4C6F-88CA-96DDB4A1B54B}"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1101588-B775-4F14-A000-CEE1F3DF3040}" type="datetimeFigureOut">
              <a:rPr lang="es-ES" smtClean="0"/>
              <a:pPr/>
              <a:t>12/03/2025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4E3BF2C-E606-4C6F-88CA-96DDB4A1B54B}"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1101588-B775-4F14-A000-CEE1F3DF3040}" type="datetimeFigureOut">
              <a:rPr lang="es-ES" smtClean="0"/>
              <a:pPr/>
              <a:t>12/03/2025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4E3BF2C-E606-4C6F-88CA-96DDB4A1B54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1101588-B775-4F14-A000-CEE1F3DF3040}" type="datetimeFigureOut">
              <a:rPr lang="es-ES" smtClean="0"/>
              <a:pPr/>
              <a:t>12/03/2025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4E3BF2C-E606-4C6F-88CA-96DDB4A1B54B}"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1101588-B775-4F14-A000-CEE1F3DF3040}" type="datetimeFigureOut">
              <a:rPr lang="es-ES" smtClean="0"/>
              <a:pPr/>
              <a:t>12/03/2025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4E3BF2C-E606-4C6F-88CA-96DDB4A1B54B}"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01588-B775-4F14-A000-CEE1F3DF3040}" type="datetimeFigureOut">
              <a:rPr lang="es-ES" smtClean="0"/>
              <a:pPr/>
              <a:t>12/03/2025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3BF2C-E606-4C6F-88CA-96DDB4A1B54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package" Target="../embeddings/Documento_de_Microsoft_Office_Word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5626121"/>
          </a:xfrm>
        </p:spPr>
        <p:txBody>
          <a:bodyPr>
            <a:noAutofit/>
          </a:bodyPr>
          <a:lstStyle/>
          <a:p>
            <a:pPr lvl="0" algn="just">
              <a:buNone/>
            </a:pPr>
            <a:r>
              <a:rPr lang="es-ES_tradnl" sz="4000" dirty="0" smtClean="0">
                <a:solidFill>
                  <a:srgbClr val="FFFF00"/>
                </a:solidFill>
              </a:rPr>
              <a:t>DE LA CLASE ANTERIOR:</a:t>
            </a:r>
          </a:p>
          <a:p>
            <a:pPr lvl="0" algn="just"/>
            <a:r>
              <a:rPr lang="es-ES_tradnl" sz="4000" dirty="0" smtClean="0">
                <a:solidFill>
                  <a:srgbClr val="FFFF00"/>
                </a:solidFill>
              </a:rPr>
              <a:t>¿Por qué es importante para un país realizar estudios científicos periódicos sobre las poblaciones humanas?</a:t>
            </a:r>
            <a:endParaRPr lang="es-ES" sz="4000" dirty="0" smtClean="0">
              <a:solidFill>
                <a:srgbClr val="FFFF00"/>
              </a:solidFill>
            </a:endParaRPr>
          </a:p>
          <a:p>
            <a:pPr lvl="0" algn="just"/>
            <a:r>
              <a:rPr lang="es-ES_tradnl" sz="4000" dirty="0" smtClean="0">
                <a:solidFill>
                  <a:srgbClr val="FFFF00"/>
                </a:solidFill>
              </a:rPr>
              <a:t>¿Qué diferencias existen entre la obtención de datos de la población mediante empadronamiento y mediante registros?</a:t>
            </a:r>
          </a:p>
          <a:p>
            <a:pPr lvl="0" algn="just"/>
            <a:endParaRPr lang="es-ES" sz="4000" dirty="0" smtClean="0">
              <a:solidFill>
                <a:srgbClr val="FFFF00"/>
              </a:solidFill>
            </a:endParaRPr>
          </a:p>
          <a:p>
            <a:endParaRPr lang="es-E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06" y="285728"/>
            <a:ext cx="8686800" cy="6357982"/>
          </a:xfrm>
        </p:spPr>
        <p:txBody>
          <a:bodyPr>
            <a:normAutofit fontScale="92500" lnSpcReduction="20000"/>
          </a:bodyPr>
          <a:lstStyle/>
          <a:p>
            <a:pPr algn="just"/>
            <a:r>
              <a:rPr lang="es-ES_tradnl" dirty="0" smtClean="0">
                <a:solidFill>
                  <a:srgbClr val="FFFF00"/>
                </a:solidFill>
              </a:rPr>
              <a:t>En este último caso convencionalmente se utilizan agrupaciones quinquenales de edades, pero por características de la información o por conveniencias del trabajo se pueden emplear otros tipos de agrupaciones decenales, etc. Estas agrupaciones forman los llamados </a:t>
            </a:r>
            <a:r>
              <a:rPr lang="es-ES_tradnl" b="1" dirty="0" smtClean="0">
                <a:solidFill>
                  <a:srgbClr val="FFFF00"/>
                </a:solidFill>
              </a:rPr>
              <a:t>intervalos de edad.</a:t>
            </a:r>
            <a:endParaRPr lang="es-ES" dirty="0" smtClean="0">
              <a:solidFill>
                <a:srgbClr val="FFFF00"/>
              </a:solidFill>
            </a:endParaRPr>
          </a:p>
          <a:p>
            <a:pPr algn="just"/>
            <a:r>
              <a:rPr lang="es-ES_tradnl" dirty="0" smtClean="0">
                <a:solidFill>
                  <a:srgbClr val="FFFF00"/>
                </a:solidFill>
              </a:rPr>
              <a:t>Cuando se trabaja con las poblaciones de edades avanzadas, dado que los montos son relativamente reducidos, se acostumbra, a partir de una edad X determinada, formar un llamado grupo abierto, en el que se agrupará al total de población cuya edad es como mínimo la edad X considerada.</a:t>
            </a:r>
            <a:endParaRPr lang="es-ES" dirty="0" smtClean="0">
              <a:solidFill>
                <a:srgbClr val="FFFF00"/>
              </a:solidFill>
            </a:endParaRPr>
          </a:p>
          <a:p>
            <a:pPr algn="just"/>
            <a:r>
              <a:rPr lang="es-ES_tradnl" dirty="0" smtClean="0">
                <a:solidFill>
                  <a:srgbClr val="FFFF00"/>
                </a:solidFill>
              </a:rPr>
              <a:t>La edad a partir de la cual se puede formar el grupo abierto, está en dependencia de las necesidades del investigador.</a:t>
            </a:r>
            <a:endParaRPr lang="es-ES" dirty="0" smtClean="0">
              <a:solidFill>
                <a:srgbClr val="FFFF00"/>
              </a:solidFill>
            </a:endParaRPr>
          </a:p>
          <a:p>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285728"/>
            <a:ext cx="8786874" cy="6572272"/>
          </a:xfrm>
        </p:spPr>
        <p:txBody>
          <a:bodyPr>
            <a:normAutofit/>
          </a:bodyPr>
          <a:lstStyle/>
          <a:p>
            <a:pPr algn="just"/>
            <a:r>
              <a:rPr lang="es-ES_tradnl" dirty="0" smtClean="0">
                <a:solidFill>
                  <a:srgbClr val="FFFF00"/>
                </a:solidFill>
              </a:rPr>
              <a:t>Es también una </a:t>
            </a:r>
            <a:r>
              <a:rPr lang="es-ES_tradnl" dirty="0">
                <a:solidFill>
                  <a:srgbClr val="FFFF00"/>
                </a:solidFill>
              </a:rPr>
              <a:t>importante característica demográfica. </a:t>
            </a:r>
            <a:endParaRPr lang="es-ES_tradnl" dirty="0" smtClean="0">
              <a:solidFill>
                <a:srgbClr val="FFFF00"/>
              </a:solidFill>
            </a:endParaRPr>
          </a:p>
          <a:p>
            <a:pPr algn="just"/>
            <a:r>
              <a:rPr lang="es-ES_tradnl" dirty="0" smtClean="0">
                <a:solidFill>
                  <a:srgbClr val="FFFF00"/>
                </a:solidFill>
              </a:rPr>
              <a:t>Su </a:t>
            </a:r>
            <a:r>
              <a:rPr lang="es-ES_tradnl" dirty="0">
                <a:solidFill>
                  <a:srgbClr val="FFFF00"/>
                </a:solidFill>
              </a:rPr>
              <a:t>simple división reduce las posibilidades de errores</a:t>
            </a:r>
            <a:r>
              <a:rPr lang="es-ES_tradnl" dirty="0" smtClean="0">
                <a:solidFill>
                  <a:srgbClr val="FFFF00"/>
                </a:solidFill>
              </a:rPr>
              <a:t>.</a:t>
            </a:r>
          </a:p>
          <a:p>
            <a:pPr algn="just"/>
            <a:r>
              <a:rPr lang="es-ES_tradnl" dirty="0" smtClean="0">
                <a:solidFill>
                  <a:srgbClr val="FFFF00"/>
                </a:solidFill>
              </a:rPr>
              <a:t>El </a:t>
            </a:r>
            <a:r>
              <a:rPr lang="es-ES_tradnl" dirty="0">
                <a:solidFill>
                  <a:srgbClr val="FFFF00"/>
                </a:solidFill>
              </a:rPr>
              <a:t>sexo </a:t>
            </a:r>
            <a:r>
              <a:rPr lang="es-ES_tradnl" dirty="0" smtClean="0">
                <a:solidFill>
                  <a:srgbClr val="FFFF00"/>
                </a:solidFill>
              </a:rPr>
              <a:t>influye en </a:t>
            </a:r>
            <a:r>
              <a:rPr lang="es-ES_tradnl" dirty="0">
                <a:solidFill>
                  <a:srgbClr val="FFFF00"/>
                </a:solidFill>
              </a:rPr>
              <a:t>los nacimientos y en las defunciones e imprime un comportamiento diferencial en las migraciones, distribución ocupacional y en casi todas las características en que se puede estudiar la población</a:t>
            </a:r>
            <a:r>
              <a:rPr lang="es-ES_tradnl" dirty="0" smtClean="0">
                <a:solidFill>
                  <a:srgbClr val="FFFF00"/>
                </a:solidFill>
              </a:rPr>
              <a:t>.</a:t>
            </a:r>
            <a:endParaRPr lang="es-ES" b="1" dirty="0">
              <a:solidFill>
                <a:srgbClr val="FFFF00"/>
              </a:solidFill>
            </a:endParaRPr>
          </a:p>
          <a:p>
            <a:pPr algn="just"/>
            <a:endParaRPr lang="es-ES"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500042"/>
            <a:ext cx="8686800" cy="5626121"/>
          </a:xfrm>
        </p:spPr>
        <p:txBody>
          <a:bodyPr>
            <a:normAutofit/>
          </a:bodyPr>
          <a:lstStyle/>
          <a:p>
            <a:pPr algn="just"/>
            <a:r>
              <a:rPr lang="es-MX" dirty="0" smtClean="0">
                <a:solidFill>
                  <a:srgbClr val="FFFF00"/>
                </a:solidFill>
              </a:rPr>
              <a:t>El hecho de que en un espacio geográfico determinado exista predominio de un sexo sobre el otro responde a una serie de factores, entre los que se destacan:</a:t>
            </a:r>
            <a:endParaRPr lang="es-ES" dirty="0" smtClean="0">
              <a:solidFill>
                <a:srgbClr val="FFFF00"/>
              </a:solidFill>
            </a:endParaRPr>
          </a:p>
          <a:p>
            <a:pPr lvl="0" algn="just"/>
            <a:r>
              <a:rPr lang="es-MX" dirty="0" smtClean="0">
                <a:solidFill>
                  <a:srgbClr val="FFFF00"/>
                </a:solidFill>
              </a:rPr>
              <a:t>La </a:t>
            </a:r>
            <a:r>
              <a:rPr lang="es-MX" i="1" dirty="0" smtClean="0">
                <a:solidFill>
                  <a:srgbClr val="FFFF00"/>
                </a:solidFill>
              </a:rPr>
              <a:t>relación de masculinidad</a:t>
            </a:r>
            <a:r>
              <a:rPr lang="es-MX" dirty="0" smtClean="0">
                <a:solidFill>
                  <a:srgbClr val="FFFF00"/>
                </a:solidFill>
              </a:rPr>
              <a:t> al nacimiento.</a:t>
            </a:r>
            <a:endParaRPr lang="es-ES" b="1" dirty="0" smtClean="0">
              <a:solidFill>
                <a:srgbClr val="FFFF00"/>
              </a:solidFill>
            </a:endParaRPr>
          </a:p>
          <a:p>
            <a:pPr lvl="0" algn="just"/>
            <a:r>
              <a:rPr lang="es-MX" dirty="0" smtClean="0">
                <a:solidFill>
                  <a:srgbClr val="FFFF00"/>
                </a:solidFill>
              </a:rPr>
              <a:t>Por causas biológicas: </a:t>
            </a:r>
            <a:r>
              <a:rPr lang="es-MX" i="1" dirty="0" err="1" smtClean="0">
                <a:solidFill>
                  <a:srgbClr val="FFFF00"/>
                </a:solidFill>
              </a:rPr>
              <a:t>Sobremortalidad</a:t>
            </a:r>
            <a:r>
              <a:rPr lang="es-MX" i="1" dirty="0" smtClean="0">
                <a:solidFill>
                  <a:srgbClr val="FFFF00"/>
                </a:solidFill>
              </a:rPr>
              <a:t> Masculina</a:t>
            </a:r>
            <a:r>
              <a:rPr lang="es-MX" dirty="0" smtClean="0">
                <a:solidFill>
                  <a:srgbClr val="FFFF00"/>
                </a:solidFill>
              </a:rPr>
              <a:t>, fenómeno que se acentúa a partir de los 40 años de vida. </a:t>
            </a:r>
            <a:endParaRPr lang="es-ES" dirty="0" smtClean="0">
              <a:solidFill>
                <a:srgbClr val="FFFF00"/>
              </a:solidFill>
            </a:endParaRPr>
          </a:p>
          <a:p>
            <a:pPr lvl="0" algn="just"/>
            <a:r>
              <a:rPr lang="es-MX" dirty="0" smtClean="0">
                <a:solidFill>
                  <a:srgbClr val="FFFF00"/>
                </a:solidFill>
              </a:rPr>
              <a:t>El efecto diferenciado por sexos de las </a:t>
            </a:r>
            <a:r>
              <a:rPr lang="es-MX" i="1" dirty="0" smtClean="0">
                <a:solidFill>
                  <a:srgbClr val="FFFF00"/>
                </a:solidFill>
              </a:rPr>
              <a:t>migraciones</a:t>
            </a:r>
            <a:r>
              <a:rPr lang="es-MX" dirty="0" smtClean="0">
                <a:solidFill>
                  <a:srgbClr val="FFFF00"/>
                </a:solidFill>
              </a:rPr>
              <a:t>. </a:t>
            </a:r>
            <a:endParaRPr lang="es-ES" dirty="0" smtClean="0">
              <a:solidFill>
                <a:srgbClr val="FFFF00"/>
              </a:solidFill>
            </a:endParaRPr>
          </a:p>
          <a:p>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57232"/>
            <a:ext cx="8229600" cy="5268931"/>
          </a:xfrm>
        </p:spPr>
        <p:txBody>
          <a:bodyPr>
            <a:normAutofit/>
          </a:bodyPr>
          <a:lstStyle/>
          <a:p>
            <a:pPr algn="just"/>
            <a:r>
              <a:rPr lang="es-ES_tradnl" dirty="0">
                <a:solidFill>
                  <a:srgbClr val="FFFF00"/>
                </a:solidFill>
              </a:rPr>
              <a:t>El estudio de la población atendiendo al sexo rara vez se realiza solo, sino que generalmente se combina con la edad. De esta forma es factible estudiar la estructura por sexo y edad de la población</a:t>
            </a:r>
            <a:r>
              <a:rPr lang="es-ES_tradnl" dirty="0" smtClean="0">
                <a:solidFill>
                  <a:srgbClr val="FFFF00"/>
                </a:solidFill>
              </a:rPr>
              <a:t>.</a:t>
            </a:r>
            <a:endParaRPr lang="es-ES" dirty="0">
              <a:solidFill>
                <a:srgbClr val="FFFF00"/>
              </a:solidFill>
            </a:endParaRPr>
          </a:p>
          <a:p>
            <a:pPr algn="just"/>
            <a:r>
              <a:rPr lang="es-ES_tradnl" dirty="0">
                <a:solidFill>
                  <a:srgbClr val="FFFF00"/>
                </a:solidFill>
              </a:rPr>
              <a:t>Dentro de este estudio también se analiza la variable “masculinidad”. Este indicador se refiere al número de hombres por cada 1000 mujeres.</a:t>
            </a:r>
            <a:endParaRPr lang="es-ES" dirty="0">
              <a:solidFill>
                <a:srgbClr val="FFFF00"/>
              </a:solidFill>
            </a:endParaRPr>
          </a:p>
          <a:p>
            <a:pPr algn="just"/>
            <a:endParaRPr lang="es-ES"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rcRect/>
          <a:stretch>
            <a:fillRect/>
          </a:stretch>
        </p:blipFill>
        <p:spPr bwMode="auto">
          <a:xfrm>
            <a:off x="642910" y="500042"/>
            <a:ext cx="8143931" cy="52149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FF">
            <a:alpha val="0"/>
          </a:srgbClr>
        </a:solidFill>
        <a:effectLst/>
      </p:bgPr>
    </p:bg>
    <p:spTree>
      <p:nvGrpSpPr>
        <p:cNvPr id="1" name=""/>
        <p:cNvGrpSpPr/>
        <p:nvPr/>
      </p:nvGrpSpPr>
      <p:grpSpPr>
        <a:xfrm>
          <a:off x="0" y="0"/>
          <a:ext cx="0" cy="0"/>
          <a:chOff x="0" y="0"/>
          <a:chExt cx="0" cy="0"/>
        </a:xfrm>
      </p:grpSpPr>
      <p:pic>
        <p:nvPicPr>
          <p:cNvPr id="2" name="1 Imagen"/>
          <p:cNvPicPr/>
          <p:nvPr/>
        </p:nvPicPr>
        <p:blipFill>
          <a:blip r:embed="rId2"/>
          <a:srcRect/>
          <a:stretch>
            <a:fillRect/>
          </a:stretch>
        </p:blipFill>
        <p:spPr bwMode="auto">
          <a:xfrm>
            <a:off x="214282" y="-23"/>
            <a:ext cx="8429683" cy="5357849"/>
          </a:xfrm>
          <a:prstGeom prst="rect">
            <a:avLst/>
          </a:prstGeom>
          <a:noFill/>
          <a:ln w="9525">
            <a:noFill/>
            <a:miter lim="800000"/>
            <a:headEnd/>
            <a:tailEnd/>
          </a:ln>
        </p:spPr>
      </p:pic>
      <p:cxnSp>
        <p:nvCxnSpPr>
          <p:cNvPr id="4" name="3 Conector recto de flecha"/>
          <p:cNvCxnSpPr/>
          <p:nvPr/>
        </p:nvCxnSpPr>
        <p:spPr>
          <a:xfrm rot="5400000" flipH="1" flipV="1">
            <a:off x="1214414" y="3000372"/>
            <a:ext cx="1285884"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 name="4 Conector recto de flecha"/>
          <p:cNvCxnSpPr/>
          <p:nvPr/>
        </p:nvCxnSpPr>
        <p:spPr>
          <a:xfrm rot="5400000" flipH="1" flipV="1">
            <a:off x="5459022" y="2897580"/>
            <a:ext cx="1796268"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rot="5400000" flipH="1" flipV="1">
            <a:off x="5740012" y="2616590"/>
            <a:ext cx="2663048"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rot="5400000" flipH="1" flipV="1">
            <a:off x="7408484" y="3265088"/>
            <a:ext cx="899328"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rot="5400000" flipH="1" flipV="1">
            <a:off x="3644100" y="3213892"/>
            <a:ext cx="857256"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5400000" flipH="1" flipV="1">
            <a:off x="4367607" y="3153169"/>
            <a:ext cx="98029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rot="5400000" flipH="1" flipV="1">
            <a:off x="5037141" y="3178173"/>
            <a:ext cx="107157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rot="5400000" flipH="1" flipV="1">
            <a:off x="2822563" y="3106735"/>
            <a:ext cx="107157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rot="5400000" flipH="1" flipV="1">
            <a:off x="1963719" y="3035297"/>
            <a:ext cx="1357322"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042" y="214314"/>
            <a:ext cx="8686800" cy="6572272"/>
          </a:xfrm>
        </p:spPr>
        <p:txBody>
          <a:bodyPr>
            <a:noAutofit/>
          </a:bodyPr>
          <a:lstStyle/>
          <a:p>
            <a:pPr algn="just"/>
            <a:r>
              <a:rPr lang="es-ES_tradnl" sz="3600" dirty="0">
                <a:solidFill>
                  <a:srgbClr val="FFFF00"/>
                </a:solidFill>
              </a:rPr>
              <a:t>La estructura por edad y sexo, </a:t>
            </a:r>
            <a:r>
              <a:rPr lang="es-ES_tradnl" sz="3600" b="1" dirty="0">
                <a:solidFill>
                  <a:srgbClr val="FFFF00"/>
                </a:solidFill>
              </a:rPr>
              <a:t>generalmente refleja ciertas particularidades que son el resultado de la evolución de la dinámica poblacional influida por acontecimientos económico-sociales</a:t>
            </a:r>
            <a:r>
              <a:rPr lang="es-ES_tradnl" sz="3600" dirty="0">
                <a:solidFill>
                  <a:srgbClr val="FFFF00"/>
                </a:solidFill>
              </a:rPr>
              <a:t>: las guerras, las epidemias, las crisis económicas, los cambios sociales, los períodos de bonanza y desarrollo económico, se reflejan directamente en la composición de la población, tanto en sexo como en edades. </a:t>
            </a:r>
            <a:endParaRPr lang="es-ES" sz="3600" dirty="0">
              <a:solidFill>
                <a:srgbClr val="FFFF00"/>
              </a:solidFill>
            </a:endParaRPr>
          </a:p>
          <a:p>
            <a:pPr algn="just"/>
            <a:endParaRPr lang="es-ES" sz="3600" dirty="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5554683"/>
          </a:xfrm>
        </p:spPr>
        <p:txBody>
          <a:bodyPr/>
          <a:lstStyle/>
          <a:p>
            <a:pPr algn="just">
              <a:buFontTx/>
              <a:buChar char="-"/>
            </a:pPr>
            <a:r>
              <a:rPr lang="es-ES_tradnl" b="1" dirty="0" smtClean="0">
                <a:solidFill>
                  <a:srgbClr val="FFFF00"/>
                </a:solidFill>
              </a:rPr>
              <a:t>La </a:t>
            </a:r>
            <a:r>
              <a:rPr lang="es-ES_tradnl" b="1" dirty="0">
                <a:solidFill>
                  <a:srgbClr val="FFFF00"/>
                </a:solidFill>
              </a:rPr>
              <a:t>composición de la población también puede realizarse atendiendo al ESTADO CIVIL, ACTIVIDAD ECONÓMICA, EDUCACIÓN, LUGAR DE RESIDENCIA, etc</a:t>
            </a:r>
            <a:r>
              <a:rPr lang="es-ES_tradnl" b="1" dirty="0" smtClean="0">
                <a:solidFill>
                  <a:srgbClr val="FFFF00"/>
                </a:solidFill>
              </a:rPr>
              <a:t>.</a:t>
            </a:r>
          </a:p>
          <a:p>
            <a:pPr algn="just">
              <a:buFontTx/>
              <a:buChar char="-"/>
            </a:pPr>
            <a:r>
              <a:rPr lang="es-ES_tradnl" dirty="0">
                <a:solidFill>
                  <a:srgbClr val="FFFF00"/>
                </a:solidFill>
              </a:rPr>
              <a:t>Resulta de interés conocer, para las actividades de la dirección social, la </a:t>
            </a:r>
            <a:r>
              <a:rPr lang="es-ES_tradnl" b="1" dirty="0">
                <a:solidFill>
                  <a:srgbClr val="FFFF00"/>
                </a:solidFill>
              </a:rPr>
              <a:t>cantidad de matrimonios </a:t>
            </a:r>
            <a:r>
              <a:rPr lang="es-ES_tradnl" dirty="0">
                <a:solidFill>
                  <a:srgbClr val="FFFF00"/>
                </a:solidFill>
              </a:rPr>
              <a:t>promedio que se están produciendo, la </a:t>
            </a:r>
            <a:r>
              <a:rPr lang="es-ES_tradnl" b="1" dirty="0">
                <a:solidFill>
                  <a:srgbClr val="FFFF00"/>
                </a:solidFill>
              </a:rPr>
              <a:t>cantidad de divorcios</a:t>
            </a:r>
            <a:r>
              <a:rPr lang="es-ES_tradnl" dirty="0">
                <a:solidFill>
                  <a:srgbClr val="FFFF00"/>
                </a:solidFill>
              </a:rPr>
              <a:t>.</a:t>
            </a:r>
            <a:endParaRPr lang="es-ES" dirty="0">
              <a:solidFill>
                <a:srgbClr val="FFFF00"/>
              </a:solidFill>
            </a:endParaRPr>
          </a:p>
          <a:p>
            <a:pPr algn="just"/>
            <a:endParaRPr lang="es-ES" dirty="0">
              <a:solidFill>
                <a:srgbClr val="FFFF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1480" y="71414"/>
            <a:ext cx="8686800" cy="5697559"/>
          </a:xfrm>
        </p:spPr>
        <p:txBody>
          <a:bodyPr>
            <a:noAutofit/>
          </a:bodyPr>
          <a:lstStyle/>
          <a:p>
            <a:pPr algn="just"/>
            <a:r>
              <a:rPr lang="es-ES_tradnl" sz="3300" b="1" dirty="0">
                <a:solidFill>
                  <a:srgbClr val="FFFF00"/>
                </a:solidFill>
              </a:rPr>
              <a:t>Actualmente, las estadísticas cubanas, están indicando una modificación en la práctica social tendiente a la </a:t>
            </a:r>
            <a:r>
              <a:rPr lang="es-ES_tradnl" sz="3300" b="1" i="1" dirty="0">
                <a:solidFill>
                  <a:srgbClr val="FFFF00"/>
                </a:solidFill>
              </a:rPr>
              <a:t>disminución de la nupcialidad</a:t>
            </a:r>
            <a:r>
              <a:rPr lang="es-ES_tradnl" sz="3300" b="1" dirty="0">
                <a:solidFill>
                  <a:srgbClr val="FFFF00"/>
                </a:solidFill>
              </a:rPr>
              <a:t> en las parejas y al </a:t>
            </a:r>
            <a:r>
              <a:rPr lang="es-ES_tradnl" sz="3300" b="1" i="1" dirty="0">
                <a:solidFill>
                  <a:srgbClr val="FFFF00"/>
                </a:solidFill>
              </a:rPr>
              <a:t>incremento de la unión extramatrimonial, de convivencia, consensual</a:t>
            </a:r>
            <a:r>
              <a:rPr lang="es-ES_tradnl" sz="3300" b="1" dirty="0">
                <a:solidFill>
                  <a:srgbClr val="FFFF00"/>
                </a:solidFill>
              </a:rPr>
              <a:t>.</a:t>
            </a:r>
            <a:r>
              <a:rPr lang="es-ES_tradnl" sz="3300" dirty="0">
                <a:solidFill>
                  <a:srgbClr val="FFFF00"/>
                </a:solidFill>
              </a:rPr>
              <a:t> </a:t>
            </a:r>
            <a:endParaRPr lang="es-ES" sz="3300" dirty="0">
              <a:solidFill>
                <a:srgbClr val="FFFF00"/>
              </a:solidFill>
            </a:endParaRPr>
          </a:p>
          <a:p>
            <a:pPr algn="just"/>
            <a:r>
              <a:rPr lang="es-ES_tradnl" sz="3300" b="1" dirty="0">
                <a:solidFill>
                  <a:srgbClr val="FFFF00"/>
                </a:solidFill>
              </a:rPr>
              <a:t>ELLO NO IMPLICA LA DISMINUCIÓN DE LA NATALIDAD, SINO QUE IMPLICA PARA LA DIRECCIÓN ESTATAL DESDE LOS TÉRMINOS ESTADÍSTICOS, UN CUESTIONAMIENTO, UN “ENMASCARAMIENTO” PARA LA DETERMINACIÓN DE LAS TENDENCIAS FUTURAS DE LA NATALIDAD. </a:t>
            </a:r>
            <a:endParaRPr lang="es-ES" sz="3300" dirty="0">
              <a:solidFill>
                <a:srgbClr val="FFFF00"/>
              </a:solidFill>
            </a:endParaRPr>
          </a:p>
          <a:p>
            <a:pPr algn="just"/>
            <a:endParaRPr lang="es-ES" sz="3300" dirty="0">
              <a:solidFill>
                <a:srgbClr val="FF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5697559"/>
          </a:xfrm>
        </p:spPr>
        <p:txBody>
          <a:bodyPr>
            <a:noAutofit/>
          </a:bodyPr>
          <a:lstStyle/>
          <a:p>
            <a:pPr algn="just">
              <a:buNone/>
            </a:pPr>
            <a:r>
              <a:rPr lang="es-ES_tradnl" sz="3300" b="1" dirty="0">
                <a:solidFill>
                  <a:srgbClr val="FFFF00"/>
                </a:solidFill>
              </a:rPr>
              <a:t>¿Qué inconvenientes trae esta práctica social para la proyección socioeconómica del país</a:t>
            </a:r>
            <a:r>
              <a:rPr lang="es-ES_tradnl" sz="3300" b="1" dirty="0" smtClean="0">
                <a:solidFill>
                  <a:srgbClr val="FFFF00"/>
                </a:solidFill>
              </a:rPr>
              <a:t>?</a:t>
            </a:r>
            <a:endParaRPr lang="es-ES" sz="3300" dirty="0">
              <a:solidFill>
                <a:srgbClr val="FFFF00"/>
              </a:solidFill>
            </a:endParaRPr>
          </a:p>
          <a:p>
            <a:pPr algn="just"/>
            <a:r>
              <a:rPr lang="es-ES_tradnl" sz="3300" dirty="0">
                <a:solidFill>
                  <a:srgbClr val="FFFF00"/>
                </a:solidFill>
              </a:rPr>
              <a:t>-No pueden preverse los nacimientos. Por tanto, tampoco los servicios que necesitaran estos bebés.</a:t>
            </a:r>
            <a:endParaRPr lang="es-ES" sz="3300" dirty="0">
              <a:solidFill>
                <a:srgbClr val="FFFF00"/>
              </a:solidFill>
            </a:endParaRPr>
          </a:p>
          <a:p>
            <a:pPr algn="just"/>
            <a:r>
              <a:rPr lang="es-ES_tradnl" sz="3300" dirty="0">
                <a:solidFill>
                  <a:srgbClr val="FFFF00"/>
                </a:solidFill>
              </a:rPr>
              <a:t>-No pueden preverse las necesidades de viviendas.</a:t>
            </a:r>
            <a:endParaRPr lang="es-ES" sz="3300" dirty="0">
              <a:solidFill>
                <a:srgbClr val="FFFF00"/>
              </a:solidFill>
            </a:endParaRPr>
          </a:p>
          <a:p>
            <a:pPr algn="just"/>
            <a:r>
              <a:rPr lang="es-ES_tradnl" sz="3300" dirty="0">
                <a:solidFill>
                  <a:srgbClr val="FFFF00"/>
                </a:solidFill>
              </a:rPr>
              <a:t>-No pueden preverse las necesidades escuelas, maestros, calzado escolar, etc.</a:t>
            </a:r>
            <a:endParaRPr lang="es-ES" sz="3300" dirty="0">
              <a:solidFill>
                <a:srgbClr val="FFFF00"/>
              </a:solidFill>
            </a:endParaRPr>
          </a:p>
          <a:p>
            <a:pPr algn="just"/>
            <a:r>
              <a:rPr lang="es-ES_tradnl" sz="3300" dirty="0">
                <a:solidFill>
                  <a:srgbClr val="FFFF00"/>
                </a:solidFill>
              </a:rPr>
              <a:t>-No pueden preverse los movimientos de la población.</a:t>
            </a:r>
            <a:endParaRPr lang="es-ES" sz="3300" dirty="0">
              <a:solidFill>
                <a:srgbClr val="FFFF00"/>
              </a:solidFill>
            </a:endParaRPr>
          </a:p>
          <a:p>
            <a:pPr algn="just"/>
            <a:endParaRPr lang="es-ES" sz="3300"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229600" cy="5768997"/>
          </a:xfrm>
        </p:spPr>
        <p:txBody>
          <a:bodyPr>
            <a:normAutofit/>
          </a:bodyPr>
          <a:lstStyle/>
          <a:p>
            <a:pPr lvl="0" algn="just"/>
            <a:r>
              <a:rPr lang="es-ES_tradnl" sz="4000" dirty="0" smtClean="0">
                <a:solidFill>
                  <a:srgbClr val="FFFF00"/>
                </a:solidFill>
              </a:rPr>
              <a:t>¿Cuáles son las características principales de un censo de población y cuál de ellas le imprime al mismo la condición de fuente estática o de “stock”?</a:t>
            </a:r>
            <a:endParaRPr lang="es-ES" sz="4000" dirty="0" smtClean="0">
              <a:solidFill>
                <a:srgbClr val="FFFF00"/>
              </a:solidFill>
            </a:endParaRPr>
          </a:p>
          <a:p>
            <a:pPr lvl="0" algn="just"/>
            <a:r>
              <a:rPr lang="es-ES_tradnl" sz="4000" dirty="0" smtClean="0">
                <a:solidFill>
                  <a:srgbClr val="FFFF00"/>
                </a:solidFill>
              </a:rPr>
              <a:t>Diferencias entre el Censo de JURE y el de FACTO. Plantee las ventajas y desventajas básicas de ambos métodos.</a:t>
            </a:r>
            <a:endParaRPr lang="es-ES" sz="4000" dirty="0" smtClean="0">
              <a:solidFill>
                <a:srgbClr val="FFFF00"/>
              </a:solidFill>
            </a:endParaRPr>
          </a:p>
          <a:p>
            <a:endParaRPr lang="es-E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 y="214290"/>
            <a:ext cx="9043958" cy="6643710"/>
          </a:xfrm>
        </p:spPr>
        <p:txBody>
          <a:bodyPr>
            <a:normAutofit fontScale="92500" lnSpcReduction="20000"/>
          </a:bodyPr>
          <a:lstStyle/>
          <a:p>
            <a:pPr algn="just"/>
            <a:r>
              <a:rPr lang="es-ES_tradnl" dirty="0">
                <a:solidFill>
                  <a:srgbClr val="FFFF00"/>
                </a:solidFill>
              </a:rPr>
              <a:t>Otra </a:t>
            </a:r>
            <a:r>
              <a:rPr lang="es-ES_tradnl" b="1" u="sng" dirty="0">
                <a:solidFill>
                  <a:srgbClr val="FFFF00"/>
                </a:solidFill>
              </a:rPr>
              <a:t>variable demográfica</a:t>
            </a:r>
            <a:r>
              <a:rPr lang="es-ES_tradnl" dirty="0">
                <a:solidFill>
                  <a:srgbClr val="FFFF00"/>
                </a:solidFill>
              </a:rPr>
              <a:t> para estudiar la composición de la población puede referirse a </a:t>
            </a:r>
            <a:r>
              <a:rPr lang="es-ES_tradnl" b="1" dirty="0">
                <a:solidFill>
                  <a:srgbClr val="FFFF00"/>
                </a:solidFill>
              </a:rPr>
              <a:t>la actividad económica</a:t>
            </a:r>
            <a:r>
              <a:rPr lang="es-ES_tradnl" dirty="0">
                <a:solidFill>
                  <a:srgbClr val="FFFF00"/>
                </a:solidFill>
              </a:rPr>
              <a:t> que realizan sus miembros. </a:t>
            </a:r>
            <a:endParaRPr lang="es-ES" dirty="0">
              <a:solidFill>
                <a:srgbClr val="FFFF00"/>
              </a:solidFill>
            </a:endParaRPr>
          </a:p>
          <a:p>
            <a:pPr algn="just"/>
            <a:r>
              <a:rPr lang="es-ES_tradnl" dirty="0">
                <a:solidFill>
                  <a:srgbClr val="FFFF00"/>
                </a:solidFill>
              </a:rPr>
              <a:t>Resulta de interés </a:t>
            </a:r>
            <a:r>
              <a:rPr lang="es-ES_tradnl" dirty="0" smtClean="0">
                <a:solidFill>
                  <a:srgbClr val="FFFF00"/>
                </a:solidFill>
              </a:rPr>
              <a:t>conocer:</a:t>
            </a:r>
          </a:p>
          <a:p>
            <a:pPr algn="just">
              <a:buFontTx/>
              <a:buChar char="-"/>
            </a:pPr>
            <a:r>
              <a:rPr lang="es-ES_tradnl" dirty="0" smtClean="0">
                <a:solidFill>
                  <a:srgbClr val="FFFF00"/>
                </a:solidFill>
              </a:rPr>
              <a:t>la </a:t>
            </a:r>
            <a:r>
              <a:rPr lang="es-ES_tradnl" dirty="0">
                <a:solidFill>
                  <a:srgbClr val="FFFF00"/>
                </a:solidFill>
              </a:rPr>
              <a:t>cantidad de sujetos en edad laboral, </a:t>
            </a:r>
            <a:r>
              <a:rPr lang="es-ES_tradnl" dirty="0" smtClean="0">
                <a:solidFill>
                  <a:srgbClr val="FFFF00"/>
                </a:solidFill>
              </a:rPr>
              <a:t>o</a:t>
            </a:r>
          </a:p>
          <a:p>
            <a:pPr algn="just">
              <a:buFontTx/>
              <a:buChar char="-"/>
            </a:pPr>
            <a:r>
              <a:rPr lang="es-ES_tradnl" dirty="0" smtClean="0">
                <a:solidFill>
                  <a:srgbClr val="FFFF00"/>
                </a:solidFill>
              </a:rPr>
              <a:t>que </a:t>
            </a:r>
            <a:r>
              <a:rPr lang="es-ES_tradnl" dirty="0">
                <a:solidFill>
                  <a:srgbClr val="FFFF00"/>
                </a:solidFill>
              </a:rPr>
              <a:t>arribarán a ella en los próximos años, </a:t>
            </a:r>
            <a:r>
              <a:rPr lang="es-ES_tradnl" dirty="0" smtClean="0">
                <a:solidFill>
                  <a:srgbClr val="FFFF00"/>
                </a:solidFill>
              </a:rPr>
              <a:t>o</a:t>
            </a:r>
          </a:p>
          <a:p>
            <a:pPr algn="just">
              <a:buFontTx/>
              <a:buChar char="-"/>
            </a:pPr>
            <a:r>
              <a:rPr lang="es-ES_tradnl" dirty="0" smtClean="0">
                <a:solidFill>
                  <a:srgbClr val="FFFF00"/>
                </a:solidFill>
              </a:rPr>
              <a:t>que </a:t>
            </a:r>
            <a:r>
              <a:rPr lang="es-ES_tradnl" dirty="0">
                <a:solidFill>
                  <a:srgbClr val="FFFF00"/>
                </a:solidFill>
              </a:rPr>
              <a:t>arribarán a edades de jubilación. </a:t>
            </a:r>
            <a:endParaRPr lang="es-ES_tradnl" dirty="0" smtClean="0">
              <a:solidFill>
                <a:srgbClr val="FFFF00"/>
              </a:solidFill>
            </a:endParaRPr>
          </a:p>
          <a:p>
            <a:pPr algn="just">
              <a:buFontTx/>
              <a:buChar char="-"/>
            </a:pPr>
            <a:r>
              <a:rPr lang="es-ES_tradnl" dirty="0" smtClean="0">
                <a:solidFill>
                  <a:srgbClr val="FFFF00"/>
                </a:solidFill>
              </a:rPr>
              <a:t>También </a:t>
            </a:r>
            <a:r>
              <a:rPr lang="es-ES_tradnl" dirty="0">
                <a:solidFill>
                  <a:srgbClr val="FFFF00"/>
                </a:solidFill>
              </a:rPr>
              <a:t>cuántos son obreros agrícolas o de la construcción, </a:t>
            </a:r>
            <a:endParaRPr lang="es-ES_tradnl" dirty="0" smtClean="0">
              <a:solidFill>
                <a:srgbClr val="FFFF00"/>
              </a:solidFill>
            </a:endParaRPr>
          </a:p>
          <a:p>
            <a:pPr algn="just">
              <a:buFontTx/>
              <a:buChar char="-"/>
            </a:pPr>
            <a:r>
              <a:rPr lang="es-ES_tradnl" dirty="0" smtClean="0">
                <a:solidFill>
                  <a:srgbClr val="FFFF00"/>
                </a:solidFill>
              </a:rPr>
              <a:t>cuanto </a:t>
            </a:r>
            <a:r>
              <a:rPr lang="es-ES_tradnl" dirty="0">
                <a:solidFill>
                  <a:srgbClr val="FFFF00"/>
                </a:solidFill>
              </a:rPr>
              <a:t>son profesionales, </a:t>
            </a:r>
            <a:endParaRPr lang="es-ES_tradnl" dirty="0" smtClean="0">
              <a:solidFill>
                <a:srgbClr val="FFFF00"/>
              </a:solidFill>
            </a:endParaRPr>
          </a:p>
          <a:p>
            <a:pPr algn="just">
              <a:buFontTx/>
              <a:buChar char="-"/>
            </a:pPr>
            <a:r>
              <a:rPr lang="es-ES_tradnl" dirty="0" smtClean="0">
                <a:solidFill>
                  <a:srgbClr val="FFFF00"/>
                </a:solidFill>
              </a:rPr>
              <a:t>cuántos </a:t>
            </a:r>
            <a:r>
              <a:rPr lang="es-ES_tradnl" dirty="0">
                <a:solidFill>
                  <a:srgbClr val="FFFF00"/>
                </a:solidFill>
              </a:rPr>
              <a:t>son trabajadores vinculados al sector estatal, o al sector cooperativo, </a:t>
            </a:r>
            <a:r>
              <a:rPr lang="es-ES_tradnl" dirty="0" smtClean="0">
                <a:solidFill>
                  <a:srgbClr val="FFFF00"/>
                </a:solidFill>
              </a:rPr>
              <a:t>o</a:t>
            </a:r>
          </a:p>
          <a:p>
            <a:pPr algn="just">
              <a:buFontTx/>
              <a:buChar char="-"/>
            </a:pPr>
            <a:r>
              <a:rPr lang="es-ES_tradnl" dirty="0" smtClean="0">
                <a:solidFill>
                  <a:srgbClr val="FFFF00"/>
                </a:solidFill>
              </a:rPr>
              <a:t> </a:t>
            </a:r>
            <a:r>
              <a:rPr lang="es-ES_tradnl" dirty="0">
                <a:solidFill>
                  <a:srgbClr val="FFFF00"/>
                </a:solidFill>
              </a:rPr>
              <a:t>al sector de fronteras, o </a:t>
            </a:r>
            <a:endParaRPr lang="es-ES_tradnl" dirty="0" smtClean="0">
              <a:solidFill>
                <a:srgbClr val="FFFF00"/>
              </a:solidFill>
            </a:endParaRPr>
          </a:p>
          <a:p>
            <a:pPr algn="just">
              <a:buFontTx/>
              <a:buChar char="-"/>
            </a:pPr>
            <a:r>
              <a:rPr lang="es-ES_tradnl" dirty="0" smtClean="0">
                <a:solidFill>
                  <a:srgbClr val="FFFF00"/>
                </a:solidFill>
              </a:rPr>
              <a:t>son </a:t>
            </a:r>
            <a:r>
              <a:rPr lang="es-ES_tradnl" dirty="0">
                <a:solidFill>
                  <a:srgbClr val="FFFF00"/>
                </a:solidFill>
              </a:rPr>
              <a:t>cuentapropistas. </a:t>
            </a:r>
            <a:endParaRPr lang="es-ES" dirty="0">
              <a:solidFill>
                <a:srgbClr val="FFFF00"/>
              </a:solidFill>
            </a:endParaRPr>
          </a:p>
          <a:p>
            <a:pPr algn="just"/>
            <a:endParaRPr lang="es-ES" dirty="0">
              <a:solidFill>
                <a:srgbClr val="FF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85728"/>
            <a:ext cx="8686800" cy="6572272"/>
          </a:xfrm>
        </p:spPr>
        <p:txBody>
          <a:bodyPr>
            <a:normAutofit fontScale="92500"/>
          </a:bodyPr>
          <a:lstStyle/>
          <a:p>
            <a:pPr algn="just"/>
            <a:r>
              <a:rPr lang="es-ES_tradnl" dirty="0">
                <a:solidFill>
                  <a:srgbClr val="FFFF00"/>
                </a:solidFill>
              </a:rPr>
              <a:t>Estas variables pueden desglosarse en hombres y mujeres, y también por rangos de edad. </a:t>
            </a:r>
            <a:r>
              <a:rPr lang="es-ES_tradnl" b="1" u="sng" dirty="0">
                <a:solidFill>
                  <a:srgbClr val="FFFF00"/>
                </a:solidFill>
              </a:rPr>
              <a:t>Combinando estos datos con informaciones salariales es posible vaticinar cuánto dinero deberá erogar el Estado para garantizar determinada actividad económica en una etapa futura dada</a:t>
            </a:r>
            <a:r>
              <a:rPr lang="es-ES_tradnl" b="1" u="sng" dirty="0" smtClean="0">
                <a:solidFill>
                  <a:srgbClr val="FFFF00"/>
                </a:solidFill>
              </a:rPr>
              <a:t>.</a:t>
            </a:r>
          </a:p>
          <a:p>
            <a:pPr algn="just"/>
            <a:r>
              <a:rPr lang="es-ES_tradnl" dirty="0">
                <a:solidFill>
                  <a:srgbClr val="FFFF00"/>
                </a:solidFill>
              </a:rPr>
              <a:t>Otro análisis derivado de sumo interés es, </a:t>
            </a:r>
            <a:r>
              <a:rPr lang="es-ES_tradnl" b="1" u="sng" dirty="0">
                <a:solidFill>
                  <a:srgbClr val="FFFF00"/>
                </a:solidFill>
              </a:rPr>
              <a:t>poder vaticinar futuros arribos de grupos de trabajadores a etapas de jubilación</a:t>
            </a:r>
            <a:r>
              <a:rPr lang="es-ES_tradnl" dirty="0">
                <a:solidFill>
                  <a:srgbClr val="FFFF00"/>
                </a:solidFill>
              </a:rPr>
              <a:t> (como en la actualidad), lo que implica </a:t>
            </a:r>
            <a:r>
              <a:rPr lang="es-ES_tradnl" b="1" u="sng" dirty="0">
                <a:solidFill>
                  <a:srgbClr val="FFFF00"/>
                </a:solidFill>
              </a:rPr>
              <a:t>la necesidad de formación de nuevos obreros y profesionales</a:t>
            </a:r>
            <a:r>
              <a:rPr lang="es-ES_tradnl" dirty="0">
                <a:solidFill>
                  <a:srgbClr val="FFFF00"/>
                </a:solidFill>
              </a:rPr>
              <a:t> para abastecer las necesidades de recursos humanos capacitados para el desarrollo económico nacional.</a:t>
            </a:r>
            <a:endParaRPr lang="es-ES" dirty="0">
              <a:solidFill>
                <a:srgbClr val="FFFF00"/>
              </a:solidFill>
            </a:endParaRPr>
          </a:p>
          <a:p>
            <a:pPr algn="just"/>
            <a:endParaRPr lang="es-ES" dirty="0">
              <a:solidFill>
                <a:srgbClr val="FFFF00"/>
              </a:solidFill>
            </a:endParaRPr>
          </a:p>
          <a:p>
            <a:pPr algn="just"/>
            <a:endParaRPr lang="es-ES" dirty="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1480" y="303233"/>
            <a:ext cx="8686800" cy="6126163"/>
          </a:xfrm>
        </p:spPr>
        <p:txBody>
          <a:bodyPr>
            <a:normAutofit fontScale="92500" lnSpcReduction="10000"/>
          </a:bodyPr>
          <a:lstStyle/>
          <a:p>
            <a:pPr algn="just"/>
            <a:r>
              <a:rPr lang="es-ES_tradnl" dirty="0">
                <a:solidFill>
                  <a:srgbClr val="FFFF00"/>
                </a:solidFill>
              </a:rPr>
              <a:t>Otra variable de la composición es </a:t>
            </a:r>
            <a:r>
              <a:rPr lang="es-ES_tradnl" b="1" dirty="0">
                <a:solidFill>
                  <a:srgbClr val="FFFF00"/>
                </a:solidFill>
              </a:rPr>
              <a:t>por </a:t>
            </a:r>
            <a:r>
              <a:rPr lang="es-ES_tradnl" b="1" dirty="0">
                <a:solidFill>
                  <a:schemeClr val="bg1"/>
                </a:solidFill>
              </a:rPr>
              <a:t>lugares de residencia</a:t>
            </a:r>
            <a:r>
              <a:rPr lang="es-ES_tradnl" dirty="0">
                <a:solidFill>
                  <a:srgbClr val="FFFF00"/>
                </a:solidFill>
              </a:rPr>
              <a:t>. Ello permite </a:t>
            </a:r>
            <a:r>
              <a:rPr lang="es-ES_tradnl" u="sng" dirty="0">
                <a:solidFill>
                  <a:srgbClr val="FFFF00"/>
                </a:solidFill>
              </a:rPr>
              <a:t>conocer por sexos y edades las personas que habitan en las ciudades, en los campos, en poblaciones </a:t>
            </a:r>
            <a:r>
              <a:rPr lang="es-ES_tradnl" u="sng" dirty="0" err="1">
                <a:solidFill>
                  <a:srgbClr val="FFFF00"/>
                </a:solidFill>
              </a:rPr>
              <a:t>semiurbanas</a:t>
            </a:r>
            <a:r>
              <a:rPr lang="es-ES_tradnl" u="sng" dirty="0">
                <a:solidFill>
                  <a:srgbClr val="FFFF00"/>
                </a:solidFill>
              </a:rPr>
              <a:t>.</a:t>
            </a:r>
            <a:r>
              <a:rPr lang="es-ES_tradnl" dirty="0">
                <a:solidFill>
                  <a:srgbClr val="FFFF00"/>
                </a:solidFill>
              </a:rPr>
              <a:t> Permite </a:t>
            </a:r>
            <a:r>
              <a:rPr lang="es-ES_tradnl" u="sng" dirty="0">
                <a:solidFill>
                  <a:srgbClr val="FFFF00"/>
                </a:solidFill>
              </a:rPr>
              <a:t>comparar el crecimiento poblacional</a:t>
            </a:r>
            <a:r>
              <a:rPr lang="es-ES_tradnl" dirty="0">
                <a:solidFill>
                  <a:srgbClr val="FFFF00"/>
                </a:solidFill>
              </a:rPr>
              <a:t> de las grandes ciudades para regular las terribles consecuencias de un crecimiento descontrolado. </a:t>
            </a:r>
            <a:endParaRPr lang="es-ES" dirty="0">
              <a:solidFill>
                <a:srgbClr val="FFFF00"/>
              </a:solidFill>
            </a:endParaRPr>
          </a:p>
          <a:p>
            <a:pPr algn="just"/>
            <a:r>
              <a:rPr lang="es-ES_tradnl" dirty="0">
                <a:solidFill>
                  <a:srgbClr val="FFFF00"/>
                </a:solidFill>
              </a:rPr>
              <a:t>Por último, y no por ello menos importante, puede citarse el estudio poblacional según </a:t>
            </a:r>
            <a:r>
              <a:rPr lang="es-ES_tradnl" b="1" u="sng" dirty="0">
                <a:solidFill>
                  <a:schemeClr val="bg1"/>
                </a:solidFill>
              </a:rPr>
              <a:t>el nivel de escolaridad</a:t>
            </a:r>
            <a:r>
              <a:rPr lang="es-ES_tradnl" i="1" dirty="0">
                <a:solidFill>
                  <a:schemeClr val="bg1"/>
                </a:solidFill>
              </a:rPr>
              <a:t> </a:t>
            </a:r>
            <a:r>
              <a:rPr lang="es-ES_tradnl" dirty="0">
                <a:solidFill>
                  <a:srgbClr val="FFFF00"/>
                </a:solidFill>
              </a:rPr>
              <a:t>alcanzado. </a:t>
            </a:r>
            <a:r>
              <a:rPr lang="es-ES_tradnl" u="sng" dirty="0">
                <a:solidFill>
                  <a:srgbClr val="FFFF00"/>
                </a:solidFill>
              </a:rPr>
              <a:t>Ello indica, entre otros estudios, las potencialidades o debilidades de la sociedad para su desarrollo científico-técnico, para la calidad de los servicios sociales, para el desarrollo científico futuro.</a:t>
            </a:r>
            <a:endParaRPr lang="es-ES" dirty="0">
              <a:solidFill>
                <a:srgbClr val="FFFF00"/>
              </a:solidFill>
            </a:endParaRPr>
          </a:p>
          <a:p>
            <a:pPr algn="just"/>
            <a:endParaRPr lang="es-ES" dirty="0">
              <a:solidFill>
                <a:srgbClr val="FFFF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1480" y="214290"/>
            <a:ext cx="8686800" cy="6500834"/>
          </a:xfrm>
        </p:spPr>
        <p:txBody>
          <a:bodyPr>
            <a:normAutofit/>
          </a:bodyPr>
          <a:lstStyle/>
          <a:p>
            <a:pPr algn="just"/>
            <a:r>
              <a:rPr lang="es-MX" sz="3400" dirty="0">
                <a:solidFill>
                  <a:srgbClr val="FFFF00"/>
                </a:solidFill>
              </a:rPr>
              <a:t>La composición por edades es de suma importancia para el análisis y toma de decisiones en el ordenamiento territorial, sobre todo a la hora de analizar las posibilidades de desarrollo futuro, capacidades de trabajo, necesidades de la población, etc. </a:t>
            </a:r>
            <a:endParaRPr lang="es-MX" sz="3400" dirty="0" smtClean="0">
              <a:solidFill>
                <a:srgbClr val="FFFF00"/>
              </a:solidFill>
            </a:endParaRPr>
          </a:p>
          <a:p>
            <a:pPr algn="just"/>
            <a:r>
              <a:rPr lang="es-MX" sz="3400" dirty="0" smtClean="0">
                <a:solidFill>
                  <a:srgbClr val="FFFF00"/>
                </a:solidFill>
              </a:rPr>
              <a:t>Cuando </a:t>
            </a:r>
            <a:r>
              <a:rPr lang="es-MX" sz="3400" dirty="0">
                <a:solidFill>
                  <a:srgbClr val="FFFF00"/>
                </a:solidFill>
              </a:rPr>
              <a:t>la población menor de 15 años es superior al 40.0% se consideran </a:t>
            </a:r>
            <a:r>
              <a:rPr lang="es-MX" sz="3400" b="1" dirty="0">
                <a:solidFill>
                  <a:srgbClr val="FFFF00"/>
                </a:solidFill>
              </a:rPr>
              <a:t>países jóvenes</a:t>
            </a:r>
            <a:r>
              <a:rPr lang="es-MX" sz="3400" dirty="0">
                <a:solidFill>
                  <a:srgbClr val="FFFF00"/>
                </a:solidFill>
              </a:rPr>
              <a:t>, pero cuando la población mayor de 65 años supera el 12.0% se consideran </a:t>
            </a:r>
            <a:r>
              <a:rPr lang="es-MX" sz="3400" b="1" dirty="0">
                <a:solidFill>
                  <a:srgbClr val="FFFF00"/>
                </a:solidFill>
              </a:rPr>
              <a:t>países envejecidos</a:t>
            </a:r>
            <a:r>
              <a:rPr lang="es-MX" sz="3400" dirty="0">
                <a:solidFill>
                  <a:srgbClr val="FFFF00"/>
                </a:solidFill>
              </a:rPr>
              <a:t>. </a:t>
            </a:r>
            <a:endParaRPr lang="es-ES" sz="3400" dirty="0">
              <a:solidFill>
                <a:srgbClr val="FFFF00"/>
              </a:solidFill>
            </a:endParaRPr>
          </a:p>
          <a:p>
            <a:pPr algn="just"/>
            <a:endParaRPr lang="es-ES" sz="3400" dirty="0">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42918"/>
            <a:ext cx="8229600" cy="5483245"/>
          </a:xfrm>
        </p:spPr>
        <p:txBody>
          <a:bodyPr>
            <a:normAutofit/>
          </a:bodyPr>
          <a:lstStyle/>
          <a:p>
            <a:pPr algn="just"/>
            <a:r>
              <a:rPr lang="es-MX" sz="3600" dirty="0" smtClean="0">
                <a:solidFill>
                  <a:srgbClr val="FFFF00"/>
                </a:solidFill>
              </a:rPr>
              <a:t>Una población presenta síntomas de envejecimiento cuando los ritmos de crecimiento de la población mayor de 65 años son superiores al anterior. </a:t>
            </a:r>
          </a:p>
          <a:p>
            <a:pPr algn="just"/>
            <a:r>
              <a:rPr lang="es-MX" sz="3600" dirty="0" smtClean="0">
                <a:solidFill>
                  <a:srgbClr val="FFFF00"/>
                </a:solidFill>
              </a:rPr>
              <a:t>Una población presenta síntomas de rejuvenecimiento cuando el ritmo de crecimiento de los menores de 15 años es superior al grupo posterior.</a:t>
            </a:r>
            <a:endParaRPr lang="es-ES" sz="3600" dirty="0" smtClean="0">
              <a:solidFill>
                <a:srgbClr val="FFFF00"/>
              </a:solidFill>
            </a:endParaRPr>
          </a:p>
          <a:p>
            <a:pPr algn="just"/>
            <a:endParaRPr lang="es-ES"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5697559"/>
          </a:xfrm>
        </p:spPr>
        <p:txBody>
          <a:bodyPr>
            <a:normAutofit/>
          </a:bodyPr>
          <a:lstStyle/>
          <a:p>
            <a:pPr algn="just">
              <a:buNone/>
            </a:pPr>
            <a:r>
              <a:rPr lang="es-MX" b="1" dirty="0">
                <a:solidFill>
                  <a:srgbClr val="FFFF00"/>
                </a:solidFill>
              </a:rPr>
              <a:t>¿Cómo determinar si se cuenta con una información correcta por sexos y edades</a:t>
            </a:r>
            <a:r>
              <a:rPr lang="es-MX" b="1" dirty="0" smtClean="0">
                <a:solidFill>
                  <a:srgbClr val="FFFF00"/>
                </a:solidFill>
              </a:rPr>
              <a:t>?</a:t>
            </a:r>
            <a:endParaRPr lang="es-ES" dirty="0">
              <a:solidFill>
                <a:srgbClr val="FFFF00"/>
              </a:solidFill>
            </a:endParaRPr>
          </a:p>
          <a:p>
            <a:pPr marL="0" indent="0" algn="just">
              <a:buNone/>
            </a:pPr>
            <a:r>
              <a:rPr lang="es-MX" dirty="0">
                <a:solidFill>
                  <a:srgbClr val="FFFF00"/>
                </a:solidFill>
              </a:rPr>
              <a:t>Los indicadores para determinar si existen incongruencias en el comportamiento lógico de la estructura por edades de la población son</a:t>
            </a:r>
            <a:r>
              <a:rPr lang="es-MX" dirty="0" smtClean="0">
                <a:solidFill>
                  <a:srgbClr val="FFFF00"/>
                </a:solidFill>
              </a:rPr>
              <a:t>:</a:t>
            </a:r>
            <a:endParaRPr lang="es-ES" dirty="0">
              <a:solidFill>
                <a:srgbClr val="FFFF00"/>
              </a:solidFill>
            </a:endParaRPr>
          </a:p>
          <a:p>
            <a:pPr lvl="0" algn="just"/>
            <a:r>
              <a:rPr lang="es-MX" dirty="0">
                <a:solidFill>
                  <a:srgbClr val="FFFF00"/>
                </a:solidFill>
              </a:rPr>
              <a:t>Pirámide de edades</a:t>
            </a:r>
            <a:endParaRPr lang="es-ES" dirty="0">
              <a:solidFill>
                <a:srgbClr val="FFFF00"/>
              </a:solidFill>
            </a:endParaRPr>
          </a:p>
          <a:p>
            <a:pPr lvl="0" algn="just"/>
            <a:r>
              <a:rPr lang="es-MX" dirty="0">
                <a:solidFill>
                  <a:srgbClr val="FFFF00"/>
                </a:solidFill>
              </a:rPr>
              <a:t>Edad media</a:t>
            </a:r>
            <a:endParaRPr lang="es-ES" dirty="0">
              <a:solidFill>
                <a:srgbClr val="FFFF00"/>
              </a:solidFill>
            </a:endParaRPr>
          </a:p>
          <a:p>
            <a:pPr lvl="0" algn="just"/>
            <a:r>
              <a:rPr lang="es-MX" dirty="0">
                <a:solidFill>
                  <a:srgbClr val="FFFF00"/>
                </a:solidFill>
              </a:rPr>
              <a:t>Edad mediana</a:t>
            </a:r>
            <a:endParaRPr lang="es-ES" dirty="0">
              <a:solidFill>
                <a:srgbClr val="FFFF00"/>
              </a:solidFill>
            </a:endParaRPr>
          </a:p>
          <a:p>
            <a:pPr lvl="0" algn="just"/>
            <a:r>
              <a:rPr lang="es-MX" dirty="0">
                <a:solidFill>
                  <a:srgbClr val="FFFF00"/>
                </a:solidFill>
              </a:rPr>
              <a:t>Índice de masculinidad</a:t>
            </a:r>
            <a:endParaRPr lang="es-ES" dirty="0">
              <a:solidFill>
                <a:srgbClr val="FFFF00"/>
              </a:solidFill>
            </a:endParaRPr>
          </a:p>
          <a:p>
            <a:pPr algn="just"/>
            <a:endParaRPr lang="es-ES" dirty="0">
              <a:solidFill>
                <a:srgbClr val="FFFF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5626121"/>
          </a:xfrm>
        </p:spPr>
        <p:txBody>
          <a:bodyPr>
            <a:normAutofit/>
          </a:bodyPr>
          <a:lstStyle/>
          <a:p>
            <a:pPr algn="just">
              <a:buNone/>
            </a:pPr>
            <a:r>
              <a:rPr lang="es-ES_tradnl" sz="3600" b="1" dirty="0">
                <a:solidFill>
                  <a:srgbClr val="FFFF00"/>
                </a:solidFill>
              </a:rPr>
              <a:t>- La </a:t>
            </a:r>
            <a:r>
              <a:rPr lang="es-ES_tradnl" sz="3600" b="1" dirty="0" smtClean="0">
                <a:solidFill>
                  <a:srgbClr val="FFFF00"/>
                </a:solidFill>
              </a:rPr>
              <a:t>Pirámide </a:t>
            </a:r>
            <a:r>
              <a:rPr lang="es-ES_tradnl" sz="3600" b="1" dirty="0">
                <a:solidFill>
                  <a:srgbClr val="FFFF00"/>
                </a:solidFill>
              </a:rPr>
              <a:t>de edades y sexo</a:t>
            </a:r>
            <a:endParaRPr lang="es-ES" sz="3600" dirty="0">
              <a:solidFill>
                <a:srgbClr val="FFFF00"/>
              </a:solidFill>
            </a:endParaRPr>
          </a:p>
          <a:p>
            <a:pPr marL="0" indent="0" algn="just">
              <a:buNone/>
              <a:tabLst>
                <a:tab pos="0" algn="l"/>
              </a:tabLst>
            </a:pPr>
            <a:r>
              <a:rPr lang="es-ES_tradnl" sz="3600" dirty="0" smtClean="0">
                <a:solidFill>
                  <a:srgbClr val="FFFF00"/>
                </a:solidFill>
              </a:rPr>
              <a:t>La representación gráfica de esta distribución se conoce con </a:t>
            </a:r>
            <a:r>
              <a:rPr lang="es-ES_tradnl" sz="3600" dirty="0">
                <a:solidFill>
                  <a:srgbClr val="FFFF00"/>
                </a:solidFill>
              </a:rPr>
              <a:t>el nombre de </a:t>
            </a:r>
            <a:r>
              <a:rPr lang="es-ES_tradnl" sz="3600" b="1" dirty="0">
                <a:solidFill>
                  <a:srgbClr val="FFFF00"/>
                </a:solidFill>
              </a:rPr>
              <a:t>Pirámide de Edades. </a:t>
            </a:r>
            <a:r>
              <a:rPr lang="es-ES_tradnl" sz="3600" dirty="0">
                <a:solidFill>
                  <a:srgbClr val="FFFF00"/>
                </a:solidFill>
              </a:rPr>
              <a:t>(</a:t>
            </a:r>
            <a:r>
              <a:rPr lang="es-ES_tradnl" sz="3600" i="1" dirty="0">
                <a:solidFill>
                  <a:srgbClr val="FFFF00"/>
                </a:solidFill>
              </a:rPr>
              <a:t>A veces, denominadas pirámides de población o demográficas</a:t>
            </a:r>
            <a:r>
              <a:rPr lang="es-ES_tradnl" sz="3600" dirty="0">
                <a:solidFill>
                  <a:srgbClr val="FFFF00"/>
                </a:solidFill>
              </a:rPr>
              <a:t>). </a:t>
            </a:r>
            <a:endParaRPr lang="es-ES_tradnl" sz="3600" dirty="0" smtClean="0">
              <a:solidFill>
                <a:srgbClr val="FFFF00"/>
              </a:solidFill>
            </a:endParaRPr>
          </a:p>
          <a:p>
            <a:pPr marL="0" indent="0" algn="just">
              <a:buNone/>
              <a:tabLst>
                <a:tab pos="0" algn="l"/>
              </a:tabLst>
            </a:pPr>
            <a:r>
              <a:rPr lang="es-ES_tradnl" sz="3600" dirty="0" smtClean="0">
                <a:solidFill>
                  <a:srgbClr val="FFFF00"/>
                </a:solidFill>
              </a:rPr>
              <a:t>En </a:t>
            </a:r>
            <a:r>
              <a:rPr lang="es-ES_tradnl" sz="3600" dirty="0">
                <a:solidFill>
                  <a:srgbClr val="FFFF00"/>
                </a:solidFill>
              </a:rPr>
              <a:t>ellas se refleja la </a:t>
            </a:r>
            <a:r>
              <a:rPr lang="es-ES_tradnl" sz="3600" b="1" dirty="0">
                <a:solidFill>
                  <a:srgbClr val="FFFF00"/>
                </a:solidFill>
              </a:rPr>
              <a:t>composición </a:t>
            </a:r>
            <a:r>
              <a:rPr lang="es-ES_tradnl" sz="3600" dirty="0">
                <a:solidFill>
                  <a:srgbClr val="FFFF00"/>
                </a:solidFill>
              </a:rPr>
              <a:t>o</a:t>
            </a:r>
            <a:r>
              <a:rPr lang="es-ES_tradnl" sz="3600" b="1" dirty="0">
                <a:solidFill>
                  <a:srgbClr val="FFFF00"/>
                </a:solidFill>
              </a:rPr>
              <a:t> estructura </a:t>
            </a:r>
            <a:r>
              <a:rPr lang="es-ES_tradnl" sz="3600" dirty="0">
                <a:solidFill>
                  <a:srgbClr val="FFFF00"/>
                </a:solidFill>
              </a:rPr>
              <a:t>por </a:t>
            </a:r>
            <a:r>
              <a:rPr lang="es-ES_tradnl" sz="3600" b="1" dirty="0">
                <a:solidFill>
                  <a:srgbClr val="FFFF00"/>
                </a:solidFill>
              </a:rPr>
              <a:t>edad </a:t>
            </a:r>
            <a:r>
              <a:rPr lang="es-ES_tradnl" sz="3600" dirty="0">
                <a:solidFill>
                  <a:srgbClr val="FFFF00"/>
                </a:solidFill>
              </a:rPr>
              <a:t>y</a:t>
            </a:r>
            <a:r>
              <a:rPr lang="es-ES_tradnl" sz="3600" b="1" dirty="0">
                <a:solidFill>
                  <a:srgbClr val="FFFF00"/>
                </a:solidFill>
              </a:rPr>
              <a:t> sexo </a:t>
            </a:r>
            <a:r>
              <a:rPr lang="es-ES_tradnl" sz="3600" dirty="0">
                <a:solidFill>
                  <a:srgbClr val="FFFF00"/>
                </a:solidFill>
              </a:rPr>
              <a:t>de la población a estudiar.</a:t>
            </a:r>
            <a:endParaRPr lang="es-ES" sz="3600" dirty="0">
              <a:solidFill>
                <a:srgbClr val="FFFF00"/>
              </a:solidFill>
            </a:endParaRPr>
          </a:p>
          <a:p>
            <a:pPr algn="just"/>
            <a:endParaRPr lang="es-ES" sz="3600" dirty="0">
              <a:solidFill>
                <a:srgbClr val="FFFF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60359"/>
            <a:ext cx="8572560" cy="6597641"/>
          </a:xfrm>
        </p:spPr>
        <p:txBody>
          <a:bodyPr>
            <a:normAutofit/>
          </a:bodyPr>
          <a:lstStyle/>
          <a:p>
            <a:pPr algn="just"/>
            <a:r>
              <a:rPr lang="es-ES_tradnl" dirty="0">
                <a:solidFill>
                  <a:srgbClr val="FFFF00"/>
                </a:solidFill>
              </a:rPr>
              <a:t>La pirámide de edad no es más que </a:t>
            </a:r>
            <a:r>
              <a:rPr lang="es-ES_tradnl" b="1" dirty="0">
                <a:solidFill>
                  <a:srgbClr val="FFFF00"/>
                </a:solidFill>
              </a:rPr>
              <a:t>una representación en forma de Histograma de la distribución por edad según el sexo de una población.</a:t>
            </a:r>
            <a:r>
              <a:rPr lang="es-ES_tradnl" dirty="0">
                <a:solidFill>
                  <a:srgbClr val="FFFF00"/>
                </a:solidFill>
              </a:rPr>
              <a:t> En ellos se representan algunos rasgos de la población de un país o de una ciudad, en un momento determinado.</a:t>
            </a:r>
            <a:endParaRPr lang="es-ES" dirty="0">
              <a:solidFill>
                <a:srgbClr val="FFFF00"/>
              </a:solidFill>
            </a:endParaRPr>
          </a:p>
          <a:p>
            <a:pPr algn="just"/>
            <a:r>
              <a:rPr lang="es-ES_tradnl" dirty="0">
                <a:solidFill>
                  <a:srgbClr val="FFFF00"/>
                </a:solidFill>
              </a:rPr>
              <a:t>La representación del rectángulo perteneciente a cada edad o grupo de </a:t>
            </a:r>
            <a:r>
              <a:rPr lang="es-ES_tradnl" dirty="0" smtClean="0">
                <a:solidFill>
                  <a:srgbClr val="FFFF00"/>
                </a:solidFill>
              </a:rPr>
              <a:t>edad, su </a:t>
            </a:r>
            <a:r>
              <a:rPr lang="es-ES_tradnl" dirty="0">
                <a:solidFill>
                  <a:srgbClr val="FFFF00"/>
                </a:solidFill>
              </a:rPr>
              <a:t>mayor o menor longitud </a:t>
            </a:r>
            <a:r>
              <a:rPr lang="es-ES_tradnl" b="1" dirty="0">
                <a:solidFill>
                  <a:srgbClr val="FFFF00"/>
                </a:solidFill>
              </a:rPr>
              <a:t>depende del comportamiento de las tres variables demográficas que determinan los cambios poblaciones: Mortalidad, Fecundidad y Migraciones.</a:t>
            </a:r>
            <a:endParaRPr lang="es-ES" b="1" dirty="0">
              <a:solidFill>
                <a:srgbClr val="FFFF00"/>
              </a:solidFill>
            </a:endParaRPr>
          </a:p>
          <a:p>
            <a:pPr algn="just"/>
            <a:endParaRPr lang="es-ES" dirty="0">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229600" cy="6572272"/>
          </a:xfrm>
        </p:spPr>
        <p:txBody>
          <a:bodyPr>
            <a:normAutofit/>
          </a:bodyPr>
          <a:lstStyle/>
          <a:p>
            <a:pPr algn="just"/>
            <a:r>
              <a:rPr lang="es-ES_tradnl" dirty="0">
                <a:solidFill>
                  <a:srgbClr val="FFFF00"/>
                </a:solidFill>
              </a:rPr>
              <a:t>En base a ello es posible </a:t>
            </a:r>
            <a:r>
              <a:rPr lang="es-ES_tradnl" dirty="0" smtClean="0">
                <a:solidFill>
                  <a:srgbClr val="FFFF00"/>
                </a:solidFill>
              </a:rPr>
              <a:t>distinguir </a:t>
            </a:r>
            <a:r>
              <a:rPr lang="es-ES_tradnl" dirty="0">
                <a:solidFill>
                  <a:srgbClr val="FFFF00"/>
                </a:solidFill>
              </a:rPr>
              <a:t>dos grandes grupos extremos de poblaciones</a:t>
            </a:r>
            <a:r>
              <a:rPr lang="es-ES_tradnl" dirty="0" smtClean="0">
                <a:solidFill>
                  <a:srgbClr val="FFFF00"/>
                </a:solidFill>
              </a:rPr>
              <a:t>:</a:t>
            </a:r>
            <a:endParaRPr lang="es-ES" dirty="0">
              <a:solidFill>
                <a:srgbClr val="FFFF00"/>
              </a:solidFill>
            </a:endParaRPr>
          </a:p>
          <a:p>
            <a:pPr lvl="0" algn="just"/>
            <a:r>
              <a:rPr lang="es-ES_tradnl" b="1" dirty="0">
                <a:solidFill>
                  <a:srgbClr val="FFFF00"/>
                </a:solidFill>
              </a:rPr>
              <a:t>Poblaciones cuya pirámide presenta una base ancha y una rápida disminución hacia la cúspide, con  alta natalidad y alta mortalidad</a:t>
            </a:r>
            <a:r>
              <a:rPr lang="es-ES_tradnl" b="1" dirty="0" smtClean="0">
                <a:solidFill>
                  <a:srgbClr val="FFFF00"/>
                </a:solidFill>
              </a:rPr>
              <a:t>. Es una población joven</a:t>
            </a:r>
          </a:p>
          <a:p>
            <a:pPr lvl="0" algn="just"/>
            <a:r>
              <a:rPr lang="es-ES_tradnl" dirty="0" smtClean="0">
                <a:solidFill>
                  <a:srgbClr val="FFFF00"/>
                </a:solidFill>
              </a:rPr>
              <a:t>Este </a:t>
            </a:r>
            <a:r>
              <a:rPr lang="es-ES_tradnl" dirty="0">
                <a:solidFill>
                  <a:srgbClr val="FFFF00"/>
                </a:solidFill>
              </a:rPr>
              <a:t>tipo de población presenta cerca del 45% del total de habitantes en edades menores a 20 años. Este comportamiento está generalmente asociado con países subdesarrollados</a:t>
            </a:r>
            <a:r>
              <a:rPr lang="es-ES_tradnl" dirty="0" smtClean="0">
                <a:solidFill>
                  <a:srgbClr val="FFFF00"/>
                </a:solidFill>
              </a:rPr>
              <a:t>.</a:t>
            </a:r>
            <a:endParaRPr lang="es-ES" dirty="0">
              <a:solidFill>
                <a:srgbClr val="FFFF00"/>
              </a:solidFill>
            </a:endParaRPr>
          </a:p>
          <a:p>
            <a:pPr algn="just"/>
            <a:endParaRPr lang="es-ES" dirty="0">
              <a:solidFill>
                <a:srgbClr val="FFFF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1480" y="71414"/>
            <a:ext cx="8686800" cy="6286544"/>
          </a:xfrm>
        </p:spPr>
        <p:txBody>
          <a:bodyPr>
            <a:noAutofit/>
          </a:bodyPr>
          <a:lstStyle/>
          <a:p>
            <a:pPr lvl="0" algn="just">
              <a:buNone/>
            </a:pPr>
            <a:r>
              <a:rPr lang="es-ES_tradnl" sz="3100" b="1" dirty="0" smtClean="0">
                <a:solidFill>
                  <a:srgbClr val="FFFF00"/>
                </a:solidFill>
              </a:rPr>
              <a:t>Poblaciones cuya pirámide presenta una base más estrecha con tendencias a ampliaciones en la estructura media y también hacia la cúspide, con baja natalidad y baja mortalidad.</a:t>
            </a:r>
            <a:r>
              <a:rPr lang="es-ES_tradnl" sz="3100" dirty="0" smtClean="0">
                <a:solidFill>
                  <a:srgbClr val="FFFF00"/>
                </a:solidFill>
              </a:rPr>
              <a:t> Representa una población envejecida</a:t>
            </a:r>
          </a:p>
          <a:p>
            <a:pPr lvl="0" algn="just">
              <a:buNone/>
            </a:pPr>
            <a:r>
              <a:rPr lang="es-ES_tradnl" sz="3100" dirty="0" smtClean="0">
                <a:solidFill>
                  <a:srgbClr val="FFFF00"/>
                </a:solidFill>
              </a:rPr>
              <a:t>Este tipo de población presenta:</a:t>
            </a:r>
          </a:p>
          <a:p>
            <a:pPr lvl="0" algn="just">
              <a:buFontTx/>
              <a:buChar char="-"/>
            </a:pPr>
            <a:r>
              <a:rPr lang="es-ES_tradnl" sz="3100" dirty="0" smtClean="0">
                <a:solidFill>
                  <a:srgbClr val="FFFF00"/>
                </a:solidFill>
              </a:rPr>
              <a:t>más del 70% del total de habitantes en edades mayores a los 30 años, </a:t>
            </a:r>
          </a:p>
          <a:p>
            <a:pPr lvl="0" algn="just">
              <a:buFontTx/>
              <a:buChar char="-"/>
            </a:pPr>
            <a:r>
              <a:rPr lang="es-ES_tradnl" sz="3100" dirty="0" smtClean="0">
                <a:solidFill>
                  <a:srgbClr val="FFFF00"/>
                </a:solidFill>
              </a:rPr>
              <a:t>una tendencia a la aparición de estamentos etarios cada vez de mayor edad: 80-85, 85-90, 90-95, 95-100 y más.</a:t>
            </a:r>
          </a:p>
          <a:p>
            <a:pPr lvl="0" algn="just">
              <a:buNone/>
            </a:pPr>
            <a:r>
              <a:rPr lang="es-ES_tradnl" sz="3100" dirty="0" smtClean="0">
                <a:solidFill>
                  <a:srgbClr val="FFFF00"/>
                </a:solidFill>
              </a:rPr>
              <a:t> </a:t>
            </a:r>
            <a:r>
              <a:rPr lang="es-ES_tradnl" sz="3100" b="1" u="sng" dirty="0" smtClean="0">
                <a:solidFill>
                  <a:srgbClr val="FFFF00"/>
                </a:solidFill>
              </a:rPr>
              <a:t>Este comportamiento está generalmente asociado con países con alto desarrollo económico y social.</a:t>
            </a:r>
            <a:endParaRPr lang="es-ES" sz="3100" b="1" u="sng" dirty="0" smtClean="0">
              <a:solidFill>
                <a:srgbClr val="FFFF00"/>
              </a:solidFill>
            </a:endParaRPr>
          </a:p>
          <a:p>
            <a:pPr algn="just"/>
            <a:endParaRPr lang="es-ES" sz="3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357166"/>
            <a:ext cx="8686800" cy="5554683"/>
          </a:xfrm>
        </p:spPr>
        <p:txBody>
          <a:bodyPr>
            <a:noAutofit/>
          </a:bodyPr>
          <a:lstStyle/>
          <a:p>
            <a:pPr lvl="0" algn="just"/>
            <a:r>
              <a:rPr lang="es-ES_tradnl" sz="4000" dirty="0" smtClean="0">
                <a:solidFill>
                  <a:srgbClr val="FFFF00"/>
                </a:solidFill>
              </a:rPr>
              <a:t>¿Qué se entiende por un sistema de Estadísticas Vitales? ¿Cuál es su importancia? ¿Cuáles son los hechos vitales fundamentales que debe recoger?</a:t>
            </a:r>
            <a:endParaRPr lang="es-ES" sz="4000" dirty="0" smtClean="0">
              <a:solidFill>
                <a:srgbClr val="FFFF00"/>
              </a:solidFill>
            </a:endParaRPr>
          </a:p>
          <a:p>
            <a:pPr lvl="0" algn="just"/>
            <a:r>
              <a:rPr lang="es-ES_tradnl" sz="4000" dirty="0" smtClean="0">
                <a:solidFill>
                  <a:srgbClr val="FFFF00"/>
                </a:solidFill>
              </a:rPr>
              <a:t>Exprese las características fundamentales del Registro de Población. ¿Por qué es importante el registro permanente de la población de un país?</a:t>
            </a:r>
            <a:endParaRPr lang="es-ES" sz="4000" dirty="0" smtClean="0">
              <a:solidFill>
                <a:srgbClr val="FFFF00"/>
              </a:solidFill>
            </a:endParaRPr>
          </a:p>
          <a:p>
            <a:endParaRPr lang="es-ES" sz="4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00175ab7"/>
          <p:cNvPicPr/>
          <p:nvPr/>
        </p:nvPicPr>
        <p:blipFill>
          <a:blip r:embed="rId2"/>
          <a:srcRect/>
          <a:stretch>
            <a:fillRect/>
          </a:stretch>
        </p:blipFill>
        <p:spPr bwMode="auto">
          <a:xfrm>
            <a:off x="785786" y="357166"/>
            <a:ext cx="7572428" cy="585791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00175ab9"/>
          <p:cNvPicPr/>
          <p:nvPr/>
        </p:nvPicPr>
        <p:blipFill>
          <a:blip r:embed="rId2"/>
          <a:srcRect/>
          <a:stretch>
            <a:fillRect/>
          </a:stretch>
        </p:blipFill>
        <p:spPr bwMode="auto">
          <a:xfrm>
            <a:off x="642910" y="571480"/>
            <a:ext cx="7786742" cy="564360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142844" y="714379"/>
            <a:ext cx="8929717" cy="5857893"/>
            <a:chOff x="1230" y="9413"/>
            <a:chExt cx="9675" cy="4657"/>
          </a:xfrm>
        </p:grpSpPr>
        <p:pic>
          <p:nvPicPr>
            <p:cNvPr id="1027" name="Picture 3"/>
            <p:cNvPicPr>
              <a:picLocks noChangeAspect="1" noChangeArrowheads="1"/>
            </p:cNvPicPr>
            <p:nvPr/>
          </p:nvPicPr>
          <p:blipFill>
            <a:blip r:embed="rId2">
              <a:lum contrast="42000"/>
            </a:blip>
            <a:srcRect/>
            <a:stretch>
              <a:fillRect/>
            </a:stretch>
          </p:blipFill>
          <p:spPr bwMode="auto">
            <a:xfrm>
              <a:off x="3345" y="9413"/>
              <a:ext cx="5205" cy="4136"/>
            </a:xfrm>
            <a:prstGeom prst="rect">
              <a:avLst/>
            </a:prstGeom>
            <a:noFill/>
          </p:spPr>
        </p:pic>
        <p:sp>
          <p:nvSpPr>
            <p:cNvPr id="1028" name="Rectangle 4"/>
            <p:cNvSpPr>
              <a:spLocks noChangeArrowheads="1"/>
            </p:cNvSpPr>
            <p:nvPr/>
          </p:nvSpPr>
          <p:spPr bwMode="auto">
            <a:xfrm>
              <a:off x="1230" y="13645"/>
              <a:ext cx="9675" cy="425"/>
            </a:xfrm>
            <a:prstGeom prst="rect">
              <a:avLst/>
            </a:prstGeom>
            <a:solidFill>
              <a:srgbClr val="FFFFFF"/>
            </a:solidFill>
            <a:ln w="9525">
              <a:solidFill>
                <a:srgbClr val="0000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600" b="0" i="0" u="none" strike="noStrike" cap="none" normalizeH="0" baseline="0" dirty="0" smtClean="0">
                  <a:ln>
                    <a:noFill/>
                  </a:ln>
                  <a:solidFill>
                    <a:schemeClr val="tx1"/>
                  </a:solidFill>
                  <a:effectLst/>
                  <a:latin typeface="Calibri" pitchFamily="34" charset="0"/>
                  <a:cs typeface="Arial" pitchFamily="34" charset="0"/>
                </a:rPr>
                <a:t>Gráfico 1. Pirámide poblacional por edades y sexo (En por ciento, según datos 2010). Fuente: ONEI, Anuario Estadístico, (soporte digital).</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2918" y="-24"/>
            <a:ext cx="8686800" cy="5768997"/>
          </a:xfrm>
        </p:spPr>
        <p:txBody>
          <a:bodyPr>
            <a:noAutofit/>
          </a:bodyPr>
          <a:lstStyle/>
          <a:p>
            <a:pPr algn="just">
              <a:buNone/>
            </a:pPr>
            <a:r>
              <a:rPr lang="es-ES_tradnl" sz="2800" b="1" dirty="0">
                <a:solidFill>
                  <a:srgbClr val="FFFF00"/>
                </a:solidFill>
              </a:rPr>
              <a:t>1.3.5 Las variables demográficas. Su efecto en el tamaño y composición de la población.</a:t>
            </a:r>
            <a:endParaRPr lang="es-ES" sz="2800" dirty="0">
              <a:solidFill>
                <a:srgbClr val="FFFF00"/>
              </a:solidFill>
            </a:endParaRPr>
          </a:p>
          <a:p>
            <a:pPr algn="just">
              <a:buNone/>
            </a:pPr>
            <a:r>
              <a:rPr lang="es-ES_tradnl" sz="2800" b="1" dirty="0" smtClean="0">
                <a:solidFill>
                  <a:srgbClr val="FFFF00"/>
                </a:solidFill>
              </a:rPr>
              <a:t>¿</a:t>
            </a:r>
            <a:r>
              <a:rPr lang="es-ES_tradnl" sz="2800" b="1" dirty="0">
                <a:solidFill>
                  <a:srgbClr val="FFFF00"/>
                </a:solidFill>
              </a:rPr>
              <a:t>A qué se denomina Variable</a:t>
            </a:r>
            <a:r>
              <a:rPr lang="es-ES_tradnl" sz="2800" b="1" dirty="0" smtClean="0">
                <a:solidFill>
                  <a:srgbClr val="FFFF00"/>
                </a:solidFill>
              </a:rPr>
              <a:t>?</a:t>
            </a:r>
            <a:r>
              <a:rPr lang="es-ES_tradnl" sz="2800" dirty="0">
                <a:solidFill>
                  <a:srgbClr val="FFFF00"/>
                </a:solidFill>
              </a:rPr>
              <a:t> </a:t>
            </a:r>
            <a:endParaRPr lang="es-ES" sz="2800" dirty="0">
              <a:solidFill>
                <a:srgbClr val="FFFF00"/>
              </a:solidFill>
            </a:endParaRPr>
          </a:p>
          <a:p>
            <a:pPr marL="0" indent="0" algn="just">
              <a:buNone/>
            </a:pPr>
            <a:r>
              <a:rPr lang="es-ES_tradnl" sz="2800" dirty="0">
                <a:solidFill>
                  <a:srgbClr val="FFFF00"/>
                </a:solidFill>
              </a:rPr>
              <a:t>Este término procede del dominio matemático. </a:t>
            </a:r>
            <a:r>
              <a:rPr lang="es-ES_tradnl" sz="2800" dirty="0" smtClean="0">
                <a:solidFill>
                  <a:srgbClr val="FFFF00"/>
                </a:solidFill>
              </a:rPr>
              <a:t>Es</a:t>
            </a:r>
            <a:r>
              <a:rPr lang="es-ES_tradnl" sz="2800" b="1" dirty="0" smtClean="0">
                <a:solidFill>
                  <a:srgbClr val="FFFF00"/>
                </a:solidFill>
              </a:rPr>
              <a:t> </a:t>
            </a:r>
            <a:r>
              <a:rPr lang="es-ES_tradnl" sz="2800" dirty="0">
                <a:solidFill>
                  <a:srgbClr val="FFFF00"/>
                </a:solidFill>
              </a:rPr>
              <a:t>toda magnitud que permite diferenciar entre sí a los componentes de una misma población.  Es un símbolo, tal como  X ; Y ; A ... ; puede asumir cualquiera de los valores de un conjunto que se denomina, </a:t>
            </a:r>
            <a:r>
              <a:rPr lang="es-ES_tradnl" sz="2800" b="1" dirty="0">
                <a:solidFill>
                  <a:srgbClr val="FFFF00"/>
                </a:solidFill>
              </a:rPr>
              <a:t>dominio  de la  variable</a:t>
            </a:r>
            <a:r>
              <a:rPr lang="es-ES_tradnl" sz="2800" dirty="0">
                <a:solidFill>
                  <a:srgbClr val="FFFF00"/>
                </a:solidFill>
              </a:rPr>
              <a:t>. Si la variable sólo puede asumir un valor se llama </a:t>
            </a:r>
            <a:r>
              <a:rPr lang="es-ES_tradnl" sz="2800" b="1" dirty="0">
                <a:solidFill>
                  <a:srgbClr val="FFFF00"/>
                </a:solidFill>
              </a:rPr>
              <a:t>constante</a:t>
            </a:r>
            <a:r>
              <a:rPr lang="es-ES_tradnl" sz="2800" dirty="0" smtClean="0">
                <a:solidFill>
                  <a:srgbClr val="FFFF00"/>
                </a:solidFill>
              </a:rPr>
              <a:t>.</a:t>
            </a:r>
            <a:r>
              <a:rPr lang="es-ES_tradnl" sz="2800" dirty="0">
                <a:solidFill>
                  <a:srgbClr val="FFFF00"/>
                </a:solidFill>
              </a:rPr>
              <a:t> </a:t>
            </a:r>
            <a:endParaRPr lang="es-ES" sz="2800" dirty="0">
              <a:solidFill>
                <a:srgbClr val="FFFF00"/>
              </a:solidFill>
            </a:endParaRPr>
          </a:p>
          <a:p>
            <a:pPr marL="0" indent="0" algn="just">
              <a:buNone/>
            </a:pPr>
            <a:r>
              <a:rPr lang="es-ES_tradnl" sz="2800" dirty="0" smtClean="0">
                <a:solidFill>
                  <a:srgbClr val="FFFF00"/>
                </a:solidFill>
              </a:rPr>
              <a:t>Es un concepto </a:t>
            </a:r>
            <a:r>
              <a:rPr lang="es-ES_tradnl" sz="2800" u="sng" dirty="0" smtClean="0">
                <a:solidFill>
                  <a:srgbClr val="FFFF00"/>
                </a:solidFill>
              </a:rPr>
              <a:t>determinante</a:t>
            </a:r>
            <a:r>
              <a:rPr lang="es-ES_tradnl" sz="2800" dirty="0" smtClean="0">
                <a:solidFill>
                  <a:srgbClr val="FFFF00"/>
                </a:solidFill>
              </a:rPr>
              <a:t> en todo el proceso de una investigación científica; permite </a:t>
            </a:r>
            <a:r>
              <a:rPr lang="es-ES_tradnl" sz="2800" dirty="0">
                <a:solidFill>
                  <a:srgbClr val="FFFF00"/>
                </a:solidFill>
              </a:rPr>
              <a:t>establecer ciertas características que tienen un comportamiento diferente según la naturaleza del fenómeno, su contexto, los factores influyentes. </a:t>
            </a:r>
            <a:endParaRPr lang="es-ES" sz="2800" dirty="0">
              <a:solidFill>
                <a:srgbClr val="FFFF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1480" y="428604"/>
            <a:ext cx="8686800" cy="6429396"/>
          </a:xfrm>
        </p:spPr>
        <p:txBody>
          <a:bodyPr>
            <a:normAutofit fontScale="77500" lnSpcReduction="20000"/>
          </a:bodyPr>
          <a:lstStyle/>
          <a:p>
            <a:pPr algn="just">
              <a:buNone/>
            </a:pPr>
            <a:r>
              <a:rPr lang="es-ES_tradnl" dirty="0" smtClean="0">
                <a:solidFill>
                  <a:srgbClr val="FFFF00"/>
                </a:solidFill>
              </a:rPr>
              <a:t>El término variable, trasladado de las matemáticas al terreno de las ciencias sociales, reúne dos características fundamentales: </a:t>
            </a:r>
            <a:endParaRPr lang="es-ES" dirty="0" smtClean="0">
              <a:solidFill>
                <a:srgbClr val="FFFF00"/>
              </a:solidFill>
            </a:endParaRPr>
          </a:p>
          <a:p>
            <a:pPr lvl="0" algn="just"/>
            <a:r>
              <a:rPr lang="es-ES_tradnl" i="1" dirty="0" smtClean="0">
                <a:solidFill>
                  <a:srgbClr val="FFFF00"/>
                </a:solidFill>
              </a:rPr>
              <a:t>Rasgos que pueden ser observados, y que por tanto van a permitir alguna comprobación con la realidad empírica. </a:t>
            </a:r>
            <a:endParaRPr lang="es-ES" dirty="0" smtClean="0">
              <a:solidFill>
                <a:srgbClr val="FFFF00"/>
              </a:solidFill>
            </a:endParaRPr>
          </a:p>
          <a:p>
            <a:pPr lvl="0" algn="just"/>
            <a:r>
              <a:rPr lang="es-ES_tradnl" i="1" dirty="0" smtClean="0">
                <a:solidFill>
                  <a:srgbClr val="FFFF00"/>
                </a:solidFill>
              </a:rPr>
              <a:t>La propiedad de poder variar, es decir, de asumir valores, de ser medibles. </a:t>
            </a:r>
            <a:endParaRPr lang="es-ES" dirty="0" smtClean="0">
              <a:solidFill>
                <a:srgbClr val="FFFF00"/>
              </a:solidFill>
            </a:endParaRPr>
          </a:p>
          <a:p>
            <a:pPr marL="0" indent="0" algn="just">
              <a:buNone/>
            </a:pPr>
            <a:r>
              <a:rPr lang="es-ES_tradnl" dirty="0" smtClean="0">
                <a:solidFill>
                  <a:srgbClr val="FFFF00"/>
                </a:solidFill>
              </a:rPr>
              <a:t>Las variables son propiedades de los fenómenos objeto de estudio; características debidamente determinadas, observables, que pueden cambiar y por ello, susceptibles de adoptar distintos valores o ser expresadas en categorías; </a:t>
            </a:r>
          </a:p>
          <a:p>
            <a:pPr marL="0" indent="0" algn="just">
              <a:buNone/>
            </a:pPr>
            <a:r>
              <a:rPr lang="es-ES_tradnl" dirty="0" smtClean="0">
                <a:solidFill>
                  <a:srgbClr val="FFFF00"/>
                </a:solidFill>
              </a:rPr>
              <a:t>Es medible y toma sus valores en dependencia de la casualidad; es decir, esta variación puede medirse y es susceptible de ser medida; adquieren cierto valor cuantitativo o cualitativo. </a:t>
            </a:r>
          </a:p>
          <a:p>
            <a:pPr marL="0" indent="0" algn="just">
              <a:buNone/>
            </a:pPr>
            <a:r>
              <a:rPr lang="es-ES_tradnl" dirty="0" smtClean="0">
                <a:solidFill>
                  <a:srgbClr val="FFFF00"/>
                </a:solidFill>
              </a:rPr>
              <a:t>Y algo muy importante, son a su vez, </a:t>
            </a:r>
            <a:r>
              <a:rPr lang="es-ES_tradnl" i="1" u="sng" dirty="0" smtClean="0">
                <a:solidFill>
                  <a:srgbClr val="FFFF00"/>
                </a:solidFill>
              </a:rPr>
              <a:t>las características o propiedades que le interesa estudiar o conocer al investigador. </a:t>
            </a:r>
            <a:endParaRPr lang="es-ES" dirty="0" smtClean="0">
              <a:solidFill>
                <a:srgbClr val="FFFF00"/>
              </a:solidFill>
            </a:endParaRPr>
          </a:p>
          <a:p>
            <a:pPr marL="0" indent="0" algn="just">
              <a:buNone/>
            </a:pPr>
            <a:r>
              <a:rPr lang="es-ES_tradnl" dirty="0" smtClean="0">
                <a:solidFill>
                  <a:srgbClr val="FFFF00"/>
                </a:solidFill>
              </a:rPr>
              <a:t>Las variables demográficas son: </a:t>
            </a:r>
            <a:r>
              <a:rPr lang="es-ES_tradnl" b="1" dirty="0" smtClean="0">
                <a:solidFill>
                  <a:srgbClr val="FFFF00"/>
                </a:solidFill>
              </a:rPr>
              <a:t>MORTALIDAD, FECUNDIDAD y MIGRACIONES.</a:t>
            </a:r>
            <a:endParaRPr lang="es-ES" dirty="0" smtClean="0">
              <a:solidFill>
                <a:srgbClr val="FFFF00"/>
              </a:solidFill>
            </a:endParaRPr>
          </a:p>
          <a:p>
            <a:endParaRPr lang="es-E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285728"/>
            <a:ext cx="8686800" cy="5840435"/>
          </a:xfrm>
        </p:spPr>
        <p:txBody>
          <a:bodyPr>
            <a:normAutofit/>
          </a:bodyPr>
          <a:lstStyle/>
          <a:p>
            <a:pPr algn="just">
              <a:buNone/>
            </a:pPr>
            <a:r>
              <a:rPr lang="es-ES_tradnl" sz="3400" b="1" dirty="0">
                <a:solidFill>
                  <a:srgbClr val="FFFF00"/>
                </a:solidFill>
              </a:rPr>
              <a:t>1.3.6 Las tasas en Demografía. Concepto de tasa. Su utilización.  La tasa de crecimiento. </a:t>
            </a:r>
            <a:endParaRPr lang="es-ES" sz="3400" dirty="0">
              <a:solidFill>
                <a:srgbClr val="FFFF00"/>
              </a:solidFill>
            </a:endParaRPr>
          </a:p>
          <a:p>
            <a:pPr marL="0" indent="0" algn="just">
              <a:buNone/>
            </a:pPr>
            <a:r>
              <a:rPr lang="es-ES" sz="3400" dirty="0">
                <a:solidFill>
                  <a:srgbClr val="FFFF00"/>
                </a:solidFill>
              </a:rPr>
              <a:t>Es una costumbre en los estudios demográficos, y una vía más certera de análisis y proyección, el empleo de indicadores que caractericen el movimiento poblacional. </a:t>
            </a:r>
            <a:r>
              <a:rPr lang="es-ES_tradnl" sz="3400" dirty="0">
                <a:solidFill>
                  <a:srgbClr val="FFFF00"/>
                </a:solidFill>
              </a:rPr>
              <a:t>Para ello se calculan </a:t>
            </a:r>
            <a:r>
              <a:rPr lang="es-ES_tradnl" sz="3400" b="1" dirty="0">
                <a:solidFill>
                  <a:srgbClr val="FFFF00"/>
                </a:solidFill>
              </a:rPr>
              <a:t>las tasas y proporciones. </a:t>
            </a:r>
            <a:endParaRPr lang="es-ES" sz="3400" dirty="0">
              <a:solidFill>
                <a:srgbClr val="FFFF00"/>
              </a:solidFill>
            </a:endParaRPr>
          </a:p>
          <a:p>
            <a:pPr marL="0" indent="0" algn="just">
              <a:buNone/>
            </a:pPr>
            <a:r>
              <a:rPr lang="es-ES_tradnl" sz="3400" dirty="0">
                <a:solidFill>
                  <a:srgbClr val="FFFF00"/>
                </a:solidFill>
              </a:rPr>
              <a:t>Los tipos de tasas más generales son:</a:t>
            </a:r>
            <a:r>
              <a:rPr lang="es-ES_tradnl" sz="3400" b="1" dirty="0">
                <a:solidFill>
                  <a:srgbClr val="FFFF00"/>
                </a:solidFill>
              </a:rPr>
              <a:t> las tasas brutas, las específicas y las tasas por edades o grupos de edades. </a:t>
            </a:r>
            <a:endParaRPr lang="es-ES" sz="3400" dirty="0">
              <a:solidFill>
                <a:srgbClr val="FFFF00"/>
              </a:solidFill>
            </a:endParaRPr>
          </a:p>
          <a:p>
            <a:pPr algn="just"/>
            <a:endParaRPr lang="es-ES" sz="3400" dirty="0">
              <a:solidFill>
                <a:srgbClr val="FFFF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85728"/>
            <a:ext cx="8472518" cy="6357982"/>
          </a:xfrm>
        </p:spPr>
        <p:txBody>
          <a:bodyPr>
            <a:normAutofit/>
          </a:bodyPr>
          <a:lstStyle/>
          <a:p>
            <a:pPr algn="just"/>
            <a:r>
              <a:rPr lang="es-ES_tradnl" b="1" dirty="0">
                <a:solidFill>
                  <a:srgbClr val="FFFF00"/>
                </a:solidFill>
              </a:rPr>
              <a:t>Las tasas brutas </a:t>
            </a:r>
            <a:r>
              <a:rPr lang="es-ES_tradnl" dirty="0">
                <a:solidFill>
                  <a:srgbClr val="FFFF00"/>
                </a:solidFill>
              </a:rPr>
              <a:t>relacionan el hecho demográfico con el total de la población, involucrando con ello, en ocasiones, a segmentos poblacionales que no participan directamente del hecho analizado, por ejemplo: nacimientos. </a:t>
            </a:r>
            <a:endParaRPr lang="es-ES_tradnl" dirty="0" smtClean="0">
              <a:solidFill>
                <a:srgbClr val="FFFF00"/>
              </a:solidFill>
            </a:endParaRPr>
          </a:p>
          <a:p>
            <a:pPr algn="just"/>
            <a:r>
              <a:rPr lang="es-ES_tradnl" dirty="0" smtClean="0">
                <a:solidFill>
                  <a:srgbClr val="FFFF00"/>
                </a:solidFill>
              </a:rPr>
              <a:t>Por </a:t>
            </a:r>
            <a:r>
              <a:rPr lang="es-ES_tradnl" dirty="0">
                <a:solidFill>
                  <a:srgbClr val="FFFF00"/>
                </a:solidFill>
              </a:rPr>
              <a:t>esa razón se utilizan </a:t>
            </a:r>
            <a:r>
              <a:rPr lang="es-ES_tradnl" b="1" dirty="0">
                <a:solidFill>
                  <a:srgbClr val="FFFF00"/>
                </a:solidFill>
              </a:rPr>
              <a:t>tasas específicas </a:t>
            </a:r>
            <a:r>
              <a:rPr lang="es-ES_tradnl" dirty="0">
                <a:solidFill>
                  <a:srgbClr val="FFFF00"/>
                </a:solidFill>
              </a:rPr>
              <a:t>en las cuales se sitúa en el denominador aquel segmento poblacional relacionado con la característica demográfica estudian. Por ejemplo: tasas de fecundidad, tasas de PEA.</a:t>
            </a:r>
            <a:endParaRPr lang="es-ES" dirty="0">
              <a:solidFill>
                <a:srgbClr val="FFFF00"/>
              </a:solidFill>
            </a:endParaRPr>
          </a:p>
          <a:p>
            <a:pPr algn="just"/>
            <a:endParaRPr lang="es-ES" dirty="0">
              <a:solidFill>
                <a:srgbClr val="FFFF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14290"/>
            <a:ext cx="8686800" cy="6643710"/>
          </a:xfrm>
        </p:spPr>
        <p:txBody>
          <a:bodyPr>
            <a:normAutofit/>
          </a:bodyPr>
          <a:lstStyle/>
          <a:p>
            <a:pPr algn="just"/>
            <a:r>
              <a:rPr lang="es-ES_tradnl" sz="3600" dirty="0" smtClean="0">
                <a:solidFill>
                  <a:srgbClr val="FFFF00"/>
                </a:solidFill>
              </a:rPr>
              <a:t>Por ejemplo: la </a:t>
            </a:r>
            <a:r>
              <a:rPr lang="es-ES_tradnl" sz="3600" b="1" dirty="0" smtClean="0">
                <a:solidFill>
                  <a:srgbClr val="FFFF00"/>
                </a:solidFill>
              </a:rPr>
              <a:t>tasa bruta </a:t>
            </a:r>
            <a:r>
              <a:rPr lang="es-ES_tradnl" sz="3600" dirty="0" smtClean="0">
                <a:solidFill>
                  <a:srgbClr val="FFFF00"/>
                </a:solidFill>
              </a:rPr>
              <a:t>de nacimientos de Cuba en el 2014 se obtiene dividendo los nacimientos habidos entre la población media existente en el país el 30 de junio y multiplicado por mil (14,5‰). </a:t>
            </a:r>
          </a:p>
          <a:p>
            <a:pPr algn="just"/>
            <a:r>
              <a:rPr lang="es-ES_tradnl" sz="3600" dirty="0" smtClean="0">
                <a:solidFill>
                  <a:srgbClr val="FFFF00"/>
                </a:solidFill>
              </a:rPr>
              <a:t>Pero la </a:t>
            </a:r>
            <a:r>
              <a:rPr lang="es-ES_tradnl" sz="3600" b="1" dirty="0" smtClean="0">
                <a:solidFill>
                  <a:srgbClr val="FFFF00"/>
                </a:solidFill>
              </a:rPr>
              <a:t>tasa específica </a:t>
            </a:r>
            <a:r>
              <a:rPr lang="es-ES_tradnl" sz="3600" dirty="0" smtClean="0">
                <a:solidFill>
                  <a:srgbClr val="FFFF00"/>
                </a:solidFill>
              </a:rPr>
              <a:t>de nacimiento se obtiene dividiendo el total de nacimientos por la media de mujeres en edad fértil el 30 de junio, multiplicado por mil, lo que puede dar por ejemplo un 26,5‰.</a:t>
            </a:r>
            <a:endParaRPr lang="es-ES" sz="3600" dirty="0" smtClean="0">
              <a:solidFill>
                <a:srgbClr val="FFFF00"/>
              </a:solidFill>
            </a:endParaRPr>
          </a:p>
          <a:p>
            <a:endParaRPr lang="es-ES" sz="3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229600" cy="5768997"/>
          </a:xfrm>
        </p:spPr>
        <p:txBody>
          <a:bodyPr>
            <a:normAutofit/>
          </a:bodyPr>
          <a:lstStyle/>
          <a:p>
            <a:pPr algn="just"/>
            <a:r>
              <a:rPr lang="es-ES" b="1" dirty="0">
                <a:solidFill>
                  <a:srgbClr val="FFFF00"/>
                </a:solidFill>
              </a:rPr>
              <a:t>La tasa de crecimiento de la población</a:t>
            </a:r>
            <a:r>
              <a:rPr lang="es-ES" dirty="0">
                <a:solidFill>
                  <a:srgbClr val="FFFF00"/>
                </a:solidFill>
              </a:rPr>
              <a:t> mide el incremento anual de la población de un país como un porcentaje del total existente. </a:t>
            </a:r>
            <a:endParaRPr lang="es-ES" dirty="0" smtClean="0">
              <a:solidFill>
                <a:srgbClr val="FFFF00"/>
              </a:solidFill>
            </a:endParaRPr>
          </a:p>
          <a:p>
            <a:pPr algn="just"/>
            <a:r>
              <a:rPr lang="es-ES" b="1" dirty="0" smtClean="0">
                <a:solidFill>
                  <a:srgbClr val="FFFF00"/>
                </a:solidFill>
              </a:rPr>
              <a:t>Esta </a:t>
            </a:r>
            <a:r>
              <a:rPr lang="es-ES" b="1" dirty="0">
                <a:solidFill>
                  <a:srgbClr val="FFFF00"/>
                </a:solidFill>
              </a:rPr>
              <a:t>cifra refleja el comportamiento reproductivo y el estado del control de la natalidad en la población de un país</a:t>
            </a:r>
            <a:r>
              <a:rPr lang="es-ES" dirty="0">
                <a:solidFill>
                  <a:srgbClr val="FFFF00"/>
                </a:solidFill>
              </a:rPr>
              <a:t>. </a:t>
            </a:r>
            <a:endParaRPr lang="es-ES" dirty="0" smtClean="0">
              <a:solidFill>
                <a:srgbClr val="FFFF00"/>
              </a:solidFill>
            </a:endParaRPr>
          </a:p>
          <a:p>
            <a:pPr algn="just"/>
            <a:r>
              <a:rPr lang="es-ES" dirty="0" smtClean="0">
                <a:solidFill>
                  <a:srgbClr val="FFFF00"/>
                </a:solidFill>
              </a:rPr>
              <a:t>A </a:t>
            </a:r>
            <a:r>
              <a:rPr lang="es-ES" dirty="0">
                <a:solidFill>
                  <a:srgbClr val="FFFF00"/>
                </a:solidFill>
              </a:rPr>
              <a:t>continuación te presentamos un gráfico con las tasas de crecimiento de algunos países del mundo según datos estadísticos del Centro de Programas Internacionales del Buró del Censo de los Estados </a:t>
            </a:r>
            <a:r>
              <a:rPr lang="es-ES" dirty="0" smtClean="0">
                <a:solidFill>
                  <a:srgbClr val="FFFF00"/>
                </a:solidFill>
              </a:rPr>
              <a:t>Unidos</a:t>
            </a:r>
            <a:endParaRPr lang="es-ES" dirty="0">
              <a:solidFill>
                <a:srgbClr val="FFFF00"/>
              </a:solidFill>
            </a:endParaRPr>
          </a:p>
          <a:p>
            <a:pPr algn="just"/>
            <a:endParaRPr lang="es-ES" dirty="0">
              <a:solidFill>
                <a:srgbClr val="FFFF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1071538" y="344776"/>
            <a:ext cx="10572824" cy="629893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229600" cy="6357982"/>
          </a:xfrm>
        </p:spPr>
        <p:txBody>
          <a:bodyPr>
            <a:normAutofit fontScale="92500" lnSpcReduction="20000"/>
          </a:bodyPr>
          <a:lstStyle/>
          <a:p>
            <a:pPr>
              <a:buNone/>
            </a:pPr>
            <a:r>
              <a:rPr lang="es-ES_tradnl" b="1" dirty="0">
                <a:solidFill>
                  <a:srgbClr val="FFFF00"/>
                </a:solidFill>
              </a:rPr>
              <a:t>SISTEMA DE CONOCIMIENTOS</a:t>
            </a:r>
            <a:endParaRPr lang="es-ES" dirty="0">
              <a:solidFill>
                <a:srgbClr val="FFFF00"/>
              </a:solidFill>
            </a:endParaRPr>
          </a:p>
          <a:p>
            <a:pPr>
              <a:buNone/>
            </a:pPr>
            <a:r>
              <a:rPr lang="es-ES_tradnl" b="1" dirty="0">
                <a:solidFill>
                  <a:srgbClr val="FFFF00"/>
                </a:solidFill>
              </a:rPr>
              <a:t>1.3 Composición de la población:</a:t>
            </a:r>
            <a:endParaRPr lang="es-ES" dirty="0">
              <a:solidFill>
                <a:srgbClr val="FFFF00"/>
              </a:solidFill>
            </a:endParaRPr>
          </a:p>
          <a:p>
            <a:r>
              <a:rPr lang="es-ES_tradnl" dirty="0">
                <a:solidFill>
                  <a:srgbClr val="FFFF00"/>
                </a:solidFill>
              </a:rPr>
              <a:t>1.3.1 Análisis de la composición, definición y objetivos.</a:t>
            </a:r>
            <a:endParaRPr lang="es-ES" dirty="0">
              <a:solidFill>
                <a:srgbClr val="FFFF00"/>
              </a:solidFill>
            </a:endParaRPr>
          </a:p>
          <a:p>
            <a:r>
              <a:rPr lang="es-ES_tradnl" dirty="0">
                <a:solidFill>
                  <a:srgbClr val="FFFF00"/>
                </a:solidFill>
              </a:rPr>
              <a:t>1.3.2 Composición por sexo, edad, estado civil, actividad económica, educación, lugar de residencia, etc.</a:t>
            </a:r>
            <a:endParaRPr lang="es-ES" dirty="0">
              <a:solidFill>
                <a:srgbClr val="FFFF00"/>
              </a:solidFill>
            </a:endParaRPr>
          </a:p>
          <a:p>
            <a:r>
              <a:rPr lang="es-ES_tradnl" dirty="0">
                <a:solidFill>
                  <a:srgbClr val="FFFF00"/>
                </a:solidFill>
              </a:rPr>
              <a:t>1.3.3 Estructura de la población. Estructura por edad y sexo, representación gráfica.</a:t>
            </a:r>
            <a:endParaRPr lang="es-ES" dirty="0">
              <a:solidFill>
                <a:srgbClr val="FFFF00"/>
              </a:solidFill>
            </a:endParaRPr>
          </a:p>
          <a:p>
            <a:r>
              <a:rPr lang="es-ES_tradnl" dirty="0">
                <a:solidFill>
                  <a:srgbClr val="FFFF00"/>
                </a:solidFill>
              </a:rPr>
              <a:t>1.3.4 Las variables demográficas. Su efecto en el tamaño y composición de la población.</a:t>
            </a:r>
            <a:endParaRPr lang="es-ES" dirty="0">
              <a:solidFill>
                <a:srgbClr val="FFFF00"/>
              </a:solidFill>
            </a:endParaRPr>
          </a:p>
          <a:p>
            <a:r>
              <a:rPr lang="es-ES_tradnl" dirty="0">
                <a:solidFill>
                  <a:srgbClr val="FFFF00"/>
                </a:solidFill>
              </a:rPr>
              <a:t>1.3.5 Las tasas en Demografía. La tasa de crecimiento.</a:t>
            </a:r>
            <a:endParaRPr lang="es-ES" dirty="0">
              <a:solidFill>
                <a:srgbClr val="FFFF00"/>
              </a:solidFill>
            </a:endParaRPr>
          </a:p>
          <a:p>
            <a:r>
              <a:rPr lang="es-ES_tradnl" dirty="0">
                <a:solidFill>
                  <a:srgbClr val="FFFF00"/>
                </a:solidFill>
              </a:rPr>
              <a:t>1.3.6 La población en el tiempo. Análisis</a:t>
            </a:r>
            <a:r>
              <a:rPr lang="es-ES_tradnl" b="1" dirty="0">
                <a:solidFill>
                  <a:srgbClr val="FFFF00"/>
                </a:solidFill>
              </a:rPr>
              <a:t> </a:t>
            </a:r>
            <a:r>
              <a:rPr lang="es-ES_tradnl" dirty="0">
                <a:solidFill>
                  <a:srgbClr val="FFFF00"/>
                </a:solidFill>
              </a:rPr>
              <a:t>longitudinal y transversal</a:t>
            </a:r>
            <a:r>
              <a:rPr lang="es-ES_tradnl" dirty="0" smtClean="0">
                <a:solidFill>
                  <a:srgbClr val="FFFF00"/>
                </a:solidFill>
              </a:rPr>
              <a:t>.</a:t>
            </a:r>
            <a:r>
              <a:rPr lang="es-ES_tradnl" dirty="0">
                <a:solidFill>
                  <a:srgbClr val="FFFF00"/>
                </a:solidFill>
              </a:rPr>
              <a:t> </a:t>
            </a:r>
            <a:endParaRPr lang="es-ES" dirty="0">
              <a:solidFill>
                <a:srgbClr val="FFFF00"/>
              </a:solidFill>
            </a:endParaRPr>
          </a:p>
          <a:p>
            <a:endParaRPr lang="es-ES_tradnl" b="1" dirty="0" smtClean="0">
              <a:solidFill>
                <a:srgbClr val="FFFF00"/>
              </a:solidFill>
            </a:endParaRPr>
          </a:p>
          <a:p>
            <a:endParaRPr lang="es-ES" dirty="0">
              <a:solidFill>
                <a:srgbClr val="FFFF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042" y="285728"/>
            <a:ext cx="8686800" cy="6572272"/>
          </a:xfrm>
        </p:spPr>
        <p:txBody>
          <a:bodyPr>
            <a:normAutofit/>
          </a:bodyPr>
          <a:lstStyle/>
          <a:p>
            <a:pPr algn="just"/>
            <a:r>
              <a:rPr lang="es-ES_tradnl" b="1" dirty="0">
                <a:solidFill>
                  <a:srgbClr val="FFFF00"/>
                </a:solidFill>
              </a:rPr>
              <a:t>Los tipos de crecimiento</a:t>
            </a:r>
            <a:endParaRPr lang="es-ES" dirty="0">
              <a:solidFill>
                <a:srgbClr val="FFFF00"/>
              </a:solidFill>
            </a:endParaRPr>
          </a:p>
          <a:p>
            <a:pPr algn="just"/>
            <a:r>
              <a:rPr lang="es-ES_tradnl" dirty="0">
                <a:solidFill>
                  <a:srgbClr val="FFFF00"/>
                </a:solidFill>
              </a:rPr>
              <a:t>Existen dos fórmulas para ello, que parten de la aplicación de dos modelos matemáticos de comportamiento de la población</a:t>
            </a:r>
            <a:r>
              <a:rPr lang="es-ES_tradnl" dirty="0" smtClean="0">
                <a:solidFill>
                  <a:srgbClr val="FFFF00"/>
                </a:solidFill>
              </a:rPr>
              <a:t>.</a:t>
            </a:r>
            <a:endParaRPr lang="es-ES" dirty="0">
              <a:solidFill>
                <a:srgbClr val="FFFF00"/>
              </a:solidFill>
            </a:endParaRPr>
          </a:p>
          <a:p>
            <a:pPr algn="just"/>
            <a:r>
              <a:rPr lang="es-ES_tradnl" dirty="0">
                <a:solidFill>
                  <a:srgbClr val="FFFF00"/>
                </a:solidFill>
              </a:rPr>
              <a:t>1º Supone que la población va a experimentar un </a:t>
            </a:r>
            <a:r>
              <a:rPr lang="es-ES_tradnl" b="1" dirty="0">
                <a:solidFill>
                  <a:srgbClr val="FFFF00"/>
                </a:solidFill>
              </a:rPr>
              <a:t>crecimiento lineal</a:t>
            </a:r>
            <a:r>
              <a:rPr lang="es-ES_tradnl" dirty="0">
                <a:solidFill>
                  <a:srgbClr val="FFFF00"/>
                </a:solidFill>
              </a:rPr>
              <a:t>. Por lo que la tasa </a:t>
            </a:r>
            <a:r>
              <a:rPr lang="es-ES_tradnl" b="1" i="1" u="sng" dirty="0">
                <a:solidFill>
                  <a:srgbClr val="FFFF00"/>
                </a:solidFill>
              </a:rPr>
              <a:t>r </a:t>
            </a:r>
            <a:r>
              <a:rPr lang="es-ES_tradnl" dirty="0">
                <a:solidFill>
                  <a:srgbClr val="FFFF00"/>
                </a:solidFill>
              </a:rPr>
              <a:t>obtenida será una </a:t>
            </a:r>
            <a:r>
              <a:rPr lang="es-ES_tradnl" i="1" dirty="0">
                <a:solidFill>
                  <a:srgbClr val="FFFF00"/>
                </a:solidFill>
              </a:rPr>
              <a:t>tasa de </a:t>
            </a:r>
            <a:r>
              <a:rPr lang="es-ES_tradnl" b="1" i="1" dirty="0">
                <a:solidFill>
                  <a:srgbClr val="FFFF00"/>
                </a:solidFill>
              </a:rPr>
              <a:t>crecimiento aritmético</a:t>
            </a:r>
            <a:r>
              <a:rPr lang="es-ES_tradnl" i="1" dirty="0">
                <a:solidFill>
                  <a:srgbClr val="FFFF00"/>
                </a:solidFill>
              </a:rPr>
              <a:t>. </a:t>
            </a:r>
            <a:endParaRPr lang="es-ES" dirty="0">
              <a:solidFill>
                <a:srgbClr val="FFFF00"/>
              </a:solidFill>
            </a:endParaRPr>
          </a:p>
          <a:p>
            <a:pPr algn="just"/>
            <a:r>
              <a:rPr lang="es-ES_tradnl" dirty="0">
                <a:solidFill>
                  <a:srgbClr val="FFFF00"/>
                </a:solidFill>
              </a:rPr>
              <a:t>2º Supone que la población va a experimentar un crecimiento progresivo, por lo que la tasa </a:t>
            </a:r>
            <a:r>
              <a:rPr lang="es-ES_tradnl" b="1" i="1" u="sng" dirty="0">
                <a:solidFill>
                  <a:srgbClr val="FFFF00"/>
                </a:solidFill>
              </a:rPr>
              <a:t>r </a:t>
            </a:r>
            <a:r>
              <a:rPr lang="es-ES_tradnl" dirty="0">
                <a:solidFill>
                  <a:srgbClr val="FFFF00"/>
                </a:solidFill>
              </a:rPr>
              <a:t>obtenida será una </a:t>
            </a:r>
            <a:r>
              <a:rPr lang="es-ES_tradnl" i="1" dirty="0">
                <a:solidFill>
                  <a:srgbClr val="FFFF00"/>
                </a:solidFill>
              </a:rPr>
              <a:t>tasa de </a:t>
            </a:r>
            <a:r>
              <a:rPr lang="es-ES_tradnl" b="1" i="1" dirty="0">
                <a:solidFill>
                  <a:srgbClr val="FFFF00"/>
                </a:solidFill>
              </a:rPr>
              <a:t>crecimiento geométrico</a:t>
            </a:r>
            <a:r>
              <a:rPr lang="es-ES_tradnl" i="1" dirty="0">
                <a:solidFill>
                  <a:srgbClr val="FFFF00"/>
                </a:solidFill>
              </a:rPr>
              <a:t>. </a:t>
            </a:r>
            <a:r>
              <a:rPr lang="es-ES_tradnl" dirty="0">
                <a:solidFill>
                  <a:srgbClr val="FFFF00"/>
                </a:solidFill>
              </a:rPr>
              <a:t>En realidad, el crecimiento de la población tiende a seguir este </a:t>
            </a:r>
            <a:r>
              <a:rPr lang="es-ES_tradnl" dirty="0" smtClean="0">
                <a:solidFill>
                  <a:srgbClr val="FFFF00"/>
                </a:solidFill>
              </a:rPr>
              <a:t>modelo</a:t>
            </a:r>
            <a:r>
              <a:rPr lang="es-ES_tradnl" dirty="0">
                <a:solidFill>
                  <a:srgbClr val="FFFF00"/>
                </a:solidFill>
              </a:rPr>
              <a:t>.</a:t>
            </a:r>
            <a:endParaRPr lang="es-ES" dirty="0">
              <a:solidFill>
                <a:srgbClr val="FFFF00"/>
              </a:solidFill>
            </a:endParaRPr>
          </a:p>
          <a:p>
            <a:pPr algn="just"/>
            <a:endParaRPr lang="es-ES" dirty="0">
              <a:solidFill>
                <a:srgbClr val="FFFF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928662" y="285728"/>
            <a:ext cx="7572428" cy="614366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229600" cy="6286544"/>
          </a:xfrm>
        </p:spPr>
        <p:txBody>
          <a:bodyPr>
            <a:normAutofit fontScale="92500" lnSpcReduction="20000"/>
          </a:bodyPr>
          <a:lstStyle/>
          <a:p>
            <a:pPr algn="just"/>
            <a:r>
              <a:rPr lang="es-ES" b="1" dirty="0">
                <a:solidFill>
                  <a:srgbClr val="FFFF00"/>
                </a:solidFill>
              </a:rPr>
              <a:t>DINÁMICA DEMOGRÁFICA. CAMBIOS EN EL VOLUMEN DE LA </a:t>
            </a:r>
            <a:r>
              <a:rPr lang="es-ES" b="1" dirty="0" smtClean="0">
                <a:solidFill>
                  <a:srgbClr val="FFFF00"/>
                </a:solidFill>
              </a:rPr>
              <a:t>POBLACIÓN</a:t>
            </a:r>
            <a:endParaRPr lang="es-ES" dirty="0">
              <a:solidFill>
                <a:srgbClr val="FFFF00"/>
              </a:solidFill>
            </a:endParaRPr>
          </a:p>
          <a:p>
            <a:pPr marL="0" indent="0" algn="just">
              <a:buNone/>
            </a:pPr>
            <a:r>
              <a:rPr lang="es-MX" dirty="0">
                <a:solidFill>
                  <a:srgbClr val="FFFF00"/>
                </a:solidFill>
              </a:rPr>
              <a:t>La dinámica demográfica está caracterizada por 3 componentes fundamentales</a:t>
            </a:r>
            <a:r>
              <a:rPr lang="es-MX" dirty="0" smtClean="0">
                <a:solidFill>
                  <a:srgbClr val="FFFF00"/>
                </a:solidFill>
              </a:rPr>
              <a:t>:</a:t>
            </a:r>
            <a:endParaRPr lang="es-ES" dirty="0">
              <a:solidFill>
                <a:srgbClr val="FFFF00"/>
              </a:solidFill>
            </a:endParaRPr>
          </a:p>
          <a:p>
            <a:pPr lvl="0" algn="just"/>
            <a:r>
              <a:rPr lang="es-MX" dirty="0">
                <a:solidFill>
                  <a:srgbClr val="FFFF00"/>
                </a:solidFill>
              </a:rPr>
              <a:t>La </a:t>
            </a:r>
            <a:r>
              <a:rPr lang="es-MX" b="1" dirty="0">
                <a:solidFill>
                  <a:srgbClr val="FFFF00"/>
                </a:solidFill>
              </a:rPr>
              <a:t>natalidad</a:t>
            </a:r>
            <a:r>
              <a:rPr lang="es-MX" dirty="0">
                <a:solidFill>
                  <a:srgbClr val="FFFF00"/>
                </a:solidFill>
              </a:rPr>
              <a:t> o </a:t>
            </a:r>
            <a:r>
              <a:rPr lang="es-MX" b="1" dirty="0">
                <a:solidFill>
                  <a:srgbClr val="FFFF00"/>
                </a:solidFill>
              </a:rPr>
              <a:t>fecundidad</a:t>
            </a:r>
            <a:endParaRPr lang="es-ES" dirty="0">
              <a:solidFill>
                <a:srgbClr val="FFFF00"/>
              </a:solidFill>
            </a:endParaRPr>
          </a:p>
          <a:p>
            <a:pPr lvl="0" algn="just"/>
            <a:r>
              <a:rPr lang="es-MX" dirty="0">
                <a:solidFill>
                  <a:srgbClr val="FFFF00"/>
                </a:solidFill>
              </a:rPr>
              <a:t>La </a:t>
            </a:r>
            <a:r>
              <a:rPr lang="es-MX" b="1" dirty="0">
                <a:solidFill>
                  <a:srgbClr val="FFFF00"/>
                </a:solidFill>
              </a:rPr>
              <a:t>mortalidad</a:t>
            </a:r>
            <a:r>
              <a:rPr lang="es-MX" dirty="0">
                <a:solidFill>
                  <a:srgbClr val="FFFF00"/>
                </a:solidFill>
              </a:rPr>
              <a:t>, que como elemento que disminuye la población, se le asocia a un mecanismo de salida.</a:t>
            </a:r>
            <a:endParaRPr lang="es-ES" dirty="0">
              <a:solidFill>
                <a:srgbClr val="FFFF00"/>
              </a:solidFill>
            </a:endParaRPr>
          </a:p>
          <a:p>
            <a:pPr lvl="0" algn="just"/>
            <a:r>
              <a:rPr lang="es-MX" dirty="0">
                <a:solidFill>
                  <a:srgbClr val="FFFF00"/>
                </a:solidFill>
              </a:rPr>
              <a:t>La </a:t>
            </a:r>
            <a:r>
              <a:rPr lang="es-MX" b="1" dirty="0">
                <a:solidFill>
                  <a:srgbClr val="FFFF00"/>
                </a:solidFill>
              </a:rPr>
              <a:t>migración</a:t>
            </a:r>
            <a:r>
              <a:rPr lang="es-MX" dirty="0">
                <a:solidFill>
                  <a:srgbClr val="FFFF00"/>
                </a:solidFill>
              </a:rPr>
              <a:t>, que constituye mecanismo de entrada desde la perspectiva de los inmigrantes, y de salida, desde la perspectiva de los </a:t>
            </a:r>
            <a:r>
              <a:rPr lang="es-MX" dirty="0" smtClean="0">
                <a:solidFill>
                  <a:srgbClr val="FFFF00"/>
                </a:solidFill>
              </a:rPr>
              <a:t>emigrantes.</a:t>
            </a:r>
            <a:endParaRPr lang="es-ES" dirty="0" smtClean="0">
              <a:solidFill>
                <a:srgbClr val="FFFF00"/>
              </a:solidFill>
            </a:endParaRPr>
          </a:p>
          <a:p>
            <a:pPr marL="0" indent="0" algn="just">
              <a:buNone/>
            </a:pPr>
            <a:r>
              <a:rPr lang="es-MX" dirty="0" smtClean="0">
                <a:solidFill>
                  <a:srgbClr val="FFFF00"/>
                </a:solidFill>
              </a:rPr>
              <a:t>Al analizar qué tan rápido crece la población de una entidad determinada, se debe partir de 3 supuestos fundamentales: </a:t>
            </a:r>
            <a:r>
              <a:rPr lang="es-MX" b="1" dirty="0" smtClean="0">
                <a:solidFill>
                  <a:srgbClr val="FFFF00"/>
                </a:solidFill>
              </a:rPr>
              <a:t>el crecimiento lineal, el geométrico y el exponencial.</a:t>
            </a:r>
            <a:endParaRPr lang="es-ES" b="1" dirty="0" smtClean="0">
              <a:solidFill>
                <a:srgbClr val="FFFF00"/>
              </a:solidFill>
            </a:endParaRPr>
          </a:p>
          <a:p>
            <a:pPr algn="just"/>
            <a:endParaRPr lang="es-ES" dirty="0">
              <a:solidFill>
                <a:srgbClr val="FFFF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229600" cy="6286544"/>
          </a:xfrm>
        </p:spPr>
        <p:txBody>
          <a:bodyPr>
            <a:normAutofit/>
          </a:bodyPr>
          <a:lstStyle/>
          <a:p>
            <a:pPr algn="just">
              <a:buNone/>
            </a:pPr>
            <a:r>
              <a:rPr lang="es-ES_tradnl" sz="3400" b="1" dirty="0">
                <a:solidFill>
                  <a:srgbClr val="FFFF00"/>
                </a:solidFill>
              </a:rPr>
              <a:t>¿Qué se necesita para realizar una proyección de población por componentes</a:t>
            </a:r>
            <a:r>
              <a:rPr lang="es-ES_tradnl" sz="3400" b="1" dirty="0" smtClean="0">
                <a:solidFill>
                  <a:srgbClr val="FFFF00"/>
                </a:solidFill>
              </a:rPr>
              <a:t>?</a:t>
            </a:r>
            <a:endParaRPr lang="es-ES" sz="3400" dirty="0">
              <a:solidFill>
                <a:srgbClr val="FFFF00"/>
              </a:solidFill>
            </a:endParaRPr>
          </a:p>
          <a:p>
            <a:pPr lvl="0" algn="just"/>
            <a:r>
              <a:rPr lang="es-ES_tradnl" sz="3400" dirty="0">
                <a:solidFill>
                  <a:srgbClr val="FFFF00"/>
                </a:solidFill>
              </a:rPr>
              <a:t>Estructura de la población por sexos y edades, correctamente evaluada y corregida.</a:t>
            </a:r>
            <a:endParaRPr lang="es-ES" sz="3400" dirty="0">
              <a:solidFill>
                <a:srgbClr val="FFFF00"/>
              </a:solidFill>
            </a:endParaRPr>
          </a:p>
          <a:p>
            <a:pPr lvl="0" algn="just"/>
            <a:r>
              <a:rPr lang="es-ES_tradnl" sz="3400" dirty="0">
                <a:solidFill>
                  <a:srgbClr val="FFFF00"/>
                </a:solidFill>
              </a:rPr>
              <a:t>Obtener los sobrevivientes por sexos al final del periodo(mortalidad)</a:t>
            </a:r>
            <a:endParaRPr lang="es-ES" sz="3400" dirty="0">
              <a:solidFill>
                <a:srgbClr val="FFFF00"/>
              </a:solidFill>
            </a:endParaRPr>
          </a:p>
          <a:p>
            <a:pPr lvl="0" algn="just"/>
            <a:r>
              <a:rPr lang="es-ES_tradnl" sz="3400" dirty="0">
                <a:solidFill>
                  <a:srgbClr val="FFFF00"/>
                </a:solidFill>
              </a:rPr>
              <a:t>Obtener la estimación de los efectivos de cada sexo de las nuevas generaciones al final del periodo (fecundidad</a:t>
            </a:r>
            <a:r>
              <a:rPr lang="es-ES_tradnl" sz="3400" dirty="0" smtClean="0">
                <a:solidFill>
                  <a:srgbClr val="FFFF00"/>
                </a:solidFill>
              </a:rPr>
              <a:t>).</a:t>
            </a:r>
            <a:endParaRPr lang="es-ES" sz="3400" dirty="0">
              <a:solidFill>
                <a:srgbClr val="FFFF00"/>
              </a:solidFill>
            </a:endParaRPr>
          </a:p>
          <a:p>
            <a:pPr algn="just"/>
            <a:endParaRPr lang="es-ES" sz="3400" dirty="0">
              <a:solidFill>
                <a:srgbClr val="FFFF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6072230"/>
          </a:xfrm>
        </p:spPr>
        <p:txBody>
          <a:bodyPr>
            <a:normAutofit fontScale="92500" lnSpcReduction="20000"/>
          </a:bodyPr>
          <a:lstStyle/>
          <a:p>
            <a:pPr algn="just">
              <a:buNone/>
            </a:pPr>
            <a:r>
              <a:rPr lang="es-ES_tradnl" sz="3600" b="1" dirty="0" smtClean="0">
                <a:solidFill>
                  <a:srgbClr val="FFFF00"/>
                </a:solidFill>
              </a:rPr>
              <a:t>La </a:t>
            </a:r>
            <a:r>
              <a:rPr lang="es-ES_tradnl" sz="3600" b="1" dirty="0">
                <a:solidFill>
                  <a:srgbClr val="FFFF00"/>
                </a:solidFill>
              </a:rPr>
              <a:t>ecuación compensadora. El crecimiento de la población. Tipos de </a:t>
            </a:r>
            <a:r>
              <a:rPr lang="es-ES_tradnl" sz="3600" b="1" dirty="0" smtClean="0">
                <a:solidFill>
                  <a:srgbClr val="FFFF00"/>
                </a:solidFill>
              </a:rPr>
              <a:t>incrementos</a:t>
            </a:r>
            <a:endParaRPr lang="es-ES" sz="3600" dirty="0">
              <a:solidFill>
                <a:srgbClr val="FFFF00"/>
              </a:solidFill>
            </a:endParaRPr>
          </a:p>
          <a:p>
            <a:pPr algn="just">
              <a:buNone/>
            </a:pPr>
            <a:r>
              <a:rPr lang="es-ES_tradnl" sz="3600" dirty="0">
                <a:solidFill>
                  <a:srgbClr val="FFFF00"/>
                </a:solidFill>
              </a:rPr>
              <a:t>Permite ver los cambios </a:t>
            </a:r>
            <a:r>
              <a:rPr lang="es-ES_tradnl" sz="3600" dirty="0" smtClean="0">
                <a:solidFill>
                  <a:srgbClr val="FFFF00"/>
                </a:solidFill>
              </a:rPr>
              <a:t>-los </a:t>
            </a:r>
            <a:r>
              <a:rPr lang="es-ES_tradnl" sz="3600" b="1" dirty="0">
                <a:solidFill>
                  <a:srgbClr val="FFFF00"/>
                </a:solidFill>
              </a:rPr>
              <a:t>elementos que entran: </a:t>
            </a:r>
            <a:endParaRPr lang="es-ES_tradnl" sz="3600" b="1" dirty="0" smtClean="0">
              <a:solidFill>
                <a:srgbClr val="FFFF00"/>
              </a:solidFill>
            </a:endParaRPr>
          </a:p>
          <a:p>
            <a:pPr algn="just">
              <a:buFontTx/>
              <a:buChar char="-"/>
            </a:pPr>
            <a:r>
              <a:rPr lang="es-ES_tradnl" sz="3600" dirty="0" smtClean="0">
                <a:solidFill>
                  <a:srgbClr val="FFFF00"/>
                </a:solidFill>
              </a:rPr>
              <a:t>nacimientos </a:t>
            </a:r>
            <a:r>
              <a:rPr lang="es-ES_tradnl" sz="3600" dirty="0">
                <a:solidFill>
                  <a:srgbClr val="FFFF00"/>
                </a:solidFill>
              </a:rPr>
              <a:t>(B°,ͭ) e </a:t>
            </a:r>
            <a:endParaRPr lang="es-ES_tradnl" sz="3600" dirty="0" smtClean="0">
              <a:solidFill>
                <a:srgbClr val="FFFF00"/>
              </a:solidFill>
            </a:endParaRPr>
          </a:p>
          <a:p>
            <a:pPr algn="just">
              <a:buFontTx/>
              <a:buChar char="-"/>
            </a:pPr>
            <a:r>
              <a:rPr lang="es-ES_tradnl" sz="3600" dirty="0" smtClean="0">
                <a:solidFill>
                  <a:srgbClr val="FFFF00"/>
                </a:solidFill>
              </a:rPr>
              <a:t>inmigración </a:t>
            </a:r>
            <a:r>
              <a:rPr lang="es-ES_tradnl" sz="3600" dirty="0">
                <a:solidFill>
                  <a:srgbClr val="FFFF00"/>
                </a:solidFill>
              </a:rPr>
              <a:t>(I°,ͭ), </a:t>
            </a:r>
            <a:endParaRPr lang="es-ES_tradnl" sz="3600" dirty="0" smtClean="0">
              <a:solidFill>
                <a:srgbClr val="FFFF00"/>
              </a:solidFill>
            </a:endParaRPr>
          </a:p>
          <a:p>
            <a:pPr algn="just">
              <a:buNone/>
            </a:pPr>
            <a:r>
              <a:rPr lang="es-ES_tradnl" sz="3600" dirty="0" smtClean="0">
                <a:solidFill>
                  <a:srgbClr val="FFFF00"/>
                </a:solidFill>
              </a:rPr>
              <a:t>y </a:t>
            </a:r>
            <a:r>
              <a:rPr lang="es-ES_tradnl" sz="3600" b="1" dirty="0">
                <a:solidFill>
                  <a:srgbClr val="FFFF00"/>
                </a:solidFill>
              </a:rPr>
              <a:t>los que salen</a:t>
            </a:r>
            <a:r>
              <a:rPr lang="es-ES_tradnl" sz="3600" dirty="0">
                <a:solidFill>
                  <a:srgbClr val="FFFF00"/>
                </a:solidFill>
              </a:rPr>
              <a:t>: </a:t>
            </a:r>
            <a:endParaRPr lang="es-ES_tradnl" sz="3600" dirty="0" smtClean="0">
              <a:solidFill>
                <a:srgbClr val="FFFF00"/>
              </a:solidFill>
            </a:endParaRPr>
          </a:p>
          <a:p>
            <a:pPr algn="just">
              <a:buFontTx/>
              <a:buChar char="-"/>
            </a:pPr>
            <a:r>
              <a:rPr lang="es-ES_tradnl" sz="3600" dirty="0" smtClean="0">
                <a:solidFill>
                  <a:srgbClr val="FFFF00"/>
                </a:solidFill>
              </a:rPr>
              <a:t>muerte </a:t>
            </a:r>
            <a:r>
              <a:rPr lang="es-ES_tradnl" sz="3600" dirty="0">
                <a:solidFill>
                  <a:srgbClr val="FFFF00"/>
                </a:solidFill>
              </a:rPr>
              <a:t>o defunciones (D°,ͭ) y </a:t>
            </a:r>
            <a:endParaRPr lang="es-ES_tradnl" sz="3600" dirty="0" smtClean="0">
              <a:solidFill>
                <a:srgbClr val="FFFF00"/>
              </a:solidFill>
            </a:endParaRPr>
          </a:p>
          <a:p>
            <a:pPr algn="just">
              <a:buFontTx/>
              <a:buChar char="-"/>
            </a:pPr>
            <a:r>
              <a:rPr lang="es-ES_tradnl" sz="3600" dirty="0" smtClean="0">
                <a:solidFill>
                  <a:srgbClr val="FFFF00"/>
                </a:solidFill>
              </a:rPr>
              <a:t>emigraciones </a:t>
            </a:r>
            <a:r>
              <a:rPr lang="es-ES_tradnl" sz="3600" dirty="0">
                <a:solidFill>
                  <a:srgbClr val="FFFF00"/>
                </a:solidFill>
              </a:rPr>
              <a:t>(E°,ͭ) en la magnitud de la </a:t>
            </a:r>
            <a:r>
              <a:rPr lang="es-ES_tradnl" sz="3600" dirty="0" smtClean="0">
                <a:solidFill>
                  <a:srgbClr val="FFFF00"/>
                </a:solidFill>
              </a:rPr>
              <a:t>población</a:t>
            </a:r>
            <a:r>
              <a:rPr lang="es-ES_tradnl" sz="3600" dirty="0">
                <a:solidFill>
                  <a:srgbClr val="FFFF00"/>
                </a:solidFill>
              </a:rPr>
              <a:t>. </a:t>
            </a:r>
            <a:endParaRPr lang="es-ES_tradnl" sz="3600" dirty="0" smtClean="0">
              <a:solidFill>
                <a:srgbClr val="FFFF00"/>
              </a:solidFill>
            </a:endParaRPr>
          </a:p>
          <a:p>
            <a:pPr algn="just">
              <a:buNone/>
            </a:pPr>
            <a:r>
              <a:rPr lang="es-ES_tradnl" sz="3600" dirty="0" smtClean="0">
                <a:solidFill>
                  <a:srgbClr val="FFFF00"/>
                </a:solidFill>
              </a:rPr>
              <a:t>Interrelaciona </a:t>
            </a:r>
            <a:r>
              <a:rPr lang="es-ES_tradnl" sz="3600" dirty="0">
                <a:solidFill>
                  <a:srgbClr val="FFFF00"/>
                </a:solidFill>
              </a:rPr>
              <a:t>los datos que provienen de las fuentes estáticas (censos) y las fuentes dinámicas.</a:t>
            </a:r>
            <a:endParaRPr lang="es-ES" sz="3600" dirty="0">
              <a:solidFill>
                <a:srgbClr val="FFFF00"/>
              </a:solidFill>
            </a:endParaRPr>
          </a:p>
          <a:p>
            <a:pPr algn="just"/>
            <a:endParaRPr lang="es-ES" sz="3600" dirty="0">
              <a:solidFill>
                <a:srgbClr val="FFFF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
          <p:cNvGraphicFramePr>
            <a:graphicFrameLocks noChangeAspect="1"/>
          </p:cNvGraphicFramePr>
          <p:nvPr/>
        </p:nvGraphicFramePr>
        <p:xfrm>
          <a:off x="-1900726" y="1571612"/>
          <a:ext cx="15188162" cy="2259027"/>
        </p:xfrm>
        <a:graphic>
          <a:graphicData uri="http://schemas.openxmlformats.org/presentationml/2006/ole">
            <p:oleObj spid="_x0000_s56322" name="Documento" r:id="rId3" imgW="5410124" imgH="803189" progId="Word.Document.12">
              <p:embed/>
            </p:oleObj>
          </a:graphicData>
        </a:graphic>
      </p:graphicFrame>
      <p:sp>
        <p:nvSpPr>
          <p:cNvPr id="56323" name="AutoShape 3"/>
          <p:cNvSpPr>
            <a:spLocks/>
          </p:cNvSpPr>
          <p:nvPr/>
        </p:nvSpPr>
        <p:spPr bwMode="auto">
          <a:xfrm rot="16200000">
            <a:off x="964381" y="1178703"/>
            <a:ext cx="357190" cy="1000132"/>
          </a:xfrm>
          <a:prstGeom prst="rightBrace">
            <a:avLst>
              <a:gd name="adj1" fmla="val 29082"/>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 name="3 Rectángulo"/>
          <p:cNvSpPr/>
          <p:nvPr/>
        </p:nvSpPr>
        <p:spPr>
          <a:xfrm>
            <a:off x="-32" y="857232"/>
            <a:ext cx="3071834" cy="642942"/>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Crecimiento absoluto o </a:t>
            </a:r>
            <a:r>
              <a:rPr lang="es-ES" dirty="0" err="1" smtClean="0"/>
              <a:t>intercensal</a:t>
            </a:r>
            <a:endParaRPr lang="es-ES" dirty="0"/>
          </a:p>
        </p:txBody>
      </p:sp>
      <p:sp>
        <p:nvSpPr>
          <p:cNvPr id="5" name="4 Rectángulo"/>
          <p:cNvSpPr/>
          <p:nvPr/>
        </p:nvSpPr>
        <p:spPr>
          <a:xfrm>
            <a:off x="714348" y="4071942"/>
            <a:ext cx="4286280" cy="2500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1400" baseline="0" dirty="0" smtClean="0">
                <a:latin typeface="Arial"/>
              </a:rPr>
              <a:t>N,ͭ   : población final</a:t>
            </a:r>
          </a:p>
          <a:p>
            <a:pPr algn="just"/>
            <a:r>
              <a:rPr lang="es-ES" sz="1400" baseline="0" dirty="0" smtClean="0">
                <a:latin typeface="Arial"/>
              </a:rPr>
              <a:t>N°  :  población inicial (dato del último censo)</a:t>
            </a:r>
          </a:p>
          <a:p>
            <a:pPr algn="just"/>
            <a:r>
              <a:rPr lang="es-ES" sz="1400" baseline="0" dirty="0" smtClean="0">
                <a:latin typeface="Arial"/>
              </a:rPr>
              <a:t>B°,ͭ :  nacimientos del período de tiempo que se calcula</a:t>
            </a:r>
          </a:p>
          <a:p>
            <a:pPr algn="just"/>
            <a:r>
              <a:rPr lang="es-ES_tradnl" sz="1400" baseline="0" dirty="0" smtClean="0">
                <a:latin typeface="Arial"/>
              </a:rPr>
              <a:t>D°,ͭ :  defunciones del período de tiempo que se calcula  </a:t>
            </a:r>
          </a:p>
          <a:p>
            <a:pPr algn="just"/>
            <a:r>
              <a:rPr lang="es-ES" sz="1400" baseline="0" dirty="0" smtClean="0">
                <a:latin typeface="Arial"/>
              </a:rPr>
              <a:t>I°,ͭ  :  inmigraciones del período de tiempo que se calcula</a:t>
            </a:r>
          </a:p>
          <a:p>
            <a:pPr algn="just"/>
            <a:r>
              <a:rPr lang="es-ES_tradnl" sz="1400" baseline="0" dirty="0" smtClean="0">
                <a:latin typeface="Arial"/>
              </a:rPr>
              <a:t>E°,ͭ :  emigraciones del período de tiempo que se calcula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28596" y="285728"/>
            <a:ext cx="7858180" cy="2554545"/>
          </a:xfrm>
          <a:prstGeom prst="rect">
            <a:avLst/>
          </a:prstGeom>
        </p:spPr>
        <p:txBody>
          <a:bodyPr wrap="square">
            <a:spAutoFit/>
          </a:bodyPr>
          <a:lstStyle/>
          <a:p>
            <a:pPr algn="just"/>
            <a:r>
              <a:rPr lang="es-ES_tradnl" sz="3200" baseline="0" dirty="0" smtClean="0">
                <a:solidFill>
                  <a:srgbClr val="FFFF00"/>
                </a:solidFill>
                <a:latin typeface="Arial"/>
              </a:rPr>
              <a:t>- Crecimiento natural o vegetativo</a:t>
            </a:r>
          </a:p>
          <a:p>
            <a:pPr algn="just"/>
            <a:r>
              <a:rPr lang="es-ES_tradnl" sz="3200" baseline="0" dirty="0" smtClean="0">
                <a:solidFill>
                  <a:srgbClr val="FFFF00"/>
                </a:solidFill>
                <a:latin typeface="Arial"/>
              </a:rPr>
              <a:t>             B°,ͭ - D°,ͭ         </a:t>
            </a:r>
          </a:p>
          <a:p>
            <a:pPr algn="just"/>
            <a:endParaRPr lang="es-ES_tradnl" sz="3200" baseline="0" dirty="0" smtClean="0">
              <a:solidFill>
                <a:srgbClr val="FFFF00"/>
              </a:solidFill>
              <a:latin typeface="Arial"/>
            </a:endParaRPr>
          </a:p>
          <a:p>
            <a:pPr algn="just"/>
            <a:r>
              <a:rPr lang="es-ES_tradnl" sz="3200" baseline="0" dirty="0" smtClean="0">
                <a:solidFill>
                  <a:srgbClr val="FFFF00"/>
                </a:solidFill>
                <a:latin typeface="Arial"/>
              </a:rPr>
              <a:t>- Saldo migratorio</a:t>
            </a:r>
          </a:p>
          <a:p>
            <a:pPr algn="just"/>
            <a:r>
              <a:rPr lang="es-ES_tradnl" sz="3200" baseline="0" dirty="0" smtClean="0">
                <a:solidFill>
                  <a:srgbClr val="FFFF00"/>
                </a:solidFill>
                <a:latin typeface="Arial"/>
              </a:rPr>
              <a:t>            I°,ͭ  - E°,ͭ</a:t>
            </a:r>
          </a:p>
        </p:txBody>
      </p:sp>
      <p:sp>
        <p:nvSpPr>
          <p:cNvPr id="8" name="7 Rectángulo"/>
          <p:cNvSpPr/>
          <p:nvPr/>
        </p:nvSpPr>
        <p:spPr>
          <a:xfrm>
            <a:off x="214282" y="3049502"/>
            <a:ext cx="8643998" cy="3323987"/>
          </a:xfrm>
          <a:prstGeom prst="rect">
            <a:avLst/>
          </a:prstGeom>
        </p:spPr>
        <p:txBody>
          <a:bodyPr wrap="square">
            <a:spAutoFit/>
          </a:bodyPr>
          <a:lstStyle/>
          <a:p>
            <a:pPr algn="just"/>
            <a:r>
              <a:rPr lang="es-ES" sz="3000" baseline="0" dirty="0" smtClean="0">
                <a:solidFill>
                  <a:srgbClr val="FFFF00"/>
                </a:solidFill>
                <a:latin typeface="Arial"/>
              </a:rPr>
              <a:t>Generalmente N,ͭ  &gt; N°  y  B°,ͭ   &gt;  D°,ͭ  , por lo que se dan 3 razones o condiciones en el saldo migratorio:</a:t>
            </a:r>
            <a:endParaRPr lang="es-ES_tradnl" sz="3000" baseline="0" dirty="0" smtClean="0">
              <a:solidFill>
                <a:srgbClr val="FFFF00"/>
              </a:solidFill>
              <a:latin typeface="Arial"/>
            </a:endParaRPr>
          </a:p>
          <a:p>
            <a:pPr marL="95250" lvl="1" indent="-95250" algn="just">
              <a:buFont typeface="Arial"/>
              <a:buChar char="-"/>
            </a:pPr>
            <a:r>
              <a:rPr lang="es-ES_tradnl" sz="3000" baseline="0" dirty="0" smtClean="0">
                <a:solidFill>
                  <a:srgbClr val="FFFF00"/>
                </a:solidFill>
                <a:latin typeface="Arial"/>
              </a:rPr>
              <a:t>Si  I°,ͭ  &gt; E°,ͭ  ═  SM+</a:t>
            </a:r>
          </a:p>
          <a:p>
            <a:pPr algn="just">
              <a:buFont typeface="Arial"/>
              <a:buChar char="-"/>
            </a:pPr>
            <a:r>
              <a:rPr lang="es-ES_tradnl" sz="3000" baseline="0" dirty="0" smtClean="0">
                <a:solidFill>
                  <a:srgbClr val="FFFF00"/>
                </a:solidFill>
                <a:latin typeface="Arial"/>
              </a:rPr>
              <a:t>Si  I°,ͭ  &lt; E°,ͭ  ═  SM</a:t>
            </a:r>
          </a:p>
          <a:p>
            <a:pPr algn="just">
              <a:buFont typeface="Arial"/>
              <a:buChar char="-"/>
            </a:pPr>
            <a:r>
              <a:rPr lang="it-IT" sz="3000" baseline="0" dirty="0" smtClean="0">
                <a:solidFill>
                  <a:srgbClr val="FFFF00"/>
                </a:solidFill>
                <a:latin typeface="Arial"/>
              </a:rPr>
              <a:t>Si  I°,ͭ  ═ E°,ͭ  ═  SM nulo (cero) ═ 0</a:t>
            </a:r>
          </a:p>
          <a:p>
            <a:pPr algn="just"/>
            <a:endParaRPr lang="es-ES_tradnl" sz="3000" baseline="0" dirty="0" smtClean="0">
              <a:solidFill>
                <a:srgbClr val="FFFF00"/>
              </a:solidFill>
              <a:latin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229600" cy="5768997"/>
          </a:xfrm>
        </p:spPr>
        <p:txBody>
          <a:bodyPr>
            <a:normAutofit fontScale="85000" lnSpcReduction="20000"/>
          </a:bodyPr>
          <a:lstStyle/>
          <a:p>
            <a:pPr algn="just"/>
            <a:r>
              <a:rPr lang="es-ES" b="1" dirty="0">
                <a:solidFill>
                  <a:srgbClr val="FFFF00"/>
                </a:solidFill>
              </a:rPr>
              <a:t>DINÁMICA DEMOGRÁFICA. CAMBIOS EN EL VOLUMEN DE LA </a:t>
            </a:r>
            <a:r>
              <a:rPr lang="es-ES" b="1" dirty="0" smtClean="0">
                <a:solidFill>
                  <a:srgbClr val="FFFF00"/>
                </a:solidFill>
              </a:rPr>
              <a:t>POBLACIÓN</a:t>
            </a:r>
            <a:endParaRPr lang="es-ES" dirty="0">
              <a:solidFill>
                <a:srgbClr val="FFFF00"/>
              </a:solidFill>
            </a:endParaRPr>
          </a:p>
          <a:p>
            <a:pPr marL="0" indent="0" algn="just">
              <a:buNone/>
            </a:pPr>
            <a:r>
              <a:rPr lang="es-MX" dirty="0">
                <a:solidFill>
                  <a:srgbClr val="FFFF00"/>
                </a:solidFill>
              </a:rPr>
              <a:t>La dinámica demográfica está caracterizada por 3 componentes fundamentales</a:t>
            </a:r>
            <a:r>
              <a:rPr lang="es-MX" dirty="0" smtClean="0">
                <a:solidFill>
                  <a:srgbClr val="FFFF00"/>
                </a:solidFill>
              </a:rPr>
              <a:t>:</a:t>
            </a:r>
            <a:endParaRPr lang="es-ES" dirty="0">
              <a:solidFill>
                <a:srgbClr val="FFFF00"/>
              </a:solidFill>
            </a:endParaRPr>
          </a:p>
          <a:p>
            <a:pPr lvl="0" algn="just"/>
            <a:r>
              <a:rPr lang="es-MX" dirty="0">
                <a:solidFill>
                  <a:srgbClr val="FFFF00"/>
                </a:solidFill>
              </a:rPr>
              <a:t>La </a:t>
            </a:r>
            <a:r>
              <a:rPr lang="es-MX" b="1" dirty="0">
                <a:solidFill>
                  <a:srgbClr val="FFFF00"/>
                </a:solidFill>
              </a:rPr>
              <a:t>natalidad</a:t>
            </a:r>
            <a:r>
              <a:rPr lang="es-MX" dirty="0">
                <a:solidFill>
                  <a:srgbClr val="FFFF00"/>
                </a:solidFill>
              </a:rPr>
              <a:t> o </a:t>
            </a:r>
            <a:r>
              <a:rPr lang="es-MX" b="1" dirty="0">
                <a:solidFill>
                  <a:srgbClr val="FFFF00"/>
                </a:solidFill>
              </a:rPr>
              <a:t>fecundidad</a:t>
            </a:r>
            <a:endParaRPr lang="es-ES" dirty="0">
              <a:solidFill>
                <a:srgbClr val="FFFF00"/>
              </a:solidFill>
            </a:endParaRPr>
          </a:p>
          <a:p>
            <a:pPr lvl="0" algn="just"/>
            <a:r>
              <a:rPr lang="es-MX" dirty="0">
                <a:solidFill>
                  <a:srgbClr val="FFFF00"/>
                </a:solidFill>
              </a:rPr>
              <a:t>La </a:t>
            </a:r>
            <a:r>
              <a:rPr lang="es-MX" b="1" dirty="0">
                <a:solidFill>
                  <a:srgbClr val="FFFF00"/>
                </a:solidFill>
              </a:rPr>
              <a:t>mortalidad</a:t>
            </a:r>
            <a:r>
              <a:rPr lang="es-MX" dirty="0">
                <a:solidFill>
                  <a:srgbClr val="FFFF00"/>
                </a:solidFill>
              </a:rPr>
              <a:t>, que como elemento que disminuye la población, se le asocia a un mecanismo de salida.</a:t>
            </a:r>
            <a:endParaRPr lang="es-ES" dirty="0">
              <a:solidFill>
                <a:srgbClr val="FFFF00"/>
              </a:solidFill>
            </a:endParaRPr>
          </a:p>
          <a:p>
            <a:pPr lvl="0" algn="just"/>
            <a:r>
              <a:rPr lang="es-MX" dirty="0">
                <a:solidFill>
                  <a:srgbClr val="FFFF00"/>
                </a:solidFill>
              </a:rPr>
              <a:t>La </a:t>
            </a:r>
            <a:r>
              <a:rPr lang="es-MX" b="1" dirty="0">
                <a:solidFill>
                  <a:srgbClr val="FFFF00"/>
                </a:solidFill>
              </a:rPr>
              <a:t>migración</a:t>
            </a:r>
            <a:r>
              <a:rPr lang="es-MX" dirty="0">
                <a:solidFill>
                  <a:srgbClr val="FFFF00"/>
                </a:solidFill>
              </a:rPr>
              <a:t>, que constituye mecanismo de entrada desde la perspectiva de los inmigrantes, y de salida, desde la perspectiva de los emigrantes</a:t>
            </a:r>
            <a:r>
              <a:rPr lang="es-MX" dirty="0" smtClean="0">
                <a:solidFill>
                  <a:srgbClr val="FFFF00"/>
                </a:solidFill>
              </a:rPr>
              <a:t>.</a:t>
            </a:r>
            <a:endParaRPr lang="es-ES" dirty="0">
              <a:solidFill>
                <a:srgbClr val="FFFF00"/>
              </a:solidFill>
            </a:endParaRPr>
          </a:p>
          <a:p>
            <a:pPr marL="0" indent="0" algn="just">
              <a:buNone/>
            </a:pPr>
            <a:r>
              <a:rPr lang="es-MX" dirty="0">
                <a:solidFill>
                  <a:srgbClr val="FFFF00"/>
                </a:solidFill>
              </a:rPr>
              <a:t>Al analizar qué tan rápido crece la población de una entidad determinada, se debe partir de 3 supuestos fundamentales: el crecimiento lineal, el geométrico y el exponencial.</a:t>
            </a:r>
            <a:endParaRPr lang="es-ES" dirty="0">
              <a:solidFill>
                <a:srgbClr val="FFFF00"/>
              </a:solidFill>
            </a:endParaRPr>
          </a:p>
          <a:p>
            <a:pPr algn="just"/>
            <a:r>
              <a:rPr lang="es-MX" dirty="0">
                <a:solidFill>
                  <a:srgbClr val="FFFF00"/>
                </a:solidFill>
              </a:rPr>
              <a:t> </a:t>
            </a:r>
            <a:endParaRPr lang="es-ES" dirty="0">
              <a:solidFill>
                <a:srgbClr val="FFFF00"/>
              </a:solidFill>
            </a:endParaRPr>
          </a:p>
          <a:p>
            <a:pPr algn="just"/>
            <a:endParaRPr lang="es-ES" dirty="0">
              <a:solidFill>
                <a:srgbClr val="FFFF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14356"/>
            <a:ext cx="8229600" cy="5929354"/>
          </a:xfrm>
        </p:spPr>
        <p:txBody>
          <a:bodyPr>
            <a:normAutofit fontScale="85000" lnSpcReduction="20000"/>
          </a:bodyPr>
          <a:lstStyle/>
          <a:p>
            <a:pPr>
              <a:buNone/>
            </a:pPr>
            <a:r>
              <a:rPr lang="es-MX" b="1" dirty="0">
                <a:solidFill>
                  <a:srgbClr val="FFFF00"/>
                </a:solidFill>
              </a:rPr>
              <a:t>PROYECCIONES DE </a:t>
            </a:r>
            <a:r>
              <a:rPr lang="es-MX" b="1" dirty="0" smtClean="0">
                <a:solidFill>
                  <a:srgbClr val="FFFF00"/>
                </a:solidFill>
              </a:rPr>
              <a:t>POBLACIÓN:</a:t>
            </a:r>
            <a:endParaRPr lang="es-ES" b="1" dirty="0" smtClean="0">
              <a:solidFill>
                <a:srgbClr val="FFFF00"/>
              </a:solidFill>
            </a:endParaRPr>
          </a:p>
          <a:p>
            <a:pPr marL="0" indent="0" algn="just">
              <a:buNone/>
            </a:pPr>
            <a:r>
              <a:rPr lang="es-MX" dirty="0" smtClean="0">
                <a:solidFill>
                  <a:srgbClr val="FFFF00"/>
                </a:solidFill>
              </a:rPr>
              <a:t>Si </a:t>
            </a:r>
            <a:r>
              <a:rPr lang="es-MX" dirty="0">
                <a:solidFill>
                  <a:srgbClr val="FFFF00"/>
                </a:solidFill>
              </a:rPr>
              <a:t>bien los censos de población arrojan los volúmenes de población en un momento determinado, en infinidad de ocasiones se necesita contar con la información poblacional fuera de estos momentos censales, tanto anterior como posterior</a:t>
            </a:r>
            <a:r>
              <a:rPr lang="es-MX" dirty="0" smtClean="0">
                <a:solidFill>
                  <a:srgbClr val="FFFF00"/>
                </a:solidFill>
              </a:rPr>
              <a:t>.</a:t>
            </a:r>
            <a:endParaRPr lang="es-ES" dirty="0">
              <a:solidFill>
                <a:srgbClr val="FFFF00"/>
              </a:solidFill>
            </a:endParaRPr>
          </a:p>
          <a:p>
            <a:pPr marL="0" indent="0" algn="just">
              <a:buNone/>
            </a:pPr>
            <a:r>
              <a:rPr lang="es-MX" dirty="0">
                <a:solidFill>
                  <a:srgbClr val="FFFF00"/>
                </a:solidFill>
              </a:rPr>
              <a:t>Una proyección de población no siempre implica que los valores obtenidos vayan a ser los reales ya que no siempre coinciden</a:t>
            </a:r>
            <a:r>
              <a:rPr lang="es-MX" dirty="0" smtClean="0">
                <a:solidFill>
                  <a:srgbClr val="FFFF00"/>
                </a:solidFill>
              </a:rPr>
              <a:t>.</a:t>
            </a:r>
            <a:endParaRPr lang="es-ES" dirty="0">
              <a:solidFill>
                <a:srgbClr val="FFFF00"/>
              </a:solidFill>
            </a:endParaRPr>
          </a:p>
          <a:p>
            <a:pPr marL="0" indent="0" algn="just">
              <a:buNone/>
            </a:pPr>
            <a:r>
              <a:rPr lang="es-MX" dirty="0">
                <a:solidFill>
                  <a:srgbClr val="FFFF00"/>
                </a:solidFill>
              </a:rPr>
              <a:t>Debemos tener presente que toda proyección </a:t>
            </a:r>
            <a:r>
              <a:rPr lang="es-MX" b="1" dirty="0">
                <a:solidFill>
                  <a:srgbClr val="FFFF00"/>
                </a:solidFill>
              </a:rPr>
              <a:t>es un supuesto</a:t>
            </a:r>
            <a:r>
              <a:rPr lang="es-MX" dirty="0">
                <a:solidFill>
                  <a:srgbClr val="FFFF00"/>
                </a:solidFill>
              </a:rPr>
              <a:t> de cómo se va a comportar el volumen de población bajo una serie de </a:t>
            </a:r>
            <a:r>
              <a:rPr lang="es-MX" dirty="0" smtClean="0">
                <a:solidFill>
                  <a:srgbClr val="FFFF00"/>
                </a:solidFill>
              </a:rPr>
              <a:t>condiciones</a:t>
            </a:r>
            <a:endParaRPr lang="es-ES" dirty="0">
              <a:solidFill>
                <a:srgbClr val="FFFF00"/>
              </a:solidFill>
            </a:endParaRPr>
          </a:p>
          <a:p>
            <a:pPr marL="0" indent="0" algn="just">
              <a:buNone/>
            </a:pPr>
            <a:r>
              <a:rPr lang="es-MX" dirty="0">
                <a:solidFill>
                  <a:srgbClr val="FFFF00"/>
                </a:solidFill>
              </a:rPr>
              <a:t>Generalmente, a posteriori tiende a que no exista coincidencia con la información censal, quedando por encima o por debajo de  la misma</a:t>
            </a:r>
            <a:r>
              <a:rPr lang="es-MX" dirty="0" smtClean="0">
                <a:solidFill>
                  <a:srgbClr val="FFFF00"/>
                </a:solidFill>
              </a:rPr>
              <a:t>.</a:t>
            </a:r>
            <a:endParaRPr lang="es-ES" dirty="0">
              <a:solidFill>
                <a:srgbClr val="FFFF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5857916"/>
          </a:xfrm>
        </p:spPr>
        <p:txBody>
          <a:bodyPr>
            <a:normAutofit/>
          </a:bodyPr>
          <a:lstStyle/>
          <a:p>
            <a:pPr marL="0" indent="0" algn="just">
              <a:buNone/>
            </a:pPr>
            <a:r>
              <a:rPr lang="es-ES_tradnl" sz="3400" b="1" dirty="0" smtClean="0">
                <a:solidFill>
                  <a:srgbClr val="FFFF00"/>
                </a:solidFill>
              </a:rPr>
              <a:t>¿Qué se necesita para realizar una proyección de población por componentes?</a:t>
            </a:r>
            <a:r>
              <a:rPr lang="es-ES_tradnl" sz="3400" dirty="0" smtClean="0">
                <a:solidFill>
                  <a:srgbClr val="FFFF00"/>
                </a:solidFill>
              </a:rPr>
              <a:t> </a:t>
            </a:r>
            <a:endParaRPr lang="es-ES" sz="3400" dirty="0" smtClean="0">
              <a:solidFill>
                <a:srgbClr val="FFFF00"/>
              </a:solidFill>
            </a:endParaRPr>
          </a:p>
          <a:p>
            <a:pPr marL="0" lvl="0" indent="0" algn="just">
              <a:buNone/>
            </a:pPr>
            <a:r>
              <a:rPr lang="es-ES_tradnl" sz="3400" dirty="0" smtClean="0">
                <a:solidFill>
                  <a:srgbClr val="FFFF00"/>
                </a:solidFill>
              </a:rPr>
              <a:t>- Estructura de la población por sexos y edades, correctamente evaluada y corregida.</a:t>
            </a:r>
            <a:endParaRPr lang="es-ES" sz="3400" dirty="0" smtClean="0">
              <a:solidFill>
                <a:srgbClr val="FFFF00"/>
              </a:solidFill>
            </a:endParaRPr>
          </a:p>
          <a:p>
            <a:pPr marL="0" lvl="0" indent="0" algn="just">
              <a:buNone/>
            </a:pPr>
            <a:r>
              <a:rPr lang="es-ES_tradnl" sz="3400" dirty="0" smtClean="0">
                <a:solidFill>
                  <a:srgbClr val="FFFF00"/>
                </a:solidFill>
              </a:rPr>
              <a:t>- Obtener los sobrevivientes por sexos al final del periodo(mortalidad)</a:t>
            </a:r>
            <a:endParaRPr lang="es-ES" sz="3400" dirty="0" smtClean="0">
              <a:solidFill>
                <a:srgbClr val="FFFF00"/>
              </a:solidFill>
            </a:endParaRPr>
          </a:p>
          <a:p>
            <a:pPr marL="0" lvl="0" indent="0" algn="just">
              <a:buNone/>
            </a:pPr>
            <a:r>
              <a:rPr lang="es-ES_tradnl" sz="3400" dirty="0" smtClean="0">
                <a:solidFill>
                  <a:srgbClr val="FFFF00"/>
                </a:solidFill>
              </a:rPr>
              <a:t>- Obtener la estimación de los efectivos de cada sexo de las nuevas generaciones al final del periodo (fecundidad)</a:t>
            </a:r>
            <a:endParaRPr lang="es-ES" sz="3400" dirty="0" smtClean="0">
              <a:solidFill>
                <a:srgbClr val="FFFF00"/>
              </a:solidFill>
            </a:endParaRPr>
          </a:p>
          <a:p>
            <a:endParaRPr lang="es-ES" sz="3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ES_tradnl" b="1" dirty="0" smtClean="0">
                <a:solidFill>
                  <a:srgbClr val="FFFF00"/>
                </a:solidFill>
              </a:rPr>
              <a:t>T 2: Estado y movimiento de la población.  </a:t>
            </a:r>
            <a:endParaRPr lang="es-ES" dirty="0" smtClean="0">
              <a:solidFill>
                <a:srgbClr val="FFFF00"/>
              </a:solidFill>
            </a:endParaRPr>
          </a:p>
          <a:p>
            <a:r>
              <a:rPr lang="es-ES_tradnl" b="1" dirty="0" smtClean="0">
                <a:solidFill>
                  <a:srgbClr val="FFFF00"/>
                </a:solidFill>
              </a:rPr>
              <a:t>SISTEMA DE CONOCIMIENTOS</a:t>
            </a:r>
            <a:endParaRPr lang="es-ES" dirty="0" smtClean="0">
              <a:solidFill>
                <a:srgbClr val="FFFF00"/>
              </a:solidFill>
            </a:endParaRPr>
          </a:p>
          <a:p>
            <a:r>
              <a:rPr lang="es-ES_tradnl" dirty="0" smtClean="0">
                <a:solidFill>
                  <a:srgbClr val="FFFF00"/>
                </a:solidFill>
              </a:rPr>
              <a:t>La ecuación compensadora. </a:t>
            </a:r>
            <a:endParaRPr lang="es-ES" dirty="0" smtClean="0">
              <a:solidFill>
                <a:srgbClr val="FFFF00"/>
              </a:solidFill>
            </a:endParaRPr>
          </a:p>
          <a:p>
            <a:r>
              <a:rPr lang="es-ES_tradnl" dirty="0" smtClean="0">
                <a:solidFill>
                  <a:srgbClr val="FFFF00"/>
                </a:solidFill>
              </a:rPr>
              <a:t>El crecimiento de la población. </a:t>
            </a:r>
            <a:endParaRPr lang="es-ES" dirty="0" smtClean="0">
              <a:solidFill>
                <a:srgbClr val="FFFF00"/>
              </a:solidFill>
            </a:endParaRPr>
          </a:p>
          <a:p>
            <a:r>
              <a:rPr lang="es-ES_tradnl" dirty="0" smtClean="0">
                <a:solidFill>
                  <a:srgbClr val="FFFF00"/>
                </a:solidFill>
              </a:rPr>
              <a:t>Tipos de incrementos.</a:t>
            </a:r>
            <a:endParaRPr lang="es-ES" dirty="0" smtClean="0">
              <a:solidFill>
                <a:srgbClr val="FFFF00"/>
              </a:solidFill>
            </a:endParaRPr>
          </a:p>
          <a:p>
            <a:endParaRPr lang="es-E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2918" y="500042"/>
            <a:ext cx="8686800" cy="6143668"/>
          </a:xfrm>
        </p:spPr>
        <p:txBody>
          <a:bodyPr>
            <a:normAutofit fontScale="62500" lnSpcReduction="20000"/>
          </a:bodyPr>
          <a:lstStyle/>
          <a:p>
            <a:pPr algn="just">
              <a:buNone/>
            </a:pPr>
            <a:r>
              <a:rPr lang="es-ES_tradnl" b="1" dirty="0">
                <a:solidFill>
                  <a:srgbClr val="FFFF00"/>
                </a:solidFill>
              </a:rPr>
              <a:t>PARA LA PRÓXIMA CLASE:</a:t>
            </a:r>
            <a:endParaRPr lang="es-ES" dirty="0">
              <a:solidFill>
                <a:srgbClr val="FFFF00"/>
              </a:solidFill>
            </a:endParaRPr>
          </a:p>
          <a:p>
            <a:pPr lvl="0" algn="just"/>
            <a:r>
              <a:rPr lang="es-ES_tradnl" dirty="0">
                <a:solidFill>
                  <a:srgbClr val="FFFF00"/>
                </a:solidFill>
              </a:rPr>
              <a:t>Estudiar los materiales entregados por el profesor.</a:t>
            </a:r>
            <a:endParaRPr lang="es-ES" dirty="0">
              <a:solidFill>
                <a:srgbClr val="FFFF00"/>
              </a:solidFill>
            </a:endParaRPr>
          </a:p>
          <a:p>
            <a:pPr algn="just">
              <a:buNone/>
            </a:pPr>
            <a:endParaRPr lang="es-ES" dirty="0">
              <a:solidFill>
                <a:srgbClr val="FFFF00"/>
              </a:solidFill>
            </a:endParaRPr>
          </a:p>
          <a:p>
            <a:pPr algn="just">
              <a:buNone/>
            </a:pPr>
            <a:r>
              <a:rPr lang="es-ES_tradnl" b="1" dirty="0">
                <a:solidFill>
                  <a:srgbClr val="FFFF00"/>
                </a:solidFill>
              </a:rPr>
              <a:t>Responder las </a:t>
            </a:r>
            <a:r>
              <a:rPr lang="es-ES_tradnl" b="1">
                <a:solidFill>
                  <a:srgbClr val="FFFF00"/>
                </a:solidFill>
              </a:rPr>
              <a:t>preguntas </a:t>
            </a:r>
            <a:r>
              <a:rPr lang="es-ES_tradnl" b="1" smtClean="0">
                <a:solidFill>
                  <a:srgbClr val="FFFF00"/>
                </a:solidFill>
              </a:rPr>
              <a:t>:</a:t>
            </a:r>
            <a:endParaRPr lang="es-ES" dirty="0" smtClean="0">
              <a:solidFill>
                <a:srgbClr val="FFFF00"/>
              </a:solidFill>
            </a:endParaRPr>
          </a:p>
          <a:p>
            <a:pPr lvl="0" algn="just"/>
            <a:r>
              <a:rPr lang="es-ES_tradnl" dirty="0" smtClean="0">
                <a:solidFill>
                  <a:srgbClr val="FFFF00"/>
                </a:solidFill>
              </a:rPr>
              <a:t>¿Qué se entiende por composición de la población?</a:t>
            </a:r>
            <a:endParaRPr lang="es-ES" dirty="0" smtClean="0">
              <a:solidFill>
                <a:srgbClr val="FFFF00"/>
              </a:solidFill>
            </a:endParaRPr>
          </a:p>
          <a:p>
            <a:pPr lvl="0" algn="just"/>
            <a:r>
              <a:rPr lang="es-ES_tradnl" dirty="0" smtClean="0">
                <a:solidFill>
                  <a:srgbClr val="FFFF00"/>
                </a:solidFill>
              </a:rPr>
              <a:t>¿</a:t>
            </a:r>
            <a:r>
              <a:rPr lang="es-ES_tradnl" dirty="0">
                <a:solidFill>
                  <a:srgbClr val="FFFF00"/>
                </a:solidFill>
              </a:rPr>
              <a:t>Qué mide el índice de Masculinidad? ¿Cuál es el comportamiento teórico del mismo a lo lago de la edad?</a:t>
            </a:r>
            <a:endParaRPr lang="es-ES" dirty="0">
              <a:solidFill>
                <a:srgbClr val="FFFF00"/>
              </a:solidFill>
            </a:endParaRPr>
          </a:p>
          <a:p>
            <a:pPr lvl="0" algn="just"/>
            <a:r>
              <a:rPr lang="es-ES_tradnl" dirty="0">
                <a:solidFill>
                  <a:srgbClr val="FFFF00"/>
                </a:solidFill>
              </a:rPr>
              <a:t>¿Qué se entiende por estructura de la población?</a:t>
            </a:r>
            <a:endParaRPr lang="es-ES" dirty="0">
              <a:solidFill>
                <a:srgbClr val="FFFF00"/>
              </a:solidFill>
            </a:endParaRPr>
          </a:p>
          <a:p>
            <a:pPr lvl="0" algn="just"/>
            <a:r>
              <a:rPr lang="es-ES_tradnl" dirty="0">
                <a:solidFill>
                  <a:srgbClr val="FFFF00"/>
                </a:solidFill>
              </a:rPr>
              <a:t>¿Qué elementos o variables inciden en el comportamiento de la estructura de la población?</a:t>
            </a:r>
            <a:endParaRPr lang="es-ES" dirty="0">
              <a:solidFill>
                <a:srgbClr val="FFFF00"/>
              </a:solidFill>
            </a:endParaRPr>
          </a:p>
          <a:p>
            <a:pPr lvl="0" algn="just"/>
            <a:r>
              <a:rPr lang="es-ES_tradnl" dirty="0">
                <a:solidFill>
                  <a:srgbClr val="FFFF00"/>
                </a:solidFill>
              </a:rPr>
              <a:t>Características de las estructura de poblaciones jóvenes, viejas y en proceso de envejecimiento. Razones que la originan.</a:t>
            </a:r>
            <a:endParaRPr lang="es-ES" dirty="0">
              <a:solidFill>
                <a:srgbClr val="FFFF00"/>
              </a:solidFill>
            </a:endParaRPr>
          </a:p>
          <a:p>
            <a:pPr lvl="0" algn="just"/>
            <a:r>
              <a:rPr lang="es-ES_tradnl" dirty="0">
                <a:solidFill>
                  <a:srgbClr val="FFFF00"/>
                </a:solidFill>
              </a:rPr>
              <a:t>Diferencia entre el crecimiento vegetativo y el crecimiento total o neto de la población.</a:t>
            </a:r>
            <a:endParaRPr lang="es-ES" dirty="0">
              <a:solidFill>
                <a:srgbClr val="FFFF00"/>
              </a:solidFill>
            </a:endParaRPr>
          </a:p>
          <a:p>
            <a:pPr lvl="0" algn="just"/>
            <a:r>
              <a:rPr lang="es-ES_tradnl" dirty="0">
                <a:solidFill>
                  <a:srgbClr val="FFFF00"/>
                </a:solidFill>
              </a:rPr>
              <a:t>Diferencias conceptuales que entrañan el cálculo de la tasa de crecimiento de la población en base a la función aritmética y la función geométrica.</a:t>
            </a:r>
            <a:endParaRPr lang="es-ES" dirty="0">
              <a:solidFill>
                <a:srgbClr val="FFFF00"/>
              </a:solidFill>
            </a:endParaRPr>
          </a:p>
          <a:p>
            <a:pPr lvl="0" algn="just"/>
            <a:r>
              <a:rPr lang="es-ES_tradnl" dirty="0">
                <a:solidFill>
                  <a:srgbClr val="FFFF00"/>
                </a:solidFill>
              </a:rPr>
              <a:t>Escriba la ecuación compensadora de la población y especifique cada componente.</a:t>
            </a:r>
            <a:endParaRPr lang="es-ES" dirty="0">
              <a:solidFill>
                <a:srgbClr val="FFFF00"/>
              </a:solidFill>
            </a:endParaRPr>
          </a:p>
          <a:p>
            <a:pPr lvl="0" algn="just"/>
            <a:r>
              <a:rPr lang="es-ES_tradnl" dirty="0">
                <a:solidFill>
                  <a:srgbClr val="FFFF00"/>
                </a:solidFill>
              </a:rPr>
              <a:t>Escriba las relaciones que comúnmente se cumplen en la ecuación compensadora.</a:t>
            </a:r>
            <a:endParaRPr lang="es-ES" dirty="0">
              <a:solidFill>
                <a:srgbClr val="FFFF00"/>
              </a:solidFill>
            </a:endParaRPr>
          </a:p>
          <a:p>
            <a:pPr algn="just"/>
            <a:endParaRPr lang="es-ES"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428604"/>
            <a:ext cx="8715436" cy="5697559"/>
          </a:xfrm>
        </p:spPr>
        <p:txBody>
          <a:bodyPr>
            <a:noAutofit/>
          </a:bodyPr>
          <a:lstStyle/>
          <a:p>
            <a:pPr algn="just">
              <a:buNone/>
            </a:pPr>
            <a:r>
              <a:rPr lang="es-ES_tradnl" sz="3800" b="1" dirty="0">
                <a:solidFill>
                  <a:srgbClr val="FFFF00"/>
                </a:solidFill>
              </a:rPr>
              <a:t>1.3.1 Definición y objeto de estudio del estado y la composición de la </a:t>
            </a:r>
            <a:r>
              <a:rPr lang="es-ES_tradnl" sz="3800" b="1" dirty="0" smtClean="0">
                <a:solidFill>
                  <a:srgbClr val="FFFF00"/>
                </a:solidFill>
              </a:rPr>
              <a:t>población</a:t>
            </a:r>
            <a:endParaRPr lang="es-ES" sz="3800" dirty="0">
              <a:solidFill>
                <a:srgbClr val="FFFF00"/>
              </a:solidFill>
            </a:endParaRPr>
          </a:p>
          <a:p>
            <a:pPr algn="just"/>
            <a:r>
              <a:rPr lang="es-ES_tradnl" sz="3800" dirty="0">
                <a:solidFill>
                  <a:srgbClr val="FFFF00"/>
                </a:solidFill>
              </a:rPr>
              <a:t>Un conjunto de personas que se agrupan bajo un cierto ámbito geográfico constituye una Población. </a:t>
            </a:r>
            <a:endParaRPr lang="es-ES" sz="3800" dirty="0">
              <a:solidFill>
                <a:srgbClr val="FFFF00"/>
              </a:solidFill>
            </a:endParaRPr>
          </a:p>
          <a:p>
            <a:pPr algn="just"/>
            <a:r>
              <a:rPr lang="es-ES_tradnl" sz="3800" dirty="0">
                <a:solidFill>
                  <a:srgbClr val="FFFF00"/>
                </a:solidFill>
              </a:rPr>
              <a:t>Este conjunto no se mantiene estático, sino que está en constante cambio, o sea, en constante renovación y modificación, </a:t>
            </a:r>
            <a:r>
              <a:rPr lang="es-ES_tradnl" sz="3800" dirty="0" smtClean="0">
                <a:solidFill>
                  <a:srgbClr val="FFFF00"/>
                </a:solidFill>
              </a:rPr>
              <a:t>ya </a:t>
            </a:r>
            <a:r>
              <a:rPr lang="es-ES_tradnl" sz="3800" dirty="0">
                <a:solidFill>
                  <a:srgbClr val="FFFF00"/>
                </a:solidFill>
              </a:rPr>
              <a:t>que continuamente va recibiendo y perdiendo efectivos.</a:t>
            </a:r>
            <a:endParaRPr lang="es-ES" sz="3800" dirty="0">
              <a:solidFill>
                <a:srgbClr val="FFFF00"/>
              </a:solidFill>
            </a:endParaRPr>
          </a:p>
          <a:p>
            <a:pPr algn="just"/>
            <a:r>
              <a:rPr lang="es-ES_tradnl" sz="3800" dirty="0">
                <a:solidFill>
                  <a:srgbClr val="FFFF00"/>
                </a:solidFill>
              </a:rPr>
              <a:t> </a:t>
            </a:r>
            <a:endParaRPr lang="es-ES" sz="3800" dirty="0">
              <a:solidFill>
                <a:srgbClr val="FFFF00"/>
              </a:solidFill>
            </a:endParaRPr>
          </a:p>
          <a:p>
            <a:pPr algn="just"/>
            <a:endParaRPr lang="es-ES" sz="3800"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06" y="428604"/>
            <a:ext cx="8929718" cy="5697559"/>
          </a:xfrm>
        </p:spPr>
        <p:txBody>
          <a:bodyPr>
            <a:normAutofit/>
          </a:bodyPr>
          <a:lstStyle/>
          <a:p>
            <a:pPr algn="just"/>
            <a:r>
              <a:rPr lang="es-ES_tradnl" dirty="0">
                <a:solidFill>
                  <a:srgbClr val="FFFF00"/>
                </a:solidFill>
              </a:rPr>
              <a:t>En la dinámica o comportamiento de la población, deben considerarse dos aspectos principales: </a:t>
            </a:r>
            <a:endParaRPr lang="es-ES" dirty="0">
              <a:solidFill>
                <a:srgbClr val="FFFF00"/>
              </a:solidFill>
            </a:endParaRPr>
          </a:p>
          <a:p>
            <a:pPr lvl="0" algn="just"/>
            <a:r>
              <a:rPr lang="es-ES_tradnl" b="1" u="sng" dirty="0">
                <a:solidFill>
                  <a:srgbClr val="FFFF00"/>
                </a:solidFill>
              </a:rPr>
              <a:t>La composición o distribución</a:t>
            </a:r>
            <a:r>
              <a:rPr lang="es-ES_tradnl" b="1" dirty="0">
                <a:solidFill>
                  <a:srgbClr val="FFFF00"/>
                </a:solidFill>
              </a:rPr>
              <a:t> del conjunto de individuos que forma la población, </a:t>
            </a:r>
            <a:r>
              <a:rPr lang="es-ES_tradnl" dirty="0">
                <a:solidFill>
                  <a:srgbClr val="FFFF00"/>
                </a:solidFill>
              </a:rPr>
              <a:t>según categorías más o menos uniformes,</a:t>
            </a:r>
            <a:r>
              <a:rPr lang="es-ES_tradnl" b="1" dirty="0">
                <a:solidFill>
                  <a:srgbClr val="FFFF00"/>
                </a:solidFill>
              </a:rPr>
              <a:t> y</a:t>
            </a:r>
            <a:endParaRPr lang="es-ES" dirty="0">
              <a:solidFill>
                <a:srgbClr val="FFFF00"/>
              </a:solidFill>
            </a:endParaRPr>
          </a:p>
          <a:p>
            <a:pPr lvl="0" algn="just"/>
            <a:r>
              <a:rPr lang="es-ES_tradnl" b="1" u="sng" dirty="0">
                <a:solidFill>
                  <a:srgbClr val="FFFF00"/>
                </a:solidFill>
              </a:rPr>
              <a:t>Los cambios o sucesos vitales</a:t>
            </a:r>
            <a:r>
              <a:rPr lang="es-ES_tradnl" b="1" dirty="0">
                <a:solidFill>
                  <a:srgbClr val="FFFF00"/>
                </a:solidFill>
              </a:rPr>
              <a:t> ocurridos a los individuos integrantes del conjunto durante un período de tiempo y en un espacio o lugar, </a:t>
            </a:r>
            <a:r>
              <a:rPr lang="es-ES_tradnl" dirty="0">
                <a:solidFill>
                  <a:srgbClr val="FFFF00"/>
                </a:solidFill>
              </a:rPr>
              <a:t>dados estos últimos por la </a:t>
            </a:r>
            <a:r>
              <a:rPr lang="es-ES_tradnl" i="1" dirty="0">
                <a:solidFill>
                  <a:srgbClr val="FFFF00"/>
                </a:solidFill>
              </a:rPr>
              <a:t>participación de las variables demográficas: Mortalidad, Fecundidad y Migraciones.</a:t>
            </a:r>
            <a:endParaRPr lang="es-ES" dirty="0">
              <a:solidFill>
                <a:srgbClr val="FFFF00"/>
              </a:solidFill>
            </a:endParaRPr>
          </a:p>
          <a:p>
            <a:pPr algn="just"/>
            <a:endParaRPr lang="es-ES" dirty="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06" y="142852"/>
            <a:ext cx="8929718" cy="6554767"/>
          </a:xfrm>
        </p:spPr>
        <p:txBody>
          <a:bodyPr>
            <a:normAutofit lnSpcReduction="10000"/>
          </a:bodyPr>
          <a:lstStyle/>
          <a:p>
            <a:pPr algn="just"/>
            <a:r>
              <a:rPr lang="es-ES_tradnl" b="1" dirty="0" smtClean="0">
                <a:solidFill>
                  <a:srgbClr val="FFFF00"/>
                </a:solidFill>
              </a:rPr>
              <a:t>Composición y cambio</a:t>
            </a:r>
            <a:r>
              <a:rPr lang="es-ES_tradnl" dirty="0" smtClean="0">
                <a:solidFill>
                  <a:srgbClr val="FFFF00"/>
                </a:solidFill>
              </a:rPr>
              <a:t> mantienen entre sí tan estrecha interrelación que casi resulta imposible la explicación del comportamiento aisladamente de cada uno de ellos.</a:t>
            </a:r>
          </a:p>
          <a:p>
            <a:pPr algn="just"/>
            <a:r>
              <a:rPr lang="es-ES_tradnl" b="1" dirty="0" smtClean="0">
                <a:solidFill>
                  <a:srgbClr val="FFFF00"/>
                </a:solidFill>
              </a:rPr>
              <a:t>La </a:t>
            </a:r>
            <a:r>
              <a:rPr lang="es-ES_tradnl" b="1" dirty="0">
                <a:solidFill>
                  <a:srgbClr val="FFFF00"/>
                </a:solidFill>
              </a:rPr>
              <a:t>composición de la población es la agrupación y estudio de esta en base a la presencia o ausencia de uno o más atributos y características</a:t>
            </a:r>
            <a:r>
              <a:rPr lang="es-ES_tradnl" b="1" dirty="0" smtClean="0">
                <a:solidFill>
                  <a:srgbClr val="FFFF00"/>
                </a:solidFill>
              </a:rPr>
              <a:t>.</a:t>
            </a:r>
            <a:endParaRPr lang="es-ES" dirty="0">
              <a:solidFill>
                <a:srgbClr val="FFFF00"/>
              </a:solidFill>
            </a:endParaRPr>
          </a:p>
          <a:p>
            <a:pPr algn="just"/>
            <a:r>
              <a:rPr lang="es-ES_tradnl" dirty="0">
                <a:solidFill>
                  <a:srgbClr val="FFFF00"/>
                </a:solidFill>
              </a:rPr>
              <a:t>Estas características son, entre otras: </a:t>
            </a:r>
            <a:r>
              <a:rPr lang="es-ES_tradnl" b="1" u="sng" dirty="0">
                <a:solidFill>
                  <a:srgbClr val="FFFF00"/>
                </a:solidFill>
              </a:rPr>
              <a:t>edad, sexo, estado civil, lugar de nacimiento, nivel de escolaridad, situación ocupacional, etc</a:t>
            </a:r>
            <a:r>
              <a:rPr lang="es-ES_tradnl" b="1" u="sng" dirty="0" smtClean="0">
                <a:solidFill>
                  <a:srgbClr val="FFFF00"/>
                </a:solidFill>
              </a:rPr>
              <a:t>.</a:t>
            </a:r>
            <a:endParaRPr lang="es-ES" dirty="0">
              <a:solidFill>
                <a:srgbClr val="FFFF00"/>
              </a:solidFill>
            </a:endParaRPr>
          </a:p>
          <a:p>
            <a:pPr algn="just"/>
            <a:r>
              <a:rPr lang="es-ES_tradnl" dirty="0">
                <a:solidFill>
                  <a:srgbClr val="FFFF00"/>
                </a:solidFill>
              </a:rPr>
              <a:t>De las múltiples categorías en las que es posible estudiar toda población, </a:t>
            </a:r>
            <a:r>
              <a:rPr lang="es-ES_tradnl" u="sng" dirty="0">
                <a:solidFill>
                  <a:schemeClr val="bg1"/>
                </a:solidFill>
              </a:rPr>
              <a:t>la edad y el sexo constituyen las características demográficas más importantes.</a:t>
            </a:r>
            <a:endParaRPr lang="es-ES" dirty="0">
              <a:solidFill>
                <a:schemeClr val="bg1"/>
              </a:solidFill>
            </a:endParaRPr>
          </a:p>
          <a:p>
            <a:pPr algn="just"/>
            <a:endParaRPr lang="es-ES" dirty="0" smtClean="0">
              <a:solidFill>
                <a:srgbClr val="FFFF00"/>
              </a:solidFill>
            </a:endParaRPr>
          </a:p>
          <a:p>
            <a:pPr algn="just"/>
            <a:endParaRPr lang="es-E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285728"/>
            <a:ext cx="8686800" cy="6572272"/>
          </a:xfrm>
        </p:spPr>
        <p:txBody>
          <a:bodyPr>
            <a:normAutofit/>
          </a:bodyPr>
          <a:lstStyle/>
          <a:p>
            <a:pPr lvl="0" algn="just">
              <a:buNone/>
            </a:pPr>
            <a:r>
              <a:rPr lang="es-ES_tradnl" b="1" dirty="0">
                <a:solidFill>
                  <a:srgbClr val="FFFF00"/>
                </a:solidFill>
              </a:rPr>
              <a:t>LA </a:t>
            </a:r>
            <a:r>
              <a:rPr lang="es-ES_tradnl" b="1" dirty="0" smtClean="0">
                <a:solidFill>
                  <a:srgbClr val="FFFF00"/>
                </a:solidFill>
              </a:rPr>
              <a:t>EDAD</a:t>
            </a:r>
            <a:endParaRPr lang="es-ES" dirty="0">
              <a:solidFill>
                <a:srgbClr val="FFFF00"/>
              </a:solidFill>
            </a:endParaRPr>
          </a:p>
          <a:p>
            <a:pPr algn="just"/>
            <a:r>
              <a:rPr lang="es-ES_tradnl" dirty="0" smtClean="0">
                <a:solidFill>
                  <a:srgbClr val="FFFF00"/>
                </a:solidFill>
              </a:rPr>
              <a:t>Es </a:t>
            </a:r>
            <a:r>
              <a:rPr lang="es-ES_tradnl" dirty="0">
                <a:solidFill>
                  <a:srgbClr val="FFFF00"/>
                </a:solidFill>
              </a:rPr>
              <a:t>un atributo de gran </a:t>
            </a:r>
            <a:r>
              <a:rPr lang="es-ES_tradnl" dirty="0" smtClean="0">
                <a:solidFill>
                  <a:srgbClr val="FFFF00"/>
                </a:solidFill>
              </a:rPr>
              <a:t>significación. Limita </a:t>
            </a:r>
            <a:r>
              <a:rPr lang="es-ES_tradnl" dirty="0">
                <a:solidFill>
                  <a:srgbClr val="FFFF00"/>
                </a:solidFill>
              </a:rPr>
              <a:t>e influye en la participación de la población en hechos tales como la reproducción, la actividad económica, las migraciones y en general en todas las actividades sociales. También incide en el comportamiento de la mortalidad</a:t>
            </a:r>
            <a:r>
              <a:rPr lang="es-ES_tradnl" dirty="0" smtClean="0">
                <a:solidFill>
                  <a:srgbClr val="FFFF00"/>
                </a:solidFill>
              </a:rPr>
              <a:t>.</a:t>
            </a:r>
            <a:endParaRPr lang="es-ES" dirty="0">
              <a:solidFill>
                <a:srgbClr val="FFFF00"/>
              </a:solidFill>
            </a:endParaRPr>
          </a:p>
          <a:p>
            <a:pPr algn="just"/>
            <a:r>
              <a:rPr lang="es-ES_tradnl" dirty="0">
                <a:solidFill>
                  <a:srgbClr val="FFFF00"/>
                </a:solidFill>
              </a:rPr>
              <a:t>Cuando se estudia la población </a:t>
            </a:r>
            <a:r>
              <a:rPr lang="es-ES_tradnl" dirty="0" smtClean="0">
                <a:solidFill>
                  <a:srgbClr val="FFFF00"/>
                </a:solidFill>
              </a:rPr>
              <a:t>por la edad, se está </a:t>
            </a:r>
            <a:r>
              <a:rPr lang="es-ES_tradnl" dirty="0">
                <a:solidFill>
                  <a:srgbClr val="FFFF00"/>
                </a:solidFill>
              </a:rPr>
              <a:t>frente a la estructura o distribución por edades de </a:t>
            </a:r>
            <a:r>
              <a:rPr lang="es-ES_tradnl" dirty="0" smtClean="0">
                <a:solidFill>
                  <a:srgbClr val="FFFF00"/>
                </a:solidFill>
              </a:rPr>
              <a:t>la población. </a:t>
            </a:r>
          </a:p>
          <a:p>
            <a:pPr algn="just"/>
            <a:r>
              <a:rPr lang="es-ES_tradnl" dirty="0" smtClean="0">
                <a:solidFill>
                  <a:srgbClr val="FFFF00"/>
                </a:solidFill>
              </a:rPr>
              <a:t>Puede realizarse por edades simples (o individualmente) o por grupos de edades. </a:t>
            </a:r>
          </a:p>
          <a:p>
            <a:pPr algn="just"/>
            <a:endParaRPr lang="es-ES"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TotalTime>
  <Words>3292</Words>
  <Application>Microsoft Office PowerPoint</Application>
  <PresentationFormat>Presentación en pantalla (4:3)</PresentationFormat>
  <Paragraphs>183</Paragraphs>
  <Slides>50</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50</vt:i4>
      </vt:variant>
    </vt:vector>
  </HeadingPairs>
  <TitlesOfParts>
    <vt:vector size="52" baseType="lpstr">
      <vt:lpstr>Tema de Office</vt:lpstr>
      <vt:lpstr>Documento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LUIS UGALDE</dc:creator>
  <cp:lastModifiedBy>LUIS UGALDE</cp:lastModifiedBy>
  <cp:revision>2</cp:revision>
  <dcterms:created xsi:type="dcterms:W3CDTF">2025-03-11T09:46:44Z</dcterms:created>
  <dcterms:modified xsi:type="dcterms:W3CDTF">2025-03-12T18:39:13Z</dcterms:modified>
</cp:coreProperties>
</file>