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300" r:id="rId2"/>
    <p:sldId id="304" r:id="rId3"/>
    <p:sldId id="299" r:id="rId4"/>
    <p:sldId id="305" r:id="rId5"/>
    <p:sldId id="324" r:id="rId6"/>
    <p:sldId id="322" r:id="rId7"/>
    <p:sldId id="330" r:id="rId8"/>
    <p:sldId id="307" r:id="rId9"/>
    <p:sldId id="332" r:id="rId10"/>
    <p:sldId id="325" r:id="rId11"/>
    <p:sldId id="326" r:id="rId12"/>
    <p:sldId id="327" r:id="rId13"/>
    <p:sldId id="329" r:id="rId14"/>
    <p:sldId id="334" r:id="rId15"/>
    <p:sldId id="337" r:id="rId16"/>
    <p:sldId id="336" r:id="rId17"/>
    <p:sldId id="338" r:id="rId18"/>
    <p:sldId id="339" r:id="rId19"/>
    <p:sldId id="345" r:id="rId20"/>
    <p:sldId id="346" r:id="rId21"/>
    <p:sldId id="347" r:id="rId22"/>
    <p:sldId id="3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D5F0F9"/>
    <a:srgbClr val="CCECFF"/>
    <a:srgbClr val="FFFFFF"/>
    <a:srgbClr val="FFFFCC"/>
    <a:srgbClr val="7DC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F2322-E521-4575-8F79-20EBF0A5B5A8}" type="datetimeFigureOut">
              <a:rPr lang="es-ES" smtClean="0"/>
              <a:pPr/>
              <a:t>04/04/2026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49A2-3846-4ADE-A95F-17461E646EF6}" type="slidenum">
              <a:rPr lang="es-ES" smtClean="0"/>
              <a:pPr/>
              <a:t>‹Nº›</a:t>
            </a:fld>
            <a:endParaRPr lang="es-ES"/>
          </a:p>
        </p:txBody>
      </p:sp>
    </p:spTree>
    <p:extLst>
      <p:ext uri="{BB962C8B-B14F-4D97-AF65-F5344CB8AC3E}">
        <p14:creationId xmlns:p14="http://schemas.microsoft.com/office/powerpoint/2010/main" val="33819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6F49A2-3846-4ADE-A95F-17461E646EF6}" type="slidenum">
              <a:rPr lang="es-ES" smtClean="0"/>
              <a:pPr/>
              <a:t>8</a:t>
            </a:fld>
            <a:endParaRPr lang="es-ES"/>
          </a:p>
        </p:txBody>
      </p:sp>
    </p:spTree>
    <p:extLst>
      <p:ext uri="{BB962C8B-B14F-4D97-AF65-F5344CB8AC3E}">
        <p14:creationId xmlns:p14="http://schemas.microsoft.com/office/powerpoint/2010/main" val="154878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166916"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B1D743-0486-43D9-AF1A-F55A9AA1A131}" type="slidenum">
              <a:rPr lang="es-ES">
                <a:latin typeface="Calibri" panose="020F0502020204030204" pitchFamily="34" charset="0"/>
              </a:rPr>
              <a:pPr eaLnBrk="1" hangingPunct="1"/>
              <a:t>20</a:t>
            </a:fld>
            <a:endParaRPr lang="es-ES">
              <a:latin typeface="Calibri" panose="020F0502020204030204" pitchFamily="34" charset="0"/>
            </a:endParaRPr>
          </a:p>
        </p:txBody>
      </p:sp>
    </p:spTree>
    <p:extLst>
      <p:ext uri="{BB962C8B-B14F-4D97-AF65-F5344CB8AC3E}">
        <p14:creationId xmlns:p14="http://schemas.microsoft.com/office/powerpoint/2010/main" val="88148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4/4/2026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5937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4/4/2026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6906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4/4/2026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246708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4/4/2026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2818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8F8A53-8AC4-45EC-B275-711786650135}" type="datetimeFigureOut">
              <a:rPr lang="en-US" smtClean="0"/>
              <a:pPr/>
              <a:t>4/4/2026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76773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98F8A53-8AC4-45EC-B275-711786650135}" type="datetimeFigureOut">
              <a:rPr lang="en-US" smtClean="0"/>
              <a:pPr/>
              <a:t>4/4/2026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1326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98F8A53-8AC4-45EC-B275-711786650135}" type="datetimeFigureOut">
              <a:rPr lang="en-US" smtClean="0"/>
              <a:pPr/>
              <a:t>4/4/2026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7956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98F8A53-8AC4-45EC-B275-711786650135}" type="datetimeFigureOut">
              <a:rPr lang="en-US" smtClean="0"/>
              <a:pPr/>
              <a:t>4/4/2026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07208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8F8A53-8AC4-45EC-B275-711786650135}" type="datetimeFigureOut">
              <a:rPr lang="en-US" smtClean="0"/>
              <a:pPr/>
              <a:t>4/4/2026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361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4/4/2026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12127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4/4/2026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68452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F8A53-8AC4-45EC-B275-711786650135}" type="datetimeFigureOut">
              <a:rPr lang="en-US" smtClean="0"/>
              <a:pPr/>
              <a:t>4/4/2026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7126-D055-4E3D-A298-C99BC2C6EEFB}" type="slidenum">
              <a:rPr lang="en-US" smtClean="0"/>
              <a:pPr/>
              <a:t>‹Nº›</a:t>
            </a:fld>
            <a:endParaRPr lang="en-US"/>
          </a:p>
        </p:txBody>
      </p:sp>
    </p:spTree>
    <p:extLst>
      <p:ext uri="{BB962C8B-B14F-4D97-AF65-F5344CB8AC3E}">
        <p14:creationId xmlns:p14="http://schemas.microsoft.com/office/powerpoint/2010/main" val="80871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55094" y="1132267"/>
            <a:ext cx="9908274" cy="3416320"/>
          </a:xfrm>
          <a:prstGeom prst="rect">
            <a:avLst/>
          </a:prstGeom>
          <a:noFill/>
        </p:spPr>
        <p:txBody>
          <a:bodyPr wrap="square" rtlCol="0">
            <a:spAutoFit/>
          </a:bodyPr>
          <a:lstStyle/>
          <a:p>
            <a:pPr algn="ctr"/>
            <a:r>
              <a:rPr lang="es-ES_tradnl" sz="4400" dirty="0" smtClean="0">
                <a:latin typeface="Arial" pitchFamily="34" charset="0"/>
                <a:cs typeface="Arial" pitchFamily="34" charset="0"/>
              </a:rPr>
              <a:t>                    </a:t>
            </a:r>
            <a:r>
              <a:rPr lang="es-ES_tradnl" sz="4400" b="1" dirty="0" smtClean="0">
                <a:latin typeface="Arial" pitchFamily="34" charset="0"/>
                <a:cs typeface="Arial" pitchFamily="34" charset="0"/>
              </a:rPr>
              <a:t>                          </a:t>
            </a:r>
            <a:r>
              <a:rPr lang="es-ES_tradnl" sz="4800" b="1" dirty="0" smtClean="0">
                <a:latin typeface="Arial" pitchFamily="34" charset="0"/>
                <a:cs typeface="Arial" pitchFamily="34" charset="0"/>
              </a:rPr>
              <a:t>Asignatura</a:t>
            </a:r>
          </a:p>
          <a:p>
            <a:pPr algn="ctr"/>
            <a:r>
              <a:rPr lang="es-ES_tradnl" sz="4800" b="1" i="1" dirty="0" smtClean="0">
                <a:latin typeface="Arial" pitchFamily="34" charset="0"/>
                <a:cs typeface="Arial" pitchFamily="34" charset="0"/>
              </a:rPr>
              <a:t>Literatura Cubana II </a:t>
            </a:r>
          </a:p>
          <a:p>
            <a:pPr algn="just"/>
            <a:endParaRPr lang="es-ES_tradnl" sz="4800" b="1" i="1" dirty="0">
              <a:latin typeface="Arial" pitchFamily="34" charset="0"/>
              <a:cs typeface="Arial" pitchFamily="34" charset="0"/>
            </a:endParaRPr>
          </a:p>
          <a:p>
            <a:endParaRPr lang="es-ES_tradnl" sz="2800" dirty="0"/>
          </a:p>
        </p:txBody>
      </p:sp>
      <p:sp>
        <p:nvSpPr>
          <p:cNvPr id="10" name="CuadroTexto 9"/>
          <p:cNvSpPr txBox="1"/>
          <p:nvPr/>
        </p:nvSpPr>
        <p:spPr>
          <a:xfrm>
            <a:off x="3248167" y="4302366"/>
            <a:ext cx="6182436" cy="1384995"/>
          </a:xfrm>
          <a:prstGeom prst="rect">
            <a:avLst/>
          </a:prstGeom>
          <a:noFill/>
        </p:spPr>
        <p:txBody>
          <a:bodyPr wrap="square" rtlCol="0">
            <a:spAutoFit/>
          </a:bodyPr>
          <a:lstStyle/>
          <a:p>
            <a:r>
              <a:rPr lang="es-ES_tradnl" sz="2800" dirty="0" err="1" smtClean="0">
                <a:latin typeface="Arial" pitchFamily="34" charset="0"/>
                <a:cs typeface="Arial" pitchFamily="34" charset="0"/>
              </a:rPr>
              <a:t>MSc</a:t>
            </a:r>
            <a:r>
              <a:rPr lang="es-ES_tradnl" sz="2800" dirty="0" smtClean="0">
                <a:latin typeface="Arial" pitchFamily="34" charset="0"/>
                <a:cs typeface="Arial" pitchFamily="34" charset="0"/>
              </a:rPr>
              <a:t>. </a:t>
            </a:r>
            <a:r>
              <a:rPr lang="es-ES_tradnl" sz="2800" dirty="0" err="1" smtClean="0">
                <a:latin typeface="Arial" pitchFamily="34" charset="0"/>
                <a:cs typeface="Arial" pitchFamily="34" charset="0"/>
              </a:rPr>
              <a:t>Yordanka</a:t>
            </a:r>
            <a:r>
              <a:rPr lang="es-ES_tradnl" sz="2800" dirty="0" smtClean="0">
                <a:latin typeface="Arial" pitchFamily="34" charset="0"/>
                <a:cs typeface="Arial" pitchFamily="34" charset="0"/>
              </a:rPr>
              <a:t> Abreu Álvarez </a:t>
            </a:r>
          </a:p>
          <a:p>
            <a:r>
              <a:rPr lang="es-ES_tradnl" sz="2800" dirty="0" smtClean="0">
                <a:latin typeface="Arial" pitchFamily="34" charset="0"/>
                <a:cs typeface="Arial" pitchFamily="34" charset="0"/>
              </a:rPr>
              <a:t>Profesora Auxiliar </a:t>
            </a:r>
          </a:p>
          <a:p>
            <a:r>
              <a:rPr lang="es-ES_tradnl" sz="2800" dirty="0" smtClean="0">
                <a:latin typeface="Arial" pitchFamily="34" charset="0"/>
                <a:cs typeface="Arial" pitchFamily="34" charset="0"/>
              </a:rPr>
              <a:t>Departamento de Español-Literatura</a:t>
            </a:r>
            <a:endParaRPr lang="es-ES_tradnl" sz="2800" dirty="0"/>
          </a:p>
        </p:txBody>
      </p:sp>
      <p:pic>
        <p:nvPicPr>
          <p:cNvPr id="6" name="Imagen 5"/>
          <p:cNvPicPr>
            <a:picLocks noChangeAspect="1"/>
          </p:cNvPicPr>
          <p:nvPr/>
        </p:nvPicPr>
        <p:blipFill>
          <a:blip r:embed="rId2"/>
          <a:stretch>
            <a:fillRect/>
          </a:stretch>
        </p:blipFill>
        <p:spPr>
          <a:xfrm>
            <a:off x="63688" y="1"/>
            <a:ext cx="2849923" cy="1460310"/>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15" y="-56475"/>
            <a:ext cx="2937585" cy="1516786"/>
          </a:xfrm>
          <a:prstGeom prst="rect">
            <a:avLst/>
          </a:prstGeom>
        </p:spPr>
      </p:pic>
    </p:spTree>
    <p:extLst>
      <p:ext uri="{BB962C8B-B14F-4D97-AF65-F5344CB8AC3E}">
        <p14:creationId xmlns:p14="http://schemas.microsoft.com/office/powerpoint/2010/main" val="221604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074460" y="908051"/>
            <a:ext cx="9732307" cy="646331"/>
          </a:xfrm>
          <a:prstGeom prst="rect">
            <a:avLst/>
          </a:prstGeom>
          <a:noFill/>
          <a:ln w="34925">
            <a:solidFill>
              <a:schemeClr val="bg1"/>
            </a:solidFill>
            <a:miter lim="800000"/>
            <a:headEnd/>
            <a:tailEnd/>
          </a:ln>
        </p:spPr>
        <p:txBody>
          <a:bodyPr wrap="square">
            <a:spAutoFit/>
          </a:bodyPr>
          <a:lstStyle/>
          <a:p>
            <a:pPr algn="ctr">
              <a:spcBef>
                <a:spcPct val="50000"/>
              </a:spcBef>
            </a:pPr>
            <a:r>
              <a:rPr lang="es-ES_tradnl" sz="3600" dirty="0">
                <a:latin typeface="Arial" panose="020B0604020202020204" pitchFamily="34" charset="0"/>
                <a:cs typeface="Arial" panose="020B0604020202020204" pitchFamily="34" charset="0"/>
              </a:rPr>
              <a:t>Cambios en la </a:t>
            </a:r>
            <a:r>
              <a:rPr lang="es-ES_tradnl" sz="3600" dirty="0" smtClean="0">
                <a:latin typeface="Arial" panose="020B0604020202020204" pitchFamily="34" charset="0"/>
                <a:cs typeface="Arial" panose="020B0604020202020204" pitchFamily="34" charset="0"/>
              </a:rPr>
              <a:t>estructura </a:t>
            </a:r>
            <a:r>
              <a:rPr lang="es-ES_tradnl" sz="3600" dirty="0">
                <a:latin typeface="Arial" panose="020B0604020202020204" pitchFamily="34" charset="0"/>
                <a:cs typeface="Arial" panose="020B0604020202020204" pitchFamily="34" charset="0"/>
              </a:rPr>
              <a:t>político- social</a:t>
            </a:r>
          </a:p>
        </p:txBody>
      </p:sp>
      <p:sp>
        <p:nvSpPr>
          <p:cNvPr id="5123" name="AutoShape 6"/>
          <p:cNvSpPr>
            <a:spLocks noChangeArrowheads="1"/>
          </p:cNvSpPr>
          <p:nvPr/>
        </p:nvSpPr>
        <p:spPr bwMode="auto">
          <a:xfrm rot="5400000">
            <a:off x="5823054" y="1916378"/>
            <a:ext cx="1296988" cy="1585383"/>
          </a:xfrm>
          <a:custGeom>
            <a:avLst/>
            <a:gdLst>
              <a:gd name="T0" fmla="*/ 58408948 w 21600"/>
              <a:gd name="T1" fmla="*/ 0 h 21600"/>
              <a:gd name="T2" fmla="*/ 0 w 21600"/>
              <a:gd name="T3" fmla="*/ 32727089 h 21600"/>
              <a:gd name="T4" fmla="*/ 58408948 w 21600"/>
              <a:gd name="T5" fmla="*/ 65454124 h 21600"/>
              <a:gd name="T6" fmla="*/ 77878607 w 21600"/>
              <a:gd name="T7" fmla="*/ 3272708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1E0FF"/>
          </a:solidFill>
          <a:ln w="19050">
            <a:solidFill>
              <a:srgbClr val="0000FF"/>
            </a:solidFill>
            <a:miter lim="800000"/>
            <a:headEnd/>
            <a:tailEnd/>
          </a:ln>
        </p:spPr>
        <p:txBody>
          <a:bodyPr wrap="none" anchor="ctr"/>
          <a:lstStyle/>
          <a:p>
            <a:endParaRPr lang="es-ES"/>
          </a:p>
        </p:txBody>
      </p:sp>
      <p:sp>
        <p:nvSpPr>
          <p:cNvPr id="5124" name="Text Box 7"/>
          <p:cNvSpPr txBox="1">
            <a:spLocks noChangeArrowheads="1"/>
          </p:cNvSpPr>
          <p:nvPr/>
        </p:nvSpPr>
        <p:spPr bwMode="auto">
          <a:xfrm>
            <a:off x="1437216" y="3863757"/>
            <a:ext cx="10369551" cy="855662"/>
          </a:xfrm>
          <a:prstGeom prst="rect">
            <a:avLst/>
          </a:prstGeom>
          <a:noFill/>
          <a:ln w="31750">
            <a:solidFill>
              <a:srgbClr val="99CCFF"/>
            </a:solidFill>
            <a:miter lim="800000"/>
            <a:headEnd/>
            <a:tailEnd/>
          </a:ln>
        </p:spPr>
        <p:txBody>
          <a:bodyPr>
            <a:spAutoFit/>
          </a:bodyPr>
          <a:lstStyle/>
          <a:p>
            <a:pPr algn="ctr">
              <a:spcBef>
                <a:spcPct val="50000"/>
              </a:spcBef>
            </a:pPr>
            <a:r>
              <a:rPr lang="es-ES_tradnl" sz="4800" dirty="0"/>
              <a:t>Cambios en el Arte</a:t>
            </a:r>
          </a:p>
        </p:txBody>
      </p:sp>
      <p:pic>
        <p:nvPicPr>
          <p:cNvPr id="2" name="Imagen 1"/>
          <p:cNvPicPr>
            <a:picLocks noChangeAspect="1"/>
          </p:cNvPicPr>
          <p:nvPr/>
        </p:nvPicPr>
        <p:blipFill>
          <a:blip r:embed="rId2"/>
          <a:stretch>
            <a:fillRect/>
          </a:stretch>
        </p:blipFill>
        <p:spPr>
          <a:xfrm>
            <a:off x="491319" y="702617"/>
            <a:ext cx="2256650" cy="19386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3065" y="1453444"/>
            <a:ext cx="4985096" cy="5940088"/>
          </a:xfrm>
          <a:prstGeom prst="rect">
            <a:avLst/>
          </a:prstGeom>
        </p:spPr>
        <p:txBody>
          <a:bodyPr wrap="square">
            <a:spAutoFit/>
          </a:bodyPr>
          <a:lstStyle/>
          <a:p>
            <a:pPr algn="just">
              <a:tabLst>
                <a:tab pos="171450" algn="l"/>
              </a:tabLst>
            </a:pPr>
            <a:r>
              <a:rPr lang="es-ES_tradnl" sz="2800" b="1" dirty="0" smtClean="0">
                <a:latin typeface="Arial" panose="020B0604020202020204" pitchFamily="34" charset="0"/>
                <a:cs typeface="Arial" panose="020B0604020202020204" pitchFamily="34" charset="0"/>
              </a:rPr>
              <a:t>Arquitectura</a:t>
            </a:r>
          </a:p>
          <a:p>
            <a:pPr marL="457200" indent="-457200" algn="just">
              <a:buFont typeface="Wingdings" panose="05000000000000000000" pitchFamily="2" charset="2"/>
              <a:buChar char="§"/>
              <a:tabLst>
                <a:tab pos="171450" algn="l"/>
              </a:tabLst>
            </a:pPr>
            <a:r>
              <a:rPr lang="es-ES_tradnl" sz="2800" dirty="0" smtClean="0">
                <a:latin typeface="Arial" panose="020B0604020202020204" pitchFamily="34" charset="0"/>
                <a:cs typeface="Arial" panose="020B0604020202020204" pitchFamily="34" charset="0"/>
              </a:rPr>
              <a:t>La </a:t>
            </a:r>
            <a:r>
              <a:rPr lang="es-ES_tradnl" sz="2800" dirty="0">
                <a:latin typeface="Arial" panose="020B0604020202020204" pitchFamily="34" charset="0"/>
                <a:cs typeface="Arial" panose="020B0604020202020204" pitchFamily="34" charset="0"/>
              </a:rPr>
              <a:t>actividad constructiva se concentra en La Habana. </a:t>
            </a:r>
            <a:endParaRPr lang="es-ES_tradnl" sz="28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tabLst>
                <a:tab pos="171450" algn="l"/>
              </a:tabLst>
            </a:pPr>
            <a:r>
              <a:rPr lang="es-ES_tradnl" sz="2800" dirty="0" smtClean="0">
                <a:latin typeface="Arial" panose="020B0604020202020204" pitchFamily="34" charset="0"/>
                <a:cs typeface="Arial" panose="020B0604020202020204" pitchFamily="34" charset="0"/>
              </a:rPr>
              <a:t>Expresa </a:t>
            </a:r>
            <a:r>
              <a:rPr lang="es-ES_tradnl" sz="2800" dirty="0">
                <a:latin typeface="Arial" panose="020B0604020202020204" pitchFamily="34" charset="0"/>
                <a:cs typeface="Arial" panose="020B0604020202020204" pitchFamily="34" charset="0"/>
              </a:rPr>
              <a:t>signos de </a:t>
            </a:r>
            <a:r>
              <a:rPr lang="es-ES_tradnl" sz="2800" dirty="0" smtClean="0">
                <a:latin typeface="Arial" panose="020B0604020202020204" pitchFamily="34" charset="0"/>
                <a:cs typeface="Arial" panose="020B0604020202020204" pitchFamily="34" charset="0"/>
              </a:rPr>
              <a:t>cambio.</a:t>
            </a:r>
          </a:p>
          <a:p>
            <a:pPr marL="457200" indent="-457200" algn="just">
              <a:buFont typeface="Wingdings" panose="05000000000000000000" pitchFamily="2" charset="2"/>
              <a:buChar char="§"/>
              <a:tabLst>
                <a:tab pos="171450" algn="l"/>
              </a:tabLst>
            </a:pPr>
            <a:r>
              <a:rPr lang="es-ES_tradnl" sz="2800" dirty="0" smtClean="0">
                <a:latin typeface="Arial" panose="020B0604020202020204" pitchFamily="34" charset="0"/>
                <a:cs typeface="Arial" panose="020B0604020202020204" pitchFamily="34" charset="0"/>
              </a:rPr>
              <a:t>La </a:t>
            </a:r>
            <a:r>
              <a:rPr lang="es-ES_tradnl" sz="2800" dirty="0">
                <a:latin typeface="Arial" panose="020B0604020202020204" pitchFamily="34" charset="0"/>
                <a:cs typeface="Arial" panose="020B0604020202020204" pitchFamily="34" charset="0"/>
              </a:rPr>
              <a:t>nuevas construcciones están generalmente vinculadas a la nueva élite.</a:t>
            </a:r>
          </a:p>
          <a:p>
            <a:pPr marL="342900" lvl="0" indent="-342900" algn="just">
              <a:spcAft>
                <a:spcPts val="0"/>
              </a:spcAft>
              <a:buFont typeface="Times New Roman" panose="02020603050405020304" pitchFamily="18" charset="0"/>
              <a:buChar char="-"/>
              <a:tabLst>
                <a:tab pos="171450" algn="l"/>
              </a:tabLst>
            </a:pPr>
            <a:endParaRPr lang="es-DO" sz="2800" dirty="0" smtClean="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Times New Roman" panose="02020603050405020304" pitchFamily="18" charset="0"/>
              <a:buChar char="-"/>
              <a:tabLst>
                <a:tab pos="171450" algn="l"/>
              </a:tabLst>
            </a:pPr>
            <a:endParaRPr lang="es-DO"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Times New Roman" panose="02020603050405020304" pitchFamily="18" charset="0"/>
              <a:buChar char="-"/>
              <a:tabLst>
                <a:tab pos="171450" algn="l"/>
              </a:tabLst>
            </a:pPr>
            <a:endParaRPr lang="es-DO" sz="2800" dirty="0" smtClean="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Times New Roman" panose="02020603050405020304" pitchFamily="18" charset="0"/>
              <a:buChar char="-"/>
              <a:tabLst>
                <a:tab pos="171450" algn="l"/>
              </a:tabLst>
            </a:pPr>
            <a:endParaRPr lang="es-DO" sz="2400" dirty="0" smtClean="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Times New Roman" panose="02020603050405020304" pitchFamily="18" charset="0"/>
              <a:buChar char="-"/>
              <a:tabLst>
                <a:tab pos="171450" algn="l"/>
              </a:tabLst>
            </a:pPr>
            <a:endParaRPr lang="es-DO" sz="2400" dirty="0" smtClean="0">
              <a:latin typeface="Arial" panose="020B060402020202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tabLst>
                <a:tab pos="171450" algn="l"/>
              </a:tabLst>
            </a:pP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5941325" y="1361111"/>
            <a:ext cx="5754807" cy="5693866"/>
          </a:xfrm>
          <a:prstGeom prst="rect">
            <a:avLst/>
          </a:prstGeom>
        </p:spPr>
        <p:txBody>
          <a:bodyPr wrap="square">
            <a:spAutoFit/>
          </a:bodyPr>
          <a:lstStyle/>
          <a:p>
            <a:pPr lvl="0" algn="just">
              <a:tabLst>
                <a:tab pos="171450" algn="l"/>
              </a:tabLst>
            </a:pPr>
            <a:r>
              <a:rPr lang="es-DO" sz="2800" b="1" dirty="0">
                <a:solidFill>
                  <a:prstClr val="black"/>
                </a:solidFill>
                <a:latin typeface="Arial" panose="020B0604020202020204" pitchFamily="34" charset="0"/>
                <a:ea typeface="Times New Roman" panose="02020603050405020304" pitchFamily="18" charset="0"/>
                <a:cs typeface="Arial" panose="020B0604020202020204" pitchFamily="34" charset="0"/>
              </a:rPr>
              <a:t>Plástica </a:t>
            </a:r>
          </a:p>
          <a:p>
            <a:pPr marL="457200" lvl="0" indent="-457200" algn="just">
              <a:buFont typeface="Wingdings" panose="05000000000000000000" pitchFamily="2" charset="2"/>
              <a:buChar char="§"/>
              <a:tabLst>
                <a:tab pos="171450" algn="l"/>
              </a:tabLst>
            </a:pPr>
            <a:r>
              <a:rPr lang="es-DO" sz="2800" dirty="0">
                <a:solidFill>
                  <a:prstClr val="black"/>
                </a:solidFill>
                <a:latin typeface="Arial" panose="020B0604020202020204" pitchFamily="34" charset="0"/>
                <a:ea typeface="Times New Roman" panose="02020603050405020304" pitchFamily="18" charset="0"/>
                <a:cs typeface="Arial" panose="020B0604020202020204" pitchFamily="34" charset="0"/>
              </a:rPr>
              <a:t>En todos estaba presente una necesidad de primer orden: el hallazgo de la </a:t>
            </a:r>
            <a:r>
              <a:rPr lang="es-DO" sz="2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cubanía</a:t>
            </a:r>
            <a:r>
              <a:rPr lang="es-DO" sz="2800" dirty="0">
                <a:solidFill>
                  <a:prstClr val="black"/>
                </a:solidFill>
                <a:latin typeface="Arial" panose="020B0604020202020204" pitchFamily="34" charset="0"/>
                <a:ea typeface="Times New Roman" panose="02020603050405020304" pitchFamily="18" charset="0"/>
                <a:cs typeface="Arial" panose="020B0604020202020204" pitchFamily="34" charset="0"/>
              </a:rPr>
              <a:t>, es decir, su paisaje, sus tipos humanos, su luz, su propio </a:t>
            </a:r>
            <a:r>
              <a:rPr lang="es-DO" sz="2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ser.</a:t>
            </a:r>
          </a:p>
          <a:p>
            <a:pPr marL="457200" lvl="0" indent="-457200" algn="just">
              <a:buFont typeface="Wingdings" panose="05000000000000000000" pitchFamily="2" charset="2"/>
              <a:buChar char="§"/>
              <a:tabLst>
                <a:tab pos="171450" algn="l"/>
              </a:tabLst>
            </a:pPr>
            <a:r>
              <a:rPr lang="es-DO" sz="2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El </a:t>
            </a:r>
            <a:r>
              <a:rPr lang="es-DO" sz="2800" dirty="0">
                <a:solidFill>
                  <a:prstClr val="black"/>
                </a:solidFill>
                <a:latin typeface="Arial" panose="020B0604020202020204" pitchFamily="34" charset="0"/>
                <a:ea typeface="Times New Roman" panose="02020603050405020304" pitchFamily="18" charset="0"/>
                <a:cs typeface="Arial" panose="020B0604020202020204" pitchFamily="34" charset="0"/>
              </a:rPr>
              <a:t>retrato fue trabajado desde una nueva perspectiva, con un sentido mucho más </a:t>
            </a:r>
            <a:r>
              <a:rPr lang="es-DO" sz="2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libre.</a:t>
            </a:r>
          </a:p>
          <a:p>
            <a:pPr marL="457200" lvl="0" indent="-457200" algn="just">
              <a:buFont typeface="Wingdings" panose="05000000000000000000" pitchFamily="2" charset="2"/>
              <a:buChar char="§"/>
              <a:tabLst>
                <a:tab pos="171450" algn="l"/>
              </a:tabLst>
            </a:pPr>
            <a:r>
              <a:rPr lang="es-DO" sz="2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Empleo </a:t>
            </a:r>
            <a:r>
              <a:rPr lang="es-DO" sz="2800" dirty="0">
                <a:solidFill>
                  <a:prstClr val="black"/>
                </a:solidFill>
                <a:latin typeface="Arial" panose="020B0604020202020204" pitchFamily="34" charset="0"/>
                <a:ea typeface="Times New Roman" panose="02020603050405020304" pitchFamily="18" charset="0"/>
                <a:cs typeface="Arial" panose="020B0604020202020204" pitchFamily="34" charset="0"/>
              </a:rPr>
              <a:t>innovador de composición y tratamiento de temas populares</a:t>
            </a:r>
          </a:p>
          <a:p>
            <a:pPr marL="342900" lvl="0" indent="-342900" algn="just">
              <a:buFont typeface="Times New Roman" panose="02020603050405020304" pitchFamily="18" charset="0"/>
              <a:buChar char="-"/>
              <a:tabLst>
                <a:tab pos="171450" algn="l"/>
              </a:tabLst>
            </a:pPr>
            <a:endParaRPr lang="es-DO" sz="2800"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3878239" y="246039"/>
            <a:ext cx="3396018" cy="584775"/>
          </a:xfrm>
          <a:prstGeom prst="rect">
            <a:avLst/>
          </a:prstGeom>
          <a:ln>
            <a:solidFill>
              <a:srgbClr val="0070C0"/>
            </a:solidFill>
          </a:ln>
        </p:spPr>
        <p:txBody>
          <a:bodyPr wrap="square">
            <a:spAutoFit/>
          </a:bodyPr>
          <a:lstStyle/>
          <a:p>
            <a:pPr lvl="0" algn="just">
              <a:tabLst>
                <a:tab pos="171450" algn="l"/>
              </a:tabLst>
            </a:pPr>
            <a:r>
              <a:rPr lang="es-ES" sz="3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Arte vanguardista</a:t>
            </a:r>
            <a:endParaRPr lang="es-DO" sz="28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58239" y="176480"/>
            <a:ext cx="10972800" cy="668338"/>
          </a:xfrm>
        </p:spPr>
        <p:txBody>
          <a:bodyPr/>
          <a:lstStyle/>
          <a:p>
            <a:pPr eaLnBrk="1" hangingPunct="1"/>
            <a:r>
              <a:rPr lang="es-ES_tradnl" sz="2800" dirty="0" smtClean="0">
                <a:latin typeface="Arial" panose="020B0604020202020204" pitchFamily="34" charset="0"/>
                <a:cs typeface="Arial" panose="020B0604020202020204" pitchFamily="34" charset="0"/>
              </a:rPr>
              <a:t>Edificios representativos del poder político</a:t>
            </a:r>
          </a:p>
        </p:txBody>
      </p:sp>
      <p:pic>
        <p:nvPicPr>
          <p:cNvPr id="7171" name="Picture 5"/>
          <p:cNvPicPr>
            <a:picLocks noChangeAspect="1" noChangeArrowheads="1"/>
          </p:cNvPicPr>
          <p:nvPr/>
        </p:nvPicPr>
        <p:blipFill>
          <a:blip r:embed="rId2"/>
          <a:srcRect/>
          <a:stretch>
            <a:fillRect/>
          </a:stretch>
        </p:blipFill>
        <p:spPr bwMode="auto">
          <a:xfrm>
            <a:off x="358239" y="1355725"/>
            <a:ext cx="6144683" cy="3407344"/>
          </a:xfrm>
          <a:prstGeom prst="rect">
            <a:avLst/>
          </a:prstGeom>
          <a:noFill/>
          <a:ln w="9525">
            <a:noFill/>
            <a:miter lim="800000"/>
            <a:headEnd/>
            <a:tailEnd/>
          </a:ln>
        </p:spPr>
      </p:pic>
      <p:sp>
        <p:nvSpPr>
          <p:cNvPr id="7172" name="Rectangle 6"/>
          <p:cNvSpPr>
            <a:spLocks noChangeArrowheads="1"/>
          </p:cNvSpPr>
          <p:nvPr/>
        </p:nvSpPr>
        <p:spPr bwMode="auto">
          <a:xfrm>
            <a:off x="406922" y="4867007"/>
            <a:ext cx="6096000" cy="646331"/>
          </a:xfrm>
          <a:prstGeom prst="rect">
            <a:avLst/>
          </a:prstGeom>
          <a:noFill/>
          <a:ln w="9525">
            <a:noFill/>
            <a:miter lim="800000"/>
            <a:headEnd/>
            <a:tailEnd/>
          </a:ln>
        </p:spPr>
        <p:txBody>
          <a:bodyPr>
            <a:spAutoFit/>
          </a:bodyPr>
          <a:lstStyle/>
          <a:p>
            <a:r>
              <a:rPr lang="es-ES_tradnl" b="1" dirty="0">
                <a:latin typeface="Arial" panose="020B0604020202020204" pitchFamily="34" charset="0"/>
                <a:cs typeface="Arial" panose="020B0604020202020204" pitchFamily="34" charset="0"/>
              </a:rPr>
              <a:t>Capitolio Nacional, hoy sede de la Academia</a:t>
            </a:r>
          </a:p>
          <a:p>
            <a:r>
              <a:rPr lang="es-ES_tradnl" b="1" dirty="0">
                <a:latin typeface="Arial" panose="020B0604020202020204" pitchFamily="34" charset="0"/>
                <a:cs typeface="Arial" panose="020B0604020202020204" pitchFamily="34" charset="0"/>
              </a:rPr>
              <a:t>de Ciencias de Cuba</a:t>
            </a:r>
          </a:p>
        </p:txBody>
      </p:sp>
      <p:sp>
        <p:nvSpPr>
          <p:cNvPr id="7173" name="Text Box 7"/>
          <p:cNvSpPr txBox="1">
            <a:spLocks noChangeArrowheads="1"/>
          </p:cNvSpPr>
          <p:nvPr/>
        </p:nvSpPr>
        <p:spPr bwMode="auto">
          <a:xfrm>
            <a:off x="7247467" y="1147128"/>
            <a:ext cx="4610100" cy="1384995"/>
          </a:xfrm>
          <a:prstGeom prst="rect">
            <a:avLst/>
          </a:prstGeom>
          <a:noFill/>
          <a:ln w="9525">
            <a:noFill/>
            <a:miter lim="800000"/>
            <a:headEnd/>
            <a:tailEnd/>
          </a:ln>
        </p:spPr>
        <p:txBody>
          <a:bodyPr>
            <a:spAutoFit/>
          </a:bodyPr>
          <a:lstStyle/>
          <a:p>
            <a:pPr>
              <a:spcBef>
                <a:spcPct val="50000"/>
              </a:spcBef>
            </a:pPr>
            <a:r>
              <a:rPr lang="es-ES_tradnl" sz="2800" dirty="0" smtClean="0">
                <a:latin typeface="Arial" panose="020B0604020202020204" pitchFamily="34" charset="0"/>
                <a:cs typeface="Arial" panose="020B0604020202020204" pitchFamily="34" charset="0"/>
              </a:rPr>
              <a:t>Generalmente </a:t>
            </a:r>
            <a:r>
              <a:rPr lang="es-ES_tradnl" sz="2800" dirty="0">
                <a:latin typeface="Arial" panose="020B0604020202020204" pitchFamily="34" charset="0"/>
                <a:cs typeface="Arial" panose="020B0604020202020204" pitchFamily="34" charset="0"/>
              </a:rPr>
              <a:t>usan los códigos eclécticos (referente neoclásico)</a:t>
            </a:r>
          </a:p>
        </p:txBody>
      </p:sp>
      <p:sp>
        <p:nvSpPr>
          <p:cNvPr id="7174" name="Rectangle 8"/>
          <p:cNvSpPr>
            <a:spLocks noChangeArrowheads="1"/>
          </p:cNvSpPr>
          <p:nvPr/>
        </p:nvSpPr>
        <p:spPr bwMode="auto">
          <a:xfrm>
            <a:off x="7345942" y="5963454"/>
            <a:ext cx="4621778" cy="369332"/>
          </a:xfrm>
          <a:prstGeom prst="rect">
            <a:avLst/>
          </a:prstGeom>
          <a:noFill/>
          <a:ln w="9525">
            <a:noFill/>
            <a:miter lim="800000"/>
            <a:headEnd/>
            <a:tailEnd/>
          </a:ln>
        </p:spPr>
        <p:txBody>
          <a:bodyPr wrap="none">
            <a:spAutoFit/>
          </a:bodyPr>
          <a:lstStyle/>
          <a:p>
            <a:r>
              <a:rPr lang="es-ES_tradnl" b="1" dirty="0">
                <a:latin typeface="Arial" panose="020B0604020202020204" pitchFamily="34" charset="0"/>
                <a:cs typeface="Arial" panose="020B0604020202020204" pitchFamily="34" charset="0"/>
              </a:rPr>
              <a:t>Foto actual de la escalinata universitaria</a:t>
            </a:r>
          </a:p>
        </p:txBody>
      </p:sp>
      <p:pic>
        <p:nvPicPr>
          <p:cNvPr id="7175" name="Picture 9"/>
          <p:cNvPicPr>
            <a:picLocks noChangeAspect="1" noChangeArrowheads="1"/>
          </p:cNvPicPr>
          <p:nvPr/>
        </p:nvPicPr>
        <p:blipFill>
          <a:blip r:embed="rId3"/>
          <a:srcRect/>
          <a:stretch>
            <a:fillRect/>
          </a:stretch>
        </p:blipFill>
        <p:spPr bwMode="auto">
          <a:xfrm>
            <a:off x="7237266" y="2834433"/>
            <a:ext cx="4620301" cy="3029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398585" y="244672"/>
            <a:ext cx="10972800" cy="739775"/>
          </a:xfrm>
        </p:spPr>
        <p:txBody>
          <a:bodyPr/>
          <a:lstStyle/>
          <a:p>
            <a:pPr eaLnBrk="1" hangingPunct="1"/>
            <a:r>
              <a:rPr lang="es-ES_tradnl" sz="4000" dirty="0" smtClean="0">
                <a:latin typeface="Arial" panose="020B0604020202020204" pitchFamily="34" charset="0"/>
                <a:cs typeface="Arial" panose="020B0604020202020204" pitchFamily="34" charset="0"/>
              </a:rPr>
              <a:t>Art Decó</a:t>
            </a:r>
          </a:p>
        </p:txBody>
      </p:sp>
      <p:pic>
        <p:nvPicPr>
          <p:cNvPr id="9219" name="Picture 5"/>
          <p:cNvPicPr>
            <a:picLocks noChangeAspect="1" noChangeArrowheads="1"/>
          </p:cNvPicPr>
          <p:nvPr/>
        </p:nvPicPr>
        <p:blipFill>
          <a:blip r:embed="rId2"/>
          <a:srcRect/>
          <a:stretch>
            <a:fillRect/>
          </a:stretch>
        </p:blipFill>
        <p:spPr bwMode="auto">
          <a:xfrm>
            <a:off x="719667" y="1268414"/>
            <a:ext cx="5285317" cy="4924425"/>
          </a:xfrm>
          <a:prstGeom prst="rect">
            <a:avLst/>
          </a:prstGeom>
          <a:noFill/>
          <a:ln w="9525">
            <a:noFill/>
            <a:miter lim="800000"/>
            <a:headEnd/>
            <a:tailEnd/>
          </a:ln>
        </p:spPr>
      </p:pic>
      <p:sp>
        <p:nvSpPr>
          <p:cNvPr id="9220" name="Rectangle 6"/>
          <p:cNvSpPr>
            <a:spLocks noChangeArrowheads="1"/>
          </p:cNvSpPr>
          <p:nvPr/>
        </p:nvSpPr>
        <p:spPr bwMode="auto">
          <a:xfrm>
            <a:off x="814918" y="6237288"/>
            <a:ext cx="2962671" cy="400110"/>
          </a:xfrm>
          <a:prstGeom prst="rect">
            <a:avLst/>
          </a:prstGeom>
          <a:noFill/>
          <a:ln w="9525">
            <a:noFill/>
            <a:miter lim="800000"/>
            <a:headEnd/>
            <a:tailEnd/>
          </a:ln>
        </p:spPr>
        <p:txBody>
          <a:bodyPr wrap="none">
            <a:spAutoFit/>
          </a:bodyPr>
          <a:lstStyle/>
          <a:p>
            <a:r>
              <a:rPr lang="es-ES_tradnl" sz="2000" b="1" dirty="0">
                <a:latin typeface="Arial" panose="020B0604020202020204" pitchFamily="34" charset="0"/>
                <a:cs typeface="Arial" panose="020B0604020202020204" pitchFamily="34" charset="0"/>
              </a:rPr>
              <a:t>Edificio López Serrano</a:t>
            </a:r>
          </a:p>
        </p:txBody>
      </p:sp>
      <p:pic>
        <p:nvPicPr>
          <p:cNvPr id="9221" name="Picture 7"/>
          <p:cNvPicPr>
            <a:picLocks noChangeAspect="1" noChangeArrowheads="1"/>
          </p:cNvPicPr>
          <p:nvPr/>
        </p:nvPicPr>
        <p:blipFill>
          <a:blip r:embed="rId3"/>
          <a:srcRect/>
          <a:stretch>
            <a:fillRect/>
          </a:stretch>
        </p:blipFill>
        <p:spPr bwMode="auto">
          <a:xfrm>
            <a:off x="6973668" y="244672"/>
            <a:ext cx="4855633" cy="4819697"/>
          </a:xfrm>
          <a:prstGeom prst="rect">
            <a:avLst/>
          </a:prstGeom>
          <a:noFill/>
          <a:ln w="9525">
            <a:noFill/>
            <a:miter lim="800000"/>
            <a:headEnd/>
            <a:tailEnd/>
          </a:ln>
        </p:spPr>
      </p:pic>
      <p:sp>
        <p:nvSpPr>
          <p:cNvPr id="9222" name="Rectangle 8"/>
          <p:cNvSpPr>
            <a:spLocks noChangeArrowheads="1"/>
          </p:cNvSpPr>
          <p:nvPr/>
        </p:nvSpPr>
        <p:spPr bwMode="auto">
          <a:xfrm>
            <a:off x="7880351" y="5510213"/>
            <a:ext cx="2182136" cy="400110"/>
          </a:xfrm>
          <a:prstGeom prst="rect">
            <a:avLst/>
          </a:prstGeom>
          <a:noFill/>
          <a:ln w="9525">
            <a:noFill/>
            <a:miter lim="800000"/>
            <a:headEnd/>
            <a:tailEnd/>
          </a:ln>
        </p:spPr>
        <p:txBody>
          <a:bodyPr wrap="none">
            <a:spAutoFit/>
          </a:bodyPr>
          <a:lstStyle/>
          <a:p>
            <a:r>
              <a:rPr lang="es-ES_tradnl" sz="2000" b="1" dirty="0">
                <a:latin typeface="Arial" panose="020B0604020202020204" pitchFamily="34" charset="0"/>
                <a:cs typeface="Arial" panose="020B0604020202020204" pitchFamily="34" charset="0"/>
              </a:rPr>
              <a:t>Edificio América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pic>
        <p:nvPicPr>
          <p:cNvPr id="4" name="Picture 3"/>
          <p:cNvPicPr>
            <a:picLocks noChangeAspect="1" noChangeArrowheads="1"/>
          </p:cNvPicPr>
          <p:nvPr/>
        </p:nvPicPr>
        <p:blipFill>
          <a:blip r:embed="rId2"/>
          <a:srcRect/>
          <a:stretch>
            <a:fillRect/>
          </a:stretch>
        </p:blipFill>
        <p:spPr bwMode="auto">
          <a:xfrm>
            <a:off x="655320" y="426720"/>
            <a:ext cx="10759440" cy="5181600"/>
          </a:xfrm>
          <a:prstGeom prst="rect">
            <a:avLst/>
          </a:prstGeom>
          <a:noFill/>
          <a:ln w="9525">
            <a:noFill/>
            <a:miter lim="800000"/>
            <a:headEnd/>
            <a:tailEnd/>
          </a:ln>
          <a:effectLst/>
        </p:spPr>
      </p:pic>
      <p:sp>
        <p:nvSpPr>
          <p:cNvPr id="5" name="Rectángulo 10"/>
          <p:cNvSpPr>
            <a:spLocks noGrp="1"/>
          </p:cNvSpPr>
          <p:nvPr>
            <p:ph type="subTitle" idx="1"/>
          </p:nvPr>
        </p:nvSpPr>
        <p:spPr>
          <a:xfrm>
            <a:off x="3901440" y="5735010"/>
            <a:ext cx="3413761" cy="369332"/>
          </a:xfrm>
          <a:prstGeom prst="rect">
            <a:avLst/>
          </a:prstGeom>
          <a:ln>
            <a:noFill/>
          </a:ln>
        </p:spPr>
        <p:txBody>
          <a:bodyPr wrap="square">
            <a:spAutoFit/>
          </a:bodyPr>
          <a:lstStyle/>
          <a:p>
            <a:pPr algn="just"/>
            <a:r>
              <a:rPr lang="es-ES" sz="2000" b="1" i="1" dirty="0" smtClean="0">
                <a:solidFill>
                  <a:srgbClr val="111111"/>
                </a:solidFill>
                <a:latin typeface="Arial" pitchFamily="34" charset="0"/>
                <a:cs typeface="Arial" pitchFamily="34" charset="0"/>
              </a:rPr>
              <a:t>La jungla</a:t>
            </a:r>
            <a:r>
              <a:rPr lang="es-ES" sz="2000" b="1" dirty="0" smtClean="0">
                <a:solidFill>
                  <a:srgbClr val="111111"/>
                </a:solidFill>
                <a:latin typeface="Arial" pitchFamily="34" charset="0"/>
                <a:cs typeface="Arial" pitchFamily="34" charset="0"/>
              </a:rPr>
              <a:t>, Wilfredo Lam</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arlos Enríquez"/>
          <p:cNvPicPr>
            <a:picLocks noChangeAspect="1" noChangeArrowheads="1"/>
          </p:cNvPicPr>
          <p:nvPr/>
        </p:nvPicPr>
        <p:blipFill>
          <a:blip r:embed="rId2"/>
          <a:srcRect/>
          <a:stretch>
            <a:fillRect/>
          </a:stretch>
        </p:blipFill>
        <p:spPr bwMode="auto">
          <a:xfrm>
            <a:off x="624418" y="692151"/>
            <a:ext cx="4912783" cy="4918075"/>
          </a:xfrm>
          <a:prstGeom prst="rect">
            <a:avLst/>
          </a:prstGeom>
          <a:noFill/>
          <a:ln w="22225">
            <a:solidFill>
              <a:schemeClr val="bg1"/>
            </a:solidFill>
            <a:miter lim="800000"/>
            <a:headEnd/>
            <a:tailEnd/>
          </a:ln>
        </p:spPr>
      </p:pic>
      <p:sp>
        <p:nvSpPr>
          <p:cNvPr id="28675" name="Rectangle 6"/>
          <p:cNvSpPr>
            <a:spLocks noChangeArrowheads="1"/>
          </p:cNvSpPr>
          <p:nvPr/>
        </p:nvSpPr>
        <p:spPr bwMode="auto">
          <a:xfrm>
            <a:off x="593938" y="5840730"/>
            <a:ext cx="4895849" cy="400110"/>
          </a:xfrm>
          <a:prstGeom prst="rect">
            <a:avLst/>
          </a:prstGeom>
          <a:noFill/>
          <a:ln w="9525">
            <a:noFill/>
            <a:miter lim="800000"/>
            <a:headEnd/>
            <a:tailEnd/>
          </a:ln>
        </p:spPr>
        <p:txBody>
          <a:bodyPr>
            <a:spAutoFit/>
          </a:bodyPr>
          <a:lstStyle/>
          <a:p>
            <a:r>
              <a:rPr lang="es-ES_tradnl" sz="2000" b="1" i="1" dirty="0">
                <a:latin typeface="Arial" pitchFamily="34" charset="0"/>
                <a:cs typeface="Arial" pitchFamily="34" charset="0"/>
              </a:rPr>
              <a:t>Campesinos </a:t>
            </a:r>
            <a:r>
              <a:rPr lang="es-ES_tradnl" sz="2000" b="1" i="1" dirty="0" smtClean="0">
                <a:latin typeface="Arial" pitchFamily="34" charset="0"/>
                <a:cs typeface="Arial" pitchFamily="34" charset="0"/>
              </a:rPr>
              <a:t>felices</a:t>
            </a:r>
            <a:r>
              <a:rPr lang="es-ES_tradnl" sz="2000" b="1" dirty="0" smtClean="0">
                <a:latin typeface="Arial" pitchFamily="34" charset="0"/>
                <a:cs typeface="Arial" pitchFamily="34" charset="0"/>
              </a:rPr>
              <a:t>,  </a:t>
            </a:r>
            <a:r>
              <a:rPr lang="es-ES_tradnl" sz="2000" b="1" dirty="0">
                <a:latin typeface="Arial" pitchFamily="34" charset="0"/>
                <a:cs typeface="Arial" pitchFamily="34" charset="0"/>
              </a:rPr>
              <a:t>Carlos </a:t>
            </a:r>
            <a:r>
              <a:rPr lang="es-ES_tradnl" sz="2000" b="1" dirty="0" smtClean="0">
                <a:latin typeface="Arial" pitchFamily="34" charset="0"/>
                <a:cs typeface="Arial" pitchFamily="34" charset="0"/>
              </a:rPr>
              <a:t>Enríquez</a:t>
            </a:r>
            <a:endParaRPr lang="es-ES_tradnl" sz="2000" b="1" dirty="0">
              <a:latin typeface="Arial" pitchFamily="34" charset="0"/>
              <a:cs typeface="Arial" pitchFamily="34" charset="0"/>
            </a:endParaRPr>
          </a:p>
        </p:txBody>
      </p:sp>
      <p:pic>
        <p:nvPicPr>
          <p:cNvPr id="28676" name="Picture 7" descr="Alba"/>
          <p:cNvPicPr>
            <a:picLocks noChangeAspect="1" noChangeArrowheads="1"/>
          </p:cNvPicPr>
          <p:nvPr/>
        </p:nvPicPr>
        <p:blipFill>
          <a:blip r:embed="rId3"/>
          <a:srcRect/>
          <a:stretch>
            <a:fillRect/>
          </a:stretch>
        </p:blipFill>
        <p:spPr bwMode="auto">
          <a:xfrm>
            <a:off x="5903384" y="1196975"/>
            <a:ext cx="5856816" cy="3638550"/>
          </a:xfrm>
          <a:prstGeom prst="rect">
            <a:avLst/>
          </a:prstGeom>
          <a:noFill/>
          <a:ln w="22225">
            <a:solidFill>
              <a:schemeClr val="bg1"/>
            </a:solidFill>
            <a:miter lim="800000"/>
            <a:headEnd/>
            <a:tailEnd/>
          </a:ln>
        </p:spPr>
      </p:pic>
      <p:sp>
        <p:nvSpPr>
          <p:cNvPr id="28677" name="Text Box 8"/>
          <p:cNvSpPr txBox="1">
            <a:spLocks noChangeArrowheads="1"/>
          </p:cNvSpPr>
          <p:nvPr/>
        </p:nvSpPr>
        <p:spPr bwMode="auto">
          <a:xfrm>
            <a:off x="7010401" y="5039044"/>
            <a:ext cx="3550920" cy="400110"/>
          </a:xfrm>
          <a:prstGeom prst="rect">
            <a:avLst/>
          </a:prstGeom>
          <a:noFill/>
          <a:ln w="9525">
            <a:noFill/>
            <a:miter lim="800000"/>
            <a:headEnd/>
            <a:tailEnd/>
          </a:ln>
        </p:spPr>
        <p:txBody>
          <a:bodyPr wrap="square">
            <a:spAutoFit/>
          </a:bodyPr>
          <a:lstStyle/>
          <a:p>
            <a:pPr>
              <a:spcBef>
                <a:spcPct val="50000"/>
              </a:spcBef>
            </a:pPr>
            <a:r>
              <a:rPr lang="es-ES_tradnl" sz="2000" b="1" i="1" dirty="0" smtClean="0">
                <a:latin typeface="Arial" pitchFamily="34" charset="0"/>
                <a:cs typeface="Arial" pitchFamily="34" charset="0"/>
              </a:rPr>
              <a:t>Alba. </a:t>
            </a:r>
            <a:r>
              <a:rPr lang="es-ES_tradnl" sz="2000" b="1" dirty="0" smtClean="0">
                <a:latin typeface="Arial" pitchFamily="34" charset="0"/>
                <a:cs typeface="Arial" pitchFamily="34" charset="0"/>
              </a:rPr>
              <a:t>Marcelo </a:t>
            </a:r>
            <a:r>
              <a:rPr lang="es-ES_tradnl" sz="2000" b="1" dirty="0" err="1">
                <a:latin typeface="Arial" pitchFamily="34" charset="0"/>
                <a:cs typeface="Arial" pitchFamily="34" charset="0"/>
              </a:rPr>
              <a:t>Pogolotti</a:t>
            </a:r>
            <a:endParaRPr lang="es-ES_tradnl" sz="20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VICTOR MANUEL Gitana Tropical"/>
          <p:cNvPicPr>
            <a:picLocks noChangeAspect="1" noChangeArrowheads="1"/>
          </p:cNvPicPr>
          <p:nvPr/>
        </p:nvPicPr>
        <p:blipFill>
          <a:blip r:embed="rId2"/>
          <a:srcRect/>
          <a:stretch>
            <a:fillRect/>
          </a:stretch>
        </p:blipFill>
        <p:spPr bwMode="auto">
          <a:xfrm>
            <a:off x="715369" y="173554"/>
            <a:ext cx="3855721" cy="5623560"/>
          </a:xfrm>
          <a:prstGeom prst="rect">
            <a:avLst/>
          </a:prstGeom>
          <a:noFill/>
          <a:ln w="22225">
            <a:solidFill>
              <a:schemeClr val="bg1"/>
            </a:solidFill>
            <a:miter lim="800000"/>
            <a:headEnd/>
            <a:tailEnd/>
          </a:ln>
          <a:scene3d>
            <a:camera prst="perspectiveLeft"/>
            <a:lightRig rig="threePt" dir="t"/>
          </a:scene3d>
        </p:spPr>
      </p:pic>
      <p:sp>
        <p:nvSpPr>
          <p:cNvPr id="12" name="Rectángulo 10"/>
          <p:cNvSpPr/>
          <p:nvPr/>
        </p:nvSpPr>
        <p:spPr>
          <a:xfrm>
            <a:off x="6714699" y="6302514"/>
            <a:ext cx="3755372" cy="400110"/>
          </a:xfrm>
          <a:prstGeom prst="rect">
            <a:avLst/>
          </a:prstGeom>
        </p:spPr>
        <p:txBody>
          <a:bodyPr wrap="square">
            <a:spAutoFit/>
          </a:bodyPr>
          <a:lstStyle/>
          <a:p>
            <a:pPr algn="just"/>
            <a:r>
              <a:rPr lang="es-ES" sz="2000" b="1" i="1" dirty="0" smtClean="0">
                <a:solidFill>
                  <a:srgbClr val="111111"/>
                </a:solidFill>
                <a:latin typeface="Arial" pitchFamily="34" charset="0"/>
                <a:cs typeface="Arial" pitchFamily="34" charset="0"/>
              </a:rPr>
              <a:t>Pez, </a:t>
            </a:r>
            <a:r>
              <a:rPr lang="es-ES" sz="2000" b="1" dirty="0" smtClean="0">
                <a:solidFill>
                  <a:srgbClr val="111111"/>
                </a:solidFill>
                <a:latin typeface="Arial" pitchFamily="34" charset="0"/>
                <a:cs typeface="Arial" pitchFamily="34" charset="0"/>
              </a:rPr>
              <a:t>Amelia Peláez</a:t>
            </a:r>
            <a:endParaRPr lang="es-ES" sz="2000" b="1" dirty="0">
              <a:latin typeface="Arial" pitchFamily="34" charset="0"/>
              <a:cs typeface="Arial"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430" y="286603"/>
            <a:ext cx="4234289" cy="5863511"/>
          </a:xfrm>
          <a:prstGeom prst="rect">
            <a:avLst/>
          </a:prstGeom>
          <a:scene3d>
            <a:camera prst="perspectiveLeft"/>
            <a:lightRig rig="threePt" dir="t"/>
          </a:scene3d>
        </p:spPr>
      </p:pic>
      <p:sp>
        <p:nvSpPr>
          <p:cNvPr id="14" name="Rectángulo 10"/>
          <p:cNvSpPr/>
          <p:nvPr/>
        </p:nvSpPr>
        <p:spPr>
          <a:xfrm>
            <a:off x="715369" y="6102459"/>
            <a:ext cx="4074995" cy="400110"/>
          </a:xfrm>
          <a:prstGeom prst="rect">
            <a:avLst/>
          </a:prstGeom>
        </p:spPr>
        <p:txBody>
          <a:bodyPr wrap="square">
            <a:spAutoFit/>
          </a:bodyPr>
          <a:lstStyle/>
          <a:p>
            <a:pPr algn="just"/>
            <a:r>
              <a:rPr lang="es-ES" sz="2000" b="1" i="1" dirty="0" smtClean="0">
                <a:solidFill>
                  <a:srgbClr val="111111"/>
                </a:solidFill>
                <a:latin typeface="Arial" pitchFamily="34" charset="0"/>
                <a:cs typeface="Arial" pitchFamily="34" charset="0"/>
              </a:rPr>
              <a:t>Gitana tropical, </a:t>
            </a:r>
            <a:r>
              <a:rPr lang="es-ES" sz="2000" b="1" dirty="0" smtClean="0">
                <a:solidFill>
                  <a:srgbClr val="111111"/>
                </a:solidFill>
                <a:latin typeface="Arial" pitchFamily="34" charset="0"/>
                <a:cs typeface="Arial" pitchFamily="34" charset="0"/>
              </a:rPr>
              <a:t>Víctor Manuel</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8699" y="566508"/>
            <a:ext cx="10545170" cy="3477875"/>
          </a:xfrm>
          <a:prstGeom prst="rect">
            <a:avLst/>
          </a:prstGeom>
        </p:spPr>
        <p:txBody>
          <a:bodyPr wrap="square">
            <a:spAutoFit/>
          </a:bodyPr>
          <a:lstStyle/>
          <a:p>
            <a:pPr algn="just">
              <a:spcAft>
                <a:spcPts val="0"/>
              </a:spcAft>
            </a:pPr>
            <a:r>
              <a:rPr lang="es-DO" sz="2400" b="1" dirty="0" smtClean="0">
                <a:latin typeface="Arial" panose="020B0604020202020204" pitchFamily="34" charset="0"/>
                <a:ea typeface="Times New Roman" panose="02020603050405020304" pitchFamily="18" charset="0"/>
                <a:cs typeface="Arial" panose="020B0604020202020204" pitchFamily="34" charset="0"/>
              </a:rPr>
              <a:t>Música de concierto</a:t>
            </a:r>
          </a:p>
          <a:p>
            <a:pPr algn="just">
              <a:spcAft>
                <a:spcPts val="0"/>
              </a:spcAft>
            </a:pPr>
            <a:r>
              <a:rPr lang="es-DO" sz="2400" dirty="0" smtClean="0">
                <a:latin typeface="Arial" panose="020B0604020202020204" pitchFamily="34" charset="0"/>
                <a:ea typeface="Times New Roman" panose="02020603050405020304" pitchFamily="18" charset="0"/>
                <a:cs typeface="Arial" panose="020B0604020202020204" pitchFamily="34" charset="0"/>
              </a:rPr>
              <a:t>Se crea un nuevo </a:t>
            </a:r>
            <a:r>
              <a:rPr lang="es-DO" sz="2400" dirty="0">
                <a:latin typeface="Arial" panose="020B0604020202020204" pitchFamily="34" charset="0"/>
                <a:ea typeface="Times New Roman" panose="02020603050405020304" pitchFamily="18" charset="0"/>
                <a:cs typeface="Arial" panose="020B0604020202020204" pitchFamily="34" charset="0"/>
              </a:rPr>
              <a:t>universo sonoro que fusionara los hallazgos de la música universal con los elementos típicos de la sonoridad cubana. </a:t>
            </a:r>
            <a:endParaRPr lang="es-DO" sz="24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DO" sz="2400" dirty="0" smtClean="0">
                <a:latin typeface="Arial" panose="020B0604020202020204" pitchFamily="34" charset="0"/>
                <a:ea typeface="Times New Roman" panose="02020603050405020304" pitchFamily="18" charset="0"/>
                <a:cs typeface="Arial" panose="020B0604020202020204" pitchFamily="34" charset="0"/>
              </a:rPr>
              <a:t>Personalidades </a:t>
            </a:r>
          </a:p>
          <a:p>
            <a:pPr marL="342900" indent="-342900" algn="just">
              <a:spcAft>
                <a:spcPts val="0"/>
              </a:spcAft>
              <a:buFont typeface="Arial" panose="020B0604020202020204" pitchFamily="34" charset="0"/>
              <a:buChar char="•"/>
            </a:pPr>
            <a:r>
              <a:rPr lang="es-DO" sz="2400" dirty="0" smtClean="0">
                <a:latin typeface="Arial" panose="020B0604020202020204" pitchFamily="34" charset="0"/>
                <a:ea typeface="Times New Roman" panose="02020603050405020304" pitchFamily="18" charset="0"/>
                <a:cs typeface="Arial" panose="020B0604020202020204" pitchFamily="34" charset="0"/>
              </a:rPr>
              <a:t>Amadeo Roldán estrena </a:t>
            </a:r>
            <a:r>
              <a:rPr lang="es-DO" sz="2400" i="1" dirty="0">
                <a:latin typeface="Arial" panose="020B0604020202020204" pitchFamily="34" charset="0"/>
                <a:ea typeface="Times New Roman" panose="02020603050405020304" pitchFamily="18" charset="0"/>
                <a:cs typeface="Arial" panose="020B0604020202020204" pitchFamily="34" charset="0"/>
              </a:rPr>
              <a:t>Obertura sobre temas </a:t>
            </a:r>
            <a:r>
              <a:rPr lang="es-DO" sz="2400" i="1" dirty="0" smtClean="0">
                <a:latin typeface="Arial" panose="020B0604020202020204" pitchFamily="34" charset="0"/>
                <a:ea typeface="Times New Roman" panose="02020603050405020304" pitchFamily="18" charset="0"/>
                <a:cs typeface="Arial" panose="020B0604020202020204" pitchFamily="34" charset="0"/>
              </a:rPr>
              <a:t>cubanos</a:t>
            </a:r>
          </a:p>
          <a:p>
            <a:pPr marL="342900" indent="-342900" algn="just">
              <a:spcAft>
                <a:spcPts val="0"/>
              </a:spcAft>
              <a:buFont typeface="Arial" panose="020B0604020202020204" pitchFamily="34" charset="0"/>
              <a:buChar char="•"/>
            </a:pPr>
            <a:r>
              <a:rPr lang="es-DO" sz="2400" dirty="0" smtClean="0">
                <a:latin typeface="Arial" panose="020B0604020202020204" pitchFamily="34" charset="0"/>
                <a:ea typeface="Times New Roman" panose="02020603050405020304" pitchFamily="18" charset="0"/>
                <a:cs typeface="Arial" panose="020B0604020202020204" pitchFamily="34" charset="0"/>
              </a:rPr>
              <a:t>Alejandro </a:t>
            </a:r>
            <a:r>
              <a:rPr lang="es-DO" sz="2400" dirty="0">
                <a:latin typeface="Arial" panose="020B0604020202020204" pitchFamily="34" charset="0"/>
                <a:ea typeface="Times New Roman" panose="02020603050405020304" pitchFamily="18" charset="0"/>
                <a:cs typeface="Arial" panose="020B0604020202020204" pitchFamily="34" charset="0"/>
              </a:rPr>
              <a:t>García </a:t>
            </a:r>
            <a:r>
              <a:rPr lang="es-DO" sz="2400" dirty="0" err="1" smtClean="0">
                <a:latin typeface="Arial" panose="020B0604020202020204" pitchFamily="34" charset="0"/>
                <a:ea typeface="Times New Roman" panose="02020603050405020304" pitchFamily="18" charset="0"/>
                <a:cs typeface="Arial" panose="020B0604020202020204" pitchFamily="34" charset="0"/>
              </a:rPr>
              <a:t>Caturla</a:t>
            </a:r>
            <a:r>
              <a:rPr lang="es-DO" sz="2400" dirty="0" smtClean="0">
                <a:latin typeface="Arial" panose="020B0604020202020204" pitchFamily="34" charset="0"/>
                <a:ea typeface="Times New Roman" panose="02020603050405020304" pitchFamily="18" charset="0"/>
                <a:cs typeface="Arial" panose="020B0604020202020204" pitchFamily="34" charset="0"/>
              </a:rPr>
              <a:t> estrena  </a:t>
            </a:r>
            <a:r>
              <a:rPr lang="es-DO" sz="2400" i="1" dirty="0">
                <a:latin typeface="Arial" panose="020B0604020202020204" pitchFamily="34" charset="0"/>
                <a:ea typeface="Times New Roman" panose="02020603050405020304" pitchFamily="18" charset="0"/>
                <a:cs typeface="Arial" panose="020B0604020202020204" pitchFamily="34" charset="0"/>
              </a:rPr>
              <a:t>Tres danzas </a:t>
            </a:r>
            <a:r>
              <a:rPr lang="es-DO" sz="2400" i="1" dirty="0" smtClean="0">
                <a:latin typeface="Arial" panose="020B0604020202020204" pitchFamily="34" charset="0"/>
                <a:ea typeface="Times New Roman" panose="02020603050405020304" pitchFamily="18" charset="0"/>
                <a:cs typeface="Arial" panose="020B0604020202020204" pitchFamily="34" charset="0"/>
              </a:rPr>
              <a:t>cubanas </a:t>
            </a:r>
          </a:p>
          <a:p>
            <a:pPr marL="342900" indent="-342900" algn="just">
              <a:spcAft>
                <a:spcPts val="0"/>
              </a:spcAft>
              <a:buFont typeface="Arial" panose="020B0604020202020204" pitchFamily="34" charset="0"/>
              <a:buChar char="•"/>
            </a:pPr>
            <a:r>
              <a:rPr lang="es-DO" sz="2400" dirty="0" smtClean="0">
                <a:latin typeface="Arial" panose="020B0604020202020204" pitchFamily="34" charset="0"/>
                <a:ea typeface="Times New Roman" panose="02020603050405020304" pitchFamily="18" charset="0"/>
                <a:cs typeface="Arial" panose="020B0604020202020204" pitchFamily="34" charset="0"/>
              </a:rPr>
              <a:t>Se </a:t>
            </a:r>
            <a:r>
              <a:rPr lang="es-DO" sz="2400" dirty="0">
                <a:latin typeface="Arial" panose="020B0604020202020204" pitchFamily="34" charset="0"/>
                <a:ea typeface="Times New Roman" panose="02020603050405020304" pitchFamily="18" charset="0"/>
                <a:cs typeface="Arial" panose="020B0604020202020204" pitchFamily="34" charset="0"/>
              </a:rPr>
              <a:t>fundan instituciones musicales </a:t>
            </a:r>
            <a:r>
              <a:rPr lang="es-DO" sz="2400" dirty="0" smtClean="0">
                <a:latin typeface="Arial" panose="020B0604020202020204" pitchFamily="34" charset="0"/>
                <a:ea typeface="Times New Roman" panose="02020603050405020304" pitchFamily="18" charset="0"/>
                <a:cs typeface="Arial" panose="020B0604020202020204" pitchFamily="34" charset="0"/>
              </a:rPr>
              <a:t>especializadas: </a:t>
            </a:r>
            <a:r>
              <a:rPr lang="es-DO" sz="2400" dirty="0">
                <a:latin typeface="Arial" panose="020B0604020202020204" pitchFamily="34" charset="0"/>
                <a:ea typeface="Times New Roman" panose="02020603050405020304" pitchFamily="18" charset="0"/>
                <a:cs typeface="Arial" panose="020B0604020202020204" pitchFamily="34" charset="0"/>
              </a:rPr>
              <a:t>Teatro Auditórium, la Escuela de Ballet y la Orquesta de Cámara de La Habana</a:t>
            </a:r>
            <a:endParaRPr lang="es-ES"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DO" sz="2800" dirty="0">
                <a:latin typeface="Arial" panose="020B0604020202020204" pitchFamily="34" charset="0"/>
                <a:ea typeface="Times New Roman" panose="02020603050405020304" pitchFamily="18" charset="0"/>
                <a:cs typeface="Arial" panose="020B0604020202020204" pitchFamily="34" charset="0"/>
              </a:rPr>
              <a:t> </a:t>
            </a:r>
            <a:endParaRPr lang="es-ES"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323" y="3862318"/>
            <a:ext cx="1624259" cy="2041960"/>
          </a:xfrm>
          <a:prstGeom prst="rect">
            <a:avLst/>
          </a:prstGeom>
        </p:spPr>
      </p:pic>
      <p:sp>
        <p:nvSpPr>
          <p:cNvPr id="6" name="Rectángulo 10"/>
          <p:cNvSpPr/>
          <p:nvPr/>
        </p:nvSpPr>
        <p:spPr>
          <a:xfrm>
            <a:off x="3193577" y="6088153"/>
            <a:ext cx="3501966" cy="400110"/>
          </a:xfrm>
          <a:prstGeom prst="rect">
            <a:avLst/>
          </a:prstGeom>
        </p:spPr>
        <p:txBody>
          <a:bodyPr wrap="square">
            <a:spAutoFit/>
          </a:bodyPr>
          <a:lstStyle/>
          <a:p>
            <a:pPr algn="just"/>
            <a:r>
              <a:rPr lang="es-ES" sz="2000" b="1" i="1" dirty="0" smtClean="0">
                <a:solidFill>
                  <a:srgbClr val="111111"/>
                </a:solidFill>
                <a:latin typeface="Arial" pitchFamily="34" charset="0"/>
                <a:cs typeface="Arial" pitchFamily="34" charset="0"/>
              </a:rPr>
              <a:t>Alejandro García </a:t>
            </a:r>
            <a:r>
              <a:rPr lang="es-ES" sz="2000" b="1" i="1" dirty="0" err="1" smtClean="0">
                <a:solidFill>
                  <a:srgbClr val="111111"/>
                </a:solidFill>
                <a:latin typeface="Arial" pitchFamily="34" charset="0"/>
                <a:cs typeface="Arial" pitchFamily="34" charset="0"/>
              </a:rPr>
              <a:t>Caturla</a:t>
            </a:r>
            <a:endParaRPr lang="es-ES" sz="2000" b="1" dirty="0">
              <a:latin typeface="Arial" pitchFamily="34" charset="0"/>
              <a:cs typeface="Arial" pitchFamily="34" charset="0"/>
            </a:endParaRPr>
          </a:p>
        </p:txBody>
      </p:sp>
      <p:sp>
        <p:nvSpPr>
          <p:cNvPr id="7" name="Rectángulo 10"/>
          <p:cNvSpPr/>
          <p:nvPr/>
        </p:nvSpPr>
        <p:spPr>
          <a:xfrm>
            <a:off x="7183273" y="6028411"/>
            <a:ext cx="2290904" cy="400110"/>
          </a:xfrm>
          <a:prstGeom prst="rect">
            <a:avLst/>
          </a:prstGeom>
        </p:spPr>
        <p:txBody>
          <a:bodyPr wrap="square">
            <a:spAutoFit/>
          </a:bodyPr>
          <a:lstStyle/>
          <a:p>
            <a:pPr algn="just"/>
            <a:r>
              <a:rPr lang="es-ES" sz="2000" b="1" i="1" dirty="0" smtClean="0">
                <a:solidFill>
                  <a:srgbClr val="111111"/>
                </a:solidFill>
                <a:latin typeface="Arial" pitchFamily="34" charset="0"/>
                <a:cs typeface="Arial" pitchFamily="34" charset="0"/>
              </a:rPr>
              <a:t>Amadeo Roldán</a:t>
            </a:r>
            <a:endParaRPr lang="es-ES" sz="2000" b="1" dirty="0">
              <a:latin typeface="Arial" pitchFamily="34" charset="0"/>
              <a:cs typeface="Arial"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532" y="3958825"/>
            <a:ext cx="1833456" cy="1848946"/>
          </a:xfrm>
          <a:prstGeom prst="rect">
            <a:avLst/>
          </a:prstGeom>
        </p:spPr>
      </p:pic>
    </p:spTree>
    <p:extLst>
      <p:ext uri="{BB962C8B-B14F-4D97-AF65-F5344CB8AC3E}">
        <p14:creationId xmlns:p14="http://schemas.microsoft.com/office/powerpoint/2010/main" val="1628546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9309" y="284624"/>
            <a:ext cx="11709778" cy="3785652"/>
          </a:xfrm>
          <a:prstGeom prst="rect">
            <a:avLst/>
          </a:prstGeom>
        </p:spPr>
        <p:txBody>
          <a:bodyPr wrap="square">
            <a:spAutoFit/>
          </a:bodyPr>
          <a:lstStyle/>
          <a:p>
            <a:pPr algn="just">
              <a:spcAft>
                <a:spcPts val="0"/>
              </a:spcAft>
            </a:pPr>
            <a:r>
              <a:rPr lang="es-DO" sz="2400" b="1" dirty="0">
                <a:latin typeface="Arial" panose="020B0604020202020204" pitchFamily="34" charset="0"/>
                <a:ea typeface="Times New Roman" panose="02020603050405020304" pitchFamily="18" charset="0"/>
                <a:cs typeface="Arial" panose="020B0604020202020204" pitchFamily="34" charset="0"/>
              </a:rPr>
              <a:t>Música </a:t>
            </a:r>
            <a:r>
              <a:rPr lang="es-DO" sz="2400" b="1" dirty="0" smtClean="0">
                <a:latin typeface="Arial" panose="020B0604020202020204" pitchFamily="34" charset="0"/>
                <a:ea typeface="Times New Roman" panose="02020603050405020304" pitchFamily="18" charset="0"/>
                <a:cs typeface="Arial" panose="020B0604020202020204" pitchFamily="34" charset="0"/>
              </a:rPr>
              <a:t>Popular</a:t>
            </a:r>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es-DO" sz="2400" dirty="0" smtClean="0">
                <a:latin typeface="Arial" panose="020B0604020202020204" pitchFamily="34" charset="0"/>
                <a:ea typeface="Times New Roman" panose="02020603050405020304" pitchFamily="18" charset="0"/>
                <a:cs typeface="Arial" panose="020B0604020202020204" pitchFamily="34" charset="0"/>
              </a:rPr>
              <a:t>Surgen </a:t>
            </a:r>
            <a:r>
              <a:rPr lang="es-DO" sz="2400" dirty="0">
                <a:latin typeface="Arial" panose="020B0604020202020204" pitchFamily="34" charset="0"/>
                <a:ea typeface="Times New Roman" panose="02020603050405020304" pitchFamily="18" charset="0"/>
                <a:cs typeface="Arial" panose="020B0604020202020204" pitchFamily="34" charset="0"/>
              </a:rPr>
              <a:t>varias orquestas que colmaron aquellos años con innumerables conciertos y creaciones en varios </a:t>
            </a:r>
            <a:r>
              <a:rPr lang="es-DO" sz="2400" dirty="0" smtClean="0">
                <a:latin typeface="Arial" panose="020B0604020202020204" pitchFamily="34" charset="0"/>
                <a:ea typeface="Times New Roman" panose="02020603050405020304" pitchFamily="18" charset="0"/>
                <a:cs typeface="Arial" panose="020B0604020202020204" pitchFamily="34" charset="0"/>
              </a:rPr>
              <a:t>teatros: </a:t>
            </a:r>
            <a:r>
              <a:rPr lang="es-DO" sz="2400" b="1" dirty="0" smtClean="0">
                <a:latin typeface="Arial" panose="020B0604020202020204" pitchFamily="34" charset="0"/>
                <a:ea typeface="Times New Roman" panose="02020603050405020304" pitchFamily="18" charset="0"/>
                <a:cs typeface="Arial" panose="020B0604020202020204" pitchFamily="34" charset="0"/>
              </a:rPr>
              <a:t>Orquesta </a:t>
            </a:r>
            <a:r>
              <a:rPr lang="es-DO" sz="2400" b="1" dirty="0">
                <a:latin typeface="Arial" panose="020B0604020202020204" pitchFamily="34" charset="0"/>
                <a:ea typeface="Times New Roman" panose="02020603050405020304" pitchFamily="18" charset="0"/>
                <a:cs typeface="Arial" panose="020B0604020202020204" pitchFamily="34" charset="0"/>
              </a:rPr>
              <a:t>Hermanos </a:t>
            </a:r>
            <a:r>
              <a:rPr lang="es-DO" sz="2400" b="1" dirty="0" smtClean="0">
                <a:latin typeface="Arial" panose="020B0604020202020204" pitchFamily="34" charset="0"/>
                <a:ea typeface="Times New Roman" panose="02020603050405020304" pitchFamily="18" charset="0"/>
                <a:cs typeface="Arial" panose="020B0604020202020204" pitchFamily="34" charset="0"/>
              </a:rPr>
              <a:t>Avilés, Septeto </a:t>
            </a:r>
            <a:r>
              <a:rPr lang="es-DO" sz="2400" b="1" dirty="0">
                <a:latin typeface="Arial" panose="020B0604020202020204" pitchFamily="34" charset="0"/>
                <a:ea typeface="Times New Roman" panose="02020603050405020304" pitchFamily="18" charset="0"/>
                <a:cs typeface="Arial" panose="020B0604020202020204" pitchFamily="34" charset="0"/>
              </a:rPr>
              <a:t>Ignacio </a:t>
            </a:r>
            <a:r>
              <a:rPr lang="es-DO" sz="2400" b="1" dirty="0" smtClean="0">
                <a:latin typeface="Arial" panose="020B0604020202020204" pitchFamily="34" charset="0"/>
                <a:ea typeface="Times New Roman" panose="02020603050405020304" pitchFamily="18" charset="0"/>
                <a:cs typeface="Arial" panose="020B0604020202020204" pitchFamily="34" charset="0"/>
              </a:rPr>
              <a:t>Piñeiro.</a:t>
            </a:r>
          </a:p>
          <a:p>
            <a:pPr marL="342900" indent="-342900" algn="just">
              <a:spcAft>
                <a:spcPts val="0"/>
              </a:spcAft>
              <a:buFont typeface="Arial" panose="020B0604020202020204" pitchFamily="34" charset="0"/>
              <a:buChar char="•"/>
            </a:pPr>
            <a:r>
              <a:rPr lang="es-DO" sz="2400" dirty="0" smtClean="0">
                <a:latin typeface="Arial" panose="020B0604020202020204" pitchFamily="34" charset="0"/>
                <a:ea typeface="Times New Roman" panose="02020603050405020304" pitchFamily="18" charset="0"/>
                <a:cs typeface="Arial" panose="020B0604020202020204" pitchFamily="34" charset="0"/>
              </a:rPr>
              <a:t>Florecen </a:t>
            </a:r>
            <a:r>
              <a:rPr lang="es-DO" sz="2400" dirty="0">
                <a:latin typeface="Arial" panose="020B0604020202020204" pitchFamily="34" charset="0"/>
                <a:ea typeface="Times New Roman" panose="02020603050405020304" pitchFamily="18" charset="0"/>
                <a:cs typeface="Arial" panose="020B0604020202020204" pitchFamily="34" charset="0"/>
              </a:rPr>
              <a:t>figuras </a:t>
            </a:r>
            <a:r>
              <a:rPr lang="es-DO" sz="2400" dirty="0" smtClean="0">
                <a:latin typeface="Arial" panose="020B0604020202020204" pitchFamily="34" charset="0"/>
                <a:ea typeface="Times New Roman" panose="02020603050405020304" pitchFamily="18" charset="0"/>
                <a:cs typeface="Arial" panose="020B0604020202020204" pitchFamily="34" charset="0"/>
              </a:rPr>
              <a:t>y canciones </a:t>
            </a:r>
            <a:r>
              <a:rPr lang="es-DO" sz="2400" dirty="0">
                <a:latin typeface="Arial" panose="020B0604020202020204" pitchFamily="34" charset="0"/>
                <a:ea typeface="Times New Roman" panose="02020603050405020304" pitchFamily="18" charset="0"/>
                <a:cs typeface="Arial" panose="020B0604020202020204" pitchFamily="34" charset="0"/>
              </a:rPr>
              <a:t>de </a:t>
            </a:r>
            <a:r>
              <a:rPr lang="es-DO" sz="2400" dirty="0" smtClean="0">
                <a:latin typeface="Arial" panose="020B0604020202020204" pitchFamily="34" charset="0"/>
                <a:ea typeface="Times New Roman" panose="02020603050405020304" pitchFamily="18" charset="0"/>
                <a:cs typeface="Arial" panose="020B0604020202020204" pitchFamily="34" charset="0"/>
              </a:rPr>
              <a:t>gran popularidad: </a:t>
            </a:r>
            <a:r>
              <a:rPr lang="es-DO" sz="2400" b="1" dirty="0" smtClean="0">
                <a:latin typeface="Arial" panose="020B0604020202020204" pitchFamily="34" charset="0"/>
                <a:ea typeface="Times New Roman" panose="02020603050405020304" pitchFamily="18" charset="0"/>
                <a:cs typeface="Arial" panose="020B0604020202020204" pitchFamily="34" charset="0"/>
              </a:rPr>
              <a:t>Miguel </a:t>
            </a:r>
            <a:r>
              <a:rPr lang="es-DO" sz="2400" b="1" dirty="0">
                <a:latin typeface="Arial" panose="020B0604020202020204" pitchFamily="34" charset="0"/>
                <a:ea typeface="Times New Roman" panose="02020603050405020304" pitchFamily="18" charset="0"/>
                <a:cs typeface="Arial" panose="020B0604020202020204" pitchFamily="34" charset="0"/>
              </a:rPr>
              <a:t>Matamoros</a:t>
            </a:r>
            <a:r>
              <a:rPr lang="es-DO" sz="2400" dirty="0">
                <a:latin typeface="Arial" panose="020B0604020202020204" pitchFamily="34" charset="0"/>
                <a:ea typeface="Times New Roman" panose="02020603050405020304" pitchFamily="18" charset="0"/>
                <a:cs typeface="Arial" panose="020B0604020202020204" pitchFamily="34" charset="0"/>
              </a:rPr>
              <a:t>. </a:t>
            </a:r>
            <a:r>
              <a:rPr lang="es-DO" sz="2400" i="1" dirty="0">
                <a:latin typeface="Arial" panose="020B0604020202020204" pitchFamily="34" charset="0"/>
                <a:ea typeface="Times New Roman" panose="02020603050405020304" pitchFamily="18" charset="0"/>
                <a:cs typeface="Arial" panose="020B0604020202020204" pitchFamily="34" charset="0"/>
              </a:rPr>
              <a:t>Lágrimas </a:t>
            </a:r>
            <a:r>
              <a:rPr lang="es-DO" sz="2400" i="1" dirty="0" smtClean="0">
                <a:latin typeface="Arial" panose="020B0604020202020204" pitchFamily="34" charset="0"/>
                <a:ea typeface="Times New Roman" panose="02020603050405020304" pitchFamily="18" charset="0"/>
                <a:cs typeface="Arial" panose="020B0604020202020204" pitchFamily="34" charset="0"/>
              </a:rPr>
              <a:t>negras. </a:t>
            </a:r>
            <a:r>
              <a:rPr lang="es-DO" sz="2400" b="1" dirty="0" smtClean="0">
                <a:latin typeface="Arial" panose="020B0604020202020204" pitchFamily="34" charset="0"/>
                <a:ea typeface="Times New Roman" panose="02020603050405020304" pitchFamily="18" charset="0"/>
                <a:cs typeface="Arial" panose="020B0604020202020204" pitchFamily="34" charset="0"/>
              </a:rPr>
              <a:t>Ernesto </a:t>
            </a:r>
            <a:r>
              <a:rPr lang="es-DO" sz="2400" b="1" dirty="0" err="1">
                <a:latin typeface="Arial" panose="020B0604020202020204" pitchFamily="34" charset="0"/>
                <a:ea typeface="Times New Roman" panose="02020603050405020304" pitchFamily="18" charset="0"/>
                <a:cs typeface="Arial" panose="020B0604020202020204" pitchFamily="34" charset="0"/>
              </a:rPr>
              <a:t>Lecuona</a:t>
            </a:r>
            <a:r>
              <a:rPr lang="es-DO" sz="2400" dirty="0">
                <a:latin typeface="Arial" panose="020B0604020202020204" pitchFamily="34" charset="0"/>
                <a:ea typeface="Times New Roman" panose="02020603050405020304" pitchFamily="18" charset="0"/>
                <a:cs typeface="Arial" panose="020B0604020202020204" pitchFamily="34" charset="0"/>
              </a:rPr>
              <a:t>. </a:t>
            </a:r>
            <a:r>
              <a:rPr lang="es-DO" sz="2400" i="1" dirty="0">
                <a:latin typeface="Arial" panose="020B0604020202020204" pitchFamily="34" charset="0"/>
                <a:ea typeface="Times New Roman" panose="02020603050405020304" pitchFamily="18" charset="0"/>
                <a:cs typeface="Arial" panose="020B0604020202020204" pitchFamily="34" charset="0"/>
              </a:rPr>
              <a:t>María La O. </a:t>
            </a:r>
            <a:r>
              <a:rPr lang="es-DO" sz="2400" dirty="0">
                <a:latin typeface="Arial" panose="020B0604020202020204" pitchFamily="34" charset="0"/>
                <a:ea typeface="Times New Roman" panose="02020603050405020304" pitchFamily="18" charset="0"/>
                <a:cs typeface="Arial" panose="020B0604020202020204" pitchFamily="34" charset="0"/>
              </a:rPr>
              <a:t>La </a:t>
            </a:r>
            <a:r>
              <a:rPr lang="es-DO" sz="2400" dirty="0" err="1">
                <a:latin typeface="Arial" panose="020B0604020202020204" pitchFamily="34" charset="0"/>
                <a:ea typeface="Times New Roman" panose="02020603050405020304" pitchFamily="18" charset="0"/>
                <a:cs typeface="Arial" panose="020B0604020202020204" pitchFamily="34" charset="0"/>
              </a:rPr>
              <a:t>cubanía</a:t>
            </a:r>
            <a:r>
              <a:rPr lang="es-DO" sz="2400" dirty="0">
                <a:latin typeface="Arial" panose="020B0604020202020204" pitchFamily="34" charset="0"/>
                <a:ea typeface="Times New Roman" panose="02020603050405020304" pitchFamily="18" charset="0"/>
                <a:cs typeface="Arial" panose="020B0604020202020204" pitchFamily="34" charset="0"/>
              </a:rPr>
              <a:t> está altamente representada en sus </a:t>
            </a:r>
            <a:r>
              <a:rPr lang="es-DO" sz="2400" dirty="0" smtClean="0">
                <a:latin typeface="Arial" panose="020B0604020202020204" pitchFamily="34" charset="0"/>
                <a:ea typeface="Times New Roman" panose="02020603050405020304" pitchFamily="18" charset="0"/>
                <a:cs typeface="Arial" panose="020B0604020202020204" pitchFamily="34" charset="0"/>
              </a:rPr>
              <a:t>danzas. Inicios de  </a:t>
            </a:r>
            <a:r>
              <a:rPr lang="es-DO" sz="2400" b="1" dirty="0" smtClean="0">
                <a:latin typeface="Arial" panose="020B0604020202020204" pitchFamily="34" charset="0"/>
                <a:ea typeface="Times New Roman" panose="02020603050405020304" pitchFamily="18" charset="0"/>
                <a:cs typeface="Arial" panose="020B0604020202020204" pitchFamily="34" charset="0"/>
              </a:rPr>
              <a:t>Rita Montaner y Gonzalo Roig.</a:t>
            </a:r>
          </a:p>
          <a:p>
            <a:pPr marL="342900" indent="-342900" algn="just">
              <a:spcAft>
                <a:spcPts val="0"/>
              </a:spcAft>
              <a:buFont typeface="Arial" panose="020B0604020202020204" pitchFamily="34" charset="0"/>
              <a:buChar char="•"/>
            </a:pPr>
            <a:r>
              <a:rPr lang="es-DO" sz="2400" dirty="0" smtClean="0">
                <a:latin typeface="Arial" panose="020B0604020202020204" pitchFamily="34" charset="0"/>
                <a:ea typeface="Times New Roman" panose="02020603050405020304" pitchFamily="18" charset="0"/>
                <a:cs typeface="Arial" panose="020B0604020202020204" pitchFamily="34" charset="0"/>
              </a:rPr>
              <a:t>La </a:t>
            </a:r>
            <a:r>
              <a:rPr lang="es-DO" sz="2400" dirty="0">
                <a:latin typeface="Arial" panose="020B0604020202020204" pitchFamily="34" charset="0"/>
                <a:ea typeface="Times New Roman" panose="02020603050405020304" pitchFamily="18" charset="0"/>
                <a:cs typeface="Arial" panose="020B0604020202020204" pitchFamily="34" charset="0"/>
              </a:rPr>
              <a:t>zarzuela se hace una de las más altas representantes de la música en </a:t>
            </a:r>
            <a:r>
              <a:rPr lang="es-DO" sz="2400" dirty="0" smtClean="0">
                <a:latin typeface="Arial" panose="020B0604020202020204" pitchFamily="34" charset="0"/>
                <a:ea typeface="Times New Roman" panose="02020603050405020304" pitchFamily="18" charset="0"/>
                <a:cs typeface="Arial" panose="020B0604020202020204" pitchFamily="34" charset="0"/>
              </a:rPr>
              <a:t>Cuba</a:t>
            </a:r>
            <a:r>
              <a:rPr lang="es-ES" sz="2400" dirty="0" smtClean="0">
                <a:latin typeface="Arial" panose="020B0604020202020204" pitchFamily="34" charset="0"/>
                <a:ea typeface="Times New Roman" panose="02020603050405020304" pitchFamily="18" charset="0"/>
                <a:cs typeface="Arial" panose="020B0604020202020204" pitchFamily="34" charset="0"/>
              </a:rPr>
              <a:t>: </a:t>
            </a:r>
            <a:r>
              <a:rPr lang="es-DO" sz="2400" i="1" dirty="0" smtClean="0">
                <a:latin typeface="Arial" panose="020B0604020202020204" pitchFamily="34" charset="0"/>
                <a:ea typeface="Times New Roman" panose="02020603050405020304" pitchFamily="18" charset="0"/>
                <a:cs typeface="Arial" panose="020B0604020202020204" pitchFamily="34" charset="0"/>
              </a:rPr>
              <a:t>Mamá Inés </a:t>
            </a:r>
            <a:r>
              <a:rPr lang="es-DO" sz="2400" dirty="0" smtClean="0">
                <a:latin typeface="Arial" panose="020B0604020202020204" pitchFamily="34" charset="0"/>
                <a:ea typeface="Times New Roman" panose="02020603050405020304" pitchFamily="18" charset="0"/>
                <a:cs typeface="Arial" panose="020B0604020202020204" pitchFamily="34" charset="0"/>
              </a:rPr>
              <a:t>y </a:t>
            </a:r>
            <a:r>
              <a:rPr lang="es-DO" sz="2400" i="1" dirty="0" smtClean="0">
                <a:latin typeface="Arial" panose="020B0604020202020204" pitchFamily="34" charset="0"/>
                <a:ea typeface="Times New Roman" panose="02020603050405020304" pitchFamily="18" charset="0"/>
                <a:cs typeface="Arial" panose="020B0604020202020204" pitchFamily="34" charset="0"/>
              </a:rPr>
              <a:t>Cecilia Valdés.</a:t>
            </a:r>
          </a:p>
          <a:p>
            <a:pPr marL="342900" indent="-342900" algn="just">
              <a:spcAft>
                <a:spcPts val="0"/>
              </a:spcAft>
              <a:buFont typeface="Arial" panose="020B0604020202020204" pitchFamily="34" charset="0"/>
              <a:buChar char="•"/>
            </a:pPr>
            <a:r>
              <a:rPr lang="es-DO" sz="2400" dirty="0" smtClean="0">
                <a:latin typeface="Arial" panose="020B0604020202020204" pitchFamily="34" charset="0"/>
                <a:ea typeface="Times New Roman" panose="02020603050405020304" pitchFamily="18" charset="0"/>
                <a:cs typeface="Arial" panose="020B0604020202020204" pitchFamily="34" charset="0"/>
              </a:rPr>
              <a:t>En </a:t>
            </a:r>
            <a:r>
              <a:rPr lang="es-DO" sz="2400" dirty="0">
                <a:latin typeface="Arial" panose="020B0604020202020204" pitchFamily="34" charset="0"/>
                <a:ea typeface="Times New Roman" panose="02020603050405020304" pitchFamily="18" charset="0"/>
                <a:cs typeface="Arial" panose="020B0604020202020204" pitchFamily="34" charset="0"/>
              </a:rPr>
              <a:t>1925 nace el </a:t>
            </a:r>
            <a:r>
              <a:rPr lang="es-DO" sz="2400" dirty="0" err="1" smtClean="0">
                <a:latin typeface="Arial" panose="020B0604020202020204" pitchFamily="34" charset="0"/>
                <a:ea typeface="Times New Roman" panose="02020603050405020304" pitchFamily="18" charset="0"/>
                <a:cs typeface="Arial" panose="020B0604020202020204" pitchFamily="34" charset="0"/>
              </a:rPr>
              <a:t>danzonete</a:t>
            </a:r>
            <a:r>
              <a:rPr lang="es-DO" sz="2400" dirty="0" smtClean="0">
                <a:latin typeface="Arial" panose="020B0604020202020204" pitchFamily="34" charset="0"/>
                <a:ea typeface="Times New Roman" panose="02020603050405020304" pitchFamily="18" charset="0"/>
                <a:cs typeface="Arial" panose="020B0604020202020204" pitchFamily="34" charset="0"/>
              </a:rPr>
              <a:t>.</a:t>
            </a:r>
            <a:endParaRPr lang="es-ES" sz="24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086" y="3837099"/>
            <a:ext cx="1782986" cy="2472809"/>
          </a:xfrm>
          <a:prstGeom prst="rect">
            <a:avLst/>
          </a:prstGeom>
        </p:spPr>
      </p:pic>
      <p:sp>
        <p:nvSpPr>
          <p:cNvPr id="7" name="Rectángulo 10"/>
          <p:cNvSpPr/>
          <p:nvPr/>
        </p:nvSpPr>
        <p:spPr>
          <a:xfrm>
            <a:off x="4568108" y="6316372"/>
            <a:ext cx="2290904" cy="369332"/>
          </a:xfrm>
          <a:prstGeom prst="rect">
            <a:avLst/>
          </a:prstGeom>
        </p:spPr>
        <p:txBody>
          <a:bodyPr wrap="square">
            <a:spAutoFit/>
          </a:bodyPr>
          <a:lstStyle/>
          <a:p>
            <a:pPr algn="just"/>
            <a:r>
              <a:rPr lang="es-ES" b="1" i="1" dirty="0" smtClean="0">
                <a:solidFill>
                  <a:srgbClr val="111111"/>
                </a:solidFill>
                <a:latin typeface="Arial" pitchFamily="34" charset="0"/>
                <a:cs typeface="Arial" pitchFamily="34" charset="0"/>
              </a:rPr>
              <a:t>  Ernesto </a:t>
            </a:r>
            <a:r>
              <a:rPr lang="es-ES" b="1" i="1" dirty="0" err="1" smtClean="0">
                <a:solidFill>
                  <a:srgbClr val="111111"/>
                </a:solidFill>
                <a:latin typeface="Arial" pitchFamily="34" charset="0"/>
                <a:cs typeface="Arial" pitchFamily="34" charset="0"/>
              </a:rPr>
              <a:t>Lecuona</a:t>
            </a:r>
            <a:endParaRPr lang="es-ES" b="1" dirty="0">
              <a:latin typeface="Arial" pitchFamily="34" charset="0"/>
              <a:cs typeface="Arial"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2" y="4115582"/>
            <a:ext cx="3306832" cy="2121807"/>
          </a:xfrm>
          <a:prstGeom prst="rect">
            <a:avLst/>
          </a:prstGeom>
        </p:spPr>
      </p:pic>
      <p:sp>
        <p:nvSpPr>
          <p:cNvPr id="9" name="Rectángulo 10"/>
          <p:cNvSpPr/>
          <p:nvPr/>
        </p:nvSpPr>
        <p:spPr>
          <a:xfrm>
            <a:off x="846162" y="6282695"/>
            <a:ext cx="2290904" cy="369332"/>
          </a:xfrm>
          <a:prstGeom prst="rect">
            <a:avLst/>
          </a:prstGeom>
        </p:spPr>
        <p:txBody>
          <a:bodyPr wrap="square">
            <a:spAutoFit/>
          </a:bodyPr>
          <a:lstStyle/>
          <a:p>
            <a:pPr algn="just"/>
            <a:r>
              <a:rPr lang="es-ES" b="1" i="1" dirty="0" smtClean="0">
                <a:solidFill>
                  <a:srgbClr val="111111"/>
                </a:solidFill>
                <a:latin typeface="Arial" pitchFamily="34" charset="0"/>
                <a:cs typeface="Arial" pitchFamily="34" charset="0"/>
              </a:rPr>
              <a:t>Trío Matamoros</a:t>
            </a:r>
            <a:endParaRPr lang="es-ES" b="1" dirty="0">
              <a:latin typeface="Arial" pitchFamily="34" charset="0"/>
              <a:cs typeface="Arial" pitchFamily="34" charset="0"/>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670" y="3652433"/>
            <a:ext cx="1880246" cy="2657475"/>
          </a:xfrm>
          <a:prstGeom prst="rect">
            <a:avLst/>
          </a:prstGeom>
        </p:spPr>
      </p:pic>
      <p:sp>
        <p:nvSpPr>
          <p:cNvPr id="11" name="Rectángulo 10"/>
          <p:cNvSpPr/>
          <p:nvPr/>
        </p:nvSpPr>
        <p:spPr>
          <a:xfrm>
            <a:off x="6859012" y="6335523"/>
            <a:ext cx="2236313" cy="369332"/>
          </a:xfrm>
          <a:prstGeom prst="rect">
            <a:avLst/>
          </a:prstGeom>
        </p:spPr>
        <p:txBody>
          <a:bodyPr wrap="square">
            <a:spAutoFit/>
          </a:bodyPr>
          <a:lstStyle/>
          <a:p>
            <a:pPr algn="just"/>
            <a:r>
              <a:rPr lang="es-ES" b="1" i="1" dirty="0" smtClean="0">
                <a:solidFill>
                  <a:srgbClr val="111111"/>
                </a:solidFill>
                <a:latin typeface="Arial" pitchFamily="34" charset="0"/>
                <a:cs typeface="Arial" pitchFamily="34" charset="0"/>
              </a:rPr>
              <a:t>     Rita Montaner</a:t>
            </a:r>
            <a:endParaRPr lang="es-ES" b="1" dirty="0">
              <a:latin typeface="Arial" pitchFamily="34" charset="0"/>
              <a:cs typeface="Arial" pitchFamily="34" charset="0"/>
            </a:endParaRPr>
          </a:p>
        </p:txBody>
      </p:sp>
      <p:pic>
        <p:nvPicPr>
          <p:cNvPr id="2" name="Imagen 1"/>
          <p:cNvPicPr>
            <a:picLocks noChangeAspect="1"/>
          </p:cNvPicPr>
          <p:nvPr/>
        </p:nvPicPr>
        <p:blipFill>
          <a:blip r:embed="rId5"/>
          <a:stretch>
            <a:fillRect/>
          </a:stretch>
        </p:blipFill>
        <p:spPr>
          <a:xfrm>
            <a:off x="9387597" y="3837099"/>
            <a:ext cx="2581490" cy="2098177"/>
          </a:xfrm>
          <a:prstGeom prst="rect">
            <a:avLst/>
          </a:prstGeom>
        </p:spPr>
      </p:pic>
      <p:sp>
        <p:nvSpPr>
          <p:cNvPr id="13" name="Rectángulo 12"/>
          <p:cNvSpPr/>
          <p:nvPr/>
        </p:nvSpPr>
        <p:spPr>
          <a:xfrm>
            <a:off x="9505593" y="6052723"/>
            <a:ext cx="2236313" cy="369332"/>
          </a:xfrm>
          <a:prstGeom prst="rect">
            <a:avLst/>
          </a:prstGeom>
        </p:spPr>
        <p:txBody>
          <a:bodyPr wrap="square">
            <a:spAutoFit/>
          </a:bodyPr>
          <a:lstStyle/>
          <a:p>
            <a:pPr algn="just"/>
            <a:r>
              <a:rPr lang="es-ES" b="1" i="1" dirty="0" smtClean="0">
                <a:solidFill>
                  <a:srgbClr val="111111"/>
                </a:solidFill>
                <a:latin typeface="Arial" pitchFamily="34" charset="0"/>
                <a:cs typeface="Arial" pitchFamily="34" charset="0"/>
              </a:rPr>
              <a:t>     Gonzalo Roig</a:t>
            </a:r>
            <a:endParaRPr lang="es-ES" b="1" dirty="0">
              <a:latin typeface="Arial" pitchFamily="34" charset="0"/>
              <a:cs typeface="Arial" pitchFamily="34" charset="0"/>
            </a:endParaRPr>
          </a:p>
        </p:txBody>
      </p:sp>
    </p:spTree>
    <p:extLst>
      <p:ext uri="{BB962C8B-B14F-4D97-AF65-F5344CB8AC3E}">
        <p14:creationId xmlns:p14="http://schemas.microsoft.com/office/powerpoint/2010/main" val="3231852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ble onda 3"/>
          <p:cNvSpPr/>
          <p:nvPr/>
        </p:nvSpPr>
        <p:spPr>
          <a:xfrm>
            <a:off x="4460786" y="255894"/>
            <a:ext cx="4342021" cy="498290"/>
          </a:xfrm>
          <a:prstGeom prst="doubleWave">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latin typeface="Arial" panose="020B0604020202020204" pitchFamily="34" charset="0"/>
                <a:cs typeface="Arial" panose="020B0604020202020204" pitchFamily="34" charset="0"/>
              </a:rPr>
              <a:t>La Vanguardia literaria</a:t>
            </a:r>
            <a:r>
              <a:rPr lang="es-E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s-ES" sz="2800" b="1" dirty="0" smtClean="0">
                <a:solidFill>
                  <a:schemeClr val="tx1"/>
                </a:solidFill>
                <a:latin typeface="Arial" panose="020B0604020202020204" pitchFamily="34" charset="0"/>
                <a:cs typeface="Arial" panose="020B0604020202020204" pitchFamily="34" charset="0"/>
              </a:rPr>
              <a:t> </a:t>
            </a:r>
            <a:endParaRPr lang="es-ES" sz="28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02546" y="252481"/>
            <a:ext cx="3150337" cy="923330"/>
          </a:xfrm>
          <a:prstGeom prst="rect">
            <a:avLst/>
          </a:prstGeom>
          <a:ln w="38100">
            <a:solidFill>
              <a:schemeClr val="accent1"/>
            </a:solidFill>
          </a:ln>
          <a:scene3d>
            <a:camera prst="isometricOffAxis1Right"/>
            <a:lightRig rig="threePt" dir="t"/>
          </a:scene3d>
        </p:spPr>
        <p:txBody>
          <a:bodyPr wrap="square">
            <a:spAutoFit/>
          </a:bodyPr>
          <a:lstStyle/>
          <a:p>
            <a:pPr lvl="0" algn="just"/>
            <a:r>
              <a:rPr lang="es-E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 consolidó a partir de la creación de la  </a:t>
            </a:r>
            <a:r>
              <a:rPr lang="es-E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Revista de Avance.</a:t>
            </a:r>
          </a:p>
        </p:txBody>
      </p:sp>
      <p:sp>
        <p:nvSpPr>
          <p:cNvPr id="6" name="Rectángulo 5"/>
          <p:cNvSpPr/>
          <p:nvPr/>
        </p:nvSpPr>
        <p:spPr>
          <a:xfrm>
            <a:off x="700586" y="1366879"/>
            <a:ext cx="11077432" cy="4708981"/>
          </a:xfrm>
          <a:prstGeom prst="rect">
            <a:avLst/>
          </a:prstGeom>
        </p:spPr>
        <p:txBody>
          <a:bodyPr wrap="square">
            <a:spAutoFit/>
          </a:bodyPr>
          <a:lstStyle/>
          <a:p>
            <a:pPr marL="342900" lvl="0" indent="-342900" algn="just">
              <a:spcAft>
                <a:spcPts val="0"/>
              </a:spcAft>
              <a:buFont typeface="Courier New" panose="02070309020205020404" pitchFamily="49" charset="0"/>
              <a:buChar char="­"/>
              <a:tabLst>
                <a:tab pos="685800" algn="l"/>
                <a:tab pos="1409700" algn="l"/>
              </a:tabLst>
            </a:pPr>
            <a:r>
              <a:rPr lang="es-ES" sz="2500" dirty="0" smtClean="0">
                <a:latin typeface="Arial" panose="020B0604020202020204" pitchFamily="34" charset="0"/>
                <a:ea typeface="Times New Roman" panose="02020603050405020304" pitchFamily="18" charset="0"/>
                <a:cs typeface="Arial" panose="020B0604020202020204" pitchFamily="34" charset="0"/>
              </a:rPr>
              <a:t>Significó </a:t>
            </a:r>
            <a:r>
              <a:rPr lang="es-ES" sz="2500" dirty="0">
                <a:latin typeface="Arial" panose="020B0604020202020204" pitchFamily="34" charset="0"/>
                <a:ea typeface="Times New Roman" panose="02020603050405020304" pitchFamily="18" charset="0"/>
                <a:cs typeface="Arial" panose="020B0604020202020204" pitchFamily="34" charset="0"/>
              </a:rPr>
              <a:t>una </a:t>
            </a:r>
            <a:r>
              <a:rPr lang="es-ES" sz="2500" dirty="0" smtClean="0">
                <a:latin typeface="Arial" panose="020B0604020202020204" pitchFamily="34" charset="0"/>
                <a:ea typeface="Times New Roman" panose="02020603050405020304" pitchFamily="18" charset="0"/>
                <a:cs typeface="Arial" panose="020B0604020202020204" pitchFamily="34" charset="0"/>
              </a:rPr>
              <a:t>renovación, un cambio </a:t>
            </a:r>
            <a:r>
              <a:rPr lang="es-ES" sz="2500" dirty="0">
                <a:latin typeface="Arial" panose="020B0604020202020204" pitchFamily="34" charset="0"/>
                <a:ea typeface="Times New Roman" panose="02020603050405020304" pitchFamily="18" charset="0"/>
                <a:cs typeface="Arial" panose="020B0604020202020204" pitchFamily="34" charset="0"/>
              </a:rPr>
              <a:t>sustancial en la manera de concebir el diálogo creador – mundo. </a:t>
            </a:r>
          </a:p>
          <a:p>
            <a:pPr marL="342900" lvl="0" indent="-342900" algn="just">
              <a:spcAft>
                <a:spcPts val="0"/>
              </a:spcAft>
              <a:buFont typeface="Courier New" panose="02070309020205020404" pitchFamily="49" charset="0"/>
              <a:buChar char="­"/>
              <a:tabLst>
                <a:tab pos="685800" algn="l"/>
                <a:tab pos="1409700" algn="l"/>
              </a:tabLst>
            </a:pPr>
            <a:r>
              <a:rPr lang="es-ES" sz="2500" dirty="0">
                <a:latin typeface="Arial" panose="020B0604020202020204" pitchFamily="34" charset="0"/>
                <a:ea typeface="Times New Roman" panose="02020603050405020304" pitchFamily="18" charset="0"/>
                <a:cs typeface="Arial" panose="020B0604020202020204" pitchFamily="34" charset="0"/>
              </a:rPr>
              <a:t>Hay un cuestionamiento de la actitud observada hasta ese momento ante la tradición</a:t>
            </a:r>
            <a:r>
              <a:rPr lang="es-ES" sz="2500" dirty="0" smtClean="0">
                <a:latin typeface="Arial" panose="020B0604020202020204" pitchFamily="34" charset="0"/>
                <a:ea typeface="Times New Roman" panose="02020603050405020304" pitchFamily="18" charset="0"/>
                <a:cs typeface="Arial" panose="020B0604020202020204" pitchFamily="34" charset="0"/>
              </a:rPr>
              <a:t>.</a:t>
            </a:r>
            <a:endParaRPr lang="es-ES" sz="25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
              <a:tabLst>
                <a:tab pos="685800" algn="l"/>
                <a:tab pos="1409700" algn="l"/>
              </a:tabLst>
            </a:pPr>
            <a:r>
              <a:rPr lang="es-ES" sz="2500" dirty="0" smtClean="0">
                <a:latin typeface="Arial" panose="020B0604020202020204" pitchFamily="34" charset="0"/>
                <a:ea typeface="Times New Roman" panose="02020603050405020304" pitchFamily="18" charset="0"/>
                <a:cs typeface="Arial" panose="020B0604020202020204" pitchFamily="34" charset="0"/>
              </a:rPr>
              <a:t>Los </a:t>
            </a:r>
            <a:r>
              <a:rPr lang="es-ES" sz="2500" dirty="0">
                <a:latin typeface="Arial" panose="020B0604020202020204" pitchFamily="34" charset="0"/>
                <a:ea typeface="Times New Roman" panose="02020603050405020304" pitchFamily="18" charset="0"/>
                <a:cs typeface="Arial" panose="020B0604020202020204" pitchFamily="34" charset="0"/>
              </a:rPr>
              <a:t>postulados del vanguardismo europeo y latinoamericano fueron las armas para expresar la necesidad de cambio histórico en Cuba, la rebeldía política. </a:t>
            </a:r>
          </a:p>
          <a:p>
            <a:pPr marL="342900" lvl="0" indent="-342900" algn="just">
              <a:spcAft>
                <a:spcPts val="0"/>
              </a:spcAft>
              <a:buFont typeface="Courier New" panose="02070309020205020404" pitchFamily="49" charset="0"/>
              <a:buChar char="­"/>
              <a:tabLst>
                <a:tab pos="685800" algn="l"/>
                <a:tab pos="1409700" algn="l"/>
              </a:tabLst>
            </a:pPr>
            <a:r>
              <a:rPr lang="es-ES" sz="2500" dirty="0">
                <a:latin typeface="Arial" panose="020B0604020202020204" pitchFamily="34" charset="0"/>
                <a:ea typeface="Times New Roman" panose="02020603050405020304" pitchFamily="18" charset="0"/>
                <a:cs typeface="Arial" panose="020B0604020202020204" pitchFamily="34" charset="0"/>
              </a:rPr>
              <a:t>Da un impulso </a:t>
            </a:r>
            <a:r>
              <a:rPr lang="es-ES" sz="2500" dirty="0" smtClean="0">
                <a:latin typeface="Arial" panose="020B0604020202020204" pitchFamily="34" charset="0"/>
                <a:ea typeface="Times New Roman" panose="02020603050405020304" pitchFamily="18" charset="0"/>
                <a:cs typeface="Arial" panose="020B0604020202020204" pitchFamily="34" charset="0"/>
              </a:rPr>
              <a:t>a una </a:t>
            </a:r>
            <a:r>
              <a:rPr lang="es-ES" sz="2500" b="1" dirty="0" smtClean="0">
                <a:latin typeface="Arial" panose="020B0604020202020204" pitchFamily="34" charset="0"/>
                <a:ea typeface="Times New Roman" panose="02020603050405020304" pitchFamily="18" charset="0"/>
                <a:cs typeface="Arial" panose="020B0604020202020204" pitchFamily="34" charset="0"/>
              </a:rPr>
              <a:t>nueva poesía </a:t>
            </a:r>
            <a:r>
              <a:rPr lang="es-ES" sz="2500" dirty="0" smtClean="0">
                <a:latin typeface="Arial" panose="020B0604020202020204" pitchFamily="34" charset="0"/>
                <a:ea typeface="Times New Roman" panose="02020603050405020304" pitchFamily="18" charset="0"/>
                <a:cs typeface="Arial" panose="020B0604020202020204" pitchFamily="34" charset="0"/>
              </a:rPr>
              <a:t>que se </a:t>
            </a:r>
            <a:r>
              <a:rPr lang="es-ES" sz="2500" dirty="0">
                <a:latin typeface="Arial" panose="020B0604020202020204" pitchFamily="34" charset="0"/>
                <a:ea typeface="Times New Roman" panose="02020603050405020304" pitchFamily="18" charset="0"/>
                <a:cs typeface="Arial" panose="020B0604020202020204" pitchFamily="34" charset="0"/>
              </a:rPr>
              <a:t>incorpora al acontecer literario universal </a:t>
            </a:r>
            <a:r>
              <a:rPr lang="es-ES" sz="2500" dirty="0" smtClean="0">
                <a:latin typeface="Arial" panose="020B0604020202020204" pitchFamily="34" charset="0"/>
                <a:ea typeface="Times New Roman" panose="02020603050405020304" pitchFamily="18" charset="0"/>
                <a:cs typeface="Arial" panose="020B0604020202020204" pitchFamily="34" charset="0"/>
              </a:rPr>
              <a:t>y se </a:t>
            </a:r>
            <a:r>
              <a:rPr lang="es-ES" sz="2500" dirty="0">
                <a:latin typeface="Arial" panose="020B0604020202020204" pitchFamily="34" charset="0"/>
                <a:ea typeface="Times New Roman" panose="02020603050405020304" pitchFamily="18" charset="0"/>
                <a:cs typeface="Arial" panose="020B0604020202020204" pitchFamily="34" charset="0"/>
              </a:rPr>
              <a:t>hace eco de la efervescencia política del </a:t>
            </a:r>
            <a:r>
              <a:rPr lang="es-ES" sz="2500" dirty="0" smtClean="0">
                <a:latin typeface="Arial" panose="020B0604020202020204" pitchFamily="34" charset="0"/>
                <a:ea typeface="Times New Roman" panose="02020603050405020304" pitchFamily="18" charset="0"/>
                <a:cs typeface="Arial" panose="020B0604020202020204" pitchFamily="34" charset="0"/>
              </a:rPr>
              <a:t>momento</a:t>
            </a:r>
            <a:r>
              <a:rPr lang="es-ES" sz="2500" dirty="0">
                <a:latin typeface="Arial" panose="020B0604020202020204" pitchFamily="34" charset="0"/>
                <a:ea typeface="Times New Roman" panose="02020603050405020304" pitchFamily="18" charset="0"/>
                <a:cs typeface="Arial" panose="020B0604020202020204" pitchFamily="34" charset="0"/>
              </a:rPr>
              <a:t> </a:t>
            </a:r>
            <a:endParaRPr lang="es-ES" sz="25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Courier New" panose="02070309020205020404" pitchFamily="49" charset="0"/>
              <a:buChar char="­"/>
              <a:tabLst>
                <a:tab pos="685800" algn="l"/>
                <a:tab pos="1409700" algn="l"/>
              </a:tabLst>
            </a:pPr>
            <a:r>
              <a:rPr lang="es-ES" sz="2500" dirty="0">
                <a:latin typeface="Arial" panose="020B0604020202020204" pitchFamily="34" charset="0"/>
                <a:cs typeface="Arial" panose="020B0604020202020204" pitchFamily="34" charset="0"/>
              </a:rPr>
              <a:t>Los representantes de la vanguardia en Cuba fueron Manuel Navarro Luna y Félix Pita Rodríguez. </a:t>
            </a:r>
          </a:p>
          <a:p>
            <a:pPr marL="457200" algn="just">
              <a:spcAft>
                <a:spcPts val="0"/>
              </a:spcAft>
              <a:tabLst>
                <a:tab pos="1409700" algn="l"/>
              </a:tabLst>
            </a:pPr>
            <a:r>
              <a:rPr lang="es-ES" sz="2500" dirty="0">
                <a:latin typeface="Arial" panose="020B0604020202020204" pitchFamily="34" charset="0"/>
                <a:ea typeface="Times New Roman" panose="02020603050405020304" pitchFamily="18" charset="0"/>
                <a:cs typeface="Arial" panose="020B0604020202020204" pitchFamily="34" charset="0"/>
              </a:rPr>
              <a:t> </a:t>
            </a:r>
            <a:endParaRPr lang="es-ES" sz="25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04238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00752" y="1732768"/>
            <a:ext cx="10345003" cy="4278094"/>
          </a:xfrm>
          <a:prstGeom prst="rect">
            <a:avLst/>
          </a:prstGeom>
          <a:noFill/>
        </p:spPr>
        <p:txBody>
          <a:bodyPr wrap="square" rtlCol="0">
            <a:spAutoFit/>
          </a:bodyPr>
          <a:lstStyle/>
          <a:p>
            <a:pPr algn="ctr"/>
            <a:r>
              <a:rPr lang="es-ES_tradnl" sz="3200" b="1" i="1" dirty="0">
                <a:latin typeface="Arial" pitchFamily="34" charset="0"/>
                <a:cs typeface="Arial" pitchFamily="34" charset="0"/>
              </a:rPr>
              <a:t>Literatura Cubana II </a:t>
            </a:r>
          </a:p>
          <a:p>
            <a:pPr marL="285750" indent="-285750" algn="just">
              <a:lnSpc>
                <a:spcPct val="150000"/>
              </a:lnSpc>
              <a:buFont typeface="Arial" panose="020B0604020202020204" pitchFamily="34" charset="0"/>
              <a:buChar char="•"/>
            </a:pPr>
            <a:r>
              <a:rPr lang="es-ES_tradnl" sz="3200" b="1" dirty="0" smtClean="0">
                <a:latin typeface="Arial" pitchFamily="34" charset="0"/>
                <a:cs typeface="Arial" pitchFamily="34" charset="0"/>
              </a:rPr>
              <a:t>Evaluaciones</a:t>
            </a:r>
          </a:p>
          <a:p>
            <a:pPr algn="just">
              <a:lnSpc>
                <a:spcPct val="150000"/>
              </a:lnSpc>
            </a:pPr>
            <a:r>
              <a:rPr lang="es-ES" sz="3200" dirty="0" smtClean="0">
                <a:latin typeface="Arial" pitchFamily="34" charset="0"/>
                <a:cs typeface="Arial" pitchFamily="34" charset="0"/>
              </a:rPr>
              <a:t>-Sistemática (oral y escrita, entrega de trabajos, lectura expresiva y/o declamación)</a:t>
            </a:r>
          </a:p>
          <a:p>
            <a:pPr algn="just">
              <a:lnSpc>
                <a:spcPct val="150000"/>
              </a:lnSpc>
            </a:pPr>
            <a:r>
              <a:rPr lang="es-ES" sz="3200" dirty="0" smtClean="0">
                <a:latin typeface="Arial" pitchFamily="34" charset="0"/>
                <a:cs typeface="Arial" pitchFamily="34" charset="0"/>
              </a:rPr>
              <a:t>-Examen </a:t>
            </a:r>
            <a:r>
              <a:rPr lang="es-ES" sz="3200" dirty="0" err="1" smtClean="0">
                <a:latin typeface="Arial" pitchFamily="34" charset="0"/>
                <a:cs typeface="Arial" pitchFamily="34" charset="0"/>
              </a:rPr>
              <a:t>Intrasemestral</a:t>
            </a:r>
            <a:r>
              <a:rPr lang="es-ES" sz="3200" dirty="0" smtClean="0">
                <a:latin typeface="Arial" pitchFamily="34" charset="0"/>
                <a:cs typeface="Arial" pitchFamily="34" charset="0"/>
              </a:rPr>
              <a:t> </a:t>
            </a:r>
          </a:p>
          <a:p>
            <a:pPr algn="just">
              <a:lnSpc>
                <a:spcPct val="150000"/>
              </a:lnSpc>
            </a:pPr>
            <a:r>
              <a:rPr lang="es-ES" sz="3200" dirty="0" smtClean="0">
                <a:latin typeface="Arial" pitchFamily="34" charset="0"/>
                <a:cs typeface="Arial" pitchFamily="34" charset="0"/>
              </a:rPr>
              <a:t>-Examen final</a:t>
            </a:r>
            <a:endParaRPr lang="es-ES" sz="3200" dirty="0">
              <a:latin typeface="Arial" pitchFamily="34" charset="0"/>
              <a:cs typeface="Arial" pitchFamily="34" charset="0"/>
            </a:endParaRPr>
          </a:p>
        </p:txBody>
      </p:sp>
      <p:pic>
        <p:nvPicPr>
          <p:cNvPr id="6" name="Imagen 5"/>
          <p:cNvPicPr>
            <a:picLocks noChangeAspect="1"/>
          </p:cNvPicPr>
          <p:nvPr/>
        </p:nvPicPr>
        <p:blipFill>
          <a:blip r:embed="rId2"/>
          <a:stretch>
            <a:fillRect/>
          </a:stretch>
        </p:blipFill>
        <p:spPr>
          <a:xfrm>
            <a:off x="63688" y="1"/>
            <a:ext cx="2174545" cy="1501254"/>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080" y="-70123"/>
            <a:ext cx="2624919" cy="1557730"/>
          </a:xfrm>
          <a:prstGeom prst="rect">
            <a:avLst/>
          </a:prstGeom>
        </p:spPr>
      </p:pic>
    </p:spTree>
    <p:extLst>
      <p:ext uri="{BB962C8B-B14F-4D97-AF65-F5344CB8AC3E}">
        <p14:creationId xmlns:p14="http://schemas.microsoft.com/office/powerpoint/2010/main" val="4282951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10185" y="271676"/>
            <a:ext cx="9594376" cy="461665"/>
          </a:xfrm>
          <a:prstGeom prst="rect">
            <a:avLst/>
          </a:prstGeom>
          <a:ln>
            <a:solidFill>
              <a:schemeClr val="accent1"/>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s-ES" sz="2400" b="1" dirty="0" smtClean="0">
                <a:latin typeface="Arial" panose="020B0604020202020204" pitchFamily="34" charset="0"/>
                <a:cs typeface="Arial" panose="020B0604020202020204" pitchFamily="34" charset="0"/>
              </a:rPr>
              <a:t>Vertientes en que </a:t>
            </a:r>
            <a:r>
              <a:rPr lang="es-ES" sz="2400" b="1" dirty="0">
                <a:latin typeface="Arial" panose="020B0604020202020204" pitchFamily="34" charset="0"/>
                <a:cs typeface="Arial" panose="020B0604020202020204" pitchFamily="34" charset="0"/>
              </a:rPr>
              <a:t>se </a:t>
            </a:r>
            <a:r>
              <a:rPr lang="es-ES" sz="2400" b="1" dirty="0" smtClean="0">
                <a:latin typeface="Arial" panose="020B0604020202020204" pitchFamily="34" charset="0"/>
                <a:cs typeface="Arial" panose="020B0604020202020204" pitchFamily="34" charset="0"/>
              </a:rPr>
              <a:t>desarrolla la vanguardia poética cubana</a:t>
            </a:r>
            <a:endParaRPr lang="es-ES" sz="2400" b="1" dirty="0">
              <a:latin typeface="Arial" pitchFamily="34" charset="0"/>
              <a:cs typeface="Arial" pitchFamily="34" charset="0"/>
            </a:endParaRPr>
          </a:p>
        </p:txBody>
      </p:sp>
      <p:sp>
        <p:nvSpPr>
          <p:cNvPr id="13" name="12 Rectángulo"/>
          <p:cNvSpPr/>
          <p:nvPr/>
        </p:nvSpPr>
        <p:spPr>
          <a:xfrm>
            <a:off x="5049255" y="1382075"/>
            <a:ext cx="2071687" cy="400110"/>
          </a:xfrm>
          <a:prstGeom prst="rect">
            <a:avLst/>
          </a:prstGeom>
          <a:ln>
            <a:solidFill>
              <a:srgbClr val="0070C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000" dirty="0" smtClean="0">
                <a:solidFill>
                  <a:schemeClr val="tx1"/>
                </a:solidFill>
                <a:latin typeface="Arial" pitchFamily="34" charset="0"/>
                <a:cs typeface="Arial" pitchFamily="34" charset="0"/>
              </a:rPr>
              <a:t>Poesía social</a:t>
            </a:r>
            <a:endParaRPr lang="es-ES" sz="2000" dirty="0">
              <a:latin typeface="Arial" pitchFamily="34" charset="0"/>
              <a:cs typeface="Arial" pitchFamily="34" charset="0"/>
            </a:endParaRPr>
          </a:p>
        </p:txBody>
      </p:sp>
      <p:cxnSp>
        <p:nvCxnSpPr>
          <p:cNvPr id="15" name="14 Conector recto de flecha"/>
          <p:cNvCxnSpPr/>
          <p:nvPr/>
        </p:nvCxnSpPr>
        <p:spPr>
          <a:xfrm flipH="1">
            <a:off x="2510878" y="838684"/>
            <a:ext cx="1" cy="408895"/>
          </a:xfrm>
          <a:prstGeom prst="straightConnector1">
            <a:avLst/>
          </a:prstGeom>
          <a:ln>
            <a:solidFill>
              <a:schemeClr val="accent1"/>
            </a:solidFill>
            <a:tailEnd type="arrow"/>
          </a:ln>
        </p:spPr>
        <p:style>
          <a:lnRef idx="2">
            <a:schemeClr val="accent4"/>
          </a:lnRef>
          <a:fillRef idx="0">
            <a:schemeClr val="accent4"/>
          </a:fillRef>
          <a:effectRef idx="1">
            <a:schemeClr val="accent4"/>
          </a:effectRef>
          <a:fontRef idx="minor">
            <a:schemeClr val="tx1"/>
          </a:fontRef>
        </p:style>
      </p:cxnSp>
      <p:cxnSp>
        <p:nvCxnSpPr>
          <p:cNvPr id="40" name="39 Conector recto de flecha"/>
          <p:cNvCxnSpPr/>
          <p:nvPr/>
        </p:nvCxnSpPr>
        <p:spPr>
          <a:xfrm>
            <a:off x="5807999" y="850113"/>
            <a:ext cx="0" cy="408895"/>
          </a:xfrm>
          <a:prstGeom prst="straightConnector1">
            <a:avLst/>
          </a:prstGeom>
          <a:ln>
            <a:solidFill>
              <a:schemeClr val="accent1"/>
            </a:solidFill>
            <a:tailEnd type="arrow"/>
          </a:ln>
        </p:spPr>
        <p:style>
          <a:lnRef idx="2">
            <a:schemeClr val="accent4"/>
          </a:lnRef>
          <a:fillRef idx="0">
            <a:schemeClr val="accent4"/>
          </a:fillRef>
          <a:effectRef idx="1">
            <a:schemeClr val="accent4"/>
          </a:effectRef>
          <a:fontRef idx="minor">
            <a:schemeClr val="tx1"/>
          </a:fontRef>
        </p:style>
      </p:cxnSp>
      <p:sp>
        <p:nvSpPr>
          <p:cNvPr id="17" name="16 Rectángulo"/>
          <p:cNvSpPr/>
          <p:nvPr/>
        </p:nvSpPr>
        <p:spPr>
          <a:xfrm>
            <a:off x="1525587" y="1374777"/>
            <a:ext cx="2000250" cy="400110"/>
          </a:xfrm>
          <a:prstGeom prst="rect">
            <a:avLst/>
          </a:prstGeom>
          <a:ln>
            <a:solidFill>
              <a:srgbClr val="0070C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000" dirty="0" smtClean="0">
                <a:solidFill>
                  <a:schemeClr val="tx1"/>
                </a:solidFill>
                <a:latin typeface="Arial" pitchFamily="34" charset="0"/>
                <a:cs typeface="Arial" pitchFamily="34" charset="0"/>
              </a:rPr>
              <a:t>Poesía pura </a:t>
            </a:r>
            <a:endParaRPr lang="es-ES" sz="2000" dirty="0"/>
          </a:p>
        </p:txBody>
      </p:sp>
      <p:cxnSp>
        <p:nvCxnSpPr>
          <p:cNvPr id="24" name="23 Conector recto de flecha"/>
          <p:cNvCxnSpPr/>
          <p:nvPr/>
        </p:nvCxnSpPr>
        <p:spPr>
          <a:xfrm flipH="1">
            <a:off x="9546822" y="806729"/>
            <a:ext cx="2939" cy="397526"/>
          </a:xfrm>
          <a:prstGeom prst="straightConnector1">
            <a:avLst/>
          </a:prstGeom>
          <a:ln>
            <a:solidFill>
              <a:schemeClr val="accent1"/>
            </a:solidFill>
            <a:tailEnd type="arrow"/>
          </a:ln>
        </p:spPr>
        <p:style>
          <a:lnRef idx="2">
            <a:schemeClr val="accent4"/>
          </a:lnRef>
          <a:fillRef idx="0">
            <a:schemeClr val="accent4"/>
          </a:fillRef>
          <a:effectRef idx="1">
            <a:schemeClr val="accent4"/>
          </a:effectRef>
          <a:fontRef idx="minor">
            <a:schemeClr val="tx1"/>
          </a:fontRef>
        </p:style>
      </p:cxnSp>
      <p:pic>
        <p:nvPicPr>
          <p:cNvPr id="20" name="Imagen 19"/>
          <p:cNvPicPr>
            <a:picLocks noChangeAspect="1"/>
          </p:cNvPicPr>
          <p:nvPr/>
        </p:nvPicPr>
        <p:blipFill>
          <a:blip r:embed="rId3"/>
          <a:stretch>
            <a:fillRect/>
          </a:stretch>
        </p:blipFill>
        <p:spPr>
          <a:xfrm>
            <a:off x="1526176" y="2416323"/>
            <a:ext cx="2117776" cy="2937226"/>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p:cNvPicPr>
            <a:picLocks noChangeAspect="1"/>
          </p:cNvPicPr>
          <p:nvPr/>
        </p:nvPicPr>
        <p:blipFill>
          <a:blip r:embed="rId4"/>
          <a:stretch>
            <a:fillRect/>
          </a:stretch>
        </p:blipFill>
        <p:spPr>
          <a:xfrm>
            <a:off x="2510878" y="1847879"/>
            <a:ext cx="158510" cy="487722"/>
          </a:xfrm>
          <a:prstGeom prst="rect">
            <a:avLst/>
          </a:prstGeom>
        </p:spPr>
      </p:pic>
      <p:sp>
        <p:nvSpPr>
          <p:cNvPr id="30" name="Rectángulo 29"/>
          <p:cNvSpPr/>
          <p:nvPr/>
        </p:nvSpPr>
        <p:spPr>
          <a:xfrm>
            <a:off x="1042867" y="5467130"/>
            <a:ext cx="3084393" cy="369332"/>
          </a:xfrm>
          <a:prstGeom prst="rect">
            <a:avLst/>
          </a:prstGeom>
          <a:ln>
            <a:solidFill>
              <a:schemeClr val="tx1"/>
            </a:solidFill>
          </a:ln>
        </p:spPr>
        <p:txBody>
          <a:bodyPr wrap="square">
            <a:spAutoFit/>
          </a:bodyPr>
          <a:lstStyle/>
          <a:p>
            <a:pPr algn="just"/>
            <a:r>
              <a:rPr lang="es-ES" b="1" i="1" dirty="0" smtClean="0">
                <a:solidFill>
                  <a:srgbClr val="111111"/>
                </a:solidFill>
                <a:latin typeface="Arial" pitchFamily="34" charset="0"/>
                <a:cs typeface="Arial" pitchFamily="34" charset="0"/>
              </a:rPr>
              <a:t> </a:t>
            </a:r>
            <a:r>
              <a:rPr lang="es-ES" b="1" dirty="0">
                <a:latin typeface="Arial" panose="020B0604020202020204" pitchFamily="34" charset="0"/>
                <a:cs typeface="Arial" panose="020B0604020202020204" pitchFamily="34" charset="0"/>
              </a:rPr>
              <a:t>Mariano </a:t>
            </a:r>
            <a:r>
              <a:rPr lang="es-ES" b="1" dirty="0" err="1" smtClean="0">
                <a:latin typeface="Arial" panose="020B0604020202020204" pitchFamily="34" charset="0"/>
                <a:cs typeface="Arial" panose="020B0604020202020204" pitchFamily="34" charset="0"/>
              </a:rPr>
              <a:t>Brull</a:t>
            </a:r>
            <a:r>
              <a:rPr lang="es-ES" b="1" dirty="0" smtClean="0">
                <a:latin typeface="Arial" panose="020B0604020202020204" pitchFamily="34" charset="0"/>
                <a:cs typeface="Arial" panose="020B0604020202020204" pitchFamily="34" charset="0"/>
              </a:rPr>
              <a:t> (1891-1956) </a:t>
            </a:r>
            <a:endParaRPr lang="es-ES" b="1" dirty="0">
              <a:latin typeface="Arial" pitchFamily="34" charset="0"/>
              <a:cs typeface="Arial" pitchFamily="34" charset="0"/>
            </a:endParaRPr>
          </a:p>
        </p:txBody>
      </p:sp>
      <p:sp>
        <p:nvSpPr>
          <p:cNvPr id="32" name="Rectángulo 31"/>
          <p:cNvSpPr/>
          <p:nvPr/>
        </p:nvSpPr>
        <p:spPr>
          <a:xfrm>
            <a:off x="4633056" y="5598018"/>
            <a:ext cx="3268998" cy="369332"/>
          </a:xfrm>
          <a:prstGeom prst="rect">
            <a:avLst/>
          </a:prstGeom>
          <a:ln>
            <a:solidFill>
              <a:schemeClr val="tx1"/>
            </a:solidFill>
          </a:ln>
        </p:spPr>
        <p:txBody>
          <a:bodyPr wrap="square">
            <a:spAutoFit/>
          </a:bodyPr>
          <a:lstStyle/>
          <a:p>
            <a:pPr algn="just"/>
            <a:r>
              <a:rPr lang="es-ES" b="1" dirty="0" smtClean="0">
                <a:solidFill>
                  <a:srgbClr val="111111"/>
                </a:solidFill>
                <a:latin typeface="Arial" pitchFamily="34" charset="0"/>
                <a:cs typeface="Arial" pitchFamily="34" charset="0"/>
              </a:rPr>
              <a:t>Regino Pedroso </a:t>
            </a:r>
            <a:r>
              <a:rPr lang="es-ES" b="1" dirty="0" smtClean="0">
                <a:latin typeface="Arial" panose="020B0604020202020204" pitchFamily="34" charset="0"/>
                <a:cs typeface="Arial" panose="020B0604020202020204" pitchFamily="34" charset="0"/>
              </a:rPr>
              <a:t>(1896-1983)       </a:t>
            </a:r>
            <a:endParaRPr lang="es-ES" b="1" dirty="0">
              <a:latin typeface="Arial" pitchFamily="34" charset="0"/>
              <a:cs typeface="Arial" pitchFamily="34" charset="0"/>
            </a:endParaRPr>
          </a:p>
        </p:txBody>
      </p:sp>
      <p:pic>
        <p:nvPicPr>
          <p:cNvPr id="25" name="Imagen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9440" y="2361765"/>
            <a:ext cx="2251627" cy="3118450"/>
          </a:xfrm>
          <a:prstGeom prst="rect">
            <a:avLst/>
          </a:prstGeom>
          <a:ln w="88900" cap="sq" cmpd="thickThin">
            <a:solidFill>
              <a:srgbClr val="000000"/>
            </a:solidFill>
            <a:prstDash val="solid"/>
            <a:miter lim="800000"/>
          </a:ln>
          <a:effectLst>
            <a:innerShdw blurRad="76200">
              <a:srgbClr val="000000"/>
            </a:innerShdw>
          </a:effectLst>
        </p:spPr>
      </p:pic>
      <p:pic>
        <p:nvPicPr>
          <p:cNvPr id="29" name="Imagen 28"/>
          <p:cNvPicPr>
            <a:picLocks noChangeAspect="1"/>
          </p:cNvPicPr>
          <p:nvPr/>
        </p:nvPicPr>
        <p:blipFill>
          <a:blip r:embed="rId6"/>
          <a:stretch>
            <a:fillRect/>
          </a:stretch>
        </p:blipFill>
        <p:spPr>
          <a:xfrm>
            <a:off x="5926589" y="1877015"/>
            <a:ext cx="158510" cy="487722"/>
          </a:xfrm>
          <a:prstGeom prst="rect">
            <a:avLst/>
          </a:prstGeom>
        </p:spPr>
      </p:pic>
      <p:sp>
        <p:nvSpPr>
          <p:cNvPr id="37" name="12 Rectángulo"/>
          <p:cNvSpPr/>
          <p:nvPr/>
        </p:nvSpPr>
        <p:spPr>
          <a:xfrm>
            <a:off x="8513918" y="1371066"/>
            <a:ext cx="2071687" cy="400110"/>
          </a:xfrm>
          <a:prstGeom prst="rect">
            <a:avLst/>
          </a:prstGeom>
          <a:ln>
            <a:solidFill>
              <a:srgbClr val="0070C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000" dirty="0" smtClean="0">
                <a:solidFill>
                  <a:schemeClr val="tx1"/>
                </a:solidFill>
                <a:latin typeface="Arial" pitchFamily="34" charset="0"/>
                <a:cs typeface="Arial" pitchFamily="34" charset="0"/>
              </a:rPr>
              <a:t>Poesía negra</a:t>
            </a:r>
            <a:endParaRPr lang="es-ES" sz="2000" dirty="0">
              <a:latin typeface="Arial" pitchFamily="34" charset="0"/>
              <a:cs typeface="Arial" pitchFamily="34" charset="0"/>
            </a:endParaRPr>
          </a:p>
        </p:txBody>
      </p:sp>
      <p:pic>
        <p:nvPicPr>
          <p:cNvPr id="35" name="Imagen 34"/>
          <p:cNvPicPr>
            <a:picLocks noChangeAspect="1"/>
          </p:cNvPicPr>
          <p:nvPr/>
        </p:nvPicPr>
        <p:blipFill>
          <a:blip r:embed="rId7"/>
          <a:stretch>
            <a:fillRect/>
          </a:stretch>
        </p:blipFill>
        <p:spPr>
          <a:xfrm>
            <a:off x="8706555" y="2361765"/>
            <a:ext cx="2375481" cy="3118450"/>
          </a:xfrm>
          <a:prstGeom prst="rect">
            <a:avLst/>
          </a:prstGeom>
          <a:ln w="88900" cap="sq" cmpd="thickThin">
            <a:solidFill>
              <a:srgbClr val="000000"/>
            </a:solidFill>
            <a:prstDash val="solid"/>
            <a:miter lim="800000"/>
          </a:ln>
          <a:effectLst>
            <a:innerShdw blurRad="76200">
              <a:srgbClr val="000000"/>
            </a:innerShdw>
          </a:effectLst>
        </p:spPr>
      </p:pic>
      <p:pic>
        <p:nvPicPr>
          <p:cNvPr id="38" name="Imagen 37"/>
          <p:cNvPicPr>
            <a:picLocks noChangeAspect="1"/>
          </p:cNvPicPr>
          <p:nvPr/>
        </p:nvPicPr>
        <p:blipFill>
          <a:blip r:embed="rId8"/>
          <a:stretch>
            <a:fillRect/>
          </a:stretch>
        </p:blipFill>
        <p:spPr>
          <a:xfrm>
            <a:off x="9713985" y="1789178"/>
            <a:ext cx="158510" cy="487722"/>
          </a:xfrm>
          <a:prstGeom prst="rect">
            <a:avLst/>
          </a:prstGeom>
        </p:spPr>
      </p:pic>
      <p:sp>
        <p:nvSpPr>
          <p:cNvPr id="42" name="Rectángulo 41"/>
          <p:cNvSpPr/>
          <p:nvPr/>
        </p:nvSpPr>
        <p:spPr>
          <a:xfrm>
            <a:off x="8513918" y="5720110"/>
            <a:ext cx="3195861" cy="369332"/>
          </a:xfrm>
          <a:prstGeom prst="rect">
            <a:avLst/>
          </a:prstGeom>
          <a:ln>
            <a:solidFill>
              <a:schemeClr val="tx1"/>
            </a:solidFill>
          </a:ln>
        </p:spPr>
        <p:txBody>
          <a:bodyPr wrap="square">
            <a:spAutoFit/>
          </a:bodyPr>
          <a:lstStyle/>
          <a:p>
            <a:pPr lvl="0" algn="just"/>
            <a:r>
              <a:rPr lang="es-ES" b="1" dirty="0">
                <a:solidFill>
                  <a:srgbClr val="111111"/>
                </a:solidFill>
                <a:latin typeface="Arial" panose="020B0604020202020204" pitchFamily="34" charset="0"/>
                <a:cs typeface="Arial" panose="020B0604020202020204" pitchFamily="34" charset="0"/>
              </a:rPr>
              <a:t>Nicolás Guillén (1902-1989</a:t>
            </a:r>
            <a:r>
              <a:rPr lang="es-ES" b="1" dirty="0" smtClean="0">
                <a:solidFill>
                  <a:srgbClr val="111111"/>
                </a:solidFill>
                <a:latin typeface="Arial" panose="020B0604020202020204" pitchFamily="34" charset="0"/>
                <a:cs typeface="Arial" panose="020B0604020202020204" pitchFamily="34" charset="0"/>
              </a:rPr>
              <a:t>)</a:t>
            </a:r>
            <a:endParaRPr lang="es-E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19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Top)">
                                      <p:cBhvr>
                                        <p:cTn id="7" dur="500"/>
                                        <p:tgtEl>
                                          <p:spTgt spid="15"/>
                                        </p:tgtEl>
                                      </p:cBhvr>
                                    </p:animEffect>
                                  </p:childTnLst>
                                </p:cTn>
                              </p:par>
                              <p:par>
                                <p:cTn id="8" presetID="1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slide(fromTop)">
                                      <p:cBhvr>
                                        <p:cTn id="10" dur="500"/>
                                        <p:tgtEl>
                                          <p:spTgt spid="40"/>
                                        </p:tgtEl>
                                      </p:cBhvr>
                                    </p:animEffect>
                                  </p:childTnLst>
                                </p:cTn>
                              </p:par>
                              <p:par>
                                <p:cTn id="11" presetID="12" presetClass="entr" presetSubtype="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Top)">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3849"/>
            <a:ext cx="12191999" cy="52322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p:spPr>
        <p:txBody>
          <a:bodyPr wrap="square" rtlCol="0">
            <a:spAutoFit/>
          </a:bodyPr>
          <a:lstStyle>
            <a:defPPr>
              <a:defRPr lang="es-ES"/>
            </a:defPPr>
            <a:lvl1pPr algn="ctr">
              <a:defRPr sz="2800">
                <a:solidFill>
                  <a:srgbClr val="FFFF00"/>
                </a:solidFill>
                <a:latin typeface="Arial Black" panose="020B0A040201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rPr>
              <a:t>Tener en cuenta</a:t>
            </a:r>
            <a:endParaRPr kumimoji="0" lang="es-ES" sz="28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
        <p:nvSpPr>
          <p:cNvPr id="3" name="CuadroTexto 2"/>
          <p:cNvSpPr txBox="1"/>
          <p:nvPr/>
        </p:nvSpPr>
        <p:spPr>
          <a:xfrm>
            <a:off x="332508" y="1373387"/>
            <a:ext cx="11526982" cy="4401205"/>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Sin la importante renovación expresiva de </a:t>
            </a:r>
            <a:r>
              <a:rPr lang="es-ES" sz="2800" dirty="0" err="1">
                <a:latin typeface="Arial" panose="020B0604020202020204" pitchFamily="34" charset="0"/>
                <a:cs typeface="Arial" panose="020B0604020202020204" pitchFamily="34" charset="0"/>
              </a:rPr>
              <a:t>Boti</a:t>
            </a:r>
            <a:r>
              <a:rPr lang="es-ES" sz="2800" dirty="0">
                <a:latin typeface="Arial" panose="020B0604020202020204" pitchFamily="34" charset="0"/>
                <a:cs typeface="Arial" panose="020B0604020202020204" pitchFamily="34" charset="0"/>
              </a:rPr>
              <a:t> y Poveda, sin la profunda articulación de la poesía con su circunstancia que realizaron Villena y </a:t>
            </a:r>
            <a:r>
              <a:rPr lang="es-ES" sz="2800" dirty="0" err="1">
                <a:latin typeface="Arial" panose="020B0604020202020204" pitchFamily="34" charset="0"/>
                <a:cs typeface="Arial" panose="020B0604020202020204" pitchFamily="34" charset="0"/>
              </a:rPr>
              <a:t>Tallet</a:t>
            </a:r>
            <a:r>
              <a:rPr lang="es-ES" sz="2800" dirty="0">
                <a:latin typeface="Arial" panose="020B0604020202020204" pitchFamily="34" charset="0"/>
                <a:cs typeface="Arial" panose="020B0604020202020204" pitchFamily="34" charset="0"/>
              </a:rPr>
              <a:t>, sin la estilización lírica de Dulce María </a:t>
            </a:r>
            <a:r>
              <a:rPr lang="es-ES" sz="2800" dirty="0" err="1">
                <a:latin typeface="Arial" panose="020B0604020202020204" pitchFamily="34" charset="0"/>
                <a:cs typeface="Arial" panose="020B0604020202020204" pitchFamily="34" charset="0"/>
              </a:rPr>
              <a:t>Loynaz</a:t>
            </a:r>
            <a:r>
              <a:rPr lang="es-ES" sz="2800" dirty="0">
                <a:latin typeface="Arial" panose="020B0604020202020204" pitchFamily="34" charset="0"/>
                <a:cs typeface="Arial" panose="020B0604020202020204" pitchFamily="34" charset="0"/>
              </a:rPr>
              <a:t> y sin la intensificación de la relativa autonomía poética </a:t>
            </a:r>
            <a:r>
              <a:rPr lang="es-ES" sz="2800" dirty="0" smtClean="0">
                <a:latin typeface="Arial" panose="020B0604020202020204" pitchFamily="34" charset="0"/>
                <a:cs typeface="Arial" panose="020B0604020202020204" pitchFamily="34" charset="0"/>
              </a:rPr>
              <a:t>de la </a:t>
            </a:r>
            <a:r>
              <a:rPr lang="es-ES" sz="2800" dirty="0">
                <a:latin typeface="Arial" panose="020B0604020202020204" pitchFamily="34" charset="0"/>
                <a:cs typeface="Arial" panose="020B0604020202020204" pitchFamily="34" charset="0"/>
              </a:rPr>
              <a:t>poesía pura, tampoco podría concebirse la cristalización de todas </a:t>
            </a:r>
            <a:r>
              <a:rPr lang="es-ES" sz="2800" dirty="0" smtClean="0">
                <a:latin typeface="Arial" panose="020B0604020202020204" pitchFamily="34" charset="0"/>
                <a:cs typeface="Arial" panose="020B0604020202020204" pitchFamily="34" charset="0"/>
              </a:rPr>
              <a:t>las características de </a:t>
            </a:r>
            <a:r>
              <a:rPr lang="es-ES" sz="2800" dirty="0">
                <a:latin typeface="Arial" panose="020B0604020202020204" pitchFamily="34" charset="0"/>
                <a:cs typeface="Arial" panose="020B0604020202020204" pitchFamily="34" charset="0"/>
              </a:rPr>
              <a:t>la obra poética de Nicolás Guillén, </a:t>
            </a:r>
            <a:r>
              <a:rPr lang="es-ES" sz="2800" dirty="0" smtClean="0">
                <a:latin typeface="Arial" panose="020B0604020202020204" pitchFamily="34" charset="0"/>
                <a:cs typeface="Arial" panose="020B0604020202020204" pitchFamily="34" charset="0"/>
              </a:rPr>
              <a:t>quien fuera el </a:t>
            </a:r>
            <a:r>
              <a:rPr lang="es-ES" sz="2800" dirty="0">
                <a:latin typeface="Arial" panose="020B0604020202020204" pitchFamily="34" charset="0"/>
                <a:cs typeface="Arial" panose="020B0604020202020204" pitchFamily="34" charset="0"/>
              </a:rPr>
              <a:t>poeta cubano -junto a José Lezama Lima- más importante del </a:t>
            </a:r>
            <a:r>
              <a:rPr lang="es-ES" sz="2800" dirty="0" smtClean="0">
                <a:latin typeface="Arial" panose="020B0604020202020204" pitchFamily="34" charset="0"/>
                <a:cs typeface="Arial" panose="020B0604020202020204" pitchFamily="34" charset="0"/>
              </a:rPr>
              <a:t>siglo XX </a:t>
            </a:r>
            <a:r>
              <a:rPr lang="es-ES" sz="2800" dirty="0">
                <a:latin typeface="Arial" panose="020B0604020202020204" pitchFamily="34" charset="0"/>
                <a:cs typeface="Arial" panose="020B0604020202020204" pitchFamily="34" charset="0"/>
              </a:rPr>
              <a:t>en Cuba. La poesía negra -también anticipada por Poveda con su “El grito abuelo”- se nutre de importantes hallazgos formales del purismo -la </a:t>
            </a:r>
            <a:r>
              <a:rPr lang="es-ES" sz="2800" dirty="0" err="1">
                <a:latin typeface="Arial" panose="020B0604020202020204" pitchFamily="34" charset="0"/>
                <a:cs typeface="Arial" panose="020B0604020202020204" pitchFamily="34" charset="0"/>
              </a:rPr>
              <a:t>jitanjáfora</a:t>
            </a:r>
            <a:r>
              <a:rPr lang="es-ES" sz="2800" dirty="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creada po</a:t>
            </a:r>
            <a:r>
              <a:rPr lang="es-ES" sz="2800" dirty="0">
                <a:latin typeface="Arial" panose="020B0604020202020204" pitchFamily="34" charset="0"/>
                <a:cs typeface="Arial" panose="020B0604020202020204" pitchFamily="34" charset="0"/>
              </a:rPr>
              <a:t>r</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Brull</a:t>
            </a:r>
            <a:r>
              <a:rPr lang="es-ES" sz="2800" dirty="0" smtClean="0">
                <a:latin typeface="Arial" panose="020B0604020202020204" pitchFamily="34" charset="0"/>
                <a:cs typeface="Arial" panose="020B0604020202020204" pitchFamily="34" charset="0"/>
              </a:rPr>
              <a:t>. </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95785" y="419334"/>
            <a:ext cx="11109278"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sz="22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BIBLIOGRAFÍA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Bueno, Salvador: </a:t>
            </a:r>
            <a:r>
              <a:rPr kumimoji="0" lang="es-ES" sz="2200"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Historia de la Literatura Cubana</a:t>
            </a:r>
            <a:r>
              <a:rPr kumimoji="0" lang="es-ES" sz="2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Editorial Nacional de Cuba, La Habana, 1963.</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0"/>
            <a:r>
              <a:rPr lang="es-ES" sz="2200" dirty="0">
                <a:latin typeface="Arial" panose="020B0604020202020204" pitchFamily="34" charset="0"/>
                <a:cs typeface="Arial" panose="020B0604020202020204" pitchFamily="34" charset="0"/>
              </a:rPr>
              <a:t>Henríquez Ureña, Max: </a:t>
            </a:r>
            <a:r>
              <a:rPr lang="es-ES" sz="2200" u="sng" dirty="0">
                <a:latin typeface="Arial" panose="020B0604020202020204" pitchFamily="34" charset="0"/>
                <a:cs typeface="Arial" panose="020B0604020202020204" pitchFamily="34" charset="0"/>
              </a:rPr>
              <a:t>Panorama histórico de la Literatura cubana</a:t>
            </a:r>
            <a:r>
              <a:rPr lang="es-ES" sz="2200" dirty="0">
                <a:latin typeface="Arial" panose="020B0604020202020204" pitchFamily="34" charset="0"/>
                <a:cs typeface="Arial" panose="020B0604020202020204" pitchFamily="34" charset="0"/>
              </a:rPr>
              <a:t> (Tomo II), La Habana, Editorial Arte y Literatura, 1978.</a:t>
            </a:r>
          </a:p>
          <a:p>
            <a:r>
              <a:rPr lang="es-ES" sz="2200" dirty="0">
                <a:latin typeface="Arial" panose="020B0604020202020204" pitchFamily="34" charset="0"/>
                <a:cs typeface="Arial" panose="020B0604020202020204" pitchFamily="34" charset="0"/>
              </a:rPr>
              <a:t> </a:t>
            </a:r>
          </a:p>
          <a:p>
            <a:pPr lvl="0" algn="just" eaLnBrk="0" fontAlgn="base" hangingPunct="0">
              <a:spcBef>
                <a:spcPct val="0"/>
              </a:spcBef>
              <a:spcAft>
                <a:spcPct val="0"/>
              </a:spcAft>
            </a:pPr>
            <a:r>
              <a:rPr lang="es-ES" sz="2200" dirty="0" err="1" smtClean="0">
                <a:latin typeface="Arial" panose="020B0604020202020204" pitchFamily="34" charset="0"/>
                <a:ea typeface="Times New Roman" panose="02020603050405020304" pitchFamily="18" charset="0"/>
                <a:cs typeface="Arial" panose="020B0604020202020204" pitchFamily="34" charset="0"/>
              </a:rPr>
              <a:t>Obaya</a:t>
            </a:r>
            <a:r>
              <a:rPr lang="es-ES" sz="2200" dirty="0" smtClean="0">
                <a:latin typeface="Arial" panose="020B0604020202020204" pitchFamily="34" charset="0"/>
                <a:ea typeface="Times New Roman" panose="02020603050405020304" pitchFamily="18" charset="0"/>
                <a:cs typeface="Arial" panose="020B0604020202020204" pitchFamily="34" charset="0"/>
              </a:rPr>
              <a:t> </a:t>
            </a:r>
            <a:r>
              <a:rPr lang="es-ES" sz="2200" dirty="0">
                <a:latin typeface="Arial" panose="020B0604020202020204" pitchFamily="34" charset="0"/>
                <a:ea typeface="Times New Roman" panose="02020603050405020304" pitchFamily="18" charset="0"/>
                <a:cs typeface="Arial" panose="020B0604020202020204" pitchFamily="34" charset="0"/>
              </a:rPr>
              <a:t>Martínez, Alicia: </a:t>
            </a:r>
            <a:r>
              <a:rPr lang="es-ES" sz="2200" u="sng" dirty="0">
                <a:latin typeface="Arial" panose="020B0604020202020204" pitchFamily="34" charset="0"/>
                <a:ea typeface="Times New Roman" panose="02020603050405020304" pitchFamily="18" charset="0"/>
                <a:cs typeface="Arial" panose="020B0604020202020204" pitchFamily="34" charset="0"/>
              </a:rPr>
              <a:t>Valoración sobre temas y problemas de la literatura Cubana</a:t>
            </a:r>
            <a:r>
              <a:rPr lang="es-ES" sz="2200" dirty="0">
                <a:latin typeface="Arial" panose="020B0604020202020204" pitchFamily="34" charset="0"/>
                <a:ea typeface="Times New Roman" panose="02020603050405020304" pitchFamily="18" charset="0"/>
                <a:cs typeface="Arial" panose="020B0604020202020204" pitchFamily="34" charset="0"/>
              </a:rPr>
              <a:t>, Editorial Pueblo y Educación, La Habana, 1978</a:t>
            </a:r>
            <a:r>
              <a:rPr lang="es-ES" sz="2200" dirty="0" smtClean="0">
                <a:latin typeface="Arial" panose="020B0604020202020204" pitchFamily="34" charset="0"/>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lang="es-ES" sz="22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ES" sz="2200" dirty="0">
                <a:latin typeface="Arial" panose="020B0604020202020204" pitchFamily="34" charset="0"/>
                <a:ea typeface="Times New Roman" panose="02020603050405020304" pitchFamily="18" charset="0"/>
                <a:cs typeface="Arial" panose="020B0604020202020204" pitchFamily="34" charset="0"/>
              </a:rPr>
              <a:t>Rodríguez Coronel, Rogelio: Editorial Letras Cubanas, La Habana, 1986</a:t>
            </a:r>
            <a:r>
              <a:rPr lang="es-ES" sz="2200" dirty="0" smtClean="0">
                <a:latin typeface="Arial" panose="020B0604020202020204" pitchFamily="34" charset="0"/>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lang="es-ES" sz="2200" dirty="0">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r>
              <a:rPr lang="es-ES"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Varios autores. </a:t>
            </a:r>
            <a:r>
              <a:rPr lang="es-ES" sz="2200" u="sng" dirty="0">
                <a:solidFill>
                  <a:prstClr val="black"/>
                </a:solidFill>
                <a:latin typeface="Arial" panose="020B0604020202020204" pitchFamily="34" charset="0"/>
                <a:ea typeface="Times New Roman" panose="02020603050405020304" pitchFamily="18" charset="0"/>
                <a:cs typeface="Arial" panose="020B0604020202020204" pitchFamily="34" charset="0"/>
              </a:rPr>
              <a:t>Valoraciones sobre temas y problemas de la Literatura Cubana Tomo </a:t>
            </a:r>
            <a:r>
              <a:rPr lang="es-ES" sz="2200"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II </a:t>
            </a:r>
            <a:r>
              <a:rPr lang="es-ES" sz="2200" u="sng" dirty="0">
                <a:solidFill>
                  <a:prstClr val="black"/>
                </a:solidFill>
                <a:latin typeface="Arial" panose="020B0604020202020204" pitchFamily="34" charset="0"/>
                <a:ea typeface="Times New Roman" panose="02020603050405020304" pitchFamily="18" charset="0"/>
                <a:cs typeface="Arial" panose="020B0604020202020204" pitchFamily="34" charset="0"/>
              </a:rPr>
              <a:t>y III. </a:t>
            </a:r>
            <a:r>
              <a:rPr lang="es-ES" sz="2200" dirty="0">
                <a:solidFill>
                  <a:prstClr val="black"/>
                </a:solidFill>
                <a:latin typeface="Arial" panose="020B0604020202020204" pitchFamily="34" charset="0"/>
                <a:ea typeface="Times New Roman" panose="02020603050405020304" pitchFamily="18" charset="0"/>
                <a:cs typeface="Arial" panose="020B0604020202020204" pitchFamily="34" charset="0"/>
              </a:rPr>
              <a:t>Editorial Pueblo y Educación. 1980</a:t>
            </a:r>
            <a:r>
              <a:rPr lang="es-ES"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lang="es-ES" sz="2200" dirty="0">
              <a:solidFill>
                <a:prstClr val="black"/>
              </a:solidFill>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ES" sz="2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Vitier</a:t>
            </a:r>
            <a:r>
              <a:rPr lang="es-ES" sz="2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ES" sz="2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Cintio</a:t>
            </a:r>
            <a:r>
              <a:rPr lang="es-ES" sz="2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ES" sz="2200" u="sng" dirty="0">
                <a:solidFill>
                  <a:prstClr val="black"/>
                </a:solidFill>
                <a:latin typeface="Arial" panose="020B0604020202020204" pitchFamily="34" charset="0"/>
                <a:ea typeface="Times New Roman" panose="02020603050405020304" pitchFamily="18" charset="0"/>
                <a:cs typeface="Arial" panose="020B0604020202020204" pitchFamily="34" charset="0"/>
              </a:rPr>
              <a:t>Lo cubano en la poesía</a:t>
            </a:r>
            <a:r>
              <a:rPr lang="es-ES" sz="2200" dirty="0">
                <a:solidFill>
                  <a:prstClr val="black"/>
                </a:solidFill>
                <a:latin typeface="Arial" panose="020B0604020202020204" pitchFamily="34" charset="0"/>
                <a:ea typeface="Times New Roman" panose="02020603050405020304" pitchFamily="18" charset="0"/>
                <a:cs typeface="Arial" panose="020B0604020202020204" pitchFamily="34" charset="0"/>
              </a:rPr>
              <a:t>. Editorial Letras Cubanas. 1996.</a:t>
            </a:r>
            <a:endParaRPr lang="es-ES" sz="2200" dirty="0">
              <a:solidFill>
                <a:prstClr val="black"/>
              </a:solidFill>
              <a:latin typeface="Arial" panose="020B0604020202020204" pitchFamily="34" charset="0"/>
              <a:cs typeface="Arial" panose="020B0604020202020204" pitchFamily="34" charset="0"/>
            </a:endParaRPr>
          </a:p>
          <a:p>
            <a:pPr lvl="0" algn="just" eaLnBrk="0" fontAlgn="base" hangingPunct="0">
              <a:spcBef>
                <a:spcPct val="0"/>
              </a:spcBef>
              <a:spcAft>
                <a:spcPct val="0"/>
              </a:spcAft>
            </a:pPr>
            <a:endParaRPr lang="es-ES" sz="22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964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29537" y="241983"/>
            <a:ext cx="7206017" cy="523220"/>
          </a:xfrm>
          <a:prstGeom prst="rect">
            <a:avLst/>
          </a:prstGeom>
          <a:ln w="38100">
            <a:solidFill>
              <a:schemeClr val="accent1">
                <a:lumMod val="75000"/>
              </a:schemeClr>
            </a:solidFill>
          </a:ln>
        </p:spPr>
        <p:txBody>
          <a:bodyPr wrap="square">
            <a:spAutoFit/>
          </a:bodyPr>
          <a:lstStyle/>
          <a:p>
            <a:pPr lvl="0" algn="ctr" eaLnBrk="0" fontAlgn="base" hangingPunct="0">
              <a:spcBef>
                <a:spcPct val="0"/>
              </a:spcBef>
              <a:spcAft>
                <a:spcPct val="0"/>
              </a:spcAft>
            </a:pPr>
            <a:r>
              <a:rPr lang="es-ES" sz="28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Principales temas de la asignatura </a:t>
            </a:r>
            <a:endParaRPr lang="es-ES" sz="2800" dirty="0">
              <a:solidFill>
                <a:prstClr val="black"/>
              </a:solidFill>
              <a:latin typeface="Arial" panose="020B0604020202020204" pitchFamily="34" charset="0"/>
              <a:cs typeface="Arial" panose="020B0604020202020204" pitchFamily="34" charset="0"/>
            </a:endParaRPr>
          </a:p>
        </p:txBody>
      </p:sp>
      <p:sp>
        <p:nvSpPr>
          <p:cNvPr id="10" name="Rectangle 6"/>
          <p:cNvSpPr>
            <a:spLocks noChangeArrowheads="1"/>
          </p:cNvSpPr>
          <p:nvPr/>
        </p:nvSpPr>
        <p:spPr bwMode="auto">
          <a:xfrm>
            <a:off x="173191" y="1124326"/>
            <a:ext cx="1151871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Tema I:</a:t>
            </a:r>
            <a:r>
              <a:rPr kumimoji="0" lang="es-E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literatura </a:t>
            </a:r>
            <a:r>
              <a:rPr lang="es-ES" sz="2800" dirty="0">
                <a:latin typeface="Arial" panose="020B0604020202020204" pitchFamily="34" charset="0"/>
                <a:ea typeface="Times New Roman" panose="02020603050405020304" pitchFamily="18" charset="0"/>
                <a:cs typeface="Arial" panose="020B0604020202020204" pitchFamily="34" charset="0"/>
              </a:rPr>
              <a:t>c</a:t>
            </a:r>
            <a:r>
              <a:rPr kumimoji="0" lang="es-E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ubana en la etapa del despertar de la conciencia </a:t>
            </a:r>
            <a:r>
              <a:rPr lang="es-ES" sz="2800" dirty="0" smtClean="0">
                <a:latin typeface="Arial" panose="020B0604020202020204" pitchFamily="34" charset="0"/>
                <a:ea typeface="Times New Roman" panose="02020603050405020304" pitchFamily="18" charset="0"/>
                <a:cs typeface="Arial" panose="020B0604020202020204" pitchFamily="34" charset="0"/>
              </a:rPr>
              <a:t>n</a:t>
            </a:r>
            <a:r>
              <a:rPr kumimoji="0" lang="es-E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acional</a:t>
            </a:r>
          </a:p>
          <a:p>
            <a:pPr marL="0" marR="0" lvl="0" indent="0" algn="just" defTabSz="914400" rtl="0" eaLnBrk="0" fontAlgn="base" latinLnBrk="0" hangingPunct="0">
              <a:lnSpc>
                <a:spcPct val="150000"/>
              </a:lnSpc>
              <a:spcBef>
                <a:spcPct val="0"/>
              </a:spcBef>
              <a:spcAft>
                <a:spcPct val="0"/>
              </a:spcAft>
              <a:buClrTx/>
              <a:buSzTx/>
              <a:buFontTx/>
              <a:buNone/>
              <a:tabLst/>
            </a:pPr>
            <a:r>
              <a:rPr lang="es-ES" sz="2800" b="1" dirty="0" smtClean="0">
                <a:latin typeface="Arial" panose="020B0604020202020204" pitchFamily="34" charset="0"/>
                <a:ea typeface="Times New Roman" panose="02020603050405020304" pitchFamily="18" charset="0"/>
                <a:cs typeface="Arial" panose="020B0604020202020204" pitchFamily="34" charset="0"/>
              </a:rPr>
              <a:t> Tema II: </a:t>
            </a:r>
            <a:r>
              <a:rPr lang="es-ES" sz="2800" dirty="0" smtClean="0">
                <a:latin typeface="Arial" panose="020B0604020202020204" pitchFamily="34" charset="0"/>
                <a:ea typeface="Times New Roman" panose="02020603050405020304" pitchFamily="18" charset="0"/>
                <a:cs typeface="Arial" panose="020B0604020202020204" pitchFamily="34" charset="0"/>
              </a:rPr>
              <a:t>La literatura </a:t>
            </a:r>
            <a:r>
              <a:rPr lang="es-ES" sz="2800" dirty="0">
                <a:latin typeface="Arial" panose="020B0604020202020204" pitchFamily="34" charset="0"/>
                <a:ea typeface="Times New Roman" panose="02020603050405020304" pitchFamily="18" charset="0"/>
                <a:cs typeface="Arial" panose="020B0604020202020204" pitchFamily="34" charset="0"/>
              </a:rPr>
              <a:t>c</a:t>
            </a:r>
            <a:r>
              <a:rPr lang="es-ES" sz="2800" dirty="0" smtClean="0">
                <a:latin typeface="Arial" panose="020B0604020202020204" pitchFamily="34" charset="0"/>
                <a:ea typeface="Times New Roman" panose="02020603050405020304" pitchFamily="18" charset="0"/>
                <a:cs typeface="Arial" panose="020B0604020202020204" pitchFamily="34" charset="0"/>
              </a:rPr>
              <a:t>ubana en la década del 40 y el 50</a:t>
            </a:r>
          </a:p>
          <a:p>
            <a:pPr marL="0" marR="0" lvl="0" indent="0" algn="just" defTabSz="914400" rtl="0" eaLnBrk="0" fontAlgn="base" latinLnBrk="0" hangingPunct="0">
              <a:lnSpc>
                <a:spcPct val="150000"/>
              </a:lnSpc>
              <a:spcBef>
                <a:spcPct val="0"/>
              </a:spcBef>
              <a:spcAft>
                <a:spcPct val="0"/>
              </a:spcAft>
              <a:buClrTx/>
              <a:buSzTx/>
              <a:buFontTx/>
              <a:buNone/>
              <a:tabLst/>
            </a:pPr>
            <a:r>
              <a:rPr lang="es-ES" sz="2800" dirty="0" smtClean="0">
                <a:latin typeface="Arial" panose="020B0604020202020204" pitchFamily="34" charset="0"/>
                <a:ea typeface="Times New Roman" panose="02020603050405020304" pitchFamily="18" charset="0"/>
                <a:cs typeface="Arial" panose="020B0604020202020204" pitchFamily="34" charset="0"/>
              </a:rPr>
              <a:t>            Examen </a:t>
            </a:r>
            <a:r>
              <a:rPr lang="es-ES" sz="2800" dirty="0" err="1" smtClean="0">
                <a:latin typeface="Arial" panose="020B0604020202020204" pitchFamily="34" charset="0"/>
                <a:ea typeface="Times New Roman" panose="02020603050405020304" pitchFamily="18" charset="0"/>
                <a:cs typeface="Arial" panose="020B0604020202020204" pitchFamily="34" charset="0"/>
              </a:rPr>
              <a:t>Intrasemestral</a:t>
            </a:r>
            <a:endParaRPr lang="es-ES" sz="28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es-ES" sz="2800" b="1" baseline="0" dirty="0" smtClean="0">
                <a:latin typeface="Arial" panose="020B0604020202020204" pitchFamily="34" charset="0"/>
                <a:cs typeface="Arial" panose="020B0604020202020204" pitchFamily="34" charset="0"/>
              </a:rPr>
              <a:t>Tema</a:t>
            </a:r>
            <a:r>
              <a:rPr lang="es-ES" sz="2800" b="1" dirty="0" smtClean="0">
                <a:latin typeface="Arial" panose="020B0604020202020204" pitchFamily="34" charset="0"/>
                <a:cs typeface="Arial" panose="020B0604020202020204" pitchFamily="34" charset="0"/>
              </a:rPr>
              <a:t> IV:</a:t>
            </a:r>
            <a:r>
              <a:rPr lang="es-ES" sz="2800" dirty="0" smtClean="0">
                <a:latin typeface="Arial" panose="020B0604020202020204" pitchFamily="34" charset="0"/>
                <a:cs typeface="Arial" panose="020B0604020202020204" pitchFamily="34" charset="0"/>
              </a:rPr>
              <a:t> La literatura finisecular: poesía y prosa</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Tema V:</a:t>
            </a:r>
            <a:r>
              <a:rPr kumimoji="0" lang="es-E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La literatura actual.</a:t>
            </a:r>
            <a:r>
              <a:rPr kumimoji="0" lang="es-ES" sz="2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La mujer en la literatura cubana</a:t>
            </a:r>
          </a:p>
          <a:p>
            <a:pPr marL="0" marR="0" lvl="0" indent="0" algn="just" defTabSz="914400" rtl="0" eaLnBrk="0" fontAlgn="base" latinLnBrk="0" hangingPunct="0">
              <a:lnSpc>
                <a:spcPct val="150000"/>
              </a:lnSpc>
              <a:spcBef>
                <a:spcPct val="0"/>
              </a:spcBef>
              <a:spcAft>
                <a:spcPct val="0"/>
              </a:spcAft>
              <a:buClrTx/>
              <a:buSzTx/>
              <a:buFontTx/>
              <a:buNone/>
              <a:tabLst/>
            </a:pPr>
            <a:r>
              <a:rPr lang="es-ES" sz="2800" dirty="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             </a:t>
            </a:r>
            <a:r>
              <a:rPr kumimoji="0" lang="es-ES" sz="2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Examen final</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Flecha derecha 1"/>
          <p:cNvSpPr/>
          <p:nvPr/>
        </p:nvSpPr>
        <p:spPr>
          <a:xfrm>
            <a:off x="755814" y="3317977"/>
            <a:ext cx="619336" cy="280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2"/>
          <a:stretch>
            <a:fillRect/>
          </a:stretch>
        </p:blipFill>
        <p:spPr>
          <a:xfrm>
            <a:off x="755814" y="5246335"/>
            <a:ext cx="682388" cy="326333"/>
          </a:xfrm>
          <a:prstGeom prst="rect">
            <a:avLst/>
          </a:prstGeom>
        </p:spPr>
      </p:pic>
    </p:spTree>
    <p:extLst>
      <p:ext uri="{BB962C8B-B14F-4D97-AF65-F5344CB8AC3E}">
        <p14:creationId xmlns:p14="http://schemas.microsoft.com/office/powerpoint/2010/main" val="277246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73206" y="1652229"/>
            <a:ext cx="1087726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sz="3200" b="1" dirty="0">
                <a:latin typeface="Arial" panose="020B0604020202020204" pitchFamily="34" charset="0"/>
                <a:ea typeface="Times New Roman" panose="02020603050405020304" pitchFamily="18" charset="0"/>
                <a:cs typeface="Arial" panose="020B0604020202020204" pitchFamily="34" charset="0"/>
              </a:rPr>
              <a:t>Tema I:</a:t>
            </a:r>
            <a:r>
              <a:rPr lang="es-ES" sz="3200" dirty="0">
                <a:latin typeface="Arial" panose="020B0604020202020204" pitchFamily="34" charset="0"/>
                <a:ea typeface="Times New Roman" panose="02020603050405020304" pitchFamily="18" charset="0"/>
                <a:cs typeface="Arial" panose="020B0604020202020204" pitchFamily="34" charset="0"/>
              </a:rPr>
              <a:t> La literatura cubana en la etapa del despertar de la conciencia nacional</a:t>
            </a:r>
          </a:p>
          <a:p>
            <a:pPr lvl="0" algn="just" eaLnBrk="0" fontAlgn="base" hangingPunct="0">
              <a:spcBef>
                <a:spcPct val="0"/>
              </a:spcBef>
              <a:spcAft>
                <a:spcPct val="0"/>
              </a:spcAft>
            </a:pPr>
            <a:endParaRPr lang="es-ES" sz="32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ES" sz="3200" b="1" dirty="0" smtClean="0">
                <a:latin typeface="Arial" panose="020B0604020202020204" pitchFamily="34" charset="0"/>
                <a:cs typeface="Arial" panose="020B0604020202020204" pitchFamily="34" charset="0"/>
              </a:rPr>
              <a:t>Sumario:</a:t>
            </a:r>
            <a:endParaRPr lang="es-ES" sz="3200" b="1" dirty="0">
              <a:latin typeface="Arial" panose="020B0604020202020204" pitchFamily="34" charset="0"/>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3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Panorama histórico - cultural de la llamada "Década Crítica“ en Cuba. El despertar de la Conciencia Nacional</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3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Vanguardia artístico-literaria</a:t>
            </a:r>
            <a:r>
              <a:rPr lang="es-ES" sz="3200" dirty="0" smtClean="0">
                <a:latin typeface="Arial" panose="020B0604020202020204" pitchFamily="34" charset="0"/>
                <a:cs typeface="Arial" panose="020B0604020202020204" pitchFamily="34" charset="0"/>
              </a:rPr>
              <a:t> </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sz="3200" dirty="0" smtClean="0">
                <a:latin typeface="Arial" panose="020B0604020202020204" pitchFamily="34" charset="0"/>
                <a:cs typeface="Arial" panose="020B0604020202020204" pitchFamily="34" charset="0"/>
              </a:rPr>
              <a:t>Figuras representativas de la etapa</a:t>
            </a:r>
            <a:r>
              <a:rPr kumimoji="0" lang="es-ES" sz="32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endParaRPr kumimoji="0" lang="es-E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592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0" y="188286"/>
            <a:ext cx="12048067" cy="936625"/>
          </a:xfrm>
          <a:noFill/>
          <a:ln w="44450">
            <a:solidFill>
              <a:schemeClr val="bg1"/>
            </a:solidFill>
          </a:ln>
        </p:spPr>
        <p:txBody>
          <a:bodyPr>
            <a:normAutofit/>
          </a:bodyPr>
          <a:lstStyle/>
          <a:p>
            <a:pPr algn="ctr" eaLnBrk="1" hangingPunct="1"/>
            <a:r>
              <a:rPr lang="es-ES_tradnl" sz="3000" dirty="0" smtClean="0">
                <a:latin typeface="Arial" panose="020B0604020202020204" pitchFamily="34" charset="0"/>
                <a:cs typeface="Arial" panose="020B0604020202020204" pitchFamily="34" charset="0"/>
              </a:rPr>
              <a:t>Panorama histórico del </a:t>
            </a:r>
            <a:r>
              <a:rPr lang="es-ES_tradnl" sz="3000" dirty="0" err="1" smtClean="0">
                <a:latin typeface="Arial" panose="020B0604020202020204" pitchFamily="34" charset="0"/>
                <a:cs typeface="Arial" panose="020B0604020202020204" pitchFamily="34" charset="0"/>
              </a:rPr>
              <a:t>entresiglos</a:t>
            </a:r>
            <a:r>
              <a:rPr lang="es-ES_tradnl" sz="3000" dirty="0" smtClean="0">
                <a:latin typeface="Arial" panose="020B0604020202020204" pitchFamily="34" charset="0"/>
                <a:cs typeface="Arial" panose="020B0604020202020204" pitchFamily="34" charset="0"/>
              </a:rPr>
              <a:t> </a:t>
            </a:r>
            <a:br>
              <a:rPr lang="es-ES_tradnl" sz="3000" dirty="0" smtClean="0">
                <a:latin typeface="Arial" panose="020B0604020202020204" pitchFamily="34" charset="0"/>
                <a:cs typeface="Arial" panose="020B0604020202020204" pitchFamily="34" charset="0"/>
              </a:rPr>
            </a:br>
            <a:r>
              <a:rPr lang="es-ES_tradnl" sz="3000" dirty="0" smtClean="0">
                <a:latin typeface="Arial" panose="020B0604020202020204" pitchFamily="34" charset="0"/>
                <a:cs typeface="Arial" panose="020B0604020202020204" pitchFamily="34" charset="0"/>
              </a:rPr>
              <a:t>El umbral del siglo XX</a:t>
            </a:r>
          </a:p>
        </p:txBody>
      </p:sp>
      <p:sp>
        <p:nvSpPr>
          <p:cNvPr id="340996" name="Oval 4"/>
          <p:cNvSpPr>
            <a:spLocks noChangeArrowheads="1"/>
          </p:cNvSpPr>
          <p:nvPr/>
        </p:nvSpPr>
        <p:spPr bwMode="auto">
          <a:xfrm>
            <a:off x="334433" y="2295526"/>
            <a:ext cx="5471584" cy="1223963"/>
          </a:xfrm>
          <a:prstGeom prst="ellipse">
            <a:avLst/>
          </a:prstGeom>
          <a:solidFill>
            <a:srgbClr val="CCECFF"/>
          </a:solidFill>
          <a:ln w="50800">
            <a:solidFill>
              <a:srgbClr val="3366FF"/>
            </a:solidFill>
            <a:round/>
            <a:headEnd/>
            <a:tailEnd/>
          </a:ln>
        </p:spPr>
        <p:txBody>
          <a:bodyPr wrap="none" anchor="ctr"/>
          <a:lstStyle/>
          <a:p>
            <a:pPr algn="ctr"/>
            <a:endParaRPr lang="es-ES_tradnl" sz="2000" b="1" dirty="0"/>
          </a:p>
          <a:p>
            <a:pPr algn="ctr"/>
            <a:r>
              <a:rPr lang="es-ES_tradnl" sz="2200" b="1" dirty="0">
                <a:latin typeface="Arial" panose="020B0604020202020204" pitchFamily="34" charset="0"/>
                <a:cs typeface="Arial" panose="020B0604020202020204" pitchFamily="34" charset="0"/>
              </a:rPr>
              <a:t>Proceso de Modernización</a:t>
            </a:r>
          </a:p>
          <a:p>
            <a:pPr algn="ctr"/>
            <a:r>
              <a:rPr lang="es-ES_tradnl" sz="2200" b="1" dirty="0">
                <a:latin typeface="Arial" panose="020B0604020202020204" pitchFamily="34" charset="0"/>
                <a:cs typeface="Arial" panose="020B0604020202020204" pitchFamily="34" charset="0"/>
              </a:rPr>
              <a:t>(La Habana)</a:t>
            </a:r>
          </a:p>
          <a:p>
            <a:pPr algn="ctr"/>
            <a:endParaRPr lang="es-ES_tradnl" sz="2200" b="1" dirty="0">
              <a:latin typeface="Arial" panose="020B0604020202020204" pitchFamily="34" charset="0"/>
              <a:cs typeface="Arial" panose="020B0604020202020204" pitchFamily="34" charset="0"/>
            </a:endParaRPr>
          </a:p>
        </p:txBody>
      </p:sp>
      <p:sp>
        <p:nvSpPr>
          <p:cNvPr id="340997" name="AutoShape 5"/>
          <p:cNvSpPr>
            <a:spLocks noChangeArrowheads="1"/>
          </p:cNvSpPr>
          <p:nvPr/>
        </p:nvSpPr>
        <p:spPr bwMode="auto">
          <a:xfrm rot="8187213">
            <a:off x="5903384" y="2330450"/>
            <a:ext cx="1727200" cy="1081088"/>
          </a:xfrm>
          <a:custGeom>
            <a:avLst/>
            <a:gdLst>
              <a:gd name="T0" fmla="*/ 55492952 w 21600"/>
              <a:gd name="T1" fmla="*/ 0 h 21600"/>
              <a:gd name="T2" fmla="*/ 33294362 w 21600"/>
              <a:gd name="T3" fmla="*/ 15458608 h 21600"/>
              <a:gd name="T4" fmla="*/ 22195059 w 21600"/>
              <a:gd name="T5" fmla="*/ 23189135 h 21600"/>
              <a:gd name="T6" fmla="*/ 0 w 21600"/>
              <a:gd name="T7" fmla="*/ 38650246 h 21600"/>
              <a:gd name="T8" fmla="*/ 22195059 w 21600"/>
              <a:gd name="T9" fmla="*/ 54108860 h 21600"/>
              <a:gd name="T10" fmla="*/ 44393657 w 21600"/>
              <a:gd name="T11" fmla="*/ 46378321 h 21600"/>
              <a:gd name="T12" fmla="*/ 66588724 w 21600"/>
              <a:gd name="T13" fmla="*/ 30919719 h 21600"/>
              <a:gd name="T14" fmla="*/ 77688019 w 21600"/>
              <a:gd name="T15" fmla="*/ 154586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ECFF"/>
          </a:solidFill>
          <a:ln w="19050">
            <a:solidFill>
              <a:srgbClr val="3366FF"/>
            </a:solidFill>
            <a:miter lim="800000"/>
            <a:headEnd/>
            <a:tailEnd/>
          </a:ln>
        </p:spPr>
        <p:txBody>
          <a:bodyPr wrap="none" anchor="ctr"/>
          <a:lstStyle/>
          <a:p>
            <a:endParaRPr lang="es-ES"/>
          </a:p>
        </p:txBody>
      </p:sp>
      <p:sp>
        <p:nvSpPr>
          <p:cNvPr id="340998" name="Text Box 6"/>
          <p:cNvSpPr txBox="1">
            <a:spLocks noChangeArrowheads="1"/>
          </p:cNvSpPr>
          <p:nvPr/>
        </p:nvSpPr>
        <p:spPr bwMode="auto">
          <a:xfrm>
            <a:off x="7344832" y="1809751"/>
            <a:ext cx="4419537" cy="769441"/>
          </a:xfrm>
          <a:prstGeom prst="rect">
            <a:avLst/>
          </a:prstGeom>
          <a:noFill/>
          <a:ln w="9525">
            <a:noFill/>
            <a:miter lim="800000"/>
            <a:headEnd/>
            <a:tailEnd/>
          </a:ln>
        </p:spPr>
        <p:txBody>
          <a:bodyPr wrap="square">
            <a:spAutoFit/>
          </a:bodyPr>
          <a:lstStyle/>
          <a:p>
            <a:pPr>
              <a:spcBef>
                <a:spcPct val="50000"/>
              </a:spcBef>
            </a:pPr>
            <a:r>
              <a:rPr lang="es-ES_tradnl" sz="2200" b="1" dirty="0">
                <a:latin typeface="Arial" panose="020B0604020202020204" pitchFamily="34" charset="0"/>
                <a:cs typeface="Arial" panose="020B0604020202020204" pitchFamily="34" charset="0"/>
              </a:rPr>
              <a:t>Redimensionamiento de las fronteras citadinas.</a:t>
            </a:r>
          </a:p>
        </p:txBody>
      </p:sp>
      <p:sp>
        <p:nvSpPr>
          <p:cNvPr id="340999" name="Text Box 7"/>
          <p:cNvSpPr txBox="1">
            <a:spLocks noChangeArrowheads="1"/>
          </p:cNvSpPr>
          <p:nvPr/>
        </p:nvSpPr>
        <p:spPr bwMode="auto">
          <a:xfrm>
            <a:off x="7344833" y="3087689"/>
            <a:ext cx="4419537" cy="769441"/>
          </a:xfrm>
          <a:prstGeom prst="rect">
            <a:avLst/>
          </a:prstGeom>
          <a:noFill/>
          <a:ln w="9525">
            <a:noFill/>
            <a:miter lim="800000"/>
            <a:headEnd/>
            <a:tailEnd/>
          </a:ln>
        </p:spPr>
        <p:txBody>
          <a:bodyPr wrap="square">
            <a:spAutoFit/>
          </a:bodyPr>
          <a:lstStyle/>
          <a:p>
            <a:pPr>
              <a:spcBef>
                <a:spcPct val="50000"/>
              </a:spcBef>
            </a:pPr>
            <a:r>
              <a:rPr lang="es-ES_tradnl" sz="2200" b="1" dirty="0">
                <a:latin typeface="Arial" panose="020B0604020202020204" pitchFamily="34" charset="0"/>
                <a:cs typeface="Arial" panose="020B0604020202020204" pitchFamily="34" charset="0"/>
              </a:rPr>
              <a:t>Introducción de aportes técnicos.</a:t>
            </a:r>
          </a:p>
        </p:txBody>
      </p:sp>
      <p:sp>
        <p:nvSpPr>
          <p:cNvPr id="341000" name="Oval 8"/>
          <p:cNvSpPr>
            <a:spLocks noChangeArrowheads="1"/>
          </p:cNvSpPr>
          <p:nvPr/>
        </p:nvSpPr>
        <p:spPr bwMode="auto">
          <a:xfrm>
            <a:off x="527051" y="3933826"/>
            <a:ext cx="5471583" cy="1223963"/>
          </a:xfrm>
          <a:prstGeom prst="ellipse">
            <a:avLst/>
          </a:prstGeom>
          <a:solidFill>
            <a:srgbClr val="CCECFF"/>
          </a:solidFill>
          <a:ln w="50800">
            <a:solidFill>
              <a:srgbClr val="3366FF"/>
            </a:solidFill>
            <a:round/>
            <a:headEnd/>
            <a:tailEnd/>
          </a:ln>
        </p:spPr>
        <p:txBody>
          <a:bodyPr wrap="none" anchor="ctr"/>
          <a:lstStyle/>
          <a:p>
            <a:pPr algn="ctr"/>
            <a:endParaRPr lang="es-ES_tradnl" sz="2000" b="1" dirty="0"/>
          </a:p>
          <a:p>
            <a:pPr algn="ctr"/>
            <a:r>
              <a:rPr lang="es-ES_tradnl" sz="2200" b="1" dirty="0">
                <a:latin typeface="Arial" panose="020B0604020202020204" pitchFamily="34" charset="0"/>
                <a:cs typeface="Arial" panose="020B0604020202020204" pitchFamily="34" charset="0"/>
              </a:rPr>
              <a:t>Instauración de la República </a:t>
            </a:r>
          </a:p>
          <a:p>
            <a:pPr algn="ctr"/>
            <a:r>
              <a:rPr lang="es-ES_tradnl" sz="2200" b="1" dirty="0">
                <a:latin typeface="Arial" panose="020B0604020202020204" pitchFamily="34" charset="0"/>
                <a:cs typeface="Arial" panose="020B0604020202020204" pitchFamily="34" charset="0"/>
              </a:rPr>
              <a:t>(20 de mayo de 1902)</a:t>
            </a:r>
          </a:p>
          <a:p>
            <a:pPr algn="ctr"/>
            <a:endParaRPr lang="es-ES_tradnl" sz="2200" b="1" dirty="0">
              <a:latin typeface="Arial" panose="020B0604020202020204" pitchFamily="34" charset="0"/>
              <a:cs typeface="Arial" panose="020B0604020202020204" pitchFamily="34" charset="0"/>
            </a:endParaRPr>
          </a:p>
        </p:txBody>
      </p:sp>
      <p:sp>
        <p:nvSpPr>
          <p:cNvPr id="341001" name="AutoShape 9"/>
          <p:cNvSpPr>
            <a:spLocks noChangeArrowheads="1"/>
          </p:cNvSpPr>
          <p:nvPr/>
        </p:nvSpPr>
        <p:spPr bwMode="auto">
          <a:xfrm>
            <a:off x="6190192" y="4187819"/>
            <a:ext cx="1153583" cy="647700"/>
          </a:xfrm>
          <a:prstGeom prst="rightArrow">
            <a:avLst>
              <a:gd name="adj1" fmla="val 50000"/>
              <a:gd name="adj2" fmla="val 33395"/>
            </a:avLst>
          </a:prstGeom>
          <a:solidFill>
            <a:srgbClr val="CCECFF"/>
          </a:solidFill>
          <a:ln w="15875">
            <a:solidFill>
              <a:srgbClr val="3366FF"/>
            </a:solidFill>
            <a:miter lim="800000"/>
            <a:headEnd/>
            <a:tailEnd/>
          </a:ln>
        </p:spPr>
        <p:txBody>
          <a:bodyPr wrap="none" anchor="ctr"/>
          <a:lstStyle/>
          <a:p>
            <a:endParaRPr lang="es-ES"/>
          </a:p>
        </p:txBody>
      </p:sp>
      <p:sp>
        <p:nvSpPr>
          <p:cNvPr id="341002" name="Text Box 10"/>
          <p:cNvSpPr txBox="1">
            <a:spLocks noChangeArrowheads="1"/>
          </p:cNvSpPr>
          <p:nvPr/>
        </p:nvSpPr>
        <p:spPr bwMode="auto">
          <a:xfrm>
            <a:off x="7538474" y="4187819"/>
            <a:ext cx="4225895" cy="938719"/>
          </a:xfrm>
          <a:prstGeom prst="rect">
            <a:avLst/>
          </a:prstGeom>
          <a:noFill/>
          <a:ln w="9525">
            <a:noFill/>
            <a:miter lim="800000"/>
            <a:headEnd/>
            <a:tailEnd/>
          </a:ln>
        </p:spPr>
        <p:txBody>
          <a:bodyPr wrap="square">
            <a:spAutoFit/>
          </a:bodyPr>
          <a:lstStyle/>
          <a:p>
            <a:pPr>
              <a:spcBef>
                <a:spcPct val="50000"/>
              </a:spcBef>
            </a:pPr>
            <a:r>
              <a:rPr lang="es-ES_tradnl" sz="2200" b="1" dirty="0">
                <a:latin typeface="Arial" panose="020B0604020202020204" pitchFamily="34" charset="0"/>
                <a:cs typeface="Arial" panose="020B0604020202020204" pitchFamily="34" charset="0"/>
              </a:rPr>
              <a:t>Se debate entre </a:t>
            </a:r>
          </a:p>
          <a:p>
            <a:pPr>
              <a:spcBef>
                <a:spcPct val="50000"/>
              </a:spcBef>
            </a:pPr>
            <a:r>
              <a:rPr lang="es-ES_tradnl" sz="2200" b="1" dirty="0">
                <a:latin typeface="Arial" panose="020B0604020202020204" pitchFamily="34" charset="0"/>
                <a:cs typeface="Arial" panose="020B0604020202020204" pitchFamily="34" charset="0"/>
              </a:rPr>
              <a:t>el SER y el NO SER</a:t>
            </a:r>
          </a:p>
        </p:txBody>
      </p:sp>
      <p:sp>
        <p:nvSpPr>
          <p:cNvPr id="4106" name="AutoShape 11"/>
          <p:cNvSpPr>
            <a:spLocks/>
          </p:cNvSpPr>
          <p:nvPr/>
        </p:nvSpPr>
        <p:spPr bwMode="auto">
          <a:xfrm rot="-5400000">
            <a:off x="5783529" y="1050229"/>
            <a:ext cx="430212" cy="9391649"/>
          </a:xfrm>
          <a:prstGeom prst="leftBrace">
            <a:avLst>
              <a:gd name="adj1" fmla="val 97719"/>
              <a:gd name="adj2" fmla="val 50000"/>
            </a:avLst>
          </a:prstGeom>
          <a:solidFill>
            <a:srgbClr val="CCECFF"/>
          </a:solidFill>
          <a:ln w="28575">
            <a:solidFill>
              <a:schemeClr val="accent1"/>
            </a:solidFill>
            <a:round/>
            <a:headEnd/>
            <a:tailEnd/>
          </a:ln>
        </p:spPr>
        <p:txBody>
          <a:bodyPr wrap="none" anchor="ctr"/>
          <a:lstStyle/>
          <a:p>
            <a:endParaRPr lang="es-ES" dirty="0"/>
          </a:p>
        </p:txBody>
      </p:sp>
      <p:sp>
        <p:nvSpPr>
          <p:cNvPr id="4107" name="Text Box 12"/>
          <p:cNvSpPr txBox="1">
            <a:spLocks noChangeArrowheads="1"/>
          </p:cNvSpPr>
          <p:nvPr/>
        </p:nvSpPr>
        <p:spPr bwMode="auto">
          <a:xfrm>
            <a:off x="1079499" y="6084325"/>
            <a:ext cx="9889067" cy="430887"/>
          </a:xfrm>
          <a:prstGeom prst="rect">
            <a:avLst/>
          </a:prstGeom>
          <a:noFill/>
          <a:ln w="9525">
            <a:noFill/>
            <a:miter lim="800000"/>
            <a:headEnd/>
            <a:tailEnd/>
          </a:ln>
        </p:spPr>
        <p:txBody>
          <a:bodyPr>
            <a:spAutoFit/>
          </a:bodyPr>
          <a:lstStyle/>
          <a:p>
            <a:pPr algn="ctr">
              <a:spcBef>
                <a:spcPct val="50000"/>
              </a:spcBef>
            </a:pPr>
            <a:r>
              <a:rPr lang="es-ES_tradnl" sz="2200" b="1" dirty="0">
                <a:latin typeface="Arial" panose="020B0604020202020204" pitchFamily="34" charset="0"/>
                <a:cs typeface="Arial" panose="020B0604020202020204" pitchFamily="34" charset="0"/>
              </a:rPr>
              <a:t>CAMBIOS EN LA ESTRUCTURA </a:t>
            </a:r>
            <a:r>
              <a:rPr lang="es-ES_tradnl" sz="2200" b="1" dirty="0" smtClean="0">
                <a:latin typeface="Arial" panose="020B0604020202020204" pitchFamily="34" charset="0"/>
                <a:cs typeface="Arial" panose="020B0604020202020204" pitchFamily="34" charset="0"/>
              </a:rPr>
              <a:t>POLÍTICO-SOCIAL</a:t>
            </a:r>
            <a:endParaRPr lang="es-ES_tradnl" sz="2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657607" y="838818"/>
            <a:ext cx="5427139" cy="1292662"/>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es-ES" sz="2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-Intranquilidad popular</a:t>
            </a:r>
            <a:br>
              <a:rPr kumimoji="0" lang="es-ES" sz="2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s-ES" sz="2600" dirty="0" smtClean="0">
                <a:latin typeface="Arial" panose="020B0604020202020204" pitchFamily="34" charset="0"/>
                <a:ea typeface="Times New Roman" panose="02020603050405020304" pitchFamily="18" charset="0"/>
                <a:cs typeface="Arial" panose="020B0604020202020204" pitchFamily="34" charset="0"/>
              </a:rPr>
              <a:t>-I</a:t>
            </a:r>
            <a:r>
              <a:rPr kumimoji="0" lang="es-ES" sz="2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njerencia norteamericana</a:t>
            </a:r>
            <a:br>
              <a:rPr kumimoji="0" lang="es-ES" sz="2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s-ES" sz="2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-Apego  a los gobiernos de turno</a:t>
            </a:r>
            <a:endParaRPr kumimoji="0" lang="es-ES" sz="2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Doble onda 4"/>
          <p:cNvSpPr/>
          <p:nvPr/>
        </p:nvSpPr>
        <p:spPr>
          <a:xfrm>
            <a:off x="1852141" y="0"/>
            <a:ext cx="4640099" cy="498290"/>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latin typeface="Arial" panose="020B0604020202020204" pitchFamily="34" charset="0"/>
                <a:cs typeface="Arial" panose="020B0604020202020204" pitchFamily="34" charset="0"/>
              </a:rPr>
              <a:t>P</a:t>
            </a:r>
            <a:r>
              <a:rPr lang="es-ES" sz="28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eríodo </a:t>
            </a:r>
            <a:r>
              <a:rPr lang="es-E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de 1899 a 1923</a:t>
            </a:r>
            <a:r>
              <a:rPr lang="es-E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s-ES" sz="2800" b="1" dirty="0" smtClean="0">
                <a:solidFill>
                  <a:schemeClr val="tx1"/>
                </a:solidFill>
                <a:latin typeface="Arial" panose="020B0604020202020204" pitchFamily="34" charset="0"/>
                <a:cs typeface="Arial" panose="020B0604020202020204" pitchFamily="34" charset="0"/>
              </a:rPr>
              <a:t> </a:t>
            </a:r>
            <a:endParaRPr lang="es-ES" sz="2800" b="1" dirty="0">
              <a:solidFill>
                <a:schemeClr val="tx1"/>
              </a:solidFill>
              <a:latin typeface="Arial" panose="020B0604020202020204" pitchFamily="34" charset="0"/>
              <a:cs typeface="Arial" panose="020B0604020202020204" pitchFamily="34" charset="0"/>
            </a:endParaRPr>
          </a:p>
        </p:txBody>
      </p:sp>
      <p:sp>
        <p:nvSpPr>
          <p:cNvPr id="8" name="Rectángulo 7"/>
          <p:cNvSpPr/>
          <p:nvPr/>
        </p:nvSpPr>
        <p:spPr>
          <a:xfrm>
            <a:off x="300187" y="2725224"/>
            <a:ext cx="5811053" cy="3539430"/>
          </a:xfrm>
          <a:prstGeom prst="rect">
            <a:avLst/>
          </a:prstGeom>
          <a:ln>
            <a:solidFill>
              <a:srgbClr val="0070C0"/>
            </a:solidFill>
          </a:ln>
        </p:spPr>
        <p:txBody>
          <a:bodyPr wrap="square">
            <a:spAutoFit/>
          </a:bodyPr>
          <a:lstStyle/>
          <a:p>
            <a:pPr algn="just"/>
            <a:r>
              <a:rPr lang="es-ES" sz="3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Los </a:t>
            </a:r>
            <a: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intelectuales buscan mediante la cultura una vía de transformación </a:t>
            </a:r>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social.</a:t>
            </a:r>
            <a: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r>
            <a:b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br>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-La </a:t>
            </a:r>
            <a: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República generó la necesidad de una cultura de liberación y </a:t>
            </a:r>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emancipación.</a:t>
            </a:r>
          </a:p>
          <a:p>
            <a:pPr algn="just"/>
            <a:r>
              <a:rPr lang="es-ES" sz="2400" dirty="0" smtClean="0">
                <a:solidFill>
                  <a:prstClr val="black"/>
                </a:solidFill>
                <a:latin typeface="Arial" panose="020B0604020202020204" pitchFamily="34" charset="0"/>
                <a:cs typeface="Arial" panose="020B0604020202020204" pitchFamily="34" charset="0"/>
              </a:rPr>
              <a:t>-Creaciones que exaltan a la patria, a sus héroes, con un cuidado formal lleno de sensibilidad, lirismo, obras de elevada calidad y de una evidente renovación estética</a:t>
            </a:r>
            <a:r>
              <a:rPr lang="es-ES" sz="2600" dirty="0" smtClean="0">
                <a:solidFill>
                  <a:prstClr val="black"/>
                </a:solidFill>
                <a:latin typeface="Arial" panose="020B0604020202020204" pitchFamily="34" charset="0"/>
                <a:cs typeface="Arial" panose="020B0604020202020204" pitchFamily="34" charset="0"/>
              </a:rPr>
              <a:t>.  </a:t>
            </a:r>
            <a:endParaRPr lang="es-ES" sz="2600"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739" y="1773788"/>
            <a:ext cx="2077616" cy="2739148"/>
          </a:xfrm>
          <a:prstGeom prst="rect">
            <a:avLst/>
          </a:prstGeom>
          <a:ln>
            <a:solidFill>
              <a:schemeClr val="accent2">
                <a:lumMod val="50000"/>
              </a:schemeClr>
            </a:solidFill>
          </a:ln>
        </p:spPr>
      </p:pic>
      <p:sp>
        <p:nvSpPr>
          <p:cNvPr id="11" name="Rectángulo 10"/>
          <p:cNvSpPr/>
          <p:nvPr/>
        </p:nvSpPr>
        <p:spPr>
          <a:xfrm>
            <a:off x="6882608" y="4542811"/>
            <a:ext cx="2065482" cy="584775"/>
          </a:xfrm>
          <a:prstGeom prst="rect">
            <a:avLst/>
          </a:prstGeom>
          <a:ln>
            <a:solidFill>
              <a:schemeClr val="tx2">
                <a:lumMod val="75000"/>
              </a:schemeClr>
            </a:solidFill>
          </a:ln>
        </p:spPr>
        <p:txBody>
          <a:bodyPr wrap="square">
            <a:spAutoFit/>
          </a:bodyPr>
          <a:lstStyle/>
          <a:p>
            <a:pPr algn="ctr"/>
            <a:r>
              <a:rPr lang="es-ES" sz="1600" b="1" dirty="0" smtClean="0">
                <a:solidFill>
                  <a:srgbClr val="111111"/>
                </a:solidFill>
                <a:latin typeface="Arial" panose="020B0604020202020204" pitchFamily="34" charset="0"/>
                <a:cs typeface="Arial" panose="020B0604020202020204" pitchFamily="34" charset="0"/>
              </a:rPr>
              <a:t>Regino Eladio </a:t>
            </a:r>
            <a:r>
              <a:rPr lang="es-ES" sz="1600" b="1" dirty="0" err="1" smtClean="0">
                <a:solidFill>
                  <a:srgbClr val="111111"/>
                </a:solidFill>
                <a:latin typeface="Arial" panose="020B0604020202020204" pitchFamily="34" charset="0"/>
                <a:cs typeface="Arial" panose="020B0604020202020204" pitchFamily="34" charset="0"/>
              </a:rPr>
              <a:t>Botti</a:t>
            </a:r>
            <a:r>
              <a:rPr lang="es-ES" sz="1600" b="1" dirty="0" smtClean="0">
                <a:solidFill>
                  <a:srgbClr val="111111"/>
                </a:solidFill>
                <a:latin typeface="Arial" panose="020B0604020202020204" pitchFamily="34" charset="0"/>
                <a:cs typeface="Arial" panose="020B0604020202020204" pitchFamily="34" charset="0"/>
              </a:rPr>
              <a:t> (1878-1958)</a:t>
            </a:r>
            <a:endParaRPr lang="es-ES" sz="1600" b="1" dirty="0">
              <a:latin typeface="Arial" panose="020B0604020202020204" pitchFamily="34" charset="0"/>
              <a:cs typeface="Arial" panose="020B0604020202020204" pitchFamily="34" charset="0"/>
            </a:endParaRPr>
          </a:p>
        </p:txBody>
      </p:sp>
      <p:sp>
        <p:nvSpPr>
          <p:cNvPr id="12" name="Rectángulo 11"/>
          <p:cNvSpPr/>
          <p:nvPr/>
        </p:nvSpPr>
        <p:spPr>
          <a:xfrm>
            <a:off x="9719458" y="4602561"/>
            <a:ext cx="2213462" cy="584775"/>
          </a:xfrm>
          <a:prstGeom prst="rect">
            <a:avLst/>
          </a:prstGeom>
          <a:ln>
            <a:solidFill>
              <a:schemeClr val="tx2">
                <a:lumMod val="75000"/>
              </a:schemeClr>
            </a:solidFill>
          </a:ln>
        </p:spPr>
        <p:txBody>
          <a:bodyPr wrap="square">
            <a:spAutoFit/>
          </a:bodyPr>
          <a:lstStyle/>
          <a:p>
            <a:pPr algn="ctr"/>
            <a:r>
              <a:rPr lang="es-ES" sz="1600" b="1" dirty="0" smtClean="0">
                <a:solidFill>
                  <a:srgbClr val="111111"/>
                </a:solidFill>
                <a:latin typeface="Arial" panose="020B0604020202020204" pitchFamily="34" charset="0"/>
                <a:cs typeface="Arial" panose="020B0604020202020204" pitchFamily="34" charset="0"/>
              </a:rPr>
              <a:t>José Manuel Poveda (1888-1926)</a:t>
            </a:r>
            <a:endParaRPr lang="es-ES" sz="1600" b="1" dirty="0">
              <a:latin typeface="Arial" panose="020B0604020202020204" pitchFamily="34" charset="0"/>
              <a:cs typeface="Arial" panose="020B0604020202020204" pitchFamily="34" charset="0"/>
            </a:endParaRPr>
          </a:p>
        </p:txBody>
      </p:sp>
      <p:pic>
        <p:nvPicPr>
          <p:cNvPr id="14" name="Picture 11"/>
          <p:cNvPicPr>
            <a:picLocks noChangeAspect="1" noChangeArrowheads="1"/>
          </p:cNvPicPr>
          <p:nvPr/>
        </p:nvPicPr>
        <p:blipFill>
          <a:blip r:embed="rId3" cstate="print">
            <a:duotone>
              <a:srgbClr val="0BD0D9">
                <a:shade val="45000"/>
                <a:satMod val="135000"/>
              </a:srgbClr>
              <a:prstClr val="white"/>
            </a:duotone>
          </a:blip>
          <a:srcRect/>
          <a:stretch>
            <a:fillRect/>
          </a:stretch>
        </p:blipFill>
        <p:spPr bwMode="auto">
          <a:xfrm rot="2077432">
            <a:off x="2884511" y="1943461"/>
            <a:ext cx="489094" cy="909601"/>
          </a:xfrm>
          <a:prstGeom prst="rect">
            <a:avLst/>
          </a:prstGeom>
          <a:noFill/>
          <a:ln w="9525">
            <a:noFill/>
            <a:miter lim="800000"/>
            <a:headEnd/>
            <a:tailEnd/>
          </a:ln>
        </p:spPr>
      </p:pic>
      <p:sp>
        <p:nvSpPr>
          <p:cNvPr id="13" name="Text Box 5"/>
          <p:cNvSpPr txBox="1">
            <a:spLocks noChangeArrowheads="1"/>
          </p:cNvSpPr>
          <p:nvPr/>
        </p:nvSpPr>
        <p:spPr bwMode="auto">
          <a:xfrm>
            <a:off x="-219575" y="228599"/>
            <a:ext cx="2298490" cy="400110"/>
          </a:xfrm>
          <a:prstGeom prst="rect">
            <a:avLst/>
          </a:prstGeom>
          <a:solidFill>
            <a:schemeClr val="accent1">
              <a:lumMod val="20000"/>
              <a:lumOff val="80000"/>
            </a:schemeClr>
          </a:solidFill>
          <a:ln w="28575">
            <a:solidFill>
              <a:srgbClr val="002060"/>
            </a:solidFill>
          </a:ln>
          <a:scene3d>
            <a:camera prst="perspectiveContrastingRightFacing"/>
            <a:lightRig rig="threePt" dir="t"/>
          </a:scene3d>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s-ES_tradnl" sz="2000" b="1" dirty="0" smtClean="0"/>
              <a:t>Ideas esenciales</a:t>
            </a:r>
            <a:endParaRPr lang="es-ES_tradnl" sz="2000" b="1" dirty="0"/>
          </a:p>
        </p:txBody>
      </p:sp>
      <p:sp>
        <p:nvSpPr>
          <p:cNvPr id="15" name="Rectangle 1"/>
          <p:cNvSpPr txBox="1">
            <a:spLocks noChangeArrowheads="1"/>
          </p:cNvSpPr>
          <p:nvPr/>
        </p:nvSpPr>
        <p:spPr bwMode="auto">
          <a:xfrm>
            <a:off x="6859841" y="5522599"/>
            <a:ext cx="5105400" cy="1015663"/>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eaLnBrk="0" fontAlgn="base" hangingPunct="0">
              <a:lnSpc>
                <a:spcPct val="100000"/>
              </a:lnSpc>
              <a:spcAft>
                <a:spcPct val="0"/>
              </a:spcAft>
            </a:pPr>
            <a:r>
              <a:rPr lang="es-ES" sz="2000" dirty="0" smtClean="0">
                <a:latin typeface="Arial" panose="020B0604020202020204" pitchFamily="34" charset="0"/>
                <a:cs typeface="Arial" panose="020B0604020202020204" pitchFamily="34" charset="0"/>
              </a:rPr>
              <a:t>1910: Aparece en Santiago de Cuba el </a:t>
            </a:r>
            <a:r>
              <a:rPr lang="es-ES" sz="2000" i="1" dirty="0" smtClean="0">
                <a:latin typeface="Arial" panose="020B0604020202020204" pitchFamily="34" charset="0"/>
                <a:cs typeface="Arial" panose="020B0604020202020204" pitchFamily="34" charset="0"/>
              </a:rPr>
              <a:t>Grupo oriental. </a:t>
            </a:r>
            <a:r>
              <a:rPr lang="es-ES" sz="2000" dirty="0" smtClean="0">
                <a:latin typeface="Arial" panose="020B0604020202020204" pitchFamily="34" charset="0"/>
                <a:cs typeface="Arial" panose="020B0604020202020204" pitchFamily="34" charset="0"/>
              </a:rPr>
              <a:t>Se propusieron ampliar los horizontes artísticos y culturales de Cuba. </a:t>
            </a:r>
          </a:p>
        </p:txBody>
      </p:sp>
      <p:sp>
        <p:nvSpPr>
          <p:cNvPr id="16" name="AutoShape 11"/>
          <p:cNvSpPr>
            <a:spLocks/>
          </p:cNvSpPr>
          <p:nvPr/>
        </p:nvSpPr>
        <p:spPr bwMode="auto">
          <a:xfrm rot="-5400000">
            <a:off x="9344302" y="3213527"/>
            <a:ext cx="136479" cy="4203598"/>
          </a:xfrm>
          <a:prstGeom prst="leftBrace">
            <a:avLst>
              <a:gd name="adj1" fmla="val 97719"/>
              <a:gd name="adj2" fmla="val 50000"/>
            </a:avLst>
          </a:prstGeom>
          <a:noFill/>
          <a:ln w="38100">
            <a:solidFill>
              <a:schemeClr val="accent1"/>
            </a:solidFill>
            <a:round/>
            <a:headEnd/>
            <a:tailEnd/>
          </a:ln>
        </p:spPr>
        <p:txBody>
          <a:bodyPr wrap="none" anchor="ctr"/>
          <a:lstStyle/>
          <a:p>
            <a:endParaRPr lang="es-ES" dirty="0"/>
          </a:p>
        </p:txBody>
      </p:sp>
      <p:pic>
        <p:nvPicPr>
          <p:cNvPr id="17" name="Picture 11"/>
          <p:cNvPicPr>
            <a:picLocks noChangeAspect="1" noChangeArrowheads="1"/>
          </p:cNvPicPr>
          <p:nvPr/>
        </p:nvPicPr>
        <p:blipFill>
          <a:blip r:embed="rId4" cstate="print">
            <a:duotone>
              <a:srgbClr val="0BD0D9">
                <a:shade val="45000"/>
                <a:satMod val="135000"/>
              </a:srgbClr>
              <a:prstClr val="white"/>
            </a:duotone>
          </a:blip>
          <a:srcRect/>
          <a:stretch>
            <a:fillRect/>
          </a:stretch>
        </p:blipFill>
        <p:spPr bwMode="auto">
          <a:xfrm rot="14212643">
            <a:off x="6211655" y="2811017"/>
            <a:ext cx="437230" cy="906687"/>
          </a:xfrm>
          <a:prstGeom prst="rect">
            <a:avLst/>
          </a:prstGeom>
          <a:noFill/>
          <a:ln w="9525">
            <a:noFill/>
            <a:miter lim="800000"/>
            <a:headEnd/>
            <a:tailEnd/>
          </a:ln>
        </p:spPr>
      </p:pic>
      <p:pic>
        <p:nvPicPr>
          <p:cNvPr id="18" name="Picture 11"/>
          <p:cNvPicPr>
            <a:picLocks noChangeAspect="1" noChangeArrowheads="1"/>
          </p:cNvPicPr>
          <p:nvPr/>
        </p:nvPicPr>
        <p:blipFill>
          <a:blip r:embed="rId5" cstate="print">
            <a:duotone>
              <a:srgbClr val="0BD0D9">
                <a:shade val="45000"/>
                <a:satMod val="135000"/>
              </a:srgbClr>
              <a:prstClr val="white"/>
            </a:duotone>
          </a:blip>
          <a:srcRect/>
          <a:stretch>
            <a:fillRect/>
          </a:stretch>
        </p:blipFill>
        <p:spPr bwMode="auto">
          <a:xfrm rot="16665735">
            <a:off x="6155065" y="5223521"/>
            <a:ext cx="437230" cy="817123"/>
          </a:xfrm>
          <a:prstGeom prst="rect">
            <a:avLst/>
          </a:prstGeom>
          <a:noFill/>
          <a:ln w="9525">
            <a:noFill/>
            <a:miter lim="800000"/>
            <a:headEnd/>
            <a:tailEnd/>
          </a:ln>
        </p:spPr>
      </p:pic>
      <p:sp>
        <p:nvSpPr>
          <p:cNvPr id="19" name="18 Rectángulo"/>
          <p:cNvSpPr/>
          <p:nvPr/>
        </p:nvSpPr>
        <p:spPr>
          <a:xfrm>
            <a:off x="6571374" y="177098"/>
            <a:ext cx="5393867" cy="1323439"/>
          </a:xfrm>
          <a:prstGeom prst="rect">
            <a:avLst/>
          </a:prstGeom>
          <a:ln>
            <a:solidFill>
              <a:schemeClr val="accent1"/>
            </a:solidFill>
          </a:ln>
        </p:spPr>
        <p:txBody>
          <a:bodyPr wrap="square">
            <a:spAutoFit/>
          </a:bodyPr>
          <a:lstStyle/>
          <a:p>
            <a:pPr algn="just"/>
            <a:r>
              <a:rPr lang="es-DO" sz="2000" dirty="0" smtClean="0">
                <a:latin typeface="Arial" pitchFamily="34" charset="0"/>
                <a:cs typeface="Arial" pitchFamily="34" charset="0"/>
              </a:rPr>
              <a:t>Iniciadores y promotores del </a:t>
            </a:r>
            <a:r>
              <a:rPr lang="es-DO" sz="2000" b="1" dirty="0" smtClean="0">
                <a:latin typeface="Arial" pitchFamily="34" charset="0"/>
                <a:cs typeface="Arial" pitchFamily="34" charset="0"/>
              </a:rPr>
              <a:t>postmodernismo</a:t>
            </a:r>
            <a:r>
              <a:rPr lang="es-DO" sz="2000" dirty="0" smtClean="0">
                <a:latin typeface="Arial" pitchFamily="34" charset="0"/>
                <a:cs typeface="Arial" pitchFamily="34" charset="0"/>
              </a:rPr>
              <a:t> en Cuba, cauce escogido por varios autores para expresar su decepción ante una República frustrada.</a:t>
            </a:r>
            <a:endParaRPr lang="es-ES" sz="2000" dirty="0">
              <a:latin typeface="Arial" pitchFamily="34" charset="0"/>
              <a:cs typeface="Arial" pitchFamily="34" charset="0"/>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5952" y="1788247"/>
            <a:ext cx="1996236" cy="2761111"/>
          </a:xfrm>
          <a:prstGeom prst="rect">
            <a:avLst/>
          </a:prstGeom>
        </p:spPr>
      </p:pic>
    </p:spTree>
    <p:extLst>
      <p:ext uri="{BB962C8B-B14F-4D97-AF65-F5344CB8AC3E}">
        <p14:creationId xmlns:p14="http://schemas.microsoft.com/office/powerpoint/2010/main" val="4000622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72955" y="209306"/>
            <a:ext cx="12146507" cy="2800767"/>
          </a:xfrm>
          <a:prstGeom prst="rect">
            <a:avLst/>
          </a:prstGeom>
        </p:spPr>
        <p:txBody>
          <a:bodyPr wrap="square">
            <a:spAutoFit/>
          </a:bodyPr>
          <a:lstStyle/>
          <a:p>
            <a:pPr marL="540385" algn="just">
              <a:spcAft>
                <a:spcPts val="0"/>
              </a:spcAft>
            </a:pPr>
            <a:r>
              <a:rPr lang="es-ES" sz="2200" dirty="0">
                <a:latin typeface="Arial" panose="020B0604020202020204" pitchFamily="34" charset="0"/>
                <a:ea typeface="Times New Roman" panose="02020603050405020304" pitchFamily="18" charset="0"/>
                <a:cs typeface="Arial" panose="020B0604020202020204" pitchFamily="34" charset="0"/>
              </a:rPr>
              <a:t>“</a:t>
            </a:r>
            <a:r>
              <a:rPr lang="es-ES" sz="2200" i="1" dirty="0">
                <a:latin typeface="Arial" panose="020B0604020202020204" pitchFamily="34" charset="0"/>
                <a:ea typeface="Times New Roman" panose="02020603050405020304" pitchFamily="18" charset="0"/>
                <a:cs typeface="Arial" panose="020B0604020202020204" pitchFamily="34" charset="0"/>
              </a:rPr>
              <a:t>la aguda crisis estructural  en lo económico, social y político, y el rompimiento de los postulados estéticos y filosóficos precedentes (modernismo, </a:t>
            </a:r>
            <a:r>
              <a:rPr lang="es-ES" sz="2200" i="1" dirty="0" err="1">
                <a:latin typeface="Arial" panose="020B0604020202020204" pitchFamily="34" charset="0"/>
                <a:ea typeface="Times New Roman" panose="02020603050405020304" pitchFamily="18" charset="0"/>
                <a:cs typeface="Arial" panose="020B0604020202020204" pitchFamily="34" charset="0"/>
              </a:rPr>
              <a:t>neorromanticismo</a:t>
            </a:r>
            <a:r>
              <a:rPr lang="es-ES" sz="2200" i="1" dirty="0">
                <a:latin typeface="Arial" panose="020B0604020202020204" pitchFamily="34" charset="0"/>
                <a:ea typeface="Times New Roman" panose="02020603050405020304" pitchFamily="18" charset="0"/>
                <a:cs typeface="Arial" panose="020B0604020202020204" pitchFamily="34" charset="0"/>
              </a:rPr>
              <a:t>, naturalismo, positivismo) </a:t>
            </a:r>
            <a:r>
              <a:rPr lang="es-ES" sz="2200" b="1" i="1" dirty="0">
                <a:latin typeface="Arial" panose="020B0604020202020204" pitchFamily="34" charset="0"/>
                <a:ea typeface="Times New Roman" panose="02020603050405020304" pitchFamily="18" charset="0"/>
                <a:cs typeface="Arial" panose="020B0604020202020204" pitchFamily="34" charset="0"/>
              </a:rPr>
              <a:t>se produce una creciente toma de conciencia de los intelectuales y artistas acerca de su papel en la problemática del individuo en la sociedad </a:t>
            </a:r>
            <a:r>
              <a:rPr lang="es-ES" sz="2200" i="1" dirty="0">
                <a:latin typeface="Arial" panose="020B0604020202020204" pitchFamily="34" charset="0"/>
                <a:ea typeface="Times New Roman" panose="02020603050405020304" pitchFamily="18" charset="0"/>
                <a:cs typeface="Arial" panose="020B0604020202020204" pitchFamily="34" charset="0"/>
              </a:rPr>
              <a:t>y, consecuentemente, </a:t>
            </a:r>
            <a:r>
              <a:rPr lang="es-ES" sz="2200" b="1" i="1" dirty="0">
                <a:latin typeface="Arial" panose="020B0604020202020204" pitchFamily="34" charset="0"/>
                <a:ea typeface="Times New Roman" panose="02020603050405020304" pitchFamily="18" charset="0"/>
                <a:cs typeface="Arial" panose="020B0604020202020204" pitchFamily="34" charset="0"/>
              </a:rPr>
              <a:t>un arte y una literatura que asuman una nueva y revolucionaria perspectiva creadora, </a:t>
            </a:r>
            <a:r>
              <a:rPr lang="es-ES" sz="2200" i="1" dirty="0">
                <a:latin typeface="Arial" panose="020B0604020202020204" pitchFamily="34" charset="0"/>
                <a:ea typeface="Times New Roman" panose="02020603050405020304" pitchFamily="18" charset="0"/>
                <a:cs typeface="Arial" panose="020B0604020202020204" pitchFamily="34" charset="0"/>
              </a:rPr>
              <a:t>una cultura integrada y exponente de la beligerancia que tenía lugar en el terreno de los antagonismos políticos entre la dictadura de Machado y sus opositores</a:t>
            </a:r>
            <a:r>
              <a:rPr lang="es-ES" sz="2200" i="1" dirty="0" smtClean="0">
                <a:latin typeface="Arial" panose="020B0604020202020204" pitchFamily="34" charset="0"/>
                <a:ea typeface="Times New Roman" panose="02020603050405020304" pitchFamily="18" charset="0"/>
                <a:cs typeface="Arial" panose="020B0604020202020204" pitchFamily="34" charset="0"/>
              </a:rPr>
              <a:t>”.</a:t>
            </a:r>
            <a:endParaRPr lang="es-ES" sz="2200" dirty="0">
              <a:latin typeface="Arial" panose="020B0604020202020204" pitchFamily="34" charset="0"/>
              <a:cs typeface="Arial" panose="020B0604020202020204" pitchFamily="34" charset="0"/>
            </a:endParaRPr>
          </a:p>
        </p:txBody>
      </p:sp>
      <p:sp>
        <p:nvSpPr>
          <p:cNvPr id="10" name="Abrir llave 10"/>
          <p:cNvSpPr/>
          <p:nvPr/>
        </p:nvSpPr>
        <p:spPr>
          <a:xfrm rot="16200000">
            <a:off x="5749136" y="-318939"/>
            <a:ext cx="388937" cy="6929438"/>
          </a:xfrm>
          <a:prstGeom prst="leftBrace">
            <a:avLst>
              <a:gd name="adj1" fmla="val 86670"/>
              <a:gd name="adj2" fmla="val 48326"/>
            </a:avLst>
          </a:prstGeom>
          <a:noFill/>
          <a:ln w="38100" cap="flat" cmpd="sng" algn="ctr">
            <a:solidFill>
              <a:srgbClr val="0070C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ES" sz="1800" b="0" i="0" u="none" strike="noStrike" kern="0" cap="none" spc="0" normalizeH="0" baseline="0" noProof="0" dirty="0">
              <a:ln>
                <a:noFill/>
              </a:ln>
              <a:effectLst/>
              <a:uLnTx/>
              <a:uFillTx/>
              <a:latin typeface="Trebuchet MS"/>
            </a:endParaRPr>
          </a:p>
        </p:txBody>
      </p:sp>
      <p:sp>
        <p:nvSpPr>
          <p:cNvPr id="11" name="Rectangle 7"/>
          <p:cNvSpPr>
            <a:spLocks noChangeArrowheads="1"/>
          </p:cNvSpPr>
          <p:nvPr/>
        </p:nvSpPr>
        <p:spPr bwMode="auto">
          <a:xfrm>
            <a:off x="376471" y="3335633"/>
            <a:ext cx="11134265" cy="3046988"/>
          </a:xfrm>
          <a:prstGeom prst="rect">
            <a:avLst/>
          </a:prstGeom>
          <a:noFill/>
          <a:ln>
            <a:solidFill>
              <a:srgbClr val="0070C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llamada década crítica (1923 a 1933)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Caracterizada por una marcada crisis económica.</a:t>
            </a:r>
            <a:r>
              <a:rPr kumimoji="0" lang="es-ES" sz="240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Durante los gobiernos de Alfredo Zayas (1921 -1925) y Gerardo Machado (1925 a 1933), se desata una profunda dependencia económica de los Estados Unidos (entrada </a:t>
            </a:r>
            <a:r>
              <a:rPr lang="es-ES" sz="2400" dirty="0" smtClean="0">
                <a:latin typeface="Arial" panose="020B0604020202020204" pitchFamily="34" charset="0"/>
                <a:ea typeface="Times New Roman" panose="02020603050405020304" pitchFamily="18" charset="0"/>
                <a:cs typeface="Arial" panose="020B0604020202020204" pitchFamily="34" charset="0"/>
              </a:rPr>
              <a:t>del </a:t>
            </a:r>
            <a:r>
              <a:rPr lang="es-ES" sz="2400" dirty="0">
                <a:latin typeface="Arial" panose="020B0604020202020204" pitchFamily="34" charset="0"/>
                <a:ea typeface="Times New Roman" panose="02020603050405020304" pitchFamily="18" charset="0"/>
                <a:cs typeface="Arial" panose="020B0604020202020204" pitchFamily="34" charset="0"/>
              </a:rPr>
              <a:t>capital </a:t>
            </a:r>
            <a:r>
              <a:rPr lang="es-ES" sz="2400" dirty="0" smtClean="0">
                <a:latin typeface="Arial" panose="020B0604020202020204" pitchFamily="34" charset="0"/>
                <a:ea typeface="Times New Roman" panose="02020603050405020304" pitchFamily="18" charset="0"/>
                <a:cs typeface="Arial" panose="020B0604020202020204" pitchFamily="34" charset="0"/>
              </a:rPr>
              <a:t>extranjero). </a:t>
            </a:r>
            <a:endParaRPr lang="es-ES" sz="24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2400" dirty="0" smtClean="0">
                <a:latin typeface="Arial" panose="020B0604020202020204" pitchFamily="34" charset="0"/>
                <a:ea typeface="Times New Roman" panose="02020603050405020304" pitchFamily="18" charset="0"/>
                <a:cs typeface="Arial" panose="020B0604020202020204" pitchFamily="34" charset="0"/>
              </a:rPr>
              <a:t>Se </a:t>
            </a: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reveló la necesidad de un cambio sustancial en la vida nacional dirigido a la consolidación de la conciencia nacional.</a:t>
            </a:r>
          </a:p>
          <a:p>
            <a:pPr marL="0" marR="0" lvl="0" indent="0" algn="just" defTabSz="914400" rtl="0" eaLnBrk="0" fontAlgn="base" latinLnBrk="0" hangingPunct="0">
              <a:lnSpc>
                <a:spcPct val="100000"/>
              </a:lnSpc>
              <a:spcBef>
                <a:spcPct val="0"/>
              </a:spcBef>
              <a:spcAft>
                <a:spcPct val="0"/>
              </a:spcAft>
              <a:buClrTx/>
              <a:buSzTx/>
              <a:buFontTx/>
              <a:buNone/>
              <a:tabLst/>
            </a:pPr>
            <a:r>
              <a:rPr lang="es-ES" sz="2400" dirty="0" smtClean="0">
                <a:latin typeface="Arial" panose="020B0604020202020204" pitchFamily="34" charset="0"/>
                <a:cs typeface="Arial" panose="020B0604020202020204" pitchFamily="34" charset="0"/>
              </a:rPr>
              <a:t>Surge y se  desarrolla la </a:t>
            </a:r>
            <a:r>
              <a:rPr lang="es-ES" sz="2400" b="1" dirty="0" smtClean="0">
                <a:latin typeface="Arial" panose="020B0604020202020204" pitchFamily="34" charset="0"/>
                <a:cs typeface="Arial" panose="020B0604020202020204" pitchFamily="34" charset="0"/>
              </a:rPr>
              <a:t>Vanguardia artística cubana.</a:t>
            </a:r>
            <a:endParaRPr kumimoji="0" lang="es-ES" sz="24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6386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420" y="3321503"/>
            <a:ext cx="1907774" cy="2609850"/>
          </a:xfrm>
          <a:prstGeom prst="rect">
            <a:avLst/>
          </a:prstGeom>
        </p:spPr>
      </p:pic>
      <p:sp>
        <p:nvSpPr>
          <p:cNvPr id="2" name="Rectangle 1"/>
          <p:cNvSpPr>
            <a:spLocks noChangeArrowheads="1"/>
          </p:cNvSpPr>
          <p:nvPr/>
        </p:nvSpPr>
        <p:spPr bwMode="auto">
          <a:xfrm>
            <a:off x="3125338" y="451192"/>
            <a:ext cx="8939283" cy="2554545"/>
          </a:xfrm>
          <a:prstGeom prst="rect">
            <a:avLst/>
          </a:prstGeom>
          <a:noFill/>
          <a:ln w="381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sz="2000" dirty="0" smtClean="0">
                <a:latin typeface="Arial" panose="020B0604020202020204" pitchFamily="34" charset="0"/>
                <a:ea typeface="Times New Roman" panose="02020603050405020304" pitchFamily="18" charset="0"/>
                <a:cs typeface="Arial" panose="020B0604020202020204" pitchFamily="34" charset="0"/>
              </a:rPr>
              <a:t>La </a:t>
            </a:r>
            <a:r>
              <a:rPr kumimoji="0" lang="es-E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Protesta de los Trece (1923) significó una expresión de las aspiraciones revolucionarias y transformadoras de los intelectuales, un salto cualitativo en la conciencia nacional, presidido por el poeta Rubén Martínez Villena no solo fue una denuncia de la crisis moral existente, sino un signo del despertar de la conciencia nacional y que tuvo como hechos trascendentes que marcaron esa década  a la fundación de la Federación de Estudiantes Universitarios (FEU) y del Partido Comunista de Cuba (PCC), las acciones de la Falange de Acción Cubana y el Grupo Minorista.</a:t>
            </a:r>
            <a:endParaRPr kumimoji="0" lang="es-ES" sz="2000"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033" y="3278217"/>
            <a:ext cx="1895475" cy="2609850"/>
          </a:xfrm>
          <a:prstGeom prst="rect">
            <a:avLst/>
          </a:prstGeom>
        </p:spPr>
      </p:pic>
      <p:pic>
        <p:nvPicPr>
          <p:cNvPr id="5" name="Imagen 4"/>
          <p:cNvPicPr>
            <a:picLocks noChangeAspect="1"/>
          </p:cNvPicPr>
          <p:nvPr/>
        </p:nvPicPr>
        <p:blipFill>
          <a:blip r:embed="rId5"/>
          <a:stretch>
            <a:fillRect/>
          </a:stretch>
        </p:blipFill>
        <p:spPr>
          <a:xfrm>
            <a:off x="5831087" y="3288166"/>
            <a:ext cx="2143125" cy="2643187"/>
          </a:xfrm>
          <a:prstGeom prst="rect">
            <a:avLst/>
          </a:prstGeom>
        </p:spPr>
      </p:pic>
      <p:pic>
        <p:nvPicPr>
          <p:cNvPr id="6" name="Imagen 5"/>
          <p:cNvPicPr>
            <a:picLocks noChangeAspect="1"/>
          </p:cNvPicPr>
          <p:nvPr/>
        </p:nvPicPr>
        <p:blipFill>
          <a:blip r:embed="rId6"/>
          <a:stretch>
            <a:fillRect/>
          </a:stretch>
        </p:blipFill>
        <p:spPr>
          <a:xfrm>
            <a:off x="0" y="51594"/>
            <a:ext cx="3125338" cy="3139321"/>
          </a:xfrm>
          <a:prstGeom prst="rect">
            <a:avLst/>
          </a:prstGeom>
        </p:spPr>
      </p:pic>
      <p:sp>
        <p:nvSpPr>
          <p:cNvPr id="13" name="Rectángulo 12"/>
          <p:cNvSpPr/>
          <p:nvPr/>
        </p:nvSpPr>
        <p:spPr>
          <a:xfrm>
            <a:off x="2278346" y="5955882"/>
            <a:ext cx="2590552" cy="646331"/>
          </a:xfrm>
          <a:prstGeom prst="rect">
            <a:avLst/>
          </a:prstGeom>
          <a:ln>
            <a:solidFill>
              <a:schemeClr val="tx2">
                <a:lumMod val="75000"/>
              </a:schemeClr>
            </a:solidFill>
          </a:ln>
        </p:spPr>
        <p:txBody>
          <a:bodyPr wrap="square">
            <a:spAutoFit/>
          </a:bodyPr>
          <a:lstStyle/>
          <a:p>
            <a:pPr algn="ctr"/>
            <a:r>
              <a:rPr lang="es-ES" b="1" dirty="0" smtClean="0">
                <a:solidFill>
                  <a:srgbClr val="111111"/>
                </a:solidFill>
                <a:latin typeface="Arial" panose="020B0604020202020204" pitchFamily="34" charset="0"/>
                <a:cs typeface="Arial" panose="020B0604020202020204" pitchFamily="34" charset="0"/>
              </a:rPr>
              <a:t>Julio Antonio Mella</a:t>
            </a:r>
          </a:p>
          <a:p>
            <a:pPr algn="ctr"/>
            <a:r>
              <a:rPr lang="es-ES" b="1" dirty="0" smtClean="0">
                <a:solidFill>
                  <a:srgbClr val="111111"/>
                </a:solidFill>
                <a:latin typeface="Arial" panose="020B0604020202020204" pitchFamily="34" charset="0"/>
                <a:cs typeface="Arial" panose="020B0604020202020204" pitchFamily="34" charset="0"/>
              </a:rPr>
              <a:t>(Accionar político) </a:t>
            </a:r>
            <a:endParaRPr lang="es-ES" b="1" dirty="0">
              <a:latin typeface="Arial" panose="020B0604020202020204" pitchFamily="34" charset="0"/>
              <a:cs typeface="Arial" panose="020B0604020202020204" pitchFamily="34" charset="0"/>
            </a:endParaRPr>
          </a:p>
        </p:txBody>
      </p:sp>
      <p:sp>
        <p:nvSpPr>
          <p:cNvPr id="14" name="Rectángulo 13"/>
          <p:cNvSpPr/>
          <p:nvPr/>
        </p:nvSpPr>
        <p:spPr>
          <a:xfrm>
            <a:off x="5618014" y="5936760"/>
            <a:ext cx="2729552" cy="646331"/>
          </a:xfrm>
          <a:prstGeom prst="rect">
            <a:avLst/>
          </a:prstGeom>
          <a:ln>
            <a:solidFill>
              <a:schemeClr val="tx2">
                <a:lumMod val="75000"/>
              </a:schemeClr>
            </a:solidFill>
          </a:ln>
        </p:spPr>
        <p:txBody>
          <a:bodyPr wrap="square">
            <a:spAutoFit/>
          </a:bodyPr>
          <a:lstStyle/>
          <a:p>
            <a:pPr algn="ctr"/>
            <a:r>
              <a:rPr lang="es-ES" b="1" dirty="0" smtClean="0">
                <a:solidFill>
                  <a:srgbClr val="111111"/>
                </a:solidFill>
                <a:latin typeface="Arial" panose="020B0604020202020204" pitchFamily="34" charset="0"/>
                <a:cs typeface="Arial" panose="020B0604020202020204" pitchFamily="34" charset="0"/>
              </a:rPr>
              <a:t>Rubén Martínez Villena</a:t>
            </a:r>
          </a:p>
          <a:p>
            <a:pPr algn="ctr"/>
            <a:r>
              <a:rPr lang="es-ES" b="1" dirty="0" smtClean="0">
                <a:solidFill>
                  <a:srgbClr val="111111"/>
                </a:solidFill>
                <a:latin typeface="Arial" panose="020B0604020202020204" pitchFamily="34" charset="0"/>
                <a:cs typeface="Arial" panose="020B0604020202020204" pitchFamily="34" charset="0"/>
              </a:rPr>
              <a:t>(</a:t>
            </a:r>
            <a:r>
              <a:rPr lang="es-ES" b="1" i="1" dirty="0" smtClean="0">
                <a:solidFill>
                  <a:srgbClr val="111111"/>
                </a:solidFill>
                <a:latin typeface="Arial" panose="020B0604020202020204" pitchFamily="34" charset="0"/>
                <a:cs typeface="Arial" panose="020B0604020202020204" pitchFamily="34" charset="0"/>
              </a:rPr>
              <a:t>Mensaje lírico civil) </a:t>
            </a:r>
            <a:endParaRPr lang="es-ES" b="1" i="1" dirty="0">
              <a:latin typeface="Arial" panose="020B0604020202020204" pitchFamily="34" charset="0"/>
              <a:cs typeface="Arial" panose="020B0604020202020204" pitchFamily="34" charset="0"/>
            </a:endParaRPr>
          </a:p>
        </p:txBody>
      </p:sp>
      <p:sp>
        <p:nvSpPr>
          <p:cNvPr id="15" name="Rectángulo 14"/>
          <p:cNvSpPr/>
          <p:nvPr/>
        </p:nvSpPr>
        <p:spPr>
          <a:xfrm>
            <a:off x="8720919" y="5897352"/>
            <a:ext cx="3343702" cy="892552"/>
          </a:xfrm>
          <a:prstGeom prst="rect">
            <a:avLst/>
          </a:prstGeom>
          <a:ln>
            <a:solidFill>
              <a:schemeClr val="tx2">
                <a:lumMod val="75000"/>
              </a:schemeClr>
            </a:solidFill>
          </a:ln>
        </p:spPr>
        <p:txBody>
          <a:bodyPr wrap="square">
            <a:spAutoFit/>
          </a:bodyPr>
          <a:lstStyle/>
          <a:p>
            <a:pPr algn="ctr"/>
            <a:r>
              <a:rPr lang="es-ES" sz="1600" b="1" dirty="0" smtClean="0">
                <a:solidFill>
                  <a:srgbClr val="111111"/>
                </a:solidFill>
                <a:latin typeface="Arial" panose="020B0604020202020204" pitchFamily="34" charset="0"/>
                <a:cs typeface="Arial" panose="020B0604020202020204" pitchFamily="34" charset="0"/>
              </a:rPr>
              <a:t>Pablo de la </a:t>
            </a:r>
            <a:r>
              <a:rPr lang="es-ES" sz="1600" b="1" dirty="0" err="1" smtClean="0">
                <a:solidFill>
                  <a:srgbClr val="111111"/>
                </a:solidFill>
                <a:latin typeface="Arial" panose="020B0604020202020204" pitchFamily="34" charset="0"/>
                <a:cs typeface="Arial" panose="020B0604020202020204" pitchFamily="34" charset="0"/>
              </a:rPr>
              <a:t>Torriente</a:t>
            </a:r>
            <a:r>
              <a:rPr lang="es-ES" sz="1600" b="1" dirty="0" smtClean="0">
                <a:solidFill>
                  <a:srgbClr val="111111"/>
                </a:solidFill>
                <a:latin typeface="Arial" panose="020B0604020202020204" pitchFamily="34" charset="0"/>
                <a:cs typeface="Arial" panose="020B0604020202020204" pitchFamily="34" charset="0"/>
              </a:rPr>
              <a:t> </a:t>
            </a:r>
            <a:r>
              <a:rPr lang="es-ES" sz="1600" b="1" dirty="0" err="1" smtClean="0">
                <a:solidFill>
                  <a:srgbClr val="111111"/>
                </a:solidFill>
                <a:latin typeface="Arial" panose="020B0604020202020204" pitchFamily="34" charset="0"/>
                <a:cs typeface="Arial" panose="020B0604020202020204" pitchFamily="34" charset="0"/>
              </a:rPr>
              <a:t>Brau</a:t>
            </a:r>
            <a:endParaRPr lang="es-ES" sz="1600" b="1" dirty="0" smtClean="0">
              <a:solidFill>
                <a:srgbClr val="111111"/>
              </a:solidFill>
              <a:latin typeface="Arial" panose="020B0604020202020204" pitchFamily="34" charset="0"/>
              <a:cs typeface="Arial" panose="020B0604020202020204" pitchFamily="34" charset="0"/>
            </a:endParaRPr>
          </a:p>
          <a:p>
            <a:pPr algn="just"/>
            <a:r>
              <a:rPr lang="es-ES" b="1" dirty="0" smtClean="0">
                <a:solidFill>
                  <a:srgbClr val="111111"/>
                </a:solidFill>
                <a:latin typeface="Arial" panose="020B0604020202020204" pitchFamily="34" charset="0"/>
                <a:cs typeface="Arial" panose="020B0604020202020204" pitchFamily="34" charset="0"/>
              </a:rPr>
              <a:t> (</a:t>
            </a:r>
            <a:r>
              <a:rPr lang="es-DO" b="1" i="1" dirty="0" smtClean="0">
                <a:latin typeface="Arial" panose="020B0604020202020204" pitchFamily="34" charset="0"/>
                <a:cs typeface="Arial" panose="020B0604020202020204" pitchFamily="34" charset="0"/>
              </a:rPr>
              <a:t>Aventuras </a:t>
            </a:r>
            <a:r>
              <a:rPr lang="es-DO" b="1" i="1" dirty="0">
                <a:latin typeface="Arial" panose="020B0604020202020204" pitchFamily="34" charset="0"/>
                <a:cs typeface="Arial" panose="020B0604020202020204" pitchFamily="34" charset="0"/>
              </a:rPr>
              <a:t>del soldado desconocido </a:t>
            </a:r>
            <a:r>
              <a:rPr lang="es-DO" b="1" i="1" dirty="0" smtClean="0">
                <a:latin typeface="Arial" panose="020B0604020202020204" pitchFamily="34" charset="0"/>
                <a:cs typeface="Arial" panose="020B0604020202020204" pitchFamily="34" charset="0"/>
              </a:rPr>
              <a:t>cubano</a:t>
            </a:r>
            <a:r>
              <a:rPr lang="es-ES" b="1" dirty="0" smtClean="0">
                <a:solidFill>
                  <a:srgbClr val="111111"/>
                </a:solidFill>
                <a:latin typeface="Arial" panose="020B0604020202020204" pitchFamily="34" charset="0"/>
                <a:cs typeface="Arial" panose="020B0604020202020204" pitchFamily="34" charset="0"/>
              </a:rPr>
              <a:t>)</a:t>
            </a:r>
            <a:r>
              <a:rPr lang="es-DO" dirty="0" smtClean="0">
                <a:latin typeface="Arial" panose="020B0604020202020204" pitchFamily="34" charset="0"/>
                <a:cs typeface="Arial" panose="020B0604020202020204" pitchFamily="34" charset="0"/>
              </a:rPr>
              <a:t> </a:t>
            </a:r>
            <a:endParaRPr lang="es-ES" b="1" dirty="0">
              <a:latin typeface="Arial" panose="020B0604020202020204" pitchFamily="34" charset="0"/>
              <a:cs typeface="Arial" panose="020B0604020202020204" pitchFamily="34" charset="0"/>
            </a:endParaRPr>
          </a:p>
        </p:txBody>
      </p:sp>
      <p:sp>
        <p:nvSpPr>
          <p:cNvPr id="16" name="Abrir llave 15"/>
          <p:cNvSpPr/>
          <p:nvPr/>
        </p:nvSpPr>
        <p:spPr>
          <a:xfrm>
            <a:off x="1804070" y="3556025"/>
            <a:ext cx="491277" cy="3046188"/>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Rectángulo 16"/>
          <p:cNvSpPr/>
          <p:nvPr/>
        </p:nvSpPr>
        <p:spPr>
          <a:xfrm>
            <a:off x="0" y="4063456"/>
            <a:ext cx="1891120" cy="1323439"/>
          </a:xfrm>
          <a:prstGeom prst="rect">
            <a:avLst/>
          </a:prstGeom>
          <a:ln>
            <a:noFill/>
          </a:ln>
        </p:spPr>
        <p:txBody>
          <a:bodyPr wrap="square">
            <a:spAutoFit/>
          </a:bodyPr>
          <a:lstStyle/>
          <a:p>
            <a:pPr algn="ctr"/>
            <a:r>
              <a:rPr lang="es-ES" sz="2000" b="1" dirty="0" smtClean="0">
                <a:solidFill>
                  <a:srgbClr val="111111"/>
                </a:solidFill>
                <a:latin typeface="Arial" panose="020B0604020202020204" pitchFamily="34" charset="0"/>
                <a:cs typeface="Arial" panose="020B0604020202020204" pitchFamily="34" charset="0"/>
              </a:rPr>
              <a:t>Intelectuales destacados en este período </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448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0"/>
          <p:cNvSpPr>
            <a:spLocks noChangeShapeType="1"/>
          </p:cNvSpPr>
          <p:nvPr/>
        </p:nvSpPr>
        <p:spPr bwMode="auto">
          <a:xfrm flipH="1">
            <a:off x="1127760" y="2072640"/>
            <a:ext cx="2621280" cy="77724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14" name="Line 10"/>
          <p:cNvSpPr>
            <a:spLocks noChangeShapeType="1"/>
          </p:cNvSpPr>
          <p:nvPr/>
        </p:nvSpPr>
        <p:spPr bwMode="auto">
          <a:xfrm>
            <a:off x="8107680" y="2118360"/>
            <a:ext cx="1463040" cy="114300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16" name="Line 10"/>
          <p:cNvSpPr>
            <a:spLocks noChangeShapeType="1"/>
          </p:cNvSpPr>
          <p:nvPr/>
        </p:nvSpPr>
        <p:spPr bwMode="auto">
          <a:xfrm>
            <a:off x="7126996" y="2247217"/>
            <a:ext cx="25004" cy="99695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17" name="Line 10"/>
          <p:cNvSpPr>
            <a:spLocks noChangeShapeType="1"/>
          </p:cNvSpPr>
          <p:nvPr/>
        </p:nvSpPr>
        <p:spPr bwMode="auto">
          <a:xfrm flipH="1">
            <a:off x="3992879" y="2301240"/>
            <a:ext cx="289557" cy="89916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8214" name="Rectángulo 1"/>
          <p:cNvSpPr>
            <a:spLocks noChangeArrowheads="1"/>
          </p:cNvSpPr>
          <p:nvPr/>
        </p:nvSpPr>
        <p:spPr bwMode="auto">
          <a:xfrm>
            <a:off x="3466531" y="237013"/>
            <a:ext cx="5005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sz="2800" b="1" dirty="0" smtClean="0">
                <a:solidFill>
                  <a:schemeClr val="accent5">
                    <a:lumMod val="50000"/>
                  </a:schemeClr>
                </a:solidFill>
                <a:cs typeface="Arial" pitchFamily="34" charset="0"/>
              </a:rPr>
              <a:t>Rubén Martínez Villena</a:t>
            </a:r>
            <a:r>
              <a:rPr lang="es-CO" altLang="es-ES" sz="2400" b="1" dirty="0" smtClean="0">
                <a:solidFill>
                  <a:schemeClr val="accent5">
                    <a:lumMod val="50000"/>
                  </a:schemeClr>
                </a:solidFill>
                <a:cs typeface="Arial" panose="020B0604020202020204" pitchFamily="34" charset="0"/>
              </a:rPr>
              <a:t> </a:t>
            </a:r>
            <a:endParaRPr lang="es-ES" altLang="es-ES" sz="2400" b="1" dirty="0">
              <a:solidFill>
                <a:schemeClr val="accent5">
                  <a:lumMod val="50000"/>
                </a:schemeClr>
              </a:solidFill>
              <a:cs typeface="Arial" panose="020B0604020202020204" pitchFamily="34" charset="0"/>
            </a:endParaRPr>
          </a:p>
        </p:txBody>
      </p:sp>
      <p:sp>
        <p:nvSpPr>
          <p:cNvPr id="15" name="Rectángulo 1"/>
          <p:cNvSpPr>
            <a:spLocks noChangeArrowheads="1"/>
          </p:cNvSpPr>
          <p:nvPr/>
        </p:nvSpPr>
        <p:spPr bwMode="auto">
          <a:xfrm>
            <a:off x="1966614" y="1816390"/>
            <a:ext cx="6577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CO" altLang="es-ES" sz="2400" b="1" dirty="0" smtClean="0">
                <a:cs typeface="Arial" panose="020B0604020202020204" pitchFamily="34" charset="0"/>
              </a:rPr>
              <a:t>                 Década Crítica (1923-1933)  </a:t>
            </a:r>
            <a:endParaRPr lang="es-ES" altLang="es-ES" sz="2400" b="1" dirty="0">
              <a:cs typeface="Arial" panose="020B0604020202020204" pitchFamily="34" charset="0"/>
            </a:endParaRPr>
          </a:p>
        </p:txBody>
      </p:sp>
      <p:sp>
        <p:nvSpPr>
          <p:cNvPr id="20" name="Rectángulo 19"/>
          <p:cNvSpPr/>
          <p:nvPr/>
        </p:nvSpPr>
        <p:spPr>
          <a:xfrm>
            <a:off x="0" y="2828906"/>
            <a:ext cx="2333768" cy="707886"/>
          </a:xfrm>
          <a:prstGeom prst="rect">
            <a:avLst/>
          </a:prstGeom>
          <a:ln>
            <a:noFill/>
          </a:ln>
        </p:spPr>
        <p:txBody>
          <a:bodyPr wrap="square">
            <a:spAutoFit/>
          </a:bodyPr>
          <a:lstStyle/>
          <a:p>
            <a:pPr algn="ctr"/>
            <a:r>
              <a:rPr lang="es-ES" sz="2000" b="1" dirty="0" smtClean="0">
                <a:solidFill>
                  <a:srgbClr val="111111"/>
                </a:solidFill>
                <a:latin typeface="Arial" panose="020B0604020202020204" pitchFamily="34" charset="0"/>
                <a:cs typeface="Arial" panose="020B0604020202020204" pitchFamily="34" charset="0"/>
              </a:rPr>
              <a:t>Fundación de la  FEU</a:t>
            </a:r>
            <a:endParaRPr lang="es-ES" sz="2000" b="1" dirty="0">
              <a:latin typeface="Arial" panose="020B0604020202020204" pitchFamily="34" charset="0"/>
              <a:cs typeface="Arial" panose="020B0604020202020204" pitchFamily="34" charset="0"/>
            </a:endParaRPr>
          </a:p>
        </p:txBody>
      </p:sp>
      <p:sp>
        <p:nvSpPr>
          <p:cNvPr id="21" name="Rectángulo 20"/>
          <p:cNvSpPr/>
          <p:nvPr/>
        </p:nvSpPr>
        <p:spPr>
          <a:xfrm>
            <a:off x="2512075" y="3213329"/>
            <a:ext cx="2333768" cy="707886"/>
          </a:xfrm>
          <a:prstGeom prst="rect">
            <a:avLst/>
          </a:prstGeom>
          <a:ln>
            <a:noFill/>
          </a:ln>
        </p:spPr>
        <p:txBody>
          <a:bodyPr wrap="square">
            <a:spAutoFit/>
          </a:bodyPr>
          <a:lstStyle/>
          <a:p>
            <a:pPr algn="ctr"/>
            <a:r>
              <a:rPr lang="es-ES" b="1" dirty="0" smtClean="0">
                <a:solidFill>
                  <a:srgbClr val="111111"/>
                </a:solidFill>
                <a:latin typeface="Arial" panose="020B0604020202020204" pitchFamily="34" charset="0"/>
                <a:cs typeface="Arial" panose="020B0604020202020204" pitchFamily="34" charset="0"/>
              </a:rPr>
              <a:t>   </a:t>
            </a:r>
            <a:r>
              <a:rPr lang="es-ES" sz="2000" b="1" dirty="0" smtClean="0">
                <a:solidFill>
                  <a:srgbClr val="111111"/>
                </a:solidFill>
                <a:latin typeface="Arial" panose="020B0604020202020204" pitchFamily="34" charset="0"/>
                <a:cs typeface="Arial" panose="020B0604020202020204" pitchFamily="34" charset="0"/>
              </a:rPr>
              <a:t>Fundación del  PCC</a:t>
            </a:r>
            <a:endParaRPr lang="es-ES" sz="2000" b="1" dirty="0">
              <a:latin typeface="Arial" panose="020B0604020202020204" pitchFamily="34" charset="0"/>
              <a:cs typeface="Arial" panose="020B0604020202020204" pitchFamily="34" charset="0"/>
            </a:endParaRPr>
          </a:p>
        </p:txBody>
      </p:sp>
      <p:sp>
        <p:nvSpPr>
          <p:cNvPr id="22" name="Rectángulo 21"/>
          <p:cNvSpPr/>
          <p:nvPr/>
        </p:nvSpPr>
        <p:spPr>
          <a:xfrm>
            <a:off x="6047796" y="3240852"/>
            <a:ext cx="2333768" cy="1323439"/>
          </a:xfrm>
          <a:prstGeom prst="rect">
            <a:avLst/>
          </a:prstGeom>
          <a:ln>
            <a:noFill/>
          </a:ln>
        </p:spPr>
        <p:txBody>
          <a:bodyPr wrap="square">
            <a:spAutoFit/>
          </a:bodyPr>
          <a:lstStyle/>
          <a:p>
            <a:pPr algn="ctr"/>
            <a:r>
              <a:rPr lang="es-ES" sz="2000" b="1" dirty="0" smtClean="0">
                <a:solidFill>
                  <a:srgbClr val="111111"/>
                </a:solidFill>
                <a:latin typeface="Arial" panose="020B0604020202020204" pitchFamily="34" charset="0"/>
                <a:cs typeface="Arial" panose="020B0604020202020204" pitchFamily="34" charset="0"/>
              </a:rPr>
              <a:t>Acciones de la falange revolucionaria </a:t>
            </a:r>
          </a:p>
          <a:p>
            <a:pPr algn="ctr"/>
            <a:endParaRPr lang="es-ES" sz="2000" b="1" dirty="0">
              <a:latin typeface="Arial" panose="020B0604020202020204" pitchFamily="34" charset="0"/>
              <a:cs typeface="Arial" panose="020B0604020202020204" pitchFamily="34" charset="0"/>
            </a:endParaRPr>
          </a:p>
        </p:txBody>
      </p:sp>
      <p:sp>
        <p:nvSpPr>
          <p:cNvPr id="23" name="Rectángulo 22"/>
          <p:cNvSpPr/>
          <p:nvPr/>
        </p:nvSpPr>
        <p:spPr>
          <a:xfrm>
            <a:off x="8763910" y="3298472"/>
            <a:ext cx="2650849" cy="923330"/>
          </a:xfrm>
          <a:prstGeom prst="rect">
            <a:avLst/>
          </a:prstGeom>
          <a:ln>
            <a:noFill/>
          </a:ln>
        </p:spPr>
        <p:txBody>
          <a:bodyPr wrap="square">
            <a:spAutoFit/>
          </a:bodyPr>
          <a:lstStyle/>
          <a:p>
            <a:pPr algn="ctr"/>
            <a:r>
              <a:rPr lang="es-ES" b="1" dirty="0" smtClean="0">
                <a:solidFill>
                  <a:srgbClr val="111111"/>
                </a:solidFill>
                <a:latin typeface="Arial" panose="020B0604020202020204" pitchFamily="34" charset="0"/>
                <a:cs typeface="Arial" panose="020B0604020202020204" pitchFamily="34" charset="0"/>
              </a:rPr>
              <a:t>Grupo Minorista </a:t>
            </a:r>
          </a:p>
          <a:p>
            <a:pPr algn="ctr"/>
            <a:r>
              <a:rPr lang="es-ES" b="1" dirty="0" smtClean="0">
                <a:solidFill>
                  <a:srgbClr val="111111"/>
                </a:solidFill>
                <a:latin typeface="Arial" panose="020B0604020202020204" pitchFamily="34" charset="0"/>
                <a:cs typeface="Arial" panose="020B0604020202020204" pitchFamily="34" charset="0"/>
              </a:rPr>
              <a:t>(protesta política de 1923-1928)</a:t>
            </a:r>
            <a:endParaRPr lang="es-ES" b="1" dirty="0">
              <a:latin typeface="Arial" panose="020B0604020202020204" pitchFamily="34" charset="0"/>
              <a:cs typeface="Arial" panose="020B0604020202020204" pitchFamily="34" charset="0"/>
            </a:endParaRPr>
          </a:p>
        </p:txBody>
      </p:sp>
      <p:sp>
        <p:nvSpPr>
          <p:cNvPr id="24" name="23 Rectángulo"/>
          <p:cNvSpPr/>
          <p:nvPr/>
        </p:nvSpPr>
        <p:spPr>
          <a:xfrm>
            <a:off x="3691146" y="4570214"/>
            <a:ext cx="4469493" cy="461665"/>
          </a:xfrm>
          <a:prstGeom prst="rect">
            <a:avLst/>
          </a:prstGeom>
        </p:spPr>
        <p:txBody>
          <a:bodyPr wrap="none">
            <a:spAutoFit/>
          </a:bodyPr>
          <a:lstStyle/>
          <a:p>
            <a:pPr algn="ctr"/>
            <a:r>
              <a:rPr lang="es-CO" altLang="es-ES" sz="2400" b="1" dirty="0" smtClean="0">
                <a:latin typeface="Arial" pitchFamily="34" charset="0"/>
                <a:cs typeface="Arial" pitchFamily="34" charset="0"/>
              </a:rPr>
              <a:t>       Instituciones culturales   </a:t>
            </a:r>
            <a:endParaRPr lang="es-ES" altLang="es-ES" sz="2400" b="1" dirty="0">
              <a:latin typeface="Arial" pitchFamily="34" charset="0"/>
              <a:cs typeface="Arial" pitchFamily="34" charset="0"/>
            </a:endParaRPr>
          </a:p>
        </p:txBody>
      </p:sp>
      <p:sp>
        <p:nvSpPr>
          <p:cNvPr id="25" name="Line 10"/>
          <p:cNvSpPr>
            <a:spLocks noChangeShapeType="1"/>
          </p:cNvSpPr>
          <p:nvPr/>
        </p:nvSpPr>
        <p:spPr bwMode="auto">
          <a:xfrm>
            <a:off x="5602995" y="2262456"/>
            <a:ext cx="45719" cy="2248584"/>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26" name="25 Rectángulo"/>
          <p:cNvSpPr/>
          <p:nvPr/>
        </p:nvSpPr>
        <p:spPr>
          <a:xfrm>
            <a:off x="319229" y="4433054"/>
            <a:ext cx="1580882" cy="1323439"/>
          </a:xfrm>
          <a:prstGeom prst="rect">
            <a:avLst/>
          </a:prstGeom>
        </p:spPr>
        <p:txBody>
          <a:bodyPr wrap="none">
            <a:spAutoFit/>
          </a:bodyPr>
          <a:lstStyle/>
          <a:p>
            <a:pPr algn="ctr"/>
            <a:r>
              <a:rPr lang="es-ES" sz="2000" b="1" dirty="0" smtClean="0">
                <a:solidFill>
                  <a:srgbClr val="111111"/>
                </a:solidFill>
                <a:latin typeface="Arial" pitchFamily="34" charset="0"/>
                <a:cs typeface="Arial" pitchFamily="34" charset="0"/>
              </a:rPr>
              <a:t>Revista de </a:t>
            </a:r>
          </a:p>
          <a:p>
            <a:pPr algn="ctr"/>
            <a:r>
              <a:rPr lang="es-MX" sz="2000" b="1" dirty="0" smtClean="0">
                <a:solidFill>
                  <a:srgbClr val="111111"/>
                </a:solidFill>
                <a:latin typeface="Arial" pitchFamily="34" charset="0"/>
                <a:cs typeface="Arial" pitchFamily="34" charset="0"/>
              </a:rPr>
              <a:t>Avance</a:t>
            </a:r>
          </a:p>
          <a:p>
            <a:pPr algn="ctr"/>
            <a:r>
              <a:rPr lang="es-CO" altLang="es-ES" sz="2000" b="1" dirty="0" smtClean="0">
                <a:latin typeface="Arial" pitchFamily="34" charset="0"/>
                <a:cs typeface="Arial" pitchFamily="34" charset="0"/>
              </a:rPr>
              <a:t>(1927-1930)</a:t>
            </a:r>
            <a:endParaRPr lang="es-MX" sz="2000" b="1" dirty="0" smtClean="0">
              <a:solidFill>
                <a:srgbClr val="111111"/>
              </a:solidFill>
              <a:latin typeface="Arial" pitchFamily="34" charset="0"/>
              <a:cs typeface="Arial" pitchFamily="34" charset="0"/>
            </a:endParaRPr>
          </a:p>
          <a:p>
            <a:pPr algn="ctr"/>
            <a:r>
              <a:rPr lang="es-MX" sz="2000" b="1" dirty="0" smtClean="0">
                <a:solidFill>
                  <a:srgbClr val="111111"/>
                </a:solidFill>
                <a:latin typeface="Arial" pitchFamily="34" charset="0"/>
                <a:cs typeface="Arial" pitchFamily="34" charset="0"/>
              </a:rPr>
              <a:t> </a:t>
            </a:r>
            <a:endParaRPr lang="es-ES" sz="2000" b="1" dirty="0">
              <a:latin typeface="Arial" pitchFamily="34" charset="0"/>
              <a:cs typeface="Arial" pitchFamily="34" charset="0"/>
            </a:endParaRPr>
          </a:p>
        </p:txBody>
      </p:sp>
      <p:sp>
        <p:nvSpPr>
          <p:cNvPr id="27" name="26 Rectángulo"/>
          <p:cNvSpPr/>
          <p:nvPr/>
        </p:nvSpPr>
        <p:spPr>
          <a:xfrm>
            <a:off x="1859281" y="5271254"/>
            <a:ext cx="2240280" cy="1323439"/>
          </a:xfrm>
          <a:prstGeom prst="rect">
            <a:avLst/>
          </a:prstGeom>
        </p:spPr>
        <p:txBody>
          <a:bodyPr wrap="square">
            <a:spAutoFit/>
          </a:bodyPr>
          <a:lstStyle/>
          <a:p>
            <a:pPr algn="ctr"/>
            <a:r>
              <a:rPr lang="es-ES" sz="2000" b="1" dirty="0" smtClean="0">
                <a:solidFill>
                  <a:srgbClr val="111111"/>
                </a:solidFill>
                <a:latin typeface="Arial" pitchFamily="34" charset="0"/>
                <a:cs typeface="Arial" pitchFamily="34" charset="0"/>
              </a:rPr>
              <a:t>Revista </a:t>
            </a:r>
          </a:p>
          <a:p>
            <a:pPr algn="ctr"/>
            <a:r>
              <a:rPr lang="es-MX" sz="2000" b="1" dirty="0" smtClean="0">
                <a:solidFill>
                  <a:srgbClr val="111111"/>
                </a:solidFill>
                <a:latin typeface="Arial" pitchFamily="34" charset="0"/>
                <a:cs typeface="Arial" pitchFamily="34" charset="0"/>
              </a:rPr>
              <a:t>Archivos del folclore cubano</a:t>
            </a:r>
          </a:p>
          <a:p>
            <a:pPr algn="ctr"/>
            <a:r>
              <a:rPr lang="es-MX" sz="2000" b="1" dirty="0" smtClean="0">
                <a:solidFill>
                  <a:srgbClr val="111111"/>
                </a:solidFill>
                <a:latin typeface="Arial" pitchFamily="34" charset="0"/>
                <a:cs typeface="Arial" pitchFamily="34" charset="0"/>
              </a:rPr>
              <a:t> </a:t>
            </a:r>
            <a:endParaRPr lang="es-ES" sz="2000" b="1" dirty="0">
              <a:latin typeface="Arial" pitchFamily="34" charset="0"/>
              <a:cs typeface="Arial" pitchFamily="34" charset="0"/>
            </a:endParaRPr>
          </a:p>
        </p:txBody>
      </p:sp>
      <p:sp>
        <p:nvSpPr>
          <p:cNvPr id="28" name="27 Rectángulo"/>
          <p:cNvSpPr/>
          <p:nvPr/>
        </p:nvSpPr>
        <p:spPr>
          <a:xfrm>
            <a:off x="6461760" y="5513755"/>
            <a:ext cx="2240280" cy="1015663"/>
          </a:xfrm>
          <a:prstGeom prst="rect">
            <a:avLst/>
          </a:prstGeom>
        </p:spPr>
        <p:txBody>
          <a:bodyPr wrap="square">
            <a:spAutoFit/>
          </a:bodyPr>
          <a:lstStyle/>
          <a:p>
            <a:pPr algn="ctr"/>
            <a:r>
              <a:rPr lang="es-ES" sz="2000" b="1" dirty="0" smtClean="0">
                <a:solidFill>
                  <a:srgbClr val="111111"/>
                </a:solidFill>
                <a:latin typeface="Arial" pitchFamily="34" charset="0"/>
                <a:cs typeface="Arial" pitchFamily="34" charset="0"/>
              </a:rPr>
              <a:t>Revista </a:t>
            </a:r>
          </a:p>
          <a:p>
            <a:pPr algn="ctr"/>
            <a:r>
              <a:rPr lang="es-MX" sz="2000" b="1" dirty="0" smtClean="0">
                <a:solidFill>
                  <a:srgbClr val="111111"/>
                </a:solidFill>
                <a:latin typeface="Arial" pitchFamily="34" charset="0"/>
                <a:cs typeface="Arial" pitchFamily="34" charset="0"/>
              </a:rPr>
              <a:t>Cuba contemporánea</a:t>
            </a:r>
          </a:p>
        </p:txBody>
      </p:sp>
      <p:sp>
        <p:nvSpPr>
          <p:cNvPr id="29" name="28 Rectángulo"/>
          <p:cNvSpPr/>
          <p:nvPr/>
        </p:nvSpPr>
        <p:spPr>
          <a:xfrm>
            <a:off x="4191000" y="5562600"/>
            <a:ext cx="2727960" cy="707886"/>
          </a:xfrm>
          <a:prstGeom prst="rect">
            <a:avLst/>
          </a:prstGeom>
        </p:spPr>
        <p:txBody>
          <a:bodyPr wrap="square">
            <a:spAutoFit/>
          </a:bodyPr>
          <a:lstStyle/>
          <a:p>
            <a:pPr algn="ctr"/>
            <a:r>
              <a:rPr lang="es-MX" sz="2000" b="1" dirty="0" smtClean="0">
                <a:solidFill>
                  <a:srgbClr val="111111"/>
                </a:solidFill>
                <a:latin typeface="Arial" pitchFamily="34" charset="0"/>
                <a:cs typeface="Arial" pitchFamily="34" charset="0"/>
              </a:rPr>
              <a:t>Diario de la</a:t>
            </a:r>
          </a:p>
          <a:p>
            <a:pPr algn="ctr"/>
            <a:r>
              <a:rPr lang="es-MX" sz="2000" b="1" dirty="0" smtClean="0">
                <a:solidFill>
                  <a:srgbClr val="111111"/>
                </a:solidFill>
                <a:latin typeface="Arial" pitchFamily="34" charset="0"/>
                <a:cs typeface="Arial" pitchFamily="34" charset="0"/>
              </a:rPr>
              <a:t>Marina</a:t>
            </a:r>
          </a:p>
        </p:txBody>
      </p:sp>
      <p:sp>
        <p:nvSpPr>
          <p:cNvPr id="30" name="29 Rectángulo"/>
          <p:cNvSpPr/>
          <p:nvPr/>
        </p:nvSpPr>
        <p:spPr>
          <a:xfrm>
            <a:off x="8854440" y="5149334"/>
            <a:ext cx="3048000" cy="1015663"/>
          </a:xfrm>
          <a:prstGeom prst="rect">
            <a:avLst/>
          </a:prstGeom>
        </p:spPr>
        <p:txBody>
          <a:bodyPr wrap="square">
            <a:spAutoFit/>
          </a:bodyPr>
          <a:lstStyle/>
          <a:p>
            <a:pPr algn="ctr">
              <a:defRPr/>
            </a:pPr>
            <a:r>
              <a:rPr lang="es-ES" sz="2000" b="1" dirty="0" smtClean="0">
                <a:latin typeface="Arial" pitchFamily="34" charset="0"/>
                <a:cs typeface="Arial" pitchFamily="34" charset="0"/>
              </a:rPr>
              <a:t>Revista de la </a:t>
            </a:r>
          </a:p>
          <a:p>
            <a:pPr algn="ctr">
              <a:defRPr/>
            </a:pPr>
            <a:r>
              <a:rPr lang="es-ES" sz="2000" b="1" dirty="0" smtClean="0">
                <a:latin typeface="Arial" pitchFamily="34" charset="0"/>
                <a:cs typeface="Arial" pitchFamily="34" charset="0"/>
              </a:rPr>
              <a:t>Universidad de la  Habana </a:t>
            </a:r>
            <a:endParaRPr lang="es-ES" sz="2000" b="1" dirty="0">
              <a:latin typeface="Arial" pitchFamily="34" charset="0"/>
              <a:cs typeface="Arial" pitchFamily="34" charset="0"/>
            </a:endParaRPr>
          </a:p>
        </p:txBody>
      </p:sp>
      <p:sp>
        <p:nvSpPr>
          <p:cNvPr id="32" name="31 Rectángulo"/>
          <p:cNvSpPr/>
          <p:nvPr/>
        </p:nvSpPr>
        <p:spPr>
          <a:xfrm>
            <a:off x="2866030" y="988814"/>
            <a:ext cx="5173423" cy="584775"/>
          </a:xfrm>
          <a:prstGeom prst="rect">
            <a:avLst/>
          </a:prstGeom>
        </p:spPr>
        <p:txBody>
          <a:bodyPr wrap="square">
            <a:spAutoFit/>
          </a:bodyPr>
          <a:lstStyle/>
          <a:p>
            <a:pPr algn="ctr"/>
            <a:r>
              <a:rPr lang="es-CO" altLang="es-ES" sz="3200" b="1" dirty="0" smtClean="0">
                <a:latin typeface="Arial" pitchFamily="34" charset="0"/>
                <a:cs typeface="Arial" pitchFamily="34" charset="0"/>
              </a:rPr>
              <a:t>        </a:t>
            </a:r>
            <a:r>
              <a:rPr lang="es-CO" altLang="es-ES" sz="2800" b="1" dirty="0" smtClean="0">
                <a:latin typeface="Arial" pitchFamily="34" charset="0"/>
                <a:cs typeface="Arial" pitchFamily="34" charset="0"/>
              </a:rPr>
              <a:t>Protesta de los trece </a:t>
            </a:r>
            <a:endParaRPr lang="es-ES" altLang="es-ES" sz="2800" b="1" dirty="0">
              <a:latin typeface="Arial" pitchFamily="34" charset="0"/>
              <a:cs typeface="Arial" pitchFamily="34" charset="0"/>
            </a:endParaRPr>
          </a:p>
        </p:txBody>
      </p:sp>
      <p:sp>
        <p:nvSpPr>
          <p:cNvPr id="31" name="30 Flecha curvada hacia abajo"/>
          <p:cNvSpPr/>
          <p:nvPr/>
        </p:nvSpPr>
        <p:spPr>
          <a:xfrm rot="6719537">
            <a:off x="7956873" y="759038"/>
            <a:ext cx="1365570" cy="7789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3" name="Line 10"/>
          <p:cNvSpPr>
            <a:spLocks noChangeShapeType="1"/>
          </p:cNvSpPr>
          <p:nvPr/>
        </p:nvSpPr>
        <p:spPr bwMode="auto">
          <a:xfrm flipH="1">
            <a:off x="1859278" y="4831080"/>
            <a:ext cx="2301241" cy="45719"/>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34" name="Line 10"/>
          <p:cNvSpPr>
            <a:spLocks noChangeShapeType="1"/>
          </p:cNvSpPr>
          <p:nvPr/>
        </p:nvSpPr>
        <p:spPr bwMode="auto">
          <a:xfrm flipH="1">
            <a:off x="3840480" y="5013960"/>
            <a:ext cx="792480" cy="68580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35" name="Line 10"/>
          <p:cNvSpPr>
            <a:spLocks noChangeShapeType="1"/>
          </p:cNvSpPr>
          <p:nvPr/>
        </p:nvSpPr>
        <p:spPr bwMode="auto">
          <a:xfrm flipH="1">
            <a:off x="5623552" y="5044440"/>
            <a:ext cx="45719" cy="59436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36" name="Line 10"/>
          <p:cNvSpPr>
            <a:spLocks noChangeShapeType="1"/>
          </p:cNvSpPr>
          <p:nvPr/>
        </p:nvSpPr>
        <p:spPr bwMode="auto">
          <a:xfrm>
            <a:off x="7620000" y="4998720"/>
            <a:ext cx="60960" cy="57912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37" name="Line 10"/>
          <p:cNvSpPr>
            <a:spLocks noChangeShapeType="1"/>
          </p:cNvSpPr>
          <p:nvPr/>
        </p:nvSpPr>
        <p:spPr bwMode="auto">
          <a:xfrm>
            <a:off x="7940040" y="4815840"/>
            <a:ext cx="1478280" cy="518160"/>
          </a:xfrm>
          <a:prstGeom prst="line">
            <a:avLst/>
          </a:prstGeom>
          <a:ln w="38100">
            <a:solidFill>
              <a:srgbClr val="083A68"/>
            </a:solidFill>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ES" dirty="0"/>
          </a:p>
        </p:txBody>
      </p:sp>
      <p:sp>
        <p:nvSpPr>
          <p:cNvPr id="38" name="Text Box 5"/>
          <p:cNvSpPr txBox="1">
            <a:spLocks noChangeArrowheads="1"/>
          </p:cNvSpPr>
          <p:nvPr/>
        </p:nvSpPr>
        <p:spPr bwMode="auto">
          <a:xfrm>
            <a:off x="423224" y="366042"/>
            <a:ext cx="2857391" cy="1200329"/>
          </a:xfrm>
          <a:prstGeom prst="rect">
            <a:avLst/>
          </a:prstGeom>
          <a:solidFill>
            <a:schemeClr val="accent3">
              <a:lumMod val="20000"/>
              <a:lumOff val="80000"/>
            </a:schemeClr>
          </a:solidFill>
          <a:ln w="28575">
            <a:solidFill>
              <a:schemeClr val="accent5">
                <a:lumMod val="75000"/>
              </a:schemeClr>
            </a:solidFill>
          </a:ln>
          <a:scene3d>
            <a:camera prst="isometricOffAxis1Right"/>
            <a:lightRig rig="threePt" dir="t"/>
          </a:scene3d>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s-ES_tradnl" sz="2400" b="1" dirty="0" smtClean="0"/>
              <a:t>Inicia la  Vanguardia artística cubana </a:t>
            </a:r>
            <a:endParaRPr lang="es-ES_tradnl" sz="2400" b="1" dirty="0"/>
          </a:p>
        </p:txBody>
      </p:sp>
    </p:spTree>
    <p:extLst>
      <p:ext uri="{BB962C8B-B14F-4D97-AF65-F5344CB8AC3E}">
        <p14:creationId xmlns:p14="http://schemas.microsoft.com/office/powerpoint/2010/main" val="3076862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3667</TotalTime>
  <Words>1286</Words>
  <Application>Microsoft Office PowerPoint</Application>
  <PresentationFormat>Panorámica</PresentationFormat>
  <Paragraphs>157</Paragraphs>
  <Slides>22</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Arial</vt:lpstr>
      <vt:lpstr>Arial Black</vt:lpstr>
      <vt:lpstr>Calibri</vt:lpstr>
      <vt:lpstr>Calibri Light</vt:lpstr>
      <vt:lpstr>Courier New</vt:lpstr>
      <vt:lpstr>Times New Roman</vt:lpstr>
      <vt:lpstr>Trebuchet MS</vt:lpstr>
      <vt:lpstr>Wingdings</vt:lpstr>
      <vt:lpstr>Tema de Office</vt:lpstr>
      <vt:lpstr>Presentación de PowerPoint</vt:lpstr>
      <vt:lpstr>Presentación de PowerPoint</vt:lpstr>
      <vt:lpstr>Presentación de PowerPoint</vt:lpstr>
      <vt:lpstr>Presentación de PowerPoint</vt:lpstr>
      <vt:lpstr>Panorama histórico del entresiglos  El umbral del siglo XX</vt:lpstr>
      <vt:lpstr>-Intranquilidad popular -Injerencia norteamericana -Apego  a los gobiernos de turno</vt:lpstr>
      <vt:lpstr>Presentación de PowerPoint</vt:lpstr>
      <vt:lpstr>Presentación de PowerPoint</vt:lpstr>
      <vt:lpstr>Presentación de PowerPoint</vt:lpstr>
      <vt:lpstr>Presentación de PowerPoint</vt:lpstr>
      <vt:lpstr>Presentación de PowerPoint</vt:lpstr>
      <vt:lpstr>Edificios representativos del poder político</vt:lpstr>
      <vt:lpstr>Art Decó</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Adriel</dc:creator>
  <cp:lastModifiedBy>Yordanka</cp:lastModifiedBy>
  <cp:revision>314</cp:revision>
  <dcterms:created xsi:type="dcterms:W3CDTF">2014-10-12T16:01:06Z</dcterms:created>
  <dcterms:modified xsi:type="dcterms:W3CDTF">2026-04-04T19:33:16Z</dcterms:modified>
</cp:coreProperties>
</file>