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6" r:id="rId4"/>
    <p:sldId id="300" r:id="rId5"/>
    <p:sldId id="298" r:id="rId6"/>
    <p:sldId id="299" r:id="rId7"/>
    <p:sldId id="295" r:id="rId8"/>
    <p:sldId id="278" r:id="rId9"/>
    <p:sldId id="280" r:id="rId10"/>
    <p:sldId id="302" r:id="rId11"/>
    <p:sldId id="301" r:id="rId12"/>
    <p:sldId id="282" r:id="rId13"/>
    <p:sldId id="281" r:id="rId14"/>
    <p:sldId id="283" r:id="rId15"/>
    <p:sldId id="285" r:id="rId16"/>
    <p:sldId id="303" r:id="rId17"/>
    <p:sldId id="286" r:id="rId18"/>
    <p:sldId id="304" r:id="rId19"/>
    <p:sldId id="287" r:id="rId20"/>
    <p:sldId id="289" r:id="rId21"/>
    <p:sldId id="305" r:id="rId22"/>
    <p:sldId id="290" r:id="rId23"/>
    <p:sldId id="292" r:id="rId24"/>
    <p:sldId id="293" r:id="rId25"/>
    <p:sldId id="30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19" y="232287"/>
            <a:ext cx="1612409" cy="179445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70514" y="45708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dirty="0"/>
              <a:t>Centro Universitario Municipal Alquízar</a:t>
            </a:r>
          </a:p>
          <a:p>
            <a:pPr algn="ctr"/>
            <a:r>
              <a:rPr lang="es-ES" sz="2400" dirty="0"/>
              <a:t>Universidad de Artemisa</a:t>
            </a:r>
          </a:p>
          <a:p>
            <a:pPr algn="ctr"/>
            <a:r>
              <a:rPr lang="es-ES" sz="2400" dirty="0"/>
              <a:t>“Julio Díaz González”</a:t>
            </a:r>
          </a:p>
          <a:p>
            <a:pPr algn="ctr"/>
            <a:endParaRPr lang="es-ES" sz="2400" dirty="0"/>
          </a:p>
        </p:txBody>
      </p:sp>
      <p:sp>
        <p:nvSpPr>
          <p:cNvPr id="7" name="Rectángulo 6"/>
          <p:cNvSpPr/>
          <p:nvPr/>
        </p:nvSpPr>
        <p:spPr>
          <a:xfrm>
            <a:off x="2265616" y="2281534"/>
            <a:ext cx="822693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Gestión Económica</a:t>
            </a:r>
          </a:p>
          <a:p>
            <a:pPr algn="ctr"/>
            <a:r>
              <a:rPr lang="es-ES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6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s-ES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gropecuaria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141" y="4405192"/>
            <a:ext cx="1485900" cy="20955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975757" y="5160554"/>
            <a:ext cx="7282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MSc. </a:t>
            </a:r>
            <a:r>
              <a:rPr lang="es-ES" sz="3200" b="1" dirty="0" err="1"/>
              <a:t>Deilyn</a:t>
            </a:r>
            <a:r>
              <a:rPr lang="es-ES" sz="3200" b="1" dirty="0"/>
              <a:t> Moreno Ramos</a:t>
            </a:r>
          </a:p>
          <a:p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8360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89462" y="494437"/>
            <a:ext cx="99691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¿Qué son los indicadores económicos y cuáles son algunos ejemplos?</a:t>
            </a:r>
          </a:p>
          <a:p>
            <a:pPr algn="just"/>
            <a:endParaRPr lang="es-ES" sz="2800" b="1" dirty="0"/>
          </a:p>
          <a:p>
            <a:pPr algn="just"/>
            <a:r>
              <a:rPr lang="es-ES" sz="2800" dirty="0"/>
              <a:t>Los indicadores económicos son datos estadísticos que reflejan el desempeño de la economía en áreas específicas, como el crecimiento económico, la inflación, el desempleo y el comercio exterior.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858" y="3843229"/>
            <a:ext cx="3859390" cy="26249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101" y="3843229"/>
            <a:ext cx="3975599" cy="264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8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70809" y="375557"/>
            <a:ext cx="99147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¿</a:t>
            </a:r>
            <a:r>
              <a:rPr lang="es-ES" sz="2800" b="1" dirty="0"/>
              <a:t>Cuáles son los indicadores económicos más importantes?</a:t>
            </a:r>
          </a:p>
          <a:p>
            <a:pPr algn="just"/>
            <a:r>
              <a:rPr lang="es-ES" sz="2800" dirty="0"/>
              <a:t>Los indicadores que aquí se presentan son: PIB en términos reales. Inflación. Empleo formal (trabajadores asegurados en el IMSS)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587137" y="3036885"/>
            <a:ext cx="98983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¿Cuáles son los tipos de indicadores económicos?</a:t>
            </a:r>
          </a:p>
          <a:p>
            <a:pPr algn="just"/>
            <a:r>
              <a:rPr lang="es-ES" sz="2800" dirty="0"/>
              <a:t>Los indicadores económicos se los ha clasificado desde cinco diferentes enfoques ya que tienen distinta naturaleza, a igual que diferente temporalidad, presentación, nivel de precisión y grado de complejidad. En la mayoría de estos aspectos se presentan posibilidades polares con gamas de grises infinitas.</a:t>
            </a:r>
          </a:p>
        </p:txBody>
      </p:sp>
    </p:spTree>
    <p:extLst>
      <p:ext uri="{BB962C8B-B14F-4D97-AF65-F5344CB8AC3E}">
        <p14:creationId xmlns:p14="http://schemas.microsoft.com/office/powerpoint/2010/main" val="299408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20883" y="414554"/>
            <a:ext cx="92539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¿Cuáles son los tipos de indicadores de desempeño para los procesos?</a:t>
            </a:r>
          </a:p>
          <a:p>
            <a:endParaRPr lang="es-ES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    Indicadores de productividad. ...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    Indicadores de eficiencia. ...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    Indicadores de eficacia. ...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    Indicadores de capacidad. ...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    Indicadores de calidad. ...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    Indicadores de lucro. ...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    Indicadores de rentabilidad. ...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    Indicadores de valor.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448" y="4063282"/>
            <a:ext cx="3570852" cy="236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50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24148" y="383237"/>
            <a:ext cx="99854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¿</a:t>
            </a:r>
            <a:r>
              <a:rPr lang="es-ES" sz="2800" dirty="0"/>
              <a:t>Cómo se calcula la eficiencia, eficacia y efectividad?</a:t>
            </a:r>
          </a:p>
          <a:p>
            <a:endParaRPr lang="es-ES" sz="2800" dirty="0"/>
          </a:p>
          <a:p>
            <a:r>
              <a:rPr lang="es-ES" sz="2800" dirty="0"/>
              <a:t>    Eficacia=(Resultado alcanzado*100)/(Resultado previsto). ...</a:t>
            </a:r>
          </a:p>
          <a:p>
            <a:r>
              <a:rPr lang="es-ES" sz="2800" dirty="0"/>
              <a:t>    Eficiencia=((Resultado alcanzado/costo real)*Tiempo invertido)/((Resultado previsto/costo previsto) *Tiempo previsto) . ...</a:t>
            </a:r>
          </a:p>
          <a:p>
            <a:r>
              <a:rPr lang="es-ES" sz="2800" dirty="0"/>
              <a:t>    Efectividad=((</a:t>
            </a:r>
            <a:r>
              <a:rPr lang="es-ES" sz="2800" dirty="0" err="1"/>
              <a:t>Puntuaje</a:t>
            </a:r>
            <a:r>
              <a:rPr lang="es-ES" sz="2800" dirty="0"/>
              <a:t> de </a:t>
            </a:r>
            <a:r>
              <a:rPr lang="es-ES" sz="2800" dirty="0" err="1"/>
              <a:t>eficiencia+Puntuaje</a:t>
            </a:r>
            <a:r>
              <a:rPr lang="es-ES" sz="2800" dirty="0"/>
              <a:t> de eficacia)/2)/(Máximo </a:t>
            </a:r>
            <a:r>
              <a:rPr lang="es-ES" sz="2800" dirty="0" err="1"/>
              <a:t>puntuaje</a:t>
            </a:r>
            <a:r>
              <a:rPr lang="es-ES" sz="2800" dirty="0"/>
              <a:t>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729" y="4653643"/>
            <a:ext cx="4372885" cy="173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41714" y="305612"/>
            <a:ext cx="9737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¿Cuáles son los indicadores de medición?</a:t>
            </a:r>
          </a:p>
          <a:p>
            <a:pPr algn="just"/>
            <a:endParaRPr lang="es-ES" sz="2800" b="1" dirty="0"/>
          </a:p>
          <a:p>
            <a:pPr algn="just"/>
            <a:r>
              <a:rPr lang="es-ES" sz="2800" dirty="0"/>
              <a:t>Son métricas utilizadas para medir el desempeño en cualquier sistema o proceso para valorar el logro de los objetivos previstos, por ejemplo: operar más eficientemente mediante la reducción del tiempo de inactividad, costos, desperdicios, aumentar la capacidad de producción, evaluar la eficacia operacional.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4" y="4110113"/>
            <a:ext cx="4099898" cy="244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44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8610" y="1342601"/>
            <a:ext cx="100867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¿Cuál es la interpretación de los estados financieros?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Una interpretación financiera o análisis financiero es una evaluación de la viabilidad, estabilidad y rentabilidad de un negocio, con el fin de obtener información que funcione para tomar decisiones que afecten a futuro el crecimiento y la aprobación de proyectos.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986642" y="395292"/>
            <a:ext cx="9622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3200" b="1" dirty="0"/>
              <a:t>Los estados financieros. Su interpretación.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685" y="4451144"/>
            <a:ext cx="3217928" cy="223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33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73928" y="336345"/>
            <a:ext cx="9939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¿Quién interpreta los estados financieros?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Los principales encargados son: el contador, el administrador y el especialista en finanzas. La labor del área contable es proporcionar información sobre la posición financiera de la organización para que las compañías tengan la posibilidad de tomar decisiones efectivas y oportunas.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281" y="3550404"/>
            <a:ext cx="3874333" cy="28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15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51511" y="350159"/>
            <a:ext cx="90906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¿Cuáles son los cuatro estados financieros?</a:t>
            </a:r>
          </a:p>
          <a:p>
            <a:endParaRPr lang="es-ES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Balance General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Estados De Resultados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Estados De Flujos De Efectivo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Estado De Cambios En El Patrimonio Neto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51511" y="3347919"/>
            <a:ext cx="93029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Importancia de los estados financieros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Permiten evaluar la rentabilidad de una empresa, es decir, la capacidad de generar beneficios. Ayudan a analizar la liquidez de la organización, es decir, su capacidad para hacer frente a las obligaciones a corto plazo.</a:t>
            </a:r>
          </a:p>
        </p:txBody>
      </p:sp>
    </p:spTree>
    <p:extLst>
      <p:ext uri="{BB962C8B-B14F-4D97-AF65-F5344CB8AC3E}">
        <p14:creationId xmlns:p14="http://schemas.microsoft.com/office/powerpoint/2010/main" val="4179180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6176" y="502792"/>
            <a:ext cx="97242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Características cualitativas de los estados financieros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En los estados financieros existen las características cualitativas fundamentales (relevancia y representación fiel) y las cualitativas de mejora (comparabilidad, verificabilidad, oportunidad y comprensibilidad).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200" y="3611335"/>
            <a:ext cx="4962757" cy="26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93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64575" y="360543"/>
            <a:ext cx="99593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¿Cuál es el más importante de los estados financieros?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El balance de situación o balance general es uno de los estados financieros básicos de más importancia, ya que es como una radiografía de la situación económica general de la empresa.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571" y="3152499"/>
            <a:ext cx="4174344" cy="30974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3347357"/>
            <a:ext cx="5867727" cy="290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4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69723" y="150364"/>
            <a:ext cx="91276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/>
              <a:t>TEMA II. </a:t>
            </a:r>
            <a:r>
              <a:rPr lang="es-ES" sz="3200" b="1"/>
              <a:t>Análisis productivo, económico y financiero de los factores de la producción </a:t>
            </a:r>
            <a:endParaRPr lang="es-ES" sz="32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296886" y="1471910"/>
            <a:ext cx="98951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b="1" dirty="0"/>
              <a:t>Sumario:</a:t>
            </a:r>
          </a:p>
          <a:p>
            <a:pPr algn="just"/>
            <a:endParaRPr lang="es-ES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800" dirty="0"/>
              <a:t>Factores de producción.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800" dirty="0"/>
              <a:t>Indicadores para medir la efectividad económica en el uso de estos factores.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800" dirty="0"/>
              <a:t>Los estados financieros. Su interpretación.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800" dirty="0"/>
              <a:t>Clasificación y registros de los gastos.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FF0000"/>
                </a:solidFill>
              </a:rPr>
              <a:t>Determinación del costo y punto de nivelación.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FF0000"/>
                </a:solidFill>
              </a:rPr>
              <a:t>Evaluación económica y financiera de proyectos.</a:t>
            </a:r>
          </a:p>
          <a:p>
            <a:pPr algn="just"/>
            <a:endParaRPr lang="es-ES" sz="4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143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64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82929" y="354177"/>
            <a:ext cx="10456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0" lvl="5" indent="-285750" algn="just">
              <a:buFont typeface="Wingdings" panose="05000000000000000000" pitchFamily="2" charset="2"/>
              <a:buChar char="ü"/>
            </a:pPr>
            <a:r>
              <a:rPr lang="es-ES" sz="3200" b="1" dirty="0"/>
              <a:t>Clasificación y registros de los gastos.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371" y="4065814"/>
            <a:ext cx="2905505" cy="257604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26476" y="1300171"/>
            <a:ext cx="95131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¿Qué son los gastos en contabilidad y ejemplos?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Los gastos en una Empresa son necesarios para facilitar su operación y producir bienes y servicios, por ejemplo, el pago de renta, luz, agua, publicidad, materias primas, nóminas, transporte, almacenaje, empaquetado, maquinaria, intereses, etc.</a:t>
            </a:r>
          </a:p>
        </p:txBody>
      </p:sp>
    </p:spTree>
    <p:extLst>
      <p:ext uri="{BB962C8B-B14F-4D97-AF65-F5344CB8AC3E}">
        <p14:creationId xmlns:p14="http://schemas.microsoft.com/office/powerpoint/2010/main" val="1648633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92727" y="813724"/>
            <a:ext cx="90188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Clasificación de los gastos</a:t>
            </a:r>
          </a:p>
          <a:p>
            <a:endParaRPr lang="es-ES" sz="2800" dirty="0"/>
          </a:p>
          <a:p>
            <a:pPr algn="just"/>
            <a:r>
              <a:rPr lang="es-ES" sz="2800" dirty="0"/>
              <a:t>Gastos Fijos: Son aquellos gastos que siempre van a estar mes a mes y que a largo plazo no cambiarán. </a:t>
            </a:r>
          </a:p>
          <a:p>
            <a:endParaRPr lang="es-ES" sz="2800" dirty="0"/>
          </a:p>
          <a:p>
            <a:r>
              <a:rPr lang="es-ES" sz="2800" dirty="0"/>
              <a:t>Gastos Variables: Como lo indica su nombre, varían ya sea en semanas o meses. </a:t>
            </a:r>
          </a:p>
          <a:p>
            <a:endParaRPr lang="es-ES" sz="2800" dirty="0"/>
          </a:p>
          <a:p>
            <a:r>
              <a:rPr lang="es-ES" sz="2800" dirty="0"/>
              <a:t>Gastos inesperados: Se usan para definir un gasto eventual dentro del presupuesto.</a:t>
            </a:r>
          </a:p>
        </p:txBody>
      </p:sp>
    </p:spTree>
    <p:extLst>
      <p:ext uri="{BB962C8B-B14F-4D97-AF65-F5344CB8AC3E}">
        <p14:creationId xmlns:p14="http://schemas.microsoft.com/office/powerpoint/2010/main" val="3415863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89464" y="438920"/>
            <a:ext cx="95609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¿Qué es registro de gastos?</a:t>
            </a:r>
          </a:p>
          <a:p>
            <a:pPr algn="just"/>
            <a:endParaRPr lang="es-ES" sz="2800" b="1" dirty="0"/>
          </a:p>
          <a:p>
            <a:pPr algn="just"/>
            <a:r>
              <a:rPr lang="es-ES" sz="2800" dirty="0"/>
              <a:t>Contabilidad, o registro de diario. Es el registro de los movimientos o hechos económicos de una entidad que afectan el patrimonio de la institución, es decir todos aquellos movimientos que afectan las cuentas de la institución.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996" y="3547463"/>
            <a:ext cx="3678390" cy="27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00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89463" y="729000"/>
            <a:ext cx="89077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¿Cuáles son los gastos directos e indirectos?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Los costes directos son los que se asignan de manera clara a un producto o servicio en concreto, mientras que los costes indirectos no se pueden aplicar a un producto específico al ser generales.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757" y="3837543"/>
            <a:ext cx="3863453" cy="256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06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103" y="421081"/>
            <a:ext cx="9545460" cy="62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55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19" y="232287"/>
            <a:ext cx="1612409" cy="179445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70514" y="45708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dirty="0"/>
              <a:t>Centro Universitario Municipal Alquízar</a:t>
            </a:r>
          </a:p>
          <a:p>
            <a:pPr algn="ctr"/>
            <a:r>
              <a:rPr lang="es-ES" sz="2400" dirty="0"/>
              <a:t>Universidad de Artemisa</a:t>
            </a:r>
          </a:p>
          <a:p>
            <a:pPr algn="ctr"/>
            <a:r>
              <a:rPr lang="es-ES" sz="2400" dirty="0"/>
              <a:t>“Julio Díaz González”</a:t>
            </a:r>
          </a:p>
          <a:p>
            <a:pPr algn="ctr"/>
            <a:endParaRPr lang="es-ES" sz="2400" dirty="0"/>
          </a:p>
        </p:txBody>
      </p:sp>
      <p:sp>
        <p:nvSpPr>
          <p:cNvPr id="7" name="Rectángulo 6"/>
          <p:cNvSpPr/>
          <p:nvPr/>
        </p:nvSpPr>
        <p:spPr>
          <a:xfrm>
            <a:off x="2265616" y="2281534"/>
            <a:ext cx="822693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Gestión Económica</a:t>
            </a:r>
          </a:p>
          <a:p>
            <a:pPr algn="ctr"/>
            <a:r>
              <a:rPr lang="es-ES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6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s-ES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gropecuaria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141" y="4405192"/>
            <a:ext cx="1485900" cy="20955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975757" y="5160554"/>
            <a:ext cx="7282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MSc. </a:t>
            </a:r>
            <a:r>
              <a:rPr lang="es-ES" sz="3200" b="1" dirty="0" err="1"/>
              <a:t>Deilyn</a:t>
            </a:r>
            <a:r>
              <a:rPr lang="es-ES" sz="3200" b="1" dirty="0"/>
              <a:t> Moreno Ramos</a:t>
            </a:r>
          </a:p>
          <a:p>
            <a:endParaRPr lang="es-ES" sz="3200" b="1" dirty="0"/>
          </a:p>
          <a:p>
            <a:pPr algn="ctr"/>
            <a:r>
              <a:rPr lang="es-ES" sz="3200" b="1" dirty="0"/>
              <a:t>Curso 2024-2025 </a:t>
            </a:r>
          </a:p>
        </p:txBody>
      </p:sp>
    </p:spTree>
    <p:extLst>
      <p:ext uri="{BB962C8B-B14F-4D97-AF65-F5344CB8AC3E}">
        <p14:creationId xmlns:p14="http://schemas.microsoft.com/office/powerpoint/2010/main" val="357761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53329" y="2848228"/>
            <a:ext cx="98053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Tradicionalmente, los economistas dividen los factores de producción en cuatro categorías:</a:t>
            </a:r>
            <a:r>
              <a:rPr lang="es-ES" sz="2800" b="1" dirty="0"/>
              <a:t> tierra, trabajo, capital y capacidad empresarial</a:t>
            </a:r>
            <a:r>
              <a:rPr lang="es-ES" sz="2800" dirty="0"/>
              <a:t>. La tierra se refiere a los recursos naturales, el trabajo se refiere al esfuerzo laboral y el capital es cualquier cosa que se utilice para hacer algo más.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84666"/>
            <a:ext cx="325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¿</a:t>
            </a:r>
            <a:endParaRPr kumimoji="0" lang="es-ES" altLang="es-E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▷ Factores de producción"/>
          <p:cNvSpPr>
            <a:spLocks noChangeAspect="1" noChangeArrowheads="1"/>
          </p:cNvSpPr>
          <p:nvPr/>
        </p:nvSpPr>
        <p:spPr bwMode="auto">
          <a:xfrm>
            <a:off x="155575" y="-11557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253329" y="1158449"/>
            <a:ext cx="103726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¿Cuáles son los factores?</a:t>
            </a:r>
          </a:p>
          <a:p>
            <a:pPr algn="just"/>
            <a:r>
              <a:rPr lang="es-ES" sz="2800" dirty="0"/>
              <a:t>Los factores son números naturales que pueden dividir exactamente a otro número.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38613" y="268890"/>
            <a:ext cx="7819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0" lvl="5" indent="-285750" algn="just">
              <a:buFont typeface="Wingdings" panose="05000000000000000000" pitchFamily="2" charset="2"/>
              <a:buChar char="ü"/>
            </a:pPr>
            <a:r>
              <a:rPr lang="es-ES" sz="3200" b="1" dirty="0"/>
              <a:t>Factores de producción. </a:t>
            </a:r>
          </a:p>
        </p:txBody>
      </p:sp>
    </p:spTree>
    <p:extLst>
      <p:ext uri="{BB962C8B-B14F-4D97-AF65-F5344CB8AC3E}">
        <p14:creationId xmlns:p14="http://schemas.microsoft.com/office/powerpoint/2010/main" val="374103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369" y="375557"/>
            <a:ext cx="9162324" cy="615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42652" y="182445"/>
            <a:ext cx="54602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600" dirty="0">
                <a:latin typeface="Arial" panose="020B0604020202020204" pitchFamily="34" charset="0"/>
              </a:rPr>
              <a:t>  </a:t>
            </a:r>
            <a:endParaRPr lang="es-ES" altLang="es-ES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dirty="0"/>
              <a:t>Factores de producción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sz="2800" dirty="0"/>
              <a:t>Tierra.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sz="2800" dirty="0"/>
              <a:t>Trabajo.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sz="2800" dirty="0"/>
              <a:t>Capital.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sz="2800" dirty="0"/>
              <a:t>Tecnología.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sz="2800" dirty="0"/>
              <a:t>Factor empresa.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sz="2800" dirty="0"/>
              <a:t>La productividad.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84" y="4342872"/>
            <a:ext cx="2627604" cy="17436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113" y="381980"/>
            <a:ext cx="4397802" cy="58782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838" y="4342871"/>
            <a:ext cx="3292125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8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620" y="114299"/>
            <a:ext cx="10339534" cy="65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1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619" y="213006"/>
            <a:ext cx="11109688" cy="630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9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98170" y="143666"/>
            <a:ext cx="99441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¿Qué son los factores de producción y su importancia?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Los factores de producción son todos aquellos recursos que intervienen en el proceso productivo y que permite la creación de bienes y servicios. Estos son utilizados para satisfacer las distintas necesidades de las personas.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698169" y="3497138"/>
            <a:ext cx="99441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¿Cuál es el factor más importante en la producción?</a:t>
            </a:r>
          </a:p>
          <a:p>
            <a:pPr algn="just"/>
            <a:endParaRPr lang="es-ES" sz="2800" b="1" dirty="0"/>
          </a:p>
          <a:p>
            <a:pPr algn="just"/>
            <a:r>
              <a:rPr lang="es-ES" sz="2800" dirty="0"/>
              <a:t>La importancia del capital como factor de producción radica en que contribuye a la transformación de los recursos naturales para obtener los bienes y servicios necesarios para un desarrollo integral de las personas y la economía en general.</a:t>
            </a:r>
          </a:p>
        </p:txBody>
      </p:sp>
    </p:spTree>
    <p:extLst>
      <p:ext uri="{BB962C8B-B14F-4D97-AF65-F5344CB8AC3E}">
        <p14:creationId xmlns:p14="http://schemas.microsoft.com/office/powerpoint/2010/main" val="248096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7972" y="1541935"/>
            <a:ext cx="105101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Los indicadores económicos pueden medir la importancia relativa de la pesca para un país o una región a escala macro o microeconómica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197972" y="3054759"/>
            <a:ext cx="102646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¿Que se entiende por indicadores económicos?</a:t>
            </a:r>
          </a:p>
          <a:p>
            <a:pPr algn="just"/>
            <a:endParaRPr lang="es-ES" sz="2800" b="1" dirty="0"/>
          </a:p>
          <a:p>
            <a:pPr algn="just"/>
            <a:r>
              <a:rPr lang="es-ES" sz="2800" dirty="0"/>
              <a:t>Un indicador económico es un tipo de dato de carácter estadístico sobre la economía que permite realizar un análisis de la situación y del rendimiento de la economía tanto pasada como presente, y en muchos casos sirve para realizar previsiones sobre la futura evolución de la economía.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-1094013" y="178883"/>
            <a:ext cx="13764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0" lvl="5" indent="-285750">
              <a:buFont typeface="Wingdings" panose="05000000000000000000" pitchFamily="2" charset="2"/>
              <a:buChar char="ü"/>
            </a:pPr>
            <a:r>
              <a:rPr lang="es-ES" sz="3200" b="1" dirty="0"/>
              <a:t>Indicadores para medir la efectividad económica en el uso de estos factores.</a:t>
            </a:r>
          </a:p>
        </p:txBody>
      </p:sp>
    </p:spTree>
    <p:extLst>
      <p:ext uri="{BB962C8B-B14F-4D97-AF65-F5344CB8AC3E}">
        <p14:creationId xmlns:p14="http://schemas.microsoft.com/office/powerpoint/2010/main" val="278325190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1174</Words>
  <Application>Microsoft Office PowerPoint</Application>
  <PresentationFormat>Personalizado</PresentationFormat>
  <Paragraphs>111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hola</dc:creator>
  <cp:lastModifiedBy>Rolando</cp:lastModifiedBy>
  <cp:revision>69</cp:revision>
  <dcterms:created xsi:type="dcterms:W3CDTF">2024-01-25T09:38:56Z</dcterms:created>
  <dcterms:modified xsi:type="dcterms:W3CDTF">2025-11-28T23:40:32Z</dcterms:modified>
</cp:coreProperties>
</file>