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Barlow"/>
      <p:regular r:id="rId17"/>
    </p:embeddedFont>
    <p:embeddedFont>
      <p:font typeface="Barlow"/>
      <p:regular r:id="rId18"/>
    </p:embeddedFont>
    <p:embeddedFont>
      <p:font typeface="Barlow"/>
      <p:regular r:id="rId19"/>
    </p:embeddedFont>
    <p:embeddedFont>
      <p:font typeface="Barlow"/>
      <p:regular r:id="rId20"/>
    </p:embeddedFont>
    <p:embeddedFont>
      <p:font typeface="Montserrat"/>
      <p:regular r:id="rId21"/>
    </p:embeddedFont>
    <p:embeddedFont>
      <p:font typeface="Montserrat"/>
      <p:regular r:id="rId22"/>
    </p:embeddedFont>
    <p:embeddedFont>
      <p:font typeface="Montserrat"/>
      <p:regular r:id="rId23"/>
    </p:embeddedFont>
    <p:embeddedFont>
      <p:font typeface="Montserra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sv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sv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sv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svg"/><Relationship Id="rId16" Type="http://schemas.openxmlformats.org/officeDocument/2006/relationships/slideLayout" Target="../slideLayouts/slideLayout11.xml"/><Relationship Id="rId1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slideLayout" Target="../slideLayouts/slideLayout1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69680" y="0"/>
            <a:ext cx="5760720" cy="8229600"/>
          </a:xfrm>
          <a:prstGeom prst="rect">
            <a:avLst/>
          </a:prstGeom>
        </p:spPr>
      </p:pic>
      <p:sp>
        <p:nvSpPr>
          <p:cNvPr id="3" name="Text 0"/>
          <p:cNvSpPr/>
          <p:nvPr/>
        </p:nvSpPr>
        <p:spPr>
          <a:xfrm>
            <a:off x="758309" y="1632347"/>
            <a:ext cx="4988838"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La Norma Jurídica</a:t>
            </a:r>
            <a:endParaRPr lang="en-US" sz="3900" dirty="0"/>
          </a:p>
        </p:txBody>
      </p:sp>
      <p:sp>
        <p:nvSpPr>
          <p:cNvPr id="4" name="Text 1"/>
          <p:cNvSpPr/>
          <p:nvPr/>
        </p:nvSpPr>
        <p:spPr>
          <a:xfrm>
            <a:off x="758309" y="2540198"/>
            <a:ext cx="7627382" cy="2581394"/>
          </a:xfrm>
          <a:prstGeom prst="rect">
            <a:avLst/>
          </a:prstGeom>
          <a:noFill/>
          <a:ln/>
        </p:spPr>
        <p:txBody>
          <a:bodyPr wrap="square" lIns="0" tIns="0" rIns="0" bIns="0" rtlCol="0" anchor="t"/>
          <a:lstStyle/>
          <a:p>
            <a:pPr algn="l" indent="0" marL="0">
              <a:lnSpc>
                <a:spcPts val="6750"/>
              </a:lnSpc>
              <a:buNone/>
            </a:pPr>
            <a:r>
              <a:rPr lang="en-US" sz="5400" b="1" dirty="0">
                <a:solidFill>
                  <a:srgbClr val="2E3C4E"/>
                </a:solidFill>
                <a:latin typeface="Barlow Bold" pitchFamily="34" charset="0"/>
                <a:ea typeface="Barlow Bold" pitchFamily="34" charset="-122"/>
                <a:cs typeface="Barlow Bold" pitchFamily="34" charset="-120"/>
              </a:rPr>
              <a:t>Fundamentos teóricos con ejemplos del Derecho cubano</a:t>
            </a:r>
            <a:endParaRPr lang="en-US" sz="5400" dirty="0"/>
          </a:p>
        </p:txBody>
      </p:sp>
      <p:sp>
        <p:nvSpPr>
          <p:cNvPr id="5" name="Text 2"/>
          <p:cNvSpPr/>
          <p:nvPr/>
        </p:nvSpPr>
        <p:spPr>
          <a:xfrm>
            <a:off x="758309" y="5405914"/>
            <a:ext cx="7627382" cy="606504"/>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El instrumento básico mediante el cual el Derecho organiza la vida social: qué conductas están permitidas, cuáles son obligatorias y cuáles están prohibidas.</a:t>
            </a:r>
            <a:endParaRPr lang="en-US" sz="1450" dirty="0"/>
          </a:p>
        </p:txBody>
      </p:sp>
      <p:sp>
        <p:nvSpPr>
          <p:cNvPr id="6" name="Shape 3"/>
          <p:cNvSpPr/>
          <p:nvPr/>
        </p:nvSpPr>
        <p:spPr>
          <a:xfrm>
            <a:off x="758309" y="6233279"/>
            <a:ext cx="1762482" cy="356235"/>
          </a:xfrm>
          <a:prstGeom prst="roundRect">
            <a:avLst>
              <a:gd name="adj" fmla="val 63861"/>
            </a:avLst>
          </a:prstGeom>
          <a:solidFill>
            <a:srgbClr val="D4E9F7"/>
          </a:solidFill>
          <a:ln/>
        </p:spPr>
      </p:sp>
      <p:sp>
        <p:nvSpPr>
          <p:cNvPr id="7" name="Text 4"/>
          <p:cNvSpPr/>
          <p:nvPr/>
        </p:nvSpPr>
        <p:spPr>
          <a:xfrm>
            <a:off x="872014" y="6290072"/>
            <a:ext cx="1535073" cy="242649"/>
          </a:xfrm>
          <a:prstGeom prst="rect">
            <a:avLst/>
          </a:prstGeom>
          <a:noFill/>
          <a:ln/>
        </p:spPr>
        <p:txBody>
          <a:bodyPr wrap="none" lIns="0" tIns="0" rIns="0" bIns="0" rtlCol="0" anchor="t"/>
          <a:lstStyle/>
          <a:p>
            <a:pPr algn="l" indent="0" marL="0">
              <a:lnSpc>
                <a:spcPts val="1900"/>
              </a:lnSpc>
              <a:buNone/>
            </a:pPr>
            <a:r>
              <a:rPr lang="en-US" sz="1150" dirty="0">
                <a:solidFill>
                  <a:srgbClr val="384653"/>
                </a:solidFill>
                <a:latin typeface="Montserrat" pitchFamily="34" charset="0"/>
                <a:ea typeface="Montserrat" pitchFamily="34" charset="-122"/>
                <a:cs typeface="Montserrat" pitchFamily="34" charset="-120"/>
              </a:rPr>
              <a:t>DERECHO CUBANO</a:t>
            </a:r>
            <a:endParaRPr lang="en-US" sz="1150" dirty="0"/>
          </a:p>
        </p:txBody>
      </p:sp>
      <p:sp>
        <p:nvSpPr>
          <p:cNvPr id="8" name="Shape 5"/>
          <p:cNvSpPr/>
          <p:nvPr/>
        </p:nvSpPr>
        <p:spPr>
          <a:xfrm>
            <a:off x="2615565" y="6225659"/>
            <a:ext cx="2012394" cy="371475"/>
          </a:xfrm>
          <a:prstGeom prst="roundRect">
            <a:avLst>
              <a:gd name="adj" fmla="val 61241"/>
            </a:avLst>
          </a:prstGeom>
          <a:noFill/>
          <a:ln w="7620">
            <a:solidFill>
              <a:srgbClr val="75BAE6"/>
            </a:solidFill>
            <a:prstDash val="solid"/>
          </a:ln>
        </p:spPr>
      </p:sp>
      <p:sp>
        <p:nvSpPr>
          <p:cNvPr id="9" name="Text 6"/>
          <p:cNvSpPr/>
          <p:nvPr/>
        </p:nvSpPr>
        <p:spPr>
          <a:xfrm>
            <a:off x="2736890" y="6290072"/>
            <a:ext cx="1769745" cy="242649"/>
          </a:xfrm>
          <a:prstGeom prst="rect">
            <a:avLst/>
          </a:prstGeom>
          <a:noFill/>
          <a:ln/>
        </p:spPr>
        <p:txBody>
          <a:bodyPr wrap="none" lIns="0" tIns="0" rIns="0" bIns="0" rtlCol="0" anchor="t"/>
          <a:lstStyle/>
          <a:p>
            <a:pPr algn="l" indent="0" marL="0">
              <a:lnSpc>
                <a:spcPts val="1900"/>
              </a:lnSpc>
              <a:buNone/>
            </a:pPr>
            <a:r>
              <a:rPr lang="en-US" sz="1150" dirty="0">
                <a:solidFill>
                  <a:srgbClr val="75BAE6"/>
                </a:solidFill>
                <a:latin typeface="Montserrat" pitchFamily="34" charset="0"/>
                <a:ea typeface="Montserrat" pitchFamily="34" charset="-122"/>
                <a:cs typeface="Montserrat" pitchFamily="34" charset="-120"/>
              </a:rPr>
              <a:t>TEORÍA DEL DERECHO</a:t>
            </a:r>
            <a:endParaRPr lang="en-US" sz="1150" dirty="0"/>
          </a:p>
        </p:txBody>
      </p:sp>
      <p:sp>
        <p:nvSpPr>
          <p:cNvPr id="10" name="Shape 7"/>
          <p:cNvSpPr/>
          <p:nvPr/>
        </p:nvSpPr>
        <p:spPr>
          <a:xfrm>
            <a:off x="4722733" y="6225659"/>
            <a:ext cx="1543288" cy="371475"/>
          </a:xfrm>
          <a:prstGeom prst="roundRect">
            <a:avLst>
              <a:gd name="adj" fmla="val 61241"/>
            </a:avLst>
          </a:prstGeom>
          <a:noFill/>
          <a:ln w="7620">
            <a:solidFill>
              <a:srgbClr val="75BAE6"/>
            </a:solidFill>
            <a:prstDash val="solid"/>
          </a:ln>
        </p:spPr>
      </p:sp>
      <p:sp>
        <p:nvSpPr>
          <p:cNvPr id="11" name="Text 8"/>
          <p:cNvSpPr/>
          <p:nvPr/>
        </p:nvSpPr>
        <p:spPr>
          <a:xfrm>
            <a:off x="4844058" y="6290072"/>
            <a:ext cx="1300639" cy="242649"/>
          </a:xfrm>
          <a:prstGeom prst="rect">
            <a:avLst/>
          </a:prstGeom>
          <a:noFill/>
          <a:ln/>
        </p:spPr>
        <p:txBody>
          <a:bodyPr wrap="none" lIns="0" tIns="0" rIns="0" bIns="0" rtlCol="0" anchor="t"/>
          <a:lstStyle/>
          <a:p>
            <a:pPr algn="l" indent="0" marL="0">
              <a:lnSpc>
                <a:spcPts val="1900"/>
              </a:lnSpc>
              <a:buNone/>
            </a:pPr>
            <a:r>
              <a:rPr lang="en-US" sz="1150" dirty="0">
                <a:solidFill>
                  <a:srgbClr val="75BAE6"/>
                </a:solidFill>
                <a:latin typeface="Montserrat" pitchFamily="34" charset="0"/>
                <a:ea typeface="Montserrat" pitchFamily="34" charset="-122"/>
                <a:cs typeface="Montserrat" pitchFamily="34" charset="-120"/>
              </a:rPr>
              <a:t>RIGOR JURÍDICO</a:t>
            </a:r>
            <a:endParaRPr lang="en-US" sz="1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72941" y="890945"/>
            <a:ext cx="7365325" cy="553283"/>
          </a:xfrm>
          <a:prstGeom prst="rect">
            <a:avLst/>
          </a:prstGeom>
          <a:noFill/>
          <a:ln/>
        </p:spPr>
        <p:txBody>
          <a:bodyPr wrap="none" lIns="0" tIns="0" rIns="0" bIns="0" rtlCol="0" anchor="t"/>
          <a:lstStyle/>
          <a:p>
            <a:pPr algn="l" indent="0" marL="0">
              <a:lnSpc>
                <a:spcPts val="4350"/>
              </a:lnSpc>
              <a:buNone/>
            </a:pPr>
            <a:r>
              <a:rPr lang="en-US" sz="3450" b="1" dirty="0">
                <a:solidFill>
                  <a:srgbClr val="2E3C4E"/>
                </a:solidFill>
                <a:latin typeface="Barlow Bold" pitchFamily="34" charset="0"/>
                <a:ea typeface="Barlow Bold" pitchFamily="34" charset="-122"/>
                <a:cs typeface="Barlow Bold" pitchFamily="34" charset="-120"/>
              </a:rPr>
              <a:t>Idea Final: La Norma Jurídica en Cuba</a:t>
            </a:r>
            <a:endParaRPr lang="en-US" sz="3450" dirty="0"/>
          </a:p>
        </p:txBody>
      </p:sp>
      <p:sp>
        <p:nvSpPr>
          <p:cNvPr id="3" name="Text 1"/>
          <p:cNvSpPr/>
          <p:nvPr/>
        </p:nvSpPr>
        <p:spPr>
          <a:xfrm>
            <a:off x="672941" y="1742718"/>
            <a:ext cx="13284518"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La norma jurídica en Cuba no es solo un texto legal: es la forma concreta en que el Estado organiza relaciones sociales, protege derechos y canaliza cambios sociales. Cada ley refleja necesidades históricas concretas de la sociedad cubana.</a:t>
            </a:r>
            <a:endParaRPr lang="en-US" sz="1300" dirty="0"/>
          </a:p>
        </p:txBody>
      </p:sp>
      <p:sp>
        <p:nvSpPr>
          <p:cNvPr id="4" name="Shape 2"/>
          <p:cNvSpPr/>
          <p:nvPr/>
        </p:nvSpPr>
        <p:spPr>
          <a:xfrm>
            <a:off x="672941" y="2418517"/>
            <a:ext cx="4328636" cy="1879640"/>
          </a:xfrm>
          <a:prstGeom prst="roundRect">
            <a:avLst>
              <a:gd name="adj" fmla="val 13426"/>
            </a:avLst>
          </a:prstGeom>
          <a:solidFill>
            <a:srgbClr val="D4E9F7"/>
          </a:solidFill>
          <a:ln w="7620">
            <a:solidFill>
              <a:srgbClr val="BACFDD"/>
            </a:solidFill>
            <a:prstDash val="solid"/>
          </a:ln>
        </p:spPr>
      </p:sp>
      <p:pic>
        <p:nvPicPr>
          <p:cNvPr id="5" name="Image 0" descr="preencoded.png">    </p:cNvPr>
          <p:cNvPicPr>
            <a:picLocks noChangeAspect="1"/>
          </p:cNvPicPr>
          <p:nvPr/>
        </p:nvPicPr>
        <p:blipFill>
          <a:blip r:embed="rId1"/>
          <a:stretch>
            <a:fillRect/>
          </a:stretch>
        </p:blipFill>
        <p:spPr>
          <a:xfrm>
            <a:off x="848797" y="2594372"/>
            <a:ext cx="504706" cy="504706"/>
          </a:xfrm>
          <a:prstGeom prst="rect">
            <a:avLst/>
          </a:prstGeom>
        </p:spPr>
      </p:pic>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623" y="2733080"/>
            <a:ext cx="227052" cy="227052"/>
          </a:xfrm>
          <a:prstGeom prst="rect">
            <a:avLst/>
          </a:prstGeom>
        </p:spPr>
      </p:pic>
      <p:sp>
        <p:nvSpPr>
          <p:cNvPr id="7" name="Text 3"/>
          <p:cNvSpPr/>
          <p:nvPr/>
        </p:nvSpPr>
        <p:spPr>
          <a:xfrm>
            <a:off x="848797" y="3248263"/>
            <a:ext cx="2213610" cy="276582"/>
          </a:xfrm>
          <a:prstGeom prst="rect">
            <a:avLst/>
          </a:prstGeom>
          <a:noFill/>
          <a:ln/>
        </p:spPr>
        <p:txBody>
          <a:bodyPr wrap="none" lIns="0" tIns="0" rIns="0" bIns="0" rtlCol="0" anchor="t"/>
          <a:lstStyle/>
          <a:p>
            <a:pPr algn="l" indent="0" marL="0">
              <a:lnSpc>
                <a:spcPts val="2150"/>
              </a:lnSpc>
              <a:buNone/>
            </a:pPr>
            <a:r>
              <a:rPr lang="en-US" sz="1700" b="1" dirty="0">
                <a:solidFill>
                  <a:srgbClr val="384653"/>
                </a:solidFill>
                <a:latin typeface="Barlow Bold" pitchFamily="34" charset="0"/>
                <a:ea typeface="Barlow Bold" pitchFamily="34" charset="-122"/>
                <a:cs typeface="Barlow Bold" pitchFamily="34" charset="-120"/>
              </a:rPr>
              <a:t>Familia</a:t>
            </a:r>
            <a:endParaRPr lang="en-US" sz="1700" dirty="0"/>
          </a:p>
        </p:txBody>
      </p:sp>
      <p:sp>
        <p:nvSpPr>
          <p:cNvPr id="8" name="Text 4"/>
          <p:cNvSpPr/>
          <p:nvPr/>
        </p:nvSpPr>
        <p:spPr>
          <a:xfrm>
            <a:off x="848797" y="3614380"/>
            <a:ext cx="3976926"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Código de las Familias: respuesta jurídica a transformaciones sociales profundas.</a:t>
            </a:r>
            <a:endParaRPr lang="en-US" sz="1300" dirty="0"/>
          </a:p>
        </p:txBody>
      </p:sp>
      <p:sp>
        <p:nvSpPr>
          <p:cNvPr id="9" name="Shape 5"/>
          <p:cNvSpPr/>
          <p:nvPr/>
        </p:nvSpPr>
        <p:spPr>
          <a:xfrm>
            <a:off x="5150763" y="2418517"/>
            <a:ext cx="4328755" cy="1879640"/>
          </a:xfrm>
          <a:prstGeom prst="roundRect">
            <a:avLst>
              <a:gd name="adj" fmla="val 13426"/>
            </a:avLst>
          </a:prstGeom>
          <a:solidFill>
            <a:srgbClr val="D4E9F7"/>
          </a:solidFill>
          <a:ln w="7620">
            <a:solidFill>
              <a:srgbClr val="BACFDD"/>
            </a:solidFill>
            <a:prstDash val="solid"/>
          </a:ln>
        </p:spPr>
      </p:sp>
      <p:pic>
        <p:nvPicPr>
          <p:cNvPr id="10" name="Image 2" descr="preencoded.png">    </p:cNvPr>
          <p:cNvPicPr>
            <a:picLocks noChangeAspect="1"/>
          </p:cNvPicPr>
          <p:nvPr/>
        </p:nvPicPr>
        <p:blipFill>
          <a:blip r:embed="rId4"/>
          <a:stretch>
            <a:fillRect/>
          </a:stretch>
        </p:blipFill>
        <p:spPr>
          <a:xfrm>
            <a:off x="5326618" y="2594372"/>
            <a:ext cx="504706" cy="504706"/>
          </a:xfrm>
          <a:prstGeom prst="rect">
            <a:avLst/>
          </a:prstGeom>
        </p:spPr>
      </p:pic>
      <p:pic>
        <p:nvPicPr>
          <p:cNvPr id="11" name="Image 3"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5445" y="2733080"/>
            <a:ext cx="227052" cy="227052"/>
          </a:xfrm>
          <a:prstGeom prst="rect">
            <a:avLst/>
          </a:prstGeom>
        </p:spPr>
      </p:pic>
      <p:sp>
        <p:nvSpPr>
          <p:cNvPr id="12" name="Text 6"/>
          <p:cNvSpPr/>
          <p:nvPr/>
        </p:nvSpPr>
        <p:spPr>
          <a:xfrm>
            <a:off x="5326618" y="3248263"/>
            <a:ext cx="2213610" cy="276582"/>
          </a:xfrm>
          <a:prstGeom prst="rect">
            <a:avLst/>
          </a:prstGeom>
          <a:noFill/>
          <a:ln/>
        </p:spPr>
        <p:txBody>
          <a:bodyPr wrap="none" lIns="0" tIns="0" rIns="0" bIns="0" rtlCol="0" anchor="t"/>
          <a:lstStyle/>
          <a:p>
            <a:pPr algn="l" indent="0" marL="0">
              <a:lnSpc>
                <a:spcPts val="2150"/>
              </a:lnSpc>
              <a:buNone/>
            </a:pPr>
            <a:r>
              <a:rPr lang="en-US" sz="1700" b="1" dirty="0">
                <a:solidFill>
                  <a:srgbClr val="384653"/>
                </a:solidFill>
                <a:latin typeface="Barlow Bold" pitchFamily="34" charset="0"/>
                <a:ea typeface="Barlow Bold" pitchFamily="34" charset="-122"/>
                <a:cs typeface="Barlow Bold" pitchFamily="34" charset="-120"/>
              </a:rPr>
              <a:t>Trabajo</a:t>
            </a:r>
            <a:endParaRPr lang="en-US" sz="1700" dirty="0"/>
          </a:p>
        </p:txBody>
      </p:sp>
      <p:sp>
        <p:nvSpPr>
          <p:cNvPr id="13" name="Text 7"/>
          <p:cNvSpPr/>
          <p:nvPr/>
        </p:nvSpPr>
        <p:spPr>
          <a:xfrm>
            <a:off x="5326618" y="3614380"/>
            <a:ext cx="3977045"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Código de Trabajo: garantía del derecho al salario y la disciplina laboral.</a:t>
            </a:r>
            <a:endParaRPr lang="en-US" sz="1300" dirty="0"/>
          </a:p>
        </p:txBody>
      </p:sp>
      <p:sp>
        <p:nvSpPr>
          <p:cNvPr id="14" name="Shape 8"/>
          <p:cNvSpPr/>
          <p:nvPr/>
        </p:nvSpPr>
        <p:spPr>
          <a:xfrm>
            <a:off x="9628703" y="2418517"/>
            <a:ext cx="4328755" cy="1879640"/>
          </a:xfrm>
          <a:prstGeom prst="roundRect">
            <a:avLst>
              <a:gd name="adj" fmla="val 13426"/>
            </a:avLst>
          </a:prstGeom>
          <a:solidFill>
            <a:srgbClr val="D4E9F7"/>
          </a:solidFill>
          <a:ln w="7620">
            <a:solidFill>
              <a:srgbClr val="BACFDD"/>
            </a:solidFill>
            <a:prstDash val="solid"/>
          </a:ln>
        </p:spPr>
      </p:sp>
      <p:pic>
        <p:nvPicPr>
          <p:cNvPr id="15" name="Image 4" descr="preencoded.png">    </p:cNvPr>
          <p:cNvPicPr>
            <a:picLocks noChangeAspect="1"/>
          </p:cNvPicPr>
          <p:nvPr/>
        </p:nvPicPr>
        <p:blipFill>
          <a:blip r:embed="rId7"/>
          <a:stretch>
            <a:fillRect/>
          </a:stretch>
        </p:blipFill>
        <p:spPr>
          <a:xfrm>
            <a:off x="9804559" y="2594372"/>
            <a:ext cx="504706" cy="504706"/>
          </a:xfrm>
          <a:prstGeom prst="rect">
            <a:avLst/>
          </a:prstGeom>
        </p:spPr>
      </p:pic>
      <p:pic>
        <p:nvPicPr>
          <p:cNvPr id="16" name="Image 5"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43386" y="2733080"/>
            <a:ext cx="227052" cy="227052"/>
          </a:xfrm>
          <a:prstGeom prst="rect">
            <a:avLst/>
          </a:prstGeom>
        </p:spPr>
      </p:pic>
      <p:sp>
        <p:nvSpPr>
          <p:cNvPr id="17" name="Text 9"/>
          <p:cNvSpPr/>
          <p:nvPr/>
        </p:nvSpPr>
        <p:spPr>
          <a:xfrm>
            <a:off x="9804559" y="3248263"/>
            <a:ext cx="2213610" cy="276582"/>
          </a:xfrm>
          <a:prstGeom prst="rect">
            <a:avLst/>
          </a:prstGeom>
          <a:noFill/>
          <a:ln/>
        </p:spPr>
        <p:txBody>
          <a:bodyPr wrap="none" lIns="0" tIns="0" rIns="0" bIns="0" rtlCol="0" anchor="t"/>
          <a:lstStyle/>
          <a:p>
            <a:pPr algn="l" indent="0" marL="0">
              <a:lnSpc>
                <a:spcPts val="2150"/>
              </a:lnSpc>
              <a:buNone/>
            </a:pPr>
            <a:r>
              <a:rPr lang="en-US" sz="1700" b="1" dirty="0">
                <a:solidFill>
                  <a:srgbClr val="384653"/>
                </a:solidFill>
                <a:latin typeface="Barlow Bold" pitchFamily="34" charset="0"/>
                <a:ea typeface="Barlow Bold" pitchFamily="34" charset="-122"/>
                <a:cs typeface="Barlow Bold" pitchFamily="34" charset="-120"/>
              </a:rPr>
              <a:t>Propiedad</a:t>
            </a:r>
            <a:endParaRPr lang="en-US" sz="1700" dirty="0"/>
          </a:p>
        </p:txBody>
      </p:sp>
      <p:sp>
        <p:nvSpPr>
          <p:cNvPr id="18" name="Text 10"/>
          <p:cNvSpPr/>
          <p:nvPr/>
        </p:nvSpPr>
        <p:spPr>
          <a:xfrm>
            <a:off x="9804559" y="3614380"/>
            <a:ext cx="3977045"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Código Civil: seguridad jurídica en contratos de compraventa y permuta.</a:t>
            </a:r>
            <a:endParaRPr lang="en-US" sz="1300" dirty="0"/>
          </a:p>
        </p:txBody>
      </p:sp>
      <p:sp>
        <p:nvSpPr>
          <p:cNvPr id="19" name="Shape 11"/>
          <p:cNvSpPr/>
          <p:nvPr/>
        </p:nvSpPr>
        <p:spPr>
          <a:xfrm>
            <a:off x="672941" y="4447342"/>
            <a:ext cx="6567607" cy="1879640"/>
          </a:xfrm>
          <a:prstGeom prst="roundRect">
            <a:avLst>
              <a:gd name="adj" fmla="val 13426"/>
            </a:avLst>
          </a:prstGeom>
          <a:solidFill>
            <a:srgbClr val="D4E9F7"/>
          </a:solidFill>
          <a:ln w="7620">
            <a:solidFill>
              <a:srgbClr val="BACFDD"/>
            </a:solidFill>
            <a:prstDash val="solid"/>
          </a:ln>
        </p:spPr>
      </p:sp>
      <p:pic>
        <p:nvPicPr>
          <p:cNvPr id="20" name="Image 6" descr="preencoded.png">    </p:cNvPr>
          <p:cNvPicPr>
            <a:picLocks noChangeAspect="1"/>
          </p:cNvPicPr>
          <p:nvPr/>
        </p:nvPicPr>
        <p:blipFill>
          <a:blip r:embed="rId10"/>
          <a:stretch>
            <a:fillRect/>
          </a:stretch>
        </p:blipFill>
        <p:spPr>
          <a:xfrm>
            <a:off x="848797" y="4623197"/>
            <a:ext cx="504706" cy="504706"/>
          </a:xfrm>
          <a:prstGeom prst="rect">
            <a:avLst/>
          </a:prstGeom>
        </p:spPr>
      </p:pic>
      <p:pic>
        <p:nvPicPr>
          <p:cNvPr id="21" name="Image 7"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7623" y="4761905"/>
            <a:ext cx="227052" cy="227052"/>
          </a:xfrm>
          <a:prstGeom prst="rect">
            <a:avLst/>
          </a:prstGeom>
        </p:spPr>
      </p:pic>
      <p:sp>
        <p:nvSpPr>
          <p:cNvPr id="22" name="Text 12"/>
          <p:cNvSpPr/>
          <p:nvPr/>
        </p:nvSpPr>
        <p:spPr>
          <a:xfrm>
            <a:off x="848797" y="5277088"/>
            <a:ext cx="2213610" cy="276582"/>
          </a:xfrm>
          <a:prstGeom prst="rect">
            <a:avLst/>
          </a:prstGeom>
          <a:noFill/>
          <a:ln/>
        </p:spPr>
        <p:txBody>
          <a:bodyPr wrap="none" lIns="0" tIns="0" rIns="0" bIns="0" rtlCol="0" anchor="t"/>
          <a:lstStyle/>
          <a:p>
            <a:pPr algn="l" indent="0" marL="0">
              <a:lnSpc>
                <a:spcPts val="2150"/>
              </a:lnSpc>
              <a:buNone/>
            </a:pPr>
            <a:r>
              <a:rPr lang="en-US" sz="1700" b="1" dirty="0">
                <a:solidFill>
                  <a:srgbClr val="384653"/>
                </a:solidFill>
                <a:latin typeface="Barlow Bold" pitchFamily="34" charset="0"/>
                <a:ea typeface="Barlow Bold" pitchFamily="34" charset="-122"/>
                <a:cs typeface="Barlow Bold" pitchFamily="34" charset="-120"/>
              </a:rPr>
              <a:t>Igualdad</a:t>
            </a:r>
            <a:endParaRPr lang="en-US" sz="1700" dirty="0"/>
          </a:p>
        </p:txBody>
      </p:sp>
      <p:sp>
        <p:nvSpPr>
          <p:cNvPr id="23" name="Text 13"/>
          <p:cNvSpPr/>
          <p:nvPr/>
        </p:nvSpPr>
        <p:spPr>
          <a:xfrm>
            <a:off x="848797" y="5643205"/>
            <a:ext cx="6215896"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Constitución: principio rector que inspira todo el ordenamiento jurídico cubano.</a:t>
            </a:r>
            <a:endParaRPr lang="en-US" sz="1300" dirty="0"/>
          </a:p>
        </p:txBody>
      </p:sp>
      <p:sp>
        <p:nvSpPr>
          <p:cNvPr id="24" name="Shape 14"/>
          <p:cNvSpPr/>
          <p:nvPr/>
        </p:nvSpPr>
        <p:spPr>
          <a:xfrm>
            <a:off x="7389733" y="4447342"/>
            <a:ext cx="6567726" cy="1879640"/>
          </a:xfrm>
          <a:prstGeom prst="roundRect">
            <a:avLst>
              <a:gd name="adj" fmla="val 13426"/>
            </a:avLst>
          </a:prstGeom>
          <a:solidFill>
            <a:srgbClr val="D4E9F7"/>
          </a:solidFill>
          <a:ln w="7620">
            <a:solidFill>
              <a:srgbClr val="BACFDD"/>
            </a:solidFill>
            <a:prstDash val="solid"/>
          </a:ln>
        </p:spPr>
      </p:sp>
      <p:pic>
        <p:nvPicPr>
          <p:cNvPr id="25" name="Image 8" descr="preencoded.png">    </p:cNvPr>
          <p:cNvPicPr>
            <a:picLocks noChangeAspect="1"/>
          </p:cNvPicPr>
          <p:nvPr/>
        </p:nvPicPr>
        <p:blipFill>
          <a:blip r:embed="rId13"/>
          <a:stretch>
            <a:fillRect/>
          </a:stretch>
        </p:blipFill>
        <p:spPr>
          <a:xfrm>
            <a:off x="7565588" y="4623197"/>
            <a:ext cx="504706" cy="504706"/>
          </a:xfrm>
          <a:prstGeom prst="rect">
            <a:avLst/>
          </a:prstGeom>
        </p:spPr>
      </p:pic>
      <p:pic>
        <p:nvPicPr>
          <p:cNvPr id="26" name="Image 9" descr="preencoded.png">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04415" y="4761905"/>
            <a:ext cx="227052" cy="227052"/>
          </a:xfrm>
          <a:prstGeom prst="rect">
            <a:avLst/>
          </a:prstGeom>
        </p:spPr>
      </p:pic>
      <p:sp>
        <p:nvSpPr>
          <p:cNvPr id="27" name="Text 15"/>
          <p:cNvSpPr/>
          <p:nvPr/>
        </p:nvSpPr>
        <p:spPr>
          <a:xfrm>
            <a:off x="7565588" y="5277088"/>
            <a:ext cx="2267188" cy="276582"/>
          </a:xfrm>
          <a:prstGeom prst="rect">
            <a:avLst/>
          </a:prstGeom>
          <a:noFill/>
          <a:ln/>
        </p:spPr>
        <p:txBody>
          <a:bodyPr wrap="none" lIns="0" tIns="0" rIns="0" bIns="0" rtlCol="0" anchor="t"/>
          <a:lstStyle/>
          <a:p>
            <a:pPr algn="l" indent="0" marL="0">
              <a:lnSpc>
                <a:spcPts val="2150"/>
              </a:lnSpc>
              <a:buNone/>
            </a:pPr>
            <a:r>
              <a:rPr lang="en-US" sz="1700" b="1" dirty="0">
                <a:solidFill>
                  <a:srgbClr val="384653"/>
                </a:solidFill>
                <a:latin typeface="Barlow Bold" pitchFamily="34" charset="0"/>
                <a:ea typeface="Barlow Bold" pitchFamily="34" charset="-122"/>
                <a:cs typeface="Barlow Bold" pitchFamily="34" charset="-120"/>
              </a:rPr>
              <a:t>Responsabilidad Social</a:t>
            </a:r>
            <a:endParaRPr lang="en-US" sz="1700" dirty="0"/>
          </a:p>
        </p:txBody>
      </p:sp>
      <p:sp>
        <p:nvSpPr>
          <p:cNvPr id="28" name="Text 16"/>
          <p:cNvSpPr/>
          <p:nvPr/>
        </p:nvSpPr>
        <p:spPr>
          <a:xfrm>
            <a:off x="7565588" y="5643205"/>
            <a:ext cx="6216015"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El Derecho como instrumento de cohesión y transformación social progresiva.</a:t>
            </a:r>
            <a:endParaRPr lang="en-US" sz="1300" dirty="0"/>
          </a:p>
        </p:txBody>
      </p:sp>
      <p:sp>
        <p:nvSpPr>
          <p:cNvPr id="29" name="Text 17"/>
          <p:cNvSpPr/>
          <p:nvPr/>
        </p:nvSpPr>
        <p:spPr>
          <a:xfrm>
            <a:off x="925235" y="6662738"/>
            <a:ext cx="13032224" cy="507921"/>
          </a:xfrm>
          <a:prstGeom prst="rect">
            <a:avLst/>
          </a:prstGeom>
          <a:noFill/>
          <a:ln/>
        </p:spPr>
        <p:txBody>
          <a:bodyPr wrap="square" lIns="0" tIns="0" rIns="0" bIns="0" rtlCol="0" anchor="t"/>
          <a:lstStyle/>
          <a:p>
            <a:pPr algn="l" indent="0" marL="0">
              <a:lnSpc>
                <a:spcPts val="2000"/>
              </a:lnSpc>
              <a:buNone/>
            </a:pPr>
            <a:r>
              <a:rPr lang="en-US" sz="1300" dirty="0">
                <a:solidFill>
                  <a:srgbClr val="384653"/>
                </a:solidFill>
                <a:latin typeface="Montserrat" pitchFamily="34" charset="0"/>
                <a:ea typeface="Montserrat" pitchFamily="34" charset="-122"/>
                <a:cs typeface="Montserrat" pitchFamily="34" charset="-120"/>
              </a:rPr>
              <a:t>La norma jurídica es válida cuando nace del procedimiento constitucional, eficaz cuando se aplica en la realidad cotidiana, y legítima cuando la sociedad la reconoce como justa. Solo cuando concurren estas tres dimensiones el Derecho cumple plenamente su función social.</a:t>
            </a:r>
            <a:endParaRPr lang="en-US" sz="1300" dirty="0"/>
          </a:p>
        </p:txBody>
      </p:sp>
      <p:sp>
        <p:nvSpPr>
          <p:cNvPr id="30" name="Shape 18"/>
          <p:cNvSpPr/>
          <p:nvPr/>
        </p:nvSpPr>
        <p:spPr>
          <a:xfrm>
            <a:off x="672941" y="6494859"/>
            <a:ext cx="22860" cy="843677"/>
          </a:xfrm>
          <a:prstGeom prst="rect">
            <a:avLst/>
          </a:prstGeom>
          <a:solidFill>
            <a:srgbClr val="75BAE6"/>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1071324"/>
            <a:ext cx="10821114"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Diversidad Normativa y Origen Social de la Norma</a:t>
            </a:r>
            <a:endParaRPr lang="en-US" sz="3900" dirty="0"/>
          </a:p>
        </p:txBody>
      </p:sp>
      <p:sp>
        <p:nvSpPr>
          <p:cNvPr id="3" name="Text 1"/>
          <p:cNvSpPr/>
          <p:nvPr/>
        </p:nvSpPr>
        <p:spPr>
          <a:xfrm>
            <a:off x="758309" y="2073950"/>
            <a:ext cx="13113782" cy="909757"/>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En toda sociedad existen diferentes tipos de normas porque toda convivencia humana necesita reglas. Hablamos de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diversidad normativa</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existen normas morales, religiosas, sociales y jurídicas. La norma jurídica nace de hechos sociales concretos: primero existe una necesidad social, luego surge la regulación jurídica.</a:t>
            </a:r>
            <a:endParaRPr lang="en-US" sz="1450" dirty="0"/>
          </a:p>
        </p:txBody>
      </p:sp>
      <p:sp>
        <p:nvSpPr>
          <p:cNvPr id="4" name="Shape 2"/>
          <p:cNvSpPr/>
          <p:nvPr/>
        </p:nvSpPr>
        <p:spPr>
          <a:xfrm>
            <a:off x="758309" y="3196947"/>
            <a:ext cx="4244816" cy="2336006"/>
          </a:xfrm>
          <a:prstGeom prst="roundRect">
            <a:avLst>
              <a:gd name="adj" fmla="val 12173"/>
            </a:avLst>
          </a:prstGeom>
          <a:solidFill>
            <a:srgbClr val="D4E9F7"/>
          </a:solidFill>
          <a:ln w="7620">
            <a:solidFill>
              <a:srgbClr val="BACFDD"/>
            </a:solidFill>
            <a:prstDash val="solid"/>
          </a:ln>
        </p:spPr>
      </p:sp>
      <p:sp>
        <p:nvSpPr>
          <p:cNvPr id="5" name="Text 3"/>
          <p:cNvSpPr/>
          <p:nvPr/>
        </p:nvSpPr>
        <p:spPr>
          <a:xfrm>
            <a:off x="955477" y="3394115"/>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 Social</a:t>
            </a:r>
            <a:endParaRPr lang="en-US" sz="1950" dirty="0"/>
          </a:p>
        </p:txBody>
      </p:sp>
      <p:sp>
        <p:nvSpPr>
          <p:cNvPr id="6" name="Text 4"/>
          <p:cNvSpPr/>
          <p:nvPr/>
        </p:nvSpPr>
        <p:spPr>
          <a:xfrm>
            <a:off x="955477" y="3819525"/>
            <a:ext cx="3850481" cy="1516261"/>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Ceder el asiento a una persona mayor en una guagua responde a una expectativa de comportamiento socialmente aceptada. No tiene respaldo coercitivo del Estado.</a:t>
            </a:r>
            <a:endParaRPr lang="en-US" sz="1450" dirty="0"/>
          </a:p>
        </p:txBody>
      </p:sp>
      <p:sp>
        <p:nvSpPr>
          <p:cNvPr id="7" name="Shape 5"/>
          <p:cNvSpPr/>
          <p:nvPr/>
        </p:nvSpPr>
        <p:spPr>
          <a:xfrm>
            <a:off x="5192673" y="3196947"/>
            <a:ext cx="4244935" cy="2336006"/>
          </a:xfrm>
          <a:prstGeom prst="roundRect">
            <a:avLst>
              <a:gd name="adj" fmla="val 12173"/>
            </a:avLst>
          </a:prstGeom>
          <a:solidFill>
            <a:srgbClr val="D4E9F7"/>
          </a:solidFill>
          <a:ln w="7620">
            <a:solidFill>
              <a:srgbClr val="BACFDD"/>
            </a:solidFill>
            <a:prstDash val="solid"/>
          </a:ln>
        </p:spPr>
      </p:sp>
      <p:sp>
        <p:nvSpPr>
          <p:cNvPr id="8" name="Text 6"/>
          <p:cNvSpPr/>
          <p:nvPr/>
        </p:nvSpPr>
        <p:spPr>
          <a:xfrm>
            <a:off x="5389840" y="3394115"/>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 Moral</a:t>
            </a:r>
            <a:endParaRPr lang="en-US" sz="1950" dirty="0"/>
          </a:p>
        </p:txBody>
      </p:sp>
      <p:sp>
        <p:nvSpPr>
          <p:cNvPr id="9" name="Text 7"/>
          <p:cNvSpPr/>
          <p:nvPr/>
        </p:nvSpPr>
        <p:spPr>
          <a:xfrm>
            <a:off x="5389840" y="3819525"/>
            <a:ext cx="3850600" cy="1516261"/>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No mentir o actuar con honestidad responde a una norma moral, interiorizada por la conciencia individual, sin imposición externa estatal.</a:t>
            </a:r>
            <a:endParaRPr lang="en-US" sz="1450" dirty="0"/>
          </a:p>
        </p:txBody>
      </p:sp>
      <p:sp>
        <p:nvSpPr>
          <p:cNvPr id="10" name="Shape 8"/>
          <p:cNvSpPr/>
          <p:nvPr/>
        </p:nvSpPr>
        <p:spPr>
          <a:xfrm>
            <a:off x="9627156" y="3196947"/>
            <a:ext cx="4244816" cy="2336006"/>
          </a:xfrm>
          <a:prstGeom prst="roundRect">
            <a:avLst>
              <a:gd name="adj" fmla="val 12173"/>
            </a:avLst>
          </a:prstGeom>
          <a:solidFill>
            <a:srgbClr val="D4E9F7"/>
          </a:solidFill>
          <a:ln w="7620">
            <a:solidFill>
              <a:srgbClr val="BACFDD"/>
            </a:solidFill>
            <a:prstDash val="solid"/>
          </a:ln>
        </p:spPr>
      </p:sp>
      <p:sp>
        <p:nvSpPr>
          <p:cNvPr id="11" name="Text 9"/>
          <p:cNvSpPr/>
          <p:nvPr/>
        </p:nvSpPr>
        <p:spPr>
          <a:xfrm>
            <a:off x="9824323" y="3394115"/>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 Jurídica</a:t>
            </a:r>
            <a:endParaRPr lang="en-US" sz="1950" dirty="0"/>
          </a:p>
        </p:txBody>
      </p:sp>
      <p:sp>
        <p:nvSpPr>
          <p:cNvPr id="12" name="Text 10"/>
          <p:cNvSpPr/>
          <p:nvPr/>
        </p:nvSpPr>
        <p:spPr>
          <a:xfrm>
            <a:off x="9824323" y="3819525"/>
            <a:ext cx="3850481" cy="1213009"/>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Pagar una pensión alimenticia cuando un tribunal lo ordena constituye una norma jurídica: existe una obligación legal respaldada y exigible por el Estado.</a:t>
            </a:r>
            <a:endParaRPr lang="en-US" sz="1450" dirty="0"/>
          </a:p>
        </p:txBody>
      </p:sp>
      <p:sp>
        <p:nvSpPr>
          <p:cNvPr id="13" name="Shape 11"/>
          <p:cNvSpPr/>
          <p:nvPr/>
        </p:nvSpPr>
        <p:spPr>
          <a:xfrm>
            <a:off x="758309" y="5746194"/>
            <a:ext cx="13113782" cy="1412081"/>
          </a:xfrm>
          <a:prstGeom prst="roundRect">
            <a:avLst>
              <a:gd name="adj" fmla="val 20138"/>
            </a:avLst>
          </a:prstGeom>
          <a:solidFill>
            <a:srgbClr val="BEDFF3"/>
          </a:solidFill>
          <a:ln/>
        </p:spPr>
      </p:sp>
      <p:pic>
        <p:nvPicPr>
          <p:cNvPr id="14" name="Image 0" descr="preencoded.png">    </p:cNvPr>
          <p:cNvPicPr>
            <a:picLocks noChangeAspect="1"/>
          </p:cNvPicPr>
          <p:nvPr/>
        </p:nvPicPr>
        <p:blipFill>
          <a:blip r:embed="rId1"/>
          <a:stretch>
            <a:fillRect/>
          </a:stretch>
        </p:blipFill>
        <p:spPr>
          <a:xfrm>
            <a:off x="947857" y="6030635"/>
            <a:ext cx="236934" cy="189548"/>
          </a:xfrm>
          <a:prstGeom prst="rect">
            <a:avLst/>
          </a:prstGeom>
        </p:spPr>
      </p:pic>
      <p:sp>
        <p:nvSpPr>
          <p:cNvPr id="15" name="Text 12"/>
          <p:cNvSpPr/>
          <p:nvPr/>
        </p:nvSpPr>
        <p:spPr>
          <a:xfrm>
            <a:off x="1374338" y="5983129"/>
            <a:ext cx="12308205" cy="909757"/>
          </a:xfrm>
          <a:prstGeom prst="rect">
            <a:avLst/>
          </a:prstGeom>
          <a:noFill/>
          <a:ln/>
        </p:spPr>
        <p:txBody>
          <a:bodyPr wrap="square" lIns="0" tIns="0" rIns="0" bIns="0" rtlCol="0" anchor="t"/>
          <a:lstStyle/>
          <a:p>
            <a:pPr algn="l" indent="0" marL="0">
              <a:lnSpc>
                <a:spcPts val="2350"/>
              </a:lnSpc>
              <a:buNone/>
            </a:pPr>
            <a:r>
              <a:rPr lang="en-US" sz="1450" b="1" dirty="0">
                <a:solidFill>
                  <a:srgbClr val="000000"/>
                </a:solidFill>
                <a:latin typeface="Montserrat" pitchFamily="34" charset="0"/>
                <a:ea typeface="Montserrat" pitchFamily="34" charset="-122"/>
                <a:cs typeface="Montserrat" pitchFamily="34" charset="-120"/>
              </a:rPr>
              <a:t>Ejemplo histórico cubano:</a:t>
            </a:r>
            <a:pPr algn="l" indent="0" marL="0">
              <a:lnSpc>
                <a:spcPts val="2350"/>
              </a:lnSpc>
              <a:buNone/>
            </a:pPr>
            <a:r>
              <a:rPr lang="en-US" sz="1450" dirty="0">
                <a:solidFill>
                  <a:srgbClr val="000000"/>
                </a:solidFill>
                <a:latin typeface="Montserrat" pitchFamily="34" charset="0"/>
                <a:ea typeface="Montserrat" pitchFamily="34" charset="-122"/>
                <a:cs typeface="Montserrat" pitchFamily="34" charset="-120"/>
              </a:rPr>
              <a:t> El aumento de conflictos familiares, divorcios y la necesidad de proteger a personas vulnerables hizo necesario aprobar el nuevo </a:t>
            </a:r>
            <a:pPr algn="l" indent="0" marL="0">
              <a:lnSpc>
                <a:spcPts val="2350"/>
              </a:lnSpc>
              <a:buNone/>
            </a:pPr>
            <a:r>
              <a:rPr lang="en-US" sz="1450" b="1" dirty="0">
                <a:solidFill>
                  <a:srgbClr val="000000"/>
                </a:solidFill>
                <a:latin typeface="Montserrat" pitchFamily="34" charset="0"/>
                <a:ea typeface="Montserrat" pitchFamily="34" charset="-122"/>
                <a:cs typeface="Montserrat" pitchFamily="34" charset="-120"/>
              </a:rPr>
              <a:t>Código de las Familias</a:t>
            </a:r>
            <a:pPr algn="l" indent="0" marL="0">
              <a:lnSpc>
                <a:spcPts val="2350"/>
              </a:lnSpc>
              <a:buNone/>
            </a:pPr>
            <a:r>
              <a:rPr lang="en-US" sz="1450" dirty="0">
                <a:solidFill>
                  <a:srgbClr val="000000"/>
                </a:solidFill>
                <a:latin typeface="Montserrat" pitchFamily="34" charset="0"/>
                <a:ea typeface="Montserrat" pitchFamily="34" charset="-122"/>
                <a:cs typeface="Montserrat" pitchFamily="34" charset="-120"/>
              </a:rPr>
              <a:t>, que regula situaciones que antes exigían respuestas más actualizadas. La norma jurídica emergió de una necesidad social concreta.</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680686"/>
            <a:ext cx="12422029"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Concepto, Contenido e Importancia de la Norma Jurídica</a:t>
            </a:r>
            <a:endParaRPr lang="en-US" sz="3900" dirty="0"/>
          </a:p>
        </p:txBody>
      </p:sp>
      <p:sp>
        <p:nvSpPr>
          <p:cNvPr id="3" name="Shape 1"/>
          <p:cNvSpPr/>
          <p:nvPr/>
        </p:nvSpPr>
        <p:spPr>
          <a:xfrm>
            <a:off x="621863" y="2588538"/>
            <a:ext cx="6326981" cy="3960257"/>
          </a:xfrm>
          <a:prstGeom prst="roundRect">
            <a:avLst>
              <a:gd name="adj" fmla="val 11489"/>
            </a:avLst>
          </a:prstGeom>
          <a:solidFill>
            <a:srgbClr val="063E5F"/>
          </a:solidFill>
          <a:ln/>
        </p:spPr>
      </p:sp>
      <p:sp>
        <p:nvSpPr>
          <p:cNvPr id="4" name="Text 2"/>
          <p:cNvSpPr/>
          <p:nvPr/>
        </p:nvSpPr>
        <p:spPr>
          <a:xfrm>
            <a:off x="811411" y="2778085"/>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FFFFFF"/>
                </a:solidFill>
                <a:latin typeface="Barlow Bold" pitchFamily="34" charset="0"/>
                <a:ea typeface="Barlow Bold" pitchFamily="34" charset="-122"/>
                <a:cs typeface="Barlow Bold" pitchFamily="34" charset="-120"/>
              </a:rPr>
              <a:t>Definición</a:t>
            </a:r>
            <a:endParaRPr lang="en-US" sz="1950" dirty="0"/>
          </a:p>
        </p:txBody>
      </p:sp>
      <p:sp>
        <p:nvSpPr>
          <p:cNvPr id="5" name="Text 3"/>
          <p:cNvSpPr/>
          <p:nvPr/>
        </p:nvSpPr>
        <p:spPr>
          <a:xfrm>
            <a:off x="811411" y="3279338"/>
            <a:ext cx="5947886" cy="909757"/>
          </a:xfrm>
          <a:prstGeom prst="rect">
            <a:avLst/>
          </a:prstGeom>
          <a:noFill/>
          <a:ln/>
        </p:spPr>
        <p:txBody>
          <a:bodyPr wrap="square" lIns="0" tIns="0" rIns="0" bIns="0" rtlCol="0" anchor="t"/>
          <a:lstStyle/>
          <a:p>
            <a:pPr algn="l" indent="0" marL="0">
              <a:lnSpc>
                <a:spcPts val="2350"/>
              </a:lnSpc>
              <a:buNone/>
            </a:pPr>
            <a:r>
              <a:rPr lang="en-US" sz="1450" dirty="0">
                <a:solidFill>
                  <a:srgbClr val="FFFFFF"/>
                </a:solidFill>
                <a:latin typeface="Montserrat" pitchFamily="34" charset="0"/>
                <a:ea typeface="Montserrat" pitchFamily="34" charset="-122"/>
                <a:cs typeface="Montserrat" pitchFamily="34" charset="-120"/>
              </a:rPr>
              <a:t>La </a:t>
            </a:r>
            <a:pPr algn="l" indent="0" marL="0">
              <a:lnSpc>
                <a:spcPts val="2350"/>
              </a:lnSpc>
              <a:buNone/>
            </a:pPr>
            <a:r>
              <a:rPr lang="en-US" sz="1450" b="1" dirty="0">
                <a:solidFill>
                  <a:srgbClr val="FFFFFF"/>
                </a:solidFill>
                <a:latin typeface="Montserrat" pitchFamily="34" charset="0"/>
                <a:ea typeface="Montserrat" pitchFamily="34" charset="-122"/>
                <a:cs typeface="Montserrat" pitchFamily="34" charset="-120"/>
              </a:rPr>
              <a:t>norma jurídica</a:t>
            </a:r>
            <a:pPr algn="l" indent="0" marL="0">
              <a:lnSpc>
                <a:spcPts val="2350"/>
              </a:lnSpc>
              <a:buNone/>
            </a:pPr>
            <a:r>
              <a:rPr lang="en-US" sz="1450" dirty="0">
                <a:solidFill>
                  <a:srgbClr val="FFFFFF"/>
                </a:solidFill>
                <a:latin typeface="Montserrat" pitchFamily="34" charset="0"/>
                <a:ea typeface="Montserrat" pitchFamily="34" charset="-122"/>
                <a:cs typeface="Montserrat" pitchFamily="34" charset="-120"/>
              </a:rPr>
              <a:t> es una regla de conducta </a:t>
            </a:r>
            <a:pPr algn="l" indent="0" marL="0">
              <a:lnSpc>
                <a:spcPts val="2350"/>
              </a:lnSpc>
              <a:buNone/>
            </a:pPr>
            <a:r>
              <a:rPr lang="en-US" sz="1450" b="1" dirty="0">
                <a:solidFill>
                  <a:srgbClr val="FFFFFF"/>
                </a:solidFill>
                <a:latin typeface="Montserrat" pitchFamily="34" charset="0"/>
                <a:ea typeface="Montserrat" pitchFamily="34" charset="-122"/>
                <a:cs typeface="Montserrat" pitchFamily="34" charset="-120"/>
              </a:rPr>
              <a:t>general, obligatoria</a:t>
            </a:r>
            <a:pPr algn="l" indent="0" marL="0">
              <a:lnSpc>
                <a:spcPts val="2350"/>
              </a:lnSpc>
              <a:buNone/>
            </a:pPr>
            <a:r>
              <a:rPr lang="en-US" sz="1450" dirty="0">
                <a:solidFill>
                  <a:srgbClr val="FFFFFF"/>
                </a:solidFill>
                <a:latin typeface="Montserrat" pitchFamily="34" charset="0"/>
                <a:ea typeface="Montserrat" pitchFamily="34" charset="-122"/>
                <a:cs typeface="Montserrat" pitchFamily="34" charset="-120"/>
              </a:rPr>
              <a:t>, creada o reconocida por el Estado, cuyo cumplimiento puede exigirse </a:t>
            </a:r>
            <a:pPr algn="l" indent="0" marL="0">
              <a:lnSpc>
                <a:spcPts val="2350"/>
              </a:lnSpc>
              <a:buNone/>
            </a:pPr>
            <a:r>
              <a:rPr lang="en-US" sz="1450" b="1" dirty="0">
                <a:solidFill>
                  <a:srgbClr val="FFFFFF"/>
                </a:solidFill>
                <a:latin typeface="Montserrat" pitchFamily="34" charset="0"/>
                <a:ea typeface="Montserrat" pitchFamily="34" charset="-122"/>
                <a:cs typeface="Montserrat" pitchFamily="34" charset="-120"/>
              </a:rPr>
              <a:t>coercitivamente</a:t>
            </a:r>
            <a:pPr algn="l" indent="0" marL="0">
              <a:lnSpc>
                <a:spcPts val="2350"/>
              </a:lnSpc>
              <a:buNone/>
            </a:pPr>
            <a:r>
              <a:rPr lang="en-US" sz="1450" dirty="0">
                <a:solidFill>
                  <a:srgbClr val="FFFFFF"/>
                </a:solidFill>
                <a:latin typeface="Montserrat" pitchFamily="34" charset="0"/>
                <a:ea typeface="Montserrat" pitchFamily="34" charset="-122"/>
                <a:cs typeface="Montserrat" pitchFamily="34" charset="-120"/>
              </a:rPr>
              <a:t>.</a:t>
            </a:r>
            <a:endParaRPr lang="en-US" sz="1450" dirty="0"/>
          </a:p>
        </p:txBody>
      </p:sp>
      <p:sp>
        <p:nvSpPr>
          <p:cNvPr id="6" name="Text 4"/>
          <p:cNvSpPr/>
          <p:nvPr/>
        </p:nvSpPr>
        <p:spPr>
          <a:xfrm>
            <a:off x="811411" y="4359712"/>
            <a:ext cx="5947886" cy="1516261"/>
          </a:xfrm>
          <a:prstGeom prst="rect">
            <a:avLst/>
          </a:prstGeom>
          <a:noFill/>
          <a:ln/>
        </p:spPr>
        <p:txBody>
          <a:bodyPr wrap="square" lIns="0" tIns="0" rIns="0" bIns="0" rtlCol="0" anchor="t"/>
          <a:lstStyle/>
          <a:p>
            <a:pPr algn="l" indent="0" marL="0">
              <a:lnSpc>
                <a:spcPts val="2350"/>
              </a:lnSpc>
              <a:buNone/>
            </a:pPr>
            <a:r>
              <a:rPr lang="en-US" sz="1450" dirty="0">
                <a:solidFill>
                  <a:srgbClr val="FFFFFF"/>
                </a:solidFill>
                <a:latin typeface="Montserrat" pitchFamily="34" charset="0"/>
                <a:ea typeface="Montserrat" pitchFamily="34" charset="-122"/>
                <a:cs typeface="Montserrat" pitchFamily="34" charset="-120"/>
              </a:rPr>
              <a:t>Ejemplo: el Código Penal establece que quien comete hurto incurre en responsabilidad penal. Esa norma no depende de la voluntad personal: es obligatoria para todos. Si una persona sustrae bienes ajenos en un centro laboral estatal, el Estado aplica la consecuencia jurídica prevista: sanción penal.</a:t>
            </a:r>
            <a:endParaRPr lang="en-US" sz="1450" dirty="0"/>
          </a:p>
        </p:txBody>
      </p:sp>
      <p:sp>
        <p:nvSpPr>
          <p:cNvPr id="7" name="Text 5"/>
          <p:cNvSpPr/>
          <p:nvPr/>
        </p:nvSpPr>
        <p:spPr>
          <a:xfrm>
            <a:off x="7282458" y="2778085"/>
            <a:ext cx="2713077" cy="311706"/>
          </a:xfrm>
          <a:prstGeom prst="rect">
            <a:avLst/>
          </a:prstGeom>
          <a:noFill/>
          <a:ln/>
        </p:spPr>
        <p:txBody>
          <a:bodyPr wrap="none" lIns="0" tIns="0" rIns="0" bIns="0" rtlCol="0" anchor="t"/>
          <a:lstStyle/>
          <a:p>
            <a:pPr algn="l" indent="0" marL="0">
              <a:lnSpc>
                <a:spcPts val="2450"/>
              </a:lnSpc>
              <a:buNone/>
            </a:pPr>
            <a:r>
              <a:rPr lang="en-US" sz="1950" b="1" dirty="0">
                <a:solidFill>
                  <a:srgbClr val="2E3C4E"/>
                </a:solidFill>
                <a:latin typeface="Barlow Bold" pitchFamily="34" charset="0"/>
                <a:ea typeface="Barlow Bold" pitchFamily="34" charset="-122"/>
                <a:cs typeface="Barlow Bold" pitchFamily="34" charset="-120"/>
              </a:rPr>
              <a:t>Contenido e Importancia</a:t>
            </a:r>
            <a:endParaRPr lang="en-US" sz="1950" dirty="0"/>
          </a:p>
        </p:txBody>
      </p:sp>
      <p:sp>
        <p:nvSpPr>
          <p:cNvPr id="8" name="Text 6"/>
          <p:cNvSpPr/>
          <p:nvPr/>
        </p:nvSpPr>
        <p:spPr>
          <a:xfrm>
            <a:off x="7282458" y="3279338"/>
            <a:ext cx="6597134" cy="1516261"/>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La norma jurídica regula relaciones sociales concretas y permite seguridad en la convivencia. El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Código Civil cubano</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regula contratos de compraventa, permuta, donación y responsabilidad civil. Gracias a ello, cuando dos personas celebran una compraventa de vivienda, ambas conocen sus derechos y deberes.</a:t>
            </a:r>
            <a:endParaRPr lang="en-US" sz="1450" dirty="0"/>
          </a:p>
        </p:txBody>
      </p:sp>
      <p:sp>
        <p:nvSpPr>
          <p:cNvPr id="9" name="Text 7"/>
          <p:cNvSpPr/>
          <p:nvPr/>
        </p:nvSpPr>
        <p:spPr>
          <a:xfrm>
            <a:off x="7282458" y="4966216"/>
            <a:ext cx="6597134" cy="303252"/>
          </a:xfrm>
          <a:prstGeom prst="rect">
            <a:avLst/>
          </a:prstGeom>
          <a:noFill/>
          <a:ln/>
        </p:spPr>
        <p:txBody>
          <a:bodyPr wrap="non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La norma jurídica da certeza sobre tres aspectos fundamentales:</a:t>
            </a:r>
            <a:endParaRPr lang="en-US" sz="1450" dirty="0"/>
          </a:p>
        </p:txBody>
      </p:sp>
      <p:sp>
        <p:nvSpPr>
          <p:cNvPr id="10" name="Text 8"/>
          <p:cNvSpPr/>
          <p:nvPr/>
        </p:nvSpPr>
        <p:spPr>
          <a:xfrm>
            <a:off x="7282458" y="5440085"/>
            <a:ext cx="6597134" cy="1042392"/>
          </a:xfrm>
          <a:prstGeom prst="rect">
            <a:avLst/>
          </a:prstGeom>
          <a:noFill/>
          <a:ln/>
        </p:spPr>
        <p:txBody>
          <a:bodyPr wrap="square" lIns="0" tIns="0" rIns="0" bIns="0" rtlCol="0" anchor="t"/>
          <a:lstStyle/>
          <a:p>
            <a:pPr algn="l" marL="342900" indent="-342900">
              <a:lnSpc>
                <a:spcPts val="2350"/>
              </a:lnSpc>
              <a:buSzPct val="100000"/>
              <a:buChar char="•"/>
            </a:pPr>
            <a:r>
              <a:rPr lang="en-US" sz="1450" b="1" dirty="0">
                <a:solidFill>
                  <a:srgbClr val="384653"/>
                </a:solidFill>
                <a:latin typeface="Montserrat" pitchFamily="34" charset="0"/>
                <a:ea typeface="Montserrat" pitchFamily="34" charset="-122"/>
                <a:cs typeface="Montserrat" pitchFamily="34" charset="-120"/>
              </a:rPr>
              <a:t>Quién</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debe cumplir la obligación.</a:t>
            </a:r>
            <a:endParaRPr lang="en-US" sz="1450" dirty="0"/>
          </a:p>
          <a:p>
            <a:pPr algn="l" marL="342900" indent="-342900">
              <a:lnSpc>
                <a:spcPts val="2350"/>
              </a:lnSpc>
              <a:buSzPct val="100000"/>
              <a:buChar char="•"/>
            </a:pPr>
            <a:r>
              <a:rPr lang="en-US" sz="1450" b="1" dirty="0">
                <a:solidFill>
                  <a:srgbClr val="384653"/>
                </a:solidFill>
                <a:latin typeface="Montserrat" pitchFamily="34" charset="0"/>
                <a:ea typeface="Montserrat" pitchFamily="34" charset="-122"/>
                <a:cs typeface="Montserrat" pitchFamily="34" charset="-120"/>
              </a:rPr>
              <a:t>Qué</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debe cumplirse exactamente.</a:t>
            </a:r>
            <a:endParaRPr lang="en-US" sz="1450" dirty="0"/>
          </a:p>
          <a:p>
            <a:pPr algn="l" marL="342900" indent="-342900">
              <a:lnSpc>
                <a:spcPts val="2350"/>
              </a:lnSpc>
              <a:buSzPct val="100000"/>
              <a:buChar char="•"/>
            </a:pPr>
            <a:r>
              <a:rPr lang="en-US" sz="1450" b="1" dirty="0">
                <a:solidFill>
                  <a:srgbClr val="384653"/>
                </a:solidFill>
                <a:latin typeface="Montserrat" pitchFamily="34" charset="0"/>
                <a:ea typeface="Montserrat" pitchFamily="34" charset="-122"/>
                <a:cs typeface="Montserrat" pitchFamily="34" charset="-120"/>
              </a:rPr>
              <a:t>Qué sucede</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si no se cumple: la consecuencia jurídica.</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4019" y="560070"/>
            <a:ext cx="8386286" cy="595432"/>
          </a:xfrm>
          <a:prstGeom prst="rect">
            <a:avLst/>
          </a:prstGeom>
          <a:noFill/>
          <a:ln/>
        </p:spPr>
        <p:txBody>
          <a:bodyPr wrap="none" lIns="0" tIns="0" rIns="0" bIns="0" rtlCol="0" anchor="t"/>
          <a:lstStyle/>
          <a:p>
            <a:pPr algn="l" indent="0" marL="0">
              <a:lnSpc>
                <a:spcPts val="4650"/>
              </a:lnSpc>
              <a:buNone/>
            </a:pPr>
            <a:r>
              <a:rPr lang="en-US" sz="3750" b="1" dirty="0">
                <a:solidFill>
                  <a:srgbClr val="2E3C4E"/>
                </a:solidFill>
                <a:latin typeface="Barlow Bold" pitchFamily="34" charset="0"/>
                <a:ea typeface="Barlow Bold" pitchFamily="34" charset="-122"/>
                <a:cs typeface="Barlow Bold" pitchFamily="34" charset="-120"/>
              </a:rPr>
              <a:t>Características de las Normas Jurídicas</a:t>
            </a:r>
            <a:endParaRPr lang="en-US" sz="3750" dirty="0"/>
          </a:p>
        </p:txBody>
      </p:sp>
      <p:sp>
        <p:nvSpPr>
          <p:cNvPr id="3" name="Text 1"/>
          <p:cNvSpPr/>
          <p:nvPr/>
        </p:nvSpPr>
        <p:spPr>
          <a:xfrm>
            <a:off x="724019" y="1501140"/>
            <a:ext cx="13182362" cy="566023"/>
          </a:xfrm>
          <a:prstGeom prst="rect">
            <a:avLst/>
          </a:prstGeom>
          <a:noFill/>
          <a:ln/>
        </p:spPr>
        <p:txBody>
          <a:bodyPr wrap="square" lIns="0" tIns="0" rIns="0" bIns="0" rtlCol="0" anchor="t"/>
          <a:lstStyle/>
          <a:p>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Las normas jurídicas se distinguen de otros sistemas normativos por cuatro características esenciales, todas presentes en el ordenamiento jurídico cubano vigente.</a:t>
            </a:r>
            <a:endParaRPr lang="en-US" sz="1400" dirty="0"/>
          </a:p>
        </p:txBody>
      </p:sp>
      <p:sp>
        <p:nvSpPr>
          <p:cNvPr id="4" name="Shape 2"/>
          <p:cNvSpPr/>
          <p:nvPr/>
        </p:nvSpPr>
        <p:spPr>
          <a:xfrm>
            <a:off x="724019" y="2261592"/>
            <a:ext cx="6504742" cy="2759035"/>
          </a:xfrm>
          <a:prstGeom prst="roundRect">
            <a:avLst>
              <a:gd name="adj" fmla="val 9842"/>
            </a:avLst>
          </a:prstGeom>
          <a:solidFill>
            <a:srgbClr val="FFFFFF"/>
          </a:solidFill>
          <a:ln w="22860">
            <a:solidFill>
              <a:srgbClr val="BACFDD"/>
            </a:solidFill>
            <a:prstDash val="solid"/>
          </a:ln>
        </p:spPr>
      </p:sp>
      <p:sp>
        <p:nvSpPr>
          <p:cNvPr id="5" name="Shape 3"/>
          <p:cNvSpPr/>
          <p:nvPr/>
        </p:nvSpPr>
        <p:spPr>
          <a:xfrm>
            <a:off x="746879" y="2284452"/>
            <a:ext cx="6459022" cy="543044"/>
          </a:xfrm>
          <a:prstGeom prst="roundRect">
            <a:avLst>
              <a:gd name="adj" fmla="val 44953"/>
            </a:avLst>
          </a:prstGeom>
          <a:solidFill>
            <a:srgbClr val="D4E9F7"/>
          </a:solidFill>
          <a:ln/>
        </p:spPr>
      </p:sp>
      <p:sp>
        <p:nvSpPr>
          <p:cNvPr id="6" name="Text 4"/>
          <p:cNvSpPr/>
          <p:nvPr/>
        </p:nvSpPr>
        <p:spPr>
          <a:xfrm>
            <a:off x="3840599" y="2382441"/>
            <a:ext cx="271463" cy="339328"/>
          </a:xfrm>
          <a:prstGeom prst="rect">
            <a:avLst/>
          </a:prstGeom>
          <a:noFill/>
          <a:ln/>
        </p:spPr>
        <p:txBody>
          <a:bodyPr wrap="none" lIns="0" tIns="0" rIns="0" bIns="0" rtlCol="0" anchor="t"/>
          <a:lstStyle/>
          <a:p>
            <a:pPr algn="l" indent="0" marL="0">
              <a:lnSpc>
                <a:spcPts val="2100"/>
              </a:lnSpc>
              <a:buNone/>
            </a:pPr>
            <a:r>
              <a:rPr lang="en-US" sz="2100" b="1" dirty="0">
                <a:solidFill>
                  <a:srgbClr val="384653"/>
                </a:solidFill>
                <a:latin typeface="Barlow Bold" pitchFamily="34" charset="0"/>
                <a:ea typeface="Barlow Bold" pitchFamily="34" charset="-122"/>
                <a:cs typeface="Barlow Bold" pitchFamily="34" charset="-120"/>
              </a:rPr>
              <a:t>1</a:t>
            </a:r>
            <a:endParaRPr lang="en-US" sz="2100" dirty="0"/>
          </a:p>
        </p:txBody>
      </p:sp>
      <p:sp>
        <p:nvSpPr>
          <p:cNvPr id="7" name="Text 5"/>
          <p:cNvSpPr/>
          <p:nvPr/>
        </p:nvSpPr>
        <p:spPr>
          <a:xfrm>
            <a:off x="927854" y="3000256"/>
            <a:ext cx="2381964" cy="297775"/>
          </a:xfrm>
          <a:prstGeom prst="rect">
            <a:avLst/>
          </a:prstGeom>
          <a:noFill/>
          <a:ln/>
        </p:spPr>
        <p:txBody>
          <a:bodyPr wrap="none" lIns="0" tIns="0" rIns="0" bIns="0" rtlCol="0" anchor="t"/>
          <a:lstStyle/>
          <a:p>
            <a:pPr algn="l" indent="0" marL="0">
              <a:lnSpc>
                <a:spcPts val="2300"/>
              </a:lnSpc>
              <a:buNone/>
            </a:pPr>
            <a:r>
              <a:rPr lang="en-US" sz="1850" b="1" dirty="0">
                <a:solidFill>
                  <a:srgbClr val="384653"/>
                </a:solidFill>
                <a:latin typeface="Barlow Bold" pitchFamily="34" charset="0"/>
                <a:ea typeface="Barlow Bold" pitchFamily="34" charset="-122"/>
                <a:cs typeface="Barlow Bold" pitchFamily="34" charset="-120"/>
              </a:rPr>
              <a:t>Generalidad</a:t>
            </a:r>
            <a:endParaRPr lang="en-US" sz="1850" dirty="0"/>
          </a:p>
        </p:txBody>
      </p:sp>
      <p:sp>
        <p:nvSpPr>
          <p:cNvPr id="8" name="Text 6"/>
          <p:cNvSpPr/>
          <p:nvPr/>
        </p:nvSpPr>
        <p:spPr>
          <a:xfrm>
            <a:off x="927854" y="3401735"/>
            <a:ext cx="6097072" cy="1415058"/>
          </a:xfrm>
          <a:prstGeom prst="rect">
            <a:avLst/>
          </a:prstGeom>
          <a:noFill/>
          <a:ln/>
        </p:spPr>
        <p:txBody>
          <a:bodyPr wrap="square" lIns="0" tIns="0" rIns="0" bIns="0" rtlCol="0" anchor="t"/>
          <a:lstStyle/>
          <a:p>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La norma no se dicta para una persona concreta, sino para todos los que se encuentren en el supuesto previsto. Cuando el </a:t>
            </a:r>
            <a:pPr algn="l" indent="0" marL="0">
              <a:lnSpc>
                <a:spcPts val="2200"/>
              </a:lnSpc>
              <a:buNone/>
            </a:pPr>
            <a:r>
              <a:rPr lang="en-US" sz="1400" b="1" dirty="0">
                <a:solidFill>
                  <a:srgbClr val="384653"/>
                </a:solidFill>
                <a:latin typeface="Montserrat" pitchFamily="34" charset="0"/>
                <a:ea typeface="Montserrat" pitchFamily="34" charset="-122"/>
                <a:cs typeface="Montserrat" pitchFamily="34" charset="-120"/>
              </a:rPr>
              <a:t>Código de Trabajo</a:t>
            </a:r>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 regula el derecho al salario, esa norma se aplica a todos los trabajadores comprendidos en sus supuestos, sin distinción personal.</a:t>
            </a:r>
            <a:endParaRPr lang="en-US" sz="1400" dirty="0"/>
          </a:p>
        </p:txBody>
      </p:sp>
      <p:sp>
        <p:nvSpPr>
          <p:cNvPr id="9" name="Shape 7"/>
          <p:cNvSpPr/>
          <p:nvPr/>
        </p:nvSpPr>
        <p:spPr>
          <a:xfrm>
            <a:off x="7401520" y="2261592"/>
            <a:ext cx="6504861" cy="2759035"/>
          </a:xfrm>
          <a:prstGeom prst="roundRect">
            <a:avLst>
              <a:gd name="adj" fmla="val 9842"/>
            </a:avLst>
          </a:prstGeom>
          <a:solidFill>
            <a:srgbClr val="FFFFFF"/>
          </a:solidFill>
          <a:ln w="22860">
            <a:solidFill>
              <a:srgbClr val="BACFDD"/>
            </a:solidFill>
            <a:prstDash val="solid"/>
          </a:ln>
        </p:spPr>
      </p:sp>
      <p:sp>
        <p:nvSpPr>
          <p:cNvPr id="10" name="Shape 8"/>
          <p:cNvSpPr/>
          <p:nvPr/>
        </p:nvSpPr>
        <p:spPr>
          <a:xfrm>
            <a:off x="7424380" y="2284452"/>
            <a:ext cx="6459141" cy="543044"/>
          </a:xfrm>
          <a:prstGeom prst="roundRect">
            <a:avLst>
              <a:gd name="adj" fmla="val 44953"/>
            </a:avLst>
          </a:prstGeom>
          <a:solidFill>
            <a:srgbClr val="D4E9F7"/>
          </a:solidFill>
          <a:ln/>
        </p:spPr>
      </p:sp>
      <p:sp>
        <p:nvSpPr>
          <p:cNvPr id="11" name="Text 9"/>
          <p:cNvSpPr/>
          <p:nvPr/>
        </p:nvSpPr>
        <p:spPr>
          <a:xfrm>
            <a:off x="10518219" y="2382441"/>
            <a:ext cx="271463" cy="339328"/>
          </a:xfrm>
          <a:prstGeom prst="rect">
            <a:avLst/>
          </a:prstGeom>
          <a:noFill/>
          <a:ln/>
        </p:spPr>
        <p:txBody>
          <a:bodyPr wrap="none" lIns="0" tIns="0" rIns="0" bIns="0" rtlCol="0" anchor="t"/>
          <a:lstStyle/>
          <a:p>
            <a:pPr algn="l" indent="0" marL="0">
              <a:lnSpc>
                <a:spcPts val="2100"/>
              </a:lnSpc>
              <a:buNone/>
            </a:pPr>
            <a:r>
              <a:rPr lang="en-US" sz="2100" b="1" dirty="0">
                <a:solidFill>
                  <a:srgbClr val="384653"/>
                </a:solidFill>
                <a:latin typeface="Barlow Bold" pitchFamily="34" charset="0"/>
                <a:ea typeface="Barlow Bold" pitchFamily="34" charset="-122"/>
                <a:cs typeface="Barlow Bold" pitchFamily="34" charset="-120"/>
              </a:rPr>
              <a:t>2</a:t>
            </a:r>
            <a:endParaRPr lang="en-US" sz="2100" dirty="0"/>
          </a:p>
        </p:txBody>
      </p:sp>
      <p:sp>
        <p:nvSpPr>
          <p:cNvPr id="12" name="Text 10"/>
          <p:cNvSpPr/>
          <p:nvPr/>
        </p:nvSpPr>
        <p:spPr>
          <a:xfrm>
            <a:off x="7605355" y="3000256"/>
            <a:ext cx="2381964" cy="297775"/>
          </a:xfrm>
          <a:prstGeom prst="rect">
            <a:avLst/>
          </a:prstGeom>
          <a:noFill/>
          <a:ln/>
        </p:spPr>
        <p:txBody>
          <a:bodyPr wrap="none" lIns="0" tIns="0" rIns="0" bIns="0" rtlCol="0" anchor="t"/>
          <a:lstStyle/>
          <a:p>
            <a:pPr algn="l" indent="0" marL="0">
              <a:lnSpc>
                <a:spcPts val="2300"/>
              </a:lnSpc>
              <a:buNone/>
            </a:pPr>
            <a:r>
              <a:rPr lang="en-US" sz="1850" b="1" dirty="0">
                <a:solidFill>
                  <a:srgbClr val="384653"/>
                </a:solidFill>
                <a:latin typeface="Barlow Bold" pitchFamily="34" charset="0"/>
                <a:ea typeface="Barlow Bold" pitchFamily="34" charset="-122"/>
                <a:cs typeface="Barlow Bold" pitchFamily="34" charset="-120"/>
              </a:rPr>
              <a:t>Obligatoriedad</a:t>
            </a:r>
            <a:endParaRPr lang="en-US" sz="1850" dirty="0"/>
          </a:p>
        </p:txBody>
      </p:sp>
      <p:sp>
        <p:nvSpPr>
          <p:cNvPr id="13" name="Text 11"/>
          <p:cNvSpPr/>
          <p:nvPr/>
        </p:nvSpPr>
        <p:spPr>
          <a:xfrm>
            <a:off x="7605355" y="3401735"/>
            <a:ext cx="6097191" cy="1132046"/>
          </a:xfrm>
          <a:prstGeom prst="rect">
            <a:avLst/>
          </a:prstGeom>
          <a:noFill/>
          <a:ln/>
        </p:spPr>
        <p:txBody>
          <a:bodyPr wrap="square" lIns="0" tIns="0" rIns="0" bIns="0" rtlCol="0" anchor="t"/>
          <a:lstStyle/>
          <a:p>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Debe cumplirse aunque una persona no esté de acuerdo con su contenido. Ejemplo: pagar impuestos conforme a la </a:t>
            </a:r>
            <a:pPr algn="l" indent="0" marL="0">
              <a:lnSpc>
                <a:spcPts val="2200"/>
              </a:lnSpc>
              <a:buNone/>
            </a:pPr>
            <a:r>
              <a:rPr lang="en-US" sz="1400" b="1" dirty="0">
                <a:solidFill>
                  <a:srgbClr val="384653"/>
                </a:solidFill>
                <a:latin typeface="Montserrat" pitchFamily="34" charset="0"/>
                <a:ea typeface="Montserrat" pitchFamily="34" charset="-122"/>
                <a:cs typeface="Montserrat" pitchFamily="34" charset="-120"/>
              </a:rPr>
              <a:t>Ley del Sistema Tributario</a:t>
            </a:r>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 es obligatorio independientemente de la opinión del contribuyente.</a:t>
            </a:r>
            <a:endParaRPr lang="en-US" sz="1400" dirty="0"/>
          </a:p>
        </p:txBody>
      </p:sp>
      <p:sp>
        <p:nvSpPr>
          <p:cNvPr id="14" name="Shape 12"/>
          <p:cNvSpPr/>
          <p:nvPr/>
        </p:nvSpPr>
        <p:spPr>
          <a:xfrm>
            <a:off x="724019" y="5193387"/>
            <a:ext cx="6504742" cy="2476024"/>
          </a:xfrm>
          <a:prstGeom prst="roundRect">
            <a:avLst>
              <a:gd name="adj" fmla="val 10967"/>
            </a:avLst>
          </a:prstGeom>
          <a:solidFill>
            <a:srgbClr val="FFFFFF"/>
          </a:solidFill>
          <a:ln w="22860">
            <a:solidFill>
              <a:srgbClr val="BACFDD"/>
            </a:solidFill>
            <a:prstDash val="solid"/>
          </a:ln>
        </p:spPr>
      </p:sp>
      <p:sp>
        <p:nvSpPr>
          <p:cNvPr id="15" name="Shape 13"/>
          <p:cNvSpPr/>
          <p:nvPr/>
        </p:nvSpPr>
        <p:spPr>
          <a:xfrm>
            <a:off x="746879" y="5216247"/>
            <a:ext cx="6459022" cy="543044"/>
          </a:xfrm>
          <a:prstGeom prst="roundRect">
            <a:avLst>
              <a:gd name="adj" fmla="val 44953"/>
            </a:avLst>
          </a:prstGeom>
          <a:solidFill>
            <a:srgbClr val="D4E9F7"/>
          </a:solidFill>
          <a:ln/>
        </p:spPr>
      </p:sp>
      <p:sp>
        <p:nvSpPr>
          <p:cNvPr id="16" name="Text 14"/>
          <p:cNvSpPr/>
          <p:nvPr/>
        </p:nvSpPr>
        <p:spPr>
          <a:xfrm>
            <a:off x="3840599" y="5314236"/>
            <a:ext cx="271463" cy="339328"/>
          </a:xfrm>
          <a:prstGeom prst="rect">
            <a:avLst/>
          </a:prstGeom>
          <a:noFill/>
          <a:ln/>
        </p:spPr>
        <p:txBody>
          <a:bodyPr wrap="none" lIns="0" tIns="0" rIns="0" bIns="0" rtlCol="0" anchor="t"/>
          <a:lstStyle/>
          <a:p>
            <a:pPr algn="l" indent="0" marL="0">
              <a:lnSpc>
                <a:spcPts val="2100"/>
              </a:lnSpc>
              <a:buNone/>
            </a:pPr>
            <a:r>
              <a:rPr lang="en-US" sz="2100" b="1" dirty="0">
                <a:solidFill>
                  <a:srgbClr val="384653"/>
                </a:solidFill>
                <a:latin typeface="Barlow Bold" pitchFamily="34" charset="0"/>
                <a:ea typeface="Barlow Bold" pitchFamily="34" charset="-122"/>
                <a:cs typeface="Barlow Bold" pitchFamily="34" charset="-120"/>
              </a:rPr>
              <a:t>3</a:t>
            </a:r>
            <a:endParaRPr lang="en-US" sz="2100" dirty="0"/>
          </a:p>
        </p:txBody>
      </p:sp>
      <p:sp>
        <p:nvSpPr>
          <p:cNvPr id="17" name="Text 15"/>
          <p:cNvSpPr/>
          <p:nvPr/>
        </p:nvSpPr>
        <p:spPr>
          <a:xfrm>
            <a:off x="927854" y="5932051"/>
            <a:ext cx="2381964" cy="297775"/>
          </a:xfrm>
          <a:prstGeom prst="rect">
            <a:avLst/>
          </a:prstGeom>
          <a:noFill/>
          <a:ln/>
        </p:spPr>
        <p:txBody>
          <a:bodyPr wrap="none" lIns="0" tIns="0" rIns="0" bIns="0" rtlCol="0" anchor="t"/>
          <a:lstStyle/>
          <a:p>
            <a:pPr algn="l" indent="0" marL="0">
              <a:lnSpc>
                <a:spcPts val="2300"/>
              </a:lnSpc>
              <a:buNone/>
            </a:pPr>
            <a:r>
              <a:rPr lang="en-US" sz="1850" b="1" dirty="0">
                <a:solidFill>
                  <a:srgbClr val="384653"/>
                </a:solidFill>
                <a:latin typeface="Barlow Bold" pitchFamily="34" charset="0"/>
                <a:ea typeface="Barlow Bold" pitchFamily="34" charset="-122"/>
                <a:cs typeface="Barlow Bold" pitchFamily="34" charset="-120"/>
              </a:rPr>
              <a:t>Coercibilidad</a:t>
            </a:r>
            <a:endParaRPr lang="en-US" sz="1850" dirty="0"/>
          </a:p>
        </p:txBody>
      </p:sp>
      <p:sp>
        <p:nvSpPr>
          <p:cNvPr id="18" name="Text 16"/>
          <p:cNvSpPr/>
          <p:nvPr/>
        </p:nvSpPr>
        <p:spPr>
          <a:xfrm>
            <a:off x="927854" y="6333530"/>
            <a:ext cx="6097072" cy="1132046"/>
          </a:xfrm>
          <a:prstGeom prst="rect">
            <a:avLst/>
          </a:prstGeom>
          <a:noFill/>
          <a:ln/>
        </p:spPr>
        <p:txBody>
          <a:bodyPr wrap="square" lIns="0" tIns="0" rIns="0" bIns="0" rtlCol="0" anchor="t"/>
          <a:lstStyle/>
          <a:p>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Si no se cumple, el Estado puede imponerla mediante la fuerza legítima. Ejemplo: si una persona incumple una sentencia de alimentos, el tribunal puede </a:t>
            </a:r>
            <a:pPr algn="l" indent="0" marL="0">
              <a:lnSpc>
                <a:spcPts val="2200"/>
              </a:lnSpc>
              <a:buNone/>
            </a:pPr>
            <a:r>
              <a:rPr lang="en-US" sz="1400" b="1" dirty="0">
                <a:solidFill>
                  <a:srgbClr val="384653"/>
                </a:solidFill>
                <a:latin typeface="Montserrat" pitchFamily="34" charset="0"/>
                <a:ea typeface="Montserrat" pitchFamily="34" charset="-122"/>
                <a:cs typeface="Montserrat" pitchFamily="34" charset="-120"/>
              </a:rPr>
              <a:t>ejecutar forzosamente</a:t>
            </a:r>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 esa obligación, sin necesidad del consentimiento del obligado.</a:t>
            </a:r>
            <a:endParaRPr lang="en-US" sz="1400" dirty="0"/>
          </a:p>
        </p:txBody>
      </p:sp>
      <p:sp>
        <p:nvSpPr>
          <p:cNvPr id="19" name="Shape 17"/>
          <p:cNvSpPr/>
          <p:nvPr/>
        </p:nvSpPr>
        <p:spPr>
          <a:xfrm>
            <a:off x="7401520" y="5193387"/>
            <a:ext cx="6504861" cy="2476024"/>
          </a:xfrm>
          <a:prstGeom prst="roundRect">
            <a:avLst>
              <a:gd name="adj" fmla="val 10967"/>
            </a:avLst>
          </a:prstGeom>
          <a:solidFill>
            <a:srgbClr val="FFFFFF"/>
          </a:solidFill>
          <a:ln w="22860">
            <a:solidFill>
              <a:srgbClr val="BACFDD"/>
            </a:solidFill>
            <a:prstDash val="solid"/>
          </a:ln>
        </p:spPr>
      </p:sp>
      <p:sp>
        <p:nvSpPr>
          <p:cNvPr id="20" name="Shape 18"/>
          <p:cNvSpPr/>
          <p:nvPr/>
        </p:nvSpPr>
        <p:spPr>
          <a:xfrm>
            <a:off x="7424380" y="5216247"/>
            <a:ext cx="6459141" cy="543044"/>
          </a:xfrm>
          <a:prstGeom prst="roundRect">
            <a:avLst>
              <a:gd name="adj" fmla="val 44953"/>
            </a:avLst>
          </a:prstGeom>
          <a:solidFill>
            <a:srgbClr val="D4E9F7"/>
          </a:solidFill>
          <a:ln/>
        </p:spPr>
      </p:sp>
      <p:sp>
        <p:nvSpPr>
          <p:cNvPr id="21" name="Text 19"/>
          <p:cNvSpPr/>
          <p:nvPr/>
        </p:nvSpPr>
        <p:spPr>
          <a:xfrm>
            <a:off x="10518219" y="5314236"/>
            <a:ext cx="271463" cy="339328"/>
          </a:xfrm>
          <a:prstGeom prst="rect">
            <a:avLst/>
          </a:prstGeom>
          <a:noFill/>
          <a:ln/>
        </p:spPr>
        <p:txBody>
          <a:bodyPr wrap="none" lIns="0" tIns="0" rIns="0" bIns="0" rtlCol="0" anchor="t"/>
          <a:lstStyle/>
          <a:p>
            <a:pPr algn="l" indent="0" marL="0">
              <a:lnSpc>
                <a:spcPts val="2100"/>
              </a:lnSpc>
              <a:buNone/>
            </a:pPr>
            <a:r>
              <a:rPr lang="en-US" sz="2100" b="1" dirty="0">
                <a:solidFill>
                  <a:srgbClr val="384653"/>
                </a:solidFill>
                <a:latin typeface="Barlow Bold" pitchFamily="34" charset="0"/>
                <a:ea typeface="Barlow Bold" pitchFamily="34" charset="-122"/>
                <a:cs typeface="Barlow Bold" pitchFamily="34" charset="-120"/>
              </a:rPr>
              <a:t>4</a:t>
            </a:r>
            <a:endParaRPr lang="en-US" sz="2100" dirty="0"/>
          </a:p>
        </p:txBody>
      </p:sp>
      <p:sp>
        <p:nvSpPr>
          <p:cNvPr id="22" name="Text 20"/>
          <p:cNvSpPr/>
          <p:nvPr/>
        </p:nvSpPr>
        <p:spPr>
          <a:xfrm>
            <a:off x="7605355" y="5932051"/>
            <a:ext cx="2381964" cy="297775"/>
          </a:xfrm>
          <a:prstGeom prst="rect">
            <a:avLst/>
          </a:prstGeom>
          <a:noFill/>
          <a:ln/>
        </p:spPr>
        <p:txBody>
          <a:bodyPr wrap="none" lIns="0" tIns="0" rIns="0" bIns="0" rtlCol="0" anchor="t"/>
          <a:lstStyle/>
          <a:p>
            <a:pPr algn="l" indent="0" marL="0">
              <a:lnSpc>
                <a:spcPts val="2300"/>
              </a:lnSpc>
              <a:buNone/>
            </a:pPr>
            <a:r>
              <a:rPr lang="en-US" sz="1850" b="1" dirty="0">
                <a:solidFill>
                  <a:srgbClr val="384653"/>
                </a:solidFill>
                <a:latin typeface="Barlow Bold" pitchFamily="34" charset="0"/>
                <a:ea typeface="Barlow Bold" pitchFamily="34" charset="-122"/>
                <a:cs typeface="Barlow Bold" pitchFamily="34" charset="-120"/>
              </a:rPr>
              <a:t>Bilateralidad</a:t>
            </a:r>
            <a:endParaRPr lang="en-US" sz="1850" dirty="0"/>
          </a:p>
        </p:txBody>
      </p:sp>
      <p:sp>
        <p:nvSpPr>
          <p:cNvPr id="23" name="Text 21"/>
          <p:cNvSpPr/>
          <p:nvPr/>
        </p:nvSpPr>
        <p:spPr>
          <a:xfrm>
            <a:off x="7605355" y="6333530"/>
            <a:ext cx="6097191" cy="1132046"/>
          </a:xfrm>
          <a:prstGeom prst="rect">
            <a:avLst/>
          </a:prstGeom>
          <a:noFill/>
          <a:ln/>
        </p:spPr>
        <p:txBody>
          <a:bodyPr wrap="square" lIns="0" tIns="0" rIns="0" bIns="0" rtlCol="0" anchor="t"/>
          <a:lstStyle/>
          <a:p>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La norma crea derechos para una parte y deberes para otra simultáneamente. En un contrato de arrendamiento: una parte tiene </a:t>
            </a:r>
            <a:pPr algn="l" indent="0" marL="0">
              <a:lnSpc>
                <a:spcPts val="2200"/>
              </a:lnSpc>
              <a:buNone/>
            </a:pPr>
            <a:r>
              <a:rPr lang="en-US" sz="1400" b="1" dirty="0">
                <a:solidFill>
                  <a:srgbClr val="384653"/>
                </a:solidFill>
                <a:latin typeface="Montserrat" pitchFamily="34" charset="0"/>
                <a:ea typeface="Montserrat" pitchFamily="34" charset="-122"/>
                <a:cs typeface="Montserrat" pitchFamily="34" charset="-120"/>
              </a:rPr>
              <a:t>derecho al pago</a:t>
            </a:r>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 de la renta; la otra tiene el </a:t>
            </a:r>
            <a:pPr algn="l" indent="0" marL="0">
              <a:lnSpc>
                <a:spcPts val="2200"/>
              </a:lnSpc>
              <a:buNone/>
            </a:pPr>
            <a:r>
              <a:rPr lang="en-US" sz="1400" b="1" dirty="0">
                <a:solidFill>
                  <a:srgbClr val="384653"/>
                </a:solidFill>
                <a:latin typeface="Montserrat" pitchFamily="34" charset="0"/>
                <a:ea typeface="Montserrat" pitchFamily="34" charset="-122"/>
                <a:cs typeface="Montserrat" pitchFamily="34" charset="-120"/>
              </a:rPr>
              <a:t>deber de pagar</a:t>
            </a:r>
            <a:pPr algn="l" indent="0" marL="0">
              <a:lnSpc>
                <a:spcPts val="2200"/>
              </a:lnSpc>
              <a:buNone/>
            </a:pPr>
            <a:r>
              <a:rPr lang="en-US" sz="1400" dirty="0">
                <a:solidFill>
                  <a:srgbClr val="384653"/>
                </a:solidFill>
                <a:latin typeface="Montserrat" pitchFamily="34" charset="0"/>
                <a:ea typeface="Montserrat" pitchFamily="34" charset="-122"/>
                <a:cs typeface="Montserrat" pitchFamily="34" charset="-120"/>
              </a:rPr>
              <a:t>. Ambas posiciones son inseparables.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1237893"/>
            <a:ext cx="8243411"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Clasificación de las Normas Jurídicas</a:t>
            </a:r>
            <a:endParaRPr lang="en-US" sz="3900" dirty="0"/>
          </a:p>
        </p:txBody>
      </p:sp>
      <p:sp>
        <p:nvSpPr>
          <p:cNvPr id="3" name="Text 1"/>
          <p:cNvSpPr/>
          <p:nvPr/>
        </p:nvSpPr>
        <p:spPr>
          <a:xfrm>
            <a:off x="758309" y="2240518"/>
            <a:ext cx="13113782" cy="606504"/>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El ordenamiento jurídico cubano contiene normas de distinta naturaleza según su función, su grado de obligatoriedad y el tipo de relaciones que regulan.</a:t>
            </a:r>
            <a:endParaRPr lang="en-US" sz="1450" dirty="0"/>
          </a:p>
        </p:txBody>
      </p:sp>
      <p:pic>
        <p:nvPicPr>
          <p:cNvPr id="4" name="Image 0" descr="preencoded.png">    </p:cNvPr>
          <p:cNvPicPr>
            <a:picLocks noChangeAspect="1"/>
          </p:cNvPicPr>
          <p:nvPr/>
        </p:nvPicPr>
        <p:blipFill>
          <a:blip r:embed="rId1"/>
          <a:stretch>
            <a:fillRect/>
          </a:stretch>
        </p:blipFill>
        <p:spPr>
          <a:xfrm>
            <a:off x="758309" y="3060263"/>
            <a:ext cx="1364218" cy="843082"/>
          </a:xfrm>
          <a:prstGeom prst="rect">
            <a:avLst/>
          </a:prstGeom>
        </p:spPr>
      </p:pic>
      <p:sp>
        <p:nvSpPr>
          <p:cNvPr id="5" name="Text 2"/>
          <p:cNvSpPr/>
          <p:nvPr/>
        </p:nvSpPr>
        <p:spPr>
          <a:xfrm>
            <a:off x="758309" y="4140279"/>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Normas Imperativas</a:t>
            </a:r>
            <a:endParaRPr lang="en-US" sz="1950" dirty="0"/>
          </a:p>
        </p:txBody>
      </p:sp>
      <p:sp>
        <p:nvSpPr>
          <p:cNvPr id="6" name="Text 3"/>
          <p:cNvSpPr/>
          <p:nvPr/>
        </p:nvSpPr>
        <p:spPr>
          <a:xfrm>
            <a:off x="758309" y="4565690"/>
            <a:ext cx="3100745"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Son obligatorias y no admiten pacto contrario entre las partes. La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prohibición de discriminación</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establecida en la Constitución de la República de Cuba no puede ser modificada por voluntad privada bajo ninguna circunstancia.</a:t>
            </a:r>
            <a:endParaRPr lang="en-US" sz="1450" dirty="0"/>
          </a:p>
        </p:txBody>
      </p:sp>
      <p:pic>
        <p:nvPicPr>
          <p:cNvPr id="7" name="Image 1" descr="preencoded.png">    </p:cNvPr>
          <p:cNvPicPr>
            <a:picLocks noChangeAspect="1"/>
          </p:cNvPicPr>
          <p:nvPr/>
        </p:nvPicPr>
        <p:blipFill>
          <a:blip r:embed="rId2"/>
          <a:stretch>
            <a:fillRect/>
          </a:stretch>
        </p:blipFill>
        <p:spPr>
          <a:xfrm>
            <a:off x="4095988" y="3060263"/>
            <a:ext cx="1364218" cy="843082"/>
          </a:xfrm>
          <a:prstGeom prst="rect">
            <a:avLst/>
          </a:prstGeom>
        </p:spPr>
      </p:pic>
      <p:sp>
        <p:nvSpPr>
          <p:cNvPr id="8" name="Text 4"/>
          <p:cNvSpPr/>
          <p:nvPr/>
        </p:nvSpPr>
        <p:spPr>
          <a:xfrm>
            <a:off x="4095988" y="4140279"/>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Normas Dispositivas</a:t>
            </a:r>
            <a:endParaRPr lang="en-US" sz="1950" dirty="0"/>
          </a:p>
        </p:txBody>
      </p:sp>
      <p:sp>
        <p:nvSpPr>
          <p:cNvPr id="9" name="Text 5"/>
          <p:cNvSpPr/>
          <p:nvPr/>
        </p:nvSpPr>
        <p:spPr>
          <a:xfrm>
            <a:off x="4095988" y="4565690"/>
            <a:ext cx="3100745" cy="2122765"/>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Permiten margen de decisión a las partes dentro de los límites legales. En contratos civiles, las partes pueden pactar condiciones específicas siempre que no contradigan la ley ni el orden público.</a:t>
            </a:r>
            <a:endParaRPr lang="en-US" sz="1450" dirty="0"/>
          </a:p>
        </p:txBody>
      </p:sp>
      <p:pic>
        <p:nvPicPr>
          <p:cNvPr id="10" name="Image 2" descr="preencoded.png">    </p:cNvPr>
          <p:cNvPicPr>
            <a:picLocks noChangeAspect="1"/>
          </p:cNvPicPr>
          <p:nvPr/>
        </p:nvPicPr>
        <p:blipFill>
          <a:blip r:embed="rId3"/>
          <a:stretch>
            <a:fillRect/>
          </a:stretch>
        </p:blipFill>
        <p:spPr>
          <a:xfrm>
            <a:off x="7433667" y="3060263"/>
            <a:ext cx="1364218" cy="843082"/>
          </a:xfrm>
          <a:prstGeom prst="rect">
            <a:avLst/>
          </a:prstGeom>
        </p:spPr>
      </p:pic>
      <p:sp>
        <p:nvSpPr>
          <p:cNvPr id="11" name="Text 6"/>
          <p:cNvSpPr/>
          <p:nvPr/>
        </p:nvSpPr>
        <p:spPr>
          <a:xfrm>
            <a:off x="7433667" y="4140279"/>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Normas Primarias</a:t>
            </a:r>
            <a:endParaRPr lang="en-US" sz="1950" dirty="0"/>
          </a:p>
        </p:txBody>
      </p:sp>
      <p:sp>
        <p:nvSpPr>
          <p:cNvPr id="12" name="Text 7"/>
          <p:cNvSpPr/>
          <p:nvPr/>
        </p:nvSpPr>
        <p:spPr>
          <a:xfrm>
            <a:off x="7433667" y="4565690"/>
            <a:ext cx="3100745" cy="2122765"/>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Regulan conductas directamente. Ejemplo paradigmático: la obligación de pagar alimentos a hijos menores establecida en el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Código de las Familias</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que impone un deber concreto de conducta.</a:t>
            </a:r>
            <a:endParaRPr lang="en-US" sz="1450" dirty="0"/>
          </a:p>
        </p:txBody>
      </p:sp>
      <p:pic>
        <p:nvPicPr>
          <p:cNvPr id="13" name="Image 3" descr="preencoded.png">    </p:cNvPr>
          <p:cNvPicPr>
            <a:picLocks noChangeAspect="1"/>
          </p:cNvPicPr>
          <p:nvPr/>
        </p:nvPicPr>
        <p:blipFill>
          <a:blip r:embed="rId4"/>
          <a:stretch>
            <a:fillRect/>
          </a:stretch>
        </p:blipFill>
        <p:spPr>
          <a:xfrm>
            <a:off x="10771346" y="3060263"/>
            <a:ext cx="1364218" cy="843082"/>
          </a:xfrm>
          <a:prstGeom prst="rect">
            <a:avLst/>
          </a:prstGeom>
        </p:spPr>
      </p:pic>
      <p:sp>
        <p:nvSpPr>
          <p:cNvPr id="14" name="Text 8"/>
          <p:cNvSpPr/>
          <p:nvPr/>
        </p:nvSpPr>
        <p:spPr>
          <a:xfrm>
            <a:off x="10771346" y="4140279"/>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Normas Secundarias</a:t>
            </a:r>
            <a:endParaRPr lang="en-US" sz="1950" dirty="0"/>
          </a:p>
        </p:txBody>
      </p:sp>
      <p:sp>
        <p:nvSpPr>
          <p:cNvPr id="15" name="Text 9"/>
          <p:cNvSpPr/>
          <p:nvPr/>
        </p:nvSpPr>
        <p:spPr>
          <a:xfrm>
            <a:off x="10771346" y="4565690"/>
            <a:ext cx="3100745" cy="2122765"/>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Regulan cómo se crean, aplican o controlan otras normas. La propia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Constitución</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regula el procedimiento mediante el cual se aprueban leyes en la Asamblea Nacional del Poder Popular.</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1580674"/>
            <a:ext cx="8592622"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Normas, Reglas, Principios y Directivas</a:t>
            </a:r>
            <a:endParaRPr lang="en-US" sz="3900" dirty="0"/>
          </a:p>
        </p:txBody>
      </p:sp>
      <p:sp>
        <p:nvSpPr>
          <p:cNvPr id="3" name="Text 1"/>
          <p:cNvSpPr/>
          <p:nvPr/>
        </p:nvSpPr>
        <p:spPr>
          <a:xfrm>
            <a:off x="758309" y="2583299"/>
            <a:ext cx="13113782" cy="606504"/>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Dentro del sistema jurídico cubano coexisten distintos tipos de enunciados normativos que cumplen funciones diferenciadas. Es fundamental distinguirlos para comprender cómo opera el Derecho en la práctica.</a:t>
            </a:r>
            <a:endParaRPr lang="en-US" sz="1450" dirty="0"/>
          </a:p>
        </p:txBody>
      </p:sp>
      <p:sp>
        <p:nvSpPr>
          <p:cNvPr id="4" name="Shape 2"/>
          <p:cNvSpPr/>
          <p:nvPr/>
        </p:nvSpPr>
        <p:spPr>
          <a:xfrm>
            <a:off x="758309" y="3403044"/>
            <a:ext cx="13113782" cy="3245763"/>
          </a:xfrm>
          <a:prstGeom prst="roundRect">
            <a:avLst>
              <a:gd name="adj" fmla="val 8761"/>
            </a:avLst>
          </a:prstGeom>
          <a:solidFill>
            <a:srgbClr val="D4E9F7"/>
          </a:solidFill>
          <a:ln w="7620">
            <a:solidFill>
              <a:srgbClr val="BACFDD"/>
            </a:solidFill>
            <a:prstDash val="solid"/>
          </a:ln>
        </p:spPr>
      </p:sp>
      <p:sp>
        <p:nvSpPr>
          <p:cNvPr id="5" name="Shape 3"/>
          <p:cNvSpPr/>
          <p:nvPr/>
        </p:nvSpPr>
        <p:spPr>
          <a:xfrm>
            <a:off x="765929" y="3410664"/>
            <a:ext cx="4366141" cy="3230523"/>
          </a:xfrm>
          <a:prstGeom prst="roundRect">
            <a:avLst>
              <a:gd name="adj" fmla="val 8803"/>
            </a:avLst>
          </a:prstGeom>
          <a:solidFill>
            <a:srgbClr val="D4E9F7"/>
          </a:solidFill>
          <a:ln/>
        </p:spPr>
      </p:sp>
      <p:sp>
        <p:nvSpPr>
          <p:cNvPr id="6" name="Text 4"/>
          <p:cNvSpPr/>
          <p:nvPr/>
        </p:nvSpPr>
        <p:spPr>
          <a:xfrm>
            <a:off x="955477"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Regla</a:t>
            </a:r>
            <a:endParaRPr lang="en-US" sz="1950" dirty="0"/>
          </a:p>
        </p:txBody>
      </p:sp>
      <p:sp>
        <p:nvSpPr>
          <p:cNvPr id="7" name="Text 5"/>
          <p:cNvSpPr/>
          <p:nvPr/>
        </p:nvSpPr>
        <p:spPr>
          <a:xfrm>
            <a:off x="955477" y="4025622"/>
            <a:ext cx="3702725" cy="2122765"/>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Da una solución concreta y específica a un supuesto determinado. Ejemplo: la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edad mínima para contraer matrimonio</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establecida en el Código de las Familias es una regla: fija un umbral preciso sin margen de interpretación amplia.</a:t>
            </a:r>
            <a:endParaRPr lang="en-US" sz="1450" dirty="0"/>
          </a:p>
        </p:txBody>
      </p:sp>
      <p:sp>
        <p:nvSpPr>
          <p:cNvPr id="8" name="Shape 6"/>
          <p:cNvSpPr/>
          <p:nvPr/>
        </p:nvSpPr>
        <p:spPr>
          <a:xfrm>
            <a:off x="5132070" y="3410664"/>
            <a:ext cx="4366141" cy="3230523"/>
          </a:xfrm>
          <a:prstGeom prst="rect">
            <a:avLst/>
          </a:prstGeom>
          <a:solidFill>
            <a:srgbClr val="D4E9F7"/>
          </a:solidFill>
          <a:ln/>
        </p:spPr>
      </p:sp>
      <p:sp>
        <p:nvSpPr>
          <p:cNvPr id="9" name="Shape 7"/>
          <p:cNvSpPr/>
          <p:nvPr/>
        </p:nvSpPr>
        <p:spPr>
          <a:xfrm>
            <a:off x="5132070" y="3410664"/>
            <a:ext cx="22860" cy="3230523"/>
          </a:xfrm>
          <a:prstGeom prst="roundRect">
            <a:avLst>
              <a:gd name="adj" fmla="val 1243960"/>
            </a:avLst>
          </a:prstGeom>
          <a:solidFill>
            <a:srgbClr val="BACFDD"/>
          </a:solidFill>
          <a:ln/>
        </p:spPr>
      </p:sp>
      <p:sp>
        <p:nvSpPr>
          <p:cNvPr id="10" name="Text 8"/>
          <p:cNvSpPr/>
          <p:nvPr/>
        </p:nvSpPr>
        <p:spPr>
          <a:xfrm>
            <a:off x="5605939"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Principio</a:t>
            </a:r>
            <a:endParaRPr lang="en-US" sz="1950" dirty="0"/>
          </a:p>
        </p:txBody>
      </p:sp>
      <p:sp>
        <p:nvSpPr>
          <p:cNvPr id="11" name="Text 9"/>
          <p:cNvSpPr/>
          <p:nvPr/>
        </p:nvSpPr>
        <p:spPr>
          <a:xfrm>
            <a:off x="5605939" y="4025622"/>
            <a:ext cx="3418403"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Es una orientación general que irradia sobre todo el ordenamiento. El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principio de igualdad</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contenido en la Constitución de la República de Cuba inspira y orienta la interpretación de muchas normas posteriores en distintas ramas del Derecho.</a:t>
            </a:r>
            <a:endParaRPr lang="en-US" sz="1450" dirty="0"/>
          </a:p>
        </p:txBody>
      </p:sp>
      <p:sp>
        <p:nvSpPr>
          <p:cNvPr id="12" name="Shape 10"/>
          <p:cNvSpPr/>
          <p:nvPr/>
        </p:nvSpPr>
        <p:spPr>
          <a:xfrm>
            <a:off x="4895136" y="4788932"/>
            <a:ext cx="473869" cy="473869"/>
          </a:xfrm>
          <a:prstGeom prst="roundRect">
            <a:avLst>
              <a:gd name="adj" fmla="val 60010"/>
            </a:avLst>
          </a:prstGeom>
          <a:solidFill>
            <a:srgbClr val="FFFFFF"/>
          </a:solidFill>
          <a:ln w="22860">
            <a:solidFill>
              <a:srgbClr val="BACFDD"/>
            </a:solidFill>
            <a:prstDash val="solid"/>
          </a:ln>
        </p:spPr>
      </p:sp>
      <p:pic>
        <p:nvPicPr>
          <p:cNvPr id="1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13603" y="4907280"/>
            <a:ext cx="236934" cy="236934"/>
          </a:xfrm>
          <a:prstGeom prst="rect">
            <a:avLst/>
          </a:prstGeom>
        </p:spPr>
      </p:pic>
      <p:sp>
        <p:nvSpPr>
          <p:cNvPr id="14" name="Shape 11"/>
          <p:cNvSpPr/>
          <p:nvPr/>
        </p:nvSpPr>
        <p:spPr>
          <a:xfrm>
            <a:off x="9498211" y="3410664"/>
            <a:ext cx="4366141" cy="3230523"/>
          </a:xfrm>
          <a:prstGeom prst="rect">
            <a:avLst/>
          </a:prstGeom>
          <a:solidFill>
            <a:srgbClr val="D4E9F7"/>
          </a:solidFill>
          <a:ln/>
        </p:spPr>
      </p:sp>
      <p:sp>
        <p:nvSpPr>
          <p:cNvPr id="15" name="Shape 12"/>
          <p:cNvSpPr/>
          <p:nvPr/>
        </p:nvSpPr>
        <p:spPr>
          <a:xfrm>
            <a:off x="9498211" y="3410664"/>
            <a:ext cx="22860" cy="3230523"/>
          </a:xfrm>
          <a:prstGeom prst="roundRect">
            <a:avLst>
              <a:gd name="adj" fmla="val 1243960"/>
            </a:avLst>
          </a:prstGeom>
          <a:solidFill>
            <a:srgbClr val="BACFDD"/>
          </a:solidFill>
          <a:ln/>
        </p:spPr>
      </p:sp>
      <p:sp>
        <p:nvSpPr>
          <p:cNvPr id="16" name="Text 13"/>
          <p:cNvSpPr/>
          <p:nvPr/>
        </p:nvSpPr>
        <p:spPr>
          <a:xfrm>
            <a:off x="9972080"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Directiva</a:t>
            </a:r>
            <a:endParaRPr lang="en-US" sz="1950" dirty="0"/>
          </a:p>
        </p:txBody>
      </p:sp>
      <p:sp>
        <p:nvSpPr>
          <p:cNvPr id="17" name="Text 14"/>
          <p:cNvSpPr/>
          <p:nvPr/>
        </p:nvSpPr>
        <p:spPr>
          <a:xfrm>
            <a:off x="9972080" y="4025622"/>
            <a:ext cx="3702725"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Marca objetivos institucionales a alcanzar progresivamente. Las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políticas estatales sobre inclusión social</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desarrolladas por organismos administrativos cubanos constituyen directivas que orientan la actuación pública sin establecer obligaciones individuales inmediatas.</a:t>
            </a:r>
            <a:endParaRPr lang="en-US" sz="1450" dirty="0"/>
          </a:p>
        </p:txBody>
      </p:sp>
      <p:sp>
        <p:nvSpPr>
          <p:cNvPr id="18" name="Shape 15"/>
          <p:cNvSpPr/>
          <p:nvPr/>
        </p:nvSpPr>
        <p:spPr>
          <a:xfrm>
            <a:off x="9261277" y="4788932"/>
            <a:ext cx="473869" cy="473869"/>
          </a:xfrm>
          <a:prstGeom prst="roundRect">
            <a:avLst>
              <a:gd name="adj" fmla="val 60010"/>
            </a:avLst>
          </a:prstGeom>
          <a:solidFill>
            <a:srgbClr val="FFFFFF"/>
          </a:solidFill>
          <a:ln w="22860">
            <a:solidFill>
              <a:srgbClr val="BACFDD"/>
            </a:solidFill>
            <a:prstDash val="solid"/>
          </a:ln>
        </p:spPr>
      </p:sp>
      <p:pic>
        <p:nvPicPr>
          <p:cNvPr id="19"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9744" y="4907280"/>
            <a:ext cx="236934" cy="2369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8536" y="552212"/>
            <a:ext cx="7583805" cy="549712"/>
          </a:xfrm>
          <a:prstGeom prst="rect">
            <a:avLst/>
          </a:prstGeom>
          <a:noFill/>
          <a:ln/>
        </p:spPr>
        <p:txBody>
          <a:bodyPr wrap="none" lIns="0" tIns="0" rIns="0" bIns="0" rtlCol="0" anchor="t"/>
          <a:lstStyle/>
          <a:p>
            <a:pPr algn="l" indent="0" marL="0">
              <a:lnSpc>
                <a:spcPts val="4300"/>
              </a:lnSpc>
              <a:buNone/>
            </a:pPr>
            <a:r>
              <a:rPr lang="en-US" sz="3450" b="1" dirty="0">
                <a:solidFill>
                  <a:srgbClr val="2E3C4E"/>
                </a:solidFill>
                <a:latin typeface="Barlow Bold" pitchFamily="34" charset="0"/>
                <a:ea typeface="Barlow Bold" pitchFamily="34" charset="-122"/>
                <a:cs typeface="Barlow Bold" pitchFamily="34" charset="-120"/>
              </a:rPr>
              <a:t>Estructura Lógica de la Norma Jurídica</a:t>
            </a:r>
            <a:endParaRPr lang="en-US" sz="3450" dirty="0"/>
          </a:p>
        </p:txBody>
      </p:sp>
      <p:sp>
        <p:nvSpPr>
          <p:cNvPr id="3" name="Text 1"/>
          <p:cNvSpPr/>
          <p:nvPr/>
        </p:nvSpPr>
        <p:spPr>
          <a:xfrm>
            <a:off x="668536" y="1396603"/>
            <a:ext cx="13293328" cy="503158"/>
          </a:xfrm>
          <a:prstGeom prst="rect">
            <a:avLst/>
          </a:prstGeom>
          <a:noFill/>
          <a:ln/>
        </p:spPr>
        <p:txBody>
          <a:bodyPr wrap="square" lIns="0" tIns="0" rIns="0" bIns="0" rtlCol="0" anchor="t"/>
          <a:lstStyle/>
          <a:p>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Toda norma jurídica posee una estructura lógica interna compuesta por dos elementos inseparables: el </a:t>
            </a:r>
            <a:pPr algn="l" indent="0" marL="0">
              <a:lnSpc>
                <a:spcPts val="1950"/>
              </a:lnSpc>
              <a:buNone/>
            </a:pPr>
            <a:r>
              <a:rPr lang="en-US" sz="1300" b="1" dirty="0">
                <a:solidFill>
                  <a:srgbClr val="384653"/>
                </a:solidFill>
                <a:latin typeface="Montserrat" pitchFamily="34" charset="0"/>
                <a:ea typeface="Montserrat" pitchFamily="34" charset="-122"/>
                <a:cs typeface="Montserrat" pitchFamily="34" charset="-120"/>
              </a:rPr>
              <a:t>supuesto de hecho</a:t>
            </a:r>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 y la </a:t>
            </a:r>
            <a:pPr algn="l" indent="0" marL="0">
              <a:lnSpc>
                <a:spcPts val="1950"/>
              </a:lnSpc>
              <a:buNone/>
            </a:pPr>
            <a:r>
              <a:rPr lang="en-US" sz="1300" b="1" dirty="0">
                <a:solidFill>
                  <a:srgbClr val="384653"/>
                </a:solidFill>
                <a:latin typeface="Montserrat" pitchFamily="34" charset="0"/>
                <a:ea typeface="Montserrat" pitchFamily="34" charset="-122"/>
                <a:cs typeface="Montserrat" pitchFamily="34" charset="-120"/>
              </a:rPr>
              <a:t>consecuencia jurídica</a:t>
            </a:r>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 Esta estructura condicional es la que le otorga a la norma su carácter operativo.</a:t>
            </a:r>
            <a:endParaRPr lang="en-US" sz="1300" dirty="0"/>
          </a:p>
        </p:txBody>
      </p:sp>
      <p:pic>
        <p:nvPicPr>
          <p:cNvPr id="4" name="Image 0" descr="preencoded.png">    </p:cNvPr>
          <p:cNvPicPr>
            <a:picLocks noChangeAspect="1"/>
          </p:cNvPicPr>
          <p:nvPr/>
        </p:nvPicPr>
        <p:blipFill>
          <a:blip r:embed="rId1"/>
          <a:stretch>
            <a:fillRect/>
          </a:stretch>
        </p:blipFill>
        <p:spPr>
          <a:xfrm>
            <a:off x="1898452" y="2065496"/>
            <a:ext cx="10833497" cy="2969776"/>
          </a:xfrm>
          <a:prstGeom prst="rect">
            <a:avLst/>
          </a:prstGeom>
        </p:spPr>
      </p:pic>
      <p:sp>
        <p:nvSpPr>
          <p:cNvPr id="5" name="Text 2"/>
          <p:cNvSpPr/>
          <p:nvPr/>
        </p:nvSpPr>
        <p:spPr>
          <a:xfrm>
            <a:off x="2727049" y="3998615"/>
            <a:ext cx="3148190" cy="393602"/>
          </a:xfrm>
          <a:prstGeom prst="rect">
            <a:avLst/>
          </a:prstGeom>
          <a:noFill/>
          <a:ln/>
        </p:spPr>
        <p:txBody>
          <a:bodyPr wrap="none" lIns="0" tIns="0" rIns="0" bIns="0" rtlCol="0" anchor="t"/>
          <a:lstStyle/>
          <a:p>
            <a:pPr algn="l" indent="0" marL="0">
              <a:lnSpc>
                <a:spcPts val="3050"/>
              </a:lnSpc>
              <a:buNone/>
            </a:pPr>
            <a:r>
              <a:rPr lang="en-US" sz="2450" b="1" dirty="0">
                <a:solidFill>
                  <a:srgbClr val="000000"/>
                </a:solidFill>
                <a:latin typeface="Barlow Bold" pitchFamily="34" charset="0"/>
                <a:ea typeface="Barlow Bold" pitchFamily="34" charset="-122"/>
                <a:cs typeface="Barlow Bold" pitchFamily="34" charset="-120"/>
              </a:rPr>
              <a:t>Consecuencia jurídica</a:t>
            </a:r>
            <a:endParaRPr lang="en-US" sz="2450" dirty="0"/>
          </a:p>
        </p:txBody>
      </p:sp>
      <p:sp>
        <p:nvSpPr>
          <p:cNvPr id="6" name="Text 3"/>
          <p:cNvSpPr/>
          <p:nvPr/>
        </p:nvSpPr>
        <p:spPr>
          <a:xfrm>
            <a:off x="2727049" y="2682595"/>
            <a:ext cx="3148190" cy="393602"/>
          </a:xfrm>
          <a:prstGeom prst="rect">
            <a:avLst/>
          </a:prstGeom>
          <a:noFill/>
          <a:ln/>
        </p:spPr>
        <p:txBody>
          <a:bodyPr wrap="none" lIns="0" tIns="0" rIns="0" bIns="0" rtlCol="0" anchor="t"/>
          <a:lstStyle/>
          <a:p>
            <a:pPr algn="l" indent="0" marL="0">
              <a:lnSpc>
                <a:spcPts val="3050"/>
              </a:lnSpc>
              <a:buNone/>
            </a:pPr>
            <a:r>
              <a:rPr lang="en-US" sz="2450" b="1" dirty="0">
                <a:solidFill>
                  <a:srgbClr val="000000"/>
                </a:solidFill>
                <a:latin typeface="Barlow Bold" pitchFamily="34" charset="0"/>
                <a:ea typeface="Barlow Bold" pitchFamily="34" charset="-122"/>
                <a:cs typeface="Barlow Bold" pitchFamily="34" charset="-120"/>
              </a:rPr>
              <a:t>Supuesto de hecho</a:t>
            </a:r>
            <a:endParaRPr lang="en-US" sz="2450" dirty="0"/>
          </a:p>
        </p:txBody>
      </p:sp>
      <p:sp>
        <p:nvSpPr>
          <p:cNvPr id="7" name="Shape 4"/>
          <p:cNvSpPr/>
          <p:nvPr/>
        </p:nvSpPr>
        <p:spPr>
          <a:xfrm>
            <a:off x="548164" y="5201007"/>
            <a:ext cx="6683573" cy="2476381"/>
          </a:xfrm>
          <a:prstGeom prst="roundRect">
            <a:avLst>
              <a:gd name="adj" fmla="val 16198"/>
            </a:avLst>
          </a:prstGeom>
          <a:solidFill>
            <a:srgbClr val="063E5F"/>
          </a:solidFill>
          <a:ln/>
        </p:spPr>
      </p:sp>
      <p:sp>
        <p:nvSpPr>
          <p:cNvPr id="8" name="Text 5"/>
          <p:cNvSpPr/>
          <p:nvPr/>
        </p:nvSpPr>
        <p:spPr>
          <a:xfrm>
            <a:off x="715208" y="5348287"/>
            <a:ext cx="3077289" cy="274796"/>
          </a:xfrm>
          <a:prstGeom prst="rect">
            <a:avLst/>
          </a:prstGeom>
          <a:noFill/>
          <a:ln/>
        </p:spPr>
        <p:txBody>
          <a:bodyPr wrap="none" lIns="0" tIns="0" rIns="0" bIns="0" rtlCol="0" anchor="t"/>
          <a:lstStyle/>
          <a:p>
            <a:pPr algn="l" indent="0" marL="0">
              <a:lnSpc>
                <a:spcPts val="2150"/>
              </a:lnSpc>
              <a:buNone/>
            </a:pPr>
            <a:r>
              <a:rPr lang="en-US" sz="1700" b="1" dirty="0">
                <a:solidFill>
                  <a:srgbClr val="FFFFFF"/>
                </a:solidFill>
                <a:latin typeface="Barlow Bold" pitchFamily="34" charset="0"/>
                <a:ea typeface="Barlow Bold" pitchFamily="34" charset="-122"/>
                <a:cs typeface="Barlow Bold" pitchFamily="34" charset="-120"/>
              </a:rPr>
              <a:t>Ejemplo del Código Civil cubano</a:t>
            </a:r>
            <a:endParaRPr lang="en-US" sz="1700" dirty="0"/>
          </a:p>
        </p:txBody>
      </p:sp>
      <p:sp>
        <p:nvSpPr>
          <p:cNvPr id="9" name="Text 6"/>
          <p:cNvSpPr/>
          <p:nvPr/>
        </p:nvSpPr>
        <p:spPr>
          <a:xfrm>
            <a:off x="715208" y="5770364"/>
            <a:ext cx="6349484" cy="503158"/>
          </a:xfrm>
          <a:prstGeom prst="rect">
            <a:avLst/>
          </a:prstGeom>
          <a:noFill/>
          <a:ln/>
        </p:spPr>
        <p:txBody>
          <a:bodyPr wrap="square" lIns="0" tIns="0" rIns="0" bIns="0" rtlCol="0" anchor="t"/>
          <a:lstStyle/>
          <a:p>
            <a:pPr algn="l" indent="0" marL="0">
              <a:lnSpc>
                <a:spcPts val="1950"/>
              </a:lnSpc>
              <a:buNone/>
            </a:pPr>
            <a:r>
              <a:rPr lang="en-US" sz="1300" b="1" dirty="0">
                <a:solidFill>
                  <a:srgbClr val="FFFFFF"/>
                </a:solidFill>
                <a:latin typeface="Montserrat" pitchFamily="34" charset="0"/>
                <a:ea typeface="Montserrat" pitchFamily="34" charset="-122"/>
                <a:cs typeface="Montserrat" pitchFamily="34" charset="-120"/>
              </a:rPr>
              <a:t>Supuesto de hecho:</a:t>
            </a:r>
            <a:pPr algn="l" indent="0" marL="0">
              <a:lnSpc>
                <a:spcPts val="1950"/>
              </a:lnSpc>
              <a:buNone/>
            </a:pPr>
            <a:r>
              <a:rPr lang="en-US" sz="1300" dirty="0">
                <a:solidFill>
                  <a:srgbClr val="FFFFFF"/>
                </a:solidFill>
                <a:latin typeface="Montserrat" pitchFamily="34" charset="0"/>
                <a:ea typeface="Montserrat" pitchFamily="34" charset="-122"/>
                <a:cs typeface="Montserrat" pitchFamily="34" charset="-120"/>
              </a:rPr>
              <a:t> "Si una persona incumple una obligación contractual…"</a:t>
            </a:r>
            <a:endParaRPr lang="en-US" sz="1300" dirty="0"/>
          </a:p>
        </p:txBody>
      </p:sp>
      <p:sp>
        <p:nvSpPr>
          <p:cNvPr id="10" name="Text 7"/>
          <p:cNvSpPr/>
          <p:nvPr/>
        </p:nvSpPr>
        <p:spPr>
          <a:xfrm>
            <a:off x="715208" y="6406039"/>
            <a:ext cx="6349484" cy="251579"/>
          </a:xfrm>
          <a:prstGeom prst="rect">
            <a:avLst/>
          </a:prstGeom>
          <a:noFill/>
          <a:ln/>
        </p:spPr>
        <p:txBody>
          <a:bodyPr wrap="none" lIns="0" tIns="0" rIns="0" bIns="0" rtlCol="0" anchor="t"/>
          <a:lstStyle/>
          <a:p>
            <a:pPr algn="l" indent="0" marL="0">
              <a:lnSpc>
                <a:spcPts val="1950"/>
              </a:lnSpc>
              <a:buNone/>
            </a:pPr>
            <a:r>
              <a:rPr lang="en-US" sz="1300" b="1" dirty="0">
                <a:solidFill>
                  <a:srgbClr val="FFFFFF"/>
                </a:solidFill>
                <a:latin typeface="Montserrat" pitchFamily="34" charset="0"/>
                <a:ea typeface="Montserrat" pitchFamily="34" charset="-122"/>
                <a:cs typeface="Montserrat" pitchFamily="34" charset="-120"/>
              </a:rPr>
              <a:t>Consecuencia jurídica:</a:t>
            </a:r>
            <a:pPr algn="l" indent="0" marL="0">
              <a:lnSpc>
                <a:spcPts val="1950"/>
              </a:lnSpc>
              <a:buNone/>
            </a:pPr>
            <a:r>
              <a:rPr lang="en-US" sz="1300" dirty="0">
                <a:solidFill>
                  <a:srgbClr val="FFFFFF"/>
                </a:solidFill>
                <a:latin typeface="Montserrat" pitchFamily="34" charset="0"/>
                <a:ea typeface="Montserrat" pitchFamily="34" charset="-122"/>
                <a:cs typeface="Montserrat" pitchFamily="34" charset="-120"/>
              </a:rPr>
              <a:t> "…debe indemnizar los daños y perjuicios causados."</a:t>
            </a:r>
            <a:endParaRPr lang="en-US" sz="1300" dirty="0"/>
          </a:p>
        </p:txBody>
      </p:sp>
      <p:sp>
        <p:nvSpPr>
          <p:cNvPr id="11" name="Text 8"/>
          <p:cNvSpPr/>
          <p:nvPr/>
        </p:nvSpPr>
        <p:spPr>
          <a:xfrm>
            <a:off x="715208" y="6790134"/>
            <a:ext cx="6349484" cy="503158"/>
          </a:xfrm>
          <a:prstGeom prst="rect">
            <a:avLst/>
          </a:prstGeom>
          <a:noFill/>
          <a:ln/>
        </p:spPr>
        <p:txBody>
          <a:bodyPr wrap="square" lIns="0" tIns="0" rIns="0" bIns="0" rtlCol="0" anchor="t"/>
          <a:lstStyle/>
          <a:p>
            <a:pPr algn="l" indent="0" marL="0">
              <a:lnSpc>
                <a:spcPts val="1950"/>
              </a:lnSpc>
              <a:buNone/>
            </a:pPr>
            <a:r>
              <a:rPr lang="en-US" sz="1300" dirty="0">
                <a:solidFill>
                  <a:srgbClr val="FFFFFF"/>
                </a:solidFill>
                <a:latin typeface="Montserrat" pitchFamily="34" charset="0"/>
                <a:ea typeface="Montserrat" pitchFamily="34" charset="-122"/>
                <a:cs typeface="Montserrat" pitchFamily="34" charset="-120"/>
              </a:rPr>
              <a:t>Esta estructura aparece de forma explícita en el Código Civil cubano y es el modelo lógico de toda norma jurídica bien formulada.</a:t>
            </a:r>
            <a:endParaRPr lang="en-US" sz="1300" dirty="0"/>
          </a:p>
        </p:txBody>
      </p:sp>
      <p:sp>
        <p:nvSpPr>
          <p:cNvPr id="12" name="Text 9"/>
          <p:cNvSpPr/>
          <p:nvPr/>
        </p:nvSpPr>
        <p:spPr>
          <a:xfrm>
            <a:off x="7526655" y="5348287"/>
            <a:ext cx="2921318" cy="274796"/>
          </a:xfrm>
          <a:prstGeom prst="rect">
            <a:avLst/>
          </a:prstGeom>
          <a:noFill/>
          <a:ln/>
        </p:spPr>
        <p:txBody>
          <a:bodyPr wrap="none" lIns="0" tIns="0" rIns="0" bIns="0" rtlCol="0" anchor="t"/>
          <a:lstStyle/>
          <a:p>
            <a:pPr algn="l" indent="0" marL="0">
              <a:lnSpc>
                <a:spcPts val="2150"/>
              </a:lnSpc>
              <a:buNone/>
            </a:pPr>
            <a:r>
              <a:rPr lang="en-US" sz="1700" b="1" dirty="0">
                <a:solidFill>
                  <a:srgbClr val="2E3C4E"/>
                </a:solidFill>
                <a:latin typeface="Barlow Bold" pitchFamily="34" charset="0"/>
                <a:ea typeface="Barlow Bold" pitchFamily="34" charset="-122"/>
                <a:cs typeface="Barlow Bold" pitchFamily="34" charset="-120"/>
              </a:rPr>
              <a:t>Ejemplo del Código de Trabajo</a:t>
            </a:r>
            <a:endParaRPr lang="en-US" sz="1700" dirty="0"/>
          </a:p>
        </p:txBody>
      </p:sp>
      <p:sp>
        <p:nvSpPr>
          <p:cNvPr id="13" name="Text 10"/>
          <p:cNvSpPr/>
          <p:nvPr/>
        </p:nvSpPr>
        <p:spPr>
          <a:xfrm>
            <a:off x="7526655" y="5770364"/>
            <a:ext cx="6442829" cy="503158"/>
          </a:xfrm>
          <a:prstGeom prst="rect">
            <a:avLst/>
          </a:prstGeom>
          <a:noFill/>
          <a:ln/>
        </p:spPr>
        <p:txBody>
          <a:bodyPr wrap="square" lIns="0" tIns="0" rIns="0" bIns="0" rtlCol="0" anchor="t"/>
          <a:lstStyle/>
          <a:p>
            <a:pPr algn="l" indent="0" marL="0">
              <a:lnSpc>
                <a:spcPts val="1950"/>
              </a:lnSpc>
              <a:buNone/>
            </a:pPr>
            <a:r>
              <a:rPr lang="en-US" sz="1300" b="1" dirty="0">
                <a:solidFill>
                  <a:srgbClr val="384653"/>
                </a:solidFill>
                <a:latin typeface="Montserrat" pitchFamily="34" charset="0"/>
                <a:ea typeface="Montserrat" pitchFamily="34" charset="-122"/>
                <a:cs typeface="Montserrat" pitchFamily="34" charset="-120"/>
              </a:rPr>
              <a:t>Supuesto de hecho:</a:t>
            </a:r>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 Si un trabajador incurre en indisciplina grave en el centro laboral…</a:t>
            </a:r>
            <a:endParaRPr lang="en-US" sz="1300" dirty="0"/>
          </a:p>
        </p:txBody>
      </p:sp>
      <p:sp>
        <p:nvSpPr>
          <p:cNvPr id="14" name="Text 11"/>
          <p:cNvSpPr/>
          <p:nvPr/>
        </p:nvSpPr>
        <p:spPr>
          <a:xfrm>
            <a:off x="7526655" y="6406039"/>
            <a:ext cx="6442829" cy="503158"/>
          </a:xfrm>
          <a:prstGeom prst="rect">
            <a:avLst/>
          </a:prstGeom>
          <a:noFill/>
          <a:ln/>
        </p:spPr>
        <p:txBody>
          <a:bodyPr wrap="square" lIns="0" tIns="0" rIns="0" bIns="0" rtlCol="0" anchor="t"/>
          <a:lstStyle/>
          <a:p>
            <a:pPr algn="l" indent="0" marL="0">
              <a:lnSpc>
                <a:spcPts val="1950"/>
              </a:lnSpc>
              <a:buNone/>
            </a:pPr>
            <a:r>
              <a:rPr lang="en-US" sz="1300" b="1" dirty="0">
                <a:solidFill>
                  <a:srgbClr val="384653"/>
                </a:solidFill>
                <a:latin typeface="Montserrat" pitchFamily="34" charset="0"/>
                <a:ea typeface="Montserrat" pitchFamily="34" charset="-122"/>
                <a:cs typeface="Montserrat" pitchFamily="34" charset="-120"/>
              </a:rPr>
              <a:t>Consecuencia jurídica:</a:t>
            </a:r>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 …puede imponerse una medida disciplinaria conforme a lo establecido en el Código de Trabajo.</a:t>
            </a:r>
            <a:endParaRPr lang="en-US" sz="1300" dirty="0"/>
          </a:p>
        </p:txBody>
      </p:sp>
      <p:sp>
        <p:nvSpPr>
          <p:cNvPr id="15" name="Text 12"/>
          <p:cNvSpPr/>
          <p:nvPr/>
        </p:nvSpPr>
        <p:spPr>
          <a:xfrm>
            <a:off x="7526655" y="7041713"/>
            <a:ext cx="6442829" cy="503158"/>
          </a:xfrm>
          <a:prstGeom prst="rect">
            <a:avLst/>
          </a:prstGeom>
          <a:noFill/>
          <a:ln/>
        </p:spPr>
        <p:txBody>
          <a:bodyPr wrap="square" lIns="0" tIns="0" rIns="0" bIns="0" rtlCol="0" anchor="t"/>
          <a:lstStyle/>
          <a:p>
            <a:pPr algn="l" indent="0" marL="0">
              <a:lnSpc>
                <a:spcPts val="1950"/>
              </a:lnSpc>
              <a:buNone/>
            </a:pPr>
            <a:r>
              <a:rPr lang="en-US" sz="1300" dirty="0">
                <a:solidFill>
                  <a:srgbClr val="384653"/>
                </a:solidFill>
                <a:latin typeface="Montserrat" pitchFamily="34" charset="0"/>
                <a:ea typeface="Montserrat" pitchFamily="34" charset="-122"/>
                <a:cs typeface="Montserrat" pitchFamily="34" charset="-120"/>
              </a:rPr>
              <a:t>La norma no opera de forma automática: requiere que el supuesto de hecho se verifique en la realidad para que la consecuencia sea aplicable.</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1565434"/>
            <a:ext cx="8810625" cy="623530"/>
          </a:xfrm>
          <a:prstGeom prst="rect">
            <a:avLst/>
          </a:prstGeom>
          <a:noFill/>
          <a:ln/>
        </p:spPr>
        <p:txBody>
          <a:bodyPr wrap="none" lIns="0" tIns="0" rIns="0" bIns="0" rtlCol="0" anchor="t"/>
          <a:lstStyle/>
          <a:p>
            <a:pPr algn="l" indent="0" marL="0">
              <a:lnSpc>
                <a:spcPts val="4900"/>
              </a:lnSpc>
              <a:buNone/>
            </a:pPr>
            <a:r>
              <a:rPr lang="en-US" sz="3900" b="1" dirty="0">
                <a:solidFill>
                  <a:srgbClr val="2E3C4E"/>
                </a:solidFill>
                <a:latin typeface="Barlow Bold" pitchFamily="34" charset="0"/>
                <a:ea typeface="Barlow Bold" pitchFamily="34" charset="-122"/>
                <a:cs typeface="Barlow Bold" pitchFamily="34" charset="-120"/>
              </a:rPr>
              <a:t>Norma Jurídica y Disposición Normativa</a:t>
            </a:r>
            <a:endParaRPr lang="en-US" sz="3900" dirty="0"/>
          </a:p>
        </p:txBody>
      </p:sp>
      <p:sp>
        <p:nvSpPr>
          <p:cNvPr id="3" name="Text 1"/>
          <p:cNvSpPr/>
          <p:nvPr/>
        </p:nvSpPr>
        <p:spPr>
          <a:xfrm>
            <a:off x="758309" y="2568059"/>
            <a:ext cx="13113782" cy="606504"/>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Existe una distinción técnica fundamental que todo estudiante de Derecho debe dominar: la diferencia entre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disposición normativa</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y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norma jurídica</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Ambos conceptos no son sinónimos, aunque en el lenguaje cotidiano se usen indistintamente.</a:t>
            </a:r>
            <a:endParaRPr lang="en-US" sz="1450" dirty="0"/>
          </a:p>
        </p:txBody>
      </p:sp>
      <p:sp>
        <p:nvSpPr>
          <p:cNvPr id="4" name="Shape 2"/>
          <p:cNvSpPr/>
          <p:nvPr/>
        </p:nvSpPr>
        <p:spPr>
          <a:xfrm>
            <a:off x="758309" y="3387804"/>
            <a:ext cx="4244816" cy="3276243"/>
          </a:xfrm>
          <a:prstGeom prst="roundRect">
            <a:avLst>
              <a:gd name="adj" fmla="val 3349"/>
            </a:avLst>
          </a:prstGeom>
          <a:solidFill>
            <a:srgbClr val="FFFFFF"/>
          </a:solidFill>
          <a:ln w="22860">
            <a:solidFill>
              <a:srgbClr val="BACFDD"/>
            </a:solidFill>
            <a:prstDash val="solid"/>
          </a:ln>
        </p:spPr>
      </p:sp>
      <p:pic>
        <p:nvPicPr>
          <p:cNvPr id="5" name="Image 0" descr="preencoded.png">    </p:cNvPr>
          <p:cNvPicPr>
            <a:picLocks noChangeAspect="1"/>
          </p:cNvPicPr>
          <p:nvPr/>
        </p:nvPicPr>
        <p:blipFill>
          <a:blip r:embed="rId1"/>
          <a:stretch>
            <a:fillRect/>
          </a:stretch>
        </p:blipFill>
        <p:spPr>
          <a:xfrm>
            <a:off x="735449" y="3387804"/>
            <a:ext cx="91440" cy="3276243"/>
          </a:xfrm>
          <a:prstGeom prst="rect">
            <a:avLst/>
          </a:prstGeom>
        </p:spPr>
      </p:pic>
      <p:sp>
        <p:nvSpPr>
          <p:cNvPr id="6" name="Text 3"/>
          <p:cNvSpPr/>
          <p:nvPr/>
        </p:nvSpPr>
        <p:spPr>
          <a:xfrm>
            <a:off x="1039297"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Disposición Normativa</a:t>
            </a:r>
            <a:endParaRPr lang="en-US" sz="1950" dirty="0"/>
          </a:p>
        </p:txBody>
      </p:sp>
      <p:sp>
        <p:nvSpPr>
          <p:cNvPr id="7" name="Text 4"/>
          <p:cNvSpPr/>
          <p:nvPr/>
        </p:nvSpPr>
        <p:spPr>
          <a:xfrm>
            <a:off x="1039297" y="4025622"/>
            <a:ext cx="3751421"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Es el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texto escrito</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tal como aparece en la ley: el artículo concreto, el párrafo, la frase legal. Es el soporte lingüístico de la norma. Por ejemplo, un artículo del Código Civil cubano es una disposición normativa: existe como texto en el cuerpo legal aprobado por la Asamblea Nacional.</a:t>
            </a:r>
            <a:endParaRPr lang="en-US" sz="1450" dirty="0"/>
          </a:p>
        </p:txBody>
      </p:sp>
      <p:sp>
        <p:nvSpPr>
          <p:cNvPr id="8" name="Shape 5"/>
          <p:cNvSpPr/>
          <p:nvPr/>
        </p:nvSpPr>
        <p:spPr>
          <a:xfrm>
            <a:off x="5192673" y="3387804"/>
            <a:ext cx="4244935" cy="3276243"/>
          </a:xfrm>
          <a:prstGeom prst="roundRect">
            <a:avLst>
              <a:gd name="adj" fmla="val 3349"/>
            </a:avLst>
          </a:prstGeom>
          <a:solidFill>
            <a:srgbClr val="FFFFFF"/>
          </a:solidFill>
          <a:ln w="22860">
            <a:solidFill>
              <a:srgbClr val="BACFDD"/>
            </a:solidFill>
            <a:prstDash val="solid"/>
          </a:ln>
        </p:spPr>
      </p:sp>
      <p:pic>
        <p:nvPicPr>
          <p:cNvPr id="9" name="Image 1" descr="preencoded.png">    </p:cNvPr>
          <p:cNvPicPr>
            <a:picLocks noChangeAspect="1"/>
          </p:cNvPicPr>
          <p:nvPr/>
        </p:nvPicPr>
        <p:blipFill>
          <a:blip r:embed="rId2"/>
          <a:stretch>
            <a:fillRect/>
          </a:stretch>
        </p:blipFill>
        <p:spPr>
          <a:xfrm>
            <a:off x="5169813" y="3387804"/>
            <a:ext cx="91440" cy="3276243"/>
          </a:xfrm>
          <a:prstGeom prst="rect">
            <a:avLst/>
          </a:prstGeom>
        </p:spPr>
      </p:pic>
      <p:sp>
        <p:nvSpPr>
          <p:cNvPr id="10" name="Text 6"/>
          <p:cNvSpPr/>
          <p:nvPr/>
        </p:nvSpPr>
        <p:spPr>
          <a:xfrm>
            <a:off x="5473660"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Norma Jurídica</a:t>
            </a:r>
            <a:endParaRPr lang="en-US" sz="1950" dirty="0"/>
          </a:p>
        </p:txBody>
      </p:sp>
      <p:sp>
        <p:nvSpPr>
          <p:cNvPr id="11" name="Text 7"/>
          <p:cNvSpPr/>
          <p:nvPr/>
        </p:nvSpPr>
        <p:spPr>
          <a:xfrm>
            <a:off x="5473660" y="4025622"/>
            <a:ext cx="3751540"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Es el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significado interpretado</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que extraemos de ese texto mediante la actividad jurídica. La obligación concreta que interpretamos de un artículo del Código Civil es la norma jurídica. No es el texto en sí, sino el mandato de conducta que ese texto contiene.</a:t>
            </a:r>
            <a:endParaRPr lang="en-US" sz="1450" dirty="0"/>
          </a:p>
        </p:txBody>
      </p:sp>
      <p:sp>
        <p:nvSpPr>
          <p:cNvPr id="12" name="Shape 8"/>
          <p:cNvSpPr/>
          <p:nvPr/>
        </p:nvSpPr>
        <p:spPr>
          <a:xfrm>
            <a:off x="9627156" y="3387804"/>
            <a:ext cx="4244816" cy="3276243"/>
          </a:xfrm>
          <a:prstGeom prst="roundRect">
            <a:avLst>
              <a:gd name="adj" fmla="val 3349"/>
            </a:avLst>
          </a:prstGeom>
          <a:solidFill>
            <a:srgbClr val="FFFFFF"/>
          </a:solidFill>
          <a:ln w="22860">
            <a:solidFill>
              <a:srgbClr val="BACFDD"/>
            </a:solidFill>
            <a:prstDash val="solid"/>
          </a:ln>
        </p:spPr>
      </p:sp>
      <p:pic>
        <p:nvPicPr>
          <p:cNvPr id="13" name="Image 2" descr="preencoded.png">    </p:cNvPr>
          <p:cNvPicPr>
            <a:picLocks noChangeAspect="1"/>
          </p:cNvPicPr>
          <p:nvPr/>
        </p:nvPicPr>
        <p:blipFill>
          <a:blip r:embed="rId3"/>
          <a:stretch>
            <a:fillRect/>
          </a:stretch>
        </p:blipFill>
        <p:spPr>
          <a:xfrm>
            <a:off x="9604296" y="3387804"/>
            <a:ext cx="91440" cy="3276243"/>
          </a:xfrm>
          <a:prstGeom prst="rect">
            <a:avLst/>
          </a:prstGeom>
        </p:spPr>
      </p:pic>
      <p:sp>
        <p:nvSpPr>
          <p:cNvPr id="14" name="Text 9"/>
          <p:cNvSpPr/>
          <p:nvPr/>
        </p:nvSpPr>
        <p:spPr>
          <a:xfrm>
            <a:off x="9908143" y="3600212"/>
            <a:ext cx="2494359" cy="311706"/>
          </a:xfrm>
          <a:prstGeom prst="rect">
            <a:avLst/>
          </a:prstGeom>
          <a:noFill/>
          <a:ln/>
        </p:spPr>
        <p:txBody>
          <a:bodyPr wrap="none" lIns="0" tIns="0" rIns="0" bIns="0" rtlCol="0" anchor="t"/>
          <a:lstStyle/>
          <a:p>
            <a:pPr algn="l" indent="0" marL="0">
              <a:lnSpc>
                <a:spcPts val="2450"/>
              </a:lnSpc>
              <a:buNone/>
            </a:pPr>
            <a:r>
              <a:rPr lang="en-US" sz="1950" b="1" dirty="0">
                <a:solidFill>
                  <a:srgbClr val="384653"/>
                </a:solidFill>
                <a:latin typeface="Barlow Bold" pitchFamily="34" charset="0"/>
                <a:ea typeface="Barlow Bold" pitchFamily="34" charset="-122"/>
                <a:cs typeface="Barlow Bold" pitchFamily="34" charset="-120"/>
              </a:rPr>
              <a:t>Relación entre ambas</a:t>
            </a:r>
            <a:endParaRPr lang="en-US" sz="1950" dirty="0"/>
          </a:p>
        </p:txBody>
      </p:sp>
      <p:sp>
        <p:nvSpPr>
          <p:cNvPr id="15" name="Text 10"/>
          <p:cNvSpPr/>
          <p:nvPr/>
        </p:nvSpPr>
        <p:spPr>
          <a:xfrm>
            <a:off x="9908143" y="4025622"/>
            <a:ext cx="3751421" cy="2426018"/>
          </a:xfrm>
          <a:prstGeom prst="rect">
            <a:avLst/>
          </a:prstGeom>
          <a:noFill/>
          <a:ln/>
        </p:spPr>
        <p:txBody>
          <a:bodyPr wrap="square" lIns="0" tIns="0" rIns="0" bIns="0" rtlCol="0" anchor="t"/>
          <a:lstStyle/>
          <a:p>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Un mismo artículo puede contener </a:t>
            </a:r>
            <a:pPr algn="l" indent="0" marL="0">
              <a:lnSpc>
                <a:spcPts val="2350"/>
              </a:lnSpc>
              <a:buNone/>
            </a:pPr>
            <a:r>
              <a:rPr lang="en-US" sz="1450" b="1" dirty="0">
                <a:solidFill>
                  <a:srgbClr val="384653"/>
                </a:solidFill>
                <a:latin typeface="Montserrat" pitchFamily="34" charset="0"/>
                <a:ea typeface="Montserrat" pitchFamily="34" charset="-122"/>
                <a:cs typeface="Montserrat" pitchFamily="34" charset="-120"/>
              </a:rPr>
              <a:t>varias normas jurídicas</a:t>
            </a:r>
            <a:pPr algn="l" indent="0" marL="0">
              <a:lnSpc>
                <a:spcPts val="2350"/>
              </a:lnSpc>
              <a:buNone/>
            </a:pPr>
            <a:r>
              <a:rPr lang="en-US" sz="1450" dirty="0">
                <a:solidFill>
                  <a:srgbClr val="384653"/>
                </a:solidFill>
                <a:latin typeface="Montserrat" pitchFamily="34" charset="0"/>
                <a:ea typeface="Montserrat" pitchFamily="34" charset="-122"/>
                <a:cs typeface="Montserrat" pitchFamily="34" charset="-120"/>
              </a:rPr>
              <a:t>. A su vez, una sola norma jurídica puede requerir la lectura conjunta de varios artículos. La interpretación jurídica es precisamente el proceso de pasar de la disposición a la norma, extrayendo el mandato aplicable al caso concreto.</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46522" y="541972"/>
            <a:ext cx="11166158" cy="613886"/>
          </a:xfrm>
          <a:prstGeom prst="rect">
            <a:avLst/>
          </a:prstGeom>
          <a:noFill/>
          <a:ln/>
        </p:spPr>
        <p:txBody>
          <a:bodyPr wrap="none" lIns="0" tIns="0" rIns="0" bIns="0" rtlCol="0" anchor="t"/>
          <a:lstStyle/>
          <a:p>
            <a:pPr algn="l" indent="0" marL="0">
              <a:lnSpc>
                <a:spcPts val="4800"/>
              </a:lnSpc>
              <a:buNone/>
            </a:pPr>
            <a:r>
              <a:rPr lang="en-US" sz="3850" b="1" dirty="0">
                <a:solidFill>
                  <a:srgbClr val="2E3C4E"/>
                </a:solidFill>
                <a:latin typeface="Barlow Bold" pitchFamily="34" charset="0"/>
                <a:ea typeface="Barlow Bold" pitchFamily="34" charset="-122"/>
                <a:cs typeface="Barlow Bold" pitchFamily="34" charset="-120"/>
              </a:rPr>
              <a:t>Validez, Eficacia y Legitimidad de la Norma Jurídica</a:t>
            </a:r>
            <a:endParaRPr lang="en-US" sz="3850" dirty="0"/>
          </a:p>
        </p:txBody>
      </p:sp>
      <p:sp>
        <p:nvSpPr>
          <p:cNvPr id="3" name="Text 1"/>
          <p:cNvSpPr/>
          <p:nvPr/>
        </p:nvSpPr>
        <p:spPr>
          <a:xfrm>
            <a:off x="746522" y="1523286"/>
            <a:ext cx="13137356" cy="592693"/>
          </a:xfrm>
          <a:prstGeom prst="rect">
            <a:avLst/>
          </a:prstGeom>
          <a:noFill/>
          <a:ln/>
        </p:spPr>
        <p:txBody>
          <a:bodyPr wrap="square" lIns="0" tIns="0" rIns="0" bIns="0" rtlCol="0" anchor="t"/>
          <a:lstStyle/>
          <a:p>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Una norma jurídica puede analizarse desde tres dimensiones distintas pero complementarias. Estas tres dimensiones deben concurrir para que una norma funcione plenamente en el sistema jurídico cubano.</a:t>
            </a:r>
            <a:endParaRPr lang="en-US" sz="1450"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46522" y="2322671"/>
            <a:ext cx="466487" cy="466487"/>
          </a:xfrm>
          <a:prstGeom prst="rect">
            <a:avLst/>
          </a:prstGeom>
        </p:spPr>
      </p:pic>
      <p:sp>
        <p:nvSpPr>
          <p:cNvPr id="5" name="Text 2"/>
          <p:cNvSpPr/>
          <p:nvPr/>
        </p:nvSpPr>
        <p:spPr>
          <a:xfrm>
            <a:off x="746522" y="3018830"/>
            <a:ext cx="2455783" cy="306943"/>
          </a:xfrm>
          <a:prstGeom prst="rect">
            <a:avLst/>
          </a:prstGeom>
          <a:noFill/>
          <a:ln/>
        </p:spPr>
        <p:txBody>
          <a:bodyPr wrap="none" lIns="0" tIns="0" rIns="0" bIns="0" rtlCol="0" anchor="t"/>
          <a:lstStyle/>
          <a:p>
            <a:pPr algn="l" indent="0" marL="0">
              <a:lnSpc>
                <a:spcPts val="2400"/>
              </a:lnSpc>
              <a:buNone/>
            </a:pPr>
            <a:r>
              <a:rPr lang="en-US" sz="1900" b="1" dirty="0">
                <a:solidFill>
                  <a:srgbClr val="384653"/>
                </a:solidFill>
                <a:latin typeface="Barlow Bold" pitchFamily="34" charset="0"/>
                <a:ea typeface="Barlow Bold" pitchFamily="34" charset="-122"/>
                <a:cs typeface="Barlow Bold" pitchFamily="34" charset="-120"/>
              </a:rPr>
              <a:t>Validez</a:t>
            </a:r>
            <a:endParaRPr lang="en-US" sz="1900" dirty="0"/>
          </a:p>
        </p:txBody>
      </p:sp>
      <p:sp>
        <p:nvSpPr>
          <p:cNvPr id="6" name="Text 3"/>
          <p:cNvSpPr/>
          <p:nvPr/>
        </p:nvSpPr>
        <p:spPr>
          <a:xfrm>
            <a:off x="746522" y="3435906"/>
            <a:ext cx="4226004" cy="2667119"/>
          </a:xfrm>
          <a:prstGeom prst="rect">
            <a:avLst/>
          </a:prstGeom>
          <a:noFill/>
          <a:ln/>
        </p:spPr>
        <p:txBody>
          <a:bodyPr wrap="square" lIns="0" tIns="0" rIns="0" bIns="0" rtlCol="0" anchor="t"/>
          <a:lstStyle/>
          <a:p>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Una norma es </a:t>
            </a:r>
            <a:pPr algn="l" indent="0" marL="0">
              <a:lnSpc>
                <a:spcPts val="2300"/>
              </a:lnSpc>
              <a:buNone/>
            </a:pPr>
            <a:r>
              <a:rPr lang="en-US" sz="1450" b="1" dirty="0">
                <a:solidFill>
                  <a:srgbClr val="384653"/>
                </a:solidFill>
                <a:latin typeface="Montserrat" pitchFamily="34" charset="0"/>
                <a:ea typeface="Montserrat" pitchFamily="34" charset="-122"/>
                <a:cs typeface="Montserrat" pitchFamily="34" charset="-120"/>
              </a:rPr>
              <a:t>válida</a:t>
            </a:r>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 si fue creada correctamente, siguiendo el procedimiento establecido por el ordenamiento jurídico. Ejemplo: una ley aprobada por la </a:t>
            </a:r>
            <a:pPr algn="l" indent="0" marL="0">
              <a:lnSpc>
                <a:spcPts val="2300"/>
              </a:lnSpc>
              <a:buNone/>
            </a:pPr>
            <a:r>
              <a:rPr lang="en-US" sz="1450" b="1" dirty="0">
                <a:solidFill>
                  <a:srgbClr val="384653"/>
                </a:solidFill>
                <a:latin typeface="Montserrat" pitchFamily="34" charset="0"/>
                <a:ea typeface="Montserrat" pitchFamily="34" charset="-122"/>
                <a:cs typeface="Montserrat" pitchFamily="34" charset="-120"/>
              </a:rPr>
              <a:t>Asamblea Nacional del Poder Popular</a:t>
            </a:r>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 conforme al procedimiento previsto en la Constitución de la República de Cuba es una norma válida. Si se omite ese procedimiento, la norma carece de validez formal.</a:t>
            </a:r>
            <a:endParaRPr lang="en-US" sz="1450" dirty="0"/>
          </a:p>
        </p:txBody>
      </p:sp>
      <p:pic>
        <p:nvPicPr>
          <p:cNvPr id="7"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2198" y="2322671"/>
            <a:ext cx="466487" cy="466487"/>
          </a:xfrm>
          <a:prstGeom prst="rect">
            <a:avLst/>
          </a:prstGeom>
        </p:spPr>
      </p:pic>
      <p:sp>
        <p:nvSpPr>
          <p:cNvPr id="8" name="Text 4"/>
          <p:cNvSpPr/>
          <p:nvPr/>
        </p:nvSpPr>
        <p:spPr>
          <a:xfrm>
            <a:off x="5202198" y="3018830"/>
            <a:ext cx="2455783" cy="306943"/>
          </a:xfrm>
          <a:prstGeom prst="rect">
            <a:avLst/>
          </a:prstGeom>
          <a:noFill/>
          <a:ln/>
        </p:spPr>
        <p:txBody>
          <a:bodyPr wrap="none" lIns="0" tIns="0" rIns="0" bIns="0" rtlCol="0" anchor="t"/>
          <a:lstStyle/>
          <a:p>
            <a:pPr algn="l" indent="0" marL="0">
              <a:lnSpc>
                <a:spcPts val="2400"/>
              </a:lnSpc>
              <a:buNone/>
            </a:pPr>
            <a:r>
              <a:rPr lang="en-US" sz="1900" b="1" dirty="0">
                <a:solidFill>
                  <a:srgbClr val="384653"/>
                </a:solidFill>
                <a:latin typeface="Barlow Bold" pitchFamily="34" charset="0"/>
                <a:ea typeface="Barlow Bold" pitchFamily="34" charset="-122"/>
                <a:cs typeface="Barlow Bold" pitchFamily="34" charset="-120"/>
              </a:rPr>
              <a:t>Eficacia</a:t>
            </a:r>
            <a:endParaRPr lang="en-US" sz="1900" dirty="0"/>
          </a:p>
        </p:txBody>
      </p:sp>
      <p:sp>
        <p:nvSpPr>
          <p:cNvPr id="9" name="Text 5"/>
          <p:cNvSpPr/>
          <p:nvPr/>
        </p:nvSpPr>
        <p:spPr>
          <a:xfrm>
            <a:off x="5202198" y="3435906"/>
            <a:ext cx="4226004" cy="2074426"/>
          </a:xfrm>
          <a:prstGeom prst="rect">
            <a:avLst/>
          </a:prstGeom>
          <a:noFill/>
          <a:ln/>
        </p:spPr>
        <p:txBody>
          <a:bodyPr wrap="square" lIns="0" tIns="0" rIns="0" bIns="0" rtlCol="0" anchor="t"/>
          <a:lstStyle/>
          <a:p>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Una norma es </a:t>
            </a:r>
            <a:pPr algn="l" indent="0" marL="0">
              <a:lnSpc>
                <a:spcPts val="2300"/>
              </a:lnSpc>
              <a:buNone/>
            </a:pPr>
            <a:r>
              <a:rPr lang="en-US" sz="1450" b="1" dirty="0">
                <a:solidFill>
                  <a:srgbClr val="384653"/>
                </a:solidFill>
                <a:latin typeface="Montserrat" pitchFamily="34" charset="0"/>
                <a:ea typeface="Montserrat" pitchFamily="34" charset="-122"/>
                <a:cs typeface="Montserrat" pitchFamily="34" charset="-120"/>
              </a:rPr>
              <a:t>eficaz</a:t>
            </a:r>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 si se cumple realmente en la práctica social. Ejemplo: la obligación del uso del contrato escrito en relaciones laborales es eficaz cuando los centros laborales la aplican de forma cotidiana. Una norma puede ser válida pero ineficaz si nadie la cumple ni se exige su cumplimiento.</a:t>
            </a:r>
            <a:endParaRPr lang="en-US" sz="1450" dirty="0"/>
          </a:p>
        </p:txBody>
      </p:sp>
      <p:pic>
        <p:nvPicPr>
          <p:cNvPr id="10"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7874" y="2322671"/>
            <a:ext cx="466487" cy="466487"/>
          </a:xfrm>
          <a:prstGeom prst="rect">
            <a:avLst/>
          </a:prstGeom>
        </p:spPr>
      </p:pic>
      <p:sp>
        <p:nvSpPr>
          <p:cNvPr id="11" name="Text 6"/>
          <p:cNvSpPr/>
          <p:nvPr/>
        </p:nvSpPr>
        <p:spPr>
          <a:xfrm>
            <a:off x="9657874" y="3018830"/>
            <a:ext cx="2455783" cy="306943"/>
          </a:xfrm>
          <a:prstGeom prst="rect">
            <a:avLst/>
          </a:prstGeom>
          <a:noFill/>
          <a:ln/>
        </p:spPr>
        <p:txBody>
          <a:bodyPr wrap="none" lIns="0" tIns="0" rIns="0" bIns="0" rtlCol="0" anchor="t"/>
          <a:lstStyle/>
          <a:p>
            <a:pPr algn="l" indent="0" marL="0">
              <a:lnSpc>
                <a:spcPts val="2400"/>
              </a:lnSpc>
              <a:buNone/>
            </a:pPr>
            <a:r>
              <a:rPr lang="en-US" sz="1900" b="1" dirty="0">
                <a:solidFill>
                  <a:srgbClr val="384653"/>
                </a:solidFill>
                <a:latin typeface="Barlow Bold" pitchFamily="34" charset="0"/>
                <a:ea typeface="Barlow Bold" pitchFamily="34" charset="-122"/>
                <a:cs typeface="Barlow Bold" pitchFamily="34" charset="-120"/>
              </a:rPr>
              <a:t>Legitimidad</a:t>
            </a:r>
            <a:endParaRPr lang="en-US" sz="1900" dirty="0"/>
          </a:p>
        </p:txBody>
      </p:sp>
      <p:sp>
        <p:nvSpPr>
          <p:cNvPr id="12" name="Text 7"/>
          <p:cNvSpPr/>
          <p:nvPr/>
        </p:nvSpPr>
        <p:spPr>
          <a:xfrm>
            <a:off x="9657874" y="3435906"/>
            <a:ext cx="4226004" cy="2074426"/>
          </a:xfrm>
          <a:prstGeom prst="rect">
            <a:avLst/>
          </a:prstGeom>
          <a:noFill/>
          <a:ln/>
        </p:spPr>
        <p:txBody>
          <a:bodyPr wrap="square" lIns="0" tIns="0" rIns="0" bIns="0" rtlCol="0" anchor="t"/>
          <a:lstStyle/>
          <a:p>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Existe cuando la sociedad percibe la norma como </a:t>
            </a:r>
            <a:pPr algn="l" indent="0" marL="0">
              <a:lnSpc>
                <a:spcPts val="2300"/>
              </a:lnSpc>
              <a:buNone/>
            </a:pPr>
            <a:r>
              <a:rPr lang="en-US" sz="1450" b="1" dirty="0">
                <a:solidFill>
                  <a:srgbClr val="384653"/>
                </a:solidFill>
                <a:latin typeface="Montserrat" pitchFamily="34" charset="0"/>
                <a:ea typeface="Montserrat" pitchFamily="34" charset="-122"/>
                <a:cs typeface="Montserrat" pitchFamily="34" charset="-120"/>
              </a:rPr>
              <a:t>justa y razonable</a:t>
            </a:r>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 Muchas normas del </a:t>
            </a:r>
            <a:pPr algn="l" indent="0" marL="0">
              <a:lnSpc>
                <a:spcPts val="2300"/>
              </a:lnSpc>
              <a:buNone/>
            </a:pPr>
            <a:r>
              <a:rPr lang="en-US" sz="1450" b="1" dirty="0">
                <a:solidFill>
                  <a:srgbClr val="384653"/>
                </a:solidFill>
                <a:latin typeface="Montserrat" pitchFamily="34" charset="0"/>
                <a:ea typeface="Montserrat" pitchFamily="34" charset="-122"/>
                <a:cs typeface="Montserrat" pitchFamily="34" charset="-120"/>
              </a:rPr>
              <a:t>Código de las Familias</a:t>
            </a:r>
            <a:pPr algn="l" indent="0" marL="0">
              <a:lnSpc>
                <a:spcPts val="2300"/>
              </a:lnSpc>
              <a:buNone/>
            </a:pPr>
            <a:r>
              <a:rPr lang="en-US" sz="1450" dirty="0">
                <a:solidFill>
                  <a:srgbClr val="384653"/>
                </a:solidFill>
                <a:latin typeface="Montserrat" pitchFamily="34" charset="0"/>
                <a:ea typeface="Montserrat" pitchFamily="34" charset="-122"/>
                <a:cs typeface="Montserrat" pitchFamily="34" charset="-120"/>
              </a:rPr>
              <a:t> alcanzaron legitimidad social porque fueron sometidas a un amplio proceso de debate público antes de su aprobación, generando aceptación ciudadana y reconocimiento de su justicia.</a:t>
            </a:r>
            <a:endParaRPr lang="en-US" sz="1450" dirty="0"/>
          </a:p>
        </p:txBody>
      </p:sp>
      <p:sp>
        <p:nvSpPr>
          <p:cNvPr id="13" name="Shape 8"/>
          <p:cNvSpPr/>
          <p:nvPr/>
        </p:nvSpPr>
        <p:spPr>
          <a:xfrm>
            <a:off x="746522" y="6309717"/>
            <a:ext cx="13137356" cy="1377791"/>
          </a:xfrm>
          <a:prstGeom prst="roundRect">
            <a:avLst>
              <a:gd name="adj" fmla="val 20320"/>
            </a:avLst>
          </a:prstGeom>
          <a:solidFill>
            <a:srgbClr val="BEDFF3"/>
          </a:solidFill>
          <a:ln/>
        </p:spPr>
      </p:sp>
      <p:pic>
        <p:nvPicPr>
          <p:cNvPr id="14" name="Image 3" descr="preencoded.png">    </p:cNvPr>
          <p:cNvPicPr>
            <a:picLocks noChangeAspect="1"/>
          </p:cNvPicPr>
          <p:nvPr/>
        </p:nvPicPr>
        <p:blipFill>
          <a:blip r:embed="rId7"/>
          <a:stretch>
            <a:fillRect/>
          </a:stretch>
        </p:blipFill>
        <p:spPr>
          <a:xfrm>
            <a:off x="933093" y="6592848"/>
            <a:ext cx="233243" cy="186571"/>
          </a:xfrm>
          <a:prstGeom prst="rect">
            <a:avLst/>
          </a:prstGeom>
        </p:spPr>
      </p:pic>
      <p:sp>
        <p:nvSpPr>
          <p:cNvPr id="15" name="Text 9"/>
          <p:cNvSpPr/>
          <p:nvPr/>
        </p:nvSpPr>
        <p:spPr>
          <a:xfrm>
            <a:off x="1352907" y="6539984"/>
            <a:ext cx="12344400" cy="889040"/>
          </a:xfrm>
          <a:prstGeom prst="rect">
            <a:avLst/>
          </a:prstGeom>
          <a:noFill/>
          <a:ln/>
        </p:spPr>
        <p:txBody>
          <a:bodyPr wrap="square" lIns="0" tIns="0" rIns="0" bIns="0" rtlCol="0" anchor="t"/>
          <a:lstStyle/>
          <a:p>
            <a:pPr algn="l" indent="0" marL="0">
              <a:lnSpc>
                <a:spcPts val="2300"/>
              </a:lnSpc>
              <a:buNone/>
            </a:pPr>
            <a:r>
              <a:rPr lang="en-US" sz="1450" b="1" dirty="0">
                <a:solidFill>
                  <a:srgbClr val="000000"/>
                </a:solidFill>
                <a:latin typeface="Montserrat" pitchFamily="34" charset="0"/>
                <a:ea typeface="Montserrat" pitchFamily="34" charset="-122"/>
                <a:cs typeface="Montserrat" pitchFamily="34" charset="-120"/>
              </a:rPr>
              <a:t>Síntesis crítica:</a:t>
            </a:r>
            <a:pPr algn="l" indent="0" marL="0">
              <a:lnSpc>
                <a:spcPts val="2300"/>
              </a:lnSpc>
              <a:buNone/>
            </a:pPr>
            <a:r>
              <a:rPr lang="en-US" sz="1450" dirty="0">
                <a:solidFill>
                  <a:srgbClr val="000000"/>
                </a:solidFill>
                <a:latin typeface="Montserrat" pitchFamily="34" charset="0"/>
                <a:ea typeface="Montserrat" pitchFamily="34" charset="-122"/>
                <a:cs typeface="Montserrat" pitchFamily="34" charset="-120"/>
              </a:rPr>
              <a:t> Una ley sin aplicación real pierde </a:t>
            </a:r>
            <a:pPr algn="l" indent="0" marL="0">
              <a:lnSpc>
                <a:spcPts val="2300"/>
              </a:lnSpc>
              <a:buNone/>
            </a:pPr>
            <a:r>
              <a:rPr lang="en-US" sz="1450" b="1" dirty="0">
                <a:solidFill>
                  <a:srgbClr val="000000"/>
                </a:solidFill>
                <a:latin typeface="Montserrat" pitchFamily="34" charset="0"/>
                <a:ea typeface="Montserrat" pitchFamily="34" charset="-122"/>
                <a:cs typeface="Montserrat" pitchFamily="34" charset="-120"/>
              </a:rPr>
              <a:t>eficacia</a:t>
            </a:r>
            <a:pPr algn="l" indent="0" marL="0">
              <a:lnSpc>
                <a:spcPts val="2300"/>
              </a:lnSpc>
              <a:buNone/>
            </a:pPr>
            <a:r>
              <a:rPr lang="en-US" sz="1450" dirty="0">
                <a:solidFill>
                  <a:srgbClr val="000000"/>
                </a:solidFill>
                <a:latin typeface="Montserrat" pitchFamily="34" charset="0"/>
                <a:ea typeface="Montserrat" pitchFamily="34" charset="-122"/>
                <a:cs typeface="Montserrat" pitchFamily="34" charset="-120"/>
              </a:rPr>
              <a:t>; una ley sin aceptación social puede perder </a:t>
            </a:r>
            <a:pPr algn="l" indent="0" marL="0">
              <a:lnSpc>
                <a:spcPts val="2300"/>
              </a:lnSpc>
              <a:buNone/>
            </a:pPr>
            <a:r>
              <a:rPr lang="en-US" sz="1450" b="1" dirty="0">
                <a:solidFill>
                  <a:srgbClr val="000000"/>
                </a:solidFill>
                <a:latin typeface="Montserrat" pitchFamily="34" charset="0"/>
                <a:ea typeface="Montserrat" pitchFamily="34" charset="-122"/>
                <a:cs typeface="Montserrat" pitchFamily="34" charset="-120"/>
              </a:rPr>
              <a:t>legitimidad</a:t>
            </a:r>
            <a:pPr algn="l" indent="0" marL="0">
              <a:lnSpc>
                <a:spcPts val="2300"/>
              </a:lnSpc>
              <a:buNone/>
            </a:pPr>
            <a:r>
              <a:rPr lang="en-US" sz="1450" dirty="0">
                <a:solidFill>
                  <a:srgbClr val="000000"/>
                </a:solidFill>
                <a:latin typeface="Montserrat" pitchFamily="34" charset="0"/>
                <a:ea typeface="Montserrat" pitchFamily="34" charset="-122"/>
                <a:cs typeface="Montserrat" pitchFamily="34" charset="-120"/>
              </a:rPr>
              <a:t>; y una ley aprobada fuera del procedimiento constitucional carece de </a:t>
            </a:r>
            <a:pPr algn="l" indent="0" marL="0">
              <a:lnSpc>
                <a:spcPts val="2300"/>
              </a:lnSpc>
              <a:buNone/>
            </a:pPr>
            <a:r>
              <a:rPr lang="en-US" sz="1450" b="1" dirty="0">
                <a:solidFill>
                  <a:srgbClr val="000000"/>
                </a:solidFill>
                <a:latin typeface="Montserrat" pitchFamily="34" charset="0"/>
                <a:ea typeface="Montserrat" pitchFamily="34" charset="-122"/>
                <a:cs typeface="Montserrat" pitchFamily="34" charset="-120"/>
              </a:rPr>
              <a:t>validez</a:t>
            </a:r>
            <a:pPr algn="l" indent="0" marL="0">
              <a:lnSpc>
                <a:spcPts val="2300"/>
              </a:lnSpc>
              <a:buNone/>
            </a:pPr>
            <a:r>
              <a:rPr lang="en-US" sz="1450" dirty="0">
                <a:solidFill>
                  <a:srgbClr val="000000"/>
                </a:solidFill>
                <a:latin typeface="Montserrat" pitchFamily="34" charset="0"/>
                <a:ea typeface="Montserrat" pitchFamily="34" charset="-122"/>
                <a:cs typeface="Montserrat" pitchFamily="34" charset="-120"/>
              </a:rPr>
              <a:t>. Las tres dimensiones son necesarias para el pleno funcionamiento del Derecho.</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2026-03-30T01:48:41Z</dcterms:created>
  <dcterms:modified xsi:type="dcterms:W3CDTF">2026-03-30T01:48:41Z</dcterms:modified>
</cp:coreProperties>
</file>